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3" r:id="rId2"/>
    <p:sldId id="331" r:id="rId3"/>
    <p:sldId id="366" r:id="rId4"/>
    <p:sldId id="351" r:id="rId5"/>
    <p:sldId id="352" r:id="rId6"/>
    <p:sldId id="354" r:id="rId7"/>
    <p:sldId id="353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FFFF"/>
    <a:srgbClr val="FF3300"/>
    <a:srgbClr val="FFFF66"/>
    <a:srgbClr val="00FF00"/>
    <a:srgbClr val="0066FF"/>
    <a:srgbClr val="3399FF"/>
    <a:srgbClr val="DDDDDD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94" autoAdjust="0"/>
    <p:restoredTop sz="9466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7.xml"/><Relationship Id="rId3" Type="http://schemas.openxmlformats.org/officeDocument/2006/relationships/slide" Target="slides/slide7.xml"/><Relationship Id="rId7" Type="http://schemas.openxmlformats.org/officeDocument/2006/relationships/slide" Target="slides/slide11.xml"/><Relationship Id="rId12" Type="http://schemas.openxmlformats.org/officeDocument/2006/relationships/slide" Target="slides/slide16.xml"/><Relationship Id="rId2" Type="http://schemas.openxmlformats.org/officeDocument/2006/relationships/slide" Target="slides/slide6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11" Type="http://schemas.openxmlformats.org/officeDocument/2006/relationships/slide" Target="slides/slide15.xml"/><Relationship Id="rId5" Type="http://schemas.openxmlformats.org/officeDocument/2006/relationships/slide" Target="slides/slide9.xml"/><Relationship Id="rId10" Type="http://schemas.openxmlformats.org/officeDocument/2006/relationships/slide" Target="slides/slide14.xml"/><Relationship Id="rId4" Type="http://schemas.openxmlformats.org/officeDocument/2006/relationships/slide" Target="slides/slide8.xml"/><Relationship Id="rId9" Type="http://schemas.openxmlformats.org/officeDocument/2006/relationships/slide" Target="slides/slide13.xml"/><Relationship Id="rId14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1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0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6.wmf"/><Relationship Id="rId5" Type="http://schemas.openxmlformats.org/officeDocument/2006/relationships/image" Target="../media/image16.wmf"/><Relationship Id="rId10" Type="http://schemas.openxmlformats.org/officeDocument/2006/relationships/image" Target="../media/image5.wmf"/><Relationship Id="rId4" Type="http://schemas.openxmlformats.org/officeDocument/2006/relationships/image" Target="../media/image15.wmf"/><Relationship Id="rId9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4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4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1F87221-C4E4-400C-AA20-13ED4B321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A149E3E-E74F-4A79-B0EE-3C687EA5B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67D4659-6184-47BA-9A80-2A075F9626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2D9DB67-38DD-4C9C-AFB4-AD256AF145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CAA1E7B-48D8-4285-A596-595808EFA5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89C034A-0636-453D-93E9-700BF368BA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E84067B-C30D-4695-ADB1-8586766FF9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AAAF7E2-B08F-4509-ABC5-CC9ACACE7A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FFF766B-3BFC-4779-9D9A-7A84890399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B6D9692-A2DE-4EC9-BBFB-1A7714183E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FBCD378-193F-4040-AFAA-43A758CCAA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7B6D768-CDBB-4FF8-AC4B-E431342557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B4412DD-E2C1-4B3D-94D2-C454AD39F5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6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2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10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8439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AAAF7E2-B08F-4509-ABC5-CC9ACACE7AE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15"/>
          <p:cNvSpPr>
            <a:spLocks noChangeArrowheads="1"/>
          </p:cNvSpPr>
          <p:nvPr/>
        </p:nvSpPr>
        <p:spPr bwMode="auto">
          <a:xfrm>
            <a:off x="448859" y="925773"/>
            <a:ext cx="2057400" cy="85090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763184" y="1190886"/>
            <a:ext cx="449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2000" b="0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13"/>
          <p:cNvGraphicFramePr>
            <a:graphicFrameLocks noChangeAspect="1"/>
          </p:cNvGraphicFramePr>
          <p:nvPr/>
        </p:nvGraphicFramePr>
        <p:xfrm>
          <a:off x="1364847" y="1121036"/>
          <a:ext cx="814387" cy="503237"/>
        </p:xfrm>
        <a:graphic>
          <a:graphicData uri="http://schemas.openxmlformats.org/presentationml/2006/ole">
            <p:oleObj spid="_x0000_s8194" name="Equation" r:id="rId3" imgW="495000" imgH="304560" progId="Equation.DSMT4">
              <p:embed/>
            </p:oleObj>
          </a:graphicData>
        </a:graphic>
      </p:graphicFrame>
      <p:graphicFrame>
        <p:nvGraphicFramePr>
          <p:cNvPr id="8195" name="Object 14"/>
          <p:cNvGraphicFramePr>
            <a:graphicFrameLocks noChangeAspect="1"/>
          </p:cNvGraphicFramePr>
          <p:nvPr/>
        </p:nvGraphicFramePr>
        <p:xfrm>
          <a:off x="2369071" y="2487873"/>
          <a:ext cx="4783138" cy="1198563"/>
        </p:xfrm>
        <a:graphic>
          <a:graphicData uri="http://schemas.openxmlformats.org/presentationml/2006/ole">
            <p:oleObj spid="_x0000_s8195" name="Equation" r:id="rId4" imgW="3162240" imgH="787320" progId="Equation.DSMT4">
              <p:embed/>
            </p:oleObj>
          </a:graphicData>
        </a:graphic>
      </p:graphicFrame>
      <p:graphicFrame>
        <p:nvGraphicFramePr>
          <p:cNvPr id="8196" name="Object 15"/>
          <p:cNvGraphicFramePr>
            <a:graphicFrameLocks noChangeAspect="1"/>
          </p:cNvGraphicFramePr>
          <p:nvPr/>
        </p:nvGraphicFramePr>
        <p:xfrm>
          <a:off x="3818459" y="4024573"/>
          <a:ext cx="2162175" cy="454025"/>
        </p:xfrm>
        <a:graphic>
          <a:graphicData uri="http://schemas.openxmlformats.org/presentationml/2006/ole">
            <p:oleObj spid="_x0000_s8196" name="Equation" r:id="rId5" imgW="1231560" imgH="253800" progId="Equation.DSMT4">
              <p:embed/>
            </p:oleObj>
          </a:graphicData>
        </a:graphic>
      </p:graphicFrame>
      <p:sp>
        <p:nvSpPr>
          <p:cNvPr id="8205" name="Rectangle 16"/>
          <p:cNvSpPr>
            <a:spLocks noChangeArrowheads="1"/>
          </p:cNvSpPr>
          <p:nvPr/>
        </p:nvSpPr>
        <p:spPr bwMode="auto">
          <a:xfrm>
            <a:off x="2937396" y="4137286"/>
            <a:ext cx="606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Note:</a:t>
            </a:r>
          </a:p>
        </p:txBody>
      </p:sp>
      <p:sp>
        <p:nvSpPr>
          <p:cNvPr id="8206" name="Rectangle 17"/>
          <p:cNvSpPr>
            <a:spLocks noChangeArrowheads="1"/>
          </p:cNvSpPr>
          <p:nvPr/>
        </p:nvSpPr>
        <p:spPr bwMode="auto">
          <a:xfrm>
            <a:off x="601663" y="4759325"/>
            <a:ext cx="18208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Hence, we have</a:t>
            </a:r>
          </a:p>
        </p:txBody>
      </p:sp>
      <p:graphicFrame>
        <p:nvGraphicFramePr>
          <p:cNvPr id="8197" name="Object 18"/>
          <p:cNvGraphicFramePr>
            <a:graphicFrameLocks noChangeAspect="1"/>
          </p:cNvGraphicFramePr>
          <p:nvPr/>
        </p:nvGraphicFramePr>
        <p:xfrm>
          <a:off x="925513" y="5140325"/>
          <a:ext cx="7242175" cy="1287463"/>
        </p:xfrm>
        <a:graphic>
          <a:graphicData uri="http://schemas.openxmlformats.org/presentationml/2006/ole">
            <p:oleObj spid="_x0000_s8197" name="Equation" r:id="rId6" imgW="4305240" imgH="761760" progId="Equation.DSMT4">
              <p:embed/>
            </p:oleObj>
          </a:graphicData>
        </a:graphic>
      </p:graphicFrame>
      <p:sp>
        <p:nvSpPr>
          <p:cNvPr id="282643" name="Rectangle 19"/>
          <p:cNvSpPr>
            <a:spLocks noChangeArrowheads="1"/>
          </p:cNvSpPr>
          <p:nvPr/>
        </p:nvSpPr>
        <p:spPr bwMode="auto">
          <a:xfrm>
            <a:off x="2879109" y="244168"/>
            <a:ext cx="32131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</a:t>
            </a:r>
            <a:endParaRPr lang="en-US" sz="3600" i="1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08" name="Rectangle 20"/>
          <p:cNvSpPr>
            <a:spLocks noChangeArrowheads="1"/>
          </p:cNvSpPr>
          <p:nvPr/>
        </p:nvSpPr>
        <p:spPr bwMode="auto">
          <a:xfrm>
            <a:off x="738709" y="2116398"/>
            <a:ext cx="3925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Substituting for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</a:rPr>
              <a:t>H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</a:rPr>
              <a:t> and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</a:rPr>
              <a:t>H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 b="0" dirty="0">
                <a:solidFill>
                  <a:srgbClr val="0000FF"/>
                </a:solidFill>
              </a:rPr>
              <a:t>, we have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18" name="Object 12"/>
          <p:cNvGraphicFramePr>
            <a:graphicFrameLocks noChangeAspect="1"/>
          </p:cNvGraphicFramePr>
          <p:nvPr/>
        </p:nvGraphicFramePr>
        <p:xfrm>
          <a:off x="2148527" y="1645882"/>
          <a:ext cx="4667250" cy="617538"/>
        </p:xfrm>
        <a:graphic>
          <a:graphicData uri="http://schemas.openxmlformats.org/presentationml/2006/ole">
            <p:oleObj spid="_x0000_s9218" name="Equation" r:id="rId3" imgW="2717640" imgH="355320" progId="Equation.DSMT4">
              <p:embed/>
            </p:oleObj>
          </a:graphicData>
        </a:graphic>
      </p:graphicFrame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661988" y="1236663"/>
            <a:ext cx="29831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For the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000" b="0" dirty="0" smtClean="0">
                <a:solidFill>
                  <a:srgbClr val="0000FF"/>
                </a:solidFill>
              </a:rPr>
              <a:t> integral we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2821770" y="3931171"/>
            <a:ext cx="692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9219" name="Object 15"/>
          <p:cNvGraphicFramePr>
            <a:graphicFrameLocks noChangeAspect="1"/>
          </p:cNvGraphicFramePr>
          <p:nvPr/>
        </p:nvGraphicFramePr>
        <p:xfrm>
          <a:off x="2503488" y="2849563"/>
          <a:ext cx="5346700" cy="822325"/>
        </p:xfrm>
        <a:graphic>
          <a:graphicData uri="http://schemas.openxmlformats.org/presentationml/2006/ole">
            <p:oleObj spid="_x0000_s9219" name="Equation" r:id="rId4" imgW="3136680" imgH="482400" progId="Equation.DSMT4">
              <p:embed/>
            </p:oleObj>
          </a:graphicData>
        </a:graphic>
      </p:graphicFrame>
      <p:graphicFrame>
        <p:nvGraphicFramePr>
          <p:cNvPr id="9220" name="Object 16"/>
          <p:cNvGraphicFramePr>
            <a:graphicFrameLocks noChangeAspect="1"/>
          </p:cNvGraphicFramePr>
          <p:nvPr/>
        </p:nvGraphicFramePr>
        <p:xfrm>
          <a:off x="4595008" y="4794334"/>
          <a:ext cx="1751201" cy="643327"/>
        </p:xfrm>
        <a:graphic>
          <a:graphicData uri="http://schemas.openxmlformats.org/presentationml/2006/ole">
            <p:oleObj spid="_x0000_s9220" name="Equation" r:id="rId5" imgW="622080" imgH="228600" progId="Equation.DSMT4">
              <p:embed/>
            </p:oleObj>
          </a:graphicData>
        </a:graphic>
      </p:graphicFrame>
      <p:graphicFrame>
        <p:nvGraphicFramePr>
          <p:cNvPr id="9221" name="Object 17"/>
          <p:cNvGraphicFramePr>
            <a:graphicFrameLocks noChangeAspect="1"/>
          </p:cNvGraphicFramePr>
          <p:nvPr/>
        </p:nvGraphicFramePr>
        <p:xfrm>
          <a:off x="1082628" y="5865481"/>
          <a:ext cx="1355725" cy="407987"/>
        </p:xfrm>
        <a:graphic>
          <a:graphicData uri="http://schemas.openxmlformats.org/presentationml/2006/ole">
            <p:oleObj spid="_x0000_s9221" name="Equation" r:id="rId6" imgW="672840" imgH="203040" progId="Equation.DSMT4">
              <p:embed/>
            </p:oleObj>
          </a:graphicData>
        </a:graphic>
      </p:graphicFrame>
      <p:sp>
        <p:nvSpPr>
          <p:cNvPr id="9230" name="Rectangle 18"/>
          <p:cNvSpPr>
            <a:spLocks noChangeArrowheads="1"/>
          </p:cNvSpPr>
          <p:nvPr/>
        </p:nvSpPr>
        <p:spPr bwMode="auto">
          <a:xfrm>
            <a:off x="584153" y="5935331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Let</a:t>
            </a:r>
          </a:p>
        </p:txBody>
      </p:sp>
      <p:sp>
        <p:nvSpPr>
          <p:cNvPr id="9231" name="Rectangle 19"/>
          <p:cNvSpPr>
            <a:spLocks noChangeArrowheads="1"/>
          </p:cNvSpPr>
          <p:nvPr/>
        </p:nvSpPr>
        <p:spPr bwMode="auto">
          <a:xfrm>
            <a:off x="1652042" y="2679747"/>
            <a:ext cx="760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so that</a:t>
            </a:r>
          </a:p>
        </p:txBody>
      </p:sp>
      <p:graphicFrame>
        <p:nvGraphicFramePr>
          <p:cNvPr id="9222" name="Object 20"/>
          <p:cNvGraphicFramePr>
            <a:graphicFrameLocks noChangeAspect="1"/>
          </p:cNvGraphicFramePr>
          <p:nvPr/>
        </p:nvGraphicFramePr>
        <p:xfrm>
          <a:off x="2902069" y="5752056"/>
          <a:ext cx="4695825" cy="614363"/>
        </p:xfrm>
        <a:graphic>
          <a:graphicData uri="http://schemas.openxmlformats.org/presentationml/2006/ole">
            <p:oleObj spid="_x0000_s9222" name="Equation" r:id="rId7" imgW="2806560" imgH="368280" progId="Equation.DSMT4">
              <p:embed/>
            </p:oleObj>
          </a:graphicData>
        </a:graphic>
      </p:graphicFrame>
      <p:sp>
        <p:nvSpPr>
          <p:cNvPr id="283670" name="Rectangle 22"/>
          <p:cNvSpPr>
            <a:spLocks noChangeArrowheads="1"/>
          </p:cNvSpPr>
          <p:nvPr/>
        </p:nvSpPr>
        <p:spPr bwMode="auto">
          <a:xfrm>
            <a:off x="2159000" y="271463"/>
            <a:ext cx="46736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 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(cont.)</a:t>
            </a:r>
            <a:endParaRPr lang="en-US" sz="360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9233" name="Object 15"/>
          <p:cNvGraphicFramePr>
            <a:graphicFrameLocks noChangeAspect="1"/>
          </p:cNvGraphicFramePr>
          <p:nvPr/>
        </p:nvGraphicFramePr>
        <p:xfrm>
          <a:off x="3580714" y="4215972"/>
          <a:ext cx="4373562" cy="606425"/>
        </p:xfrm>
        <a:graphic>
          <a:graphicData uri="http://schemas.openxmlformats.org/presentationml/2006/ole">
            <p:oleObj spid="_x0000_s9233" name="Equation" r:id="rId8" imgW="256536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8"/>
          <p:cNvSpPr>
            <a:spLocks noChangeArrowheads="1"/>
          </p:cNvSpPr>
          <p:nvPr/>
        </p:nvSpPr>
        <p:spPr bwMode="auto">
          <a:xfrm>
            <a:off x="674688" y="1135063"/>
            <a:ext cx="1493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have that</a:t>
            </a:r>
          </a:p>
        </p:txBody>
      </p:sp>
      <p:graphicFrame>
        <p:nvGraphicFramePr>
          <p:cNvPr id="10242" name="Object 13"/>
          <p:cNvGraphicFramePr>
            <a:graphicFrameLocks noChangeAspect="1"/>
          </p:cNvGraphicFramePr>
          <p:nvPr/>
        </p:nvGraphicFramePr>
        <p:xfrm>
          <a:off x="2286000" y="1376363"/>
          <a:ext cx="4470400" cy="477837"/>
        </p:xfrm>
        <a:graphic>
          <a:graphicData uri="http://schemas.openxmlformats.org/presentationml/2006/ole">
            <p:oleObj spid="_x0000_s10242" name="Equation" r:id="rId3" imgW="2374560" imgH="253800" progId="Equation.DSMT4">
              <p:embed/>
            </p:oleObj>
          </a:graphicData>
        </a:graphic>
      </p:graphicFrame>
      <p:graphicFrame>
        <p:nvGraphicFramePr>
          <p:cNvPr id="10243" name="Object 14"/>
          <p:cNvGraphicFramePr>
            <a:graphicFrameLocks noChangeAspect="1"/>
          </p:cNvGraphicFramePr>
          <p:nvPr/>
        </p:nvGraphicFramePr>
        <p:xfrm>
          <a:off x="2859088" y="5780088"/>
          <a:ext cx="2484437" cy="460375"/>
        </p:xfrm>
        <a:graphic>
          <a:graphicData uri="http://schemas.openxmlformats.org/presentationml/2006/ole">
            <p:oleObj spid="_x0000_s10243" name="Equation" r:id="rId4" imgW="1231560" imgH="228600" progId="Equation.DSMT4">
              <p:embed/>
            </p:oleObj>
          </a:graphicData>
        </a:graphic>
      </p:graphicFrame>
      <p:graphicFrame>
        <p:nvGraphicFramePr>
          <p:cNvPr id="10244" name="Object 15"/>
          <p:cNvGraphicFramePr>
            <a:graphicFrameLocks noChangeAspect="1"/>
          </p:cNvGraphicFramePr>
          <p:nvPr/>
        </p:nvGraphicFramePr>
        <p:xfrm>
          <a:off x="1255713" y="3132138"/>
          <a:ext cx="6022975" cy="1998662"/>
        </p:xfrm>
        <a:graphic>
          <a:graphicData uri="http://schemas.openxmlformats.org/presentationml/2006/ole">
            <p:oleObj spid="_x0000_s10244" name="Equation" r:id="rId5" imgW="3060360" imgH="1015920" progId="Equation.DSMT4">
              <p:embed/>
            </p:oleObj>
          </a:graphicData>
        </a:graphic>
      </p:graphicFrame>
      <p:sp>
        <p:nvSpPr>
          <p:cNvPr id="10252" name="Rectangle 16"/>
          <p:cNvSpPr>
            <a:spLocks noChangeArrowheads="1"/>
          </p:cNvSpPr>
          <p:nvPr/>
        </p:nvSpPr>
        <p:spPr bwMode="auto">
          <a:xfrm>
            <a:off x="1600200" y="5880100"/>
            <a:ext cx="989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Now use</a:t>
            </a:r>
          </a:p>
        </p:txBody>
      </p:sp>
      <p:sp>
        <p:nvSpPr>
          <p:cNvPr id="10253" name="Rectangle 17"/>
          <p:cNvSpPr>
            <a:spLocks noChangeArrowheads="1"/>
          </p:cNvSpPr>
          <p:nvPr/>
        </p:nvSpPr>
        <p:spPr bwMode="auto">
          <a:xfrm>
            <a:off x="749300" y="2755900"/>
            <a:ext cx="760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so that</a:t>
            </a:r>
          </a:p>
        </p:txBody>
      </p:sp>
      <p:sp>
        <p:nvSpPr>
          <p:cNvPr id="10254" name="Line 19"/>
          <p:cNvSpPr>
            <a:spLocks noChangeShapeType="1"/>
          </p:cNvSpPr>
          <p:nvPr/>
        </p:nvSpPr>
        <p:spPr bwMode="auto">
          <a:xfrm>
            <a:off x="4114800" y="5219700"/>
            <a:ext cx="31115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Text Box 20"/>
          <p:cNvSpPr txBox="1">
            <a:spLocks noChangeArrowheads="1"/>
          </p:cNvSpPr>
          <p:nvPr/>
        </p:nvSpPr>
        <p:spPr bwMode="auto">
          <a:xfrm>
            <a:off x="6268037" y="5307013"/>
            <a:ext cx="19800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 dirty="0" smtClean="0">
                <a:solidFill>
                  <a:srgbClr val="FF3300"/>
                </a:solidFill>
              </a:rPr>
              <a:t>Integrates to </a:t>
            </a:r>
            <a:r>
              <a:rPr lang="en-US" b="0" dirty="0">
                <a:solidFill>
                  <a:srgbClr val="FF3300"/>
                </a:solidFill>
              </a:rPr>
              <a:t>zero</a:t>
            </a:r>
          </a:p>
          <a:p>
            <a:pPr algn="ctr"/>
            <a:r>
              <a:rPr lang="en-US" b="0" dirty="0">
                <a:solidFill>
                  <a:srgbClr val="FF3300"/>
                </a:solidFill>
              </a:rPr>
              <a:t> (odd function)</a:t>
            </a:r>
          </a:p>
        </p:txBody>
      </p:sp>
      <p:sp>
        <p:nvSpPr>
          <p:cNvPr id="284694" name="Rectangle 22"/>
          <p:cNvSpPr>
            <a:spLocks noChangeArrowheads="1"/>
          </p:cNvSpPr>
          <p:nvPr/>
        </p:nvSpPr>
        <p:spPr bwMode="auto">
          <a:xfrm>
            <a:off x="2159000" y="271463"/>
            <a:ext cx="46736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 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(cont.)</a:t>
            </a:r>
            <a:endParaRPr lang="en-US" sz="360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245" name="Object 23"/>
          <p:cNvGraphicFramePr>
            <a:graphicFrameLocks noChangeAspect="1"/>
          </p:cNvGraphicFramePr>
          <p:nvPr/>
        </p:nvGraphicFramePr>
        <p:xfrm>
          <a:off x="3314700" y="1868488"/>
          <a:ext cx="2974975" cy="657225"/>
        </p:xfrm>
        <a:graphic>
          <a:graphicData uri="http://schemas.openxmlformats.org/presentationml/2006/ole">
            <p:oleObj spid="_x0000_s10245" name="Equation" r:id="rId6" imgW="1663560" imgH="368280" progId="Equation.DSMT4">
              <p:embed/>
            </p:oleObj>
          </a:graphicData>
        </a:graphic>
      </p:graphicFrame>
      <p:sp>
        <p:nvSpPr>
          <p:cNvPr id="10257" name="Rectangle 24"/>
          <p:cNvSpPr>
            <a:spLocks noChangeArrowheads="1"/>
          </p:cNvSpPr>
          <p:nvPr/>
        </p:nvSpPr>
        <p:spPr bwMode="auto">
          <a:xfrm>
            <a:off x="2730500" y="2057400"/>
            <a:ext cx="4238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and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12"/>
          <p:cNvSpPr>
            <a:spLocks noChangeArrowheads="1"/>
          </p:cNvSpPr>
          <p:nvPr/>
        </p:nvSpPr>
        <p:spPr bwMode="auto">
          <a:xfrm>
            <a:off x="433388" y="2368550"/>
            <a:ext cx="3848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Now we use the following identity:</a:t>
            </a:r>
          </a:p>
        </p:txBody>
      </p:sp>
      <p:graphicFrame>
        <p:nvGraphicFramePr>
          <p:cNvPr id="11266" name="Object 13"/>
          <p:cNvGraphicFramePr>
            <a:graphicFrameLocks noChangeAspect="1"/>
          </p:cNvGraphicFramePr>
          <p:nvPr/>
        </p:nvGraphicFramePr>
        <p:xfrm>
          <a:off x="879475" y="1082675"/>
          <a:ext cx="6915150" cy="693738"/>
        </p:xfrm>
        <a:graphic>
          <a:graphicData uri="http://schemas.openxmlformats.org/presentationml/2006/ole">
            <p:oleObj spid="_x0000_s11266" name="Equation" r:id="rId3" imgW="3288960" imgH="330120" progId="Equation.DSMT4">
              <p:embed/>
            </p:oleObj>
          </a:graphicData>
        </a:graphic>
      </p:graphicFrame>
      <p:graphicFrame>
        <p:nvGraphicFramePr>
          <p:cNvPr id="11267" name="Object 14"/>
          <p:cNvGraphicFramePr>
            <a:graphicFrameLocks noChangeAspect="1"/>
          </p:cNvGraphicFramePr>
          <p:nvPr/>
        </p:nvGraphicFramePr>
        <p:xfrm>
          <a:off x="1335088" y="2586038"/>
          <a:ext cx="6330950" cy="1801812"/>
        </p:xfrm>
        <a:graphic>
          <a:graphicData uri="http://schemas.openxmlformats.org/presentationml/2006/ole">
            <p:oleObj spid="_x0000_s11267" name="Equation" r:id="rId4" imgW="3047760" imgH="863280" progId="Equation.DSMT4">
              <p:embed/>
            </p:oleObj>
          </a:graphicData>
        </a:graphic>
      </p:graphicFrame>
      <p:graphicFrame>
        <p:nvGraphicFramePr>
          <p:cNvPr id="11268" name="Object 15"/>
          <p:cNvGraphicFramePr>
            <a:graphicFrameLocks noChangeAspect="1"/>
          </p:cNvGraphicFramePr>
          <p:nvPr/>
        </p:nvGraphicFramePr>
        <p:xfrm>
          <a:off x="3640138" y="4827588"/>
          <a:ext cx="1597025" cy="1592262"/>
        </p:xfrm>
        <a:graphic>
          <a:graphicData uri="http://schemas.openxmlformats.org/presentationml/2006/ole">
            <p:oleObj spid="_x0000_s11268" name="Equation" r:id="rId5" imgW="888840" imgH="888840" progId="Equation.DSMT4">
              <p:embed/>
            </p:oleObj>
          </a:graphicData>
        </a:graphic>
      </p:graphicFrame>
      <p:sp>
        <p:nvSpPr>
          <p:cNvPr id="11275" name="Rectangle 16"/>
          <p:cNvSpPr>
            <a:spLocks noChangeArrowheads="1"/>
          </p:cNvSpPr>
          <p:nvPr/>
        </p:nvSpPr>
        <p:spPr bwMode="auto">
          <a:xfrm>
            <a:off x="2667000" y="4633913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285714" name="Rectangle 18"/>
          <p:cNvSpPr>
            <a:spLocks noChangeArrowheads="1"/>
          </p:cNvSpPr>
          <p:nvPr/>
        </p:nvSpPr>
        <p:spPr bwMode="auto">
          <a:xfrm>
            <a:off x="2159000" y="271463"/>
            <a:ext cx="46736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 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(cont.)</a:t>
            </a:r>
            <a:endParaRPr lang="en-US" sz="360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11277" name="Object 15"/>
          <p:cNvGraphicFramePr>
            <a:graphicFrameLocks noChangeAspect="1"/>
          </p:cNvGraphicFramePr>
          <p:nvPr/>
        </p:nvGraphicFramePr>
        <p:xfrm>
          <a:off x="5839939" y="4446943"/>
          <a:ext cx="1323975" cy="365125"/>
        </p:xfrm>
        <a:graphic>
          <a:graphicData uri="http://schemas.openxmlformats.org/presentationml/2006/ole">
            <p:oleObj spid="_x0000_s11277" name="Equation" r:id="rId6" imgW="7365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Rectangle 7"/>
          <p:cNvSpPr>
            <a:spLocks noChangeArrowheads="1"/>
          </p:cNvSpPr>
          <p:nvPr/>
        </p:nvSpPr>
        <p:spPr bwMode="auto">
          <a:xfrm>
            <a:off x="1666331" y="1032327"/>
            <a:ext cx="735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2300" name="Rectangle 8"/>
          <p:cNvSpPr>
            <a:spLocks noChangeArrowheads="1"/>
          </p:cNvSpPr>
          <p:nvPr/>
        </p:nvSpPr>
        <p:spPr bwMode="auto">
          <a:xfrm>
            <a:off x="1735995" y="4423202"/>
            <a:ext cx="10820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Next, use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2290" name="Object 12"/>
          <p:cNvGraphicFramePr>
            <a:graphicFrameLocks noChangeAspect="1"/>
          </p:cNvGraphicFramePr>
          <p:nvPr/>
        </p:nvGraphicFramePr>
        <p:xfrm>
          <a:off x="2738202" y="1290874"/>
          <a:ext cx="3201987" cy="673100"/>
        </p:xfrm>
        <a:graphic>
          <a:graphicData uri="http://schemas.openxmlformats.org/presentationml/2006/ole">
            <p:oleObj spid="_x0000_s12290" name="Equation" r:id="rId3" imgW="1562040" imgH="330120" progId="Equation.DSMT4">
              <p:embed/>
            </p:oleObj>
          </a:graphicData>
        </a:graphic>
      </p:graphicFrame>
      <p:graphicFrame>
        <p:nvGraphicFramePr>
          <p:cNvPr id="12291" name="Object 13"/>
          <p:cNvGraphicFramePr>
            <a:graphicFrameLocks noChangeAspect="1"/>
          </p:cNvGraphicFramePr>
          <p:nvPr/>
        </p:nvGraphicFramePr>
        <p:xfrm>
          <a:off x="2930525" y="3313113"/>
          <a:ext cx="3830638" cy="873125"/>
        </p:xfrm>
        <a:graphic>
          <a:graphicData uri="http://schemas.openxmlformats.org/presentationml/2006/ole">
            <p:oleObj spid="_x0000_s12291" name="Equation" r:id="rId4" imgW="2006280" imgH="457200" progId="Equation.DSMT4">
              <p:embed/>
            </p:oleObj>
          </a:graphicData>
        </a:graphic>
      </p:graphicFrame>
      <p:graphicFrame>
        <p:nvGraphicFramePr>
          <p:cNvPr id="12292" name="Object 15"/>
          <p:cNvGraphicFramePr>
            <a:graphicFrameLocks noChangeAspect="1"/>
          </p:cNvGraphicFramePr>
          <p:nvPr/>
        </p:nvGraphicFramePr>
        <p:xfrm>
          <a:off x="2763838" y="4621473"/>
          <a:ext cx="3565525" cy="857250"/>
        </p:xfrm>
        <a:graphic>
          <a:graphicData uri="http://schemas.openxmlformats.org/presentationml/2006/ole">
            <p:oleObj spid="_x0000_s12292" name="Equation" r:id="rId5" imgW="1625400" imgH="393480" progId="Equation.DSMT4">
              <p:embed/>
            </p:oleObj>
          </a:graphicData>
        </a:graphic>
      </p:graphicFrame>
      <p:graphicFrame>
        <p:nvGraphicFramePr>
          <p:cNvPr id="12293" name="Object 16"/>
          <p:cNvGraphicFramePr>
            <a:graphicFrameLocks noChangeAspect="1"/>
          </p:cNvGraphicFramePr>
          <p:nvPr/>
        </p:nvGraphicFramePr>
        <p:xfrm>
          <a:off x="3162300" y="5740400"/>
          <a:ext cx="2819400" cy="831850"/>
        </p:xfrm>
        <a:graphic>
          <a:graphicData uri="http://schemas.openxmlformats.org/presentationml/2006/ole">
            <p:oleObj spid="_x0000_s12293" name="Equation" r:id="rId6" imgW="1409400" imgH="419040" progId="Equation.DSMT4">
              <p:embed/>
            </p:oleObj>
          </a:graphicData>
        </a:graphic>
      </p:graphicFrame>
      <p:sp>
        <p:nvSpPr>
          <p:cNvPr id="12301" name="Rectangle 18"/>
          <p:cNvSpPr>
            <a:spLocks noChangeArrowheads="1"/>
          </p:cNvSpPr>
          <p:nvPr/>
        </p:nvSpPr>
        <p:spPr bwMode="auto">
          <a:xfrm>
            <a:off x="2288156" y="5649415"/>
            <a:ext cx="76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so that</a:t>
            </a:r>
          </a:p>
        </p:txBody>
      </p:sp>
      <p:sp>
        <p:nvSpPr>
          <p:cNvPr id="12302" name="Rectangle 19"/>
          <p:cNvSpPr>
            <a:spLocks noChangeArrowheads="1"/>
          </p:cNvSpPr>
          <p:nvPr/>
        </p:nvSpPr>
        <p:spPr bwMode="auto">
          <a:xfrm>
            <a:off x="1877302" y="3284964"/>
            <a:ext cx="9731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and thus</a:t>
            </a:r>
          </a:p>
        </p:txBody>
      </p:sp>
      <p:sp>
        <p:nvSpPr>
          <p:cNvPr id="286741" name="Rectangle 21"/>
          <p:cNvSpPr>
            <a:spLocks noChangeArrowheads="1"/>
          </p:cNvSpPr>
          <p:nvPr/>
        </p:nvSpPr>
        <p:spPr bwMode="auto">
          <a:xfrm>
            <a:off x="2159000" y="271463"/>
            <a:ext cx="46736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 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(cont.)</a:t>
            </a:r>
            <a:endParaRPr lang="en-US" sz="360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12304" name="Object 12"/>
          <p:cNvGraphicFramePr>
            <a:graphicFrameLocks noChangeAspect="1"/>
          </p:cNvGraphicFramePr>
          <p:nvPr/>
        </p:nvGraphicFramePr>
        <p:xfrm>
          <a:off x="2472618" y="2024085"/>
          <a:ext cx="4475163" cy="930275"/>
        </p:xfrm>
        <a:graphic>
          <a:graphicData uri="http://schemas.openxmlformats.org/presentationml/2006/ole">
            <p:oleObj spid="_x0000_s12304" name="Equation" r:id="rId7" imgW="2184120" imgH="457200" progId="Equation.DSMT4">
              <p:embed/>
            </p:oleObj>
          </a:graphicData>
        </a:graphic>
      </p:graphicFrame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956633" y="1886993"/>
            <a:ext cx="4280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and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14197" y="1433014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b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 0)</a:t>
            </a:r>
            <a:endParaRPr lang="en-US" b="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58167" y="2295098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b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 1)</a:t>
            </a:r>
            <a:endParaRPr lang="en-US" b="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7"/>
          <p:cNvSpPr>
            <a:spLocks noChangeArrowheads="1"/>
          </p:cNvSpPr>
          <p:nvPr/>
        </p:nvSpPr>
        <p:spPr bwMode="auto">
          <a:xfrm>
            <a:off x="2131303" y="1327459"/>
            <a:ext cx="735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3323" name="Rectangle 8"/>
          <p:cNvSpPr>
            <a:spLocks noChangeArrowheads="1"/>
          </p:cNvSpPr>
          <p:nvPr/>
        </p:nvSpPr>
        <p:spPr bwMode="auto">
          <a:xfrm>
            <a:off x="1042988" y="2819400"/>
            <a:ext cx="2157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far field is then</a:t>
            </a:r>
          </a:p>
        </p:txBody>
      </p:sp>
      <p:graphicFrame>
        <p:nvGraphicFramePr>
          <p:cNvPr id="13314" name="Object 14"/>
          <p:cNvGraphicFramePr>
            <a:graphicFrameLocks noChangeAspect="1"/>
          </p:cNvGraphicFramePr>
          <p:nvPr/>
        </p:nvGraphicFramePr>
        <p:xfrm>
          <a:off x="2746968" y="1722699"/>
          <a:ext cx="3008312" cy="558800"/>
        </p:xfrm>
        <a:graphic>
          <a:graphicData uri="http://schemas.openxmlformats.org/presentationml/2006/ole">
            <p:oleObj spid="_x0000_s13314" name="Equation" r:id="rId3" imgW="1244520" imgH="228600" progId="Equation.DSMT4">
              <p:embed/>
            </p:oleObj>
          </a:graphicData>
        </a:graphic>
      </p:graphicFrame>
      <p:sp>
        <p:nvSpPr>
          <p:cNvPr id="13324" name="Rectangle 15"/>
          <p:cNvSpPr>
            <a:spLocks noChangeArrowheads="1"/>
          </p:cNvSpPr>
          <p:nvPr/>
        </p:nvSpPr>
        <p:spPr bwMode="auto">
          <a:xfrm>
            <a:off x="2109788" y="5892800"/>
            <a:ext cx="692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3315" name="Object 16"/>
          <p:cNvGraphicFramePr>
            <a:graphicFrameLocks noChangeAspect="1"/>
          </p:cNvGraphicFramePr>
          <p:nvPr/>
        </p:nvGraphicFramePr>
        <p:xfrm>
          <a:off x="1483980" y="3510862"/>
          <a:ext cx="6170612" cy="1565275"/>
        </p:xfrm>
        <a:graphic>
          <a:graphicData uri="http://schemas.openxmlformats.org/presentationml/2006/ole">
            <p:oleObj spid="_x0000_s13315" name="Equation" r:id="rId4" imgW="2590560" imgH="660240" progId="Equation.DSMT4">
              <p:embed/>
            </p:oleObj>
          </a:graphicData>
        </a:graphic>
      </p:graphicFrame>
      <p:graphicFrame>
        <p:nvGraphicFramePr>
          <p:cNvPr id="13316" name="Object 18"/>
          <p:cNvGraphicFramePr>
            <a:graphicFrameLocks noChangeAspect="1"/>
          </p:cNvGraphicFramePr>
          <p:nvPr/>
        </p:nvGraphicFramePr>
        <p:xfrm>
          <a:off x="3110553" y="5821648"/>
          <a:ext cx="2590800" cy="522287"/>
        </p:xfrm>
        <a:graphic>
          <a:graphicData uri="http://schemas.openxmlformats.org/presentationml/2006/ole">
            <p:oleObj spid="_x0000_s13316" name="Equation" r:id="rId5" imgW="1130300" imgH="228600" progId="Equation.3">
              <p:embed/>
            </p:oleObj>
          </a:graphicData>
        </a:graphic>
      </p:graphicFrame>
      <p:sp>
        <p:nvSpPr>
          <p:cNvPr id="287764" name="Rectangle 20"/>
          <p:cNvSpPr>
            <a:spLocks noChangeArrowheads="1"/>
          </p:cNvSpPr>
          <p:nvPr/>
        </p:nvSpPr>
        <p:spPr bwMode="auto">
          <a:xfrm>
            <a:off x="2159000" y="271463"/>
            <a:ext cx="46736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 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(cont.)</a:t>
            </a:r>
            <a:endParaRPr lang="en-US" sz="360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13"/>
          <p:cNvSpPr>
            <a:spLocks noChangeArrowheads="1"/>
          </p:cNvSpPr>
          <p:nvPr/>
        </p:nvSpPr>
        <p:spPr bwMode="auto">
          <a:xfrm>
            <a:off x="419978" y="812752"/>
            <a:ext cx="1876425" cy="83185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15"/>
          <p:cNvGraphicFramePr>
            <a:graphicFrameLocks noChangeAspect="1"/>
          </p:cNvGraphicFramePr>
          <p:nvPr/>
        </p:nvGraphicFramePr>
        <p:xfrm>
          <a:off x="1128003" y="930227"/>
          <a:ext cx="874712" cy="538163"/>
        </p:xfrm>
        <a:graphic>
          <a:graphicData uri="http://schemas.openxmlformats.org/presentationml/2006/ole">
            <p:oleObj spid="_x0000_s14338" name="Equation" r:id="rId3" imgW="495000" imgH="304560" progId="Equation.DSMT4">
              <p:embed/>
            </p:oleObj>
          </a:graphicData>
        </a:graphic>
      </p:graphicFrame>
      <p:sp>
        <p:nvSpPr>
          <p:cNvPr id="14347" name="Rectangle 16"/>
          <p:cNvSpPr>
            <a:spLocks noChangeArrowheads="1"/>
          </p:cNvSpPr>
          <p:nvPr/>
        </p:nvSpPr>
        <p:spPr bwMode="auto">
          <a:xfrm>
            <a:off x="597778" y="1044527"/>
            <a:ext cx="395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TE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2000" b="0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39" name="Object 17"/>
          <p:cNvGraphicFramePr>
            <a:graphicFrameLocks noChangeAspect="1"/>
          </p:cNvGraphicFramePr>
          <p:nvPr/>
        </p:nvGraphicFramePr>
        <p:xfrm>
          <a:off x="1091537" y="2395612"/>
          <a:ext cx="6551210" cy="1481987"/>
        </p:xfrm>
        <a:graphic>
          <a:graphicData uri="http://schemas.openxmlformats.org/presentationml/2006/ole">
            <p:oleObj spid="_x0000_s14339" name="Equation" r:id="rId4" imgW="3492360" imgH="787320" progId="Equation.DSMT4">
              <p:embed/>
            </p:oleObj>
          </a:graphicData>
        </a:graphic>
      </p:graphicFrame>
      <p:graphicFrame>
        <p:nvGraphicFramePr>
          <p:cNvPr id="14340" name="Object 18"/>
          <p:cNvGraphicFramePr>
            <a:graphicFrameLocks noChangeAspect="1"/>
          </p:cNvGraphicFramePr>
          <p:nvPr/>
        </p:nvGraphicFramePr>
        <p:xfrm>
          <a:off x="641350" y="4767263"/>
          <a:ext cx="7694613" cy="1644650"/>
        </p:xfrm>
        <a:graphic>
          <a:graphicData uri="http://schemas.openxmlformats.org/presentationml/2006/ole">
            <p:oleObj spid="_x0000_s14340" name="Equation" r:id="rId5" imgW="3784320" imgH="812520" progId="Equation.DSMT4">
              <p:embed/>
            </p:oleObj>
          </a:graphicData>
        </a:graphic>
      </p:graphicFrame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357188" y="4216400"/>
            <a:ext cx="7072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dirty="0">
                <a:solidFill>
                  <a:srgbClr val="0000FF"/>
                </a:solidFill>
              </a:rPr>
              <a:t>Using reciprocity and performing the integration in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  <a:sym typeface="Symbol"/>
              </a:rPr>
              <a:t>,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0000FF"/>
                </a:solidFill>
                <a:latin typeface="+mj-lt"/>
                <a:sym typeface="Symbol"/>
              </a:rPr>
              <a:t>w</a:t>
            </a:r>
            <a:r>
              <a:rPr lang="en-US" sz="2000" b="0" dirty="0">
                <a:solidFill>
                  <a:srgbClr val="0000FF"/>
                </a:solidFill>
              </a:rPr>
              <a:t>e have</a:t>
            </a:r>
          </a:p>
        </p:txBody>
      </p:sp>
      <p:sp>
        <p:nvSpPr>
          <p:cNvPr id="288789" name="Rectangle 21"/>
          <p:cNvSpPr>
            <a:spLocks noChangeArrowheads="1"/>
          </p:cNvSpPr>
          <p:nvPr/>
        </p:nvSpPr>
        <p:spPr bwMode="auto">
          <a:xfrm>
            <a:off x="2146300" y="81888"/>
            <a:ext cx="4673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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50" name="Rectangle 22"/>
          <p:cNvSpPr>
            <a:spLocks noChangeArrowheads="1"/>
          </p:cNvSpPr>
          <p:nvPr/>
        </p:nvSpPr>
        <p:spPr bwMode="auto">
          <a:xfrm>
            <a:off x="326386" y="1867469"/>
            <a:ext cx="3808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Performing similar steps, we have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11"/>
          <p:cNvGraphicFramePr>
            <a:graphicFrameLocks noChangeAspect="1"/>
          </p:cNvGraphicFramePr>
          <p:nvPr/>
        </p:nvGraphicFramePr>
        <p:xfrm>
          <a:off x="399718" y="2099492"/>
          <a:ext cx="7898121" cy="4118841"/>
        </p:xfrm>
        <a:graphic>
          <a:graphicData uri="http://schemas.openxmlformats.org/presentationml/2006/ole">
            <p:oleObj spid="_x0000_s15362" name="Equation" r:id="rId3" imgW="3987720" imgH="2057400" progId="Equation.DSMT4">
              <p:embed/>
            </p:oleObj>
          </a:graphicData>
        </a:graphic>
      </p:graphicFrame>
      <p:sp>
        <p:nvSpPr>
          <p:cNvPr id="15368" name="Line 14"/>
          <p:cNvSpPr>
            <a:spLocks noChangeShapeType="1"/>
          </p:cNvSpPr>
          <p:nvPr/>
        </p:nvSpPr>
        <p:spPr bwMode="auto">
          <a:xfrm flipV="1">
            <a:off x="1730417" y="4885900"/>
            <a:ext cx="3005350" cy="587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3870392" y="4973401"/>
            <a:ext cx="19800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 dirty="0">
                <a:solidFill>
                  <a:srgbClr val="FF3300"/>
                </a:solidFill>
              </a:rPr>
              <a:t>i</a:t>
            </a:r>
            <a:r>
              <a:rPr lang="en-US" b="0" dirty="0" smtClean="0">
                <a:solidFill>
                  <a:srgbClr val="FF3300"/>
                </a:solidFill>
              </a:rPr>
              <a:t>ntegrates to </a:t>
            </a:r>
            <a:r>
              <a:rPr lang="en-US" b="0" dirty="0">
                <a:solidFill>
                  <a:srgbClr val="FF3300"/>
                </a:solidFill>
              </a:rPr>
              <a:t>zero</a:t>
            </a:r>
          </a:p>
          <a:p>
            <a:pPr algn="ctr"/>
            <a:r>
              <a:rPr lang="en-US" b="0" dirty="0">
                <a:solidFill>
                  <a:srgbClr val="FF3300"/>
                </a:solidFill>
              </a:rPr>
              <a:t>(odd function)</a:t>
            </a:r>
          </a:p>
        </p:txBody>
      </p:sp>
      <p:sp>
        <p:nvSpPr>
          <p:cNvPr id="289809" name="Rectangle 17"/>
          <p:cNvSpPr>
            <a:spLocks noChangeArrowheads="1"/>
          </p:cNvSpPr>
          <p:nvPr/>
        </p:nvSpPr>
        <p:spPr bwMode="auto">
          <a:xfrm>
            <a:off x="2146300" y="233363"/>
            <a:ext cx="4673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 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(cont.)</a:t>
            </a:r>
            <a:endParaRPr lang="en-US" sz="360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71" name="Rectangle 18"/>
          <p:cNvSpPr>
            <a:spLocks noChangeArrowheads="1"/>
          </p:cNvSpPr>
          <p:nvPr/>
        </p:nvSpPr>
        <p:spPr bwMode="auto">
          <a:xfrm>
            <a:off x="331788" y="1473200"/>
            <a:ext cx="35988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Evaluating the integral, we have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689567" y="1813281"/>
            <a:ext cx="735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6386" name="Object 13"/>
          <p:cNvGraphicFramePr>
            <a:graphicFrameLocks noChangeAspect="1"/>
          </p:cNvGraphicFramePr>
          <p:nvPr/>
        </p:nvGraphicFramePr>
        <p:xfrm>
          <a:off x="745129" y="2380018"/>
          <a:ext cx="7900988" cy="979488"/>
        </p:xfrm>
        <a:graphic>
          <a:graphicData uri="http://schemas.openxmlformats.org/presentationml/2006/ole">
            <p:oleObj spid="_x0000_s16386" name="Equation" r:id="rId3" imgW="3924000" imgH="482400" progId="Equation.DSMT4">
              <p:embed/>
            </p:oleObj>
          </a:graphicData>
        </a:graphic>
      </p:graphicFrame>
      <p:sp>
        <p:nvSpPr>
          <p:cNvPr id="16394" name="Rectangle 14"/>
          <p:cNvSpPr>
            <a:spLocks noChangeArrowheads="1"/>
          </p:cNvSpPr>
          <p:nvPr/>
        </p:nvSpPr>
        <p:spPr bwMode="auto">
          <a:xfrm>
            <a:off x="2664227" y="3824216"/>
            <a:ext cx="692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6387" name="Object 15"/>
          <p:cNvGraphicFramePr>
            <a:graphicFrameLocks noChangeAspect="1"/>
          </p:cNvGraphicFramePr>
          <p:nvPr/>
        </p:nvGraphicFramePr>
        <p:xfrm>
          <a:off x="3200617" y="4354204"/>
          <a:ext cx="3470275" cy="638175"/>
        </p:xfrm>
        <a:graphic>
          <a:graphicData uri="http://schemas.openxmlformats.org/presentationml/2006/ole">
            <p:oleObj spid="_x0000_s16387" name="Equation" r:id="rId4" imgW="1523880" imgH="279360" progId="Equation.DSMT4">
              <p:embed/>
            </p:oleObj>
          </a:graphicData>
        </a:graphic>
      </p:graphicFrame>
      <p:sp>
        <p:nvSpPr>
          <p:cNvPr id="290833" name="Rectangle 17"/>
          <p:cNvSpPr>
            <a:spLocks noChangeArrowheads="1"/>
          </p:cNvSpPr>
          <p:nvPr/>
        </p:nvSpPr>
        <p:spPr bwMode="auto">
          <a:xfrm>
            <a:off x="2146300" y="233363"/>
            <a:ext cx="4673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 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(cont.)</a:t>
            </a:r>
            <a:endParaRPr lang="en-US" sz="360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81300" y="296863"/>
            <a:ext cx="32258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4" name="Text Box 33"/>
          <p:cNvSpPr txBox="1">
            <a:spLocks noChangeArrowheads="1"/>
          </p:cNvSpPr>
          <p:nvPr/>
        </p:nvSpPr>
        <p:spPr bwMode="auto">
          <a:xfrm>
            <a:off x="581025" y="1395413"/>
            <a:ext cx="78549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0" dirty="0">
                <a:solidFill>
                  <a:srgbClr val="3333FF"/>
                </a:solidFill>
              </a:rPr>
              <a:t>In </a:t>
            </a:r>
            <a:r>
              <a:rPr lang="en-US" sz="2400" b="0" dirty="0" smtClean="0">
                <a:solidFill>
                  <a:srgbClr val="3333FF"/>
                </a:solidFill>
              </a:rPr>
              <a:t>this </a:t>
            </a:r>
            <a:r>
              <a:rPr lang="en-US" sz="2400" b="0" dirty="0">
                <a:solidFill>
                  <a:srgbClr val="3333FF"/>
                </a:solidFill>
              </a:rPr>
              <a:t>set of notes we derive the far-field pattern of a circular patch operating in the dominant TM</a:t>
            </a:r>
            <a:r>
              <a:rPr lang="en-US" sz="2400" b="0" baseline="-25000" dirty="0">
                <a:solidFill>
                  <a:srgbClr val="3333FF"/>
                </a:solidFill>
              </a:rPr>
              <a:t>11</a:t>
            </a:r>
            <a:r>
              <a:rPr lang="en-US" sz="2400" b="0" dirty="0">
                <a:solidFill>
                  <a:srgbClr val="3333FF"/>
                </a:solidFill>
              </a:rPr>
              <a:t> mode</a:t>
            </a:r>
            <a:r>
              <a:rPr lang="en-US" sz="2400" b="0" dirty="0" smtClean="0">
                <a:solidFill>
                  <a:srgbClr val="3333FF"/>
                </a:solidFill>
              </a:rPr>
              <a:t>.</a:t>
            </a:r>
          </a:p>
          <a:p>
            <a:pPr algn="ctr"/>
            <a:endParaRPr lang="en-US" sz="2400" b="0" dirty="0">
              <a:solidFill>
                <a:srgbClr val="3333FF"/>
              </a:solidFill>
            </a:endParaRPr>
          </a:p>
          <a:p>
            <a:pPr algn="ctr"/>
            <a:r>
              <a:rPr lang="en-US" sz="2400" b="0" dirty="0" smtClean="0">
                <a:solidFill>
                  <a:srgbClr val="3333FF"/>
                </a:solidFill>
              </a:rPr>
              <a:t>We use the magnetic current model.</a:t>
            </a:r>
            <a:endParaRPr lang="en-US" sz="2400" b="0" dirty="0">
              <a:solidFill>
                <a:srgbClr val="3333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1691" y="234690"/>
            <a:ext cx="69723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Patch: TM</a:t>
            </a:r>
            <a:r>
              <a:rPr lang="en-US" sz="3600" b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 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</a:t>
            </a:r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/>
        </p:nvGraphicFramePr>
        <p:xfrm>
          <a:off x="2705100" y="3835069"/>
          <a:ext cx="3429000" cy="530225"/>
        </p:xfrm>
        <a:graphic>
          <a:graphicData uri="http://schemas.openxmlformats.org/presentationml/2006/ole">
            <p:oleObj spid="_x0000_s1026" name="Equation" r:id="rId3" imgW="1625400" imgH="253800" progId="Equation.DSMT4">
              <p:embed/>
            </p:oleObj>
          </a:graphicData>
        </a:graphic>
      </p:graphicFrame>
      <p:graphicFrame>
        <p:nvGraphicFramePr>
          <p:cNvPr id="1027" name="Object 15"/>
          <p:cNvGraphicFramePr>
            <a:graphicFrameLocks noChangeAspect="1"/>
          </p:cNvGraphicFramePr>
          <p:nvPr/>
        </p:nvGraphicFramePr>
        <p:xfrm>
          <a:off x="3914373" y="4750502"/>
          <a:ext cx="1380959" cy="1296973"/>
        </p:xfrm>
        <a:graphic>
          <a:graphicData uri="http://schemas.openxmlformats.org/presentationml/2006/ole">
            <p:oleObj spid="_x0000_s1027" name="Equation" r:id="rId4" imgW="672840" imgH="634680" progId="Equation.DSMT4">
              <p:embed/>
            </p:oleObj>
          </a:graphicData>
        </a:graphic>
      </p:graphicFrame>
      <p:sp>
        <p:nvSpPr>
          <p:cNvPr id="1038" name="TextBox 13"/>
          <p:cNvSpPr txBox="1">
            <a:spLocks noChangeArrowheads="1"/>
          </p:cNvSpPr>
          <p:nvPr/>
        </p:nvSpPr>
        <p:spPr bwMode="auto">
          <a:xfrm>
            <a:off x="6400800" y="3752850"/>
            <a:ext cx="23749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000099"/>
                </a:solidFill>
              </a:rPr>
              <a:t>This corresponds to a probe on the </a:t>
            </a:r>
            <a:r>
              <a:rPr lang="en-US" b="0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0">
                <a:solidFill>
                  <a:srgbClr val="000099"/>
                </a:solidFill>
              </a:rPr>
              <a:t> axis.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329675" y="900755"/>
            <a:ext cx="2716281" cy="2690125"/>
            <a:chOff x="3329675" y="900755"/>
            <a:chExt cx="2716281" cy="2690125"/>
          </a:xfrm>
        </p:grpSpPr>
        <p:sp>
          <p:nvSpPr>
            <p:cNvPr id="1040" name="Oval 7"/>
            <p:cNvSpPr>
              <a:spLocks noChangeArrowheads="1"/>
            </p:cNvSpPr>
            <p:nvPr/>
          </p:nvSpPr>
          <p:spPr bwMode="auto">
            <a:xfrm>
              <a:off x="3895725" y="1682750"/>
              <a:ext cx="1339850" cy="1301750"/>
            </a:xfrm>
            <a:prstGeom prst="ellipse">
              <a:avLst/>
            </a:prstGeom>
            <a:solidFill>
              <a:srgbClr val="FF9900"/>
            </a:soli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Line 8"/>
            <p:cNvSpPr>
              <a:spLocks noChangeShapeType="1"/>
            </p:cNvSpPr>
            <p:nvPr/>
          </p:nvSpPr>
          <p:spPr bwMode="auto">
            <a:xfrm>
              <a:off x="3329675" y="2315215"/>
              <a:ext cx="2361441" cy="49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9"/>
            <p:cNvSpPr>
              <a:spLocks noChangeShapeType="1"/>
            </p:cNvSpPr>
            <p:nvPr/>
          </p:nvSpPr>
          <p:spPr bwMode="auto">
            <a:xfrm rot="5400000" flipH="1">
              <a:off x="3384550" y="2403430"/>
              <a:ext cx="2368550" cy="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8" name="Object 10"/>
            <p:cNvGraphicFramePr>
              <a:graphicFrameLocks noChangeAspect="1"/>
            </p:cNvGraphicFramePr>
            <p:nvPr/>
          </p:nvGraphicFramePr>
          <p:xfrm>
            <a:off x="5807760" y="2210156"/>
            <a:ext cx="238196" cy="258407"/>
          </p:xfrm>
          <a:graphic>
            <a:graphicData uri="http://schemas.openxmlformats.org/presentationml/2006/ole">
              <p:oleObj spid="_x0000_s1028" name="Equation" r:id="rId5" imgW="126720" imgH="139680" progId="Equation.DSMT4">
                <p:embed/>
              </p:oleObj>
            </a:graphicData>
          </a:graphic>
        </p:graphicFrame>
        <p:graphicFrame>
          <p:nvGraphicFramePr>
            <p:cNvPr id="1029" name="Object 11"/>
            <p:cNvGraphicFramePr>
              <a:graphicFrameLocks noChangeAspect="1"/>
            </p:cNvGraphicFramePr>
            <p:nvPr/>
          </p:nvGraphicFramePr>
          <p:xfrm>
            <a:off x="4473150" y="900755"/>
            <a:ext cx="226686" cy="262956"/>
          </p:xfrm>
          <a:graphic>
            <a:graphicData uri="http://schemas.openxmlformats.org/presentationml/2006/ole">
              <p:oleObj spid="_x0000_s1029" name="Equation" r:id="rId6" imgW="139680" imgH="164880" progId="Equation.DSMT4">
                <p:embed/>
              </p:oleObj>
            </a:graphicData>
          </a:graphic>
        </p:graphicFrame>
        <p:graphicFrame>
          <p:nvGraphicFramePr>
            <p:cNvPr id="1030" name="Object 12"/>
            <p:cNvGraphicFramePr>
              <a:graphicFrameLocks noChangeAspect="1"/>
            </p:cNvGraphicFramePr>
            <p:nvPr/>
          </p:nvGraphicFramePr>
          <p:xfrm>
            <a:off x="5094288" y="1570038"/>
            <a:ext cx="263525" cy="287338"/>
          </p:xfrm>
          <a:graphic>
            <a:graphicData uri="http://schemas.openxmlformats.org/presentationml/2006/ole">
              <p:oleObj spid="_x0000_s1030" name="Equation" r:id="rId7" imgW="126720" imgH="139680" progId="Equation.DSMT4">
                <p:embed/>
              </p:oleObj>
            </a:graphicData>
          </a:graphic>
        </p:graphicFrame>
        <p:sp>
          <p:nvSpPr>
            <p:cNvPr id="1043" name="Line 13"/>
            <p:cNvSpPr>
              <a:spLocks noChangeShapeType="1"/>
            </p:cNvSpPr>
            <p:nvPr/>
          </p:nvSpPr>
          <p:spPr bwMode="auto">
            <a:xfrm flipV="1">
              <a:off x="4572000" y="1900238"/>
              <a:ext cx="461963" cy="415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Oval 20"/>
            <p:cNvSpPr>
              <a:spLocks noChangeArrowheads="1"/>
            </p:cNvSpPr>
            <p:nvPr/>
          </p:nvSpPr>
          <p:spPr bwMode="auto">
            <a:xfrm>
              <a:off x="4991100" y="2276475"/>
              <a:ext cx="95250" cy="95250"/>
            </a:xfrm>
            <a:prstGeom prst="ellipse">
              <a:avLst/>
            </a:prstGeom>
            <a:solidFill>
              <a:srgbClr val="66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28700" y="347663"/>
            <a:ext cx="73025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Patch (cont.)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0" name="Rectangle 7"/>
          <p:cNvSpPr>
            <a:spLocks noChangeArrowheads="1"/>
          </p:cNvSpPr>
          <p:nvPr/>
        </p:nvSpPr>
        <p:spPr bwMode="auto">
          <a:xfrm>
            <a:off x="941388" y="1360488"/>
            <a:ext cx="2720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Magnetic current model:</a:t>
            </a:r>
          </a:p>
        </p:txBody>
      </p:sp>
      <p:graphicFrame>
        <p:nvGraphicFramePr>
          <p:cNvPr id="2050" name="Object 17"/>
          <p:cNvGraphicFramePr>
            <a:graphicFrameLocks noChangeAspect="1"/>
          </p:cNvGraphicFramePr>
          <p:nvPr/>
        </p:nvGraphicFramePr>
        <p:xfrm>
          <a:off x="3406775" y="1843088"/>
          <a:ext cx="2025650" cy="1236662"/>
        </p:xfrm>
        <a:graphic>
          <a:graphicData uri="http://schemas.openxmlformats.org/presentationml/2006/ole">
            <p:oleObj spid="_x0000_s2050" name="Equation" r:id="rId3" imgW="876240" imgH="533160" progId="Equation.DSMT4">
              <p:embed/>
            </p:oleObj>
          </a:graphicData>
        </a:graphic>
      </p:graphicFrame>
      <p:graphicFrame>
        <p:nvGraphicFramePr>
          <p:cNvPr id="2051" name="Object 18"/>
          <p:cNvGraphicFramePr>
            <a:graphicFrameLocks noChangeAspect="1"/>
          </p:cNvGraphicFramePr>
          <p:nvPr/>
        </p:nvGraphicFramePr>
        <p:xfrm>
          <a:off x="2665318" y="3647151"/>
          <a:ext cx="4106862" cy="533400"/>
        </p:xfrm>
        <a:graphic>
          <a:graphicData uri="http://schemas.openxmlformats.org/presentationml/2006/ole">
            <p:oleObj spid="_x0000_s2051" name="Equation" r:id="rId4" imgW="1968480" imgH="253800" progId="Equation.DSMT4">
              <p:embed/>
            </p:oleObj>
          </a:graphicData>
        </a:graphic>
      </p:graphicFrame>
      <p:sp>
        <p:nvSpPr>
          <p:cNvPr id="2061" name="Rectangle 20"/>
          <p:cNvSpPr>
            <a:spLocks noChangeArrowheads="1"/>
          </p:cNvSpPr>
          <p:nvPr/>
        </p:nvSpPr>
        <p:spPr bwMode="auto">
          <a:xfrm>
            <a:off x="2189163" y="5265738"/>
            <a:ext cx="876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Choose</a:t>
            </a:r>
          </a:p>
        </p:txBody>
      </p:sp>
      <p:graphicFrame>
        <p:nvGraphicFramePr>
          <p:cNvPr id="2052" name="Object 21"/>
          <p:cNvGraphicFramePr>
            <a:graphicFrameLocks noChangeAspect="1"/>
          </p:cNvGraphicFramePr>
          <p:nvPr/>
        </p:nvGraphicFramePr>
        <p:xfrm>
          <a:off x="3308350" y="5003800"/>
          <a:ext cx="1517650" cy="908050"/>
        </p:xfrm>
        <a:graphic>
          <a:graphicData uri="http://schemas.openxmlformats.org/presentationml/2006/ole">
            <p:oleObj spid="_x0000_s2052" name="Equation" r:id="rId5" imgW="749160" imgH="444240" progId="Equation.DSMT4">
              <p:embed/>
            </p:oleObj>
          </a:graphicData>
        </a:graphic>
      </p:graphicFrame>
      <p:graphicFrame>
        <p:nvGraphicFramePr>
          <p:cNvPr id="2053" name="Object 22"/>
          <p:cNvGraphicFramePr>
            <a:graphicFrameLocks noChangeAspect="1"/>
          </p:cNvGraphicFramePr>
          <p:nvPr/>
        </p:nvGraphicFramePr>
        <p:xfrm>
          <a:off x="5477538" y="5268036"/>
          <a:ext cx="1621711" cy="519018"/>
        </p:xfrm>
        <a:graphic>
          <a:graphicData uri="http://schemas.openxmlformats.org/presentationml/2006/ole">
            <p:oleObj spid="_x0000_s2053" name="Equation" r:id="rId6" imgW="749160" imgH="24120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062" name="Object 21"/>
          <p:cNvGraphicFramePr>
            <a:graphicFrameLocks noChangeAspect="1"/>
          </p:cNvGraphicFramePr>
          <p:nvPr/>
        </p:nvGraphicFramePr>
        <p:xfrm>
          <a:off x="4705350" y="6005513"/>
          <a:ext cx="3365500" cy="393700"/>
        </p:xfrm>
        <a:graphic>
          <a:graphicData uri="http://schemas.openxmlformats.org/presentationml/2006/ole">
            <p:oleObj spid="_x0000_s2062" name="Equation" r:id="rId7" imgW="21841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1463"/>
            <a:ext cx="76327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Circular Patch</a:t>
            </a:r>
          </a:p>
        </p:txBody>
      </p:sp>
      <p:sp>
        <p:nvSpPr>
          <p:cNvPr id="308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4" name="Text Box 107"/>
          <p:cNvSpPr txBox="1">
            <a:spLocks noChangeArrowheads="1"/>
          </p:cNvSpPr>
          <p:nvPr/>
        </p:nvSpPr>
        <p:spPr bwMode="auto">
          <a:xfrm>
            <a:off x="702292" y="1317909"/>
            <a:ext cx="2201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99"/>
                </a:solidFill>
              </a:rPr>
              <a:t>Reciprocity setup:</a:t>
            </a: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1447800" y="1329776"/>
            <a:ext cx="7026275" cy="2322512"/>
            <a:chOff x="1447800" y="1329776"/>
            <a:chExt cx="7026275" cy="2322512"/>
          </a:xfrm>
        </p:grpSpPr>
        <p:sp>
          <p:nvSpPr>
            <p:cNvPr id="3096" name="Line 13"/>
            <p:cNvSpPr>
              <a:spLocks noChangeShapeType="1"/>
            </p:cNvSpPr>
            <p:nvPr/>
          </p:nvSpPr>
          <p:spPr bwMode="auto">
            <a:xfrm flipV="1">
              <a:off x="4521455" y="1572663"/>
              <a:ext cx="2184581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4" name="Object 14"/>
            <p:cNvGraphicFramePr>
              <a:graphicFrameLocks noChangeAspect="1"/>
            </p:cNvGraphicFramePr>
            <p:nvPr/>
          </p:nvGraphicFramePr>
          <p:xfrm>
            <a:off x="8210223" y="2673891"/>
            <a:ext cx="263852" cy="290059"/>
          </p:xfrm>
          <a:graphic>
            <a:graphicData uri="http://schemas.openxmlformats.org/presentationml/2006/ole">
              <p:oleObj spid="_x0000_s3074" name="Equation" r:id="rId3" imgW="126720" imgH="139680" progId="Equation.DSMT4">
                <p:embed/>
              </p:oleObj>
            </a:graphicData>
          </a:graphic>
        </p:graphicFrame>
        <p:graphicFrame>
          <p:nvGraphicFramePr>
            <p:cNvPr id="3075" name="Object 15"/>
            <p:cNvGraphicFramePr>
              <a:graphicFrameLocks noChangeAspect="1"/>
            </p:cNvGraphicFramePr>
            <p:nvPr/>
          </p:nvGraphicFramePr>
          <p:xfrm>
            <a:off x="4389057" y="1498248"/>
            <a:ext cx="251011" cy="250990"/>
          </p:xfrm>
          <a:graphic>
            <a:graphicData uri="http://schemas.openxmlformats.org/presentationml/2006/ole">
              <p:oleObj spid="_x0000_s3075" name="Equation" r:id="rId4" imgW="126720" imgH="126720" progId="Equation.DSMT4">
                <p:embed/>
              </p:oleObj>
            </a:graphicData>
          </a:graphic>
        </p:graphicFrame>
        <p:sp>
          <p:nvSpPr>
            <p:cNvPr id="3097" name="Line 16"/>
            <p:cNvSpPr>
              <a:spLocks noChangeShapeType="1"/>
            </p:cNvSpPr>
            <p:nvPr/>
          </p:nvSpPr>
          <p:spPr bwMode="auto">
            <a:xfrm>
              <a:off x="6728262" y="1544088"/>
              <a:ext cx="160351" cy="27305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6" name="Object 17"/>
            <p:cNvGraphicFramePr>
              <a:graphicFrameLocks noChangeAspect="1"/>
            </p:cNvGraphicFramePr>
            <p:nvPr/>
          </p:nvGraphicFramePr>
          <p:xfrm>
            <a:off x="4634177" y="2285451"/>
            <a:ext cx="209567" cy="300037"/>
          </p:xfrm>
          <a:graphic>
            <a:graphicData uri="http://schemas.openxmlformats.org/presentationml/2006/ole">
              <p:oleObj spid="_x0000_s3076" name="Equation" r:id="rId5" imgW="126720" imgH="177480" progId="Equation.DSMT4">
                <p:embed/>
              </p:oleObj>
            </a:graphicData>
          </a:graphic>
        </p:graphicFrame>
        <p:sp>
          <p:nvSpPr>
            <p:cNvPr id="3098" name="Line 18"/>
            <p:cNvSpPr>
              <a:spLocks noChangeShapeType="1"/>
            </p:cNvSpPr>
            <p:nvPr/>
          </p:nvSpPr>
          <p:spPr bwMode="auto">
            <a:xfrm rot="896160" flipH="1">
              <a:off x="5462921" y="2037801"/>
              <a:ext cx="279423" cy="29368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19"/>
            <p:cNvSpPr>
              <a:spLocks noChangeShapeType="1"/>
            </p:cNvSpPr>
            <p:nvPr/>
          </p:nvSpPr>
          <p:spPr bwMode="auto">
            <a:xfrm rot="903083">
              <a:off x="5702652" y="1875876"/>
              <a:ext cx="344517" cy="3302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20"/>
            <p:cNvSpPr>
              <a:spLocks noChangeShapeType="1"/>
            </p:cNvSpPr>
            <p:nvPr/>
          </p:nvSpPr>
          <p:spPr bwMode="auto">
            <a:xfrm rot="903083">
              <a:off x="5651848" y="1901276"/>
              <a:ext cx="344517" cy="3302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1"/>
            <p:cNvSpPr>
              <a:spLocks noChangeShapeType="1"/>
            </p:cNvSpPr>
            <p:nvPr/>
          </p:nvSpPr>
          <p:spPr bwMode="auto">
            <a:xfrm rot="903083">
              <a:off x="5601044" y="1926676"/>
              <a:ext cx="344517" cy="3302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7" name="Object 22"/>
            <p:cNvGraphicFramePr>
              <a:graphicFrameLocks noChangeAspect="1"/>
            </p:cNvGraphicFramePr>
            <p:nvPr/>
          </p:nvGraphicFramePr>
          <p:xfrm>
            <a:off x="6331355" y="1933026"/>
            <a:ext cx="630290" cy="476250"/>
          </p:xfrm>
          <a:graphic>
            <a:graphicData uri="http://schemas.openxmlformats.org/presentationml/2006/ole">
              <p:oleObj spid="_x0000_s3077" name="Equation" r:id="rId6" imgW="317160" imgH="241200" progId="Equation.DSMT4">
                <p:embed/>
              </p:oleObj>
            </a:graphicData>
          </a:graphic>
        </p:graphicFrame>
        <p:sp>
          <p:nvSpPr>
            <p:cNvPr id="3102" name="Rectangle 23"/>
            <p:cNvSpPr>
              <a:spLocks noChangeArrowheads="1"/>
            </p:cNvSpPr>
            <p:nvPr/>
          </p:nvSpPr>
          <p:spPr bwMode="auto">
            <a:xfrm>
              <a:off x="1452563" y="2815676"/>
              <a:ext cx="6136195" cy="80327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Line 24"/>
            <p:cNvSpPr>
              <a:spLocks noChangeShapeType="1"/>
            </p:cNvSpPr>
            <p:nvPr/>
          </p:nvSpPr>
          <p:spPr bwMode="auto">
            <a:xfrm>
              <a:off x="7636388" y="2812501"/>
              <a:ext cx="396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8" name="Object 25"/>
            <p:cNvGraphicFramePr>
              <a:graphicFrameLocks noChangeAspect="1"/>
            </p:cNvGraphicFramePr>
            <p:nvPr/>
          </p:nvGraphicFramePr>
          <p:xfrm>
            <a:off x="6971171" y="1329776"/>
            <a:ext cx="298475" cy="441325"/>
          </p:xfrm>
          <a:graphic>
            <a:graphicData uri="http://schemas.openxmlformats.org/presentationml/2006/ole">
              <p:oleObj spid="_x0000_s3078" name="Equation" r:id="rId7" imgW="152280" imgH="228600" progId="Equation.DSMT4">
                <p:embed/>
              </p:oleObj>
            </a:graphicData>
          </a:graphic>
        </p:graphicFrame>
        <p:sp>
          <p:nvSpPr>
            <p:cNvPr id="3104" name="Line 26"/>
            <p:cNvSpPr>
              <a:spLocks noChangeShapeType="1"/>
            </p:cNvSpPr>
            <p:nvPr/>
          </p:nvSpPr>
          <p:spPr bwMode="auto">
            <a:xfrm flipV="1">
              <a:off x="4508754" y="1883813"/>
              <a:ext cx="0" cy="895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Oval 29"/>
            <p:cNvSpPr>
              <a:spLocks noChangeArrowheads="1"/>
            </p:cNvSpPr>
            <p:nvPr/>
          </p:nvSpPr>
          <p:spPr bwMode="auto">
            <a:xfrm>
              <a:off x="5272405" y="3106188"/>
              <a:ext cx="215918" cy="231775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Oval 32"/>
            <p:cNvSpPr>
              <a:spLocks noChangeArrowheads="1"/>
            </p:cNvSpPr>
            <p:nvPr/>
          </p:nvSpPr>
          <p:spPr bwMode="auto">
            <a:xfrm>
              <a:off x="5272405" y="2833138"/>
              <a:ext cx="215918" cy="231775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" name="Oval 35"/>
            <p:cNvSpPr>
              <a:spLocks noChangeArrowheads="1"/>
            </p:cNvSpPr>
            <p:nvPr/>
          </p:nvSpPr>
          <p:spPr bwMode="auto">
            <a:xfrm>
              <a:off x="5270817" y="3379238"/>
              <a:ext cx="215918" cy="231775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" name="Oval 38"/>
            <p:cNvSpPr>
              <a:spLocks noChangeArrowheads="1"/>
            </p:cNvSpPr>
            <p:nvPr/>
          </p:nvSpPr>
          <p:spPr bwMode="auto">
            <a:xfrm>
              <a:off x="3457741" y="3096663"/>
              <a:ext cx="215918" cy="231775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Oval 41"/>
            <p:cNvSpPr>
              <a:spLocks noChangeArrowheads="1"/>
            </p:cNvSpPr>
            <p:nvPr/>
          </p:nvSpPr>
          <p:spPr bwMode="auto">
            <a:xfrm>
              <a:off x="3457741" y="2823613"/>
              <a:ext cx="215918" cy="231775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Oval 44"/>
            <p:cNvSpPr>
              <a:spLocks noChangeArrowheads="1"/>
            </p:cNvSpPr>
            <p:nvPr/>
          </p:nvSpPr>
          <p:spPr bwMode="auto">
            <a:xfrm>
              <a:off x="3456154" y="3369713"/>
              <a:ext cx="215918" cy="231775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1" name="Freeform 46"/>
            <p:cNvSpPr>
              <a:spLocks/>
            </p:cNvSpPr>
            <p:nvPr/>
          </p:nvSpPr>
          <p:spPr bwMode="auto">
            <a:xfrm>
              <a:off x="4523043" y="2563263"/>
              <a:ext cx="154000" cy="131763"/>
            </a:xfrm>
            <a:custGeom>
              <a:avLst/>
              <a:gdLst>
                <a:gd name="T0" fmla="*/ 0 w 97"/>
                <a:gd name="T1" fmla="*/ 2147483647 h 83"/>
                <a:gd name="T2" fmla="*/ 2147483647 w 97"/>
                <a:gd name="T3" fmla="*/ 2147483647 h 83"/>
                <a:gd name="T4" fmla="*/ 2147483647 w 97"/>
                <a:gd name="T5" fmla="*/ 2147483647 h 83"/>
                <a:gd name="T6" fmla="*/ 0 60000 65536"/>
                <a:gd name="T7" fmla="*/ 0 60000 65536"/>
                <a:gd name="T8" fmla="*/ 0 60000 65536"/>
                <a:gd name="T9" fmla="*/ 0 w 97"/>
                <a:gd name="T10" fmla="*/ 0 h 83"/>
                <a:gd name="T11" fmla="*/ 97 w 97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83">
                  <a:moveTo>
                    <a:pt x="0" y="7"/>
                  </a:moveTo>
                  <a:cubicBezTo>
                    <a:pt x="18" y="3"/>
                    <a:pt x="37" y="0"/>
                    <a:pt x="53" y="13"/>
                  </a:cubicBezTo>
                  <a:cubicBezTo>
                    <a:pt x="69" y="26"/>
                    <a:pt x="83" y="54"/>
                    <a:pt x="97" y="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9" name="Object 47"/>
            <p:cNvGraphicFramePr>
              <a:graphicFrameLocks noChangeAspect="1"/>
            </p:cNvGraphicFramePr>
            <p:nvPr/>
          </p:nvGraphicFramePr>
          <p:xfrm>
            <a:off x="7042613" y="3023638"/>
            <a:ext cx="266722" cy="374650"/>
          </p:xfrm>
          <a:graphic>
            <a:graphicData uri="http://schemas.openxmlformats.org/presentationml/2006/ole">
              <p:oleObj spid="_x0000_s3079" name="Equation" r:id="rId8" imgW="126720" imgH="177480" progId="Equation.DSMT4">
                <p:embed/>
              </p:oleObj>
            </a:graphicData>
          </a:graphic>
        </p:graphicFrame>
        <p:graphicFrame>
          <p:nvGraphicFramePr>
            <p:cNvPr id="3080" name="Object 48"/>
            <p:cNvGraphicFramePr>
              <a:graphicFrameLocks noChangeAspect="1"/>
            </p:cNvGraphicFramePr>
            <p:nvPr/>
          </p:nvGraphicFramePr>
          <p:xfrm>
            <a:off x="4551620" y="3041101"/>
            <a:ext cx="354041" cy="487362"/>
          </p:xfrm>
          <a:graphic>
            <a:graphicData uri="http://schemas.openxmlformats.org/presentationml/2006/ole">
              <p:oleObj spid="_x0000_s3080" name="Equation" r:id="rId9" imgW="164880" imgH="228600" progId="Equation.DSMT4">
                <p:embed/>
              </p:oleObj>
            </a:graphicData>
          </a:graphic>
        </p:graphicFrame>
        <p:graphicFrame>
          <p:nvGraphicFramePr>
            <p:cNvPr id="3081" name="Object 49"/>
            <p:cNvGraphicFramePr>
              <a:graphicFrameLocks noChangeAspect="1"/>
            </p:cNvGraphicFramePr>
            <p:nvPr/>
          </p:nvGraphicFramePr>
          <p:xfrm>
            <a:off x="5169208" y="1659976"/>
            <a:ext cx="261960" cy="292100"/>
          </p:xfrm>
          <a:graphic>
            <a:graphicData uri="http://schemas.openxmlformats.org/presentationml/2006/ole">
              <p:oleObj spid="_x0000_s3081" name="Equation" r:id="rId10" imgW="114120" imgH="126720" progId="Equation.DSMT4">
                <p:embed/>
              </p:oleObj>
            </a:graphicData>
          </a:graphic>
        </p:graphicFrame>
        <p:sp>
          <p:nvSpPr>
            <p:cNvPr id="3112" name="Line 52"/>
            <p:cNvSpPr>
              <a:spLocks noChangeShapeType="1"/>
            </p:cNvSpPr>
            <p:nvPr/>
          </p:nvSpPr>
          <p:spPr bwMode="auto">
            <a:xfrm flipV="1">
              <a:off x="3497433" y="2874413"/>
              <a:ext cx="141299" cy="130175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Line 53"/>
            <p:cNvSpPr>
              <a:spLocks noChangeShapeType="1"/>
            </p:cNvSpPr>
            <p:nvPr/>
          </p:nvSpPr>
          <p:spPr bwMode="auto">
            <a:xfrm flipH="1" flipV="1">
              <a:off x="3483144" y="2861713"/>
              <a:ext cx="165114" cy="153988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14" name="Group 56"/>
            <p:cNvGrpSpPr>
              <a:grpSpLocks/>
            </p:cNvGrpSpPr>
            <p:nvPr/>
          </p:nvGrpSpPr>
          <p:grpSpPr bwMode="auto">
            <a:xfrm>
              <a:off x="3481556" y="3125238"/>
              <a:ext cx="165114" cy="153988"/>
              <a:chOff x="2316" y="3679"/>
              <a:chExt cx="104" cy="97"/>
            </a:xfrm>
          </p:grpSpPr>
          <p:sp>
            <p:nvSpPr>
              <p:cNvPr id="3131" name="Line 54"/>
              <p:cNvSpPr>
                <a:spLocks noChangeShapeType="1"/>
              </p:cNvSpPr>
              <p:nvPr/>
            </p:nvSpPr>
            <p:spPr bwMode="auto">
              <a:xfrm flipV="1">
                <a:off x="2325" y="3687"/>
                <a:ext cx="89" cy="8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2" name="Line 55"/>
              <p:cNvSpPr>
                <a:spLocks noChangeShapeType="1"/>
              </p:cNvSpPr>
              <p:nvPr/>
            </p:nvSpPr>
            <p:spPr bwMode="auto">
              <a:xfrm flipH="1" flipV="1">
                <a:off x="2316" y="3679"/>
                <a:ext cx="104" cy="97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15" name="Group 57"/>
            <p:cNvGrpSpPr>
              <a:grpSpLocks/>
            </p:cNvGrpSpPr>
            <p:nvPr/>
          </p:nvGrpSpPr>
          <p:grpSpPr bwMode="auto">
            <a:xfrm>
              <a:off x="3479968" y="3404638"/>
              <a:ext cx="165114" cy="153988"/>
              <a:chOff x="2316" y="3679"/>
              <a:chExt cx="104" cy="97"/>
            </a:xfrm>
          </p:grpSpPr>
          <p:sp>
            <p:nvSpPr>
              <p:cNvPr id="3129" name="Line 58"/>
              <p:cNvSpPr>
                <a:spLocks noChangeShapeType="1"/>
              </p:cNvSpPr>
              <p:nvPr/>
            </p:nvSpPr>
            <p:spPr bwMode="auto">
              <a:xfrm flipV="1">
                <a:off x="2325" y="3687"/>
                <a:ext cx="89" cy="8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0" name="Line 59"/>
              <p:cNvSpPr>
                <a:spLocks noChangeShapeType="1"/>
              </p:cNvSpPr>
              <p:nvPr/>
            </p:nvSpPr>
            <p:spPr bwMode="auto">
              <a:xfrm flipH="1" flipV="1">
                <a:off x="2316" y="3679"/>
                <a:ext cx="104" cy="97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16" name="Group 60"/>
            <p:cNvGrpSpPr>
              <a:grpSpLocks/>
            </p:cNvGrpSpPr>
            <p:nvPr/>
          </p:nvGrpSpPr>
          <p:grpSpPr bwMode="auto">
            <a:xfrm>
              <a:off x="5296219" y="2869651"/>
              <a:ext cx="165114" cy="153987"/>
              <a:chOff x="2316" y="3679"/>
              <a:chExt cx="104" cy="97"/>
            </a:xfrm>
          </p:grpSpPr>
          <p:sp>
            <p:nvSpPr>
              <p:cNvPr id="3127" name="Line 61"/>
              <p:cNvSpPr>
                <a:spLocks noChangeShapeType="1"/>
              </p:cNvSpPr>
              <p:nvPr/>
            </p:nvSpPr>
            <p:spPr bwMode="auto">
              <a:xfrm flipV="1">
                <a:off x="2325" y="3687"/>
                <a:ext cx="89" cy="8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Line 62"/>
              <p:cNvSpPr>
                <a:spLocks noChangeShapeType="1"/>
              </p:cNvSpPr>
              <p:nvPr/>
            </p:nvSpPr>
            <p:spPr bwMode="auto">
              <a:xfrm flipH="1" flipV="1">
                <a:off x="2316" y="3679"/>
                <a:ext cx="104" cy="97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17" name="Group 63"/>
            <p:cNvGrpSpPr>
              <a:grpSpLocks/>
            </p:cNvGrpSpPr>
            <p:nvPr/>
          </p:nvGrpSpPr>
          <p:grpSpPr bwMode="auto">
            <a:xfrm>
              <a:off x="5293044" y="3139526"/>
              <a:ext cx="165114" cy="153987"/>
              <a:chOff x="2316" y="3679"/>
              <a:chExt cx="104" cy="97"/>
            </a:xfrm>
          </p:grpSpPr>
          <p:sp>
            <p:nvSpPr>
              <p:cNvPr id="3125" name="Line 64"/>
              <p:cNvSpPr>
                <a:spLocks noChangeShapeType="1"/>
              </p:cNvSpPr>
              <p:nvPr/>
            </p:nvSpPr>
            <p:spPr bwMode="auto">
              <a:xfrm flipV="1">
                <a:off x="2325" y="3687"/>
                <a:ext cx="89" cy="8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65"/>
              <p:cNvSpPr>
                <a:spLocks noChangeShapeType="1"/>
              </p:cNvSpPr>
              <p:nvPr/>
            </p:nvSpPr>
            <p:spPr bwMode="auto">
              <a:xfrm flipH="1" flipV="1">
                <a:off x="2316" y="3679"/>
                <a:ext cx="104" cy="97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18" name="Group 66"/>
            <p:cNvGrpSpPr>
              <a:grpSpLocks/>
            </p:cNvGrpSpPr>
            <p:nvPr/>
          </p:nvGrpSpPr>
          <p:grpSpPr bwMode="auto">
            <a:xfrm>
              <a:off x="5302569" y="3420513"/>
              <a:ext cx="165114" cy="153988"/>
              <a:chOff x="2316" y="3679"/>
              <a:chExt cx="104" cy="97"/>
            </a:xfrm>
          </p:grpSpPr>
          <p:sp>
            <p:nvSpPr>
              <p:cNvPr id="3123" name="Line 67"/>
              <p:cNvSpPr>
                <a:spLocks noChangeShapeType="1"/>
              </p:cNvSpPr>
              <p:nvPr/>
            </p:nvSpPr>
            <p:spPr bwMode="auto">
              <a:xfrm flipV="1">
                <a:off x="2325" y="3687"/>
                <a:ext cx="89" cy="8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68"/>
              <p:cNvSpPr>
                <a:spLocks noChangeShapeType="1"/>
              </p:cNvSpPr>
              <p:nvPr/>
            </p:nvSpPr>
            <p:spPr bwMode="auto">
              <a:xfrm flipH="1" flipV="1">
                <a:off x="2316" y="3679"/>
                <a:ext cx="104" cy="97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19" name="Group 110"/>
            <p:cNvGrpSpPr>
              <a:grpSpLocks/>
            </p:cNvGrpSpPr>
            <p:nvPr/>
          </p:nvGrpSpPr>
          <p:grpSpPr bwMode="auto">
            <a:xfrm>
              <a:off x="6275788" y="1694901"/>
              <a:ext cx="174639" cy="174625"/>
              <a:chOff x="4647" y="3196"/>
              <a:chExt cx="110" cy="110"/>
            </a:xfrm>
          </p:grpSpPr>
          <p:sp>
            <p:nvSpPr>
              <p:cNvPr id="3121" name="Oval 108"/>
              <p:cNvSpPr>
                <a:spLocks noChangeArrowheads="1"/>
              </p:cNvSpPr>
              <p:nvPr/>
            </p:nvSpPr>
            <p:spPr bwMode="auto">
              <a:xfrm>
                <a:off x="4647" y="3196"/>
                <a:ext cx="110" cy="110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2" name="Oval 109"/>
              <p:cNvSpPr>
                <a:spLocks noChangeArrowheads="1"/>
              </p:cNvSpPr>
              <p:nvPr/>
            </p:nvSpPr>
            <p:spPr bwMode="auto">
              <a:xfrm>
                <a:off x="4671" y="3219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120" name="Straight Connector 78"/>
            <p:cNvCxnSpPr>
              <a:cxnSpLocks noChangeShapeType="1"/>
            </p:cNvCxnSpPr>
            <p:nvPr/>
          </p:nvCxnSpPr>
          <p:spPr bwMode="auto">
            <a:xfrm flipV="1">
              <a:off x="1447800" y="3614188"/>
              <a:ext cx="6147309" cy="38100"/>
            </a:xfrm>
            <a:prstGeom prst="line">
              <a:avLst/>
            </a:prstGeom>
            <a:noFill/>
            <a:ln w="57150" algn="ctr">
              <a:solidFill>
                <a:srgbClr val="FFC000"/>
              </a:solidFill>
              <a:round/>
              <a:headEnd/>
              <a:tailEnd/>
            </a:ln>
          </p:spPr>
        </p:cxnSp>
        <p:graphicFrame>
          <p:nvGraphicFramePr>
            <p:cNvPr id="75" name="Object 106"/>
            <p:cNvGraphicFramePr>
              <a:graphicFrameLocks noChangeAspect="1"/>
            </p:cNvGraphicFramePr>
            <p:nvPr/>
          </p:nvGraphicFramePr>
          <p:xfrm>
            <a:off x="5683748" y="2892094"/>
            <a:ext cx="549275" cy="471487"/>
          </p:xfrm>
          <a:graphic>
            <a:graphicData uri="http://schemas.openxmlformats.org/presentationml/2006/ole">
              <p:oleObj spid="_x0000_s3146" name="Equation" r:id="rId11" imgW="279360" imgH="241200" progId="Equation.DSMT4">
                <p:embed/>
              </p:oleObj>
            </a:graphicData>
          </a:graphic>
        </p:graphicFrame>
      </p:grpSp>
      <p:grpSp>
        <p:nvGrpSpPr>
          <p:cNvPr id="91" name="Group 90"/>
          <p:cNvGrpSpPr/>
          <p:nvPr/>
        </p:nvGrpSpPr>
        <p:grpSpPr>
          <a:xfrm>
            <a:off x="3451225" y="4256085"/>
            <a:ext cx="2730501" cy="2236787"/>
            <a:chOff x="3451225" y="4256085"/>
            <a:chExt cx="2730501" cy="2236787"/>
          </a:xfrm>
        </p:grpSpPr>
        <p:sp>
          <p:nvSpPr>
            <p:cNvPr id="3133" name="Oval 69"/>
            <p:cNvSpPr>
              <a:spLocks noChangeArrowheads="1"/>
            </p:cNvSpPr>
            <p:nvPr/>
          </p:nvSpPr>
          <p:spPr bwMode="auto">
            <a:xfrm>
              <a:off x="3863975" y="4839669"/>
              <a:ext cx="1339850" cy="130174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" name="Line 70"/>
            <p:cNvSpPr>
              <a:spLocks noChangeShapeType="1"/>
            </p:cNvSpPr>
            <p:nvPr/>
          </p:nvSpPr>
          <p:spPr bwMode="auto">
            <a:xfrm flipV="1">
              <a:off x="3451225" y="5532434"/>
              <a:ext cx="2351088" cy="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Line 71"/>
            <p:cNvSpPr>
              <a:spLocks noChangeShapeType="1"/>
            </p:cNvSpPr>
            <p:nvPr/>
          </p:nvSpPr>
          <p:spPr bwMode="auto">
            <a:xfrm rot="16200000">
              <a:off x="3595688" y="5543547"/>
              <a:ext cx="1887536" cy="11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82" name="Object 72"/>
            <p:cNvGraphicFramePr>
              <a:graphicFrameLocks noChangeAspect="1"/>
            </p:cNvGraphicFramePr>
            <p:nvPr/>
          </p:nvGraphicFramePr>
          <p:xfrm>
            <a:off x="5929313" y="5418134"/>
            <a:ext cx="252413" cy="273050"/>
          </p:xfrm>
          <a:graphic>
            <a:graphicData uri="http://schemas.openxmlformats.org/presentationml/2006/ole">
              <p:oleObj spid="_x0000_s3082" name="Equation" r:id="rId12" imgW="126720" imgH="139680" progId="Equation.DSMT4">
                <p:embed/>
              </p:oleObj>
            </a:graphicData>
          </a:graphic>
        </p:graphicFrame>
        <p:graphicFrame>
          <p:nvGraphicFramePr>
            <p:cNvPr id="3083" name="Object 73"/>
            <p:cNvGraphicFramePr>
              <a:graphicFrameLocks noChangeAspect="1"/>
            </p:cNvGraphicFramePr>
            <p:nvPr/>
          </p:nvGraphicFramePr>
          <p:xfrm>
            <a:off x="4438650" y="4256085"/>
            <a:ext cx="250825" cy="290512"/>
          </p:xfrm>
          <a:graphic>
            <a:graphicData uri="http://schemas.openxmlformats.org/presentationml/2006/ole">
              <p:oleObj spid="_x0000_s3083" name="Equation" r:id="rId13" imgW="139680" imgH="164880" progId="Equation.DSMT4">
                <p:embed/>
              </p:oleObj>
            </a:graphicData>
          </a:graphic>
        </p:graphicFrame>
        <p:graphicFrame>
          <p:nvGraphicFramePr>
            <p:cNvPr id="3084" name="Object 74"/>
            <p:cNvGraphicFramePr>
              <a:graphicFrameLocks noChangeAspect="1"/>
            </p:cNvGraphicFramePr>
            <p:nvPr/>
          </p:nvGraphicFramePr>
          <p:xfrm>
            <a:off x="4657725" y="5094284"/>
            <a:ext cx="180975" cy="196850"/>
          </p:xfrm>
          <a:graphic>
            <a:graphicData uri="http://schemas.openxmlformats.org/presentationml/2006/ole">
              <p:oleObj spid="_x0000_s3084" name="Equation" r:id="rId14" imgW="126720" imgH="139680" progId="Equation.DSMT4">
                <p:embed/>
              </p:oleObj>
            </a:graphicData>
          </a:graphic>
        </p:graphicFrame>
        <p:graphicFrame>
          <p:nvGraphicFramePr>
            <p:cNvPr id="3085" name="Object 78"/>
            <p:cNvGraphicFramePr>
              <a:graphicFrameLocks noChangeAspect="1"/>
            </p:cNvGraphicFramePr>
            <p:nvPr/>
          </p:nvGraphicFramePr>
          <p:xfrm>
            <a:off x="4791075" y="5226047"/>
            <a:ext cx="271463" cy="342900"/>
          </p:xfrm>
          <a:graphic>
            <a:graphicData uri="http://schemas.openxmlformats.org/presentationml/2006/ole">
              <p:oleObj spid="_x0000_s3085" name="Equation" r:id="rId15" imgW="164880" imgH="203040" progId="Equation.DSMT4">
                <p:embed/>
              </p:oleObj>
            </a:graphicData>
          </a:graphic>
        </p:graphicFrame>
        <p:sp>
          <p:nvSpPr>
            <p:cNvPr id="3137" name="Line 80"/>
            <p:cNvSpPr>
              <a:spLocks noChangeShapeType="1"/>
            </p:cNvSpPr>
            <p:nvPr/>
          </p:nvSpPr>
          <p:spPr bwMode="auto">
            <a:xfrm flipV="1">
              <a:off x="4533900" y="5146672"/>
              <a:ext cx="498475" cy="379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Freeform 81"/>
            <p:cNvSpPr>
              <a:spLocks/>
            </p:cNvSpPr>
            <p:nvPr/>
          </p:nvSpPr>
          <p:spPr bwMode="auto">
            <a:xfrm rot="2421872">
              <a:off x="4670425" y="5432422"/>
              <a:ext cx="87313" cy="60325"/>
            </a:xfrm>
            <a:custGeom>
              <a:avLst/>
              <a:gdLst>
                <a:gd name="T0" fmla="*/ 0 w 97"/>
                <a:gd name="T1" fmla="*/ 0 h 83"/>
                <a:gd name="T2" fmla="*/ 10 w 97"/>
                <a:gd name="T3" fmla="*/ 1 h 83"/>
                <a:gd name="T4" fmla="*/ 18 w 97"/>
                <a:gd name="T5" fmla="*/ 8 h 83"/>
                <a:gd name="T6" fmla="*/ 0 60000 65536"/>
                <a:gd name="T7" fmla="*/ 0 60000 65536"/>
                <a:gd name="T8" fmla="*/ 0 60000 65536"/>
                <a:gd name="T9" fmla="*/ 0 w 97"/>
                <a:gd name="T10" fmla="*/ 0 h 83"/>
                <a:gd name="T11" fmla="*/ 97 w 97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83">
                  <a:moveTo>
                    <a:pt x="0" y="7"/>
                  </a:moveTo>
                  <a:cubicBezTo>
                    <a:pt x="18" y="3"/>
                    <a:pt x="37" y="0"/>
                    <a:pt x="53" y="13"/>
                  </a:cubicBezTo>
                  <a:cubicBezTo>
                    <a:pt x="69" y="26"/>
                    <a:pt x="83" y="54"/>
                    <a:pt x="97" y="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3957848" y="4904115"/>
              <a:ext cx="231896" cy="254738"/>
              <a:chOff x="3998792" y="4945059"/>
              <a:chExt cx="231896" cy="254738"/>
            </a:xfrm>
          </p:grpSpPr>
          <p:sp>
            <p:nvSpPr>
              <p:cNvPr id="3142" name="Line 95"/>
              <p:cNvSpPr>
                <a:spLocks noChangeShapeType="1"/>
              </p:cNvSpPr>
              <p:nvPr/>
            </p:nvSpPr>
            <p:spPr bwMode="auto">
              <a:xfrm flipV="1">
                <a:off x="3998792" y="5018082"/>
                <a:ext cx="150291" cy="18171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3" name="Line 97"/>
              <p:cNvSpPr>
                <a:spLocks noChangeShapeType="1"/>
              </p:cNvSpPr>
              <p:nvPr/>
            </p:nvSpPr>
            <p:spPr bwMode="auto">
              <a:xfrm flipV="1">
                <a:off x="4094328" y="4945059"/>
                <a:ext cx="136360" cy="14555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3086" name="Object 106"/>
            <p:cNvGraphicFramePr>
              <a:graphicFrameLocks noChangeAspect="1"/>
            </p:cNvGraphicFramePr>
            <p:nvPr/>
          </p:nvGraphicFramePr>
          <p:xfrm>
            <a:off x="5135563" y="4527547"/>
            <a:ext cx="549275" cy="471487"/>
          </p:xfrm>
          <a:graphic>
            <a:graphicData uri="http://schemas.openxmlformats.org/presentationml/2006/ole">
              <p:oleObj spid="_x0000_s3086" name="Equation" r:id="rId16" imgW="279360" imgH="241200" progId="Equation.DSMT4">
                <p:embed/>
              </p:oleObj>
            </a:graphicData>
          </a:graphic>
        </p:graphicFrame>
        <p:grpSp>
          <p:nvGrpSpPr>
            <p:cNvPr id="82" name="Group 81"/>
            <p:cNvGrpSpPr/>
            <p:nvPr/>
          </p:nvGrpSpPr>
          <p:grpSpPr>
            <a:xfrm flipH="1">
              <a:off x="4847230" y="4879095"/>
              <a:ext cx="231896" cy="254738"/>
              <a:chOff x="3998792" y="4945059"/>
              <a:chExt cx="231896" cy="254738"/>
            </a:xfrm>
          </p:grpSpPr>
          <p:sp>
            <p:nvSpPr>
              <p:cNvPr id="83" name="Line 95"/>
              <p:cNvSpPr>
                <a:spLocks noChangeShapeType="1"/>
              </p:cNvSpPr>
              <p:nvPr/>
            </p:nvSpPr>
            <p:spPr bwMode="auto">
              <a:xfrm flipV="1">
                <a:off x="3998792" y="5018082"/>
                <a:ext cx="150291" cy="18171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97"/>
              <p:cNvSpPr>
                <a:spLocks noChangeShapeType="1"/>
              </p:cNvSpPr>
              <p:nvPr/>
            </p:nvSpPr>
            <p:spPr bwMode="auto">
              <a:xfrm flipV="1">
                <a:off x="4094328" y="4945059"/>
                <a:ext cx="136360" cy="14555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 flipH="1">
              <a:off x="3946475" y="5807143"/>
              <a:ext cx="231896" cy="254738"/>
              <a:chOff x="3998792" y="4945059"/>
              <a:chExt cx="231896" cy="254738"/>
            </a:xfrm>
          </p:grpSpPr>
          <p:sp>
            <p:nvSpPr>
              <p:cNvPr id="86" name="Line 95"/>
              <p:cNvSpPr>
                <a:spLocks noChangeShapeType="1"/>
              </p:cNvSpPr>
              <p:nvPr/>
            </p:nvSpPr>
            <p:spPr bwMode="auto">
              <a:xfrm flipV="1">
                <a:off x="3998792" y="5018082"/>
                <a:ext cx="150291" cy="18171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97"/>
              <p:cNvSpPr>
                <a:spLocks noChangeShapeType="1"/>
              </p:cNvSpPr>
              <p:nvPr/>
            </p:nvSpPr>
            <p:spPr bwMode="auto">
              <a:xfrm flipV="1">
                <a:off x="4094328" y="4945059"/>
                <a:ext cx="136360" cy="14555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4876800" y="5809416"/>
              <a:ext cx="231896" cy="254738"/>
              <a:chOff x="3998792" y="4945059"/>
              <a:chExt cx="231896" cy="254738"/>
            </a:xfrm>
          </p:grpSpPr>
          <p:sp>
            <p:nvSpPr>
              <p:cNvPr id="89" name="Line 95"/>
              <p:cNvSpPr>
                <a:spLocks noChangeShapeType="1"/>
              </p:cNvSpPr>
              <p:nvPr/>
            </p:nvSpPr>
            <p:spPr bwMode="auto">
              <a:xfrm flipV="1">
                <a:off x="3998792" y="5018082"/>
                <a:ext cx="150291" cy="18171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97"/>
              <p:cNvSpPr>
                <a:spLocks noChangeShapeType="1"/>
              </p:cNvSpPr>
              <p:nvPr/>
            </p:nvSpPr>
            <p:spPr bwMode="auto">
              <a:xfrm flipV="1">
                <a:off x="4094328" y="4945059"/>
                <a:ext cx="136360" cy="14555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362969" y="1078174"/>
            <a:ext cx="10700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Far-field:</a:t>
            </a:r>
          </a:p>
        </p:txBody>
      </p:sp>
      <p:graphicFrame>
        <p:nvGraphicFramePr>
          <p:cNvPr id="4098" name="Object 75"/>
          <p:cNvGraphicFramePr>
            <a:graphicFrameLocks noChangeAspect="1"/>
          </p:cNvGraphicFramePr>
          <p:nvPr/>
        </p:nvGraphicFramePr>
        <p:xfrm>
          <a:off x="618510" y="1569407"/>
          <a:ext cx="5850530" cy="3047209"/>
        </p:xfrm>
        <a:graphic>
          <a:graphicData uri="http://schemas.openxmlformats.org/presentationml/2006/ole">
            <p:oleObj spid="_x0000_s4098" name="Equation" r:id="rId3" imgW="3124080" imgH="1625400" progId="Equation.DSMT4">
              <p:embed/>
            </p:oleObj>
          </a:graphicData>
        </a:graphic>
      </p:graphicFrame>
      <p:graphicFrame>
        <p:nvGraphicFramePr>
          <p:cNvPr id="4099" name="Object 76"/>
          <p:cNvGraphicFramePr>
            <a:graphicFrameLocks noChangeAspect="1"/>
          </p:cNvGraphicFramePr>
          <p:nvPr/>
        </p:nvGraphicFramePr>
        <p:xfrm>
          <a:off x="2571372" y="5956702"/>
          <a:ext cx="3897668" cy="493951"/>
        </p:xfrm>
        <a:graphic>
          <a:graphicData uri="http://schemas.openxmlformats.org/presentationml/2006/ole">
            <p:oleObj spid="_x0000_s4099" name="Equation" r:id="rId4" imgW="2234880" imgH="279360" progId="Equation.DSMT4">
              <p:embed/>
            </p:oleObj>
          </a:graphicData>
        </a:graphic>
      </p:graphicFrame>
      <p:sp>
        <p:nvSpPr>
          <p:cNvPr id="279629" name="Rectangle 77"/>
          <p:cNvSpPr>
            <a:spLocks noChangeArrowheads="1"/>
          </p:cNvSpPr>
          <p:nvPr/>
        </p:nvSpPr>
        <p:spPr bwMode="auto">
          <a:xfrm>
            <a:off x="762000" y="271463"/>
            <a:ext cx="7632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Circular Patch (cont.)</a:t>
            </a:r>
          </a:p>
        </p:txBody>
      </p:sp>
      <p:sp>
        <p:nvSpPr>
          <p:cNvPr id="4107" name="TextBox 10"/>
          <p:cNvSpPr txBox="1">
            <a:spLocks noChangeArrowheads="1"/>
          </p:cNvSpPr>
          <p:nvPr/>
        </p:nvSpPr>
        <p:spPr bwMode="auto">
          <a:xfrm>
            <a:off x="6581136" y="2954788"/>
            <a:ext cx="2078037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>
                <a:solidFill>
                  <a:srgbClr val="000099"/>
                </a:solidFill>
              </a:rPr>
              <a:t>The primes here denotes source coordinates.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4108" name="Object 75"/>
          <p:cNvGraphicFramePr>
            <a:graphicFrameLocks noChangeAspect="1"/>
          </p:cNvGraphicFramePr>
          <p:nvPr/>
        </p:nvGraphicFramePr>
        <p:xfrm>
          <a:off x="1456780" y="5010386"/>
          <a:ext cx="5873750" cy="619125"/>
        </p:xfrm>
        <a:graphic>
          <a:graphicData uri="http://schemas.openxmlformats.org/presentationml/2006/ole">
            <p:oleObj spid="_x0000_s4108" name="Equation" r:id="rId5" imgW="313668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/>
        </p:nvGraphicFramePr>
        <p:xfrm>
          <a:off x="564771" y="1844499"/>
          <a:ext cx="7569295" cy="613923"/>
        </p:xfrm>
        <a:graphic>
          <a:graphicData uri="http://schemas.openxmlformats.org/presentationml/2006/ole">
            <p:oleObj spid="_x0000_s5122" name="Equation" r:id="rId3" imgW="4228920" imgH="342720" progId="Equation.DSMT4">
              <p:embed/>
            </p:oleObj>
          </a:graphicData>
        </a:graphic>
      </p:graphicFrame>
      <p:graphicFrame>
        <p:nvGraphicFramePr>
          <p:cNvPr id="5123" name="Object 12"/>
          <p:cNvGraphicFramePr>
            <a:graphicFrameLocks noChangeAspect="1"/>
          </p:cNvGraphicFramePr>
          <p:nvPr/>
        </p:nvGraphicFramePr>
        <p:xfrm>
          <a:off x="3613434" y="2788748"/>
          <a:ext cx="1531772" cy="378954"/>
        </p:xfrm>
        <a:graphic>
          <a:graphicData uri="http://schemas.openxmlformats.org/presentationml/2006/ole">
            <p:oleObj spid="_x0000_s5123" name="Equation" r:id="rId4" imgW="927100" imgH="228600" progId="Equation.3">
              <p:embed/>
            </p:oleObj>
          </a:graphicData>
        </a:graphic>
      </p:graphicFrame>
      <p:graphicFrame>
        <p:nvGraphicFramePr>
          <p:cNvPr id="5124" name="Object 13"/>
          <p:cNvGraphicFramePr>
            <a:graphicFrameLocks noChangeAspect="1"/>
          </p:cNvGraphicFramePr>
          <p:nvPr/>
        </p:nvGraphicFramePr>
        <p:xfrm>
          <a:off x="785766" y="4509692"/>
          <a:ext cx="7307357" cy="1477742"/>
        </p:xfrm>
        <a:graphic>
          <a:graphicData uri="http://schemas.openxmlformats.org/presentationml/2006/ole">
            <p:oleObj spid="_x0000_s5124" name="Equation" r:id="rId5" imgW="3835080" imgH="774360" progId="Equation.DSMT4">
              <p:embed/>
            </p:oleObj>
          </a:graphicData>
        </a:graphic>
      </p:graphicFrame>
      <p:sp>
        <p:nvSpPr>
          <p:cNvPr id="5130" name="Rectangle 14"/>
          <p:cNvSpPr>
            <a:spLocks noChangeArrowheads="1"/>
          </p:cNvSpPr>
          <p:nvPr/>
        </p:nvSpPr>
        <p:spPr bwMode="auto">
          <a:xfrm>
            <a:off x="615950" y="3824288"/>
            <a:ext cx="7546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exponent term may be put in cylindrical coordinates as follows:</a:t>
            </a:r>
          </a:p>
        </p:txBody>
      </p:sp>
      <p:sp>
        <p:nvSpPr>
          <p:cNvPr id="5131" name="Rectangle 15"/>
          <p:cNvSpPr>
            <a:spLocks noChangeArrowheads="1"/>
          </p:cNvSpPr>
          <p:nvPr/>
        </p:nvSpPr>
        <p:spPr bwMode="auto">
          <a:xfrm>
            <a:off x="514350" y="1335088"/>
            <a:ext cx="49388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Inside the substrate we </a:t>
            </a:r>
            <a:r>
              <a:rPr lang="en-US" sz="2000" b="0" dirty="0" smtClean="0">
                <a:solidFill>
                  <a:srgbClr val="0000FF"/>
                </a:solidFill>
              </a:rPr>
              <a:t>have (see Notes 9):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762000" y="271463"/>
            <a:ext cx="7632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Circular Patch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12"/>
          <p:cNvSpPr>
            <a:spLocks noChangeArrowheads="1"/>
          </p:cNvSpPr>
          <p:nvPr/>
        </p:nvSpPr>
        <p:spPr bwMode="auto">
          <a:xfrm>
            <a:off x="639669" y="1414132"/>
            <a:ext cx="735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6146" name="Object 13"/>
          <p:cNvGraphicFramePr>
            <a:graphicFrameLocks noChangeAspect="1"/>
          </p:cNvGraphicFramePr>
          <p:nvPr/>
        </p:nvGraphicFramePr>
        <p:xfrm>
          <a:off x="1141413" y="1894505"/>
          <a:ext cx="6773862" cy="1087437"/>
        </p:xfrm>
        <a:graphic>
          <a:graphicData uri="http://schemas.openxmlformats.org/presentationml/2006/ole">
            <p:oleObj spid="_x0000_s6146" name="Equation" r:id="rId3" imgW="4000320" imgH="634680" progId="Equation.DSMT4">
              <p:embed/>
            </p:oleObj>
          </a:graphicData>
        </a:graphic>
      </p:graphicFrame>
      <p:sp>
        <p:nvSpPr>
          <p:cNvPr id="6155" name="Rectangle 14"/>
          <p:cNvSpPr>
            <a:spLocks noChangeArrowheads="1"/>
          </p:cNvSpPr>
          <p:nvPr/>
        </p:nvSpPr>
        <p:spPr bwMode="auto">
          <a:xfrm>
            <a:off x="338138" y="3911600"/>
            <a:ext cx="839946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Since the horizontal magnetic field components are modeled as current in the TEN, we have</a:t>
            </a:r>
          </a:p>
        </p:txBody>
      </p:sp>
      <p:graphicFrame>
        <p:nvGraphicFramePr>
          <p:cNvPr id="6147" name="Object 15"/>
          <p:cNvGraphicFramePr>
            <a:graphicFrameLocks noChangeAspect="1"/>
          </p:cNvGraphicFramePr>
          <p:nvPr/>
        </p:nvGraphicFramePr>
        <p:xfrm>
          <a:off x="2120900" y="4779963"/>
          <a:ext cx="4876800" cy="549275"/>
        </p:xfrm>
        <a:graphic>
          <a:graphicData uri="http://schemas.openxmlformats.org/presentationml/2006/ole">
            <p:oleObj spid="_x0000_s6147" name="Equation" r:id="rId4" imgW="2286000" imgH="253800" progId="Equation.DSMT4">
              <p:embed/>
            </p:oleObj>
          </a:graphicData>
        </a:graphic>
      </p:graphicFrame>
      <p:graphicFrame>
        <p:nvGraphicFramePr>
          <p:cNvPr id="6148" name="Object 16"/>
          <p:cNvGraphicFramePr>
            <a:graphicFrameLocks noChangeAspect="1"/>
          </p:cNvGraphicFramePr>
          <p:nvPr/>
        </p:nvGraphicFramePr>
        <p:xfrm>
          <a:off x="3052763" y="5618163"/>
          <a:ext cx="3195637" cy="423862"/>
        </p:xfrm>
        <a:graphic>
          <a:graphicData uri="http://schemas.openxmlformats.org/presentationml/2006/ole">
            <p:oleObj spid="_x0000_s6148" name="Equation" r:id="rId5" imgW="1511280" imgH="203040" progId="Equation.DSMT4">
              <p:embed/>
            </p:oleObj>
          </a:graphicData>
        </a:graphic>
      </p:graphicFrame>
      <p:sp>
        <p:nvSpPr>
          <p:cNvPr id="280593" name="Rectangle 17"/>
          <p:cNvSpPr>
            <a:spLocks noChangeArrowheads="1"/>
          </p:cNvSpPr>
          <p:nvPr/>
        </p:nvSpPr>
        <p:spPr bwMode="auto">
          <a:xfrm>
            <a:off x="762000" y="271463"/>
            <a:ext cx="7632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Circular Patch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7"/>
          <p:cNvSpPr>
            <a:spLocks noChangeArrowheads="1"/>
          </p:cNvSpPr>
          <p:nvPr/>
        </p:nvSpPr>
        <p:spPr bwMode="auto">
          <a:xfrm>
            <a:off x="593725" y="1306513"/>
            <a:ext cx="449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2000" b="0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14"/>
          <p:cNvGraphicFramePr>
            <a:graphicFrameLocks noChangeAspect="1"/>
          </p:cNvGraphicFramePr>
          <p:nvPr/>
        </p:nvGraphicFramePr>
        <p:xfrm>
          <a:off x="1141413" y="1171575"/>
          <a:ext cx="895350" cy="552450"/>
        </p:xfrm>
        <a:graphic>
          <a:graphicData uri="http://schemas.openxmlformats.org/presentationml/2006/ole">
            <p:oleObj spid="_x0000_s7170" name="Equation" r:id="rId3" imgW="495000" imgH="304560" progId="Equation.DSMT4">
              <p:embed/>
            </p:oleObj>
          </a:graphicData>
        </a:graphic>
      </p:graphicFrame>
      <p:graphicFrame>
        <p:nvGraphicFramePr>
          <p:cNvPr id="7171" name="Object 15"/>
          <p:cNvGraphicFramePr>
            <a:graphicFrameLocks noChangeAspect="1"/>
          </p:cNvGraphicFramePr>
          <p:nvPr/>
        </p:nvGraphicFramePr>
        <p:xfrm>
          <a:off x="2159000" y="1616075"/>
          <a:ext cx="4852988" cy="1865313"/>
        </p:xfrm>
        <a:graphic>
          <a:graphicData uri="http://schemas.openxmlformats.org/presentationml/2006/ole">
            <p:oleObj spid="_x0000_s7171" name="Equation" r:id="rId4" imgW="2527200" imgH="965160" progId="Equation.DSMT4">
              <p:embed/>
            </p:oleObj>
          </a:graphicData>
        </a:graphic>
      </p:graphicFrame>
      <p:graphicFrame>
        <p:nvGraphicFramePr>
          <p:cNvPr id="7172" name="Object 16"/>
          <p:cNvGraphicFramePr>
            <a:graphicFrameLocks noChangeAspect="1"/>
          </p:cNvGraphicFramePr>
          <p:nvPr/>
        </p:nvGraphicFramePr>
        <p:xfrm>
          <a:off x="1189038" y="4154488"/>
          <a:ext cx="874712" cy="538162"/>
        </p:xfrm>
        <a:graphic>
          <a:graphicData uri="http://schemas.openxmlformats.org/presentationml/2006/ole">
            <p:oleObj spid="_x0000_s7172" name="Equation" r:id="rId5" imgW="495000" imgH="304560" progId="Equation.DSMT4">
              <p:embed/>
            </p:oleObj>
          </a:graphicData>
        </a:graphic>
      </p:graphicFrame>
      <p:graphicFrame>
        <p:nvGraphicFramePr>
          <p:cNvPr id="7173" name="Object 17"/>
          <p:cNvGraphicFramePr>
            <a:graphicFrameLocks noChangeAspect="1"/>
          </p:cNvGraphicFramePr>
          <p:nvPr/>
        </p:nvGraphicFramePr>
        <p:xfrm>
          <a:off x="2219325" y="4497388"/>
          <a:ext cx="5035550" cy="1866900"/>
        </p:xfrm>
        <a:graphic>
          <a:graphicData uri="http://schemas.openxmlformats.org/presentationml/2006/ole">
            <p:oleObj spid="_x0000_s7173" name="Equation" r:id="rId6" imgW="2679480" imgH="990360" progId="Equation.DSMT4">
              <p:embed/>
            </p:oleObj>
          </a:graphicData>
        </a:graphic>
      </p:graphicFrame>
      <p:sp>
        <p:nvSpPr>
          <p:cNvPr id="7180" name="Rectangle 18"/>
          <p:cNvSpPr>
            <a:spLocks noChangeArrowheads="1"/>
          </p:cNvSpPr>
          <p:nvPr/>
        </p:nvSpPr>
        <p:spPr bwMode="auto">
          <a:xfrm>
            <a:off x="658813" y="4268788"/>
            <a:ext cx="395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TE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2000" b="0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619" name="Rectangle 19"/>
          <p:cNvSpPr>
            <a:spLocks noChangeArrowheads="1"/>
          </p:cNvSpPr>
          <p:nvPr/>
        </p:nvSpPr>
        <p:spPr bwMode="auto">
          <a:xfrm>
            <a:off x="762000" y="271463"/>
            <a:ext cx="7632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Circular Patch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344</Words>
  <Application>Microsoft Office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Default Design</vt:lpstr>
      <vt:lpstr>Equation</vt:lpstr>
      <vt:lpstr>MathType 6.0 Equation</vt:lpstr>
      <vt:lpstr>Slide 1</vt:lpstr>
      <vt:lpstr>Overview</vt:lpstr>
      <vt:lpstr>Circular Patch: TM11 Mode</vt:lpstr>
      <vt:lpstr>Circular Patch (cont.)</vt:lpstr>
      <vt:lpstr>Far Field of Circular Patch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263</cp:revision>
  <dcterms:created xsi:type="dcterms:W3CDTF">2006-06-22T19:04:50Z</dcterms:created>
  <dcterms:modified xsi:type="dcterms:W3CDTF">2015-03-03T19:55:22Z</dcterms:modified>
</cp:coreProperties>
</file>