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93" r:id="rId2"/>
    <p:sldId id="327" r:id="rId3"/>
    <p:sldId id="388" r:id="rId4"/>
    <p:sldId id="359" r:id="rId5"/>
    <p:sldId id="360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5" r:id="rId18"/>
    <p:sldId id="373" r:id="rId19"/>
    <p:sldId id="374" r:id="rId20"/>
    <p:sldId id="387" r:id="rId21"/>
    <p:sldId id="376" r:id="rId22"/>
    <p:sldId id="377" r:id="rId23"/>
    <p:sldId id="378" r:id="rId24"/>
    <p:sldId id="379" r:id="rId25"/>
    <p:sldId id="380" r:id="rId26"/>
    <p:sldId id="381" r:id="rId27"/>
    <p:sldId id="382" r:id="rId28"/>
    <p:sldId id="383" r:id="rId29"/>
    <p:sldId id="384" r:id="rId30"/>
    <p:sldId id="386" r:id="rId31"/>
    <p:sldId id="389" r:id="rId3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FF"/>
    <a:srgbClr val="FFCC66"/>
    <a:srgbClr val="FFFF66"/>
    <a:srgbClr val="FF3300"/>
    <a:srgbClr val="00FF00"/>
    <a:srgbClr val="FF9933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234" autoAdjust="0"/>
    <p:restoredTop sz="9466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4.xml"/><Relationship Id="rId2" Type="http://schemas.openxmlformats.org/officeDocument/2006/relationships/slide" Target="slides/slide23.xml"/><Relationship Id="rId1" Type="http://schemas.openxmlformats.org/officeDocument/2006/relationships/slide" Target="slides/slide1.xml"/><Relationship Id="rId5" Type="http://schemas.openxmlformats.org/officeDocument/2006/relationships/slide" Target="slides/slide27.xml"/><Relationship Id="rId4" Type="http://schemas.openxmlformats.org/officeDocument/2006/relationships/slide" Target="slides/slide2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58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67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image" Target="../media/image83.wmf"/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12" Type="http://schemas.openxmlformats.org/officeDocument/2006/relationships/image" Target="../media/image82.wmf"/><Relationship Id="rId2" Type="http://schemas.openxmlformats.org/officeDocument/2006/relationships/image" Target="../media/image45.wmf"/><Relationship Id="rId1" Type="http://schemas.openxmlformats.org/officeDocument/2006/relationships/image" Target="../media/image72.wmf"/><Relationship Id="rId6" Type="http://schemas.openxmlformats.org/officeDocument/2006/relationships/image" Target="../media/image76.wmf"/><Relationship Id="rId11" Type="http://schemas.openxmlformats.org/officeDocument/2006/relationships/image" Target="../media/image81.wmf"/><Relationship Id="rId5" Type="http://schemas.openxmlformats.org/officeDocument/2006/relationships/image" Target="../media/image75.wmf"/><Relationship Id="rId10" Type="http://schemas.openxmlformats.org/officeDocument/2006/relationships/image" Target="../media/image80.wmf"/><Relationship Id="rId4" Type="http://schemas.openxmlformats.org/officeDocument/2006/relationships/image" Target="../media/image74.wmf"/><Relationship Id="rId9" Type="http://schemas.openxmlformats.org/officeDocument/2006/relationships/image" Target="../media/image7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image" Target="../media/image81.wmf"/><Relationship Id="rId3" Type="http://schemas.openxmlformats.org/officeDocument/2006/relationships/image" Target="../media/image85.wmf"/><Relationship Id="rId7" Type="http://schemas.openxmlformats.org/officeDocument/2006/relationships/image" Target="../media/image76.wmf"/><Relationship Id="rId12" Type="http://schemas.openxmlformats.org/officeDocument/2006/relationships/image" Target="../media/image80.wmf"/><Relationship Id="rId2" Type="http://schemas.openxmlformats.org/officeDocument/2006/relationships/image" Target="../media/image72.wmf"/><Relationship Id="rId1" Type="http://schemas.openxmlformats.org/officeDocument/2006/relationships/image" Target="../media/image84.wmf"/><Relationship Id="rId6" Type="http://schemas.openxmlformats.org/officeDocument/2006/relationships/image" Target="../media/image75.wmf"/><Relationship Id="rId11" Type="http://schemas.openxmlformats.org/officeDocument/2006/relationships/image" Target="../media/image79.wmf"/><Relationship Id="rId5" Type="http://schemas.openxmlformats.org/officeDocument/2006/relationships/image" Target="../media/image74.wmf"/><Relationship Id="rId10" Type="http://schemas.openxmlformats.org/officeDocument/2006/relationships/image" Target="../media/image78.wmf"/><Relationship Id="rId4" Type="http://schemas.openxmlformats.org/officeDocument/2006/relationships/image" Target="../media/image73.wmf"/><Relationship Id="rId9" Type="http://schemas.openxmlformats.org/officeDocument/2006/relationships/image" Target="../media/image8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4" Type="http://schemas.openxmlformats.org/officeDocument/2006/relationships/image" Target="../media/image9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3" Type="http://schemas.openxmlformats.org/officeDocument/2006/relationships/image" Target="../media/image101.wmf"/><Relationship Id="rId7" Type="http://schemas.openxmlformats.org/officeDocument/2006/relationships/image" Target="../media/image57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2.wmf"/><Relationship Id="rId5" Type="http://schemas.openxmlformats.org/officeDocument/2006/relationships/image" Target="../media/image45.wmf"/><Relationship Id="rId4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1.wmf"/><Relationship Id="rId7" Type="http://schemas.openxmlformats.org/officeDocument/2006/relationships/image" Target="../media/image8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3" Type="http://schemas.openxmlformats.org/officeDocument/2006/relationships/image" Target="../media/image106.wmf"/><Relationship Id="rId7" Type="http://schemas.openxmlformats.org/officeDocument/2006/relationships/image" Target="../media/image107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10" Type="http://schemas.openxmlformats.org/officeDocument/2006/relationships/image" Target="../media/image110.wmf"/><Relationship Id="rId4" Type="http://schemas.openxmlformats.org/officeDocument/2006/relationships/image" Target="../media/image45.wmf"/><Relationship Id="rId9" Type="http://schemas.openxmlformats.org/officeDocument/2006/relationships/image" Target="../media/image10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4" Type="http://schemas.openxmlformats.org/officeDocument/2006/relationships/image" Target="../media/image11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1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2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wmf"/><Relationship Id="rId2" Type="http://schemas.openxmlformats.org/officeDocument/2006/relationships/image" Target="../media/image43.wmf"/><Relationship Id="rId1" Type="http://schemas.openxmlformats.org/officeDocument/2006/relationships/image" Target="../media/image123.wmf"/><Relationship Id="rId5" Type="http://schemas.openxmlformats.org/officeDocument/2006/relationships/image" Target="../media/image126.wmf"/><Relationship Id="rId4" Type="http://schemas.openxmlformats.org/officeDocument/2006/relationships/image" Target="../media/image125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wmf"/><Relationship Id="rId2" Type="http://schemas.openxmlformats.org/officeDocument/2006/relationships/image" Target="../media/image128.wmf"/><Relationship Id="rId1" Type="http://schemas.openxmlformats.org/officeDocument/2006/relationships/image" Target="../media/image127.wmf"/><Relationship Id="rId6" Type="http://schemas.openxmlformats.org/officeDocument/2006/relationships/image" Target="../media/image132.wmf"/><Relationship Id="rId5" Type="http://schemas.openxmlformats.org/officeDocument/2006/relationships/image" Target="../media/image131.wmf"/><Relationship Id="rId4" Type="http://schemas.openxmlformats.org/officeDocument/2006/relationships/image" Target="../media/image130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3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7" Type="http://schemas.openxmlformats.org/officeDocument/2006/relationships/image" Target="../media/image132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6" Type="http://schemas.openxmlformats.org/officeDocument/2006/relationships/image" Target="../media/image138.wmf"/><Relationship Id="rId5" Type="http://schemas.openxmlformats.org/officeDocument/2006/relationships/image" Target="../media/image137.wmf"/><Relationship Id="rId4" Type="http://schemas.openxmlformats.org/officeDocument/2006/relationships/image" Target="../media/image13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2.wmf"/><Relationship Id="rId7" Type="http://schemas.openxmlformats.org/officeDocument/2006/relationships/image" Target="../media/image8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46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8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51.wmf"/><Relationship Id="rId7" Type="http://schemas.openxmlformats.org/officeDocument/2006/relationships/image" Target="../media/image52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322D492-AE66-4D8A-9339-162E2F4EE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964C16CD-66EC-48EE-928F-A2173BB5E4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CAF36DB-28A7-4EF7-8357-2C2F3B6FA8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6006B7C-4F4A-4D69-9C6B-7BEFF92A55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CB8C08E-B1EB-4CA1-B848-BEB27067ED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03F5DA4C-04FB-40E1-AA09-E9C3A1FC9A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F5D8BCB-DD9E-4E36-A1DE-720BE118CA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D4A984AB-40AA-4569-BDF2-D6637D5266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EC6CE179-D98F-42CA-A4C7-9666B396FB9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00F504CD-AEF6-49C7-B5E0-265DCE11F1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67075A2-A023-4A4B-A83C-CAE8AEB26E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75F6D1D-B61A-46DB-BE74-F4F386E79E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Relationship Id="rId9" Type="http://schemas.openxmlformats.org/officeDocument/2006/relationships/oleObject" Target="../embeddings/oleObject7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9.bin"/><Relationship Id="rId5" Type="http://schemas.openxmlformats.org/officeDocument/2006/relationships/oleObject" Target="../embeddings/oleObject78.bin"/><Relationship Id="rId4" Type="http://schemas.openxmlformats.org/officeDocument/2006/relationships/oleObject" Target="../embeddings/oleObject7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Relationship Id="rId9" Type="http://schemas.openxmlformats.org/officeDocument/2006/relationships/oleObject" Target="../embeddings/oleObject8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90.bin"/><Relationship Id="rId5" Type="http://schemas.openxmlformats.org/officeDocument/2006/relationships/oleObject" Target="../embeddings/oleObject89.bin"/><Relationship Id="rId4" Type="http://schemas.openxmlformats.org/officeDocument/2006/relationships/oleObject" Target="../embeddings/oleObject8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13" Type="http://schemas.openxmlformats.org/officeDocument/2006/relationships/oleObject" Target="../embeddings/oleObject101.bin"/><Relationship Id="rId18" Type="http://schemas.openxmlformats.org/officeDocument/2006/relationships/oleObject" Target="../embeddings/oleObject106.bin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5.bin"/><Relationship Id="rId12" Type="http://schemas.openxmlformats.org/officeDocument/2006/relationships/oleObject" Target="../embeddings/oleObject100.bin"/><Relationship Id="rId17" Type="http://schemas.openxmlformats.org/officeDocument/2006/relationships/oleObject" Target="../embeddings/oleObject10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4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4.bin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3.bin"/><Relationship Id="rId15" Type="http://schemas.openxmlformats.org/officeDocument/2006/relationships/oleObject" Target="../embeddings/oleObject103.bin"/><Relationship Id="rId10" Type="http://schemas.openxmlformats.org/officeDocument/2006/relationships/oleObject" Target="../embeddings/oleObject98.bin"/><Relationship Id="rId4" Type="http://schemas.openxmlformats.org/officeDocument/2006/relationships/oleObject" Target="../embeddings/oleObject92.bin"/><Relationship Id="rId9" Type="http://schemas.openxmlformats.org/officeDocument/2006/relationships/oleObject" Target="../embeddings/oleObject97.bin"/><Relationship Id="rId14" Type="http://schemas.openxmlformats.org/officeDocument/2006/relationships/oleObject" Target="../embeddings/oleObject10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13" Type="http://schemas.openxmlformats.org/officeDocument/2006/relationships/oleObject" Target="../embeddings/oleObject117.bin"/><Relationship Id="rId3" Type="http://schemas.openxmlformats.org/officeDocument/2006/relationships/oleObject" Target="../embeddings/oleObject107.bin"/><Relationship Id="rId7" Type="http://schemas.openxmlformats.org/officeDocument/2006/relationships/oleObject" Target="../embeddings/oleObject111.bin"/><Relationship Id="rId12" Type="http://schemas.openxmlformats.org/officeDocument/2006/relationships/oleObject" Target="../embeddings/oleObject116.bin"/><Relationship Id="rId17" Type="http://schemas.openxmlformats.org/officeDocument/2006/relationships/oleObject" Target="../embeddings/oleObject12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0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10.bin"/><Relationship Id="rId11" Type="http://schemas.openxmlformats.org/officeDocument/2006/relationships/oleObject" Target="../embeddings/oleObject115.bin"/><Relationship Id="rId5" Type="http://schemas.openxmlformats.org/officeDocument/2006/relationships/oleObject" Target="../embeddings/oleObject109.bin"/><Relationship Id="rId15" Type="http://schemas.openxmlformats.org/officeDocument/2006/relationships/oleObject" Target="../embeddings/oleObject119.bin"/><Relationship Id="rId10" Type="http://schemas.openxmlformats.org/officeDocument/2006/relationships/oleObject" Target="../embeddings/oleObject114.bin"/><Relationship Id="rId4" Type="http://schemas.openxmlformats.org/officeDocument/2006/relationships/oleObject" Target="../embeddings/oleObject108.bin"/><Relationship Id="rId9" Type="http://schemas.openxmlformats.org/officeDocument/2006/relationships/oleObject" Target="../embeddings/oleObject113.bin"/><Relationship Id="rId14" Type="http://schemas.openxmlformats.org/officeDocument/2006/relationships/oleObject" Target="../embeddings/oleObject11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25.bin"/><Relationship Id="rId5" Type="http://schemas.openxmlformats.org/officeDocument/2006/relationships/oleObject" Target="../embeddings/oleObject124.bin"/><Relationship Id="rId4" Type="http://schemas.openxmlformats.org/officeDocument/2006/relationships/oleObject" Target="../embeddings/oleObject12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29.bin"/><Relationship Id="rId5" Type="http://schemas.openxmlformats.org/officeDocument/2006/relationships/oleObject" Target="../embeddings/oleObject128.bin"/><Relationship Id="rId4" Type="http://schemas.openxmlformats.org/officeDocument/2006/relationships/oleObject" Target="../embeddings/oleObject12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133.bin"/><Relationship Id="rId4" Type="http://schemas.openxmlformats.org/officeDocument/2006/relationships/oleObject" Target="../embeddings/oleObject13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9.bin"/><Relationship Id="rId3" Type="http://schemas.openxmlformats.org/officeDocument/2006/relationships/oleObject" Target="../embeddings/oleObject134.bin"/><Relationship Id="rId7" Type="http://schemas.openxmlformats.org/officeDocument/2006/relationships/oleObject" Target="../embeddings/oleObject1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37.bin"/><Relationship Id="rId5" Type="http://schemas.openxmlformats.org/officeDocument/2006/relationships/oleObject" Target="../embeddings/oleObject136.bin"/><Relationship Id="rId10" Type="http://schemas.openxmlformats.org/officeDocument/2006/relationships/oleObject" Target="../embeddings/oleObject141.bin"/><Relationship Id="rId4" Type="http://schemas.openxmlformats.org/officeDocument/2006/relationships/oleObject" Target="../embeddings/oleObject135.bin"/><Relationship Id="rId9" Type="http://schemas.openxmlformats.org/officeDocument/2006/relationships/oleObject" Target="../embeddings/oleObject14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7.bin"/><Relationship Id="rId3" Type="http://schemas.openxmlformats.org/officeDocument/2006/relationships/oleObject" Target="../embeddings/oleObject142.bin"/><Relationship Id="rId7" Type="http://schemas.openxmlformats.org/officeDocument/2006/relationships/oleObject" Target="../embeddings/oleObject146.bin"/><Relationship Id="rId12" Type="http://schemas.openxmlformats.org/officeDocument/2006/relationships/oleObject" Target="../embeddings/oleObject1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45.bin"/><Relationship Id="rId11" Type="http://schemas.openxmlformats.org/officeDocument/2006/relationships/oleObject" Target="../embeddings/oleObject150.bin"/><Relationship Id="rId5" Type="http://schemas.openxmlformats.org/officeDocument/2006/relationships/oleObject" Target="../embeddings/oleObject144.bin"/><Relationship Id="rId10" Type="http://schemas.openxmlformats.org/officeDocument/2006/relationships/oleObject" Target="../embeddings/oleObject149.bin"/><Relationship Id="rId4" Type="http://schemas.openxmlformats.org/officeDocument/2006/relationships/oleObject" Target="../embeddings/oleObject143.bin"/><Relationship Id="rId9" Type="http://schemas.openxmlformats.org/officeDocument/2006/relationships/oleObject" Target="../embeddings/oleObject14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154.bin"/><Relationship Id="rId4" Type="http://schemas.openxmlformats.org/officeDocument/2006/relationships/oleObject" Target="../embeddings/oleObject15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58.bin"/><Relationship Id="rId5" Type="http://schemas.openxmlformats.org/officeDocument/2006/relationships/oleObject" Target="../embeddings/oleObject157.bin"/><Relationship Id="rId4" Type="http://schemas.openxmlformats.org/officeDocument/2006/relationships/oleObject" Target="../embeddings/oleObject15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161.bin"/><Relationship Id="rId4" Type="http://schemas.openxmlformats.org/officeDocument/2006/relationships/oleObject" Target="../embeddings/oleObject16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4.bin"/><Relationship Id="rId7" Type="http://schemas.openxmlformats.org/officeDocument/2006/relationships/oleObject" Target="../embeddings/oleObject1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67.bin"/><Relationship Id="rId5" Type="http://schemas.openxmlformats.org/officeDocument/2006/relationships/oleObject" Target="../embeddings/oleObject166.bin"/><Relationship Id="rId4" Type="http://schemas.openxmlformats.org/officeDocument/2006/relationships/oleObject" Target="../embeddings/oleObject165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4.bin"/><Relationship Id="rId3" Type="http://schemas.openxmlformats.org/officeDocument/2006/relationships/oleObject" Target="../embeddings/oleObject169.bin"/><Relationship Id="rId7" Type="http://schemas.openxmlformats.org/officeDocument/2006/relationships/oleObject" Target="../embeddings/oleObject1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72.bin"/><Relationship Id="rId5" Type="http://schemas.openxmlformats.org/officeDocument/2006/relationships/oleObject" Target="../embeddings/oleObject171.bin"/><Relationship Id="rId4" Type="http://schemas.openxmlformats.org/officeDocument/2006/relationships/oleObject" Target="../embeddings/oleObject17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1.bin"/><Relationship Id="rId3" Type="http://schemas.openxmlformats.org/officeDocument/2006/relationships/oleObject" Target="../embeddings/oleObject176.bin"/><Relationship Id="rId7" Type="http://schemas.openxmlformats.org/officeDocument/2006/relationships/oleObject" Target="../embeddings/oleObject18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79.bin"/><Relationship Id="rId5" Type="http://schemas.openxmlformats.org/officeDocument/2006/relationships/oleObject" Target="../embeddings/oleObject178.bin"/><Relationship Id="rId4" Type="http://schemas.openxmlformats.org/officeDocument/2006/relationships/oleObject" Target="../embeddings/oleObject177.bin"/><Relationship Id="rId9" Type="http://schemas.openxmlformats.org/officeDocument/2006/relationships/oleObject" Target="../embeddings/oleObject18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4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Relationship Id="rId14" Type="http://schemas.openxmlformats.org/officeDocument/2006/relationships/oleObject" Target="../embeddings/oleObject3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8.bin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47.bin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3495715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</a:t>
            </a:r>
            <a:r>
              <a:rPr lang="en-US" sz="2400" dirty="0" smtClean="0">
                <a:solidFill>
                  <a:srgbClr val="FF9900"/>
                </a:solidFill>
              </a:rPr>
              <a:t>2015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rgbClr val="0000FF"/>
                </a:solidFill>
              </a:rPr>
              <a:t>Notes 7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31751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63" y="3198813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8F5D8BCB-DD9E-4E36-A1DE-720BE118CA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4163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 (cont.)</a:t>
            </a:r>
          </a:p>
        </p:txBody>
      </p:sp>
      <p:sp>
        <p:nvSpPr>
          <p:cNvPr id="82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7" name="Rectangle 8"/>
          <p:cNvSpPr>
            <a:spLocks noChangeArrowheads="1"/>
          </p:cNvSpPr>
          <p:nvPr/>
        </p:nvSpPr>
        <p:spPr bwMode="auto">
          <a:xfrm>
            <a:off x="487363" y="1098550"/>
            <a:ext cx="30559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Now consider an object near the radiating current:</a:t>
            </a:r>
          </a:p>
        </p:txBody>
      </p:sp>
      <p:graphicFrame>
        <p:nvGraphicFramePr>
          <p:cNvPr id="8194" name="Object 35"/>
          <p:cNvGraphicFramePr>
            <a:graphicFrameLocks noChangeAspect="1"/>
          </p:cNvGraphicFramePr>
          <p:nvPr/>
        </p:nvGraphicFramePr>
        <p:xfrm>
          <a:off x="1035050" y="4168775"/>
          <a:ext cx="3890963" cy="890588"/>
        </p:xfrm>
        <a:graphic>
          <a:graphicData uri="http://schemas.openxmlformats.org/presentationml/2006/ole">
            <p:oleObj spid="_x0000_s8194" name="Equation" r:id="rId3" imgW="1714320" imgH="393480" progId="Equation.DSMT4">
              <p:embed/>
            </p:oleObj>
          </a:graphicData>
        </a:graphic>
      </p:graphicFrame>
      <p:graphicFrame>
        <p:nvGraphicFramePr>
          <p:cNvPr id="8195" name="Object 36"/>
          <p:cNvGraphicFramePr>
            <a:graphicFrameLocks noChangeAspect="1"/>
          </p:cNvGraphicFramePr>
          <p:nvPr/>
        </p:nvGraphicFramePr>
        <p:xfrm>
          <a:off x="1422400" y="5389563"/>
          <a:ext cx="2532063" cy="498475"/>
        </p:xfrm>
        <a:graphic>
          <a:graphicData uri="http://schemas.openxmlformats.org/presentationml/2006/ole">
            <p:oleObj spid="_x0000_s8195" name="Equation" r:id="rId4" imgW="1206360" imgH="241200" progId="Equation.DSMT4">
              <p:embed/>
            </p:oleObj>
          </a:graphicData>
        </a:graphic>
      </p:graphicFrame>
      <p:sp>
        <p:nvSpPr>
          <p:cNvPr id="8208" name="Text Box 38"/>
          <p:cNvSpPr txBox="1">
            <a:spLocks noChangeArrowheads="1"/>
          </p:cNvSpPr>
          <p:nvPr/>
        </p:nvSpPr>
        <p:spPr bwMode="auto">
          <a:xfrm>
            <a:off x="4313238" y="5189538"/>
            <a:ext cx="3994150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0">
                <a:solidFill>
                  <a:srgbClr val="0000FF"/>
                </a:solidFill>
              </a:rPr>
              <a:t>If the “body” is an infinite layered dielectric structure, the scattered field can be calculated exactly.</a:t>
            </a:r>
          </a:p>
        </p:txBody>
      </p:sp>
      <p:grpSp>
        <p:nvGrpSpPr>
          <p:cNvPr id="8209" name="Group 40"/>
          <p:cNvGrpSpPr>
            <a:grpSpLocks/>
          </p:cNvGrpSpPr>
          <p:nvPr/>
        </p:nvGrpSpPr>
        <p:grpSpPr bwMode="auto">
          <a:xfrm>
            <a:off x="3111500" y="1323975"/>
            <a:ext cx="4256088" cy="2681288"/>
            <a:chOff x="1960" y="834"/>
            <a:chExt cx="2681" cy="1689"/>
          </a:xfrm>
        </p:grpSpPr>
        <p:graphicFrame>
          <p:nvGraphicFramePr>
            <p:cNvPr id="8196" name="Object 15"/>
            <p:cNvGraphicFramePr>
              <a:graphicFrameLocks noChangeAspect="1"/>
            </p:cNvGraphicFramePr>
            <p:nvPr/>
          </p:nvGraphicFramePr>
          <p:xfrm>
            <a:off x="2304" y="2381"/>
            <a:ext cx="129" cy="142"/>
          </p:xfrm>
          <a:graphic>
            <a:graphicData uri="http://schemas.openxmlformats.org/presentationml/2006/ole">
              <p:oleObj spid="_x0000_s8196" name="Equation" r:id="rId5" imgW="126720" imgH="139680" progId="Equation.DSMT4">
                <p:embed/>
              </p:oleObj>
            </a:graphicData>
          </a:graphic>
        </p:graphicFrame>
        <p:graphicFrame>
          <p:nvGraphicFramePr>
            <p:cNvPr id="8197" name="Object 16"/>
            <p:cNvGraphicFramePr>
              <a:graphicFrameLocks noChangeAspect="1"/>
            </p:cNvGraphicFramePr>
            <p:nvPr/>
          </p:nvGraphicFramePr>
          <p:xfrm>
            <a:off x="4490" y="1904"/>
            <a:ext cx="151" cy="178"/>
          </p:xfrm>
          <a:graphic>
            <a:graphicData uri="http://schemas.openxmlformats.org/presentationml/2006/ole">
              <p:oleObj spid="_x0000_s8197" name="Equation" r:id="rId6" imgW="139680" imgH="164880" progId="Equation.DSMT4">
                <p:embed/>
              </p:oleObj>
            </a:graphicData>
          </a:graphic>
        </p:graphicFrame>
        <p:graphicFrame>
          <p:nvGraphicFramePr>
            <p:cNvPr id="8198" name="Object 17"/>
            <p:cNvGraphicFramePr>
              <a:graphicFrameLocks noChangeAspect="1"/>
            </p:cNvGraphicFramePr>
            <p:nvPr/>
          </p:nvGraphicFramePr>
          <p:xfrm>
            <a:off x="2822" y="834"/>
            <a:ext cx="145" cy="145"/>
          </p:xfrm>
          <a:graphic>
            <a:graphicData uri="http://schemas.openxmlformats.org/presentationml/2006/ole">
              <p:oleObj spid="_x0000_s8198" name="Equation" r:id="rId7" imgW="126720" imgH="126720" progId="Equation.DSMT4">
                <p:embed/>
              </p:oleObj>
            </a:graphicData>
          </a:graphic>
        </p:graphicFrame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>
              <a:off x="3670" y="942"/>
              <a:ext cx="301" cy="26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 flipV="1">
              <a:off x="2877" y="1072"/>
              <a:ext cx="926" cy="9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Oval 20"/>
            <p:cNvSpPr>
              <a:spLocks noChangeArrowheads="1"/>
            </p:cNvSpPr>
            <p:nvPr/>
          </p:nvSpPr>
          <p:spPr bwMode="auto">
            <a:xfrm>
              <a:off x="3784" y="1032"/>
              <a:ext cx="56" cy="56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auto">
            <a:xfrm>
              <a:off x="3443" y="1026"/>
              <a:ext cx="426" cy="392"/>
            </a:xfrm>
            <a:custGeom>
              <a:avLst/>
              <a:gdLst>
                <a:gd name="T0" fmla="*/ 0 w 426"/>
                <a:gd name="T1" fmla="*/ 0 h 392"/>
                <a:gd name="T2" fmla="*/ 143 w 426"/>
                <a:gd name="T3" fmla="*/ 251 h 392"/>
                <a:gd name="T4" fmla="*/ 426 w 426"/>
                <a:gd name="T5" fmla="*/ 392 h 392"/>
                <a:gd name="T6" fmla="*/ 0 60000 65536"/>
                <a:gd name="T7" fmla="*/ 0 60000 65536"/>
                <a:gd name="T8" fmla="*/ 0 60000 65536"/>
                <a:gd name="T9" fmla="*/ 0 w 426"/>
                <a:gd name="T10" fmla="*/ 0 h 392"/>
                <a:gd name="T11" fmla="*/ 426 w 426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6" h="392">
                  <a:moveTo>
                    <a:pt x="0" y="0"/>
                  </a:moveTo>
                  <a:cubicBezTo>
                    <a:pt x="24" y="42"/>
                    <a:pt x="72" y="186"/>
                    <a:pt x="143" y="251"/>
                  </a:cubicBezTo>
                  <a:cubicBezTo>
                    <a:pt x="214" y="316"/>
                    <a:pt x="367" y="363"/>
                    <a:pt x="426" y="392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auto">
            <a:xfrm>
              <a:off x="3594" y="972"/>
              <a:ext cx="276" cy="301"/>
            </a:xfrm>
            <a:custGeom>
              <a:avLst/>
              <a:gdLst>
                <a:gd name="T0" fmla="*/ 0 w 276"/>
                <a:gd name="T1" fmla="*/ 0 h 301"/>
                <a:gd name="T2" fmla="*/ 101 w 276"/>
                <a:gd name="T3" fmla="*/ 196 h 301"/>
                <a:gd name="T4" fmla="*/ 276 w 276"/>
                <a:gd name="T5" fmla="*/ 301 h 301"/>
                <a:gd name="T6" fmla="*/ 0 60000 65536"/>
                <a:gd name="T7" fmla="*/ 0 60000 65536"/>
                <a:gd name="T8" fmla="*/ 0 60000 65536"/>
                <a:gd name="T9" fmla="*/ 0 w 276"/>
                <a:gd name="T10" fmla="*/ 0 h 301"/>
                <a:gd name="T11" fmla="*/ 276 w 276"/>
                <a:gd name="T12" fmla="*/ 301 h 3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6" h="301">
                  <a:moveTo>
                    <a:pt x="0" y="0"/>
                  </a:moveTo>
                  <a:cubicBezTo>
                    <a:pt x="17" y="33"/>
                    <a:pt x="55" y="146"/>
                    <a:pt x="101" y="196"/>
                  </a:cubicBezTo>
                  <a:cubicBezTo>
                    <a:pt x="147" y="246"/>
                    <a:pt x="240" y="279"/>
                    <a:pt x="276" y="301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auto">
            <a:xfrm>
              <a:off x="2591" y="1584"/>
              <a:ext cx="589" cy="697"/>
            </a:xfrm>
            <a:custGeom>
              <a:avLst/>
              <a:gdLst>
                <a:gd name="T0" fmla="*/ 66 w 1016"/>
                <a:gd name="T1" fmla="*/ 0 h 824"/>
                <a:gd name="T2" fmla="*/ 9 w 1016"/>
                <a:gd name="T3" fmla="*/ 116 h 824"/>
                <a:gd name="T4" fmla="*/ 9 w 1016"/>
                <a:gd name="T5" fmla="*/ 290 h 824"/>
                <a:gd name="T6" fmla="*/ 19 w 1016"/>
                <a:gd name="T7" fmla="*/ 465 h 824"/>
                <a:gd name="T8" fmla="*/ 66 w 1016"/>
                <a:gd name="T9" fmla="*/ 494 h 824"/>
                <a:gd name="T10" fmla="*/ 140 w 1016"/>
                <a:gd name="T11" fmla="*/ 465 h 824"/>
                <a:gd name="T12" fmla="*/ 189 w 1016"/>
                <a:gd name="T13" fmla="*/ 410 h 824"/>
                <a:gd name="T14" fmla="*/ 192 w 1016"/>
                <a:gd name="T15" fmla="*/ 178 h 824"/>
                <a:gd name="T16" fmla="*/ 157 w 1016"/>
                <a:gd name="T17" fmla="*/ 37 h 824"/>
                <a:gd name="T18" fmla="*/ 66 w 1016"/>
                <a:gd name="T19" fmla="*/ 0 h 8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16"/>
                <a:gd name="T31" fmla="*/ 0 h 824"/>
                <a:gd name="T32" fmla="*/ 1016 w 1016"/>
                <a:gd name="T33" fmla="*/ 824 h 8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16" h="824">
                  <a:moveTo>
                    <a:pt x="336" y="0"/>
                  </a:moveTo>
                  <a:cubicBezTo>
                    <a:pt x="184" y="16"/>
                    <a:pt x="96" y="112"/>
                    <a:pt x="48" y="192"/>
                  </a:cubicBezTo>
                  <a:cubicBezTo>
                    <a:pt x="0" y="272"/>
                    <a:pt x="40" y="384"/>
                    <a:pt x="48" y="480"/>
                  </a:cubicBezTo>
                  <a:cubicBezTo>
                    <a:pt x="56" y="576"/>
                    <a:pt x="48" y="712"/>
                    <a:pt x="96" y="768"/>
                  </a:cubicBezTo>
                  <a:cubicBezTo>
                    <a:pt x="144" y="824"/>
                    <a:pt x="232" y="816"/>
                    <a:pt x="336" y="816"/>
                  </a:cubicBezTo>
                  <a:cubicBezTo>
                    <a:pt x="440" y="816"/>
                    <a:pt x="614" y="791"/>
                    <a:pt x="720" y="768"/>
                  </a:cubicBezTo>
                  <a:cubicBezTo>
                    <a:pt x="826" y="745"/>
                    <a:pt x="928" y="756"/>
                    <a:pt x="972" y="677"/>
                  </a:cubicBezTo>
                  <a:cubicBezTo>
                    <a:pt x="1016" y="598"/>
                    <a:pt x="1014" y="398"/>
                    <a:pt x="987" y="296"/>
                  </a:cubicBezTo>
                  <a:cubicBezTo>
                    <a:pt x="960" y="194"/>
                    <a:pt x="916" y="111"/>
                    <a:pt x="808" y="62"/>
                  </a:cubicBezTo>
                  <a:cubicBezTo>
                    <a:pt x="700" y="13"/>
                    <a:pt x="434" y="13"/>
                    <a:pt x="336" y="0"/>
                  </a:cubicBezTo>
                  <a:close/>
                </a:path>
              </a:pathLst>
            </a:custGeom>
            <a:solidFill>
              <a:srgbClr val="99CCFF"/>
            </a:solidFill>
            <a:ln w="63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24"/>
            <p:cNvSpPr>
              <a:spLocks noChangeShapeType="1"/>
            </p:cNvSpPr>
            <p:nvPr/>
          </p:nvSpPr>
          <p:spPr bwMode="auto">
            <a:xfrm flipV="1">
              <a:off x="3018" y="1888"/>
              <a:ext cx="51" cy="252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99" name="Object 25"/>
            <p:cNvGraphicFramePr>
              <a:graphicFrameLocks noChangeAspect="1"/>
            </p:cNvGraphicFramePr>
            <p:nvPr/>
          </p:nvGraphicFramePr>
          <p:xfrm>
            <a:off x="3240" y="2077"/>
            <a:ext cx="245" cy="316"/>
          </p:xfrm>
          <a:graphic>
            <a:graphicData uri="http://schemas.openxmlformats.org/presentationml/2006/ole">
              <p:oleObj spid="_x0000_s8199" name="Equation" r:id="rId8" imgW="190440" imgH="241200" progId="Equation.DSMT4">
                <p:embed/>
              </p:oleObj>
            </a:graphicData>
          </a:graphic>
        </p:graphicFrame>
        <p:sp>
          <p:nvSpPr>
            <p:cNvPr id="8217" name="Line 26"/>
            <p:cNvSpPr>
              <a:spLocks noChangeShapeType="1"/>
            </p:cNvSpPr>
            <p:nvPr/>
          </p:nvSpPr>
          <p:spPr bwMode="auto">
            <a:xfrm flipH="1">
              <a:off x="3217" y="1477"/>
              <a:ext cx="176" cy="18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27"/>
            <p:cNvSpPr>
              <a:spLocks noChangeShapeType="1"/>
            </p:cNvSpPr>
            <p:nvPr/>
          </p:nvSpPr>
          <p:spPr bwMode="auto">
            <a:xfrm>
              <a:off x="3344" y="1327"/>
              <a:ext cx="217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28"/>
            <p:cNvSpPr>
              <a:spLocks noChangeShapeType="1"/>
            </p:cNvSpPr>
            <p:nvPr/>
          </p:nvSpPr>
          <p:spPr bwMode="auto">
            <a:xfrm>
              <a:off x="3312" y="1351"/>
              <a:ext cx="217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Line 29"/>
            <p:cNvSpPr>
              <a:spLocks noChangeShapeType="1"/>
            </p:cNvSpPr>
            <p:nvPr/>
          </p:nvSpPr>
          <p:spPr bwMode="auto">
            <a:xfrm>
              <a:off x="3288" y="1383"/>
              <a:ext cx="217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Freeform 33"/>
            <p:cNvSpPr>
              <a:spLocks/>
            </p:cNvSpPr>
            <p:nvPr/>
          </p:nvSpPr>
          <p:spPr bwMode="auto">
            <a:xfrm>
              <a:off x="1960" y="1362"/>
              <a:ext cx="489" cy="697"/>
            </a:xfrm>
            <a:custGeom>
              <a:avLst/>
              <a:gdLst>
                <a:gd name="T0" fmla="*/ 38 w 1016"/>
                <a:gd name="T1" fmla="*/ 0 h 824"/>
                <a:gd name="T2" fmla="*/ 5 w 1016"/>
                <a:gd name="T3" fmla="*/ 116 h 824"/>
                <a:gd name="T4" fmla="*/ 5 w 1016"/>
                <a:gd name="T5" fmla="*/ 290 h 824"/>
                <a:gd name="T6" fmla="*/ 11 w 1016"/>
                <a:gd name="T7" fmla="*/ 465 h 824"/>
                <a:gd name="T8" fmla="*/ 38 w 1016"/>
                <a:gd name="T9" fmla="*/ 494 h 824"/>
                <a:gd name="T10" fmla="*/ 80 w 1016"/>
                <a:gd name="T11" fmla="*/ 465 h 824"/>
                <a:gd name="T12" fmla="*/ 108 w 1016"/>
                <a:gd name="T13" fmla="*/ 410 h 824"/>
                <a:gd name="T14" fmla="*/ 110 w 1016"/>
                <a:gd name="T15" fmla="*/ 178 h 824"/>
                <a:gd name="T16" fmla="*/ 90 w 1016"/>
                <a:gd name="T17" fmla="*/ 37 h 824"/>
                <a:gd name="T18" fmla="*/ 38 w 1016"/>
                <a:gd name="T19" fmla="*/ 0 h 8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16"/>
                <a:gd name="T31" fmla="*/ 0 h 824"/>
                <a:gd name="T32" fmla="*/ 1016 w 1016"/>
                <a:gd name="T33" fmla="*/ 824 h 8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16" h="824">
                  <a:moveTo>
                    <a:pt x="336" y="0"/>
                  </a:moveTo>
                  <a:cubicBezTo>
                    <a:pt x="184" y="16"/>
                    <a:pt x="96" y="112"/>
                    <a:pt x="48" y="192"/>
                  </a:cubicBezTo>
                  <a:cubicBezTo>
                    <a:pt x="0" y="272"/>
                    <a:pt x="40" y="384"/>
                    <a:pt x="48" y="480"/>
                  </a:cubicBezTo>
                  <a:cubicBezTo>
                    <a:pt x="56" y="576"/>
                    <a:pt x="48" y="712"/>
                    <a:pt x="96" y="768"/>
                  </a:cubicBezTo>
                  <a:cubicBezTo>
                    <a:pt x="144" y="824"/>
                    <a:pt x="232" y="816"/>
                    <a:pt x="336" y="816"/>
                  </a:cubicBezTo>
                  <a:cubicBezTo>
                    <a:pt x="440" y="816"/>
                    <a:pt x="614" y="791"/>
                    <a:pt x="720" y="768"/>
                  </a:cubicBezTo>
                  <a:cubicBezTo>
                    <a:pt x="826" y="745"/>
                    <a:pt x="928" y="756"/>
                    <a:pt x="972" y="677"/>
                  </a:cubicBezTo>
                  <a:cubicBezTo>
                    <a:pt x="1016" y="598"/>
                    <a:pt x="1014" y="398"/>
                    <a:pt x="987" y="296"/>
                  </a:cubicBezTo>
                  <a:cubicBezTo>
                    <a:pt x="960" y="194"/>
                    <a:pt x="916" y="111"/>
                    <a:pt x="808" y="62"/>
                  </a:cubicBezTo>
                  <a:cubicBezTo>
                    <a:pt x="700" y="13"/>
                    <a:pt x="434" y="13"/>
                    <a:pt x="336" y="0"/>
                  </a:cubicBezTo>
                  <a:close/>
                </a:path>
              </a:pathLst>
            </a:custGeom>
            <a:solidFill>
              <a:srgbClr val="FF9933"/>
            </a:solidFill>
            <a:ln w="63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200" name="Object 34"/>
            <p:cNvGraphicFramePr>
              <a:graphicFrameLocks noChangeAspect="1"/>
            </p:cNvGraphicFramePr>
            <p:nvPr/>
          </p:nvGraphicFramePr>
          <p:xfrm>
            <a:off x="3629" y="1476"/>
            <a:ext cx="387" cy="333"/>
          </p:xfrm>
          <a:graphic>
            <a:graphicData uri="http://schemas.openxmlformats.org/presentationml/2006/ole">
              <p:oleObj spid="_x0000_s8200" name="Equation" r:id="rId9" imgW="279360" imgH="241200" progId="Equation.DSMT4">
                <p:embed/>
              </p:oleObj>
            </a:graphicData>
          </a:graphic>
        </p:graphicFrame>
        <p:sp>
          <p:nvSpPr>
            <p:cNvPr id="8222" name="Rectangle 37"/>
            <p:cNvSpPr>
              <a:spLocks noChangeArrowheads="1"/>
            </p:cNvSpPr>
            <p:nvPr/>
          </p:nvSpPr>
          <p:spPr bwMode="auto">
            <a:xfrm>
              <a:off x="2029" y="1624"/>
              <a:ext cx="36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0" dirty="0"/>
                <a:t>B</a:t>
              </a:r>
              <a:r>
                <a:rPr lang="en-US" sz="2000" b="0" dirty="0" smtClean="0"/>
                <a:t>ody</a:t>
              </a:r>
              <a:endParaRPr lang="en-US" sz="2000" b="0" dirty="0"/>
            </a:p>
          </p:txBody>
        </p:sp>
        <p:sp>
          <p:nvSpPr>
            <p:cNvPr id="8223" name="Line 13"/>
            <p:cNvSpPr>
              <a:spLocks noChangeShapeType="1"/>
            </p:cNvSpPr>
            <p:nvPr/>
          </p:nvSpPr>
          <p:spPr bwMode="auto">
            <a:xfrm flipH="1">
              <a:off x="2474" y="1977"/>
              <a:ext cx="403" cy="3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Line 12"/>
            <p:cNvSpPr>
              <a:spLocks noChangeShapeType="1"/>
            </p:cNvSpPr>
            <p:nvPr/>
          </p:nvSpPr>
          <p:spPr bwMode="auto">
            <a:xfrm flipV="1">
              <a:off x="2877" y="1984"/>
              <a:ext cx="15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14"/>
            <p:cNvSpPr>
              <a:spLocks noChangeShapeType="1"/>
            </p:cNvSpPr>
            <p:nvPr/>
          </p:nvSpPr>
          <p:spPr bwMode="auto">
            <a:xfrm flipH="1" flipV="1">
              <a:off x="2877" y="1026"/>
              <a:ext cx="0" cy="9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39"/>
            <p:cNvSpPr>
              <a:spLocks noChangeShapeType="1"/>
            </p:cNvSpPr>
            <p:nvPr/>
          </p:nvSpPr>
          <p:spPr bwMode="auto">
            <a:xfrm>
              <a:off x="3523" y="1344"/>
              <a:ext cx="103" cy="107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5" y="258763"/>
            <a:ext cx="522128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 (cont.)</a:t>
            </a:r>
          </a:p>
        </p:txBody>
      </p:sp>
      <p:sp>
        <p:nvSpPr>
          <p:cNvPr id="922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2" name="Rectangle 7"/>
          <p:cNvSpPr>
            <a:spLocks noChangeArrowheads="1"/>
          </p:cNvSpPr>
          <p:nvPr/>
        </p:nvSpPr>
        <p:spPr bwMode="auto">
          <a:xfrm>
            <a:off x="396875" y="1231900"/>
            <a:ext cx="19700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For magnetic current source:</a:t>
            </a:r>
          </a:p>
        </p:txBody>
      </p:sp>
      <p:graphicFrame>
        <p:nvGraphicFramePr>
          <p:cNvPr id="9218" name="Object 28"/>
          <p:cNvGraphicFramePr>
            <a:graphicFrameLocks noChangeAspect="1"/>
          </p:cNvGraphicFramePr>
          <p:nvPr/>
        </p:nvGraphicFramePr>
        <p:xfrm>
          <a:off x="2365375" y="3910013"/>
          <a:ext cx="3841750" cy="792162"/>
        </p:xfrm>
        <a:graphic>
          <a:graphicData uri="http://schemas.openxmlformats.org/presentationml/2006/ole">
            <p:oleObj spid="_x0000_s9218" name="Equation" r:id="rId3" imgW="1904760" imgH="393480" progId="Equation.DSMT4">
              <p:embed/>
            </p:oleObj>
          </a:graphicData>
        </a:graphic>
      </p:graphicFrame>
      <p:graphicFrame>
        <p:nvGraphicFramePr>
          <p:cNvPr id="9219" name="Object 29"/>
          <p:cNvGraphicFramePr>
            <a:graphicFrameLocks noChangeAspect="1"/>
          </p:cNvGraphicFramePr>
          <p:nvPr/>
        </p:nvGraphicFramePr>
        <p:xfrm>
          <a:off x="3140075" y="5059363"/>
          <a:ext cx="2667000" cy="493712"/>
        </p:xfrm>
        <a:graphic>
          <a:graphicData uri="http://schemas.openxmlformats.org/presentationml/2006/ole">
            <p:oleObj spid="_x0000_s9219" name="Equation" r:id="rId4" imgW="1282680" imgH="241200" progId="Equation.DSMT4">
              <p:embed/>
            </p:oleObj>
          </a:graphicData>
        </a:graphic>
      </p:graphicFrame>
      <p:sp>
        <p:nvSpPr>
          <p:cNvPr id="9233" name="Rectangle 32"/>
          <p:cNvSpPr>
            <a:spLocks noChangeArrowheads="1"/>
          </p:cNvSpPr>
          <p:nvPr/>
        </p:nvSpPr>
        <p:spPr bwMode="auto">
          <a:xfrm>
            <a:off x="2219325" y="5940425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9220" name="Object 33"/>
          <p:cNvGraphicFramePr>
            <a:graphicFrameLocks noChangeAspect="1"/>
          </p:cNvGraphicFramePr>
          <p:nvPr/>
        </p:nvGraphicFramePr>
        <p:xfrm>
          <a:off x="3152775" y="5772150"/>
          <a:ext cx="2493963" cy="795338"/>
        </p:xfrm>
        <a:graphic>
          <a:graphicData uri="http://schemas.openxmlformats.org/presentationml/2006/ole">
            <p:oleObj spid="_x0000_s9220" name="Equation" r:id="rId5" imgW="1346040" imgH="431640" progId="Equation.DSMT4">
              <p:embed/>
            </p:oleObj>
          </a:graphicData>
        </a:graphic>
      </p:graphicFrame>
      <p:grpSp>
        <p:nvGrpSpPr>
          <p:cNvPr id="9234" name="Group 43"/>
          <p:cNvGrpSpPr>
            <a:grpSpLocks/>
          </p:cNvGrpSpPr>
          <p:nvPr/>
        </p:nvGrpSpPr>
        <p:grpSpPr bwMode="auto">
          <a:xfrm>
            <a:off x="3071813" y="1000125"/>
            <a:ext cx="4302125" cy="2722563"/>
            <a:chOff x="1935" y="630"/>
            <a:chExt cx="2710" cy="1715"/>
          </a:xfrm>
        </p:grpSpPr>
        <p:graphicFrame>
          <p:nvGraphicFramePr>
            <p:cNvPr id="9221" name="Object 11"/>
            <p:cNvGraphicFramePr>
              <a:graphicFrameLocks noChangeAspect="1"/>
            </p:cNvGraphicFramePr>
            <p:nvPr/>
          </p:nvGraphicFramePr>
          <p:xfrm>
            <a:off x="2268" y="2196"/>
            <a:ext cx="135" cy="149"/>
          </p:xfrm>
          <a:graphic>
            <a:graphicData uri="http://schemas.openxmlformats.org/presentationml/2006/ole">
              <p:oleObj spid="_x0000_s9221" name="Equation" r:id="rId6" imgW="126720" imgH="139680" progId="Equation.DSMT4">
                <p:embed/>
              </p:oleObj>
            </a:graphicData>
          </a:graphic>
        </p:graphicFrame>
        <p:graphicFrame>
          <p:nvGraphicFramePr>
            <p:cNvPr id="9222" name="Object 12"/>
            <p:cNvGraphicFramePr>
              <a:graphicFrameLocks noChangeAspect="1"/>
            </p:cNvGraphicFramePr>
            <p:nvPr/>
          </p:nvGraphicFramePr>
          <p:xfrm>
            <a:off x="4506" y="1728"/>
            <a:ext cx="139" cy="163"/>
          </p:xfrm>
          <a:graphic>
            <a:graphicData uri="http://schemas.openxmlformats.org/presentationml/2006/ole">
              <p:oleObj spid="_x0000_s9222" name="Equation" r:id="rId7" imgW="139680" imgH="164880" progId="Equation.DSMT4">
                <p:embed/>
              </p:oleObj>
            </a:graphicData>
          </a:graphic>
        </p:graphicFrame>
        <p:graphicFrame>
          <p:nvGraphicFramePr>
            <p:cNvPr id="9223" name="Object 13"/>
            <p:cNvGraphicFramePr>
              <a:graphicFrameLocks noChangeAspect="1"/>
            </p:cNvGraphicFramePr>
            <p:nvPr/>
          </p:nvGraphicFramePr>
          <p:xfrm>
            <a:off x="2776" y="630"/>
            <a:ext cx="158" cy="158"/>
          </p:xfrm>
          <a:graphic>
            <a:graphicData uri="http://schemas.openxmlformats.org/presentationml/2006/ole">
              <p:oleObj spid="_x0000_s9223" name="Equation" r:id="rId8" imgW="126720" imgH="126720" progId="Equation.DSMT4">
                <p:embed/>
              </p:oleObj>
            </a:graphicData>
          </a:graphic>
        </p:graphicFrame>
        <p:sp>
          <p:nvSpPr>
            <p:cNvPr id="9235" name="Line 14"/>
            <p:cNvSpPr>
              <a:spLocks noChangeShapeType="1"/>
            </p:cNvSpPr>
            <p:nvPr/>
          </p:nvSpPr>
          <p:spPr bwMode="auto">
            <a:xfrm>
              <a:off x="3645" y="761"/>
              <a:ext cx="301" cy="26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15"/>
            <p:cNvSpPr>
              <a:spLocks noChangeShapeType="1"/>
            </p:cNvSpPr>
            <p:nvPr/>
          </p:nvSpPr>
          <p:spPr bwMode="auto">
            <a:xfrm flipV="1">
              <a:off x="2852" y="891"/>
              <a:ext cx="926" cy="9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Oval 16"/>
            <p:cNvSpPr>
              <a:spLocks noChangeArrowheads="1"/>
            </p:cNvSpPr>
            <p:nvPr/>
          </p:nvSpPr>
          <p:spPr bwMode="auto">
            <a:xfrm>
              <a:off x="3759" y="858"/>
              <a:ext cx="56" cy="5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Freeform 17"/>
            <p:cNvSpPr>
              <a:spLocks/>
            </p:cNvSpPr>
            <p:nvPr/>
          </p:nvSpPr>
          <p:spPr bwMode="auto">
            <a:xfrm>
              <a:off x="3418" y="845"/>
              <a:ext cx="426" cy="392"/>
            </a:xfrm>
            <a:custGeom>
              <a:avLst/>
              <a:gdLst>
                <a:gd name="T0" fmla="*/ 0 w 426"/>
                <a:gd name="T1" fmla="*/ 0 h 392"/>
                <a:gd name="T2" fmla="*/ 143 w 426"/>
                <a:gd name="T3" fmla="*/ 251 h 392"/>
                <a:gd name="T4" fmla="*/ 426 w 426"/>
                <a:gd name="T5" fmla="*/ 392 h 392"/>
                <a:gd name="T6" fmla="*/ 0 60000 65536"/>
                <a:gd name="T7" fmla="*/ 0 60000 65536"/>
                <a:gd name="T8" fmla="*/ 0 60000 65536"/>
                <a:gd name="T9" fmla="*/ 0 w 426"/>
                <a:gd name="T10" fmla="*/ 0 h 392"/>
                <a:gd name="T11" fmla="*/ 426 w 426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6" h="392">
                  <a:moveTo>
                    <a:pt x="0" y="0"/>
                  </a:moveTo>
                  <a:cubicBezTo>
                    <a:pt x="24" y="42"/>
                    <a:pt x="72" y="186"/>
                    <a:pt x="143" y="251"/>
                  </a:cubicBezTo>
                  <a:cubicBezTo>
                    <a:pt x="214" y="316"/>
                    <a:pt x="367" y="363"/>
                    <a:pt x="426" y="392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Freeform 18"/>
            <p:cNvSpPr>
              <a:spLocks/>
            </p:cNvSpPr>
            <p:nvPr/>
          </p:nvSpPr>
          <p:spPr bwMode="auto">
            <a:xfrm>
              <a:off x="3569" y="791"/>
              <a:ext cx="276" cy="301"/>
            </a:xfrm>
            <a:custGeom>
              <a:avLst/>
              <a:gdLst>
                <a:gd name="T0" fmla="*/ 0 w 276"/>
                <a:gd name="T1" fmla="*/ 0 h 301"/>
                <a:gd name="T2" fmla="*/ 101 w 276"/>
                <a:gd name="T3" fmla="*/ 196 h 301"/>
                <a:gd name="T4" fmla="*/ 276 w 276"/>
                <a:gd name="T5" fmla="*/ 301 h 301"/>
                <a:gd name="T6" fmla="*/ 0 60000 65536"/>
                <a:gd name="T7" fmla="*/ 0 60000 65536"/>
                <a:gd name="T8" fmla="*/ 0 60000 65536"/>
                <a:gd name="T9" fmla="*/ 0 w 276"/>
                <a:gd name="T10" fmla="*/ 0 h 301"/>
                <a:gd name="T11" fmla="*/ 276 w 276"/>
                <a:gd name="T12" fmla="*/ 301 h 3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6" h="301">
                  <a:moveTo>
                    <a:pt x="0" y="0"/>
                  </a:moveTo>
                  <a:cubicBezTo>
                    <a:pt x="17" y="33"/>
                    <a:pt x="55" y="146"/>
                    <a:pt x="101" y="196"/>
                  </a:cubicBezTo>
                  <a:cubicBezTo>
                    <a:pt x="147" y="246"/>
                    <a:pt x="240" y="279"/>
                    <a:pt x="276" y="301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Freeform 19"/>
            <p:cNvSpPr>
              <a:spLocks/>
            </p:cNvSpPr>
            <p:nvPr/>
          </p:nvSpPr>
          <p:spPr bwMode="auto">
            <a:xfrm>
              <a:off x="2566" y="1412"/>
              <a:ext cx="589" cy="697"/>
            </a:xfrm>
            <a:custGeom>
              <a:avLst/>
              <a:gdLst>
                <a:gd name="T0" fmla="*/ 66 w 1016"/>
                <a:gd name="T1" fmla="*/ 0 h 824"/>
                <a:gd name="T2" fmla="*/ 9 w 1016"/>
                <a:gd name="T3" fmla="*/ 116 h 824"/>
                <a:gd name="T4" fmla="*/ 9 w 1016"/>
                <a:gd name="T5" fmla="*/ 290 h 824"/>
                <a:gd name="T6" fmla="*/ 19 w 1016"/>
                <a:gd name="T7" fmla="*/ 465 h 824"/>
                <a:gd name="T8" fmla="*/ 66 w 1016"/>
                <a:gd name="T9" fmla="*/ 494 h 824"/>
                <a:gd name="T10" fmla="*/ 140 w 1016"/>
                <a:gd name="T11" fmla="*/ 465 h 824"/>
                <a:gd name="T12" fmla="*/ 189 w 1016"/>
                <a:gd name="T13" fmla="*/ 410 h 824"/>
                <a:gd name="T14" fmla="*/ 192 w 1016"/>
                <a:gd name="T15" fmla="*/ 178 h 824"/>
                <a:gd name="T16" fmla="*/ 157 w 1016"/>
                <a:gd name="T17" fmla="*/ 37 h 824"/>
                <a:gd name="T18" fmla="*/ 66 w 1016"/>
                <a:gd name="T19" fmla="*/ 0 h 8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16"/>
                <a:gd name="T31" fmla="*/ 0 h 824"/>
                <a:gd name="T32" fmla="*/ 1016 w 1016"/>
                <a:gd name="T33" fmla="*/ 824 h 8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16" h="824">
                  <a:moveTo>
                    <a:pt x="336" y="0"/>
                  </a:moveTo>
                  <a:cubicBezTo>
                    <a:pt x="184" y="16"/>
                    <a:pt x="96" y="112"/>
                    <a:pt x="48" y="192"/>
                  </a:cubicBezTo>
                  <a:cubicBezTo>
                    <a:pt x="0" y="272"/>
                    <a:pt x="40" y="384"/>
                    <a:pt x="48" y="480"/>
                  </a:cubicBezTo>
                  <a:cubicBezTo>
                    <a:pt x="56" y="576"/>
                    <a:pt x="48" y="712"/>
                    <a:pt x="96" y="768"/>
                  </a:cubicBezTo>
                  <a:cubicBezTo>
                    <a:pt x="144" y="824"/>
                    <a:pt x="232" y="816"/>
                    <a:pt x="336" y="816"/>
                  </a:cubicBezTo>
                  <a:cubicBezTo>
                    <a:pt x="440" y="816"/>
                    <a:pt x="614" y="791"/>
                    <a:pt x="720" y="768"/>
                  </a:cubicBezTo>
                  <a:cubicBezTo>
                    <a:pt x="826" y="745"/>
                    <a:pt x="928" y="756"/>
                    <a:pt x="972" y="677"/>
                  </a:cubicBezTo>
                  <a:cubicBezTo>
                    <a:pt x="1016" y="598"/>
                    <a:pt x="1014" y="398"/>
                    <a:pt x="987" y="296"/>
                  </a:cubicBezTo>
                  <a:cubicBezTo>
                    <a:pt x="960" y="194"/>
                    <a:pt x="916" y="111"/>
                    <a:pt x="808" y="62"/>
                  </a:cubicBezTo>
                  <a:cubicBezTo>
                    <a:pt x="700" y="13"/>
                    <a:pt x="434" y="13"/>
                    <a:pt x="336" y="0"/>
                  </a:cubicBezTo>
                  <a:close/>
                </a:path>
              </a:pathLst>
            </a:custGeom>
            <a:solidFill>
              <a:srgbClr val="99CCFF"/>
            </a:solidFill>
            <a:ln w="63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20"/>
            <p:cNvSpPr>
              <a:spLocks noChangeShapeType="1"/>
            </p:cNvSpPr>
            <p:nvPr/>
          </p:nvSpPr>
          <p:spPr bwMode="auto">
            <a:xfrm flipV="1">
              <a:off x="2792" y="1557"/>
              <a:ext cx="51" cy="2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24" name="Object 21"/>
            <p:cNvGraphicFramePr>
              <a:graphicFrameLocks noChangeAspect="1"/>
            </p:cNvGraphicFramePr>
            <p:nvPr/>
          </p:nvGraphicFramePr>
          <p:xfrm>
            <a:off x="3271" y="1871"/>
            <a:ext cx="294" cy="284"/>
          </p:xfrm>
          <a:graphic>
            <a:graphicData uri="http://schemas.openxmlformats.org/presentationml/2006/ole">
              <p:oleObj spid="_x0000_s9224" name="Equation" r:id="rId9" imgW="253800" imgH="241200" progId="Equation.DSMT4">
                <p:embed/>
              </p:oleObj>
            </a:graphicData>
          </a:graphic>
        </p:graphicFrame>
        <p:sp>
          <p:nvSpPr>
            <p:cNvPr id="9242" name="Line 22"/>
            <p:cNvSpPr>
              <a:spLocks noChangeShapeType="1"/>
            </p:cNvSpPr>
            <p:nvPr/>
          </p:nvSpPr>
          <p:spPr bwMode="auto">
            <a:xfrm flipH="1">
              <a:off x="3192" y="1296"/>
              <a:ext cx="176" cy="18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23"/>
            <p:cNvSpPr>
              <a:spLocks noChangeShapeType="1"/>
            </p:cNvSpPr>
            <p:nvPr/>
          </p:nvSpPr>
          <p:spPr bwMode="auto">
            <a:xfrm>
              <a:off x="3319" y="1146"/>
              <a:ext cx="217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Line 24"/>
            <p:cNvSpPr>
              <a:spLocks noChangeShapeType="1"/>
            </p:cNvSpPr>
            <p:nvPr/>
          </p:nvSpPr>
          <p:spPr bwMode="auto">
            <a:xfrm>
              <a:off x="3287" y="1170"/>
              <a:ext cx="217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25"/>
            <p:cNvSpPr>
              <a:spLocks noChangeShapeType="1"/>
            </p:cNvSpPr>
            <p:nvPr/>
          </p:nvSpPr>
          <p:spPr bwMode="auto">
            <a:xfrm>
              <a:off x="3263" y="1202"/>
              <a:ext cx="217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Freeform 26"/>
            <p:cNvSpPr>
              <a:spLocks/>
            </p:cNvSpPr>
            <p:nvPr/>
          </p:nvSpPr>
          <p:spPr bwMode="auto">
            <a:xfrm>
              <a:off x="1935" y="1181"/>
              <a:ext cx="489" cy="697"/>
            </a:xfrm>
            <a:custGeom>
              <a:avLst/>
              <a:gdLst>
                <a:gd name="T0" fmla="*/ 38 w 1016"/>
                <a:gd name="T1" fmla="*/ 0 h 824"/>
                <a:gd name="T2" fmla="*/ 5 w 1016"/>
                <a:gd name="T3" fmla="*/ 116 h 824"/>
                <a:gd name="T4" fmla="*/ 5 w 1016"/>
                <a:gd name="T5" fmla="*/ 290 h 824"/>
                <a:gd name="T6" fmla="*/ 11 w 1016"/>
                <a:gd name="T7" fmla="*/ 465 h 824"/>
                <a:gd name="T8" fmla="*/ 38 w 1016"/>
                <a:gd name="T9" fmla="*/ 494 h 824"/>
                <a:gd name="T10" fmla="*/ 80 w 1016"/>
                <a:gd name="T11" fmla="*/ 465 h 824"/>
                <a:gd name="T12" fmla="*/ 108 w 1016"/>
                <a:gd name="T13" fmla="*/ 410 h 824"/>
                <a:gd name="T14" fmla="*/ 110 w 1016"/>
                <a:gd name="T15" fmla="*/ 178 h 824"/>
                <a:gd name="T16" fmla="*/ 90 w 1016"/>
                <a:gd name="T17" fmla="*/ 37 h 824"/>
                <a:gd name="T18" fmla="*/ 38 w 1016"/>
                <a:gd name="T19" fmla="*/ 0 h 8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16"/>
                <a:gd name="T31" fmla="*/ 0 h 824"/>
                <a:gd name="T32" fmla="*/ 1016 w 1016"/>
                <a:gd name="T33" fmla="*/ 824 h 8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16" h="824">
                  <a:moveTo>
                    <a:pt x="336" y="0"/>
                  </a:moveTo>
                  <a:cubicBezTo>
                    <a:pt x="184" y="16"/>
                    <a:pt x="96" y="112"/>
                    <a:pt x="48" y="192"/>
                  </a:cubicBezTo>
                  <a:cubicBezTo>
                    <a:pt x="0" y="272"/>
                    <a:pt x="40" y="384"/>
                    <a:pt x="48" y="480"/>
                  </a:cubicBezTo>
                  <a:cubicBezTo>
                    <a:pt x="56" y="576"/>
                    <a:pt x="48" y="712"/>
                    <a:pt x="96" y="768"/>
                  </a:cubicBezTo>
                  <a:cubicBezTo>
                    <a:pt x="144" y="824"/>
                    <a:pt x="232" y="816"/>
                    <a:pt x="336" y="816"/>
                  </a:cubicBezTo>
                  <a:cubicBezTo>
                    <a:pt x="440" y="816"/>
                    <a:pt x="614" y="791"/>
                    <a:pt x="720" y="768"/>
                  </a:cubicBezTo>
                  <a:cubicBezTo>
                    <a:pt x="826" y="745"/>
                    <a:pt x="928" y="756"/>
                    <a:pt x="972" y="677"/>
                  </a:cubicBezTo>
                  <a:cubicBezTo>
                    <a:pt x="1016" y="598"/>
                    <a:pt x="1014" y="398"/>
                    <a:pt x="987" y="296"/>
                  </a:cubicBezTo>
                  <a:cubicBezTo>
                    <a:pt x="960" y="194"/>
                    <a:pt x="916" y="111"/>
                    <a:pt x="808" y="62"/>
                  </a:cubicBezTo>
                  <a:cubicBezTo>
                    <a:pt x="700" y="13"/>
                    <a:pt x="434" y="13"/>
                    <a:pt x="336" y="0"/>
                  </a:cubicBezTo>
                  <a:close/>
                </a:path>
              </a:pathLst>
            </a:custGeom>
            <a:solidFill>
              <a:srgbClr val="FF9933"/>
            </a:solidFill>
            <a:ln w="63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25" name="Object 27"/>
            <p:cNvGraphicFramePr>
              <a:graphicFrameLocks noChangeAspect="1"/>
            </p:cNvGraphicFramePr>
            <p:nvPr/>
          </p:nvGraphicFramePr>
          <p:xfrm>
            <a:off x="3654" y="1293"/>
            <a:ext cx="422" cy="319"/>
          </p:xfrm>
          <a:graphic>
            <a:graphicData uri="http://schemas.openxmlformats.org/presentationml/2006/ole">
              <p:oleObj spid="_x0000_s9225" name="Equation" r:id="rId10" imgW="317160" imgH="241200" progId="Equation.DSMT4">
                <p:embed/>
              </p:oleObj>
            </a:graphicData>
          </a:graphic>
        </p:graphicFrame>
        <p:sp>
          <p:nvSpPr>
            <p:cNvPr id="9247" name="Rectangle 30"/>
            <p:cNvSpPr>
              <a:spLocks noChangeArrowheads="1"/>
            </p:cNvSpPr>
            <p:nvPr/>
          </p:nvSpPr>
          <p:spPr bwMode="auto">
            <a:xfrm>
              <a:off x="2004" y="1443"/>
              <a:ext cx="36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0" dirty="0"/>
                <a:t>B</a:t>
              </a:r>
              <a:r>
                <a:rPr lang="en-US" sz="2000" b="0" dirty="0" smtClean="0"/>
                <a:t>ody</a:t>
              </a:r>
              <a:endParaRPr lang="en-US" sz="2000" b="0" dirty="0"/>
            </a:p>
          </p:txBody>
        </p:sp>
        <p:sp>
          <p:nvSpPr>
            <p:cNvPr id="9248" name="Line 31"/>
            <p:cNvSpPr>
              <a:spLocks noChangeShapeType="1"/>
            </p:cNvSpPr>
            <p:nvPr/>
          </p:nvSpPr>
          <p:spPr bwMode="auto">
            <a:xfrm flipV="1">
              <a:off x="2772" y="1650"/>
              <a:ext cx="51" cy="2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9"/>
            <p:cNvSpPr>
              <a:spLocks noChangeShapeType="1"/>
            </p:cNvSpPr>
            <p:nvPr/>
          </p:nvSpPr>
          <p:spPr bwMode="auto">
            <a:xfrm flipH="1">
              <a:off x="2449" y="1796"/>
              <a:ext cx="403" cy="3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8"/>
            <p:cNvSpPr>
              <a:spLocks noChangeShapeType="1"/>
            </p:cNvSpPr>
            <p:nvPr/>
          </p:nvSpPr>
          <p:spPr bwMode="auto">
            <a:xfrm flipV="1">
              <a:off x="2852" y="1803"/>
              <a:ext cx="15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10"/>
            <p:cNvSpPr>
              <a:spLocks noChangeShapeType="1"/>
            </p:cNvSpPr>
            <p:nvPr/>
          </p:nvSpPr>
          <p:spPr bwMode="auto">
            <a:xfrm flipH="1" flipV="1">
              <a:off x="2852" y="845"/>
              <a:ext cx="0" cy="9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52" name="Group 39"/>
            <p:cNvGrpSpPr>
              <a:grpSpLocks/>
            </p:cNvGrpSpPr>
            <p:nvPr/>
          </p:nvGrpSpPr>
          <p:grpSpPr bwMode="auto">
            <a:xfrm>
              <a:off x="3435" y="1113"/>
              <a:ext cx="108" cy="108"/>
              <a:chOff x="4581" y="2691"/>
              <a:chExt cx="108" cy="108"/>
            </a:xfrm>
          </p:grpSpPr>
          <p:sp>
            <p:nvSpPr>
              <p:cNvPr id="9253" name="Oval 40"/>
              <p:cNvSpPr>
                <a:spLocks noChangeArrowheads="1"/>
              </p:cNvSpPr>
              <p:nvPr/>
            </p:nvSpPr>
            <p:spPr bwMode="auto">
              <a:xfrm>
                <a:off x="4581" y="2691"/>
                <a:ext cx="108" cy="108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4" name="Oval 41"/>
              <p:cNvSpPr>
                <a:spLocks noChangeArrowheads="1"/>
              </p:cNvSpPr>
              <p:nvPr/>
            </p:nvSpPr>
            <p:spPr bwMode="auto">
              <a:xfrm>
                <a:off x="4608" y="2718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08100" y="176213"/>
            <a:ext cx="62420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Electric Dipole</a:t>
            </a:r>
          </a:p>
        </p:txBody>
      </p:sp>
      <p:sp>
        <p:nvSpPr>
          <p:cNvPr id="102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41"/>
          <p:cNvGraphicFramePr>
            <a:graphicFrameLocks noChangeAspect="1"/>
          </p:cNvGraphicFramePr>
          <p:nvPr/>
        </p:nvGraphicFramePr>
        <p:xfrm>
          <a:off x="1296988" y="3759200"/>
          <a:ext cx="4887912" cy="2220913"/>
        </p:xfrm>
        <a:graphic>
          <a:graphicData uri="http://schemas.openxmlformats.org/presentationml/2006/ole">
            <p:oleObj spid="_x0000_s10242" name="Equation" r:id="rId3" imgW="2628720" imgH="1193760" progId="Equation.DSMT4">
              <p:embed/>
            </p:oleObj>
          </a:graphicData>
        </a:graphic>
      </p:graphicFrame>
      <p:sp>
        <p:nvSpPr>
          <p:cNvPr id="10255" name="Rectangle 42"/>
          <p:cNvSpPr>
            <a:spLocks noChangeArrowheads="1"/>
          </p:cNvSpPr>
          <p:nvPr/>
        </p:nvSpPr>
        <p:spPr bwMode="auto">
          <a:xfrm>
            <a:off x="2832100" y="6256338"/>
            <a:ext cx="337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 err="1">
                <a:solidFill>
                  <a:srgbClr val="0000FF"/>
                </a:solidFill>
              </a:rPr>
              <a:t>rpw</a:t>
            </a:r>
            <a:r>
              <a:rPr lang="en-US" sz="2000" b="0" dirty="0">
                <a:solidFill>
                  <a:srgbClr val="0000FF"/>
                </a:solidFill>
              </a:rPr>
              <a:t> = “reflected plane wave”</a:t>
            </a:r>
          </a:p>
        </p:txBody>
      </p:sp>
      <p:grpSp>
        <p:nvGrpSpPr>
          <p:cNvPr id="10256" name="Group 50"/>
          <p:cNvGrpSpPr>
            <a:grpSpLocks/>
          </p:cNvGrpSpPr>
          <p:nvPr/>
        </p:nvGrpSpPr>
        <p:grpSpPr bwMode="auto">
          <a:xfrm>
            <a:off x="1022350" y="795338"/>
            <a:ext cx="7183438" cy="2359025"/>
            <a:chOff x="644" y="501"/>
            <a:chExt cx="4525" cy="1486"/>
          </a:xfrm>
        </p:grpSpPr>
        <p:grpSp>
          <p:nvGrpSpPr>
            <p:cNvPr id="10260" name="Group 48"/>
            <p:cNvGrpSpPr>
              <a:grpSpLocks/>
            </p:cNvGrpSpPr>
            <p:nvPr/>
          </p:nvGrpSpPr>
          <p:grpSpPr bwMode="auto">
            <a:xfrm>
              <a:off x="789" y="501"/>
              <a:ext cx="4380" cy="1486"/>
              <a:chOff x="789" y="501"/>
              <a:chExt cx="4380" cy="1486"/>
            </a:xfrm>
          </p:grpSpPr>
          <p:sp>
            <p:nvSpPr>
              <p:cNvPr id="10263" name="Line 36"/>
              <p:cNvSpPr>
                <a:spLocks noChangeShapeType="1"/>
              </p:cNvSpPr>
              <p:nvPr/>
            </p:nvSpPr>
            <p:spPr bwMode="auto">
              <a:xfrm flipV="1">
                <a:off x="2722" y="699"/>
                <a:ext cx="1376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243" name="Object 11"/>
              <p:cNvGraphicFramePr>
                <a:graphicFrameLocks noChangeAspect="1"/>
              </p:cNvGraphicFramePr>
              <p:nvPr/>
            </p:nvGraphicFramePr>
            <p:xfrm>
              <a:off x="5023" y="1389"/>
              <a:ext cx="146" cy="161"/>
            </p:xfrm>
            <a:graphic>
              <a:graphicData uri="http://schemas.openxmlformats.org/presentationml/2006/ole">
                <p:oleObj spid="_x0000_s10243" name="Equation" r:id="rId4" imgW="126720" imgH="139680" progId="Equation.DSMT4">
                  <p:embed/>
                </p:oleObj>
              </a:graphicData>
            </a:graphic>
          </p:graphicFrame>
          <p:graphicFrame>
            <p:nvGraphicFramePr>
              <p:cNvPr id="10244" name="Object 13"/>
              <p:cNvGraphicFramePr>
                <a:graphicFrameLocks noChangeAspect="1"/>
              </p:cNvGraphicFramePr>
              <p:nvPr/>
            </p:nvGraphicFramePr>
            <p:xfrm>
              <a:off x="2655" y="501"/>
              <a:ext cx="146" cy="146"/>
            </p:xfrm>
            <a:graphic>
              <a:graphicData uri="http://schemas.openxmlformats.org/presentationml/2006/ole">
                <p:oleObj spid="_x0000_s10244" name="Equation" r:id="rId5" imgW="126720" imgH="126720" progId="Equation.DSMT4">
                  <p:embed/>
                </p:oleObj>
              </a:graphicData>
            </a:graphic>
          </p:graphicFrame>
          <p:sp>
            <p:nvSpPr>
              <p:cNvPr id="10264" name="Line 14"/>
              <p:cNvSpPr>
                <a:spLocks noChangeShapeType="1"/>
              </p:cNvSpPr>
              <p:nvPr/>
            </p:nvSpPr>
            <p:spPr bwMode="auto">
              <a:xfrm>
                <a:off x="4054" y="606"/>
                <a:ext cx="134" cy="230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245" name="Object 21"/>
              <p:cNvGraphicFramePr>
                <a:graphicFrameLocks noChangeAspect="1"/>
              </p:cNvGraphicFramePr>
              <p:nvPr/>
            </p:nvGraphicFramePr>
            <p:xfrm>
              <a:off x="2104" y="1227"/>
              <a:ext cx="368" cy="207"/>
            </p:xfrm>
            <a:graphic>
              <a:graphicData uri="http://schemas.openxmlformats.org/presentationml/2006/ole">
                <p:oleObj spid="_x0000_s10245" name="Equation" r:id="rId6" imgW="368280" imgH="203040" progId="Equation.DSMT4">
                  <p:embed/>
                </p:oleObj>
              </a:graphicData>
            </a:graphic>
          </p:graphicFrame>
          <p:sp>
            <p:nvSpPr>
              <p:cNvPr id="10265" name="Line 22"/>
              <p:cNvSpPr>
                <a:spLocks noChangeShapeType="1"/>
              </p:cNvSpPr>
              <p:nvPr/>
            </p:nvSpPr>
            <p:spPr bwMode="auto">
              <a:xfrm rot="896160" flipH="1">
                <a:off x="3315" y="984"/>
                <a:ext cx="176" cy="185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6" name="Line 23"/>
              <p:cNvSpPr>
                <a:spLocks noChangeShapeType="1"/>
              </p:cNvSpPr>
              <p:nvPr/>
            </p:nvSpPr>
            <p:spPr bwMode="auto">
              <a:xfrm rot="903083">
                <a:off x="3466" y="882"/>
                <a:ext cx="217" cy="208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7" name="Line 24"/>
              <p:cNvSpPr>
                <a:spLocks noChangeShapeType="1"/>
              </p:cNvSpPr>
              <p:nvPr/>
            </p:nvSpPr>
            <p:spPr bwMode="auto">
              <a:xfrm rot="903083">
                <a:off x="3434" y="898"/>
                <a:ext cx="217" cy="208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8" name="Line 25"/>
              <p:cNvSpPr>
                <a:spLocks noChangeShapeType="1"/>
              </p:cNvSpPr>
              <p:nvPr/>
            </p:nvSpPr>
            <p:spPr bwMode="auto">
              <a:xfrm rot="903083">
                <a:off x="3402" y="914"/>
                <a:ext cx="217" cy="208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246" name="Object 27"/>
              <p:cNvGraphicFramePr>
                <a:graphicFrameLocks noChangeAspect="1"/>
              </p:cNvGraphicFramePr>
              <p:nvPr/>
            </p:nvGraphicFramePr>
            <p:xfrm>
              <a:off x="3866" y="979"/>
              <a:ext cx="369" cy="317"/>
            </p:xfrm>
            <a:graphic>
              <a:graphicData uri="http://schemas.openxmlformats.org/presentationml/2006/ole">
                <p:oleObj spid="_x0000_s10246" name="Equation" r:id="rId7" imgW="279360" imgH="241200" progId="Equation.DSMT4">
                  <p:embed/>
                </p:oleObj>
              </a:graphicData>
            </a:graphic>
          </p:graphicFrame>
          <p:sp>
            <p:nvSpPr>
              <p:cNvPr id="10269" name="Rectangle 34"/>
              <p:cNvSpPr>
                <a:spLocks noChangeArrowheads="1"/>
              </p:cNvSpPr>
              <p:nvPr/>
            </p:nvSpPr>
            <p:spPr bwMode="auto">
              <a:xfrm>
                <a:off x="789" y="1481"/>
                <a:ext cx="3865" cy="50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0" name="Line 35"/>
              <p:cNvSpPr>
                <a:spLocks noChangeShapeType="1"/>
              </p:cNvSpPr>
              <p:nvPr/>
            </p:nvSpPr>
            <p:spPr bwMode="auto">
              <a:xfrm>
                <a:off x="4684" y="1472"/>
                <a:ext cx="2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247" name="Object 37"/>
              <p:cNvGraphicFramePr>
                <a:graphicFrameLocks noChangeAspect="1"/>
              </p:cNvGraphicFramePr>
              <p:nvPr/>
            </p:nvGraphicFramePr>
            <p:xfrm>
              <a:off x="4265" y="538"/>
              <a:ext cx="188" cy="278"/>
            </p:xfrm>
            <a:graphic>
              <a:graphicData uri="http://schemas.openxmlformats.org/presentationml/2006/ole">
                <p:oleObj spid="_x0000_s10247" name="Equation" r:id="rId8" imgW="152280" imgH="228600" progId="Equation.DSMT4">
                  <p:embed/>
                </p:oleObj>
              </a:graphicData>
            </a:graphic>
          </p:graphicFrame>
          <p:sp>
            <p:nvSpPr>
              <p:cNvPr id="10271" name="Line 38"/>
              <p:cNvSpPr>
                <a:spLocks noChangeShapeType="1"/>
              </p:cNvSpPr>
              <p:nvPr/>
            </p:nvSpPr>
            <p:spPr bwMode="auto">
              <a:xfrm flipV="1">
                <a:off x="2722" y="707"/>
                <a:ext cx="0" cy="7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2" name="Line 39"/>
              <p:cNvSpPr>
                <a:spLocks noChangeShapeType="1"/>
              </p:cNvSpPr>
              <p:nvPr/>
            </p:nvSpPr>
            <p:spPr bwMode="auto">
              <a:xfrm>
                <a:off x="2578" y="1475"/>
                <a:ext cx="345" cy="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61" name="Line 47"/>
            <p:cNvSpPr>
              <a:spLocks noChangeShapeType="1"/>
            </p:cNvSpPr>
            <p:nvPr/>
          </p:nvSpPr>
          <p:spPr bwMode="auto">
            <a:xfrm>
              <a:off x="3736" y="900"/>
              <a:ext cx="80" cy="122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Text Box 49"/>
            <p:cNvSpPr txBox="1">
              <a:spLocks noChangeArrowheads="1"/>
            </p:cNvSpPr>
            <p:nvPr/>
          </p:nvSpPr>
          <p:spPr bwMode="auto">
            <a:xfrm>
              <a:off x="644" y="1199"/>
              <a:ext cx="117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 smtClean="0"/>
                <a:t>Infinite </a:t>
              </a:r>
              <a:r>
                <a:rPr lang="en-US" b="0" dirty="0"/>
                <a:t>substrate</a:t>
              </a:r>
            </a:p>
          </p:txBody>
        </p:sp>
      </p:grpSp>
      <p:cxnSp>
        <p:nvCxnSpPr>
          <p:cNvPr id="10257" name="Straight Connector 30"/>
          <p:cNvCxnSpPr>
            <a:cxnSpLocks noChangeShapeType="1"/>
          </p:cNvCxnSpPr>
          <p:nvPr/>
        </p:nvCxnSpPr>
        <p:spPr bwMode="auto">
          <a:xfrm>
            <a:off x="1247775" y="3184525"/>
            <a:ext cx="6142038" cy="0"/>
          </a:xfrm>
          <a:prstGeom prst="line">
            <a:avLst/>
          </a:prstGeom>
          <a:noFill/>
          <a:ln w="57150" algn="ctr">
            <a:solidFill>
              <a:srgbClr val="FFCC66"/>
            </a:solidFill>
            <a:round/>
            <a:headEnd/>
            <a:tailEnd/>
          </a:ln>
        </p:spPr>
      </p:cxnSp>
      <p:sp>
        <p:nvSpPr>
          <p:cNvPr id="10258" name="TextBox 31"/>
          <p:cNvSpPr txBox="1">
            <a:spLocks noChangeArrowheads="1"/>
          </p:cNvSpPr>
          <p:nvPr/>
        </p:nvSpPr>
        <p:spPr bwMode="auto">
          <a:xfrm>
            <a:off x="1270000" y="1130300"/>
            <a:ext cx="1825625" cy="3683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Far field of HED</a:t>
            </a:r>
          </a:p>
        </p:txBody>
      </p:sp>
      <p:graphicFrame>
        <p:nvGraphicFramePr>
          <p:cNvPr id="10248" name="Object 31"/>
          <p:cNvGraphicFramePr>
            <a:graphicFrameLocks noChangeAspect="1"/>
          </p:cNvGraphicFramePr>
          <p:nvPr/>
        </p:nvGraphicFramePr>
        <p:xfrm>
          <a:off x="4422775" y="3294063"/>
          <a:ext cx="4132263" cy="390525"/>
        </p:xfrm>
        <a:graphic>
          <a:graphicData uri="http://schemas.openxmlformats.org/presentationml/2006/ole">
            <p:oleObj spid="_x0000_s10248" name="Equation" r:id="rId9" imgW="2831760" imgH="266400" progId="Equation.DSMT4">
              <p:embed/>
            </p:oleObj>
          </a:graphicData>
        </a:graphic>
      </p:graphicFrame>
      <p:sp>
        <p:nvSpPr>
          <p:cNvPr id="10259" name="TextBox 31"/>
          <p:cNvSpPr txBox="1">
            <a:spLocks noChangeArrowheads="1"/>
          </p:cNvSpPr>
          <p:nvPr/>
        </p:nvSpPr>
        <p:spPr bwMode="auto">
          <a:xfrm>
            <a:off x="5916613" y="4067175"/>
            <a:ext cx="2978150" cy="922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0"/>
              <a:t>“hex” = unit-amplitude horizontal electric dipole in the </a:t>
            </a:r>
            <a:r>
              <a:rPr lang="en-US" b="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0"/>
              <a:t> direction.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4163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Electric Dipole (cont.)</a:t>
            </a:r>
          </a:p>
        </p:txBody>
      </p:sp>
      <p:sp>
        <p:nvSpPr>
          <p:cNvPr id="112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266" name="Object 19"/>
          <p:cNvGraphicFramePr>
            <a:graphicFrameLocks noChangeAspect="1"/>
          </p:cNvGraphicFramePr>
          <p:nvPr/>
        </p:nvGraphicFramePr>
        <p:xfrm>
          <a:off x="2789238" y="1182688"/>
          <a:ext cx="885825" cy="641350"/>
        </p:xfrm>
        <a:graphic>
          <a:graphicData uri="http://schemas.openxmlformats.org/presentationml/2006/ole">
            <p:oleObj spid="_x0000_s11266" name="Equation" r:id="rId3" imgW="380880" imgH="279360" progId="Equation.DSMT4">
              <p:embed/>
            </p:oleObj>
          </a:graphicData>
        </a:graphic>
      </p:graphicFrame>
      <p:graphicFrame>
        <p:nvGraphicFramePr>
          <p:cNvPr id="11267" name="Object 25"/>
          <p:cNvGraphicFramePr>
            <a:graphicFrameLocks noChangeAspect="1"/>
          </p:cNvGraphicFramePr>
          <p:nvPr/>
        </p:nvGraphicFramePr>
        <p:xfrm>
          <a:off x="2644775" y="1957388"/>
          <a:ext cx="3749675" cy="1212850"/>
        </p:xfrm>
        <a:graphic>
          <a:graphicData uri="http://schemas.openxmlformats.org/presentationml/2006/ole">
            <p:oleObj spid="_x0000_s11267" name="Equation" r:id="rId4" imgW="1562040" imgH="507960" progId="Equation.DSMT4">
              <p:embed/>
            </p:oleObj>
          </a:graphicData>
        </a:graphic>
      </p:graphicFrame>
      <p:graphicFrame>
        <p:nvGraphicFramePr>
          <p:cNvPr id="11268" name="Object 26"/>
          <p:cNvGraphicFramePr>
            <a:graphicFrameLocks noChangeAspect="1"/>
          </p:cNvGraphicFramePr>
          <p:nvPr/>
        </p:nvGraphicFramePr>
        <p:xfrm>
          <a:off x="2936875" y="4089400"/>
          <a:ext cx="885825" cy="641350"/>
        </p:xfrm>
        <a:graphic>
          <a:graphicData uri="http://schemas.openxmlformats.org/presentationml/2006/ole">
            <p:oleObj spid="_x0000_s11268" name="Equation" r:id="rId5" imgW="380880" imgH="279360" progId="Equation.DSMT4">
              <p:embed/>
            </p:oleObj>
          </a:graphicData>
        </a:graphic>
      </p:graphicFrame>
      <p:graphicFrame>
        <p:nvGraphicFramePr>
          <p:cNvPr id="11269" name="Object 27"/>
          <p:cNvGraphicFramePr>
            <a:graphicFrameLocks noChangeAspect="1"/>
          </p:cNvGraphicFramePr>
          <p:nvPr/>
        </p:nvGraphicFramePr>
        <p:xfrm>
          <a:off x="2932113" y="5092700"/>
          <a:ext cx="3278187" cy="1216025"/>
        </p:xfrm>
        <a:graphic>
          <a:graphicData uri="http://schemas.openxmlformats.org/presentationml/2006/ole">
            <p:oleObj spid="_x0000_s11269" name="Equation" r:id="rId6" imgW="1434960" imgH="533160" progId="Equation.DSMT4">
              <p:embed/>
            </p:oleObj>
          </a:graphicData>
        </a:graphic>
      </p:graphicFrame>
      <p:sp>
        <p:nvSpPr>
          <p:cNvPr id="11276" name="Text Box 28"/>
          <p:cNvSpPr txBox="1">
            <a:spLocks noChangeArrowheads="1"/>
          </p:cNvSpPr>
          <p:nvPr/>
        </p:nvSpPr>
        <p:spPr bwMode="auto">
          <a:xfrm>
            <a:off x="2030413" y="1323975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For</a:t>
            </a:r>
          </a:p>
        </p:txBody>
      </p:sp>
      <p:sp>
        <p:nvSpPr>
          <p:cNvPr id="11277" name="Text Box 29"/>
          <p:cNvSpPr txBox="1">
            <a:spLocks noChangeArrowheads="1"/>
          </p:cNvSpPr>
          <p:nvPr/>
        </p:nvSpPr>
        <p:spPr bwMode="auto">
          <a:xfrm>
            <a:off x="2076450" y="4233863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For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3219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Dipole</a:t>
            </a:r>
          </a:p>
        </p:txBody>
      </p:sp>
      <p:sp>
        <p:nvSpPr>
          <p:cNvPr id="122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0" name="Object 25"/>
          <p:cNvGraphicFramePr>
            <a:graphicFrameLocks noChangeAspect="1"/>
          </p:cNvGraphicFramePr>
          <p:nvPr/>
        </p:nvGraphicFramePr>
        <p:xfrm>
          <a:off x="911225" y="3925888"/>
          <a:ext cx="5394325" cy="2319337"/>
        </p:xfrm>
        <a:graphic>
          <a:graphicData uri="http://schemas.openxmlformats.org/presentationml/2006/ole">
            <p:oleObj spid="_x0000_s12290" name="Equation" r:id="rId3" imgW="2831760" imgH="1218960" progId="Equation.DSMT4">
              <p:embed/>
            </p:oleObj>
          </a:graphicData>
        </a:graphic>
      </p:graphicFrame>
      <p:sp>
        <p:nvSpPr>
          <p:cNvPr id="12303" name="Text Box 38"/>
          <p:cNvSpPr txBox="1">
            <a:spLocks noChangeArrowheads="1"/>
          </p:cNvSpPr>
          <p:nvPr/>
        </p:nvSpPr>
        <p:spPr bwMode="auto">
          <a:xfrm>
            <a:off x="334963" y="1131888"/>
            <a:ext cx="29225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The source is now a unit-amplitude magnetic dipole in the </a:t>
            </a:r>
            <a:r>
              <a:rPr lang="en-US" sz="2000" b="0" i="1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b="0">
                <a:solidFill>
                  <a:srgbClr val="0000FF"/>
                </a:solidFill>
              </a:rPr>
              <a:t> direction.</a:t>
            </a:r>
          </a:p>
        </p:txBody>
      </p:sp>
      <p:grpSp>
        <p:nvGrpSpPr>
          <p:cNvPr id="12304" name="Group 43"/>
          <p:cNvGrpSpPr>
            <a:grpSpLocks/>
          </p:cNvGrpSpPr>
          <p:nvPr/>
        </p:nvGrpSpPr>
        <p:grpSpPr bwMode="auto">
          <a:xfrm>
            <a:off x="1212850" y="1000125"/>
            <a:ext cx="6908800" cy="2405063"/>
            <a:chOff x="764" y="630"/>
            <a:chExt cx="4352" cy="1515"/>
          </a:xfrm>
        </p:grpSpPr>
        <p:grpSp>
          <p:nvGrpSpPr>
            <p:cNvPr id="12306" name="Group 39"/>
            <p:cNvGrpSpPr>
              <a:grpSpLocks/>
            </p:cNvGrpSpPr>
            <p:nvPr/>
          </p:nvGrpSpPr>
          <p:grpSpPr bwMode="auto">
            <a:xfrm>
              <a:off x="764" y="630"/>
              <a:ext cx="4352" cy="1515"/>
              <a:chOff x="764" y="630"/>
              <a:chExt cx="4352" cy="1515"/>
            </a:xfrm>
          </p:grpSpPr>
          <p:sp>
            <p:nvSpPr>
              <p:cNvPr id="12310" name="Line 2"/>
              <p:cNvSpPr>
                <a:spLocks noChangeShapeType="1"/>
              </p:cNvSpPr>
              <p:nvPr/>
            </p:nvSpPr>
            <p:spPr bwMode="auto">
              <a:xfrm flipV="1">
                <a:off x="2697" y="849"/>
                <a:ext cx="1376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2291" name="Object 8"/>
              <p:cNvGraphicFramePr>
                <a:graphicFrameLocks noChangeAspect="1"/>
              </p:cNvGraphicFramePr>
              <p:nvPr/>
            </p:nvGraphicFramePr>
            <p:xfrm>
              <a:off x="4998" y="1578"/>
              <a:ext cx="118" cy="130"/>
            </p:xfrm>
            <a:graphic>
              <a:graphicData uri="http://schemas.openxmlformats.org/presentationml/2006/ole">
                <p:oleObj spid="_x0000_s12291" name="Equation" r:id="rId4" imgW="126720" imgH="139680" progId="Equation.DSMT4">
                  <p:embed/>
                </p:oleObj>
              </a:graphicData>
            </a:graphic>
          </p:graphicFrame>
          <p:graphicFrame>
            <p:nvGraphicFramePr>
              <p:cNvPr id="12292" name="Object 9"/>
              <p:cNvGraphicFramePr>
                <a:graphicFrameLocks noChangeAspect="1"/>
              </p:cNvGraphicFramePr>
              <p:nvPr/>
            </p:nvGraphicFramePr>
            <p:xfrm>
              <a:off x="2651" y="630"/>
              <a:ext cx="148" cy="148"/>
            </p:xfrm>
            <a:graphic>
              <a:graphicData uri="http://schemas.openxmlformats.org/presentationml/2006/ole">
                <p:oleObj spid="_x0000_s12292" name="Equation" r:id="rId5" imgW="126720" imgH="126720" progId="Equation.DSMT4">
                  <p:embed/>
                </p:oleObj>
              </a:graphicData>
            </a:graphic>
          </p:graphicFrame>
          <p:sp>
            <p:nvSpPr>
              <p:cNvPr id="12311" name="Line 10"/>
              <p:cNvSpPr>
                <a:spLocks noChangeShapeType="1"/>
              </p:cNvSpPr>
              <p:nvPr/>
            </p:nvSpPr>
            <p:spPr bwMode="auto">
              <a:xfrm>
                <a:off x="4087" y="831"/>
                <a:ext cx="101" cy="172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2293" name="Object 11"/>
              <p:cNvGraphicFramePr>
                <a:graphicFrameLocks noChangeAspect="1"/>
              </p:cNvGraphicFramePr>
              <p:nvPr/>
            </p:nvGraphicFramePr>
            <p:xfrm>
              <a:off x="2063" y="1405"/>
              <a:ext cx="377" cy="187"/>
            </p:xfrm>
            <a:graphic>
              <a:graphicData uri="http://schemas.openxmlformats.org/presentationml/2006/ole">
                <p:oleObj spid="_x0000_s12293" name="Equation" r:id="rId6" imgW="419040" imgH="203040" progId="Equation.DSMT4">
                  <p:embed/>
                </p:oleObj>
              </a:graphicData>
            </a:graphic>
          </p:graphicFrame>
          <p:sp>
            <p:nvSpPr>
              <p:cNvPr id="12312" name="Line 12"/>
              <p:cNvSpPr>
                <a:spLocks noChangeShapeType="1"/>
              </p:cNvSpPr>
              <p:nvPr/>
            </p:nvSpPr>
            <p:spPr bwMode="auto">
              <a:xfrm rot="896160" flipH="1">
                <a:off x="3290" y="1142"/>
                <a:ext cx="176" cy="185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3" name="Line 13"/>
              <p:cNvSpPr>
                <a:spLocks noChangeShapeType="1"/>
              </p:cNvSpPr>
              <p:nvPr/>
            </p:nvSpPr>
            <p:spPr bwMode="auto">
              <a:xfrm rot="903083">
                <a:off x="3441" y="1040"/>
                <a:ext cx="217" cy="208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4" name="Line 14"/>
              <p:cNvSpPr>
                <a:spLocks noChangeShapeType="1"/>
              </p:cNvSpPr>
              <p:nvPr/>
            </p:nvSpPr>
            <p:spPr bwMode="auto">
              <a:xfrm rot="903083">
                <a:off x="3409" y="1056"/>
                <a:ext cx="217" cy="208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5" name="Line 15"/>
              <p:cNvSpPr>
                <a:spLocks noChangeShapeType="1"/>
              </p:cNvSpPr>
              <p:nvPr/>
            </p:nvSpPr>
            <p:spPr bwMode="auto">
              <a:xfrm rot="903083">
                <a:off x="3377" y="1072"/>
                <a:ext cx="217" cy="208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2294" name="Object 16"/>
              <p:cNvGraphicFramePr>
                <a:graphicFrameLocks noChangeAspect="1"/>
              </p:cNvGraphicFramePr>
              <p:nvPr/>
            </p:nvGraphicFramePr>
            <p:xfrm>
              <a:off x="3786" y="1083"/>
              <a:ext cx="397" cy="300"/>
            </p:xfrm>
            <a:graphic>
              <a:graphicData uri="http://schemas.openxmlformats.org/presentationml/2006/ole">
                <p:oleObj spid="_x0000_s12294" name="Equation" r:id="rId7" imgW="317160" imgH="241200" progId="Equation.DSMT4">
                  <p:embed/>
                </p:oleObj>
              </a:graphicData>
            </a:graphic>
          </p:graphicFrame>
          <p:sp>
            <p:nvSpPr>
              <p:cNvPr id="12316" name="Rectangle 17"/>
              <p:cNvSpPr>
                <a:spLocks noChangeArrowheads="1"/>
              </p:cNvSpPr>
              <p:nvPr/>
            </p:nvSpPr>
            <p:spPr bwMode="auto">
              <a:xfrm>
                <a:off x="764" y="1639"/>
                <a:ext cx="3865" cy="50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7" name="Line 18"/>
              <p:cNvSpPr>
                <a:spLocks noChangeShapeType="1"/>
              </p:cNvSpPr>
              <p:nvPr/>
            </p:nvSpPr>
            <p:spPr bwMode="auto">
              <a:xfrm>
                <a:off x="4659" y="1630"/>
                <a:ext cx="2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2295" name="Object 19"/>
              <p:cNvGraphicFramePr>
                <a:graphicFrameLocks noChangeAspect="1"/>
              </p:cNvGraphicFramePr>
              <p:nvPr/>
            </p:nvGraphicFramePr>
            <p:xfrm>
              <a:off x="4240" y="696"/>
              <a:ext cx="188" cy="278"/>
            </p:xfrm>
            <a:graphic>
              <a:graphicData uri="http://schemas.openxmlformats.org/presentationml/2006/ole">
                <p:oleObj spid="_x0000_s12295" name="Equation" r:id="rId8" imgW="152280" imgH="228600" progId="Equation.DSMT4">
                  <p:embed/>
                </p:oleObj>
              </a:graphicData>
            </a:graphic>
          </p:graphicFrame>
          <p:sp>
            <p:nvSpPr>
              <p:cNvPr id="12318" name="Line 20"/>
              <p:cNvSpPr>
                <a:spLocks noChangeShapeType="1"/>
              </p:cNvSpPr>
              <p:nvPr/>
            </p:nvSpPr>
            <p:spPr bwMode="auto">
              <a:xfrm flipV="1">
                <a:off x="2706" y="849"/>
                <a:ext cx="0" cy="7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319" name="Group 36"/>
              <p:cNvGrpSpPr>
                <a:grpSpLocks/>
              </p:cNvGrpSpPr>
              <p:nvPr/>
            </p:nvGrpSpPr>
            <p:grpSpPr bwMode="auto">
              <a:xfrm>
                <a:off x="2608" y="1515"/>
                <a:ext cx="212" cy="231"/>
                <a:chOff x="3968" y="2551"/>
                <a:chExt cx="212" cy="231"/>
              </a:xfrm>
            </p:grpSpPr>
            <p:sp>
              <p:nvSpPr>
                <p:cNvPr id="12320" name="Oval 32"/>
                <p:cNvSpPr>
                  <a:spLocks noChangeArrowheads="1"/>
                </p:cNvSpPr>
                <p:nvPr/>
              </p:nvSpPr>
              <p:spPr bwMode="auto">
                <a:xfrm>
                  <a:off x="4006" y="2606"/>
                  <a:ext cx="119" cy="119"/>
                </a:xfrm>
                <a:prstGeom prst="ellips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968" y="2551"/>
                  <a:ext cx="21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>
                      <a:solidFill>
                        <a:srgbClr val="0000FF"/>
                      </a:solidFill>
                    </a:rPr>
                    <a:t>X</a:t>
                  </a:r>
                </a:p>
              </p:txBody>
            </p:sp>
          </p:grpSp>
        </p:grpSp>
        <p:grpSp>
          <p:nvGrpSpPr>
            <p:cNvPr id="12307" name="Group 40"/>
            <p:cNvGrpSpPr>
              <a:grpSpLocks/>
            </p:cNvGrpSpPr>
            <p:nvPr/>
          </p:nvGrpSpPr>
          <p:grpSpPr bwMode="auto">
            <a:xfrm>
              <a:off x="3735" y="954"/>
              <a:ext cx="108" cy="108"/>
              <a:chOff x="4581" y="2691"/>
              <a:chExt cx="108" cy="108"/>
            </a:xfrm>
          </p:grpSpPr>
          <p:sp>
            <p:nvSpPr>
              <p:cNvPr id="12308" name="Oval 41"/>
              <p:cNvSpPr>
                <a:spLocks noChangeArrowheads="1"/>
              </p:cNvSpPr>
              <p:nvPr/>
            </p:nvSpPr>
            <p:spPr bwMode="auto">
              <a:xfrm>
                <a:off x="4581" y="2691"/>
                <a:ext cx="108" cy="108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9" name="Oval 42"/>
              <p:cNvSpPr>
                <a:spLocks noChangeArrowheads="1"/>
              </p:cNvSpPr>
              <p:nvPr/>
            </p:nvSpPr>
            <p:spPr bwMode="auto">
              <a:xfrm>
                <a:off x="4608" y="2718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12305" name="Straight Connector 33"/>
          <p:cNvCxnSpPr>
            <a:cxnSpLocks noChangeShapeType="1"/>
          </p:cNvCxnSpPr>
          <p:nvPr/>
        </p:nvCxnSpPr>
        <p:spPr bwMode="auto">
          <a:xfrm>
            <a:off x="1227138" y="3441700"/>
            <a:ext cx="6130925" cy="0"/>
          </a:xfrm>
          <a:prstGeom prst="line">
            <a:avLst/>
          </a:prstGeom>
          <a:noFill/>
          <a:ln w="57150" algn="ctr">
            <a:solidFill>
              <a:srgbClr val="FFCC66"/>
            </a:solidFill>
            <a:round/>
            <a:headEnd/>
            <a:tailEnd/>
          </a:ln>
        </p:spPr>
      </p:cxnSp>
      <p:graphicFrame>
        <p:nvGraphicFramePr>
          <p:cNvPr id="12296" name="Object 33"/>
          <p:cNvGraphicFramePr>
            <a:graphicFrameLocks noChangeAspect="1"/>
          </p:cNvGraphicFramePr>
          <p:nvPr/>
        </p:nvGraphicFramePr>
        <p:xfrm>
          <a:off x="4208463" y="3573463"/>
          <a:ext cx="4259262" cy="390525"/>
        </p:xfrm>
        <a:graphic>
          <a:graphicData uri="http://schemas.openxmlformats.org/presentationml/2006/ole">
            <p:oleObj spid="_x0000_s12296" name="Equation" r:id="rId9" imgW="2920680" imgH="266400" progId="Equation.DSMT4">
              <p:embed/>
            </p:oleObj>
          </a:graphicData>
        </a:graphic>
      </p:graphicFrame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4163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Dipole (cont.)</a:t>
            </a:r>
          </a:p>
        </p:txBody>
      </p:sp>
      <p:sp>
        <p:nvSpPr>
          <p:cNvPr id="1332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4" name="Object 7"/>
          <p:cNvGraphicFramePr>
            <a:graphicFrameLocks noChangeAspect="1"/>
          </p:cNvGraphicFramePr>
          <p:nvPr/>
        </p:nvGraphicFramePr>
        <p:xfrm>
          <a:off x="1760538" y="1022350"/>
          <a:ext cx="835025" cy="604838"/>
        </p:xfrm>
        <a:graphic>
          <a:graphicData uri="http://schemas.openxmlformats.org/presentationml/2006/ole">
            <p:oleObj spid="_x0000_s13314" name="Equation" r:id="rId3" imgW="380880" imgH="279360" progId="Equation.DSMT4">
              <p:embed/>
            </p:oleObj>
          </a:graphicData>
        </a:graphic>
      </p:graphicFrame>
      <p:graphicFrame>
        <p:nvGraphicFramePr>
          <p:cNvPr id="13315" name="Object 9"/>
          <p:cNvGraphicFramePr>
            <a:graphicFrameLocks noChangeAspect="1"/>
          </p:cNvGraphicFramePr>
          <p:nvPr/>
        </p:nvGraphicFramePr>
        <p:xfrm>
          <a:off x="1804988" y="3937000"/>
          <a:ext cx="885825" cy="641350"/>
        </p:xfrm>
        <a:graphic>
          <a:graphicData uri="http://schemas.openxmlformats.org/presentationml/2006/ole">
            <p:oleObj spid="_x0000_s13315" name="Equation" r:id="rId4" imgW="380880" imgH="279360" progId="Equation.DSMT4">
              <p:embed/>
            </p:oleObj>
          </a:graphicData>
        </a:graphic>
      </p:graphicFrame>
      <p:graphicFrame>
        <p:nvGraphicFramePr>
          <p:cNvPr id="13316" name="Object 11"/>
          <p:cNvGraphicFramePr>
            <a:graphicFrameLocks noChangeAspect="1"/>
          </p:cNvGraphicFramePr>
          <p:nvPr/>
        </p:nvGraphicFramePr>
        <p:xfrm>
          <a:off x="3695700" y="1139825"/>
          <a:ext cx="3200400" cy="2395538"/>
        </p:xfrm>
        <a:graphic>
          <a:graphicData uri="http://schemas.openxmlformats.org/presentationml/2006/ole">
            <p:oleObj spid="_x0000_s13316" name="Equation" r:id="rId5" imgW="1663560" imgH="1244520" progId="Equation.DSMT4">
              <p:embed/>
            </p:oleObj>
          </a:graphicData>
        </a:graphic>
      </p:graphicFrame>
      <p:sp>
        <p:nvSpPr>
          <p:cNvPr id="13324" name="AutoShape 12"/>
          <p:cNvSpPr>
            <a:spLocks noChangeArrowheads="1"/>
          </p:cNvSpPr>
          <p:nvPr/>
        </p:nvSpPr>
        <p:spPr bwMode="auto">
          <a:xfrm>
            <a:off x="2921000" y="1273175"/>
            <a:ext cx="393700" cy="238125"/>
          </a:xfrm>
          <a:prstGeom prst="rightArrow">
            <a:avLst>
              <a:gd name="adj1" fmla="val 50000"/>
              <a:gd name="adj2" fmla="val 41333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AutoShape 13"/>
          <p:cNvSpPr>
            <a:spLocks noChangeArrowheads="1"/>
          </p:cNvSpPr>
          <p:nvPr/>
        </p:nvSpPr>
        <p:spPr bwMode="auto">
          <a:xfrm>
            <a:off x="2882900" y="4233863"/>
            <a:ext cx="393700" cy="198437"/>
          </a:xfrm>
          <a:prstGeom prst="rightArrow">
            <a:avLst>
              <a:gd name="adj1" fmla="val 50000"/>
              <a:gd name="adj2" fmla="val 49600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17" name="Object 14"/>
          <p:cNvGraphicFramePr>
            <a:graphicFrameLocks noChangeAspect="1"/>
          </p:cNvGraphicFramePr>
          <p:nvPr/>
        </p:nvGraphicFramePr>
        <p:xfrm>
          <a:off x="3665538" y="4051300"/>
          <a:ext cx="3984625" cy="2492375"/>
        </p:xfrm>
        <a:graphic>
          <a:graphicData uri="http://schemas.openxmlformats.org/presentationml/2006/ole">
            <p:oleObj spid="_x0000_s13317" name="Equation" r:id="rId6" imgW="2006280" imgH="125712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4163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Transverse Equivalent Network (TEN)</a:t>
            </a:r>
          </a:p>
        </p:txBody>
      </p:sp>
      <p:sp>
        <p:nvSpPr>
          <p:cNvPr id="143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804863" y="3313113"/>
            <a:ext cx="3116262" cy="3255962"/>
            <a:chOff x="804863" y="3313113"/>
            <a:chExt cx="3116262" cy="3255962"/>
          </a:xfrm>
        </p:grpSpPr>
        <p:graphicFrame>
          <p:nvGraphicFramePr>
            <p:cNvPr id="14338" name="Object 8"/>
            <p:cNvGraphicFramePr>
              <a:graphicFrameLocks noChangeAspect="1"/>
            </p:cNvGraphicFramePr>
            <p:nvPr/>
          </p:nvGraphicFramePr>
          <p:xfrm>
            <a:off x="1811338" y="6175375"/>
            <a:ext cx="280987" cy="393700"/>
          </p:xfrm>
          <a:graphic>
            <a:graphicData uri="http://schemas.openxmlformats.org/presentationml/2006/ole">
              <p:oleObj spid="_x0000_s14338" name="Equation" r:id="rId3" imgW="126720" imgH="177480" progId="Equation.DSMT4">
                <p:embed/>
              </p:oleObj>
            </a:graphicData>
          </a:graphic>
        </p:graphicFrame>
        <p:graphicFrame>
          <p:nvGraphicFramePr>
            <p:cNvPr id="14339" name="Object 9"/>
            <p:cNvGraphicFramePr>
              <a:graphicFrameLocks noChangeAspect="1"/>
            </p:cNvGraphicFramePr>
            <p:nvPr/>
          </p:nvGraphicFramePr>
          <p:xfrm>
            <a:off x="2097088" y="3313113"/>
            <a:ext cx="242887" cy="242887"/>
          </p:xfrm>
          <a:graphic>
            <a:graphicData uri="http://schemas.openxmlformats.org/presentationml/2006/ole">
              <p:oleObj spid="_x0000_s14339" name="Equation" r:id="rId4" imgW="126720" imgH="126720" progId="Equation.DSMT4">
                <p:embed/>
              </p:oleObj>
            </a:graphicData>
          </a:graphic>
        </p:graphicFrame>
        <p:sp>
          <p:nvSpPr>
            <p:cNvPr id="14360" name="Rectangle 17"/>
            <p:cNvSpPr>
              <a:spLocks noChangeArrowheads="1"/>
            </p:cNvSpPr>
            <p:nvPr/>
          </p:nvSpPr>
          <p:spPr bwMode="auto">
            <a:xfrm>
              <a:off x="804863" y="5394325"/>
              <a:ext cx="3081337" cy="409575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1" name="Line 21"/>
            <p:cNvSpPr>
              <a:spLocks noChangeShapeType="1"/>
            </p:cNvSpPr>
            <p:nvPr/>
          </p:nvSpPr>
          <p:spPr bwMode="auto">
            <a:xfrm flipV="1">
              <a:off x="1727200" y="5856288"/>
              <a:ext cx="439738" cy="48101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Rectangle 25"/>
            <p:cNvSpPr>
              <a:spLocks noChangeArrowheads="1"/>
            </p:cNvSpPr>
            <p:nvPr/>
          </p:nvSpPr>
          <p:spPr bwMode="auto">
            <a:xfrm>
              <a:off x="804863" y="4962525"/>
              <a:ext cx="3081337" cy="409575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Rectangle 26"/>
            <p:cNvSpPr>
              <a:spLocks noChangeArrowheads="1"/>
            </p:cNvSpPr>
            <p:nvPr/>
          </p:nvSpPr>
          <p:spPr bwMode="auto">
            <a:xfrm>
              <a:off x="804863" y="4594225"/>
              <a:ext cx="3081337" cy="409575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340" name="Object 28"/>
            <p:cNvGraphicFramePr>
              <a:graphicFrameLocks noChangeAspect="1"/>
            </p:cNvGraphicFramePr>
            <p:nvPr/>
          </p:nvGraphicFramePr>
          <p:xfrm>
            <a:off x="3590925" y="5854700"/>
            <a:ext cx="330200" cy="457200"/>
          </p:xfrm>
          <a:graphic>
            <a:graphicData uri="http://schemas.openxmlformats.org/presentationml/2006/ole">
              <p:oleObj spid="_x0000_s14340" name="Equation" r:id="rId5" imgW="164880" imgH="228600" progId="Equation.DSMT4">
                <p:embed/>
              </p:oleObj>
            </a:graphicData>
          </a:graphic>
        </p:graphicFrame>
        <p:graphicFrame>
          <p:nvGraphicFramePr>
            <p:cNvPr id="14341" name="Object 29"/>
            <p:cNvGraphicFramePr>
              <a:graphicFrameLocks noChangeAspect="1"/>
            </p:cNvGraphicFramePr>
            <p:nvPr/>
          </p:nvGraphicFramePr>
          <p:xfrm>
            <a:off x="3527425" y="4064000"/>
            <a:ext cx="330200" cy="457200"/>
          </p:xfrm>
          <a:graphic>
            <a:graphicData uri="http://schemas.openxmlformats.org/presentationml/2006/ole">
              <p:oleObj spid="_x0000_s14341" name="Equation" r:id="rId6" imgW="164880" imgH="228600" progId="Equation.DSMT4">
                <p:embed/>
              </p:oleObj>
            </a:graphicData>
          </a:graphic>
        </p:graphicFrame>
        <p:graphicFrame>
          <p:nvGraphicFramePr>
            <p:cNvPr id="14342" name="Object 30"/>
            <p:cNvGraphicFramePr>
              <a:graphicFrameLocks noChangeAspect="1"/>
            </p:cNvGraphicFramePr>
            <p:nvPr/>
          </p:nvGraphicFramePr>
          <p:xfrm>
            <a:off x="3540125" y="5372100"/>
            <a:ext cx="304800" cy="457200"/>
          </p:xfrm>
          <a:graphic>
            <a:graphicData uri="http://schemas.openxmlformats.org/presentationml/2006/ole">
              <p:oleObj spid="_x0000_s14342" name="Equation" r:id="rId7" imgW="152280" imgH="228600" progId="Equation.DSMT4">
                <p:embed/>
              </p:oleObj>
            </a:graphicData>
          </a:graphic>
        </p:graphicFrame>
        <p:graphicFrame>
          <p:nvGraphicFramePr>
            <p:cNvPr id="14343" name="Object 31"/>
            <p:cNvGraphicFramePr>
              <a:graphicFrameLocks noChangeAspect="1"/>
            </p:cNvGraphicFramePr>
            <p:nvPr/>
          </p:nvGraphicFramePr>
          <p:xfrm>
            <a:off x="3540125" y="4953000"/>
            <a:ext cx="330200" cy="457200"/>
          </p:xfrm>
          <a:graphic>
            <a:graphicData uri="http://schemas.openxmlformats.org/presentationml/2006/ole">
              <p:oleObj spid="_x0000_s14343" name="Equation" r:id="rId8" imgW="164880" imgH="228600" progId="Equation.DSMT4">
                <p:embed/>
              </p:oleObj>
            </a:graphicData>
          </a:graphic>
        </p:graphicFrame>
        <p:graphicFrame>
          <p:nvGraphicFramePr>
            <p:cNvPr id="14344" name="Object 32"/>
            <p:cNvGraphicFramePr>
              <a:graphicFrameLocks noChangeAspect="1"/>
            </p:cNvGraphicFramePr>
            <p:nvPr/>
          </p:nvGraphicFramePr>
          <p:xfrm>
            <a:off x="3540125" y="4559300"/>
            <a:ext cx="330200" cy="457200"/>
          </p:xfrm>
          <a:graphic>
            <a:graphicData uri="http://schemas.openxmlformats.org/presentationml/2006/ole">
              <p:oleObj spid="_x0000_s14344" name="Equation" r:id="rId9" imgW="164880" imgH="228600" progId="Equation.DSMT4">
                <p:embed/>
              </p:oleObj>
            </a:graphicData>
          </a:graphic>
        </p:graphicFrame>
        <p:sp>
          <p:nvSpPr>
            <p:cNvPr id="14364" name="Line 33"/>
            <p:cNvSpPr>
              <a:spLocks noChangeShapeType="1"/>
            </p:cNvSpPr>
            <p:nvPr/>
          </p:nvSpPr>
          <p:spPr bwMode="auto">
            <a:xfrm flipV="1">
              <a:off x="2197100" y="3733800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35"/>
            <p:cNvSpPr>
              <a:spLocks noChangeShapeType="1"/>
            </p:cNvSpPr>
            <p:nvPr/>
          </p:nvSpPr>
          <p:spPr bwMode="auto">
            <a:xfrm>
              <a:off x="2197100" y="4267200"/>
              <a:ext cx="0" cy="2095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36"/>
            <p:cNvSpPr>
              <a:spLocks noChangeShapeType="1"/>
            </p:cNvSpPr>
            <p:nvPr/>
          </p:nvSpPr>
          <p:spPr bwMode="auto">
            <a:xfrm flipV="1">
              <a:off x="2235200" y="4078288"/>
              <a:ext cx="439738" cy="48101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Freeform 37"/>
            <p:cNvSpPr>
              <a:spLocks/>
            </p:cNvSpPr>
            <p:nvPr/>
          </p:nvSpPr>
          <p:spPr bwMode="auto">
            <a:xfrm>
              <a:off x="2019300" y="6070600"/>
              <a:ext cx="165100" cy="90488"/>
            </a:xfrm>
            <a:custGeom>
              <a:avLst/>
              <a:gdLst>
                <a:gd name="T0" fmla="*/ 0 w 104"/>
                <a:gd name="T1" fmla="*/ 0 h 57"/>
                <a:gd name="T2" fmla="*/ 2147483647 w 104"/>
                <a:gd name="T3" fmla="*/ 2147483647 h 57"/>
                <a:gd name="T4" fmla="*/ 2147483647 w 104"/>
                <a:gd name="T5" fmla="*/ 2147483647 h 57"/>
                <a:gd name="T6" fmla="*/ 0 60000 65536"/>
                <a:gd name="T7" fmla="*/ 0 60000 65536"/>
                <a:gd name="T8" fmla="*/ 0 60000 65536"/>
                <a:gd name="T9" fmla="*/ 0 w 104"/>
                <a:gd name="T10" fmla="*/ 0 h 57"/>
                <a:gd name="T11" fmla="*/ 104 w 104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57">
                  <a:moveTo>
                    <a:pt x="0" y="0"/>
                  </a:moveTo>
                  <a:cubicBezTo>
                    <a:pt x="15" y="19"/>
                    <a:pt x="31" y="39"/>
                    <a:pt x="48" y="48"/>
                  </a:cubicBezTo>
                  <a:cubicBezTo>
                    <a:pt x="65" y="57"/>
                    <a:pt x="84" y="56"/>
                    <a:pt x="104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Freeform 38"/>
            <p:cNvSpPr>
              <a:spLocks/>
            </p:cNvSpPr>
            <p:nvPr/>
          </p:nvSpPr>
          <p:spPr bwMode="auto">
            <a:xfrm rot="3980868" flipV="1">
              <a:off x="2221707" y="4280694"/>
              <a:ext cx="165100" cy="90487"/>
            </a:xfrm>
            <a:custGeom>
              <a:avLst/>
              <a:gdLst>
                <a:gd name="T0" fmla="*/ 0 w 104"/>
                <a:gd name="T1" fmla="*/ 0 h 57"/>
                <a:gd name="T2" fmla="*/ 2147483647 w 104"/>
                <a:gd name="T3" fmla="*/ 2147483647 h 57"/>
                <a:gd name="T4" fmla="*/ 2147483647 w 104"/>
                <a:gd name="T5" fmla="*/ 2147483647 h 57"/>
                <a:gd name="T6" fmla="*/ 0 60000 65536"/>
                <a:gd name="T7" fmla="*/ 0 60000 65536"/>
                <a:gd name="T8" fmla="*/ 0 60000 65536"/>
                <a:gd name="T9" fmla="*/ 0 w 104"/>
                <a:gd name="T10" fmla="*/ 0 h 57"/>
                <a:gd name="T11" fmla="*/ 104 w 104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57">
                  <a:moveTo>
                    <a:pt x="0" y="0"/>
                  </a:moveTo>
                  <a:cubicBezTo>
                    <a:pt x="15" y="19"/>
                    <a:pt x="31" y="39"/>
                    <a:pt x="48" y="48"/>
                  </a:cubicBezTo>
                  <a:cubicBezTo>
                    <a:pt x="65" y="57"/>
                    <a:pt x="84" y="56"/>
                    <a:pt x="104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4345" name="Object 39"/>
            <p:cNvGraphicFramePr>
              <a:graphicFrameLocks noChangeAspect="1"/>
            </p:cNvGraphicFramePr>
            <p:nvPr/>
          </p:nvGraphicFramePr>
          <p:xfrm>
            <a:off x="2268538" y="3849688"/>
            <a:ext cx="242887" cy="339725"/>
          </p:xfrm>
          <a:graphic>
            <a:graphicData uri="http://schemas.openxmlformats.org/presentationml/2006/ole">
              <p:oleObj spid="_x0000_s14345" name="Equation" r:id="rId10" imgW="126720" imgH="177480" progId="Equation.DSMT4">
                <p:embed/>
              </p:oleObj>
            </a:graphicData>
          </a:graphic>
        </p:graphicFrame>
      </p:grpSp>
      <p:grpSp>
        <p:nvGrpSpPr>
          <p:cNvPr id="46" name="Group 45"/>
          <p:cNvGrpSpPr/>
          <p:nvPr/>
        </p:nvGrpSpPr>
        <p:grpSpPr>
          <a:xfrm>
            <a:off x="6502400" y="2925763"/>
            <a:ext cx="939800" cy="3589337"/>
            <a:chOff x="6502400" y="2925763"/>
            <a:chExt cx="939800" cy="3589337"/>
          </a:xfrm>
        </p:grpSpPr>
        <p:sp>
          <p:nvSpPr>
            <p:cNvPr id="14369" name="Line 40"/>
            <p:cNvSpPr>
              <a:spLocks noChangeShapeType="1"/>
            </p:cNvSpPr>
            <p:nvPr/>
          </p:nvSpPr>
          <p:spPr bwMode="auto">
            <a:xfrm>
              <a:off x="6554148" y="3921456"/>
              <a:ext cx="0" cy="2514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Oval 41"/>
            <p:cNvSpPr>
              <a:spLocks noChangeArrowheads="1"/>
            </p:cNvSpPr>
            <p:nvPr/>
          </p:nvSpPr>
          <p:spPr bwMode="auto">
            <a:xfrm>
              <a:off x="6502400" y="4508500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1" name="Oval 42"/>
            <p:cNvSpPr>
              <a:spLocks noChangeArrowheads="1"/>
            </p:cNvSpPr>
            <p:nvPr/>
          </p:nvSpPr>
          <p:spPr bwMode="auto">
            <a:xfrm>
              <a:off x="6502400" y="4902200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2" name="Oval 43"/>
            <p:cNvSpPr>
              <a:spLocks noChangeArrowheads="1"/>
            </p:cNvSpPr>
            <p:nvPr/>
          </p:nvSpPr>
          <p:spPr bwMode="auto">
            <a:xfrm>
              <a:off x="6502400" y="5283200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3" name="Oval 44"/>
            <p:cNvSpPr>
              <a:spLocks noChangeArrowheads="1"/>
            </p:cNvSpPr>
            <p:nvPr/>
          </p:nvSpPr>
          <p:spPr bwMode="auto">
            <a:xfrm>
              <a:off x="6502400" y="5727700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4" name="Line 45"/>
            <p:cNvSpPr>
              <a:spLocks noChangeShapeType="1"/>
            </p:cNvSpPr>
            <p:nvPr/>
          </p:nvSpPr>
          <p:spPr bwMode="auto">
            <a:xfrm>
              <a:off x="7391400" y="3937000"/>
              <a:ext cx="0" cy="25781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Oval 46"/>
            <p:cNvSpPr>
              <a:spLocks noChangeArrowheads="1"/>
            </p:cNvSpPr>
            <p:nvPr/>
          </p:nvSpPr>
          <p:spPr bwMode="auto">
            <a:xfrm>
              <a:off x="7340600" y="4521200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6" name="Oval 47"/>
            <p:cNvSpPr>
              <a:spLocks noChangeArrowheads="1"/>
            </p:cNvSpPr>
            <p:nvPr/>
          </p:nvSpPr>
          <p:spPr bwMode="auto">
            <a:xfrm>
              <a:off x="7340600" y="4914900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" name="Oval 48"/>
            <p:cNvSpPr>
              <a:spLocks noChangeArrowheads="1"/>
            </p:cNvSpPr>
            <p:nvPr/>
          </p:nvSpPr>
          <p:spPr bwMode="auto">
            <a:xfrm>
              <a:off x="7340600" y="5295900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8" name="Oval 49"/>
            <p:cNvSpPr>
              <a:spLocks noChangeArrowheads="1"/>
            </p:cNvSpPr>
            <p:nvPr/>
          </p:nvSpPr>
          <p:spPr bwMode="auto">
            <a:xfrm>
              <a:off x="7340600" y="5740400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346" name="Object 50"/>
            <p:cNvGraphicFramePr>
              <a:graphicFrameLocks noChangeAspect="1"/>
            </p:cNvGraphicFramePr>
            <p:nvPr/>
          </p:nvGraphicFramePr>
          <p:xfrm>
            <a:off x="6835775" y="2925763"/>
            <a:ext cx="254000" cy="254000"/>
          </p:xfrm>
          <a:graphic>
            <a:graphicData uri="http://schemas.openxmlformats.org/presentationml/2006/ole">
              <p:oleObj spid="_x0000_s14346" name="Equation" r:id="rId11" imgW="126720" imgH="126720" progId="Equation.DSMT4">
                <p:embed/>
              </p:oleObj>
            </a:graphicData>
          </a:graphic>
        </p:graphicFrame>
        <p:sp>
          <p:nvSpPr>
            <p:cNvPr id="14379" name="Line 51"/>
            <p:cNvSpPr>
              <a:spLocks noChangeShapeType="1"/>
            </p:cNvSpPr>
            <p:nvPr/>
          </p:nvSpPr>
          <p:spPr bwMode="auto">
            <a:xfrm flipV="1">
              <a:off x="6934200" y="3317875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4347" name="Object 52"/>
            <p:cNvGraphicFramePr>
              <a:graphicFrameLocks noChangeAspect="1"/>
            </p:cNvGraphicFramePr>
            <p:nvPr/>
          </p:nvGraphicFramePr>
          <p:xfrm>
            <a:off x="6815138" y="5365750"/>
            <a:ext cx="376237" cy="482600"/>
          </p:xfrm>
          <a:graphic>
            <a:graphicData uri="http://schemas.openxmlformats.org/presentationml/2006/ole">
              <p:oleObj spid="_x0000_s14347" name="Equation" r:id="rId12" imgW="177480" imgH="228600" progId="Equation.DSMT4">
                <p:embed/>
              </p:oleObj>
            </a:graphicData>
          </a:graphic>
        </p:graphicFrame>
        <p:graphicFrame>
          <p:nvGraphicFramePr>
            <p:cNvPr id="14348" name="Object 53"/>
            <p:cNvGraphicFramePr>
              <a:graphicFrameLocks noChangeAspect="1"/>
            </p:cNvGraphicFramePr>
            <p:nvPr/>
          </p:nvGraphicFramePr>
          <p:xfrm>
            <a:off x="6815138" y="5937250"/>
            <a:ext cx="403225" cy="482600"/>
          </p:xfrm>
          <a:graphic>
            <a:graphicData uri="http://schemas.openxmlformats.org/presentationml/2006/ole">
              <p:oleObj spid="_x0000_s14348" name="Equation" r:id="rId13" imgW="190440" imgH="228600" progId="Equation.DSMT4">
                <p:embed/>
              </p:oleObj>
            </a:graphicData>
          </a:graphic>
        </p:graphicFrame>
        <p:graphicFrame>
          <p:nvGraphicFramePr>
            <p:cNvPr id="14349" name="Object 54"/>
            <p:cNvGraphicFramePr>
              <a:graphicFrameLocks noChangeAspect="1"/>
            </p:cNvGraphicFramePr>
            <p:nvPr/>
          </p:nvGraphicFramePr>
          <p:xfrm>
            <a:off x="6764338" y="3994150"/>
            <a:ext cx="403225" cy="482600"/>
          </p:xfrm>
          <a:graphic>
            <a:graphicData uri="http://schemas.openxmlformats.org/presentationml/2006/ole">
              <p:oleObj spid="_x0000_s14349" name="Equation" r:id="rId14" imgW="190440" imgH="228600" progId="Equation.DSMT4">
                <p:embed/>
              </p:oleObj>
            </a:graphicData>
          </a:graphic>
        </p:graphicFrame>
        <p:graphicFrame>
          <p:nvGraphicFramePr>
            <p:cNvPr id="14350" name="Object 55"/>
            <p:cNvGraphicFramePr>
              <a:graphicFrameLocks noChangeAspect="1"/>
            </p:cNvGraphicFramePr>
            <p:nvPr/>
          </p:nvGraphicFramePr>
          <p:xfrm>
            <a:off x="6764338" y="4895850"/>
            <a:ext cx="403225" cy="482600"/>
          </p:xfrm>
          <a:graphic>
            <a:graphicData uri="http://schemas.openxmlformats.org/presentationml/2006/ole">
              <p:oleObj spid="_x0000_s14350" name="Equation" r:id="rId15" imgW="190440" imgH="228600" progId="Equation.DSMT4">
                <p:embed/>
              </p:oleObj>
            </a:graphicData>
          </a:graphic>
        </p:graphicFrame>
        <p:graphicFrame>
          <p:nvGraphicFramePr>
            <p:cNvPr id="14351" name="Object 56"/>
            <p:cNvGraphicFramePr>
              <a:graphicFrameLocks noChangeAspect="1"/>
            </p:cNvGraphicFramePr>
            <p:nvPr/>
          </p:nvGraphicFramePr>
          <p:xfrm>
            <a:off x="6789738" y="4476750"/>
            <a:ext cx="376237" cy="482600"/>
          </p:xfrm>
          <a:graphic>
            <a:graphicData uri="http://schemas.openxmlformats.org/presentationml/2006/ole">
              <p:oleObj spid="_x0000_s14351" name="Equation" r:id="rId16" imgW="177480" imgH="228600" progId="Equation.DSMT4">
                <p:embed/>
              </p:oleObj>
            </a:graphicData>
          </a:graphic>
        </p:graphicFrame>
      </p:grpSp>
      <p:sp>
        <p:nvSpPr>
          <p:cNvPr id="14380" name="AutoShape 57"/>
          <p:cNvSpPr>
            <a:spLocks noChangeArrowheads="1"/>
          </p:cNvSpPr>
          <p:nvPr/>
        </p:nvSpPr>
        <p:spPr bwMode="auto">
          <a:xfrm>
            <a:off x="4699000" y="5003800"/>
            <a:ext cx="571500" cy="317500"/>
          </a:xfrm>
          <a:prstGeom prst="leftRightArrow">
            <a:avLst>
              <a:gd name="adj1" fmla="val 50000"/>
              <a:gd name="adj2" fmla="val 36000"/>
            </a:avLst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52" name="Object 58"/>
          <p:cNvGraphicFramePr>
            <a:graphicFrameLocks noChangeAspect="1"/>
          </p:cNvGraphicFramePr>
          <p:nvPr/>
        </p:nvGraphicFramePr>
        <p:xfrm>
          <a:off x="2732088" y="1101725"/>
          <a:ext cx="3517900" cy="1030288"/>
        </p:xfrm>
        <a:graphic>
          <a:graphicData uri="http://schemas.openxmlformats.org/presentationml/2006/ole">
            <p:oleObj spid="_x0000_s14352" name="Equation" r:id="rId17" imgW="1650960" imgH="482400" progId="Equation.DSMT4">
              <p:embed/>
            </p:oleObj>
          </a:graphicData>
        </a:graphic>
      </p:graphicFrame>
      <p:graphicFrame>
        <p:nvGraphicFramePr>
          <p:cNvPr id="14353" name="Object 59"/>
          <p:cNvGraphicFramePr>
            <a:graphicFrameLocks noChangeAspect="1"/>
          </p:cNvGraphicFramePr>
          <p:nvPr/>
        </p:nvGraphicFramePr>
        <p:xfrm>
          <a:off x="3251200" y="2349500"/>
          <a:ext cx="2354263" cy="477838"/>
        </p:xfrm>
        <a:graphic>
          <a:graphicData uri="http://schemas.openxmlformats.org/presentationml/2006/ole">
            <p:oleObj spid="_x0000_s14353" name="Equation" r:id="rId18" imgW="1168400" imgH="241300" progId="Equation.3">
              <p:embed/>
            </p:oleObj>
          </a:graphicData>
        </a:graphic>
      </p:graphicFrame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71800" y="241300"/>
            <a:ext cx="29146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(cont.)</a:t>
            </a:r>
          </a:p>
        </p:txBody>
      </p:sp>
      <p:sp>
        <p:nvSpPr>
          <p:cNvPr id="184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55" name="Rectangle 7"/>
          <p:cNvSpPr>
            <a:spLocks noChangeArrowheads="1"/>
          </p:cNvSpPr>
          <p:nvPr/>
        </p:nvSpPr>
        <p:spPr bwMode="auto">
          <a:xfrm>
            <a:off x="973138" y="1041400"/>
            <a:ext cx="5908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For a wave traveling in the 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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</a:rPr>
              <a:t> = -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</a:rPr>
              <a:t>  direction, we use:</a:t>
            </a:r>
          </a:p>
        </p:txBody>
      </p:sp>
      <p:graphicFrame>
        <p:nvGraphicFramePr>
          <p:cNvPr id="18434" name="Object 13"/>
          <p:cNvGraphicFramePr>
            <a:graphicFrameLocks noChangeAspect="1"/>
          </p:cNvGraphicFramePr>
          <p:nvPr/>
        </p:nvGraphicFramePr>
        <p:xfrm>
          <a:off x="2020888" y="1603375"/>
          <a:ext cx="3797300" cy="1031875"/>
        </p:xfrm>
        <a:graphic>
          <a:graphicData uri="http://schemas.openxmlformats.org/presentationml/2006/ole">
            <p:oleObj spid="_x0000_s18434" name="Equation" r:id="rId3" imgW="1777680" imgH="482400" progId="Equation.DSMT4">
              <p:embed/>
            </p:oleObj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830263" y="3022623"/>
            <a:ext cx="3116262" cy="3419452"/>
            <a:chOff x="830263" y="3022623"/>
            <a:chExt cx="3116262" cy="3419452"/>
          </a:xfrm>
        </p:grpSpPr>
        <p:graphicFrame>
          <p:nvGraphicFramePr>
            <p:cNvPr id="18435" name="Object 14"/>
            <p:cNvGraphicFramePr>
              <a:graphicFrameLocks noChangeAspect="1"/>
            </p:cNvGraphicFramePr>
            <p:nvPr/>
          </p:nvGraphicFramePr>
          <p:xfrm>
            <a:off x="1836738" y="6048375"/>
            <a:ext cx="280987" cy="393700"/>
          </p:xfrm>
          <a:graphic>
            <a:graphicData uri="http://schemas.openxmlformats.org/presentationml/2006/ole">
              <p:oleObj spid="_x0000_s18435" name="Equation" r:id="rId4" imgW="126720" imgH="177480" progId="Equation.DSMT4">
                <p:embed/>
              </p:oleObj>
            </a:graphicData>
          </a:graphic>
        </p:graphicFrame>
        <p:graphicFrame>
          <p:nvGraphicFramePr>
            <p:cNvPr id="18436" name="Object 15"/>
            <p:cNvGraphicFramePr>
              <a:graphicFrameLocks noChangeAspect="1"/>
            </p:cNvGraphicFramePr>
            <p:nvPr/>
          </p:nvGraphicFramePr>
          <p:xfrm>
            <a:off x="1776721" y="3022623"/>
            <a:ext cx="962025" cy="336550"/>
          </p:xfrm>
          <a:graphic>
            <a:graphicData uri="http://schemas.openxmlformats.org/presentationml/2006/ole">
              <p:oleObj spid="_x0000_s18436" name="Equation" r:id="rId5" imgW="469800" imgH="164880" progId="Equation.DSMT4">
                <p:embed/>
              </p:oleObj>
            </a:graphicData>
          </a:graphic>
        </p:graphicFrame>
        <p:sp>
          <p:nvSpPr>
            <p:cNvPr id="18456" name="Rectangle 16"/>
            <p:cNvSpPr>
              <a:spLocks noChangeArrowheads="1"/>
            </p:cNvSpPr>
            <p:nvPr/>
          </p:nvSpPr>
          <p:spPr bwMode="auto">
            <a:xfrm>
              <a:off x="830263" y="5267325"/>
              <a:ext cx="3081337" cy="409575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7" name="Line 17"/>
            <p:cNvSpPr>
              <a:spLocks noChangeShapeType="1"/>
            </p:cNvSpPr>
            <p:nvPr/>
          </p:nvSpPr>
          <p:spPr bwMode="auto">
            <a:xfrm flipH="1">
              <a:off x="1752600" y="5729288"/>
              <a:ext cx="439738" cy="48101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Rectangle 18"/>
            <p:cNvSpPr>
              <a:spLocks noChangeArrowheads="1"/>
            </p:cNvSpPr>
            <p:nvPr/>
          </p:nvSpPr>
          <p:spPr bwMode="auto">
            <a:xfrm>
              <a:off x="830263" y="4835525"/>
              <a:ext cx="3081337" cy="409575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9" name="Rectangle 19"/>
            <p:cNvSpPr>
              <a:spLocks noChangeArrowheads="1"/>
            </p:cNvSpPr>
            <p:nvPr/>
          </p:nvSpPr>
          <p:spPr bwMode="auto">
            <a:xfrm>
              <a:off x="830263" y="4467225"/>
              <a:ext cx="3081337" cy="409575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8437" name="Object 20"/>
            <p:cNvGraphicFramePr>
              <a:graphicFrameLocks noChangeAspect="1"/>
            </p:cNvGraphicFramePr>
            <p:nvPr/>
          </p:nvGraphicFramePr>
          <p:xfrm>
            <a:off x="3616325" y="5727700"/>
            <a:ext cx="330200" cy="457200"/>
          </p:xfrm>
          <a:graphic>
            <a:graphicData uri="http://schemas.openxmlformats.org/presentationml/2006/ole">
              <p:oleObj spid="_x0000_s18437" name="Equation" r:id="rId6" imgW="164880" imgH="228600" progId="Equation.DSMT4">
                <p:embed/>
              </p:oleObj>
            </a:graphicData>
          </a:graphic>
        </p:graphicFrame>
        <p:graphicFrame>
          <p:nvGraphicFramePr>
            <p:cNvPr id="18438" name="Object 21"/>
            <p:cNvGraphicFramePr>
              <a:graphicFrameLocks noChangeAspect="1"/>
            </p:cNvGraphicFramePr>
            <p:nvPr/>
          </p:nvGraphicFramePr>
          <p:xfrm>
            <a:off x="3552825" y="3937000"/>
            <a:ext cx="330200" cy="457200"/>
          </p:xfrm>
          <a:graphic>
            <a:graphicData uri="http://schemas.openxmlformats.org/presentationml/2006/ole">
              <p:oleObj spid="_x0000_s18438" name="Equation" r:id="rId7" imgW="164880" imgH="228600" progId="Equation.DSMT4">
                <p:embed/>
              </p:oleObj>
            </a:graphicData>
          </a:graphic>
        </p:graphicFrame>
        <p:graphicFrame>
          <p:nvGraphicFramePr>
            <p:cNvPr id="18439" name="Object 22"/>
            <p:cNvGraphicFramePr>
              <a:graphicFrameLocks noChangeAspect="1"/>
            </p:cNvGraphicFramePr>
            <p:nvPr/>
          </p:nvGraphicFramePr>
          <p:xfrm>
            <a:off x="3565525" y="5245100"/>
            <a:ext cx="304800" cy="457200"/>
          </p:xfrm>
          <a:graphic>
            <a:graphicData uri="http://schemas.openxmlformats.org/presentationml/2006/ole">
              <p:oleObj spid="_x0000_s18439" name="Equation" r:id="rId8" imgW="152280" imgH="228600" progId="Equation.DSMT4">
                <p:embed/>
              </p:oleObj>
            </a:graphicData>
          </a:graphic>
        </p:graphicFrame>
        <p:graphicFrame>
          <p:nvGraphicFramePr>
            <p:cNvPr id="18440" name="Object 23"/>
            <p:cNvGraphicFramePr>
              <a:graphicFrameLocks noChangeAspect="1"/>
            </p:cNvGraphicFramePr>
            <p:nvPr/>
          </p:nvGraphicFramePr>
          <p:xfrm>
            <a:off x="3565525" y="4826000"/>
            <a:ext cx="330200" cy="457200"/>
          </p:xfrm>
          <a:graphic>
            <a:graphicData uri="http://schemas.openxmlformats.org/presentationml/2006/ole">
              <p:oleObj spid="_x0000_s18440" name="Equation" r:id="rId9" imgW="164880" imgH="228600" progId="Equation.DSMT4">
                <p:embed/>
              </p:oleObj>
            </a:graphicData>
          </a:graphic>
        </p:graphicFrame>
        <p:graphicFrame>
          <p:nvGraphicFramePr>
            <p:cNvPr id="18441" name="Object 24"/>
            <p:cNvGraphicFramePr>
              <a:graphicFrameLocks noChangeAspect="1"/>
            </p:cNvGraphicFramePr>
            <p:nvPr/>
          </p:nvGraphicFramePr>
          <p:xfrm>
            <a:off x="3565525" y="4432300"/>
            <a:ext cx="330200" cy="457200"/>
          </p:xfrm>
          <a:graphic>
            <a:graphicData uri="http://schemas.openxmlformats.org/presentationml/2006/ole">
              <p:oleObj spid="_x0000_s18441" name="Equation" r:id="rId10" imgW="164880" imgH="228600" progId="Equation.DSMT4">
                <p:embed/>
              </p:oleObj>
            </a:graphicData>
          </a:graphic>
        </p:graphicFrame>
        <p:sp>
          <p:nvSpPr>
            <p:cNvPr id="18460" name="Line 25"/>
            <p:cNvSpPr>
              <a:spLocks noChangeShapeType="1"/>
            </p:cNvSpPr>
            <p:nvPr/>
          </p:nvSpPr>
          <p:spPr bwMode="auto">
            <a:xfrm>
              <a:off x="2222500" y="3415728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Line 26"/>
            <p:cNvSpPr>
              <a:spLocks noChangeShapeType="1"/>
            </p:cNvSpPr>
            <p:nvPr/>
          </p:nvSpPr>
          <p:spPr bwMode="auto">
            <a:xfrm>
              <a:off x="2222500" y="4140200"/>
              <a:ext cx="0" cy="2095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Line 27"/>
            <p:cNvSpPr>
              <a:spLocks noChangeShapeType="1"/>
            </p:cNvSpPr>
            <p:nvPr/>
          </p:nvSpPr>
          <p:spPr bwMode="auto">
            <a:xfrm flipH="1">
              <a:off x="2260600" y="3951288"/>
              <a:ext cx="439738" cy="48101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Freeform 28"/>
            <p:cNvSpPr>
              <a:spLocks/>
            </p:cNvSpPr>
            <p:nvPr/>
          </p:nvSpPr>
          <p:spPr bwMode="auto">
            <a:xfrm>
              <a:off x="2044700" y="5943600"/>
              <a:ext cx="165100" cy="90488"/>
            </a:xfrm>
            <a:custGeom>
              <a:avLst/>
              <a:gdLst>
                <a:gd name="T0" fmla="*/ 0 w 104"/>
                <a:gd name="T1" fmla="*/ 0 h 57"/>
                <a:gd name="T2" fmla="*/ 2147483647 w 104"/>
                <a:gd name="T3" fmla="*/ 2147483647 h 57"/>
                <a:gd name="T4" fmla="*/ 2147483647 w 104"/>
                <a:gd name="T5" fmla="*/ 2147483647 h 57"/>
                <a:gd name="T6" fmla="*/ 0 60000 65536"/>
                <a:gd name="T7" fmla="*/ 0 60000 65536"/>
                <a:gd name="T8" fmla="*/ 0 60000 65536"/>
                <a:gd name="T9" fmla="*/ 0 w 104"/>
                <a:gd name="T10" fmla="*/ 0 h 57"/>
                <a:gd name="T11" fmla="*/ 104 w 104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57">
                  <a:moveTo>
                    <a:pt x="0" y="0"/>
                  </a:moveTo>
                  <a:cubicBezTo>
                    <a:pt x="15" y="19"/>
                    <a:pt x="31" y="39"/>
                    <a:pt x="48" y="48"/>
                  </a:cubicBezTo>
                  <a:cubicBezTo>
                    <a:pt x="65" y="57"/>
                    <a:pt x="84" y="56"/>
                    <a:pt x="104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Freeform 29"/>
            <p:cNvSpPr>
              <a:spLocks/>
            </p:cNvSpPr>
            <p:nvPr/>
          </p:nvSpPr>
          <p:spPr bwMode="auto">
            <a:xfrm rot="3980868" flipV="1">
              <a:off x="2247107" y="4153694"/>
              <a:ext cx="165100" cy="90487"/>
            </a:xfrm>
            <a:custGeom>
              <a:avLst/>
              <a:gdLst>
                <a:gd name="T0" fmla="*/ 0 w 104"/>
                <a:gd name="T1" fmla="*/ 0 h 57"/>
                <a:gd name="T2" fmla="*/ 2147483647 w 104"/>
                <a:gd name="T3" fmla="*/ 2147483647 h 57"/>
                <a:gd name="T4" fmla="*/ 2147483647 w 104"/>
                <a:gd name="T5" fmla="*/ 2147483647 h 57"/>
                <a:gd name="T6" fmla="*/ 0 60000 65536"/>
                <a:gd name="T7" fmla="*/ 0 60000 65536"/>
                <a:gd name="T8" fmla="*/ 0 60000 65536"/>
                <a:gd name="T9" fmla="*/ 0 w 104"/>
                <a:gd name="T10" fmla="*/ 0 h 57"/>
                <a:gd name="T11" fmla="*/ 104 w 104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57">
                  <a:moveTo>
                    <a:pt x="0" y="0"/>
                  </a:moveTo>
                  <a:cubicBezTo>
                    <a:pt x="15" y="19"/>
                    <a:pt x="31" y="39"/>
                    <a:pt x="48" y="48"/>
                  </a:cubicBezTo>
                  <a:cubicBezTo>
                    <a:pt x="65" y="57"/>
                    <a:pt x="84" y="56"/>
                    <a:pt x="104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42" name="Object 30"/>
            <p:cNvGraphicFramePr>
              <a:graphicFrameLocks noChangeAspect="1"/>
            </p:cNvGraphicFramePr>
            <p:nvPr/>
          </p:nvGraphicFramePr>
          <p:xfrm>
            <a:off x="2293938" y="3722688"/>
            <a:ext cx="242887" cy="339725"/>
          </p:xfrm>
          <a:graphic>
            <a:graphicData uri="http://schemas.openxmlformats.org/presentationml/2006/ole">
              <p:oleObj spid="_x0000_s18442" name="Equation" r:id="rId11" imgW="126720" imgH="177480" progId="Equation.DSMT4">
                <p:embed/>
              </p:oleObj>
            </a:graphicData>
          </a:graphic>
        </p:graphicFrame>
      </p:grpSp>
      <p:grpSp>
        <p:nvGrpSpPr>
          <p:cNvPr id="47" name="Group 46"/>
          <p:cNvGrpSpPr/>
          <p:nvPr/>
        </p:nvGrpSpPr>
        <p:grpSpPr>
          <a:xfrm>
            <a:off x="6527800" y="2851150"/>
            <a:ext cx="939800" cy="3536950"/>
            <a:chOff x="6527800" y="2851150"/>
            <a:chExt cx="939800" cy="3536950"/>
          </a:xfrm>
        </p:grpSpPr>
        <p:sp>
          <p:nvSpPr>
            <p:cNvPr id="18465" name="Line 31"/>
            <p:cNvSpPr>
              <a:spLocks noChangeShapeType="1"/>
            </p:cNvSpPr>
            <p:nvPr/>
          </p:nvSpPr>
          <p:spPr bwMode="auto">
            <a:xfrm>
              <a:off x="6579548" y="3835400"/>
              <a:ext cx="0" cy="2514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Oval 32"/>
            <p:cNvSpPr>
              <a:spLocks noChangeArrowheads="1"/>
            </p:cNvSpPr>
            <p:nvPr/>
          </p:nvSpPr>
          <p:spPr bwMode="auto">
            <a:xfrm>
              <a:off x="6527800" y="4381500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7" name="Oval 33"/>
            <p:cNvSpPr>
              <a:spLocks noChangeArrowheads="1"/>
            </p:cNvSpPr>
            <p:nvPr/>
          </p:nvSpPr>
          <p:spPr bwMode="auto">
            <a:xfrm>
              <a:off x="6527800" y="4775200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8" name="Oval 34"/>
            <p:cNvSpPr>
              <a:spLocks noChangeArrowheads="1"/>
            </p:cNvSpPr>
            <p:nvPr/>
          </p:nvSpPr>
          <p:spPr bwMode="auto">
            <a:xfrm>
              <a:off x="6527800" y="5156200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9" name="Oval 35"/>
            <p:cNvSpPr>
              <a:spLocks noChangeArrowheads="1"/>
            </p:cNvSpPr>
            <p:nvPr/>
          </p:nvSpPr>
          <p:spPr bwMode="auto">
            <a:xfrm>
              <a:off x="6527800" y="5600700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0" name="Line 36"/>
            <p:cNvSpPr>
              <a:spLocks noChangeShapeType="1"/>
            </p:cNvSpPr>
            <p:nvPr/>
          </p:nvSpPr>
          <p:spPr bwMode="auto">
            <a:xfrm>
              <a:off x="7416800" y="3810000"/>
              <a:ext cx="0" cy="25781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Oval 37"/>
            <p:cNvSpPr>
              <a:spLocks noChangeArrowheads="1"/>
            </p:cNvSpPr>
            <p:nvPr/>
          </p:nvSpPr>
          <p:spPr bwMode="auto">
            <a:xfrm>
              <a:off x="7366000" y="4394200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Oval 38"/>
            <p:cNvSpPr>
              <a:spLocks noChangeArrowheads="1"/>
            </p:cNvSpPr>
            <p:nvPr/>
          </p:nvSpPr>
          <p:spPr bwMode="auto">
            <a:xfrm>
              <a:off x="7366000" y="4787900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3" name="Oval 39"/>
            <p:cNvSpPr>
              <a:spLocks noChangeArrowheads="1"/>
            </p:cNvSpPr>
            <p:nvPr/>
          </p:nvSpPr>
          <p:spPr bwMode="auto">
            <a:xfrm>
              <a:off x="7366000" y="5168900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4" name="Oval 40"/>
            <p:cNvSpPr>
              <a:spLocks noChangeArrowheads="1"/>
            </p:cNvSpPr>
            <p:nvPr/>
          </p:nvSpPr>
          <p:spPr bwMode="auto">
            <a:xfrm>
              <a:off x="7366000" y="5613400"/>
              <a:ext cx="101600" cy="88900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8443" name="Object 41"/>
            <p:cNvGraphicFramePr>
              <a:graphicFrameLocks noChangeAspect="1"/>
            </p:cNvGraphicFramePr>
            <p:nvPr/>
          </p:nvGraphicFramePr>
          <p:xfrm>
            <a:off x="6880225" y="2851150"/>
            <a:ext cx="268288" cy="288925"/>
          </p:xfrm>
          <a:graphic>
            <a:graphicData uri="http://schemas.openxmlformats.org/presentationml/2006/ole">
              <p:oleObj spid="_x0000_s18443" name="Equation" r:id="rId12" imgW="152280" imgH="164880" progId="Equation.DSMT4">
                <p:embed/>
              </p:oleObj>
            </a:graphicData>
          </a:graphic>
        </p:graphicFrame>
        <p:sp>
          <p:nvSpPr>
            <p:cNvPr id="18475" name="Line 42"/>
            <p:cNvSpPr>
              <a:spLocks noChangeShapeType="1"/>
            </p:cNvSpPr>
            <p:nvPr/>
          </p:nvSpPr>
          <p:spPr bwMode="auto">
            <a:xfrm>
              <a:off x="6985000" y="3227410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44" name="Object 43"/>
            <p:cNvGraphicFramePr>
              <a:graphicFrameLocks noChangeAspect="1"/>
            </p:cNvGraphicFramePr>
            <p:nvPr/>
          </p:nvGraphicFramePr>
          <p:xfrm>
            <a:off x="6840538" y="5238750"/>
            <a:ext cx="376237" cy="482600"/>
          </p:xfrm>
          <a:graphic>
            <a:graphicData uri="http://schemas.openxmlformats.org/presentationml/2006/ole">
              <p:oleObj spid="_x0000_s18444" name="Equation" r:id="rId13" imgW="177480" imgH="228600" progId="Equation.DSMT4">
                <p:embed/>
              </p:oleObj>
            </a:graphicData>
          </a:graphic>
        </p:graphicFrame>
        <p:graphicFrame>
          <p:nvGraphicFramePr>
            <p:cNvPr id="18445" name="Object 44"/>
            <p:cNvGraphicFramePr>
              <a:graphicFrameLocks noChangeAspect="1"/>
            </p:cNvGraphicFramePr>
            <p:nvPr/>
          </p:nvGraphicFramePr>
          <p:xfrm>
            <a:off x="6840538" y="5810250"/>
            <a:ext cx="403225" cy="482600"/>
          </p:xfrm>
          <a:graphic>
            <a:graphicData uri="http://schemas.openxmlformats.org/presentationml/2006/ole">
              <p:oleObj spid="_x0000_s18445" name="Equation" r:id="rId14" imgW="190440" imgH="228600" progId="Equation.DSMT4">
                <p:embed/>
              </p:oleObj>
            </a:graphicData>
          </a:graphic>
        </p:graphicFrame>
        <p:graphicFrame>
          <p:nvGraphicFramePr>
            <p:cNvPr id="18446" name="Object 45"/>
            <p:cNvGraphicFramePr>
              <a:graphicFrameLocks noChangeAspect="1"/>
            </p:cNvGraphicFramePr>
            <p:nvPr/>
          </p:nvGraphicFramePr>
          <p:xfrm>
            <a:off x="6789738" y="3867150"/>
            <a:ext cx="403225" cy="482600"/>
          </p:xfrm>
          <a:graphic>
            <a:graphicData uri="http://schemas.openxmlformats.org/presentationml/2006/ole">
              <p:oleObj spid="_x0000_s18446" name="Equation" r:id="rId15" imgW="190440" imgH="228600" progId="Equation.DSMT4">
                <p:embed/>
              </p:oleObj>
            </a:graphicData>
          </a:graphic>
        </p:graphicFrame>
        <p:graphicFrame>
          <p:nvGraphicFramePr>
            <p:cNvPr id="18447" name="Object 46"/>
            <p:cNvGraphicFramePr>
              <a:graphicFrameLocks noChangeAspect="1"/>
            </p:cNvGraphicFramePr>
            <p:nvPr/>
          </p:nvGraphicFramePr>
          <p:xfrm>
            <a:off x="6789738" y="4768850"/>
            <a:ext cx="403225" cy="482600"/>
          </p:xfrm>
          <a:graphic>
            <a:graphicData uri="http://schemas.openxmlformats.org/presentationml/2006/ole">
              <p:oleObj spid="_x0000_s18447" name="Equation" r:id="rId16" imgW="190440" imgH="228600" progId="Equation.DSMT4">
                <p:embed/>
              </p:oleObj>
            </a:graphicData>
          </a:graphic>
        </p:graphicFrame>
        <p:graphicFrame>
          <p:nvGraphicFramePr>
            <p:cNvPr id="18448" name="Object 47"/>
            <p:cNvGraphicFramePr>
              <a:graphicFrameLocks noChangeAspect="1"/>
            </p:cNvGraphicFramePr>
            <p:nvPr/>
          </p:nvGraphicFramePr>
          <p:xfrm>
            <a:off x="6815138" y="4349750"/>
            <a:ext cx="376237" cy="482600"/>
          </p:xfrm>
          <a:graphic>
            <a:graphicData uri="http://schemas.openxmlformats.org/presentationml/2006/ole">
              <p:oleObj spid="_x0000_s18448" name="Equation" r:id="rId17" imgW="177480" imgH="228600" progId="Equation.DSMT4">
                <p:embed/>
              </p:oleObj>
            </a:graphicData>
          </a:graphic>
        </p:graphicFrame>
      </p:grpSp>
      <p:sp>
        <p:nvSpPr>
          <p:cNvPr id="18476" name="AutoShape 48"/>
          <p:cNvSpPr>
            <a:spLocks noChangeArrowheads="1"/>
          </p:cNvSpPr>
          <p:nvPr/>
        </p:nvSpPr>
        <p:spPr bwMode="auto">
          <a:xfrm>
            <a:off x="4724400" y="4876800"/>
            <a:ext cx="571500" cy="317500"/>
          </a:xfrm>
          <a:prstGeom prst="leftRightArrow">
            <a:avLst>
              <a:gd name="adj1" fmla="val 50000"/>
              <a:gd name="adj2" fmla="val 36000"/>
            </a:avLst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7" name="Text Box 49"/>
          <p:cNvSpPr txBox="1">
            <a:spLocks noChangeArrowheads="1"/>
          </p:cNvSpPr>
          <p:nvPr/>
        </p:nvSpPr>
        <p:spPr bwMode="auto">
          <a:xfrm>
            <a:off x="6523038" y="1660525"/>
            <a:ext cx="2135187" cy="915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0" dirty="0">
                <a:solidFill>
                  <a:srgbClr val="0000FF"/>
                </a:solidFill>
              </a:rPr>
              <a:t>This is the situation for our incident wave.</a:t>
            </a: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4163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(cont.)</a:t>
            </a:r>
          </a:p>
        </p:txBody>
      </p:sp>
      <p:sp>
        <p:nvSpPr>
          <p:cNvPr id="1536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2" name="Object 43"/>
          <p:cNvGraphicFramePr>
            <a:graphicFrameLocks noChangeAspect="1"/>
          </p:cNvGraphicFramePr>
          <p:nvPr/>
        </p:nvGraphicFramePr>
        <p:xfrm>
          <a:off x="3725863" y="942975"/>
          <a:ext cx="1452562" cy="1847850"/>
        </p:xfrm>
        <a:graphic>
          <a:graphicData uri="http://schemas.openxmlformats.org/presentationml/2006/ole">
            <p:oleObj spid="_x0000_s15362" name="Equation" r:id="rId3" imgW="698400" imgH="888840" progId="Equation.DSMT4">
              <p:embed/>
            </p:oleObj>
          </a:graphicData>
        </a:graphic>
      </p:graphicFrame>
      <p:sp>
        <p:nvSpPr>
          <p:cNvPr id="15372" name="Rectangle 44"/>
          <p:cNvSpPr>
            <a:spLocks noChangeArrowheads="1"/>
          </p:cNvSpPr>
          <p:nvPr/>
        </p:nvSpPr>
        <p:spPr bwMode="auto">
          <a:xfrm>
            <a:off x="2488229" y="2767203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5363" name="Object 45"/>
          <p:cNvGraphicFramePr>
            <a:graphicFrameLocks noChangeAspect="1"/>
          </p:cNvGraphicFramePr>
          <p:nvPr/>
        </p:nvGraphicFramePr>
        <p:xfrm>
          <a:off x="3335338" y="3130550"/>
          <a:ext cx="2471737" cy="646113"/>
        </p:xfrm>
        <a:graphic>
          <a:graphicData uri="http://schemas.openxmlformats.org/presentationml/2006/ole">
            <p:oleObj spid="_x0000_s15363" name="Equation" r:id="rId4" imgW="1168200" imgH="304560" progId="Equation.DSMT4">
              <p:embed/>
            </p:oleObj>
          </a:graphicData>
        </a:graphic>
      </p:graphicFrame>
      <p:sp>
        <p:nvSpPr>
          <p:cNvPr id="15373" name="Rectangle 46"/>
          <p:cNvSpPr>
            <a:spLocks noChangeArrowheads="1"/>
          </p:cNvSpPr>
          <p:nvPr/>
        </p:nvSpPr>
        <p:spPr bwMode="auto">
          <a:xfrm>
            <a:off x="2762250" y="3876154"/>
            <a:ext cx="423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and</a:t>
            </a:r>
          </a:p>
        </p:txBody>
      </p:sp>
      <p:graphicFrame>
        <p:nvGraphicFramePr>
          <p:cNvPr id="15364" name="Object 47"/>
          <p:cNvGraphicFramePr>
            <a:graphicFrameLocks noChangeAspect="1"/>
          </p:cNvGraphicFramePr>
          <p:nvPr/>
        </p:nvGraphicFramePr>
        <p:xfrm>
          <a:off x="3576638" y="4087813"/>
          <a:ext cx="1990725" cy="571500"/>
        </p:xfrm>
        <a:graphic>
          <a:graphicData uri="http://schemas.openxmlformats.org/presentationml/2006/ole">
            <p:oleObj spid="_x0000_s15364" name="Equation" r:id="rId5" imgW="799920" imgH="228600" progId="Equation.DSMT4">
              <p:embed/>
            </p:oleObj>
          </a:graphicData>
        </a:graphic>
      </p:graphicFrame>
      <p:graphicFrame>
        <p:nvGraphicFramePr>
          <p:cNvPr id="15365" name="Object 49"/>
          <p:cNvGraphicFramePr>
            <a:graphicFrameLocks noChangeAspect="1"/>
          </p:cNvGraphicFramePr>
          <p:nvPr/>
        </p:nvGraphicFramePr>
        <p:xfrm>
          <a:off x="3702856" y="5710545"/>
          <a:ext cx="2584450" cy="660400"/>
        </p:xfrm>
        <a:graphic>
          <a:graphicData uri="http://schemas.openxmlformats.org/presentationml/2006/ole">
            <p:oleObj spid="_x0000_s15365" name="Equation" r:id="rId6" imgW="1143000" imgH="291960" progId="Equation.DSMT4">
              <p:embed/>
            </p:oleObj>
          </a:graphicData>
        </a:graphic>
      </p:graphicFrame>
      <p:sp>
        <p:nvSpPr>
          <p:cNvPr id="15374" name="Rectangle 50"/>
          <p:cNvSpPr>
            <a:spLocks noChangeArrowheads="1"/>
          </p:cNvSpPr>
          <p:nvPr/>
        </p:nvSpPr>
        <p:spPr bwMode="auto">
          <a:xfrm>
            <a:off x="3413197" y="5305946"/>
            <a:ext cx="22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4163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(cont.)</a:t>
            </a:r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4" name="Rectangle 8"/>
          <p:cNvSpPr>
            <a:spLocks noChangeArrowheads="1"/>
          </p:cNvSpPr>
          <p:nvPr/>
        </p:nvSpPr>
        <p:spPr bwMode="auto">
          <a:xfrm>
            <a:off x="562734" y="5823021"/>
            <a:ext cx="8127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Define: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16386" name="Object 14"/>
          <p:cNvGraphicFramePr>
            <a:graphicFrameLocks noChangeAspect="1"/>
          </p:cNvGraphicFramePr>
          <p:nvPr/>
        </p:nvGraphicFramePr>
        <p:xfrm>
          <a:off x="3082784" y="2149238"/>
          <a:ext cx="2203450" cy="2768600"/>
        </p:xfrm>
        <a:graphic>
          <a:graphicData uri="http://schemas.openxmlformats.org/presentationml/2006/ole">
            <p:oleObj spid="_x0000_s16386" name="Equation" r:id="rId3" imgW="1333440" imgH="1676160" progId="Equation.DSMT4">
              <p:embed/>
            </p:oleObj>
          </a:graphicData>
        </a:graphic>
      </p:graphicFrame>
      <p:graphicFrame>
        <p:nvGraphicFramePr>
          <p:cNvPr id="16387" name="Object 15"/>
          <p:cNvGraphicFramePr>
            <a:graphicFrameLocks noChangeAspect="1"/>
          </p:cNvGraphicFramePr>
          <p:nvPr/>
        </p:nvGraphicFramePr>
        <p:xfrm>
          <a:off x="1645480" y="5708067"/>
          <a:ext cx="2148598" cy="491000"/>
        </p:xfrm>
        <a:graphic>
          <a:graphicData uri="http://schemas.openxmlformats.org/presentationml/2006/ole">
            <p:oleObj spid="_x0000_s16387" name="Equation" r:id="rId4" imgW="1295280" imgH="291960" progId="Equation.DSMT4">
              <p:embed/>
            </p:oleObj>
          </a:graphicData>
        </a:graphic>
      </p:graphicFrame>
      <p:sp>
        <p:nvSpPr>
          <p:cNvPr id="16395" name="Rectangle 16"/>
          <p:cNvSpPr>
            <a:spLocks noChangeArrowheads="1"/>
          </p:cNvSpPr>
          <p:nvPr/>
        </p:nvSpPr>
        <p:spPr bwMode="auto">
          <a:xfrm>
            <a:off x="1717248" y="1151225"/>
            <a:ext cx="1935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From Snell’s law,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16388" name="Object 15"/>
          <p:cNvGraphicFramePr>
            <a:graphicFrameLocks noChangeAspect="1"/>
          </p:cNvGraphicFramePr>
          <p:nvPr/>
        </p:nvGraphicFramePr>
        <p:xfrm>
          <a:off x="3852981" y="1089122"/>
          <a:ext cx="2290763" cy="485775"/>
        </p:xfrm>
        <a:graphic>
          <a:graphicData uri="http://schemas.openxmlformats.org/presentationml/2006/ole">
            <p:oleObj spid="_x0000_s16388" name="Equation" r:id="rId5" imgW="1091880" imgH="228600" progId="Equation.DSMT4">
              <p:embed/>
            </p:oleObj>
          </a:graphicData>
        </a:graphic>
      </p:graphicFrame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725067" y="1881094"/>
            <a:ext cx="8832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Hence, 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16389" name="Object 14"/>
          <p:cNvGraphicFramePr>
            <a:graphicFrameLocks noChangeAspect="1"/>
          </p:cNvGraphicFramePr>
          <p:nvPr/>
        </p:nvGraphicFramePr>
        <p:xfrm>
          <a:off x="6842244" y="1100328"/>
          <a:ext cx="1425575" cy="503237"/>
        </p:xfrm>
        <a:graphic>
          <a:graphicData uri="http://schemas.openxmlformats.org/presentationml/2006/ole">
            <p:oleObj spid="_x0000_s16389" name="Equation" r:id="rId6" imgW="863280" imgH="304560" progId="Equation.DSMT4">
              <p:embed/>
            </p:oleObj>
          </a:graphicData>
        </a:graphic>
      </p:graphicFrame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847065" y="5764544"/>
            <a:ext cx="579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Then</a:t>
            </a:r>
          </a:p>
        </p:txBody>
      </p:sp>
      <p:graphicFrame>
        <p:nvGraphicFramePr>
          <p:cNvPr id="16" name="Object 11"/>
          <p:cNvGraphicFramePr>
            <a:graphicFrameLocks noChangeAspect="1"/>
          </p:cNvGraphicFramePr>
          <p:nvPr/>
        </p:nvGraphicFramePr>
        <p:xfrm>
          <a:off x="5743671" y="5697751"/>
          <a:ext cx="1700213" cy="508000"/>
        </p:xfrm>
        <a:graphic>
          <a:graphicData uri="http://schemas.openxmlformats.org/presentationml/2006/ole">
            <p:oleObj spid="_x0000_s16390" name="Equation" r:id="rId7" imgW="85068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43138" y="255588"/>
            <a:ext cx="444341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6" name="Text Box 54"/>
          <p:cNvSpPr txBox="1">
            <a:spLocks noChangeArrowheads="1"/>
          </p:cNvSpPr>
          <p:nvPr/>
        </p:nvSpPr>
        <p:spPr bwMode="auto">
          <a:xfrm>
            <a:off x="536575" y="1214414"/>
            <a:ext cx="81311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In this set of notes we use reciprocity to calculate the far field </a:t>
            </a:r>
            <a:r>
              <a:rPr lang="en-US" sz="2000" b="0" dirty="0" smtClean="0">
                <a:solidFill>
                  <a:srgbClr val="0000FF"/>
                </a:solidFill>
              </a:rPr>
              <a:t>for rectangular </a:t>
            </a:r>
            <a:r>
              <a:rPr lang="en-US" sz="2000" b="0" dirty="0">
                <a:solidFill>
                  <a:srgbClr val="0000FF"/>
                </a:solidFill>
              </a:rPr>
              <a:t>patch using the </a:t>
            </a:r>
            <a:r>
              <a:rPr lang="en-US" sz="2000" b="0" dirty="0">
                <a:solidFill>
                  <a:srgbClr val="FF0000"/>
                </a:solidFill>
              </a:rPr>
              <a:t>electric-current model</a:t>
            </a:r>
            <a:r>
              <a:rPr lang="en-US" sz="2000" b="0" dirty="0">
                <a:solidFill>
                  <a:srgbClr val="0000FF"/>
                </a:solidFill>
              </a:rPr>
              <a:t>, assuming an </a:t>
            </a:r>
            <a:r>
              <a:rPr lang="en-US" sz="2000" b="0" dirty="0">
                <a:solidFill>
                  <a:srgbClr val="FF0000"/>
                </a:solidFill>
              </a:rPr>
              <a:t>infinite </a:t>
            </a:r>
            <a:r>
              <a:rPr lang="en-US" sz="2000" b="0" dirty="0" smtClean="0">
                <a:solidFill>
                  <a:srgbClr val="FF0000"/>
                </a:solidFill>
              </a:rPr>
              <a:t>substrate.</a:t>
            </a:r>
            <a:endParaRPr lang="en-US" sz="2000" b="0" dirty="0">
              <a:solidFill>
                <a:srgbClr val="FF0000"/>
              </a:solidFill>
            </a:endParaRPr>
          </a:p>
        </p:txBody>
      </p:sp>
      <p:sp>
        <p:nvSpPr>
          <p:cNvPr id="32777" name="Text Box 55"/>
          <p:cNvSpPr txBox="1">
            <a:spLocks noChangeArrowheads="1"/>
          </p:cNvSpPr>
          <p:nvPr/>
        </p:nvSpPr>
        <p:spPr bwMode="auto">
          <a:xfrm>
            <a:off x="1137929" y="2987984"/>
            <a:ext cx="6650038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b="0" dirty="0"/>
              <a:t>Review of reciprocity to calculate the far field.</a:t>
            </a:r>
          </a:p>
          <a:p>
            <a:pPr marL="171450" indent="-1714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b="0" dirty="0"/>
              <a:t>Far field of horizontal electric dipole in the </a:t>
            </a:r>
            <a:r>
              <a:rPr lang="en-US" sz="2400" b="0" i="1" dirty="0">
                <a:latin typeface="Times New Roman" pitchFamily="18" charset="0"/>
              </a:rPr>
              <a:t>x</a:t>
            </a:r>
            <a:r>
              <a:rPr lang="en-US" sz="2000" b="0" dirty="0"/>
              <a:t> direction (hex) on top of a grounded the substrate.</a:t>
            </a:r>
          </a:p>
          <a:p>
            <a:pPr marL="171450" indent="-1714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b="0" dirty="0"/>
              <a:t>Far field of dominant mode of rectangular patch, using the electric current model and infinite substrate.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4163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(cont.)</a:t>
            </a:r>
          </a:p>
        </p:txBody>
      </p:sp>
      <p:sp>
        <p:nvSpPr>
          <p:cNvPr id="174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1087391" y="1277108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Also,</a:t>
            </a:r>
          </a:p>
        </p:txBody>
      </p:sp>
      <p:graphicFrame>
        <p:nvGraphicFramePr>
          <p:cNvPr id="17411" name="Object 13"/>
          <p:cNvGraphicFramePr>
            <a:graphicFrameLocks noChangeAspect="1"/>
          </p:cNvGraphicFramePr>
          <p:nvPr/>
        </p:nvGraphicFramePr>
        <p:xfrm>
          <a:off x="2448115" y="4548022"/>
          <a:ext cx="2138363" cy="1847850"/>
        </p:xfrm>
        <a:graphic>
          <a:graphicData uri="http://schemas.openxmlformats.org/presentationml/2006/ole">
            <p:oleObj spid="_x0000_s17411" name="Equation" r:id="rId3" imgW="1028520" imgH="888840" progId="Equation.DSMT4">
              <p:embed/>
            </p:oleObj>
          </a:graphicData>
        </a:graphic>
      </p:graphicFrame>
      <p:graphicFrame>
        <p:nvGraphicFramePr>
          <p:cNvPr id="17412" name="Object 14"/>
          <p:cNvGraphicFramePr>
            <a:graphicFrameLocks noChangeAspect="1"/>
          </p:cNvGraphicFramePr>
          <p:nvPr/>
        </p:nvGraphicFramePr>
        <p:xfrm>
          <a:off x="1436688" y="1735138"/>
          <a:ext cx="5757862" cy="1900237"/>
        </p:xfrm>
        <a:graphic>
          <a:graphicData uri="http://schemas.openxmlformats.org/presentationml/2006/ole">
            <p:oleObj spid="_x0000_s17412" name="Equation" r:id="rId4" imgW="2768400" imgH="91440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17413" name="Object 13"/>
          <p:cNvGraphicFramePr>
            <a:graphicFrameLocks noChangeAspect="1"/>
          </p:cNvGraphicFramePr>
          <p:nvPr/>
        </p:nvGraphicFramePr>
        <p:xfrm>
          <a:off x="5530281" y="4771978"/>
          <a:ext cx="1900238" cy="1373188"/>
        </p:xfrm>
        <a:graphic>
          <a:graphicData uri="http://schemas.openxmlformats.org/presentationml/2006/ole">
            <p:oleObj spid="_x0000_s17413" name="Equation" r:id="rId5" imgW="914400" imgH="66024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975212" y="4067033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16219" y="424672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Free-space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125538" y="190500"/>
            <a:ext cx="691832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Electric Dipole</a:t>
            </a:r>
          </a:p>
        </p:txBody>
      </p:sp>
      <p:sp>
        <p:nvSpPr>
          <p:cNvPr id="194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58" name="Object 25"/>
          <p:cNvGraphicFramePr>
            <a:graphicFrameLocks noChangeAspect="1"/>
          </p:cNvGraphicFramePr>
          <p:nvPr/>
        </p:nvGraphicFramePr>
        <p:xfrm>
          <a:off x="1790061" y="3637271"/>
          <a:ext cx="5075237" cy="560388"/>
        </p:xfrm>
        <a:graphic>
          <a:graphicData uri="http://schemas.openxmlformats.org/presentationml/2006/ole">
            <p:oleObj spid="_x0000_s19458" name="Equation" r:id="rId3" imgW="2565360" imgH="279360" progId="Equation.DSMT4">
              <p:embed/>
            </p:oleObj>
          </a:graphicData>
        </a:graphic>
      </p:graphicFrame>
      <p:graphicFrame>
        <p:nvGraphicFramePr>
          <p:cNvPr id="19459" name="Object 26"/>
          <p:cNvGraphicFramePr>
            <a:graphicFrameLocks noChangeAspect="1"/>
          </p:cNvGraphicFramePr>
          <p:nvPr/>
        </p:nvGraphicFramePr>
        <p:xfrm>
          <a:off x="2620963" y="4457700"/>
          <a:ext cx="3221037" cy="893763"/>
        </p:xfrm>
        <a:graphic>
          <a:graphicData uri="http://schemas.openxmlformats.org/presentationml/2006/ole">
            <p:oleObj spid="_x0000_s19459" name="Equation" r:id="rId4" imgW="1752480" imgH="482400" progId="Equation.DSMT4">
              <p:embed/>
            </p:oleObj>
          </a:graphicData>
        </a:graphic>
      </p:graphicFrame>
      <p:graphicFrame>
        <p:nvGraphicFramePr>
          <p:cNvPr id="19460" name="Object 27"/>
          <p:cNvGraphicFramePr>
            <a:graphicFrameLocks noChangeAspect="1"/>
          </p:cNvGraphicFramePr>
          <p:nvPr/>
        </p:nvGraphicFramePr>
        <p:xfrm>
          <a:off x="3397250" y="5795963"/>
          <a:ext cx="2268538" cy="822325"/>
        </p:xfrm>
        <a:graphic>
          <a:graphicData uri="http://schemas.openxmlformats.org/presentationml/2006/ole">
            <p:oleObj spid="_x0000_s19460" name="Equation" r:id="rId5" imgW="1091880" imgH="393480" progId="Equation.DSMT4">
              <p:embed/>
            </p:oleObj>
          </a:graphicData>
        </a:graphic>
      </p:graphicFrame>
      <p:grpSp>
        <p:nvGrpSpPr>
          <p:cNvPr id="19472" name="Group 30"/>
          <p:cNvGrpSpPr>
            <a:grpSpLocks/>
          </p:cNvGrpSpPr>
          <p:nvPr/>
        </p:nvGrpSpPr>
        <p:grpSpPr bwMode="auto">
          <a:xfrm>
            <a:off x="1319213" y="937859"/>
            <a:ext cx="6929437" cy="2376488"/>
            <a:chOff x="1319213" y="828676"/>
            <a:chExt cx="6929437" cy="2377108"/>
          </a:xfrm>
        </p:grpSpPr>
        <p:grpSp>
          <p:nvGrpSpPr>
            <p:cNvPr id="19473" name="Group 33"/>
            <p:cNvGrpSpPr>
              <a:grpSpLocks/>
            </p:cNvGrpSpPr>
            <p:nvPr/>
          </p:nvGrpSpPr>
          <p:grpSpPr bwMode="auto">
            <a:xfrm>
              <a:off x="1319213" y="828676"/>
              <a:ext cx="6929437" cy="2351088"/>
              <a:chOff x="831" y="522"/>
              <a:chExt cx="4365" cy="1481"/>
            </a:xfrm>
          </p:grpSpPr>
          <p:sp>
            <p:nvSpPr>
              <p:cNvPr id="19475" name="Line 2"/>
              <p:cNvSpPr>
                <a:spLocks noChangeShapeType="1"/>
              </p:cNvSpPr>
              <p:nvPr/>
            </p:nvSpPr>
            <p:spPr bwMode="auto">
              <a:xfrm flipV="1">
                <a:off x="2764" y="707"/>
                <a:ext cx="1376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9461" name="Object 8"/>
              <p:cNvGraphicFramePr>
                <a:graphicFrameLocks noChangeAspect="1"/>
              </p:cNvGraphicFramePr>
              <p:nvPr/>
            </p:nvGraphicFramePr>
            <p:xfrm>
              <a:off x="5065" y="1426"/>
              <a:ext cx="131" cy="143"/>
            </p:xfrm>
            <a:graphic>
              <a:graphicData uri="http://schemas.openxmlformats.org/presentationml/2006/ole">
                <p:oleObj spid="_x0000_s19461" name="Equation" r:id="rId6" imgW="126720" imgH="139680" progId="Equation.DSMT4">
                  <p:embed/>
                </p:oleObj>
              </a:graphicData>
            </a:graphic>
          </p:graphicFrame>
          <p:graphicFrame>
            <p:nvGraphicFramePr>
              <p:cNvPr id="19462" name="Object 9"/>
              <p:cNvGraphicFramePr>
                <a:graphicFrameLocks noChangeAspect="1"/>
              </p:cNvGraphicFramePr>
              <p:nvPr/>
            </p:nvGraphicFramePr>
            <p:xfrm>
              <a:off x="2704" y="522"/>
              <a:ext cx="128" cy="128"/>
            </p:xfrm>
            <a:graphic>
              <a:graphicData uri="http://schemas.openxmlformats.org/presentationml/2006/ole">
                <p:oleObj spid="_x0000_s19462" name="Equation" r:id="rId7" imgW="126720" imgH="126720" progId="Equation.DSMT4">
                  <p:embed/>
                </p:oleObj>
              </a:graphicData>
            </a:graphic>
          </p:graphicFrame>
          <p:sp>
            <p:nvSpPr>
              <p:cNvPr id="19476" name="Line 10"/>
              <p:cNvSpPr>
                <a:spLocks noChangeShapeType="1"/>
              </p:cNvSpPr>
              <p:nvPr/>
            </p:nvSpPr>
            <p:spPr bwMode="auto">
              <a:xfrm>
                <a:off x="4087" y="605"/>
                <a:ext cx="143" cy="230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9463" name="Object 11"/>
              <p:cNvGraphicFramePr>
                <a:graphicFrameLocks noChangeAspect="1"/>
              </p:cNvGraphicFramePr>
              <p:nvPr/>
            </p:nvGraphicFramePr>
            <p:xfrm>
              <a:off x="2172" y="1143"/>
              <a:ext cx="263" cy="307"/>
            </p:xfrm>
            <a:graphic>
              <a:graphicData uri="http://schemas.openxmlformats.org/presentationml/2006/ole">
                <p:oleObj spid="_x0000_s19463" name="Equation" r:id="rId8" imgW="177480" imgH="203040" progId="Equation.DSMT4">
                  <p:embed/>
                </p:oleObj>
              </a:graphicData>
            </a:graphic>
          </p:graphicFrame>
          <p:sp>
            <p:nvSpPr>
              <p:cNvPr id="19477" name="Line 12"/>
              <p:cNvSpPr>
                <a:spLocks noChangeShapeType="1"/>
              </p:cNvSpPr>
              <p:nvPr/>
            </p:nvSpPr>
            <p:spPr bwMode="auto">
              <a:xfrm rot="896160" flipH="1">
                <a:off x="3357" y="1000"/>
                <a:ext cx="176" cy="185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8" name="Line 13"/>
              <p:cNvSpPr>
                <a:spLocks noChangeShapeType="1"/>
              </p:cNvSpPr>
              <p:nvPr/>
            </p:nvSpPr>
            <p:spPr bwMode="auto">
              <a:xfrm rot="903083">
                <a:off x="3508" y="898"/>
                <a:ext cx="217" cy="208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9" name="Line 14"/>
              <p:cNvSpPr>
                <a:spLocks noChangeShapeType="1"/>
              </p:cNvSpPr>
              <p:nvPr/>
            </p:nvSpPr>
            <p:spPr bwMode="auto">
              <a:xfrm rot="903083">
                <a:off x="3476" y="914"/>
                <a:ext cx="217" cy="208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0" name="Line 15"/>
              <p:cNvSpPr>
                <a:spLocks noChangeShapeType="1"/>
              </p:cNvSpPr>
              <p:nvPr/>
            </p:nvSpPr>
            <p:spPr bwMode="auto">
              <a:xfrm rot="903083">
                <a:off x="3444" y="930"/>
                <a:ext cx="217" cy="208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9464" name="Object 16"/>
              <p:cNvGraphicFramePr>
                <a:graphicFrameLocks noChangeAspect="1"/>
              </p:cNvGraphicFramePr>
              <p:nvPr/>
            </p:nvGraphicFramePr>
            <p:xfrm>
              <a:off x="3974" y="1003"/>
              <a:ext cx="369" cy="317"/>
            </p:xfrm>
            <a:graphic>
              <a:graphicData uri="http://schemas.openxmlformats.org/presentationml/2006/ole">
                <p:oleObj spid="_x0000_s19464" name="Equation" r:id="rId9" imgW="279360" imgH="241200" progId="Equation.DSMT4">
                  <p:embed/>
                </p:oleObj>
              </a:graphicData>
            </a:graphic>
          </p:graphicFrame>
          <p:sp>
            <p:nvSpPr>
              <p:cNvPr id="19481" name="Rectangle 17"/>
              <p:cNvSpPr>
                <a:spLocks noChangeArrowheads="1"/>
              </p:cNvSpPr>
              <p:nvPr/>
            </p:nvSpPr>
            <p:spPr bwMode="auto">
              <a:xfrm>
                <a:off x="831" y="1497"/>
                <a:ext cx="3865" cy="50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2" name="Line 18"/>
              <p:cNvSpPr>
                <a:spLocks noChangeShapeType="1"/>
              </p:cNvSpPr>
              <p:nvPr/>
            </p:nvSpPr>
            <p:spPr bwMode="auto">
              <a:xfrm>
                <a:off x="4726" y="1488"/>
                <a:ext cx="2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9465" name="Object 19"/>
              <p:cNvGraphicFramePr>
                <a:graphicFrameLocks noChangeAspect="1"/>
              </p:cNvGraphicFramePr>
              <p:nvPr/>
            </p:nvGraphicFramePr>
            <p:xfrm>
              <a:off x="4307" y="554"/>
              <a:ext cx="188" cy="278"/>
            </p:xfrm>
            <a:graphic>
              <a:graphicData uri="http://schemas.openxmlformats.org/presentationml/2006/ole">
                <p:oleObj spid="_x0000_s19465" name="Equation" r:id="rId10" imgW="152280" imgH="228600" progId="Equation.DSMT4">
                  <p:embed/>
                </p:oleObj>
              </a:graphicData>
            </a:graphic>
          </p:graphicFrame>
          <p:sp>
            <p:nvSpPr>
              <p:cNvPr id="19483" name="Line 20"/>
              <p:cNvSpPr>
                <a:spLocks noChangeShapeType="1"/>
              </p:cNvSpPr>
              <p:nvPr/>
            </p:nvSpPr>
            <p:spPr bwMode="auto">
              <a:xfrm flipV="1">
                <a:off x="2764" y="723"/>
                <a:ext cx="0" cy="7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4" name="Line 21"/>
              <p:cNvSpPr>
                <a:spLocks noChangeShapeType="1"/>
              </p:cNvSpPr>
              <p:nvPr/>
            </p:nvSpPr>
            <p:spPr bwMode="auto">
              <a:xfrm flipV="1">
                <a:off x="2580" y="1491"/>
                <a:ext cx="397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5" name="Line 32"/>
              <p:cNvSpPr>
                <a:spLocks noChangeShapeType="1"/>
              </p:cNvSpPr>
              <p:nvPr/>
            </p:nvSpPr>
            <p:spPr bwMode="auto">
              <a:xfrm>
                <a:off x="3823" y="890"/>
                <a:ext cx="71" cy="122"/>
              </a:xfrm>
              <a:prstGeom prst="line">
                <a:avLst/>
              </a:prstGeom>
              <a:noFill/>
              <a:ln w="38100">
                <a:solidFill>
                  <a:srgbClr val="FF9933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9474" name="Straight Connector 29"/>
            <p:cNvCxnSpPr>
              <a:cxnSpLocks noChangeShapeType="1"/>
            </p:cNvCxnSpPr>
            <p:nvPr/>
          </p:nvCxnSpPr>
          <p:spPr bwMode="auto">
            <a:xfrm>
              <a:off x="1333948" y="3205784"/>
              <a:ext cx="6110344" cy="0"/>
            </a:xfrm>
            <a:prstGeom prst="line">
              <a:avLst/>
            </a:prstGeom>
            <a:noFill/>
            <a:ln w="57150" algn="ctr">
              <a:solidFill>
                <a:srgbClr val="FFCC66"/>
              </a:solidFill>
              <a:round/>
              <a:headEnd/>
              <a:tailEnd/>
            </a:ln>
          </p:spPr>
        </p:cxnSp>
      </p:grp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4163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Electric Dipole: TEN</a:t>
            </a:r>
          </a:p>
        </p:txBody>
      </p:sp>
      <p:sp>
        <p:nvSpPr>
          <p:cNvPr id="2049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0" name="Line 46"/>
          <p:cNvSpPr>
            <a:spLocks noChangeShapeType="1"/>
          </p:cNvSpPr>
          <p:nvPr/>
        </p:nvSpPr>
        <p:spPr bwMode="auto">
          <a:xfrm>
            <a:off x="4856803" y="1187165"/>
            <a:ext cx="1800" cy="203370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485" name="Object 9"/>
          <p:cNvGraphicFramePr>
            <a:graphicFrameLocks noChangeAspect="1"/>
          </p:cNvGraphicFramePr>
          <p:nvPr/>
        </p:nvGraphicFramePr>
        <p:xfrm>
          <a:off x="4068763" y="1290638"/>
          <a:ext cx="263525" cy="263525"/>
        </p:xfrm>
        <a:graphic>
          <a:graphicData uri="http://schemas.openxmlformats.org/presentationml/2006/ole">
            <p:oleObj spid="_x0000_s20485" name="Equation" r:id="rId3" imgW="126720" imgH="126720" progId="Equation.DSMT4">
              <p:embed/>
            </p:oleObj>
          </a:graphicData>
        </a:graphic>
      </p:graphicFrame>
      <p:sp>
        <p:nvSpPr>
          <p:cNvPr id="20501" name="Line 26"/>
          <p:cNvSpPr>
            <a:spLocks noChangeShapeType="1"/>
          </p:cNvSpPr>
          <p:nvPr/>
        </p:nvSpPr>
        <p:spPr bwMode="auto">
          <a:xfrm rot="5400000">
            <a:off x="4597400" y="514351"/>
            <a:ext cx="0" cy="251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Oval 28"/>
          <p:cNvSpPr>
            <a:spLocks noChangeArrowheads="1"/>
          </p:cNvSpPr>
          <p:nvPr/>
        </p:nvSpPr>
        <p:spPr bwMode="auto">
          <a:xfrm rot="5400000">
            <a:off x="4806002" y="1727201"/>
            <a:ext cx="101600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31"/>
          <p:cNvSpPr>
            <a:spLocks noChangeShapeType="1"/>
          </p:cNvSpPr>
          <p:nvPr/>
        </p:nvSpPr>
        <p:spPr bwMode="auto">
          <a:xfrm rot="5400000">
            <a:off x="4591050" y="1358901"/>
            <a:ext cx="0" cy="2578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Oval 33"/>
          <p:cNvSpPr>
            <a:spLocks noChangeArrowheads="1"/>
          </p:cNvSpPr>
          <p:nvPr/>
        </p:nvSpPr>
        <p:spPr bwMode="auto">
          <a:xfrm rot="5400000">
            <a:off x="4806950" y="2603501"/>
            <a:ext cx="101600" cy="889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Line 37"/>
          <p:cNvSpPr>
            <a:spLocks noChangeShapeType="1"/>
          </p:cNvSpPr>
          <p:nvPr/>
        </p:nvSpPr>
        <p:spPr bwMode="auto">
          <a:xfrm flipH="1" flipV="1">
            <a:off x="4400550" y="1435101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486" name="Object 38"/>
          <p:cNvGraphicFramePr>
            <a:graphicFrameLocks noChangeAspect="1"/>
          </p:cNvGraphicFramePr>
          <p:nvPr/>
        </p:nvGraphicFramePr>
        <p:xfrm>
          <a:off x="5183188" y="1962151"/>
          <a:ext cx="376237" cy="482600"/>
        </p:xfrm>
        <a:graphic>
          <a:graphicData uri="http://schemas.openxmlformats.org/presentationml/2006/ole">
            <p:oleObj spid="_x0000_s20486" name="Equation" r:id="rId4" imgW="177480" imgH="228600" progId="Equation.DSMT4">
              <p:embed/>
            </p:oleObj>
          </a:graphicData>
        </a:graphic>
      </p:graphicFrame>
      <p:graphicFrame>
        <p:nvGraphicFramePr>
          <p:cNvPr id="20487" name="Object 39"/>
          <p:cNvGraphicFramePr>
            <a:graphicFrameLocks noChangeAspect="1"/>
          </p:cNvGraphicFramePr>
          <p:nvPr/>
        </p:nvGraphicFramePr>
        <p:xfrm>
          <a:off x="3997325" y="1924051"/>
          <a:ext cx="403225" cy="482600"/>
        </p:xfrm>
        <a:graphic>
          <a:graphicData uri="http://schemas.openxmlformats.org/presentationml/2006/ole">
            <p:oleObj spid="_x0000_s20487" name="Equation" r:id="rId5" imgW="190440" imgH="228600" progId="Equation.DSMT4">
              <p:embed/>
            </p:oleObj>
          </a:graphicData>
        </a:graphic>
      </p:graphicFrame>
      <p:graphicFrame>
        <p:nvGraphicFramePr>
          <p:cNvPr id="20488" name="Object 40"/>
          <p:cNvGraphicFramePr>
            <a:graphicFrameLocks noChangeAspect="1"/>
          </p:cNvGraphicFramePr>
          <p:nvPr/>
        </p:nvGraphicFramePr>
        <p:xfrm>
          <a:off x="2406650" y="1825626"/>
          <a:ext cx="188912" cy="349250"/>
        </p:xfrm>
        <a:graphic>
          <a:graphicData uri="http://schemas.openxmlformats.org/presentationml/2006/ole">
            <p:oleObj spid="_x0000_s20488" name="Equation" r:id="rId6" imgW="88560" imgH="164880" progId="Equation.DSMT4">
              <p:embed/>
            </p:oleObj>
          </a:graphicData>
        </a:graphic>
      </p:graphicFrame>
      <p:graphicFrame>
        <p:nvGraphicFramePr>
          <p:cNvPr id="20489" name="Object 42"/>
          <p:cNvGraphicFramePr>
            <a:graphicFrameLocks noChangeAspect="1"/>
          </p:cNvGraphicFramePr>
          <p:nvPr/>
        </p:nvGraphicFramePr>
        <p:xfrm>
          <a:off x="2392363" y="2309813"/>
          <a:ext cx="241300" cy="268288"/>
        </p:xfrm>
        <a:graphic>
          <a:graphicData uri="http://schemas.openxmlformats.org/presentationml/2006/ole">
            <p:oleObj spid="_x0000_s20489" name="Equation" r:id="rId7" imgW="114120" imgH="126720" progId="Equation.DSMT4">
              <p:embed/>
            </p:oleObj>
          </a:graphicData>
        </a:graphic>
      </p:graphicFrame>
      <p:sp>
        <p:nvSpPr>
          <p:cNvPr id="20506" name="Line 45"/>
          <p:cNvSpPr>
            <a:spLocks noChangeShapeType="1"/>
          </p:cNvSpPr>
          <p:nvPr/>
        </p:nvSpPr>
        <p:spPr bwMode="auto">
          <a:xfrm rot="5400000">
            <a:off x="5397500" y="2203451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490" name="Object 47"/>
          <p:cNvGraphicFramePr>
            <a:graphicFrameLocks noChangeAspect="1"/>
          </p:cNvGraphicFramePr>
          <p:nvPr/>
        </p:nvGraphicFramePr>
        <p:xfrm>
          <a:off x="5408613" y="2835276"/>
          <a:ext cx="301625" cy="328613"/>
        </p:xfrm>
        <a:graphic>
          <a:graphicData uri="http://schemas.openxmlformats.org/presentationml/2006/ole">
            <p:oleObj spid="_x0000_s20490" name="Equation" r:id="rId8" imgW="152280" imgH="164880" progId="Equation.DSMT4">
              <p:embed/>
            </p:oleObj>
          </a:graphicData>
        </a:graphic>
      </p:graphicFrame>
      <p:sp>
        <p:nvSpPr>
          <p:cNvPr id="20507" name="Line 48"/>
          <p:cNvSpPr>
            <a:spLocks noChangeShapeType="1"/>
          </p:cNvSpPr>
          <p:nvPr/>
        </p:nvSpPr>
        <p:spPr bwMode="auto">
          <a:xfrm flipV="1">
            <a:off x="4857750" y="3009901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0508" name="Group 51"/>
          <p:cNvGrpSpPr>
            <a:grpSpLocks/>
          </p:cNvGrpSpPr>
          <p:nvPr/>
        </p:nvGrpSpPr>
        <p:grpSpPr bwMode="auto">
          <a:xfrm flipH="1">
            <a:off x="2736850" y="2247901"/>
            <a:ext cx="698500" cy="258763"/>
            <a:chOff x="2040" y="3296"/>
            <a:chExt cx="440" cy="163"/>
          </a:xfrm>
        </p:grpSpPr>
        <p:sp>
          <p:nvSpPr>
            <p:cNvPr id="20513" name="Freeform 49"/>
            <p:cNvSpPr>
              <a:spLocks/>
            </p:cNvSpPr>
            <p:nvPr/>
          </p:nvSpPr>
          <p:spPr bwMode="auto">
            <a:xfrm>
              <a:off x="2040" y="3296"/>
              <a:ext cx="376" cy="163"/>
            </a:xfrm>
            <a:custGeom>
              <a:avLst/>
              <a:gdLst>
                <a:gd name="T0" fmla="*/ 0 w 1928"/>
                <a:gd name="T1" fmla="*/ 5 h 891"/>
                <a:gd name="T2" fmla="*/ 2 w 1928"/>
                <a:gd name="T3" fmla="*/ 0 h 891"/>
                <a:gd name="T4" fmla="*/ 4 w 1928"/>
                <a:gd name="T5" fmla="*/ 5 h 891"/>
                <a:gd name="T6" fmla="*/ 6 w 1928"/>
                <a:gd name="T7" fmla="*/ 0 h 891"/>
                <a:gd name="T8" fmla="*/ 8 w 1928"/>
                <a:gd name="T9" fmla="*/ 5 h 891"/>
                <a:gd name="T10" fmla="*/ 10 w 1928"/>
                <a:gd name="T11" fmla="*/ 0 h 891"/>
                <a:gd name="T12" fmla="*/ 11 w 1928"/>
                <a:gd name="T13" fmla="*/ 3 h 891"/>
                <a:gd name="T14" fmla="*/ 14 w 1928"/>
                <a:gd name="T15" fmla="*/ 3 h 8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28"/>
                <a:gd name="T25" fmla="*/ 0 h 891"/>
                <a:gd name="T26" fmla="*/ 1928 w 1928"/>
                <a:gd name="T27" fmla="*/ 891 h 8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28" h="891">
                  <a:moveTo>
                    <a:pt x="0" y="832"/>
                  </a:moveTo>
                  <a:cubicBezTo>
                    <a:pt x="64" y="445"/>
                    <a:pt x="128" y="59"/>
                    <a:pt x="208" y="64"/>
                  </a:cubicBezTo>
                  <a:cubicBezTo>
                    <a:pt x="288" y="69"/>
                    <a:pt x="388" y="865"/>
                    <a:pt x="480" y="864"/>
                  </a:cubicBezTo>
                  <a:cubicBezTo>
                    <a:pt x="572" y="863"/>
                    <a:pt x="668" y="52"/>
                    <a:pt x="760" y="56"/>
                  </a:cubicBezTo>
                  <a:cubicBezTo>
                    <a:pt x="852" y="60"/>
                    <a:pt x="932" y="885"/>
                    <a:pt x="1032" y="888"/>
                  </a:cubicBezTo>
                  <a:cubicBezTo>
                    <a:pt x="1132" y="891"/>
                    <a:pt x="1277" y="144"/>
                    <a:pt x="1360" y="72"/>
                  </a:cubicBezTo>
                  <a:cubicBezTo>
                    <a:pt x="1443" y="0"/>
                    <a:pt x="1433" y="387"/>
                    <a:pt x="1528" y="456"/>
                  </a:cubicBezTo>
                  <a:cubicBezTo>
                    <a:pt x="1623" y="525"/>
                    <a:pt x="1775" y="506"/>
                    <a:pt x="1928" y="4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Line 50"/>
            <p:cNvSpPr>
              <a:spLocks noChangeShapeType="1"/>
            </p:cNvSpPr>
            <p:nvPr/>
          </p:nvSpPr>
          <p:spPr bwMode="auto">
            <a:xfrm flipV="1">
              <a:off x="2360" y="3384"/>
              <a:ext cx="120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9" name="Group 52"/>
          <p:cNvGrpSpPr>
            <a:grpSpLocks/>
          </p:cNvGrpSpPr>
          <p:nvPr/>
        </p:nvGrpSpPr>
        <p:grpSpPr bwMode="auto">
          <a:xfrm>
            <a:off x="2749550" y="1905001"/>
            <a:ext cx="698500" cy="258763"/>
            <a:chOff x="2040" y="3296"/>
            <a:chExt cx="440" cy="163"/>
          </a:xfrm>
        </p:grpSpPr>
        <p:sp>
          <p:nvSpPr>
            <p:cNvPr id="20511" name="Freeform 53"/>
            <p:cNvSpPr>
              <a:spLocks/>
            </p:cNvSpPr>
            <p:nvPr/>
          </p:nvSpPr>
          <p:spPr bwMode="auto">
            <a:xfrm>
              <a:off x="2040" y="3296"/>
              <a:ext cx="376" cy="163"/>
            </a:xfrm>
            <a:custGeom>
              <a:avLst/>
              <a:gdLst>
                <a:gd name="T0" fmla="*/ 0 w 1928"/>
                <a:gd name="T1" fmla="*/ 5 h 891"/>
                <a:gd name="T2" fmla="*/ 2 w 1928"/>
                <a:gd name="T3" fmla="*/ 0 h 891"/>
                <a:gd name="T4" fmla="*/ 4 w 1928"/>
                <a:gd name="T5" fmla="*/ 5 h 891"/>
                <a:gd name="T6" fmla="*/ 6 w 1928"/>
                <a:gd name="T7" fmla="*/ 0 h 891"/>
                <a:gd name="T8" fmla="*/ 8 w 1928"/>
                <a:gd name="T9" fmla="*/ 5 h 891"/>
                <a:gd name="T10" fmla="*/ 10 w 1928"/>
                <a:gd name="T11" fmla="*/ 0 h 891"/>
                <a:gd name="T12" fmla="*/ 11 w 1928"/>
                <a:gd name="T13" fmla="*/ 3 h 891"/>
                <a:gd name="T14" fmla="*/ 14 w 1928"/>
                <a:gd name="T15" fmla="*/ 3 h 8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28"/>
                <a:gd name="T25" fmla="*/ 0 h 891"/>
                <a:gd name="T26" fmla="*/ 1928 w 1928"/>
                <a:gd name="T27" fmla="*/ 891 h 8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28" h="891">
                  <a:moveTo>
                    <a:pt x="0" y="832"/>
                  </a:moveTo>
                  <a:cubicBezTo>
                    <a:pt x="64" y="445"/>
                    <a:pt x="128" y="59"/>
                    <a:pt x="208" y="64"/>
                  </a:cubicBezTo>
                  <a:cubicBezTo>
                    <a:pt x="288" y="69"/>
                    <a:pt x="388" y="865"/>
                    <a:pt x="480" y="864"/>
                  </a:cubicBezTo>
                  <a:cubicBezTo>
                    <a:pt x="572" y="863"/>
                    <a:pt x="668" y="52"/>
                    <a:pt x="760" y="56"/>
                  </a:cubicBezTo>
                  <a:cubicBezTo>
                    <a:pt x="852" y="60"/>
                    <a:pt x="932" y="885"/>
                    <a:pt x="1032" y="888"/>
                  </a:cubicBezTo>
                  <a:cubicBezTo>
                    <a:pt x="1132" y="891"/>
                    <a:pt x="1277" y="144"/>
                    <a:pt x="1360" y="72"/>
                  </a:cubicBezTo>
                  <a:cubicBezTo>
                    <a:pt x="1443" y="0"/>
                    <a:pt x="1433" y="387"/>
                    <a:pt x="1528" y="456"/>
                  </a:cubicBezTo>
                  <a:cubicBezTo>
                    <a:pt x="1623" y="525"/>
                    <a:pt x="1775" y="506"/>
                    <a:pt x="1928" y="4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Line 54"/>
            <p:cNvSpPr>
              <a:spLocks noChangeShapeType="1"/>
            </p:cNvSpPr>
            <p:nvPr/>
          </p:nvSpPr>
          <p:spPr bwMode="auto">
            <a:xfrm flipV="1">
              <a:off x="2360" y="3384"/>
              <a:ext cx="120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0491" name="Object 55"/>
          <p:cNvGraphicFramePr>
            <a:graphicFrameLocks noChangeAspect="1"/>
          </p:cNvGraphicFramePr>
          <p:nvPr/>
        </p:nvGraphicFramePr>
        <p:xfrm>
          <a:off x="5876925" y="1268413"/>
          <a:ext cx="911225" cy="363538"/>
        </p:xfrm>
        <a:graphic>
          <a:graphicData uri="http://schemas.openxmlformats.org/presentationml/2006/ole">
            <p:oleObj spid="_x0000_s20491" name="Equation" r:id="rId9" imgW="444240" imgH="177480" progId="Equation.DSMT4">
              <p:embed/>
            </p:oleObj>
          </a:graphicData>
        </a:graphic>
      </p:graphicFrame>
      <p:sp>
        <p:nvSpPr>
          <p:cNvPr id="20510" name="Line 56"/>
          <p:cNvSpPr>
            <a:spLocks noChangeShapeType="1"/>
          </p:cNvSpPr>
          <p:nvPr/>
        </p:nvSpPr>
        <p:spPr bwMode="auto">
          <a:xfrm flipH="1">
            <a:off x="5848350" y="1320801"/>
            <a:ext cx="0" cy="6731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482" name="Object 57"/>
          <p:cNvGraphicFramePr>
            <a:graphicFrameLocks noChangeAspect="1"/>
          </p:cNvGraphicFramePr>
          <p:nvPr/>
        </p:nvGraphicFramePr>
        <p:xfrm>
          <a:off x="3775075" y="3643313"/>
          <a:ext cx="1582738" cy="493712"/>
        </p:xfrm>
        <a:graphic>
          <a:graphicData uri="http://schemas.openxmlformats.org/presentationml/2006/ole">
            <p:oleObj spid="_x0000_s20482" name="Equation" r:id="rId10" imgW="736600" imgH="228600" progId="Equation.3">
              <p:embed/>
            </p:oleObj>
          </a:graphicData>
        </a:graphic>
      </p:graphicFrame>
      <p:graphicFrame>
        <p:nvGraphicFramePr>
          <p:cNvPr id="20483" name="Object 58"/>
          <p:cNvGraphicFramePr>
            <a:graphicFrameLocks noChangeAspect="1"/>
          </p:cNvGraphicFramePr>
          <p:nvPr/>
        </p:nvGraphicFramePr>
        <p:xfrm>
          <a:off x="3522663" y="4467225"/>
          <a:ext cx="2017712" cy="452438"/>
        </p:xfrm>
        <a:graphic>
          <a:graphicData uri="http://schemas.openxmlformats.org/presentationml/2006/ole">
            <p:oleObj spid="_x0000_s20483" name="Equation" r:id="rId11" imgW="1016000" imgH="228600" progId="Equation.3">
              <p:embed/>
            </p:oleObj>
          </a:graphicData>
        </a:graphic>
      </p:graphicFrame>
      <p:graphicFrame>
        <p:nvGraphicFramePr>
          <p:cNvPr id="20484" name="Object 59"/>
          <p:cNvGraphicFramePr>
            <a:graphicFrameLocks noChangeAspect="1"/>
          </p:cNvGraphicFramePr>
          <p:nvPr/>
        </p:nvGraphicFramePr>
        <p:xfrm>
          <a:off x="2446338" y="5500688"/>
          <a:ext cx="3738562" cy="520700"/>
        </p:xfrm>
        <a:graphic>
          <a:graphicData uri="http://schemas.openxmlformats.org/presentationml/2006/ole">
            <p:oleObj spid="_x0000_s20484" name="Equation" r:id="rId12" imgW="1701800" imgH="241300" progId="Equation.3">
              <p:embed/>
            </p:oleObj>
          </a:graphicData>
        </a:graphic>
      </p:graphicFrame>
      <p:sp>
        <p:nvSpPr>
          <p:cNvPr id="20499" name="Rectangle 60"/>
          <p:cNvSpPr>
            <a:spLocks noChangeArrowheads="1"/>
          </p:cNvSpPr>
          <p:nvPr/>
        </p:nvSpPr>
        <p:spPr bwMode="auto">
          <a:xfrm>
            <a:off x="2057330" y="5058605"/>
            <a:ext cx="268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4" name="Rectangle 32"/>
          <p:cNvSpPr>
            <a:spLocks noChangeArrowheads="1"/>
          </p:cNvSpPr>
          <p:nvPr/>
        </p:nvSpPr>
        <p:spPr bwMode="auto">
          <a:xfrm>
            <a:off x="1153331" y="1308099"/>
            <a:ext cx="735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21506" name="Object 33"/>
          <p:cNvGraphicFramePr>
            <a:graphicFrameLocks noChangeAspect="1"/>
          </p:cNvGraphicFramePr>
          <p:nvPr/>
        </p:nvGraphicFramePr>
        <p:xfrm>
          <a:off x="2106613" y="1208088"/>
          <a:ext cx="4692650" cy="581025"/>
        </p:xfrm>
        <a:graphic>
          <a:graphicData uri="http://schemas.openxmlformats.org/presentationml/2006/ole">
            <p:oleObj spid="_x0000_s21506" name="Equation" r:id="rId3" imgW="2082600" imgH="253800" progId="Equation.DSMT4">
              <p:embed/>
            </p:oleObj>
          </a:graphicData>
        </a:graphic>
      </p:graphicFrame>
      <p:graphicFrame>
        <p:nvGraphicFramePr>
          <p:cNvPr id="21507" name="Object 35"/>
          <p:cNvGraphicFramePr>
            <a:graphicFrameLocks noChangeAspect="1"/>
          </p:cNvGraphicFramePr>
          <p:nvPr/>
        </p:nvGraphicFramePr>
        <p:xfrm>
          <a:off x="2560638" y="2297113"/>
          <a:ext cx="4021137" cy="1670050"/>
        </p:xfrm>
        <a:graphic>
          <a:graphicData uri="http://schemas.openxmlformats.org/presentationml/2006/ole">
            <p:oleObj spid="_x0000_s21507" name="Equation" r:id="rId4" imgW="1714320" imgH="711000" progId="Equation.DSMT4">
              <p:embed/>
            </p:oleObj>
          </a:graphicData>
        </a:graphic>
      </p:graphicFrame>
      <p:sp>
        <p:nvSpPr>
          <p:cNvPr id="21515" name="Rectangle 36"/>
          <p:cNvSpPr>
            <a:spLocks noChangeArrowheads="1"/>
          </p:cNvSpPr>
          <p:nvPr/>
        </p:nvSpPr>
        <p:spPr bwMode="auto">
          <a:xfrm>
            <a:off x="634715" y="4397613"/>
            <a:ext cx="15759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We then have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21508" name="Object 37"/>
          <p:cNvGraphicFramePr>
            <a:graphicFrameLocks noChangeAspect="1"/>
          </p:cNvGraphicFramePr>
          <p:nvPr/>
        </p:nvGraphicFramePr>
        <p:xfrm>
          <a:off x="1750682" y="5013847"/>
          <a:ext cx="5313362" cy="1333500"/>
        </p:xfrm>
        <a:graphic>
          <a:graphicData uri="http://schemas.openxmlformats.org/presentationml/2006/ole">
            <p:oleObj spid="_x0000_s21508" name="Equation" r:id="rId5" imgW="2336760" imgH="583920" progId="Equation.DSMT4">
              <p:embed/>
            </p:oleObj>
          </a:graphicData>
        </a:graphic>
      </p:graphicFrame>
      <p:sp>
        <p:nvSpPr>
          <p:cNvPr id="132135" name="Rectangle 39"/>
          <p:cNvSpPr>
            <a:spLocks noChangeArrowheads="1"/>
          </p:cNvSpPr>
          <p:nvPr/>
        </p:nvSpPr>
        <p:spPr bwMode="auto">
          <a:xfrm>
            <a:off x="0" y="284163"/>
            <a:ext cx="9144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Electric Dipole: TEN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2632227" y="3794074"/>
            <a:ext cx="4112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so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22530" name="Object 13"/>
          <p:cNvGraphicFramePr>
            <a:graphicFrameLocks noChangeAspect="1"/>
          </p:cNvGraphicFramePr>
          <p:nvPr/>
        </p:nvGraphicFramePr>
        <p:xfrm>
          <a:off x="3154102" y="1595651"/>
          <a:ext cx="2233613" cy="865188"/>
        </p:xfrm>
        <a:graphic>
          <a:graphicData uri="http://schemas.openxmlformats.org/presentationml/2006/ole">
            <p:oleObj spid="_x0000_s22530" name="Equation" r:id="rId3" imgW="1181100" imgH="457200" progId="Equation.3">
              <p:embed/>
            </p:oleObj>
          </a:graphicData>
        </a:graphic>
      </p:graphicFrame>
      <p:graphicFrame>
        <p:nvGraphicFramePr>
          <p:cNvPr id="22531" name="Object 14"/>
          <p:cNvGraphicFramePr>
            <a:graphicFrameLocks noChangeAspect="1"/>
          </p:cNvGraphicFramePr>
          <p:nvPr/>
        </p:nvGraphicFramePr>
        <p:xfrm>
          <a:off x="2813145" y="2971420"/>
          <a:ext cx="2927350" cy="503238"/>
        </p:xfrm>
        <a:graphic>
          <a:graphicData uri="http://schemas.openxmlformats.org/presentationml/2006/ole">
            <p:oleObj spid="_x0000_s22531" name="Equation" r:id="rId4" imgW="1384300" imgH="241300" progId="Equation.3">
              <p:embed/>
            </p:oleObj>
          </a:graphicData>
        </a:graphic>
      </p:graphicFrame>
      <p:graphicFrame>
        <p:nvGraphicFramePr>
          <p:cNvPr id="22532" name="Object 15"/>
          <p:cNvGraphicFramePr>
            <a:graphicFrameLocks noChangeAspect="1"/>
          </p:cNvGraphicFramePr>
          <p:nvPr/>
        </p:nvGraphicFramePr>
        <p:xfrm>
          <a:off x="2982781" y="3989668"/>
          <a:ext cx="4257675" cy="965200"/>
        </p:xfrm>
        <a:graphic>
          <a:graphicData uri="http://schemas.openxmlformats.org/presentationml/2006/ole">
            <p:oleObj spid="_x0000_s22532" name="Equation" r:id="rId5" imgW="2120760" imgH="482400" progId="Equation.DSMT4">
              <p:embed/>
            </p:oleObj>
          </a:graphicData>
        </a:graphic>
      </p:graphicFrame>
      <p:sp>
        <p:nvSpPr>
          <p:cNvPr id="133136" name="Rectangle 16"/>
          <p:cNvSpPr>
            <a:spLocks noChangeArrowheads="1"/>
          </p:cNvSpPr>
          <p:nvPr/>
        </p:nvSpPr>
        <p:spPr bwMode="auto">
          <a:xfrm>
            <a:off x="0" y="284163"/>
            <a:ext cx="9144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Electric Dipole: TEN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269716" y="1080448"/>
            <a:ext cx="49946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For </a:t>
            </a:r>
            <a:r>
              <a:rPr lang="en-US" sz="2000" b="0" dirty="0" smtClean="0">
                <a:solidFill>
                  <a:srgbClr val="0000FF"/>
                </a:solidFill>
              </a:rPr>
              <a:t>the TM </a:t>
            </a:r>
            <a:r>
              <a:rPr lang="en-US" sz="2000" b="0" dirty="0" smtClean="0">
                <a:solidFill>
                  <a:srgbClr val="0000FF"/>
                </a:solidFill>
              </a:rPr>
              <a:t>reflection </a:t>
            </a:r>
            <a:r>
              <a:rPr lang="en-US" sz="2000" b="0" dirty="0" smtClean="0">
                <a:solidFill>
                  <a:srgbClr val="0000FF"/>
                </a:solidFill>
              </a:rPr>
              <a:t>coefficient </a:t>
            </a:r>
            <a:r>
              <a:rPr lang="en-US" sz="2000" b="0" dirty="0" smtClean="0">
                <a:solidFill>
                  <a:srgbClr val="0000FF"/>
                </a:solidFill>
              </a:rPr>
              <a:t>we have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143173" y="2622643"/>
            <a:ext cx="9821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where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22533" name="Object 15"/>
          <p:cNvGraphicFramePr>
            <a:graphicFrameLocks noChangeAspect="1"/>
          </p:cNvGraphicFramePr>
          <p:nvPr/>
        </p:nvGraphicFramePr>
        <p:xfrm>
          <a:off x="1774161" y="5840745"/>
          <a:ext cx="5149850" cy="787400"/>
        </p:xfrm>
        <a:graphic>
          <a:graphicData uri="http://schemas.openxmlformats.org/presentationml/2006/ole">
            <p:oleObj spid="_x0000_s22533" name="Equation" r:id="rId6" imgW="2565360" imgH="393480" progId="Equation.DSMT4">
              <p:embed/>
            </p:oleObj>
          </a:graphicData>
        </a:graphic>
      </p:graphicFrame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835262" y="5354470"/>
            <a:ext cx="35866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For the air region, we have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2" name="Rectangle 7"/>
          <p:cNvSpPr>
            <a:spLocks noChangeArrowheads="1"/>
          </p:cNvSpPr>
          <p:nvPr/>
        </p:nvSpPr>
        <p:spPr bwMode="auto">
          <a:xfrm>
            <a:off x="1587786" y="1270000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Note that</a:t>
            </a:r>
          </a:p>
        </p:txBody>
      </p:sp>
      <p:graphicFrame>
        <p:nvGraphicFramePr>
          <p:cNvPr id="23554" name="Object 11"/>
          <p:cNvGraphicFramePr>
            <a:graphicFrameLocks noChangeAspect="1"/>
          </p:cNvGraphicFramePr>
          <p:nvPr/>
        </p:nvGraphicFramePr>
        <p:xfrm>
          <a:off x="2898775" y="955675"/>
          <a:ext cx="3036888" cy="1012825"/>
        </p:xfrm>
        <a:graphic>
          <a:graphicData uri="http://schemas.openxmlformats.org/presentationml/2006/ole">
            <p:oleObj spid="_x0000_s23554" name="Equation" r:id="rId3" imgW="1371600" imgH="457200" progId="Equation.3">
              <p:embed/>
            </p:oleObj>
          </a:graphicData>
        </a:graphic>
      </p:graphicFrame>
      <p:sp>
        <p:nvSpPr>
          <p:cNvPr id="23563" name="Rectangle 12"/>
          <p:cNvSpPr>
            <a:spLocks noChangeArrowheads="1"/>
          </p:cNvSpPr>
          <p:nvPr/>
        </p:nvSpPr>
        <p:spPr bwMode="auto">
          <a:xfrm>
            <a:off x="1757363" y="2295525"/>
            <a:ext cx="5389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After simplifying, we obtain the following results.</a:t>
            </a:r>
          </a:p>
        </p:txBody>
      </p:sp>
      <p:graphicFrame>
        <p:nvGraphicFramePr>
          <p:cNvPr id="23555" name="Object 13"/>
          <p:cNvGraphicFramePr>
            <a:graphicFrameLocks noChangeAspect="1"/>
          </p:cNvGraphicFramePr>
          <p:nvPr/>
        </p:nvGraphicFramePr>
        <p:xfrm>
          <a:off x="1954213" y="2957513"/>
          <a:ext cx="5235575" cy="1252537"/>
        </p:xfrm>
        <a:graphic>
          <a:graphicData uri="http://schemas.openxmlformats.org/presentationml/2006/ole">
            <p:oleObj spid="_x0000_s23555" name="Equation" r:id="rId4" imgW="2768400" imgH="660240" progId="Equation.DSMT4">
              <p:embed/>
            </p:oleObj>
          </a:graphicData>
        </a:graphic>
      </p:graphicFrame>
      <p:graphicFrame>
        <p:nvGraphicFramePr>
          <p:cNvPr id="23556" name="Object 16"/>
          <p:cNvGraphicFramePr>
            <a:graphicFrameLocks noChangeAspect="1"/>
          </p:cNvGraphicFramePr>
          <p:nvPr/>
        </p:nvGraphicFramePr>
        <p:xfrm>
          <a:off x="1768475" y="5195888"/>
          <a:ext cx="5554663" cy="1289050"/>
        </p:xfrm>
        <a:graphic>
          <a:graphicData uri="http://schemas.openxmlformats.org/presentationml/2006/ole">
            <p:oleObj spid="_x0000_s23556" name="Equation" r:id="rId5" imgW="2857320" imgH="660240" progId="Equation.DSMT4">
              <p:embed/>
            </p:oleObj>
          </a:graphicData>
        </a:graphic>
      </p:graphicFrame>
      <p:sp>
        <p:nvSpPr>
          <p:cNvPr id="23564" name="Rectangle 17"/>
          <p:cNvSpPr>
            <a:spLocks noChangeArrowheads="1"/>
          </p:cNvSpPr>
          <p:nvPr/>
        </p:nvSpPr>
        <p:spPr bwMode="auto">
          <a:xfrm>
            <a:off x="1668463" y="4648200"/>
            <a:ext cx="1031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Similarly,</a:t>
            </a:r>
          </a:p>
        </p:txBody>
      </p:sp>
      <p:sp>
        <p:nvSpPr>
          <p:cNvPr id="134163" name="Rectangle 19"/>
          <p:cNvSpPr>
            <a:spLocks noChangeArrowheads="1"/>
          </p:cNvSpPr>
          <p:nvPr/>
        </p:nvSpPr>
        <p:spPr bwMode="auto">
          <a:xfrm>
            <a:off x="0" y="284163"/>
            <a:ext cx="9144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Electric Dipole: TEN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5923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Electric Dipole: Final Results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5" name="Rectangle 8"/>
          <p:cNvSpPr>
            <a:spLocks noChangeArrowheads="1"/>
          </p:cNvSpPr>
          <p:nvPr/>
        </p:nvSpPr>
        <p:spPr bwMode="auto">
          <a:xfrm>
            <a:off x="2278063" y="990600"/>
            <a:ext cx="47032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Hence, </a:t>
            </a:r>
            <a:r>
              <a:rPr lang="en-US" sz="2000" b="0" dirty="0">
                <a:solidFill>
                  <a:srgbClr val="0000FF"/>
                </a:solidFill>
              </a:rPr>
              <a:t>we have the following final results</a:t>
            </a:r>
          </a:p>
        </p:txBody>
      </p:sp>
      <p:sp>
        <p:nvSpPr>
          <p:cNvPr id="24586" name="Rectangle 12"/>
          <p:cNvSpPr>
            <a:spLocks noChangeArrowheads="1"/>
          </p:cNvSpPr>
          <p:nvPr/>
        </p:nvSpPr>
        <p:spPr bwMode="auto">
          <a:xfrm>
            <a:off x="1716088" y="1592263"/>
            <a:ext cx="5710237" cy="4814887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78" name="Object 15"/>
          <p:cNvGraphicFramePr>
            <a:graphicFrameLocks noChangeAspect="1"/>
          </p:cNvGraphicFramePr>
          <p:nvPr/>
        </p:nvGraphicFramePr>
        <p:xfrm>
          <a:off x="2284413" y="1801813"/>
          <a:ext cx="4410075" cy="4383087"/>
        </p:xfrm>
        <a:graphic>
          <a:graphicData uri="http://schemas.openxmlformats.org/presentationml/2006/ole">
            <p:oleObj spid="_x0000_s24578" name="Equation" r:id="rId3" imgW="1968480" imgH="195552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1267133" y="2179376"/>
            <a:ext cx="43297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Results for a 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0" dirty="0" smtClean="0">
                <a:solidFill>
                  <a:srgbClr val="0000FF"/>
                </a:solidFill>
              </a:rPr>
              <a:t>-directed </a:t>
            </a:r>
            <a:r>
              <a:rPr lang="en-US" sz="2000" b="0" dirty="0">
                <a:solidFill>
                  <a:srgbClr val="0000FF"/>
                </a:solidFill>
              </a:rPr>
              <a:t>electric </a:t>
            </a:r>
            <a:r>
              <a:rPr lang="en-US" sz="2000" b="0" dirty="0" smtClean="0">
                <a:solidFill>
                  <a:srgbClr val="0000FF"/>
                </a:solidFill>
              </a:rPr>
              <a:t>dipole: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25602" name="Object 10"/>
          <p:cNvGraphicFramePr>
            <a:graphicFrameLocks noChangeAspect="1"/>
          </p:cNvGraphicFramePr>
          <p:nvPr/>
        </p:nvGraphicFramePr>
        <p:xfrm>
          <a:off x="2456834" y="2797910"/>
          <a:ext cx="3756025" cy="1098550"/>
        </p:xfrm>
        <a:graphic>
          <a:graphicData uri="http://schemas.openxmlformats.org/presentationml/2006/ole">
            <p:oleObj spid="_x0000_s25602" name="Equation" r:id="rId3" imgW="1726920" imgH="507960" progId="Equation.DSMT4">
              <p:embed/>
            </p:oleObj>
          </a:graphicData>
        </a:graphic>
      </p:graphicFrame>
      <p:sp>
        <p:nvSpPr>
          <p:cNvPr id="136203" name="Rectangle 11"/>
          <p:cNvSpPr>
            <a:spLocks noChangeArrowheads="1"/>
          </p:cNvSpPr>
          <p:nvPr/>
        </p:nvSpPr>
        <p:spPr bwMode="auto">
          <a:xfrm>
            <a:off x="0" y="177417"/>
            <a:ext cx="9144000" cy="829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Electric Dipole: Final Results (cont.)</a:t>
            </a:r>
          </a:p>
        </p:txBody>
      </p:sp>
      <p:sp>
        <p:nvSpPr>
          <p:cNvPr id="25610" name="TextBox 9"/>
          <p:cNvSpPr txBox="1">
            <a:spLocks noChangeArrowheads="1"/>
          </p:cNvSpPr>
          <p:nvPr/>
        </p:nvSpPr>
        <p:spPr bwMode="auto">
          <a:xfrm>
            <a:off x="1562434" y="4692982"/>
            <a:ext cx="6040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/>
              <a:t>We don’t need this for modeling the (1,0) mode, however.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73238" y="219075"/>
            <a:ext cx="592772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of Patch Current</a:t>
            </a:r>
          </a:p>
        </p:txBody>
      </p:sp>
      <p:sp>
        <p:nvSpPr>
          <p:cNvPr id="266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626" name="Object 27"/>
          <p:cNvGraphicFramePr>
            <a:graphicFrameLocks noChangeAspect="1"/>
          </p:cNvGraphicFramePr>
          <p:nvPr/>
        </p:nvGraphicFramePr>
        <p:xfrm>
          <a:off x="1779161" y="3549602"/>
          <a:ext cx="5948362" cy="2601913"/>
        </p:xfrm>
        <a:graphic>
          <a:graphicData uri="http://schemas.openxmlformats.org/presentationml/2006/ole">
            <p:oleObj spid="_x0000_s26626" name="Equation" r:id="rId3" imgW="3022560" imgH="1320480" progId="Equation.DSMT4">
              <p:embed/>
            </p:oleObj>
          </a:graphicData>
        </a:graphic>
      </p:graphicFrame>
      <p:grpSp>
        <p:nvGrpSpPr>
          <p:cNvPr id="26637" name="Group 18"/>
          <p:cNvGrpSpPr>
            <a:grpSpLocks/>
          </p:cNvGrpSpPr>
          <p:nvPr/>
        </p:nvGrpSpPr>
        <p:grpSpPr bwMode="auto">
          <a:xfrm>
            <a:off x="1490663" y="1054100"/>
            <a:ext cx="6900862" cy="1936750"/>
            <a:chOff x="1490663" y="1054100"/>
            <a:chExt cx="6900862" cy="1936180"/>
          </a:xfrm>
        </p:grpSpPr>
        <p:grpSp>
          <p:nvGrpSpPr>
            <p:cNvPr id="26638" name="Group 28"/>
            <p:cNvGrpSpPr>
              <a:grpSpLocks/>
            </p:cNvGrpSpPr>
            <p:nvPr/>
          </p:nvGrpSpPr>
          <p:grpSpPr bwMode="auto">
            <a:xfrm>
              <a:off x="1490663" y="1054100"/>
              <a:ext cx="6900862" cy="1909763"/>
              <a:chOff x="939" y="501"/>
              <a:chExt cx="4347" cy="1203"/>
            </a:xfrm>
          </p:grpSpPr>
          <p:graphicFrame>
            <p:nvGraphicFramePr>
              <p:cNvPr id="26627" name="Object 8"/>
              <p:cNvGraphicFramePr>
                <a:graphicFrameLocks noChangeAspect="1"/>
              </p:cNvGraphicFramePr>
              <p:nvPr/>
            </p:nvGraphicFramePr>
            <p:xfrm>
              <a:off x="5154" y="1128"/>
              <a:ext cx="132" cy="145"/>
            </p:xfrm>
            <a:graphic>
              <a:graphicData uri="http://schemas.openxmlformats.org/presentationml/2006/ole">
                <p:oleObj spid="_x0000_s26627" name="Equation" r:id="rId4" imgW="126720" imgH="139680" progId="Equation.DSMT4">
                  <p:embed/>
                </p:oleObj>
              </a:graphicData>
            </a:graphic>
          </p:graphicFrame>
          <p:graphicFrame>
            <p:nvGraphicFramePr>
              <p:cNvPr id="26628" name="Object 9"/>
              <p:cNvGraphicFramePr>
                <a:graphicFrameLocks noChangeAspect="1"/>
              </p:cNvGraphicFramePr>
              <p:nvPr/>
            </p:nvGraphicFramePr>
            <p:xfrm>
              <a:off x="2815" y="501"/>
              <a:ext cx="148" cy="148"/>
            </p:xfrm>
            <a:graphic>
              <a:graphicData uri="http://schemas.openxmlformats.org/presentationml/2006/ole">
                <p:oleObj spid="_x0000_s26628" name="Equation" r:id="rId5" imgW="126720" imgH="126720" progId="Equation.DSMT4">
                  <p:embed/>
                </p:oleObj>
              </a:graphicData>
            </a:graphic>
          </p:graphicFrame>
          <p:graphicFrame>
            <p:nvGraphicFramePr>
              <p:cNvPr id="26629" name="Object 11"/>
              <p:cNvGraphicFramePr>
                <a:graphicFrameLocks noChangeAspect="1"/>
              </p:cNvGraphicFramePr>
              <p:nvPr/>
            </p:nvGraphicFramePr>
            <p:xfrm>
              <a:off x="3119" y="777"/>
              <a:ext cx="826" cy="345"/>
            </p:xfrm>
            <a:graphic>
              <a:graphicData uri="http://schemas.openxmlformats.org/presentationml/2006/ole">
                <p:oleObj spid="_x0000_s26629" name="Equation" r:id="rId6" imgW="558720" imgH="228600" progId="Equation.DSMT4">
                  <p:embed/>
                </p:oleObj>
              </a:graphicData>
            </a:graphic>
          </p:graphicFrame>
          <p:sp>
            <p:nvSpPr>
              <p:cNvPr id="26640" name="Rectangle 17"/>
              <p:cNvSpPr>
                <a:spLocks noChangeArrowheads="1"/>
              </p:cNvSpPr>
              <p:nvPr/>
            </p:nvSpPr>
            <p:spPr bwMode="auto">
              <a:xfrm>
                <a:off x="939" y="1198"/>
                <a:ext cx="3865" cy="50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1" name="Line 18"/>
              <p:cNvSpPr>
                <a:spLocks noChangeShapeType="1"/>
              </p:cNvSpPr>
              <p:nvPr/>
            </p:nvSpPr>
            <p:spPr bwMode="auto">
              <a:xfrm>
                <a:off x="4834" y="1189"/>
                <a:ext cx="2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2" name="Line 20"/>
              <p:cNvSpPr>
                <a:spLocks noChangeShapeType="1"/>
              </p:cNvSpPr>
              <p:nvPr/>
            </p:nvSpPr>
            <p:spPr bwMode="auto">
              <a:xfrm flipV="1">
                <a:off x="2872" y="713"/>
                <a:ext cx="0" cy="3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3" name="Line 21"/>
              <p:cNvSpPr>
                <a:spLocks noChangeShapeType="1"/>
              </p:cNvSpPr>
              <p:nvPr/>
            </p:nvSpPr>
            <p:spPr bwMode="auto">
              <a:xfrm>
                <a:off x="2512" y="1192"/>
                <a:ext cx="680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6630" name="Object 26"/>
              <p:cNvGraphicFramePr>
                <a:graphicFrameLocks noChangeAspect="1"/>
              </p:cNvGraphicFramePr>
              <p:nvPr/>
            </p:nvGraphicFramePr>
            <p:xfrm>
              <a:off x="4430" y="1289"/>
              <a:ext cx="248" cy="343"/>
            </p:xfrm>
            <a:graphic>
              <a:graphicData uri="http://schemas.openxmlformats.org/presentationml/2006/ole">
                <p:oleObj spid="_x0000_s26630" name="Equation" r:id="rId7" imgW="164880" imgH="228600" progId="Equation.DSMT4">
                  <p:embed/>
                </p:oleObj>
              </a:graphicData>
            </a:graphic>
          </p:graphicFrame>
        </p:grpSp>
        <p:cxnSp>
          <p:nvCxnSpPr>
            <p:cNvPr id="26639" name="Straight Connector 19"/>
            <p:cNvCxnSpPr>
              <a:cxnSpLocks noChangeShapeType="1"/>
            </p:cNvCxnSpPr>
            <p:nvPr/>
          </p:nvCxnSpPr>
          <p:spPr bwMode="auto">
            <a:xfrm>
              <a:off x="1495425" y="2990280"/>
              <a:ext cx="6132513" cy="0"/>
            </a:xfrm>
            <a:prstGeom prst="line">
              <a:avLst/>
            </a:prstGeom>
            <a:noFill/>
            <a:ln w="57150" algn="ctr">
              <a:solidFill>
                <a:srgbClr val="FFCC66"/>
              </a:solidFill>
              <a:round/>
              <a:headEnd/>
              <a:tailEnd/>
            </a:ln>
          </p:spPr>
        </p:cxnSp>
      </p:grp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Rectangle 28"/>
          <p:cNvSpPr>
            <a:spLocks noChangeArrowheads="1"/>
          </p:cNvSpPr>
          <p:nvPr/>
        </p:nvSpPr>
        <p:spPr bwMode="auto">
          <a:xfrm>
            <a:off x="1716088" y="1760561"/>
            <a:ext cx="5710237" cy="2463709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2" name="Rectangle 17"/>
          <p:cNvSpPr>
            <a:spLocks noChangeArrowheads="1"/>
          </p:cNvSpPr>
          <p:nvPr/>
        </p:nvSpPr>
        <p:spPr bwMode="auto">
          <a:xfrm>
            <a:off x="1236165" y="1214319"/>
            <a:ext cx="735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27650" name="Object 18"/>
          <p:cNvGraphicFramePr>
            <a:graphicFrameLocks noChangeAspect="1"/>
          </p:cNvGraphicFramePr>
          <p:nvPr/>
        </p:nvGraphicFramePr>
        <p:xfrm>
          <a:off x="1876425" y="1974384"/>
          <a:ext cx="5445125" cy="1681163"/>
        </p:xfrm>
        <a:graphic>
          <a:graphicData uri="http://schemas.openxmlformats.org/presentationml/2006/ole">
            <p:oleObj spid="_x0000_s27650" name="Equation" r:id="rId3" imgW="2374560" imgH="736560" progId="Equation.DSMT4">
              <p:embed/>
            </p:oleObj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6065838" y="4396432"/>
            <a:ext cx="2098675" cy="2204612"/>
            <a:chOff x="6065838" y="4096176"/>
            <a:chExt cx="2098675" cy="2204612"/>
          </a:xfrm>
        </p:grpSpPr>
        <p:sp>
          <p:nvSpPr>
            <p:cNvPr id="27663" name="Line 19"/>
            <p:cNvSpPr>
              <a:spLocks noChangeShapeType="1"/>
            </p:cNvSpPr>
            <p:nvPr/>
          </p:nvSpPr>
          <p:spPr bwMode="auto">
            <a:xfrm>
              <a:off x="7543800" y="5410200"/>
              <a:ext cx="2873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7651" name="Object 20"/>
            <p:cNvGraphicFramePr>
              <a:graphicFrameLocks noChangeAspect="1"/>
            </p:cNvGraphicFramePr>
            <p:nvPr/>
          </p:nvGraphicFramePr>
          <p:xfrm>
            <a:off x="7950200" y="5311775"/>
            <a:ext cx="214313" cy="234950"/>
          </p:xfrm>
          <a:graphic>
            <a:graphicData uri="http://schemas.openxmlformats.org/presentationml/2006/ole">
              <p:oleObj spid="_x0000_s27651" name="Equation" r:id="rId4" imgW="126720" imgH="139680" progId="Equation.DSMT4">
                <p:embed/>
              </p:oleObj>
            </a:graphicData>
          </a:graphic>
        </p:graphicFrame>
        <p:sp>
          <p:nvSpPr>
            <p:cNvPr id="27664" name="Rectangle 21"/>
            <p:cNvSpPr>
              <a:spLocks noChangeArrowheads="1"/>
            </p:cNvSpPr>
            <p:nvPr/>
          </p:nvSpPr>
          <p:spPr bwMode="auto">
            <a:xfrm>
              <a:off x="6453188" y="4879975"/>
              <a:ext cx="939800" cy="1020763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27665" name="Line 22"/>
            <p:cNvSpPr>
              <a:spLocks noChangeShapeType="1"/>
            </p:cNvSpPr>
            <p:nvPr/>
          </p:nvSpPr>
          <p:spPr bwMode="auto">
            <a:xfrm flipH="1" flipV="1">
              <a:off x="6894513" y="4467225"/>
              <a:ext cx="1587" cy="290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7652" name="Object 23"/>
            <p:cNvGraphicFramePr>
              <a:graphicFrameLocks noChangeAspect="1"/>
            </p:cNvGraphicFramePr>
            <p:nvPr/>
          </p:nvGraphicFramePr>
          <p:xfrm>
            <a:off x="6788365" y="4096176"/>
            <a:ext cx="236537" cy="277813"/>
          </p:xfrm>
          <a:graphic>
            <a:graphicData uri="http://schemas.openxmlformats.org/presentationml/2006/ole">
              <p:oleObj spid="_x0000_s27652" name="Equation" r:id="rId5" imgW="139680" imgH="164880" progId="Equation.DSMT4">
                <p:embed/>
              </p:oleObj>
            </a:graphicData>
          </a:graphic>
        </p:graphicFrame>
        <p:graphicFrame>
          <p:nvGraphicFramePr>
            <p:cNvPr id="27653" name="Object 24"/>
            <p:cNvGraphicFramePr>
              <a:graphicFrameLocks noChangeAspect="1"/>
            </p:cNvGraphicFramePr>
            <p:nvPr/>
          </p:nvGraphicFramePr>
          <p:xfrm>
            <a:off x="6821488" y="6022975"/>
            <a:ext cx="236537" cy="277813"/>
          </p:xfrm>
          <a:graphic>
            <a:graphicData uri="http://schemas.openxmlformats.org/presentationml/2006/ole">
              <p:oleObj spid="_x0000_s27653" name="Equation" r:id="rId6" imgW="139680" imgH="164880" progId="Equation.DSMT4">
                <p:embed/>
              </p:oleObj>
            </a:graphicData>
          </a:graphic>
        </p:graphicFrame>
        <p:graphicFrame>
          <p:nvGraphicFramePr>
            <p:cNvPr id="27654" name="Object 25"/>
            <p:cNvGraphicFramePr>
              <a:graphicFrameLocks noChangeAspect="1"/>
            </p:cNvGraphicFramePr>
            <p:nvPr/>
          </p:nvGraphicFramePr>
          <p:xfrm>
            <a:off x="6065838" y="5219700"/>
            <a:ext cx="301625" cy="300038"/>
          </p:xfrm>
          <a:graphic>
            <a:graphicData uri="http://schemas.openxmlformats.org/presentationml/2006/ole">
              <p:oleObj spid="_x0000_s27654" name="Equation" r:id="rId7" imgW="177480" imgH="177480" progId="Equation.DSMT4">
                <p:embed/>
              </p:oleObj>
            </a:graphicData>
          </a:graphic>
        </p:graphicFrame>
      </p:grpSp>
      <p:graphicFrame>
        <p:nvGraphicFramePr>
          <p:cNvPr id="27655" name="Object 27"/>
          <p:cNvGraphicFramePr>
            <a:graphicFrameLocks noChangeAspect="1"/>
          </p:cNvGraphicFramePr>
          <p:nvPr/>
        </p:nvGraphicFramePr>
        <p:xfrm>
          <a:off x="1410695" y="5169449"/>
          <a:ext cx="3494088" cy="922337"/>
        </p:xfrm>
        <a:graphic>
          <a:graphicData uri="http://schemas.openxmlformats.org/presentationml/2006/ole">
            <p:oleObj spid="_x0000_s27655" name="Equation" r:id="rId8" imgW="1625400" imgH="431640" progId="Equation.DSMT4">
              <p:embed/>
            </p:oleObj>
          </a:graphicData>
        </a:graphic>
      </p:graphicFrame>
      <p:sp>
        <p:nvSpPr>
          <p:cNvPr id="27666" name="Text Box 29"/>
          <p:cNvSpPr txBox="1">
            <a:spLocks noChangeArrowheads="1"/>
          </p:cNvSpPr>
          <p:nvPr/>
        </p:nvSpPr>
        <p:spPr bwMode="auto">
          <a:xfrm>
            <a:off x="2153290" y="3701321"/>
            <a:ext cx="5100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/>
              <a:t>hex = horizontal electric dipole in the </a:t>
            </a:r>
            <a:r>
              <a:rPr lang="en-US" sz="2000" b="0" i="1" dirty="0">
                <a:latin typeface="Times New Roman" pitchFamily="18" charset="0"/>
              </a:rPr>
              <a:t>x</a:t>
            </a:r>
            <a:r>
              <a:rPr lang="en-US" b="0" dirty="0"/>
              <a:t> direction.</a:t>
            </a:r>
          </a:p>
        </p:txBody>
      </p:sp>
      <p:sp>
        <p:nvSpPr>
          <p:cNvPr id="27667" name="Text Box 30"/>
          <p:cNvSpPr txBox="1">
            <a:spLocks noChangeArrowheads="1"/>
          </p:cNvSpPr>
          <p:nvPr/>
        </p:nvSpPr>
        <p:spPr bwMode="auto">
          <a:xfrm>
            <a:off x="765175" y="4740208"/>
            <a:ext cx="12522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Assume: 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38271" name="Rectangle 31"/>
          <p:cNvSpPr>
            <a:spLocks noChangeArrowheads="1"/>
          </p:cNvSpPr>
          <p:nvPr/>
        </p:nvSpPr>
        <p:spPr bwMode="auto">
          <a:xfrm>
            <a:off x="873125" y="190500"/>
            <a:ext cx="7785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of Patch Current (cont.)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4163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</a:t>
            </a:r>
          </a:p>
        </p:txBody>
      </p:sp>
      <p:sp>
        <p:nvSpPr>
          <p:cNvPr id="10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9" name="Rectangle 7"/>
          <p:cNvSpPr>
            <a:spLocks noChangeArrowheads="1"/>
          </p:cNvSpPr>
          <p:nvPr/>
        </p:nvSpPr>
        <p:spPr bwMode="auto">
          <a:xfrm>
            <a:off x="862226" y="1087367"/>
            <a:ext cx="2327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Reciprocity theorem:</a:t>
            </a: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3262313" y="1350963"/>
          <a:ext cx="2617787" cy="492125"/>
        </p:xfrm>
        <a:graphic>
          <a:graphicData uri="http://schemas.openxmlformats.org/presentationml/2006/ole">
            <p:oleObj spid="_x0000_s1026" name="Equation" r:id="rId3" imgW="1066680" imgH="203040" progId="Equation.DSMT4">
              <p:embed/>
            </p:oleObj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1017588" y="2209800"/>
          <a:ext cx="7086600" cy="884238"/>
        </p:xfrm>
        <a:graphic>
          <a:graphicData uri="http://schemas.openxmlformats.org/presentationml/2006/ole">
            <p:oleObj spid="_x0000_s1027" name="Equation" r:id="rId4" imgW="3162240" imgH="393480" progId="Equation.DSMT4">
              <p:embed/>
            </p:oleObj>
          </a:graphicData>
        </a:graphic>
      </p:graphicFrame>
      <p:sp>
        <p:nvSpPr>
          <p:cNvPr id="1040" name="Rectangle 10"/>
          <p:cNvSpPr>
            <a:spLocks noChangeArrowheads="1"/>
          </p:cNvSpPr>
          <p:nvPr/>
        </p:nvSpPr>
        <p:spPr bwMode="auto">
          <a:xfrm>
            <a:off x="482600" y="3302000"/>
            <a:ext cx="4005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Consider an electric current source:</a:t>
            </a:r>
          </a:p>
        </p:txBody>
      </p:sp>
      <p:grpSp>
        <p:nvGrpSpPr>
          <p:cNvPr id="1041" name="Group 25"/>
          <p:cNvGrpSpPr>
            <a:grpSpLocks/>
          </p:cNvGrpSpPr>
          <p:nvPr/>
        </p:nvGrpSpPr>
        <p:grpSpPr bwMode="auto">
          <a:xfrm>
            <a:off x="3089275" y="3732213"/>
            <a:ext cx="4430713" cy="2949575"/>
            <a:chOff x="2981325" y="3614565"/>
            <a:chExt cx="4430904" cy="2948160"/>
          </a:xfrm>
        </p:grpSpPr>
        <p:sp>
          <p:nvSpPr>
            <p:cNvPr id="1042" name="Freeform 11"/>
            <p:cNvSpPr>
              <a:spLocks/>
            </p:cNvSpPr>
            <p:nvPr/>
          </p:nvSpPr>
          <p:spPr bwMode="auto">
            <a:xfrm>
              <a:off x="3906838" y="4568825"/>
              <a:ext cx="1239837" cy="1544638"/>
            </a:xfrm>
            <a:custGeom>
              <a:avLst/>
              <a:gdLst>
                <a:gd name="T0" fmla="*/ 2147483647 w 1016"/>
                <a:gd name="T1" fmla="*/ 0 h 824"/>
                <a:gd name="T2" fmla="*/ 2147483647 w 1016"/>
                <a:gd name="T3" fmla="*/ 2147483647 h 824"/>
                <a:gd name="T4" fmla="*/ 2147483647 w 1016"/>
                <a:gd name="T5" fmla="*/ 2147483647 h 824"/>
                <a:gd name="T6" fmla="*/ 2147483647 w 1016"/>
                <a:gd name="T7" fmla="*/ 2147483647 h 824"/>
                <a:gd name="T8" fmla="*/ 2147483647 w 1016"/>
                <a:gd name="T9" fmla="*/ 2147483647 h 824"/>
                <a:gd name="T10" fmla="*/ 2147483647 w 1016"/>
                <a:gd name="T11" fmla="*/ 2147483647 h 824"/>
                <a:gd name="T12" fmla="*/ 2147483647 w 1016"/>
                <a:gd name="T13" fmla="*/ 2147483647 h 824"/>
                <a:gd name="T14" fmla="*/ 2147483647 w 1016"/>
                <a:gd name="T15" fmla="*/ 2147483647 h 824"/>
                <a:gd name="T16" fmla="*/ 2147483647 w 1016"/>
                <a:gd name="T17" fmla="*/ 2147483647 h 824"/>
                <a:gd name="T18" fmla="*/ 2147483647 w 1016"/>
                <a:gd name="T19" fmla="*/ 0 h 8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16"/>
                <a:gd name="T31" fmla="*/ 0 h 824"/>
                <a:gd name="T32" fmla="*/ 1016 w 1016"/>
                <a:gd name="T33" fmla="*/ 824 h 8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16" h="824">
                  <a:moveTo>
                    <a:pt x="336" y="0"/>
                  </a:moveTo>
                  <a:cubicBezTo>
                    <a:pt x="184" y="16"/>
                    <a:pt x="96" y="112"/>
                    <a:pt x="48" y="192"/>
                  </a:cubicBezTo>
                  <a:cubicBezTo>
                    <a:pt x="0" y="272"/>
                    <a:pt x="40" y="384"/>
                    <a:pt x="48" y="480"/>
                  </a:cubicBezTo>
                  <a:cubicBezTo>
                    <a:pt x="56" y="576"/>
                    <a:pt x="48" y="712"/>
                    <a:pt x="96" y="768"/>
                  </a:cubicBezTo>
                  <a:cubicBezTo>
                    <a:pt x="144" y="824"/>
                    <a:pt x="232" y="816"/>
                    <a:pt x="336" y="816"/>
                  </a:cubicBezTo>
                  <a:cubicBezTo>
                    <a:pt x="440" y="816"/>
                    <a:pt x="614" y="791"/>
                    <a:pt x="720" y="768"/>
                  </a:cubicBezTo>
                  <a:cubicBezTo>
                    <a:pt x="826" y="745"/>
                    <a:pt x="928" y="756"/>
                    <a:pt x="972" y="677"/>
                  </a:cubicBezTo>
                  <a:cubicBezTo>
                    <a:pt x="1016" y="598"/>
                    <a:pt x="1014" y="398"/>
                    <a:pt x="987" y="296"/>
                  </a:cubicBezTo>
                  <a:cubicBezTo>
                    <a:pt x="960" y="194"/>
                    <a:pt x="916" y="111"/>
                    <a:pt x="808" y="62"/>
                  </a:cubicBezTo>
                  <a:cubicBezTo>
                    <a:pt x="700" y="13"/>
                    <a:pt x="434" y="13"/>
                    <a:pt x="336" y="0"/>
                  </a:cubicBezTo>
                  <a:close/>
                </a:path>
              </a:pathLst>
            </a:custGeom>
            <a:solidFill>
              <a:srgbClr val="99CCFF"/>
            </a:solidFill>
            <a:ln w="63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Line 12"/>
            <p:cNvSpPr>
              <a:spLocks noChangeShapeType="1"/>
            </p:cNvSpPr>
            <p:nvPr/>
          </p:nvSpPr>
          <p:spPr bwMode="auto">
            <a:xfrm flipV="1">
              <a:off x="4121150" y="4948238"/>
              <a:ext cx="106363" cy="55880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13"/>
            <p:cNvSpPr>
              <a:spLocks noChangeShapeType="1"/>
            </p:cNvSpPr>
            <p:nvPr/>
          </p:nvSpPr>
          <p:spPr bwMode="auto">
            <a:xfrm flipV="1">
              <a:off x="4797425" y="4935538"/>
              <a:ext cx="106363" cy="55880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14"/>
            <p:cNvSpPr>
              <a:spLocks noChangeShapeType="1"/>
            </p:cNvSpPr>
            <p:nvPr/>
          </p:nvSpPr>
          <p:spPr bwMode="auto">
            <a:xfrm flipV="1">
              <a:off x="4432300" y="5219700"/>
              <a:ext cx="106363" cy="55880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15"/>
            <p:cNvSpPr>
              <a:spLocks noChangeShapeType="1"/>
            </p:cNvSpPr>
            <p:nvPr/>
          </p:nvSpPr>
          <p:spPr bwMode="auto">
            <a:xfrm flipV="1">
              <a:off x="4572000" y="5435600"/>
              <a:ext cx="24685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16"/>
            <p:cNvSpPr>
              <a:spLocks noChangeShapeType="1"/>
            </p:cNvSpPr>
            <p:nvPr/>
          </p:nvSpPr>
          <p:spPr bwMode="auto">
            <a:xfrm flipH="1">
              <a:off x="3335338" y="5424488"/>
              <a:ext cx="1236662" cy="925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Line 17"/>
            <p:cNvSpPr>
              <a:spLocks noChangeShapeType="1"/>
            </p:cNvSpPr>
            <p:nvPr/>
          </p:nvSpPr>
          <p:spPr bwMode="auto">
            <a:xfrm flipH="1" flipV="1">
              <a:off x="4572000" y="3914775"/>
              <a:ext cx="0" cy="1530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8" name="Object 18"/>
            <p:cNvGraphicFramePr>
              <a:graphicFrameLocks noChangeAspect="1"/>
            </p:cNvGraphicFramePr>
            <p:nvPr/>
          </p:nvGraphicFramePr>
          <p:xfrm>
            <a:off x="2981325" y="6314739"/>
            <a:ext cx="225344" cy="247986"/>
          </p:xfrm>
          <a:graphic>
            <a:graphicData uri="http://schemas.openxmlformats.org/presentationml/2006/ole">
              <p:oleObj spid="_x0000_s1028" name="Equation" r:id="rId5" imgW="126720" imgH="139680" progId="Equation.DSMT4">
                <p:embed/>
              </p:oleObj>
            </a:graphicData>
          </a:graphic>
        </p:graphicFrame>
        <p:graphicFrame>
          <p:nvGraphicFramePr>
            <p:cNvPr id="1029" name="Object 19"/>
            <p:cNvGraphicFramePr>
              <a:graphicFrameLocks noChangeAspect="1"/>
            </p:cNvGraphicFramePr>
            <p:nvPr/>
          </p:nvGraphicFramePr>
          <p:xfrm>
            <a:off x="7186429" y="5335793"/>
            <a:ext cx="225800" cy="267033"/>
          </p:xfrm>
          <a:graphic>
            <a:graphicData uri="http://schemas.openxmlformats.org/presentationml/2006/ole">
              <p:oleObj spid="_x0000_s1029" name="Equation" r:id="rId6" imgW="139680" imgH="164880" progId="Equation.DSMT4">
                <p:embed/>
              </p:oleObj>
            </a:graphicData>
          </a:graphic>
        </p:graphicFrame>
        <p:graphicFrame>
          <p:nvGraphicFramePr>
            <p:cNvPr id="1030" name="Object 20"/>
            <p:cNvGraphicFramePr>
              <a:graphicFrameLocks noChangeAspect="1"/>
            </p:cNvGraphicFramePr>
            <p:nvPr/>
          </p:nvGraphicFramePr>
          <p:xfrm>
            <a:off x="4480650" y="3614565"/>
            <a:ext cx="203218" cy="203219"/>
          </p:xfrm>
          <a:graphic>
            <a:graphicData uri="http://schemas.openxmlformats.org/presentationml/2006/ole">
              <p:oleObj spid="_x0000_s1030" name="Equation" r:id="rId7" imgW="126720" imgH="126720" progId="Equation.DSMT4">
                <p:embed/>
              </p:oleObj>
            </a:graphicData>
          </a:graphic>
        </p:graphicFrame>
        <p:sp>
          <p:nvSpPr>
            <p:cNvPr id="1049" name="Line 21"/>
            <p:cNvSpPr>
              <a:spLocks noChangeShapeType="1"/>
            </p:cNvSpPr>
            <p:nvPr/>
          </p:nvSpPr>
          <p:spPr bwMode="auto">
            <a:xfrm flipV="1">
              <a:off x="4572000" y="4537075"/>
              <a:ext cx="1971675" cy="890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Oval 22"/>
            <p:cNvSpPr>
              <a:spLocks noChangeArrowheads="1"/>
            </p:cNvSpPr>
            <p:nvPr/>
          </p:nvSpPr>
          <p:spPr bwMode="auto">
            <a:xfrm>
              <a:off x="6508750" y="4489450"/>
              <a:ext cx="88900" cy="889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31" name="Object 23"/>
            <p:cNvGraphicFramePr>
              <a:graphicFrameLocks noChangeAspect="1"/>
            </p:cNvGraphicFramePr>
            <p:nvPr/>
          </p:nvGraphicFramePr>
          <p:xfrm>
            <a:off x="6083300" y="3902075"/>
            <a:ext cx="1263650" cy="534988"/>
          </p:xfrm>
          <a:graphic>
            <a:graphicData uri="http://schemas.openxmlformats.org/presentationml/2006/ole">
              <p:oleObj spid="_x0000_s1031" name="Equation" r:id="rId8" imgW="609480" imgH="253800" progId="Equation.DSMT4">
                <p:embed/>
              </p:oleObj>
            </a:graphicData>
          </a:graphic>
        </p:graphicFrame>
        <p:graphicFrame>
          <p:nvGraphicFramePr>
            <p:cNvPr id="1032" name="Object 24"/>
            <p:cNvGraphicFramePr>
              <a:graphicFrameLocks noChangeAspect="1"/>
            </p:cNvGraphicFramePr>
            <p:nvPr/>
          </p:nvGraphicFramePr>
          <p:xfrm>
            <a:off x="4894263" y="4181475"/>
            <a:ext cx="393700" cy="508000"/>
          </p:xfrm>
          <a:graphic>
            <a:graphicData uri="http://schemas.openxmlformats.org/presentationml/2006/ole">
              <p:oleObj spid="_x0000_s1032" name="Equation" r:id="rId9" imgW="190440" imgH="241200" progId="Equation.DSMT4">
                <p:embed/>
              </p:oleObj>
            </a:graphicData>
          </a:graphic>
        </p:graphicFrame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949325" y="1354138"/>
            <a:ext cx="697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For this patch current we have the following Fourier transform:</a:t>
            </a:r>
          </a:p>
        </p:txBody>
      </p:sp>
      <p:graphicFrame>
        <p:nvGraphicFramePr>
          <p:cNvPr id="28674" name="Object 18"/>
          <p:cNvGraphicFramePr>
            <a:graphicFrameLocks noChangeAspect="1"/>
          </p:cNvGraphicFramePr>
          <p:nvPr/>
        </p:nvGraphicFramePr>
        <p:xfrm>
          <a:off x="895350" y="2066925"/>
          <a:ext cx="7058025" cy="1838325"/>
        </p:xfrm>
        <a:graphic>
          <a:graphicData uri="http://schemas.openxmlformats.org/presentationml/2006/ole">
            <p:oleObj spid="_x0000_s28674" name="Equation" r:id="rId3" imgW="3517560" imgH="914400" progId="Equation.DSMT4">
              <p:embed/>
            </p:oleObj>
          </a:graphicData>
        </a:graphic>
      </p:graphicFrame>
      <p:sp>
        <p:nvSpPr>
          <p:cNvPr id="140307" name="Rectangle 19"/>
          <p:cNvSpPr>
            <a:spLocks noChangeArrowheads="1"/>
          </p:cNvSpPr>
          <p:nvPr/>
        </p:nvSpPr>
        <p:spPr bwMode="auto">
          <a:xfrm>
            <a:off x="873125" y="190500"/>
            <a:ext cx="7785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of Patch Current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698" name="Object 18"/>
          <p:cNvGraphicFramePr>
            <a:graphicFrameLocks noChangeAspect="1"/>
          </p:cNvGraphicFramePr>
          <p:nvPr/>
        </p:nvGraphicFramePr>
        <p:xfrm>
          <a:off x="1906588" y="2754313"/>
          <a:ext cx="5246687" cy="1366837"/>
        </p:xfrm>
        <a:graphic>
          <a:graphicData uri="http://schemas.openxmlformats.org/presentationml/2006/ole">
            <p:oleObj spid="_x0000_s29698" name="Equation" r:id="rId3" imgW="3517560" imgH="914400" progId="Equation.DSMT4">
              <p:embed/>
            </p:oleObj>
          </a:graphicData>
        </a:graphic>
      </p:graphicFrame>
      <p:sp>
        <p:nvSpPr>
          <p:cNvPr id="140307" name="Rectangle 19"/>
          <p:cNvSpPr>
            <a:spLocks noChangeArrowheads="1"/>
          </p:cNvSpPr>
          <p:nvPr/>
        </p:nvSpPr>
        <p:spPr bwMode="auto">
          <a:xfrm>
            <a:off x="690563" y="190500"/>
            <a:ext cx="7785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2133600" y="1023938"/>
          <a:ext cx="4775200" cy="1430337"/>
        </p:xfrm>
        <a:graphic>
          <a:graphicData uri="http://schemas.openxmlformats.org/presentationml/2006/ole">
            <p:oleObj spid="_x0000_s29699" name="Equation" r:id="rId4" imgW="2489040" imgH="749160" progId="Equation.DSMT4">
              <p:embed/>
            </p:oleObj>
          </a:graphicData>
        </a:graphic>
      </p:graphicFrame>
      <p:graphicFrame>
        <p:nvGraphicFramePr>
          <p:cNvPr id="29700" name="Object 15"/>
          <p:cNvGraphicFramePr>
            <a:graphicFrameLocks noChangeAspect="1"/>
          </p:cNvGraphicFramePr>
          <p:nvPr/>
        </p:nvGraphicFramePr>
        <p:xfrm>
          <a:off x="327025" y="4445000"/>
          <a:ext cx="3294063" cy="871538"/>
        </p:xfrm>
        <a:graphic>
          <a:graphicData uri="http://schemas.openxmlformats.org/presentationml/2006/ole">
            <p:oleObj spid="_x0000_s29700" name="Equation" r:id="rId5" imgW="1917360" imgH="507960" progId="Equation.DSMT4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4002088" y="4411663"/>
          <a:ext cx="2705100" cy="917575"/>
        </p:xfrm>
        <a:graphic>
          <a:graphicData uri="http://schemas.openxmlformats.org/presentationml/2006/ole">
            <p:oleObj spid="_x0000_s29701" name="Equation" r:id="rId6" imgW="1574640" imgH="533160" progId="Equation.DSMT4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6843713" y="4492625"/>
          <a:ext cx="2138362" cy="741363"/>
        </p:xfrm>
        <a:graphic>
          <a:graphicData uri="http://schemas.openxmlformats.org/presentationml/2006/ole">
            <p:oleObj spid="_x0000_s29702" name="Equation" r:id="rId7" imgW="1244520" imgH="431640" progId="Equation.DSMT4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7240588" y="1036638"/>
          <a:ext cx="1535112" cy="484187"/>
        </p:xfrm>
        <a:graphic>
          <a:graphicData uri="http://schemas.openxmlformats.org/presentationml/2006/ole">
            <p:oleObj spid="_x0000_s29703" name="Equation" r:id="rId8" imgW="799920" imgH="253800" progId="Equation.DSMT4">
              <p:embed/>
            </p:oleObj>
          </a:graphicData>
        </a:graphic>
      </p:graphicFrame>
      <p:graphicFrame>
        <p:nvGraphicFramePr>
          <p:cNvPr id="29704" name="Object 27"/>
          <p:cNvGraphicFramePr>
            <a:graphicFrameLocks noChangeAspect="1"/>
          </p:cNvGraphicFramePr>
          <p:nvPr/>
        </p:nvGraphicFramePr>
        <p:xfrm>
          <a:off x="3416300" y="5965825"/>
          <a:ext cx="2306638" cy="609600"/>
        </p:xfrm>
        <a:graphic>
          <a:graphicData uri="http://schemas.openxmlformats.org/presentationml/2006/ole">
            <p:oleObj spid="_x0000_s29704" name="Equation" r:id="rId9" imgW="1625400" imgH="431640" progId="Equation.DSMT4">
              <p:embed/>
            </p:oleObj>
          </a:graphicData>
        </a:graphic>
      </p:graphicFrame>
      <p:sp>
        <p:nvSpPr>
          <p:cNvPr id="29711" name="Text Box 30"/>
          <p:cNvSpPr txBox="1">
            <a:spLocks noChangeArrowheads="1"/>
          </p:cNvSpPr>
          <p:nvPr/>
        </p:nvSpPr>
        <p:spPr bwMode="auto">
          <a:xfrm>
            <a:off x="1787525" y="6051550"/>
            <a:ext cx="1595438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Assumption: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4163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 (cont.)</a:t>
            </a:r>
          </a:p>
        </p:txBody>
      </p:sp>
      <p:sp>
        <p:nvSpPr>
          <p:cNvPr id="206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5" name="Rectangle 7"/>
          <p:cNvSpPr>
            <a:spLocks noChangeArrowheads="1"/>
          </p:cNvSpPr>
          <p:nvPr/>
        </p:nvSpPr>
        <p:spPr bwMode="auto">
          <a:xfrm>
            <a:off x="949325" y="1247775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Let</a:t>
            </a:r>
          </a:p>
        </p:txBody>
      </p:sp>
      <p:graphicFrame>
        <p:nvGraphicFramePr>
          <p:cNvPr id="2050" name="Object 24"/>
          <p:cNvGraphicFramePr>
            <a:graphicFrameLocks noChangeAspect="1"/>
          </p:cNvGraphicFramePr>
          <p:nvPr/>
        </p:nvGraphicFramePr>
        <p:xfrm>
          <a:off x="444500" y="1785938"/>
          <a:ext cx="2157413" cy="588962"/>
        </p:xfrm>
        <a:graphic>
          <a:graphicData uri="http://schemas.openxmlformats.org/presentationml/2006/ole">
            <p:oleObj spid="_x0000_s2050" name="Equation" r:id="rId3" imgW="1041120" imgH="279360" progId="Equation.DSMT4">
              <p:embed/>
            </p:oleObj>
          </a:graphicData>
        </a:graphic>
      </p:graphicFrame>
      <p:graphicFrame>
        <p:nvGraphicFramePr>
          <p:cNvPr id="2051" name="Object 28"/>
          <p:cNvGraphicFramePr>
            <a:graphicFrameLocks noChangeAspect="1"/>
          </p:cNvGraphicFramePr>
          <p:nvPr/>
        </p:nvGraphicFramePr>
        <p:xfrm>
          <a:off x="4525963" y="4479925"/>
          <a:ext cx="2970212" cy="1903413"/>
        </p:xfrm>
        <a:graphic>
          <a:graphicData uri="http://schemas.openxmlformats.org/presentationml/2006/ole">
            <p:oleObj spid="_x0000_s2051" name="Equation" r:id="rId4" imgW="1485720" imgH="952200" progId="Equation.DSMT4">
              <p:embed/>
            </p:oleObj>
          </a:graphicData>
        </a:graphic>
      </p:graphicFrame>
      <p:grpSp>
        <p:nvGrpSpPr>
          <p:cNvPr id="2066" name="Group 29"/>
          <p:cNvGrpSpPr>
            <a:grpSpLocks/>
          </p:cNvGrpSpPr>
          <p:nvPr/>
        </p:nvGrpSpPr>
        <p:grpSpPr bwMode="auto">
          <a:xfrm>
            <a:off x="2725738" y="1216025"/>
            <a:ext cx="4391025" cy="3043238"/>
            <a:chOff x="2865610" y="978937"/>
            <a:chExt cx="4390814" cy="3043599"/>
          </a:xfrm>
        </p:grpSpPr>
        <p:grpSp>
          <p:nvGrpSpPr>
            <p:cNvPr id="2067" name="Group 25"/>
            <p:cNvGrpSpPr>
              <a:grpSpLocks/>
            </p:cNvGrpSpPr>
            <p:nvPr/>
          </p:nvGrpSpPr>
          <p:grpSpPr bwMode="auto">
            <a:xfrm>
              <a:off x="2865610" y="978937"/>
              <a:ext cx="4390814" cy="3043599"/>
              <a:chOff x="2865610" y="978937"/>
              <a:chExt cx="4390814" cy="3043599"/>
            </a:xfrm>
          </p:grpSpPr>
          <p:sp>
            <p:nvSpPr>
              <p:cNvPr id="2069" name="Freeform 11"/>
              <p:cNvSpPr>
                <a:spLocks/>
              </p:cNvSpPr>
              <p:nvPr/>
            </p:nvSpPr>
            <p:spPr bwMode="auto">
              <a:xfrm>
                <a:off x="3748088" y="1974850"/>
                <a:ext cx="1239837" cy="1544638"/>
              </a:xfrm>
              <a:custGeom>
                <a:avLst/>
                <a:gdLst>
                  <a:gd name="T0" fmla="*/ 2147483647 w 1016"/>
                  <a:gd name="T1" fmla="*/ 0 h 824"/>
                  <a:gd name="T2" fmla="*/ 2147483647 w 1016"/>
                  <a:gd name="T3" fmla="*/ 2147483647 h 824"/>
                  <a:gd name="T4" fmla="*/ 2147483647 w 1016"/>
                  <a:gd name="T5" fmla="*/ 2147483647 h 824"/>
                  <a:gd name="T6" fmla="*/ 2147483647 w 1016"/>
                  <a:gd name="T7" fmla="*/ 2147483647 h 824"/>
                  <a:gd name="T8" fmla="*/ 2147483647 w 1016"/>
                  <a:gd name="T9" fmla="*/ 2147483647 h 824"/>
                  <a:gd name="T10" fmla="*/ 2147483647 w 1016"/>
                  <a:gd name="T11" fmla="*/ 2147483647 h 824"/>
                  <a:gd name="T12" fmla="*/ 2147483647 w 1016"/>
                  <a:gd name="T13" fmla="*/ 2147483647 h 824"/>
                  <a:gd name="T14" fmla="*/ 2147483647 w 1016"/>
                  <a:gd name="T15" fmla="*/ 2147483647 h 824"/>
                  <a:gd name="T16" fmla="*/ 2147483647 w 1016"/>
                  <a:gd name="T17" fmla="*/ 2147483647 h 824"/>
                  <a:gd name="T18" fmla="*/ 2147483647 w 1016"/>
                  <a:gd name="T19" fmla="*/ 0 h 82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16"/>
                  <a:gd name="T31" fmla="*/ 0 h 824"/>
                  <a:gd name="T32" fmla="*/ 1016 w 1016"/>
                  <a:gd name="T33" fmla="*/ 824 h 82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16" h="824">
                    <a:moveTo>
                      <a:pt x="336" y="0"/>
                    </a:moveTo>
                    <a:cubicBezTo>
                      <a:pt x="184" y="16"/>
                      <a:pt x="96" y="112"/>
                      <a:pt x="48" y="192"/>
                    </a:cubicBezTo>
                    <a:cubicBezTo>
                      <a:pt x="0" y="272"/>
                      <a:pt x="40" y="384"/>
                      <a:pt x="48" y="480"/>
                    </a:cubicBezTo>
                    <a:cubicBezTo>
                      <a:pt x="56" y="576"/>
                      <a:pt x="48" y="712"/>
                      <a:pt x="96" y="768"/>
                    </a:cubicBezTo>
                    <a:cubicBezTo>
                      <a:pt x="144" y="824"/>
                      <a:pt x="232" y="816"/>
                      <a:pt x="336" y="816"/>
                    </a:cubicBezTo>
                    <a:cubicBezTo>
                      <a:pt x="440" y="816"/>
                      <a:pt x="614" y="791"/>
                      <a:pt x="720" y="768"/>
                    </a:cubicBezTo>
                    <a:cubicBezTo>
                      <a:pt x="826" y="745"/>
                      <a:pt x="928" y="756"/>
                      <a:pt x="972" y="677"/>
                    </a:cubicBezTo>
                    <a:cubicBezTo>
                      <a:pt x="1016" y="598"/>
                      <a:pt x="1014" y="398"/>
                      <a:pt x="987" y="296"/>
                    </a:cubicBezTo>
                    <a:cubicBezTo>
                      <a:pt x="960" y="194"/>
                      <a:pt x="916" y="111"/>
                      <a:pt x="808" y="62"/>
                    </a:cubicBezTo>
                    <a:cubicBezTo>
                      <a:pt x="700" y="13"/>
                      <a:pt x="434" y="13"/>
                      <a:pt x="336" y="0"/>
                    </a:cubicBezTo>
                    <a:close/>
                  </a:path>
                </a:pathLst>
              </a:custGeom>
              <a:solidFill>
                <a:srgbClr val="99CCFF"/>
              </a:solidFill>
              <a:ln w="63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0" name="Line 12"/>
              <p:cNvSpPr>
                <a:spLocks noChangeShapeType="1"/>
              </p:cNvSpPr>
              <p:nvPr/>
            </p:nvSpPr>
            <p:spPr bwMode="auto">
              <a:xfrm flipV="1">
                <a:off x="3962400" y="2354263"/>
                <a:ext cx="106363" cy="558800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" name="Line 13"/>
              <p:cNvSpPr>
                <a:spLocks noChangeShapeType="1"/>
              </p:cNvSpPr>
              <p:nvPr/>
            </p:nvSpPr>
            <p:spPr bwMode="auto">
              <a:xfrm>
                <a:off x="6316308" y="1707272"/>
                <a:ext cx="247650" cy="534987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" name="Line 14"/>
              <p:cNvSpPr>
                <a:spLocks noChangeShapeType="1"/>
              </p:cNvSpPr>
              <p:nvPr/>
            </p:nvSpPr>
            <p:spPr bwMode="auto">
              <a:xfrm flipV="1">
                <a:off x="4251325" y="2625725"/>
                <a:ext cx="106363" cy="558800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" name="Line 15"/>
              <p:cNvSpPr>
                <a:spLocks noChangeShapeType="1"/>
              </p:cNvSpPr>
              <p:nvPr/>
            </p:nvSpPr>
            <p:spPr bwMode="auto">
              <a:xfrm flipV="1">
                <a:off x="4413250" y="2841625"/>
                <a:ext cx="24685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" name="Line 16"/>
              <p:cNvSpPr>
                <a:spLocks noChangeShapeType="1"/>
              </p:cNvSpPr>
              <p:nvPr/>
            </p:nvSpPr>
            <p:spPr bwMode="auto">
              <a:xfrm flipH="1">
                <a:off x="3176588" y="2830513"/>
                <a:ext cx="1236662" cy="9255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" name="Line 17"/>
              <p:cNvSpPr>
                <a:spLocks noChangeShapeType="1"/>
              </p:cNvSpPr>
              <p:nvPr/>
            </p:nvSpPr>
            <p:spPr bwMode="auto">
              <a:xfrm flipH="1" flipV="1">
                <a:off x="4413250" y="1320800"/>
                <a:ext cx="0" cy="15303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053" name="Object 18"/>
              <p:cNvGraphicFramePr>
                <a:graphicFrameLocks noChangeAspect="1"/>
              </p:cNvGraphicFramePr>
              <p:nvPr/>
            </p:nvGraphicFramePr>
            <p:xfrm>
              <a:off x="2865610" y="3732901"/>
              <a:ext cx="263190" cy="289635"/>
            </p:xfrm>
            <a:graphic>
              <a:graphicData uri="http://schemas.openxmlformats.org/presentationml/2006/ole">
                <p:oleObj spid="_x0000_s2053" name="Equation" r:id="rId5" imgW="126720" imgH="139680" progId="Equation.DSMT4">
                  <p:embed/>
                </p:oleObj>
              </a:graphicData>
            </a:graphic>
          </p:graphicFrame>
          <p:graphicFrame>
            <p:nvGraphicFramePr>
              <p:cNvPr id="2054" name="Object 19"/>
              <p:cNvGraphicFramePr>
                <a:graphicFrameLocks noChangeAspect="1"/>
              </p:cNvGraphicFramePr>
              <p:nvPr/>
            </p:nvGraphicFramePr>
            <p:xfrm>
              <a:off x="6995405" y="2710926"/>
              <a:ext cx="261019" cy="308683"/>
            </p:xfrm>
            <a:graphic>
              <a:graphicData uri="http://schemas.openxmlformats.org/presentationml/2006/ole">
                <p:oleObj spid="_x0000_s2054" name="Equation" r:id="rId6" imgW="139680" imgH="164880" progId="Equation.DSMT4">
                  <p:embed/>
                </p:oleObj>
              </a:graphicData>
            </a:graphic>
          </p:graphicFrame>
          <p:graphicFrame>
            <p:nvGraphicFramePr>
              <p:cNvPr id="2055" name="Object 20"/>
              <p:cNvGraphicFramePr>
                <a:graphicFrameLocks noChangeAspect="1"/>
              </p:cNvGraphicFramePr>
              <p:nvPr/>
            </p:nvGraphicFramePr>
            <p:xfrm>
              <a:off x="4296624" y="978937"/>
              <a:ext cx="249480" cy="249480"/>
            </p:xfrm>
            <a:graphic>
              <a:graphicData uri="http://schemas.openxmlformats.org/presentationml/2006/ole">
                <p:oleObj spid="_x0000_s2055" name="Equation" r:id="rId7" imgW="126720" imgH="126720" progId="Equation.DSMT4">
                  <p:embed/>
                </p:oleObj>
              </a:graphicData>
            </a:graphic>
          </p:graphicFrame>
          <p:sp>
            <p:nvSpPr>
              <p:cNvPr id="2076" name="Line 21"/>
              <p:cNvSpPr>
                <a:spLocks noChangeShapeType="1"/>
              </p:cNvSpPr>
              <p:nvPr/>
            </p:nvSpPr>
            <p:spPr bwMode="auto">
              <a:xfrm flipV="1">
                <a:off x="4413250" y="1943100"/>
                <a:ext cx="1971675" cy="890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056" name="Object 25"/>
              <p:cNvGraphicFramePr>
                <a:graphicFrameLocks noChangeAspect="1"/>
              </p:cNvGraphicFramePr>
              <p:nvPr/>
            </p:nvGraphicFramePr>
            <p:xfrm>
              <a:off x="4621231" y="1511487"/>
              <a:ext cx="393700" cy="508000"/>
            </p:xfrm>
            <a:graphic>
              <a:graphicData uri="http://schemas.openxmlformats.org/presentationml/2006/ole">
                <p:oleObj spid="_x0000_s2056" name="Equation" r:id="rId8" imgW="190440" imgH="241200" progId="Equation.DSMT4">
                  <p:embed/>
                </p:oleObj>
              </a:graphicData>
            </a:graphic>
          </p:graphicFrame>
          <p:sp>
            <p:nvSpPr>
              <p:cNvPr id="2077" name="Line 26"/>
              <p:cNvSpPr>
                <a:spLocks noChangeShapeType="1"/>
              </p:cNvSpPr>
              <p:nvPr/>
            </p:nvSpPr>
            <p:spPr bwMode="auto">
              <a:xfrm flipV="1">
                <a:off x="4589463" y="2613025"/>
                <a:ext cx="106362" cy="558800"/>
              </a:xfrm>
              <a:prstGeom prst="line">
                <a:avLst/>
              </a:prstGeom>
              <a:noFill/>
              <a:ln w="38100">
                <a:solidFill>
                  <a:srgbClr val="33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057" name="Object 27"/>
              <p:cNvGraphicFramePr>
                <a:graphicFrameLocks noChangeAspect="1"/>
              </p:cNvGraphicFramePr>
              <p:nvPr/>
            </p:nvGraphicFramePr>
            <p:xfrm>
              <a:off x="6588125" y="1589088"/>
              <a:ext cx="395288" cy="508000"/>
            </p:xfrm>
            <a:graphic>
              <a:graphicData uri="http://schemas.openxmlformats.org/presentationml/2006/ole">
                <p:oleObj spid="_x0000_s2057" name="Equation" r:id="rId9" imgW="190440" imgH="241200" progId="Equation.DSMT4">
                  <p:embed/>
                </p:oleObj>
              </a:graphicData>
            </a:graphic>
          </p:graphicFrame>
          <p:graphicFrame>
            <p:nvGraphicFramePr>
              <p:cNvPr id="2058" name="Object 30"/>
              <p:cNvGraphicFramePr>
                <a:graphicFrameLocks noChangeAspect="1"/>
              </p:cNvGraphicFramePr>
              <p:nvPr/>
            </p:nvGraphicFramePr>
            <p:xfrm>
              <a:off x="5354283" y="2005890"/>
              <a:ext cx="212725" cy="236538"/>
            </p:xfrm>
            <a:graphic>
              <a:graphicData uri="http://schemas.openxmlformats.org/presentationml/2006/ole">
                <p:oleObj spid="_x0000_s2058" name="Equation" r:id="rId10" imgW="114120" imgH="126720" progId="Equation.DSMT4">
                  <p:embed/>
                </p:oleObj>
              </a:graphicData>
            </a:graphic>
          </p:graphicFrame>
        </p:grpSp>
        <p:graphicFrame>
          <p:nvGraphicFramePr>
            <p:cNvPr id="2052" name="Object 31"/>
            <p:cNvGraphicFramePr>
              <a:graphicFrameLocks noChangeAspect="1"/>
            </p:cNvGraphicFramePr>
            <p:nvPr/>
          </p:nvGraphicFramePr>
          <p:xfrm>
            <a:off x="5975350" y="1611313"/>
            <a:ext cx="307975" cy="449262"/>
          </p:xfrm>
          <a:graphic>
            <a:graphicData uri="http://schemas.openxmlformats.org/presentationml/2006/ole">
              <p:oleObj spid="_x0000_s2052" name="Equation" r:id="rId11" imgW="164880" imgH="241200" progId="Equation.DSMT4">
                <p:embed/>
              </p:oleObj>
            </a:graphicData>
          </a:graphic>
        </p:graphicFrame>
        <p:sp>
          <p:nvSpPr>
            <p:cNvPr id="2068" name="Oval 28"/>
            <p:cNvSpPr>
              <a:spLocks noChangeArrowheads="1"/>
            </p:cNvSpPr>
            <p:nvPr/>
          </p:nvSpPr>
          <p:spPr bwMode="auto">
            <a:xfrm>
              <a:off x="6368528" y="1882589"/>
              <a:ext cx="86061" cy="86061"/>
            </a:xfrm>
            <a:prstGeom prst="ellipse">
              <a:avLst/>
            </a:prstGeom>
            <a:solidFill>
              <a:srgbClr val="66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4163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 (cont.)</a:t>
            </a:r>
          </a:p>
        </p:txBody>
      </p:sp>
      <p:sp>
        <p:nvSpPr>
          <p:cNvPr id="308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5" name="Rectangle 7"/>
          <p:cNvSpPr>
            <a:spLocks noChangeArrowheads="1"/>
          </p:cNvSpPr>
          <p:nvPr/>
        </p:nvSpPr>
        <p:spPr bwMode="auto">
          <a:xfrm>
            <a:off x="1987550" y="1323975"/>
            <a:ext cx="735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3074" name="Object 24"/>
          <p:cNvGraphicFramePr>
            <a:graphicFrameLocks noChangeAspect="1"/>
          </p:cNvGraphicFramePr>
          <p:nvPr/>
        </p:nvGraphicFramePr>
        <p:xfrm>
          <a:off x="2978150" y="1192213"/>
          <a:ext cx="3295650" cy="1127125"/>
        </p:xfrm>
        <a:graphic>
          <a:graphicData uri="http://schemas.openxmlformats.org/presentationml/2006/ole">
            <p:oleObj spid="_x0000_s3074" name="Equation" r:id="rId3" imgW="1409400" imgH="482400" progId="Equation.DSMT4">
              <p:embed/>
            </p:oleObj>
          </a:graphicData>
        </a:graphic>
      </p:graphicFrame>
      <p:graphicFrame>
        <p:nvGraphicFramePr>
          <p:cNvPr id="3075" name="Object 25"/>
          <p:cNvGraphicFramePr>
            <a:graphicFrameLocks noChangeAspect="1"/>
          </p:cNvGraphicFramePr>
          <p:nvPr/>
        </p:nvGraphicFramePr>
        <p:xfrm>
          <a:off x="2855913" y="2895600"/>
          <a:ext cx="3405187" cy="903288"/>
        </p:xfrm>
        <a:graphic>
          <a:graphicData uri="http://schemas.openxmlformats.org/presentationml/2006/ole">
            <p:oleObj spid="_x0000_s3075" name="Equation" r:id="rId4" imgW="1485720" imgH="393480" progId="Equation.DSMT4">
              <p:embed/>
            </p:oleObj>
          </a:graphicData>
        </a:graphic>
      </p:graphicFrame>
      <p:sp>
        <p:nvSpPr>
          <p:cNvPr id="3086" name="Rectangle 26"/>
          <p:cNvSpPr>
            <a:spLocks noChangeArrowheads="1"/>
          </p:cNvSpPr>
          <p:nvPr/>
        </p:nvSpPr>
        <p:spPr bwMode="auto">
          <a:xfrm>
            <a:off x="941388" y="4222750"/>
            <a:ext cx="917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Assume</a:t>
            </a:r>
          </a:p>
        </p:txBody>
      </p:sp>
      <p:graphicFrame>
        <p:nvGraphicFramePr>
          <p:cNvPr id="3076" name="Object 27"/>
          <p:cNvGraphicFramePr>
            <a:graphicFrameLocks noChangeAspect="1"/>
          </p:cNvGraphicFramePr>
          <p:nvPr/>
        </p:nvGraphicFramePr>
        <p:xfrm>
          <a:off x="2133600" y="4244975"/>
          <a:ext cx="1009650" cy="322263"/>
        </p:xfrm>
        <a:graphic>
          <a:graphicData uri="http://schemas.openxmlformats.org/presentationml/2006/ole">
            <p:oleObj spid="_x0000_s3076" name="Equation" r:id="rId5" imgW="444307" imgH="139639" progId="Equation.3">
              <p:embed/>
            </p:oleObj>
          </a:graphicData>
        </a:graphic>
      </p:graphicFrame>
      <p:graphicFrame>
        <p:nvGraphicFramePr>
          <p:cNvPr id="3077" name="Object 28"/>
          <p:cNvGraphicFramePr>
            <a:graphicFrameLocks noChangeAspect="1"/>
          </p:cNvGraphicFramePr>
          <p:nvPr/>
        </p:nvGraphicFramePr>
        <p:xfrm>
          <a:off x="3481388" y="4079875"/>
          <a:ext cx="1939925" cy="588963"/>
        </p:xfrm>
        <a:graphic>
          <a:graphicData uri="http://schemas.openxmlformats.org/presentationml/2006/ole">
            <p:oleObj spid="_x0000_s3077" name="Equation" r:id="rId6" imgW="787320" imgH="241200" progId="Equation.DSMT4">
              <p:embed/>
            </p:oleObj>
          </a:graphicData>
        </a:graphic>
      </p:graphicFrame>
      <p:sp>
        <p:nvSpPr>
          <p:cNvPr id="3087" name="TextBox 13"/>
          <p:cNvSpPr txBox="1">
            <a:spLocks noChangeArrowheads="1"/>
          </p:cNvSpPr>
          <p:nvPr/>
        </p:nvSpPr>
        <p:spPr bwMode="auto">
          <a:xfrm>
            <a:off x="5842000" y="4206875"/>
            <a:ext cx="2986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ipw = “incident plane wave”</a:t>
            </a:r>
          </a:p>
        </p:txBody>
      </p:sp>
      <p:graphicFrame>
        <p:nvGraphicFramePr>
          <p:cNvPr id="3078" name="Object 29"/>
          <p:cNvGraphicFramePr>
            <a:graphicFrameLocks noChangeAspect="1"/>
          </p:cNvGraphicFramePr>
          <p:nvPr/>
        </p:nvGraphicFramePr>
        <p:xfrm>
          <a:off x="2157548" y="5503863"/>
          <a:ext cx="4424362" cy="919162"/>
        </p:xfrm>
        <a:graphic>
          <a:graphicData uri="http://schemas.openxmlformats.org/presentationml/2006/ole">
            <p:oleObj spid="_x0000_s3078" name="Equation" r:id="rId7" imgW="1892160" imgH="393480" progId="Equation.DSMT4">
              <p:embed/>
            </p:oleObj>
          </a:graphicData>
        </a:graphic>
      </p:graphicFrame>
      <p:sp>
        <p:nvSpPr>
          <p:cNvPr id="3088" name="Rectangle 26"/>
          <p:cNvSpPr>
            <a:spLocks noChangeArrowheads="1"/>
          </p:cNvSpPr>
          <p:nvPr/>
        </p:nvSpPr>
        <p:spPr bwMode="auto">
          <a:xfrm>
            <a:off x="1447935" y="5041900"/>
            <a:ext cx="741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3089" name="TextBox 16"/>
          <p:cNvSpPr txBox="1">
            <a:spLocks noChangeArrowheads="1"/>
          </p:cNvSpPr>
          <p:nvPr/>
        </p:nvSpPr>
        <p:spPr bwMode="auto">
          <a:xfrm>
            <a:off x="6821623" y="5737489"/>
            <a:ext cx="1639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 dirty="0">
                <a:latin typeface="Times New Roman" pitchFamily="18" charset="0"/>
                <a:cs typeface="Times New Roman" pitchFamily="18" charset="0"/>
              </a:rPr>
              <a:t>FF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b="0" dirty="0"/>
              <a:t> “far field”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4163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 (cont.)</a:t>
            </a:r>
          </a:p>
        </p:txBody>
      </p:sp>
      <p:sp>
        <p:nvSpPr>
          <p:cNvPr id="410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0" name="Rectangle 7"/>
          <p:cNvSpPr>
            <a:spLocks noChangeArrowheads="1"/>
          </p:cNvSpPr>
          <p:nvPr/>
        </p:nvSpPr>
        <p:spPr bwMode="auto">
          <a:xfrm>
            <a:off x="996950" y="1717675"/>
            <a:ext cx="2044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Consider a dipole in free space:</a:t>
            </a:r>
          </a:p>
        </p:txBody>
      </p:sp>
      <p:graphicFrame>
        <p:nvGraphicFramePr>
          <p:cNvPr id="4098" name="Object 24"/>
          <p:cNvGraphicFramePr>
            <a:graphicFrameLocks noChangeAspect="1"/>
          </p:cNvGraphicFramePr>
          <p:nvPr/>
        </p:nvGraphicFramePr>
        <p:xfrm>
          <a:off x="3570288" y="4246563"/>
          <a:ext cx="3519487" cy="931862"/>
        </p:xfrm>
        <a:graphic>
          <a:graphicData uri="http://schemas.openxmlformats.org/presentationml/2006/ole">
            <p:oleObj spid="_x0000_s4098" name="Equation" r:id="rId3" imgW="1638000" imgH="431640" progId="Equation.DSMT4">
              <p:embed/>
            </p:oleObj>
          </a:graphicData>
        </a:graphic>
      </p:graphicFrame>
      <p:graphicFrame>
        <p:nvGraphicFramePr>
          <p:cNvPr id="4099" name="Object 25"/>
          <p:cNvGraphicFramePr>
            <a:graphicFrameLocks noChangeAspect="1"/>
          </p:cNvGraphicFramePr>
          <p:nvPr/>
        </p:nvGraphicFramePr>
        <p:xfrm>
          <a:off x="1501775" y="5856288"/>
          <a:ext cx="1930400" cy="484187"/>
        </p:xfrm>
        <a:graphic>
          <a:graphicData uri="http://schemas.openxmlformats.org/presentationml/2006/ole">
            <p:oleObj spid="_x0000_s4099" name="Equation" r:id="rId4" imgW="1193760" imgH="304560" progId="Equation.DSMT4">
              <p:embed/>
            </p:oleObj>
          </a:graphicData>
        </a:graphic>
      </p:graphicFrame>
      <p:sp>
        <p:nvSpPr>
          <p:cNvPr id="4112" name="Rectangle 26"/>
          <p:cNvSpPr>
            <a:spLocks noChangeArrowheads="1"/>
          </p:cNvSpPr>
          <p:nvPr/>
        </p:nvSpPr>
        <p:spPr bwMode="auto">
          <a:xfrm>
            <a:off x="982095" y="5923128"/>
            <a:ext cx="273500" cy="31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At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4100" name="Object 27"/>
          <p:cNvGraphicFramePr>
            <a:graphicFrameLocks noChangeAspect="1"/>
          </p:cNvGraphicFramePr>
          <p:nvPr/>
        </p:nvGraphicFramePr>
        <p:xfrm>
          <a:off x="4006850" y="5614988"/>
          <a:ext cx="3006725" cy="923925"/>
        </p:xfrm>
        <a:graphic>
          <a:graphicData uri="http://schemas.openxmlformats.org/presentationml/2006/ole">
            <p:oleObj spid="_x0000_s4100" name="Equation" r:id="rId5" imgW="1295280" imgH="393480" progId="Equation.DSMT4">
              <p:embed/>
            </p:oleObj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3571022" y="942999"/>
            <a:ext cx="4641850" cy="3143250"/>
            <a:chOff x="3571022" y="942999"/>
            <a:chExt cx="4641850" cy="3143250"/>
          </a:xfrm>
        </p:grpSpPr>
        <p:sp>
          <p:nvSpPr>
            <p:cNvPr id="4114" name="Line 12"/>
            <p:cNvSpPr>
              <a:spLocks noChangeShapeType="1"/>
            </p:cNvSpPr>
            <p:nvPr/>
          </p:nvSpPr>
          <p:spPr bwMode="auto">
            <a:xfrm flipV="1">
              <a:off x="5200126" y="2866670"/>
              <a:ext cx="24685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13"/>
            <p:cNvSpPr>
              <a:spLocks noChangeShapeType="1"/>
            </p:cNvSpPr>
            <p:nvPr/>
          </p:nvSpPr>
          <p:spPr bwMode="auto">
            <a:xfrm flipH="1">
              <a:off x="3963483" y="2855556"/>
              <a:ext cx="1236643" cy="925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14"/>
            <p:cNvSpPr>
              <a:spLocks noChangeShapeType="1"/>
            </p:cNvSpPr>
            <p:nvPr/>
          </p:nvSpPr>
          <p:spPr bwMode="auto">
            <a:xfrm flipH="1" flipV="1">
              <a:off x="5200126" y="1345583"/>
              <a:ext cx="0" cy="1530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101" name="Object 15"/>
            <p:cNvGraphicFramePr>
              <a:graphicFrameLocks noChangeAspect="1"/>
            </p:cNvGraphicFramePr>
            <p:nvPr/>
          </p:nvGraphicFramePr>
          <p:xfrm>
            <a:off x="3571022" y="3729708"/>
            <a:ext cx="332058" cy="356541"/>
          </p:xfrm>
          <a:graphic>
            <a:graphicData uri="http://schemas.openxmlformats.org/presentationml/2006/ole">
              <p:oleObj spid="_x0000_s4101" name="Equation" r:id="rId6" imgW="164880" imgH="177480" progId="Equation.DSMT4">
                <p:embed/>
              </p:oleObj>
            </a:graphicData>
          </a:graphic>
        </p:graphicFrame>
        <p:graphicFrame>
          <p:nvGraphicFramePr>
            <p:cNvPr id="4102" name="Object 16"/>
            <p:cNvGraphicFramePr>
              <a:graphicFrameLocks noChangeAspect="1"/>
            </p:cNvGraphicFramePr>
            <p:nvPr/>
          </p:nvGraphicFramePr>
          <p:xfrm>
            <a:off x="7916010" y="2674961"/>
            <a:ext cx="296862" cy="366713"/>
          </p:xfrm>
          <a:graphic>
            <a:graphicData uri="http://schemas.openxmlformats.org/presentationml/2006/ole">
              <p:oleObj spid="_x0000_s4102" name="Equation" r:id="rId7" imgW="164880" imgH="203040" progId="Equation.DSMT4">
                <p:embed/>
              </p:oleObj>
            </a:graphicData>
          </a:graphic>
        </p:graphicFrame>
        <p:graphicFrame>
          <p:nvGraphicFramePr>
            <p:cNvPr id="4103" name="Object 17"/>
            <p:cNvGraphicFramePr>
              <a:graphicFrameLocks noChangeAspect="1"/>
            </p:cNvGraphicFramePr>
            <p:nvPr/>
          </p:nvGraphicFramePr>
          <p:xfrm>
            <a:off x="5033110" y="942999"/>
            <a:ext cx="295275" cy="319087"/>
          </p:xfrm>
          <a:graphic>
            <a:graphicData uri="http://schemas.openxmlformats.org/presentationml/2006/ole">
              <p:oleObj spid="_x0000_s4103" name="Equation" r:id="rId8" imgW="152280" imgH="164880" progId="Equation.DSMT4">
                <p:embed/>
              </p:oleObj>
            </a:graphicData>
          </a:graphic>
        </p:graphicFrame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 flipH="1" flipV="1">
              <a:off x="5200126" y="2566581"/>
              <a:ext cx="0" cy="595415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Oval 21"/>
            <p:cNvSpPr>
              <a:spLocks noChangeArrowheads="1"/>
            </p:cNvSpPr>
            <p:nvPr/>
          </p:nvSpPr>
          <p:spPr bwMode="auto">
            <a:xfrm>
              <a:off x="5134709" y="2801014"/>
              <a:ext cx="119062" cy="119063"/>
            </a:xfrm>
            <a:prstGeom prst="ellipse">
              <a:avLst/>
            </a:prstGeom>
            <a:solidFill>
              <a:srgbClr val="66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91319" y="2579427"/>
            <a:ext cx="3152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The primed coordinates denote local coordinates.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3219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 (cont.)</a:t>
            </a:r>
          </a:p>
        </p:txBody>
      </p:sp>
      <p:sp>
        <p:nvSpPr>
          <p:cNvPr id="513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4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41" name="Rectangle 7"/>
          <p:cNvSpPr>
            <a:spLocks noChangeArrowheads="1"/>
          </p:cNvSpPr>
          <p:nvPr/>
        </p:nvSpPr>
        <p:spPr bwMode="auto">
          <a:xfrm>
            <a:off x="481013" y="1068388"/>
            <a:ext cx="1198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In general,</a:t>
            </a:r>
          </a:p>
        </p:txBody>
      </p:sp>
      <p:sp>
        <p:nvSpPr>
          <p:cNvPr id="5142" name="Rectangle 17"/>
          <p:cNvSpPr>
            <a:spLocks noChangeArrowheads="1"/>
          </p:cNvSpPr>
          <p:nvPr/>
        </p:nvSpPr>
        <p:spPr bwMode="auto">
          <a:xfrm>
            <a:off x="5678488" y="1436688"/>
            <a:ext cx="7397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At 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O</a:t>
            </a:r>
            <a:r>
              <a:rPr lang="en-US" sz="2000" b="0">
                <a:solidFill>
                  <a:srgbClr val="0000FF"/>
                </a:solidFill>
              </a:rPr>
              <a:t> :</a:t>
            </a:r>
          </a:p>
        </p:txBody>
      </p:sp>
      <p:graphicFrame>
        <p:nvGraphicFramePr>
          <p:cNvPr id="5122" name="Object 25"/>
          <p:cNvGraphicFramePr>
            <a:graphicFrameLocks noChangeAspect="1"/>
          </p:cNvGraphicFramePr>
          <p:nvPr/>
        </p:nvGraphicFramePr>
        <p:xfrm>
          <a:off x="6591300" y="1301750"/>
          <a:ext cx="1755775" cy="665163"/>
        </p:xfrm>
        <a:graphic>
          <a:graphicData uri="http://schemas.openxmlformats.org/presentationml/2006/ole">
            <p:oleObj spid="_x0000_s5122" name="Equation" r:id="rId3" imgW="698400" imgH="266400" progId="Equation.DSMT4">
              <p:embed/>
            </p:oleObj>
          </a:graphicData>
        </a:graphic>
      </p:graphicFrame>
      <p:graphicFrame>
        <p:nvGraphicFramePr>
          <p:cNvPr id="5123" name="Object 28"/>
          <p:cNvGraphicFramePr>
            <a:graphicFrameLocks noChangeAspect="1"/>
          </p:cNvGraphicFramePr>
          <p:nvPr/>
        </p:nvGraphicFramePr>
        <p:xfrm>
          <a:off x="6189663" y="2144713"/>
          <a:ext cx="2700337" cy="857250"/>
        </p:xfrm>
        <a:graphic>
          <a:graphicData uri="http://schemas.openxmlformats.org/presentationml/2006/ole">
            <p:oleObj spid="_x0000_s5123" name="Equation" r:id="rId4" imgW="1244520" imgH="393480" progId="Equation.DSMT4">
              <p:embed/>
            </p:oleObj>
          </a:graphicData>
        </a:graphic>
      </p:graphicFrame>
      <p:sp>
        <p:nvSpPr>
          <p:cNvPr id="5143" name="Rectangle 29"/>
          <p:cNvSpPr>
            <a:spLocks noChangeArrowheads="1"/>
          </p:cNvSpPr>
          <p:nvPr/>
        </p:nvSpPr>
        <p:spPr bwMode="auto">
          <a:xfrm>
            <a:off x="5346700" y="2422525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5144" name="Rectangle 32"/>
          <p:cNvSpPr>
            <a:spLocks noChangeArrowheads="1"/>
          </p:cNvSpPr>
          <p:nvPr/>
        </p:nvSpPr>
        <p:spPr bwMode="auto">
          <a:xfrm>
            <a:off x="5308600" y="4400550"/>
            <a:ext cx="1366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At  (</a:t>
            </a:r>
            <a:r>
              <a:rPr lang="en-US" sz="2400" b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sz="2000" b="0">
                <a:solidFill>
                  <a:srgbClr val="0000FF"/>
                </a:solidFill>
              </a:rPr>
              <a:t>, </a:t>
            </a:r>
            <a:r>
              <a:rPr lang="en-US" sz="2400" b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sz="2000" b="0">
                <a:solidFill>
                  <a:srgbClr val="0000FF"/>
                </a:solidFill>
              </a:rPr>
              <a:t>, </a:t>
            </a:r>
            <a:r>
              <a:rPr lang="en-US" sz="2400" b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sz="2000" b="0">
                <a:solidFill>
                  <a:srgbClr val="0000FF"/>
                </a:solidFill>
              </a:rPr>
              <a:t>):</a:t>
            </a:r>
          </a:p>
        </p:txBody>
      </p:sp>
      <p:graphicFrame>
        <p:nvGraphicFramePr>
          <p:cNvPr id="5124" name="Object 33"/>
          <p:cNvGraphicFramePr>
            <a:graphicFrameLocks noChangeAspect="1"/>
          </p:cNvGraphicFramePr>
          <p:nvPr/>
        </p:nvGraphicFramePr>
        <p:xfrm>
          <a:off x="6940550" y="4338638"/>
          <a:ext cx="1374775" cy="517525"/>
        </p:xfrm>
        <a:graphic>
          <a:graphicData uri="http://schemas.openxmlformats.org/presentationml/2006/ole">
            <p:oleObj spid="_x0000_s5124" name="Equation" r:id="rId5" imgW="685800" imgH="253800" progId="Equation.DSMT4">
              <p:embed/>
            </p:oleObj>
          </a:graphicData>
        </a:graphic>
      </p:graphicFrame>
      <p:grpSp>
        <p:nvGrpSpPr>
          <p:cNvPr id="5146" name="Group 48"/>
          <p:cNvGrpSpPr>
            <a:grpSpLocks/>
          </p:cNvGrpSpPr>
          <p:nvPr/>
        </p:nvGrpSpPr>
        <p:grpSpPr bwMode="auto">
          <a:xfrm>
            <a:off x="747713" y="1530350"/>
            <a:ext cx="4219575" cy="966788"/>
            <a:chOff x="471" y="964"/>
            <a:chExt cx="2658" cy="609"/>
          </a:xfrm>
        </p:grpSpPr>
        <p:sp>
          <p:nvSpPr>
            <p:cNvPr id="5147" name="Line 19"/>
            <p:cNvSpPr>
              <a:spLocks noChangeShapeType="1"/>
            </p:cNvSpPr>
            <p:nvPr/>
          </p:nvSpPr>
          <p:spPr bwMode="auto">
            <a:xfrm flipH="1" flipV="1">
              <a:off x="739" y="1198"/>
              <a:ext cx="0" cy="375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20"/>
            <p:cNvSpPr>
              <a:spLocks noChangeShapeType="1"/>
            </p:cNvSpPr>
            <p:nvPr/>
          </p:nvSpPr>
          <p:spPr bwMode="auto">
            <a:xfrm>
              <a:off x="762" y="1379"/>
              <a:ext cx="19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25" name="Object 22"/>
            <p:cNvGraphicFramePr>
              <a:graphicFrameLocks noChangeAspect="1"/>
            </p:cNvGraphicFramePr>
            <p:nvPr/>
          </p:nvGraphicFramePr>
          <p:xfrm>
            <a:off x="2940" y="1280"/>
            <a:ext cx="189" cy="216"/>
          </p:xfrm>
          <a:graphic>
            <a:graphicData uri="http://schemas.openxmlformats.org/presentationml/2006/ole">
              <p:oleObj spid="_x0000_s5125" name="Equation" r:id="rId6" imgW="152280" imgH="177480" progId="Equation.DSMT4">
                <p:embed/>
              </p:oleObj>
            </a:graphicData>
          </a:graphic>
        </p:graphicFrame>
        <p:graphicFrame>
          <p:nvGraphicFramePr>
            <p:cNvPr id="5126" name="Object 23"/>
            <p:cNvGraphicFramePr>
              <a:graphicFrameLocks noChangeAspect="1"/>
            </p:cNvGraphicFramePr>
            <p:nvPr/>
          </p:nvGraphicFramePr>
          <p:xfrm>
            <a:off x="471" y="1265"/>
            <a:ext cx="188" cy="279"/>
          </p:xfrm>
          <a:graphic>
            <a:graphicData uri="http://schemas.openxmlformats.org/presentationml/2006/ole">
              <p:oleObj spid="_x0000_s5126" name="Equation" r:id="rId7" imgW="152280" imgH="228600" progId="Equation.DSMT4">
                <p:embed/>
              </p:oleObj>
            </a:graphicData>
          </a:graphic>
        </p:graphicFrame>
        <p:graphicFrame>
          <p:nvGraphicFramePr>
            <p:cNvPr id="5127" name="Object 24"/>
            <p:cNvGraphicFramePr>
              <a:graphicFrameLocks noChangeAspect="1"/>
            </p:cNvGraphicFramePr>
            <p:nvPr/>
          </p:nvGraphicFramePr>
          <p:xfrm>
            <a:off x="1693" y="1159"/>
            <a:ext cx="165" cy="181"/>
          </p:xfrm>
          <a:graphic>
            <a:graphicData uri="http://schemas.openxmlformats.org/presentationml/2006/ole">
              <p:oleObj spid="_x0000_s5127" name="Equation" r:id="rId8" imgW="114120" imgH="126720" progId="Equation.DSMT4">
                <p:embed/>
              </p:oleObj>
            </a:graphicData>
          </a:graphic>
        </p:graphicFrame>
        <p:sp>
          <p:nvSpPr>
            <p:cNvPr id="5150" name="Line 45"/>
            <p:cNvSpPr>
              <a:spLocks noChangeShapeType="1"/>
            </p:cNvSpPr>
            <p:nvPr/>
          </p:nvSpPr>
          <p:spPr bwMode="auto">
            <a:xfrm flipH="1" flipV="1">
              <a:off x="2801" y="1177"/>
              <a:ext cx="0" cy="204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28" name="Object 46"/>
            <p:cNvGraphicFramePr>
              <a:graphicFrameLocks noChangeAspect="1"/>
            </p:cNvGraphicFramePr>
            <p:nvPr/>
          </p:nvGraphicFramePr>
          <p:xfrm>
            <a:off x="2414" y="964"/>
            <a:ext cx="335" cy="295"/>
          </p:xfrm>
          <a:graphic>
            <a:graphicData uri="http://schemas.openxmlformats.org/presentationml/2006/ole">
              <p:oleObj spid="_x0000_s5128" name="Equation" r:id="rId9" imgW="279360" imgH="241200" progId="Equation.DSMT4">
                <p:embed/>
              </p:oleObj>
            </a:graphicData>
          </a:graphic>
        </p:graphicFrame>
        <p:sp>
          <p:nvSpPr>
            <p:cNvPr id="5149" name="Oval 21"/>
            <p:cNvSpPr>
              <a:spLocks noChangeArrowheads="1"/>
            </p:cNvSpPr>
            <p:nvPr/>
          </p:nvSpPr>
          <p:spPr bwMode="auto">
            <a:xfrm>
              <a:off x="2774" y="134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935038" y="3538538"/>
            <a:ext cx="3431369" cy="2755900"/>
            <a:chOff x="935038" y="3538538"/>
            <a:chExt cx="3431369" cy="2755900"/>
          </a:xfrm>
        </p:grpSpPr>
        <p:sp>
          <p:nvSpPr>
            <p:cNvPr id="5151" name="Line 8"/>
            <p:cNvSpPr>
              <a:spLocks noChangeShapeType="1"/>
            </p:cNvSpPr>
            <p:nvPr/>
          </p:nvSpPr>
          <p:spPr bwMode="auto">
            <a:xfrm flipV="1">
              <a:off x="1869473" y="5451615"/>
              <a:ext cx="1727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9"/>
            <p:cNvSpPr>
              <a:spLocks noChangeShapeType="1"/>
            </p:cNvSpPr>
            <p:nvPr/>
          </p:nvSpPr>
          <p:spPr bwMode="auto">
            <a:xfrm flipH="1">
              <a:off x="1229553" y="5440502"/>
              <a:ext cx="639920" cy="593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10"/>
            <p:cNvSpPr>
              <a:spLocks noChangeShapeType="1"/>
            </p:cNvSpPr>
            <p:nvPr/>
          </p:nvSpPr>
          <p:spPr bwMode="auto">
            <a:xfrm flipH="1" flipV="1">
              <a:off x="1869473" y="4210100"/>
              <a:ext cx="0" cy="12510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29" name="Object 11"/>
            <p:cNvGraphicFramePr>
              <a:graphicFrameLocks noChangeAspect="1"/>
            </p:cNvGraphicFramePr>
            <p:nvPr/>
          </p:nvGraphicFramePr>
          <p:xfrm>
            <a:off x="935038" y="6046265"/>
            <a:ext cx="225553" cy="248173"/>
          </p:xfrm>
          <a:graphic>
            <a:graphicData uri="http://schemas.openxmlformats.org/presentationml/2006/ole">
              <p:oleObj spid="_x0000_s5129" name="Equation" r:id="rId10" imgW="126720" imgH="139680" progId="Equation.DSMT4">
                <p:embed/>
              </p:oleObj>
            </a:graphicData>
          </a:graphic>
        </p:graphicFrame>
        <p:graphicFrame>
          <p:nvGraphicFramePr>
            <p:cNvPr id="5130" name="Object 12"/>
            <p:cNvGraphicFramePr>
              <a:graphicFrameLocks noChangeAspect="1"/>
            </p:cNvGraphicFramePr>
            <p:nvPr/>
          </p:nvGraphicFramePr>
          <p:xfrm>
            <a:off x="3821901" y="5336201"/>
            <a:ext cx="241737" cy="284594"/>
          </p:xfrm>
          <a:graphic>
            <a:graphicData uri="http://schemas.openxmlformats.org/presentationml/2006/ole">
              <p:oleObj spid="_x0000_s5130" name="Equation" r:id="rId11" imgW="139680" imgH="164880" progId="Equation.DSMT4">
                <p:embed/>
              </p:oleObj>
            </a:graphicData>
          </a:graphic>
        </p:graphicFrame>
        <p:graphicFrame>
          <p:nvGraphicFramePr>
            <p:cNvPr id="5131" name="Object 13"/>
            <p:cNvGraphicFramePr>
              <a:graphicFrameLocks noChangeAspect="1"/>
            </p:cNvGraphicFramePr>
            <p:nvPr/>
          </p:nvGraphicFramePr>
          <p:xfrm>
            <a:off x="1724527" y="3797749"/>
            <a:ext cx="246965" cy="246922"/>
          </p:xfrm>
          <a:graphic>
            <a:graphicData uri="http://schemas.openxmlformats.org/presentationml/2006/ole">
              <p:oleObj spid="_x0000_s5131" name="Equation" r:id="rId12" imgW="126720" imgH="126720" progId="Equation.DSMT4">
                <p:embed/>
              </p:oleObj>
            </a:graphicData>
          </a:graphic>
        </p:graphicFrame>
        <p:sp>
          <p:nvSpPr>
            <p:cNvPr id="5154" name="Line 14"/>
            <p:cNvSpPr>
              <a:spLocks noChangeShapeType="1"/>
            </p:cNvSpPr>
            <p:nvPr/>
          </p:nvSpPr>
          <p:spPr bwMode="auto">
            <a:xfrm>
              <a:off x="3128669" y="3797320"/>
              <a:ext cx="449373" cy="41278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Line 26"/>
            <p:cNvSpPr>
              <a:spLocks noChangeShapeType="1"/>
            </p:cNvSpPr>
            <p:nvPr/>
          </p:nvSpPr>
          <p:spPr bwMode="auto">
            <a:xfrm flipV="1">
              <a:off x="1869473" y="4003710"/>
              <a:ext cx="1470386" cy="14447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Oval 27"/>
            <p:cNvSpPr>
              <a:spLocks noChangeArrowheads="1"/>
            </p:cNvSpPr>
            <p:nvPr/>
          </p:nvSpPr>
          <p:spPr bwMode="auto">
            <a:xfrm>
              <a:off x="3309689" y="3951319"/>
              <a:ext cx="88922" cy="8890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32" name="Object 30"/>
            <p:cNvGraphicFramePr>
              <a:graphicFrameLocks noChangeAspect="1"/>
            </p:cNvGraphicFramePr>
            <p:nvPr/>
          </p:nvGraphicFramePr>
          <p:xfrm>
            <a:off x="3578042" y="3538538"/>
            <a:ext cx="746308" cy="515975"/>
          </p:xfrm>
          <a:graphic>
            <a:graphicData uri="http://schemas.openxmlformats.org/presentationml/2006/ole">
              <p:oleObj spid="_x0000_s5132" name="Equation" r:id="rId13" imgW="380880" imgH="266400" progId="Equation.DSMT4">
                <p:embed/>
              </p:oleObj>
            </a:graphicData>
          </a:graphic>
        </p:graphicFrame>
        <p:sp>
          <p:nvSpPr>
            <p:cNvPr id="5157" name="Freeform 35"/>
            <p:cNvSpPr>
              <a:spLocks/>
            </p:cNvSpPr>
            <p:nvPr/>
          </p:nvSpPr>
          <p:spPr bwMode="auto">
            <a:xfrm>
              <a:off x="2768219" y="3930679"/>
              <a:ext cx="676441" cy="622345"/>
            </a:xfrm>
            <a:custGeom>
              <a:avLst/>
              <a:gdLst>
                <a:gd name="T0" fmla="*/ 0 w 426"/>
                <a:gd name="T1" fmla="*/ 0 h 392"/>
                <a:gd name="T2" fmla="*/ 2147483647 w 426"/>
                <a:gd name="T3" fmla="*/ 2147483647 h 392"/>
                <a:gd name="T4" fmla="*/ 2147483647 w 426"/>
                <a:gd name="T5" fmla="*/ 2147483647 h 392"/>
                <a:gd name="T6" fmla="*/ 0 60000 65536"/>
                <a:gd name="T7" fmla="*/ 0 60000 65536"/>
                <a:gd name="T8" fmla="*/ 0 60000 65536"/>
                <a:gd name="T9" fmla="*/ 0 w 426"/>
                <a:gd name="T10" fmla="*/ 0 h 392"/>
                <a:gd name="T11" fmla="*/ 426 w 426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6" h="392">
                  <a:moveTo>
                    <a:pt x="0" y="0"/>
                  </a:moveTo>
                  <a:cubicBezTo>
                    <a:pt x="24" y="42"/>
                    <a:pt x="72" y="186"/>
                    <a:pt x="143" y="251"/>
                  </a:cubicBezTo>
                  <a:cubicBezTo>
                    <a:pt x="214" y="316"/>
                    <a:pt x="367" y="363"/>
                    <a:pt x="426" y="392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Freeform 36"/>
            <p:cNvSpPr>
              <a:spLocks/>
            </p:cNvSpPr>
            <p:nvPr/>
          </p:nvSpPr>
          <p:spPr bwMode="auto">
            <a:xfrm>
              <a:off x="2504629" y="3964020"/>
              <a:ext cx="862225" cy="847787"/>
            </a:xfrm>
            <a:custGeom>
              <a:avLst/>
              <a:gdLst>
                <a:gd name="T0" fmla="*/ 0 w 510"/>
                <a:gd name="T1" fmla="*/ 0 h 551"/>
                <a:gd name="T2" fmla="*/ 2147483647 w 510"/>
                <a:gd name="T3" fmla="*/ 2147483647 h 551"/>
                <a:gd name="T4" fmla="*/ 2147483647 w 510"/>
                <a:gd name="T5" fmla="*/ 2147483647 h 551"/>
                <a:gd name="T6" fmla="*/ 0 60000 65536"/>
                <a:gd name="T7" fmla="*/ 0 60000 65536"/>
                <a:gd name="T8" fmla="*/ 0 60000 65536"/>
                <a:gd name="T9" fmla="*/ 0 w 510"/>
                <a:gd name="T10" fmla="*/ 0 h 551"/>
                <a:gd name="T11" fmla="*/ 510 w 510"/>
                <a:gd name="T12" fmla="*/ 551 h 5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10" h="551">
                  <a:moveTo>
                    <a:pt x="0" y="0"/>
                  </a:moveTo>
                  <a:cubicBezTo>
                    <a:pt x="30" y="62"/>
                    <a:pt x="98" y="280"/>
                    <a:pt x="183" y="372"/>
                  </a:cubicBezTo>
                  <a:cubicBezTo>
                    <a:pt x="268" y="464"/>
                    <a:pt x="442" y="514"/>
                    <a:pt x="510" y="551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Freeform 37"/>
            <p:cNvSpPr>
              <a:spLocks/>
            </p:cNvSpPr>
            <p:nvPr/>
          </p:nvSpPr>
          <p:spPr bwMode="auto">
            <a:xfrm>
              <a:off x="3007990" y="3844948"/>
              <a:ext cx="438258" cy="477873"/>
            </a:xfrm>
            <a:custGeom>
              <a:avLst/>
              <a:gdLst>
                <a:gd name="T0" fmla="*/ 0 w 276"/>
                <a:gd name="T1" fmla="*/ 0 h 301"/>
                <a:gd name="T2" fmla="*/ 2147483647 w 276"/>
                <a:gd name="T3" fmla="*/ 2147483647 h 301"/>
                <a:gd name="T4" fmla="*/ 2147483647 w 276"/>
                <a:gd name="T5" fmla="*/ 2147483647 h 301"/>
                <a:gd name="T6" fmla="*/ 0 60000 65536"/>
                <a:gd name="T7" fmla="*/ 0 60000 65536"/>
                <a:gd name="T8" fmla="*/ 0 60000 65536"/>
                <a:gd name="T9" fmla="*/ 0 w 276"/>
                <a:gd name="T10" fmla="*/ 0 h 301"/>
                <a:gd name="T11" fmla="*/ 276 w 276"/>
                <a:gd name="T12" fmla="*/ 301 h 3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6" h="301">
                  <a:moveTo>
                    <a:pt x="0" y="0"/>
                  </a:moveTo>
                  <a:cubicBezTo>
                    <a:pt x="17" y="33"/>
                    <a:pt x="55" y="146"/>
                    <a:pt x="101" y="196"/>
                  </a:cubicBezTo>
                  <a:cubicBezTo>
                    <a:pt x="147" y="246"/>
                    <a:pt x="240" y="279"/>
                    <a:pt x="276" y="301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33" name="Object 41"/>
            <p:cNvGraphicFramePr>
              <a:graphicFrameLocks noChangeAspect="1"/>
            </p:cNvGraphicFramePr>
            <p:nvPr/>
          </p:nvGraphicFramePr>
          <p:xfrm>
            <a:off x="2318305" y="4383205"/>
            <a:ext cx="231495" cy="254485"/>
          </p:xfrm>
          <a:graphic>
            <a:graphicData uri="http://schemas.openxmlformats.org/presentationml/2006/ole">
              <p:oleObj spid="_x0000_s5133" name="Equation" r:id="rId14" imgW="114120" imgH="126720" progId="Equation.DSMT4">
                <p:embed/>
              </p:oleObj>
            </a:graphicData>
          </a:graphic>
        </p:graphicFrame>
        <p:sp>
          <p:nvSpPr>
            <p:cNvPr id="5160" name="Line 42"/>
            <p:cNvSpPr>
              <a:spLocks noChangeShapeType="1"/>
            </p:cNvSpPr>
            <p:nvPr/>
          </p:nvSpPr>
          <p:spPr bwMode="auto">
            <a:xfrm>
              <a:off x="2409356" y="4964217"/>
              <a:ext cx="177844" cy="184163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34" name="Object 43"/>
            <p:cNvGraphicFramePr>
              <a:graphicFrameLocks noChangeAspect="1"/>
            </p:cNvGraphicFramePr>
            <p:nvPr/>
          </p:nvGraphicFramePr>
          <p:xfrm>
            <a:off x="2674533" y="4873723"/>
            <a:ext cx="531944" cy="468347"/>
          </p:xfrm>
          <a:graphic>
            <a:graphicData uri="http://schemas.openxmlformats.org/presentationml/2006/ole">
              <p:oleObj spid="_x0000_s5134" name="Equation" r:id="rId15" imgW="279360" imgH="241200" progId="Equation.DSMT4">
                <p:embed/>
              </p:oleObj>
            </a:graphicData>
          </a:graphic>
        </p:graphicFrame>
        <p:cxnSp>
          <p:nvCxnSpPr>
            <p:cNvPr id="43" name="Straight Arrow Connector 42"/>
            <p:cNvCxnSpPr/>
            <p:nvPr/>
          </p:nvCxnSpPr>
          <p:spPr bwMode="auto">
            <a:xfrm>
              <a:off x="3643952" y="4244454"/>
              <a:ext cx="272956" cy="24565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5161" name="Object 27"/>
            <p:cNvGraphicFramePr>
              <a:graphicFrameLocks noChangeAspect="1"/>
            </p:cNvGraphicFramePr>
            <p:nvPr/>
          </p:nvGraphicFramePr>
          <p:xfrm>
            <a:off x="3982232" y="4335344"/>
            <a:ext cx="384175" cy="506413"/>
          </p:xfrm>
          <a:graphic>
            <a:graphicData uri="http://schemas.openxmlformats.org/presentationml/2006/ole">
              <p:oleObj spid="_x0000_s5161" name="Equation" r:id="rId16" imgW="164880" imgH="21564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4163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 (cont.)</a:t>
            </a: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5" name="Rectangle 7"/>
          <p:cNvSpPr>
            <a:spLocks noChangeArrowheads="1"/>
          </p:cNvSpPr>
          <p:nvPr/>
        </p:nvSpPr>
        <p:spPr bwMode="auto">
          <a:xfrm>
            <a:off x="1577975" y="3373438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6156" name="Rectangle 35"/>
          <p:cNvSpPr>
            <a:spLocks noChangeArrowheads="1"/>
          </p:cNvSpPr>
          <p:nvPr/>
        </p:nvSpPr>
        <p:spPr bwMode="auto">
          <a:xfrm>
            <a:off x="677863" y="1025525"/>
            <a:ext cx="59276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For an arbitrary observation point (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b="0" dirty="0">
                <a:solidFill>
                  <a:srgbClr val="0000FF"/>
                </a:solidFill>
              </a:rPr>
              <a:t>,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sz="2000" b="0" dirty="0">
                <a:solidFill>
                  <a:srgbClr val="0000FF"/>
                </a:solidFill>
              </a:rPr>
              <a:t>,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</a:rPr>
              <a:t>) we have</a:t>
            </a:r>
          </a:p>
        </p:txBody>
      </p:sp>
      <p:graphicFrame>
        <p:nvGraphicFramePr>
          <p:cNvPr id="6146" name="Object 38"/>
          <p:cNvGraphicFramePr>
            <a:graphicFrameLocks noChangeAspect="1"/>
          </p:cNvGraphicFramePr>
          <p:nvPr/>
        </p:nvGraphicFramePr>
        <p:xfrm>
          <a:off x="2603500" y="1654175"/>
          <a:ext cx="3506788" cy="528638"/>
        </p:xfrm>
        <a:graphic>
          <a:graphicData uri="http://schemas.openxmlformats.org/presentationml/2006/ole">
            <p:oleObj spid="_x0000_s6146" name="Equation" r:id="rId3" imgW="1790640" imgH="266400" progId="Equation.DSMT4">
              <p:embed/>
            </p:oleObj>
          </a:graphicData>
        </a:graphic>
      </p:graphicFrame>
      <p:graphicFrame>
        <p:nvGraphicFramePr>
          <p:cNvPr id="6147" name="Object 39"/>
          <p:cNvGraphicFramePr>
            <a:graphicFrameLocks noChangeAspect="1"/>
          </p:cNvGraphicFramePr>
          <p:nvPr/>
        </p:nvGraphicFramePr>
        <p:xfrm>
          <a:off x="2459038" y="3092450"/>
          <a:ext cx="5130800" cy="685800"/>
        </p:xfrm>
        <a:graphic>
          <a:graphicData uri="http://schemas.openxmlformats.org/presentationml/2006/ole">
            <p:oleObj spid="_x0000_s6147" name="Equation" r:id="rId4" imgW="2070000" imgH="279360" progId="Equation.DSMT4">
              <p:embed/>
            </p:oleObj>
          </a:graphicData>
        </a:graphic>
      </p:graphicFrame>
      <p:graphicFrame>
        <p:nvGraphicFramePr>
          <p:cNvPr id="6148" name="Object 40"/>
          <p:cNvGraphicFramePr>
            <a:graphicFrameLocks noChangeAspect="1"/>
          </p:cNvGraphicFramePr>
          <p:nvPr/>
        </p:nvGraphicFramePr>
        <p:xfrm>
          <a:off x="3113088" y="4614863"/>
          <a:ext cx="2549525" cy="1619250"/>
        </p:xfrm>
        <a:graphic>
          <a:graphicData uri="http://schemas.openxmlformats.org/presentationml/2006/ole">
            <p:oleObj spid="_x0000_s6148" name="Equation" r:id="rId5" imgW="1091880" imgH="69840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4163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 (cont.)</a:t>
            </a:r>
          </a:p>
        </p:txBody>
      </p:sp>
      <p:sp>
        <p:nvSpPr>
          <p:cNvPr id="718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5" name="Rectangle 7"/>
          <p:cNvSpPr>
            <a:spLocks noChangeArrowheads="1"/>
          </p:cNvSpPr>
          <p:nvPr/>
        </p:nvSpPr>
        <p:spPr bwMode="auto">
          <a:xfrm>
            <a:off x="2576513" y="2260600"/>
            <a:ext cx="1228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Similarly, if</a:t>
            </a:r>
          </a:p>
        </p:txBody>
      </p:sp>
      <p:sp>
        <p:nvSpPr>
          <p:cNvPr id="7186" name="Rectangle 8"/>
          <p:cNvSpPr>
            <a:spLocks noChangeArrowheads="1"/>
          </p:cNvSpPr>
          <p:nvPr/>
        </p:nvSpPr>
        <p:spPr bwMode="auto">
          <a:xfrm>
            <a:off x="1871663" y="1165225"/>
            <a:ext cx="735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7170" name="Object 10"/>
          <p:cNvGraphicFramePr>
            <a:graphicFrameLocks noChangeAspect="1"/>
          </p:cNvGraphicFramePr>
          <p:nvPr/>
        </p:nvGraphicFramePr>
        <p:xfrm>
          <a:off x="2835275" y="1076325"/>
          <a:ext cx="2532063" cy="496888"/>
        </p:xfrm>
        <a:graphic>
          <a:graphicData uri="http://schemas.openxmlformats.org/presentationml/2006/ole">
            <p:oleObj spid="_x0000_s7170" name="Equation" r:id="rId3" imgW="1307880" imgH="253800" progId="Equation.DSMT4">
              <p:embed/>
            </p:oleObj>
          </a:graphicData>
        </a:graphic>
      </p:graphicFrame>
      <p:graphicFrame>
        <p:nvGraphicFramePr>
          <p:cNvPr id="7171" name="Object 13"/>
          <p:cNvGraphicFramePr>
            <a:graphicFrameLocks noChangeAspect="1"/>
          </p:cNvGraphicFramePr>
          <p:nvPr/>
        </p:nvGraphicFramePr>
        <p:xfrm>
          <a:off x="3948113" y="2127250"/>
          <a:ext cx="817562" cy="558800"/>
        </p:xfrm>
        <a:graphic>
          <a:graphicData uri="http://schemas.openxmlformats.org/presentationml/2006/ole">
            <p:oleObj spid="_x0000_s7171" name="Equation" r:id="rId4" imgW="393359" imgH="266469" progId="Equation.3">
              <p:embed/>
            </p:oleObj>
          </a:graphicData>
        </a:graphic>
      </p:graphicFrame>
      <p:graphicFrame>
        <p:nvGraphicFramePr>
          <p:cNvPr id="7172" name="Object 14"/>
          <p:cNvGraphicFramePr>
            <a:graphicFrameLocks noChangeAspect="1"/>
          </p:cNvGraphicFramePr>
          <p:nvPr/>
        </p:nvGraphicFramePr>
        <p:xfrm>
          <a:off x="3763963" y="2794000"/>
          <a:ext cx="2647950" cy="544513"/>
        </p:xfrm>
        <a:graphic>
          <a:graphicData uri="http://schemas.openxmlformats.org/presentationml/2006/ole">
            <p:oleObj spid="_x0000_s7172" name="Equation" r:id="rId5" imgW="1295280" imgH="266400" progId="Equation.DSMT4">
              <p:embed/>
            </p:oleObj>
          </a:graphicData>
        </a:graphic>
      </p:graphicFrame>
      <p:grpSp>
        <p:nvGrpSpPr>
          <p:cNvPr id="7187" name="Group 53"/>
          <p:cNvGrpSpPr>
            <a:grpSpLocks/>
          </p:cNvGrpSpPr>
          <p:nvPr/>
        </p:nvGrpSpPr>
        <p:grpSpPr bwMode="auto">
          <a:xfrm>
            <a:off x="1120775" y="3963988"/>
            <a:ext cx="3721100" cy="2654300"/>
            <a:chOff x="706" y="2497"/>
            <a:chExt cx="2344" cy="1672"/>
          </a:xfrm>
        </p:grpSpPr>
        <p:graphicFrame>
          <p:nvGraphicFramePr>
            <p:cNvPr id="7173" name="Object 18"/>
            <p:cNvGraphicFramePr>
              <a:graphicFrameLocks noChangeAspect="1"/>
            </p:cNvGraphicFramePr>
            <p:nvPr/>
          </p:nvGraphicFramePr>
          <p:xfrm>
            <a:off x="760" y="4025"/>
            <a:ext cx="130" cy="144"/>
          </p:xfrm>
          <a:graphic>
            <a:graphicData uri="http://schemas.openxmlformats.org/presentationml/2006/ole">
              <p:oleObj spid="_x0000_s7173" name="Equation" r:id="rId6" imgW="126720" imgH="139680" progId="Equation.DSMT4">
                <p:embed/>
              </p:oleObj>
            </a:graphicData>
          </a:graphic>
        </p:graphicFrame>
        <p:graphicFrame>
          <p:nvGraphicFramePr>
            <p:cNvPr id="7174" name="Object 19"/>
            <p:cNvGraphicFramePr>
              <a:graphicFrameLocks noChangeAspect="1"/>
            </p:cNvGraphicFramePr>
            <p:nvPr/>
          </p:nvGraphicFramePr>
          <p:xfrm>
            <a:off x="2899" y="3598"/>
            <a:ext cx="151" cy="178"/>
          </p:xfrm>
          <a:graphic>
            <a:graphicData uri="http://schemas.openxmlformats.org/presentationml/2006/ole">
              <p:oleObj spid="_x0000_s7174" name="Equation" r:id="rId7" imgW="139680" imgH="164880" progId="Equation.DSMT4">
                <p:embed/>
              </p:oleObj>
            </a:graphicData>
          </a:graphic>
        </p:graphicFrame>
        <p:graphicFrame>
          <p:nvGraphicFramePr>
            <p:cNvPr id="7175" name="Object 20"/>
            <p:cNvGraphicFramePr>
              <a:graphicFrameLocks noChangeAspect="1"/>
            </p:cNvGraphicFramePr>
            <p:nvPr/>
          </p:nvGraphicFramePr>
          <p:xfrm>
            <a:off x="1224" y="2497"/>
            <a:ext cx="104" cy="141"/>
          </p:xfrm>
          <a:graphic>
            <a:graphicData uri="http://schemas.openxmlformats.org/presentationml/2006/ole">
              <p:oleObj spid="_x0000_s7175" name="Equation" r:id="rId8" imgW="126720" imgH="126720" progId="Equation.DSMT4">
                <p:embed/>
              </p:oleObj>
            </a:graphicData>
          </a:graphic>
        </p:graphicFrame>
        <p:sp>
          <p:nvSpPr>
            <p:cNvPr id="7188" name="Line 22"/>
            <p:cNvSpPr>
              <a:spLocks noChangeShapeType="1"/>
            </p:cNvSpPr>
            <p:nvPr/>
          </p:nvSpPr>
          <p:spPr bwMode="auto">
            <a:xfrm flipV="1">
              <a:off x="1286" y="2759"/>
              <a:ext cx="926" cy="9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Freeform 25"/>
            <p:cNvSpPr>
              <a:spLocks/>
            </p:cNvSpPr>
            <p:nvPr/>
          </p:nvSpPr>
          <p:spPr bwMode="auto">
            <a:xfrm>
              <a:off x="1852" y="2713"/>
              <a:ext cx="426" cy="392"/>
            </a:xfrm>
            <a:custGeom>
              <a:avLst/>
              <a:gdLst>
                <a:gd name="T0" fmla="*/ 0 w 426"/>
                <a:gd name="T1" fmla="*/ 0 h 392"/>
                <a:gd name="T2" fmla="*/ 143 w 426"/>
                <a:gd name="T3" fmla="*/ 251 h 392"/>
                <a:gd name="T4" fmla="*/ 426 w 426"/>
                <a:gd name="T5" fmla="*/ 392 h 392"/>
                <a:gd name="T6" fmla="*/ 0 60000 65536"/>
                <a:gd name="T7" fmla="*/ 0 60000 65536"/>
                <a:gd name="T8" fmla="*/ 0 60000 65536"/>
                <a:gd name="T9" fmla="*/ 0 w 426"/>
                <a:gd name="T10" fmla="*/ 0 h 392"/>
                <a:gd name="T11" fmla="*/ 426 w 426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6" h="392">
                  <a:moveTo>
                    <a:pt x="0" y="0"/>
                  </a:moveTo>
                  <a:cubicBezTo>
                    <a:pt x="24" y="42"/>
                    <a:pt x="72" y="186"/>
                    <a:pt x="143" y="251"/>
                  </a:cubicBezTo>
                  <a:cubicBezTo>
                    <a:pt x="214" y="316"/>
                    <a:pt x="367" y="363"/>
                    <a:pt x="426" y="392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Freeform 27"/>
            <p:cNvSpPr>
              <a:spLocks/>
            </p:cNvSpPr>
            <p:nvPr/>
          </p:nvSpPr>
          <p:spPr bwMode="auto">
            <a:xfrm>
              <a:off x="2003" y="2659"/>
              <a:ext cx="276" cy="301"/>
            </a:xfrm>
            <a:custGeom>
              <a:avLst/>
              <a:gdLst>
                <a:gd name="T0" fmla="*/ 0 w 276"/>
                <a:gd name="T1" fmla="*/ 0 h 301"/>
                <a:gd name="T2" fmla="*/ 101 w 276"/>
                <a:gd name="T3" fmla="*/ 196 h 301"/>
                <a:gd name="T4" fmla="*/ 276 w 276"/>
                <a:gd name="T5" fmla="*/ 301 h 301"/>
                <a:gd name="T6" fmla="*/ 0 60000 65536"/>
                <a:gd name="T7" fmla="*/ 0 60000 65536"/>
                <a:gd name="T8" fmla="*/ 0 60000 65536"/>
                <a:gd name="T9" fmla="*/ 0 w 276"/>
                <a:gd name="T10" fmla="*/ 0 h 301"/>
                <a:gd name="T11" fmla="*/ 276 w 276"/>
                <a:gd name="T12" fmla="*/ 301 h 3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6" h="301">
                  <a:moveTo>
                    <a:pt x="0" y="0"/>
                  </a:moveTo>
                  <a:cubicBezTo>
                    <a:pt x="17" y="33"/>
                    <a:pt x="55" y="146"/>
                    <a:pt x="101" y="196"/>
                  </a:cubicBezTo>
                  <a:cubicBezTo>
                    <a:pt x="147" y="246"/>
                    <a:pt x="240" y="279"/>
                    <a:pt x="276" y="301"/>
                  </a:cubicBezTo>
                </a:path>
              </a:pathLst>
            </a:cu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Freeform 28"/>
            <p:cNvSpPr>
              <a:spLocks/>
            </p:cNvSpPr>
            <p:nvPr/>
          </p:nvSpPr>
          <p:spPr bwMode="auto">
            <a:xfrm>
              <a:off x="1000" y="3271"/>
              <a:ext cx="589" cy="697"/>
            </a:xfrm>
            <a:custGeom>
              <a:avLst/>
              <a:gdLst>
                <a:gd name="T0" fmla="*/ 66 w 1016"/>
                <a:gd name="T1" fmla="*/ 0 h 824"/>
                <a:gd name="T2" fmla="*/ 9 w 1016"/>
                <a:gd name="T3" fmla="*/ 116 h 824"/>
                <a:gd name="T4" fmla="*/ 9 w 1016"/>
                <a:gd name="T5" fmla="*/ 290 h 824"/>
                <a:gd name="T6" fmla="*/ 19 w 1016"/>
                <a:gd name="T7" fmla="*/ 465 h 824"/>
                <a:gd name="T8" fmla="*/ 66 w 1016"/>
                <a:gd name="T9" fmla="*/ 494 h 824"/>
                <a:gd name="T10" fmla="*/ 140 w 1016"/>
                <a:gd name="T11" fmla="*/ 465 h 824"/>
                <a:gd name="T12" fmla="*/ 189 w 1016"/>
                <a:gd name="T13" fmla="*/ 410 h 824"/>
                <a:gd name="T14" fmla="*/ 192 w 1016"/>
                <a:gd name="T15" fmla="*/ 178 h 824"/>
                <a:gd name="T16" fmla="*/ 157 w 1016"/>
                <a:gd name="T17" fmla="*/ 37 h 824"/>
                <a:gd name="T18" fmla="*/ 66 w 1016"/>
                <a:gd name="T19" fmla="*/ 0 h 8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16"/>
                <a:gd name="T31" fmla="*/ 0 h 824"/>
                <a:gd name="T32" fmla="*/ 1016 w 1016"/>
                <a:gd name="T33" fmla="*/ 824 h 8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16" h="824">
                  <a:moveTo>
                    <a:pt x="336" y="0"/>
                  </a:moveTo>
                  <a:cubicBezTo>
                    <a:pt x="184" y="16"/>
                    <a:pt x="96" y="112"/>
                    <a:pt x="48" y="192"/>
                  </a:cubicBezTo>
                  <a:cubicBezTo>
                    <a:pt x="0" y="272"/>
                    <a:pt x="40" y="384"/>
                    <a:pt x="48" y="480"/>
                  </a:cubicBezTo>
                  <a:cubicBezTo>
                    <a:pt x="56" y="576"/>
                    <a:pt x="48" y="712"/>
                    <a:pt x="96" y="768"/>
                  </a:cubicBezTo>
                  <a:cubicBezTo>
                    <a:pt x="144" y="824"/>
                    <a:pt x="232" y="816"/>
                    <a:pt x="336" y="816"/>
                  </a:cubicBezTo>
                  <a:cubicBezTo>
                    <a:pt x="440" y="816"/>
                    <a:pt x="614" y="791"/>
                    <a:pt x="720" y="768"/>
                  </a:cubicBezTo>
                  <a:cubicBezTo>
                    <a:pt x="826" y="745"/>
                    <a:pt x="928" y="756"/>
                    <a:pt x="972" y="677"/>
                  </a:cubicBezTo>
                  <a:cubicBezTo>
                    <a:pt x="1016" y="598"/>
                    <a:pt x="1014" y="398"/>
                    <a:pt x="987" y="296"/>
                  </a:cubicBezTo>
                  <a:cubicBezTo>
                    <a:pt x="960" y="194"/>
                    <a:pt x="916" y="111"/>
                    <a:pt x="808" y="62"/>
                  </a:cubicBezTo>
                  <a:cubicBezTo>
                    <a:pt x="700" y="13"/>
                    <a:pt x="434" y="13"/>
                    <a:pt x="336" y="0"/>
                  </a:cubicBezTo>
                  <a:close/>
                </a:path>
              </a:pathLst>
            </a:custGeom>
            <a:solidFill>
              <a:srgbClr val="99CCFF"/>
            </a:solidFill>
            <a:ln w="63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29"/>
            <p:cNvSpPr>
              <a:spLocks noChangeShapeType="1"/>
            </p:cNvSpPr>
            <p:nvPr/>
          </p:nvSpPr>
          <p:spPr bwMode="auto">
            <a:xfrm flipV="1">
              <a:off x="1126" y="3400"/>
              <a:ext cx="51" cy="252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76" name="Object 32"/>
            <p:cNvGraphicFramePr>
              <a:graphicFrameLocks noChangeAspect="1"/>
            </p:cNvGraphicFramePr>
            <p:nvPr/>
          </p:nvGraphicFramePr>
          <p:xfrm>
            <a:off x="706" y="3196"/>
            <a:ext cx="245" cy="316"/>
          </p:xfrm>
          <a:graphic>
            <a:graphicData uri="http://schemas.openxmlformats.org/presentationml/2006/ole">
              <p:oleObj spid="_x0000_s7176" name="Equation" r:id="rId9" imgW="190440" imgH="241200" progId="Equation.DSMT4">
                <p:embed/>
              </p:oleObj>
            </a:graphicData>
          </a:graphic>
        </p:graphicFrame>
        <p:sp>
          <p:nvSpPr>
            <p:cNvPr id="7193" name="Line 33"/>
            <p:cNvSpPr>
              <a:spLocks noChangeShapeType="1"/>
            </p:cNvSpPr>
            <p:nvPr/>
          </p:nvSpPr>
          <p:spPr bwMode="auto">
            <a:xfrm flipH="1">
              <a:off x="1608" y="3182"/>
              <a:ext cx="176" cy="18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34"/>
            <p:cNvSpPr>
              <a:spLocks noChangeShapeType="1"/>
            </p:cNvSpPr>
            <p:nvPr/>
          </p:nvSpPr>
          <p:spPr bwMode="auto">
            <a:xfrm>
              <a:off x="1735" y="3032"/>
              <a:ext cx="217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35"/>
            <p:cNvSpPr>
              <a:spLocks noChangeShapeType="1"/>
            </p:cNvSpPr>
            <p:nvPr/>
          </p:nvSpPr>
          <p:spPr bwMode="auto">
            <a:xfrm>
              <a:off x="1703" y="3056"/>
              <a:ext cx="217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36"/>
            <p:cNvSpPr>
              <a:spLocks noChangeShapeType="1"/>
            </p:cNvSpPr>
            <p:nvPr/>
          </p:nvSpPr>
          <p:spPr bwMode="auto">
            <a:xfrm>
              <a:off x="1679" y="3088"/>
              <a:ext cx="217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77" name="Object 41"/>
            <p:cNvGraphicFramePr>
              <a:graphicFrameLocks noChangeAspect="1"/>
            </p:cNvGraphicFramePr>
            <p:nvPr/>
          </p:nvGraphicFramePr>
          <p:xfrm>
            <a:off x="2014" y="3118"/>
            <a:ext cx="368" cy="317"/>
          </p:xfrm>
          <a:graphic>
            <a:graphicData uri="http://schemas.openxmlformats.org/presentationml/2006/ole">
              <p:oleObj spid="_x0000_s7177" name="Equation" r:id="rId10" imgW="279360" imgH="241200" progId="Equation.DSMT4">
                <p:embed/>
              </p:oleObj>
            </a:graphicData>
          </a:graphic>
        </p:graphicFrame>
        <p:sp>
          <p:nvSpPr>
            <p:cNvPr id="7197" name="Line 16"/>
            <p:cNvSpPr>
              <a:spLocks noChangeShapeType="1"/>
            </p:cNvSpPr>
            <p:nvPr/>
          </p:nvSpPr>
          <p:spPr bwMode="auto">
            <a:xfrm flipH="1">
              <a:off x="883" y="3664"/>
              <a:ext cx="403" cy="3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17"/>
            <p:cNvSpPr>
              <a:spLocks noChangeShapeType="1"/>
            </p:cNvSpPr>
            <p:nvPr/>
          </p:nvSpPr>
          <p:spPr bwMode="auto">
            <a:xfrm flipH="1" flipV="1">
              <a:off x="1286" y="2713"/>
              <a:ext cx="0" cy="9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15"/>
            <p:cNvSpPr>
              <a:spLocks noChangeShapeType="1"/>
            </p:cNvSpPr>
            <p:nvPr/>
          </p:nvSpPr>
          <p:spPr bwMode="auto">
            <a:xfrm flipV="1">
              <a:off x="1286" y="3671"/>
              <a:ext cx="15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00" name="Group 52"/>
            <p:cNvGrpSpPr>
              <a:grpSpLocks/>
            </p:cNvGrpSpPr>
            <p:nvPr/>
          </p:nvGrpSpPr>
          <p:grpSpPr bwMode="auto">
            <a:xfrm>
              <a:off x="2114" y="2644"/>
              <a:ext cx="212" cy="231"/>
              <a:chOff x="3473" y="2734"/>
              <a:chExt cx="212" cy="231"/>
            </a:xfrm>
          </p:grpSpPr>
          <p:sp>
            <p:nvSpPr>
              <p:cNvPr id="7204" name="Oval 43"/>
              <p:cNvSpPr>
                <a:spLocks noChangeArrowheads="1"/>
              </p:cNvSpPr>
              <p:nvPr/>
            </p:nvSpPr>
            <p:spPr bwMode="auto">
              <a:xfrm>
                <a:off x="3505" y="2778"/>
                <a:ext cx="133" cy="133"/>
              </a:xfrm>
              <a:prstGeom prst="ellips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5" name="Text Box 44"/>
              <p:cNvSpPr txBox="1">
                <a:spLocks noChangeArrowheads="1"/>
              </p:cNvSpPr>
              <p:nvPr/>
            </p:nvSpPr>
            <p:spPr bwMode="auto">
              <a:xfrm>
                <a:off x="3473" y="2734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0">
                    <a:solidFill>
                      <a:srgbClr val="0000FF"/>
                    </a:solidFill>
                  </a:rPr>
                  <a:t>X</a:t>
                </a:r>
              </a:p>
            </p:txBody>
          </p:sp>
        </p:grpSp>
        <p:graphicFrame>
          <p:nvGraphicFramePr>
            <p:cNvPr id="7178" name="Object 47"/>
            <p:cNvGraphicFramePr>
              <a:graphicFrameLocks noChangeAspect="1"/>
            </p:cNvGraphicFramePr>
            <p:nvPr/>
          </p:nvGraphicFramePr>
          <p:xfrm>
            <a:off x="2496" y="2552"/>
            <a:ext cx="515" cy="352"/>
          </p:xfrm>
          <a:graphic>
            <a:graphicData uri="http://schemas.openxmlformats.org/presentationml/2006/ole">
              <p:oleObj spid="_x0000_s7178" name="Equation" r:id="rId11" imgW="393359" imgH="266469" progId="Equation.3">
                <p:embed/>
              </p:oleObj>
            </a:graphicData>
          </a:graphic>
        </p:graphicFrame>
        <p:grpSp>
          <p:nvGrpSpPr>
            <p:cNvPr id="7201" name="Group 51"/>
            <p:cNvGrpSpPr>
              <a:grpSpLocks/>
            </p:cNvGrpSpPr>
            <p:nvPr/>
          </p:nvGrpSpPr>
          <p:grpSpPr bwMode="auto">
            <a:xfrm>
              <a:off x="1830" y="2922"/>
              <a:ext cx="212" cy="231"/>
              <a:chOff x="3927" y="3120"/>
              <a:chExt cx="212" cy="231"/>
            </a:xfrm>
          </p:grpSpPr>
          <p:sp>
            <p:nvSpPr>
              <p:cNvPr id="7202" name="Oval 49"/>
              <p:cNvSpPr>
                <a:spLocks noChangeArrowheads="1"/>
              </p:cNvSpPr>
              <p:nvPr/>
            </p:nvSpPr>
            <p:spPr bwMode="auto">
              <a:xfrm>
                <a:off x="3961" y="3171"/>
                <a:ext cx="133" cy="133"/>
              </a:xfrm>
              <a:prstGeom prst="ellipse">
                <a:avLst/>
              </a:prstGeom>
              <a:noFill/>
              <a:ln w="9525">
                <a:solidFill>
                  <a:srgbClr val="FF99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3" name="Text Box 50"/>
              <p:cNvSpPr txBox="1">
                <a:spLocks noChangeArrowheads="1"/>
              </p:cNvSpPr>
              <p:nvPr/>
            </p:nvSpPr>
            <p:spPr bwMode="auto">
              <a:xfrm>
                <a:off x="3927" y="3120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0">
                    <a:solidFill>
                      <a:srgbClr val="FF9933"/>
                    </a:solidFill>
                  </a:rPr>
                  <a:t>X</a:t>
                </a:r>
              </a:p>
            </p:txBody>
          </p:sp>
        </p:grpSp>
      </p:grp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A76FE49-A4E3-4108-A657-2FE17CEB6D9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</TotalTime>
  <Words>538</Words>
  <Application>Microsoft Office PowerPoint</Application>
  <PresentationFormat>On-screen Show (4:3)</PresentationFormat>
  <Paragraphs>166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Default Design</vt:lpstr>
      <vt:lpstr>Equation</vt:lpstr>
      <vt:lpstr>MathType 6.0 Equation</vt:lpstr>
      <vt:lpstr>Slide 1</vt:lpstr>
      <vt:lpstr>Overview</vt:lpstr>
      <vt:lpstr>Far-Field</vt:lpstr>
      <vt:lpstr>Far-Field (cont.)</vt:lpstr>
      <vt:lpstr>Far-Field (cont.)</vt:lpstr>
      <vt:lpstr>Far-Field (cont.)</vt:lpstr>
      <vt:lpstr>Far-Field (cont.)</vt:lpstr>
      <vt:lpstr>Far-Field (cont.)</vt:lpstr>
      <vt:lpstr>Far-Field (cont.)</vt:lpstr>
      <vt:lpstr>Far-Field (cont.)</vt:lpstr>
      <vt:lpstr>Far-Field (cont.)</vt:lpstr>
      <vt:lpstr>Electric Dipole</vt:lpstr>
      <vt:lpstr>Electric Dipole (cont.)</vt:lpstr>
      <vt:lpstr>Magnetic Dipole</vt:lpstr>
      <vt:lpstr>Magnetic Dipole (cont.)</vt:lpstr>
      <vt:lpstr>Transverse Equivalent Network (TEN)</vt:lpstr>
      <vt:lpstr>TEN (cont.)</vt:lpstr>
      <vt:lpstr>TEN (cont.)</vt:lpstr>
      <vt:lpstr>TEN (cont.)</vt:lpstr>
      <vt:lpstr>TEN (cont.)</vt:lpstr>
      <vt:lpstr>Electric Dipole</vt:lpstr>
      <vt:lpstr>Electric Dipole: TEN</vt:lpstr>
      <vt:lpstr>Slide 23</vt:lpstr>
      <vt:lpstr>Slide 24</vt:lpstr>
      <vt:lpstr>Slide 25</vt:lpstr>
      <vt:lpstr>Electric Dipole: Final Results</vt:lpstr>
      <vt:lpstr>Slide 27</vt:lpstr>
      <vt:lpstr>Far Field of Patch Current</vt:lpstr>
      <vt:lpstr>Slide 29</vt:lpstr>
      <vt:lpstr>Slide 30</vt:lpstr>
      <vt:lpstr>Slide 31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240</cp:revision>
  <dcterms:created xsi:type="dcterms:W3CDTF">2006-06-22T19:04:50Z</dcterms:created>
  <dcterms:modified xsi:type="dcterms:W3CDTF">2015-02-27T03:12:38Z</dcterms:modified>
</cp:coreProperties>
</file>