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3" r:id="rId2"/>
    <p:sldId id="309" r:id="rId3"/>
    <p:sldId id="322" r:id="rId4"/>
    <p:sldId id="310" r:id="rId5"/>
    <p:sldId id="311" r:id="rId6"/>
    <p:sldId id="312" r:id="rId7"/>
    <p:sldId id="313" r:id="rId8"/>
    <p:sldId id="314" r:id="rId9"/>
    <p:sldId id="319" r:id="rId10"/>
    <p:sldId id="315" r:id="rId11"/>
    <p:sldId id="316" r:id="rId12"/>
    <p:sldId id="317" r:id="rId13"/>
    <p:sldId id="318" r:id="rId14"/>
    <p:sldId id="321" r:id="rId15"/>
    <p:sldId id="320" r:id="rId16"/>
    <p:sldId id="323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FF9933"/>
    <a:srgbClr val="FF3300"/>
    <a:srgbClr val="FFFF66"/>
    <a:srgbClr val="00FF00"/>
    <a:srgbClr val="0066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234" autoAdjust="0"/>
    <p:restoredTop sz="9466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7.wmf"/><Relationship Id="rId7" Type="http://schemas.openxmlformats.org/officeDocument/2006/relationships/image" Target="../media/image9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13C8414-82EA-40BA-8685-0F2EB9303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340DE02-F996-4EBB-8F12-681168011F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E901231-29DF-42A9-89CD-B8CAD17762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3F25A46E-2869-4FA5-B532-39785164E00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50F7866-7B93-4A8F-849A-750A36FFD39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AA952B9-7334-4172-8812-F6F7420C77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19164FC-1D66-4D79-8260-9D4AB52370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A66A761-8CA4-4CA3-965B-5C037A012B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C62E512-B00D-4D39-850A-4D0ABF78EB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F728172-C65C-4DE5-B984-3E8D7E391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7C53E2E-EBA7-4DBE-9173-382FAD113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743A5D7-E9C3-40AE-9442-2BD4D2C540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5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5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5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3495715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8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6391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19164FC-1D66-4D79-8260-9D4AB52370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14"/>
          <p:cNvSpPr>
            <a:spLocks noChangeArrowheads="1"/>
          </p:cNvSpPr>
          <p:nvPr/>
        </p:nvSpPr>
        <p:spPr bwMode="auto">
          <a:xfrm>
            <a:off x="681038" y="1173163"/>
            <a:ext cx="735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8194" name="Object 15"/>
          <p:cNvGraphicFramePr>
            <a:graphicFrameLocks noChangeAspect="1"/>
          </p:cNvGraphicFramePr>
          <p:nvPr/>
        </p:nvGraphicFramePr>
        <p:xfrm>
          <a:off x="796162" y="3753798"/>
          <a:ext cx="7680325" cy="873125"/>
        </p:xfrm>
        <a:graphic>
          <a:graphicData uri="http://schemas.openxmlformats.org/presentationml/2006/ole">
            <p:oleObj spid="_x0000_s8194" name="Equation" r:id="rId3" imgW="4216320" imgH="482400" progId="Equation.DSMT4">
              <p:embed/>
            </p:oleObj>
          </a:graphicData>
        </a:graphic>
      </p:graphicFrame>
      <p:graphicFrame>
        <p:nvGraphicFramePr>
          <p:cNvPr id="8195" name="Object 16"/>
          <p:cNvGraphicFramePr>
            <a:graphicFrameLocks noChangeAspect="1"/>
          </p:cNvGraphicFramePr>
          <p:nvPr/>
        </p:nvGraphicFramePr>
        <p:xfrm>
          <a:off x="479425" y="1739900"/>
          <a:ext cx="8186738" cy="781050"/>
        </p:xfrm>
        <a:graphic>
          <a:graphicData uri="http://schemas.openxmlformats.org/presentationml/2006/ole">
            <p:oleObj spid="_x0000_s8195" name="Equation" r:id="rId4" imgW="4495680" imgH="431640" progId="Equation.DSMT4">
              <p:embed/>
            </p:oleObj>
          </a:graphicData>
        </a:graphic>
      </p:graphicFrame>
      <p:sp>
        <p:nvSpPr>
          <p:cNvPr id="8203" name="Rectangle 17"/>
          <p:cNvSpPr>
            <a:spLocks noChangeArrowheads="1"/>
          </p:cNvSpPr>
          <p:nvPr/>
        </p:nvSpPr>
        <p:spPr bwMode="auto">
          <a:xfrm>
            <a:off x="1096736" y="3116695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39282" name="Rectangle 18"/>
          <p:cNvSpPr>
            <a:spLocks noChangeArrowheads="1"/>
          </p:cNvSpPr>
          <p:nvPr/>
        </p:nvSpPr>
        <p:spPr bwMode="auto">
          <a:xfrm>
            <a:off x="428625" y="255588"/>
            <a:ext cx="8372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from Probe Current (cont.)</a:t>
            </a:r>
          </a:p>
        </p:txBody>
      </p:sp>
      <p:sp>
        <p:nvSpPr>
          <p:cNvPr id="8205" name="Rectangle 19"/>
          <p:cNvSpPr>
            <a:spLocks noChangeArrowheads="1"/>
          </p:cNvSpPr>
          <p:nvPr/>
        </p:nvSpPr>
        <p:spPr bwMode="auto">
          <a:xfrm>
            <a:off x="3242892" y="5098824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8196" name="Object 20"/>
          <p:cNvGraphicFramePr>
            <a:graphicFrameLocks noChangeAspect="1"/>
          </p:cNvGraphicFramePr>
          <p:nvPr/>
        </p:nvGraphicFramePr>
        <p:xfrm>
          <a:off x="3976688" y="5365750"/>
          <a:ext cx="1989137" cy="758825"/>
        </p:xfrm>
        <a:graphic>
          <a:graphicData uri="http://schemas.openxmlformats.org/presentationml/2006/ole">
            <p:oleObj spid="_x0000_s8196" name="Equation" r:id="rId5" imgW="1091880" imgH="41904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28700" y="198438"/>
            <a:ext cx="74580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Probe Current</a:t>
            </a:r>
          </a:p>
        </p:txBody>
      </p:sp>
      <p:sp>
        <p:nvSpPr>
          <p:cNvPr id="922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3" name="Rectangle 10"/>
          <p:cNvSpPr>
            <a:spLocks noChangeArrowheads="1"/>
          </p:cNvSpPr>
          <p:nvPr/>
        </p:nvSpPr>
        <p:spPr bwMode="auto">
          <a:xfrm>
            <a:off x="2796887" y="5485999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grpSp>
        <p:nvGrpSpPr>
          <p:cNvPr id="9234" name="Group 36"/>
          <p:cNvGrpSpPr>
            <a:grpSpLocks/>
          </p:cNvGrpSpPr>
          <p:nvPr/>
        </p:nvGrpSpPr>
        <p:grpSpPr bwMode="auto">
          <a:xfrm>
            <a:off x="485775" y="2660538"/>
            <a:ext cx="4675188" cy="923925"/>
            <a:chOff x="485775" y="2316163"/>
            <a:chExt cx="4675188" cy="923925"/>
          </a:xfrm>
        </p:grpSpPr>
        <p:sp>
          <p:nvSpPr>
            <p:cNvPr id="9247" name="Line 12"/>
            <p:cNvSpPr>
              <a:spLocks noChangeShapeType="1"/>
            </p:cNvSpPr>
            <p:nvPr/>
          </p:nvSpPr>
          <p:spPr bwMode="auto">
            <a:xfrm>
              <a:off x="485775" y="3124201"/>
              <a:ext cx="387985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Rectangle 13"/>
            <p:cNvSpPr>
              <a:spLocks noChangeArrowheads="1"/>
            </p:cNvSpPr>
            <p:nvPr/>
          </p:nvSpPr>
          <p:spPr bwMode="auto">
            <a:xfrm>
              <a:off x="504825" y="2405063"/>
              <a:ext cx="3851275" cy="693738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22" name="Object 14"/>
            <p:cNvGraphicFramePr>
              <a:graphicFrameLocks noChangeAspect="1"/>
            </p:cNvGraphicFramePr>
            <p:nvPr/>
          </p:nvGraphicFramePr>
          <p:xfrm>
            <a:off x="2904894" y="2424113"/>
            <a:ext cx="212725" cy="211138"/>
          </p:xfrm>
          <a:graphic>
            <a:graphicData uri="http://schemas.openxmlformats.org/presentationml/2006/ole">
              <p:oleObj spid="_x0000_s9222" name="Equation" r:id="rId3" imgW="139680" imgH="139680" progId="Equation.DSMT4">
                <p:embed/>
              </p:oleObj>
            </a:graphicData>
          </a:graphic>
        </p:graphicFrame>
        <p:sp>
          <p:nvSpPr>
            <p:cNvPr id="9249" name="Line 16"/>
            <p:cNvSpPr>
              <a:spLocks noChangeShapeType="1"/>
            </p:cNvSpPr>
            <p:nvPr/>
          </p:nvSpPr>
          <p:spPr bwMode="auto">
            <a:xfrm>
              <a:off x="4572000" y="3114676"/>
              <a:ext cx="2873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3" name="Object 17"/>
            <p:cNvGraphicFramePr>
              <a:graphicFrameLocks noChangeAspect="1"/>
            </p:cNvGraphicFramePr>
            <p:nvPr/>
          </p:nvGraphicFramePr>
          <p:xfrm>
            <a:off x="4946650" y="3005138"/>
            <a:ext cx="214313" cy="234950"/>
          </p:xfrm>
          <a:graphic>
            <a:graphicData uri="http://schemas.openxmlformats.org/presentationml/2006/ole">
              <p:oleObj spid="_x0000_s9223" name="Equation" r:id="rId4" imgW="126720" imgH="139680" progId="Equation.DSMT4">
                <p:embed/>
              </p:oleObj>
            </a:graphicData>
          </a:graphic>
        </p:graphicFrame>
        <p:sp>
          <p:nvSpPr>
            <p:cNvPr id="9250" name="Rectangle 24"/>
            <p:cNvSpPr>
              <a:spLocks noChangeArrowheads="1"/>
            </p:cNvSpPr>
            <p:nvPr/>
          </p:nvSpPr>
          <p:spPr bwMode="auto">
            <a:xfrm>
              <a:off x="1889125" y="2316163"/>
              <a:ext cx="1511300" cy="80963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9251" name="Line 26"/>
            <p:cNvSpPr>
              <a:spLocks noChangeShapeType="1"/>
            </p:cNvSpPr>
            <p:nvPr/>
          </p:nvSpPr>
          <p:spPr bwMode="auto">
            <a:xfrm flipV="1">
              <a:off x="2787419" y="2709863"/>
              <a:ext cx="0" cy="98425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27"/>
            <p:cNvSpPr>
              <a:spLocks noChangeShapeType="1"/>
            </p:cNvSpPr>
            <p:nvPr/>
          </p:nvSpPr>
          <p:spPr bwMode="auto">
            <a:xfrm>
              <a:off x="2787419" y="2403476"/>
              <a:ext cx="0" cy="6858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4" name="Object 28"/>
            <p:cNvGraphicFramePr>
              <a:graphicFrameLocks noChangeAspect="1"/>
            </p:cNvGraphicFramePr>
            <p:nvPr/>
          </p:nvGraphicFramePr>
          <p:xfrm>
            <a:off x="2263544" y="2555876"/>
            <a:ext cx="492125" cy="334963"/>
          </p:xfrm>
          <a:graphic>
            <a:graphicData uri="http://schemas.openxmlformats.org/presentationml/2006/ole">
              <p:oleObj spid="_x0000_s9224" name="Equation" r:id="rId5" imgW="304560" imgH="203040" progId="Equation.DSMT4">
                <p:embed/>
              </p:oleObj>
            </a:graphicData>
          </a:graphic>
        </p:graphicFrame>
        <p:graphicFrame>
          <p:nvGraphicFramePr>
            <p:cNvPr id="9225" name="Object 29"/>
            <p:cNvGraphicFramePr>
              <a:graphicFrameLocks noChangeAspect="1"/>
            </p:cNvGraphicFramePr>
            <p:nvPr/>
          </p:nvGraphicFramePr>
          <p:xfrm>
            <a:off x="2914419" y="2916238"/>
            <a:ext cx="193675" cy="153988"/>
          </p:xfrm>
          <a:graphic>
            <a:graphicData uri="http://schemas.openxmlformats.org/presentationml/2006/ole">
              <p:oleObj spid="_x0000_s9225" name="Equation" r:id="rId6" imgW="126720" imgH="101520" progId="Equation.DSMT4">
                <p:embed/>
              </p:oleObj>
            </a:graphicData>
          </a:graphic>
        </p:graphicFrame>
        <p:graphicFrame>
          <p:nvGraphicFramePr>
            <p:cNvPr id="9226" name="Object 30"/>
            <p:cNvGraphicFramePr>
              <a:graphicFrameLocks noChangeAspect="1"/>
            </p:cNvGraphicFramePr>
            <p:nvPr/>
          </p:nvGraphicFramePr>
          <p:xfrm>
            <a:off x="2920769" y="2609851"/>
            <a:ext cx="246063" cy="292100"/>
          </p:xfrm>
          <a:graphic>
            <a:graphicData uri="http://schemas.openxmlformats.org/presentationml/2006/ole">
              <p:oleObj spid="_x0000_s9226" name="Equation" r:id="rId7" imgW="152280" imgH="177480" progId="Equation.DSMT4">
                <p:embed/>
              </p:oleObj>
            </a:graphicData>
          </a:graphic>
        </p:graphicFrame>
      </p:grpSp>
      <p:graphicFrame>
        <p:nvGraphicFramePr>
          <p:cNvPr id="9218" name="Object 31"/>
          <p:cNvGraphicFramePr>
            <a:graphicFrameLocks noChangeAspect="1"/>
          </p:cNvGraphicFramePr>
          <p:nvPr/>
        </p:nvGraphicFramePr>
        <p:xfrm>
          <a:off x="3813175" y="1185750"/>
          <a:ext cx="2403475" cy="1042988"/>
        </p:xfrm>
        <a:graphic>
          <a:graphicData uri="http://schemas.openxmlformats.org/presentationml/2006/ole">
            <p:oleObj spid="_x0000_s9218" name="Equation" r:id="rId8" imgW="1511280" imgH="660240" progId="Equation.DSMT4">
              <p:embed/>
            </p:oleObj>
          </a:graphicData>
        </a:graphic>
      </p:graphicFrame>
      <p:graphicFrame>
        <p:nvGraphicFramePr>
          <p:cNvPr id="9219" name="Object 32"/>
          <p:cNvGraphicFramePr>
            <a:graphicFrameLocks noChangeAspect="1"/>
          </p:cNvGraphicFramePr>
          <p:nvPr/>
        </p:nvGraphicFramePr>
        <p:xfrm>
          <a:off x="1483447" y="4157518"/>
          <a:ext cx="3182937" cy="463550"/>
        </p:xfrm>
        <a:graphic>
          <a:graphicData uri="http://schemas.openxmlformats.org/presentationml/2006/ole">
            <p:oleObj spid="_x0000_s9219" name="Equation" r:id="rId9" imgW="1574640" imgH="228600" progId="Equation.DSMT4">
              <p:embed/>
            </p:oleObj>
          </a:graphicData>
        </a:graphic>
      </p:graphicFrame>
      <p:graphicFrame>
        <p:nvGraphicFramePr>
          <p:cNvPr id="9220" name="Object 33"/>
          <p:cNvGraphicFramePr>
            <a:graphicFrameLocks noChangeAspect="1"/>
          </p:cNvGraphicFramePr>
          <p:nvPr/>
        </p:nvGraphicFramePr>
        <p:xfrm>
          <a:off x="3365500" y="5806963"/>
          <a:ext cx="2152650" cy="695325"/>
        </p:xfrm>
        <a:graphic>
          <a:graphicData uri="http://schemas.openxmlformats.org/presentationml/2006/ole">
            <p:oleObj spid="_x0000_s9220" name="Equation" r:id="rId10" imgW="1205977" imgH="393529" progId="Equation.3">
              <p:embed/>
            </p:oleObj>
          </a:graphicData>
        </a:graphic>
      </p:graphicFrame>
      <p:grpSp>
        <p:nvGrpSpPr>
          <p:cNvPr id="9235" name="Group 45"/>
          <p:cNvGrpSpPr>
            <a:grpSpLocks/>
          </p:cNvGrpSpPr>
          <p:nvPr/>
        </p:nvGrpSpPr>
        <p:grpSpPr bwMode="auto">
          <a:xfrm>
            <a:off x="6001390" y="1834293"/>
            <a:ext cx="2581275" cy="2840035"/>
            <a:chOff x="3743" y="759"/>
            <a:chExt cx="1626" cy="1789"/>
          </a:xfrm>
        </p:grpSpPr>
        <p:sp>
          <p:nvSpPr>
            <p:cNvPr id="9239" name="Rectangle 35"/>
            <p:cNvSpPr>
              <a:spLocks noChangeArrowheads="1"/>
            </p:cNvSpPr>
            <p:nvPr/>
          </p:nvSpPr>
          <p:spPr bwMode="auto">
            <a:xfrm>
              <a:off x="4086" y="1395"/>
              <a:ext cx="711" cy="819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37"/>
            <p:cNvSpPr>
              <a:spLocks noChangeShapeType="1"/>
            </p:cNvSpPr>
            <p:nvPr/>
          </p:nvSpPr>
          <p:spPr bwMode="auto">
            <a:xfrm>
              <a:off x="4905" y="1827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Text Box 38"/>
            <p:cNvSpPr txBox="1">
              <a:spLocks noChangeArrowheads="1"/>
            </p:cNvSpPr>
            <p:nvPr/>
          </p:nvSpPr>
          <p:spPr bwMode="auto">
            <a:xfrm>
              <a:off x="5182" y="1676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9242" name="Line 39"/>
            <p:cNvSpPr>
              <a:spLocks noChangeShapeType="1"/>
            </p:cNvSpPr>
            <p:nvPr/>
          </p:nvSpPr>
          <p:spPr bwMode="auto">
            <a:xfrm flipV="1">
              <a:off x="4437" y="1062"/>
              <a:ext cx="0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Text Box 40"/>
            <p:cNvSpPr txBox="1">
              <a:spLocks noChangeArrowheads="1"/>
            </p:cNvSpPr>
            <p:nvPr/>
          </p:nvSpPr>
          <p:spPr bwMode="auto">
            <a:xfrm>
              <a:off x="4345" y="759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9244" name="Text Box 41"/>
            <p:cNvSpPr txBox="1">
              <a:spLocks noChangeArrowheads="1"/>
            </p:cNvSpPr>
            <p:nvPr/>
          </p:nvSpPr>
          <p:spPr bwMode="auto">
            <a:xfrm>
              <a:off x="4358" y="2298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9245" name="Text Box 42"/>
            <p:cNvSpPr txBox="1">
              <a:spLocks noChangeArrowheads="1"/>
            </p:cNvSpPr>
            <p:nvPr/>
          </p:nvSpPr>
          <p:spPr bwMode="auto">
            <a:xfrm>
              <a:off x="3743" y="1656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9246" name="Oval 43"/>
            <p:cNvSpPr>
              <a:spLocks noChangeArrowheads="1"/>
            </p:cNvSpPr>
            <p:nvPr/>
          </p:nvSpPr>
          <p:spPr bwMode="auto">
            <a:xfrm>
              <a:off x="4590" y="1791"/>
              <a:ext cx="72" cy="72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21" name="Object 44"/>
            <p:cNvGraphicFramePr>
              <a:graphicFrameLocks noChangeAspect="1"/>
            </p:cNvGraphicFramePr>
            <p:nvPr/>
          </p:nvGraphicFramePr>
          <p:xfrm>
            <a:off x="4183" y="1502"/>
            <a:ext cx="501" cy="221"/>
          </p:xfrm>
          <a:graphic>
            <a:graphicData uri="http://schemas.openxmlformats.org/presentationml/2006/ole">
              <p:oleObj spid="_x0000_s9221" name="Equation" r:id="rId11" imgW="520560" imgH="228600" progId="Equation.DSMT4">
                <p:embed/>
              </p:oleObj>
            </a:graphicData>
          </a:graphic>
        </p:graphicFrame>
      </p:grpSp>
      <p:sp>
        <p:nvSpPr>
          <p:cNvPr id="9236" name="Text Box 46"/>
          <p:cNvSpPr txBox="1">
            <a:spLocks noChangeArrowheads="1"/>
          </p:cNvSpPr>
          <p:nvPr/>
        </p:nvSpPr>
        <p:spPr bwMode="auto">
          <a:xfrm>
            <a:off x="207963" y="1447688"/>
            <a:ext cx="2965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We want to find the relation between these two.</a:t>
            </a:r>
          </a:p>
        </p:txBody>
      </p:sp>
      <p:sp>
        <p:nvSpPr>
          <p:cNvPr id="9237" name="Line 47"/>
          <p:cNvSpPr>
            <a:spLocks noChangeShapeType="1"/>
          </p:cNvSpPr>
          <p:nvPr/>
        </p:nvSpPr>
        <p:spPr bwMode="auto">
          <a:xfrm flipV="1">
            <a:off x="3186113" y="1601675"/>
            <a:ext cx="514350" cy="128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8" name="Line 48"/>
          <p:cNvSpPr>
            <a:spLocks noChangeShapeType="1"/>
          </p:cNvSpPr>
          <p:nvPr/>
        </p:nvSpPr>
        <p:spPr bwMode="auto">
          <a:xfrm>
            <a:off x="3171825" y="1730263"/>
            <a:ext cx="871538" cy="3000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128156" y="4738255"/>
            <a:ext cx="3966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0" i="1" baseline="-25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1600" b="0" dirty="0" smtClean="0"/>
              <a:t> input impedance of dominant mode.</a:t>
            </a:r>
            <a:endParaRPr 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350" y="212725"/>
            <a:ext cx="844391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Probe Current (cont.)</a:t>
            </a:r>
          </a:p>
        </p:txBody>
      </p:sp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23"/>
          <p:cNvGraphicFramePr>
            <a:graphicFrameLocks noChangeAspect="1"/>
          </p:cNvGraphicFramePr>
          <p:nvPr/>
        </p:nvGraphicFramePr>
        <p:xfrm>
          <a:off x="3101975" y="925513"/>
          <a:ext cx="2938463" cy="828675"/>
        </p:xfrm>
        <a:graphic>
          <a:graphicData uri="http://schemas.openxmlformats.org/presentationml/2006/ole">
            <p:oleObj spid="_x0000_s10242" name="Equation" r:id="rId3" imgW="1523880" imgH="431640" progId="Equation.DSMT4">
              <p:embed/>
            </p:oleObj>
          </a:graphicData>
        </a:graphic>
      </p:graphicFrame>
      <p:graphicFrame>
        <p:nvGraphicFramePr>
          <p:cNvPr id="10243" name="Object 24"/>
          <p:cNvGraphicFramePr>
            <a:graphicFrameLocks noChangeAspect="1"/>
          </p:cNvGraphicFramePr>
          <p:nvPr/>
        </p:nvGraphicFramePr>
        <p:xfrm>
          <a:off x="3576638" y="2090738"/>
          <a:ext cx="1992312" cy="2298700"/>
        </p:xfrm>
        <a:graphic>
          <a:graphicData uri="http://schemas.openxmlformats.org/presentationml/2006/ole">
            <p:oleObj spid="_x0000_s10243" name="Equation" r:id="rId4" imgW="1143000" imgH="1320480" progId="Equation.DSMT4">
              <p:embed/>
            </p:oleObj>
          </a:graphicData>
        </a:graphic>
      </p:graphicFrame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2579688" y="2308225"/>
            <a:ext cx="579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10252" name="Rectangle 26"/>
          <p:cNvSpPr>
            <a:spLocks noChangeArrowheads="1"/>
          </p:cNvSpPr>
          <p:nvPr/>
        </p:nvSpPr>
        <p:spPr bwMode="auto">
          <a:xfrm>
            <a:off x="1673225" y="4921250"/>
            <a:ext cx="1169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Therefore,</a:t>
            </a:r>
          </a:p>
        </p:txBody>
      </p:sp>
      <p:graphicFrame>
        <p:nvGraphicFramePr>
          <p:cNvPr id="10244" name="Object 27"/>
          <p:cNvGraphicFramePr>
            <a:graphicFrameLocks noChangeAspect="1"/>
          </p:cNvGraphicFramePr>
          <p:nvPr/>
        </p:nvGraphicFramePr>
        <p:xfrm>
          <a:off x="3019425" y="4900613"/>
          <a:ext cx="3521075" cy="1373187"/>
        </p:xfrm>
        <a:graphic>
          <a:graphicData uri="http://schemas.openxmlformats.org/presentationml/2006/ole">
            <p:oleObj spid="_x0000_s10244" name="Equation" r:id="rId5" imgW="2222280" imgH="863280" progId="Equation.DSMT4">
              <p:embed/>
            </p:oleObj>
          </a:graphicData>
        </a:graphic>
      </p:graphicFrame>
      <p:sp>
        <p:nvSpPr>
          <p:cNvPr id="10253" name="Rectangle 28"/>
          <p:cNvSpPr>
            <a:spLocks noChangeArrowheads="1"/>
          </p:cNvSpPr>
          <p:nvPr/>
        </p:nvSpPr>
        <p:spPr bwMode="auto">
          <a:xfrm>
            <a:off x="1879475" y="1139125"/>
            <a:ext cx="917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Assume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Rectangle 9"/>
          <p:cNvSpPr>
            <a:spLocks noChangeArrowheads="1"/>
          </p:cNvSpPr>
          <p:nvPr/>
        </p:nvSpPr>
        <p:spPr bwMode="auto">
          <a:xfrm>
            <a:off x="493713" y="974725"/>
            <a:ext cx="3090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From previous calculations,</a:t>
            </a:r>
          </a:p>
        </p:txBody>
      </p:sp>
      <p:sp>
        <p:nvSpPr>
          <p:cNvPr id="11276" name="Rectangle 10"/>
          <p:cNvSpPr>
            <a:spLocks noChangeArrowheads="1"/>
          </p:cNvSpPr>
          <p:nvPr/>
        </p:nvSpPr>
        <p:spPr bwMode="auto">
          <a:xfrm>
            <a:off x="1223365" y="1961531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1266" name="Object 12"/>
          <p:cNvGraphicFramePr>
            <a:graphicFrameLocks noChangeAspect="1"/>
          </p:cNvGraphicFramePr>
          <p:nvPr/>
        </p:nvGraphicFramePr>
        <p:xfrm>
          <a:off x="3719513" y="1154113"/>
          <a:ext cx="1704975" cy="779462"/>
        </p:xfrm>
        <a:graphic>
          <a:graphicData uri="http://schemas.openxmlformats.org/presentationml/2006/ole">
            <p:oleObj spid="_x0000_s11266" name="Equation" r:id="rId3" imgW="914400" imgH="419040" progId="Equation.DSMT4">
              <p:embed/>
            </p:oleObj>
          </a:graphicData>
        </a:graphic>
      </p:graphicFrame>
      <p:graphicFrame>
        <p:nvGraphicFramePr>
          <p:cNvPr id="11267" name="Object 13"/>
          <p:cNvGraphicFramePr>
            <a:graphicFrameLocks noChangeAspect="1"/>
          </p:cNvGraphicFramePr>
          <p:nvPr/>
        </p:nvGraphicFramePr>
        <p:xfrm>
          <a:off x="1903103" y="2224678"/>
          <a:ext cx="4937084" cy="1253595"/>
        </p:xfrm>
        <a:graphic>
          <a:graphicData uri="http://schemas.openxmlformats.org/presentationml/2006/ole">
            <p:oleObj spid="_x0000_s11267" name="Equation" r:id="rId4" imgW="3416040" imgH="863280" progId="Equation.DSMT4">
              <p:embed/>
            </p:oleObj>
          </a:graphicData>
        </a:graphic>
      </p:graphicFrame>
      <p:graphicFrame>
        <p:nvGraphicFramePr>
          <p:cNvPr id="11268" name="Object 14"/>
          <p:cNvGraphicFramePr>
            <a:graphicFrameLocks noChangeAspect="1"/>
          </p:cNvGraphicFramePr>
          <p:nvPr/>
        </p:nvGraphicFramePr>
        <p:xfrm>
          <a:off x="3014663" y="3821113"/>
          <a:ext cx="2878137" cy="1252537"/>
        </p:xfrm>
        <a:graphic>
          <a:graphicData uri="http://schemas.openxmlformats.org/presentationml/2006/ole">
            <p:oleObj spid="_x0000_s11268" name="Equation" r:id="rId5" imgW="1981080" imgH="863280" progId="Equation.DSMT4">
              <p:embed/>
            </p:oleObj>
          </a:graphicData>
        </a:graphic>
      </p:graphicFrame>
      <p:sp>
        <p:nvSpPr>
          <p:cNvPr id="11277" name="Rectangle 15"/>
          <p:cNvSpPr>
            <a:spLocks noChangeArrowheads="1"/>
          </p:cNvSpPr>
          <p:nvPr/>
        </p:nvSpPr>
        <p:spPr bwMode="auto">
          <a:xfrm>
            <a:off x="1985138" y="3708173"/>
            <a:ext cx="760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so that</a:t>
            </a:r>
          </a:p>
        </p:txBody>
      </p:sp>
      <p:sp>
        <p:nvSpPr>
          <p:cNvPr id="11278" name="Rectangle 16"/>
          <p:cNvSpPr>
            <a:spLocks noChangeArrowheads="1"/>
          </p:cNvSpPr>
          <p:nvPr/>
        </p:nvSpPr>
        <p:spPr bwMode="auto">
          <a:xfrm>
            <a:off x="2705752" y="4937124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11269" name="Object 17"/>
          <p:cNvGraphicFramePr>
            <a:graphicFrameLocks noChangeAspect="1"/>
          </p:cNvGraphicFramePr>
          <p:nvPr/>
        </p:nvGraphicFramePr>
        <p:xfrm>
          <a:off x="3090863" y="5343525"/>
          <a:ext cx="3055937" cy="1311275"/>
        </p:xfrm>
        <a:graphic>
          <a:graphicData uri="http://schemas.openxmlformats.org/presentationml/2006/ole">
            <p:oleObj spid="_x0000_s11269" name="Equation" r:id="rId6" imgW="2006280" imgH="863280" progId="Equation.DSMT4">
              <p:embed/>
            </p:oleObj>
          </a:graphicData>
        </a:graphic>
      </p:graphicFrame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514350" y="212725"/>
            <a:ext cx="84439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Probe Current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1173163" y="1290638"/>
            <a:ext cx="156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At resonance,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496750" y="1819915"/>
            <a:ext cx="2678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(The </a:t>
            </a:r>
            <a:r>
              <a:rPr lang="en-US" b="0" dirty="0">
                <a:solidFill>
                  <a:srgbClr val="0000FF"/>
                </a:solidFill>
              </a:rPr>
              <a:t>origin is at the center of the patch</a:t>
            </a:r>
            <a:r>
              <a:rPr lang="en-US" b="0" dirty="0" smtClean="0">
                <a:solidFill>
                  <a:srgbClr val="0000FF"/>
                </a:solidFill>
              </a:rPr>
              <a:t>.)</a:t>
            </a:r>
            <a:endParaRPr lang="en-US" b="0" dirty="0">
              <a:solidFill>
                <a:srgbClr val="0000FF"/>
              </a:solidFill>
            </a:endParaRPr>
          </a:p>
        </p:txBody>
      </p:sp>
      <p:graphicFrame>
        <p:nvGraphicFramePr>
          <p:cNvPr id="12290" name="Object 11"/>
          <p:cNvGraphicFramePr>
            <a:graphicFrameLocks noChangeAspect="1"/>
          </p:cNvGraphicFramePr>
          <p:nvPr/>
        </p:nvGraphicFramePr>
        <p:xfrm>
          <a:off x="2786063" y="1752600"/>
          <a:ext cx="2317750" cy="715963"/>
        </p:xfrm>
        <a:graphic>
          <a:graphicData uri="http://schemas.openxmlformats.org/presentationml/2006/ole">
            <p:oleObj spid="_x0000_s12290" name="Equation" r:id="rId3" imgW="1396800" imgH="431640" progId="Equation.DSMT4">
              <p:embed/>
            </p:oleObj>
          </a:graphicData>
        </a:graphic>
      </p:graphicFrame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1579563" y="3700463"/>
            <a:ext cx="804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Hence,</a:t>
            </a:r>
          </a:p>
        </p:txBody>
      </p:sp>
      <p:sp>
        <p:nvSpPr>
          <p:cNvPr id="145422" name="Rectangle 14"/>
          <p:cNvSpPr>
            <a:spLocks noChangeArrowheads="1"/>
          </p:cNvSpPr>
          <p:nvPr/>
        </p:nvSpPr>
        <p:spPr bwMode="auto">
          <a:xfrm>
            <a:off x="514350" y="212725"/>
            <a:ext cx="84439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Probe Current (cont.)</a:t>
            </a:r>
          </a:p>
        </p:txBody>
      </p:sp>
      <p:graphicFrame>
        <p:nvGraphicFramePr>
          <p:cNvPr id="12291" name="Object 17"/>
          <p:cNvGraphicFramePr>
            <a:graphicFrameLocks noChangeAspect="1"/>
          </p:cNvGraphicFramePr>
          <p:nvPr/>
        </p:nvGraphicFramePr>
        <p:xfrm>
          <a:off x="2265363" y="4479925"/>
          <a:ext cx="3711575" cy="800100"/>
        </p:xfrm>
        <a:graphic>
          <a:graphicData uri="http://schemas.openxmlformats.org/presentationml/2006/ole">
            <p:oleObj spid="_x0000_s12291" name="Equation" r:id="rId4" imgW="2234880" imgH="48240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13"/>
          <p:cNvSpPr>
            <a:spLocks noChangeArrowheads="1"/>
          </p:cNvSpPr>
          <p:nvPr/>
        </p:nvSpPr>
        <p:spPr bwMode="auto">
          <a:xfrm>
            <a:off x="1733550" y="4794250"/>
            <a:ext cx="268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13314" name="Object 14"/>
          <p:cNvGraphicFramePr>
            <a:graphicFrameLocks noChangeAspect="1"/>
          </p:cNvGraphicFramePr>
          <p:nvPr/>
        </p:nvGraphicFramePr>
        <p:xfrm>
          <a:off x="1132691" y="2045258"/>
          <a:ext cx="4784725" cy="1639887"/>
        </p:xfrm>
        <a:graphic>
          <a:graphicData uri="http://schemas.openxmlformats.org/presentationml/2006/ole">
            <p:oleObj spid="_x0000_s13314" name="Equation" r:id="rId3" imgW="2882880" imgH="990360" progId="Equation.DSMT4">
              <p:embed/>
            </p:oleObj>
          </a:graphicData>
        </a:graphic>
      </p:graphicFrame>
      <p:graphicFrame>
        <p:nvGraphicFramePr>
          <p:cNvPr id="13315" name="Object 16"/>
          <p:cNvGraphicFramePr>
            <a:graphicFrameLocks noChangeAspect="1"/>
          </p:cNvGraphicFramePr>
          <p:nvPr/>
        </p:nvGraphicFramePr>
        <p:xfrm>
          <a:off x="2205038" y="5243513"/>
          <a:ext cx="4175125" cy="800100"/>
        </p:xfrm>
        <a:graphic>
          <a:graphicData uri="http://schemas.openxmlformats.org/presentationml/2006/ole">
            <p:oleObj spid="_x0000_s13315" name="Equation" r:id="rId4" imgW="2514600" imgH="482400" progId="Equation.DSMT4">
              <p:embed/>
            </p:oleObj>
          </a:graphicData>
        </a:graphic>
      </p:graphicFrame>
      <p:sp>
        <p:nvSpPr>
          <p:cNvPr id="13322" name="Text Box 17"/>
          <p:cNvSpPr txBox="1">
            <a:spLocks noChangeArrowheads="1"/>
          </p:cNvSpPr>
          <p:nvPr/>
        </p:nvSpPr>
        <p:spPr bwMode="auto">
          <a:xfrm>
            <a:off x="6162139" y="2826905"/>
            <a:ext cx="2494973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i="1" dirty="0" err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b="0" i="1" baseline="-25000" dirty="0" err="1">
                <a:solidFill>
                  <a:srgbClr val="0000FF"/>
                </a:solidFill>
                <a:latin typeface="Times New Roman" pitchFamily="18" charset="0"/>
              </a:rPr>
              <a:t>patch</a:t>
            </a:r>
            <a:r>
              <a:rPr lang="en-US" b="0" dirty="0">
                <a:solidFill>
                  <a:srgbClr val="0000FF"/>
                </a:solidFill>
              </a:rPr>
              <a:t> is the total current </a:t>
            </a:r>
            <a:r>
              <a:rPr lang="en-US" b="0" dirty="0" smtClean="0">
                <a:solidFill>
                  <a:srgbClr val="0000FF"/>
                </a:solidFill>
              </a:rPr>
              <a:t>flowing across the center of the  patch.</a:t>
            </a:r>
            <a:endParaRPr lang="en-US" b="0" dirty="0">
              <a:solidFill>
                <a:srgbClr val="0000FF"/>
              </a:solidFill>
            </a:endParaRPr>
          </a:p>
        </p:txBody>
      </p:sp>
      <p:sp>
        <p:nvSpPr>
          <p:cNvPr id="13323" name="Rectangle 18"/>
          <p:cNvSpPr>
            <a:spLocks noChangeArrowheads="1"/>
          </p:cNvSpPr>
          <p:nvPr/>
        </p:nvSpPr>
        <p:spPr bwMode="auto">
          <a:xfrm>
            <a:off x="744538" y="1303338"/>
            <a:ext cx="280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can also write this as</a:t>
            </a:r>
          </a:p>
        </p:txBody>
      </p:sp>
      <p:sp>
        <p:nvSpPr>
          <p:cNvPr id="144403" name="Rectangle 19"/>
          <p:cNvSpPr>
            <a:spLocks noChangeArrowheads="1"/>
          </p:cNvSpPr>
          <p:nvPr/>
        </p:nvSpPr>
        <p:spPr bwMode="auto">
          <a:xfrm>
            <a:off x="514350" y="212725"/>
            <a:ext cx="84439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Probe Current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9"/>
          <p:cNvGraphicFramePr>
            <a:graphicFrameLocks noChangeAspect="1"/>
          </p:cNvGraphicFramePr>
          <p:nvPr/>
        </p:nvGraphicFramePr>
        <p:xfrm>
          <a:off x="1992313" y="2257425"/>
          <a:ext cx="4048125" cy="800100"/>
        </p:xfrm>
        <a:graphic>
          <a:graphicData uri="http://schemas.openxmlformats.org/presentationml/2006/ole">
            <p:oleObj spid="_x0000_s14338" name="Equation" r:id="rId3" imgW="2438280" imgH="482400" progId="Equation.DSMT4">
              <p:embed/>
            </p:oleObj>
          </a:graphicData>
        </a:graphic>
      </p:graphicFrame>
      <p:sp>
        <p:nvSpPr>
          <p:cNvPr id="14344" name="Rectangle 12"/>
          <p:cNvSpPr>
            <a:spLocks noChangeArrowheads="1"/>
          </p:cNvSpPr>
          <p:nvPr/>
        </p:nvSpPr>
        <p:spPr bwMode="auto">
          <a:xfrm>
            <a:off x="890588" y="1646238"/>
            <a:ext cx="804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</a:t>
            </a: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369001" y="3656796"/>
            <a:ext cx="8558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Note: For a thin substrate, the patch current is much larger than the probe current.</a:t>
            </a:r>
          </a:p>
        </p:txBody>
      </p:sp>
      <p:sp>
        <p:nvSpPr>
          <p:cNvPr id="145422" name="Rectangle 14"/>
          <p:cNvSpPr>
            <a:spLocks noChangeArrowheads="1"/>
          </p:cNvSpPr>
          <p:nvPr/>
        </p:nvSpPr>
        <p:spPr bwMode="auto">
          <a:xfrm>
            <a:off x="514350" y="212725"/>
            <a:ext cx="84439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Probe Current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470501" y="4755595"/>
            <a:ext cx="6123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Note: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4347" name="Object 9"/>
          <p:cNvGraphicFramePr>
            <a:graphicFrameLocks noChangeAspect="1"/>
          </p:cNvGraphicFramePr>
          <p:nvPr/>
        </p:nvGraphicFramePr>
        <p:xfrm>
          <a:off x="2339769" y="4668776"/>
          <a:ext cx="1328738" cy="484188"/>
        </p:xfrm>
        <a:graphic>
          <a:graphicData uri="http://schemas.openxmlformats.org/presentationml/2006/ole">
            <p:oleObj spid="_x0000_s14347" name="Equation" r:id="rId4" imgW="799920" imgH="29196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45028" y="5557652"/>
            <a:ext cx="7032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The probe radiation gets small quickly as the substrate gets thinner.</a:t>
            </a:r>
            <a:endParaRPr lang="en-US" b="0" dirty="0"/>
          </a:p>
        </p:txBody>
      </p:sp>
      <p:sp>
        <p:nvSpPr>
          <p:cNvPr id="14" name="TextBox 13"/>
          <p:cNvSpPr txBox="1"/>
          <p:nvPr/>
        </p:nvSpPr>
        <p:spPr>
          <a:xfrm>
            <a:off x="3895107" y="4750131"/>
            <a:ext cx="5001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(This is a measure of how strong the probe radiates.)</a:t>
            </a:r>
            <a:endParaRPr 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57450" y="241300"/>
            <a:ext cx="367188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Text Box 35"/>
          <p:cNvSpPr txBox="1">
            <a:spLocks noChangeArrowheads="1"/>
          </p:cNvSpPr>
          <p:nvPr/>
        </p:nvSpPr>
        <p:spPr bwMode="auto">
          <a:xfrm>
            <a:off x="550863" y="1287463"/>
            <a:ext cx="73675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>
                <a:solidFill>
                  <a:srgbClr val="0000FF"/>
                </a:solidFill>
              </a:rPr>
              <a:t>In this set of notes we calculate the far field of a vertical probe feed.</a:t>
            </a:r>
          </a:p>
        </p:txBody>
      </p:sp>
      <p:sp>
        <p:nvSpPr>
          <p:cNvPr id="17417" name="Text Box 36"/>
          <p:cNvSpPr txBox="1">
            <a:spLocks noChangeArrowheads="1"/>
          </p:cNvSpPr>
          <p:nvPr/>
        </p:nvSpPr>
        <p:spPr bwMode="auto">
          <a:xfrm>
            <a:off x="565150" y="2601913"/>
            <a:ext cx="791383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b="0" dirty="0"/>
              <a:t>We first formulate the far-field radiation from a </a:t>
            </a:r>
            <a:r>
              <a:rPr lang="en-US" sz="2000" b="0" dirty="0" smtClean="0"/>
              <a:t>uniform probe current of fixed (arbitrary) amplitude.</a:t>
            </a:r>
            <a:endParaRPr lang="en-US" sz="2000" b="0" dirty="0"/>
          </a:p>
          <a:p>
            <a:pPr marL="228600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b="0" dirty="0" smtClean="0"/>
              <a:t>The </a:t>
            </a:r>
            <a:r>
              <a:rPr lang="en-US" sz="2000" b="0" dirty="0"/>
              <a:t>probe current is then related to patch input impedance.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28663" y="184150"/>
            <a:ext cx="76438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from Probe Current</a:t>
            </a:r>
          </a:p>
        </p:txBody>
      </p:sp>
      <p:sp>
        <p:nvSpPr>
          <p:cNvPr id="103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2314575" y="5240338"/>
          <a:ext cx="4002088" cy="1235075"/>
        </p:xfrm>
        <a:graphic>
          <a:graphicData uri="http://schemas.openxmlformats.org/presentationml/2006/ole">
            <p:oleObj spid="_x0000_s1026" name="Equation" r:id="rId3" imgW="2044440" imgH="634680" progId="Equation.DSMT4">
              <p:embed/>
            </p:oleObj>
          </a:graphicData>
        </a:graphic>
      </p:graphicFrame>
      <p:graphicFrame>
        <p:nvGraphicFramePr>
          <p:cNvPr id="1027" name="Object 19"/>
          <p:cNvGraphicFramePr>
            <a:graphicFrameLocks noChangeAspect="1"/>
          </p:cNvGraphicFramePr>
          <p:nvPr/>
        </p:nvGraphicFramePr>
        <p:xfrm>
          <a:off x="3522663" y="4183063"/>
          <a:ext cx="1071562" cy="517525"/>
        </p:xfrm>
        <a:graphic>
          <a:graphicData uri="http://schemas.openxmlformats.org/presentationml/2006/ole">
            <p:oleObj spid="_x0000_s1027" name="Equation" r:id="rId4" imgW="545760" imgH="266400" progId="Equation.DSMT4">
              <p:embed/>
            </p:oleObj>
          </a:graphicData>
        </a:graphic>
      </p:graphicFrame>
      <p:sp>
        <p:nvSpPr>
          <p:cNvPr id="1041" name="Text Box 22"/>
          <p:cNvSpPr txBox="1">
            <a:spLocks noChangeArrowheads="1"/>
          </p:cNvSpPr>
          <p:nvPr/>
        </p:nvSpPr>
        <p:spPr bwMode="auto">
          <a:xfrm>
            <a:off x="4851400" y="4260850"/>
            <a:ext cx="401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This follows from reciprocity, since</a:t>
            </a:r>
          </a:p>
        </p:txBody>
      </p:sp>
      <p:graphicFrame>
        <p:nvGraphicFramePr>
          <p:cNvPr id="1028" name="Object 23"/>
          <p:cNvGraphicFramePr>
            <a:graphicFrameLocks noChangeAspect="1"/>
          </p:cNvGraphicFramePr>
          <p:nvPr/>
        </p:nvGraphicFramePr>
        <p:xfrm>
          <a:off x="6386513" y="4606925"/>
          <a:ext cx="1020762" cy="517525"/>
        </p:xfrm>
        <a:graphic>
          <a:graphicData uri="http://schemas.openxmlformats.org/presentationml/2006/ole">
            <p:oleObj spid="_x0000_s1028" name="Equation" r:id="rId5" imgW="520560" imgH="266400" progId="Equation.DSMT4">
              <p:embed/>
            </p:oleObj>
          </a:graphicData>
        </a:graphic>
      </p:graphicFrame>
      <p:sp>
        <p:nvSpPr>
          <p:cNvPr id="1042" name="Text Box 24"/>
          <p:cNvSpPr txBox="1">
            <a:spLocks noChangeArrowheads="1"/>
          </p:cNvSpPr>
          <p:nvPr/>
        </p:nvSpPr>
        <p:spPr bwMode="auto">
          <a:xfrm>
            <a:off x="196850" y="3983038"/>
            <a:ext cx="28479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The origin is at the center of the patch (which has been removed).</a:t>
            </a:r>
          </a:p>
        </p:txBody>
      </p:sp>
      <p:grpSp>
        <p:nvGrpSpPr>
          <p:cNvPr id="1043" name="Group 31"/>
          <p:cNvGrpSpPr>
            <a:grpSpLocks/>
          </p:cNvGrpSpPr>
          <p:nvPr/>
        </p:nvGrpSpPr>
        <p:grpSpPr bwMode="auto">
          <a:xfrm>
            <a:off x="1212850" y="975613"/>
            <a:ext cx="7000238" cy="2454978"/>
            <a:chOff x="1212850" y="975571"/>
            <a:chExt cx="7000407" cy="2456110"/>
          </a:xfrm>
        </p:grpSpPr>
        <p:sp>
          <p:nvSpPr>
            <p:cNvPr id="1044" name="Line 7"/>
            <p:cNvSpPr>
              <a:spLocks noChangeShapeType="1"/>
            </p:cNvSpPr>
            <p:nvPr/>
          </p:nvSpPr>
          <p:spPr bwMode="auto">
            <a:xfrm flipV="1">
              <a:off x="4281488" y="1347788"/>
              <a:ext cx="218440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0" name="Object 8"/>
            <p:cNvGraphicFramePr>
              <a:graphicFrameLocks noChangeAspect="1"/>
            </p:cNvGraphicFramePr>
            <p:nvPr/>
          </p:nvGraphicFramePr>
          <p:xfrm>
            <a:off x="7961014" y="2465804"/>
            <a:ext cx="252243" cy="277319"/>
          </p:xfrm>
          <a:graphic>
            <a:graphicData uri="http://schemas.openxmlformats.org/presentationml/2006/ole">
              <p:oleObj spid="_x0000_s1030" name="Equation" r:id="rId6" imgW="126720" imgH="139680" progId="Equation.DSMT4">
                <p:embed/>
              </p:oleObj>
            </a:graphicData>
          </a:graphic>
        </p:graphicFrame>
        <p:graphicFrame>
          <p:nvGraphicFramePr>
            <p:cNvPr id="1031" name="Object 9"/>
            <p:cNvGraphicFramePr>
              <a:graphicFrameLocks noChangeAspect="1"/>
            </p:cNvGraphicFramePr>
            <p:nvPr/>
          </p:nvGraphicFramePr>
          <p:xfrm>
            <a:off x="4180087" y="975571"/>
            <a:ext cx="256335" cy="256335"/>
          </p:xfrm>
          <a:graphic>
            <a:graphicData uri="http://schemas.openxmlformats.org/presentationml/2006/ole">
              <p:oleObj spid="_x0000_s1031" name="Equation" r:id="rId7" imgW="126720" imgH="126720" progId="Equation.DSMT4">
                <p:embed/>
              </p:oleObj>
            </a:graphicData>
          </a:graphic>
        </p:graphicFrame>
        <p:sp>
          <p:nvSpPr>
            <p:cNvPr id="1045" name="Line 10"/>
            <p:cNvSpPr>
              <a:spLocks noChangeShapeType="1"/>
            </p:cNvSpPr>
            <p:nvPr/>
          </p:nvSpPr>
          <p:spPr bwMode="auto">
            <a:xfrm>
              <a:off x="6488113" y="1319213"/>
              <a:ext cx="160337" cy="27305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Rectangle 11"/>
            <p:cNvSpPr>
              <a:spLocks noChangeArrowheads="1"/>
            </p:cNvSpPr>
            <p:nvPr/>
          </p:nvSpPr>
          <p:spPr bwMode="auto">
            <a:xfrm>
              <a:off x="1212850" y="2601913"/>
              <a:ext cx="6135688" cy="80327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Line 12"/>
            <p:cNvSpPr>
              <a:spLocks noChangeShapeType="1"/>
            </p:cNvSpPr>
            <p:nvPr/>
          </p:nvSpPr>
          <p:spPr bwMode="auto">
            <a:xfrm>
              <a:off x="7396163" y="2587625"/>
              <a:ext cx="3968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2" name="Object 13"/>
            <p:cNvGraphicFramePr>
              <a:graphicFrameLocks noChangeAspect="1"/>
            </p:cNvGraphicFramePr>
            <p:nvPr/>
          </p:nvGraphicFramePr>
          <p:xfrm>
            <a:off x="6731000" y="1104900"/>
            <a:ext cx="298450" cy="441325"/>
          </p:xfrm>
          <a:graphic>
            <a:graphicData uri="http://schemas.openxmlformats.org/presentationml/2006/ole">
              <p:oleObj spid="_x0000_s1032" name="Equation" r:id="rId8" imgW="152280" imgH="228600" progId="Equation.DSMT4">
                <p:embed/>
              </p:oleObj>
            </a:graphicData>
          </a:graphic>
        </p:graphicFrame>
        <p:sp>
          <p:nvSpPr>
            <p:cNvPr id="1048" name="Line 14"/>
            <p:cNvSpPr>
              <a:spLocks noChangeShapeType="1"/>
            </p:cNvSpPr>
            <p:nvPr/>
          </p:nvSpPr>
          <p:spPr bwMode="auto">
            <a:xfrm flipV="1">
              <a:off x="4273550" y="1363663"/>
              <a:ext cx="0" cy="1181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16"/>
            <p:cNvSpPr>
              <a:spLocks noChangeShapeType="1"/>
            </p:cNvSpPr>
            <p:nvPr/>
          </p:nvSpPr>
          <p:spPr bwMode="auto">
            <a:xfrm flipH="1" flipV="1">
              <a:off x="4572000" y="2930524"/>
              <a:ext cx="80" cy="264921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Line 17"/>
            <p:cNvSpPr>
              <a:spLocks noChangeShapeType="1"/>
            </p:cNvSpPr>
            <p:nvPr/>
          </p:nvSpPr>
          <p:spPr bwMode="auto">
            <a:xfrm flipH="1">
              <a:off x="4572000" y="2613025"/>
              <a:ext cx="0" cy="80790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3" name="Object 20"/>
            <p:cNvGraphicFramePr>
              <a:graphicFrameLocks noChangeAspect="1"/>
            </p:cNvGraphicFramePr>
            <p:nvPr/>
          </p:nvGraphicFramePr>
          <p:xfrm>
            <a:off x="4833938" y="2854325"/>
            <a:ext cx="492125" cy="334963"/>
          </p:xfrm>
          <a:graphic>
            <a:graphicData uri="http://schemas.openxmlformats.org/presentationml/2006/ole">
              <p:oleObj spid="_x0000_s1033" name="Equation" r:id="rId9" imgW="304560" imgH="203040" progId="Equation.DSMT4">
                <p:embed/>
              </p:oleObj>
            </a:graphicData>
          </a:graphic>
        </p:graphicFrame>
        <p:graphicFrame>
          <p:nvGraphicFramePr>
            <p:cNvPr id="1034" name="Object 21"/>
            <p:cNvGraphicFramePr>
              <a:graphicFrameLocks noChangeAspect="1"/>
            </p:cNvGraphicFramePr>
            <p:nvPr/>
          </p:nvGraphicFramePr>
          <p:xfrm>
            <a:off x="3633788" y="2911475"/>
            <a:ext cx="777875" cy="376238"/>
          </p:xfrm>
          <a:graphic>
            <a:graphicData uri="http://schemas.openxmlformats.org/presentationml/2006/ole">
              <p:oleObj spid="_x0000_s1034" name="Equation" r:id="rId10" imgW="482400" imgH="228600" progId="Equation.DSMT4">
                <p:embed/>
              </p:oleObj>
            </a:graphicData>
          </a:graphic>
        </p:graphicFrame>
        <p:cxnSp>
          <p:nvCxnSpPr>
            <p:cNvPr id="1051" name="Straight Connector 29"/>
            <p:cNvCxnSpPr>
              <a:cxnSpLocks noChangeShapeType="1"/>
            </p:cNvCxnSpPr>
            <p:nvPr/>
          </p:nvCxnSpPr>
          <p:spPr bwMode="auto">
            <a:xfrm>
              <a:off x="1215614" y="3431681"/>
              <a:ext cx="6121101" cy="0"/>
            </a:xfrm>
            <a:prstGeom prst="line">
              <a:avLst/>
            </a:prstGeom>
            <a:noFill/>
            <a:ln w="57150" algn="ctr">
              <a:solidFill>
                <a:srgbClr val="FF9933"/>
              </a:solidFill>
              <a:round/>
              <a:headEnd/>
              <a:tailEnd/>
            </a:ln>
          </p:spPr>
        </p:cxnSp>
        <p:sp>
          <p:nvSpPr>
            <p:cNvPr id="1052" name="Oval 30"/>
            <p:cNvSpPr>
              <a:spLocks noChangeArrowheads="1"/>
            </p:cNvSpPr>
            <p:nvPr/>
          </p:nvSpPr>
          <p:spPr bwMode="auto">
            <a:xfrm>
              <a:off x="6443834" y="1290920"/>
              <a:ext cx="96819" cy="96819"/>
            </a:xfrm>
            <a:prstGeom prst="ellipse">
              <a:avLst/>
            </a:prstGeom>
            <a:solidFill>
              <a:srgbClr val="00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9" name="Object 25"/>
          <p:cNvGraphicFramePr>
            <a:graphicFrameLocks noChangeAspect="1"/>
          </p:cNvGraphicFramePr>
          <p:nvPr/>
        </p:nvGraphicFramePr>
        <p:xfrm>
          <a:off x="5161788" y="1599891"/>
          <a:ext cx="227012" cy="252412"/>
        </p:xfrm>
        <a:graphic>
          <a:graphicData uri="http://schemas.openxmlformats.org/presentationml/2006/ole">
            <p:oleObj spid="_x0000_s1029" name="Equation" r:id="rId11" imgW="114120" imgH="126720" progId="Equation.DSMT4">
              <p:embed/>
            </p:oleObj>
          </a:graphicData>
        </a:graphic>
      </p:graphicFrame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053" name="Object 23"/>
          <p:cNvGraphicFramePr>
            <a:graphicFrameLocks noChangeAspect="1"/>
          </p:cNvGraphicFramePr>
          <p:nvPr/>
        </p:nvGraphicFramePr>
        <p:xfrm>
          <a:off x="6367587" y="1650669"/>
          <a:ext cx="527992" cy="260990"/>
        </p:xfrm>
        <a:graphic>
          <a:graphicData uri="http://schemas.openxmlformats.org/presentationml/2006/ole">
            <p:oleObj spid="_x0000_s1053" name="Equation" r:id="rId12" imgW="3553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22"/>
          <p:cNvGraphicFramePr>
            <a:graphicFrameLocks noChangeAspect="1"/>
          </p:cNvGraphicFramePr>
          <p:nvPr/>
        </p:nvGraphicFramePr>
        <p:xfrm>
          <a:off x="2262188" y="1978025"/>
          <a:ext cx="2989262" cy="1789113"/>
        </p:xfrm>
        <a:graphic>
          <a:graphicData uri="http://schemas.openxmlformats.org/presentationml/2006/ole">
            <p:oleObj spid="_x0000_s2050" name="Equation" r:id="rId3" imgW="1574640" imgH="939600" progId="Equation.DSMT4">
              <p:embed/>
            </p:oleObj>
          </a:graphicData>
        </a:graphic>
      </p:graphicFrame>
      <p:graphicFrame>
        <p:nvGraphicFramePr>
          <p:cNvPr id="2051" name="Object 23"/>
          <p:cNvGraphicFramePr>
            <a:graphicFrameLocks noChangeAspect="1"/>
          </p:cNvGraphicFramePr>
          <p:nvPr/>
        </p:nvGraphicFramePr>
        <p:xfrm>
          <a:off x="2619375" y="4583113"/>
          <a:ext cx="3935413" cy="852487"/>
        </p:xfrm>
        <a:graphic>
          <a:graphicData uri="http://schemas.openxmlformats.org/presentationml/2006/ole">
            <p:oleObj spid="_x0000_s2051" name="Equation" r:id="rId4" imgW="1993680" imgH="431640" progId="Equation.DSMT4">
              <p:embed/>
            </p:oleObj>
          </a:graphicData>
        </a:graphic>
      </p:graphicFrame>
      <p:sp>
        <p:nvSpPr>
          <p:cNvPr id="2058" name="Rectangle 24"/>
          <p:cNvSpPr>
            <a:spLocks noChangeArrowheads="1"/>
          </p:cNvSpPr>
          <p:nvPr/>
        </p:nvSpPr>
        <p:spPr bwMode="auto">
          <a:xfrm>
            <a:off x="1681163" y="4814888"/>
            <a:ext cx="742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2059" name="Text Box 25"/>
          <p:cNvSpPr txBox="1">
            <a:spLocks noChangeArrowheads="1"/>
          </p:cNvSpPr>
          <p:nvPr/>
        </p:nvSpPr>
        <p:spPr bwMode="auto">
          <a:xfrm>
            <a:off x="865188" y="1363663"/>
            <a:ext cx="341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Inside the substrate we have</a:t>
            </a:r>
          </a:p>
        </p:txBody>
      </p:sp>
      <p:sp>
        <p:nvSpPr>
          <p:cNvPr id="134171" name="Rectangle 27"/>
          <p:cNvSpPr>
            <a:spLocks noChangeArrowheads="1"/>
          </p:cNvSpPr>
          <p:nvPr/>
        </p:nvSpPr>
        <p:spPr bwMode="auto">
          <a:xfrm>
            <a:off x="428625" y="255588"/>
            <a:ext cx="8372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from Probe Current (cont.)</a:t>
            </a:r>
          </a:p>
        </p:txBody>
      </p:sp>
      <p:graphicFrame>
        <p:nvGraphicFramePr>
          <p:cNvPr id="2052" name="Object 28"/>
          <p:cNvGraphicFramePr>
            <a:graphicFrameLocks noChangeAspect="1"/>
          </p:cNvGraphicFramePr>
          <p:nvPr/>
        </p:nvGraphicFramePr>
        <p:xfrm>
          <a:off x="6829425" y="3590925"/>
          <a:ext cx="1328738" cy="571500"/>
        </p:xfrm>
        <a:graphic>
          <a:graphicData uri="http://schemas.openxmlformats.org/presentationml/2006/ole">
            <p:oleObj spid="_x0000_s2052" name="Equation" r:id="rId5" imgW="647640" imgH="279360" progId="Equation.DSMT4">
              <p:embed/>
            </p:oleObj>
          </a:graphicData>
        </a:graphic>
      </p:graphicFrame>
      <p:sp>
        <p:nvSpPr>
          <p:cNvPr id="2061" name="TextBox 12"/>
          <p:cNvSpPr txBox="1">
            <a:spLocks noChangeArrowheads="1"/>
          </p:cNvSpPr>
          <p:nvPr/>
        </p:nvSpPr>
        <p:spPr bwMode="auto">
          <a:xfrm>
            <a:off x="6249988" y="3205163"/>
            <a:ext cx="2330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Transverse variation: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1982788" y="2773363"/>
          <a:ext cx="4926012" cy="984250"/>
        </p:xfrm>
        <a:graphic>
          <a:graphicData uri="http://schemas.openxmlformats.org/presentationml/2006/ole">
            <p:oleObj spid="_x0000_s3074" name="Equation" r:id="rId3" imgW="2158920" imgH="431640" progId="Equation.DSMT4">
              <p:embed/>
            </p:oleObj>
          </a:graphicData>
        </a:graphic>
      </p:graphicFrame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1970088" y="1203325"/>
          <a:ext cx="5461000" cy="1009650"/>
        </p:xfrm>
        <a:graphic>
          <a:graphicData uri="http://schemas.openxmlformats.org/presentationml/2006/ole">
            <p:oleObj spid="_x0000_s3075" name="Equation" r:id="rId4" imgW="2743200" imgH="507960" progId="Equation.DSMT4">
              <p:embed/>
            </p:oleObj>
          </a:graphicData>
        </a:graphic>
      </p:graphicFrame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2366963" y="4040188"/>
          <a:ext cx="4492625" cy="984250"/>
        </p:xfrm>
        <a:graphic>
          <a:graphicData uri="http://schemas.openxmlformats.org/presentationml/2006/ole">
            <p:oleObj spid="_x0000_s3076" name="Equation" r:id="rId5" imgW="1968480" imgH="431640" progId="Equation.DSMT4">
              <p:embed/>
            </p:oleObj>
          </a:graphicData>
        </a:graphic>
      </p:graphicFrame>
      <p:sp>
        <p:nvSpPr>
          <p:cNvPr id="135180" name="Rectangle 12"/>
          <p:cNvSpPr>
            <a:spLocks noChangeArrowheads="1"/>
          </p:cNvSpPr>
          <p:nvPr/>
        </p:nvSpPr>
        <p:spPr bwMode="auto">
          <a:xfrm>
            <a:off x="428625" y="255588"/>
            <a:ext cx="8372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from Probe Current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9"/>
          <p:cNvGraphicFramePr>
            <a:graphicFrameLocks noChangeAspect="1"/>
          </p:cNvGraphicFramePr>
          <p:nvPr/>
        </p:nvGraphicFramePr>
        <p:xfrm>
          <a:off x="3290888" y="1646238"/>
          <a:ext cx="5049837" cy="1389062"/>
        </p:xfrm>
        <a:graphic>
          <a:graphicData uri="http://schemas.openxmlformats.org/presentationml/2006/ole">
            <p:oleObj spid="_x0000_s4098" name="Equation" r:id="rId3" imgW="2768400" imgH="761760" progId="Equation.DSMT4">
              <p:embed/>
            </p:oleObj>
          </a:graphicData>
        </a:graphic>
      </p:graphicFrame>
      <p:sp>
        <p:nvSpPr>
          <p:cNvPr id="4108" name="Rectangle 10"/>
          <p:cNvSpPr>
            <a:spLocks noChangeArrowheads="1"/>
          </p:cNvSpPr>
          <p:nvPr/>
        </p:nvSpPr>
        <p:spPr bwMode="auto">
          <a:xfrm>
            <a:off x="676275" y="3241675"/>
            <a:ext cx="81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Denote</a:t>
            </a:r>
          </a:p>
        </p:txBody>
      </p:sp>
      <p:graphicFrame>
        <p:nvGraphicFramePr>
          <p:cNvPr id="4099" name="Object 11"/>
          <p:cNvGraphicFramePr>
            <a:graphicFrameLocks noChangeAspect="1"/>
          </p:cNvGraphicFramePr>
          <p:nvPr/>
        </p:nvGraphicFramePr>
        <p:xfrm>
          <a:off x="1649413" y="3136900"/>
          <a:ext cx="4033837" cy="1008063"/>
        </p:xfrm>
        <a:graphic>
          <a:graphicData uri="http://schemas.openxmlformats.org/presentationml/2006/ole">
            <p:oleObj spid="_x0000_s4099" name="Equation" r:id="rId4" imgW="2133360" imgH="533160" progId="Equation.DSMT4">
              <p:embed/>
            </p:oleObj>
          </a:graphicData>
        </a:graphic>
      </p:graphicFrame>
      <p:sp>
        <p:nvSpPr>
          <p:cNvPr id="4109" name="Rectangle 12"/>
          <p:cNvSpPr>
            <a:spLocks noChangeArrowheads="1"/>
          </p:cNvSpPr>
          <p:nvPr/>
        </p:nvSpPr>
        <p:spPr bwMode="auto">
          <a:xfrm>
            <a:off x="509588" y="4752975"/>
            <a:ext cx="24093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Setting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en-US" sz="2000" b="0" dirty="0">
                <a:solidFill>
                  <a:srgbClr val="0000FF"/>
                </a:solidFill>
              </a:rPr>
              <a:t>we have</a:t>
            </a:r>
          </a:p>
        </p:txBody>
      </p:sp>
      <p:graphicFrame>
        <p:nvGraphicFramePr>
          <p:cNvPr id="4100" name="Object 13"/>
          <p:cNvGraphicFramePr>
            <a:graphicFrameLocks noChangeAspect="1"/>
          </p:cNvGraphicFramePr>
          <p:nvPr/>
        </p:nvGraphicFramePr>
        <p:xfrm>
          <a:off x="3135313" y="4489450"/>
          <a:ext cx="2335212" cy="935038"/>
        </p:xfrm>
        <a:graphic>
          <a:graphicData uri="http://schemas.openxmlformats.org/presentationml/2006/ole">
            <p:oleObj spid="_x0000_s4100" name="Equation" r:id="rId5" imgW="1231560" imgH="495000" progId="Equation.DSMT4">
              <p:embed/>
            </p:oleObj>
          </a:graphicData>
        </a:graphic>
      </p:graphicFrame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93688" y="967863"/>
            <a:ext cx="75596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 the total (incident plus reflected) plane-wave field we have (for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="0" dirty="0">
                <a:solidFill>
                  <a:srgbClr val="0000FF"/>
                </a:solidFill>
              </a:rPr>
              <a:t> component):</a:t>
            </a:r>
          </a:p>
        </p:txBody>
      </p:sp>
      <p:graphicFrame>
        <p:nvGraphicFramePr>
          <p:cNvPr id="4101" name="Object 15"/>
          <p:cNvGraphicFramePr>
            <a:graphicFrameLocks noChangeAspect="1"/>
          </p:cNvGraphicFramePr>
          <p:nvPr/>
        </p:nvGraphicFramePr>
        <p:xfrm>
          <a:off x="6511925" y="3694113"/>
          <a:ext cx="2263775" cy="1992312"/>
        </p:xfrm>
        <a:graphic>
          <a:graphicData uri="http://schemas.openxmlformats.org/presentationml/2006/ole">
            <p:oleObj spid="_x0000_s4101" name="Equation" r:id="rId6" imgW="1473120" imgH="1295280" progId="Equation.DSMT4">
              <p:embed/>
            </p:oleObj>
          </a:graphicData>
        </a:graphic>
      </p:graphicFrame>
      <p:sp>
        <p:nvSpPr>
          <p:cNvPr id="4111" name="Rectangle 16"/>
          <p:cNvSpPr>
            <a:spLocks noChangeArrowheads="1"/>
          </p:cNvSpPr>
          <p:nvPr/>
        </p:nvSpPr>
        <p:spPr bwMode="auto">
          <a:xfrm>
            <a:off x="7177088" y="3319463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36209" name="Rectangle 17"/>
          <p:cNvSpPr>
            <a:spLocks noChangeArrowheads="1"/>
          </p:cNvSpPr>
          <p:nvPr/>
        </p:nvSpPr>
        <p:spPr bwMode="auto">
          <a:xfrm>
            <a:off x="428625" y="255588"/>
            <a:ext cx="8372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from Probe Current (cont.)</a:t>
            </a:r>
          </a:p>
        </p:txBody>
      </p:sp>
      <p:sp>
        <p:nvSpPr>
          <p:cNvPr id="4113" name="Rectangle 16"/>
          <p:cNvSpPr>
            <a:spLocks noChangeArrowheads="1"/>
          </p:cNvSpPr>
          <p:nvPr/>
        </p:nvSpPr>
        <p:spPr bwMode="auto">
          <a:xfrm>
            <a:off x="239713" y="5956300"/>
            <a:ext cx="742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4102" name="Object 16"/>
          <p:cNvGraphicFramePr>
            <a:graphicFrameLocks noChangeAspect="1"/>
          </p:cNvGraphicFramePr>
          <p:nvPr/>
        </p:nvGraphicFramePr>
        <p:xfrm>
          <a:off x="1168400" y="5705475"/>
          <a:ext cx="5297488" cy="1258888"/>
        </p:xfrm>
        <a:graphic>
          <a:graphicData uri="http://schemas.openxmlformats.org/presentationml/2006/ole">
            <p:oleObj spid="_x0000_s4102" name="Equation" r:id="rId7" imgW="3098520" imgH="736560" progId="Equation.DSMT4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8"/>
          <p:cNvSpPr>
            <a:spLocks noChangeArrowheads="1"/>
          </p:cNvSpPr>
          <p:nvPr/>
        </p:nvSpPr>
        <p:spPr bwMode="auto">
          <a:xfrm>
            <a:off x="414338" y="1062038"/>
            <a:ext cx="15763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334963" y="2767013"/>
            <a:ext cx="1031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Similarly,</a:t>
            </a:r>
          </a:p>
        </p:txBody>
      </p:sp>
      <p:graphicFrame>
        <p:nvGraphicFramePr>
          <p:cNvPr id="5122" name="Object 12"/>
          <p:cNvGraphicFramePr>
            <a:graphicFrameLocks noChangeAspect="1"/>
          </p:cNvGraphicFramePr>
          <p:nvPr/>
        </p:nvGraphicFramePr>
        <p:xfrm>
          <a:off x="523876" y="1527754"/>
          <a:ext cx="7871980" cy="823333"/>
        </p:xfrm>
        <a:graphic>
          <a:graphicData uri="http://schemas.openxmlformats.org/presentationml/2006/ole">
            <p:oleObj spid="_x0000_s5122" name="Equation" r:id="rId3" imgW="4343400" imgH="431640" progId="Equation.DSMT4">
              <p:embed/>
            </p:oleObj>
          </a:graphicData>
        </a:graphic>
      </p:graphicFrame>
      <p:graphicFrame>
        <p:nvGraphicFramePr>
          <p:cNvPr id="5123" name="Object 13"/>
          <p:cNvGraphicFramePr>
            <a:graphicFrameLocks noChangeAspect="1"/>
          </p:cNvGraphicFramePr>
          <p:nvPr/>
        </p:nvGraphicFramePr>
        <p:xfrm>
          <a:off x="284163" y="3305171"/>
          <a:ext cx="8349198" cy="781054"/>
        </p:xfrm>
        <a:graphic>
          <a:graphicData uri="http://schemas.openxmlformats.org/presentationml/2006/ole">
            <p:oleObj spid="_x0000_s5123" name="Equation" r:id="rId4" imgW="4584600" imgH="431640" progId="Equation.DSMT4">
              <p:embed/>
            </p:oleObj>
          </a:graphicData>
        </a:graphic>
      </p:graphicFrame>
      <p:sp>
        <p:nvSpPr>
          <p:cNvPr id="5132" name="Rectangle 14"/>
          <p:cNvSpPr>
            <a:spLocks noChangeArrowheads="1"/>
          </p:cNvSpPr>
          <p:nvPr/>
        </p:nvSpPr>
        <p:spPr bwMode="auto">
          <a:xfrm>
            <a:off x="1819275" y="5091113"/>
            <a:ext cx="1071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Next, use</a:t>
            </a:r>
          </a:p>
        </p:txBody>
      </p:sp>
      <p:graphicFrame>
        <p:nvGraphicFramePr>
          <p:cNvPr id="5124" name="Object 15"/>
          <p:cNvGraphicFramePr>
            <a:graphicFrameLocks noChangeAspect="1"/>
          </p:cNvGraphicFramePr>
          <p:nvPr/>
        </p:nvGraphicFramePr>
        <p:xfrm>
          <a:off x="3384550" y="5439969"/>
          <a:ext cx="2161227" cy="941739"/>
        </p:xfrm>
        <a:graphic>
          <a:graphicData uri="http://schemas.openxmlformats.org/presentationml/2006/ole">
            <p:oleObj spid="_x0000_s5124" name="Equation" r:id="rId5" imgW="1104840" imgH="482400" progId="Equation.DSMT4">
              <p:embed/>
            </p:oleObj>
          </a:graphicData>
        </a:graphic>
      </p:graphicFrame>
      <p:sp>
        <p:nvSpPr>
          <p:cNvPr id="137232" name="Rectangle 16"/>
          <p:cNvSpPr>
            <a:spLocks noChangeArrowheads="1"/>
          </p:cNvSpPr>
          <p:nvPr/>
        </p:nvSpPr>
        <p:spPr bwMode="auto">
          <a:xfrm>
            <a:off x="428625" y="255588"/>
            <a:ext cx="8372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from Probe Current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6" name="Object 13"/>
          <p:cNvGraphicFramePr>
            <a:graphicFrameLocks noChangeAspect="1"/>
          </p:cNvGraphicFramePr>
          <p:nvPr/>
        </p:nvGraphicFramePr>
        <p:xfrm>
          <a:off x="927100" y="4446588"/>
          <a:ext cx="7405688" cy="1541462"/>
        </p:xfrm>
        <a:graphic>
          <a:graphicData uri="http://schemas.openxmlformats.org/presentationml/2006/ole">
            <p:oleObj spid="_x0000_s6146" name="Equation" r:id="rId3" imgW="4241520" imgH="888840" progId="Equation.DSMT4">
              <p:embed/>
            </p:oleObj>
          </a:graphicData>
        </a:graphic>
      </p:graphicFrame>
      <p:graphicFrame>
        <p:nvGraphicFramePr>
          <p:cNvPr id="6147" name="Object 17"/>
          <p:cNvGraphicFramePr>
            <a:graphicFrameLocks noChangeAspect="1"/>
          </p:cNvGraphicFramePr>
          <p:nvPr/>
        </p:nvGraphicFramePr>
        <p:xfrm>
          <a:off x="2557463" y="996950"/>
          <a:ext cx="3302000" cy="768350"/>
        </p:xfrm>
        <a:graphic>
          <a:graphicData uri="http://schemas.openxmlformats.org/presentationml/2006/ole">
            <p:oleObj spid="_x0000_s6147" name="Equation" r:id="rId4" imgW="1854000" imgH="431640" progId="Equation.DSMT4">
              <p:embed/>
            </p:oleObj>
          </a:graphicData>
        </a:graphic>
      </p:graphicFrame>
      <p:graphicFrame>
        <p:nvGraphicFramePr>
          <p:cNvPr id="6148" name="Object 18"/>
          <p:cNvGraphicFramePr>
            <a:graphicFrameLocks noChangeAspect="1"/>
          </p:cNvGraphicFramePr>
          <p:nvPr/>
        </p:nvGraphicFramePr>
        <p:xfrm>
          <a:off x="1644650" y="2525713"/>
          <a:ext cx="5895975" cy="1266825"/>
        </p:xfrm>
        <a:graphic>
          <a:graphicData uri="http://schemas.openxmlformats.org/presentationml/2006/ole">
            <p:oleObj spid="_x0000_s6148" name="Equation" r:id="rId5" imgW="3644640" imgH="787320" progId="Equation.DSMT4">
              <p:embed/>
            </p:oleObj>
          </a:graphicData>
        </a:graphic>
      </p:graphicFrame>
      <p:sp>
        <p:nvSpPr>
          <p:cNvPr id="6154" name="Rectangle 19"/>
          <p:cNvSpPr>
            <a:spLocks noChangeArrowheads="1"/>
          </p:cNvSpPr>
          <p:nvPr/>
        </p:nvSpPr>
        <p:spPr bwMode="auto">
          <a:xfrm>
            <a:off x="792163" y="4127500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6155" name="Rectangle 20"/>
          <p:cNvSpPr>
            <a:spLocks noChangeArrowheads="1"/>
          </p:cNvSpPr>
          <p:nvPr/>
        </p:nvSpPr>
        <p:spPr bwMode="auto">
          <a:xfrm>
            <a:off x="1112838" y="2230438"/>
            <a:ext cx="268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38261" name="Rectangle 21"/>
          <p:cNvSpPr>
            <a:spLocks noChangeArrowheads="1"/>
          </p:cNvSpPr>
          <p:nvPr/>
        </p:nvSpPr>
        <p:spPr bwMode="auto">
          <a:xfrm>
            <a:off x="428625" y="255588"/>
            <a:ext cx="8372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from Probe Current (cont.)</a:t>
            </a:r>
          </a:p>
        </p:txBody>
      </p:sp>
      <p:sp>
        <p:nvSpPr>
          <p:cNvPr id="6157" name="Rectangle 20"/>
          <p:cNvSpPr>
            <a:spLocks noChangeArrowheads="1"/>
          </p:cNvSpPr>
          <p:nvPr/>
        </p:nvSpPr>
        <p:spPr bwMode="auto">
          <a:xfrm>
            <a:off x="1641475" y="1166813"/>
            <a:ext cx="7854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Recall: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7"/>
          <p:cNvSpPr>
            <a:spLocks noChangeArrowheads="1"/>
          </p:cNvSpPr>
          <p:nvPr/>
        </p:nvSpPr>
        <p:spPr bwMode="auto">
          <a:xfrm>
            <a:off x="1316038" y="3289300"/>
            <a:ext cx="917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Assume</a:t>
            </a:r>
          </a:p>
        </p:txBody>
      </p:sp>
      <p:graphicFrame>
        <p:nvGraphicFramePr>
          <p:cNvPr id="7170" name="Object 10"/>
          <p:cNvGraphicFramePr>
            <a:graphicFrameLocks noChangeAspect="1"/>
          </p:cNvGraphicFramePr>
          <p:nvPr/>
        </p:nvGraphicFramePr>
        <p:xfrm>
          <a:off x="446088" y="1938338"/>
          <a:ext cx="8420100" cy="727075"/>
        </p:xfrm>
        <a:graphic>
          <a:graphicData uri="http://schemas.openxmlformats.org/presentationml/2006/ole">
            <p:oleObj spid="_x0000_s7170" name="Equation" r:id="rId3" imgW="4952880" imgH="431640" progId="Equation.DSMT4">
              <p:embed/>
            </p:oleObj>
          </a:graphicData>
        </a:graphic>
      </p:graphicFrame>
      <p:graphicFrame>
        <p:nvGraphicFramePr>
          <p:cNvPr id="7171" name="Object 11"/>
          <p:cNvGraphicFramePr>
            <a:graphicFrameLocks noChangeAspect="1"/>
          </p:cNvGraphicFramePr>
          <p:nvPr/>
        </p:nvGraphicFramePr>
        <p:xfrm>
          <a:off x="2395538" y="3278188"/>
          <a:ext cx="1008062" cy="403225"/>
        </p:xfrm>
        <a:graphic>
          <a:graphicData uri="http://schemas.openxmlformats.org/presentationml/2006/ole">
            <p:oleObj spid="_x0000_s7171" name="Equation" r:id="rId4" imgW="571252" imgH="228501" progId="Equation.3">
              <p:embed/>
            </p:oleObj>
          </a:graphicData>
        </a:graphic>
      </p:graphicFrame>
      <p:graphicFrame>
        <p:nvGraphicFramePr>
          <p:cNvPr id="7172" name="Object 12"/>
          <p:cNvGraphicFramePr>
            <a:graphicFrameLocks noChangeAspect="1"/>
          </p:cNvGraphicFramePr>
          <p:nvPr/>
        </p:nvGraphicFramePr>
        <p:xfrm>
          <a:off x="1990725" y="3976688"/>
          <a:ext cx="5413375" cy="2433637"/>
        </p:xfrm>
        <a:graphic>
          <a:graphicData uri="http://schemas.openxmlformats.org/presentationml/2006/ole">
            <p:oleObj spid="_x0000_s7172" name="Equation" r:id="rId5" imgW="3149280" imgH="1422360" progId="Equation.DSMT4">
              <p:embed/>
            </p:oleObj>
          </a:graphicData>
        </a:graphic>
      </p:graphicFrame>
      <p:sp>
        <p:nvSpPr>
          <p:cNvPr id="7179" name="Text Box 13"/>
          <p:cNvSpPr txBox="1">
            <a:spLocks noChangeArrowheads="1"/>
          </p:cNvSpPr>
          <p:nvPr/>
        </p:nvSpPr>
        <p:spPr bwMode="auto">
          <a:xfrm>
            <a:off x="393700" y="1149350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 far field pattern is then</a:t>
            </a:r>
          </a:p>
        </p:txBody>
      </p:sp>
      <p:sp>
        <p:nvSpPr>
          <p:cNvPr id="143374" name="Rectangle 14"/>
          <p:cNvSpPr>
            <a:spLocks noChangeArrowheads="1"/>
          </p:cNvSpPr>
          <p:nvPr/>
        </p:nvSpPr>
        <p:spPr bwMode="auto">
          <a:xfrm>
            <a:off x="428625" y="255588"/>
            <a:ext cx="8372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from Probe Current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365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Default Design</vt:lpstr>
      <vt:lpstr>Equation</vt:lpstr>
      <vt:lpstr>MathType 6.0 Equation</vt:lpstr>
      <vt:lpstr>Slide 1</vt:lpstr>
      <vt:lpstr>Overview</vt:lpstr>
      <vt:lpstr>Radiation from Probe Current</vt:lpstr>
      <vt:lpstr>Slide 4</vt:lpstr>
      <vt:lpstr>Slide 5</vt:lpstr>
      <vt:lpstr>Slide 6</vt:lpstr>
      <vt:lpstr>Slide 7</vt:lpstr>
      <vt:lpstr>Slide 8</vt:lpstr>
      <vt:lpstr>Slide 9</vt:lpstr>
      <vt:lpstr>Slide 10</vt:lpstr>
      <vt:lpstr>Calculation of Probe Current</vt:lpstr>
      <vt:lpstr>Calculation of Probe Current (cont.)</vt:lpstr>
      <vt:lpstr>Slide 13</vt:lpstr>
      <vt:lpstr>Slide 14</vt:lpstr>
      <vt:lpstr>Slide 15</vt:lpstr>
      <vt:lpstr>Slide 16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187</cp:revision>
  <dcterms:created xsi:type="dcterms:W3CDTF">2006-06-22T19:04:50Z</dcterms:created>
  <dcterms:modified xsi:type="dcterms:W3CDTF">2015-03-03T19:34:48Z</dcterms:modified>
</cp:coreProperties>
</file>