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3" r:id="rId2"/>
    <p:sldId id="311" r:id="rId3"/>
    <p:sldId id="325" r:id="rId4"/>
    <p:sldId id="312" r:id="rId5"/>
    <p:sldId id="314" r:id="rId6"/>
    <p:sldId id="327" r:id="rId7"/>
    <p:sldId id="315" r:id="rId8"/>
    <p:sldId id="319" r:id="rId9"/>
    <p:sldId id="320" r:id="rId10"/>
    <p:sldId id="321" r:id="rId11"/>
    <p:sldId id="322" r:id="rId12"/>
    <p:sldId id="323" r:id="rId13"/>
    <p:sldId id="326" r:id="rId14"/>
    <p:sldId id="324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00FFFF"/>
    <a:srgbClr val="FF3300"/>
    <a:srgbClr val="FFCC66"/>
    <a:srgbClr val="FFFF66"/>
    <a:srgbClr val="00FF00"/>
    <a:srgbClr val="0066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234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fld id="{902E8DBF-CF46-4555-8C1D-EC3D20D10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B94F1D1-2008-42A6-84D5-D20F3ACEAC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15930B8-F959-4013-AD98-15030298E3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9F87008-FA61-4670-B727-E6A3CBF190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4B528DD-6AB4-4CF3-A9EE-422EF21286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902EFAD-7351-4760-93FE-ECDEB3BD93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8DAFA7A-D881-4D4D-9421-CB6742AC1C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B039F9C-343B-472E-A322-582C2DE72E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71D066E-3690-40CC-B2F8-FCFF389A4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8940BF8-7724-45A5-9082-3D12EE8447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D099907-CEBB-4211-8F03-F1D09DA06F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9D151FC-AA8A-408C-955F-016134D34F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9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434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18DAFA7A-D881-4D4D-9421-CB6742AC1CB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8205" name="Rectangle 7"/>
          <p:cNvSpPr>
            <a:spLocks noChangeArrowheads="1"/>
          </p:cNvSpPr>
          <p:nvPr/>
        </p:nvSpPr>
        <p:spPr bwMode="auto">
          <a:xfrm>
            <a:off x="5259388" y="2357438"/>
            <a:ext cx="97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integral1</a:t>
            </a:r>
          </a:p>
        </p:txBody>
      </p:sp>
      <p:sp>
        <p:nvSpPr>
          <p:cNvPr id="8206" name="Rectangle 8"/>
          <p:cNvSpPr>
            <a:spLocks noChangeArrowheads="1"/>
          </p:cNvSpPr>
          <p:nvPr/>
        </p:nvSpPr>
        <p:spPr bwMode="auto">
          <a:xfrm>
            <a:off x="295275" y="4410075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 we have</a:t>
            </a:r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328613" y="809625"/>
          <a:ext cx="8470900" cy="1371600"/>
        </p:xfrm>
        <a:graphic>
          <a:graphicData uri="http://schemas.openxmlformats.org/presentationml/2006/ole">
            <p:oleObj spid="_x0000_s8194" name="Equation" r:id="rId3" imgW="4254480" imgH="685800" progId="Equation.DSMT4">
              <p:embed/>
            </p:oleObj>
          </a:graphicData>
        </a:graphic>
      </p:graphicFrame>
      <p:sp>
        <p:nvSpPr>
          <p:cNvPr id="8207" name="Rectangle 13"/>
          <p:cNvSpPr>
            <a:spLocks noChangeArrowheads="1"/>
          </p:cNvSpPr>
          <p:nvPr/>
        </p:nvSpPr>
        <p:spPr bwMode="auto">
          <a:xfrm>
            <a:off x="7118350" y="2320925"/>
            <a:ext cx="97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integral2</a:t>
            </a:r>
          </a:p>
        </p:txBody>
      </p:sp>
      <p:sp>
        <p:nvSpPr>
          <p:cNvPr id="8208" name="AutoShape 14"/>
          <p:cNvSpPr>
            <a:spLocks/>
          </p:cNvSpPr>
          <p:nvPr/>
        </p:nvSpPr>
        <p:spPr bwMode="auto">
          <a:xfrm rot="-5400000">
            <a:off x="5705475" y="1647825"/>
            <a:ext cx="101600" cy="1073150"/>
          </a:xfrm>
          <a:prstGeom prst="leftBrace">
            <a:avLst>
              <a:gd name="adj1" fmla="val 88021"/>
              <a:gd name="adj2" fmla="val 50000"/>
            </a:avLst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utoShape 15"/>
          <p:cNvSpPr>
            <a:spLocks/>
          </p:cNvSpPr>
          <p:nvPr/>
        </p:nvSpPr>
        <p:spPr bwMode="auto">
          <a:xfrm rot="-5400000">
            <a:off x="7553325" y="1125538"/>
            <a:ext cx="141287" cy="2039938"/>
          </a:xfrm>
          <a:prstGeom prst="leftBrace">
            <a:avLst>
              <a:gd name="adj1" fmla="val 120319"/>
              <a:gd name="adj2" fmla="val 50000"/>
            </a:avLst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860425" y="3255963"/>
            <a:ext cx="1138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Integral 1:</a:t>
            </a:r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4369251" y="3306739"/>
            <a:ext cx="1138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Integral 2:</a:t>
            </a:r>
          </a:p>
        </p:txBody>
      </p:sp>
      <p:graphicFrame>
        <p:nvGraphicFramePr>
          <p:cNvPr id="8195" name="Object 18"/>
          <p:cNvGraphicFramePr>
            <a:graphicFrameLocks noChangeAspect="1"/>
          </p:cNvGraphicFramePr>
          <p:nvPr/>
        </p:nvGraphicFramePr>
        <p:xfrm>
          <a:off x="2137746" y="3044825"/>
          <a:ext cx="1538287" cy="822325"/>
        </p:xfrm>
        <a:graphic>
          <a:graphicData uri="http://schemas.openxmlformats.org/presentationml/2006/ole">
            <p:oleObj spid="_x0000_s8195" name="Equation" r:id="rId4" imgW="901440" imgH="482400" progId="Equation.DSMT4">
              <p:embed/>
            </p:oleObj>
          </a:graphicData>
        </a:graphic>
      </p:graphicFrame>
      <p:graphicFrame>
        <p:nvGraphicFramePr>
          <p:cNvPr id="8196" name="Object 19"/>
          <p:cNvGraphicFramePr>
            <a:graphicFrameLocks noChangeAspect="1"/>
          </p:cNvGraphicFramePr>
          <p:nvPr/>
        </p:nvGraphicFramePr>
        <p:xfrm>
          <a:off x="5661476" y="3259114"/>
          <a:ext cx="1379537" cy="469900"/>
        </p:xfrm>
        <a:graphic>
          <a:graphicData uri="http://schemas.openxmlformats.org/presentationml/2006/ole">
            <p:oleObj spid="_x0000_s8196" name="Equation" r:id="rId5" imgW="761760" imgH="253800" progId="Equation.DSMT4">
              <p:embed/>
            </p:oleObj>
          </a:graphicData>
        </a:graphic>
      </p:graphicFrame>
      <p:graphicFrame>
        <p:nvGraphicFramePr>
          <p:cNvPr id="8197" name="Object 20"/>
          <p:cNvGraphicFramePr>
            <a:graphicFrameLocks noChangeAspect="1"/>
          </p:cNvGraphicFramePr>
          <p:nvPr/>
        </p:nvGraphicFramePr>
        <p:xfrm>
          <a:off x="877888" y="4587875"/>
          <a:ext cx="7642225" cy="965200"/>
        </p:xfrm>
        <a:graphic>
          <a:graphicData uri="http://schemas.openxmlformats.org/presentationml/2006/ole">
            <p:oleObj spid="_x0000_s8197" name="Equation" r:id="rId6" imgW="3797280" imgH="482400" progId="Equation.DSMT4">
              <p:embed/>
            </p:oleObj>
          </a:graphicData>
        </a:graphic>
      </p:graphicFrame>
      <p:graphicFrame>
        <p:nvGraphicFramePr>
          <p:cNvPr id="8198" name="Object 21"/>
          <p:cNvGraphicFramePr>
            <a:graphicFrameLocks noChangeAspect="1"/>
          </p:cNvGraphicFramePr>
          <p:nvPr/>
        </p:nvGraphicFramePr>
        <p:xfrm>
          <a:off x="5224463" y="5967413"/>
          <a:ext cx="1622425" cy="658812"/>
        </p:xfrm>
        <a:graphic>
          <a:graphicData uri="http://schemas.openxmlformats.org/presentationml/2006/ole">
            <p:oleObj spid="_x0000_s8198" name="Equation" r:id="rId7" imgW="965160" imgH="393480" progId="Equation.DSMT4">
              <p:embed/>
            </p:oleObj>
          </a:graphicData>
        </a:graphic>
      </p:graphicFrame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4348163" y="6134100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9228" name="Rectangle 8"/>
          <p:cNvSpPr>
            <a:spLocks noChangeArrowheads="1"/>
          </p:cNvSpPr>
          <p:nvPr/>
        </p:nvSpPr>
        <p:spPr bwMode="auto">
          <a:xfrm>
            <a:off x="2051050" y="13779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</a:t>
            </a: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2770188" y="3741738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which yields</a:t>
            </a:r>
          </a:p>
        </p:txBody>
      </p:sp>
      <p:graphicFrame>
        <p:nvGraphicFramePr>
          <p:cNvPr id="9218" name="Object 19"/>
          <p:cNvGraphicFramePr>
            <a:graphicFrameLocks noChangeAspect="1"/>
          </p:cNvGraphicFramePr>
          <p:nvPr/>
        </p:nvGraphicFramePr>
        <p:xfrm>
          <a:off x="2598738" y="1204913"/>
          <a:ext cx="2643187" cy="684212"/>
        </p:xfrm>
        <a:graphic>
          <a:graphicData uri="http://schemas.openxmlformats.org/presentationml/2006/ole">
            <p:oleObj spid="_x0000_s9218" name="Equation" r:id="rId3" imgW="1511280" imgH="393480" progId="Equation.DSMT4">
              <p:embed/>
            </p:oleObj>
          </a:graphicData>
        </a:graphic>
      </p:graphicFrame>
      <p:graphicFrame>
        <p:nvGraphicFramePr>
          <p:cNvPr id="9219" name="Object 20"/>
          <p:cNvGraphicFramePr>
            <a:graphicFrameLocks noChangeAspect="1"/>
          </p:cNvGraphicFramePr>
          <p:nvPr/>
        </p:nvGraphicFramePr>
        <p:xfrm>
          <a:off x="2820988" y="2178050"/>
          <a:ext cx="3170237" cy="733425"/>
        </p:xfrm>
        <a:graphic>
          <a:graphicData uri="http://schemas.openxmlformats.org/presentationml/2006/ole">
            <p:oleObj spid="_x0000_s9219" name="Equation" r:id="rId4" imgW="1485720" imgH="342720" progId="Equation.DSMT4">
              <p:embed/>
            </p:oleObj>
          </a:graphicData>
        </a:graphic>
      </p:graphicFrame>
      <p:graphicFrame>
        <p:nvGraphicFramePr>
          <p:cNvPr id="9220" name="Object 21"/>
          <p:cNvGraphicFramePr>
            <a:graphicFrameLocks noChangeAspect="1"/>
          </p:cNvGraphicFramePr>
          <p:nvPr/>
        </p:nvGraphicFramePr>
        <p:xfrm>
          <a:off x="4329113" y="3498850"/>
          <a:ext cx="1517650" cy="830263"/>
        </p:xfrm>
        <a:graphic>
          <a:graphicData uri="http://schemas.openxmlformats.org/presentationml/2006/ole">
            <p:oleObj spid="_x0000_s9220" name="Equation" r:id="rId5" imgW="787320" imgH="431640" progId="Equation.DSMT4">
              <p:embed/>
            </p:oleObj>
          </a:graphicData>
        </a:graphic>
      </p:graphicFrame>
      <p:graphicFrame>
        <p:nvGraphicFramePr>
          <p:cNvPr id="9221" name="Object 22"/>
          <p:cNvGraphicFramePr>
            <a:graphicFrameLocks noChangeAspect="1"/>
          </p:cNvGraphicFramePr>
          <p:nvPr/>
        </p:nvGraphicFramePr>
        <p:xfrm>
          <a:off x="776288" y="5070475"/>
          <a:ext cx="7785100" cy="784225"/>
        </p:xfrm>
        <a:graphic>
          <a:graphicData uri="http://schemas.openxmlformats.org/presentationml/2006/ole">
            <p:oleObj spid="_x0000_s9221" name="Equation" r:id="rId6" imgW="4254480" imgH="431640" progId="Equation.DSMT4">
              <p:embed/>
            </p:oleObj>
          </a:graphicData>
        </a:graphic>
      </p:graphicFrame>
      <p:sp>
        <p:nvSpPr>
          <p:cNvPr id="9230" name="Rectangle 23"/>
          <p:cNvSpPr>
            <a:spLocks noChangeArrowheads="1"/>
          </p:cNvSpPr>
          <p:nvPr/>
        </p:nvSpPr>
        <p:spPr bwMode="auto">
          <a:xfrm>
            <a:off x="398463" y="4545013"/>
            <a:ext cx="1751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 we have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312632" y="2499341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1728788" y="1065213"/>
            <a:ext cx="606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Substituting for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00" b="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b="0">
                <a:solidFill>
                  <a:srgbClr val="0000FF"/>
                </a:solidFill>
              </a:rPr>
              <a:t> in the 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and 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cases, we have</a:t>
            </a:r>
          </a:p>
        </p:txBody>
      </p:sp>
      <p:sp>
        <p:nvSpPr>
          <p:cNvPr id="10253" name="Rectangle 1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4" name="Rectangle 1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19"/>
          <p:cNvGraphicFramePr>
            <a:graphicFrameLocks noChangeAspect="1"/>
          </p:cNvGraphicFramePr>
          <p:nvPr/>
        </p:nvGraphicFramePr>
        <p:xfrm>
          <a:off x="536575" y="1843088"/>
          <a:ext cx="7650163" cy="781050"/>
        </p:xfrm>
        <a:graphic>
          <a:graphicData uri="http://schemas.openxmlformats.org/presentationml/2006/ole">
            <p:oleObj spid="_x0000_s10242" name="Equation" r:id="rId3" imgW="4762440" imgH="482400" progId="Equation.DSMT4">
              <p:embed/>
            </p:oleObj>
          </a:graphicData>
        </a:graphic>
      </p:graphicFrame>
      <p:sp>
        <p:nvSpPr>
          <p:cNvPr id="10255" name="Rectangle 2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3" name="Object 22"/>
          <p:cNvGraphicFramePr>
            <a:graphicFrameLocks noChangeAspect="1"/>
          </p:cNvGraphicFramePr>
          <p:nvPr/>
        </p:nvGraphicFramePr>
        <p:xfrm>
          <a:off x="403225" y="3043238"/>
          <a:ext cx="8139113" cy="782637"/>
        </p:xfrm>
        <a:graphic>
          <a:graphicData uri="http://schemas.openxmlformats.org/presentationml/2006/ole">
            <p:oleObj spid="_x0000_s10243" name="Equation" r:id="rId4" imgW="5054400" imgH="482400" progId="Equation.DSMT4">
              <p:embed/>
            </p:oleObj>
          </a:graphicData>
        </a:graphic>
      </p:graphicFrame>
      <p:graphicFrame>
        <p:nvGraphicFramePr>
          <p:cNvPr id="10244" name="Object 24"/>
          <p:cNvGraphicFramePr>
            <a:graphicFrameLocks noChangeAspect="1"/>
          </p:cNvGraphicFramePr>
          <p:nvPr/>
        </p:nvGraphicFramePr>
        <p:xfrm>
          <a:off x="4827588" y="4843463"/>
          <a:ext cx="1863725" cy="823912"/>
        </p:xfrm>
        <a:graphic>
          <a:graphicData uri="http://schemas.openxmlformats.org/presentationml/2006/ole">
            <p:oleObj spid="_x0000_s10244" name="Equation" r:id="rId5" imgW="1091880" imgH="482400" progId="Equation.DSMT4">
              <p:embed/>
            </p:oleObj>
          </a:graphicData>
        </a:graphic>
      </p:graphicFrame>
      <p:graphicFrame>
        <p:nvGraphicFramePr>
          <p:cNvPr id="10245" name="Object 25"/>
          <p:cNvGraphicFramePr>
            <a:graphicFrameLocks noChangeAspect="1"/>
          </p:cNvGraphicFramePr>
          <p:nvPr/>
        </p:nvGraphicFramePr>
        <p:xfrm>
          <a:off x="1816100" y="4810125"/>
          <a:ext cx="2314575" cy="808038"/>
        </p:xfrm>
        <a:graphic>
          <a:graphicData uri="http://schemas.openxmlformats.org/presentationml/2006/ole">
            <p:oleObj spid="_x0000_s10245" name="Equation" r:id="rId6" imgW="1244520" imgH="43164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11277" name="Rectangle 8"/>
          <p:cNvSpPr>
            <a:spLocks noChangeArrowheads="1"/>
          </p:cNvSpPr>
          <p:nvPr/>
        </p:nvSpPr>
        <p:spPr bwMode="auto">
          <a:xfrm>
            <a:off x="596900" y="1357313"/>
            <a:ext cx="4370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Examine the reflection coefficient term:</a:t>
            </a:r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1128713" y="2044700"/>
          <a:ext cx="2706687" cy="1912938"/>
        </p:xfrm>
        <a:graphic>
          <a:graphicData uri="http://schemas.openxmlformats.org/presentationml/2006/ole">
            <p:oleObj spid="_x0000_s11266" name="Equation" r:id="rId3" imgW="1333440" imgH="939600" progId="Equation.DSMT4">
              <p:embed/>
            </p:oleObj>
          </a:graphicData>
        </a:graphic>
      </p:graphicFrame>
      <p:graphicFrame>
        <p:nvGraphicFramePr>
          <p:cNvPr id="11267" name="Object 17"/>
          <p:cNvGraphicFramePr>
            <a:graphicFrameLocks noChangeAspect="1"/>
          </p:cNvGraphicFramePr>
          <p:nvPr/>
        </p:nvGraphicFramePr>
        <p:xfrm>
          <a:off x="1403350" y="4627563"/>
          <a:ext cx="2093913" cy="1343025"/>
        </p:xfrm>
        <a:graphic>
          <a:graphicData uri="http://schemas.openxmlformats.org/presentationml/2006/ole">
            <p:oleObj spid="_x0000_s11267" name="Equation" r:id="rId4" imgW="1218960" imgH="787320" progId="Equation.DSMT4">
              <p:embed/>
            </p:oleObj>
          </a:graphicData>
        </a:graphic>
      </p:graphicFrame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5111442" y="2119977"/>
          <a:ext cx="3403600" cy="903287"/>
        </p:xfrm>
        <a:graphic>
          <a:graphicData uri="http://schemas.openxmlformats.org/presentationml/2006/ole">
            <p:oleObj spid="_x0000_s11268" name="Equation" r:id="rId5" imgW="2019240" imgH="533160" progId="Equation.DSMT4">
              <p:embed/>
            </p:oleObj>
          </a:graphicData>
        </a:graphic>
      </p:graphicFrame>
      <p:graphicFrame>
        <p:nvGraphicFramePr>
          <p:cNvPr id="11269" name="Object 12"/>
          <p:cNvGraphicFramePr>
            <a:graphicFrameLocks noChangeAspect="1"/>
          </p:cNvGraphicFramePr>
          <p:nvPr/>
        </p:nvGraphicFramePr>
        <p:xfrm>
          <a:off x="6102350" y="3571875"/>
          <a:ext cx="1712913" cy="1504950"/>
        </p:xfrm>
        <a:graphic>
          <a:graphicData uri="http://schemas.openxmlformats.org/presentationml/2006/ole">
            <p:oleObj spid="_x0000_s11269" name="Equation" r:id="rId6" imgW="1015920" imgH="888840" progId="Equation.DSMT4">
              <p:embed/>
            </p:oleObj>
          </a:graphicData>
        </a:graphic>
      </p:graphicFrame>
      <p:graphicFrame>
        <p:nvGraphicFramePr>
          <p:cNvPr id="11270" name="Object 13"/>
          <p:cNvGraphicFramePr>
            <a:graphicFrameLocks noChangeAspect="1"/>
          </p:cNvGraphicFramePr>
          <p:nvPr/>
        </p:nvGraphicFramePr>
        <p:xfrm>
          <a:off x="6092825" y="5461000"/>
          <a:ext cx="1541463" cy="1117600"/>
        </p:xfrm>
        <a:graphic>
          <a:graphicData uri="http://schemas.openxmlformats.org/presentationml/2006/ole">
            <p:oleObj spid="_x0000_s11270" name="Equation" r:id="rId7" imgW="914400" imgH="66024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507100" y="1229626"/>
            <a:ext cx="789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Substituting in for the impedances and simplifying the results, we have</a:t>
            </a: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17"/>
          <p:cNvGraphicFramePr>
            <a:graphicFrameLocks noChangeAspect="1"/>
          </p:cNvGraphicFramePr>
          <p:nvPr/>
        </p:nvGraphicFramePr>
        <p:xfrm>
          <a:off x="1747838" y="2070100"/>
          <a:ext cx="5391150" cy="1211263"/>
        </p:xfrm>
        <a:graphic>
          <a:graphicData uri="http://schemas.openxmlformats.org/presentationml/2006/ole">
            <p:oleObj spid="_x0000_s12290" name="Equation" r:id="rId3" imgW="2920680" imgH="660240" progId="Equation.DSMT4">
              <p:embed/>
            </p:oleObj>
          </a:graphicData>
        </a:graphic>
      </p:graphicFrame>
      <p:graphicFrame>
        <p:nvGraphicFramePr>
          <p:cNvPr id="12291" name="Object 18"/>
          <p:cNvGraphicFramePr>
            <a:graphicFrameLocks noChangeAspect="1"/>
          </p:cNvGraphicFramePr>
          <p:nvPr/>
        </p:nvGraphicFramePr>
        <p:xfrm>
          <a:off x="1981200" y="3937000"/>
          <a:ext cx="4965700" cy="1193800"/>
        </p:xfrm>
        <a:graphic>
          <a:graphicData uri="http://schemas.openxmlformats.org/presentationml/2006/ole">
            <p:oleObj spid="_x0000_s12291" name="Equation" r:id="rId4" imgW="2730240" imgH="66024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0806" name="Rectangle 38"/>
          <p:cNvSpPr>
            <a:spLocks noChangeArrowheads="1"/>
          </p:cNvSpPr>
          <p:nvPr/>
        </p:nvSpPr>
        <p:spPr bwMode="auto">
          <a:xfrm>
            <a:off x="2636838" y="209550"/>
            <a:ext cx="32988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5368" name="Text Box 143"/>
          <p:cNvSpPr txBox="1">
            <a:spLocks noChangeArrowheads="1"/>
          </p:cNvSpPr>
          <p:nvPr/>
        </p:nvSpPr>
        <p:spPr bwMode="auto">
          <a:xfrm>
            <a:off x="536575" y="1231900"/>
            <a:ext cx="8307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calculate the far field of a rectangular patch using the magnetic current </a:t>
            </a:r>
            <a:r>
              <a:rPr lang="en-US" sz="2400" b="0" dirty="0" smtClean="0">
                <a:solidFill>
                  <a:srgbClr val="0000FF"/>
                </a:solidFill>
              </a:rPr>
              <a:t>model.</a:t>
            </a:r>
            <a:endParaRPr lang="en-US" sz="2400" b="0" dirty="0">
              <a:solidFill>
                <a:srgbClr val="0000FF"/>
              </a:solidFill>
            </a:endParaRPr>
          </a:p>
        </p:txBody>
      </p:sp>
      <p:sp>
        <p:nvSpPr>
          <p:cNvPr id="15369" name="Text Box 144"/>
          <p:cNvSpPr txBox="1">
            <a:spLocks noChangeArrowheads="1"/>
          </p:cNvSpPr>
          <p:nvPr/>
        </p:nvSpPr>
        <p:spPr bwMode="auto">
          <a:xfrm>
            <a:off x="565150" y="2689225"/>
            <a:ext cx="8105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The analysis assumes an infinite substrate, but for a truncated substrate we can use the same final result, setting the substrate permittivity to that of air (please see the discussion in Notes 6).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2" name="Rectangle 6"/>
          <p:cNvSpPr>
            <a:spLocks noChangeArrowheads="1"/>
          </p:cNvSpPr>
          <p:nvPr/>
        </p:nvSpPr>
        <p:spPr bwMode="auto">
          <a:xfrm>
            <a:off x="581025" y="3302000"/>
            <a:ext cx="19252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Radiating </a:t>
            </a:r>
            <a:r>
              <a:rPr lang="en-US" sz="2000" b="0" dirty="0">
                <a:solidFill>
                  <a:srgbClr val="0000FF"/>
                </a:solidFill>
              </a:rPr>
              <a:t>edges:</a:t>
            </a:r>
          </a:p>
        </p:txBody>
      </p:sp>
      <p:grpSp>
        <p:nvGrpSpPr>
          <p:cNvPr id="1043" name="Group 7"/>
          <p:cNvGrpSpPr>
            <a:grpSpLocks/>
          </p:cNvGrpSpPr>
          <p:nvPr/>
        </p:nvGrpSpPr>
        <p:grpSpPr bwMode="auto">
          <a:xfrm>
            <a:off x="2743202" y="843609"/>
            <a:ext cx="2474914" cy="2671758"/>
            <a:chOff x="1728" y="307"/>
            <a:chExt cx="1559" cy="1683"/>
          </a:xfrm>
        </p:grpSpPr>
        <p:sp>
          <p:nvSpPr>
            <p:cNvPr id="1084" name="Line 8"/>
            <p:cNvSpPr>
              <a:spLocks noChangeShapeType="1"/>
            </p:cNvSpPr>
            <p:nvPr/>
          </p:nvSpPr>
          <p:spPr bwMode="auto">
            <a:xfrm>
              <a:off x="2904" y="126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Rectangle 9"/>
            <p:cNvSpPr>
              <a:spLocks noChangeArrowheads="1"/>
            </p:cNvSpPr>
            <p:nvPr/>
          </p:nvSpPr>
          <p:spPr bwMode="auto">
            <a:xfrm>
              <a:off x="2172" y="945"/>
              <a:ext cx="592" cy="64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086" name="Line 10"/>
            <p:cNvSpPr>
              <a:spLocks noChangeShapeType="1"/>
            </p:cNvSpPr>
            <p:nvPr/>
          </p:nvSpPr>
          <p:spPr bwMode="auto">
            <a:xfrm flipV="1">
              <a:off x="2465" y="583"/>
              <a:ext cx="4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87" name="Group 11"/>
            <p:cNvGrpSpPr>
              <a:grpSpLocks/>
            </p:cNvGrpSpPr>
            <p:nvPr/>
          </p:nvGrpSpPr>
          <p:grpSpPr bwMode="auto">
            <a:xfrm>
              <a:off x="2548" y="866"/>
              <a:ext cx="198" cy="27"/>
              <a:chOff x="4257" y="2470"/>
              <a:chExt cx="295" cy="0"/>
            </a:xfrm>
          </p:grpSpPr>
          <p:sp>
            <p:nvSpPr>
              <p:cNvPr id="1107" name="Line 12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Line 13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36" name="Object 14"/>
            <p:cNvGraphicFramePr>
              <a:graphicFrameLocks noChangeAspect="1"/>
            </p:cNvGraphicFramePr>
            <p:nvPr/>
          </p:nvGraphicFramePr>
          <p:xfrm>
            <a:off x="2884" y="655"/>
            <a:ext cx="261" cy="274"/>
          </p:xfrm>
          <a:graphic>
            <a:graphicData uri="http://schemas.openxmlformats.org/presentationml/2006/ole">
              <p:oleObj spid="_x0000_s1036" name="Equation" r:id="rId3" imgW="253800" imgH="266400" progId="Equation.DSMT4">
                <p:embed/>
              </p:oleObj>
            </a:graphicData>
          </a:graphic>
        </p:graphicFrame>
        <p:grpSp>
          <p:nvGrpSpPr>
            <p:cNvPr id="1088" name="Group 15"/>
            <p:cNvGrpSpPr>
              <a:grpSpLocks/>
            </p:cNvGrpSpPr>
            <p:nvPr/>
          </p:nvGrpSpPr>
          <p:grpSpPr bwMode="auto">
            <a:xfrm rot="5400000">
              <a:off x="1858" y="1251"/>
              <a:ext cx="494" cy="27"/>
              <a:chOff x="4257" y="2470"/>
              <a:chExt cx="295" cy="0"/>
            </a:xfrm>
          </p:grpSpPr>
          <p:sp>
            <p:nvSpPr>
              <p:cNvPr id="1105" name="Line 16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Line 17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9" name="Group 18"/>
            <p:cNvGrpSpPr>
              <a:grpSpLocks/>
            </p:cNvGrpSpPr>
            <p:nvPr/>
          </p:nvGrpSpPr>
          <p:grpSpPr bwMode="auto">
            <a:xfrm rot="5400000">
              <a:off x="2552" y="1229"/>
              <a:ext cx="494" cy="27"/>
              <a:chOff x="4257" y="2470"/>
              <a:chExt cx="295" cy="0"/>
            </a:xfrm>
          </p:grpSpPr>
          <p:sp>
            <p:nvSpPr>
              <p:cNvPr id="1103" name="Line 19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Line 20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0" name="Group 21"/>
            <p:cNvGrpSpPr>
              <a:grpSpLocks/>
            </p:cNvGrpSpPr>
            <p:nvPr/>
          </p:nvGrpSpPr>
          <p:grpSpPr bwMode="auto">
            <a:xfrm flipH="1">
              <a:off x="2192" y="870"/>
              <a:ext cx="198" cy="27"/>
              <a:chOff x="4257" y="2470"/>
              <a:chExt cx="295" cy="0"/>
            </a:xfrm>
          </p:grpSpPr>
          <p:sp>
            <p:nvSpPr>
              <p:cNvPr id="1101" name="Line 22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Line 23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1" name="Group 24"/>
            <p:cNvGrpSpPr>
              <a:grpSpLocks/>
            </p:cNvGrpSpPr>
            <p:nvPr/>
          </p:nvGrpSpPr>
          <p:grpSpPr bwMode="auto">
            <a:xfrm flipH="1">
              <a:off x="2558" y="1660"/>
              <a:ext cx="198" cy="27"/>
              <a:chOff x="4257" y="2470"/>
              <a:chExt cx="295" cy="0"/>
            </a:xfrm>
          </p:grpSpPr>
          <p:sp>
            <p:nvSpPr>
              <p:cNvPr id="1099" name="Line 25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Line 26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2" name="Group 27"/>
            <p:cNvGrpSpPr>
              <a:grpSpLocks/>
            </p:cNvGrpSpPr>
            <p:nvPr/>
          </p:nvGrpSpPr>
          <p:grpSpPr bwMode="auto">
            <a:xfrm>
              <a:off x="2207" y="1664"/>
              <a:ext cx="198" cy="27"/>
              <a:chOff x="4257" y="2470"/>
              <a:chExt cx="295" cy="0"/>
            </a:xfrm>
          </p:grpSpPr>
          <p:sp>
            <p:nvSpPr>
              <p:cNvPr id="1097" name="Line 28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Line 29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3" name="Text Box 30"/>
            <p:cNvSpPr txBox="1">
              <a:spLocks noChangeArrowheads="1"/>
            </p:cNvSpPr>
            <p:nvPr/>
          </p:nvSpPr>
          <p:spPr bwMode="auto">
            <a:xfrm>
              <a:off x="2355" y="174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094" name="Text Box 31"/>
            <p:cNvSpPr txBox="1">
              <a:spLocks noChangeArrowheads="1"/>
            </p:cNvSpPr>
            <p:nvPr/>
          </p:nvSpPr>
          <p:spPr bwMode="auto">
            <a:xfrm>
              <a:off x="1728" y="1144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1095" name="Text Box 32"/>
            <p:cNvSpPr txBox="1">
              <a:spLocks noChangeArrowheads="1"/>
            </p:cNvSpPr>
            <p:nvPr/>
          </p:nvSpPr>
          <p:spPr bwMode="auto">
            <a:xfrm>
              <a:off x="3100" y="113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96" name="Text Box 33"/>
            <p:cNvSpPr txBox="1">
              <a:spLocks noChangeArrowheads="1"/>
            </p:cNvSpPr>
            <p:nvPr/>
          </p:nvSpPr>
          <p:spPr bwMode="auto">
            <a:xfrm>
              <a:off x="2381" y="307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77186" name="Rectangle 34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</a:t>
            </a:r>
          </a:p>
        </p:txBody>
      </p:sp>
      <p:graphicFrame>
        <p:nvGraphicFramePr>
          <p:cNvPr id="1026" name="Object 35"/>
          <p:cNvGraphicFramePr>
            <a:graphicFrameLocks noChangeAspect="1"/>
          </p:cNvGraphicFramePr>
          <p:nvPr/>
        </p:nvGraphicFramePr>
        <p:xfrm>
          <a:off x="760152" y="3741713"/>
          <a:ext cx="1398357" cy="557331"/>
        </p:xfrm>
        <a:graphic>
          <a:graphicData uri="http://schemas.openxmlformats.org/presentationml/2006/ole">
            <p:oleObj spid="_x0000_s1026" name="Equation" r:id="rId4" imgW="596880" imgH="241200" progId="Equation.DSMT4">
              <p:embed/>
            </p:oleObj>
          </a:graphicData>
        </a:graphic>
      </p:graphicFrame>
      <p:graphicFrame>
        <p:nvGraphicFramePr>
          <p:cNvPr id="1027" name="Object 36"/>
          <p:cNvGraphicFramePr>
            <a:graphicFrameLocks noChangeAspect="1"/>
          </p:cNvGraphicFramePr>
          <p:nvPr/>
        </p:nvGraphicFramePr>
        <p:xfrm>
          <a:off x="468005" y="1784043"/>
          <a:ext cx="1772887" cy="696947"/>
        </p:xfrm>
        <a:graphic>
          <a:graphicData uri="http://schemas.openxmlformats.org/presentationml/2006/ole">
            <p:oleObj spid="_x0000_s1027" name="Equation" r:id="rId5" imgW="1091880" imgH="431640" progId="Equation.DSMT4">
              <p:embed/>
            </p:oleObj>
          </a:graphicData>
        </a:graphic>
      </p:graphicFrame>
      <p:sp>
        <p:nvSpPr>
          <p:cNvPr id="1045" name="Text Box 37"/>
          <p:cNvSpPr txBox="1">
            <a:spLocks noChangeArrowheads="1"/>
          </p:cNvSpPr>
          <p:nvPr/>
        </p:nvSpPr>
        <p:spPr bwMode="auto">
          <a:xfrm>
            <a:off x="5451475" y="1773700"/>
            <a:ext cx="3429000" cy="11906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>
                <a:solidFill>
                  <a:srgbClr val="0000FF"/>
                </a:solidFill>
              </a:rPr>
              <a:t>Only the radiating edges contribute to the E- and H-plane patterns, so we will ignore the non-radiating edges.</a:t>
            </a:r>
          </a:p>
        </p:txBody>
      </p:sp>
      <p:grpSp>
        <p:nvGrpSpPr>
          <p:cNvPr id="1046" name="Group 85"/>
          <p:cNvGrpSpPr>
            <a:grpSpLocks/>
          </p:cNvGrpSpPr>
          <p:nvPr/>
        </p:nvGrpSpPr>
        <p:grpSpPr bwMode="auto">
          <a:xfrm>
            <a:off x="865188" y="4089400"/>
            <a:ext cx="7513637" cy="2397125"/>
            <a:chOff x="865188" y="4089399"/>
            <a:chExt cx="7513637" cy="2397494"/>
          </a:xfrm>
        </p:grpSpPr>
        <p:grpSp>
          <p:nvGrpSpPr>
            <p:cNvPr id="1047" name="Group 38"/>
            <p:cNvGrpSpPr>
              <a:grpSpLocks/>
            </p:cNvGrpSpPr>
            <p:nvPr/>
          </p:nvGrpSpPr>
          <p:grpSpPr bwMode="auto">
            <a:xfrm>
              <a:off x="865188" y="4089399"/>
              <a:ext cx="7513637" cy="2368550"/>
              <a:chOff x="545" y="2576"/>
              <a:chExt cx="4733" cy="1492"/>
            </a:xfrm>
          </p:grpSpPr>
          <p:sp>
            <p:nvSpPr>
              <p:cNvPr id="1049" name="Line 39"/>
              <p:cNvSpPr>
                <a:spLocks noChangeShapeType="1"/>
              </p:cNvSpPr>
              <p:nvPr/>
            </p:nvSpPr>
            <p:spPr bwMode="auto">
              <a:xfrm flipV="1">
                <a:off x="2874" y="2771"/>
                <a:ext cx="137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8" name="Object 40"/>
              <p:cNvGraphicFramePr>
                <a:graphicFrameLocks noChangeAspect="1"/>
              </p:cNvGraphicFramePr>
              <p:nvPr/>
            </p:nvGraphicFramePr>
            <p:xfrm>
              <a:off x="5175" y="3476"/>
              <a:ext cx="103" cy="154"/>
            </p:xfrm>
            <a:graphic>
              <a:graphicData uri="http://schemas.openxmlformats.org/presentationml/2006/ole">
                <p:oleObj spid="_x0000_s1028" name="Equation" r:id="rId6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1029" name="Object 41"/>
              <p:cNvGraphicFramePr>
                <a:graphicFrameLocks noChangeAspect="1"/>
              </p:cNvGraphicFramePr>
              <p:nvPr/>
            </p:nvGraphicFramePr>
            <p:xfrm>
              <a:off x="2807" y="2582"/>
              <a:ext cx="139" cy="139"/>
            </p:xfrm>
            <a:graphic>
              <a:graphicData uri="http://schemas.openxmlformats.org/presentationml/2006/ole">
                <p:oleObj spid="_x0000_s1029" name="Equation" r:id="rId7" imgW="126720" imgH="126720" progId="Equation.DSMT4">
                  <p:embed/>
                </p:oleObj>
              </a:graphicData>
            </a:graphic>
          </p:graphicFrame>
          <p:sp>
            <p:nvSpPr>
              <p:cNvPr id="1050" name="Line 42"/>
              <p:cNvSpPr>
                <a:spLocks noChangeShapeType="1"/>
              </p:cNvSpPr>
              <p:nvPr/>
            </p:nvSpPr>
            <p:spPr bwMode="auto">
              <a:xfrm>
                <a:off x="4264" y="2753"/>
                <a:ext cx="101" cy="172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30" name="Object 43"/>
              <p:cNvGraphicFramePr>
                <a:graphicFrameLocks noChangeAspect="1"/>
              </p:cNvGraphicFramePr>
              <p:nvPr/>
            </p:nvGraphicFramePr>
            <p:xfrm>
              <a:off x="2945" y="3220"/>
              <a:ext cx="132" cy="189"/>
            </p:xfrm>
            <a:graphic>
              <a:graphicData uri="http://schemas.openxmlformats.org/presentationml/2006/ole">
                <p:oleObj spid="_x0000_s1030" name="Equation" r:id="rId8" imgW="126720" imgH="177480" progId="Equation.DSMT4">
                  <p:embed/>
                </p:oleObj>
              </a:graphicData>
            </a:graphic>
          </p:graphicFrame>
          <p:sp>
            <p:nvSpPr>
              <p:cNvPr id="1051" name="Line 44"/>
              <p:cNvSpPr>
                <a:spLocks noChangeShapeType="1"/>
              </p:cNvSpPr>
              <p:nvPr/>
            </p:nvSpPr>
            <p:spPr bwMode="auto">
              <a:xfrm rot="896160" flipH="1">
                <a:off x="3467" y="3064"/>
                <a:ext cx="176" cy="185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45"/>
              <p:cNvSpPr>
                <a:spLocks noChangeShapeType="1"/>
              </p:cNvSpPr>
              <p:nvPr/>
            </p:nvSpPr>
            <p:spPr bwMode="auto">
              <a:xfrm rot="903083">
                <a:off x="3618" y="2962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46"/>
              <p:cNvSpPr>
                <a:spLocks noChangeShapeType="1"/>
              </p:cNvSpPr>
              <p:nvPr/>
            </p:nvSpPr>
            <p:spPr bwMode="auto">
              <a:xfrm rot="903083">
                <a:off x="3586" y="2978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47"/>
              <p:cNvSpPr>
                <a:spLocks noChangeShapeType="1"/>
              </p:cNvSpPr>
              <p:nvPr/>
            </p:nvSpPr>
            <p:spPr bwMode="auto">
              <a:xfrm rot="903083">
                <a:off x="3554" y="2994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31" name="Object 48"/>
              <p:cNvGraphicFramePr>
                <a:graphicFrameLocks noChangeAspect="1"/>
              </p:cNvGraphicFramePr>
              <p:nvPr/>
            </p:nvGraphicFramePr>
            <p:xfrm>
              <a:off x="3532" y="2576"/>
              <a:ext cx="397" cy="300"/>
            </p:xfrm>
            <a:graphic>
              <a:graphicData uri="http://schemas.openxmlformats.org/presentationml/2006/ole">
                <p:oleObj spid="_x0000_s1031" name="Equation" r:id="rId9" imgW="317160" imgH="241200" progId="Equation.DSMT4">
                  <p:embed/>
                </p:oleObj>
              </a:graphicData>
            </a:graphic>
          </p:graphicFrame>
          <p:sp>
            <p:nvSpPr>
              <p:cNvPr id="1055" name="Rectangle 49"/>
              <p:cNvSpPr>
                <a:spLocks noChangeArrowheads="1"/>
              </p:cNvSpPr>
              <p:nvPr/>
            </p:nvSpPr>
            <p:spPr bwMode="auto">
              <a:xfrm>
                <a:off x="941" y="3561"/>
                <a:ext cx="3865" cy="50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50"/>
              <p:cNvSpPr>
                <a:spLocks noChangeShapeType="1"/>
              </p:cNvSpPr>
              <p:nvPr/>
            </p:nvSpPr>
            <p:spPr bwMode="auto">
              <a:xfrm>
                <a:off x="4836" y="3552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32" name="Object 51"/>
              <p:cNvGraphicFramePr>
                <a:graphicFrameLocks noChangeAspect="1"/>
              </p:cNvGraphicFramePr>
              <p:nvPr/>
            </p:nvGraphicFramePr>
            <p:xfrm>
              <a:off x="4417" y="2618"/>
              <a:ext cx="188" cy="278"/>
            </p:xfrm>
            <a:graphic>
              <a:graphicData uri="http://schemas.openxmlformats.org/presentationml/2006/ole">
                <p:oleObj spid="_x0000_s1032" name="Equation" r:id="rId10" imgW="152280" imgH="228600" progId="Equation.DSMT4">
                  <p:embed/>
                </p:oleObj>
              </a:graphicData>
            </a:graphic>
          </p:graphicFrame>
          <p:sp>
            <p:nvSpPr>
              <p:cNvPr id="1057" name="Line 52"/>
              <p:cNvSpPr>
                <a:spLocks noChangeShapeType="1"/>
              </p:cNvSpPr>
              <p:nvPr/>
            </p:nvSpPr>
            <p:spPr bwMode="auto">
              <a:xfrm flipV="1">
                <a:off x="2874" y="2771"/>
                <a:ext cx="0" cy="7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8" name="Group 54"/>
              <p:cNvGrpSpPr>
                <a:grpSpLocks/>
              </p:cNvGrpSpPr>
              <p:nvPr/>
            </p:nvGrpSpPr>
            <p:grpSpPr bwMode="auto">
              <a:xfrm>
                <a:off x="3347" y="3737"/>
                <a:ext cx="136" cy="146"/>
                <a:chOff x="4819" y="2635"/>
                <a:chExt cx="136" cy="146"/>
              </a:xfrm>
            </p:grpSpPr>
            <p:sp>
              <p:nvSpPr>
                <p:cNvPr id="1082" name="Oval 55"/>
                <p:cNvSpPr>
                  <a:spLocks noChangeArrowheads="1"/>
                </p:cNvSpPr>
                <p:nvPr/>
              </p:nvSpPr>
              <p:spPr bwMode="auto">
                <a:xfrm>
                  <a:off x="4819" y="2635"/>
                  <a:ext cx="136" cy="146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Oval 56"/>
                <p:cNvSpPr>
                  <a:spLocks noChangeArrowheads="1"/>
                </p:cNvSpPr>
                <p:nvPr/>
              </p:nvSpPr>
              <p:spPr bwMode="auto">
                <a:xfrm>
                  <a:off x="4870" y="2682"/>
                  <a:ext cx="38" cy="49"/>
                </a:xfrm>
                <a:prstGeom prst="ellipse">
                  <a:avLst/>
                </a:prstGeom>
                <a:solidFill>
                  <a:srgbClr val="3333CC"/>
                </a:solidFill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9" name="Group 57"/>
              <p:cNvGrpSpPr>
                <a:grpSpLocks/>
              </p:cNvGrpSpPr>
              <p:nvPr/>
            </p:nvGrpSpPr>
            <p:grpSpPr bwMode="auto">
              <a:xfrm>
                <a:off x="3347" y="3565"/>
                <a:ext cx="136" cy="146"/>
                <a:chOff x="4819" y="2635"/>
                <a:chExt cx="136" cy="146"/>
              </a:xfrm>
            </p:grpSpPr>
            <p:sp>
              <p:nvSpPr>
                <p:cNvPr id="1080" name="Oval 58"/>
                <p:cNvSpPr>
                  <a:spLocks noChangeArrowheads="1"/>
                </p:cNvSpPr>
                <p:nvPr/>
              </p:nvSpPr>
              <p:spPr bwMode="auto">
                <a:xfrm>
                  <a:off x="4819" y="2635"/>
                  <a:ext cx="136" cy="146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Oval 59"/>
                <p:cNvSpPr>
                  <a:spLocks noChangeArrowheads="1"/>
                </p:cNvSpPr>
                <p:nvPr/>
              </p:nvSpPr>
              <p:spPr bwMode="auto">
                <a:xfrm>
                  <a:off x="4870" y="2682"/>
                  <a:ext cx="38" cy="49"/>
                </a:xfrm>
                <a:prstGeom prst="ellipse">
                  <a:avLst/>
                </a:prstGeom>
                <a:solidFill>
                  <a:srgbClr val="3333CC"/>
                </a:solidFill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0" name="Group 60"/>
              <p:cNvGrpSpPr>
                <a:grpSpLocks/>
              </p:cNvGrpSpPr>
              <p:nvPr/>
            </p:nvGrpSpPr>
            <p:grpSpPr bwMode="auto">
              <a:xfrm>
                <a:off x="3346" y="3909"/>
                <a:ext cx="136" cy="146"/>
                <a:chOff x="4819" y="2635"/>
                <a:chExt cx="136" cy="146"/>
              </a:xfrm>
            </p:grpSpPr>
            <p:sp>
              <p:nvSpPr>
                <p:cNvPr id="1078" name="Oval 61"/>
                <p:cNvSpPr>
                  <a:spLocks noChangeArrowheads="1"/>
                </p:cNvSpPr>
                <p:nvPr/>
              </p:nvSpPr>
              <p:spPr bwMode="auto">
                <a:xfrm>
                  <a:off x="4819" y="2635"/>
                  <a:ext cx="136" cy="146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Oval 62"/>
                <p:cNvSpPr>
                  <a:spLocks noChangeArrowheads="1"/>
                </p:cNvSpPr>
                <p:nvPr/>
              </p:nvSpPr>
              <p:spPr bwMode="auto">
                <a:xfrm>
                  <a:off x="4870" y="2682"/>
                  <a:ext cx="38" cy="49"/>
                </a:xfrm>
                <a:prstGeom prst="ellipse">
                  <a:avLst/>
                </a:prstGeom>
                <a:solidFill>
                  <a:srgbClr val="3333CC"/>
                </a:solidFill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1" name="Group 63"/>
              <p:cNvGrpSpPr>
                <a:grpSpLocks/>
              </p:cNvGrpSpPr>
              <p:nvPr/>
            </p:nvGrpSpPr>
            <p:grpSpPr bwMode="auto">
              <a:xfrm>
                <a:off x="2204" y="3731"/>
                <a:ext cx="136" cy="146"/>
                <a:chOff x="4819" y="2635"/>
                <a:chExt cx="136" cy="146"/>
              </a:xfrm>
            </p:grpSpPr>
            <p:sp>
              <p:nvSpPr>
                <p:cNvPr id="1076" name="Oval 64"/>
                <p:cNvSpPr>
                  <a:spLocks noChangeArrowheads="1"/>
                </p:cNvSpPr>
                <p:nvPr/>
              </p:nvSpPr>
              <p:spPr bwMode="auto">
                <a:xfrm>
                  <a:off x="4819" y="2635"/>
                  <a:ext cx="136" cy="146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Oval 65"/>
                <p:cNvSpPr>
                  <a:spLocks noChangeArrowheads="1"/>
                </p:cNvSpPr>
                <p:nvPr/>
              </p:nvSpPr>
              <p:spPr bwMode="auto">
                <a:xfrm>
                  <a:off x="4870" y="2682"/>
                  <a:ext cx="38" cy="49"/>
                </a:xfrm>
                <a:prstGeom prst="ellipse">
                  <a:avLst/>
                </a:prstGeom>
                <a:solidFill>
                  <a:srgbClr val="3333CC"/>
                </a:solidFill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2" name="Group 66"/>
              <p:cNvGrpSpPr>
                <a:grpSpLocks/>
              </p:cNvGrpSpPr>
              <p:nvPr/>
            </p:nvGrpSpPr>
            <p:grpSpPr bwMode="auto">
              <a:xfrm>
                <a:off x="2204" y="3559"/>
                <a:ext cx="136" cy="146"/>
                <a:chOff x="4819" y="2635"/>
                <a:chExt cx="136" cy="146"/>
              </a:xfrm>
            </p:grpSpPr>
            <p:sp>
              <p:nvSpPr>
                <p:cNvPr id="1074" name="Oval 67"/>
                <p:cNvSpPr>
                  <a:spLocks noChangeArrowheads="1"/>
                </p:cNvSpPr>
                <p:nvPr/>
              </p:nvSpPr>
              <p:spPr bwMode="auto">
                <a:xfrm>
                  <a:off x="4819" y="2635"/>
                  <a:ext cx="136" cy="146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Oval 68"/>
                <p:cNvSpPr>
                  <a:spLocks noChangeArrowheads="1"/>
                </p:cNvSpPr>
                <p:nvPr/>
              </p:nvSpPr>
              <p:spPr bwMode="auto">
                <a:xfrm>
                  <a:off x="4870" y="2682"/>
                  <a:ext cx="38" cy="49"/>
                </a:xfrm>
                <a:prstGeom prst="ellipse">
                  <a:avLst/>
                </a:prstGeom>
                <a:solidFill>
                  <a:srgbClr val="3333CC"/>
                </a:solidFill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3" name="Group 69"/>
              <p:cNvGrpSpPr>
                <a:grpSpLocks/>
              </p:cNvGrpSpPr>
              <p:nvPr/>
            </p:nvGrpSpPr>
            <p:grpSpPr bwMode="auto">
              <a:xfrm>
                <a:off x="2203" y="3903"/>
                <a:ext cx="136" cy="146"/>
                <a:chOff x="4819" y="2635"/>
                <a:chExt cx="136" cy="146"/>
              </a:xfrm>
            </p:grpSpPr>
            <p:sp>
              <p:nvSpPr>
                <p:cNvPr id="1072" name="Oval 70"/>
                <p:cNvSpPr>
                  <a:spLocks noChangeArrowheads="1"/>
                </p:cNvSpPr>
                <p:nvPr/>
              </p:nvSpPr>
              <p:spPr bwMode="auto">
                <a:xfrm>
                  <a:off x="4819" y="2635"/>
                  <a:ext cx="136" cy="146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Oval 71"/>
                <p:cNvSpPr>
                  <a:spLocks noChangeArrowheads="1"/>
                </p:cNvSpPr>
                <p:nvPr/>
              </p:nvSpPr>
              <p:spPr bwMode="auto">
                <a:xfrm>
                  <a:off x="4870" y="2682"/>
                  <a:ext cx="38" cy="49"/>
                </a:xfrm>
                <a:prstGeom prst="ellipse">
                  <a:avLst/>
                </a:prstGeom>
                <a:solidFill>
                  <a:srgbClr val="3333CC"/>
                </a:solidFill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64" name="Freeform 72"/>
              <p:cNvSpPr>
                <a:spLocks/>
              </p:cNvSpPr>
              <p:nvPr/>
            </p:nvSpPr>
            <p:spPr bwMode="auto">
              <a:xfrm>
                <a:off x="2875" y="3395"/>
                <a:ext cx="97" cy="83"/>
              </a:xfrm>
              <a:custGeom>
                <a:avLst/>
                <a:gdLst>
                  <a:gd name="T0" fmla="*/ 0 w 97"/>
                  <a:gd name="T1" fmla="*/ 7 h 83"/>
                  <a:gd name="T2" fmla="*/ 53 w 97"/>
                  <a:gd name="T3" fmla="*/ 13 h 83"/>
                  <a:gd name="T4" fmla="*/ 97 w 97"/>
                  <a:gd name="T5" fmla="*/ 83 h 83"/>
                  <a:gd name="T6" fmla="*/ 0 60000 65536"/>
                  <a:gd name="T7" fmla="*/ 0 60000 65536"/>
                  <a:gd name="T8" fmla="*/ 0 60000 65536"/>
                  <a:gd name="T9" fmla="*/ 0 w 97"/>
                  <a:gd name="T10" fmla="*/ 0 h 83"/>
                  <a:gd name="T11" fmla="*/ 97 w 97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7" h="83">
                    <a:moveTo>
                      <a:pt x="0" y="7"/>
                    </a:moveTo>
                    <a:cubicBezTo>
                      <a:pt x="18" y="3"/>
                      <a:pt x="37" y="0"/>
                      <a:pt x="53" y="13"/>
                    </a:cubicBezTo>
                    <a:cubicBezTo>
                      <a:pt x="69" y="26"/>
                      <a:pt x="83" y="54"/>
                      <a:pt x="97" y="8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33" name="Object 73"/>
              <p:cNvGraphicFramePr>
                <a:graphicFrameLocks noChangeAspect="1"/>
              </p:cNvGraphicFramePr>
              <p:nvPr/>
            </p:nvGraphicFramePr>
            <p:xfrm>
              <a:off x="3597" y="3670"/>
              <a:ext cx="261" cy="274"/>
            </p:xfrm>
            <a:graphic>
              <a:graphicData uri="http://schemas.openxmlformats.org/presentationml/2006/ole">
                <p:oleObj spid="_x0000_s1033" name="Equation" r:id="rId11" imgW="253800" imgH="266400" progId="Equation.DSMT4">
                  <p:embed/>
                </p:oleObj>
              </a:graphicData>
            </a:graphic>
          </p:graphicFrame>
          <p:graphicFrame>
            <p:nvGraphicFramePr>
              <p:cNvPr id="1034" name="Object 74"/>
              <p:cNvGraphicFramePr>
                <a:graphicFrameLocks noChangeAspect="1"/>
              </p:cNvGraphicFramePr>
              <p:nvPr/>
            </p:nvGraphicFramePr>
            <p:xfrm>
              <a:off x="2893" y="3696"/>
              <a:ext cx="223" cy="307"/>
            </p:xfrm>
            <a:graphic>
              <a:graphicData uri="http://schemas.openxmlformats.org/presentationml/2006/ole">
                <p:oleObj spid="_x0000_s1034" name="Equation" r:id="rId12" imgW="164880" imgH="228600" progId="Equation.DSMT4">
                  <p:embed/>
                </p:oleObj>
              </a:graphicData>
            </a:graphic>
          </p:graphicFrame>
          <p:sp>
            <p:nvSpPr>
              <p:cNvPr id="1065" name="Text Box 75"/>
              <p:cNvSpPr txBox="1">
                <a:spLocks noChangeArrowheads="1"/>
              </p:cNvSpPr>
              <p:nvPr/>
            </p:nvSpPr>
            <p:spPr bwMode="auto">
              <a:xfrm>
                <a:off x="545" y="3188"/>
                <a:ext cx="117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/>
                  <a:t>Infinite </a:t>
                </a:r>
                <a:r>
                  <a:rPr lang="en-US" b="0" dirty="0"/>
                  <a:t>substrate</a:t>
                </a:r>
              </a:p>
            </p:txBody>
          </p:sp>
          <p:sp>
            <p:nvSpPr>
              <p:cNvPr id="1066" name="Line 76"/>
              <p:cNvSpPr>
                <a:spLocks noChangeShapeType="1"/>
              </p:cNvSpPr>
              <p:nvPr/>
            </p:nvSpPr>
            <p:spPr bwMode="auto">
              <a:xfrm>
                <a:off x="3838" y="3002"/>
                <a:ext cx="101" cy="172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35" name="Object 77"/>
              <p:cNvGraphicFramePr>
                <a:graphicFrameLocks noChangeAspect="1"/>
              </p:cNvGraphicFramePr>
              <p:nvPr/>
            </p:nvGraphicFramePr>
            <p:xfrm>
              <a:off x="3985" y="3041"/>
              <a:ext cx="349" cy="300"/>
            </p:xfrm>
            <a:graphic>
              <a:graphicData uri="http://schemas.openxmlformats.org/presentationml/2006/ole">
                <p:oleObj spid="_x0000_s1035" name="Equation" r:id="rId13" imgW="279360" imgH="241200" progId="Equation.DSMT4">
                  <p:embed/>
                </p:oleObj>
              </a:graphicData>
            </a:graphic>
          </p:graphicFrame>
          <p:grpSp>
            <p:nvGrpSpPr>
              <p:cNvPr id="1067" name="Group 78"/>
              <p:cNvGrpSpPr>
                <a:grpSpLocks/>
              </p:cNvGrpSpPr>
              <p:nvPr/>
            </p:nvGrpSpPr>
            <p:grpSpPr bwMode="auto">
              <a:xfrm>
                <a:off x="3771" y="2934"/>
                <a:ext cx="108" cy="108"/>
                <a:chOff x="3753" y="2907"/>
                <a:chExt cx="108" cy="108"/>
              </a:xfrm>
            </p:grpSpPr>
            <p:sp>
              <p:nvSpPr>
                <p:cNvPr id="1070" name="Oval 79"/>
                <p:cNvSpPr>
                  <a:spLocks noChangeArrowheads="1"/>
                </p:cNvSpPr>
                <p:nvPr/>
              </p:nvSpPr>
              <p:spPr bwMode="auto">
                <a:xfrm>
                  <a:off x="3753" y="2907"/>
                  <a:ext cx="108" cy="108"/>
                </a:xfrm>
                <a:prstGeom prst="ellipse">
                  <a:avLst/>
                </a:prstGeom>
                <a:solidFill>
                  <a:srgbClr val="66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Oval 80"/>
                <p:cNvSpPr>
                  <a:spLocks noChangeArrowheads="1"/>
                </p:cNvSpPr>
                <p:nvPr/>
              </p:nvSpPr>
              <p:spPr bwMode="auto">
                <a:xfrm>
                  <a:off x="3780" y="2934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68" name="Line 81"/>
              <p:cNvSpPr>
                <a:spLocks noChangeShapeType="1"/>
              </p:cNvSpPr>
              <p:nvPr/>
            </p:nvSpPr>
            <p:spPr bwMode="auto">
              <a:xfrm>
                <a:off x="1620" y="3555"/>
                <a:ext cx="0" cy="5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Text Box 82"/>
              <p:cNvSpPr txBox="1">
                <a:spLocks noChangeArrowheads="1"/>
              </p:cNvSpPr>
              <p:nvPr/>
            </p:nvSpPr>
            <p:spPr bwMode="auto">
              <a:xfrm>
                <a:off x="1301" y="3647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0" i="1">
                    <a:latin typeface="Times New Roman" pitchFamily="18" charset="0"/>
                  </a:rPr>
                  <a:t>h</a:t>
                </a:r>
              </a:p>
            </p:txBody>
          </p:sp>
        </p:grpSp>
        <p:cxnSp>
          <p:nvCxnSpPr>
            <p:cNvPr id="1048" name="Straight Connector 84"/>
            <p:cNvCxnSpPr>
              <a:cxnSpLocks noChangeShapeType="1"/>
            </p:cNvCxnSpPr>
            <p:nvPr/>
          </p:nvCxnSpPr>
          <p:spPr bwMode="auto">
            <a:xfrm>
              <a:off x="1516828" y="6486893"/>
              <a:ext cx="6131859" cy="0"/>
            </a:xfrm>
            <a:prstGeom prst="line">
              <a:avLst/>
            </a:prstGeom>
            <a:noFill/>
            <a:ln w="57150" algn="ctr">
              <a:solidFill>
                <a:srgbClr val="FF9900"/>
              </a:solidFill>
              <a:round/>
              <a:headEnd/>
              <a:tailEnd/>
            </a:ln>
          </p:spPr>
        </p:cxnSp>
      </p:grp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77922" y="1228298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Assume: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5935663" y="5089525"/>
            <a:ext cx="1909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(left+right edges)</a:t>
            </a:r>
          </a:p>
        </p:txBody>
      </p:sp>
      <p:sp>
        <p:nvSpPr>
          <p:cNvPr id="161825" name="Rectangle 33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graphicFrame>
        <p:nvGraphicFramePr>
          <p:cNvPr id="2050" name="Object 73"/>
          <p:cNvGraphicFramePr>
            <a:graphicFrameLocks noChangeAspect="1"/>
          </p:cNvGraphicFramePr>
          <p:nvPr/>
        </p:nvGraphicFramePr>
        <p:xfrm>
          <a:off x="2486025" y="1193800"/>
          <a:ext cx="4044950" cy="2590800"/>
        </p:xfrm>
        <a:graphic>
          <a:graphicData uri="http://schemas.openxmlformats.org/presentationml/2006/ole">
            <p:oleObj spid="_x0000_s2050" name="Equation" r:id="rId3" imgW="1981080" imgH="1269720" progId="Equation.DSMT4">
              <p:embed/>
            </p:oleObj>
          </a:graphicData>
        </a:graphic>
      </p:graphicFrame>
      <p:graphicFrame>
        <p:nvGraphicFramePr>
          <p:cNvPr id="2051" name="Object 74"/>
          <p:cNvGraphicFramePr>
            <a:graphicFrameLocks noChangeAspect="1"/>
          </p:cNvGraphicFramePr>
          <p:nvPr/>
        </p:nvGraphicFramePr>
        <p:xfrm>
          <a:off x="4033838" y="5000625"/>
          <a:ext cx="1603375" cy="479425"/>
        </p:xfrm>
        <a:graphic>
          <a:graphicData uri="http://schemas.openxmlformats.org/presentationml/2006/ole">
            <p:oleObj spid="_x0000_s2051" name="Equation" r:id="rId4" imgW="736280" imgH="215806" progId="Equation.3">
              <p:embed/>
            </p:oleObj>
          </a:graphicData>
        </a:graphic>
      </p:graphicFrame>
      <p:graphicFrame>
        <p:nvGraphicFramePr>
          <p:cNvPr id="2052" name="Object 75"/>
          <p:cNvGraphicFramePr>
            <a:graphicFrameLocks noChangeAspect="1"/>
          </p:cNvGraphicFramePr>
          <p:nvPr/>
        </p:nvGraphicFramePr>
        <p:xfrm>
          <a:off x="4251325" y="5838825"/>
          <a:ext cx="1149350" cy="455613"/>
        </p:xfrm>
        <a:graphic>
          <a:graphicData uri="http://schemas.openxmlformats.org/presentationml/2006/ole">
            <p:oleObj spid="_x0000_s2052" name="Equation" r:id="rId5" imgW="596900" imgH="24130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2663825" y="2279650"/>
          <a:ext cx="3468688" cy="776288"/>
        </p:xfrm>
        <a:graphic>
          <a:graphicData uri="http://schemas.openxmlformats.org/presentationml/2006/ole">
            <p:oleObj spid="_x0000_s3074" name="Equation" r:id="rId3" imgW="1701720" imgH="380880" progId="Equation.DSMT4">
              <p:embed/>
            </p:oleObj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3173413" y="3827463"/>
          <a:ext cx="2808287" cy="608012"/>
        </p:xfrm>
        <a:graphic>
          <a:graphicData uri="http://schemas.openxmlformats.org/presentationml/2006/ole">
            <p:oleObj spid="_x0000_s3075" name="Equation" r:id="rId4" imgW="1193800" imgH="254000" progId="Equation.3">
              <p:embed/>
            </p:oleObj>
          </a:graphicData>
        </a:graphic>
      </p:graphicFrame>
      <p:graphicFrame>
        <p:nvGraphicFramePr>
          <p:cNvPr id="3076" name="Object 14"/>
          <p:cNvGraphicFramePr>
            <a:graphicFrameLocks noChangeAspect="1"/>
          </p:cNvGraphicFramePr>
          <p:nvPr/>
        </p:nvGraphicFramePr>
        <p:xfrm>
          <a:off x="3568700" y="4713288"/>
          <a:ext cx="2089150" cy="925512"/>
        </p:xfrm>
        <a:graphic>
          <a:graphicData uri="http://schemas.openxmlformats.org/presentationml/2006/ole">
            <p:oleObj spid="_x0000_s3076" name="Equation" r:id="rId5" imgW="1091880" imgH="482400" progId="Equation.DSMT4">
              <p:embed/>
            </p:oleObj>
          </a:graphicData>
        </a:graphic>
      </p:graphicFrame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1344613" y="1743075"/>
            <a:ext cx="293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TEN modeling equation: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1751013" y="1173163"/>
          <a:ext cx="5073650" cy="2606675"/>
        </p:xfrm>
        <a:graphic>
          <a:graphicData uri="http://schemas.openxmlformats.org/presentationml/2006/ole">
            <p:oleObj spid="_x0000_s4098" name="Equation" r:id="rId3" imgW="2819160" imgH="1447560" progId="Equation.DSMT4">
              <p:embed/>
            </p:oleObj>
          </a:graphicData>
        </a:graphic>
      </p:graphicFrame>
      <p:sp>
        <p:nvSpPr>
          <p:cNvPr id="4112" name="TextBox 11"/>
          <p:cNvSpPr txBox="1">
            <a:spLocks noChangeArrowheads="1"/>
          </p:cNvSpPr>
          <p:nvPr/>
        </p:nvSpPr>
        <p:spPr bwMode="auto">
          <a:xfrm>
            <a:off x="322263" y="4087813"/>
            <a:ext cx="827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Also, 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481013" y="4478338"/>
          <a:ext cx="4367212" cy="731837"/>
        </p:xfrm>
        <a:graphic>
          <a:graphicData uri="http://schemas.openxmlformats.org/presentationml/2006/ole">
            <p:oleObj spid="_x0000_s4099" name="Equation" r:id="rId4" imgW="2425680" imgH="406080" progId="Equation.DSMT4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2224088" y="5305425"/>
          <a:ext cx="1441450" cy="1212850"/>
        </p:xfrm>
        <a:graphic>
          <a:graphicData uri="http://schemas.openxmlformats.org/presentationml/2006/ole">
            <p:oleObj spid="_x0000_s4100" name="Equation" r:id="rId5" imgW="799920" imgH="672840" progId="Equation.DSMT4">
              <p:embed/>
            </p:oleObj>
          </a:graphicData>
        </a:graphic>
      </p:graphicFrame>
      <p:grpSp>
        <p:nvGrpSpPr>
          <p:cNvPr id="4113" name="Group 40"/>
          <p:cNvGrpSpPr>
            <a:grpSpLocks/>
          </p:cNvGrpSpPr>
          <p:nvPr/>
        </p:nvGrpSpPr>
        <p:grpSpPr bwMode="auto">
          <a:xfrm>
            <a:off x="5576888" y="4313238"/>
            <a:ext cx="3086100" cy="1930400"/>
            <a:chOff x="2434" y="2734"/>
            <a:chExt cx="1944" cy="1216"/>
          </a:xfrm>
        </p:grpSpPr>
        <p:sp>
          <p:nvSpPr>
            <p:cNvPr id="4115" name="Line 14"/>
            <p:cNvSpPr>
              <a:spLocks noChangeShapeType="1"/>
            </p:cNvSpPr>
            <p:nvPr/>
          </p:nvSpPr>
          <p:spPr bwMode="auto">
            <a:xfrm flipH="1">
              <a:off x="3726" y="2774"/>
              <a:ext cx="16" cy="117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6"/>
            <p:cNvSpPr>
              <a:spLocks noChangeShapeType="1"/>
            </p:cNvSpPr>
            <p:nvPr/>
          </p:nvSpPr>
          <p:spPr bwMode="auto">
            <a:xfrm rot="5400000">
              <a:off x="3570" y="2290"/>
              <a:ext cx="0" cy="15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Oval 17"/>
            <p:cNvSpPr>
              <a:spLocks noChangeArrowheads="1"/>
            </p:cNvSpPr>
            <p:nvPr/>
          </p:nvSpPr>
          <p:spPr bwMode="auto">
            <a:xfrm rot="5400000">
              <a:off x="3710" y="3054"/>
              <a:ext cx="64" cy="5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18"/>
            <p:cNvSpPr>
              <a:spLocks noChangeShapeType="1"/>
            </p:cNvSpPr>
            <p:nvPr/>
          </p:nvSpPr>
          <p:spPr bwMode="auto">
            <a:xfrm rot="5400000">
              <a:off x="3566" y="2822"/>
              <a:ext cx="0" cy="1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Oval 19"/>
            <p:cNvSpPr>
              <a:spLocks noChangeArrowheads="1"/>
            </p:cNvSpPr>
            <p:nvPr/>
          </p:nvSpPr>
          <p:spPr bwMode="auto">
            <a:xfrm rot="5400000">
              <a:off x="3702" y="3606"/>
              <a:ext cx="64" cy="5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1" name="Object 21"/>
            <p:cNvGraphicFramePr>
              <a:graphicFrameLocks noChangeAspect="1"/>
            </p:cNvGraphicFramePr>
            <p:nvPr/>
          </p:nvGraphicFramePr>
          <p:xfrm>
            <a:off x="3939" y="3202"/>
            <a:ext cx="237" cy="304"/>
          </p:xfrm>
          <a:graphic>
            <a:graphicData uri="http://schemas.openxmlformats.org/presentationml/2006/ole">
              <p:oleObj spid="_x0000_s4101" name="Equation" r:id="rId6" imgW="177480" imgH="228600" progId="Equation.DSMT4">
                <p:embed/>
              </p:oleObj>
            </a:graphicData>
          </a:graphic>
        </p:graphicFrame>
        <p:graphicFrame>
          <p:nvGraphicFramePr>
            <p:cNvPr id="4102" name="Object 22"/>
            <p:cNvGraphicFramePr>
              <a:graphicFrameLocks noChangeAspect="1"/>
            </p:cNvGraphicFramePr>
            <p:nvPr/>
          </p:nvGraphicFramePr>
          <p:xfrm>
            <a:off x="3192" y="3178"/>
            <a:ext cx="254" cy="304"/>
          </p:xfrm>
          <a:graphic>
            <a:graphicData uri="http://schemas.openxmlformats.org/presentationml/2006/ole">
              <p:oleObj spid="_x0000_s4102" name="Equation" r:id="rId7" imgW="190440" imgH="228600" progId="Equation.DSMT4">
                <p:embed/>
              </p:oleObj>
            </a:graphicData>
          </a:graphic>
        </p:graphicFrame>
        <p:sp>
          <p:nvSpPr>
            <p:cNvPr id="4120" name="Line 25"/>
            <p:cNvSpPr>
              <a:spLocks noChangeShapeType="1"/>
            </p:cNvSpPr>
            <p:nvPr/>
          </p:nvSpPr>
          <p:spPr bwMode="auto">
            <a:xfrm rot="5400000">
              <a:off x="4074" y="3354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1" name="Group 31"/>
            <p:cNvGrpSpPr>
              <a:grpSpLocks/>
            </p:cNvGrpSpPr>
            <p:nvPr/>
          </p:nvGrpSpPr>
          <p:grpSpPr bwMode="auto">
            <a:xfrm>
              <a:off x="2434" y="3169"/>
              <a:ext cx="440" cy="163"/>
              <a:chOff x="2040" y="3296"/>
              <a:chExt cx="440" cy="163"/>
            </a:xfrm>
          </p:grpSpPr>
          <p:sp>
            <p:nvSpPr>
              <p:cNvPr id="4123" name="Freeform 32"/>
              <p:cNvSpPr>
                <a:spLocks/>
              </p:cNvSpPr>
              <p:nvPr/>
            </p:nvSpPr>
            <p:spPr bwMode="auto">
              <a:xfrm>
                <a:off x="2040" y="3296"/>
                <a:ext cx="376" cy="163"/>
              </a:xfrm>
              <a:custGeom>
                <a:avLst/>
                <a:gdLst>
                  <a:gd name="T0" fmla="*/ 0 w 1928"/>
                  <a:gd name="T1" fmla="*/ 5 h 891"/>
                  <a:gd name="T2" fmla="*/ 2 w 1928"/>
                  <a:gd name="T3" fmla="*/ 0 h 891"/>
                  <a:gd name="T4" fmla="*/ 4 w 1928"/>
                  <a:gd name="T5" fmla="*/ 5 h 891"/>
                  <a:gd name="T6" fmla="*/ 6 w 1928"/>
                  <a:gd name="T7" fmla="*/ 0 h 891"/>
                  <a:gd name="T8" fmla="*/ 8 w 1928"/>
                  <a:gd name="T9" fmla="*/ 5 h 891"/>
                  <a:gd name="T10" fmla="*/ 10 w 1928"/>
                  <a:gd name="T11" fmla="*/ 0 h 891"/>
                  <a:gd name="T12" fmla="*/ 11 w 1928"/>
                  <a:gd name="T13" fmla="*/ 3 h 891"/>
                  <a:gd name="T14" fmla="*/ 14 w 1928"/>
                  <a:gd name="T15" fmla="*/ 3 h 8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8"/>
                  <a:gd name="T25" fmla="*/ 0 h 891"/>
                  <a:gd name="T26" fmla="*/ 1928 w 1928"/>
                  <a:gd name="T27" fmla="*/ 891 h 8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8" h="891">
                    <a:moveTo>
                      <a:pt x="0" y="832"/>
                    </a:moveTo>
                    <a:cubicBezTo>
                      <a:pt x="64" y="445"/>
                      <a:pt x="128" y="59"/>
                      <a:pt x="208" y="64"/>
                    </a:cubicBezTo>
                    <a:cubicBezTo>
                      <a:pt x="288" y="69"/>
                      <a:pt x="388" y="865"/>
                      <a:pt x="480" y="864"/>
                    </a:cubicBezTo>
                    <a:cubicBezTo>
                      <a:pt x="572" y="863"/>
                      <a:pt x="668" y="52"/>
                      <a:pt x="760" y="56"/>
                    </a:cubicBezTo>
                    <a:cubicBezTo>
                      <a:pt x="852" y="60"/>
                      <a:pt x="932" y="885"/>
                      <a:pt x="1032" y="888"/>
                    </a:cubicBezTo>
                    <a:cubicBezTo>
                      <a:pt x="1132" y="891"/>
                      <a:pt x="1277" y="144"/>
                      <a:pt x="1360" y="72"/>
                    </a:cubicBezTo>
                    <a:cubicBezTo>
                      <a:pt x="1443" y="0"/>
                      <a:pt x="1433" y="387"/>
                      <a:pt x="1528" y="456"/>
                    </a:cubicBezTo>
                    <a:cubicBezTo>
                      <a:pt x="1623" y="525"/>
                      <a:pt x="1775" y="506"/>
                      <a:pt x="1928" y="4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Line 33"/>
              <p:cNvSpPr>
                <a:spLocks noChangeShapeType="1"/>
              </p:cNvSpPr>
              <p:nvPr/>
            </p:nvSpPr>
            <p:spPr bwMode="auto">
              <a:xfrm flipV="1">
                <a:off x="2360" y="3384"/>
                <a:ext cx="120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4103" name="Object 34"/>
            <p:cNvGraphicFramePr>
              <a:graphicFrameLocks noChangeAspect="1"/>
            </p:cNvGraphicFramePr>
            <p:nvPr/>
          </p:nvGraphicFramePr>
          <p:xfrm>
            <a:off x="4002" y="2788"/>
            <a:ext cx="146" cy="204"/>
          </p:xfrm>
          <a:graphic>
            <a:graphicData uri="http://schemas.openxmlformats.org/presentationml/2006/ole">
              <p:oleObj spid="_x0000_s4103" name="Equation" r:id="rId8" imgW="126720" imgH="177480" progId="Equation.DSMT4">
                <p:embed/>
              </p:oleObj>
            </a:graphicData>
          </a:graphic>
        </p:graphicFrame>
        <p:sp>
          <p:nvSpPr>
            <p:cNvPr id="4122" name="Line 38"/>
            <p:cNvSpPr>
              <a:spLocks noChangeShapeType="1"/>
            </p:cNvSpPr>
            <p:nvPr/>
          </p:nvSpPr>
          <p:spPr bwMode="auto">
            <a:xfrm>
              <a:off x="2925" y="3078"/>
              <a:ext cx="2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4" name="Object 39"/>
            <p:cNvGraphicFramePr>
              <a:graphicFrameLocks noChangeAspect="1"/>
            </p:cNvGraphicFramePr>
            <p:nvPr/>
          </p:nvGraphicFramePr>
          <p:xfrm>
            <a:off x="2931" y="2734"/>
            <a:ext cx="256" cy="270"/>
          </p:xfrm>
          <a:graphic>
            <a:graphicData uri="http://schemas.openxmlformats.org/presentationml/2006/ole">
              <p:oleObj spid="_x0000_s4104" name="Equation" r:id="rId9" imgW="215640" imgH="228600" progId="Equation.DSMT4">
                <p:embed/>
              </p:oleObj>
            </a:graphicData>
          </a:graphic>
        </p:graphicFrame>
      </p:grpSp>
      <p:cxnSp>
        <p:nvCxnSpPr>
          <p:cNvPr id="4114" name="Straight Arrow Connector 32"/>
          <p:cNvCxnSpPr>
            <a:cxnSpLocks noChangeShapeType="1"/>
          </p:cNvCxnSpPr>
          <p:nvPr/>
        </p:nvCxnSpPr>
        <p:spPr bwMode="auto">
          <a:xfrm rot="10800000">
            <a:off x="7326313" y="6078538"/>
            <a:ext cx="2905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4105" name="Object 12"/>
          <p:cNvGraphicFramePr>
            <a:graphicFrameLocks noChangeAspect="1"/>
          </p:cNvGraphicFramePr>
          <p:nvPr/>
        </p:nvGraphicFramePr>
        <p:xfrm>
          <a:off x="7004050" y="5953125"/>
          <a:ext cx="231775" cy="231775"/>
        </p:xfrm>
        <a:graphic>
          <a:graphicData uri="http://schemas.openxmlformats.org/presentationml/2006/ole">
            <p:oleObj spid="_x0000_s4105" name="Equation" r:id="rId10" imgW="126720" imgH="126720" progId="Equation.DSMT4">
              <p:embed/>
            </p:oleObj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414338" y="1004888"/>
          <a:ext cx="968375" cy="561975"/>
        </p:xfrm>
        <a:graphic>
          <a:graphicData uri="http://schemas.openxmlformats.org/presentationml/2006/ole">
            <p:oleObj spid="_x0000_s5122" name="Equation" r:id="rId3" imgW="457200" imgH="266400" progId="Equation.DSMT4">
              <p:embed/>
            </p:oleObj>
          </a:graphicData>
        </a:graphic>
      </p:graphicFrame>
      <p:graphicFrame>
        <p:nvGraphicFramePr>
          <p:cNvPr id="5123" name="Object 14"/>
          <p:cNvGraphicFramePr>
            <a:graphicFrameLocks noChangeAspect="1"/>
          </p:cNvGraphicFramePr>
          <p:nvPr/>
        </p:nvGraphicFramePr>
        <p:xfrm>
          <a:off x="2746375" y="2251075"/>
          <a:ext cx="4244975" cy="873125"/>
        </p:xfrm>
        <a:graphic>
          <a:graphicData uri="http://schemas.openxmlformats.org/presentationml/2006/ole">
            <p:oleObj spid="_x0000_s5123" name="Equation" r:id="rId4" imgW="2361960" imgH="482400" progId="Equation.DSMT4">
              <p:embed/>
            </p:oleObj>
          </a:graphicData>
        </a:graphic>
      </p:graphicFrame>
      <p:graphicFrame>
        <p:nvGraphicFramePr>
          <p:cNvPr id="5124" name="Object 15"/>
          <p:cNvGraphicFramePr>
            <a:graphicFrameLocks noChangeAspect="1"/>
          </p:cNvGraphicFramePr>
          <p:nvPr/>
        </p:nvGraphicFramePr>
        <p:xfrm>
          <a:off x="396875" y="3756025"/>
          <a:ext cx="966788" cy="576263"/>
        </p:xfrm>
        <a:graphic>
          <a:graphicData uri="http://schemas.openxmlformats.org/presentationml/2006/ole">
            <p:oleObj spid="_x0000_s5124" name="Equation" r:id="rId5" imgW="444114" imgH="266469" progId="Equation.3">
              <p:embed/>
            </p:oleObj>
          </a:graphicData>
        </a:graphic>
      </p:graphicFrame>
      <p:graphicFrame>
        <p:nvGraphicFramePr>
          <p:cNvPr id="5125" name="Object 16"/>
          <p:cNvGraphicFramePr>
            <a:graphicFrameLocks noChangeAspect="1"/>
          </p:cNvGraphicFramePr>
          <p:nvPr/>
        </p:nvGraphicFramePr>
        <p:xfrm>
          <a:off x="2586038" y="5221288"/>
          <a:ext cx="4927600" cy="933450"/>
        </p:xfrm>
        <a:graphic>
          <a:graphicData uri="http://schemas.openxmlformats.org/presentationml/2006/ole">
            <p:oleObj spid="_x0000_s5125" name="Equation" r:id="rId6" imgW="2565360" imgH="482400" progId="Equation.DSMT4">
              <p:embed/>
            </p:oleObj>
          </a:graphicData>
        </a:graphic>
      </p:graphicFrame>
      <p:graphicFrame>
        <p:nvGraphicFramePr>
          <p:cNvPr id="5126" name="Object 17"/>
          <p:cNvGraphicFramePr>
            <a:graphicFrameLocks noChangeAspect="1"/>
          </p:cNvGraphicFramePr>
          <p:nvPr/>
        </p:nvGraphicFramePr>
        <p:xfrm>
          <a:off x="1955800" y="1233488"/>
          <a:ext cx="6346825" cy="836612"/>
        </p:xfrm>
        <a:graphic>
          <a:graphicData uri="http://schemas.openxmlformats.org/presentationml/2006/ole">
            <p:oleObj spid="_x0000_s5126" name="Equation" r:id="rId7" imgW="3682800" imgH="482400" progId="Equation.DSMT4">
              <p:embed/>
            </p:oleObj>
          </a:graphicData>
        </a:graphic>
      </p:graphicFrame>
      <p:graphicFrame>
        <p:nvGraphicFramePr>
          <p:cNvPr id="5127" name="Object 18"/>
          <p:cNvGraphicFramePr>
            <a:graphicFrameLocks noChangeAspect="1"/>
          </p:cNvGraphicFramePr>
          <p:nvPr/>
        </p:nvGraphicFramePr>
        <p:xfrm>
          <a:off x="1920875" y="3986213"/>
          <a:ext cx="6184900" cy="879475"/>
        </p:xfrm>
        <a:graphic>
          <a:graphicData uri="http://schemas.openxmlformats.org/presentationml/2006/ole">
            <p:oleObj spid="_x0000_s5127" name="Equation" r:id="rId8" imgW="3416040" imgH="4824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385763" y="1231900"/>
            <a:ext cx="2116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Therefore we have</a:t>
            </a:r>
          </a:p>
        </p:txBody>
      </p:sp>
      <p:graphicFrame>
        <p:nvGraphicFramePr>
          <p:cNvPr id="6146" name="Object 17"/>
          <p:cNvGraphicFramePr>
            <a:graphicFrameLocks noChangeAspect="1"/>
          </p:cNvGraphicFramePr>
          <p:nvPr/>
        </p:nvGraphicFramePr>
        <p:xfrm>
          <a:off x="800100" y="1828800"/>
          <a:ext cx="7273925" cy="620713"/>
        </p:xfrm>
        <a:graphic>
          <a:graphicData uri="http://schemas.openxmlformats.org/presentationml/2006/ole">
            <p:oleObj spid="_x0000_s6146" name="Equation" r:id="rId3" imgW="3720960" imgH="317160" progId="Equation.DSMT4">
              <p:embed/>
            </p:oleObj>
          </a:graphicData>
        </a:graphic>
      </p:graphicFrame>
      <p:graphicFrame>
        <p:nvGraphicFramePr>
          <p:cNvPr id="6147" name="Object 19"/>
          <p:cNvGraphicFramePr>
            <a:graphicFrameLocks noChangeAspect="1"/>
          </p:cNvGraphicFramePr>
          <p:nvPr/>
        </p:nvGraphicFramePr>
        <p:xfrm>
          <a:off x="1577975" y="5718175"/>
          <a:ext cx="5019675" cy="782638"/>
        </p:xfrm>
        <a:graphic>
          <a:graphicData uri="http://schemas.openxmlformats.org/presentationml/2006/ole">
            <p:oleObj spid="_x0000_s6147" name="Equation" r:id="rId4" imgW="2501640" imgH="393480" progId="Equation.DSMT4">
              <p:embed/>
            </p:oleObj>
          </a:graphicData>
        </a:graphic>
      </p:graphicFrame>
      <p:sp>
        <p:nvSpPr>
          <p:cNvPr id="6156" name="Text Box 20"/>
          <p:cNvSpPr txBox="1">
            <a:spLocks noChangeArrowheads="1"/>
          </p:cNvSpPr>
          <p:nvPr/>
        </p:nvSpPr>
        <p:spPr bwMode="auto">
          <a:xfrm>
            <a:off x="6321212" y="5166744"/>
            <a:ext cx="10054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i="1" dirty="0" err="1">
                <a:latin typeface="Times New Roman" pitchFamily="18" charset="0"/>
              </a:rPr>
              <a:t>M</a:t>
            </a:r>
            <a:r>
              <a:rPr lang="en-US" sz="2000" b="0" i="1" baseline="-25000" dirty="0" err="1">
                <a:latin typeface="Times New Roman" pitchFamily="18" charset="0"/>
              </a:rPr>
              <a:t>sy</a:t>
            </a:r>
            <a:r>
              <a:rPr lang="en-US" sz="2000" b="0" i="1" baseline="-25000" dirty="0">
                <a:latin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</a:rPr>
              <a:t>= -1</a:t>
            </a:r>
            <a:endParaRPr lang="en-US" sz="2000" b="0" baseline="-25000" dirty="0">
              <a:latin typeface="Times New Roman" pitchFamily="18" charset="0"/>
            </a:endParaRPr>
          </a:p>
        </p:txBody>
      </p:sp>
      <p:sp>
        <p:nvSpPr>
          <p:cNvPr id="6157" name="Line 21"/>
          <p:cNvSpPr>
            <a:spLocks noChangeShapeType="1"/>
          </p:cNvSpPr>
          <p:nvPr/>
        </p:nvSpPr>
        <p:spPr bwMode="auto">
          <a:xfrm flipH="1">
            <a:off x="5936776" y="5527342"/>
            <a:ext cx="327547" cy="232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36538" y="5248606"/>
            <a:ext cx="3001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can thus now consider</a:t>
            </a:r>
          </a:p>
        </p:txBody>
      </p:sp>
      <p:graphicFrame>
        <p:nvGraphicFramePr>
          <p:cNvPr id="6148" name="Object 14"/>
          <p:cNvGraphicFramePr>
            <a:graphicFrameLocks noChangeAspect="1"/>
          </p:cNvGraphicFramePr>
          <p:nvPr/>
        </p:nvGraphicFramePr>
        <p:xfrm>
          <a:off x="2918962" y="3040063"/>
          <a:ext cx="3763963" cy="1746250"/>
        </p:xfrm>
        <a:graphic>
          <a:graphicData uri="http://schemas.openxmlformats.org/presentationml/2006/ole">
            <p:oleObj spid="_x0000_s6148" name="Equation" r:id="rId5" imgW="2095200" imgH="965160" progId="Equation.DSMT4">
              <p:embed/>
            </p:oleObj>
          </a:graphicData>
        </a:graphic>
      </p:graphicFrame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1893888" y="2857500"/>
            <a:ext cx="698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1289050" y="1296988"/>
            <a:ext cx="1785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Consider         :</a:t>
            </a:r>
          </a:p>
        </p:txBody>
      </p:sp>
      <p:sp>
        <p:nvSpPr>
          <p:cNvPr id="7181" name="Rectangle 9"/>
          <p:cNvSpPr>
            <a:spLocks noChangeArrowheads="1"/>
          </p:cNvSpPr>
          <p:nvPr/>
        </p:nvSpPr>
        <p:spPr bwMode="auto">
          <a:xfrm>
            <a:off x="355600" y="4356100"/>
            <a:ext cx="2116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Therefore we have</a:t>
            </a:r>
          </a:p>
        </p:txBody>
      </p:sp>
      <p:graphicFrame>
        <p:nvGraphicFramePr>
          <p:cNvPr id="7170" name="Object 14"/>
          <p:cNvGraphicFramePr>
            <a:graphicFrameLocks noChangeAspect="1"/>
          </p:cNvGraphicFramePr>
          <p:nvPr/>
        </p:nvGraphicFramePr>
        <p:xfrm>
          <a:off x="2441575" y="1216025"/>
          <a:ext cx="404813" cy="492125"/>
        </p:xfrm>
        <a:graphic>
          <a:graphicData uri="http://schemas.openxmlformats.org/presentationml/2006/ole">
            <p:oleObj spid="_x0000_s7170" name="Equation" r:id="rId3" imgW="190440" imgH="228600" progId="Equation.DSMT4">
              <p:embed/>
            </p:oleObj>
          </a:graphicData>
        </a:graphic>
      </p:graphicFrame>
      <p:graphicFrame>
        <p:nvGraphicFramePr>
          <p:cNvPr id="7171" name="Object 16"/>
          <p:cNvGraphicFramePr>
            <a:graphicFrameLocks noChangeAspect="1"/>
          </p:cNvGraphicFramePr>
          <p:nvPr/>
        </p:nvGraphicFramePr>
        <p:xfrm>
          <a:off x="3355975" y="1752600"/>
          <a:ext cx="1628775" cy="1898650"/>
        </p:xfrm>
        <a:graphic>
          <a:graphicData uri="http://schemas.openxmlformats.org/presentationml/2006/ole">
            <p:oleObj spid="_x0000_s7171" name="Equation" r:id="rId4" imgW="927000" imgH="1066680" progId="Equation.DSMT4">
              <p:embed/>
            </p:oleObj>
          </a:graphicData>
        </a:graphic>
      </p:graphicFrame>
      <p:graphicFrame>
        <p:nvGraphicFramePr>
          <p:cNvPr id="7172" name="Object 17"/>
          <p:cNvGraphicFramePr>
            <a:graphicFrameLocks noChangeAspect="1"/>
          </p:cNvGraphicFramePr>
          <p:nvPr/>
        </p:nvGraphicFramePr>
        <p:xfrm>
          <a:off x="147638" y="5046663"/>
          <a:ext cx="8521700" cy="1290637"/>
        </p:xfrm>
        <a:graphic>
          <a:graphicData uri="http://schemas.openxmlformats.org/presentationml/2006/ole">
            <p:oleObj spid="_x0000_s7172" name="Equation" r:id="rId5" imgW="4546440" imgH="685800" progId="Equation.DSMT4">
              <p:embed/>
            </p:oleObj>
          </a:graphicData>
        </a:graphic>
      </p:graphicFrame>
      <p:grpSp>
        <p:nvGrpSpPr>
          <p:cNvPr id="7182" name="Group 45"/>
          <p:cNvGrpSpPr>
            <a:grpSpLocks/>
          </p:cNvGrpSpPr>
          <p:nvPr/>
        </p:nvGrpSpPr>
        <p:grpSpPr bwMode="auto">
          <a:xfrm>
            <a:off x="5729288" y="1236663"/>
            <a:ext cx="2524125" cy="2665412"/>
            <a:chOff x="1728" y="311"/>
            <a:chExt cx="1590" cy="1679"/>
          </a:xfrm>
        </p:grpSpPr>
        <p:sp>
          <p:nvSpPr>
            <p:cNvPr id="7183" name="Line 46"/>
            <p:cNvSpPr>
              <a:spLocks noChangeShapeType="1"/>
            </p:cNvSpPr>
            <p:nvPr/>
          </p:nvSpPr>
          <p:spPr bwMode="auto">
            <a:xfrm>
              <a:off x="2904" y="126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Rectangle 47"/>
            <p:cNvSpPr>
              <a:spLocks noChangeArrowheads="1"/>
            </p:cNvSpPr>
            <p:nvPr/>
          </p:nvSpPr>
          <p:spPr bwMode="auto">
            <a:xfrm>
              <a:off x="2172" y="945"/>
              <a:ext cx="592" cy="64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7185" name="Line 48"/>
            <p:cNvSpPr>
              <a:spLocks noChangeShapeType="1"/>
            </p:cNvSpPr>
            <p:nvPr/>
          </p:nvSpPr>
          <p:spPr bwMode="auto">
            <a:xfrm flipV="1">
              <a:off x="2465" y="598"/>
              <a:ext cx="4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6" name="Group 49"/>
            <p:cNvGrpSpPr>
              <a:grpSpLocks/>
            </p:cNvGrpSpPr>
            <p:nvPr/>
          </p:nvGrpSpPr>
          <p:grpSpPr bwMode="auto">
            <a:xfrm>
              <a:off x="2548" y="866"/>
              <a:ext cx="198" cy="27"/>
              <a:chOff x="4257" y="2470"/>
              <a:chExt cx="295" cy="0"/>
            </a:xfrm>
          </p:grpSpPr>
          <p:sp>
            <p:nvSpPr>
              <p:cNvPr id="7206" name="Line 50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Line 51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7173" name="Object 52"/>
            <p:cNvGraphicFramePr>
              <a:graphicFrameLocks noChangeAspect="1"/>
            </p:cNvGraphicFramePr>
            <p:nvPr/>
          </p:nvGraphicFramePr>
          <p:xfrm>
            <a:off x="2884" y="655"/>
            <a:ext cx="261" cy="274"/>
          </p:xfrm>
          <a:graphic>
            <a:graphicData uri="http://schemas.openxmlformats.org/presentationml/2006/ole">
              <p:oleObj spid="_x0000_s7173" name="Equation" r:id="rId6" imgW="253800" imgH="266400" progId="Equation.DSMT4">
                <p:embed/>
              </p:oleObj>
            </a:graphicData>
          </a:graphic>
        </p:graphicFrame>
        <p:grpSp>
          <p:nvGrpSpPr>
            <p:cNvPr id="7187" name="Group 53"/>
            <p:cNvGrpSpPr>
              <a:grpSpLocks/>
            </p:cNvGrpSpPr>
            <p:nvPr/>
          </p:nvGrpSpPr>
          <p:grpSpPr bwMode="auto">
            <a:xfrm rot="5400000">
              <a:off x="1858" y="1251"/>
              <a:ext cx="494" cy="27"/>
              <a:chOff x="4257" y="2470"/>
              <a:chExt cx="295" cy="0"/>
            </a:xfrm>
          </p:grpSpPr>
          <p:sp>
            <p:nvSpPr>
              <p:cNvPr id="7204" name="Line 54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Line 55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88" name="Group 56"/>
            <p:cNvGrpSpPr>
              <a:grpSpLocks/>
            </p:cNvGrpSpPr>
            <p:nvPr/>
          </p:nvGrpSpPr>
          <p:grpSpPr bwMode="auto">
            <a:xfrm rot="5400000">
              <a:off x="2552" y="1229"/>
              <a:ext cx="494" cy="27"/>
              <a:chOff x="4257" y="2470"/>
              <a:chExt cx="295" cy="0"/>
            </a:xfrm>
          </p:grpSpPr>
          <p:sp>
            <p:nvSpPr>
              <p:cNvPr id="7202" name="Line 57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Line 58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89" name="Group 59"/>
            <p:cNvGrpSpPr>
              <a:grpSpLocks/>
            </p:cNvGrpSpPr>
            <p:nvPr/>
          </p:nvGrpSpPr>
          <p:grpSpPr bwMode="auto">
            <a:xfrm flipH="1">
              <a:off x="2192" y="870"/>
              <a:ext cx="198" cy="27"/>
              <a:chOff x="4257" y="2470"/>
              <a:chExt cx="295" cy="0"/>
            </a:xfrm>
          </p:grpSpPr>
          <p:sp>
            <p:nvSpPr>
              <p:cNvPr id="7200" name="Line 60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61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0" name="Group 62"/>
            <p:cNvGrpSpPr>
              <a:grpSpLocks/>
            </p:cNvGrpSpPr>
            <p:nvPr/>
          </p:nvGrpSpPr>
          <p:grpSpPr bwMode="auto">
            <a:xfrm flipH="1">
              <a:off x="2558" y="1660"/>
              <a:ext cx="198" cy="27"/>
              <a:chOff x="4257" y="2470"/>
              <a:chExt cx="295" cy="0"/>
            </a:xfrm>
          </p:grpSpPr>
          <p:sp>
            <p:nvSpPr>
              <p:cNvPr id="7198" name="Line 63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Line 64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1" name="Group 65"/>
            <p:cNvGrpSpPr>
              <a:grpSpLocks/>
            </p:cNvGrpSpPr>
            <p:nvPr/>
          </p:nvGrpSpPr>
          <p:grpSpPr bwMode="auto">
            <a:xfrm>
              <a:off x="2207" y="1664"/>
              <a:ext cx="198" cy="27"/>
              <a:chOff x="4257" y="2470"/>
              <a:chExt cx="295" cy="0"/>
            </a:xfrm>
          </p:grpSpPr>
          <p:sp>
            <p:nvSpPr>
              <p:cNvPr id="7196" name="Line 66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67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2" name="Text Box 68"/>
            <p:cNvSpPr txBox="1">
              <a:spLocks noChangeArrowheads="1"/>
            </p:cNvSpPr>
            <p:nvPr/>
          </p:nvSpPr>
          <p:spPr bwMode="auto">
            <a:xfrm>
              <a:off x="2355" y="174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7193" name="Text Box 69"/>
            <p:cNvSpPr txBox="1">
              <a:spLocks noChangeArrowheads="1"/>
            </p:cNvSpPr>
            <p:nvPr/>
          </p:nvSpPr>
          <p:spPr bwMode="auto">
            <a:xfrm>
              <a:off x="1728" y="1144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7194" name="Text Box 70"/>
            <p:cNvSpPr txBox="1">
              <a:spLocks noChangeArrowheads="1"/>
            </p:cNvSpPr>
            <p:nvPr/>
          </p:nvSpPr>
          <p:spPr bwMode="auto">
            <a:xfrm>
              <a:off x="3131" y="1127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195" name="Text Box 71"/>
            <p:cNvSpPr txBox="1">
              <a:spLocks noChangeArrowheads="1"/>
            </p:cNvSpPr>
            <p:nvPr/>
          </p:nvSpPr>
          <p:spPr bwMode="auto">
            <a:xfrm>
              <a:off x="2393" y="31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270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172</cp:revision>
  <dcterms:created xsi:type="dcterms:W3CDTF">2006-06-22T19:04:50Z</dcterms:created>
  <dcterms:modified xsi:type="dcterms:W3CDTF">2015-03-03T19:44:31Z</dcterms:modified>
</cp:coreProperties>
</file>