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3" r:id="rId2"/>
    <p:sldId id="321" r:id="rId3"/>
    <p:sldId id="332" r:id="rId4"/>
    <p:sldId id="322" r:id="rId5"/>
    <p:sldId id="323" r:id="rId6"/>
    <p:sldId id="324" r:id="rId7"/>
    <p:sldId id="330" r:id="rId8"/>
    <p:sldId id="331" r:id="rId9"/>
    <p:sldId id="325" r:id="rId10"/>
    <p:sldId id="326" r:id="rId11"/>
    <p:sldId id="327" r:id="rId12"/>
    <p:sldId id="328" r:id="rId13"/>
    <p:sldId id="329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66"/>
    <a:srgbClr val="00FF00"/>
    <a:srgbClr val="0066FF"/>
    <a:srgbClr val="3399FF"/>
    <a:srgbClr val="DDDDDD"/>
    <a:srgbClr val="C0C0C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859" autoAdjust="0"/>
    <p:restoredTop sz="94660"/>
  </p:normalViewPr>
  <p:slideViewPr>
    <p:cSldViewPr snapToGrid="0">
      <p:cViewPr>
        <p:scale>
          <a:sx n="80" d="100"/>
          <a:sy n="80" d="100"/>
        </p:scale>
        <p:origin x="-1860" y="-252"/>
      </p:cViewPr>
      <p:guideLst>
        <p:guide orient="horz" pos="217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97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7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7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97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AAFB031D-8A86-48E3-88A4-3AD61FAF3C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C14E50B5-9DE5-4805-937C-50CF27B490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28D0DAC8-FAB2-45DA-BD33-0F8D1E6EAD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67B750FA-4159-44AF-8589-751A3507F3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DEAF1A9F-3882-4CE4-9448-9753B0347B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89E34E63-AD8E-474D-8574-AA07902BEC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7AE9AADB-1E09-4C9E-9763-6C6AA94C6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52DA81D8-AD41-4561-8C97-42AA4105DC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D77D27F3-AB72-4C5E-B803-87B8B5E527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2D67FB1A-D3DD-4724-9EBE-ED6BC77DB3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ED2BD751-F989-4F32-B8D3-DA47D8725C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602ACC25-682C-4FA1-940A-5AB2E027E9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dirty="0" smtClean="0"/>
          </a:p>
          <a:p>
            <a:fld id="{AB4B1A41-61B9-4D10-87D7-5B714F4DD9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717730" y="1146175"/>
            <a:ext cx="1484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Fall </a:t>
            </a:r>
            <a:r>
              <a:rPr lang="en-US" sz="2400" dirty="0" smtClean="0">
                <a:solidFill>
                  <a:srgbClr val="FF9900"/>
                </a:solidFill>
              </a:rPr>
              <a:t>2015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5427663" y="41465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b="0">
                <a:solidFill>
                  <a:srgbClr val="0000FF"/>
                </a:solidFill>
              </a:rPr>
              <a:t>Notes </a:t>
            </a:r>
            <a:r>
              <a:rPr lang="en-US" sz="4000" b="0" smtClean="0">
                <a:solidFill>
                  <a:srgbClr val="0000FF"/>
                </a:solidFill>
              </a:rPr>
              <a:t>11</a:t>
            </a:r>
            <a:endParaRPr lang="en-US" sz="4000" b="0">
              <a:solidFill>
                <a:srgbClr val="0000FF"/>
              </a:solidFill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55963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987675" y="1906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41990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863" y="3198813"/>
            <a:ext cx="3749675" cy="2535237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7AE9AADB-1E09-4C9E-9763-6C6AA94C620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4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4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470" name="Rectangle 6"/>
          <p:cNvSpPr>
            <a:spLocks noChangeArrowheads="1"/>
          </p:cNvSpPr>
          <p:nvPr/>
        </p:nvSpPr>
        <p:spPr bwMode="auto">
          <a:xfrm>
            <a:off x="265113" y="3589250"/>
            <a:ext cx="54085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Substituting for the index of refraction, </a:t>
            </a:r>
            <a:r>
              <a:rPr lang="en-US" sz="2000" b="0" dirty="0">
                <a:solidFill>
                  <a:srgbClr val="0000FF"/>
                </a:solidFill>
              </a:rPr>
              <a:t>we </a:t>
            </a:r>
            <a:r>
              <a:rPr lang="en-US" sz="2000" b="0" dirty="0" smtClean="0">
                <a:solidFill>
                  <a:srgbClr val="0000FF"/>
                </a:solidFill>
              </a:rPr>
              <a:t>have: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190472" name="Rectangle 8"/>
          <p:cNvSpPr>
            <a:spLocks noChangeArrowheads="1"/>
          </p:cNvSpPr>
          <p:nvPr/>
        </p:nvSpPr>
        <p:spPr bwMode="auto">
          <a:xfrm>
            <a:off x="411163" y="1166813"/>
            <a:ext cx="156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We then have</a:t>
            </a:r>
          </a:p>
        </p:txBody>
      </p:sp>
      <p:graphicFrame>
        <p:nvGraphicFramePr>
          <p:cNvPr id="190475" name="Object 11"/>
          <p:cNvGraphicFramePr>
            <a:graphicFrameLocks noChangeAspect="1"/>
          </p:cNvGraphicFramePr>
          <p:nvPr/>
        </p:nvGraphicFramePr>
        <p:xfrm>
          <a:off x="799997" y="1839604"/>
          <a:ext cx="7298974" cy="894958"/>
        </p:xfrm>
        <a:graphic>
          <a:graphicData uri="http://schemas.openxmlformats.org/presentationml/2006/ole">
            <p:oleObj spid="_x0000_s190475" name="Equation" r:id="rId3" imgW="3962160" imgH="482400" progId="Equation.DSMT4">
              <p:embed/>
            </p:oleObj>
          </a:graphicData>
        </a:graphic>
      </p:graphicFrame>
      <p:graphicFrame>
        <p:nvGraphicFramePr>
          <p:cNvPr id="190476" name="Object 12"/>
          <p:cNvGraphicFramePr>
            <a:graphicFrameLocks noChangeAspect="1"/>
          </p:cNvGraphicFramePr>
          <p:nvPr/>
        </p:nvGraphicFramePr>
        <p:xfrm>
          <a:off x="761587" y="4155195"/>
          <a:ext cx="7432386" cy="895750"/>
        </p:xfrm>
        <a:graphic>
          <a:graphicData uri="http://schemas.openxmlformats.org/presentationml/2006/ole">
            <p:oleObj spid="_x0000_s190476" name="Equation" r:id="rId4" imgW="4025880" imgH="482400" progId="Equation.DSMT4">
              <p:embed/>
            </p:oleObj>
          </a:graphicData>
        </a:graphic>
      </p:graphicFrame>
      <p:sp>
        <p:nvSpPr>
          <p:cNvPr id="190477" name="Rectangle 13"/>
          <p:cNvSpPr>
            <a:spLocks noChangeArrowheads="1"/>
          </p:cNvSpPr>
          <p:nvPr/>
        </p:nvSpPr>
        <p:spPr bwMode="auto">
          <a:xfrm>
            <a:off x="195263" y="195263"/>
            <a:ext cx="8737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Dipole Radiated Power (cont.)  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2D67FB1A-D3DD-4724-9EBE-ED6BC77DB366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190478" name="Object 14"/>
          <p:cNvGraphicFramePr>
            <a:graphicFrameLocks noChangeAspect="1"/>
          </p:cNvGraphicFramePr>
          <p:nvPr/>
        </p:nvGraphicFramePr>
        <p:xfrm>
          <a:off x="3567113" y="5452975"/>
          <a:ext cx="2151062" cy="485775"/>
        </p:xfrm>
        <a:graphic>
          <a:graphicData uri="http://schemas.openxmlformats.org/presentationml/2006/ole">
            <p:oleObj spid="_x0000_s190478" name="Equation" r:id="rId5" imgW="118080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49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4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494" name="Rectangle 6"/>
          <p:cNvSpPr>
            <a:spLocks noChangeArrowheads="1"/>
          </p:cNvSpPr>
          <p:nvPr/>
        </p:nvSpPr>
        <p:spPr bwMode="auto">
          <a:xfrm>
            <a:off x="2343171" y="4540024"/>
            <a:ext cx="735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Define</a:t>
            </a:r>
          </a:p>
        </p:txBody>
      </p:sp>
      <p:sp>
        <p:nvSpPr>
          <p:cNvPr id="191496" name="Rectangle 8"/>
          <p:cNvSpPr>
            <a:spLocks noChangeArrowheads="1"/>
          </p:cNvSpPr>
          <p:nvPr/>
        </p:nvSpPr>
        <p:spPr bwMode="auto">
          <a:xfrm>
            <a:off x="1459159" y="2444337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Note that</a:t>
            </a:r>
          </a:p>
        </p:txBody>
      </p:sp>
      <p:graphicFrame>
        <p:nvGraphicFramePr>
          <p:cNvPr id="191499" name="Object 11"/>
          <p:cNvGraphicFramePr>
            <a:graphicFrameLocks noChangeAspect="1"/>
          </p:cNvGraphicFramePr>
          <p:nvPr/>
        </p:nvGraphicFramePr>
        <p:xfrm>
          <a:off x="2721675" y="2245496"/>
          <a:ext cx="3299115" cy="1603040"/>
        </p:xfrm>
        <a:graphic>
          <a:graphicData uri="http://schemas.openxmlformats.org/presentationml/2006/ole">
            <p:oleObj spid="_x0000_s191499" name="Equation" r:id="rId3" imgW="1981080" imgH="965160" progId="Equation.DSMT4">
              <p:embed/>
            </p:oleObj>
          </a:graphicData>
        </a:graphic>
      </p:graphicFrame>
      <p:graphicFrame>
        <p:nvGraphicFramePr>
          <p:cNvPr id="191500" name="Object 12"/>
          <p:cNvGraphicFramePr>
            <a:graphicFrameLocks noChangeAspect="1"/>
          </p:cNvGraphicFramePr>
          <p:nvPr/>
        </p:nvGraphicFramePr>
        <p:xfrm>
          <a:off x="3225800" y="4316413"/>
          <a:ext cx="2024063" cy="812800"/>
        </p:xfrm>
        <a:graphic>
          <a:graphicData uri="http://schemas.openxmlformats.org/presentationml/2006/ole">
            <p:oleObj spid="_x0000_s191500" name="Equation" r:id="rId4" imgW="1066680" imgH="431640" progId="Equation.DSMT4">
              <p:embed/>
            </p:oleObj>
          </a:graphicData>
        </a:graphic>
      </p:graphicFrame>
      <p:sp>
        <p:nvSpPr>
          <p:cNvPr id="191501" name="Rectangle 13"/>
          <p:cNvSpPr>
            <a:spLocks noChangeArrowheads="1"/>
          </p:cNvSpPr>
          <p:nvPr/>
        </p:nvSpPr>
        <p:spPr bwMode="auto">
          <a:xfrm>
            <a:off x="1760868" y="5910757"/>
            <a:ext cx="579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Then</a:t>
            </a:r>
          </a:p>
        </p:txBody>
      </p:sp>
      <p:graphicFrame>
        <p:nvGraphicFramePr>
          <p:cNvPr id="191502" name="Object 14"/>
          <p:cNvGraphicFramePr>
            <a:graphicFrameLocks noChangeAspect="1"/>
          </p:cNvGraphicFramePr>
          <p:nvPr/>
        </p:nvGraphicFramePr>
        <p:xfrm>
          <a:off x="2642301" y="5679643"/>
          <a:ext cx="3929063" cy="873125"/>
        </p:xfrm>
        <a:graphic>
          <a:graphicData uri="http://schemas.openxmlformats.org/presentationml/2006/ole">
            <p:oleObj spid="_x0000_s191502" name="Equation" r:id="rId5" imgW="1930320" imgH="431640" progId="Equation.DSMT4">
              <p:embed/>
            </p:oleObj>
          </a:graphicData>
        </a:graphic>
      </p:graphicFrame>
      <p:sp>
        <p:nvSpPr>
          <p:cNvPr id="191503" name="Rectangle 15"/>
          <p:cNvSpPr>
            <a:spLocks noChangeArrowheads="1"/>
          </p:cNvSpPr>
          <p:nvPr/>
        </p:nvSpPr>
        <p:spPr bwMode="auto">
          <a:xfrm>
            <a:off x="195263" y="195263"/>
            <a:ext cx="8737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Dipole Radiated Power (cont.)   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2D67FB1A-D3DD-4724-9EBE-ED6BC77DB366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191504" name="Object 16"/>
          <p:cNvGraphicFramePr>
            <a:graphicFrameLocks noChangeAspect="1"/>
          </p:cNvGraphicFramePr>
          <p:nvPr/>
        </p:nvGraphicFramePr>
        <p:xfrm>
          <a:off x="999507" y="987911"/>
          <a:ext cx="7016337" cy="845197"/>
        </p:xfrm>
        <a:graphic>
          <a:graphicData uri="http://schemas.openxmlformats.org/presentationml/2006/ole">
            <p:oleObj spid="_x0000_s191504" name="Equation" r:id="rId6" imgW="402588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5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5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5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519" name="Rectangle 7"/>
          <p:cNvSpPr>
            <a:spLocks noChangeArrowheads="1"/>
          </p:cNvSpPr>
          <p:nvPr/>
        </p:nvSpPr>
        <p:spPr bwMode="auto">
          <a:xfrm>
            <a:off x="938213" y="207963"/>
            <a:ext cx="726598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Radiated Power of Patch</a:t>
            </a:r>
          </a:p>
        </p:txBody>
      </p:sp>
      <p:grpSp>
        <p:nvGrpSpPr>
          <p:cNvPr id="192553" name="Group 41"/>
          <p:cNvGrpSpPr>
            <a:grpSpLocks/>
          </p:cNvGrpSpPr>
          <p:nvPr/>
        </p:nvGrpSpPr>
        <p:grpSpPr bwMode="auto">
          <a:xfrm>
            <a:off x="1095993" y="923308"/>
            <a:ext cx="2176463" cy="2200276"/>
            <a:chOff x="2298" y="396"/>
            <a:chExt cx="1371" cy="1386"/>
          </a:xfrm>
        </p:grpSpPr>
        <p:sp>
          <p:nvSpPr>
            <p:cNvPr id="192525" name="Line 13"/>
            <p:cNvSpPr>
              <a:spLocks noChangeShapeType="1"/>
            </p:cNvSpPr>
            <p:nvPr/>
          </p:nvSpPr>
          <p:spPr bwMode="auto">
            <a:xfrm>
              <a:off x="3237" y="1300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2526" name="Rectangle 14"/>
            <p:cNvSpPr>
              <a:spLocks noChangeArrowheads="1"/>
            </p:cNvSpPr>
            <p:nvPr/>
          </p:nvSpPr>
          <p:spPr bwMode="auto">
            <a:xfrm>
              <a:off x="2550" y="918"/>
              <a:ext cx="592" cy="643"/>
            </a:xfrm>
            <a:prstGeom prst="rect">
              <a:avLst/>
            </a:prstGeom>
            <a:solidFill>
              <a:srgbClr val="FF99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192527" name="Line 15"/>
            <p:cNvSpPr>
              <a:spLocks noChangeShapeType="1"/>
            </p:cNvSpPr>
            <p:nvPr/>
          </p:nvSpPr>
          <p:spPr bwMode="auto">
            <a:xfrm flipH="1" flipV="1">
              <a:off x="2824" y="674"/>
              <a:ext cx="1" cy="1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2547" name="Text Box 35"/>
            <p:cNvSpPr txBox="1">
              <a:spLocks noChangeArrowheads="1"/>
            </p:cNvSpPr>
            <p:nvPr/>
          </p:nvSpPr>
          <p:spPr bwMode="auto">
            <a:xfrm>
              <a:off x="2777" y="1532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192548" name="Text Box 36"/>
            <p:cNvSpPr txBox="1">
              <a:spLocks noChangeArrowheads="1"/>
            </p:cNvSpPr>
            <p:nvPr/>
          </p:nvSpPr>
          <p:spPr bwMode="auto">
            <a:xfrm>
              <a:off x="2298" y="1075"/>
              <a:ext cx="24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192549" name="Text Box 37"/>
            <p:cNvSpPr txBox="1">
              <a:spLocks noChangeArrowheads="1"/>
            </p:cNvSpPr>
            <p:nvPr/>
          </p:nvSpPr>
          <p:spPr bwMode="auto">
            <a:xfrm>
              <a:off x="3482" y="1166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 dirty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92550" name="Text Box 38"/>
            <p:cNvSpPr txBox="1">
              <a:spLocks noChangeArrowheads="1"/>
            </p:cNvSpPr>
            <p:nvPr/>
          </p:nvSpPr>
          <p:spPr bwMode="auto">
            <a:xfrm>
              <a:off x="2742" y="396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 dirty="0">
                  <a:latin typeface="Times New Roman" pitchFamily="18" charset="0"/>
                </a:rPr>
                <a:t>y</a:t>
              </a:r>
            </a:p>
          </p:txBody>
        </p:sp>
      </p:grpSp>
      <p:graphicFrame>
        <p:nvGraphicFramePr>
          <p:cNvPr id="192551" name="Object 39"/>
          <p:cNvGraphicFramePr>
            <a:graphicFrameLocks noChangeAspect="1"/>
          </p:cNvGraphicFramePr>
          <p:nvPr/>
        </p:nvGraphicFramePr>
        <p:xfrm>
          <a:off x="4557980" y="1947245"/>
          <a:ext cx="1928813" cy="831850"/>
        </p:xfrm>
        <a:graphic>
          <a:graphicData uri="http://schemas.openxmlformats.org/presentationml/2006/ole">
            <p:oleObj spid="_x0000_s192551" name="Equation" r:id="rId3" imgW="990360" imgH="431640" progId="Equation.DSMT4">
              <p:embed/>
            </p:oleObj>
          </a:graphicData>
        </a:graphic>
      </p:graphicFrame>
      <p:graphicFrame>
        <p:nvGraphicFramePr>
          <p:cNvPr id="192552" name="Object 40"/>
          <p:cNvGraphicFramePr>
            <a:graphicFrameLocks noChangeAspect="1"/>
          </p:cNvGraphicFramePr>
          <p:nvPr/>
        </p:nvGraphicFramePr>
        <p:xfrm>
          <a:off x="4178776" y="3538845"/>
          <a:ext cx="3134084" cy="2971739"/>
        </p:xfrm>
        <a:graphic>
          <a:graphicData uri="http://schemas.openxmlformats.org/presentationml/2006/ole">
            <p:oleObj spid="_x0000_s192552" name="Equation" r:id="rId4" imgW="1955520" imgH="1854000" progId="Equation.DSMT4">
              <p:embed/>
            </p:oleObj>
          </a:graphicData>
        </a:graphic>
      </p:graphicFrame>
      <p:sp>
        <p:nvSpPr>
          <p:cNvPr id="192554" name="Text Box 42"/>
          <p:cNvSpPr txBox="1">
            <a:spLocks noChangeArrowheads="1"/>
          </p:cNvSpPr>
          <p:nvPr/>
        </p:nvSpPr>
        <p:spPr bwMode="auto">
          <a:xfrm>
            <a:off x="4838968" y="1469407"/>
            <a:ext cx="14097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Assume that</a:t>
            </a:r>
          </a:p>
        </p:txBody>
      </p:sp>
      <p:sp>
        <p:nvSpPr>
          <p:cNvPr id="192555" name="Text Box 43"/>
          <p:cNvSpPr txBox="1">
            <a:spLocks noChangeArrowheads="1"/>
          </p:cNvSpPr>
          <p:nvPr/>
        </p:nvSpPr>
        <p:spPr bwMode="auto">
          <a:xfrm>
            <a:off x="486475" y="3562618"/>
            <a:ext cx="3266127" cy="6155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find the equivalent dipole moment of the </a:t>
            </a:r>
            <a:r>
              <a:rPr lang="en-US" sz="2000" b="0" dirty="0" smtClean="0">
                <a:solidFill>
                  <a:srgbClr val="0000FF"/>
                </a:solidFill>
              </a:rPr>
              <a:t>patch: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2D67FB1A-D3DD-4724-9EBE-ED6BC77DB36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57" name="Rectangle 21"/>
          <p:cNvSpPr>
            <a:spLocks noChangeArrowheads="1"/>
          </p:cNvSpPr>
          <p:nvPr/>
        </p:nvSpPr>
        <p:spPr bwMode="auto">
          <a:xfrm>
            <a:off x="1855788" y="3454400"/>
            <a:ext cx="5645150" cy="1528763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5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5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5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3552" name="Object 16"/>
          <p:cNvGraphicFramePr>
            <a:graphicFrameLocks noChangeAspect="1"/>
          </p:cNvGraphicFramePr>
          <p:nvPr/>
        </p:nvGraphicFramePr>
        <p:xfrm>
          <a:off x="3351213" y="1171575"/>
          <a:ext cx="2443162" cy="915988"/>
        </p:xfrm>
        <a:graphic>
          <a:graphicData uri="http://schemas.openxmlformats.org/presentationml/2006/ole">
            <p:oleObj spid="_x0000_s193552" name="Equation" r:id="rId3" imgW="1143000" imgH="431640" progId="Equation.DSMT4">
              <p:embed/>
            </p:oleObj>
          </a:graphicData>
        </a:graphic>
      </p:graphicFrame>
      <p:sp>
        <p:nvSpPr>
          <p:cNvPr id="193553" name="Rectangle 17"/>
          <p:cNvSpPr>
            <a:spLocks noChangeArrowheads="1"/>
          </p:cNvSpPr>
          <p:nvPr/>
        </p:nvSpPr>
        <p:spPr bwMode="auto">
          <a:xfrm>
            <a:off x="2257425" y="2557463"/>
            <a:ext cx="3114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Neglecting the array factor, </a:t>
            </a:r>
          </a:p>
        </p:txBody>
      </p:sp>
      <p:sp>
        <p:nvSpPr>
          <p:cNvPr id="193554" name="Rectangle 18"/>
          <p:cNvSpPr>
            <a:spLocks noChangeArrowheads="1"/>
          </p:cNvSpPr>
          <p:nvPr/>
        </p:nvSpPr>
        <p:spPr bwMode="auto">
          <a:xfrm>
            <a:off x="725488" y="3429000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193555" name="Object 19"/>
          <p:cNvGraphicFramePr>
            <a:graphicFrameLocks noChangeAspect="1"/>
          </p:cNvGraphicFramePr>
          <p:nvPr/>
        </p:nvGraphicFramePr>
        <p:xfrm>
          <a:off x="5524500" y="2408238"/>
          <a:ext cx="1779588" cy="608012"/>
        </p:xfrm>
        <a:graphic>
          <a:graphicData uri="http://schemas.openxmlformats.org/presentationml/2006/ole">
            <p:oleObj spid="_x0000_s193555" name="Equation" r:id="rId4" imgW="749160" imgH="253800" progId="Equation.DSMT4">
              <p:embed/>
            </p:oleObj>
          </a:graphicData>
        </a:graphic>
      </p:graphicFrame>
      <p:graphicFrame>
        <p:nvGraphicFramePr>
          <p:cNvPr id="193556" name="Object 20"/>
          <p:cNvGraphicFramePr>
            <a:graphicFrameLocks noChangeAspect="1"/>
          </p:cNvGraphicFramePr>
          <p:nvPr/>
        </p:nvGraphicFramePr>
        <p:xfrm>
          <a:off x="1958975" y="3632200"/>
          <a:ext cx="5226050" cy="1108075"/>
        </p:xfrm>
        <a:graphic>
          <a:graphicData uri="http://schemas.openxmlformats.org/presentationml/2006/ole">
            <p:oleObj spid="_x0000_s193556" name="Equation" r:id="rId5" imgW="2197080" imgH="469800" progId="Equation.DSMT4">
              <p:embed/>
            </p:oleObj>
          </a:graphicData>
        </a:graphic>
      </p:graphicFrame>
      <p:sp>
        <p:nvSpPr>
          <p:cNvPr id="193558" name="Text Box 22"/>
          <p:cNvSpPr txBox="1">
            <a:spLocks noChangeArrowheads="1"/>
          </p:cNvSpPr>
          <p:nvPr/>
        </p:nvSpPr>
        <p:spPr bwMode="auto">
          <a:xfrm>
            <a:off x="1742704" y="5373419"/>
            <a:ext cx="6067425" cy="8540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b="0" dirty="0">
                <a:solidFill>
                  <a:srgbClr val="0000FF"/>
                </a:solidFill>
              </a:rPr>
              <a:t>This formula may be improved by accounting for the patch array factor, which leads to the introduction of the “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b="0" dirty="0">
                <a:solidFill>
                  <a:srgbClr val="0000FF"/>
                </a:solidFill>
              </a:rPr>
              <a:t> factor” that is discussed in the next set of notes. </a:t>
            </a:r>
          </a:p>
        </p:txBody>
      </p:sp>
      <p:sp>
        <p:nvSpPr>
          <p:cNvPr id="193559" name="Rectangle 23"/>
          <p:cNvSpPr>
            <a:spLocks noChangeArrowheads="1"/>
          </p:cNvSpPr>
          <p:nvPr/>
        </p:nvSpPr>
        <p:spPr bwMode="auto">
          <a:xfrm>
            <a:off x="938213" y="207963"/>
            <a:ext cx="726598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Radiated Power of Patch 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2D67FB1A-D3DD-4724-9EBE-ED6BC77DB36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3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3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350" name="Rectangle 6"/>
          <p:cNvSpPr>
            <a:spLocks noChangeArrowheads="1"/>
          </p:cNvSpPr>
          <p:nvPr/>
        </p:nvSpPr>
        <p:spPr bwMode="auto">
          <a:xfrm>
            <a:off x="441325" y="1333500"/>
            <a:ext cx="81486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In this set of notes we calculate the power radiated into space by a current source sitting on top on an infinite grounded substrate.</a:t>
            </a:r>
          </a:p>
        </p:txBody>
      </p:sp>
      <p:sp>
        <p:nvSpPr>
          <p:cNvPr id="185377" name="Rectangle 33"/>
          <p:cNvSpPr>
            <a:spLocks noChangeArrowheads="1"/>
          </p:cNvSpPr>
          <p:nvPr/>
        </p:nvSpPr>
        <p:spPr bwMode="auto">
          <a:xfrm>
            <a:off x="2522538" y="238125"/>
            <a:ext cx="37560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185421" name="Text Box 77"/>
          <p:cNvSpPr txBox="1">
            <a:spLocks noChangeArrowheads="1"/>
          </p:cNvSpPr>
          <p:nvPr/>
        </p:nvSpPr>
        <p:spPr bwMode="auto">
          <a:xfrm>
            <a:off x="550863" y="2660650"/>
            <a:ext cx="776687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/>
              <a:t> First we calculate the power radiated by a horizontal electric dipole.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/>
              <a:t> We develop a CAD formula for the radiated power of the dipole. 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/>
              <a:t> Then we extend this to a finite-size patch current.</a:t>
            </a:r>
          </a:p>
        </p:txBody>
      </p:sp>
      <p:sp>
        <p:nvSpPr>
          <p:cNvPr id="185422" name="Text Box 78"/>
          <p:cNvSpPr txBox="1">
            <a:spLocks noChangeArrowheads="1"/>
          </p:cNvSpPr>
          <p:nvPr/>
        </p:nvSpPr>
        <p:spPr bwMode="auto">
          <a:xfrm>
            <a:off x="522514" y="4989513"/>
            <a:ext cx="816428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0" dirty="0"/>
              <a:t>Note: </a:t>
            </a:r>
            <a:r>
              <a:rPr lang="en-US" b="0" dirty="0" smtClean="0"/>
              <a:t>The </a:t>
            </a:r>
            <a:r>
              <a:rPr lang="en-US" b="0" dirty="0"/>
              <a:t>power radiated into space in the key ingredient for developing the CAD formula for the space-wave </a:t>
            </a:r>
            <a:r>
              <a:rPr lang="en-US" sz="2000" b="0" i="1" dirty="0">
                <a:latin typeface="Times New Roman" pitchFamily="18" charset="0"/>
              </a:rPr>
              <a:t>Q</a:t>
            </a:r>
            <a:r>
              <a:rPr lang="en-US" b="0" dirty="0"/>
              <a:t> factor (</a:t>
            </a:r>
            <a:r>
              <a:rPr lang="en-US" sz="2000" b="0" i="1" dirty="0" err="1">
                <a:latin typeface="Times New Roman" pitchFamily="18" charset="0"/>
              </a:rPr>
              <a:t>Q</a:t>
            </a:r>
            <a:r>
              <a:rPr lang="en-US" sz="2000" b="0" i="1" baseline="-25000" dirty="0" err="1">
                <a:latin typeface="Times New Roman" pitchFamily="18" charset="0"/>
              </a:rPr>
              <a:t>sp</a:t>
            </a:r>
            <a:r>
              <a:rPr lang="en-US" b="0" dirty="0"/>
              <a:t>) of the patch. This </a:t>
            </a:r>
            <a:r>
              <a:rPr lang="en-US" b="0" dirty="0" smtClean="0"/>
              <a:t>leads </a:t>
            </a:r>
            <a:r>
              <a:rPr lang="en-US" b="0" dirty="0"/>
              <a:t>to the CAD formulas for bandwidth, radiation efficiency, and input resistance.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2D67FB1A-D3DD-4724-9EBE-ED6BC77DB36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6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6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614" name="Rectangle 6"/>
          <p:cNvSpPr>
            <a:spLocks noChangeArrowheads="1"/>
          </p:cNvSpPr>
          <p:nvPr/>
        </p:nvSpPr>
        <p:spPr bwMode="auto">
          <a:xfrm>
            <a:off x="500702" y="1343520"/>
            <a:ext cx="73866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Horizontal electric dipole in the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 b="0" dirty="0">
                <a:solidFill>
                  <a:srgbClr val="0000FF"/>
                </a:solidFill>
              </a:rPr>
              <a:t> direction on an infinite substrate:</a:t>
            </a:r>
          </a:p>
        </p:txBody>
      </p:sp>
      <p:sp>
        <p:nvSpPr>
          <p:cNvPr id="196615" name="Rectangle 7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Radiated Power of Dipole</a:t>
            </a:r>
          </a:p>
        </p:txBody>
      </p:sp>
      <p:graphicFrame>
        <p:nvGraphicFramePr>
          <p:cNvPr id="196616" name="Object 8"/>
          <p:cNvGraphicFramePr>
            <a:graphicFrameLocks noChangeAspect="1"/>
          </p:cNvGraphicFramePr>
          <p:nvPr/>
        </p:nvGraphicFramePr>
        <p:xfrm>
          <a:off x="2621540" y="2040040"/>
          <a:ext cx="3808412" cy="1177925"/>
        </p:xfrm>
        <a:graphic>
          <a:graphicData uri="http://schemas.openxmlformats.org/presentationml/2006/ole">
            <p:oleObj spid="_x0000_s196616" name="Equation" r:id="rId3" imgW="1638000" imgH="507960" progId="Equation.DSMT4">
              <p:embed/>
            </p:oleObj>
          </a:graphicData>
        </a:graphic>
      </p:graphicFrame>
      <p:graphicFrame>
        <p:nvGraphicFramePr>
          <p:cNvPr id="196617" name="Object 9"/>
          <p:cNvGraphicFramePr>
            <a:graphicFrameLocks noChangeAspect="1"/>
          </p:cNvGraphicFramePr>
          <p:nvPr/>
        </p:nvGraphicFramePr>
        <p:xfrm>
          <a:off x="2815793" y="5260768"/>
          <a:ext cx="3757612" cy="1065213"/>
        </p:xfrm>
        <a:graphic>
          <a:graphicData uri="http://schemas.openxmlformats.org/presentationml/2006/ole">
            <p:oleObj spid="_x0000_s196617" name="Equation" r:id="rId4" imgW="1511280" imgH="431640" progId="Equation.DSMT4">
              <p:embed/>
            </p:oleObj>
          </a:graphicData>
        </a:graphic>
      </p:graphicFrame>
      <p:sp>
        <p:nvSpPr>
          <p:cNvPr id="196618" name="Rectangle 10"/>
          <p:cNvSpPr>
            <a:spLocks noChangeArrowheads="1"/>
          </p:cNvSpPr>
          <p:nvPr/>
        </p:nvSpPr>
        <p:spPr bwMode="auto">
          <a:xfrm>
            <a:off x="574243" y="4789281"/>
            <a:ext cx="2989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Poynting vector in far field: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2D67FB1A-D3DD-4724-9EBE-ED6BC77DB366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3190792" y="3420733"/>
          <a:ext cx="2424113" cy="876300"/>
        </p:xfrm>
        <a:graphic>
          <a:graphicData uri="http://schemas.openxmlformats.org/presentationml/2006/ole">
            <p:oleObj spid="_x0000_s196618" name="Equation" r:id="rId5" imgW="109188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63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6374" name="Rectangle 6"/>
          <p:cNvSpPr>
            <a:spLocks noChangeArrowheads="1"/>
          </p:cNvSpPr>
          <p:nvPr/>
        </p:nvSpPr>
        <p:spPr bwMode="auto">
          <a:xfrm>
            <a:off x="617538" y="1495425"/>
            <a:ext cx="3611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Total power radiated into space:</a:t>
            </a:r>
          </a:p>
        </p:txBody>
      </p:sp>
      <p:graphicFrame>
        <p:nvGraphicFramePr>
          <p:cNvPr id="186379" name="Object 11"/>
          <p:cNvGraphicFramePr>
            <a:graphicFrameLocks noChangeAspect="1"/>
          </p:cNvGraphicFramePr>
          <p:nvPr/>
        </p:nvGraphicFramePr>
        <p:xfrm>
          <a:off x="173425" y="2202594"/>
          <a:ext cx="8863694" cy="1698256"/>
        </p:xfrm>
        <a:graphic>
          <a:graphicData uri="http://schemas.openxmlformats.org/presentationml/2006/ole">
            <p:oleObj spid="_x0000_s186379" name="Equation" r:id="rId3" imgW="5041800" imgH="965160" progId="Equation.DSMT4">
              <p:embed/>
            </p:oleObj>
          </a:graphicData>
        </a:graphic>
      </p:graphicFrame>
      <p:sp>
        <p:nvSpPr>
          <p:cNvPr id="186380" name="Rectangle 12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Radiated Power of Dipole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2D67FB1A-D3DD-4724-9EBE-ED6BC77DB36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39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398" name="Rectangle 6"/>
          <p:cNvSpPr>
            <a:spLocks noChangeArrowheads="1"/>
          </p:cNvSpPr>
          <p:nvPr/>
        </p:nvSpPr>
        <p:spPr bwMode="auto">
          <a:xfrm>
            <a:off x="581025" y="996950"/>
            <a:ext cx="735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187402" name="Object 10"/>
          <p:cNvGraphicFramePr>
            <a:graphicFrameLocks noChangeAspect="1"/>
          </p:cNvGraphicFramePr>
          <p:nvPr/>
        </p:nvGraphicFramePr>
        <p:xfrm>
          <a:off x="1064966" y="1376150"/>
          <a:ext cx="6879626" cy="1023077"/>
        </p:xfrm>
        <a:graphic>
          <a:graphicData uri="http://schemas.openxmlformats.org/presentationml/2006/ole">
            <p:oleObj spid="_x0000_s187402" name="Equation" r:id="rId3" imgW="3174840" imgH="469800" progId="Equation.DSMT4">
              <p:embed/>
            </p:oleObj>
          </a:graphicData>
        </a:graphic>
      </p:graphicFrame>
      <p:graphicFrame>
        <p:nvGraphicFramePr>
          <p:cNvPr id="187403" name="Object 11"/>
          <p:cNvGraphicFramePr>
            <a:graphicFrameLocks noChangeAspect="1"/>
          </p:cNvGraphicFramePr>
          <p:nvPr/>
        </p:nvGraphicFramePr>
        <p:xfrm>
          <a:off x="3062270" y="2718898"/>
          <a:ext cx="2565400" cy="876300"/>
        </p:xfrm>
        <a:graphic>
          <a:graphicData uri="http://schemas.openxmlformats.org/presentationml/2006/ole">
            <p:oleObj spid="_x0000_s187403" name="Equation" r:id="rId4" imgW="1155600" imgH="393480" progId="Equation.DSMT4">
              <p:embed/>
            </p:oleObj>
          </a:graphicData>
        </a:graphic>
      </p:graphicFrame>
      <p:graphicFrame>
        <p:nvGraphicFramePr>
          <p:cNvPr id="187404" name="Object 12"/>
          <p:cNvGraphicFramePr>
            <a:graphicFrameLocks noChangeAspect="1"/>
          </p:cNvGraphicFramePr>
          <p:nvPr/>
        </p:nvGraphicFramePr>
        <p:xfrm>
          <a:off x="2038350" y="5500688"/>
          <a:ext cx="6096000" cy="893762"/>
        </p:xfrm>
        <a:graphic>
          <a:graphicData uri="http://schemas.openxmlformats.org/presentationml/2006/ole">
            <p:oleObj spid="_x0000_s187404" name="Equation" r:id="rId5" imgW="3225600" imgH="469800" progId="Equation.DSMT4">
              <p:embed/>
            </p:oleObj>
          </a:graphicData>
        </a:graphic>
      </p:graphicFrame>
      <p:sp>
        <p:nvSpPr>
          <p:cNvPr id="187405" name="Rectangle 13"/>
          <p:cNvSpPr>
            <a:spLocks noChangeArrowheads="1"/>
          </p:cNvSpPr>
          <p:nvPr/>
        </p:nvSpPr>
        <p:spPr bwMode="auto">
          <a:xfrm>
            <a:off x="1754147" y="2990587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Note that</a:t>
            </a:r>
          </a:p>
        </p:txBody>
      </p:sp>
      <p:sp>
        <p:nvSpPr>
          <p:cNvPr id="187406" name="Rectangle 14"/>
          <p:cNvSpPr>
            <a:spLocks noChangeArrowheads="1"/>
          </p:cNvSpPr>
          <p:nvPr/>
        </p:nvSpPr>
        <p:spPr bwMode="auto">
          <a:xfrm>
            <a:off x="2385638" y="4209350"/>
            <a:ext cx="268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187407" name="Rectangle 15"/>
          <p:cNvSpPr>
            <a:spLocks noChangeArrowheads="1"/>
          </p:cNvSpPr>
          <p:nvPr/>
        </p:nvSpPr>
        <p:spPr bwMode="auto">
          <a:xfrm>
            <a:off x="685800" y="5216525"/>
            <a:ext cx="973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and thus</a:t>
            </a:r>
          </a:p>
        </p:txBody>
      </p:sp>
      <p:sp>
        <p:nvSpPr>
          <p:cNvPr id="187408" name="Rectangle 16"/>
          <p:cNvSpPr>
            <a:spLocks noChangeArrowheads="1"/>
          </p:cNvSpPr>
          <p:nvPr/>
        </p:nvSpPr>
        <p:spPr bwMode="auto">
          <a:xfrm>
            <a:off x="558800" y="25241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Radiated Power of Dipole 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2D67FB1A-D3DD-4724-9EBE-ED6BC77DB366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2" name="Object 13"/>
          <p:cNvGraphicFramePr>
            <a:graphicFrameLocks noChangeAspect="1"/>
          </p:cNvGraphicFramePr>
          <p:nvPr/>
        </p:nvGraphicFramePr>
        <p:xfrm>
          <a:off x="2902384" y="3831979"/>
          <a:ext cx="3665537" cy="1044575"/>
        </p:xfrm>
        <a:graphic>
          <a:graphicData uri="http://schemas.openxmlformats.org/presentationml/2006/ole">
            <p:oleObj spid="_x0000_s187405" name="Equation" r:id="rId6" imgW="165096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41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4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422" name="Rectangle 6"/>
          <p:cNvSpPr>
            <a:spLocks noChangeArrowheads="1"/>
          </p:cNvSpPr>
          <p:nvPr/>
        </p:nvSpPr>
        <p:spPr bwMode="auto">
          <a:xfrm>
            <a:off x="3122613" y="1211263"/>
            <a:ext cx="917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Assume</a:t>
            </a:r>
          </a:p>
        </p:txBody>
      </p:sp>
      <p:sp>
        <p:nvSpPr>
          <p:cNvPr id="188423" name="Rectangle 7"/>
          <p:cNvSpPr>
            <a:spLocks noChangeArrowheads="1"/>
          </p:cNvSpPr>
          <p:nvPr/>
        </p:nvSpPr>
        <p:spPr bwMode="auto">
          <a:xfrm>
            <a:off x="595313" y="195263"/>
            <a:ext cx="806608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Dipole Radiated Power   </a:t>
            </a:r>
          </a:p>
        </p:txBody>
      </p:sp>
      <p:graphicFrame>
        <p:nvGraphicFramePr>
          <p:cNvPr id="188428" name="Object 12"/>
          <p:cNvGraphicFramePr>
            <a:graphicFrameLocks noChangeAspect="1"/>
          </p:cNvGraphicFramePr>
          <p:nvPr/>
        </p:nvGraphicFramePr>
        <p:xfrm>
          <a:off x="4276725" y="950913"/>
          <a:ext cx="1066800" cy="904875"/>
        </p:xfrm>
        <a:graphic>
          <a:graphicData uri="http://schemas.openxmlformats.org/presentationml/2006/ole">
            <p:oleObj spid="_x0000_s188428" name="Equation" r:id="rId3" imgW="508000" imgH="431800" progId="Equation.DSMT4">
              <p:embed/>
            </p:oleObj>
          </a:graphicData>
        </a:graphic>
      </p:graphicFrame>
      <p:sp>
        <p:nvSpPr>
          <p:cNvPr id="188429" name="Rectangle 13"/>
          <p:cNvSpPr>
            <a:spLocks noChangeArrowheads="1"/>
          </p:cNvSpPr>
          <p:nvPr/>
        </p:nvSpPr>
        <p:spPr bwMode="auto">
          <a:xfrm>
            <a:off x="1717675" y="3008313"/>
            <a:ext cx="2708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We wish to approximate</a:t>
            </a:r>
          </a:p>
        </p:txBody>
      </p:sp>
      <p:graphicFrame>
        <p:nvGraphicFramePr>
          <p:cNvPr id="188430" name="Object 14"/>
          <p:cNvGraphicFramePr>
            <a:graphicFrameLocks noChangeAspect="1"/>
          </p:cNvGraphicFramePr>
          <p:nvPr/>
        </p:nvGraphicFramePr>
        <p:xfrm>
          <a:off x="2732088" y="3738563"/>
          <a:ext cx="3251200" cy="1089025"/>
        </p:xfrm>
        <a:graphic>
          <a:graphicData uri="http://schemas.openxmlformats.org/presentationml/2006/ole">
            <p:oleObj spid="_x0000_s188430" name="Equation" r:id="rId4" imgW="1600200" imgH="533160" progId="Equation.DSMT4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2D67FB1A-D3DD-4724-9EBE-ED6BC77DB36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56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575" name="Object 15"/>
          <p:cNvGraphicFramePr>
            <a:graphicFrameLocks noChangeAspect="1"/>
          </p:cNvGraphicFramePr>
          <p:nvPr/>
        </p:nvGraphicFramePr>
        <p:xfrm>
          <a:off x="1177925" y="2157413"/>
          <a:ext cx="6988175" cy="1252537"/>
        </p:xfrm>
        <a:graphic>
          <a:graphicData uri="http://schemas.openxmlformats.org/presentationml/2006/ole">
            <p:oleObj spid="_x0000_s194575" name="Equation" r:id="rId3" imgW="3695400" imgH="660240" progId="Equation.DSMT4">
              <p:embed/>
            </p:oleObj>
          </a:graphicData>
        </a:graphic>
      </p:graphicFrame>
      <p:graphicFrame>
        <p:nvGraphicFramePr>
          <p:cNvPr id="194576" name="Object 16"/>
          <p:cNvGraphicFramePr>
            <a:graphicFrameLocks noChangeAspect="1"/>
          </p:cNvGraphicFramePr>
          <p:nvPr/>
        </p:nvGraphicFramePr>
        <p:xfrm>
          <a:off x="1257300" y="4138613"/>
          <a:ext cx="6492875" cy="1289050"/>
        </p:xfrm>
        <a:graphic>
          <a:graphicData uri="http://schemas.openxmlformats.org/presentationml/2006/ole">
            <p:oleObj spid="_x0000_s194576" name="Equation" r:id="rId4" imgW="3340080" imgH="660240" progId="Equation.DSMT4">
              <p:embed/>
            </p:oleObj>
          </a:graphicData>
        </a:graphic>
      </p:graphicFrame>
      <p:sp>
        <p:nvSpPr>
          <p:cNvPr id="194577" name="Rectangle 17"/>
          <p:cNvSpPr>
            <a:spLocks noChangeArrowheads="1"/>
          </p:cNvSpPr>
          <p:nvPr/>
        </p:nvSpPr>
        <p:spPr bwMode="auto">
          <a:xfrm>
            <a:off x="986353" y="1460830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94578" name="Rectangle 18"/>
          <p:cNvSpPr>
            <a:spLocks noChangeArrowheads="1"/>
          </p:cNvSpPr>
          <p:nvPr/>
        </p:nvSpPr>
        <p:spPr bwMode="auto">
          <a:xfrm>
            <a:off x="195263" y="195263"/>
            <a:ext cx="8737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Dipole Radiated Power (cont.)  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2D67FB1A-D3DD-4724-9EBE-ED6BC77DB36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8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5595" name="Object 11"/>
          <p:cNvGraphicFramePr>
            <a:graphicFrameLocks noChangeAspect="1"/>
          </p:cNvGraphicFramePr>
          <p:nvPr/>
        </p:nvGraphicFramePr>
        <p:xfrm>
          <a:off x="2609850" y="2935288"/>
          <a:ext cx="3897313" cy="1749425"/>
        </p:xfrm>
        <a:graphic>
          <a:graphicData uri="http://schemas.openxmlformats.org/presentationml/2006/ole">
            <p:oleObj spid="_x0000_s195595" name="Equation" r:id="rId3" imgW="1815840" imgH="812520" progId="Equation.DSMT4">
              <p:embed/>
            </p:oleObj>
          </a:graphicData>
        </a:graphic>
      </p:graphicFrame>
      <p:sp>
        <p:nvSpPr>
          <p:cNvPr id="195596" name="Rectangle 12"/>
          <p:cNvSpPr>
            <a:spLocks noChangeArrowheads="1"/>
          </p:cNvSpPr>
          <p:nvPr/>
        </p:nvSpPr>
        <p:spPr bwMode="auto">
          <a:xfrm>
            <a:off x="1084263" y="2389188"/>
            <a:ext cx="34320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 result </a:t>
            </a:r>
            <a:r>
              <a:rPr lang="en-US" sz="2000" b="0" dirty="0" smtClean="0">
                <a:solidFill>
                  <a:srgbClr val="0000FF"/>
                </a:solidFill>
              </a:rPr>
              <a:t>is (see note below):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195597" name="Object 13"/>
          <p:cNvGraphicFramePr>
            <a:graphicFrameLocks noChangeAspect="1"/>
          </p:cNvGraphicFramePr>
          <p:nvPr/>
        </p:nvGraphicFramePr>
        <p:xfrm>
          <a:off x="3948113" y="5405438"/>
          <a:ext cx="1319212" cy="485775"/>
        </p:xfrm>
        <a:graphic>
          <a:graphicData uri="http://schemas.openxmlformats.org/presentationml/2006/ole">
            <p:oleObj spid="_x0000_s195597" name="Equation" r:id="rId4" imgW="723600" imgH="266400" progId="Equation.DSMT4">
              <p:embed/>
            </p:oleObj>
          </a:graphicData>
        </a:graphic>
      </p:graphicFrame>
      <p:sp>
        <p:nvSpPr>
          <p:cNvPr id="195598" name="Rectangle 14"/>
          <p:cNvSpPr>
            <a:spLocks noChangeArrowheads="1"/>
          </p:cNvSpPr>
          <p:nvPr/>
        </p:nvSpPr>
        <p:spPr bwMode="auto">
          <a:xfrm>
            <a:off x="3238769" y="5152304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95599" name="Rectangle 15"/>
          <p:cNvSpPr>
            <a:spLocks noChangeArrowheads="1"/>
          </p:cNvSpPr>
          <p:nvPr/>
        </p:nvSpPr>
        <p:spPr bwMode="auto">
          <a:xfrm>
            <a:off x="1303650" y="1515300"/>
            <a:ext cx="452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Use</a:t>
            </a:r>
          </a:p>
        </p:txBody>
      </p:sp>
      <p:graphicFrame>
        <p:nvGraphicFramePr>
          <p:cNvPr id="195600" name="Object 16"/>
          <p:cNvGraphicFramePr>
            <a:graphicFrameLocks noChangeAspect="1"/>
          </p:cNvGraphicFramePr>
          <p:nvPr/>
        </p:nvGraphicFramePr>
        <p:xfrm>
          <a:off x="1932113" y="1330325"/>
          <a:ext cx="5276850" cy="855663"/>
        </p:xfrm>
        <a:graphic>
          <a:graphicData uri="http://schemas.openxmlformats.org/presentationml/2006/ole">
            <p:oleObj spid="_x0000_s195600" name="Equation" r:id="rId5" imgW="2895480" imgH="469800" progId="Equation.DSMT4">
              <p:embed/>
            </p:oleObj>
          </a:graphicData>
        </a:graphic>
      </p:graphicFrame>
      <p:sp>
        <p:nvSpPr>
          <p:cNvPr id="195601" name="Rectangle 17"/>
          <p:cNvSpPr>
            <a:spLocks noChangeArrowheads="1"/>
          </p:cNvSpPr>
          <p:nvPr/>
        </p:nvSpPr>
        <p:spPr bwMode="auto">
          <a:xfrm>
            <a:off x="195263" y="195263"/>
            <a:ext cx="8737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Dipole Radiated Power (cont.)   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2D67FB1A-D3DD-4724-9EBE-ED6BC77DB36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0639" y="6139543"/>
            <a:ext cx="8068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/>
              <a:t>Note: the “1” term in the denominator of the </a:t>
            </a:r>
            <a:r>
              <a:rPr lang="en-US" sz="1400" b="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400" b="0" dirty="0" smtClean="0"/>
              <a:t> and </a:t>
            </a:r>
            <a:r>
              <a:rPr lang="en-US" sz="1400" b="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1400" b="0" dirty="0" smtClean="0"/>
              <a:t> functions can be neglected for a thin substrate.</a:t>
            </a:r>
            <a:endParaRPr 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44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4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449" name="Rectangle 9"/>
          <p:cNvSpPr>
            <a:spLocks noChangeArrowheads="1"/>
          </p:cNvSpPr>
          <p:nvPr/>
        </p:nvSpPr>
        <p:spPr bwMode="auto">
          <a:xfrm>
            <a:off x="940500" y="1306575"/>
            <a:ext cx="452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Use</a:t>
            </a:r>
          </a:p>
        </p:txBody>
      </p:sp>
      <p:graphicFrame>
        <p:nvGraphicFramePr>
          <p:cNvPr id="189452" name="Object 12"/>
          <p:cNvGraphicFramePr>
            <a:graphicFrameLocks noChangeAspect="1"/>
          </p:cNvGraphicFramePr>
          <p:nvPr/>
        </p:nvGraphicFramePr>
        <p:xfrm>
          <a:off x="1608138" y="985838"/>
          <a:ext cx="6411912" cy="1011237"/>
        </p:xfrm>
        <a:graphic>
          <a:graphicData uri="http://schemas.openxmlformats.org/presentationml/2006/ole">
            <p:oleObj spid="_x0000_s189452" name="Equation" r:id="rId3" imgW="3073320" imgH="482400" progId="Equation.DSMT4">
              <p:embed/>
            </p:oleObj>
          </a:graphicData>
        </a:graphic>
      </p:graphicFrame>
      <p:graphicFrame>
        <p:nvGraphicFramePr>
          <p:cNvPr id="189453" name="Object 13"/>
          <p:cNvGraphicFramePr>
            <a:graphicFrameLocks noChangeAspect="1"/>
          </p:cNvGraphicFramePr>
          <p:nvPr/>
        </p:nvGraphicFramePr>
        <p:xfrm>
          <a:off x="2437597" y="2660072"/>
          <a:ext cx="2472870" cy="3830637"/>
        </p:xfrm>
        <a:graphic>
          <a:graphicData uri="http://schemas.openxmlformats.org/presentationml/2006/ole">
            <p:oleObj spid="_x0000_s189453" name="Equation" r:id="rId4" imgW="1460160" imgH="2260440" progId="Equation.DSMT4">
              <p:embed/>
            </p:oleObj>
          </a:graphicData>
        </a:graphic>
      </p:graphicFrame>
      <p:sp>
        <p:nvSpPr>
          <p:cNvPr id="189454" name="Rectangle 14"/>
          <p:cNvSpPr>
            <a:spLocks noChangeArrowheads="1"/>
          </p:cNvSpPr>
          <p:nvPr/>
        </p:nvSpPr>
        <p:spPr bwMode="auto">
          <a:xfrm>
            <a:off x="195263" y="195263"/>
            <a:ext cx="8737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Dipole Radiated Power (cont.)   </a:t>
            </a:r>
          </a:p>
        </p:txBody>
      </p:sp>
      <p:sp>
        <p:nvSpPr>
          <p:cNvPr id="189455" name="Rectangle 15"/>
          <p:cNvSpPr>
            <a:spLocks noChangeArrowheads="1"/>
          </p:cNvSpPr>
          <p:nvPr/>
        </p:nvSpPr>
        <p:spPr bwMode="auto">
          <a:xfrm>
            <a:off x="700088" y="2397125"/>
            <a:ext cx="17557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We need the following integrals: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2D67FB1A-D3DD-4724-9EBE-ED6BC77DB366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189456" name="Object 16"/>
          <p:cNvGraphicFramePr>
            <a:graphicFrameLocks noChangeAspect="1"/>
          </p:cNvGraphicFramePr>
          <p:nvPr/>
        </p:nvGraphicFramePr>
        <p:xfrm>
          <a:off x="5614823" y="2636322"/>
          <a:ext cx="2870192" cy="1288371"/>
        </p:xfrm>
        <a:graphic>
          <a:graphicData uri="http://schemas.openxmlformats.org/presentationml/2006/ole">
            <p:oleObj spid="_x0000_s189456" name="Equation" r:id="rId5" imgW="1815840" imgH="8125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</TotalTime>
  <Words>366</Words>
  <Application>Microsoft Office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Default Design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Reviewer</cp:lastModifiedBy>
  <cp:revision>159</cp:revision>
  <dcterms:created xsi:type="dcterms:W3CDTF">2006-06-22T19:04:50Z</dcterms:created>
  <dcterms:modified xsi:type="dcterms:W3CDTF">2015-03-05T19:16:59Z</dcterms:modified>
</cp:coreProperties>
</file>