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3" r:id="rId2"/>
    <p:sldId id="321" r:id="rId3"/>
    <p:sldId id="340" r:id="rId4"/>
    <p:sldId id="342" r:id="rId5"/>
    <p:sldId id="341" r:id="rId6"/>
    <p:sldId id="336" r:id="rId7"/>
    <p:sldId id="337" r:id="rId8"/>
    <p:sldId id="338" r:id="rId9"/>
    <p:sldId id="339" r:id="rId10"/>
    <p:sldId id="343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  <a:srgbClr val="0000FF"/>
    <a:srgbClr val="0066FF"/>
    <a:srgbClr val="0033CC"/>
    <a:srgbClr val="66FFFF"/>
    <a:srgbClr val="CCEC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859" autoAdjust="0"/>
    <p:restoredTop sz="94660"/>
  </p:normalViewPr>
  <p:slideViewPr>
    <p:cSldViewPr snapToGrid="0">
      <p:cViewPr>
        <p:scale>
          <a:sx n="80" d="100"/>
          <a:sy n="80" d="100"/>
        </p:scale>
        <p:origin x="-1860" y="-252"/>
      </p:cViewPr>
      <p:guideLst>
        <p:guide orient="horz" pos="217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114BBCC-77CE-4EBD-936E-CD146F2BAF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11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1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1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3CAFE99-61C8-44A6-A617-F41F32D654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01A8E28A-C284-427C-B479-FCBEC055B5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6546ABD1-0625-444F-9BEA-A88F4DA36F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9BCB6F61-54B2-4899-9B9A-5DE8D4D09C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F4C6C512-823E-45A3-B1BB-F96CF3A9DF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0753F4B5-3746-44A7-BC50-EE0F957302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25272ACB-4E7E-4FF3-893D-0E0EEA859C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AE8DEFD0-3518-497C-8E97-6DFD3E462A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2C0402E3-645F-4F13-95CF-20FA1D2E8D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FE087B63-A778-4617-B7E1-307CD350B7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1A63E44C-1A37-4D83-898A-A41DF93F46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 smtClean="0"/>
          </a:p>
          <a:p>
            <a:fld id="{8CA79AFF-D2F5-4A57-B212-245AC5775F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dirty="0" smtClean="0"/>
          </a:p>
          <a:p>
            <a:fld id="{2ED227E5-4E7A-4D4C-8EB2-5024595375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502859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b="0">
                <a:solidFill>
                  <a:srgbClr val="0000FF"/>
                </a:solidFill>
              </a:rPr>
              <a:t>Notes 12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41990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863" y="3198813"/>
            <a:ext cx="3749675" cy="2535237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25272ACB-4E7E-4FF3-893D-0E0EEA859C3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17" name="Rectangle 21"/>
          <p:cNvSpPr>
            <a:spLocks noChangeArrowheads="1"/>
          </p:cNvSpPr>
          <p:nvPr/>
        </p:nvSpPr>
        <p:spPr bwMode="auto">
          <a:xfrm>
            <a:off x="357188" y="5324475"/>
            <a:ext cx="8442325" cy="13795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904" name="Rectangle 8"/>
          <p:cNvSpPr>
            <a:spLocks noChangeArrowheads="1"/>
          </p:cNvSpPr>
          <p:nvPr/>
        </p:nvSpPr>
        <p:spPr bwMode="auto">
          <a:xfrm>
            <a:off x="322263" y="1079500"/>
            <a:ext cx="2733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The patch array factor is</a:t>
            </a:r>
          </a:p>
        </p:txBody>
      </p:sp>
      <p:graphicFrame>
        <p:nvGraphicFramePr>
          <p:cNvPr id="208908" name="Object 12"/>
          <p:cNvGraphicFramePr>
            <a:graphicFrameLocks noChangeAspect="1"/>
          </p:cNvGraphicFramePr>
          <p:nvPr/>
        </p:nvGraphicFramePr>
        <p:xfrm>
          <a:off x="1548782" y="1655103"/>
          <a:ext cx="5647665" cy="1711593"/>
        </p:xfrm>
        <a:graphic>
          <a:graphicData uri="http://schemas.openxmlformats.org/presentationml/2006/ole">
            <p:oleObj spid="_x0000_s208908" name="Equation" r:id="rId3" imgW="3022560" imgH="914400" progId="Equation.DSMT4">
              <p:embed/>
            </p:oleObj>
          </a:graphicData>
        </a:graphic>
      </p:graphicFrame>
      <p:graphicFrame>
        <p:nvGraphicFramePr>
          <p:cNvPr id="208909" name="Object 13"/>
          <p:cNvGraphicFramePr>
            <a:graphicFrameLocks noChangeAspect="1"/>
          </p:cNvGraphicFramePr>
          <p:nvPr/>
        </p:nvGraphicFramePr>
        <p:xfrm>
          <a:off x="3431744" y="3696236"/>
          <a:ext cx="1995280" cy="877518"/>
        </p:xfrm>
        <a:graphic>
          <a:graphicData uri="http://schemas.openxmlformats.org/presentationml/2006/ole">
            <p:oleObj spid="_x0000_s208909" name="Equation" r:id="rId4" imgW="1091880" imgH="482400" progId="Equation.DSMT4">
              <p:embed/>
            </p:oleObj>
          </a:graphicData>
        </a:graphic>
      </p:graphicFrame>
      <p:graphicFrame>
        <p:nvGraphicFramePr>
          <p:cNvPr id="208910" name="Object 14"/>
          <p:cNvGraphicFramePr>
            <a:graphicFrameLocks noChangeAspect="1"/>
          </p:cNvGraphicFramePr>
          <p:nvPr/>
        </p:nvGraphicFramePr>
        <p:xfrm>
          <a:off x="1427163" y="5502275"/>
          <a:ext cx="1312862" cy="425450"/>
        </p:xfrm>
        <a:graphic>
          <a:graphicData uri="http://schemas.openxmlformats.org/presentationml/2006/ole">
            <p:oleObj spid="_x0000_s208910" name="Equation" r:id="rId5" imgW="622080" imgH="203040" progId="Equation.DSMT4">
              <p:embed/>
            </p:oleObj>
          </a:graphicData>
        </a:graphic>
      </p:graphicFrame>
      <p:sp>
        <p:nvSpPr>
          <p:cNvPr id="208911" name="Rectangle 15"/>
          <p:cNvSpPr>
            <a:spLocks noChangeArrowheads="1"/>
          </p:cNvSpPr>
          <p:nvPr/>
        </p:nvSpPr>
        <p:spPr bwMode="auto">
          <a:xfrm>
            <a:off x="804863" y="5524500"/>
            <a:ext cx="2968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</a:t>
            </a:r>
          </a:p>
        </p:txBody>
      </p:sp>
      <p:graphicFrame>
        <p:nvGraphicFramePr>
          <p:cNvPr id="208912" name="Object 16"/>
          <p:cNvGraphicFramePr>
            <a:graphicFrameLocks noChangeAspect="1"/>
          </p:cNvGraphicFramePr>
          <p:nvPr/>
        </p:nvGraphicFramePr>
        <p:xfrm>
          <a:off x="3201988" y="5310188"/>
          <a:ext cx="2371725" cy="792162"/>
        </p:xfrm>
        <a:graphic>
          <a:graphicData uri="http://schemas.openxmlformats.org/presentationml/2006/ole">
            <p:oleObj spid="_x0000_s208912" name="Equation" r:id="rId6" imgW="1180800" imgH="393480" progId="Equation.DSMT4">
              <p:embed/>
            </p:oleObj>
          </a:graphicData>
        </a:graphic>
      </p:graphicFrame>
      <p:graphicFrame>
        <p:nvGraphicFramePr>
          <p:cNvPr id="208913" name="Object 17"/>
          <p:cNvGraphicFramePr>
            <a:graphicFrameLocks noChangeAspect="1"/>
          </p:cNvGraphicFramePr>
          <p:nvPr/>
        </p:nvGraphicFramePr>
        <p:xfrm>
          <a:off x="3248025" y="6145213"/>
          <a:ext cx="2319338" cy="511175"/>
        </p:xfrm>
        <a:graphic>
          <a:graphicData uri="http://schemas.openxmlformats.org/presentationml/2006/ole">
            <p:oleObj spid="_x0000_s208913" name="Equation" r:id="rId7" imgW="1155600" imgH="253800" progId="Equation.DSMT4">
              <p:embed/>
            </p:oleObj>
          </a:graphicData>
        </a:graphic>
      </p:graphicFrame>
      <p:sp>
        <p:nvSpPr>
          <p:cNvPr id="208914" name="Rectangle 18"/>
          <p:cNvSpPr>
            <a:spLocks noChangeArrowheads="1"/>
          </p:cNvSpPr>
          <p:nvPr/>
        </p:nvSpPr>
        <p:spPr bwMode="auto">
          <a:xfrm>
            <a:off x="2759075" y="6219825"/>
            <a:ext cx="268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so</a:t>
            </a:r>
          </a:p>
        </p:txBody>
      </p:sp>
      <p:graphicFrame>
        <p:nvGraphicFramePr>
          <p:cNvPr id="208915" name="Object 19"/>
          <p:cNvGraphicFramePr>
            <a:graphicFrameLocks noChangeAspect="1"/>
          </p:cNvGraphicFramePr>
          <p:nvPr/>
        </p:nvGraphicFramePr>
        <p:xfrm>
          <a:off x="7212013" y="6199188"/>
          <a:ext cx="858837" cy="425450"/>
        </p:xfrm>
        <a:graphic>
          <a:graphicData uri="http://schemas.openxmlformats.org/presentationml/2006/ole">
            <p:oleObj spid="_x0000_s208915" name="Equation" r:id="rId8" imgW="406080" imgH="203040" progId="Equation.DSMT4">
              <p:embed/>
            </p:oleObj>
          </a:graphicData>
        </a:graphic>
      </p:graphicFrame>
      <p:sp>
        <p:nvSpPr>
          <p:cNvPr id="208916" name="Rectangle 20"/>
          <p:cNvSpPr>
            <a:spLocks noChangeArrowheads="1"/>
          </p:cNvSpPr>
          <p:nvPr/>
        </p:nvSpPr>
        <p:spPr bwMode="auto">
          <a:xfrm>
            <a:off x="6318250" y="6251575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208918" name="Rectangle 22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 (cont.)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E087B63-A778-4617-B7E1-307CD350B77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77" name="Rectangle 33"/>
          <p:cNvSpPr>
            <a:spLocks noChangeArrowheads="1"/>
          </p:cNvSpPr>
          <p:nvPr/>
        </p:nvSpPr>
        <p:spPr bwMode="auto">
          <a:xfrm>
            <a:off x="2995613" y="236538"/>
            <a:ext cx="29273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85426" name="Text Box 82"/>
          <p:cNvSpPr txBox="1">
            <a:spLocks noChangeArrowheads="1"/>
          </p:cNvSpPr>
          <p:nvPr/>
        </p:nvSpPr>
        <p:spPr bwMode="auto">
          <a:xfrm>
            <a:off x="531813" y="1263650"/>
            <a:ext cx="8088312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In this set of notes we derive a general expression for the</a:t>
            </a:r>
            <a:r>
              <a:rPr lang="en-US" sz="2000" b="0">
                <a:solidFill>
                  <a:srgbClr val="3333CC"/>
                </a:solidFill>
              </a:rPr>
              <a:t> “</a:t>
            </a:r>
            <a:r>
              <a:rPr lang="en-US" sz="2400" b="0" i="1">
                <a:solidFill>
                  <a:srgbClr val="FF3300"/>
                </a:solidFill>
                <a:latin typeface="Times New Roman" pitchFamily="18" charset="0"/>
              </a:rPr>
              <a:t>p</a:t>
            </a:r>
            <a:r>
              <a:rPr lang="en-US" sz="2000" b="0">
                <a:solidFill>
                  <a:srgbClr val="FF3300"/>
                </a:solidFill>
              </a:rPr>
              <a:t> factor</a:t>
            </a:r>
            <a:r>
              <a:rPr lang="en-US" sz="2000" b="0">
                <a:solidFill>
                  <a:srgbClr val="3333CC"/>
                </a:solidFill>
              </a:rPr>
              <a:t>” </a:t>
            </a:r>
            <a:r>
              <a:rPr lang="en-US" sz="2000" b="0">
                <a:solidFill>
                  <a:srgbClr val="0000FF"/>
                </a:solidFill>
              </a:rPr>
              <a:t>that is used to determine the space-wave power radiated by the rectangular patch.</a:t>
            </a:r>
          </a:p>
          <a:p>
            <a:endParaRPr lang="en-US" sz="2000" b="0">
              <a:solidFill>
                <a:srgbClr val="0000FF"/>
              </a:solidFill>
            </a:endParaRPr>
          </a:p>
          <a:p>
            <a:r>
              <a:rPr lang="en-US" sz="2000" b="0">
                <a:solidFill>
                  <a:srgbClr val="0000FF"/>
                </a:solidFill>
              </a:rPr>
              <a:t>In the next set of notes we will evaluate the integrals that appear and actually develop a final closed-form CAD expression for the </a:t>
            </a:r>
            <a:r>
              <a:rPr lang="en-US" sz="2400" b="0" i="1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2000" b="0">
                <a:solidFill>
                  <a:srgbClr val="0000FF"/>
                </a:solidFill>
              </a:rPr>
              <a:t> factor.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E087B63-A778-4617-B7E1-307CD350B77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34" name="Rectangle 10"/>
          <p:cNvSpPr>
            <a:spLocks noChangeArrowheads="1"/>
          </p:cNvSpPr>
          <p:nvPr/>
        </p:nvSpPr>
        <p:spPr bwMode="auto">
          <a:xfrm>
            <a:off x="596900" y="1092200"/>
            <a:ext cx="2759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FF3300"/>
                </a:solidFill>
              </a:rPr>
              <a:t>Definition of the </a:t>
            </a:r>
            <a:r>
              <a:rPr lang="en-US" sz="2400" b="0" i="1">
                <a:solidFill>
                  <a:srgbClr val="FF3300"/>
                </a:solidFill>
                <a:latin typeface="Times New Roman" pitchFamily="18" charset="0"/>
              </a:rPr>
              <a:t>p</a:t>
            </a:r>
            <a:r>
              <a:rPr lang="en-US" sz="2000" b="0">
                <a:solidFill>
                  <a:srgbClr val="FF3300"/>
                </a:solidFill>
              </a:rPr>
              <a:t> factor:</a:t>
            </a:r>
          </a:p>
        </p:txBody>
      </p:sp>
      <p:graphicFrame>
        <p:nvGraphicFramePr>
          <p:cNvPr id="205835" name="Object 11"/>
          <p:cNvGraphicFramePr>
            <a:graphicFrameLocks noChangeAspect="1"/>
          </p:cNvGraphicFramePr>
          <p:nvPr/>
        </p:nvGraphicFramePr>
        <p:xfrm>
          <a:off x="3436938" y="1866900"/>
          <a:ext cx="1371600" cy="1096963"/>
        </p:xfrm>
        <a:graphic>
          <a:graphicData uri="http://schemas.openxmlformats.org/presentationml/2006/ole">
            <p:oleObj spid="_x0000_s205835" name="Equation" r:id="rId3" imgW="571500" imgH="457200" progId="Equation.3">
              <p:embed/>
            </p:oleObj>
          </a:graphicData>
        </a:graphic>
      </p:graphicFrame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1724025" y="3941763"/>
            <a:ext cx="6184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en-US" sz="2000" b="0">
                <a:solidFill>
                  <a:srgbClr val="0000FF"/>
                </a:solidFill>
              </a:rPr>
              <a:t> power radiated by the actual rectangular patch</a:t>
            </a:r>
          </a:p>
        </p:txBody>
      </p:sp>
      <p:sp>
        <p:nvSpPr>
          <p:cNvPr id="205840" name="Text Box 16"/>
          <p:cNvSpPr txBox="1">
            <a:spLocks noChangeArrowheads="1"/>
          </p:cNvSpPr>
          <p:nvPr/>
        </p:nvSpPr>
        <p:spPr bwMode="auto">
          <a:xfrm>
            <a:off x="1111250" y="4848225"/>
            <a:ext cx="7807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en-US" sz="2000" b="0">
                <a:solidFill>
                  <a:srgbClr val="0000FF"/>
                </a:solidFill>
              </a:rPr>
              <a:t> power radiated by a dipole that has the equivalent dipole moment</a:t>
            </a:r>
          </a:p>
        </p:txBody>
      </p:sp>
      <p:graphicFrame>
        <p:nvGraphicFramePr>
          <p:cNvPr id="205841" name="Object 17"/>
          <p:cNvGraphicFramePr>
            <a:graphicFrameLocks noChangeAspect="1"/>
          </p:cNvGraphicFramePr>
          <p:nvPr/>
        </p:nvGraphicFramePr>
        <p:xfrm>
          <a:off x="469900" y="4729163"/>
          <a:ext cx="639763" cy="609600"/>
        </p:xfrm>
        <a:graphic>
          <a:graphicData uri="http://schemas.openxmlformats.org/presentationml/2006/ole">
            <p:oleObj spid="_x0000_s205841" name="Equation" r:id="rId4" imgW="266400" imgH="253800" progId="Equation.DSMT4">
              <p:embed/>
            </p:oleObj>
          </a:graphicData>
        </a:graphic>
      </p:graphicFrame>
      <p:graphicFrame>
        <p:nvGraphicFramePr>
          <p:cNvPr id="205842" name="Object 18"/>
          <p:cNvGraphicFramePr>
            <a:graphicFrameLocks noChangeAspect="1"/>
          </p:cNvGraphicFramePr>
          <p:nvPr/>
        </p:nvGraphicFramePr>
        <p:xfrm>
          <a:off x="1241425" y="3849688"/>
          <a:ext cx="487363" cy="579437"/>
        </p:xfrm>
        <a:graphic>
          <a:graphicData uri="http://schemas.openxmlformats.org/presentationml/2006/ole">
            <p:oleObj spid="_x0000_s205842" name="Equation" r:id="rId5" imgW="203040" imgH="241200" progId="Equation.DSMT4">
              <p:embed/>
            </p:oleObj>
          </a:graphicData>
        </a:graphic>
      </p:graphicFrame>
      <p:sp>
        <p:nvSpPr>
          <p:cNvPr id="205845" name="Rectangle 21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E087B63-A778-4617-B7E1-307CD350B776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205843" name="Object 19"/>
          <p:cNvGraphicFramePr>
            <a:graphicFrameLocks noChangeAspect="1"/>
          </p:cNvGraphicFramePr>
          <p:nvPr/>
        </p:nvGraphicFramePr>
        <p:xfrm>
          <a:off x="3541713" y="5355772"/>
          <a:ext cx="1705932" cy="610734"/>
        </p:xfrm>
        <a:graphic>
          <a:graphicData uri="http://schemas.openxmlformats.org/presentationml/2006/ole">
            <p:oleObj spid="_x0000_s205843" name="Equation" r:id="rId6" imgW="110484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878" name="Rectangle 6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 (cont.)</a:t>
            </a:r>
          </a:p>
        </p:txBody>
      </p:sp>
      <p:sp>
        <p:nvSpPr>
          <p:cNvPr id="207879" name="Rectangle 7"/>
          <p:cNvSpPr>
            <a:spLocks noChangeArrowheads="1"/>
          </p:cNvSpPr>
          <p:nvPr/>
        </p:nvSpPr>
        <p:spPr bwMode="auto">
          <a:xfrm>
            <a:off x="596900" y="1092200"/>
            <a:ext cx="15652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then have</a:t>
            </a:r>
          </a:p>
        </p:txBody>
      </p:sp>
      <p:graphicFrame>
        <p:nvGraphicFramePr>
          <p:cNvPr id="207885" name="Object 13"/>
          <p:cNvGraphicFramePr>
            <a:graphicFrameLocks noChangeAspect="1"/>
          </p:cNvGraphicFramePr>
          <p:nvPr/>
        </p:nvGraphicFramePr>
        <p:xfrm>
          <a:off x="2687638" y="1606550"/>
          <a:ext cx="1752600" cy="630238"/>
        </p:xfrm>
        <a:graphic>
          <a:graphicData uri="http://schemas.openxmlformats.org/presentationml/2006/ole">
            <p:oleObj spid="_x0000_s207885" name="Equation" r:id="rId3" imgW="710891" imgH="253890" progId="Equation.3">
              <p:embed/>
            </p:oleObj>
          </a:graphicData>
        </a:graphic>
      </p:graphicFrame>
      <p:sp>
        <p:nvSpPr>
          <p:cNvPr id="207887" name="Rectangle 15"/>
          <p:cNvSpPr>
            <a:spLocks noChangeArrowheads="1"/>
          </p:cNvSpPr>
          <p:nvPr/>
        </p:nvSpPr>
        <p:spPr bwMode="auto">
          <a:xfrm>
            <a:off x="550863" y="3021013"/>
            <a:ext cx="2763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From Notes 11, we have</a:t>
            </a:r>
          </a:p>
        </p:txBody>
      </p:sp>
      <p:graphicFrame>
        <p:nvGraphicFramePr>
          <p:cNvPr id="207888" name="Object 16"/>
          <p:cNvGraphicFramePr>
            <a:graphicFrameLocks noChangeAspect="1"/>
          </p:cNvGraphicFramePr>
          <p:nvPr/>
        </p:nvGraphicFramePr>
        <p:xfrm>
          <a:off x="998929" y="4561229"/>
          <a:ext cx="3561195" cy="754979"/>
        </p:xfrm>
        <a:graphic>
          <a:graphicData uri="http://schemas.openxmlformats.org/presentationml/2006/ole">
            <p:oleObj spid="_x0000_s207888" name="Equation" r:id="rId4" imgW="2197080" imgH="469800" progId="Equation.DSMT4">
              <p:embed/>
            </p:oleObj>
          </a:graphicData>
        </a:graphic>
      </p:graphicFrame>
      <p:graphicFrame>
        <p:nvGraphicFramePr>
          <p:cNvPr id="207889" name="Object 17"/>
          <p:cNvGraphicFramePr>
            <a:graphicFrameLocks noChangeAspect="1"/>
          </p:cNvGraphicFramePr>
          <p:nvPr/>
        </p:nvGraphicFramePr>
        <p:xfrm>
          <a:off x="2172236" y="5840653"/>
          <a:ext cx="1746621" cy="710774"/>
        </p:xfrm>
        <a:graphic>
          <a:graphicData uri="http://schemas.openxmlformats.org/presentationml/2006/ole">
            <p:oleObj spid="_x0000_s207889" name="Equation" r:id="rId5" imgW="1054080" imgH="431640" progId="Equation.DSMT4">
              <p:embed/>
            </p:oleObj>
          </a:graphicData>
        </a:graphic>
      </p:graphicFrame>
      <p:graphicFrame>
        <p:nvGraphicFramePr>
          <p:cNvPr id="207890" name="Object 18"/>
          <p:cNvGraphicFramePr>
            <a:graphicFrameLocks noChangeAspect="1"/>
          </p:cNvGraphicFramePr>
          <p:nvPr/>
        </p:nvGraphicFramePr>
        <p:xfrm>
          <a:off x="6632967" y="5590894"/>
          <a:ext cx="1691635" cy="729561"/>
        </p:xfrm>
        <a:graphic>
          <a:graphicData uri="http://schemas.openxmlformats.org/presentationml/2006/ole">
            <p:oleObj spid="_x0000_s207890" name="Equation" r:id="rId6" imgW="990360" imgH="431640" progId="Equation.DSMT4">
              <p:embed/>
            </p:oleObj>
          </a:graphicData>
        </a:graphic>
      </p:graphicFrame>
      <p:sp>
        <p:nvSpPr>
          <p:cNvPr id="207891" name="Text Box 19"/>
          <p:cNvSpPr txBox="1">
            <a:spLocks noChangeArrowheads="1"/>
          </p:cNvSpPr>
          <p:nvPr/>
        </p:nvSpPr>
        <p:spPr bwMode="auto">
          <a:xfrm>
            <a:off x="6716136" y="5196837"/>
            <a:ext cx="1608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/>
              <a:t>This assumes</a:t>
            </a:r>
            <a:endParaRPr lang="en-US" b="0" dirty="0"/>
          </a:p>
        </p:txBody>
      </p:sp>
      <p:grpSp>
        <p:nvGrpSpPr>
          <p:cNvPr id="207892" name="Group 20"/>
          <p:cNvGrpSpPr>
            <a:grpSpLocks/>
          </p:cNvGrpSpPr>
          <p:nvPr/>
        </p:nvGrpSpPr>
        <p:grpSpPr bwMode="auto">
          <a:xfrm>
            <a:off x="6594477" y="2528889"/>
            <a:ext cx="2128839" cy="2212976"/>
            <a:chOff x="2298" y="388"/>
            <a:chExt cx="1341" cy="1394"/>
          </a:xfrm>
        </p:grpSpPr>
        <p:sp>
          <p:nvSpPr>
            <p:cNvPr id="207893" name="Line 21"/>
            <p:cNvSpPr>
              <a:spLocks noChangeShapeType="1"/>
            </p:cNvSpPr>
            <p:nvPr/>
          </p:nvSpPr>
          <p:spPr bwMode="auto">
            <a:xfrm>
              <a:off x="3237" y="1300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894" name="Rectangle 22"/>
            <p:cNvSpPr>
              <a:spLocks noChangeArrowheads="1"/>
            </p:cNvSpPr>
            <p:nvPr/>
          </p:nvSpPr>
          <p:spPr bwMode="auto">
            <a:xfrm>
              <a:off x="2550" y="918"/>
              <a:ext cx="592" cy="643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207895" name="Line 23"/>
            <p:cNvSpPr>
              <a:spLocks noChangeShapeType="1"/>
            </p:cNvSpPr>
            <p:nvPr/>
          </p:nvSpPr>
          <p:spPr bwMode="auto">
            <a:xfrm flipH="1" flipV="1">
              <a:off x="2824" y="674"/>
              <a:ext cx="1" cy="1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896" name="Text Box 24"/>
            <p:cNvSpPr txBox="1">
              <a:spLocks noChangeArrowheads="1"/>
            </p:cNvSpPr>
            <p:nvPr/>
          </p:nvSpPr>
          <p:spPr bwMode="auto">
            <a:xfrm>
              <a:off x="2777" y="1532"/>
              <a:ext cx="20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L</a:t>
              </a:r>
            </a:p>
          </p:txBody>
        </p:sp>
        <p:sp>
          <p:nvSpPr>
            <p:cNvPr id="207897" name="Text Box 25"/>
            <p:cNvSpPr txBox="1">
              <a:spLocks noChangeArrowheads="1"/>
            </p:cNvSpPr>
            <p:nvPr/>
          </p:nvSpPr>
          <p:spPr bwMode="auto">
            <a:xfrm>
              <a:off x="2298" y="1075"/>
              <a:ext cx="24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>
                  <a:latin typeface="Times New Roman" pitchFamily="18" charset="0"/>
                </a:rPr>
                <a:t>W</a:t>
              </a:r>
            </a:p>
          </p:txBody>
        </p:sp>
        <p:sp>
          <p:nvSpPr>
            <p:cNvPr id="207898" name="Text Box 26"/>
            <p:cNvSpPr txBox="1">
              <a:spLocks noChangeArrowheads="1"/>
            </p:cNvSpPr>
            <p:nvPr/>
          </p:nvSpPr>
          <p:spPr bwMode="auto">
            <a:xfrm>
              <a:off x="3452" y="1166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207899" name="Text Box 27"/>
            <p:cNvSpPr txBox="1">
              <a:spLocks noChangeArrowheads="1"/>
            </p:cNvSpPr>
            <p:nvPr/>
          </p:nvSpPr>
          <p:spPr bwMode="auto">
            <a:xfrm>
              <a:off x="2735" y="388"/>
              <a:ext cx="18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0" i="1" dirty="0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E087B63-A778-4617-B7E1-307CD350B776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2" name="Object 19"/>
          <p:cNvGraphicFramePr>
            <a:graphicFrameLocks noChangeAspect="1"/>
          </p:cNvGraphicFramePr>
          <p:nvPr/>
        </p:nvGraphicFramePr>
        <p:xfrm>
          <a:off x="411430" y="3709171"/>
          <a:ext cx="5193723" cy="761475"/>
        </p:xfrm>
        <a:graphic>
          <a:graphicData uri="http://schemas.openxmlformats.org/presentationml/2006/ole">
            <p:oleObj spid="_x0000_s207891" name="Equation" r:id="rId7" imgW="3225600" imgH="469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6861" name="Object 13"/>
          <p:cNvGraphicFramePr>
            <a:graphicFrameLocks noChangeAspect="1"/>
          </p:cNvGraphicFramePr>
          <p:nvPr/>
        </p:nvGraphicFramePr>
        <p:xfrm>
          <a:off x="2239963" y="1482725"/>
          <a:ext cx="4270375" cy="946150"/>
        </p:xfrm>
        <a:graphic>
          <a:graphicData uri="http://schemas.openxmlformats.org/presentationml/2006/ole">
            <p:oleObj spid="_x0000_s206861" name="Equation" r:id="rId3" imgW="2108160" imgH="469800" progId="Equation.DSMT4">
              <p:embed/>
            </p:oleObj>
          </a:graphicData>
        </a:graphic>
      </p:graphicFrame>
      <p:graphicFrame>
        <p:nvGraphicFramePr>
          <p:cNvPr id="206862" name="Object 14"/>
          <p:cNvGraphicFramePr>
            <a:graphicFrameLocks noChangeAspect="1"/>
          </p:cNvGraphicFramePr>
          <p:nvPr/>
        </p:nvGraphicFramePr>
        <p:xfrm>
          <a:off x="1979613" y="4387850"/>
          <a:ext cx="5087937" cy="620713"/>
        </p:xfrm>
        <a:graphic>
          <a:graphicData uri="http://schemas.openxmlformats.org/presentationml/2006/ole">
            <p:oleObj spid="_x0000_s206862" name="Equation" r:id="rId4" imgW="2311200" imgH="279360" progId="Equation.DSMT4">
              <p:embed/>
            </p:oleObj>
          </a:graphicData>
        </a:graphic>
      </p:graphicFrame>
      <p:sp>
        <p:nvSpPr>
          <p:cNvPr id="206863" name="Text Box 15"/>
          <p:cNvSpPr txBox="1">
            <a:spLocks noChangeArrowheads="1"/>
          </p:cNvSpPr>
          <p:nvPr/>
        </p:nvSpPr>
        <p:spPr bwMode="auto">
          <a:xfrm>
            <a:off x="438150" y="954088"/>
            <a:ext cx="539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Calculation of the space-wave radiated power:</a:t>
            </a:r>
          </a:p>
        </p:txBody>
      </p:sp>
      <p:sp>
        <p:nvSpPr>
          <p:cNvPr id="206864" name="Text Box 16"/>
          <p:cNvSpPr txBox="1">
            <a:spLocks noChangeArrowheads="1"/>
          </p:cNvSpPr>
          <p:nvPr/>
        </p:nvSpPr>
        <p:spPr bwMode="auto">
          <a:xfrm>
            <a:off x="1795463" y="2941638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206865" name="Object 17"/>
          <p:cNvGraphicFramePr>
            <a:graphicFrameLocks noChangeAspect="1"/>
          </p:cNvGraphicFramePr>
          <p:nvPr/>
        </p:nvGraphicFramePr>
        <p:xfrm>
          <a:off x="2827338" y="3165475"/>
          <a:ext cx="2725737" cy="828675"/>
        </p:xfrm>
        <a:graphic>
          <a:graphicData uri="http://schemas.openxmlformats.org/presentationml/2006/ole">
            <p:oleObj spid="_x0000_s206865" name="Equation" r:id="rId5" imgW="1409400" imgH="431640" progId="Equation.DSMT4">
              <p:embed/>
            </p:oleObj>
          </a:graphicData>
        </a:graphic>
      </p:graphicFrame>
      <p:graphicFrame>
        <p:nvGraphicFramePr>
          <p:cNvPr id="206866" name="Object 18"/>
          <p:cNvGraphicFramePr>
            <a:graphicFrameLocks noChangeAspect="1"/>
          </p:cNvGraphicFramePr>
          <p:nvPr/>
        </p:nvGraphicFramePr>
        <p:xfrm>
          <a:off x="3751263" y="5365750"/>
          <a:ext cx="565150" cy="509588"/>
        </p:xfrm>
        <a:graphic>
          <a:graphicData uri="http://schemas.openxmlformats.org/presentationml/2006/ole">
            <p:oleObj spid="_x0000_s206866" name="Equation" r:id="rId6" imgW="279360" imgH="253800" progId="Equation.DSMT4">
              <p:embed/>
            </p:oleObj>
          </a:graphicData>
        </a:graphic>
      </p:graphicFrame>
      <p:sp>
        <p:nvSpPr>
          <p:cNvPr id="206867" name="Text Box 19"/>
          <p:cNvSpPr txBox="1">
            <a:spLocks noChangeArrowheads="1"/>
          </p:cNvSpPr>
          <p:nvPr/>
        </p:nvSpPr>
        <p:spPr bwMode="auto">
          <a:xfrm>
            <a:off x="3022600" y="5407025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and</a:t>
            </a:r>
          </a:p>
        </p:txBody>
      </p:sp>
      <p:sp>
        <p:nvSpPr>
          <p:cNvPr id="206868" name="Text Box 20"/>
          <p:cNvSpPr txBox="1">
            <a:spLocks noChangeArrowheads="1"/>
          </p:cNvSpPr>
          <p:nvPr/>
        </p:nvSpPr>
        <p:spPr bwMode="auto">
          <a:xfrm>
            <a:off x="4316413" y="5424488"/>
            <a:ext cx="42243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5425" indent="-225425"/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en-US" sz="2000" b="0" dirty="0">
                <a:solidFill>
                  <a:srgbClr val="0000FF"/>
                </a:solidFill>
              </a:rPr>
              <a:t> far field of </a:t>
            </a:r>
            <a:r>
              <a:rPr lang="en-US" sz="2000" b="0" dirty="0">
                <a:solidFill>
                  <a:srgbClr val="FF0000"/>
                </a:solidFill>
              </a:rPr>
              <a:t>unit-amplitude</a:t>
            </a:r>
            <a:r>
              <a:rPr lang="en-US" sz="2000" b="0" dirty="0">
                <a:solidFill>
                  <a:srgbClr val="0000FF"/>
                </a:solidFill>
              </a:rPr>
              <a:t> horizontal electric dipole in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</a:rPr>
              <a:t> direction.</a:t>
            </a:r>
          </a:p>
        </p:txBody>
      </p:sp>
      <p:sp>
        <p:nvSpPr>
          <p:cNvPr id="206869" name="Rectangle 21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 (cont.)</a:t>
            </a:r>
          </a:p>
        </p:txBody>
      </p:sp>
      <p:sp>
        <p:nvSpPr>
          <p:cNvPr id="206870" name="Text Box 22"/>
          <p:cNvSpPr txBox="1">
            <a:spLocks noChangeArrowheads="1"/>
          </p:cNvSpPr>
          <p:nvPr/>
        </p:nvSpPr>
        <p:spPr bwMode="auto">
          <a:xfrm>
            <a:off x="1304925" y="3965575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and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E087B63-A778-4617-B7E1-307CD350B77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2" name="Object 19"/>
          <p:cNvGraphicFramePr>
            <a:graphicFrameLocks noChangeAspect="1"/>
          </p:cNvGraphicFramePr>
          <p:nvPr/>
        </p:nvGraphicFramePr>
        <p:xfrm>
          <a:off x="7502525" y="4465638"/>
          <a:ext cx="1382713" cy="428625"/>
        </p:xfrm>
        <a:graphic>
          <a:graphicData uri="http://schemas.openxmlformats.org/presentationml/2006/ole">
            <p:oleObj spid="_x0000_s206867" name="Equation" r:id="rId7" imgW="8254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712" name="Rectangle 8"/>
          <p:cNvSpPr>
            <a:spLocks noChangeArrowheads="1"/>
          </p:cNvSpPr>
          <p:nvPr/>
        </p:nvSpPr>
        <p:spPr bwMode="auto">
          <a:xfrm>
            <a:off x="1368694" y="2250457"/>
            <a:ext cx="579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200714" name="Rectangle 10"/>
          <p:cNvSpPr>
            <a:spLocks noChangeArrowheads="1"/>
          </p:cNvSpPr>
          <p:nvPr/>
        </p:nvSpPr>
        <p:spPr bwMode="auto">
          <a:xfrm>
            <a:off x="1763713" y="1279525"/>
            <a:ext cx="30296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Denote the array factor as 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00719" name="Object 15"/>
          <p:cNvGraphicFramePr>
            <a:graphicFrameLocks noChangeAspect="1"/>
          </p:cNvGraphicFramePr>
          <p:nvPr/>
        </p:nvGraphicFramePr>
        <p:xfrm>
          <a:off x="4898590" y="1189038"/>
          <a:ext cx="2566987" cy="549275"/>
        </p:xfrm>
        <a:graphic>
          <a:graphicData uri="http://schemas.openxmlformats.org/presentationml/2006/ole">
            <p:oleObj spid="_x0000_s200719" name="Equation" r:id="rId3" imgW="1244060" imgH="266584" progId="Equation.3">
              <p:embed/>
            </p:oleObj>
          </a:graphicData>
        </a:graphic>
      </p:graphicFrame>
      <p:graphicFrame>
        <p:nvGraphicFramePr>
          <p:cNvPr id="200720" name="Object 16"/>
          <p:cNvGraphicFramePr>
            <a:graphicFrameLocks noChangeAspect="1"/>
          </p:cNvGraphicFramePr>
          <p:nvPr/>
        </p:nvGraphicFramePr>
        <p:xfrm>
          <a:off x="1931988" y="2806700"/>
          <a:ext cx="4814887" cy="615950"/>
        </p:xfrm>
        <a:graphic>
          <a:graphicData uri="http://schemas.openxmlformats.org/presentationml/2006/ole">
            <p:oleObj spid="_x0000_s200720" name="Equation" r:id="rId4" imgW="2006280" imgH="253800" progId="Equation.DSMT4">
              <p:embed/>
            </p:oleObj>
          </a:graphicData>
        </a:graphic>
      </p:graphicFrame>
      <p:sp>
        <p:nvSpPr>
          <p:cNvPr id="200723" name="Rectangle 19"/>
          <p:cNvSpPr>
            <a:spLocks noChangeArrowheads="1"/>
          </p:cNvSpPr>
          <p:nvPr/>
        </p:nvSpPr>
        <p:spPr bwMode="auto">
          <a:xfrm>
            <a:off x="2216809" y="3872449"/>
            <a:ext cx="423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and</a:t>
            </a:r>
          </a:p>
        </p:txBody>
      </p:sp>
      <p:graphicFrame>
        <p:nvGraphicFramePr>
          <p:cNvPr id="200724" name="Object 20"/>
          <p:cNvGraphicFramePr>
            <a:graphicFrameLocks noChangeAspect="1"/>
          </p:cNvGraphicFramePr>
          <p:nvPr/>
        </p:nvGraphicFramePr>
        <p:xfrm>
          <a:off x="2573338" y="4194175"/>
          <a:ext cx="3571875" cy="673100"/>
        </p:xfrm>
        <a:graphic>
          <a:graphicData uri="http://schemas.openxmlformats.org/presentationml/2006/ole">
            <p:oleObj spid="_x0000_s200724" name="Equation" r:id="rId5" imgW="1638000" imgH="304560" progId="Equation.DSMT4">
              <p:embed/>
            </p:oleObj>
          </a:graphicData>
        </a:graphic>
      </p:graphicFrame>
      <p:sp>
        <p:nvSpPr>
          <p:cNvPr id="200725" name="Rectangle 21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E087B63-A778-4617-B7E1-307CD350B77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685800" y="2925763"/>
            <a:ext cx="1538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We also have</a:t>
            </a:r>
          </a:p>
        </p:txBody>
      </p:sp>
      <p:sp>
        <p:nvSpPr>
          <p:cNvPr id="201736" name="Rectangle 8"/>
          <p:cNvSpPr>
            <a:spLocks noChangeArrowheads="1"/>
          </p:cNvSpPr>
          <p:nvPr/>
        </p:nvSpPr>
        <p:spPr bwMode="auto">
          <a:xfrm>
            <a:off x="917575" y="1052513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201741" name="Rectangle 13"/>
          <p:cNvSpPr>
            <a:spLocks noChangeArrowheads="1"/>
          </p:cNvSpPr>
          <p:nvPr/>
        </p:nvSpPr>
        <p:spPr bwMode="auto">
          <a:xfrm>
            <a:off x="518576" y="4788128"/>
            <a:ext cx="59473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solidFill>
                  <a:srgbClr val="0000FF"/>
                </a:solidFill>
              </a:rPr>
              <a:t>We can write the moment of the equivalent dipole as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01743" name="Object 15"/>
          <p:cNvGraphicFramePr>
            <a:graphicFrameLocks noChangeAspect="1"/>
          </p:cNvGraphicFramePr>
          <p:nvPr/>
        </p:nvGraphicFramePr>
        <p:xfrm>
          <a:off x="1912939" y="1403556"/>
          <a:ext cx="5238750" cy="1068388"/>
        </p:xfrm>
        <a:graphic>
          <a:graphicData uri="http://schemas.openxmlformats.org/presentationml/2006/ole">
            <p:oleObj spid="_x0000_s201743" name="Equation" r:id="rId3" imgW="2311200" imgH="469800" progId="Equation.DSMT4">
              <p:embed/>
            </p:oleObj>
          </a:graphicData>
        </a:graphic>
      </p:graphicFrame>
      <p:graphicFrame>
        <p:nvGraphicFramePr>
          <p:cNvPr id="201744" name="Object 16"/>
          <p:cNvGraphicFramePr>
            <a:graphicFrameLocks noChangeAspect="1"/>
          </p:cNvGraphicFramePr>
          <p:nvPr/>
        </p:nvGraphicFramePr>
        <p:xfrm>
          <a:off x="1633538" y="3309938"/>
          <a:ext cx="5878512" cy="960437"/>
        </p:xfrm>
        <a:graphic>
          <a:graphicData uri="http://schemas.openxmlformats.org/presentationml/2006/ole">
            <p:oleObj spid="_x0000_s201744" name="Equation" r:id="rId4" imgW="2857320" imgH="469800" progId="Equation.DSMT4">
              <p:embed/>
            </p:oleObj>
          </a:graphicData>
        </a:graphic>
      </p:graphicFrame>
      <p:graphicFrame>
        <p:nvGraphicFramePr>
          <p:cNvPr id="201745" name="Object 17"/>
          <p:cNvGraphicFramePr>
            <a:graphicFrameLocks noChangeAspect="1"/>
          </p:cNvGraphicFramePr>
          <p:nvPr/>
        </p:nvGraphicFramePr>
        <p:xfrm>
          <a:off x="2505198" y="5305370"/>
          <a:ext cx="3729347" cy="1021580"/>
        </p:xfrm>
        <a:graphic>
          <a:graphicData uri="http://schemas.openxmlformats.org/presentationml/2006/ole">
            <p:oleObj spid="_x0000_s201745" name="Equation" r:id="rId5" imgW="2145960" imgH="583920" progId="Equation.DSMT4">
              <p:embed/>
            </p:oleObj>
          </a:graphicData>
        </a:graphic>
      </p:graphicFrame>
      <p:sp>
        <p:nvSpPr>
          <p:cNvPr id="201746" name="Rectangle 18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E087B63-A778-4617-B7E1-307CD350B77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820738" y="1627188"/>
            <a:ext cx="735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Hence</a:t>
            </a:r>
          </a:p>
        </p:txBody>
      </p:sp>
      <p:graphicFrame>
        <p:nvGraphicFramePr>
          <p:cNvPr id="202766" name="Object 14"/>
          <p:cNvGraphicFramePr>
            <a:graphicFrameLocks noChangeAspect="1"/>
          </p:cNvGraphicFramePr>
          <p:nvPr/>
        </p:nvGraphicFramePr>
        <p:xfrm>
          <a:off x="1212170" y="2635047"/>
          <a:ext cx="6411788" cy="1770967"/>
        </p:xfrm>
        <a:graphic>
          <a:graphicData uri="http://schemas.openxmlformats.org/presentationml/2006/ole">
            <p:oleObj spid="_x0000_s202766" name="Equation" r:id="rId3" imgW="2717640" imgH="914400" progId="Equation.DSMT4">
              <p:embed/>
            </p:oleObj>
          </a:graphicData>
        </a:graphic>
      </p:graphicFrame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E087B63-A778-4617-B7E1-307CD350B77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782" name="Rectangle 6"/>
          <p:cNvSpPr>
            <a:spLocks noChangeArrowheads="1"/>
          </p:cNvSpPr>
          <p:nvPr/>
        </p:nvSpPr>
        <p:spPr bwMode="auto">
          <a:xfrm>
            <a:off x="539750" y="4854575"/>
            <a:ext cx="81105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Note:                  </a:t>
            </a:r>
            <a:r>
              <a:rPr lang="en-US" sz="2000" b="0" dirty="0" smtClean="0">
                <a:solidFill>
                  <a:srgbClr val="0000FF"/>
                </a:solidFill>
              </a:rPr>
              <a:t>depends </a:t>
            </a:r>
            <a:r>
              <a:rPr lang="en-US" sz="2000" b="0" dirty="0">
                <a:solidFill>
                  <a:srgbClr val="0000FF"/>
                </a:solidFill>
              </a:rPr>
              <a:t>on </a:t>
            </a:r>
            <a:r>
              <a:rPr lang="en-US" sz="2000" b="0" dirty="0" smtClean="0">
                <a:solidFill>
                  <a:srgbClr val="0000FF"/>
                </a:solidFill>
              </a:rPr>
              <a:t>             </a:t>
            </a:r>
            <a:r>
              <a:rPr lang="en-US" sz="2000" b="0" dirty="0">
                <a:solidFill>
                  <a:srgbClr val="0000FF"/>
                </a:solidFill>
              </a:rPr>
              <a:t>but not the substrate parameters. </a:t>
            </a:r>
          </a:p>
        </p:txBody>
      </p:sp>
      <p:sp>
        <p:nvSpPr>
          <p:cNvPr id="203784" name="Rectangle 8"/>
          <p:cNvSpPr>
            <a:spLocks noChangeArrowheads="1"/>
          </p:cNvSpPr>
          <p:nvPr/>
        </p:nvSpPr>
        <p:spPr bwMode="auto">
          <a:xfrm>
            <a:off x="307975" y="1039813"/>
            <a:ext cx="25384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This may be written as</a:t>
            </a:r>
          </a:p>
        </p:txBody>
      </p:sp>
      <p:graphicFrame>
        <p:nvGraphicFramePr>
          <p:cNvPr id="203787" name="Object 11"/>
          <p:cNvGraphicFramePr>
            <a:graphicFrameLocks noChangeAspect="1"/>
          </p:cNvGraphicFramePr>
          <p:nvPr/>
        </p:nvGraphicFramePr>
        <p:xfrm>
          <a:off x="892321" y="1871858"/>
          <a:ext cx="7159150" cy="1746549"/>
        </p:xfrm>
        <a:graphic>
          <a:graphicData uri="http://schemas.openxmlformats.org/presentationml/2006/ole">
            <p:oleObj spid="_x0000_s203787" name="Equation" r:id="rId3" imgW="3746160" imgH="914400" progId="Equation.DSMT4">
              <p:embed/>
            </p:oleObj>
          </a:graphicData>
        </a:graphic>
      </p:graphicFrame>
      <p:graphicFrame>
        <p:nvGraphicFramePr>
          <p:cNvPr id="203789" name="Object 13"/>
          <p:cNvGraphicFramePr>
            <a:graphicFrameLocks noChangeAspect="1"/>
          </p:cNvGraphicFramePr>
          <p:nvPr/>
        </p:nvGraphicFramePr>
        <p:xfrm>
          <a:off x="1289050" y="4795838"/>
          <a:ext cx="990600" cy="425450"/>
        </p:xfrm>
        <a:graphic>
          <a:graphicData uri="http://schemas.openxmlformats.org/presentationml/2006/ole">
            <p:oleObj spid="_x0000_s203789" name="Equation" r:id="rId4" imgW="469696" imgH="203112" progId="Equation.3">
              <p:embed/>
            </p:oleObj>
          </a:graphicData>
        </a:graphic>
      </p:graphicFrame>
      <p:graphicFrame>
        <p:nvGraphicFramePr>
          <p:cNvPr id="203790" name="Object 14"/>
          <p:cNvGraphicFramePr>
            <a:graphicFrameLocks noChangeAspect="1"/>
          </p:cNvGraphicFramePr>
          <p:nvPr/>
        </p:nvGraphicFramePr>
        <p:xfrm>
          <a:off x="3849363" y="4823588"/>
          <a:ext cx="696912" cy="425450"/>
        </p:xfrm>
        <a:graphic>
          <a:graphicData uri="http://schemas.openxmlformats.org/presentationml/2006/ole">
            <p:oleObj spid="_x0000_s203790" name="Equation" r:id="rId5" imgW="330120" imgH="203040" progId="Equation.DSMT4">
              <p:embed/>
            </p:oleObj>
          </a:graphicData>
        </a:graphic>
      </p:graphicFrame>
      <p:sp>
        <p:nvSpPr>
          <p:cNvPr id="203791" name="Rectangle 15"/>
          <p:cNvSpPr>
            <a:spLocks noChangeArrowheads="1"/>
          </p:cNvSpPr>
          <p:nvPr/>
        </p:nvSpPr>
        <p:spPr bwMode="auto">
          <a:xfrm>
            <a:off x="279400" y="195263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mtClean="0"/>
          </a:p>
          <a:p>
            <a:fld id="{FE087B63-A778-4617-B7E1-307CD350B77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236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Default Design</vt:lpstr>
      <vt:lpstr>Equation</vt:lpstr>
      <vt:lpstr>MathType 6.0 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174</cp:revision>
  <dcterms:created xsi:type="dcterms:W3CDTF">2006-06-22T19:04:50Z</dcterms:created>
  <dcterms:modified xsi:type="dcterms:W3CDTF">2015-04-02T00:37:36Z</dcterms:modified>
</cp:coreProperties>
</file>