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3" r:id="rId2"/>
    <p:sldId id="321" r:id="rId3"/>
    <p:sldId id="361" r:id="rId4"/>
    <p:sldId id="36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8" r:id="rId16"/>
    <p:sldId id="354" r:id="rId17"/>
    <p:sldId id="356" r:id="rId18"/>
    <p:sldId id="359" r:id="rId19"/>
    <p:sldId id="360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00FF00"/>
    <a:srgbClr val="0066FF"/>
    <a:srgbClr val="3399FF"/>
    <a:srgbClr val="DDDDDD"/>
    <a:srgbClr val="0000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859" autoAdjust="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7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3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2AE7084D-28B5-4386-BE25-C929D2CAA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1D257EB-6BF7-482C-B3A2-DD86BAFC21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54DED11-1CD7-474C-9AD3-086C54FD98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E097ACC-C7BD-4AF9-B04C-6A8289CD8A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54AADB5-FD2F-463D-B433-0CE6B01D34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72B6C37-F6D9-4BE6-A102-67E9454959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58E13B4-5318-42F0-804E-05175755F1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98B722F-F42F-4E31-9312-990993BFF1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252AAB2-1993-43CD-A00D-B04A58EC43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3907C86-2A79-4DDE-BFC0-C76384E3D3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B7E3559-A7A7-4C59-87F0-CA83EE1B27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7443EA0-A1BC-4453-BD23-2C29F632F8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502859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13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9463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B58E13B4-5318-42F0-804E-05175755F1B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800100" y="3294063"/>
            <a:ext cx="4964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 we have used use a Taylor series for</a:t>
            </a:r>
          </a:p>
        </p:txBody>
      </p:sp>
      <p:graphicFrame>
        <p:nvGraphicFramePr>
          <p:cNvPr id="8194" name="Object 11"/>
          <p:cNvGraphicFramePr>
            <a:graphicFrameLocks noChangeAspect="1"/>
          </p:cNvGraphicFramePr>
          <p:nvPr/>
        </p:nvGraphicFramePr>
        <p:xfrm>
          <a:off x="1379538" y="1476375"/>
          <a:ext cx="5788025" cy="1289050"/>
        </p:xfrm>
        <a:graphic>
          <a:graphicData uri="http://schemas.openxmlformats.org/presentationml/2006/ole">
            <p:oleObj spid="_x0000_s8194" name="Equation" r:id="rId3" imgW="3149280" imgH="698400" progId="Equation.DSMT4">
              <p:embed/>
            </p:oleObj>
          </a:graphicData>
        </a:graphic>
      </p:graphicFrame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5994400" y="2957513"/>
          <a:ext cx="1585913" cy="1006475"/>
        </p:xfrm>
        <a:graphic>
          <a:graphicData uri="http://schemas.openxmlformats.org/presentationml/2006/ole">
            <p:oleObj spid="_x0000_s8195" name="Equation" r:id="rId4" imgW="889000" imgH="558800" progId="Equation.3">
              <p:embed/>
            </p:oleObj>
          </a:graphicData>
        </a:graphic>
      </p:graphicFrame>
      <p:graphicFrame>
        <p:nvGraphicFramePr>
          <p:cNvPr id="8196" name="Object 13"/>
          <p:cNvGraphicFramePr>
            <a:graphicFrameLocks noChangeAspect="1"/>
          </p:cNvGraphicFramePr>
          <p:nvPr/>
        </p:nvGraphicFramePr>
        <p:xfrm>
          <a:off x="1304925" y="5033963"/>
          <a:ext cx="6110288" cy="1287462"/>
        </p:xfrm>
        <a:graphic>
          <a:graphicData uri="http://schemas.openxmlformats.org/presentationml/2006/ole">
            <p:oleObj spid="_x0000_s8196" name="Equation" r:id="rId5" imgW="3124080" imgH="660240" progId="Equation.DSMT4">
              <p:embed/>
            </p:oleObj>
          </a:graphicData>
        </a:graphic>
      </p:graphicFrame>
      <p:sp>
        <p:nvSpPr>
          <p:cNvPr id="8203" name="Text Box 14"/>
          <p:cNvSpPr txBox="1">
            <a:spLocks noChangeArrowheads="1"/>
          </p:cNvSpPr>
          <p:nvPr/>
        </p:nvSpPr>
        <p:spPr bwMode="auto">
          <a:xfrm>
            <a:off x="623888" y="858838"/>
            <a:ext cx="5470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cosine term may thus be approximated as </a:t>
            </a:r>
          </a:p>
        </p:txBody>
      </p:sp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684213" y="4313238"/>
            <a:ext cx="447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 (keeping terms up to </a:t>
            </a:r>
            <a:r>
              <a:rPr lang="en-US" sz="2000" b="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baseline="3000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sz="2000" b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232464" name="Rectangle 16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2263775" y="1287463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Define</a:t>
            </a:r>
          </a:p>
        </p:txBody>
      </p:sp>
      <p:graphicFrame>
        <p:nvGraphicFramePr>
          <p:cNvPr id="9218" name="Object 0"/>
          <p:cNvGraphicFramePr>
            <a:graphicFrameLocks noChangeAspect="1"/>
          </p:cNvGraphicFramePr>
          <p:nvPr/>
        </p:nvGraphicFramePr>
        <p:xfrm>
          <a:off x="3409950" y="1071563"/>
          <a:ext cx="2322513" cy="1465262"/>
        </p:xfrm>
        <a:graphic>
          <a:graphicData uri="http://schemas.openxmlformats.org/presentationml/2006/ole">
            <p:oleObj spid="_x0000_s9218" name="Equation" r:id="rId3" imgW="1282680" imgH="812520" progId="Equation.DSMT4">
              <p:embed/>
            </p:oleObj>
          </a:graphicData>
        </a:graphic>
      </p:graphicFrame>
      <p:graphicFrame>
        <p:nvGraphicFramePr>
          <p:cNvPr id="9219" name="Object 1"/>
          <p:cNvGraphicFramePr>
            <a:graphicFrameLocks noChangeAspect="1"/>
          </p:cNvGraphicFramePr>
          <p:nvPr/>
        </p:nvGraphicFramePr>
        <p:xfrm>
          <a:off x="3225800" y="3295650"/>
          <a:ext cx="2692400" cy="946150"/>
        </p:xfrm>
        <a:graphic>
          <a:graphicData uri="http://schemas.openxmlformats.org/presentationml/2006/ole">
            <p:oleObj spid="_x0000_s9219" name="Equation" r:id="rId4" imgW="1333440" imgH="469800" progId="Equation.DSMT4">
              <p:embed/>
            </p:oleObj>
          </a:graphicData>
        </a:graphic>
      </p:graphicFrame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2820988" y="4862513"/>
          <a:ext cx="3502025" cy="1363662"/>
        </p:xfrm>
        <a:graphic>
          <a:graphicData uri="http://schemas.openxmlformats.org/presentationml/2006/ole">
            <p:oleObj spid="_x0000_s9220" name="Equation" r:id="rId5" imgW="1663560" imgH="647640" progId="Equation.DSMT4">
              <p:embed/>
            </p:oleObj>
          </a:graphicData>
        </a:graphic>
      </p:graphicFrame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1924050" y="5106988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 flipV="1">
            <a:off x="5751513" y="5049838"/>
            <a:ext cx="185737" cy="568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488" name="Rectangle 16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9230" name="Rectangle 7"/>
          <p:cNvSpPr>
            <a:spLocks noChangeArrowheads="1"/>
          </p:cNvSpPr>
          <p:nvPr/>
        </p:nvSpPr>
        <p:spPr bwMode="auto">
          <a:xfrm>
            <a:off x="1673225" y="2817813"/>
            <a:ext cx="2879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numerical values are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379413" y="1470025"/>
            <a:ext cx="156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10242" name="Object 13"/>
          <p:cNvGraphicFramePr>
            <a:graphicFrameLocks noChangeAspect="1"/>
          </p:cNvGraphicFramePr>
          <p:nvPr/>
        </p:nvGraphicFramePr>
        <p:xfrm>
          <a:off x="752475" y="2371725"/>
          <a:ext cx="7046913" cy="2962275"/>
        </p:xfrm>
        <a:graphic>
          <a:graphicData uri="http://schemas.openxmlformats.org/presentationml/2006/ole">
            <p:oleObj spid="_x0000_s10242" name="Equation" r:id="rId3" imgW="3809880" imgH="1600200" progId="Equation.DSMT4">
              <p:embed/>
            </p:oleObj>
          </a:graphicData>
        </a:graphic>
      </p:graphicFrame>
      <p:sp>
        <p:nvSpPr>
          <p:cNvPr id="234510" name="Rectangle 14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514350" y="1071563"/>
            <a:ext cx="311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Neglect the following terms:</a:t>
            </a:r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3622675" y="1430338"/>
          <a:ext cx="2057400" cy="661987"/>
        </p:xfrm>
        <a:graphic>
          <a:graphicData uri="http://schemas.openxmlformats.org/presentationml/2006/ole">
            <p:oleObj spid="_x0000_s11266" name="Equation" r:id="rId3" imgW="749160" imgH="241200" progId="Equation.DSMT4">
              <p:embed/>
            </p:oleObj>
          </a:graphicData>
        </a:graphic>
      </p:graphicFrame>
      <p:graphicFrame>
        <p:nvGraphicFramePr>
          <p:cNvPr id="11267" name="Object 10"/>
          <p:cNvGraphicFramePr>
            <a:graphicFrameLocks noChangeAspect="1"/>
          </p:cNvGraphicFramePr>
          <p:nvPr/>
        </p:nvGraphicFramePr>
        <p:xfrm>
          <a:off x="563563" y="3121025"/>
          <a:ext cx="7539037" cy="2714625"/>
        </p:xfrm>
        <a:graphic>
          <a:graphicData uri="http://schemas.openxmlformats.org/presentationml/2006/ole">
            <p:oleObj spid="_x0000_s11267" name="Equation" r:id="rId4" imgW="4305240" imgH="1549080" progId="Equation.DSMT4">
              <p:embed/>
            </p:oleObj>
          </a:graphicData>
        </a:graphic>
      </p:graphicFrame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546100" y="2414588"/>
            <a:ext cx="156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501650" y="1098550"/>
            <a:ext cx="4668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Next, we also neglect the following terms: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27038" y="2546350"/>
            <a:ext cx="156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/>
        </p:nvGraphicFramePr>
        <p:xfrm>
          <a:off x="3724275" y="1519238"/>
          <a:ext cx="1552575" cy="592137"/>
        </p:xfrm>
        <a:graphic>
          <a:graphicData uri="http://schemas.openxmlformats.org/presentationml/2006/ole">
            <p:oleObj spid="_x0000_s12290" name="Equation" r:id="rId3" imgW="596900" imgH="228600" progId="Equation.3">
              <p:embed/>
            </p:oleObj>
          </a:graphicData>
        </a:graphic>
      </p:graphicFrame>
      <p:graphicFrame>
        <p:nvGraphicFramePr>
          <p:cNvPr id="12291" name="Object 12"/>
          <p:cNvGraphicFramePr>
            <a:graphicFrameLocks noChangeAspect="1"/>
          </p:cNvGraphicFramePr>
          <p:nvPr/>
        </p:nvGraphicFramePr>
        <p:xfrm>
          <a:off x="436563" y="3165475"/>
          <a:ext cx="8215312" cy="2927350"/>
        </p:xfrm>
        <a:graphic>
          <a:graphicData uri="http://schemas.openxmlformats.org/presentationml/2006/ole">
            <p:oleObj spid="_x0000_s12291" name="Equation" r:id="rId4" imgW="4978080" imgH="1777680" progId="Equation.DSMT4">
              <p:embed/>
            </p:oleObj>
          </a:graphicData>
        </a:graphic>
      </p:graphicFrame>
      <p:sp>
        <p:nvSpPr>
          <p:cNvPr id="236557" name="Rectangle 13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393700" y="1111250"/>
            <a:ext cx="2287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Expanding, we have</a:t>
            </a:r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/>
        </p:nvGraphicFramePr>
        <p:xfrm>
          <a:off x="184604" y="1784029"/>
          <a:ext cx="8531885" cy="3215174"/>
        </p:xfrm>
        <a:graphic>
          <a:graphicData uri="http://schemas.openxmlformats.org/presentationml/2006/ole">
            <p:oleObj spid="_x0000_s13314" name="Equation" r:id="rId3" imgW="6362640" imgH="2400120" progId="Equation.DSMT4">
              <p:embed/>
            </p:oleObj>
          </a:graphicData>
        </a:graphic>
      </p:graphicFrame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1557338" y="1585913"/>
          <a:ext cx="1668462" cy="1027112"/>
        </p:xfrm>
        <a:graphic>
          <a:graphicData uri="http://schemas.openxmlformats.org/presentationml/2006/ole">
            <p:oleObj spid="_x0000_s14338" name="Equation" r:id="rId3" imgW="952200" imgH="583920" progId="Equation.DSMT4">
              <p:embed/>
            </p:oleObj>
          </a:graphicData>
        </a:graphic>
      </p:graphicFrame>
      <p:graphicFrame>
        <p:nvGraphicFramePr>
          <p:cNvPr id="14339" name="Object 10"/>
          <p:cNvGraphicFramePr>
            <a:graphicFrameLocks noChangeAspect="1"/>
          </p:cNvGraphicFramePr>
          <p:nvPr/>
        </p:nvGraphicFramePr>
        <p:xfrm>
          <a:off x="1490663" y="3997325"/>
          <a:ext cx="1860550" cy="1079500"/>
        </p:xfrm>
        <a:graphic>
          <a:graphicData uri="http://schemas.openxmlformats.org/presentationml/2006/ole">
            <p:oleObj spid="_x0000_s14339" name="Equation" r:id="rId4" imgW="1015920" imgH="583920" progId="Equation.DSMT4">
              <p:embed/>
            </p:oleObj>
          </a:graphicData>
        </a:graphic>
      </p:graphicFrame>
      <p:graphicFrame>
        <p:nvGraphicFramePr>
          <p:cNvPr id="14340" name="Object 11"/>
          <p:cNvGraphicFramePr>
            <a:graphicFrameLocks noChangeAspect="1"/>
          </p:cNvGraphicFramePr>
          <p:nvPr/>
        </p:nvGraphicFramePr>
        <p:xfrm>
          <a:off x="1452563" y="5265738"/>
          <a:ext cx="1839912" cy="1039812"/>
        </p:xfrm>
        <a:graphic>
          <a:graphicData uri="http://schemas.openxmlformats.org/presentationml/2006/ole">
            <p:oleObj spid="_x0000_s14340" name="Equation" r:id="rId5" imgW="1041120" imgH="583920" progId="Equation.DSMT4">
              <p:embed/>
            </p:oleObj>
          </a:graphicData>
        </a:graphic>
      </p:graphicFrame>
      <p:sp>
        <p:nvSpPr>
          <p:cNvPr id="14351" name="Text Box 12"/>
          <p:cNvSpPr txBox="1">
            <a:spLocks noChangeArrowheads="1"/>
          </p:cNvSpPr>
          <p:nvPr/>
        </p:nvSpPr>
        <p:spPr bwMode="auto">
          <a:xfrm>
            <a:off x="565150" y="1011238"/>
            <a:ext cx="629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All of the </a:t>
            </a:r>
            <a:r>
              <a:rPr lang="en-US" sz="2400" b="0" i="1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sz="2000" b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b="0">
                <a:solidFill>
                  <a:srgbClr val="0000FF"/>
                </a:solidFill>
              </a:rPr>
              <a:t>integrals may now be done in closed form: </a:t>
            </a:r>
          </a:p>
        </p:txBody>
      </p:sp>
      <p:graphicFrame>
        <p:nvGraphicFramePr>
          <p:cNvPr id="14341" name="Object 13"/>
          <p:cNvGraphicFramePr>
            <a:graphicFrameLocks noChangeAspect="1"/>
          </p:cNvGraphicFramePr>
          <p:nvPr/>
        </p:nvGraphicFramePr>
        <p:xfrm>
          <a:off x="1516063" y="2709863"/>
          <a:ext cx="1712912" cy="1027112"/>
        </p:xfrm>
        <a:graphic>
          <a:graphicData uri="http://schemas.openxmlformats.org/presentationml/2006/ole">
            <p:oleObj spid="_x0000_s14341" name="Equation" r:id="rId6" imgW="977760" imgH="583920" progId="Equation.DSMT4">
              <p:embed/>
            </p:oleObj>
          </a:graphicData>
        </a:graphic>
      </p:graphicFrame>
      <p:graphicFrame>
        <p:nvGraphicFramePr>
          <p:cNvPr id="14342" name="Object 14"/>
          <p:cNvGraphicFramePr>
            <a:graphicFrameLocks noChangeAspect="1"/>
          </p:cNvGraphicFramePr>
          <p:nvPr/>
        </p:nvGraphicFramePr>
        <p:xfrm>
          <a:off x="5053013" y="1573213"/>
          <a:ext cx="2393950" cy="1023937"/>
        </p:xfrm>
        <a:graphic>
          <a:graphicData uri="http://schemas.openxmlformats.org/presentationml/2006/ole">
            <p:oleObj spid="_x0000_s14342" name="Equation" r:id="rId7" imgW="1371600" imgH="583920" progId="Equation.DSMT4">
              <p:embed/>
            </p:oleObj>
          </a:graphicData>
        </a:graphic>
      </p:graphicFrame>
      <p:graphicFrame>
        <p:nvGraphicFramePr>
          <p:cNvPr id="14343" name="Object 15"/>
          <p:cNvGraphicFramePr>
            <a:graphicFrameLocks noChangeAspect="1"/>
          </p:cNvGraphicFramePr>
          <p:nvPr/>
        </p:nvGraphicFramePr>
        <p:xfrm>
          <a:off x="5024438" y="2727325"/>
          <a:ext cx="1963737" cy="1119188"/>
        </p:xfrm>
        <a:graphic>
          <a:graphicData uri="http://schemas.openxmlformats.org/presentationml/2006/ole">
            <p:oleObj spid="_x0000_s14343" name="Equation" r:id="rId8" imgW="1015920" imgH="583920" progId="Equation.DSMT4">
              <p:embed/>
            </p:oleObj>
          </a:graphicData>
        </a:graphic>
      </p:graphicFrame>
      <p:graphicFrame>
        <p:nvGraphicFramePr>
          <p:cNvPr id="14344" name="Object 16"/>
          <p:cNvGraphicFramePr>
            <a:graphicFrameLocks noChangeAspect="1"/>
          </p:cNvGraphicFramePr>
          <p:nvPr/>
        </p:nvGraphicFramePr>
        <p:xfrm>
          <a:off x="5002213" y="4025900"/>
          <a:ext cx="2451100" cy="1039813"/>
        </p:xfrm>
        <a:graphic>
          <a:graphicData uri="http://schemas.openxmlformats.org/presentationml/2006/ole">
            <p:oleObj spid="_x0000_s14344" name="Equation" r:id="rId9" imgW="1384200" imgH="583920" progId="Equation.DSMT4">
              <p:embed/>
            </p:oleObj>
          </a:graphicData>
        </a:graphic>
      </p:graphicFrame>
      <p:graphicFrame>
        <p:nvGraphicFramePr>
          <p:cNvPr id="14345" name="Object 17"/>
          <p:cNvGraphicFramePr>
            <a:graphicFrameLocks noChangeAspect="1"/>
          </p:cNvGraphicFramePr>
          <p:nvPr/>
        </p:nvGraphicFramePr>
        <p:xfrm>
          <a:off x="4954588" y="5305425"/>
          <a:ext cx="2479675" cy="1052513"/>
        </p:xfrm>
        <a:graphic>
          <a:graphicData uri="http://schemas.openxmlformats.org/presentationml/2006/ole">
            <p:oleObj spid="_x0000_s14345" name="Equation" r:id="rId10" imgW="1384200" imgH="583920" progId="Equation.DSMT4">
              <p:embed/>
            </p:oleObj>
          </a:graphicData>
        </a:graphic>
      </p:graphicFrame>
      <p:sp>
        <p:nvSpPr>
          <p:cNvPr id="238610" name="Rectangle 18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11"/>
          <p:cNvGraphicFramePr>
            <a:graphicFrameLocks noChangeAspect="1"/>
          </p:cNvGraphicFramePr>
          <p:nvPr/>
        </p:nvGraphicFramePr>
        <p:xfrm>
          <a:off x="1414463" y="1597025"/>
          <a:ext cx="1712912" cy="1204913"/>
        </p:xfrm>
        <a:graphic>
          <a:graphicData uri="http://schemas.openxmlformats.org/presentationml/2006/ole">
            <p:oleObj spid="_x0000_s15362" name="Equation" r:id="rId3" imgW="825480" imgH="583920" progId="Equation.DSMT4">
              <p:embed/>
            </p:oleObj>
          </a:graphicData>
        </a:graphic>
      </p:graphicFrame>
      <p:graphicFrame>
        <p:nvGraphicFramePr>
          <p:cNvPr id="15363" name="Object 12"/>
          <p:cNvGraphicFramePr>
            <a:graphicFrameLocks noChangeAspect="1"/>
          </p:cNvGraphicFramePr>
          <p:nvPr/>
        </p:nvGraphicFramePr>
        <p:xfrm>
          <a:off x="1393825" y="3141663"/>
          <a:ext cx="2009775" cy="1273175"/>
        </p:xfrm>
        <a:graphic>
          <a:graphicData uri="http://schemas.openxmlformats.org/presentationml/2006/ole">
            <p:oleObj spid="_x0000_s15363" name="Equation" r:id="rId4" imgW="927000" imgH="583920" progId="Equation.DSMT4">
              <p:embed/>
            </p:oleObj>
          </a:graphicData>
        </a:graphic>
      </p:graphicFrame>
      <p:graphicFrame>
        <p:nvGraphicFramePr>
          <p:cNvPr id="15364" name="Object 13"/>
          <p:cNvGraphicFramePr>
            <a:graphicFrameLocks noChangeAspect="1"/>
          </p:cNvGraphicFramePr>
          <p:nvPr/>
        </p:nvGraphicFramePr>
        <p:xfrm>
          <a:off x="1387475" y="4814888"/>
          <a:ext cx="2540000" cy="1171575"/>
        </p:xfrm>
        <a:graphic>
          <a:graphicData uri="http://schemas.openxmlformats.org/presentationml/2006/ole">
            <p:oleObj spid="_x0000_s15364" name="Equation" r:id="rId5" imgW="1257120" imgH="583920" progId="Equation.DSMT4">
              <p:embed/>
            </p:oleObj>
          </a:graphicData>
        </a:graphic>
      </p:graphicFrame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565150" y="1011238"/>
            <a:ext cx="637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All of the </a:t>
            </a:r>
            <a:r>
              <a:rPr lang="en-US" sz="2400" b="0" i="1">
                <a:solidFill>
                  <a:srgbClr val="0000FF"/>
                </a:solidFill>
                <a:sym typeface="Symbol" pitchFamily="18" charset="2"/>
              </a:rPr>
              <a:t> </a:t>
            </a:r>
            <a:r>
              <a:rPr lang="en-US" sz="2000" b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b="0">
                <a:solidFill>
                  <a:srgbClr val="0000FF"/>
                </a:solidFill>
              </a:rPr>
              <a:t>integrals may also be done in closed form: </a:t>
            </a:r>
          </a:p>
        </p:txBody>
      </p:sp>
      <p:graphicFrame>
        <p:nvGraphicFramePr>
          <p:cNvPr id="15365" name="Object 15"/>
          <p:cNvGraphicFramePr>
            <a:graphicFrameLocks noChangeAspect="1"/>
          </p:cNvGraphicFramePr>
          <p:nvPr/>
        </p:nvGraphicFramePr>
        <p:xfrm>
          <a:off x="4757738" y="1622425"/>
          <a:ext cx="2084387" cy="1222375"/>
        </p:xfrm>
        <a:graphic>
          <a:graphicData uri="http://schemas.openxmlformats.org/presentationml/2006/ole">
            <p:oleObj spid="_x0000_s15365" name="Equation" r:id="rId6" imgW="990360" imgH="583920" progId="Equation.DSMT4">
              <p:embed/>
            </p:oleObj>
          </a:graphicData>
        </a:graphic>
      </p:graphicFrame>
      <p:graphicFrame>
        <p:nvGraphicFramePr>
          <p:cNvPr id="15366" name="Object 16"/>
          <p:cNvGraphicFramePr>
            <a:graphicFrameLocks noChangeAspect="1"/>
          </p:cNvGraphicFramePr>
          <p:nvPr/>
        </p:nvGraphicFramePr>
        <p:xfrm>
          <a:off x="4700588" y="3159125"/>
          <a:ext cx="2998787" cy="1273175"/>
        </p:xfrm>
        <a:graphic>
          <a:graphicData uri="http://schemas.openxmlformats.org/presentationml/2006/ole">
            <p:oleObj spid="_x0000_s15366" name="Equation" r:id="rId7" imgW="1384200" imgH="583920" progId="Equation.DSMT4">
              <p:embed/>
            </p:oleObj>
          </a:graphicData>
        </a:graphic>
      </p:graphicFrame>
      <p:graphicFrame>
        <p:nvGraphicFramePr>
          <p:cNvPr id="15367" name="Object 17"/>
          <p:cNvGraphicFramePr>
            <a:graphicFrameLocks noChangeAspect="1"/>
          </p:cNvGraphicFramePr>
          <p:nvPr/>
        </p:nvGraphicFramePr>
        <p:xfrm>
          <a:off x="4681538" y="4829175"/>
          <a:ext cx="3124200" cy="1244600"/>
        </p:xfrm>
        <a:graphic>
          <a:graphicData uri="http://schemas.openxmlformats.org/presentationml/2006/ole">
            <p:oleObj spid="_x0000_s15367" name="Equation" r:id="rId8" imgW="1460160" imgH="583920" progId="Equation.DSMT4">
              <p:embed/>
            </p:oleObj>
          </a:graphicData>
        </a:graphic>
      </p:graphicFrame>
      <p:sp>
        <p:nvSpPr>
          <p:cNvPr id="240658" name="Rectangle 18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554038" y="1069975"/>
            <a:ext cx="1201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This yields</a:t>
            </a:r>
          </a:p>
        </p:txBody>
      </p:sp>
      <p:graphicFrame>
        <p:nvGraphicFramePr>
          <p:cNvPr id="16386" name="Object 0"/>
          <p:cNvGraphicFramePr>
            <a:graphicFrameLocks noChangeAspect="1"/>
          </p:cNvGraphicFramePr>
          <p:nvPr/>
        </p:nvGraphicFramePr>
        <p:xfrm>
          <a:off x="936955" y="1646506"/>
          <a:ext cx="6995762" cy="4034127"/>
        </p:xfrm>
        <a:graphic>
          <a:graphicData uri="http://schemas.openxmlformats.org/presentationml/2006/ole">
            <p:oleObj spid="_x0000_s16386" name="Equation" r:id="rId3" imgW="4025880" imgH="2323800" progId="Equation.DSMT4">
              <p:embed/>
            </p:oleObj>
          </a:graphicData>
        </a:graphic>
      </p:graphicFrame>
      <p:sp>
        <p:nvSpPr>
          <p:cNvPr id="243722" name="Rectangle 10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454025" y="1241425"/>
            <a:ext cx="245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Simplifying, we obtain</a:t>
            </a:r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/>
        </p:nvGraphicFramePr>
        <p:xfrm>
          <a:off x="1274763" y="1951038"/>
          <a:ext cx="4565650" cy="3946525"/>
        </p:xfrm>
        <a:graphic>
          <a:graphicData uri="http://schemas.openxmlformats.org/presentationml/2006/ole">
            <p:oleObj spid="_x0000_s17410" name="Equation" r:id="rId3" imgW="2019240" imgH="1752480" progId="Equation.DSMT4">
              <p:embed/>
            </p:oleObj>
          </a:graphicData>
        </a:graphic>
      </p:graphicFrame>
      <p:sp>
        <p:nvSpPr>
          <p:cNvPr id="244746" name="Rectangle 10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graphicFrame>
        <p:nvGraphicFramePr>
          <p:cNvPr id="17411" name="Object 11"/>
          <p:cNvGraphicFramePr>
            <a:graphicFrameLocks noChangeAspect="1"/>
          </p:cNvGraphicFramePr>
          <p:nvPr/>
        </p:nvGraphicFramePr>
        <p:xfrm>
          <a:off x="6562725" y="3228975"/>
          <a:ext cx="1971675" cy="1281113"/>
        </p:xfrm>
        <a:graphic>
          <a:graphicData uri="http://schemas.openxmlformats.org/presentationml/2006/ole">
            <p:oleObj spid="_x0000_s17411" name="Equation" r:id="rId4" imgW="1054080" imgH="6858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77" name="Rectangle 33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0488" name="Text Box 89"/>
          <p:cNvSpPr txBox="1">
            <a:spLocks noChangeArrowheads="1"/>
          </p:cNvSpPr>
          <p:nvPr/>
        </p:nvSpPr>
        <p:spPr bwMode="auto">
          <a:xfrm>
            <a:off x="519690" y="1353437"/>
            <a:ext cx="76980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this set of notes we perform the algebra necessary to evaluate the </a:t>
            </a:r>
            <a:r>
              <a:rPr lang="en-US" sz="2400" b="0" i="1" dirty="0">
                <a:solidFill>
                  <a:srgbClr val="FF3300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rgbClr val="FF3300"/>
                </a:solidFill>
              </a:rPr>
              <a:t> factor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FF0000"/>
                </a:solidFill>
              </a:rPr>
              <a:t>in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FF3300"/>
                </a:solidFill>
              </a:rPr>
              <a:t>closed </a:t>
            </a:r>
            <a:r>
              <a:rPr lang="en-US" sz="2000" b="0" dirty="0" smtClean="0">
                <a:solidFill>
                  <a:srgbClr val="FF3300"/>
                </a:solidFill>
              </a:rPr>
              <a:t>form</a:t>
            </a:r>
            <a:r>
              <a:rPr lang="en-US" sz="2000" b="0" dirty="0" smtClean="0">
                <a:solidFill>
                  <a:srgbClr val="0000FF"/>
                </a:solidFill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</a:rPr>
              <a:t>(assuming a thin substrate) </a:t>
            </a:r>
            <a:r>
              <a:rPr lang="en-US" sz="2000" b="0" dirty="0" smtClean="0">
                <a:solidFill>
                  <a:srgbClr val="0000FF"/>
                </a:solidFill>
              </a:rPr>
              <a:t>and </a:t>
            </a:r>
            <a:r>
              <a:rPr lang="en-US" sz="2000" b="0" dirty="0">
                <a:solidFill>
                  <a:srgbClr val="0000FF"/>
                </a:solidFill>
              </a:rPr>
              <a:t>to simplify the final result.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767" name="Rectangle 7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842221" y="1843445"/>
          <a:ext cx="7078621" cy="1726903"/>
        </p:xfrm>
        <a:graphic>
          <a:graphicData uri="http://schemas.openxmlformats.org/presentationml/2006/ole">
            <p:oleObj spid="_x0000_s1026" name="Equation" r:id="rId3" imgW="3746160" imgH="914400" progId="Equation.DSMT4">
              <p:embed/>
            </p:oleObj>
          </a:graphicData>
        </a:graphic>
      </p:graphicFrame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78576" y="1155658"/>
            <a:ext cx="2693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From Notes 12 we have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2448460" y="3958194"/>
          <a:ext cx="4178300" cy="1263650"/>
        </p:xfrm>
        <a:graphic>
          <a:graphicData uri="http://schemas.openxmlformats.org/presentationml/2006/ole">
            <p:oleObj spid="_x0000_s1027" name="Equation" r:id="rId4" imgW="3022560" imgH="914400" progId="Equation.DSMT4">
              <p:embed/>
            </p:oleObj>
          </a:graphicData>
        </a:graphic>
      </p:graphicFrame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3968132" y="5579063"/>
          <a:ext cx="1518268" cy="670471"/>
        </p:xfrm>
        <a:graphic>
          <a:graphicData uri="http://schemas.openxmlformats.org/presentationml/2006/ole">
            <p:oleObj spid="_x0000_s1028" name="Equation" r:id="rId5" imgW="10918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468313" y="4195763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Also assume that</a:t>
            </a:r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1" name="Rectangle 8"/>
          <p:cNvSpPr>
            <a:spLocks noChangeArrowheads="1"/>
          </p:cNvSpPr>
          <p:nvPr/>
        </p:nvSpPr>
        <p:spPr bwMode="auto">
          <a:xfrm>
            <a:off x="2571750" y="1039875"/>
            <a:ext cx="917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Assume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3703638" y="950913"/>
          <a:ext cx="1444625" cy="501650"/>
        </p:xfrm>
        <a:graphic>
          <a:graphicData uri="http://schemas.openxmlformats.org/presentationml/2006/ole">
            <p:oleObj spid="_x0000_s2050" name="Equation" r:id="rId3" imgW="647640" imgH="228600" progId="Equation.DSMT4">
              <p:embed/>
            </p:oleObj>
          </a:graphicData>
        </a:graphic>
      </p:graphicFrame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2820740" y="2351687"/>
          <a:ext cx="3021919" cy="1232063"/>
        </p:xfrm>
        <a:graphic>
          <a:graphicData uri="http://schemas.openxmlformats.org/presentationml/2006/ole">
            <p:oleObj spid="_x0000_s2051" name="Equation" r:id="rId4" imgW="1815840" imgH="736560" progId="Equation.DSMT4">
              <p:embed/>
            </p:oleObj>
          </a:graphicData>
        </a:graphic>
      </p:graphicFrame>
      <p:graphicFrame>
        <p:nvGraphicFramePr>
          <p:cNvPr id="2052" name="Object 11"/>
          <p:cNvGraphicFramePr>
            <a:graphicFrameLocks noChangeAspect="1"/>
          </p:cNvGraphicFramePr>
          <p:nvPr/>
        </p:nvGraphicFramePr>
        <p:xfrm>
          <a:off x="2638425" y="4120666"/>
          <a:ext cx="2491715" cy="499783"/>
        </p:xfrm>
        <a:graphic>
          <a:graphicData uri="http://schemas.openxmlformats.org/presentationml/2006/ole">
            <p:oleObj spid="_x0000_s2052" name="Equation" r:id="rId5" imgW="1206360" imgH="241200" progId="Equation.DSMT4">
              <p:embed/>
            </p:oleObj>
          </a:graphicData>
        </a:graphic>
      </p:graphicFrame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1703388" y="5327650"/>
            <a:ext cx="57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2053" name="Object 13"/>
          <p:cNvGraphicFramePr>
            <a:graphicFrameLocks noChangeAspect="1"/>
          </p:cNvGraphicFramePr>
          <p:nvPr/>
        </p:nvGraphicFramePr>
        <p:xfrm>
          <a:off x="2559050" y="5257833"/>
          <a:ext cx="2974851" cy="1027329"/>
        </p:xfrm>
        <a:graphic>
          <a:graphicData uri="http://schemas.openxmlformats.org/presentationml/2006/ole">
            <p:oleObj spid="_x0000_s2053" name="Equation" r:id="rId6" imgW="1473120" imgH="507960" progId="Equation.DSMT4">
              <p:embed/>
            </p:oleObj>
          </a:graphicData>
        </a:graphic>
      </p:graphicFrame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365434" y="1881167"/>
            <a:ext cx="3624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Then we </a:t>
            </a:r>
            <a:r>
              <a:rPr lang="en-US" sz="2000" b="0" dirty="0" smtClean="0">
                <a:solidFill>
                  <a:srgbClr val="0000FF"/>
                </a:solidFill>
              </a:rPr>
              <a:t>have (see </a:t>
            </a:r>
            <a:r>
              <a:rPr lang="en-US" sz="2000" b="0" dirty="0">
                <a:solidFill>
                  <a:srgbClr val="0000FF"/>
                </a:solidFill>
              </a:rPr>
              <a:t>Notes 11</a:t>
            </a:r>
            <a:r>
              <a:rPr lang="en-US" sz="2000" b="0" dirty="0" smtClean="0">
                <a:solidFill>
                  <a:srgbClr val="0000FF"/>
                </a:solidFill>
              </a:rPr>
              <a:t>):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427029" y="3843913"/>
            <a:ext cx="3217410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/>
              <a:t>This implies that the patch is fairly </a:t>
            </a:r>
            <a:r>
              <a:rPr lang="en-US" sz="1600" b="0" dirty="0" smtClean="0"/>
              <a:t>small (high permittivity substrate) or </a:t>
            </a:r>
            <a:r>
              <a:rPr lang="en-US" sz="1600" b="0" dirty="0"/>
              <a:t>that the angles of significant radiation are </a:t>
            </a:r>
            <a:r>
              <a:rPr lang="en-US" sz="1600" b="0" dirty="0" smtClean="0"/>
              <a:t>small.</a:t>
            </a:r>
            <a:endParaRPr lang="en-US" sz="1600" b="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500063" y="2788392"/>
            <a:ext cx="1100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Therefore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649288" y="1045029"/>
            <a:ext cx="1666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074" name="Object 15"/>
          <p:cNvGraphicFramePr>
            <a:graphicFrameLocks noChangeAspect="1"/>
          </p:cNvGraphicFramePr>
          <p:nvPr/>
        </p:nvGraphicFramePr>
        <p:xfrm>
          <a:off x="874095" y="1527187"/>
          <a:ext cx="7177376" cy="530399"/>
        </p:xfrm>
        <a:graphic>
          <a:graphicData uri="http://schemas.openxmlformats.org/presentationml/2006/ole">
            <p:oleObj spid="_x0000_s3074" name="Equation" r:id="rId3" imgW="3949560" imgH="291960" progId="Equation.DSMT4">
              <p:embed/>
            </p:oleObj>
          </a:graphicData>
        </a:graphic>
      </p:graphicFrame>
      <p:graphicFrame>
        <p:nvGraphicFramePr>
          <p:cNvPr id="3075" name="Object 16"/>
          <p:cNvGraphicFramePr>
            <a:graphicFrameLocks noChangeAspect="1"/>
          </p:cNvGraphicFramePr>
          <p:nvPr/>
        </p:nvGraphicFramePr>
        <p:xfrm>
          <a:off x="1671905" y="3358429"/>
          <a:ext cx="5713413" cy="1616075"/>
        </p:xfrm>
        <a:graphic>
          <a:graphicData uri="http://schemas.openxmlformats.org/presentationml/2006/ole">
            <p:oleObj spid="_x0000_s3075" name="Equation" r:id="rId4" imgW="3225600" imgH="914400" progId="Equation.DSMT4">
              <p:embed/>
            </p:oleObj>
          </a:graphicData>
        </a:graphic>
      </p:graphicFrame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1713840" y="5631048"/>
            <a:ext cx="6111999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</a:rPr>
              <a:t>Note: The </a:t>
            </a:r>
            <a:r>
              <a:rPr lang="en-US" sz="2400" b="0" i="1" dirty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rgbClr val="FF0000"/>
                </a:solidFill>
              </a:rPr>
              <a:t> factor is now only a function of the patch dimensions – not the substrate.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550863" y="999610"/>
            <a:ext cx="273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patch array factor is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1641663" y="1439962"/>
          <a:ext cx="4177247" cy="1264229"/>
        </p:xfrm>
        <a:graphic>
          <a:graphicData uri="http://schemas.openxmlformats.org/presentationml/2006/ole">
            <p:oleObj spid="_x0000_s4098" name="Equation" r:id="rId3" imgW="3022560" imgH="914400" progId="Equation.DSMT4">
              <p:embed/>
            </p:oleObj>
          </a:graphicData>
        </a:graphic>
      </p:graphicFrame>
      <p:graphicFrame>
        <p:nvGraphicFramePr>
          <p:cNvPr id="4100" name="Object 14"/>
          <p:cNvGraphicFramePr>
            <a:graphicFrameLocks noChangeAspect="1"/>
          </p:cNvGraphicFramePr>
          <p:nvPr/>
        </p:nvGraphicFramePr>
        <p:xfrm>
          <a:off x="6742222" y="4105064"/>
          <a:ext cx="1594257" cy="641024"/>
        </p:xfrm>
        <a:graphic>
          <a:graphicData uri="http://schemas.openxmlformats.org/presentationml/2006/ole">
            <p:oleObj spid="_x0000_s4100" name="Equation" r:id="rId4" imgW="1066800" imgH="431800" progId="Equation.3">
              <p:embed/>
            </p:oleObj>
          </a:graphicData>
        </a:graphic>
      </p:graphicFrame>
      <p:sp>
        <p:nvSpPr>
          <p:cNvPr id="228367" name="Rectangle 15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4109" name="Rectangle 17"/>
          <p:cNvSpPr>
            <a:spLocks noChangeArrowheads="1"/>
          </p:cNvSpPr>
          <p:nvPr/>
        </p:nvSpPr>
        <p:spPr bwMode="auto">
          <a:xfrm>
            <a:off x="7101713" y="3677989"/>
            <a:ext cx="7854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Recall: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1388320" y="3038744"/>
          <a:ext cx="4679970" cy="1266659"/>
        </p:xfrm>
        <a:graphic>
          <a:graphicData uri="http://schemas.openxmlformats.org/presentationml/2006/ole">
            <p:oleObj spid="_x0000_s4101" name="Equation" r:id="rId5" imgW="3377880" imgH="914400" progId="Equation.DSMT4">
              <p:embed/>
            </p:oleObj>
          </a:graphicData>
        </a:graphic>
      </p:graphicFrame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075911" y="2831688"/>
            <a:ext cx="2276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680626" y="4746728"/>
          <a:ext cx="4662487" cy="1266825"/>
        </p:xfrm>
        <a:graphic>
          <a:graphicData uri="http://schemas.openxmlformats.org/presentationml/2006/ole">
            <p:oleObj spid="_x0000_s4102" name="Equation" r:id="rId6" imgW="3365280" imgH="914400" progId="Equation.DSMT4">
              <p:embed/>
            </p:oleObj>
          </a:graphicData>
        </a:graphic>
      </p:graphicFrame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750825" y="4516005"/>
            <a:ext cx="2276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416359" y="1199182"/>
            <a:ext cx="540692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In the denominator of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 smtClean="0">
                <a:solidFill>
                  <a:srgbClr val="0000FF"/>
                </a:solidFill>
              </a:rPr>
              <a:t>expression we have</a:t>
            </a:r>
          </a:p>
          <a:p>
            <a:r>
              <a:rPr lang="en-US" sz="2000" b="0" dirty="0" smtClean="0">
                <a:solidFill>
                  <a:srgbClr val="0000FF"/>
                </a:solidFill>
              </a:rPr>
              <a:t>(after cancelling the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(0,0)</a:t>
            </a:r>
            <a:r>
              <a:rPr lang="en-US" sz="2000" b="0" dirty="0" smtClean="0">
                <a:solidFill>
                  <a:srgbClr val="0000FF"/>
                </a:solidFill>
              </a:rPr>
              <a:t> term):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682770" y="2468728"/>
          <a:ext cx="7350125" cy="2490787"/>
        </p:xfrm>
        <a:graphic>
          <a:graphicData uri="http://schemas.openxmlformats.org/presentationml/2006/ole">
            <p:oleObj spid="_x0000_s5122" name="Equation" r:id="rId3" imgW="4051080" imgH="1371600" progId="Equation.DSMT4">
              <p:embed/>
            </p:oleObj>
          </a:graphicData>
        </a:graphic>
      </p:graphicFrame>
      <p:sp>
        <p:nvSpPr>
          <p:cNvPr id="229388" name="Rectangle 12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582613" y="1211263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418275" y="1587109"/>
          <a:ext cx="8337550" cy="1517650"/>
        </p:xfrm>
        <a:graphic>
          <a:graphicData uri="http://schemas.openxmlformats.org/presentationml/2006/ole">
            <p:oleObj spid="_x0000_s6146" name="Equation" r:id="rId3" imgW="5232240" imgH="952200" progId="Equation.DSMT4">
              <p:embed/>
            </p:oleObj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593045" y="4510154"/>
          <a:ext cx="7921563" cy="1653222"/>
        </p:xfrm>
        <a:graphic>
          <a:graphicData uri="http://schemas.openxmlformats.org/presentationml/2006/ole">
            <p:oleObj spid="_x0000_s6147" name="Equation" r:id="rId4" imgW="4813200" imgH="1002960" progId="Equation.DSMT4">
              <p:embed/>
            </p:oleObj>
          </a:graphicData>
        </a:graphic>
      </p:graphicFrame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223838" y="3724275"/>
            <a:ext cx="650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Using</a:t>
            </a:r>
          </a:p>
        </p:txBody>
      </p:sp>
      <p:sp>
        <p:nvSpPr>
          <p:cNvPr id="230413" name="Rectangle 13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graphicFrame>
        <p:nvGraphicFramePr>
          <p:cNvPr id="6148" name="Object 14"/>
          <p:cNvGraphicFramePr>
            <a:graphicFrameLocks noChangeAspect="1"/>
          </p:cNvGraphicFramePr>
          <p:nvPr/>
        </p:nvGraphicFramePr>
        <p:xfrm>
          <a:off x="974725" y="3505200"/>
          <a:ext cx="3589338" cy="831850"/>
        </p:xfrm>
        <a:graphic>
          <a:graphicData uri="http://schemas.openxmlformats.org/presentationml/2006/ole">
            <p:oleObj spid="_x0000_s6148" name="Equation" r:id="rId5" imgW="2031840" imgH="469800" progId="Equation.DSMT4">
              <p:embed/>
            </p:oleObj>
          </a:graphicData>
        </a:graphic>
      </p:graphicFrame>
      <p:sp>
        <p:nvSpPr>
          <p:cNvPr id="230415" name="Rectangle 15"/>
          <p:cNvSpPr>
            <a:spLocks noChangeArrowheads="1"/>
          </p:cNvSpPr>
          <p:nvPr/>
        </p:nvSpPr>
        <p:spPr bwMode="auto">
          <a:xfrm>
            <a:off x="4732338" y="3733800"/>
            <a:ext cx="3990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0000FF"/>
                </a:solidFill>
              </a:rPr>
              <a:t>and factoring out a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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/2)</a:t>
            </a:r>
            <a:r>
              <a:rPr lang="en-US" sz="2000" b="0" baseline="30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-4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2000" b="0" dirty="0">
                <a:solidFill>
                  <a:srgbClr val="0000FF"/>
                </a:solidFill>
                <a:latin typeface="+mj-lt"/>
                <a:sym typeface="Symbol" pitchFamily="18" charset="2"/>
              </a:rPr>
              <a:t>we have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0" name="Rectangle 7"/>
          <p:cNvSpPr>
            <a:spLocks noChangeArrowheads="1"/>
          </p:cNvSpPr>
          <p:nvPr/>
        </p:nvSpPr>
        <p:spPr bwMode="auto">
          <a:xfrm>
            <a:off x="2709863" y="893763"/>
            <a:ext cx="3722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Next, use [Abromowitz &amp; Stegun]</a:t>
            </a:r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1879600" y="1487488"/>
          <a:ext cx="2984500" cy="1476375"/>
        </p:xfrm>
        <a:graphic>
          <a:graphicData uri="http://schemas.openxmlformats.org/presentationml/2006/ole">
            <p:oleObj spid="_x0000_s7170" name="Equation" r:id="rId3" imgW="1346040" imgH="660240" progId="Equation.DSMT4">
              <p:embed/>
            </p:oleObj>
          </a:graphicData>
        </a:graphic>
      </p:graphicFrame>
      <p:graphicFrame>
        <p:nvGraphicFramePr>
          <p:cNvPr id="7171" name="Object 11"/>
          <p:cNvGraphicFramePr>
            <a:graphicFrameLocks noChangeAspect="1"/>
          </p:cNvGraphicFramePr>
          <p:nvPr/>
        </p:nvGraphicFramePr>
        <p:xfrm>
          <a:off x="2809875" y="3325813"/>
          <a:ext cx="1220788" cy="747712"/>
        </p:xfrm>
        <a:graphic>
          <a:graphicData uri="http://schemas.openxmlformats.org/presentationml/2006/ole">
            <p:oleObj spid="_x0000_s7171" name="Equation" r:id="rId4" imgW="634725" imgH="393529" progId="Equation.3">
              <p:embed/>
            </p:oleObj>
          </a:graphicData>
        </a:graphic>
      </p:graphicFrame>
      <p:graphicFrame>
        <p:nvGraphicFramePr>
          <p:cNvPr id="7172" name="Object 12"/>
          <p:cNvGraphicFramePr>
            <a:graphicFrameLocks noChangeAspect="1"/>
          </p:cNvGraphicFramePr>
          <p:nvPr/>
        </p:nvGraphicFramePr>
        <p:xfrm>
          <a:off x="2498725" y="4572000"/>
          <a:ext cx="1709738" cy="1709738"/>
        </p:xfrm>
        <a:graphic>
          <a:graphicData uri="http://schemas.openxmlformats.org/presentationml/2006/ole">
            <p:oleObj spid="_x0000_s7172" name="Equation" r:id="rId5" imgW="914400" imgH="914400" progId="Equation.DSMT4">
              <p:embed/>
            </p:oleObj>
          </a:graphicData>
        </a:graphic>
      </p:graphicFrame>
      <p:sp>
        <p:nvSpPr>
          <p:cNvPr id="231437" name="Rectangle 13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of “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(cont.)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239838" y="4603750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178050" y="3541713"/>
            <a:ext cx="29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</a:t>
            </a:r>
          </a:p>
        </p:txBody>
      </p:sp>
      <p:graphicFrame>
        <p:nvGraphicFramePr>
          <p:cNvPr id="7173" name="Object 16"/>
          <p:cNvGraphicFramePr>
            <a:graphicFrameLocks noChangeAspect="1"/>
          </p:cNvGraphicFramePr>
          <p:nvPr/>
        </p:nvGraphicFramePr>
        <p:xfrm>
          <a:off x="5421313" y="2365375"/>
          <a:ext cx="963612" cy="696913"/>
        </p:xfrm>
        <a:graphic>
          <a:graphicData uri="http://schemas.openxmlformats.org/presentationml/2006/ole">
            <p:oleObj spid="_x0000_s7173" name="Equation" r:id="rId6" imgW="545760" imgH="393480" progId="Equation.DSMT4">
              <p:embed/>
            </p:oleObj>
          </a:graphicData>
        </a:graphic>
      </p:graphicFrame>
      <p:graphicFrame>
        <p:nvGraphicFramePr>
          <p:cNvPr id="7174" name="Object 17"/>
          <p:cNvGraphicFramePr>
            <a:graphicFrameLocks noChangeAspect="1"/>
          </p:cNvGraphicFramePr>
          <p:nvPr/>
        </p:nvGraphicFramePr>
        <p:xfrm>
          <a:off x="5376863" y="1631950"/>
          <a:ext cx="1054100" cy="696913"/>
        </p:xfrm>
        <a:graphic>
          <a:graphicData uri="http://schemas.openxmlformats.org/presentationml/2006/ole">
            <p:oleObj spid="_x0000_s7174" name="Equation" r:id="rId7" imgW="596880" imgH="393480" progId="Equation.DSMT4">
              <p:embed/>
            </p:oleObj>
          </a:graphicData>
        </a:graphic>
      </p:graphicFrame>
      <p:sp>
        <p:nvSpPr>
          <p:cNvPr id="7184" name="TextBox 15"/>
          <p:cNvSpPr txBox="1">
            <a:spLocks noChangeArrowheads="1"/>
          </p:cNvSpPr>
          <p:nvPr/>
        </p:nvSpPr>
        <p:spPr bwMode="auto">
          <a:xfrm>
            <a:off x="5046663" y="3898900"/>
            <a:ext cx="3548062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/>
              <a:t>Note: These are not Taylor series, but are approximations that are more uniformly accurate over the entire range.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B6DB136-3DF7-4884-9F8C-797E74934B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427</Words>
  <Application>Microsoft Office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Default Design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219</cp:revision>
  <dcterms:created xsi:type="dcterms:W3CDTF">2006-06-22T19:04:50Z</dcterms:created>
  <dcterms:modified xsi:type="dcterms:W3CDTF">2015-03-05T19:44:24Z</dcterms:modified>
</cp:coreProperties>
</file>