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321" r:id="rId3"/>
    <p:sldId id="331" r:id="rId4"/>
    <p:sldId id="328" r:id="rId5"/>
    <p:sldId id="329" r:id="rId6"/>
    <p:sldId id="330" r:id="rId7"/>
    <p:sldId id="33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3399FF"/>
    <a:srgbClr val="DDDDDD"/>
    <a:srgbClr val="C0C0C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859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7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fld id="{67AB7220-F9D9-4B0B-AEBB-2A6F38B1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DAF2629-3A31-4C8A-8893-6D77F4E872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25DED0A-6479-4494-A7B9-0C35B4E9DC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1CF8552-1BA5-4D0C-B67D-08F50C95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216E607-13A7-492F-8A83-EAAD297BD6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3B7364F-C190-4976-8C30-A0E2D269DF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F7DB66C-8DC8-49EF-BD35-626B7BF2DB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0141AC1-8B0B-429B-B60C-27F4AE5CF1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C4484DC-8F15-411C-985A-5A81D6F504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A082295-62A6-45C1-99FD-4F0478F4D5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2E3C48E-988E-47F5-A4CF-3C0CF141C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E1B2A49-953F-4AF1-8204-9495A4C168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14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615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F7DB66C-8DC8-49EF-BD35-626B7BF2DB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2478088" y="236538"/>
            <a:ext cx="4119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7176" name="Text Box 90"/>
          <p:cNvSpPr txBox="1">
            <a:spLocks noChangeArrowheads="1"/>
          </p:cNvSpPr>
          <p:nvPr/>
        </p:nvSpPr>
        <p:spPr bwMode="auto">
          <a:xfrm>
            <a:off x="333375" y="1401763"/>
            <a:ext cx="842486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derive a </a:t>
            </a:r>
            <a:r>
              <a:rPr lang="en-US" sz="2000" b="0" dirty="0">
                <a:solidFill>
                  <a:srgbClr val="FF3300"/>
                </a:solidFill>
              </a:rPr>
              <a:t>CAD formula</a:t>
            </a:r>
            <a:r>
              <a:rPr lang="en-US" sz="2000" b="0" dirty="0">
                <a:solidFill>
                  <a:srgbClr val="0000FF"/>
                </a:solidFill>
              </a:rPr>
              <a:t> for the </a:t>
            </a:r>
            <a:r>
              <a:rPr lang="en-US" sz="2000" b="0" dirty="0">
                <a:solidFill>
                  <a:srgbClr val="FF3300"/>
                </a:solidFill>
              </a:rPr>
              <a:t>space-wave </a:t>
            </a:r>
            <a:r>
              <a:rPr lang="en-US" sz="2400" b="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FF3300"/>
                </a:solidFill>
              </a:rPr>
              <a:t> factor</a:t>
            </a:r>
            <a:r>
              <a:rPr lang="en-US" sz="2000" b="0" dirty="0">
                <a:solidFill>
                  <a:srgbClr val="0000FF"/>
                </a:solidFill>
              </a:rPr>
              <a:t> (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400" b="0" i="1" baseline="-25000" dirty="0">
                <a:solidFill>
                  <a:srgbClr val="0000FF"/>
                </a:solidFill>
                <a:latin typeface="Times New Roman" pitchFamily="18" charset="0"/>
              </a:rPr>
              <a:t>sp</a:t>
            </a:r>
            <a:r>
              <a:rPr lang="en-US" sz="2000" b="0" dirty="0">
                <a:solidFill>
                  <a:srgbClr val="0000FF"/>
                </a:solidFill>
              </a:rPr>
              <a:t>) of the rectangular patch, using the previously-derived </a:t>
            </a:r>
            <a:r>
              <a:rPr lang="en-US" sz="2000" b="0" dirty="0" smtClean="0">
                <a:solidFill>
                  <a:srgbClr val="0000FF"/>
                </a:solidFill>
              </a:rPr>
              <a:t>CAD formula </a:t>
            </a:r>
            <a:r>
              <a:rPr lang="en-US" sz="2000" b="0" dirty="0">
                <a:solidFill>
                  <a:srgbClr val="0000FF"/>
                </a:solidFill>
              </a:rPr>
              <a:t>for the space-wave radiated power.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381000" y="5854700"/>
            <a:ext cx="2790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 it is assumed that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1536700" y="93663"/>
            <a:ext cx="5946775" cy="69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079750" y="1038225"/>
          <a:ext cx="2070100" cy="2057400"/>
        </p:xfrm>
        <a:graphic>
          <a:graphicData uri="http://schemas.openxmlformats.org/presentationml/2006/ole">
            <p:oleObj spid="_x0000_s1026" name="Equation" r:id="rId3" imgW="1041120" imgH="1041120" progId="Equation.DSMT4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306513" y="3716171"/>
          <a:ext cx="4286765" cy="1381291"/>
        </p:xfrm>
        <a:graphic>
          <a:graphicData uri="http://schemas.openxmlformats.org/presentationml/2006/ole">
            <p:oleObj spid="_x0000_s1027" name="Equation" r:id="rId4" imgW="2273040" imgH="736560" progId="Equation.DSMT4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3382963" y="5624513"/>
          <a:ext cx="1941512" cy="836612"/>
        </p:xfrm>
        <a:graphic>
          <a:graphicData uri="http://schemas.openxmlformats.org/presentationml/2006/ole">
            <p:oleObj spid="_x0000_s1028" name="Equation" r:id="rId5" imgW="990360" imgH="431640" progId="Equation.DSMT4">
              <p:embed/>
            </p:oleObj>
          </a:graphicData>
        </a:graphic>
      </p:graphicFrame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546100" y="3208338"/>
            <a:ext cx="287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have, from Notes 12, </a:t>
            </a:r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5717475" y="5739700"/>
            <a:ext cx="24527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(The origin is at the center of the patch.)</a:t>
            </a:r>
          </a:p>
        </p:txBody>
      </p:sp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2127250" y="1389063"/>
            <a:ext cx="70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Recall</a:t>
            </a:r>
          </a:p>
        </p:txBody>
      </p:sp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6077589" y="4409952"/>
          <a:ext cx="1727200" cy="676275"/>
        </p:xfrm>
        <a:graphic>
          <a:graphicData uri="http://schemas.openxmlformats.org/presentationml/2006/ole">
            <p:oleObj spid="_x0000_s1029" name="Equation" r:id="rId6" imgW="1104840" imgH="43164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700088" y="1350963"/>
            <a:ext cx="5319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To calculate the stored magnetic energy, use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6043613" y="1146175"/>
          <a:ext cx="1889125" cy="798513"/>
        </p:xfrm>
        <a:graphic>
          <a:graphicData uri="http://schemas.openxmlformats.org/presentationml/2006/ole">
            <p:oleObj spid="_x0000_s2050" name="Equation" r:id="rId3" imgW="1015920" imgH="431640" progId="Equation.DSMT4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3590987" y="2766951"/>
          <a:ext cx="3564614" cy="3801609"/>
        </p:xfrm>
        <a:graphic>
          <a:graphicData uri="http://schemas.openxmlformats.org/presentationml/2006/ole">
            <p:oleObj spid="_x0000_s2051" name="Equation" r:id="rId4" imgW="2095200" imgH="2234880" progId="Equation.DSMT4">
              <p:embed/>
            </p:oleObj>
          </a:graphicData>
        </a:graphic>
      </p:graphicFrame>
      <p:sp>
        <p:nvSpPr>
          <p:cNvPr id="251917" name="Rectangle 13"/>
          <p:cNvSpPr>
            <a:spLocks noChangeArrowheads="1"/>
          </p:cNvSpPr>
          <p:nvPr/>
        </p:nvSpPr>
        <p:spPr bwMode="auto">
          <a:xfrm>
            <a:off x="1536700" y="179388"/>
            <a:ext cx="5946775" cy="72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545214" y="2237036"/>
            <a:ext cx="4549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stored magnetic energy is then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696913" y="1412875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1315048" y="1862797"/>
          <a:ext cx="6095154" cy="1432709"/>
        </p:xfrm>
        <a:graphic>
          <a:graphicData uri="http://schemas.openxmlformats.org/presentationml/2006/ole">
            <p:oleObj spid="_x0000_s3074" name="Equation" r:id="rId3" imgW="3682800" imgH="863280" progId="Equation.DSMT4">
              <p:embed/>
            </p:oleObj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778453" y="3916795"/>
            <a:ext cx="170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Simplify, using 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3608100" y="3893663"/>
          <a:ext cx="963612" cy="444500"/>
        </p:xfrm>
        <a:graphic>
          <a:graphicData uri="http://schemas.openxmlformats.org/presentationml/2006/ole">
            <p:oleObj spid="_x0000_s3075" name="Equation" r:id="rId4" imgW="495000" imgH="228600" progId="Equation.DSMT4">
              <p:embed/>
            </p:oleObj>
          </a:graphicData>
        </a:graphic>
      </p:graphicFrame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3213100" y="5945188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3665975" y="5719700"/>
          <a:ext cx="1704975" cy="892175"/>
        </p:xfrm>
        <a:graphic>
          <a:graphicData uri="http://schemas.openxmlformats.org/presentationml/2006/ole">
            <p:oleObj spid="_x0000_s3076" name="Equation" r:id="rId5" imgW="876240" imgH="457200" progId="Equation.DSMT4">
              <p:embed/>
            </p:oleObj>
          </a:graphicData>
        </a:graphic>
      </p:graphicFrame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2912011" y="4738254"/>
            <a:ext cx="306202" cy="31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52944" name="Rectangle 16"/>
          <p:cNvSpPr>
            <a:spLocks noChangeArrowheads="1"/>
          </p:cNvSpPr>
          <p:nvPr/>
        </p:nvSpPr>
        <p:spPr bwMode="auto">
          <a:xfrm>
            <a:off x="1536700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3365562" y="4672631"/>
          <a:ext cx="1754187" cy="520700"/>
        </p:xfrm>
        <a:graphic>
          <a:graphicData uri="http://schemas.openxmlformats.org/presentationml/2006/ole">
            <p:oleObj spid="_x0000_s3077" name="Equation" r:id="rId6" imgW="90144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195388" y="1187532"/>
            <a:ext cx="11915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Also, use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1664524" y="5280688"/>
          <a:ext cx="4035631" cy="1081188"/>
        </p:xfrm>
        <a:graphic>
          <a:graphicData uri="http://schemas.openxmlformats.org/presentationml/2006/ole">
            <p:oleObj spid="_x0000_s4098" name="Equation" r:id="rId3" imgW="1803240" imgH="482400" progId="Equation.DSMT4">
              <p:embed/>
            </p:oleObj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2220913" y="3454400"/>
          <a:ext cx="4852987" cy="1139825"/>
        </p:xfrm>
        <a:graphic>
          <a:graphicData uri="http://schemas.openxmlformats.org/presentationml/2006/ole">
            <p:oleObj spid="_x0000_s4099" name="Equation" r:id="rId4" imgW="2057400" imgH="482400" progId="Equation.DSMT4">
              <p:embed/>
            </p:oleObj>
          </a:graphicData>
        </a:graphic>
      </p:graphicFrame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876300" y="2863850"/>
            <a:ext cx="1382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result is</a:t>
            </a:r>
          </a:p>
        </p:txBody>
      </p:sp>
      <p:sp>
        <p:nvSpPr>
          <p:cNvPr id="4108" name="Rectangle 18"/>
          <p:cNvSpPr>
            <a:spLocks noChangeArrowheads="1"/>
          </p:cNvSpPr>
          <p:nvPr/>
        </p:nvSpPr>
        <p:spPr bwMode="auto">
          <a:xfrm>
            <a:off x="1328512" y="4999507"/>
            <a:ext cx="2746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100" name="Object 19"/>
          <p:cNvGraphicFramePr>
            <a:graphicFrameLocks noChangeAspect="1"/>
          </p:cNvGraphicFramePr>
          <p:nvPr/>
        </p:nvGraphicFramePr>
        <p:xfrm>
          <a:off x="2157413" y="1419225"/>
          <a:ext cx="3527425" cy="914400"/>
        </p:xfrm>
        <a:graphic>
          <a:graphicData uri="http://schemas.openxmlformats.org/presentationml/2006/ole">
            <p:oleObj spid="_x0000_s4100" name="Equation" r:id="rId5" imgW="2057400" imgH="533160" progId="Equation.DSMT4">
              <p:embed/>
            </p:oleObj>
          </a:graphicData>
        </a:graphic>
      </p:graphicFrame>
      <p:sp>
        <p:nvSpPr>
          <p:cNvPr id="4109" name="Text Box 20"/>
          <p:cNvSpPr txBox="1">
            <a:spLocks noChangeArrowheads="1"/>
          </p:cNvSpPr>
          <p:nvPr/>
        </p:nvSpPr>
        <p:spPr bwMode="auto">
          <a:xfrm>
            <a:off x="6265863" y="1428750"/>
            <a:ext cx="2520950" cy="91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This eliminates </a:t>
            </a:r>
            <a:r>
              <a:rPr lang="en-US" b="0" i="1" dirty="0">
                <a:latin typeface="Times New Roman" pitchFamily="18" charset="0"/>
              </a:rPr>
              <a:t>k</a:t>
            </a:r>
            <a:r>
              <a:rPr lang="en-US" b="0" baseline="-25000" dirty="0">
                <a:latin typeface="Times New Roman" pitchFamily="18" charset="0"/>
              </a:rPr>
              <a:t>0</a:t>
            </a:r>
            <a:r>
              <a:rPr lang="en-US" b="0" dirty="0"/>
              <a:t> and </a:t>
            </a:r>
            <a:r>
              <a:rPr lang="en-US" b="0" i="1" dirty="0"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="0" baseline="-25000" dirty="0">
                <a:sym typeface="Symbol" pitchFamily="18" charset="2"/>
              </a:rPr>
              <a:t>0</a:t>
            </a:r>
            <a:r>
              <a:rPr lang="en-US" b="0" dirty="0">
                <a:sym typeface="Symbol" pitchFamily="18" charset="2"/>
              </a:rPr>
              <a:t> and leaves only the patch dimensions.</a:t>
            </a:r>
          </a:p>
        </p:txBody>
      </p:sp>
      <p:sp>
        <p:nvSpPr>
          <p:cNvPr id="253973" name="Rectangle 21"/>
          <p:cNvSpPr>
            <a:spLocks noChangeArrowheads="1"/>
          </p:cNvSpPr>
          <p:nvPr/>
        </p:nvSpPr>
        <p:spPr bwMode="auto">
          <a:xfrm>
            <a:off x="1536700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6894636" y="4833257"/>
          <a:ext cx="1805626" cy="626568"/>
        </p:xfrm>
        <a:graphic>
          <a:graphicData uri="http://schemas.openxmlformats.org/presentationml/2006/ole">
            <p:oleObj spid="_x0000_s4101" name="Equation" r:id="rId6" imgW="1244520" imgH="431640" progId="Equation.DSMT4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6769636" y="5628904"/>
          <a:ext cx="2049293" cy="568077"/>
        </p:xfrm>
        <a:graphic>
          <a:graphicData uri="http://schemas.openxmlformats.org/presentationml/2006/ole">
            <p:oleObj spid="_x0000_s4102" name="Equation" r:id="rId7" imgW="16380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934130" y="1401288"/>
            <a:ext cx="1559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Recall that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53973" name="Rectangle 21"/>
          <p:cNvSpPr>
            <a:spLocks noChangeArrowheads="1"/>
          </p:cNvSpPr>
          <p:nvPr/>
        </p:nvSpPr>
        <p:spPr bwMode="auto">
          <a:xfrm>
            <a:off x="1536700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0487" name="Object 9"/>
          <p:cNvGraphicFramePr>
            <a:graphicFrameLocks noChangeAspect="1"/>
          </p:cNvGraphicFramePr>
          <p:nvPr/>
        </p:nvGraphicFramePr>
        <p:xfrm>
          <a:off x="1274763" y="1951038"/>
          <a:ext cx="4565650" cy="3946525"/>
        </p:xfrm>
        <a:graphic>
          <a:graphicData uri="http://schemas.openxmlformats.org/presentationml/2006/ole">
            <p:oleObj spid="_x0000_s20487" name="Equation" r:id="rId3" imgW="2019240" imgH="1752480" progId="Equation.DSMT4">
              <p:embed/>
            </p:oleObj>
          </a:graphicData>
        </a:graphic>
      </p:graphicFrame>
      <p:graphicFrame>
        <p:nvGraphicFramePr>
          <p:cNvPr id="20488" name="Object 11"/>
          <p:cNvGraphicFramePr>
            <a:graphicFrameLocks noChangeAspect="1"/>
          </p:cNvGraphicFramePr>
          <p:nvPr/>
        </p:nvGraphicFramePr>
        <p:xfrm>
          <a:off x="6396471" y="2397702"/>
          <a:ext cx="1971675" cy="1281113"/>
        </p:xfrm>
        <a:graphic>
          <a:graphicData uri="http://schemas.openxmlformats.org/presentationml/2006/ole">
            <p:oleObj spid="_x0000_s20488" name="Equation" r:id="rId4" imgW="1054080" imgH="685800" progId="Equation.DSMT4">
              <p:embed/>
            </p:oleObj>
          </a:graphicData>
        </a:graphic>
      </p:graphicFrame>
      <p:graphicFrame>
        <p:nvGraphicFramePr>
          <p:cNvPr id="20489" name="Object 13"/>
          <p:cNvGraphicFramePr>
            <a:graphicFrameLocks noChangeAspect="1"/>
          </p:cNvGraphicFramePr>
          <p:nvPr/>
        </p:nvGraphicFramePr>
        <p:xfrm>
          <a:off x="6635090" y="4968216"/>
          <a:ext cx="1727200" cy="676275"/>
        </p:xfrm>
        <a:graphic>
          <a:graphicData uri="http://schemas.openxmlformats.org/presentationml/2006/ole">
            <p:oleObj spid="_x0000_s20489" name="Equation" r:id="rId5" imgW="1104840" imgH="431640" progId="Equation.DSMT4">
              <p:embed/>
            </p:oleObj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941065" y="1981200"/>
            <a:ext cx="932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where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642202" y="4568043"/>
            <a:ext cx="17536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Also, recall that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160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166</cp:revision>
  <dcterms:created xsi:type="dcterms:W3CDTF">2006-06-22T19:04:50Z</dcterms:created>
  <dcterms:modified xsi:type="dcterms:W3CDTF">2015-03-05T20:20:23Z</dcterms:modified>
</cp:coreProperties>
</file>