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93" r:id="rId2"/>
    <p:sldId id="331" r:id="rId3"/>
    <p:sldId id="353" r:id="rId4"/>
    <p:sldId id="344" r:id="rId5"/>
    <p:sldId id="345" r:id="rId6"/>
    <p:sldId id="360" r:id="rId7"/>
    <p:sldId id="346" r:id="rId8"/>
    <p:sldId id="347" r:id="rId9"/>
    <p:sldId id="348" r:id="rId10"/>
    <p:sldId id="349" r:id="rId11"/>
    <p:sldId id="359" r:id="rId12"/>
    <p:sldId id="358" r:id="rId13"/>
    <p:sldId id="352" r:id="rId14"/>
    <p:sldId id="357" r:id="rId15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3300"/>
    <a:srgbClr val="FFFF66"/>
    <a:srgbClr val="00FF00"/>
    <a:srgbClr val="0066FF"/>
    <a:srgbClr val="3399FF"/>
    <a:srgbClr val="DDDDDD"/>
    <a:srgbClr val="66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7859" autoAdjust="0"/>
    <p:restoredTop sz="94660"/>
  </p:normalViewPr>
  <p:slideViewPr>
    <p:cSldViewPr snapToGrid="0">
      <p:cViewPr>
        <p:scale>
          <a:sx n="75" d="100"/>
          <a:sy n="75" d="100"/>
        </p:scale>
        <p:origin x="-2010" y="-366"/>
      </p:cViewPr>
      <p:guideLst>
        <p:guide orient="horz" pos="2176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32.wmf"/><Relationship Id="rId2" Type="http://schemas.openxmlformats.org/officeDocument/2006/relationships/image" Target="../media/image31.wmf"/><Relationship Id="rId1" Type="http://schemas.openxmlformats.org/officeDocument/2006/relationships/image" Target="../media/image30.wmf"/><Relationship Id="rId5" Type="http://schemas.openxmlformats.org/officeDocument/2006/relationships/image" Target="../media/image34.wmf"/><Relationship Id="rId4" Type="http://schemas.openxmlformats.org/officeDocument/2006/relationships/image" Target="../media/image33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7.wmf"/><Relationship Id="rId2" Type="http://schemas.openxmlformats.org/officeDocument/2006/relationships/image" Target="../media/image36.wmf"/><Relationship Id="rId1" Type="http://schemas.openxmlformats.org/officeDocument/2006/relationships/image" Target="../media/image35.wmf"/><Relationship Id="rId4" Type="http://schemas.openxmlformats.org/officeDocument/2006/relationships/image" Target="../media/image38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1.wmf"/><Relationship Id="rId2" Type="http://schemas.openxmlformats.org/officeDocument/2006/relationships/image" Target="../media/image40.wmf"/><Relationship Id="rId1" Type="http://schemas.openxmlformats.org/officeDocument/2006/relationships/image" Target="../media/image39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5" Type="http://schemas.openxmlformats.org/officeDocument/2006/relationships/image" Target="../media/image18.wmf"/><Relationship Id="rId4" Type="http://schemas.openxmlformats.org/officeDocument/2006/relationships/image" Target="../media/image17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26.wmf"/><Relationship Id="rId1" Type="http://schemas.openxmlformats.org/officeDocument/2006/relationships/image" Target="../media/image25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2" Type="http://schemas.openxmlformats.org/officeDocument/2006/relationships/image" Target="../media/image28.wmf"/><Relationship Id="rId1" Type="http://schemas.openxmlformats.org/officeDocument/2006/relationships/image" Target="../media/image2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 smtClean="0"/>
            </a:lvl1pPr>
          </a:lstStyle>
          <a:p>
            <a:pPr>
              <a:defRPr/>
            </a:pPr>
            <a:fld id="{600BABF2-A246-42CE-BC24-04A8A748D8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36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36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836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36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 smtClean="0"/>
            </a:lvl1pPr>
          </a:lstStyle>
          <a:p>
            <a:pPr>
              <a:defRPr/>
            </a:pPr>
            <a:fld id="{8F46AE47-891E-4297-B8E1-C45D23B2F3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 smtClean="0"/>
          </a:p>
          <a:p>
            <a:pPr>
              <a:defRPr/>
            </a:pPr>
            <a:fld id="{083F6932-C893-4995-B609-1E088F08165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 smtClean="0"/>
          </a:p>
          <a:p>
            <a:pPr>
              <a:defRPr/>
            </a:pPr>
            <a:fld id="{2A7649E9-20CE-46CC-998B-712C5879E0D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 smtClean="0"/>
          </a:p>
          <a:p>
            <a:pPr>
              <a:defRPr/>
            </a:pPr>
            <a:fld id="{92D2B2F2-1010-416E-A9CB-11D39CF189D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 smtClean="0"/>
          </a:p>
          <a:p>
            <a:pPr>
              <a:defRPr/>
            </a:pPr>
            <a:fld id="{F2D1EEC1-A8F7-4C59-B8E1-6E8CF558200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 smtClean="0"/>
          </a:p>
          <a:p>
            <a:pPr>
              <a:defRPr/>
            </a:pPr>
            <a:fld id="{28F1A6E7-F75F-416D-A2B9-562C505634F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 smtClean="0"/>
          </a:p>
          <a:p>
            <a:pPr>
              <a:defRPr/>
            </a:pPr>
            <a:fld id="{6852CA07-3000-4668-B7E0-4DCD808FCC1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 smtClean="0"/>
          </a:p>
          <a:p>
            <a:pPr>
              <a:defRPr/>
            </a:pPr>
            <a:fld id="{EEA616BC-A519-441C-AA47-A50C53FFEAD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 smtClean="0"/>
          </a:p>
          <a:p>
            <a:pPr>
              <a:defRPr/>
            </a:pPr>
            <a:fld id="{48459871-42DA-41E5-ADD9-FD944470C0B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 smtClean="0"/>
          </a:p>
          <a:p>
            <a:pPr>
              <a:defRPr/>
            </a:pPr>
            <a:fld id="{E4BB80A3-C7F8-442D-BE64-53AD5D052A9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 smtClean="0"/>
          </a:p>
          <a:p>
            <a:pPr>
              <a:defRPr/>
            </a:pPr>
            <a:fld id="{0D7F60D7-2807-46DE-B6FA-51020FF0384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 smtClean="0"/>
          </a:p>
          <a:p>
            <a:pPr>
              <a:defRPr/>
            </a:pPr>
            <a:fld id="{1B5E9E6F-935A-4E73-A3C5-386B278B035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3817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 smtClean="0"/>
            </a:lvl1pPr>
          </a:lstStyle>
          <a:p>
            <a:pPr>
              <a:defRPr/>
            </a:pPr>
            <a:endParaRPr lang="en-US" dirty="0" smtClean="0"/>
          </a:p>
          <a:p>
            <a:pPr>
              <a:defRPr/>
            </a:pPr>
            <a:fld id="{8690EFD4-7058-437D-9AEE-2FED0D043A4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4" Type="http://schemas.openxmlformats.org/officeDocument/2006/relationships/oleObject" Target="../embeddings/oleObject25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5" Type="http://schemas.openxmlformats.org/officeDocument/2006/relationships/oleObject" Target="../embeddings/oleObject28.bin"/><Relationship Id="rId4" Type="http://schemas.openxmlformats.org/officeDocument/2006/relationships/oleObject" Target="../embeddings/oleObject27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9.bin"/><Relationship Id="rId7" Type="http://schemas.openxmlformats.org/officeDocument/2006/relationships/oleObject" Target="../embeddings/oleObject3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32.bin"/><Relationship Id="rId5" Type="http://schemas.openxmlformats.org/officeDocument/2006/relationships/oleObject" Target="../embeddings/oleObject31.bin"/><Relationship Id="rId4" Type="http://schemas.openxmlformats.org/officeDocument/2006/relationships/oleObject" Target="../embeddings/oleObject30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37.bin"/><Relationship Id="rId5" Type="http://schemas.openxmlformats.org/officeDocument/2006/relationships/oleObject" Target="../embeddings/oleObject36.bin"/><Relationship Id="rId4" Type="http://schemas.openxmlformats.org/officeDocument/2006/relationships/oleObject" Target="../embeddings/oleObject35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5" Type="http://schemas.openxmlformats.org/officeDocument/2006/relationships/oleObject" Target="../embeddings/oleObject40.bin"/><Relationship Id="rId4" Type="http://schemas.openxmlformats.org/officeDocument/2006/relationships/oleObject" Target="../embeddings/oleObject39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6.bin"/><Relationship Id="rId4" Type="http://schemas.openxmlformats.org/officeDocument/2006/relationships/oleObject" Target="../embeddings/oleObject5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9.bin"/><Relationship Id="rId4" Type="http://schemas.openxmlformats.org/officeDocument/2006/relationships/oleObject" Target="../embeddings/oleObject8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5" Type="http://schemas.openxmlformats.org/officeDocument/2006/relationships/oleObject" Target="../embeddings/oleObject12.bin"/><Relationship Id="rId4" Type="http://schemas.openxmlformats.org/officeDocument/2006/relationships/oleObject" Target="../embeddings/oleObject11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7" Type="http://schemas.openxmlformats.org/officeDocument/2006/relationships/oleObject" Target="../embeddings/oleObject1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6.bin"/><Relationship Id="rId5" Type="http://schemas.openxmlformats.org/officeDocument/2006/relationships/oleObject" Target="../embeddings/oleObject15.bin"/><Relationship Id="rId4" Type="http://schemas.openxmlformats.org/officeDocument/2006/relationships/oleObject" Target="../embeddings/oleObject14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5" Type="http://schemas.openxmlformats.org/officeDocument/2006/relationships/oleObject" Target="../embeddings/oleObject20.bin"/><Relationship Id="rId4" Type="http://schemas.openxmlformats.org/officeDocument/2006/relationships/oleObject" Target="../embeddings/oleObject19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5" Type="http://schemas.openxmlformats.org/officeDocument/2006/relationships/oleObject" Target="../embeddings/oleObject23.bin"/><Relationship Id="rId4" Type="http://schemas.openxmlformats.org/officeDocument/2006/relationships/oleObject" Target="../embeddings/oleObject2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Text Box 2"/>
          <p:cNvSpPr txBox="1">
            <a:spLocks noChangeArrowheads="1"/>
          </p:cNvSpPr>
          <p:nvPr/>
        </p:nvSpPr>
        <p:spPr bwMode="auto">
          <a:xfrm>
            <a:off x="3502859" y="1146175"/>
            <a:ext cx="192873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dirty="0">
                <a:solidFill>
                  <a:srgbClr val="FF9900"/>
                </a:solidFill>
              </a:rPr>
              <a:t>Spring </a:t>
            </a:r>
            <a:r>
              <a:rPr lang="en-US" sz="2400" dirty="0" smtClean="0">
                <a:solidFill>
                  <a:srgbClr val="FF9900"/>
                </a:solidFill>
              </a:rPr>
              <a:t>2015</a:t>
            </a:r>
            <a:endParaRPr lang="en-US" sz="3200" b="0" dirty="0">
              <a:solidFill>
                <a:srgbClr val="FF9900"/>
              </a:solidFill>
            </a:endParaRPr>
          </a:p>
        </p:txBody>
      </p:sp>
      <p:sp>
        <p:nvSpPr>
          <p:cNvPr id="16388" name="Rectangle 3"/>
          <p:cNvSpPr>
            <a:spLocks noChangeArrowheads="1"/>
          </p:cNvSpPr>
          <p:nvPr/>
        </p:nvSpPr>
        <p:spPr bwMode="auto">
          <a:xfrm>
            <a:off x="5427663" y="4146550"/>
            <a:ext cx="2667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4000" b="0">
                <a:solidFill>
                  <a:srgbClr val="0000FF"/>
                </a:solidFill>
              </a:rPr>
              <a:t>Notes 15</a:t>
            </a:r>
          </a:p>
        </p:txBody>
      </p:sp>
      <p:sp>
        <p:nvSpPr>
          <p:cNvPr id="41988" name="Text Box 4"/>
          <p:cNvSpPr txBox="1">
            <a:spLocks noChangeArrowheads="1"/>
          </p:cNvSpPr>
          <p:nvPr/>
        </p:nvSpPr>
        <p:spPr bwMode="auto">
          <a:xfrm>
            <a:off x="3255963" y="450850"/>
            <a:ext cx="2352675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3600" b="0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ECE 6345</a:t>
            </a:r>
          </a:p>
        </p:txBody>
      </p:sp>
      <p:sp>
        <p:nvSpPr>
          <p:cNvPr id="16390" name="Text Box 5"/>
          <p:cNvSpPr txBox="1">
            <a:spLocks noChangeArrowheads="1"/>
          </p:cNvSpPr>
          <p:nvPr/>
        </p:nvSpPr>
        <p:spPr bwMode="auto">
          <a:xfrm>
            <a:off x="2987675" y="1906588"/>
            <a:ext cx="328453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b="0"/>
              <a:t>Prof. David R. Jackson</a:t>
            </a:r>
          </a:p>
          <a:p>
            <a:pPr algn="ctr" eaLnBrk="0" hangingPunct="0"/>
            <a:r>
              <a:rPr lang="en-US" sz="2400" b="0"/>
              <a:t>ECE Dept.</a:t>
            </a:r>
          </a:p>
        </p:txBody>
      </p:sp>
      <p:pic>
        <p:nvPicPr>
          <p:cNvPr id="16391" name="Picture 6" descr="asp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4863" y="3198813"/>
            <a:ext cx="3749675" cy="2535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6852CA07-3000-4668-B7E0-4DCD808FCC11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5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24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24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24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249" name="Rectangle 7"/>
          <p:cNvSpPr>
            <a:spLocks noChangeArrowheads="1"/>
          </p:cNvSpPr>
          <p:nvPr/>
        </p:nvSpPr>
        <p:spPr bwMode="auto">
          <a:xfrm>
            <a:off x="644525" y="1395413"/>
            <a:ext cx="1382713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2000" b="0">
                <a:solidFill>
                  <a:srgbClr val="0000FF"/>
                </a:solidFill>
              </a:rPr>
              <a:t>The result is</a:t>
            </a:r>
          </a:p>
        </p:txBody>
      </p:sp>
      <p:sp>
        <p:nvSpPr>
          <p:cNvPr id="10250" name="Rectangle 8"/>
          <p:cNvSpPr>
            <a:spLocks noChangeArrowheads="1"/>
          </p:cNvSpPr>
          <p:nvPr/>
        </p:nvSpPr>
        <p:spPr bwMode="auto">
          <a:xfrm>
            <a:off x="377825" y="3841750"/>
            <a:ext cx="29178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2000" b="0">
                <a:solidFill>
                  <a:srgbClr val="0000FF"/>
                </a:solidFill>
              </a:rPr>
              <a:t>This may be re-written as </a:t>
            </a:r>
          </a:p>
        </p:txBody>
      </p:sp>
      <p:graphicFrame>
        <p:nvGraphicFramePr>
          <p:cNvPr id="10242" name="Object 12"/>
          <p:cNvGraphicFramePr>
            <a:graphicFrameLocks noChangeAspect="1"/>
          </p:cNvGraphicFramePr>
          <p:nvPr/>
        </p:nvGraphicFramePr>
        <p:xfrm>
          <a:off x="2016125" y="1647825"/>
          <a:ext cx="4938713" cy="1495425"/>
        </p:xfrm>
        <a:graphic>
          <a:graphicData uri="http://schemas.openxmlformats.org/presentationml/2006/ole">
            <p:oleObj spid="_x0000_s10242" name="Equation" r:id="rId3" imgW="2857320" imgH="863280" progId="Equation.DSMT4">
              <p:embed/>
            </p:oleObj>
          </a:graphicData>
        </a:graphic>
      </p:graphicFrame>
      <p:sp>
        <p:nvSpPr>
          <p:cNvPr id="274447" name="Rectangle 15"/>
          <p:cNvSpPr>
            <a:spLocks noChangeArrowheads="1"/>
          </p:cNvSpPr>
          <p:nvPr/>
        </p:nvSpPr>
        <p:spPr bwMode="auto">
          <a:xfrm>
            <a:off x="2357438" y="227013"/>
            <a:ext cx="4100512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360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Directivity (cont.)</a:t>
            </a:r>
          </a:p>
        </p:txBody>
      </p:sp>
      <p:graphicFrame>
        <p:nvGraphicFramePr>
          <p:cNvPr id="10243" name="Object 16"/>
          <p:cNvGraphicFramePr>
            <a:graphicFrameLocks noChangeAspect="1"/>
          </p:cNvGraphicFramePr>
          <p:nvPr/>
        </p:nvGraphicFramePr>
        <p:xfrm>
          <a:off x="1409700" y="4368800"/>
          <a:ext cx="5969000" cy="1495425"/>
        </p:xfrm>
        <a:graphic>
          <a:graphicData uri="http://schemas.openxmlformats.org/presentationml/2006/ole">
            <p:oleObj spid="_x0000_s10243" name="Equation" r:id="rId4" imgW="3454200" imgH="863280" progId="Equation.DSMT4">
              <p:embed/>
            </p:oleObj>
          </a:graphicData>
        </a:graphic>
      </p:graphicFrame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E4BB80A3-C7F8-442D-BE64-53AD5D052A92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1271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127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127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1274" name="Rectangle 6"/>
          <p:cNvSpPr>
            <a:spLocks noChangeArrowheads="1"/>
          </p:cNvSpPr>
          <p:nvPr/>
        </p:nvSpPr>
        <p:spPr bwMode="auto">
          <a:xfrm>
            <a:off x="1304925" y="1535113"/>
            <a:ext cx="22542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2000" b="0">
                <a:solidFill>
                  <a:srgbClr val="0000FF"/>
                </a:solidFill>
              </a:rPr>
              <a:t>or</a:t>
            </a:r>
          </a:p>
        </p:txBody>
      </p:sp>
      <p:sp>
        <p:nvSpPr>
          <p:cNvPr id="285705" name="Rectangle 9"/>
          <p:cNvSpPr>
            <a:spLocks noChangeArrowheads="1"/>
          </p:cNvSpPr>
          <p:nvPr/>
        </p:nvSpPr>
        <p:spPr bwMode="auto">
          <a:xfrm>
            <a:off x="2357438" y="227013"/>
            <a:ext cx="4100512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360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Directivity (cont.)</a:t>
            </a:r>
          </a:p>
        </p:txBody>
      </p:sp>
      <p:graphicFrame>
        <p:nvGraphicFramePr>
          <p:cNvPr id="11266" name="Object 10"/>
          <p:cNvGraphicFramePr>
            <a:graphicFrameLocks noChangeAspect="1"/>
          </p:cNvGraphicFramePr>
          <p:nvPr/>
        </p:nvGraphicFramePr>
        <p:xfrm>
          <a:off x="1651000" y="1633538"/>
          <a:ext cx="5286375" cy="1495425"/>
        </p:xfrm>
        <a:graphic>
          <a:graphicData uri="http://schemas.openxmlformats.org/presentationml/2006/ole">
            <p:oleObj spid="_x0000_s11266" name="Equation" r:id="rId3" imgW="3060360" imgH="863280" progId="Equation.DSMT4">
              <p:embed/>
            </p:oleObj>
          </a:graphicData>
        </a:graphic>
      </p:graphicFrame>
      <p:sp>
        <p:nvSpPr>
          <p:cNvPr id="11276" name="Rectangle 11"/>
          <p:cNvSpPr>
            <a:spLocks noChangeArrowheads="1"/>
          </p:cNvSpPr>
          <p:nvPr/>
        </p:nvSpPr>
        <p:spPr bwMode="auto">
          <a:xfrm>
            <a:off x="1814513" y="3475038"/>
            <a:ext cx="22542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2000" b="0" dirty="0">
                <a:solidFill>
                  <a:srgbClr val="0000FF"/>
                </a:solidFill>
              </a:rPr>
              <a:t>or</a:t>
            </a:r>
          </a:p>
        </p:txBody>
      </p:sp>
      <p:graphicFrame>
        <p:nvGraphicFramePr>
          <p:cNvPr id="11267" name="Object 12"/>
          <p:cNvGraphicFramePr>
            <a:graphicFrameLocks noChangeAspect="1"/>
          </p:cNvGraphicFramePr>
          <p:nvPr/>
        </p:nvGraphicFramePr>
        <p:xfrm>
          <a:off x="2108200" y="3946525"/>
          <a:ext cx="5024438" cy="1495425"/>
        </p:xfrm>
        <a:graphic>
          <a:graphicData uri="http://schemas.openxmlformats.org/presentationml/2006/ole">
            <p:oleObj spid="_x0000_s11267" name="Equation" r:id="rId4" imgW="2908080" imgH="863280" progId="Equation.DSMT4">
              <p:embed/>
            </p:oleObj>
          </a:graphicData>
        </a:graphic>
      </p:graphicFrame>
      <p:sp>
        <p:nvSpPr>
          <p:cNvPr id="11277" name="Rectangle 13"/>
          <p:cNvSpPr>
            <a:spLocks noChangeArrowheads="1"/>
          </p:cNvSpPr>
          <p:nvPr/>
        </p:nvSpPr>
        <p:spPr bwMode="auto">
          <a:xfrm>
            <a:off x="3033713" y="6027738"/>
            <a:ext cx="6921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2000" b="0">
                <a:solidFill>
                  <a:srgbClr val="0000FF"/>
                </a:solidFill>
              </a:rPr>
              <a:t>where</a:t>
            </a:r>
          </a:p>
        </p:txBody>
      </p:sp>
      <p:graphicFrame>
        <p:nvGraphicFramePr>
          <p:cNvPr id="11268" name="Object 14"/>
          <p:cNvGraphicFramePr>
            <a:graphicFrameLocks noChangeAspect="1"/>
          </p:cNvGraphicFramePr>
          <p:nvPr/>
        </p:nvGraphicFramePr>
        <p:xfrm>
          <a:off x="3895725" y="5791200"/>
          <a:ext cx="1931988" cy="725488"/>
        </p:xfrm>
        <a:graphic>
          <a:graphicData uri="http://schemas.openxmlformats.org/presentationml/2006/ole">
            <p:oleObj spid="_x0000_s11268" name="Equation" r:id="rId5" imgW="1117440" imgH="419040" progId="Equation.DSMT4">
              <p:embed/>
            </p:oleObj>
          </a:graphicData>
        </a:graphic>
      </p:graphicFrame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E4BB80A3-C7F8-442D-BE64-53AD5D052A92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229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2297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2298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2299" name="Rectangle 6"/>
          <p:cNvSpPr>
            <a:spLocks noChangeArrowheads="1"/>
          </p:cNvSpPr>
          <p:nvPr/>
        </p:nvSpPr>
        <p:spPr bwMode="auto">
          <a:xfrm>
            <a:off x="644525" y="1395413"/>
            <a:ext cx="791845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2000" b="0">
                <a:solidFill>
                  <a:srgbClr val="0000FF"/>
                </a:solidFill>
              </a:rPr>
              <a:t>Since the substrate is assumed to be thin, we can further approximate this as</a:t>
            </a:r>
          </a:p>
        </p:txBody>
      </p:sp>
      <p:sp>
        <p:nvSpPr>
          <p:cNvPr id="284683" name="Rectangle 11"/>
          <p:cNvSpPr>
            <a:spLocks noChangeArrowheads="1"/>
          </p:cNvSpPr>
          <p:nvPr/>
        </p:nvSpPr>
        <p:spPr bwMode="auto">
          <a:xfrm>
            <a:off x="2357438" y="227013"/>
            <a:ext cx="4100512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360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Directivity (cont.)</a:t>
            </a:r>
          </a:p>
        </p:txBody>
      </p:sp>
      <p:graphicFrame>
        <p:nvGraphicFramePr>
          <p:cNvPr id="12290" name="Object 12"/>
          <p:cNvGraphicFramePr>
            <a:graphicFrameLocks noChangeAspect="1"/>
          </p:cNvGraphicFramePr>
          <p:nvPr/>
        </p:nvGraphicFramePr>
        <p:xfrm>
          <a:off x="3241675" y="2173288"/>
          <a:ext cx="2081213" cy="919162"/>
        </p:xfrm>
        <a:graphic>
          <a:graphicData uri="http://schemas.openxmlformats.org/presentationml/2006/ole">
            <p:oleObj spid="_x0000_s12290" name="Equation" r:id="rId3" imgW="977760" imgH="431640" progId="Equation.DSMT4">
              <p:embed/>
            </p:oleObj>
          </a:graphicData>
        </a:graphic>
      </p:graphicFrame>
      <p:graphicFrame>
        <p:nvGraphicFramePr>
          <p:cNvPr id="12291" name="Object 13"/>
          <p:cNvGraphicFramePr>
            <a:graphicFrameLocks noChangeAspect="1"/>
          </p:cNvGraphicFramePr>
          <p:nvPr/>
        </p:nvGraphicFramePr>
        <p:xfrm>
          <a:off x="2941638" y="3695700"/>
          <a:ext cx="2351087" cy="920750"/>
        </p:xfrm>
        <a:graphic>
          <a:graphicData uri="http://schemas.openxmlformats.org/presentationml/2006/ole">
            <p:oleObj spid="_x0000_s12291" name="Equation" r:id="rId4" imgW="1104840" imgH="431640" progId="Equation.DSMT4">
              <p:embed/>
            </p:oleObj>
          </a:graphicData>
        </a:graphic>
      </p:graphicFrame>
      <p:sp>
        <p:nvSpPr>
          <p:cNvPr id="12301" name="Rectangle 14"/>
          <p:cNvSpPr>
            <a:spLocks noChangeArrowheads="1"/>
          </p:cNvSpPr>
          <p:nvPr/>
        </p:nvSpPr>
        <p:spPr bwMode="auto">
          <a:xfrm>
            <a:off x="1990725" y="3986213"/>
            <a:ext cx="9588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2000" b="0">
                <a:solidFill>
                  <a:srgbClr val="0000FF"/>
                </a:solidFill>
              </a:rPr>
              <a:t>where</a:t>
            </a:r>
          </a:p>
        </p:txBody>
      </p:sp>
      <p:sp>
        <p:nvSpPr>
          <p:cNvPr id="12302" name="Rectangle 15"/>
          <p:cNvSpPr>
            <a:spLocks noChangeArrowheads="1"/>
          </p:cNvSpPr>
          <p:nvPr/>
        </p:nvSpPr>
        <p:spPr bwMode="auto">
          <a:xfrm>
            <a:off x="2519363" y="5321300"/>
            <a:ext cx="10414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2000" b="0">
                <a:solidFill>
                  <a:srgbClr val="0000FF"/>
                </a:solidFill>
              </a:rPr>
              <a:t>Note:  for</a:t>
            </a:r>
          </a:p>
        </p:txBody>
      </p:sp>
      <p:graphicFrame>
        <p:nvGraphicFramePr>
          <p:cNvPr id="12292" name="Object 16"/>
          <p:cNvGraphicFramePr>
            <a:graphicFrameLocks noChangeAspect="1"/>
          </p:cNvGraphicFramePr>
          <p:nvPr/>
        </p:nvGraphicFramePr>
        <p:xfrm>
          <a:off x="3727450" y="5265738"/>
          <a:ext cx="863600" cy="390525"/>
        </p:xfrm>
        <a:graphic>
          <a:graphicData uri="http://schemas.openxmlformats.org/presentationml/2006/ole">
            <p:oleObj spid="_x0000_s12292" name="Equation" r:id="rId5" imgW="482181" imgH="215713" progId="Equation.3">
              <p:embed/>
            </p:oleObj>
          </a:graphicData>
        </a:graphic>
      </p:graphicFrame>
      <p:graphicFrame>
        <p:nvGraphicFramePr>
          <p:cNvPr id="12293" name="Object 17"/>
          <p:cNvGraphicFramePr>
            <a:graphicFrameLocks noChangeAspect="1"/>
          </p:cNvGraphicFramePr>
          <p:nvPr/>
        </p:nvGraphicFramePr>
        <p:xfrm>
          <a:off x="4659313" y="5245100"/>
          <a:ext cx="1539875" cy="419100"/>
        </p:xfrm>
        <a:graphic>
          <a:graphicData uri="http://schemas.openxmlformats.org/presentationml/2006/ole">
            <p:oleObj spid="_x0000_s12293" name="Equation" r:id="rId6" imgW="825480" imgH="228600" progId="Equation.DSMT4">
              <p:embed/>
            </p:oleObj>
          </a:graphicData>
        </a:graphic>
      </p:graphicFrame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E4BB80A3-C7F8-442D-BE64-53AD5D052A92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graphicFrame>
        <p:nvGraphicFramePr>
          <p:cNvPr id="2" name="Object 17"/>
          <p:cNvGraphicFramePr>
            <a:graphicFrameLocks noChangeAspect="1"/>
          </p:cNvGraphicFramePr>
          <p:nvPr/>
        </p:nvGraphicFramePr>
        <p:xfrm>
          <a:off x="3679825" y="5829529"/>
          <a:ext cx="2200275" cy="439509"/>
        </p:xfrm>
        <a:graphic>
          <a:graphicData uri="http://schemas.openxmlformats.org/presentationml/2006/ole">
            <p:oleObj spid="_x0000_s12294" name="Equation" r:id="rId7" imgW="1371600" imgH="27936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9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3320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3321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3322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3323" name="Rectangle 8"/>
          <p:cNvSpPr>
            <a:spLocks noChangeArrowheads="1"/>
          </p:cNvSpPr>
          <p:nvPr/>
        </p:nvSpPr>
        <p:spPr bwMode="auto">
          <a:xfrm>
            <a:off x="555624" y="939800"/>
            <a:ext cx="265747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2000" b="0" dirty="0">
                <a:solidFill>
                  <a:srgbClr val="0000FF"/>
                </a:solidFill>
              </a:rPr>
              <a:t>For the </a:t>
            </a:r>
            <a:r>
              <a:rPr lang="en-US" sz="2000" b="0" dirty="0">
                <a:solidFill>
                  <a:srgbClr val="FF0000"/>
                </a:solidFill>
              </a:rPr>
              <a:t>patch</a:t>
            </a:r>
            <a:r>
              <a:rPr lang="en-US" sz="2000" b="0" dirty="0">
                <a:solidFill>
                  <a:srgbClr val="0000FF"/>
                </a:solidFill>
              </a:rPr>
              <a:t> we </a:t>
            </a:r>
            <a:r>
              <a:rPr lang="en-US" sz="2000" b="0" dirty="0" smtClean="0">
                <a:solidFill>
                  <a:srgbClr val="0000FF"/>
                </a:solidFill>
              </a:rPr>
              <a:t>have:</a:t>
            </a:r>
            <a:endParaRPr lang="en-US" sz="2000" b="0" dirty="0">
              <a:solidFill>
                <a:srgbClr val="0000FF"/>
              </a:solidFill>
            </a:endParaRPr>
          </a:p>
        </p:txBody>
      </p:sp>
      <p:graphicFrame>
        <p:nvGraphicFramePr>
          <p:cNvPr id="13314" name="Object 14"/>
          <p:cNvGraphicFramePr>
            <a:graphicFrameLocks noChangeAspect="1"/>
          </p:cNvGraphicFramePr>
          <p:nvPr/>
        </p:nvGraphicFramePr>
        <p:xfrm>
          <a:off x="573088" y="1407933"/>
          <a:ext cx="7872412" cy="1641655"/>
        </p:xfrm>
        <a:graphic>
          <a:graphicData uri="http://schemas.openxmlformats.org/presentationml/2006/ole">
            <p:oleObj spid="_x0000_s13314" name="Equation" r:id="rId3" imgW="4152600" imgH="863280" progId="Equation.DSMT4">
              <p:embed/>
            </p:oleObj>
          </a:graphicData>
        </a:graphic>
      </p:graphicFrame>
      <p:sp>
        <p:nvSpPr>
          <p:cNvPr id="277520" name="Rectangle 16"/>
          <p:cNvSpPr>
            <a:spLocks noChangeArrowheads="1"/>
          </p:cNvSpPr>
          <p:nvPr/>
        </p:nvSpPr>
        <p:spPr bwMode="auto">
          <a:xfrm>
            <a:off x="2357438" y="227013"/>
            <a:ext cx="4100512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360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Directivity (cont.)</a:t>
            </a:r>
          </a:p>
        </p:txBody>
      </p:sp>
      <p:graphicFrame>
        <p:nvGraphicFramePr>
          <p:cNvPr id="13315" name="Object 17"/>
          <p:cNvGraphicFramePr>
            <a:graphicFrameLocks noChangeAspect="1"/>
          </p:cNvGraphicFramePr>
          <p:nvPr/>
        </p:nvGraphicFramePr>
        <p:xfrm>
          <a:off x="3219450" y="3960813"/>
          <a:ext cx="3144838" cy="2717800"/>
        </p:xfrm>
        <a:graphic>
          <a:graphicData uri="http://schemas.openxmlformats.org/presentationml/2006/ole">
            <p:oleObj spid="_x0000_s13315" name="Equation" r:id="rId4" imgW="2019240" imgH="1752480" progId="Equation.DSMT4">
              <p:embed/>
            </p:oleObj>
          </a:graphicData>
        </a:graphic>
      </p:graphicFrame>
      <p:graphicFrame>
        <p:nvGraphicFramePr>
          <p:cNvPr id="13316" name="Object 18"/>
          <p:cNvGraphicFramePr>
            <a:graphicFrameLocks noChangeAspect="1"/>
          </p:cNvGraphicFramePr>
          <p:nvPr/>
        </p:nvGraphicFramePr>
        <p:xfrm>
          <a:off x="6945313" y="4711700"/>
          <a:ext cx="1971675" cy="1281113"/>
        </p:xfrm>
        <a:graphic>
          <a:graphicData uri="http://schemas.openxmlformats.org/presentationml/2006/ole">
            <p:oleObj spid="_x0000_s13316" name="Equation" r:id="rId5" imgW="1054080" imgH="685800" progId="Equation.DSMT4">
              <p:embed/>
            </p:oleObj>
          </a:graphicData>
        </a:graphic>
      </p:graphicFrame>
      <p:graphicFrame>
        <p:nvGraphicFramePr>
          <p:cNvPr id="13317" name="Object 19"/>
          <p:cNvGraphicFramePr>
            <a:graphicFrameLocks noChangeAspect="1"/>
          </p:cNvGraphicFramePr>
          <p:nvPr/>
        </p:nvGraphicFramePr>
        <p:xfrm>
          <a:off x="444500" y="4094163"/>
          <a:ext cx="2076450" cy="854075"/>
        </p:xfrm>
        <a:graphic>
          <a:graphicData uri="http://schemas.openxmlformats.org/presentationml/2006/ole">
            <p:oleObj spid="_x0000_s13317" name="Equation" r:id="rId6" imgW="1054080" imgH="431640" progId="Equation.DSMT4">
              <p:embed/>
            </p:oleObj>
          </a:graphicData>
        </a:graphic>
      </p:graphicFrame>
      <p:sp>
        <p:nvSpPr>
          <p:cNvPr id="13325" name="Rectangle 20"/>
          <p:cNvSpPr>
            <a:spLocks noChangeArrowheads="1"/>
          </p:cNvSpPr>
          <p:nvPr/>
        </p:nvSpPr>
        <p:spPr bwMode="auto">
          <a:xfrm>
            <a:off x="1058863" y="3697288"/>
            <a:ext cx="6921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2000" b="0">
                <a:solidFill>
                  <a:srgbClr val="0000FF"/>
                </a:solidFill>
              </a:rPr>
              <a:t>where</a:t>
            </a:r>
          </a:p>
        </p:txBody>
      </p:sp>
      <p:sp>
        <p:nvSpPr>
          <p:cNvPr id="13326" name="Rectangle 21"/>
          <p:cNvSpPr>
            <a:spLocks noChangeArrowheads="1"/>
          </p:cNvSpPr>
          <p:nvPr/>
        </p:nvSpPr>
        <p:spPr bwMode="auto">
          <a:xfrm>
            <a:off x="4429125" y="3570288"/>
            <a:ext cx="423863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2000" b="0">
                <a:solidFill>
                  <a:srgbClr val="0000FF"/>
                </a:solidFill>
              </a:rPr>
              <a:t>and</a:t>
            </a:r>
          </a:p>
        </p:txBody>
      </p:sp>
      <p:sp>
        <p:nvSpPr>
          <p:cNvPr id="13327" name="Rectangle 22"/>
          <p:cNvSpPr>
            <a:spLocks noChangeArrowheads="1"/>
          </p:cNvSpPr>
          <p:nvPr/>
        </p:nvSpPr>
        <p:spPr bwMode="auto">
          <a:xfrm>
            <a:off x="7667625" y="4332288"/>
            <a:ext cx="452438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2000" b="0">
                <a:solidFill>
                  <a:srgbClr val="0000FF"/>
                </a:solidFill>
              </a:rPr>
              <a:t>with</a:t>
            </a: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E4BB80A3-C7F8-442D-BE64-53AD5D052A92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4343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434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434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4346" name="Rectangle 6"/>
          <p:cNvSpPr>
            <a:spLocks noChangeArrowheads="1"/>
          </p:cNvSpPr>
          <p:nvPr/>
        </p:nvSpPr>
        <p:spPr bwMode="auto">
          <a:xfrm>
            <a:off x="911224" y="1066800"/>
            <a:ext cx="594677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2000" b="0" dirty="0">
                <a:solidFill>
                  <a:srgbClr val="0000FF"/>
                </a:solidFill>
              </a:rPr>
              <a:t>The gain of the patch is related to the directivity as </a:t>
            </a:r>
          </a:p>
        </p:txBody>
      </p:sp>
      <p:graphicFrame>
        <p:nvGraphicFramePr>
          <p:cNvPr id="14338" name="Object 7"/>
          <p:cNvGraphicFramePr>
            <a:graphicFrameLocks noChangeAspect="1"/>
          </p:cNvGraphicFramePr>
          <p:nvPr/>
        </p:nvGraphicFramePr>
        <p:xfrm>
          <a:off x="2841625" y="1554163"/>
          <a:ext cx="3016250" cy="636587"/>
        </p:xfrm>
        <a:graphic>
          <a:graphicData uri="http://schemas.openxmlformats.org/presentationml/2006/ole">
            <p:oleObj spid="_x0000_s14338" name="Equation" r:id="rId3" imgW="1206360" imgH="253800" progId="Equation.DSMT4">
              <p:embed/>
            </p:oleObj>
          </a:graphicData>
        </a:graphic>
      </p:graphicFrame>
      <p:sp>
        <p:nvSpPr>
          <p:cNvPr id="282632" name="Rectangle 8"/>
          <p:cNvSpPr>
            <a:spLocks noChangeArrowheads="1"/>
          </p:cNvSpPr>
          <p:nvPr/>
        </p:nvSpPr>
        <p:spPr bwMode="auto">
          <a:xfrm>
            <a:off x="3300413" y="255588"/>
            <a:ext cx="2228850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Gain</a:t>
            </a:r>
          </a:p>
        </p:txBody>
      </p:sp>
      <p:sp>
        <p:nvSpPr>
          <p:cNvPr id="14348" name="Rectangle 9"/>
          <p:cNvSpPr>
            <a:spLocks noChangeArrowheads="1"/>
          </p:cNvSpPr>
          <p:nvPr/>
        </p:nvSpPr>
        <p:spPr bwMode="auto">
          <a:xfrm>
            <a:off x="2647950" y="2744788"/>
            <a:ext cx="78105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2000" b="0" dirty="0">
                <a:solidFill>
                  <a:srgbClr val="0000FF"/>
                </a:solidFill>
              </a:rPr>
              <a:t>where</a:t>
            </a:r>
          </a:p>
        </p:txBody>
      </p:sp>
      <p:graphicFrame>
        <p:nvGraphicFramePr>
          <p:cNvPr id="14339" name="Object 10"/>
          <p:cNvGraphicFramePr>
            <a:graphicFrameLocks noChangeAspect="1"/>
          </p:cNvGraphicFramePr>
          <p:nvPr/>
        </p:nvGraphicFramePr>
        <p:xfrm>
          <a:off x="3632200" y="3032125"/>
          <a:ext cx="1428750" cy="1112838"/>
        </p:xfrm>
        <a:graphic>
          <a:graphicData uri="http://schemas.openxmlformats.org/presentationml/2006/ole">
            <p:oleObj spid="_x0000_s14339" name="Equation" r:id="rId4" imgW="571320" imgH="444240" progId="Equation.DSMT4">
              <p:embed/>
            </p:oleObj>
          </a:graphicData>
        </a:graphic>
      </p:graphicFrame>
      <p:graphicFrame>
        <p:nvGraphicFramePr>
          <p:cNvPr id="14340" name="Object 11"/>
          <p:cNvGraphicFramePr>
            <a:graphicFrameLocks noChangeAspect="1"/>
          </p:cNvGraphicFramePr>
          <p:nvPr/>
        </p:nvGraphicFramePr>
        <p:xfrm>
          <a:off x="1824038" y="4788591"/>
          <a:ext cx="3370262" cy="937522"/>
        </p:xfrm>
        <a:graphic>
          <a:graphicData uri="http://schemas.openxmlformats.org/presentationml/2006/ole">
            <p:oleObj spid="_x0000_s14340" name="Equation" r:id="rId5" imgW="1600200" imgH="444240" progId="Equation.DSMT4">
              <p:embed/>
            </p:oleObj>
          </a:graphicData>
        </a:graphic>
      </p:graphicFrame>
      <p:sp>
        <p:nvSpPr>
          <p:cNvPr id="14349" name="Rectangle 12"/>
          <p:cNvSpPr>
            <a:spLocks noChangeArrowheads="1"/>
          </p:cNvSpPr>
          <p:nvPr/>
        </p:nvSpPr>
        <p:spPr bwMode="auto">
          <a:xfrm>
            <a:off x="947738" y="6116638"/>
            <a:ext cx="7267575" cy="328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2000" b="0">
                <a:solidFill>
                  <a:srgbClr val="0000FF"/>
                </a:solidFill>
              </a:rPr>
              <a:t>CAD formulas for all of the </a:t>
            </a:r>
            <a:r>
              <a:rPr lang="en-US" sz="2400" b="0" i="1">
                <a:solidFill>
                  <a:srgbClr val="0000FF"/>
                </a:solidFill>
                <a:latin typeface="Times New Roman" pitchFamily="18" charset="0"/>
              </a:rPr>
              <a:t>Q</a:t>
            </a:r>
            <a:r>
              <a:rPr lang="en-US" sz="2000" b="0">
                <a:solidFill>
                  <a:srgbClr val="0000FF"/>
                </a:solidFill>
              </a:rPr>
              <a:t> factors were presented in Notes 3. </a:t>
            </a:r>
          </a:p>
        </p:txBody>
      </p:sp>
      <p:sp>
        <p:nvSpPr>
          <p:cNvPr id="14350" name="Rectangle 13"/>
          <p:cNvSpPr>
            <a:spLocks noChangeArrowheads="1"/>
          </p:cNvSpPr>
          <p:nvPr/>
        </p:nvSpPr>
        <p:spPr bwMode="auto">
          <a:xfrm>
            <a:off x="1185863" y="4344988"/>
            <a:ext cx="423862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2000" b="0" dirty="0">
                <a:solidFill>
                  <a:srgbClr val="0000FF"/>
                </a:solidFill>
              </a:rPr>
              <a:t>and</a:t>
            </a: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E4BB80A3-C7F8-442D-BE64-53AD5D052A92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613400" y="4826000"/>
            <a:ext cx="2705100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0" dirty="0" smtClean="0"/>
              <a:t>Note: CAD formulas for all </a:t>
            </a:r>
            <a:r>
              <a:rPr lang="en-US" b="0" i="1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b="0" dirty="0" smtClean="0"/>
              <a:t>’s have now been derived, except for </a:t>
            </a:r>
            <a:r>
              <a:rPr lang="en-US" b="0" i="1" dirty="0" err="1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b="0" i="1" baseline="-25000" dirty="0" err="1" smtClean="0">
                <a:latin typeface="Times New Roman" pitchFamily="18" charset="0"/>
                <a:cs typeface="Times New Roman" pitchFamily="18" charset="0"/>
              </a:rPr>
              <a:t>sw</a:t>
            </a:r>
            <a:r>
              <a:rPr lang="en-US" b="0" dirty="0" smtClean="0"/>
              <a:t>.</a:t>
            </a:r>
            <a:endParaRPr lang="en-US" b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0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714625" y="384175"/>
            <a:ext cx="3028950" cy="473075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Overview</a:t>
            </a:r>
          </a:p>
        </p:txBody>
      </p:sp>
      <p:sp>
        <p:nvSpPr>
          <p:cNvPr id="17412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7413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7414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7415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7416" name="Text Box 34"/>
          <p:cNvSpPr txBox="1">
            <a:spLocks noChangeArrowheads="1"/>
          </p:cNvSpPr>
          <p:nvPr/>
        </p:nvSpPr>
        <p:spPr bwMode="auto">
          <a:xfrm>
            <a:off x="665163" y="1660525"/>
            <a:ext cx="7551737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0" dirty="0">
                <a:solidFill>
                  <a:srgbClr val="0000FF"/>
                </a:solidFill>
              </a:rPr>
              <a:t>In this set of notes we calculate </a:t>
            </a:r>
            <a:r>
              <a:rPr lang="en-US" sz="2000" b="0" dirty="0" smtClean="0">
                <a:solidFill>
                  <a:srgbClr val="0000FF"/>
                </a:solidFill>
              </a:rPr>
              <a:t>CAD formulas </a:t>
            </a:r>
            <a:r>
              <a:rPr lang="en-US" sz="2000" b="0" dirty="0">
                <a:solidFill>
                  <a:srgbClr val="0000FF"/>
                </a:solidFill>
              </a:rPr>
              <a:t>for the</a:t>
            </a:r>
            <a:r>
              <a:rPr lang="en-US" sz="2000" b="0" dirty="0">
                <a:solidFill>
                  <a:srgbClr val="0066FF"/>
                </a:solidFill>
              </a:rPr>
              <a:t> </a:t>
            </a:r>
            <a:r>
              <a:rPr lang="en-US" sz="2000" b="0" dirty="0">
                <a:solidFill>
                  <a:srgbClr val="FF3300"/>
                </a:solidFill>
              </a:rPr>
              <a:t>directivity</a:t>
            </a:r>
            <a:r>
              <a:rPr lang="en-US" sz="2000" b="0" dirty="0">
                <a:solidFill>
                  <a:srgbClr val="0066FF"/>
                </a:solidFill>
              </a:rPr>
              <a:t> </a:t>
            </a:r>
            <a:r>
              <a:rPr lang="en-US" sz="2000" b="0" dirty="0">
                <a:solidFill>
                  <a:srgbClr val="0000FF"/>
                </a:solidFill>
              </a:rPr>
              <a:t>and</a:t>
            </a:r>
            <a:r>
              <a:rPr lang="en-US" sz="2000" b="0" dirty="0">
                <a:solidFill>
                  <a:srgbClr val="0066FF"/>
                </a:solidFill>
              </a:rPr>
              <a:t> </a:t>
            </a:r>
            <a:r>
              <a:rPr lang="en-US" sz="2000" b="0" dirty="0">
                <a:solidFill>
                  <a:srgbClr val="FF3300"/>
                </a:solidFill>
              </a:rPr>
              <a:t>gain</a:t>
            </a:r>
            <a:r>
              <a:rPr lang="en-US" sz="2000" b="0" dirty="0">
                <a:solidFill>
                  <a:srgbClr val="0066FF"/>
                </a:solidFill>
              </a:rPr>
              <a:t> </a:t>
            </a:r>
            <a:r>
              <a:rPr lang="en-US" sz="2000" b="0" dirty="0">
                <a:solidFill>
                  <a:srgbClr val="0000FF"/>
                </a:solidFill>
              </a:rPr>
              <a:t>of the rectangular patch antenna.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E4BB80A3-C7F8-442D-BE64-53AD5D052A92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53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700338" y="269875"/>
            <a:ext cx="3257550" cy="473075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Directivity</a:t>
            </a:r>
          </a:p>
        </p:txBody>
      </p:sp>
      <p:sp>
        <p:nvSpPr>
          <p:cNvPr id="1031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3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3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3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35" name="Rectangle 7"/>
          <p:cNvSpPr>
            <a:spLocks noChangeArrowheads="1"/>
          </p:cNvSpPr>
          <p:nvPr/>
        </p:nvSpPr>
        <p:spPr bwMode="auto">
          <a:xfrm>
            <a:off x="608013" y="3794125"/>
            <a:ext cx="562927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2000" b="0">
                <a:solidFill>
                  <a:srgbClr val="0000FF"/>
                </a:solidFill>
              </a:rPr>
              <a:t>For typical substrate thicknesses, we usually have</a:t>
            </a:r>
          </a:p>
        </p:txBody>
      </p:sp>
      <p:graphicFrame>
        <p:nvGraphicFramePr>
          <p:cNvPr id="1026" name="Object 8"/>
          <p:cNvGraphicFramePr>
            <a:graphicFrameLocks noChangeAspect="1"/>
          </p:cNvGraphicFramePr>
          <p:nvPr/>
        </p:nvGraphicFramePr>
        <p:xfrm>
          <a:off x="1949450" y="1833390"/>
          <a:ext cx="4972050" cy="1395585"/>
        </p:xfrm>
        <a:graphic>
          <a:graphicData uri="http://schemas.openxmlformats.org/presentationml/2006/ole">
            <p:oleObj spid="_x0000_s1026" name="Equation" r:id="rId3" imgW="2489040" imgH="698400" progId="Equation.DSMT4">
              <p:embed/>
            </p:oleObj>
          </a:graphicData>
        </a:graphic>
      </p:graphicFrame>
      <p:graphicFrame>
        <p:nvGraphicFramePr>
          <p:cNvPr id="1027" name="Object 9"/>
          <p:cNvGraphicFramePr>
            <a:graphicFrameLocks noChangeAspect="1"/>
          </p:cNvGraphicFramePr>
          <p:nvPr/>
        </p:nvGraphicFramePr>
        <p:xfrm>
          <a:off x="3136900" y="4191000"/>
          <a:ext cx="2068513" cy="523875"/>
        </p:xfrm>
        <a:graphic>
          <a:graphicData uri="http://schemas.openxmlformats.org/presentationml/2006/ole">
            <p:oleObj spid="_x0000_s1027" name="Equation" r:id="rId4" imgW="901440" imgH="228600" progId="Equation.DSMT4">
              <p:embed/>
            </p:oleObj>
          </a:graphicData>
        </a:graphic>
      </p:graphicFrame>
      <p:graphicFrame>
        <p:nvGraphicFramePr>
          <p:cNvPr id="1028" name="Object 10"/>
          <p:cNvGraphicFramePr>
            <a:graphicFrameLocks noChangeAspect="1"/>
          </p:cNvGraphicFramePr>
          <p:nvPr/>
        </p:nvGraphicFramePr>
        <p:xfrm>
          <a:off x="2760663" y="5411788"/>
          <a:ext cx="3621087" cy="1068387"/>
        </p:xfrm>
        <a:graphic>
          <a:graphicData uri="http://schemas.openxmlformats.org/presentationml/2006/ole">
            <p:oleObj spid="_x0000_s1028" name="Equation" r:id="rId5" imgW="1625400" imgH="482400" progId="Equation.DSMT4">
              <p:embed/>
            </p:oleObj>
          </a:graphicData>
        </a:graphic>
      </p:graphicFrame>
      <p:sp>
        <p:nvSpPr>
          <p:cNvPr id="1036" name="Text Box 11"/>
          <p:cNvSpPr txBox="1">
            <a:spLocks noChangeArrowheads="1"/>
          </p:cNvSpPr>
          <p:nvPr/>
        </p:nvSpPr>
        <p:spPr bwMode="auto">
          <a:xfrm>
            <a:off x="550863" y="1149350"/>
            <a:ext cx="272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0">
                <a:solidFill>
                  <a:srgbClr val="0000FF"/>
                </a:solidFill>
              </a:rPr>
              <a:t>Definition of directivity:</a:t>
            </a:r>
          </a:p>
        </p:txBody>
      </p:sp>
      <p:sp>
        <p:nvSpPr>
          <p:cNvPr id="1037" name="Text Box 12"/>
          <p:cNvSpPr txBox="1">
            <a:spLocks noChangeArrowheads="1"/>
          </p:cNvSpPr>
          <p:nvPr/>
        </p:nvSpPr>
        <p:spPr bwMode="auto">
          <a:xfrm>
            <a:off x="1660525" y="4997450"/>
            <a:ext cx="876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0" dirty="0">
                <a:solidFill>
                  <a:srgbClr val="0000FF"/>
                </a:solidFill>
              </a:rPr>
              <a:t>where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E4BB80A3-C7F8-442D-BE64-53AD5D052A92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5460900" y="4191000"/>
            <a:ext cx="3416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0" dirty="0" smtClean="0"/>
              <a:t>Note: The angle </a:t>
            </a:r>
            <a:r>
              <a:rPr lang="en-US" sz="1400" b="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</a:t>
            </a:r>
            <a:r>
              <a:rPr lang="en-US" sz="1400" b="0" dirty="0" smtClean="0">
                <a:sym typeface="Symbol"/>
              </a:rPr>
              <a:t> is actually arbitrary when </a:t>
            </a:r>
            <a:r>
              <a:rPr lang="en-US" sz="1400" b="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</a:t>
            </a:r>
            <a:r>
              <a:rPr lang="en-US" sz="1400" b="0" dirty="0" smtClean="0">
                <a:latin typeface="Times New Roman" pitchFamily="18" charset="0"/>
                <a:cs typeface="Times New Roman" pitchFamily="18" charset="0"/>
                <a:sym typeface="Symbol"/>
              </a:rPr>
              <a:t>  = 0</a:t>
            </a:r>
            <a:r>
              <a:rPr lang="en-US" sz="1400" b="0" dirty="0" smtClean="0">
                <a:sym typeface="Symbol"/>
              </a:rPr>
              <a:t>, but we choose</a:t>
            </a:r>
            <a:r>
              <a:rPr lang="en-US" sz="1400" b="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  </a:t>
            </a:r>
            <a:r>
              <a:rPr lang="en-US" sz="1400" b="0" dirty="0" smtClean="0">
                <a:latin typeface="Times New Roman" pitchFamily="18" charset="0"/>
                <a:cs typeface="Times New Roman" pitchFamily="18" charset="0"/>
                <a:sym typeface="Symbol"/>
              </a:rPr>
              <a:t>= 0.</a:t>
            </a:r>
            <a:r>
              <a:rPr lang="en-US" sz="1400" b="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sz="1400" b="0" dirty="0" smtClean="0">
                <a:sym typeface="Symbol"/>
              </a:rPr>
              <a:t>  </a:t>
            </a:r>
            <a:endParaRPr lang="en-US" sz="1400" b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31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357438" y="227013"/>
            <a:ext cx="4100512" cy="473075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Directivity (cont.)</a:t>
            </a:r>
          </a:p>
        </p:txBody>
      </p:sp>
      <p:sp>
        <p:nvSpPr>
          <p:cNvPr id="205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57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58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59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2050" name="Object 11"/>
          <p:cNvGraphicFramePr>
            <a:graphicFrameLocks noChangeAspect="1"/>
          </p:cNvGraphicFramePr>
          <p:nvPr/>
        </p:nvGraphicFramePr>
        <p:xfrm>
          <a:off x="2906713" y="1570038"/>
          <a:ext cx="1571625" cy="571500"/>
        </p:xfrm>
        <a:graphic>
          <a:graphicData uri="http://schemas.openxmlformats.org/presentationml/2006/ole">
            <p:oleObj spid="_x0000_s2050" name="Equation" r:id="rId3" imgW="711000" imgH="253800" progId="Equation.DSMT4">
              <p:embed/>
            </p:oleObj>
          </a:graphicData>
        </a:graphic>
      </p:graphicFrame>
      <p:sp>
        <p:nvSpPr>
          <p:cNvPr id="2060" name="Rectangle 14"/>
          <p:cNvSpPr>
            <a:spLocks noChangeArrowheads="1"/>
          </p:cNvSpPr>
          <p:nvPr/>
        </p:nvSpPr>
        <p:spPr bwMode="auto">
          <a:xfrm>
            <a:off x="1019175" y="1081088"/>
            <a:ext cx="7161213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2000" b="0" dirty="0">
                <a:solidFill>
                  <a:srgbClr val="0000FF"/>
                </a:solidFill>
              </a:rPr>
              <a:t>The </a:t>
            </a:r>
            <a:r>
              <a:rPr lang="en-US" sz="2000" b="0" dirty="0">
                <a:solidFill>
                  <a:srgbClr val="FF3300"/>
                </a:solidFill>
              </a:rPr>
              <a:t>space-wave radiated power</a:t>
            </a:r>
            <a:r>
              <a:rPr lang="en-US" sz="2000" b="0" dirty="0">
                <a:solidFill>
                  <a:srgbClr val="0000FF"/>
                </a:solidFill>
              </a:rPr>
              <a:t> of the patch is (from Notes 12) </a:t>
            </a:r>
          </a:p>
        </p:txBody>
      </p:sp>
      <p:sp>
        <p:nvSpPr>
          <p:cNvPr id="2061" name="Rectangle 15"/>
          <p:cNvSpPr>
            <a:spLocks noChangeArrowheads="1"/>
          </p:cNvSpPr>
          <p:nvPr/>
        </p:nvSpPr>
        <p:spPr bwMode="auto">
          <a:xfrm>
            <a:off x="855663" y="2562225"/>
            <a:ext cx="66675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2000" b="0" dirty="0">
                <a:solidFill>
                  <a:srgbClr val="0000FF"/>
                </a:solidFill>
              </a:rPr>
              <a:t>The </a:t>
            </a:r>
            <a:r>
              <a:rPr lang="en-US" sz="2000" b="0" dirty="0">
                <a:solidFill>
                  <a:srgbClr val="FF3300"/>
                </a:solidFill>
              </a:rPr>
              <a:t>radiated power density </a:t>
            </a:r>
            <a:r>
              <a:rPr lang="en-US" sz="2000" b="0" dirty="0">
                <a:solidFill>
                  <a:srgbClr val="0000FF"/>
                </a:solidFill>
              </a:rPr>
              <a:t>from the patch in the far field is </a:t>
            </a: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E4BB80A3-C7F8-442D-BE64-53AD5D052A92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graphicFrame>
        <p:nvGraphicFramePr>
          <p:cNvPr id="2054" name="Object 9"/>
          <p:cNvGraphicFramePr>
            <a:graphicFrameLocks noChangeAspect="1"/>
          </p:cNvGraphicFramePr>
          <p:nvPr/>
        </p:nvGraphicFramePr>
        <p:xfrm>
          <a:off x="2362200" y="3143250"/>
          <a:ext cx="4191000" cy="1704975"/>
        </p:xfrm>
        <a:graphic>
          <a:graphicData uri="http://schemas.openxmlformats.org/presentationml/2006/ole">
            <p:oleObj spid="_x0000_s2054" name="Equation" r:id="rId4" imgW="2082600" imgH="850680" progId="Equation.DSMT4">
              <p:embed/>
            </p:oleObj>
          </a:graphicData>
        </a:graphic>
      </p:graphicFrame>
      <p:graphicFrame>
        <p:nvGraphicFramePr>
          <p:cNvPr id="2055" name="Object 10"/>
          <p:cNvGraphicFramePr>
            <a:graphicFrameLocks noChangeAspect="1"/>
          </p:cNvGraphicFramePr>
          <p:nvPr/>
        </p:nvGraphicFramePr>
        <p:xfrm>
          <a:off x="854075" y="5355974"/>
          <a:ext cx="7362825" cy="894014"/>
        </p:xfrm>
        <a:graphic>
          <a:graphicData uri="http://schemas.openxmlformats.org/presentationml/2006/ole">
            <p:oleObj spid="_x0000_s2055" name="Equation" r:id="rId5" imgW="4178160" imgH="50796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3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10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10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10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107" name="Rectangle 7"/>
          <p:cNvSpPr>
            <a:spLocks noChangeArrowheads="1"/>
          </p:cNvSpPr>
          <p:nvPr/>
        </p:nvSpPr>
        <p:spPr bwMode="auto">
          <a:xfrm>
            <a:off x="1955800" y="1487488"/>
            <a:ext cx="735013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2000" b="0">
                <a:solidFill>
                  <a:srgbClr val="0000FF"/>
                </a:solidFill>
              </a:rPr>
              <a:t>Hence</a:t>
            </a:r>
          </a:p>
        </p:txBody>
      </p:sp>
      <p:graphicFrame>
        <p:nvGraphicFramePr>
          <p:cNvPr id="4098" name="Object 11"/>
          <p:cNvGraphicFramePr>
            <a:graphicFrameLocks noChangeAspect="1"/>
          </p:cNvGraphicFramePr>
          <p:nvPr/>
        </p:nvGraphicFramePr>
        <p:xfrm>
          <a:off x="3132138" y="1200150"/>
          <a:ext cx="2992437" cy="960438"/>
        </p:xfrm>
        <a:graphic>
          <a:graphicData uri="http://schemas.openxmlformats.org/presentationml/2006/ole">
            <p:oleObj spid="_x0000_s4098" name="Equation" r:id="rId3" imgW="1308100" imgH="419100" progId="Equation.3">
              <p:embed/>
            </p:oleObj>
          </a:graphicData>
        </a:graphic>
      </p:graphicFrame>
      <p:graphicFrame>
        <p:nvGraphicFramePr>
          <p:cNvPr id="4099" name="Object 13"/>
          <p:cNvGraphicFramePr>
            <a:graphicFrameLocks noChangeAspect="1"/>
          </p:cNvGraphicFramePr>
          <p:nvPr/>
        </p:nvGraphicFramePr>
        <p:xfrm>
          <a:off x="2541588" y="3344863"/>
          <a:ext cx="3629025" cy="966787"/>
        </p:xfrm>
        <a:graphic>
          <a:graphicData uri="http://schemas.openxmlformats.org/presentationml/2006/ole">
            <p:oleObj spid="_x0000_s4099" name="Equation" r:id="rId4" imgW="1752480" imgH="469800" progId="Equation.DSMT4">
              <p:embed/>
            </p:oleObj>
          </a:graphicData>
        </a:graphic>
      </p:graphicFrame>
      <p:sp>
        <p:nvSpPr>
          <p:cNvPr id="4108" name="Rectangle 15"/>
          <p:cNvSpPr>
            <a:spLocks noChangeArrowheads="1"/>
          </p:cNvSpPr>
          <p:nvPr/>
        </p:nvSpPr>
        <p:spPr bwMode="auto">
          <a:xfrm>
            <a:off x="547688" y="2798763"/>
            <a:ext cx="512178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2000" b="0" dirty="0">
                <a:solidFill>
                  <a:srgbClr val="0000FF"/>
                </a:solidFill>
              </a:rPr>
              <a:t>We </a:t>
            </a:r>
            <a:r>
              <a:rPr lang="en-US" sz="2000" b="0" dirty="0" smtClean="0">
                <a:solidFill>
                  <a:srgbClr val="0000FF"/>
                </a:solidFill>
              </a:rPr>
              <a:t>next </a:t>
            </a:r>
            <a:r>
              <a:rPr lang="en-US" sz="2000" b="0" dirty="0">
                <a:solidFill>
                  <a:srgbClr val="0000FF"/>
                </a:solidFill>
              </a:rPr>
              <a:t>calculate the </a:t>
            </a:r>
            <a:r>
              <a:rPr lang="en-US" sz="2000" b="0" dirty="0">
                <a:solidFill>
                  <a:srgbClr val="FF0000"/>
                </a:solidFill>
              </a:rPr>
              <a:t>directivity of the dipole:</a:t>
            </a:r>
          </a:p>
        </p:txBody>
      </p:sp>
      <p:sp>
        <p:nvSpPr>
          <p:cNvPr id="270355" name="Rectangle 19"/>
          <p:cNvSpPr>
            <a:spLocks noChangeArrowheads="1"/>
          </p:cNvSpPr>
          <p:nvPr/>
        </p:nvSpPr>
        <p:spPr bwMode="auto">
          <a:xfrm>
            <a:off x="2357438" y="227013"/>
            <a:ext cx="4100512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360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Directivity (cont.)</a:t>
            </a: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E4BB80A3-C7F8-442D-BE64-53AD5D052A92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17" name="Rectangle 12"/>
          <p:cNvSpPr>
            <a:spLocks noChangeArrowheads="1"/>
          </p:cNvSpPr>
          <p:nvPr/>
        </p:nvSpPr>
        <p:spPr bwMode="auto">
          <a:xfrm>
            <a:off x="561975" y="4983163"/>
            <a:ext cx="44450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2000" b="0" dirty="0">
                <a:solidFill>
                  <a:srgbClr val="0000FF"/>
                </a:solidFill>
              </a:rPr>
              <a:t>From previous calculations in Notes 11:</a:t>
            </a:r>
          </a:p>
        </p:txBody>
      </p:sp>
      <p:graphicFrame>
        <p:nvGraphicFramePr>
          <p:cNvPr id="18" name="Object 14"/>
          <p:cNvGraphicFramePr>
            <a:graphicFrameLocks noChangeAspect="1"/>
          </p:cNvGraphicFramePr>
          <p:nvPr/>
        </p:nvGraphicFramePr>
        <p:xfrm>
          <a:off x="2286000" y="5481638"/>
          <a:ext cx="3929063" cy="873125"/>
        </p:xfrm>
        <a:graphic>
          <a:graphicData uri="http://schemas.openxmlformats.org/presentationml/2006/ole">
            <p:oleObj spid="_x0000_s4102" name="Equation" r:id="rId5" imgW="1930320" imgH="4316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3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10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10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10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4100" name="Object 14"/>
          <p:cNvGraphicFramePr>
            <a:graphicFrameLocks noChangeAspect="1"/>
          </p:cNvGraphicFramePr>
          <p:nvPr/>
        </p:nvGraphicFramePr>
        <p:xfrm>
          <a:off x="2511425" y="3709988"/>
          <a:ext cx="3881438" cy="906462"/>
        </p:xfrm>
        <a:graphic>
          <a:graphicData uri="http://schemas.openxmlformats.org/presentationml/2006/ole">
            <p:oleObj spid="_x0000_s30724" name="Equation" r:id="rId3" imgW="2070000" imgH="482400" progId="Equation.DSMT4">
              <p:embed/>
            </p:oleObj>
          </a:graphicData>
        </a:graphic>
      </p:graphicFrame>
      <p:sp>
        <p:nvSpPr>
          <p:cNvPr id="4108" name="Rectangle 15"/>
          <p:cNvSpPr>
            <a:spLocks noChangeArrowheads="1"/>
          </p:cNvSpPr>
          <p:nvPr/>
        </p:nvSpPr>
        <p:spPr bwMode="auto">
          <a:xfrm>
            <a:off x="1042988" y="1300163"/>
            <a:ext cx="159037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2000" b="0" dirty="0">
                <a:solidFill>
                  <a:srgbClr val="0000FF"/>
                </a:solidFill>
              </a:rPr>
              <a:t>We </a:t>
            </a:r>
            <a:r>
              <a:rPr lang="en-US" sz="2000" b="0" dirty="0" smtClean="0">
                <a:solidFill>
                  <a:srgbClr val="0000FF"/>
                </a:solidFill>
              </a:rPr>
              <a:t>then need</a:t>
            </a:r>
            <a:endParaRPr lang="en-US" sz="2000" b="0" dirty="0">
              <a:solidFill>
                <a:srgbClr val="FF0000"/>
              </a:solidFill>
            </a:endParaRPr>
          </a:p>
        </p:txBody>
      </p:sp>
      <p:graphicFrame>
        <p:nvGraphicFramePr>
          <p:cNvPr id="4101" name="Object 16"/>
          <p:cNvGraphicFramePr>
            <a:graphicFrameLocks noChangeAspect="1"/>
          </p:cNvGraphicFramePr>
          <p:nvPr/>
        </p:nvGraphicFramePr>
        <p:xfrm>
          <a:off x="1612900" y="1706394"/>
          <a:ext cx="5448300" cy="835194"/>
        </p:xfrm>
        <a:graphic>
          <a:graphicData uri="http://schemas.openxmlformats.org/presentationml/2006/ole">
            <p:oleObj spid="_x0000_s30725" name="Equation" r:id="rId4" imgW="2819160" imgH="431640" progId="Equation.DSMT4">
              <p:embed/>
            </p:oleObj>
          </a:graphicData>
        </a:graphic>
      </p:graphicFrame>
      <p:sp>
        <p:nvSpPr>
          <p:cNvPr id="4109" name="Rectangle 17"/>
          <p:cNvSpPr>
            <a:spLocks noChangeArrowheads="1"/>
          </p:cNvSpPr>
          <p:nvPr/>
        </p:nvSpPr>
        <p:spPr bwMode="auto">
          <a:xfrm>
            <a:off x="1738313" y="3294063"/>
            <a:ext cx="6921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2000" b="0" dirty="0">
                <a:solidFill>
                  <a:srgbClr val="0000FF"/>
                </a:solidFill>
              </a:rPr>
              <a:t>where</a:t>
            </a:r>
          </a:p>
        </p:txBody>
      </p:sp>
      <p:sp>
        <p:nvSpPr>
          <p:cNvPr id="4110" name="Rectangle 18"/>
          <p:cNvSpPr>
            <a:spLocks noChangeArrowheads="1"/>
          </p:cNvSpPr>
          <p:nvPr/>
        </p:nvSpPr>
        <p:spPr bwMode="auto">
          <a:xfrm>
            <a:off x="2646362" y="5118100"/>
            <a:ext cx="85883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2000" b="0" dirty="0" smtClean="0">
                <a:solidFill>
                  <a:srgbClr val="0000FF"/>
                </a:solidFill>
              </a:rPr>
              <a:t>So that</a:t>
            </a:r>
            <a:endParaRPr lang="en-US" sz="2000" b="0" dirty="0">
              <a:solidFill>
                <a:srgbClr val="0000FF"/>
              </a:solidFill>
            </a:endParaRPr>
          </a:p>
        </p:txBody>
      </p:sp>
      <p:sp>
        <p:nvSpPr>
          <p:cNvPr id="270355" name="Rectangle 19"/>
          <p:cNvSpPr>
            <a:spLocks noChangeArrowheads="1"/>
          </p:cNvSpPr>
          <p:nvPr/>
        </p:nvSpPr>
        <p:spPr bwMode="auto">
          <a:xfrm>
            <a:off x="2357438" y="227013"/>
            <a:ext cx="4100512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360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Directivity (cont.)</a:t>
            </a: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E4BB80A3-C7F8-442D-BE64-53AD5D052A92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graphicFrame>
        <p:nvGraphicFramePr>
          <p:cNvPr id="30726" name="Object 14"/>
          <p:cNvGraphicFramePr>
            <a:graphicFrameLocks noChangeAspect="1"/>
          </p:cNvGraphicFramePr>
          <p:nvPr/>
        </p:nvGraphicFramePr>
        <p:xfrm>
          <a:off x="3124200" y="5564188"/>
          <a:ext cx="2833688" cy="906462"/>
        </p:xfrm>
        <a:graphic>
          <a:graphicData uri="http://schemas.openxmlformats.org/presentationml/2006/ole">
            <p:oleObj spid="_x0000_s30726" name="Equation" r:id="rId5" imgW="1511280" imgH="4824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12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12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129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130" name="Rectangle 8"/>
          <p:cNvSpPr>
            <a:spLocks noChangeArrowheads="1"/>
          </p:cNvSpPr>
          <p:nvPr/>
        </p:nvSpPr>
        <p:spPr bwMode="auto">
          <a:xfrm>
            <a:off x="1658938" y="1054100"/>
            <a:ext cx="735012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2000" b="0">
                <a:solidFill>
                  <a:srgbClr val="0000FF"/>
                </a:solidFill>
              </a:rPr>
              <a:t>Hence</a:t>
            </a:r>
          </a:p>
        </p:txBody>
      </p:sp>
      <p:graphicFrame>
        <p:nvGraphicFramePr>
          <p:cNvPr id="5122" name="Object 12"/>
          <p:cNvGraphicFramePr>
            <a:graphicFrameLocks noChangeAspect="1"/>
          </p:cNvGraphicFramePr>
          <p:nvPr/>
        </p:nvGraphicFramePr>
        <p:xfrm>
          <a:off x="2266950" y="1427163"/>
          <a:ext cx="4244975" cy="876300"/>
        </p:xfrm>
        <a:graphic>
          <a:graphicData uri="http://schemas.openxmlformats.org/presentationml/2006/ole">
            <p:oleObj spid="_x0000_s5122" name="Equation" r:id="rId3" imgW="2095200" imgH="431640" progId="Equation.DSMT4">
              <p:embed/>
            </p:oleObj>
          </a:graphicData>
        </a:graphic>
      </p:graphicFrame>
      <p:graphicFrame>
        <p:nvGraphicFramePr>
          <p:cNvPr id="5124" name="Object 17"/>
          <p:cNvGraphicFramePr>
            <a:graphicFrameLocks noChangeAspect="1"/>
          </p:cNvGraphicFramePr>
          <p:nvPr/>
        </p:nvGraphicFramePr>
        <p:xfrm>
          <a:off x="1087438" y="3390900"/>
          <a:ext cx="4373562" cy="1130300"/>
        </p:xfrm>
        <a:graphic>
          <a:graphicData uri="http://schemas.openxmlformats.org/presentationml/2006/ole">
            <p:oleObj spid="_x0000_s5124" name="Equation" r:id="rId4" imgW="2565360" imgH="660240" progId="Equation.DSMT4">
              <p:embed/>
            </p:oleObj>
          </a:graphicData>
        </a:graphic>
      </p:graphicFrame>
      <p:sp>
        <p:nvSpPr>
          <p:cNvPr id="5131" name="Rectangle 18"/>
          <p:cNvSpPr>
            <a:spLocks noChangeArrowheads="1"/>
          </p:cNvSpPr>
          <p:nvPr/>
        </p:nvSpPr>
        <p:spPr bwMode="auto">
          <a:xfrm>
            <a:off x="642938" y="2817813"/>
            <a:ext cx="6921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2000" b="0" dirty="0">
                <a:solidFill>
                  <a:srgbClr val="0000FF"/>
                </a:solidFill>
              </a:rPr>
              <a:t>where</a:t>
            </a:r>
          </a:p>
        </p:txBody>
      </p:sp>
      <p:sp>
        <p:nvSpPr>
          <p:cNvPr id="271379" name="Rectangle 19"/>
          <p:cNvSpPr>
            <a:spLocks noChangeArrowheads="1"/>
          </p:cNvSpPr>
          <p:nvPr/>
        </p:nvSpPr>
        <p:spPr bwMode="auto">
          <a:xfrm>
            <a:off x="2357438" y="227013"/>
            <a:ext cx="4100512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360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Directivity (cont.)</a:t>
            </a: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E4BB80A3-C7F8-442D-BE64-53AD5D052A92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graphicFrame>
        <p:nvGraphicFramePr>
          <p:cNvPr id="5125" name="Object 17"/>
          <p:cNvGraphicFramePr>
            <a:graphicFrameLocks noChangeAspect="1"/>
          </p:cNvGraphicFramePr>
          <p:nvPr/>
        </p:nvGraphicFramePr>
        <p:xfrm>
          <a:off x="2047875" y="5130800"/>
          <a:ext cx="2857500" cy="1130300"/>
        </p:xfrm>
        <a:graphic>
          <a:graphicData uri="http://schemas.openxmlformats.org/presentationml/2006/ole">
            <p:oleObj spid="_x0000_s5125" name="Equation" r:id="rId5" imgW="1676160" imgH="660240" progId="Equation.DSMT4">
              <p:embed/>
            </p:oleObj>
          </a:graphicData>
        </a:graphic>
      </p:graphicFrame>
      <p:graphicFrame>
        <p:nvGraphicFramePr>
          <p:cNvPr id="2" name="Object 11"/>
          <p:cNvGraphicFramePr>
            <a:graphicFrameLocks noChangeAspect="1"/>
          </p:cNvGraphicFramePr>
          <p:nvPr/>
        </p:nvGraphicFramePr>
        <p:xfrm>
          <a:off x="5880100" y="4495800"/>
          <a:ext cx="2768600" cy="457200"/>
        </p:xfrm>
        <a:graphic>
          <a:graphicData uri="http://schemas.openxmlformats.org/presentationml/2006/ole">
            <p:oleObj spid="_x0000_s5126" name="Equation" r:id="rId6" imgW="1765080" imgH="291960" progId="Equation.DSMT4">
              <p:embed/>
            </p:oleObj>
          </a:graphicData>
        </a:graphic>
      </p:graphicFrame>
      <p:graphicFrame>
        <p:nvGraphicFramePr>
          <p:cNvPr id="3" name="Object 11"/>
          <p:cNvGraphicFramePr>
            <a:graphicFrameLocks noChangeAspect="1"/>
          </p:cNvGraphicFramePr>
          <p:nvPr/>
        </p:nvGraphicFramePr>
        <p:xfrm>
          <a:off x="6232525" y="5146675"/>
          <a:ext cx="2290763" cy="398463"/>
        </p:xfrm>
        <a:graphic>
          <a:graphicData uri="http://schemas.openxmlformats.org/presentationml/2006/ole">
            <p:oleObj spid="_x0000_s5127" name="Equation" r:id="rId7" imgW="1460160" imgH="253800" progId="Equation.DSMT4">
              <p:embed/>
            </p:oleObj>
          </a:graphicData>
        </a:graphic>
      </p:graphicFrame>
      <p:sp>
        <p:nvSpPr>
          <p:cNvPr id="16" name="Rectangle 18"/>
          <p:cNvSpPr>
            <a:spLocks noChangeArrowheads="1"/>
          </p:cNvSpPr>
          <p:nvPr/>
        </p:nvSpPr>
        <p:spPr bwMode="auto">
          <a:xfrm>
            <a:off x="6904038" y="3922713"/>
            <a:ext cx="61234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2000" b="0" dirty="0" smtClean="0">
                <a:solidFill>
                  <a:srgbClr val="0000FF"/>
                </a:solidFill>
              </a:rPr>
              <a:t>Note:</a:t>
            </a:r>
            <a:endParaRPr lang="en-US" sz="2000" b="0" dirty="0">
              <a:solidFill>
                <a:srgbClr val="0000FF"/>
              </a:solidFill>
            </a:endParaRPr>
          </a:p>
        </p:txBody>
      </p:sp>
      <p:sp>
        <p:nvSpPr>
          <p:cNvPr id="17" name="Rectangle 18"/>
          <p:cNvSpPr>
            <a:spLocks noChangeArrowheads="1"/>
          </p:cNvSpPr>
          <p:nvPr/>
        </p:nvSpPr>
        <p:spPr bwMode="auto">
          <a:xfrm>
            <a:off x="1671638" y="4837113"/>
            <a:ext cx="27090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2000" b="0" dirty="0" smtClean="0">
                <a:solidFill>
                  <a:srgbClr val="0000FF"/>
                </a:solidFill>
              </a:rPr>
              <a:t>so</a:t>
            </a:r>
            <a:endParaRPr lang="en-US" sz="2000" b="0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4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175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176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177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178" name="Rectangle 7"/>
          <p:cNvSpPr>
            <a:spLocks noChangeArrowheads="1"/>
          </p:cNvSpPr>
          <p:nvPr/>
        </p:nvSpPr>
        <p:spPr bwMode="auto">
          <a:xfrm>
            <a:off x="673100" y="1423988"/>
            <a:ext cx="156527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2000" b="0" dirty="0">
                <a:solidFill>
                  <a:srgbClr val="0000FF"/>
                </a:solidFill>
              </a:rPr>
              <a:t>We then have</a:t>
            </a:r>
          </a:p>
        </p:txBody>
      </p:sp>
      <p:graphicFrame>
        <p:nvGraphicFramePr>
          <p:cNvPr id="7170" name="Object 10"/>
          <p:cNvGraphicFramePr>
            <a:graphicFrameLocks noChangeAspect="1"/>
          </p:cNvGraphicFramePr>
          <p:nvPr/>
        </p:nvGraphicFramePr>
        <p:xfrm>
          <a:off x="1463675" y="1889125"/>
          <a:ext cx="5697538" cy="1341438"/>
        </p:xfrm>
        <a:graphic>
          <a:graphicData uri="http://schemas.openxmlformats.org/presentationml/2006/ole">
            <p:oleObj spid="_x0000_s7170" name="Equation" r:id="rId3" imgW="3022560" imgH="711000" progId="Equation.DSMT4">
              <p:embed/>
            </p:oleObj>
          </a:graphicData>
        </a:graphic>
      </p:graphicFrame>
      <p:sp>
        <p:nvSpPr>
          <p:cNvPr id="7179" name="Rectangle 11"/>
          <p:cNvSpPr>
            <a:spLocks noChangeArrowheads="1"/>
          </p:cNvSpPr>
          <p:nvPr/>
        </p:nvSpPr>
        <p:spPr bwMode="auto">
          <a:xfrm>
            <a:off x="842963" y="4017963"/>
            <a:ext cx="2989262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2000" b="0">
                <a:solidFill>
                  <a:srgbClr val="0000FF"/>
                </a:solidFill>
              </a:rPr>
              <a:t>We can re-write this using:</a:t>
            </a:r>
          </a:p>
        </p:txBody>
      </p:sp>
      <p:graphicFrame>
        <p:nvGraphicFramePr>
          <p:cNvPr id="7171" name="Object 12"/>
          <p:cNvGraphicFramePr>
            <a:graphicFrameLocks noChangeAspect="1"/>
          </p:cNvGraphicFramePr>
          <p:nvPr/>
        </p:nvGraphicFramePr>
        <p:xfrm>
          <a:off x="4048125" y="3929063"/>
          <a:ext cx="1452563" cy="484187"/>
        </p:xfrm>
        <a:graphic>
          <a:graphicData uri="http://schemas.openxmlformats.org/presentationml/2006/ole">
            <p:oleObj spid="_x0000_s7171" name="Equation" r:id="rId4" imgW="685800" imgH="228600" progId="Equation.DSMT4">
              <p:embed/>
            </p:oleObj>
          </a:graphicData>
        </a:graphic>
      </p:graphicFrame>
      <p:graphicFrame>
        <p:nvGraphicFramePr>
          <p:cNvPr id="7172" name="Object 15"/>
          <p:cNvGraphicFramePr>
            <a:graphicFrameLocks noChangeAspect="1"/>
          </p:cNvGraphicFramePr>
          <p:nvPr/>
        </p:nvGraphicFramePr>
        <p:xfrm>
          <a:off x="1492250" y="4768850"/>
          <a:ext cx="5583238" cy="1630363"/>
        </p:xfrm>
        <a:graphic>
          <a:graphicData uri="http://schemas.openxmlformats.org/presentationml/2006/ole">
            <p:oleObj spid="_x0000_s7172" name="Equation" r:id="rId5" imgW="3225600" imgH="939600" progId="Equation.DSMT4">
              <p:embed/>
            </p:oleObj>
          </a:graphicData>
        </a:graphic>
      </p:graphicFrame>
      <p:sp>
        <p:nvSpPr>
          <p:cNvPr id="272400" name="Rectangle 16"/>
          <p:cNvSpPr>
            <a:spLocks noChangeArrowheads="1"/>
          </p:cNvSpPr>
          <p:nvPr/>
        </p:nvSpPr>
        <p:spPr bwMode="auto">
          <a:xfrm>
            <a:off x="2357438" y="227013"/>
            <a:ext cx="4100512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360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Directivity (cont.)</a:t>
            </a: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E4BB80A3-C7F8-442D-BE64-53AD5D052A92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9223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9224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9225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9226" name="Rectangle 7"/>
          <p:cNvSpPr>
            <a:spLocks noChangeArrowheads="1"/>
          </p:cNvSpPr>
          <p:nvPr/>
        </p:nvSpPr>
        <p:spPr bwMode="auto">
          <a:xfrm>
            <a:off x="549275" y="1228725"/>
            <a:ext cx="33972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2000" b="0">
                <a:solidFill>
                  <a:srgbClr val="0000FF"/>
                </a:solidFill>
              </a:rPr>
              <a:t>To summarize so far, we have</a:t>
            </a:r>
          </a:p>
        </p:txBody>
      </p:sp>
      <p:graphicFrame>
        <p:nvGraphicFramePr>
          <p:cNvPr id="9218" name="Object 13"/>
          <p:cNvGraphicFramePr>
            <a:graphicFrameLocks noChangeAspect="1"/>
          </p:cNvGraphicFramePr>
          <p:nvPr/>
        </p:nvGraphicFramePr>
        <p:xfrm>
          <a:off x="2636838" y="1749425"/>
          <a:ext cx="3600450" cy="971550"/>
        </p:xfrm>
        <a:graphic>
          <a:graphicData uri="http://schemas.openxmlformats.org/presentationml/2006/ole">
            <p:oleObj spid="_x0000_s9218" name="Equation" r:id="rId3" imgW="1777680" imgH="482400" progId="Equation.DSMT4">
              <p:embed/>
            </p:oleObj>
          </a:graphicData>
        </a:graphic>
      </p:graphicFrame>
      <p:graphicFrame>
        <p:nvGraphicFramePr>
          <p:cNvPr id="9219" name="Object 15"/>
          <p:cNvGraphicFramePr>
            <a:graphicFrameLocks noChangeAspect="1"/>
          </p:cNvGraphicFramePr>
          <p:nvPr/>
        </p:nvGraphicFramePr>
        <p:xfrm>
          <a:off x="2574925" y="5603875"/>
          <a:ext cx="3478213" cy="798513"/>
        </p:xfrm>
        <a:graphic>
          <a:graphicData uri="http://schemas.openxmlformats.org/presentationml/2006/ole">
            <p:oleObj spid="_x0000_s9219" name="Equation" r:id="rId4" imgW="1866600" imgH="431640" progId="Equation.DSMT4">
              <p:embed/>
            </p:oleObj>
          </a:graphicData>
        </a:graphic>
      </p:graphicFrame>
      <p:graphicFrame>
        <p:nvGraphicFramePr>
          <p:cNvPr id="9220" name="Object 16"/>
          <p:cNvGraphicFramePr>
            <a:graphicFrameLocks noChangeAspect="1"/>
          </p:cNvGraphicFramePr>
          <p:nvPr/>
        </p:nvGraphicFramePr>
        <p:xfrm>
          <a:off x="1920875" y="3683000"/>
          <a:ext cx="5581650" cy="1630363"/>
        </p:xfrm>
        <a:graphic>
          <a:graphicData uri="http://schemas.openxmlformats.org/presentationml/2006/ole">
            <p:oleObj spid="_x0000_s9220" name="Equation" r:id="rId5" imgW="3225600" imgH="939600" progId="Equation.DSMT4">
              <p:embed/>
            </p:oleObj>
          </a:graphicData>
        </a:graphic>
      </p:graphicFrame>
      <p:sp>
        <p:nvSpPr>
          <p:cNvPr id="9227" name="Rectangle 18"/>
          <p:cNvSpPr>
            <a:spLocks noChangeArrowheads="1"/>
          </p:cNvSpPr>
          <p:nvPr/>
        </p:nvSpPr>
        <p:spPr bwMode="auto">
          <a:xfrm>
            <a:off x="1487488" y="3581400"/>
            <a:ext cx="452437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2000" b="0">
                <a:solidFill>
                  <a:srgbClr val="0000FF"/>
                </a:solidFill>
              </a:rPr>
              <a:t>with</a:t>
            </a:r>
          </a:p>
        </p:txBody>
      </p:sp>
      <p:sp>
        <p:nvSpPr>
          <p:cNvPr id="273427" name="Rectangle 19"/>
          <p:cNvSpPr>
            <a:spLocks noChangeArrowheads="1"/>
          </p:cNvSpPr>
          <p:nvPr/>
        </p:nvSpPr>
        <p:spPr bwMode="auto">
          <a:xfrm>
            <a:off x="2357438" y="227013"/>
            <a:ext cx="4100512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360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Directivity (cont.)</a:t>
            </a: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E4BB80A3-C7F8-442D-BE64-53AD5D052A92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1671</TotalTime>
  <Words>277</Words>
  <Application>Microsoft Office PowerPoint</Application>
  <PresentationFormat>On-screen Show (4:3)</PresentationFormat>
  <Paragraphs>84</Paragraphs>
  <Slides>14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Default Design</vt:lpstr>
      <vt:lpstr>Equation</vt:lpstr>
      <vt:lpstr>Slide 1</vt:lpstr>
      <vt:lpstr>Overview</vt:lpstr>
      <vt:lpstr>Directivity</vt:lpstr>
      <vt:lpstr>Directivity (cont.)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</vt:vector>
  </TitlesOfParts>
  <Company>University of Houston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Notes 6</dc:title>
  <dc:creator>lgiles</dc:creator>
  <cp:lastModifiedBy>Reviewer</cp:lastModifiedBy>
  <cp:revision>215</cp:revision>
  <dcterms:created xsi:type="dcterms:W3CDTF">2006-06-22T19:04:50Z</dcterms:created>
  <dcterms:modified xsi:type="dcterms:W3CDTF">2015-03-05T23:36:12Z</dcterms:modified>
</cp:coreProperties>
</file>