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3" r:id="rId2"/>
    <p:sldId id="331" r:id="rId3"/>
    <p:sldId id="350" r:id="rId4"/>
    <p:sldId id="351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58" r:id="rId13"/>
    <p:sldId id="347" r:id="rId14"/>
    <p:sldId id="348" r:id="rId15"/>
    <p:sldId id="349" r:id="rId16"/>
    <p:sldId id="360" r:id="rId17"/>
    <p:sldId id="362" r:id="rId18"/>
    <p:sldId id="363" r:id="rId19"/>
    <p:sldId id="364" r:id="rId20"/>
    <p:sldId id="365" r:id="rId21"/>
    <p:sldId id="353" r:id="rId22"/>
    <p:sldId id="354" r:id="rId23"/>
    <p:sldId id="357" r:id="rId24"/>
    <p:sldId id="359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66"/>
    <a:srgbClr val="00FF00"/>
    <a:srgbClr val="0066FF"/>
    <a:srgbClr val="3399FF"/>
    <a:srgbClr val="DDDDDD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3" Type="http://schemas.openxmlformats.org/officeDocument/2006/relationships/slide" Target="slides/slide6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17" Type="http://schemas.openxmlformats.org/officeDocument/2006/relationships/slide" Target="slides/slide24.xml"/><Relationship Id="rId2" Type="http://schemas.openxmlformats.org/officeDocument/2006/relationships/slide" Target="slides/slide5.xml"/><Relationship Id="rId16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5" Type="http://schemas.openxmlformats.org/officeDocument/2006/relationships/slide" Target="slides/slide1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Relationship Id="rId1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8A0017A-6292-474F-8188-A979AC53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8C00BC1-EB32-4296-AD36-80D87E36C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785CD54-CACC-4958-B044-3959CA29EB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750B48F-C131-4679-AA85-AFB1A48384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69ADE87-6B77-4D3D-81C9-BDBC4CB007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71CF639-21B6-420E-8993-E0A9952C1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0DA7EB7-5190-4C8F-880F-DEF558A637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7C234EB-4C44-4C3B-A958-9BD55AE76E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1152AC8-6AA1-4755-AC14-762694072E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708EB4C-7BAB-48E7-A0E6-70227E3715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AC1D07D-8D9B-417D-8BDB-0CA98C64AC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02E05E7-2637-4FB5-B5BC-8B78B7834C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124B4A0-5ED4-4510-BFD7-42DD6481F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16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741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7C234EB-4C44-4C3B-A958-9BD55AE76E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376238" y="1058863"/>
            <a:ext cx="38544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formula for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sp</a:t>
            </a:r>
            <a:r>
              <a:rPr lang="en-US" sz="2000" b="0">
                <a:solidFill>
                  <a:srgbClr val="0000FF"/>
                </a:solidFill>
              </a:rPr>
              <a:t> then becomes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20675" y="3924300"/>
            <a:ext cx="7089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This may be simplified by using the following expressions to eliminate </a:t>
            </a:r>
            <a:r>
              <a:rPr lang="en-US" sz="2000" b="0" i="1" dirty="0">
                <a:solidFill>
                  <a:srgbClr val="0000FF"/>
                </a:solidFill>
                <a:sym typeface="Symbol" pitchFamily="18" charset="2"/>
              </a:rPr>
              <a:t></a:t>
            </a:r>
            <a:r>
              <a:rPr lang="en-US" sz="2000" b="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b="0" baseline="-25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and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000" b="0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2290763" y="1589088"/>
          <a:ext cx="3957637" cy="1692275"/>
        </p:xfrm>
        <a:graphic>
          <a:graphicData uri="http://schemas.openxmlformats.org/presentationml/2006/ole">
            <p:oleObj spid="_x0000_s8194" name="Equation" r:id="rId3" imgW="2197080" imgH="939600" progId="Equation.DSMT4">
              <p:embed/>
            </p:oleObj>
          </a:graphicData>
        </a:graphic>
      </p:graphicFrame>
      <p:graphicFrame>
        <p:nvGraphicFramePr>
          <p:cNvPr id="8195" name="Object 15"/>
          <p:cNvGraphicFramePr>
            <a:graphicFrameLocks noChangeAspect="1"/>
          </p:cNvGraphicFramePr>
          <p:nvPr/>
        </p:nvGraphicFramePr>
        <p:xfrm>
          <a:off x="968375" y="5130573"/>
          <a:ext cx="2541588" cy="962025"/>
        </p:xfrm>
        <a:graphic>
          <a:graphicData uri="http://schemas.openxmlformats.org/presentationml/2006/ole">
            <p:oleObj spid="_x0000_s8195" name="Equation" r:id="rId4" imgW="1409400" imgH="533160" progId="Equation.DSMT4">
              <p:embed/>
            </p:oleObj>
          </a:graphicData>
        </a:graphic>
      </p:graphicFrame>
      <p:sp>
        <p:nvSpPr>
          <p:cNvPr id="8204" name="AutoShape 16"/>
          <p:cNvSpPr>
            <a:spLocks noChangeArrowheads="1"/>
          </p:cNvSpPr>
          <p:nvPr/>
        </p:nvSpPr>
        <p:spPr bwMode="auto">
          <a:xfrm>
            <a:off x="4033838" y="5411788"/>
            <a:ext cx="642937" cy="282575"/>
          </a:xfrm>
          <a:prstGeom prst="rightArrow">
            <a:avLst>
              <a:gd name="adj1" fmla="val 50000"/>
              <a:gd name="adj2" fmla="val 56882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6" name="Object 17"/>
          <p:cNvGraphicFramePr>
            <a:graphicFrameLocks noChangeAspect="1"/>
          </p:cNvGraphicFramePr>
          <p:nvPr/>
        </p:nvGraphicFramePr>
        <p:xfrm>
          <a:off x="5708650" y="4708525"/>
          <a:ext cx="2336800" cy="1697038"/>
        </p:xfrm>
        <a:graphic>
          <a:graphicData uri="http://schemas.openxmlformats.org/presentationml/2006/ole">
            <p:oleObj spid="_x0000_s8196" name="Equation" r:id="rId5" imgW="1295280" imgH="939600" progId="Equation.DSMT4">
              <p:embed/>
            </p:oleObj>
          </a:graphicData>
        </a:graphic>
      </p:graphicFrame>
      <p:sp>
        <p:nvSpPr>
          <p:cNvPr id="305170" name="Rectangle 18"/>
          <p:cNvSpPr>
            <a:spLocks noChangeArrowheads="1"/>
          </p:cNvSpPr>
          <p:nvPr/>
        </p:nvSpPr>
        <p:spPr bwMode="auto">
          <a:xfrm>
            <a:off x="1814451" y="212972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1370013" y="1504950"/>
            <a:ext cx="1565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2416649" y="2184752"/>
          <a:ext cx="3540082" cy="885020"/>
        </p:xfrm>
        <a:graphic>
          <a:graphicData uri="http://schemas.openxmlformats.org/presentationml/2006/ole">
            <p:oleObj spid="_x0000_s9218" name="Equation" r:id="rId3" imgW="1930320" imgH="482400" progId="Equation.DSMT4">
              <p:embed/>
            </p:oleObj>
          </a:graphicData>
        </a:graphic>
      </p:graphicFrame>
      <p:sp>
        <p:nvSpPr>
          <p:cNvPr id="306194" name="Rectangle 18"/>
          <p:cNvSpPr>
            <a:spLocks noChangeArrowheads="1"/>
          </p:cNvSpPr>
          <p:nvPr/>
        </p:nvSpPr>
        <p:spPr bwMode="auto">
          <a:xfrm>
            <a:off x="1719448" y="201097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2885" y="3973286"/>
            <a:ext cx="7870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/>
              <a:t>Note that </a:t>
            </a:r>
            <a:r>
              <a:rPr lang="en-US" sz="2000" b="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i="1" baseline="-25000" dirty="0" err="1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/>
              <a:t>is proportional to the substrate permittivity and inversely proportional to the substrate thickness. 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3212420" y="1168854"/>
            <a:ext cx="2834109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0" dirty="0" smtClean="0">
                <a:solidFill>
                  <a:srgbClr val="0000FF"/>
                </a:solidFill>
              </a:rPr>
              <a:t>Summary (exact </a:t>
            </a:r>
            <a:r>
              <a:rPr lang="en-US" sz="24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400" b="0" dirty="0" smtClean="0">
                <a:solidFill>
                  <a:srgbClr val="0000FF"/>
                </a:solidFill>
              </a:rPr>
              <a:t>)</a:t>
            </a:r>
            <a:endParaRPr lang="en-US" sz="2400" b="0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0" name="Object 15"/>
          <p:cNvGraphicFramePr>
            <a:graphicFrameLocks noChangeAspect="1"/>
          </p:cNvGraphicFramePr>
          <p:nvPr/>
        </p:nvGraphicFramePr>
        <p:xfrm>
          <a:off x="1309688" y="2057400"/>
          <a:ext cx="4111514" cy="977900"/>
        </p:xfrm>
        <a:graphic>
          <a:graphicData uri="http://schemas.openxmlformats.org/presentationml/2006/ole">
            <p:oleObj spid="_x0000_s32772" name="Equation" r:id="rId3" imgW="2031840" imgH="482400" progId="Equation.DSMT4">
              <p:embed/>
            </p:oleObj>
          </a:graphicData>
        </a:graphic>
      </p:graphicFrame>
      <p:sp>
        <p:nvSpPr>
          <p:cNvPr id="306194" name="Rectangle 18"/>
          <p:cNvSpPr>
            <a:spLocks noChangeArrowheads="1"/>
          </p:cNvSpPr>
          <p:nvPr/>
        </p:nvSpPr>
        <p:spPr bwMode="auto">
          <a:xfrm>
            <a:off x="1719448" y="201097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6161087" y="2008187"/>
          <a:ext cx="1639887" cy="1034711"/>
        </p:xfrm>
        <a:graphic>
          <a:graphicData uri="http://schemas.openxmlformats.org/presentationml/2006/ole">
            <p:oleObj spid="_x0000_s32775" name="Equation" r:id="rId4" imgW="1015920" imgH="482400" progId="Equation.DSMT4">
              <p:embed/>
            </p:oleObj>
          </a:graphicData>
        </a:graphic>
      </p:graphicFrame>
      <p:graphicFrame>
        <p:nvGraphicFramePr>
          <p:cNvPr id="32776" name="Object 13"/>
          <p:cNvGraphicFramePr>
            <a:graphicFrameLocks noChangeAspect="1"/>
          </p:cNvGraphicFramePr>
          <p:nvPr/>
        </p:nvGraphicFramePr>
        <p:xfrm>
          <a:off x="511856" y="4910365"/>
          <a:ext cx="8312150" cy="625475"/>
        </p:xfrm>
        <a:graphic>
          <a:graphicData uri="http://schemas.openxmlformats.org/presentationml/2006/ole">
            <p:oleObj spid="_x0000_s32776" name="Equation" r:id="rId5" imgW="4381200" imgH="330120" progId="Equation.DSMT4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3556226" y="3753758"/>
          <a:ext cx="1725769" cy="469899"/>
        </p:xfrm>
        <a:graphic>
          <a:graphicData uri="http://schemas.openxmlformats.org/presentationml/2006/ole">
            <p:oleObj spid="_x0000_s32777" name="Equation" r:id="rId6" imgW="838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641250" y="950384"/>
            <a:ext cx="7917521" cy="72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300" b="0" dirty="0" smtClean="0">
              <a:solidFill>
                <a:srgbClr val="0000FF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We </a:t>
            </a:r>
            <a:r>
              <a:rPr lang="en-US" sz="2000" b="0" dirty="0">
                <a:solidFill>
                  <a:srgbClr val="0000FF"/>
                </a:solidFill>
              </a:rPr>
              <a:t>can </a:t>
            </a:r>
            <a:r>
              <a:rPr lang="en-US" sz="2000" b="0" dirty="0" smtClean="0">
                <a:solidFill>
                  <a:srgbClr val="0000FF"/>
                </a:solidFill>
              </a:rPr>
              <a:t>express the </a:t>
            </a:r>
            <a:r>
              <a:rPr lang="en-US" sz="20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000" b="0" dirty="0" smtClean="0">
                <a:solidFill>
                  <a:srgbClr val="0000FF"/>
                </a:solidFill>
              </a:rPr>
              <a:t> formula in terms of a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0" dirty="0" smtClean="0">
                <a:solidFill>
                  <a:srgbClr val="0000FF"/>
                </a:solidFill>
              </a:rPr>
              <a:t> factor (which will eventually be approximated in closed form).</a:t>
            </a:r>
            <a:endParaRPr lang="en-US" sz="2000" b="0" dirty="0" smtClean="0">
              <a:solidFill>
                <a:srgbClr val="0000FF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300" b="0" dirty="0">
              <a:solidFill>
                <a:srgbClr val="0000FF"/>
              </a:solidFill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2048249" y="2039217"/>
            <a:ext cx="804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10242" name="Object 15"/>
          <p:cNvGraphicFramePr>
            <a:graphicFrameLocks noChangeAspect="1"/>
          </p:cNvGraphicFramePr>
          <p:nvPr/>
        </p:nvGraphicFramePr>
        <p:xfrm>
          <a:off x="3285835" y="2244709"/>
          <a:ext cx="2501900" cy="527050"/>
        </p:xfrm>
        <a:graphic>
          <a:graphicData uri="http://schemas.openxmlformats.org/presentationml/2006/ole">
            <p:oleObj spid="_x0000_s10242" name="Equation" r:id="rId3" imgW="1206360" imgH="253800" progId="Equation.DSMT4">
              <p:embed/>
            </p:oleObj>
          </a:graphicData>
        </a:graphic>
      </p:graphicFrame>
      <p:graphicFrame>
        <p:nvGraphicFramePr>
          <p:cNvPr id="10244" name="Object 17"/>
          <p:cNvGraphicFramePr>
            <a:graphicFrameLocks noChangeAspect="1"/>
          </p:cNvGraphicFramePr>
          <p:nvPr/>
        </p:nvGraphicFramePr>
        <p:xfrm>
          <a:off x="410270" y="4816588"/>
          <a:ext cx="2390776" cy="1594279"/>
        </p:xfrm>
        <a:graphic>
          <a:graphicData uri="http://schemas.openxmlformats.org/presentationml/2006/ole">
            <p:oleObj spid="_x0000_s10244" name="Equation" r:id="rId4" imgW="1371600" imgH="914400" progId="Equation.DSMT4">
              <p:embed/>
            </p:oleObj>
          </a:graphicData>
        </a:graphic>
      </p:graphicFrame>
      <p:sp>
        <p:nvSpPr>
          <p:cNvPr id="307219" name="Rectangle 19"/>
          <p:cNvSpPr>
            <a:spLocks noChangeArrowheads="1"/>
          </p:cNvSpPr>
          <p:nvPr/>
        </p:nvSpPr>
        <p:spPr bwMode="auto">
          <a:xfrm>
            <a:off x="1731323" y="201097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245" name="Object 20"/>
          <p:cNvGraphicFramePr>
            <a:graphicFrameLocks noChangeAspect="1"/>
          </p:cNvGraphicFramePr>
          <p:nvPr/>
        </p:nvGraphicFramePr>
        <p:xfrm>
          <a:off x="3517465" y="2959666"/>
          <a:ext cx="1901185" cy="837166"/>
        </p:xfrm>
        <a:graphic>
          <a:graphicData uri="http://schemas.openxmlformats.org/presentationml/2006/ole">
            <p:oleObj spid="_x0000_s10245" name="Equation" r:id="rId5" imgW="1066680" imgH="469800" progId="Equation.DSMT4">
              <p:embed/>
            </p:oleObj>
          </a:graphicData>
        </a:graphic>
      </p:graphicFrame>
      <p:sp>
        <p:nvSpPr>
          <p:cNvPr id="10255" name="Rectangle 21"/>
          <p:cNvSpPr>
            <a:spLocks noChangeArrowheads="1"/>
          </p:cNvSpPr>
          <p:nvPr/>
        </p:nvSpPr>
        <p:spPr bwMode="auto">
          <a:xfrm>
            <a:off x="815269" y="4383614"/>
            <a:ext cx="14106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Also, define: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0257" name="TextBox 16"/>
          <p:cNvSpPr txBox="1">
            <a:spLocks noChangeArrowheads="1"/>
          </p:cNvSpPr>
          <p:nvPr/>
        </p:nvSpPr>
        <p:spPr bwMode="auto">
          <a:xfrm>
            <a:off x="2230812" y="3881840"/>
            <a:ext cx="4583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The term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0" dirty="0"/>
              <a:t> ignores the patch array factor.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32005" y="4669649"/>
            <a:ext cx="4484913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The </a:t>
            </a:r>
            <a:r>
              <a:rPr lang="en-US" sz="16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b="0" dirty="0" smtClean="0"/>
              <a:t> term gives the ratio of the power radiated by the actual patch to the power radiated if we ignore the array factor, and collapse the magnetic current down to a single dipole.</a:t>
            </a:r>
            <a:endParaRPr lang="en-US" sz="16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3031917" y="6043527"/>
            <a:ext cx="5442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(See the end of the notes for a derivation of the equivalent dipole moment of the circular patch.)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998964" y="1081230"/>
            <a:ext cx="1595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11275" name="Rectangle 10"/>
          <p:cNvSpPr>
            <a:spLocks noChangeArrowheads="1"/>
          </p:cNvSpPr>
          <p:nvPr/>
        </p:nvSpPr>
        <p:spPr bwMode="auto">
          <a:xfrm>
            <a:off x="1957151" y="2798684"/>
            <a:ext cx="1366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 that as</a:t>
            </a:r>
          </a:p>
        </p:txBody>
      </p:sp>
      <p:graphicFrame>
        <p:nvGraphicFramePr>
          <p:cNvPr id="11267" name="Object 16"/>
          <p:cNvGraphicFramePr>
            <a:graphicFrameLocks noChangeAspect="1"/>
          </p:cNvGraphicFramePr>
          <p:nvPr/>
        </p:nvGraphicFramePr>
        <p:xfrm>
          <a:off x="3523064" y="2752129"/>
          <a:ext cx="781297" cy="331604"/>
        </p:xfrm>
        <a:graphic>
          <a:graphicData uri="http://schemas.openxmlformats.org/presentationml/2006/ole">
            <p:oleObj spid="_x0000_s11267" name="Equation" r:id="rId3" imgW="419040" imgH="177480" progId="Equation.DSMT4">
              <p:embed/>
            </p:oleObj>
          </a:graphicData>
        </a:graphic>
      </p:graphicFrame>
      <p:graphicFrame>
        <p:nvGraphicFramePr>
          <p:cNvPr id="11268" name="Object 17"/>
          <p:cNvGraphicFramePr>
            <a:graphicFrameLocks noChangeAspect="1"/>
          </p:cNvGraphicFramePr>
          <p:nvPr/>
        </p:nvGraphicFramePr>
        <p:xfrm>
          <a:off x="3489496" y="3151415"/>
          <a:ext cx="1276762" cy="1318502"/>
        </p:xfrm>
        <a:graphic>
          <a:graphicData uri="http://schemas.openxmlformats.org/presentationml/2006/ole">
            <p:oleObj spid="_x0000_s11268" name="Equation" r:id="rId4" imgW="787320" imgH="81252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1269" name="Object 15"/>
          <p:cNvGraphicFramePr>
            <a:graphicFrameLocks noChangeAspect="1"/>
          </p:cNvGraphicFramePr>
          <p:nvPr/>
        </p:nvGraphicFramePr>
        <p:xfrm>
          <a:off x="1710450" y="1362359"/>
          <a:ext cx="4703762" cy="977900"/>
        </p:xfrm>
        <a:graphic>
          <a:graphicData uri="http://schemas.openxmlformats.org/presentationml/2006/ole">
            <p:oleObj spid="_x0000_s11269" name="Equation" r:id="rId5" imgW="2323800" imgH="482400" progId="Equation.DSMT4">
              <p:embed/>
            </p:oleObj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88677" y="5098624"/>
            <a:ext cx="8364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This allows us to express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b="0" dirty="0" smtClean="0">
                <a:solidFill>
                  <a:srgbClr val="0000FF"/>
                </a:solidFill>
              </a:rPr>
              <a:t>in a simpler form without the Bessel functions: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731323" y="201097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1516607" y="5635151"/>
          <a:ext cx="5997575" cy="841375"/>
        </p:xfrm>
        <a:graphic>
          <a:graphicData uri="http://schemas.openxmlformats.org/presentationml/2006/ole">
            <p:oleObj spid="_x0000_s11270" name="Equation" r:id="rId6" imgW="33526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400666" y="4286249"/>
            <a:ext cx="84724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ct val="20000"/>
              </a:spcBef>
            </a:pPr>
            <a:r>
              <a:rPr lang="en-US" b="0" dirty="0" smtClean="0">
                <a:solidFill>
                  <a:srgbClr val="0000FF"/>
                </a:solidFill>
              </a:rPr>
              <a:t>The </a:t>
            </a:r>
            <a:r>
              <a:rPr lang="en-US" b="0" dirty="0">
                <a:solidFill>
                  <a:srgbClr val="0000FF"/>
                </a:solidFill>
              </a:rPr>
              <a:t>term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p </a:t>
            </a:r>
            <a:r>
              <a:rPr lang="en-US" b="0" dirty="0">
                <a:solidFill>
                  <a:srgbClr val="0000FF"/>
                </a:solidFill>
              </a:rPr>
              <a:t>depends on the patch radius </a:t>
            </a:r>
            <a:r>
              <a:rPr lang="en-US" b="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b="0" dirty="0">
                <a:solidFill>
                  <a:srgbClr val="0000FF"/>
                </a:solidFill>
              </a:rPr>
              <a:t> and the substrate </a:t>
            </a:r>
            <a:r>
              <a:rPr lang="en-US" b="0" dirty="0" smtClean="0">
                <a:solidFill>
                  <a:srgbClr val="0000FF"/>
                </a:solidFill>
              </a:rPr>
              <a:t>parameters</a:t>
            </a:r>
            <a:r>
              <a:rPr lang="en-US" b="0" dirty="0" smtClean="0">
                <a:solidFill>
                  <a:srgbClr val="0000FF"/>
                </a:solidFill>
              </a:rPr>
              <a:t>.</a:t>
            </a:r>
          </a:p>
          <a:p>
            <a:pPr marL="228600" indent="-228600" algn="ctr">
              <a:lnSpc>
                <a:spcPct val="90000"/>
              </a:lnSpc>
              <a:spcBef>
                <a:spcPct val="20000"/>
              </a:spcBef>
            </a:pPr>
            <a:r>
              <a:rPr lang="en-US" b="0" dirty="0" smtClean="0">
                <a:solidFill>
                  <a:srgbClr val="0000FF"/>
                </a:solidFill>
              </a:rPr>
              <a:t>(</a:t>
            </a:r>
            <a:r>
              <a:rPr lang="en-US" b="0" dirty="0">
                <a:solidFill>
                  <a:srgbClr val="0000FF"/>
                </a:solidFill>
              </a:rPr>
              <a:t>After making some approximations, it will depend only on the patch radius.)</a:t>
            </a:r>
          </a:p>
        </p:txBody>
      </p:sp>
      <p:graphicFrame>
        <p:nvGraphicFramePr>
          <p:cNvPr id="12291" name="Object 15"/>
          <p:cNvGraphicFramePr>
            <a:graphicFrameLocks noChangeAspect="1"/>
          </p:cNvGraphicFramePr>
          <p:nvPr/>
        </p:nvGraphicFramePr>
        <p:xfrm>
          <a:off x="373395" y="2200347"/>
          <a:ext cx="8212137" cy="1528762"/>
        </p:xfrm>
        <a:graphic>
          <a:graphicData uri="http://schemas.openxmlformats.org/presentationml/2006/ole">
            <p:oleObj spid="_x0000_s12291" name="Equation" r:id="rId3" imgW="4927320" imgH="914400" progId="Equation.DSMT4">
              <p:embed/>
            </p:oleObj>
          </a:graphicData>
        </a:graphic>
      </p:graphicFrame>
      <p:sp>
        <p:nvSpPr>
          <p:cNvPr id="12300" name="Rectangle 21"/>
          <p:cNvSpPr>
            <a:spLocks noChangeArrowheads="1"/>
          </p:cNvSpPr>
          <p:nvPr/>
        </p:nvSpPr>
        <p:spPr bwMode="auto">
          <a:xfrm>
            <a:off x="348587" y="1439389"/>
            <a:ext cx="2830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For the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0" dirty="0" smtClean="0">
                <a:solidFill>
                  <a:srgbClr val="0000FF"/>
                </a:solidFill>
              </a:rPr>
              <a:t> factor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731323" y="201097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1" name="Object 15"/>
          <p:cNvGraphicFramePr>
            <a:graphicFrameLocks noChangeAspect="1"/>
          </p:cNvGraphicFramePr>
          <p:nvPr/>
        </p:nvGraphicFramePr>
        <p:xfrm>
          <a:off x="1250368" y="4775574"/>
          <a:ext cx="6475413" cy="1528762"/>
        </p:xfrm>
        <a:graphic>
          <a:graphicData uri="http://schemas.openxmlformats.org/presentationml/2006/ole">
            <p:oleObj spid="_x0000_s33795" name="Equation" r:id="rId3" imgW="3886200" imgH="9144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788332" y="1865533"/>
          <a:ext cx="2513860" cy="497794"/>
        </p:xfrm>
        <a:graphic>
          <a:graphicData uri="http://schemas.openxmlformats.org/presentationml/2006/ole">
            <p:oleObj spid="_x0000_s33796" name="Equation" r:id="rId4" imgW="1282680" imgH="253800" progId="Equation.DSMT4">
              <p:embed/>
            </p:oleObj>
          </a:graphicData>
        </a:graphic>
      </p:graphicFrame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604156" y="1327598"/>
            <a:ext cx="3500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For a thin substrate,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481960" y="2791330"/>
            <a:ext cx="27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so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382138" y="195573"/>
            <a:ext cx="827054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 Thin Substrate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3797" name="Object 14"/>
          <p:cNvGraphicFramePr>
            <a:graphicFrameLocks noChangeAspect="1"/>
          </p:cNvGraphicFramePr>
          <p:nvPr/>
        </p:nvGraphicFramePr>
        <p:xfrm>
          <a:off x="2390775" y="3451225"/>
          <a:ext cx="4111625" cy="841375"/>
        </p:xfrm>
        <a:graphic>
          <a:graphicData uri="http://schemas.openxmlformats.org/presentationml/2006/ole">
            <p:oleObj spid="_x0000_s33797" name="Equation" r:id="rId5" imgW="229860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735692" y="1381522"/>
            <a:ext cx="308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9 we also have</a:t>
            </a:r>
          </a:p>
        </p:txBody>
      </p:sp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1292905" y="3137581"/>
          <a:ext cx="5502275" cy="1060450"/>
        </p:xfrm>
        <a:graphic>
          <a:graphicData uri="http://schemas.openxmlformats.org/presentationml/2006/ole">
            <p:oleObj spid="_x0000_s41987" name="Equation" r:id="rId3" imgW="3403440" imgH="660240" progId="Equation.DSMT4">
              <p:embed/>
            </p:oleObj>
          </a:graphicData>
        </a:graphic>
      </p:graphicFrame>
      <p:graphicFrame>
        <p:nvGraphicFramePr>
          <p:cNvPr id="3076" name="Object 15"/>
          <p:cNvGraphicFramePr>
            <a:graphicFrameLocks noChangeAspect="1"/>
          </p:cNvGraphicFramePr>
          <p:nvPr/>
        </p:nvGraphicFramePr>
        <p:xfrm>
          <a:off x="1321480" y="1978706"/>
          <a:ext cx="5791200" cy="1065212"/>
        </p:xfrm>
        <a:graphic>
          <a:graphicData uri="http://schemas.openxmlformats.org/presentationml/2006/ole">
            <p:oleObj spid="_x0000_s41988" name="Equation" r:id="rId4" imgW="3568680" imgH="660240" progId="Equation.DSMT4">
              <p:embed/>
            </p:oleObj>
          </a:graphicData>
        </a:graphic>
      </p:graphicFrame>
      <p:graphicFrame>
        <p:nvGraphicFramePr>
          <p:cNvPr id="3077" name="Object 16"/>
          <p:cNvGraphicFramePr>
            <a:graphicFrameLocks noChangeAspect="1"/>
          </p:cNvGraphicFramePr>
          <p:nvPr/>
        </p:nvGraphicFramePr>
        <p:xfrm>
          <a:off x="3541938" y="5301570"/>
          <a:ext cx="1652588" cy="793750"/>
        </p:xfrm>
        <a:graphic>
          <a:graphicData uri="http://schemas.openxmlformats.org/presentationml/2006/ole">
            <p:oleObj spid="_x0000_s41989" name="Equation" r:id="rId5" imgW="901440" imgH="431640" progId="Equation.DSMT4">
              <p:embed/>
            </p:oleObj>
          </a:graphicData>
        </a:graphic>
      </p:graphicFrame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852713" y="4806270"/>
            <a:ext cx="3763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a thin substrate we then have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63772" y="195573"/>
            <a:ext cx="880280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 Thin Substrate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568325" y="1171802"/>
            <a:ext cx="72231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0" dirty="0" smtClean="0">
                <a:solidFill>
                  <a:srgbClr val="0000FF"/>
                </a:solidFill>
              </a:rPr>
              <a:t> term </a:t>
            </a:r>
            <a:r>
              <a:rPr lang="en-US" sz="2000" b="0" dirty="0" smtClean="0">
                <a:solidFill>
                  <a:srgbClr val="0000FF"/>
                </a:solidFill>
              </a:rPr>
              <a:t>(the denominator </a:t>
            </a:r>
            <a:r>
              <a:rPr lang="en-US" sz="2000" b="0" dirty="0">
                <a:solidFill>
                  <a:srgbClr val="0000FF"/>
                </a:solidFill>
              </a:rPr>
              <a:t>of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smtClean="0">
                <a:solidFill>
                  <a:srgbClr val="0000FF"/>
                </a:solidFill>
              </a:rPr>
              <a:t>function) </a:t>
            </a:r>
            <a:r>
              <a:rPr lang="en-US" sz="2000" b="0" dirty="0" smtClean="0">
                <a:solidFill>
                  <a:srgbClr val="0000FF"/>
                </a:solidFill>
              </a:rPr>
              <a:t>we then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3348038" y="5040313"/>
          <a:ext cx="958850" cy="874712"/>
        </p:xfrm>
        <a:graphic>
          <a:graphicData uri="http://schemas.openxmlformats.org/presentationml/2006/ole">
            <p:oleObj spid="_x0000_s43010" name="Equation" r:id="rId3" imgW="431640" imgH="393480" progId="Equation.DSMT4">
              <p:embed/>
            </p:oleObj>
          </a:graphicData>
        </a:graphic>
      </p:graphicFrame>
      <p:graphicFrame>
        <p:nvGraphicFramePr>
          <p:cNvPr id="4100" name="Object 17"/>
          <p:cNvGraphicFramePr>
            <a:graphicFrameLocks noChangeAspect="1"/>
          </p:cNvGraphicFramePr>
          <p:nvPr/>
        </p:nvGraphicFramePr>
        <p:xfrm>
          <a:off x="2275795" y="1922463"/>
          <a:ext cx="3679825" cy="1728787"/>
        </p:xfrm>
        <a:graphic>
          <a:graphicData uri="http://schemas.openxmlformats.org/presentationml/2006/ole">
            <p:oleObj spid="_x0000_s43012" name="Equation" r:id="rId4" imgW="2057400" imgH="965160" progId="Equation.DSMT4">
              <p:embed/>
            </p:oleObj>
          </a:graphicData>
        </a:graphic>
      </p:graphicFrame>
      <p:sp>
        <p:nvSpPr>
          <p:cNvPr id="4108" name="Rectangle 18"/>
          <p:cNvSpPr>
            <a:spLocks noChangeArrowheads="1"/>
          </p:cNvSpPr>
          <p:nvPr/>
        </p:nvSpPr>
        <p:spPr bwMode="auto">
          <a:xfrm>
            <a:off x="1884589" y="4427991"/>
            <a:ext cx="1201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This yields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63772" y="195573"/>
            <a:ext cx="880280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 Thin Substrate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489178" y="1231446"/>
            <a:ext cx="49863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formula for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function then becomes</a:t>
            </a: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752167" y="2125260"/>
          <a:ext cx="7502525" cy="919163"/>
        </p:xfrm>
        <a:graphic>
          <a:graphicData uri="http://schemas.openxmlformats.org/presentationml/2006/ole">
            <p:oleObj spid="_x0000_s44034" name="Equation" r:id="rId3" imgW="3835080" imgH="469800" progId="Equation.DSMT4">
              <p:embed/>
            </p:oleObj>
          </a:graphicData>
        </a:graphic>
      </p:graphicFrame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1297722" y="3775048"/>
            <a:ext cx="7678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so that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1530895" y="4607832"/>
          <a:ext cx="6027737" cy="808038"/>
        </p:xfrm>
        <a:graphic>
          <a:graphicData uri="http://schemas.openxmlformats.org/presentationml/2006/ole">
            <p:oleObj spid="_x0000_s44036" name="Equation" r:id="rId4" imgW="3504960" imgH="4698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63772" y="195573"/>
            <a:ext cx="880280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 Thin Substrate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512435" y="5821969"/>
            <a:ext cx="61346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</a:t>
            </a:r>
            <a:r>
              <a:rPr lang="en-US" sz="2400" b="0" i="1" dirty="0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 smtClean="0">
                <a:solidFill>
                  <a:srgbClr val="0000FF"/>
                </a:solidFill>
              </a:rPr>
              <a:t> factor now only depends only on the patch size.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5913" y="220663"/>
            <a:ext cx="30813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Text Box 36"/>
          <p:cNvSpPr txBox="1">
            <a:spLocks noChangeArrowheads="1"/>
          </p:cNvSpPr>
          <p:nvPr/>
        </p:nvSpPr>
        <p:spPr bwMode="auto">
          <a:xfrm>
            <a:off x="458788" y="1584325"/>
            <a:ext cx="83883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calculate the power radiated into space by the circular patch</a:t>
            </a:r>
            <a:r>
              <a:rPr lang="en-US" sz="2400" b="0" dirty="0" smtClean="0">
                <a:solidFill>
                  <a:srgbClr val="0000FF"/>
                </a:solidFill>
              </a:rPr>
              <a:t>.</a:t>
            </a:r>
          </a:p>
          <a:p>
            <a:endParaRPr lang="en-US" sz="2400" b="0" dirty="0">
              <a:solidFill>
                <a:srgbClr val="0000FF"/>
              </a:solidFill>
            </a:endParaRPr>
          </a:p>
          <a:p>
            <a:r>
              <a:rPr lang="en-US" sz="2400" b="0" dirty="0" smtClean="0">
                <a:solidFill>
                  <a:srgbClr val="0000FF"/>
                </a:solidFill>
              </a:rPr>
              <a:t>This will lead to </a:t>
            </a:r>
            <a:r>
              <a:rPr lang="en-US" sz="24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400" b="0" dirty="0" smtClean="0">
                <a:solidFill>
                  <a:srgbClr val="0000FF"/>
                </a:solidFill>
              </a:rPr>
              <a:t> of the circular patch. </a:t>
            </a:r>
            <a:endParaRPr lang="en-US" sz="2400" b="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1512208" y="4873718"/>
          <a:ext cx="5895975" cy="830262"/>
        </p:xfrm>
        <a:graphic>
          <a:graphicData uri="http://schemas.openxmlformats.org/presentationml/2006/ole">
            <p:oleObj spid="_x0000_s45058" name="Equation" r:id="rId3" imgW="3429000" imgH="48240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EBD6BF1-6DAA-4331-9FDA-28DC4472251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330677" y="1103540"/>
            <a:ext cx="3794308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0" dirty="0" smtClean="0">
                <a:solidFill>
                  <a:srgbClr val="0000FF"/>
                </a:solidFill>
              </a:rPr>
              <a:t>Summary (approximate </a:t>
            </a:r>
            <a:r>
              <a:rPr lang="en-US" sz="24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400" b="0" dirty="0" smtClean="0">
                <a:solidFill>
                  <a:srgbClr val="0000FF"/>
                </a:solidFill>
              </a:rPr>
              <a:t>)</a:t>
            </a:r>
            <a:endParaRPr lang="en-US" sz="2400" b="0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5" name="Object 15"/>
          <p:cNvGraphicFramePr>
            <a:graphicFrameLocks noChangeAspect="1"/>
          </p:cNvGraphicFramePr>
          <p:nvPr/>
        </p:nvGraphicFramePr>
        <p:xfrm>
          <a:off x="1721984" y="1828799"/>
          <a:ext cx="4702175" cy="977900"/>
        </p:xfrm>
        <a:graphic>
          <a:graphicData uri="http://schemas.openxmlformats.org/presentationml/2006/ole">
            <p:oleObj spid="_x0000_s45065" name="Equation" r:id="rId4" imgW="2323800" imgH="482400" progId="Equation.DSMT4">
              <p:embed/>
            </p:oleObj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2717800" y="3645581"/>
          <a:ext cx="1725613" cy="469900"/>
        </p:xfrm>
        <a:graphic>
          <a:graphicData uri="http://schemas.openxmlformats.org/presentationml/2006/ole">
            <p:oleObj spid="_x0000_s45068" name="Equation" r:id="rId5" imgW="838080" imgH="228600" progId="Equation.DSMT4">
              <p:embed/>
            </p:oleObj>
          </a:graphicData>
        </a:graphic>
      </p:graphicFrame>
      <p:graphicFrame>
        <p:nvGraphicFramePr>
          <p:cNvPr id="45069" name="Object 11"/>
          <p:cNvGraphicFramePr>
            <a:graphicFrameLocks noChangeAspect="1"/>
          </p:cNvGraphicFramePr>
          <p:nvPr/>
        </p:nvGraphicFramePr>
        <p:xfrm>
          <a:off x="5187724" y="3440112"/>
          <a:ext cx="958850" cy="874712"/>
        </p:xfrm>
        <a:graphic>
          <a:graphicData uri="http://schemas.openxmlformats.org/presentationml/2006/ole">
            <p:oleObj spid="_x0000_s45069" name="Equation" r:id="rId6" imgW="431640" imgH="393480" progId="Equation.DSMT4">
              <p:embed/>
            </p:oleObj>
          </a:graphicData>
        </a:graphic>
      </p:graphicFrame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63772" y="195573"/>
            <a:ext cx="880280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Approximation </a:t>
            </a:r>
            <a:r>
              <a:rPr lang="en-US" sz="32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 a Thin Substrate (cont.)</a:t>
            </a:r>
            <a:endParaRPr lang="en-US" sz="32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315686" y="115888"/>
            <a:ext cx="8447314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Dipole Moment of Circular Patch</a:t>
            </a:r>
            <a:endParaRPr lang="en-US" sz="28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092450" y="1343025"/>
            <a:ext cx="2730501" cy="2298701"/>
            <a:chOff x="3092450" y="1343025"/>
            <a:chExt cx="2730501" cy="2298701"/>
          </a:xfrm>
        </p:grpSpPr>
        <p:sp>
          <p:nvSpPr>
            <p:cNvPr id="13340" name="Oval 9"/>
            <p:cNvSpPr>
              <a:spLocks noChangeArrowheads="1"/>
            </p:cNvSpPr>
            <p:nvPr/>
          </p:nvSpPr>
          <p:spPr bwMode="auto">
            <a:xfrm>
              <a:off x="3505200" y="2043113"/>
              <a:ext cx="1339850" cy="1301750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Line 10"/>
            <p:cNvSpPr>
              <a:spLocks noChangeShapeType="1"/>
            </p:cNvSpPr>
            <p:nvPr/>
          </p:nvSpPr>
          <p:spPr bwMode="auto">
            <a:xfrm flipV="1">
              <a:off x="3092450" y="2681288"/>
              <a:ext cx="2351088" cy="6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11"/>
            <p:cNvSpPr>
              <a:spLocks noChangeShapeType="1"/>
            </p:cNvSpPr>
            <p:nvPr/>
          </p:nvSpPr>
          <p:spPr bwMode="auto">
            <a:xfrm rot="16200000">
              <a:off x="3236913" y="2692400"/>
              <a:ext cx="1887538" cy="11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20" name="Object 12"/>
            <p:cNvGraphicFramePr>
              <a:graphicFrameLocks noChangeAspect="1"/>
            </p:cNvGraphicFramePr>
            <p:nvPr/>
          </p:nvGraphicFramePr>
          <p:xfrm>
            <a:off x="5570538" y="2566988"/>
            <a:ext cx="252413" cy="273050"/>
          </p:xfrm>
          <a:graphic>
            <a:graphicData uri="http://schemas.openxmlformats.org/presentationml/2006/ole">
              <p:oleObj spid="_x0000_s13320" name="Equation" r:id="rId3" imgW="126720" imgH="139680" progId="Equation.DSMT4">
                <p:embed/>
              </p:oleObj>
            </a:graphicData>
          </a:graphic>
        </p:graphicFrame>
        <p:graphicFrame>
          <p:nvGraphicFramePr>
            <p:cNvPr id="13321" name="Object 13"/>
            <p:cNvGraphicFramePr>
              <a:graphicFrameLocks noChangeAspect="1"/>
            </p:cNvGraphicFramePr>
            <p:nvPr/>
          </p:nvGraphicFramePr>
          <p:xfrm>
            <a:off x="4051300" y="1343025"/>
            <a:ext cx="282575" cy="328613"/>
          </p:xfrm>
          <a:graphic>
            <a:graphicData uri="http://schemas.openxmlformats.org/presentationml/2006/ole">
              <p:oleObj spid="_x0000_s13321" name="Equation" r:id="rId4" imgW="139680" imgH="164880" progId="Equation.DSMT4">
                <p:embed/>
              </p:oleObj>
            </a:graphicData>
          </a:graphic>
        </p:graphicFrame>
        <p:graphicFrame>
          <p:nvGraphicFramePr>
            <p:cNvPr id="13322" name="Object 14"/>
            <p:cNvGraphicFramePr>
              <a:graphicFrameLocks noChangeAspect="1"/>
            </p:cNvGraphicFramePr>
            <p:nvPr/>
          </p:nvGraphicFramePr>
          <p:xfrm>
            <a:off x="4240213" y="2165350"/>
            <a:ext cx="263525" cy="287338"/>
          </p:xfrm>
          <a:graphic>
            <a:graphicData uri="http://schemas.openxmlformats.org/presentationml/2006/ole">
              <p:oleObj spid="_x0000_s13322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13323" name="Object 15"/>
            <p:cNvGraphicFramePr>
              <a:graphicFrameLocks noChangeAspect="1"/>
            </p:cNvGraphicFramePr>
            <p:nvPr/>
          </p:nvGraphicFramePr>
          <p:xfrm>
            <a:off x="4441825" y="2374900"/>
            <a:ext cx="250825" cy="342900"/>
          </p:xfrm>
          <a:graphic>
            <a:graphicData uri="http://schemas.openxmlformats.org/presentationml/2006/ole">
              <p:oleObj spid="_x0000_s13323" name="Equation" r:id="rId6" imgW="152280" imgH="203040" progId="Equation.DSMT4">
                <p:embed/>
              </p:oleObj>
            </a:graphicData>
          </a:graphic>
        </p:graphicFrame>
        <p:sp>
          <p:nvSpPr>
            <p:cNvPr id="13343" name="Line 16"/>
            <p:cNvSpPr>
              <a:spLocks noChangeShapeType="1"/>
            </p:cNvSpPr>
            <p:nvPr/>
          </p:nvSpPr>
          <p:spPr bwMode="auto">
            <a:xfrm flipH="1" flipV="1">
              <a:off x="4567235" y="2152645"/>
              <a:ext cx="195833" cy="235712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17"/>
            <p:cNvSpPr>
              <a:spLocks noChangeShapeType="1"/>
            </p:cNvSpPr>
            <p:nvPr/>
          </p:nvSpPr>
          <p:spPr bwMode="auto">
            <a:xfrm flipV="1">
              <a:off x="4175125" y="2295525"/>
              <a:ext cx="498475" cy="379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18"/>
            <p:cNvSpPr>
              <a:spLocks/>
            </p:cNvSpPr>
            <p:nvPr/>
          </p:nvSpPr>
          <p:spPr bwMode="auto">
            <a:xfrm rot="2421872">
              <a:off x="4311650" y="2581275"/>
              <a:ext cx="87313" cy="60325"/>
            </a:xfrm>
            <a:custGeom>
              <a:avLst/>
              <a:gdLst>
                <a:gd name="T0" fmla="*/ 0 w 97"/>
                <a:gd name="T1" fmla="*/ 3 h 83"/>
                <a:gd name="T2" fmla="*/ 30 w 97"/>
                <a:gd name="T3" fmla="*/ 6 h 83"/>
                <a:gd name="T4" fmla="*/ 55 w 97"/>
                <a:gd name="T5" fmla="*/ 38 h 83"/>
                <a:gd name="T6" fmla="*/ 0 60000 65536"/>
                <a:gd name="T7" fmla="*/ 0 60000 65536"/>
                <a:gd name="T8" fmla="*/ 0 60000 65536"/>
                <a:gd name="T9" fmla="*/ 0 w 97"/>
                <a:gd name="T10" fmla="*/ 0 h 83"/>
                <a:gd name="T11" fmla="*/ 97 w 97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" h="83">
                  <a:moveTo>
                    <a:pt x="0" y="7"/>
                  </a:moveTo>
                  <a:cubicBezTo>
                    <a:pt x="18" y="3"/>
                    <a:pt x="37" y="0"/>
                    <a:pt x="53" y="13"/>
                  </a:cubicBezTo>
                  <a:cubicBezTo>
                    <a:pt x="69" y="26"/>
                    <a:pt x="83" y="54"/>
                    <a:pt x="97" y="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19"/>
            <p:cNvSpPr>
              <a:spLocks noChangeShapeType="1"/>
            </p:cNvSpPr>
            <p:nvPr/>
          </p:nvSpPr>
          <p:spPr bwMode="auto">
            <a:xfrm flipH="1" flipV="1">
              <a:off x="4471987" y="2092324"/>
              <a:ext cx="181899" cy="173203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20"/>
            <p:cNvSpPr>
              <a:spLocks noChangeShapeType="1"/>
            </p:cNvSpPr>
            <p:nvPr/>
          </p:nvSpPr>
          <p:spPr bwMode="auto">
            <a:xfrm rot="5074486" flipH="1" flipV="1">
              <a:off x="4647503" y="2988980"/>
              <a:ext cx="130404" cy="13055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21"/>
            <p:cNvSpPr>
              <a:spLocks noChangeShapeType="1"/>
            </p:cNvSpPr>
            <p:nvPr/>
          </p:nvSpPr>
          <p:spPr bwMode="auto">
            <a:xfrm rot="5074486" flipH="1" flipV="1">
              <a:off x="4521531" y="3069784"/>
              <a:ext cx="171338" cy="21096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22"/>
            <p:cNvSpPr>
              <a:spLocks noChangeShapeType="1"/>
            </p:cNvSpPr>
            <p:nvPr/>
          </p:nvSpPr>
          <p:spPr bwMode="auto">
            <a:xfrm flipV="1">
              <a:off x="3607112" y="2166934"/>
              <a:ext cx="169551" cy="194799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23"/>
            <p:cNvSpPr>
              <a:spLocks noChangeShapeType="1"/>
            </p:cNvSpPr>
            <p:nvPr/>
          </p:nvSpPr>
          <p:spPr bwMode="auto">
            <a:xfrm flipV="1">
              <a:off x="3709763" y="2082692"/>
              <a:ext cx="173370" cy="171615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24"/>
            <p:cNvSpPr>
              <a:spLocks noChangeShapeType="1"/>
            </p:cNvSpPr>
            <p:nvPr/>
          </p:nvSpPr>
          <p:spPr bwMode="auto">
            <a:xfrm rot="16525514" flipV="1">
              <a:off x="3557350" y="3009684"/>
              <a:ext cx="168280" cy="158019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25"/>
            <p:cNvSpPr>
              <a:spLocks noChangeShapeType="1"/>
            </p:cNvSpPr>
            <p:nvPr/>
          </p:nvSpPr>
          <p:spPr bwMode="auto">
            <a:xfrm rot="16525514" flipV="1">
              <a:off x="3661884" y="3077862"/>
              <a:ext cx="157161" cy="209095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24" name="Object 26"/>
            <p:cNvGraphicFramePr>
              <a:graphicFrameLocks noChangeAspect="1"/>
            </p:cNvGraphicFramePr>
            <p:nvPr/>
          </p:nvGraphicFramePr>
          <p:xfrm>
            <a:off x="4719638" y="1747838"/>
            <a:ext cx="549275" cy="471488"/>
          </p:xfrm>
          <a:graphic>
            <a:graphicData uri="http://schemas.openxmlformats.org/presentationml/2006/ole">
              <p:oleObj spid="_x0000_s13324" name="Equation" r:id="rId7" imgW="279360" imgH="241200" progId="Equation.DSMT4">
                <p:embed/>
              </p:oleObj>
            </a:graphicData>
          </a:graphic>
        </p:graphicFrame>
      </p:grpSp>
      <p:graphicFrame>
        <p:nvGraphicFramePr>
          <p:cNvPr id="13314" name="Object 27"/>
          <p:cNvGraphicFramePr>
            <a:graphicFrameLocks noChangeAspect="1"/>
          </p:cNvGraphicFramePr>
          <p:nvPr/>
        </p:nvGraphicFramePr>
        <p:xfrm>
          <a:off x="1825172" y="3229881"/>
          <a:ext cx="1473200" cy="471488"/>
        </p:xfrm>
        <a:graphic>
          <a:graphicData uri="http://schemas.openxmlformats.org/presentationml/2006/ole">
            <p:oleObj spid="_x0000_s13314" name="Equation" r:id="rId8" imgW="749160" imgH="241200" progId="Equation.DSMT4">
              <p:embed/>
            </p:oleObj>
          </a:graphicData>
        </a:graphic>
      </p:graphicFrame>
      <p:graphicFrame>
        <p:nvGraphicFramePr>
          <p:cNvPr id="13316" name="Object 53"/>
          <p:cNvGraphicFramePr>
            <a:graphicFrameLocks noChangeAspect="1"/>
          </p:cNvGraphicFramePr>
          <p:nvPr/>
        </p:nvGraphicFramePr>
        <p:xfrm>
          <a:off x="6252483" y="1884589"/>
          <a:ext cx="1152525" cy="442233"/>
        </p:xfrm>
        <a:graphic>
          <a:graphicData uri="http://schemas.openxmlformats.org/presentationml/2006/ole">
            <p:oleObj spid="_x0000_s13316" name="Equation" r:id="rId9" imgW="596880" imgH="228600" progId="Equation.DSMT4">
              <p:embed/>
            </p:oleObj>
          </a:graphicData>
        </a:graphic>
      </p:graphicFrame>
      <p:grpSp>
        <p:nvGrpSpPr>
          <p:cNvPr id="13334" name="Group 55"/>
          <p:cNvGrpSpPr>
            <a:grpSpLocks/>
          </p:cNvGrpSpPr>
          <p:nvPr/>
        </p:nvGrpSpPr>
        <p:grpSpPr bwMode="auto">
          <a:xfrm>
            <a:off x="2958874" y="4283075"/>
            <a:ext cx="2805112" cy="2308225"/>
            <a:chOff x="1737" y="2536"/>
            <a:chExt cx="1767" cy="1454"/>
          </a:xfrm>
        </p:grpSpPr>
        <p:sp>
          <p:nvSpPr>
            <p:cNvPr id="13335" name="Oval 32"/>
            <p:cNvSpPr>
              <a:spLocks noChangeArrowheads="1"/>
            </p:cNvSpPr>
            <p:nvPr/>
          </p:nvSpPr>
          <p:spPr bwMode="auto">
            <a:xfrm>
              <a:off x="2089" y="2983"/>
              <a:ext cx="844" cy="820"/>
            </a:xfrm>
            <a:prstGeom prst="ellipse">
              <a:avLst/>
            </a:prstGeom>
            <a:noFill/>
            <a:ln w="6350" algn="ctr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34"/>
            <p:cNvSpPr>
              <a:spLocks noChangeShapeType="1"/>
            </p:cNvSpPr>
            <p:nvPr/>
          </p:nvSpPr>
          <p:spPr bwMode="auto">
            <a:xfrm rot="5400000" flipH="1">
              <a:off x="1916" y="3395"/>
              <a:ext cx="118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7" name="Object 35"/>
            <p:cNvGraphicFramePr>
              <a:graphicFrameLocks noChangeAspect="1"/>
            </p:cNvGraphicFramePr>
            <p:nvPr/>
          </p:nvGraphicFramePr>
          <p:xfrm>
            <a:off x="3345" y="3298"/>
            <a:ext cx="159" cy="172"/>
          </p:xfrm>
          <a:graphic>
            <a:graphicData uri="http://schemas.openxmlformats.org/presentationml/2006/ole">
              <p:oleObj spid="_x0000_s13317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13318" name="Object 36"/>
            <p:cNvGraphicFramePr>
              <a:graphicFrameLocks noChangeAspect="1"/>
            </p:cNvGraphicFramePr>
            <p:nvPr/>
          </p:nvGraphicFramePr>
          <p:xfrm>
            <a:off x="2421" y="2536"/>
            <a:ext cx="178" cy="207"/>
          </p:xfrm>
          <a:graphic>
            <a:graphicData uri="http://schemas.openxmlformats.org/presentationml/2006/ole">
              <p:oleObj spid="_x0000_s13318" name="Equation" r:id="rId11" imgW="139680" imgH="164880" progId="Equation.DSMT4">
                <p:embed/>
              </p:oleObj>
            </a:graphicData>
          </a:graphic>
        </p:graphicFrame>
        <p:graphicFrame>
          <p:nvGraphicFramePr>
            <p:cNvPr id="13319" name="Object 49"/>
            <p:cNvGraphicFramePr>
              <a:graphicFrameLocks noChangeAspect="1"/>
            </p:cNvGraphicFramePr>
            <p:nvPr/>
          </p:nvGraphicFramePr>
          <p:xfrm>
            <a:off x="2989" y="2993"/>
            <a:ext cx="299" cy="203"/>
          </p:xfrm>
          <a:graphic>
            <a:graphicData uri="http://schemas.openxmlformats.org/presentationml/2006/ole">
              <p:oleObj spid="_x0000_s13319" name="Equation" r:id="rId12" imgW="241200" imgH="164880" progId="Equation.DSMT4">
                <p:embed/>
              </p:oleObj>
            </a:graphicData>
          </a:graphic>
        </p:graphicFrame>
        <p:sp>
          <p:nvSpPr>
            <p:cNvPr id="13337" name="Line 50"/>
            <p:cNvSpPr>
              <a:spLocks noChangeShapeType="1"/>
            </p:cNvSpPr>
            <p:nvPr/>
          </p:nvSpPr>
          <p:spPr bwMode="auto">
            <a:xfrm flipV="1">
              <a:off x="2515" y="3252"/>
              <a:ext cx="0" cy="2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51"/>
            <p:cNvSpPr>
              <a:spLocks noChangeShapeType="1"/>
            </p:cNvSpPr>
            <p:nvPr/>
          </p:nvSpPr>
          <p:spPr bwMode="auto">
            <a:xfrm flipH="1" flipV="1">
              <a:off x="2507" y="3364"/>
              <a:ext cx="8" cy="16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54"/>
            <p:cNvSpPr>
              <a:spLocks noChangeShapeType="1"/>
            </p:cNvSpPr>
            <p:nvPr/>
          </p:nvSpPr>
          <p:spPr bwMode="auto">
            <a:xfrm>
              <a:off x="1737" y="3375"/>
              <a:ext cx="1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" y="914400"/>
            <a:ext cx="7265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Consider an equivalent magnetic dipole that models the patch: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40428" y="1926772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Patch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51856" y="4855028"/>
            <a:ext cx="214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Equivalent dipole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88429" y="3461657"/>
            <a:ext cx="313508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As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 0 </a:t>
            </a:r>
            <a:r>
              <a:rPr lang="en-US" b="0" dirty="0" smtClean="0">
                <a:sym typeface="Symbol"/>
              </a:rPr>
              <a:t>the magnetic current sheet approaches an equivalent magnetic dipole.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26"/>
          <p:cNvGraphicFramePr>
            <a:graphicFrameLocks noChangeAspect="1"/>
          </p:cNvGraphicFramePr>
          <p:nvPr/>
        </p:nvGraphicFramePr>
        <p:xfrm>
          <a:off x="825500" y="2039938"/>
          <a:ext cx="7064375" cy="1887537"/>
        </p:xfrm>
        <a:graphic>
          <a:graphicData uri="http://schemas.openxmlformats.org/presentationml/2006/ole">
            <p:oleObj spid="_x0000_s14338" name="Equation" r:id="rId3" imgW="3593880" imgH="965160" progId="Equation.DSMT4">
              <p:embed/>
            </p:oleObj>
          </a:graphicData>
        </a:graphic>
      </p:graphicFrame>
      <p:sp>
        <p:nvSpPr>
          <p:cNvPr id="14346" name="Text Box 29"/>
          <p:cNvSpPr txBox="1">
            <a:spLocks noChangeArrowheads="1"/>
          </p:cNvSpPr>
          <p:nvPr/>
        </p:nvSpPr>
        <p:spPr bwMode="auto">
          <a:xfrm>
            <a:off x="419100" y="1400175"/>
            <a:ext cx="767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dipole moment of the equivalent magnetic dipole is calculated:</a:t>
            </a:r>
          </a:p>
        </p:txBody>
      </p:sp>
      <p:graphicFrame>
        <p:nvGraphicFramePr>
          <p:cNvPr id="14339" name="Object 40"/>
          <p:cNvGraphicFramePr>
            <a:graphicFrameLocks noChangeAspect="1"/>
          </p:cNvGraphicFramePr>
          <p:nvPr/>
        </p:nvGraphicFramePr>
        <p:xfrm>
          <a:off x="2125663" y="4572000"/>
          <a:ext cx="1249362" cy="396875"/>
        </p:xfrm>
        <a:graphic>
          <a:graphicData uri="http://schemas.openxmlformats.org/presentationml/2006/ole">
            <p:oleObj spid="_x0000_s14339" name="Equation" r:id="rId4" imgW="634680" imgH="203040" progId="Equation.DSMT4">
              <p:embed/>
            </p:oleObj>
          </a:graphicData>
        </a:graphic>
      </p:graphicFrame>
      <p:sp>
        <p:nvSpPr>
          <p:cNvPr id="14347" name="Text Box 41"/>
          <p:cNvSpPr txBox="1">
            <a:spLocks noChangeArrowheads="1"/>
          </p:cNvSpPr>
          <p:nvPr/>
        </p:nvSpPr>
        <p:spPr bwMode="auto">
          <a:xfrm>
            <a:off x="498475" y="4545013"/>
            <a:ext cx="1385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This yields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19746" y="115888"/>
            <a:ext cx="8904514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Dipole Moment of Circular Patch (cont.)</a:t>
            </a:r>
            <a:endParaRPr lang="en-US" sz="28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Text Box 8"/>
          <p:cNvSpPr txBox="1">
            <a:spLocks noChangeArrowheads="1"/>
          </p:cNvSpPr>
          <p:nvPr/>
        </p:nvSpPr>
        <p:spPr bwMode="auto">
          <a:xfrm>
            <a:off x="314325" y="1068388"/>
            <a:ext cx="704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therefore physically interpret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factor as follows:  </a:t>
            </a:r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3620407" y="1934936"/>
          <a:ext cx="1584325" cy="1090613"/>
        </p:xfrm>
        <a:graphic>
          <a:graphicData uri="http://schemas.openxmlformats.org/presentationml/2006/ole">
            <p:oleObj spid="_x0000_s15362" name="Equation" r:id="rId3" imgW="660240" imgH="457200" progId="Equation.DSMT4">
              <p:embed/>
            </p:oleObj>
          </a:graphicData>
        </a:graphic>
      </p:graphicFrame>
      <p:sp>
        <p:nvSpPr>
          <p:cNvPr id="15373" name="Text Box 11"/>
          <p:cNvSpPr txBox="1">
            <a:spLocks noChangeArrowheads="1"/>
          </p:cNvSpPr>
          <p:nvPr/>
        </p:nvSpPr>
        <p:spPr bwMode="auto">
          <a:xfrm>
            <a:off x="1014413" y="3543300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5363" name="Object 12"/>
          <p:cNvGraphicFramePr>
            <a:graphicFrameLocks noChangeAspect="1"/>
          </p:cNvGraphicFramePr>
          <p:nvPr/>
        </p:nvGraphicFramePr>
        <p:xfrm>
          <a:off x="1651000" y="4223049"/>
          <a:ext cx="4987925" cy="450551"/>
        </p:xfrm>
        <a:graphic>
          <a:graphicData uri="http://schemas.openxmlformats.org/presentationml/2006/ole">
            <p:oleObj spid="_x0000_s15363" name="Equation" r:id="rId4" imgW="2654280" imgH="241200" progId="Equation.DSMT4">
              <p:embed/>
            </p:oleObj>
          </a:graphicData>
        </a:graphic>
      </p:graphicFrame>
      <p:graphicFrame>
        <p:nvGraphicFramePr>
          <p:cNvPr id="15364" name="Object 14"/>
          <p:cNvGraphicFramePr>
            <a:graphicFrameLocks noChangeAspect="1"/>
          </p:cNvGraphicFramePr>
          <p:nvPr/>
        </p:nvGraphicFramePr>
        <p:xfrm>
          <a:off x="727075" y="4809458"/>
          <a:ext cx="7007225" cy="430880"/>
        </p:xfrm>
        <a:graphic>
          <a:graphicData uri="http://schemas.openxmlformats.org/presentationml/2006/ole">
            <p:oleObj spid="_x0000_s15364" name="Equation" r:id="rId5" imgW="3898800" imgH="241200" progId="Equation.DSMT4">
              <p:embed/>
            </p:oleObj>
          </a:graphicData>
        </a:graphic>
      </p:graphicFrame>
      <p:graphicFrame>
        <p:nvGraphicFramePr>
          <p:cNvPr id="15365" name="Object 15"/>
          <p:cNvGraphicFramePr>
            <a:graphicFrameLocks noChangeAspect="1"/>
          </p:cNvGraphicFramePr>
          <p:nvPr/>
        </p:nvGraphicFramePr>
        <p:xfrm>
          <a:off x="3540125" y="5294313"/>
          <a:ext cx="1498600" cy="495300"/>
        </p:xfrm>
        <a:graphic>
          <a:graphicData uri="http://schemas.openxmlformats.org/presentationml/2006/ole">
            <p:oleObj spid="_x0000_s15365" name="Equation" r:id="rId6" imgW="761760" imgH="2538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9746" y="115888"/>
            <a:ext cx="8904514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 Dipole Moment of Circular Patch (cont.)</a:t>
            </a:r>
            <a:endParaRPr lang="en-US" sz="28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547688" y="2129292"/>
            <a:ext cx="805202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0" dirty="0">
                <a:solidFill>
                  <a:srgbClr val="0000FF"/>
                </a:solidFill>
              </a:rPr>
              <a:t>In the next set of </a:t>
            </a:r>
            <a:r>
              <a:rPr lang="en-US" sz="2400" b="0" dirty="0" smtClean="0">
                <a:solidFill>
                  <a:srgbClr val="0000FF"/>
                </a:solidFill>
              </a:rPr>
              <a:t>notes </a:t>
            </a:r>
            <a:r>
              <a:rPr lang="en-US" sz="2400" b="0" dirty="0">
                <a:solidFill>
                  <a:srgbClr val="0000FF"/>
                </a:solidFill>
              </a:rPr>
              <a:t>we will obtain </a:t>
            </a:r>
            <a:r>
              <a:rPr lang="en-US" sz="2400" b="0" dirty="0" smtClean="0">
                <a:solidFill>
                  <a:srgbClr val="0000FF"/>
                </a:solidFill>
              </a:rPr>
              <a:t>approximate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400" b="0" dirty="0" smtClean="0">
                <a:solidFill>
                  <a:srgbClr val="0000FF"/>
                </a:solidFill>
              </a:rPr>
              <a:t> </a:t>
            </a:r>
            <a:r>
              <a:rPr lang="en-US" sz="2400" b="0" dirty="0">
                <a:solidFill>
                  <a:srgbClr val="0000FF"/>
                </a:solidFill>
              </a:rPr>
              <a:t>closed-form </a:t>
            </a:r>
            <a:r>
              <a:rPr lang="en-US" sz="2400" b="0" dirty="0" smtClean="0">
                <a:solidFill>
                  <a:srgbClr val="0000FF"/>
                </a:solidFill>
              </a:rPr>
              <a:t>CAD expression </a:t>
            </a:r>
            <a:r>
              <a:rPr lang="en-US" sz="2400" b="0" dirty="0">
                <a:solidFill>
                  <a:srgbClr val="0000FF"/>
                </a:solidFill>
              </a:rPr>
              <a:t>for </a:t>
            </a:r>
            <a:r>
              <a:rPr lang="en-US" sz="2400" b="0" i="1" dirty="0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400" b="0" dirty="0" smtClean="0">
                <a:solidFill>
                  <a:srgbClr val="0000FF"/>
                </a:solidFill>
              </a:rPr>
              <a:t>.</a:t>
            </a:r>
            <a:endParaRPr lang="en-US" sz="2400" b="0" baseline="-25000" dirty="0">
              <a:solidFill>
                <a:srgbClr val="0000FF"/>
              </a:solidFill>
            </a:endParaRPr>
          </a:p>
        </p:txBody>
      </p:sp>
      <p:sp>
        <p:nvSpPr>
          <p:cNvPr id="313356" name="Rectangle 12"/>
          <p:cNvSpPr>
            <a:spLocks noChangeArrowheads="1"/>
          </p:cNvSpPr>
          <p:nvPr/>
        </p:nvSpPr>
        <p:spPr bwMode="auto">
          <a:xfrm>
            <a:off x="1790700" y="253545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endParaRPr lang="en-US" sz="36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975" y="222250"/>
            <a:ext cx="81295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31825" y="2532206"/>
          <a:ext cx="7378700" cy="863600"/>
        </p:xfrm>
        <a:graphic>
          <a:graphicData uri="http://schemas.openxmlformats.org/presentationml/2006/ole">
            <p:oleObj spid="_x0000_s1026" name="Equation" r:id="rId3" imgW="3670200" imgH="431640" progId="Equation.DSMT4">
              <p:embed/>
            </p:oleObj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572263" y="3451678"/>
          <a:ext cx="7327900" cy="836613"/>
        </p:xfrm>
        <a:graphic>
          <a:graphicData uri="http://schemas.openxmlformats.org/presentationml/2006/ole">
            <p:oleObj spid="_x0000_s1027" name="Equation" r:id="rId4" imgW="3809880" imgH="431640" progId="Equation.DSMT4">
              <p:embed/>
            </p:oleObj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1697038" y="5910778"/>
          <a:ext cx="3019425" cy="555625"/>
        </p:xfrm>
        <a:graphic>
          <a:graphicData uri="http://schemas.openxmlformats.org/presentationml/2006/ole">
            <p:oleObj spid="_x0000_s1028" name="Equation" r:id="rId5" imgW="1523880" imgH="279360" progId="Equation.DSMT4">
              <p:embed/>
            </p:oleObj>
          </a:graphicData>
        </a:graphic>
      </p:graphicFrame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1695450" y="5285303"/>
          <a:ext cx="2263775" cy="455613"/>
        </p:xfrm>
        <a:graphic>
          <a:graphicData uri="http://schemas.openxmlformats.org/presentationml/2006/ole">
            <p:oleObj spid="_x0000_s1029" name="Equation" r:id="rId6" imgW="1130300" imgH="228600" progId="Equation.3">
              <p:embed/>
            </p:oleObj>
          </a:graphicData>
        </a:graphic>
      </p:graphicFrame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51022" y="2008208"/>
            <a:ext cx="29754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Notes 10 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030" name="Object 15"/>
          <p:cNvGraphicFramePr>
            <a:graphicFrameLocks noChangeAspect="1"/>
          </p:cNvGraphicFramePr>
          <p:nvPr/>
        </p:nvGraphicFramePr>
        <p:xfrm>
          <a:off x="5811838" y="5160963"/>
          <a:ext cx="2200275" cy="922337"/>
        </p:xfrm>
        <a:graphic>
          <a:graphicData uri="http://schemas.openxmlformats.org/presentationml/2006/ole">
            <p:oleObj spid="_x0000_s1030" name="Equation" r:id="rId7" imgW="939600" imgH="393480" progId="Equation.DSMT4">
              <p:embed/>
            </p:oleObj>
          </a:graphicData>
        </a:graphic>
      </p:graphicFrame>
      <p:sp>
        <p:nvSpPr>
          <p:cNvPr id="1039" name="Text Box 16"/>
          <p:cNvSpPr txBox="1">
            <a:spLocks noChangeArrowheads="1"/>
          </p:cNvSpPr>
          <p:nvPr/>
        </p:nvSpPr>
        <p:spPr bwMode="auto">
          <a:xfrm>
            <a:off x="1080654" y="4721493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031" name="Object 17"/>
          <p:cNvGraphicFramePr>
            <a:graphicFrameLocks noChangeAspect="1"/>
          </p:cNvGraphicFramePr>
          <p:nvPr/>
        </p:nvGraphicFramePr>
        <p:xfrm>
          <a:off x="5104967" y="1488348"/>
          <a:ext cx="1889599" cy="472400"/>
        </p:xfrm>
        <a:graphic>
          <a:graphicData uri="http://schemas.openxmlformats.org/presentationml/2006/ole">
            <p:oleObj spid="_x0000_s1031" name="Equation" r:id="rId8" imgW="1015920" imgH="253800" progId="Equation.DSMT4">
              <p:embed/>
            </p:oleObj>
          </a:graphicData>
        </a:graphic>
      </p:graphicFrame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5208588" y="1014413"/>
            <a:ext cx="1595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Assumption: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385763"/>
            <a:ext cx="8293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 (cont.)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41325" y="2111375"/>
          <a:ext cx="8404225" cy="2257425"/>
        </p:xfrm>
        <a:graphic>
          <a:graphicData uri="http://schemas.openxmlformats.org/presentationml/2006/ole">
            <p:oleObj spid="_x0000_s2050" name="Equation" r:id="rId3" imgW="4775040" imgH="1282680" progId="Equation.DSMT4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3314700" y="5378450"/>
          <a:ext cx="2435225" cy="901700"/>
        </p:xfrm>
        <a:graphic>
          <a:graphicData uri="http://schemas.openxmlformats.org/presentationml/2006/ole">
            <p:oleObj spid="_x0000_s2051" name="Equation" r:id="rId4" imgW="1168200" imgH="431640" progId="Equation.DSMT4">
              <p:embed/>
            </p:oleObj>
          </a:graphicData>
        </a:graphic>
      </p:graphicFrame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030413" y="5651500"/>
            <a:ext cx="1071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Next, use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565150" y="1320800"/>
            <a:ext cx="68087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power density in the far field from the Poynting vector is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539504" y="1581817"/>
          <a:ext cx="7713848" cy="1736431"/>
        </p:xfrm>
        <a:graphic>
          <a:graphicData uri="http://schemas.openxmlformats.org/presentationml/2006/ole">
            <p:oleObj spid="_x0000_s3074" name="Equation" r:id="rId3" imgW="4647960" imgH="1041120" progId="Equation.DSMT4">
              <p:embed/>
            </p:oleObj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3302000" y="3644900"/>
          <a:ext cx="3884613" cy="847725"/>
        </p:xfrm>
        <a:graphic>
          <a:graphicData uri="http://schemas.openxmlformats.org/presentationml/2006/ole">
            <p:oleObj spid="_x0000_s3075" name="Equation" r:id="rId4" imgW="2158920" imgH="469800" progId="Equation.DSMT4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711200" y="5065713"/>
          <a:ext cx="7689850" cy="1557337"/>
        </p:xfrm>
        <a:graphic>
          <a:graphicData uri="http://schemas.openxmlformats.org/presentationml/2006/ole">
            <p:oleObj spid="_x0000_s3076" name="Equation" r:id="rId5" imgW="4546440" imgH="914400" progId="Equation.DSMT4">
              <p:embed/>
            </p:oleObj>
          </a:graphicData>
        </a:graphic>
      </p:graphicFrame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400050" y="1071813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359415" y="3279571"/>
            <a:ext cx="313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space-wave power is 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327025" y="4633150"/>
            <a:ext cx="314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Performing </a:t>
            </a:r>
            <a:r>
              <a:rPr lang="en-US" sz="2000" b="0" dirty="0" smtClean="0">
                <a:solidFill>
                  <a:srgbClr val="0000FF"/>
                </a:solidFill>
              </a:rPr>
              <a:t>the </a:t>
            </a:r>
            <a:r>
              <a:rPr lang="en-US" sz="2000" b="0" i="1" dirty="0" smtClean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000" b="0" dirty="0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integrals,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00046" name="Rectangle 14"/>
          <p:cNvSpPr>
            <a:spLocks noChangeArrowheads="1"/>
          </p:cNvSpPr>
          <p:nvPr/>
        </p:nvSpPr>
        <p:spPr bwMode="auto">
          <a:xfrm>
            <a:off x="439799" y="278885"/>
            <a:ext cx="8293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524250" y="1052513"/>
          <a:ext cx="2043113" cy="955675"/>
        </p:xfrm>
        <a:graphic>
          <a:graphicData uri="http://schemas.openxmlformats.org/presentationml/2006/ole">
            <p:oleObj spid="_x0000_s4098" name="Equation" r:id="rId3" imgW="1002960" imgH="469800" progId="Equation.DSMT4">
              <p:embed/>
            </p:oleObj>
          </a:graphicData>
        </a:graphic>
      </p:graphicFrame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2405063" y="1416050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590550" y="2419350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333375" y="2806700"/>
          <a:ext cx="8313738" cy="625475"/>
        </p:xfrm>
        <a:graphic>
          <a:graphicData uri="http://schemas.openxmlformats.org/presentationml/2006/ole">
            <p:oleObj spid="_x0000_s4099" name="Equation" r:id="rId4" imgW="4381200" imgH="330120" progId="Equation.DSMT4">
              <p:embed/>
            </p:oleObj>
          </a:graphicData>
        </a:graphic>
      </p:graphicFrame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1653825" y="4561650"/>
            <a:ext cx="1565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21140" y="5045322"/>
          <a:ext cx="2587625" cy="879475"/>
        </p:xfrm>
        <a:graphic>
          <a:graphicData uri="http://schemas.openxmlformats.org/presentationml/2006/ole">
            <p:oleObj spid="_x0000_s4100" name="Equation" r:id="rId5" imgW="1269720" imgH="431640" progId="Equation.DSMT4">
              <p:embed/>
            </p:oleObj>
          </a:graphicData>
        </a:graphic>
      </p:graphicFrame>
      <p:sp>
        <p:nvSpPr>
          <p:cNvPr id="301072" name="Rectangle 16"/>
          <p:cNvSpPr>
            <a:spLocks noChangeArrowheads="1"/>
          </p:cNvSpPr>
          <p:nvPr/>
        </p:nvSpPr>
        <p:spPr bwMode="auto">
          <a:xfrm>
            <a:off x="416049" y="290761"/>
            <a:ext cx="8293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5158" y="5201393"/>
            <a:ext cx="2695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Note: We will get a CAD formula for </a:t>
            </a:r>
            <a:r>
              <a:rPr lang="en-US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0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0" dirty="0" smtClean="0"/>
              <a:t> later.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98427" y="187511"/>
            <a:ext cx="5337175" cy="5476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endParaRPr lang="en-US" sz="36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6344579" y="2928835"/>
            <a:ext cx="2103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electric field is</a:t>
            </a: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3372180" y="1011238"/>
          <a:ext cx="1727200" cy="946150"/>
        </p:xfrm>
        <a:graphic>
          <a:graphicData uri="http://schemas.openxmlformats.org/presentationml/2006/ole">
            <p:oleObj spid="_x0000_s5122" name="Equation" r:id="rId3" imgW="927000" imgH="507960" progId="Equation.DSMT4">
              <p:embed/>
            </p:oleObj>
          </a:graphicData>
        </a:graphic>
      </p:graphicFrame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1385785" y="2371642"/>
          <a:ext cx="3324225" cy="3643313"/>
        </p:xfrm>
        <a:graphic>
          <a:graphicData uri="http://schemas.openxmlformats.org/presentationml/2006/ole">
            <p:oleObj spid="_x0000_s5123" name="Equation" r:id="rId4" imgW="1828800" imgH="2006280" progId="Equation.DSMT4">
              <p:embed/>
            </p:oleObj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/>
        </p:nvGraphicFramePr>
        <p:xfrm>
          <a:off x="5960547" y="3371561"/>
          <a:ext cx="2919413" cy="887413"/>
        </p:xfrm>
        <a:graphic>
          <a:graphicData uri="http://schemas.openxmlformats.org/presentationml/2006/ole">
            <p:oleObj spid="_x0000_s5124" name="Equation" r:id="rId5" imgW="1663560" imgH="507960" progId="Equation.DSMT4">
              <p:embed/>
            </p:oleObj>
          </a:graphicData>
        </a:graphic>
      </p:graphicFrame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1337334" y="1355540"/>
            <a:ext cx="18986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0000FF"/>
                </a:solidFill>
              </a:rPr>
              <a:t> formula is</a:t>
            </a:r>
          </a:p>
        </p:txBody>
      </p:sp>
      <p:graphicFrame>
        <p:nvGraphicFramePr>
          <p:cNvPr id="5125" name="Object 18"/>
          <p:cNvGraphicFramePr>
            <a:graphicFrameLocks noChangeAspect="1"/>
          </p:cNvGraphicFramePr>
          <p:nvPr/>
        </p:nvGraphicFramePr>
        <p:xfrm>
          <a:off x="6654057" y="4988296"/>
          <a:ext cx="1753672" cy="438418"/>
        </p:xfrm>
        <a:graphic>
          <a:graphicData uri="http://schemas.openxmlformats.org/presentationml/2006/ole">
            <p:oleObj spid="_x0000_s5125" name="Equation" r:id="rId6" imgW="1015920" imgH="253800" progId="Equation.DSMT4">
              <p:embed/>
            </p:oleObj>
          </a:graphicData>
        </a:graphic>
      </p:graphicFrame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7289552" y="4637479"/>
            <a:ext cx="606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887413" y="4237038"/>
            <a:ext cx="819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6146" name="Object 14"/>
          <p:cNvGraphicFramePr>
            <a:graphicFrameLocks noChangeAspect="1"/>
          </p:cNvGraphicFramePr>
          <p:nvPr/>
        </p:nvGraphicFramePr>
        <p:xfrm>
          <a:off x="2484438" y="2195513"/>
          <a:ext cx="4184650" cy="841375"/>
        </p:xfrm>
        <a:graphic>
          <a:graphicData uri="http://schemas.openxmlformats.org/presentationml/2006/ole">
            <p:oleObj spid="_x0000_s6146" name="Equation" r:id="rId3" imgW="2336760" imgH="469800" progId="Equation.DSMT4">
              <p:embed/>
            </p:oleObj>
          </a:graphicData>
        </a:graphic>
      </p:graphicFrame>
      <p:graphicFrame>
        <p:nvGraphicFramePr>
          <p:cNvPr id="6147" name="Object 15"/>
          <p:cNvGraphicFramePr>
            <a:graphicFrameLocks noChangeAspect="1"/>
          </p:cNvGraphicFramePr>
          <p:nvPr/>
        </p:nvGraphicFramePr>
        <p:xfrm>
          <a:off x="1796720" y="4535488"/>
          <a:ext cx="6372225" cy="1908175"/>
        </p:xfrm>
        <a:graphic>
          <a:graphicData uri="http://schemas.openxmlformats.org/presentationml/2006/ole">
            <p:oleObj spid="_x0000_s6147" name="Equation" r:id="rId4" imgW="3987720" imgH="1193760" progId="Equation.DSMT4">
              <p:embed/>
            </p:oleObj>
          </a:graphicData>
        </a:graphic>
      </p:graphicFrame>
      <p:sp>
        <p:nvSpPr>
          <p:cNvPr id="6154" name="Rectangle 18"/>
          <p:cNvSpPr>
            <a:spLocks noChangeArrowheads="1"/>
          </p:cNvSpPr>
          <p:nvPr/>
        </p:nvSpPr>
        <p:spPr bwMode="auto">
          <a:xfrm>
            <a:off x="1076325" y="1458913"/>
            <a:ext cx="2876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stored energy is then</a:t>
            </a:r>
          </a:p>
        </p:txBody>
      </p:sp>
      <p:sp>
        <p:nvSpPr>
          <p:cNvPr id="303123" name="Rectangle 19"/>
          <p:cNvSpPr>
            <a:spLocks noChangeArrowheads="1"/>
          </p:cNvSpPr>
          <p:nvPr/>
        </p:nvSpPr>
        <p:spPr bwMode="auto">
          <a:xfrm>
            <a:off x="1790700" y="307975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3081338" y="1025525"/>
          <a:ext cx="847725" cy="709613"/>
        </p:xfrm>
        <a:graphic>
          <a:graphicData uri="http://schemas.openxmlformats.org/presentationml/2006/ole">
            <p:oleObj spid="_x0000_s7170" name="Equation" r:id="rId3" imgW="469800" imgH="393480" progId="Equation.DSMT4">
              <p:embed/>
            </p:oleObj>
          </a:graphicData>
        </a:graphic>
      </p:graphicFrame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1579563" y="1246188"/>
            <a:ext cx="1200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241550" y="212248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314450" y="3154363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54013" y="4033838"/>
            <a:ext cx="1565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7171" name="Object 16"/>
          <p:cNvGraphicFramePr>
            <a:graphicFrameLocks noChangeAspect="1"/>
          </p:cNvGraphicFramePr>
          <p:nvPr/>
        </p:nvGraphicFramePr>
        <p:xfrm>
          <a:off x="2922588" y="5667375"/>
          <a:ext cx="3660775" cy="950913"/>
        </p:xfrm>
        <a:graphic>
          <a:graphicData uri="http://schemas.openxmlformats.org/presentationml/2006/ole">
            <p:oleObj spid="_x0000_s7171" name="Equation" r:id="rId4" imgW="1955520" imgH="507960" progId="Equation.DSMT4">
              <p:embed/>
            </p:oleObj>
          </a:graphicData>
        </a:graphic>
      </p:graphicFrame>
      <p:graphicFrame>
        <p:nvGraphicFramePr>
          <p:cNvPr id="7172" name="Object 17"/>
          <p:cNvGraphicFramePr>
            <a:graphicFrameLocks noChangeAspect="1"/>
          </p:cNvGraphicFramePr>
          <p:nvPr/>
        </p:nvGraphicFramePr>
        <p:xfrm>
          <a:off x="2503488" y="2824163"/>
          <a:ext cx="2682875" cy="962025"/>
        </p:xfrm>
        <a:graphic>
          <a:graphicData uri="http://schemas.openxmlformats.org/presentationml/2006/ole">
            <p:oleObj spid="_x0000_s7172" name="Equation" r:id="rId5" imgW="1485720" imgH="533160" progId="Equation.DSMT4">
              <p:embed/>
            </p:oleObj>
          </a:graphicData>
        </a:graphic>
      </p:graphicFrame>
      <p:graphicFrame>
        <p:nvGraphicFramePr>
          <p:cNvPr id="7173" name="Object 18"/>
          <p:cNvGraphicFramePr>
            <a:graphicFrameLocks noChangeAspect="1"/>
          </p:cNvGraphicFramePr>
          <p:nvPr/>
        </p:nvGraphicFramePr>
        <p:xfrm>
          <a:off x="2736850" y="2060575"/>
          <a:ext cx="2292350" cy="458788"/>
        </p:xfrm>
        <a:graphic>
          <a:graphicData uri="http://schemas.openxmlformats.org/presentationml/2006/ole">
            <p:oleObj spid="_x0000_s7173" name="Equation" r:id="rId6" imgW="1269720" imgH="253800" progId="Equation.DSMT4">
              <p:embed/>
            </p:oleObj>
          </a:graphicData>
        </a:graphic>
      </p:graphicFrame>
      <p:graphicFrame>
        <p:nvGraphicFramePr>
          <p:cNvPr id="7174" name="Object 19"/>
          <p:cNvGraphicFramePr>
            <a:graphicFrameLocks noChangeAspect="1"/>
          </p:cNvGraphicFramePr>
          <p:nvPr/>
        </p:nvGraphicFramePr>
        <p:xfrm>
          <a:off x="1793875" y="4352925"/>
          <a:ext cx="5776913" cy="950913"/>
        </p:xfrm>
        <a:graphic>
          <a:graphicData uri="http://schemas.openxmlformats.org/presentationml/2006/ole">
            <p:oleObj spid="_x0000_s7174" name="Equation" r:id="rId7" imgW="3085920" imgH="507960" progId="Equation.DSMT4">
              <p:embed/>
            </p:oleObj>
          </a:graphicData>
        </a:graphic>
      </p:graphicFrame>
      <p:sp>
        <p:nvSpPr>
          <p:cNvPr id="7184" name="Rectangle 20"/>
          <p:cNvSpPr>
            <a:spLocks noChangeArrowheads="1"/>
          </p:cNvSpPr>
          <p:nvPr/>
        </p:nvSpPr>
        <p:spPr bwMode="auto">
          <a:xfrm>
            <a:off x="2192338" y="5973763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04149" name="Rectangle 21"/>
          <p:cNvSpPr>
            <a:spLocks noChangeArrowheads="1"/>
          </p:cNvSpPr>
          <p:nvPr/>
        </p:nvSpPr>
        <p:spPr bwMode="auto">
          <a:xfrm>
            <a:off x="1790700" y="260474"/>
            <a:ext cx="53371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465122" y="3728852"/>
            <a:ext cx="760021" cy="5818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4405313" y="1206151"/>
          <a:ext cx="1300162" cy="354361"/>
        </p:xfrm>
        <a:graphic>
          <a:graphicData uri="http://schemas.openxmlformats.org/presentationml/2006/ole">
            <p:oleObj spid="_x0000_s7176" name="Equation" r:id="rId8" imgW="838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619</Words>
  <Application>Microsoft Office PowerPoint</Application>
  <PresentationFormat>On-screen Show (4:3)</PresentationFormat>
  <Paragraphs>139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Equation</vt:lpstr>
      <vt:lpstr>MathType 6.0 Equation</vt:lpstr>
      <vt:lpstr>Slide 1</vt:lpstr>
      <vt:lpstr>Overview</vt:lpstr>
      <vt:lpstr>Radiated Power of Circular Patch</vt:lpstr>
      <vt:lpstr>Radiated Power of Circular Patch (cont.)</vt:lpstr>
      <vt:lpstr>Slide 5</vt:lpstr>
      <vt:lpstr>Slide 6</vt:lpstr>
      <vt:lpstr>Calculation of Qsp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331</cp:revision>
  <dcterms:created xsi:type="dcterms:W3CDTF">2006-06-22T19:04:50Z</dcterms:created>
  <dcterms:modified xsi:type="dcterms:W3CDTF">2015-03-11T19:35:04Z</dcterms:modified>
</cp:coreProperties>
</file>