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3" r:id="rId2"/>
    <p:sldId id="341" r:id="rId3"/>
    <p:sldId id="351" r:id="rId4"/>
    <p:sldId id="352" r:id="rId5"/>
    <p:sldId id="353" r:id="rId6"/>
    <p:sldId id="347" r:id="rId7"/>
    <p:sldId id="348" r:id="rId8"/>
    <p:sldId id="349" r:id="rId9"/>
    <p:sldId id="350" r:id="rId10"/>
    <p:sldId id="354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00FF00"/>
    <a:srgbClr val="0066FF"/>
    <a:srgbClr val="3399FF"/>
    <a:srgbClr val="DDDDDD"/>
    <a:srgbClr val="C0C0C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27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E9E4C66C-DCE2-4D82-AE63-022CF2314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1FCF9A02-CAAA-4B4F-9042-8F9E292EF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A026714-E0DD-4690-9A87-0C1870768F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07D577F-B404-41A6-BFDB-B6BAE5C095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F7D3A92-0EC9-418D-A448-A9AD0AF6D0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5E56C21-DA01-4663-8710-D900759D62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E4E754D-7B6D-433E-95E3-AD4CF45C4B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3B48C36-061C-40D3-A0F6-228A12DB7A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91F3B2B-2DC3-4FAC-8097-0C7F4471A6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7DDC80A-CFFF-42C5-95C8-596F1DE926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8D812CB-D1E4-404B-8266-CBC01760B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7165146-B8AA-4567-9F83-F31637B114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15B79F2-371F-4842-8942-F0660E3194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502859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18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0247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23B48C36-061C-40D3-A0F6-228A12DB7A9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6"/>
          <p:cNvGraphicFramePr>
            <a:graphicFrameLocks noChangeAspect="1"/>
          </p:cNvGraphicFramePr>
          <p:nvPr/>
        </p:nvGraphicFramePr>
        <p:xfrm>
          <a:off x="727075" y="5400675"/>
          <a:ext cx="2190750" cy="855663"/>
        </p:xfrm>
        <a:graphic>
          <a:graphicData uri="http://schemas.openxmlformats.org/presentationml/2006/ole">
            <p:oleObj spid="_x0000_s8194" name="Equation" r:id="rId3" imgW="1104840" imgH="431640" progId="Equation.DSMT4">
              <p:embed/>
            </p:oleObj>
          </a:graphicData>
        </a:graphic>
      </p:graphicFrame>
      <p:graphicFrame>
        <p:nvGraphicFramePr>
          <p:cNvPr id="8195" name="Object 17"/>
          <p:cNvGraphicFramePr>
            <a:graphicFrameLocks noChangeAspect="1"/>
          </p:cNvGraphicFramePr>
          <p:nvPr/>
        </p:nvGraphicFramePr>
        <p:xfrm>
          <a:off x="5488441" y="3325132"/>
          <a:ext cx="2432050" cy="3108325"/>
        </p:xfrm>
        <a:graphic>
          <a:graphicData uri="http://schemas.openxmlformats.org/presentationml/2006/ole">
            <p:oleObj spid="_x0000_s8195" name="Equation" r:id="rId4" imgW="1320480" imgH="1688760" progId="Equation.DSMT4">
              <p:embed/>
            </p:oleObj>
          </a:graphicData>
        </a:graphic>
      </p:graphicFrame>
      <p:sp>
        <p:nvSpPr>
          <p:cNvPr id="8202" name="Rectangle 18"/>
          <p:cNvSpPr>
            <a:spLocks noChangeArrowheads="1"/>
          </p:cNvSpPr>
          <p:nvPr/>
        </p:nvSpPr>
        <p:spPr bwMode="auto">
          <a:xfrm>
            <a:off x="732971" y="3385231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8203" name="Rectangle 19"/>
          <p:cNvSpPr>
            <a:spLocks noChangeArrowheads="1"/>
          </p:cNvSpPr>
          <p:nvPr/>
        </p:nvSpPr>
        <p:spPr bwMode="auto">
          <a:xfrm>
            <a:off x="4258581" y="4811485"/>
            <a:ext cx="4875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with</a:t>
            </a:r>
          </a:p>
        </p:txBody>
      </p:sp>
      <p:sp>
        <p:nvSpPr>
          <p:cNvPr id="365589" name="Rectangle 21"/>
          <p:cNvSpPr>
            <a:spLocks noChangeArrowheads="1"/>
          </p:cNvSpPr>
          <p:nvPr/>
        </p:nvSpPr>
        <p:spPr bwMode="auto">
          <a:xfrm>
            <a:off x="2952750" y="244475"/>
            <a:ext cx="2860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8205" name="Rectangle 22"/>
          <p:cNvSpPr>
            <a:spLocks noChangeArrowheads="1"/>
          </p:cNvSpPr>
          <p:nvPr/>
        </p:nvSpPr>
        <p:spPr bwMode="auto">
          <a:xfrm>
            <a:off x="3544888" y="5148263"/>
            <a:ext cx="2041525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Rectangle 23"/>
          <p:cNvSpPr>
            <a:spLocks noChangeArrowheads="1"/>
          </p:cNvSpPr>
          <p:nvPr/>
        </p:nvSpPr>
        <p:spPr bwMode="auto">
          <a:xfrm>
            <a:off x="3697288" y="5300663"/>
            <a:ext cx="2041525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6" name="Object 24"/>
          <p:cNvGraphicFramePr>
            <a:graphicFrameLocks noChangeAspect="1"/>
          </p:cNvGraphicFramePr>
          <p:nvPr/>
        </p:nvGraphicFramePr>
        <p:xfrm>
          <a:off x="6279017" y="1644878"/>
          <a:ext cx="1627187" cy="909637"/>
        </p:xfrm>
        <a:graphic>
          <a:graphicData uri="http://schemas.openxmlformats.org/presentationml/2006/ole">
            <p:oleObj spid="_x0000_s8196" name="Equation" r:id="rId5" imgW="749160" imgH="41904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8197" name="Object 11"/>
          <p:cNvGraphicFramePr>
            <a:graphicFrameLocks noChangeAspect="1"/>
          </p:cNvGraphicFramePr>
          <p:nvPr/>
        </p:nvGraphicFramePr>
        <p:xfrm>
          <a:off x="664029" y="1447575"/>
          <a:ext cx="4552950" cy="1509712"/>
        </p:xfrm>
        <a:graphic>
          <a:graphicData uri="http://schemas.openxmlformats.org/presentationml/2006/ole">
            <p:oleObj spid="_x0000_s8197" name="Equation" r:id="rId6" imgW="2184120" imgH="723600" progId="Equation.DSMT4">
              <p:embed/>
            </p:oleObj>
          </a:graphicData>
        </a:graphic>
      </p:graphicFrame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161597" y="4085318"/>
          <a:ext cx="1016000" cy="955675"/>
        </p:xfrm>
        <a:graphic>
          <a:graphicData uri="http://schemas.openxmlformats.org/presentationml/2006/ole">
            <p:oleObj spid="_x0000_s8198" name="Equation" r:id="rId7" imgW="419040" imgH="393480" progId="Equation.DSMT4">
              <p:embed/>
            </p:oleObj>
          </a:graphicData>
        </a:graphic>
      </p:graphicFrame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619300" y="1963512"/>
            <a:ext cx="2276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86088" y="212725"/>
            <a:ext cx="270033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Text Box 25"/>
          <p:cNvSpPr txBox="1">
            <a:spLocks noChangeArrowheads="1"/>
          </p:cNvSpPr>
          <p:nvPr/>
        </p:nvSpPr>
        <p:spPr bwMode="auto">
          <a:xfrm>
            <a:off x="550863" y="1360488"/>
            <a:ext cx="763111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 this set of notes we calculate a CAD formula for the </a:t>
            </a:r>
            <a:r>
              <a:rPr lang="en-US" sz="2000" b="0" dirty="0">
                <a:solidFill>
                  <a:srgbClr val="FF3300"/>
                </a:solidFill>
              </a:rPr>
              <a:t>directivity of the circular patch</a:t>
            </a:r>
            <a:r>
              <a:rPr lang="en-US" sz="2000" b="0" dirty="0">
                <a:solidFill>
                  <a:srgbClr val="0000FF"/>
                </a:solidFill>
              </a:rPr>
              <a:t>, which is accurate for a thin substrate. </a:t>
            </a:r>
          </a:p>
          <a:p>
            <a:endParaRPr lang="en-US" sz="2000" b="0" dirty="0">
              <a:solidFill>
                <a:srgbClr val="0000FF"/>
              </a:solidFill>
            </a:endParaRPr>
          </a:p>
          <a:p>
            <a:r>
              <a:rPr lang="en-US" sz="2000" b="0" dirty="0">
                <a:solidFill>
                  <a:srgbClr val="0000FF"/>
                </a:solidFill>
              </a:rPr>
              <a:t>The formula is based on </a:t>
            </a:r>
            <a:r>
              <a:rPr lang="en-US" sz="2000" b="0" dirty="0" smtClean="0">
                <a:solidFill>
                  <a:srgbClr val="0000FF"/>
                </a:solidFill>
              </a:rPr>
              <a:t>a </a:t>
            </a:r>
            <a:r>
              <a:rPr lang="en-US" sz="2000" b="0" dirty="0">
                <a:solidFill>
                  <a:srgbClr val="0000FF"/>
                </a:solidFill>
              </a:rPr>
              <a:t>CAD formula for </a:t>
            </a:r>
            <a:r>
              <a:rPr lang="en-US" sz="2000" b="0" dirty="0" smtClean="0">
                <a:solidFill>
                  <a:srgbClr val="0000FF"/>
                </a:solidFill>
              </a:rPr>
              <a:t>the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0" dirty="0" smtClean="0">
                <a:solidFill>
                  <a:srgbClr val="0000FF"/>
                </a:solidFill>
              </a:rPr>
              <a:t> factor that was discussed in Notes 18.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21000" y="174625"/>
            <a:ext cx="28098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</a:t>
            </a:r>
          </a:p>
        </p:txBody>
      </p:sp>
      <p:sp>
        <p:nvSpPr>
          <p:cNvPr id="103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2853418" y="1442003"/>
          <a:ext cx="3000375" cy="865187"/>
        </p:xfrm>
        <a:graphic>
          <a:graphicData uri="http://schemas.openxmlformats.org/presentationml/2006/ole">
            <p:oleObj spid="_x0000_s1026" name="Equation" r:id="rId3" imgW="1625400" imgH="469800" progId="Equation.DSMT4">
              <p:embed/>
            </p:oleObj>
          </a:graphicData>
        </a:graphic>
      </p:graphicFrame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2361974" y="2814184"/>
          <a:ext cx="3629025" cy="811212"/>
        </p:xfrm>
        <a:graphic>
          <a:graphicData uri="http://schemas.openxmlformats.org/presentationml/2006/ole">
            <p:oleObj spid="_x0000_s1028" name="Equation" r:id="rId4" imgW="1930320" imgH="431640" progId="Equation.DSMT4">
              <p:embed/>
            </p:oleObj>
          </a:graphicData>
        </a:graphic>
      </p:graphicFrame>
      <p:graphicFrame>
        <p:nvGraphicFramePr>
          <p:cNvPr id="1029" name="Object 3"/>
          <p:cNvGraphicFramePr>
            <a:graphicFrameLocks noChangeAspect="1"/>
          </p:cNvGraphicFramePr>
          <p:nvPr/>
        </p:nvGraphicFramePr>
        <p:xfrm>
          <a:off x="1106260" y="3820206"/>
          <a:ext cx="6461125" cy="774700"/>
        </p:xfrm>
        <a:graphic>
          <a:graphicData uri="http://schemas.openxmlformats.org/presentationml/2006/ole">
            <p:oleObj spid="_x0000_s1029" name="Equation" r:id="rId5" imgW="3581280" imgH="431640" progId="Equation.DSMT4">
              <p:embed/>
            </p:oleObj>
          </a:graphicData>
        </a:graphic>
      </p:graphicFrame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1157060" y="4644571"/>
          <a:ext cx="6500813" cy="750888"/>
        </p:xfrm>
        <a:graphic>
          <a:graphicData uri="http://schemas.openxmlformats.org/presentationml/2006/ole">
            <p:oleObj spid="_x0000_s1030" name="Equation" r:id="rId6" imgW="3771720" imgH="431640" progId="Equation.DSMT4">
              <p:embed/>
            </p:oleObj>
          </a:graphicData>
        </a:graphic>
      </p:graphicFrame>
      <p:graphicFrame>
        <p:nvGraphicFramePr>
          <p:cNvPr id="1031" name="Object 5"/>
          <p:cNvGraphicFramePr>
            <a:graphicFrameLocks noChangeAspect="1"/>
          </p:cNvGraphicFramePr>
          <p:nvPr/>
        </p:nvGraphicFramePr>
        <p:xfrm>
          <a:off x="4348375" y="5735734"/>
          <a:ext cx="1938338" cy="717550"/>
        </p:xfrm>
        <a:graphic>
          <a:graphicData uri="http://schemas.openxmlformats.org/presentationml/2006/ole">
            <p:oleObj spid="_x0000_s1031" name="Equation" r:id="rId7" imgW="1168200" imgH="431640" progId="Equation.DSMT4">
              <p:embed/>
            </p:oleObj>
          </a:graphicData>
        </a:graphic>
      </p:graphicFrame>
      <p:sp>
        <p:nvSpPr>
          <p:cNvPr id="1038" name="Text Box 16"/>
          <p:cNvSpPr txBox="1">
            <a:spLocks noChangeArrowheads="1"/>
          </p:cNvSpPr>
          <p:nvPr/>
        </p:nvSpPr>
        <p:spPr bwMode="auto">
          <a:xfrm>
            <a:off x="1179285" y="1104446"/>
            <a:ext cx="12620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</a:t>
            </a:r>
            <a:r>
              <a:rPr lang="en-US" sz="2000" b="0" dirty="0" smtClean="0">
                <a:solidFill>
                  <a:srgbClr val="0000FF"/>
                </a:solidFill>
              </a:rPr>
              <a:t>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039" name="Text Box 17"/>
          <p:cNvSpPr txBox="1">
            <a:spLocks noChangeArrowheads="1"/>
          </p:cNvSpPr>
          <p:nvPr/>
        </p:nvSpPr>
        <p:spPr bwMode="auto">
          <a:xfrm>
            <a:off x="1416957" y="2462893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6775" y="204788"/>
            <a:ext cx="464026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2" name="Object 15"/>
          <p:cNvGraphicFramePr>
            <a:graphicFrameLocks noChangeAspect="1"/>
          </p:cNvGraphicFramePr>
          <p:nvPr/>
        </p:nvGraphicFramePr>
        <p:xfrm>
          <a:off x="519113" y="1920875"/>
          <a:ext cx="7920037" cy="1366838"/>
        </p:xfrm>
        <a:graphic>
          <a:graphicData uri="http://schemas.openxmlformats.org/presentationml/2006/ole">
            <p:oleObj spid="_x0000_s2052" name="Equation" r:id="rId3" imgW="4559040" imgH="78732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64898" y="1265464"/>
            <a:ext cx="17461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</a:t>
            </a:r>
            <a:r>
              <a:rPr lang="en-US" sz="2000" b="0" dirty="0" smtClean="0">
                <a:solidFill>
                  <a:srgbClr val="0000FF"/>
                </a:solidFill>
              </a:rPr>
              <a:t>thus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8" name="Object 10"/>
          <p:cNvGraphicFramePr>
            <a:graphicFrameLocks noChangeAspect="1"/>
          </p:cNvGraphicFramePr>
          <p:nvPr/>
        </p:nvGraphicFramePr>
        <p:xfrm>
          <a:off x="5860144" y="4953000"/>
          <a:ext cx="1276874" cy="705757"/>
        </p:xfrm>
        <a:graphic>
          <a:graphicData uri="http://schemas.openxmlformats.org/presentationml/2006/ole">
            <p:oleObj spid="_x0000_s2054" name="Equation" r:id="rId4" imgW="711000" imgH="393480" progId="Equation.DSMT4">
              <p:embed/>
            </p:oleObj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/>
        </p:nvGraphicFramePr>
        <p:xfrm>
          <a:off x="5426837" y="5812842"/>
          <a:ext cx="2198687" cy="704671"/>
        </p:xfrm>
        <a:graphic>
          <a:graphicData uri="http://schemas.openxmlformats.org/presentationml/2006/ole">
            <p:oleObj spid="_x0000_s2055" name="Equation" r:id="rId5" imgW="1307880" imgH="419040" progId="Equation.DSMT4">
              <p:embed/>
            </p:oleObj>
          </a:graphicData>
        </a:graphic>
      </p:graphicFrame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589643" y="3812495"/>
            <a:ext cx="8245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now let </a:t>
            </a:r>
            <a:r>
              <a:rPr lang="en-US" sz="2000" b="0" i="1" dirty="0">
                <a:solidFill>
                  <a:srgbClr val="0000FF"/>
                </a:solidFill>
                <a:sym typeface="Symbol" pitchFamily="18" charset="2"/>
              </a:rPr>
              <a:t>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 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0 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to calculate the </a:t>
            </a:r>
            <a:r>
              <a:rPr lang="en-US" sz="2000" b="0" dirty="0">
                <a:solidFill>
                  <a:srgbClr val="FF0000"/>
                </a:solidFill>
                <a:sym typeface="Symbol" pitchFamily="18" charset="2"/>
              </a:rPr>
              <a:t>numerator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 of the directivity expression.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610054" y="4996997"/>
          <a:ext cx="2271713" cy="390525"/>
        </p:xfrm>
        <a:graphic>
          <a:graphicData uri="http://schemas.openxmlformats.org/presentationml/2006/ole">
            <p:oleObj spid="_x0000_s2056" name="Equation" r:id="rId6" imgW="1180800" imgH="203040" progId="Equation.DSMT4">
              <p:embed/>
            </p:oleObj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879475" y="5570538"/>
          <a:ext cx="1735138" cy="487362"/>
        </p:xfrm>
        <a:graphic>
          <a:graphicData uri="http://schemas.openxmlformats.org/presentationml/2006/ole">
            <p:oleObj spid="_x0000_s2057" name="Equation" r:id="rId7" imgW="901440" imgH="253800" progId="Equation.DSMT4">
              <p:embed/>
            </p:oleObj>
          </a:graphicData>
        </a:graphic>
      </p:graphicFrame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5876925" y="4441825"/>
          <a:ext cx="1319213" cy="390525"/>
        </p:xfrm>
        <a:graphic>
          <a:graphicData uri="http://schemas.openxmlformats.org/presentationml/2006/ole">
            <p:oleObj spid="_x0000_s2058" name="Equation" r:id="rId8" imgW="685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908175" y="244475"/>
            <a:ext cx="50165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3082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10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5" name="Rectangle 10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1035"/>
          <p:cNvGraphicFramePr>
            <a:graphicFrameLocks noChangeAspect="1"/>
          </p:cNvGraphicFramePr>
          <p:nvPr/>
        </p:nvGraphicFramePr>
        <p:xfrm>
          <a:off x="1866900" y="1176338"/>
          <a:ext cx="4964113" cy="1366837"/>
        </p:xfrm>
        <a:graphic>
          <a:graphicData uri="http://schemas.openxmlformats.org/presentationml/2006/ole">
            <p:oleObj spid="_x0000_s3074" name="Equation" r:id="rId3" imgW="2857320" imgH="787320" progId="Equation.DSMT4">
              <p:embed/>
            </p:oleObj>
          </a:graphicData>
        </a:graphic>
      </p:graphicFrame>
      <p:graphicFrame>
        <p:nvGraphicFramePr>
          <p:cNvPr id="3075" name="Object 1036"/>
          <p:cNvGraphicFramePr>
            <a:graphicFrameLocks noChangeAspect="1"/>
          </p:cNvGraphicFramePr>
          <p:nvPr/>
        </p:nvGraphicFramePr>
        <p:xfrm>
          <a:off x="1219200" y="2979738"/>
          <a:ext cx="5468938" cy="1006475"/>
        </p:xfrm>
        <a:graphic>
          <a:graphicData uri="http://schemas.openxmlformats.org/presentationml/2006/ole">
            <p:oleObj spid="_x0000_s3075" name="Equation" r:id="rId4" imgW="3568680" imgH="660240" progId="Equation.DSMT4">
              <p:embed/>
            </p:oleObj>
          </a:graphicData>
        </a:graphic>
      </p:graphicFrame>
      <p:graphicFrame>
        <p:nvGraphicFramePr>
          <p:cNvPr id="3076" name="Object 1037"/>
          <p:cNvGraphicFramePr>
            <a:graphicFrameLocks noChangeAspect="1"/>
          </p:cNvGraphicFramePr>
          <p:nvPr/>
        </p:nvGraphicFramePr>
        <p:xfrm>
          <a:off x="1462088" y="4108450"/>
          <a:ext cx="5072062" cy="977900"/>
        </p:xfrm>
        <a:graphic>
          <a:graphicData uri="http://schemas.openxmlformats.org/presentationml/2006/ole">
            <p:oleObj spid="_x0000_s3076" name="Equation" r:id="rId5" imgW="3403440" imgH="660240" progId="Equation.DSMT4">
              <p:embed/>
            </p:oleObj>
          </a:graphicData>
        </a:graphic>
      </p:graphicFrame>
      <p:graphicFrame>
        <p:nvGraphicFramePr>
          <p:cNvPr id="3077" name="Object 1038"/>
          <p:cNvGraphicFramePr>
            <a:graphicFrameLocks noChangeAspect="1"/>
          </p:cNvGraphicFramePr>
          <p:nvPr/>
        </p:nvGraphicFramePr>
        <p:xfrm>
          <a:off x="2689225" y="5467350"/>
          <a:ext cx="3662363" cy="1146175"/>
        </p:xfrm>
        <a:graphic>
          <a:graphicData uri="http://schemas.openxmlformats.org/presentationml/2006/ole">
            <p:oleObj spid="_x0000_s3077" name="Equation" r:id="rId6" imgW="2108160" imgH="660240" progId="Equation.DSMT4">
              <p:embed/>
            </p:oleObj>
          </a:graphicData>
        </a:graphic>
      </p:graphicFrame>
      <p:sp>
        <p:nvSpPr>
          <p:cNvPr id="3086" name="Rectangle 1039"/>
          <p:cNvSpPr>
            <a:spLocks noChangeArrowheads="1"/>
          </p:cNvSpPr>
          <p:nvPr/>
        </p:nvSpPr>
        <p:spPr bwMode="auto">
          <a:xfrm>
            <a:off x="950913" y="908050"/>
            <a:ext cx="735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3087" name="Rectangle 1040"/>
          <p:cNvSpPr>
            <a:spLocks noChangeArrowheads="1"/>
          </p:cNvSpPr>
          <p:nvPr/>
        </p:nvSpPr>
        <p:spPr bwMode="auto">
          <a:xfrm>
            <a:off x="641350" y="2551113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3088" name="Rectangle 1041"/>
          <p:cNvSpPr>
            <a:spLocks noChangeArrowheads="1"/>
          </p:cNvSpPr>
          <p:nvPr/>
        </p:nvSpPr>
        <p:spPr bwMode="auto">
          <a:xfrm>
            <a:off x="538163" y="5230813"/>
            <a:ext cx="1985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then see that </a:t>
            </a:r>
          </a:p>
        </p:txBody>
      </p:sp>
      <p:graphicFrame>
        <p:nvGraphicFramePr>
          <p:cNvPr id="3078" name="Object 1042"/>
          <p:cNvGraphicFramePr>
            <a:graphicFrameLocks noChangeAspect="1"/>
          </p:cNvGraphicFramePr>
          <p:nvPr/>
        </p:nvGraphicFramePr>
        <p:xfrm>
          <a:off x="6813550" y="4933950"/>
          <a:ext cx="1930400" cy="431800"/>
        </p:xfrm>
        <a:graphic>
          <a:graphicData uri="http://schemas.openxmlformats.org/presentationml/2006/ole">
            <p:oleObj spid="_x0000_s3078" name="Equation" r:id="rId7" imgW="1295280" imgH="291960" progId="Equation.DSMT4">
              <p:embed/>
            </p:oleObj>
          </a:graphicData>
        </a:graphic>
      </p:graphicFrame>
      <p:graphicFrame>
        <p:nvGraphicFramePr>
          <p:cNvPr id="3079" name="Object 1043"/>
          <p:cNvGraphicFramePr>
            <a:graphicFrameLocks noChangeAspect="1"/>
          </p:cNvGraphicFramePr>
          <p:nvPr/>
        </p:nvGraphicFramePr>
        <p:xfrm>
          <a:off x="7386638" y="5534025"/>
          <a:ext cx="1060450" cy="393700"/>
        </p:xfrm>
        <a:graphic>
          <a:graphicData uri="http://schemas.openxmlformats.org/presentationml/2006/ole">
            <p:oleObj spid="_x0000_s3079" name="Equation" r:id="rId8" imgW="711000" imgH="266400" progId="Equation.DSMT4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0938" y="230188"/>
            <a:ext cx="43164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/>
        </p:nvGraphicFramePr>
        <p:xfrm>
          <a:off x="3038475" y="4410075"/>
          <a:ext cx="3187700" cy="1200150"/>
        </p:xfrm>
        <a:graphic>
          <a:graphicData uri="http://schemas.openxmlformats.org/presentationml/2006/ole">
            <p:oleObj spid="_x0000_s4098" name="Equation" r:id="rId3" imgW="1752480" imgH="660240" progId="Equation.DSMT4">
              <p:embed/>
            </p:oleObj>
          </a:graphicData>
        </a:graphic>
      </p:graphicFrame>
      <p:graphicFrame>
        <p:nvGraphicFramePr>
          <p:cNvPr id="4099" name="Object 15"/>
          <p:cNvGraphicFramePr>
            <a:graphicFrameLocks noChangeAspect="1"/>
          </p:cNvGraphicFramePr>
          <p:nvPr/>
        </p:nvGraphicFramePr>
        <p:xfrm>
          <a:off x="1774825" y="1990725"/>
          <a:ext cx="5283200" cy="1530350"/>
        </p:xfrm>
        <a:graphic>
          <a:graphicData uri="http://schemas.openxmlformats.org/presentationml/2006/ole">
            <p:oleObj spid="_x0000_s4099" name="Equation" r:id="rId4" imgW="2628720" imgH="761760" progId="Equation.DSMT4">
              <p:embed/>
            </p:oleObj>
          </a:graphicData>
        </a:graphic>
      </p:graphicFrame>
      <p:sp>
        <p:nvSpPr>
          <p:cNvPr id="4106" name="Rectangle 16"/>
          <p:cNvSpPr>
            <a:spLocks noChangeArrowheads="1"/>
          </p:cNvSpPr>
          <p:nvPr/>
        </p:nvSpPr>
        <p:spPr bwMode="auto">
          <a:xfrm>
            <a:off x="538163" y="1450975"/>
            <a:ext cx="2057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then have that</a:t>
            </a:r>
          </a:p>
        </p:txBody>
      </p:sp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1617663" y="4103688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49450" y="231775"/>
            <a:ext cx="46259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690563" y="1622425"/>
            <a:ext cx="18208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Hence, </a:t>
            </a:r>
            <a:r>
              <a:rPr lang="en-US" sz="2000" b="0">
                <a:solidFill>
                  <a:srgbClr val="0000FF"/>
                </a:solidFill>
                <a:sym typeface="Symbol" pitchFamily="18" charset="2"/>
              </a:rPr>
              <a:t>we have</a:t>
            </a:r>
            <a:endParaRPr lang="en-US" sz="2000" b="0">
              <a:solidFill>
                <a:srgbClr val="0000FF"/>
              </a:solidFill>
            </a:endParaRPr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758825" y="1674813"/>
          <a:ext cx="7383463" cy="1773237"/>
        </p:xfrm>
        <a:graphic>
          <a:graphicData uri="http://schemas.openxmlformats.org/presentationml/2006/ole">
            <p:oleObj spid="_x0000_s5122" name="Equation" r:id="rId3" imgW="3911400" imgH="939600" progId="Equation.DSMT4">
              <p:embed/>
            </p:oleObj>
          </a:graphicData>
        </a:graphic>
      </p:graphicFrame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517525" y="4152900"/>
            <a:ext cx="7767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For the </a:t>
            </a:r>
            <a:r>
              <a:rPr lang="en-US" sz="2000" b="0">
                <a:solidFill>
                  <a:srgbClr val="FF3300"/>
                </a:solidFill>
              </a:rPr>
              <a:t>denominator</a:t>
            </a:r>
            <a:r>
              <a:rPr lang="en-US" sz="2000" b="0">
                <a:solidFill>
                  <a:srgbClr val="0000FF"/>
                </a:solidFill>
              </a:rPr>
              <a:t> in the directivity formula, we have from Notes 16</a:t>
            </a:r>
          </a:p>
        </p:txBody>
      </p:sp>
      <p:graphicFrame>
        <p:nvGraphicFramePr>
          <p:cNvPr id="5123" name="Object 13"/>
          <p:cNvGraphicFramePr>
            <a:graphicFrameLocks noChangeAspect="1"/>
          </p:cNvGraphicFramePr>
          <p:nvPr/>
        </p:nvGraphicFramePr>
        <p:xfrm>
          <a:off x="3127375" y="4689475"/>
          <a:ext cx="2792413" cy="1730375"/>
        </p:xfrm>
        <a:graphic>
          <a:graphicData uri="http://schemas.openxmlformats.org/presentationml/2006/ole">
            <p:oleObj spid="_x0000_s5123" name="Equation" r:id="rId4" imgW="1434960" imgH="88884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9763" y="258763"/>
            <a:ext cx="47609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614363" y="981075"/>
            <a:ext cx="735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2159000" y="4865688"/>
          <a:ext cx="4552950" cy="1509712"/>
        </p:xfrm>
        <a:graphic>
          <a:graphicData uri="http://schemas.openxmlformats.org/presentationml/2006/ole">
            <p:oleObj spid="_x0000_s6146" name="Equation" r:id="rId3" imgW="2184120" imgH="723600" progId="Equation.DSMT4">
              <p:embed/>
            </p:oleObj>
          </a:graphicData>
        </a:graphic>
      </p:graphicFrame>
      <p:graphicFrame>
        <p:nvGraphicFramePr>
          <p:cNvPr id="6147" name="Object 14"/>
          <p:cNvGraphicFramePr>
            <a:graphicFrameLocks noChangeAspect="1"/>
          </p:cNvGraphicFramePr>
          <p:nvPr/>
        </p:nvGraphicFramePr>
        <p:xfrm>
          <a:off x="1057275" y="1143000"/>
          <a:ext cx="6775450" cy="2662238"/>
        </p:xfrm>
        <a:graphic>
          <a:graphicData uri="http://schemas.openxmlformats.org/presentationml/2006/ole">
            <p:oleObj spid="_x0000_s6147" name="Equation" r:id="rId4" imgW="3429000" imgH="1346040" progId="Equation.DSMT4">
              <p:embed/>
            </p:oleObj>
          </a:graphicData>
        </a:graphic>
      </p:graphicFrame>
      <p:sp>
        <p:nvSpPr>
          <p:cNvPr id="6155" name="Rectangle 15"/>
          <p:cNvSpPr>
            <a:spLocks noChangeArrowheads="1"/>
          </p:cNvSpPr>
          <p:nvPr/>
        </p:nvSpPr>
        <p:spPr bwMode="auto">
          <a:xfrm>
            <a:off x="1081088" y="4319588"/>
            <a:ext cx="2316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Simplifying, we have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3544888" y="5148263"/>
            <a:ext cx="2041525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0" name="Rectangle 7"/>
          <p:cNvSpPr>
            <a:spLocks noChangeArrowheads="1"/>
          </p:cNvSpPr>
          <p:nvPr/>
        </p:nvSpPr>
        <p:spPr bwMode="auto">
          <a:xfrm>
            <a:off x="1244600" y="1212850"/>
            <a:ext cx="3117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Since we are assuming that</a:t>
            </a:r>
          </a:p>
        </p:txBody>
      </p:sp>
      <p:sp>
        <p:nvSpPr>
          <p:cNvPr id="7181" name="Rectangle 8"/>
          <p:cNvSpPr>
            <a:spLocks noChangeArrowheads="1"/>
          </p:cNvSpPr>
          <p:nvPr/>
        </p:nvSpPr>
        <p:spPr bwMode="auto">
          <a:xfrm>
            <a:off x="855663" y="4044950"/>
            <a:ext cx="532765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For the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sz="2400" b="0" baseline="-2500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b="0">
                <a:solidFill>
                  <a:srgbClr val="0000FF"/>
                </a:solidFill>
              </a:rPr>
              <a:t> term, we have from Notes 17 that</a:t>
            </a:r>
          </a:p>
        </p:txBody>
      </p:sp>
      <p:graphicFrame>
        <p:nvGraphicFramePr>
          <p:cNvPr id="7170" name="Object 0"/>
          <p:cNvGraphicFramePr>
            <a:graphicFrameLocks noChangeAspect="1"/>
          </p:cNvGraphicFramePr>
          <p:nvPr/>
        </p:nvGraphicFramePr>
        <p:xfrm>
          <a:off x="4540250" y="1128713"/>
          <a:ext cx="1420813" cy="511175"/>
        </p:xfrm>
        <a:graphic>
          <a:graphicData uri="http://schemas.openxmlformats.org/presentationml/2006/ole">
            <p:oleObj spid="_x0000_s7170" name="Equation" r:id="rId3" imgW="634680" imgH="228600" progId="Equation.DSMT4">
              <p:embed/>
            </p:oleObj>
          </a:graphicData>
        </a:graphic>
      </p:graphicFrame>
      <p:graphicFrame>
        <p:nvGraphicFramePr>
          <p:cNvPr id="7171" name="Object 1"/>
          <p:cNvGraphicFramePr>
            <a:graphicFrameLocks noChangeAspect="1"/>
          </p:cNvGraphicFramePr>
          <p:nvPr/>
        </p:nvGraphicFramePr>
        <p:xfrm>
          <a:off x="3486150" y="2106613"/>
          <a:ext cx="2170113" cy="1039812"/>
        </p:xfrm>
        <a:graphic>
          <a:graphicData uri="http://schemas.openxmlformats.org/presentationml/2006/ole">
            <p:oleObj spid="_x0000_s7171" name="Equation" r:id="rId4" imgW="901440" imgH="431640" progId="Equation.DSMT4">
              <p:embed/>
            </p:oleObj>
          </a:graphicData>
        </a:graphic>
      </p:graphicFrame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6016625" y="3736975"/>
          <a:ext cx="1016000" cy="955675"/>
        </p:xfrm>
        <a:graphic>
          <a:graphicData uri="http://schemas.openxmlformats.org/presentationml/2006/ole">
            <p:oleObj spid="_x0000_s7172" name="Equation" r:id="rId5" imgW="419040" imgH="393480" progId="Equation.DSMT4">
              <p:embed/>
            </p:oleObj>
          </a:graphicData>
        </a:graphic>
      </p:graphicFrame>
      <p:graphicFrame>
        <p:nvGraphicFramePr>
          <p:cNvPr id="7173" name="Object 3"/>
          <p:cNvGraphicFramePr>
            <a:graphicFrameLocks noChangeAspect="1"/>
          </p:cNvGraphicFramePr>
          <p:nvPr/>
        </p:nvGraphicFramePr>
        <p:xfrm>
          <a:off x="3371850" y="5313363"/>
          <a:ext cx="1627188" cy="909637"/>
        </p:xfrm>
        <a:graphic>
          <a:graphicData uri="http://schemas.openxmlformats.org/presentationml/2006/ole">
            <p:oleObj spid="_x0000_s7173" name="Equation" r:id="rId6" imgW="749160" imgH="419040" progId="Equation.DSMT4">
              <p:embed/>
            </p:oleObj>
          </a:graphicData>
        </a:graphic>
      </p:graphicFrame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2768600" y="2428875"/>
            <a:ext cx="493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2368550" y="5592763"/>
            <a:ext cx="735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361489" name="Rectangle 17"/>
          <p:cNvSpPr>
            <a:spLocks noChangeArrowheads="1"/>
          </p:cNvSpPr>
          <p:nvPr/>
        </p:nvSpPr>
        <p:spPr bwMode="auto">
          <a:xfrm>
            <a:off x="1909763" y="258763"/>
            <a:ext cx="47609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BCE15D7-6D78-40D5-B021-15599A56EB8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173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Equation</vt:lpstr>
      <vt:lpstr>MathType 6.0 Equation</vt:lpstr>
      <vt:lpstr>Slide 1</vt:lpstr>
      <vt:lpstr>Overview</vt:lpstr>
      <vt:lpstr>Directivity</vt:lpstr>
      <vt:lpstr>Directivity (cont.)</vt:lpstr>
      <vt:lpstr>Directivity (cont.)</vt:lpstr>
      <vt:lpstr>Directivity (cont.)</vt:lpstr>
      <vt:lpstr>Directivity (cont.)</vt:lpstr>
      <vt:lpstr>Directivity (cont.)</vt:lpstr>
      <vt:lpstr>Slide 9</vt:lpstr>
      <vt:lpstr>Slide 10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226</cp:revision>
  <dcterms:created xsi:type="dcterms:W3CDTF">2006-06-22T19:04:50Z</dcterms:created>
  <dcterms:modified xsi:type="dcterms:W3CDTF">2015-03-11T19:40:34Z</dcterms:modified>
</cp:coreProperties>
</file>