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4" r:id="rId1"/>
  </p:sldMasterIdLst>
  <p:notesMasterIdLst>
    <p:notesMasterId r:id="rId181"/>
  </p:notesMasterIdLst>
  <p:handoutMasterIdLst>
    <p:handoutMasterId r:id="rId182"/>
  </p:handoutMasterIdLst>
  <p:sldIdLst>
    <p:sldId id="429" r:id="rId2"/>
    <p:sldId id="567" r:id="rId3"/>
    <p:sldId id="524" r:id="rId4"/>
    <p:sldId id="525" r:id="rId5"/>
    <p:sldId id="605" r:id="rId6"/>
    <p:sldId id="610" r:id="rId7"/>
    <p:sldId id="604" r:id="rId8"/>
    <p:sldId id="430" r:id="rId9"/>
    <p:sldId id="519" r:id="rId10"/>
    <p:sldId id="431" r:id="rId11"/>
    <p:sldId id="436" r:id="rId12"/>
    <p:sldId id="437" r:id="rId13"/>
    <p:sldId id="523" r:id="rId14"/>
    <p:sldId id="433" r:id="rId15"/>
    <p:sldId id="520" r:id="rId16"/>
    <p:sldId id="432" r:id="rId17"/>
    <p:sldId id="434" r:id="rId18"/>
    <p:sldId id="583" r:id="rId19"/>
    <p:sldId id="603" r:id="rId20"/>
    <p:sldId id="514" r:id="rId21"/>
    <p:sldId id="435" r:id="rId22"/>
    <p:sldId id="521" r:id="rId23"/>
    <p:sldId id="518" r:id="rId24"/>
    <p:sldId id="356" r:id="rId25"/>
    <p:sldId id="316" r:id="rId26"/>
    <p:sldId id="517" r:id="rId27"/>
    <p:sldId id="317" r:id="rId28"/>
    <p:sldId id="602" r:id="rId29"/>
    <p:sldId id="438" r:id="rId30"/>
    <p:sldId id="522" r:id="rId31"/>
    <p:sldId id="526" r:id="rId32"/>
    <p:sldId id="439" r:id="rId33"/>
    <p:sldId id="440" r:id="rId34"/>
    <p:sldId id="441" r:id="rId35"/>
    <p:sldId id="443" r:id="rId36"/>
    <p:sldId id="444" r:id="rId37"/>
    <p:sldId id="445" r:id="rId38"/>
    <p:sldId id="446" r:id="rId39"/>
    <p:sldId id="447" r:id="rId40"/>
    <p:sldId id="448" r:id="rId41"/>
    <p:sldId id="449" r:id="rId42"/>
    <p:sldId id="450" r:id="rId43"/>
    <p:sldId id="451" r:id="rId44"/>
    <p:sldId id="452" r:id="rId45"/>
    <p:sldId id="453" r:id="rId46"/>
    <p:sldId id="601" r:id="rId47"/>
    <p:sldId id="454" r:id="rId48"/>
    <p:sldId id="527"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9" r:id="rId62"/>
    <p:sldId id="470" r:id="rId63"/>
    <p:sldId id="589" r:id="rId64"/>
    <p:sldId id="576" r:id="rId65"/>
    <p:sldId id="528" r:id="rId66"/>
    <p:sldId id="472" r:id="rId67"/>
    <p:sldId id="473" r:id="rId68"/>
    <p:sldId id="474" r:id="rId69"/>
    <p:sldId id="475" r:id="rId70"/>
    <p:sldId id="600" r:id="rId71"/>
    <p:sldId id="484" r:id="rId72"/>
    <p:sldId id="485" r:id="rId73"/>
    <p:sldId id="486" r:id="rId74"/>
    <p:sldId id="487" r:id="rId75"/>
    <p:sldId id="488" r:id="rId76"/>
    <p:sldId id="489" r:id="rId77"/>
    <p:sldId id="491" r:id="rId78"/>
    <p:sldId id="609" r:id="rId79"/>
    <p:sldId id="612" r:id="rId80"/>
    <p:sldId id="492" r:id="rId81"/>
    <p:sldId id="481" r:id="rId82"/>
    <p:sldId id="482" r:id="rId83"/>
    <p:sldId id="483" r:id="rId84"/>
    <p:sldId id="493" r:id="rId85"/>
    <p:sldId id="494" r:id="rId86"/>
    <p:sldId id="593" r:id="rId87"/>
    <p:sldId id="568" r:id="rId88"/>
    <p:sldId id="569" r:id="rId89"/>
    <p:sldId id="621" r:id="rId90"/>
    <p:sldId id="532" r:id="rId91"/>
    <p:sldId id="476" r:id="rId92"/>
    <p:sldId id="477" r:id="rId93"/>
    <p:sldId id="478" r:id="rId94"/>
    <p:sldId id="533" r:id="rId95"/>
    <p:sldId id="620" r:id="rId96"/>
    <p:sldId id="479" r:id="rId97"/>
    <p:sldId id="480" r:id="rId98"/>
    <p:sldId id="619" r:id="rId99"/>
    <p:sldId id="613" r:id="rId100"/>
    <p:sldId id="617" r:id="rId101"/>
    <p:sldId id="614" r:id="rId102"/>
    <p:sldId id="615" r:id="rId103"/>
    <p:sldId id="618" r:id="rId104"/>
    <p:sldId id="599" r:id="rId105"/>
    <p:sldId id="471" r:id="rId106"/>
    <p:sldId id="577" r:id="rId107"/>
    <p:sldId id="578" r:id="rId108"/>
    <p:sldId id="579" r:id="rId109"/>
    <p:sldId id="580" r:id="rId110"/>
    <p:sldId id="608" r:id="rId111"/>
    <p:sldId id="495" r:id="rId112"/>
    <p:sldId id="496" r:id="rId113"/>
    <p:sldId id="497" r:id="rId114"/>
    <p:sldId id="606" r:id="rId115"/>
    <p:sldId id="498" r:id="rId116"/>
    <p:sldId id="499" r:id="rId117"/>
    <p:sldId id="500" r:id="rId118"/>
    <p:sldId id="501" r:id="rId119"/>
    <p:sldId id="575" r:id="rId120"/>
    <p:sldId id="502" r:id="rId121"/>
    <p:sldId id="503" r:id="rId122"/>
    <p:sldId id="504" r:id="rId123"/>
    <p:sldId id="595" r:id="rId124"/>
    <p:sldId id="505" r:id="rId125"/>
    <p:sldId id="506" r:id="rId126"/>
    <p:sldId id="507" r:id="rId127"/>
    <p:sldId id="529" r:id="rId128"/>
    <p:sldId id="531" r:id="rId129"/>
    <p:sldId id="508" r:id="rId130"/>
    <p:sldId id="509" r:id="rId131"/>
    <p:sldId id="510" r:id="rId132"/>
    <p:sldId id="511" r:id="rId133"/>
    <p:sldId id="512" r:id="rId134"/>
    <p:sldId id="513" r:id="rId135"/>
    <p:sldId id="596" r:id="rId136"/>
    <p:sldId id="319" r:id="rId137"/>
    <p:sldId id="353" r:id="rId138"/>
    <p:sldId id="321" r:id="rId139"/>
    <p:sldId id="320" r:id="rId140"/>
    <p:sldId id="327" r:id="rId141"/>
    <p:sldId id="354" r:id="rId142"/>
    <p:sldId id="364" r:id="rId143"/>
    <p:sldId id="365" r:id="rId144"/>
    <p:sldId id="345" r:id="rId145"/>
    <p:sldId id="352" r:id="rId146"/>
    <p:sldId id="351" r:id="rId147"/>
    <p:sldId id="398" r:id="rId148"/>
    <p:sldId id="412" r:id="rId149"/>
    <p:sldId id="597" r:id="rId150"/>
    <p:sldId id="413" r:id="rId151"/>
    <p:sldId id="408" r:id="rId152"/>
    <p:sldId id="414" r:id="rId153"/>
    <p:sldId id="407" r:id="rId154"/>
    <p:sldId id="409" r:id="rId155"/>
    <p:sldId id="530" r:id="rId156"/>
    <p:sldId id="417" r:id="rId157"/>
    <p:sldId id="404" r:id="rId158"/>
    <p:sldId id="402" r:id="rId159"/>
    <p:sldId id="416" r:id="rId160"/>
    <p:sldId id="415" r:id="rId161"/>
    <p:sldId id="405" r:id="rId162"/>
    <p:sldId id="598" r:id="rId163"/>
    <p:sldId id="322" r:id="rId164"/>
    <p:sldId id="355" r:id="rId165"/>
    <p:sldId id="616" r:id="rId166"/>
    <p:sldId id="418" r:id="rId167"/>
    <p:sldId id="419" r:id="rId168"/>
    <p:sldId id="420" r:id="rId169"/>
    <p:sldId id="421" r:id="rId170"/>
    <p:sldId id="424" r:id="rId171"/>
    <p:sldId id="423" r:id="rId172"/>
    <p:sldId id="323" r:id="rId173"/>
    <p:sldId id="324" r:id="rId174"/>
    <p:sldId id="325" r:id="rId175"/>
    <p:sldId id="314" r:id="rId176"/>
    <p:sldId id="349" r:id="rId177"/>
    <p:sldId id="348" r:id="rId178"/>
    <p:sldId id="346" r:id="rId179"/>
    <p:sldId id="607" r:id="rId180"/>
  </p:sldIdLst>
  <p:sldSz cx="9144000" cy="6858000" type="screen4x3"/>
  <p:notesSz cx="7315200" cy="9601200"/>
  <p:embeddedFontLst>
    <p:embeddedFont>
      <p:font typeface="Tahoma" panose="020B0604030504040204" pitchFamily="34" charset="0"/>
      <p:regular r:id="rId183"/>
      <p:bold r:id="rId184"/>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66"/>
    <a:srgbClr val="0000FF"/>
    <a:srgbClr val="FFCCFF"/>
    <a:srgbClr val="9FFFFF"/>
    <a:srgbClr val="FFFF99"/>
    <a:srgbClr val="FF00FF"/>
    <a:srgbClr val="FF9900"/>
    <a:srgbClr val="FF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27" autoAdjust="0"/>
    <p:restoredTop sz="94660"/>
  </p:normalViewPr>
  <p:slideViewPr>
    <p:cSldViewPr snapToGrid="0">
      <p:cViewPr varScale="1">
        <p:scale>
          <a:sx n="87" d="100"/>
          <a:sy n="87"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0"/>
    </p:cViewPr>
  </p:sorterViewPr>
  <p:notesViewPr>
    <p:cSldViewPr snapToGrid="0">
      <p:cViewPr varScale="1">
        <p:scale>
          <a:sx n="56" d="100"/>
          <a:sy n="56" d="100"/>
        </p:scale>
        <p:origin x="-1709"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handoutMaster" Target="handoutMasters/handout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6" Type="http://schemas.openxmlformats.org/officeDocument/2006/relationships/image" Target="../media/image20.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33.wmf"/><Relationship Id="rId1" Type="http://schemas.openxmlformats.org/officeDocument/2006/relationships/image" Target="../media/image43.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4.wmf"/><Relationship Id="rId7" Type="http://schemas.openxmlformats.org/officeDocument/2006/relationships/image" Target="../media/image54.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48.wmf"/><Relationship Id="rId4" Type="http://schemas.openxmlformats.org/officeDocument/2006/relationships/image" Target="../media/image51.wmf"/><Relationship Id="rId9"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59.wmf"/><Relationship Id="rId5" Type="http://schemas.openxmlformats.org/officeDocument/2006/relationships/image" Target="../media/image65.wmf"/><Relationship Id="rId4"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67.wmf"/><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66.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0.wmf"/><Relationship Id="rId1"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9.wmf"/><Relationship Id="rId4" Type="http://schemas.openxmlformats.org/officeDocument/2006/relationships/image" Target="../media/image3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102.wmf"/><Relationship Id="rId1" Type="http://schemas.openxmlformats.org/officeDocument/2006/relationships/image" Target="../media/image9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3.wmf"/><Relationship Id="rId1" Type="http://schemas.openxmlformats.org/officeDocument/2006/relationships/image" Target="../media/image104.wmf"/><Relationship Id="rId4"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8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16.wmf"/><Relationship Id="rId5" Type="http://schemas.openxmlformats.org/officeDocument/2006/relationships/image" Target="../media/image120.wmf"/><Relationship Id="rId4" Type="http://schemas.openxmlformats.org/officeDocument/2006/relationships/image" Target="../media/image14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49.wmf"/><Relationship Id="rId7" Type="http://schemas.openxmlformats.org/officeDocument/2006/relationships/image" Target="../media/image151.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15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5" Type="http://schemas.openxmlformats.org/officeDocument/2006/relationships/image" Target="../media/image171.wmf"/><Relationship Id="rId4" Type="http://schemas.openxmlformats.org/officeDocument/2006/relationships/image" Target="../media/image17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4" Type="http://schemas.openxmlformats.org/officeDocument/2006/relationships/image" Target="../media/image17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83.wmf"/><Relationship Id="rId13" Type="http://schemas.openxmlformats.org/officeDocument/2006/relationships/image" Target="../media/image188.wmf"/><Relationship Id="rId3" Type="http://schemas.openxmlformats.org/officeDocument/2006/relationships/image" Target="../media/image178.wmf"/><Relationship Id="rId7" Type="http://schemas.openxmlformats.org/officeDocument/2006/relationships/image" Target="../media/image182.wmf"/><Relationship Id="rId12" Type="http://schemas.openxmlformats.org/officeDocument/2006/relationships/image" Target="../media/image187.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11" Type="http://schemas.openxmlformats.org/officeDocument/2006/relationships/image" Target="../media/image186.wmf"/><Relationship Id="rId5" Type="http://schemas.openxmlformats.org/officeDocument/2006/relationships/image" Target="../media/image180.wmf"/><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wmf"/><Relationship Id="rId14" Type="http://schemas.openxmlformats.org/officeDocument/2006/relationships/image" Target="../media/image189.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4" Type="http://schemas.openxmlformats.org/officeDocument/2006/relationships/image" Target="../media/image20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00.wmf"/><Relationship Id="rId7" Type="http://schemas.openxmlformats.org/officeDocument/2006/relationships/image" Target="../media/image208.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7.wmf"/><Relationship Id="rId5" Type="http://schemas.openxmlformats.org/officeDocument/2006/relationships/image" Target="../media/image206.wmf"/><Relationship Id="rId4" Type="http://schemas.openxmlformats.org/officeDocument/2006/relationships/image" Target="../media/image20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5.wmf"/><Relationship Id="rId1" Type="http://schemas.openxmlformats.org/officeDocument/2006/relationships/image" Target="../media/image209.wmf"/><Relationship Id="rId5" Type="http://schemas.openxmlformats.org/officeDocument/2006/relationships/image" Target="../media/image212.wmf"/><Relationship Id="rId4" Type="http://schemas.openxmlformats.org/officeDocument/2006/relationships/image" Target="../media/image211.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47.wmf"/><Relationship Id="rId4" Type="http://schemas.openxmlformats.org/officeDocument/2006/relationships/image" Target="../media/image218.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 Id="rId6" Type="http://schemas.openxmlformats.org/officeDocument/2006/relationships/image" Target="../media/image224.wmf"/><Relationship Id="rId5" Type="http://schemas.openxmlformats.org/officeDocument/2006/relationships/image" Target="../media/image223.wmf"/><Relationship Id="rId4" Type="http://schemas.openxmlformats.org/officeDocument/2006/relationships/image" Target="../media/image22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28.wmf"/><Relationship Id="rId7" Type="http://schemas.openxmlformats.org/officeDocument/2006/relationships/image" Target="../media/image232.wmf"/><Relationship Id="rId2" Type="http://schemas.openxmlformats.org/officeDocument/2006/relationships/image" Target="../media/image227.wmf"/><Relationship Id="rId1" Type="http://schemas.openxmlformats.org/officeDocument/2006/relationships/image" Target="../media/image226.wmf"/><Relationship Id="rId6" Type="http://schemas.openxmlformats.org/officeDocument/2006/relationships/image" Target="../media/image231.wmf"/><Relationship Id="rId5" Type="http://schemas.openxmlformats.org/officeDocument/2006/relationships/image" Target="../media/image230.wmf"/><Relationship Id="rId4" Type="http://schemas.openxmlformats.org/officeDocument/2006/relationships/image" Target="../media/image229.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4" Type="http://schemas.openxmlformats.org/officeDocument/2006/relationships/image" Target="../media/image239.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41.wmf"/><Relationship Id="rId1" Type="http://schemas.openxmlformats.org/officeDocument/2006/relationships/image" Target="../media/image240.wmf"/><Relationship Id="rId4" Type="http://schemas.openxmlformats.org/officeDocument/2006/relationships/image" Target="../media/image243.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 Id="rId4" Type="http://schemas.openxmlformats.org/officeDocument/2006/relationships/image" Target="../media/image2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5.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4" Type="http://schemas.openxmlformats.org/officeDocument/2006/relationships/image" Target="../media/image254.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60.wmf"/><Relationship Id="rId7" Type="http://schemas.openxmlformats.org/officeDocument/2006/relationships/image" Target="../media/image264.wmf"/><Relationship Id="rId2" Type="http://schemas.openxmlformats.org/officeDocument/2006/relationships/image" Target="../media/image259.wmf"/><Relationship Id="rId1" Type="http://schemas.openxmlformats.org/officeDocument/2006/relationships/image" Target="../media/image258.wmf"/><Relationship Id="rId6" Type="http://schemas.openxmlformats.org/officeDocument/2006/relationships/image" Target="../media/image263.wmf"/><Relationship Id="rId5" Type="http://schemas.openxmlformats.org/officeDocument/2006/relationships/image" Target="../media/image262.wmf"/><Relationship Id="rId4" Type="http://schemas.openxmlformats.org/officeDocument/2006/relationships/image" Target="../media/image261.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 Id="rId4" Type="http://schemas.openxmlformats.org/officeDocument/2006/relationships/image" Target="../media/image274.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75.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77.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 Id="rId4" Type="http://schemas.openxmlformats.org/officeDocument/2006/relationships/image" Target="../media/image28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0.wmf"/><Relationship Id="rId5" Type="http://schemas.openxmlformats.org/officeDocument/2006/relationships/image" Target="../media/image286.wmf"/><Relationship Id="rId4" Type="http://schemas.openxmlformats.org/officeDocument/2006/relationships/image" Target="../media/image285.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80.wmf"/><Relationship Id="rId1" Type="http://schemas.openxmlformats.org/officeDocument/2006/relationships/image" Target="../media/image287.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89.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93.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302.wmf"/><Relationship Id="rId7" Type="http://schemas.openxmlformats.org/officeDocument/2006/relationships/image" Target="../media/image60.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05.wmf"/><Relationship Id="rId5" Type="http://schemas.openxmlformats.org/officeDocument/2006/relationships/image" Target="../media/image304.wmf"/><Relationship Id="rId4" Type="http://schemas.openxmlformats.org/officeDocument/2006/relationships/image" Target="../media/image303.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1.wmf"/><Relationship Id="rId5" Type="http://schemas.openxmlformats.org/officeDocument/2006/relationships/image" Target="../media/image309.wmf"/><Relationship Id="rId4" Type="http://schemas.openxmlformats.org/officeDocument/2006/relationships/image" Target="../media/image308.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10.wmf"/><Relationship Id="rId6" Type="http://schemas.openxmlformats.org/officeDocument/2006/relationships/image" Target="../media/image309.wmf"/><Relationship Id="rId5" Type="http://schemas.openxmlformats.org/officeDocument/2006/relationships/image" Target="../media/image314.wmf"/><Relationship Id="rId4" Type="http://schemas.openxmlformats.org/officeDocument/2006/relationships/image" Target="../media/image313.wmf"/></Relationships>
</file>

<file path=ppt/drawings/_rels/vmlDrawing87.vml.rels><?xml version="1.0" encoding="UTF-8" standalone="yes"?>
<Relationships xmlns="http://schemas.openxmlformats.org/package/2006/relationships"><Relationship Id="rId2" Type="http://schemas.openxmlformats.org/officeDocument/2006/relationships/image" Target="../media/image316.wmf"/><Relationship Id="rId1" Type="http://schemas.openxmlformats.org/officeDocument/2006/relationships/image" Target="../media/image315.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01.wmf"/><Relationship Id="rId6" Type="http://schemas.openxmlformats.org/officeDocument/2006/relationships/image" Target="../media/image320.wmf"/><Relationship Id="rId5" Type="http://schemas.openxmlformats.org/officeDocument/2006/relationships/image" Target="../media/image309.wmf"/><Relationship Id="rId4" Type="http://schemas.openxmlformats.org/officeDocument/2006/relationships/image" Target="../media/image319.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322.wmf"/><Relationship Id="rId2" Type="http://schemas.openxmlformats.org/officeDocument/2006/relationships/image" Target="../media/image309.wmf"/><Relationship Id="rId1" Type="http://schemas.openxmlformats.org/officeDocument/2006/relationships/image" Target="../media/image321.wmf"/><Relationship Id="rId4" Type="http://schemas.openxmlformats.org/officeDocument/2006/relationships/image" Target="../media/image3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324.wmf"/><Relationship Id="rId1" Type="http://schemas.openxmlformats.org/officeDocument/2006/relationships/image" Target="../media/image108.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defTabSz="965200" eaLnBrk="1" hangingPunct="1">
              <a:defRPr sz="1300" b="1">
                <a:latin typeface="Times New Roman" pitchFamily="18" charset="0"/>
              </a:defRPr>
            </a:lvl1pPr>
          </a:lstStyle>
          <a:p>
            <a:pPr>
              <a:defRPr/>
            </a:pPr>
            <a:endParaRPr lang="en-US"/>
          </a:p>
        </p:txBody>
      </p:sp>
      <p:sp>
        <p:nvSpPr>
          <p:cNvPr id="5017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lgn="r" defTabSz="965200" eaLnBrk="1" hangingPunct="1">
              <a:defRPr sz="1300" b="1">
                <a:latin typeface="Times New Roman" pitchFamily="18" charset="0"/>
              </a:defRPr>
            </a:lvl1pPr>
          </a:lstStyle>
          <a:p>
            <a:pPr>
              <a:defRPr/>
            </a:pPr>
            <a:endParaRPr lang="en-US"/>
          </a:p>
        </p:txBody>
      </p:sp>
      <p:sp>
        <p:nvSpPr>
          <p:cNvPr id="5018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defTabSz="965200" eaLnBrk="1" hangingPunct="1">
              <a:defRPr sz="1300" b="1">
                <a:latin typeface="Times New Roman" pitchFamily="18" charset="0"/>
              </a:defRPr>
            </a:lvl1pPr>
          </a:lstStyle>
          <a:p>
            <a:pPr>
              <a:defRPr/>
            </a:pPr>
            <a:endParaRPr lang="en-US"/>
          </a:p>
        </p:txBody>
      </p:sp>
      <p:sp>
        <p:nvSpPr>
          <p:cNvPr id="5018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lgn="r" defTabSz="965200" eaLnBrk="1" hangingPunct="1">
              <a:defRPr sz="1300" b="1">
                <a:latin typeface="Times New Roman" pitchFamily="18" charset="0"/>
              </a:defRPr>
            </a:lvl1pPr>
          </a:lstStyle>
          <a:p>
            <a:pPr>
              <a:defRPr/>
            </a:pPr>
            <a:fld id="{0F5948C0-BBD6-4FE1-B78F-A8CAD8BE3773}" type="slidenum">
              <a:rPr lang="en-US"/>
              <a:pPr>
                <a:defRPr/>
              </a:pPr>
              <a:t>‹#›</a:t>
            </a:fld>
            <a:endParaRPr lang="en-US"/>
          </a:p>
        </p:txBody>
      </p:sp>
    </p:spTree>
    <p:extLst>
      <p:ext uri="{BB962C8B-B14F-4D97-AF65-F5344CB8AC3E}">
        <p14:creationId xmlns:p14="http://schemas.microsoft.com/office/powerpoint/2010/main" val="292166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048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38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48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048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8768CF59-2BB9-42B9-B61D-28D8D19CA1BF}" type="slidenum">
              <a:rPr lang="en-US"/>
              <a:pPr>
                <a:defRPr/>
              </a:pPr>
              <a:t>‹#›</a:t>
            </a:fld>
            <a:endParaRPr lang="en-US"/>
          </a:p>
        </p:txBody>
      </p:sp>
    </p:spTree>
    <p:extLst>
      <p:ext uri="{BB962C8B-B14F-4D97-AF65-F5344CB8AC3E}">
        <p14:creationId xmlns:p14="http://schemas.microsoft.com/office/powerpoint/2010/main" val="1587818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68CF59-2BB9-42B9-B61D-28D8D19CA1B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68CF59-2BB9-42B9-B61D-28D8D19CA1B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583F9DB-7397-4BB4-BAE8-6EC3E03DD3CD}" type="slidenum">
              <a:rPr lang="en-US" smtClean="0"/>
              <a:pPr/>
              <a:t>16</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68CF59-2BB9-42B9-B61D-28D8D19CA1BF}" type="slidenum">
              <a:rPr lang="en-US" smtClean="0"/>
              <a:pPr>
                <a:defRPr/>
              </a:pPr>
              <a:t>71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 Number Placeholder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lang="en-US"/>
            </a:lvl1pPr>
          </a:lstStyle>
          <a:p>
            <a:pPr>
              <a:defRPr/>
            </a:pPr>
            <a:fld id="{70B0E88B-1183-42A5-A789-9A7FFF2AFA6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70B0E88B-1183-42A5-A789-9A7FFF2AFA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6"/>
          <p:cNvSpPr>
            <a:spLocks noGrp="1" noChangeArrowheads="1"/>
          </p:cNvSpPr>
          <p:nvPr>
            <p:ph type="sldNum" sz="quarter" idx="4"/>
          </p:nvPr>
        </p:nvSpPr>
        <p:spPr bwMode="auto">
          <a:xfrm>
            <a:off x="8429847" y="6400800"/>
            <a:ext cx="714153"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Arial" pitchFamily="34" charset="0"/>
                <a:cs typeface="Arial" pitchFamily="34" charset="0"/>
              </a:defRPr>
            </a:lvl1pPr>
          </a:lstStyle>
          <a:p>
            <a:pPr>
              <a:defRPr/>
            </a:pPr>
            <a:fld id="{70B0E88B-1183-42A5-A789-9A7FFF2AFA6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193.emf"/><Relationship Id="rId4" Type="http://schemas.openxmlformats.org/officeDocument/2006/relationships/image" Target="../media/image192.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oleObject" Target="../embeddings/oleObject200.bin"/><Relationship Id="rId7" Type="http://schemas.openxmlformats.org/officeDocument/2006/relationships/image" Target="../media/image197.e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195.wmf"/><Relationship Id="rId5" Type="http://schemas.openxmlformats.org/officeDocument/2006/relationships/oleObject" Target="../embeddings/oleObject201.bin"/><Relationship Id="rId4" Type="http://schemas.openxmlformats.org/officeDocument/2006/relationships/image" Target="../media/image194.wmf"/><Relationship Id="rId9" Type="http://schemas.openxmlformats.org/officeDocument/2006/relationships/image" Target="../media/image196.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oleObject" Target="../embeddings/oleObject203.bin"/><Relationship Id="rId7" Type="http://schemas.openxmlformats.org/officeDocument/2006/relationships/oleObject" Target="../embeddings/oleObject205.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199.wmf"/><Relationship Id="rId5" Type="http://schemas.openxmlformats.org/officeDocument/2006/relationships/oleObject" Target="../embeddings/oleObject204.bin"/><Relationship Id="rId10" Type="http://schemas.openxmlformats.org/officeDocument/2006/relationships/image" Target="../media/image201.wmf"/><Relationship Id="rId4" Type="http://schemas.openxmlformats.org/officeDocument/2006/relationships/image" Target="../media/image198.wmf"/><Relationship Id="rId9" Type="http://schemas.openxmlformats.org/officeDocument/2006/relationships/oleObject" Target="../embeddings/oleObject206.bin"/></Relationships>
</file>

<file path=ppt/slides/_rels/slide106.x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oleObject" Target="../embeddings/oleObject213.bin"/><Relationship Id="rId3" Type="http://schemas.openxmlformats.org/officeDocument/2006/relationships/oleObject" Target="../embeddings/oleObject207.bin"/><Relationship Id="rId7" Type="http://schemas.openxmlformats.org/officeDocument/2006/relationships/oleObject" Target="../embeddings/oleObject209.bin"/><Relationship Id="rId12" Type="http://schemas.openxmlformats.org/officeDocument/2006/relationships/oleObject" Target="../embeddings/oleObject212.bin"/><Relationship Id="rId17" Type="http://schemas.openxmlformats.org/officeDocument/2006/relationships/image" Target="../media/image204.wmf"/><Relationship Id="rId2" Type="http://schemas.openxmlformats.org/officeDocument/2006/relationships/slideLayout" Target="../slideLayouts/slideLayout7.xml"/><Relationship Id="rId16" Type="http://schemas.openxmlformats.org/officeDocument/2006/relationships/oleObject" Target="../embeddings/oleObject215.bin"/><Relationship Id="rId1" Type="http://schemas.openxmlformats.org/officeDocument/2006/relationships/vmlDrawing" Target="../drawings/vmlDrawing58.vml"/><Relationship Id="rId6" Type="http://schemas.openxmlformats.org/officeDocument/2006/relationships/image" Target="../media/image199.wmf"/><Relationship Id="rId11" Type="http://schemas.openxmlformats.org/officeDocument/2006/relationships/oleObject" Target="../embeddings/oleObject211.bin"/><Relationship Id="rId5" Type="http://schemas.openxmlformats.org/officeDocument/2006/relationships/oleObject" Target="../embeddings/oleObject208.bin"/><Relationship Id="rId15" Type="http://schemas.openxmlformats.org/officeDocument/2006/relationships/image" Target="../media/image203.wmf"/><Relationship Id="rId10" Type="http://schemas.openxmlformats.org/officeDocument/2006/relationships/image" Target="../media/image202.wmf"/><Relationship Id="rId4" Type="http://schemas.openxmlformats.org/officeDocument/2006/relationships/image" Target="../media/image198.wmf"/><Relationship Id="rId9" Type="http://schemas.openxmlformats.org/officeDocument/2006/relationships/oleObject" Target="../embeddings/oleObject210.bin"/><Relationship Id="rId14" Type="http://schemas.openxmlformats.org/officeDocument/2006/relationships/oleObject" Target="../embeddings/oleObject214.bin"/></Relationships>
</file>

<file path=ppt/slides/_rels/slide107.x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oleObject" Target="../embeddings/oleObject221.bin"/><Relationship Id="rId18" Type="http://schemas.openxmlformats.org/officeDocument/2006/relationships/oleObject" Target="../embeddings/oleObject225.bin"/><Relationship Id="rId3" Type="http://schemas.openxmlformats.org/officeDocument/2006/relationships/oleObject" Target="../embeddings/oleObject216.bin"/><Relationship Id="rId7" Type="http://schemas.openxmlformats.org/officeDocument/2006/relationships/oleObject" Target="../embeddings/oleObject218.bin"/><Relationship Id="rId12" Type="http://schemas.openxmlformats.org/officeDocument/2006/relationships/image" Target="../media/image206.wmf"/><Relationship Id="rId17" Type="http://schemas.openxmlformats.org/officeDocument/2006/relationships/image" Target="../media/image207.wmf"/><Relationship Id="rId2" Type="http://schemas.openxmlformats.org/officeDocument/2006/relationships/slideLayout" Target="../slideLayouts/slideLayout7.xml"/><Relationship Id="rId16" Type="http://schemas.openxmlformats.org/officeDocument/2006/relationships/oleObject" Target="../embeddings/oleObject224.bin"/><Relationship Id="rId1" Type="http://schemas.openxmlformats.org/officeDocument/2006/relationships/vmlDrawing" Target="../drawings/vmlDrawing59.vml"/><Relationship Id="rId6" Type="http://schemas.openxmlformats.org/officeDocument/2006/relationships/image" Target="../media/image199.wmf"/><Relationship Id="rId11" Type="http://schemas.openxmlformats.org/officeDocument/2006/relationships/oleObject" Target="../embeddings/oleObject220.bin"/><Relationship Id="rId5" Type="http://schemas.openxmlformats.org/officeDocument/2006/relationships/oleObject" Target="../embeddings/oleObject217.bin"/><Relationship Id="rId15" Type="http://schemas.openxmlformats.org/officeDocument/2006/relationships/oleObject" Target="../embeddings/oleObject223.bin"/><Relationship Id="rId10" Type="http://schemas.openxmlformats.org/officeDocument/2006/relationships/image" Target="../media/image205.wmf"/><Relationship Id="rId19" Type="http://schemas.openxmlformats.org/officeDocument/2006/relationships/image" Target="../media/image208.wmf"/><Relationship Id="rId4" Type="http://schemas.openxmlformats.org/officeDocument/2006/relationships/image" Target="../media/image198.wmf"/><Relationship Id="rId9" Type="http://schemas.openxmlformats.org/officeDocument/2006/relationships/oleObject" Target="../embeddings/oleObject219.bin"/><Relationship Id="rId14" Type="http://schemas.openxmlformats.org/officeDocument/2006/relationships/oleObject" Target="../embeddings/oleObject222.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226.bin"/><Relationship Id="rId7" Type="http://schemas.openxmlformats.org/officeDocument/2006/relationships/oleObject" Target="../embeddings/oleObject228.bin"/><Relationship Id="rId12" Type="http://schemas.openxmlformats.org/officeDocument/2006/relationships/image" Target="../media/image212.wmf"/><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205.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211.wmf"/><Relationship Id="rId4" Type="http://schemas.openxmlformats.org/officeDocument/2006/relationships/image" Target="../media/image209.wmf"/><Relationship Id="rId9" Type="http://schemas.openxmlformats.org/officeDocument/2006/relationships/oleObject" Target="../embeddings/oleObject229.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214.wmf"/><Relationship Id="rId5" Type="http://schemas.openxmlformats.org/officeDocument/2006/relationships/oleObject" Target="../embeddings/oleObject232.bin"/><Relationship Id="rId4" Type="http://schemas.openxmlformats.org/officeDocument/2006/relationships/image" Target="../media/image213.wmf"/></Relationships>
</file>

<file path=ppt/slides/_rels/slide112.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233.bin"/><Relationship Id="rId7" Type="http://schemas.openxmlformats.org/officeDocument/2006/relationships/oleObject" Target="../embeddings/oleObject235.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216.wmf"/><Relationship Id="rId11" Type="http://schemas.openxmlformats.org/officeDocument/2006/relationships/oleObject" Target="../embeddings/oleObject237.bin"/><Relationship Id="rId5" Type="http://schemas.openxmlformats.org/officeDocument/2006/relationships/oleObject" Target="../embeddings/oleObject234.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236.bin"/></Relationships>
</file>

<file path=ppt/slides/_rels/slide113.xml.rels><?xml version="1.0" encoding="UTF-8" standalone="yes"?>
<Relationships xmlns="http://schemas.openxmlformats.org/package/2006/relationships"><Relationship Id="rId8" Type="http://schemas.openxmlformats.org/officeDocument/2006/relationships/image" Target="../media/image221.wmf"/><Relationship Id="rId13" Type="http://schemas.openxmlformats.org/officeDocument/2006/relationships/oleObject" Target="../embeddings/oleObject243.bin"/><Relationship Id="rId3" Type="http://schemas.openxmlformats.org/officeDocument/2006/relationships/oleObject" Target="../embeddings/oleObject238.bin"/><Relationship Id="rId7" Type="http://schemas.openxmlformats.org/officeDocument/2006/relationships/oleObject" Target="../embeddings/oleObject240.bin"/><Relationship Id="rId12" Type="http://schemas.openxmlformats.org/officeDocument/2006/relationships/image" Target="../media/image223.wmf"/><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220.wmf"/><Relationship Id="rId11" Type="http://schemas.openxmlformats.org/officeDocument/2006/relationships/oleObject" Target="../embeddings/oleObject242.bin"/><Relationship Id="rId5" Type="http://schemas.openxmlformats.org/officeDocument/2006/relationships/oleObject" Target="../embeddings/oleObject239.bin"/><Relationship Id="rId10" Type="http://schemas.openxmlformats.org/officeDocument/2006/relationships/image" Target="../media/image222.wmf"/><Relationship Id="rId4" Type="http://schemas.openxmlformats.org/officeDocument/2006/relationships/image" Target="../media/image219.wmf"/><Relationship Id="rId9" Type="http://schemas.openxmlformats.org/officeDocument/2006/relationships/oleObject" Target="../embeddings/oleObject241.bin"/><Relationship Id="rId14" Type="http://schemas.openxmlformats.org/officeDocument/2006/relationships/image" Target="../media/image224.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44.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image" Target="../media/image225.wmf"/></Relationships>
</file>

<file path=ppt/slides/_rels/slide117.x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oleObject" Target="../embeddings/oleObject250.bin"/><Relationship Id="rId3" Type="http://schemas.openxmlformats.org/officeDocument/2006/relationships/oleObject" Target="../embeddings/oleObject245.bin"/><Relationship Id="rId7" Type="http://schemas.openxmlformats.org/officeDocument/2006/relationships/oleObject" Target="../embeddings/oleObject247.bin"/><Relationship Id="rId12" Type="http://schemas.openxmlformats.org/officeDocument/2006/relationships/image" Target="../media/image230.wmf"/><Relationship Id="rId2" Type="http://schemas.openxmlformats.org/officeDocument/2006/relationships/slideLayout" Target="../slideLayouts/slideLayout7.xml"/><Relationship Id="rId16" Type="http://schemas.openxmlformats.org/officeDocument/2006/relationships/image" Target="../media/image232.wmf"/><Relationship Id="rId1" Type="http://schemas.openxmlformats.org/officeDocument/2006/relationships/vmlDrawing" Target="../drawings/vmlDrawing65.vml"/><Relationship Id="rId6" Type="http://schemas.openxmlformats.org/officeDocument/2006/relationships/image" Target="../media/image227.wmf"/><Relationship Id="rId11" Type="http://schemas.openxmlformats.org/officeDocument/2006/relationships/oleObject" Target="../embeddings/oleObject249.bin"/><Relationship Id="rId5" Type="http://schemas.openxmlformats.org/officeDocument/2006/relationships/oleObject" Target="../embeddings/oleObject246.bin"/><Relationship Id="rId15" Type="http://schemas.openxmlformats.org/officeDocument/2006/relationships/oleObject" Target="../embeddings/oleObject251.bin"/><Relationship Id="rId10" Type="http://schemas.openxmlformats.org/officeDocument/2006/relationships/image" Target="../media/image229.wmf"/><Relationship Id="rId4" Type="http://schemas.openxmlformats.org/officeDocument/2006/relationships/image" Target="../media/image226.wmf"/><Relationship Id="rId9" Type="http://schemas.openxmlformats.org/officeDocument/2006/relationships/oleObject" Target="../embeddings/oleObject248.bin"/><Relationship Id="rId14" Type="http://schemas.openxmlformats.org/officeDocument/2006/relationships/image" Target="../media/image231.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image" Target="../media/image235.wmf"/><Relationship Id="rId3" Type="http://schemas.openxmlformats.org/officeDocument/2006/relationships/oleObject" Target="../embeddings/oleObject252.bin"/><Relationship Id="rId7" Type="http://schemas.openxmlformats.org/officeDocument/2006/relationships/oleObject" Target="../embeddings/oleObject254.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234.wmf"/><Relationship Id="rId5" Type="http://schemas.openxmlformats.org/officeDocument/2006/relationships/oleObject" Target="../embeddings/oleObject253.bin"/><Relationship Id="rId4" Type="http://schemas.openxmlformats.org/officeDocument/2006/relationships/image" Target="../media/image23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image" Target="../media/image238.wmf"/><Relationship Id="rId3" Type="http://schemas.openxmlformats.org/officeDocument/2006/relationships/oleObject" Target="../embeddings/oleObject255.bin"/><Relationship Id="rId7" Type="http://schemas.openxmlformats.org/officeDocument/2006/relationships/oleObject" Target="../embeddings/oleObject257.bin"/><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237.wmf"/><Relationship Id="rId5" Type="http://schemas.openxmlformats.org/officeDocument/2006/relationships/oleObject" Target="../embeddings/oleObject256.bin"/><Relationship Id="rId10" Type="http://schemas.openxmlformats.org/officeDocument/2006/relationships/image" Target="../media/image239.wmf"/><Relationship Id="rId4" Type="http://schemas.openxmlformats.org/officeDocument/2006/relationships/image" Target="../media/image236.wmf"/><Relationship Id="rId9" Type="http://schemas.openxmlformats.org/officeDocument/2006/relationships/oleObject" Target="../embeddings/oleObject258.bin"/></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oleObject" Target="../embeddings/oleObject259.bin"/><Relationship Id="rId7" Type="http://schemas.openxmlformats.org/officeDocument/2006/relationships/oleObject" Target="../embeddings/oleObject261.bin"/><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241.wmf"/><Relationship Id="rId5" Type="http://schemas.openxmlformats.org/officeDocument/2006/relationships/oleObject" Target="../embeddings/oleObject260.bin"/><Relationship Id="rId10" Type="http://schemas.openxmlformats.org/officeDocument/2006/relationships/image" Target="../media/image243.wmf"/><Relationship Id="rId4" Type="http://schemas.openxmlformats.org/officeDocument/2006/relationships/image" Target="../media/image240.wmf"/><Relationship Id="rId9" Type="http://schemas.openxmlformats.org/officeDocument/2006/relationships/oleObject" Target="../embeddings/oleObject262.bin"/></Relationships>
</file>

<file path=ppt/slides/_rels/slide126.x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oleObject" Target="../embeddings/oleObject263.bin"/><Relationship Id="rId7" Type="http://schemas.openxmlformats.org/officeDocument/2006/relationships/oleObject" Target="../embeddings/oleObject265.bin"/><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245.wmf"/><Relationship Id="rId5" Type="http://schemas.openxmlformats.org/officeDocument/2006/relationships/oleObject" Target="../embeddings/oleObject264.bin"/><Relationship Id="rId10" Type="http://schemas.openxmlformats.org/officeDocument/2006/relationships/image" Target="../media/image247.wmf"/><Relationship Id="rId4" Type="http://schemas.openxmlformats.org/officeDocument/2006/relationships/image" Target="../media/image244.wmf"/><Relationship Id="rId9" Type="http://schemas.openxmlformats.org/officeDocument/2006/relationships/oleObject" Target="../embeddings/oleObject266.bin"/></Relationships>
</file>

<file path=ppt/slides/_rels/slide127.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267.bin"/><Relationship Id="rId7" Type="http://schemas.openxmlformats.org/officeDocument/2006/relationships/oleObject" Target="../embeddings/oleObject269.bin"/><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249.wmf"/><Relationship Id="rId5" Type="http://schemas.openxmlformats.org/officeDocument/2006/relationships/oleObject" Target="../embeddings/oleObject268.bin"/><Relationship Id="rId4" Type="http://schemas.openxmlformats.org/officeDocument/2006/relationships/image" Target="../media/image248.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image" Target="../media/image253.wmf"/><Relationship Id="rId3" Type="http://schemas.openxmlformats.org/officeDocument/2006/relationships/oleObject" Target="../embeddings/oleObject270.bin"/><Relationship Id="rId7" Type="http://schemas.openxmlformats.org/officeDocument/2006/relationships/oleObject" Target="../embeddings/oleObject272.bin"/><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252.wmf"/><Relationship Id="rId5" Type="http://schemas.openxmlformats.org/officeDocument/2006/relationships/oleObject" Target="../embeddings/oleObject271.bin"/><Relationship Id="rId10" Type="http://schemas.openxmlformats.org/officeDocument/2006/relationships/image" Target="../media/image254.wmf"/><Relationship Id="rId4" Type="http://schemas.openxmlformats.org/officeDocument/2006/relationships/image" Target="../media/image251.wmf"/><Relationship Id="rId9" Type="http://schemas.openxmlformats.org/officeDocument/2006/relationships/oleObject" Target="../embeddings/oleObject27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oleObject" Target="../embeddings/oleObject274.bin"/><Relationship Id="rId7" Type="http://schemas.openxmlformats.org/officeDocument/2006/relationships/oleObject" Target="../embeddings/oleObject276.bin"/><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256.wmf"/><Relationship Id="rId5" Type="http://schemas.openxmlformats.org/officeDocument/2006/relationships/oleObject" Target="../embeddings/oleObject275.bin"/><Relationship Id="rId4" Type="http://schemas.openxmlformats.org/officeDocument/2006/relationships/image" Target="../media/image255.wmf"/></Relationships>
</file>

<file path=ppt/slides/_rels/slide131.xml.rels><?xml version="1.0" encoding="UTF-8" standalone="yes"?>
<Relationships xmlns="http://schemas.openxmlformats.org/package/2006/relationships"><Relationship Id="rId8" Type="http://schemas.openxmlformats.org/officeDocument/2006/relationships/image" Target="../media/image260.wmf"/><Relationship Id="rId13" Type="http://schemas.openxmlformats.org/officeDocument/2006/relationships/oleObject" Target="../embeddings/oleObject282.bin"/><Relationship Id="rId18" Type="http://schemas.openxmlformats.org/officeDocument/2006/relationships/image" Target="../media/image223.wmf"/><Relationship Id="rId3" Type="http://schemas.openxmlformats.org/officeDocument/2006/relationships/oleObject" Target="../embeddings/oleObject277.bin"/><Relationship Id="rId7" Type="http://schemas.openxmlformats.org/officeDocument/2006/relationships/oleObject" Target="../embeddings/oleObject279.bin"/><Relationship Id="rId12" Type="http://schemas.openxmlformats.org/officeDocument/2006/relationships/image" Target="../media/image262.wmf"/><Relationship Id="rId17" Type="http://schemas.openxmlformats.org/officeDocument/2006/relationships/oleObject" Target="../embeddings/oleObject284.bin"/><Relationship Id="rId2" Type="http://schemas.openxmlformats.org/officeDocument/2006/relationships/slideLayout" Target="../slideLayouts/slideLayout7.xml"/><Relationship Id="rId16" Type="http://schemas.openxmlformats.org/officeDocument/2006/relationships/image" Target="../media/image264.wmf"/><Relationship Id="rId1" Type="http://schemas.openxmlformats.org/officeDocument/2006/relationships/vmlDrawing" Target="../drawings/vmlDrawing73.vml"/><Relationship Id="rId6" Type="http://schemas.openxmlformats.org/officeDocument/2006/relationships/image" Target="../media/image259.wmf"/><Relationship Id="rId11" Type="http://schemas.openxmlformats.org/officeDocument/2006/relationships/oleObject" Target="../embeddings/oleObject281.bin"/><Relationship Id="rId5" Type="http://schemas.openxmlformats.org/officeDocument/2006/relationships/oleObject" Target="../embeddings/oleObject278.bin"/><Relationship Id="rId15" Type="http://schemas.openxmlformats.org/officeDocument/2006/relationships/oleObject" Target="../embeddings/oleObject283.bin"/><Relationship Id="rId10" Type="http://schemas.openxmlformats.org/officeDocument/2006/relationships/image" Target="../media/image261.wmf"/><Relationship Id="rId4" Type="http://schemas.openxmlformats.org/officeDocument/2006/relationships/image" Target="../media/image258.wmf"/><Relationship Id="rId9" Type="http://schemas.openxmlformats.org/officeDocument/2006/relationships/oleObject" Target="../embeddings/oleObject280.bin"/><Relationship Id="rId14" Type="http://schemas.openxmlformats.org/officeDocument/2006/relationships/image" Target="../media/image263.wmf"/></Relationships>
</file>

<file path=ppt/slides/_rels/slide132.xml.rels><?xml version="1.0" encoding="UTF-8" standalone="yes"?>
<Relationships xmlns="http://schemas.openxmlformats.org/package/2006/relationships"><Relationship Id="rId8" Type="http://schemas.openxmlformats.org/officeDocument/2006/relationships/image" Target="../media/image267.wmf"/><Relationship Id="rId3" Type="http://schemas.openxmlformats.org/officeDocument/2006/relationships/oleObject" Target="../embeddings/oleObject285.bin"/><Relationship Id="rId7" Type="http://schemas.openxmlformats.org/officeDocument/2006/relationships/oleObject" Target="../embeddings/oleObject287.bin"/><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image" Target="../media/image266.wmf"/><Relationship Id="rId5" Type="http://schemas.openxmlformats.org/officeDocument/2006/relationships/oleObject" Target="../embeddings/oleObject286.bin"/><Relationship Id="rId4" Type="http://schemas.openxmlformats.org/officeDocument/2006/relationships/image" Target="../media/image265.wmf"/></Relationships>
</file>

<file path=ppt/slides/_rels/slide133.xml.rels><?xml version="1.0" encoding="UTF-8" standalone="yes"?>
<Relationships xmlns="http://schemas.openxmlformats.org/package/2006/relationships"><Relationship Id="rId8" Type="http://schemas.openxmlformats.org/officeDocument/2006/relationships/image" Target="../media/image270.wmf"/><Relationship Id="rId3" Type="http://schemas.openxmlformats.org/officeDocument/2006/relationships/oleObject" Target="../embeddings/oleObject288.bin"/><Relationship Id="rId7" Type="http://schemas.openxmlformats.org/officeDocument/2006/relationships/oleObject" Target="../embeddings/oleObject290.bin"/><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image" Target="../media/image269.wmf"/><Relationship Id="rId5" Type="http://schemas.openxmlformats.org/officeDocument/2006/relationships/oleObject" Target="../embeddings/oleObject289.bin"/><Relationship Id="rId4" Type="http://schemas.openxmlformats.org/officeDocument/2006/relationships/image" Target="../media/image268.wmf"/></Relationships>
</file>

<file path=ppt/slides/_rels/slide134.xml.rels><?xml version="1.0" encoding="UTF-8" standalone="yes"?>
<Relationships xmlns="http://schemas.openxmlformats.org/package/2006/relationships"><Relationship Id="rId8" Type="http://schemas.openxmlformats.org/officeDocument/2006/relationships/image" Target="../media/image273.wmf"/><Relationship Id="rId3" Type="http://schemas.openxmlformats.org/officeDocument/2006/relationships/oleObject" Target="../embeddings/oleObject291.bin"/><Relationship Id="rId7" Type="http://schemas.openxmlformats.org/officeDocument/2006/relationships/oleObject" Target="../embeddings/oleObject293.bin"/><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272.wmf"/><Relationship Id="rId5" Type="http://schemas.openxmlformats.org/officeDocument/2006/relationships/oleObject" Target="../embeddings/oleObject292.bin"/><Relationship Id="rId10" Type="http://schemas.openxmlformats.org/officeDocument/2006/relationships/image" Target="../media/image274.wmf"/><Relationship Id="rId4" Type="http://schemas.openxmlformats.org/officeDocument/2006/relationships/image" Target="../media/image271.wmf"/><Relationship Id="rId9" Type="http://schemas.openxmlformats.org/officeDocument/2006/relationships/oleObject" Target="../embeddings/oleObject294.bin"/></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76.jpeg"/><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275.wmf"/><Relationship Id="rId4" Type="http://schemas.openxmlformats.org/officeDocument/2006/relationships/oleObject" Target="../embeddings/oleObject295.bin"/></Relationships>
</file>

<file path=ppt/slides/_rels/slide141.xml.rels><?xml version="1.0" encoding="UTF-8" standalone="yes"?>
<Relationships xmlns="http://schemas.openxmlformats.org/package/2006/relationships"><Relationship Id="rId3" Type="http://schemas.openxmlformats.org/officeDocument/2006/relationships/image" Target="../media/image276.jpeg"/><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277.wmf"/><Relationship Id="rId4" Type="http://schemas.openxmlformats.org/officeDocument/2006/relationships/oleObject" Target="../embeddings/oleObject296.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hyperlink" Target="http://www.google.com/url?sa=i&amp;rct=j&amp;q=+microstrip+antenna+integrated+monolithic&amp;source=images&amp;cd=&amp;cad=rja&amp;docid=0_D8RbqqK_a_6M&amp;tbnid=6vLyP73MjOoo6M:&amp;ved=0CAUQjRw&amp;url=http://cegt201.bradley.edu/rfpage/seniorproj/seniorproj.shtml&amp;ei=JPpiUYnECMrE0QGuxoGgCQ&amp;psig=AFQjCNFCqzPd3r6DBMFKoqgtizOqYJQw0A&amp;ust=1365527362189557"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5.jpeg"/><Relationship Id="rId4" Type="http://schemas.openxmlformats.org/officeDocument/2006/relationships/hyperlink" Target="http://www.google.com/url?sa=i&amp;rct=j&amp;q=+microstrip+antenna+array&amp;source=images&amp;cd=&amp;cad=rja&amp;docid=YuN3G8qpqwN1UM&amp;tbnid=8lIImwBhdLOPGM:&amp;ved=0CAUQjRw&amp;url=http://www.antenna-theory.com/arrays/main.php&amp;ei=YvpiUZjXDOH20gGhmoEo&amp;psig=AFQjCNHZ-FwGC1Ar36PNUgl7X19rQw6cwQ&amp;ust=1365527519773344"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openxmlformats.org/officeDocument/2006/relationships/image" Target="../media/image280.wmf"/><Relationship Id="rId3" Type="http://schemas.openxmlformats.org/officeDocument/2006/relationships/oleObject" Target="../embeddings/oleObject297.bin"/><Relationship Id="rId7" Type="http://schemas.openxmlformats.org/officeDocument/2006/relationships/oleObject" Target="../embeddings/oleObject299.bin"/><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279.wmf"/><Relationship Id="rId5" Type="http://schemas.openxmlformats.org/officeDocument/2006/relationships/oleObject" Target="../embeddings/oleObject298.bin"/><Relationship Id="rId10" Type="http://schemas.openxmlformats.org/officeDocument/2006/relationships/image" Target="../media/image281.wmf"/><Relationship Id="rId4" Type="http://schemas.openxmlformats.org/officeDocument/2006/relationships/image" Target="../media/image278.wmf"/><Relationship Id="rId9" Type="http://schemas.openxmlformats.org/officeDocument/2006/relationships/oleObject" Target="../embeddings/oleObject300.bin"/></Relationships>
</file>

<file path=ppt/slides/_rels/slide152.xml.rels><?xml version="1.0" encoding="UTF-8" standalone="yes"?>
<Relationships xmlns="http://schemas.openxmlformats.org/package/2006/relationships"><Relationship Id="rId8" Type="http://schemas.openxmlformats.org/officeDocument/2006/relationships/image" Target="../media/image284.wmf"/><Relationship Id="rId13" Type="http://schemas.openxmlformats.org/officeDocument/2006/relationships/oleObject" Target="../embeddings/oleObject306.bin"/><Relationship Id="rId3" Type="http://schemas.openxmlformats.org/officeDocument/2006/relationships/oleObject" Target="../embeddings/oleObject301.bin"/><Relationship Id="rId7" Type="http://schemas.openxmlformats.org/officeDocument/2006/relationships/oleObject" Target="../embeddings/oleObject303.bin"/><Relationship Id="rId12" Type="http://schemas.openxmlformats.org/officeDocument/2006/relationships/image" Target="../media/image286.wmf"/><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image" Target="../media/image283.wmf"/><Relationship Id="rId11" Type="http://schemas.openxmlformats.org/officeDocument/2006/relationships/oleObject" Target="../embeddings/oleObject305.bin"/><Relationship Id="rId5" Type="http://schemas.openxmlformats.org/officeDocument/2006/relationships/oleObject" Target="../embeddings/oleObject302.bin"/><Relationship Id="rId10" Type="http://schemas.openxmlformats.org/officeDocument/2006/relationships/image" Target="../media/image285.wmf"/><Relationship Id="rId4" Type="http://schemas.openxmlformats.org/officeDocument/2006/relationships/image" Target="../media/image282.wmf"/><Relationship Id="rId9" Type="http://schemas.openxmlformats.org/officeDocument/2006/relationships/oleObject" Target="../embeddings/oleObject304.bin"/><Relationship Id="rId14" Type="http://schemas.openxmlformats.org/officeDocument/2006/relationships/image" Target="../media/image280.wmf"/></Relationships>
</file>

<file path=ppt/slides/_rels/slide153.xml.rels><?xml version="1.0" encoding="UTF-8" standalone="yes"?>
<Relationships xmlns="http://schemas.openxmlformats.org/package/2006/relationships"><Relationship Id="rId8" Type="http://schemas.openxmlformats.org/officeDocument/2006/relationships/image" Target="../media/image288.wmf"/><Relationship Id="rId3" Type="http://schemas.openxmlformats.org/officeDocument/2006/relationships/oleObject" Target="../embeddings/oleObject307.bin"/><Relationship Id="rId7" Type="http://schemas.openxmlformats.org/officeDocument/2006/relationships/oleObject" Target="../embeddings/oleObject309.bin"/><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image" Target="../media/image280.wmf"/><Relationship Id="rId5" Type="http://schemas.openxmlformats.org/officeDocument/2006/relationships/oleObject" Target="../embeddings/oleObject308.bin"/><Relationship Id="rId4" Type="http://schemas.openxmlformats.org/officeDocument/2006/relationships/image" Target="../media/image287.wmf"/><Relationship Id="rId9" Type="http://schemas.openxmlformats.org/officeDocument/2006/relationships/oleObject" Target="../embeddings/oleObject310.bin"/></Relationships>
</file>

<file path=ppt/slides/_rels/slide154.xml.rels><?xml version="1.0" encoding="UTF-8" standalone="yes"?>
<Relationships xmlns="http://schemas.openxmlformats.org/package/2006/relationships"><Relationship Id="rId8" Type="http://schemas.openxmlformats.org/officeDocument/2006/relationships/image" Target="../media/image291.wmf"/><Relationship Id="rId3" Type="http://schemas.openxmlformats.org/officeDocument/2006/relationships/oleObject" Target="../embeddings/oleObject311.bin"/><Relationship Id="rId7" Type="http://schemas.openxmlformats.org/officeDocument/2006/relationships/oleObject" Target="../embeddings/oleObject313.bin"/><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image" Target="../media/image290.wmf"/><Relationship Id="rId5" Type="http://schemas.openxmlformats.org/officeDocument/2006/relationships/oleObject" Target="../embeddings/oleObject312.bin"/><Relationship Id="rId4" Type="http://schemas.openxmlformats.org/officeDocument/2006/relationships/image" Target="../media/image289.wmf"/></Relationships>
</file>

<file path=ppt/slides/_rels/slide155.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image" Target="../media/image293.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7.xml"/><Relationship Id="rId5" Type="http://schemas.openxmlformats.org/officeDocument/2006/relationships/image" Target="../media/image299.jpeg"/><Relationship Id="rId4" Type="http://schemas.openxmlformats.org/officeDocument/2006/relationships/image" Target="../media/image298.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99.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oleObject" Target="../embeddings/oleObject320.bin"/><Relationship Id="rId3" Type="http://schemas.openxmlformats.org/officeDocument/2006/relationships/oleObject" Target="../embeddings/oleObject315.bin"/><Relationship Id="rId7" Type="http://schemas.openxmlformats.org/officeDocument/2006/relationships/oleObject" Target="../embeddings/oleObject317.bin"/><Relationship Id="rId12" Type="http://schemas.openxmlformats.org/officeDocument/2006/relationships/image" Target="../media/image304.wmf"/><Relationship Id="rId2" Type="http://schemas.openxmlformats.org/officeDocument/2006/relationships/slideLayout" Target="../slideLayouts/slideLayout7.xml"/><Relationship Id="rId16" Type="http://schemas.openxmlformats.org/officeDocument/2006/relationships/image" Target="../media/image60.wmf"/><Relationship Id="rId1" Type="http://schemas.openxmlformats.org/officeDocument/2006/relationships/vmlDrawing" Target="../drawings/vmlDrawing84.vml"/><Relationship Id="rId6" Type="http://schemas.openxmlformats.org/officeDocument/2006/relationships/image" Target="../media/image301.wmf"/><Relationship Id="rId11" Type="http://schemas.openxmlformats.org/officeDocument/2006/relationships/oleObject" Target="../embeddings/oleObject319.bin"/><Relationship Id="rId5" Type="http://schemas.openxmlformats.org/officeDocument/2006/relationships/oleObject" Target="../embeddings/oleObject316.bin"/><Relationship Id="rId15" Type="http://schemas.openxmlformats.org/officeDocument/2006/relationships/oleObject" Target="../embeddings/oleObject321.bin"/><Relationship Id="rId10" Type="http://schemas.openxmlformats.org/officeDocument/2006/relationships/image" Target="../media/image303.wmf"/><Relationship Id="rId4" Type="http://schemas.openxmlformats.org/officeDocument/2006/relationships/image" Target="../media/image300.wmf"/><Relationship Id="rId9" Type="http://schemas.openxmlformats.org/officeDocument/2006/relationships/oleObject" Target="../embeddings/oleObject318.bin"/><Relationship Id="rId14" Type="http://schemas.openxmlformats.org/officeDocument/2006/relationships/image" Target="../media/image305.wmf"/></Relationships>
</file>

<file path=ppt/slides/_rels/slide167.xml.rels><?xml version="1.0" encoding="UTF-8" standalone="yes"?>
<Relationships xmlns="http://schemas.openxmlformats.org/package/2006/relationships"><Relationship Id="rId8" Type="http://schemas.openxmlformats.org/officeDocument/2006/relationships/image" Target="../media/image307.wmf"/><Relationship Id="rId3" Type="http://schemas.openxmlformats.org/officeDocument/2006/relationships/oleObject" Target="../embeddings/oleObject322.bin"/><Relationship Id="rId7" Type="http://schemas.openxmlformats.org/officeDocument/2006/relationships/oleObject" Target="../embeddings/oleObject324.bin"/><Relationship Id="rId12" Type="http://schemas.openxmlformats.org/officeDocument/2006/relationships/image" Target="../media/image309.wmf"/><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image" Target="../media/image306.wmf"/><Relationship Id="rId11" Type="http://schemas.openxmlformats.org/officeDocument/2006/relationships/oleObject" Target="../embeddings/oleObject326.bin"/><Relationship Id="rId5" Type="http://schemas.openxmlformats.org/officeDocument/2006/relationships/oleObject" Target="../embeddings/oleObject323.bin"/><Relationship Id="rId10" Type="http://schemas.openxmlformats.org/officeDocument/2006/relationships/image" Target="../media/image308.wmf"/><Relationship Id="rId4" Type="http://schemas.openxmlformats.org/officeDocument/2006/relationships/image" Target="../media/image301.wmf"/><Relationship Id="rId9" Type="http://schemas.openxmlformats.org/officeDocument/2006/relationships/oleObject" Target="../embeddings/oleObject325.bin"/></Relationships>
</file>

<file path=ppt/slides/_rels/slide168.xml.rels><?xml version="1.0" encoding="UTF-8" standalone="yes"?>
<Relationships xmlns="http://schemas.openxmlformats.org/package/2006/relationships"><Relationship Id="rId8" Type="http://schemas.openxmlformats.org/officeDocument/2006/relationships/image" Target="../media/image312.wmf"/><Relationship Id="rId13" Type="http://schemas.openxmlformats.org/officeDocument/2006/relationships/oleObject" Target="../embeddings/oleObject332.bin"/><Relationship Id="rId3" Type="http://schemas.openxmlformats.org/officeDocument/2006/relationships/oleObject" Target="../embeddings/oleObject327.bin"/><Relationship Id="rId7" Type="http://schemas.openxmlformats.org/officeDocument/2006/relationships/oleObject" Target="../embeddings/oleObject329.bin"/><Relationship Id="rId12" Type="http://schemas.openxmlformats.org/officeDocument/2006/relationships/image" Target="../media/image314.wmf"/><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311.wmf"/><Relationship Id="rId11" Type="http://schemas.openxmlformats.org/officeDocument/2006/relationships/oleObject" Target="../embeddings/oleObject331.bin"/><Relationship Id="rId5" Type="http://schemas.openxmlformats.org/officeDocument/2006/relationships/oleObject" Target="../embeddings/oleObject328.bin"/><Relationship Id="rId10" Type="http://schemas.openxmlformats.org/officeDocument/2006/relationships/image" Target="../media/image313.wmf"/><Relationship Id="rId4" Type="http://schemas.openxmlformats.org/officeDocument/2006/relationships/image" Target="../media/image310.wmf"/><Relationship Id="rId9" Type="http://schemas.openxmlformats.org/officeDocument/2006/relationships/oleObject" Target="../embeddings/oleObject330.bin"/><Relationship Id="rId14" Type="http://schemas.openxmlformats.org/officeDocument/2006/relationships/image" Target="../media/image309.wmf"/></Relationships>
</file>

<file path=ppt/slides/_rels/slide169.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oleObject" Target="../embeddings/oleObject333.bin"/><Relationship Id="rId7" Type="http://schemas.openxmlformats.org/officeDocument/2006/relationships/image" Target="../media/image296.png"/><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image" Target="../media/image316.wmf"/><Relationship Id="rId5" Type="http://schemas.openxmlformats.org/officeDocument/2006/relationships/oleObject" Target="../embeddings/oleObject334.bin"/><Relationship Id="rId10" Type="http://schemas.openxmlformats.org/officeDocument/2006/relationships/image" Target="../media/image299.jpeg"/><Relationship Id="rId4" Type="http://schemas.openxmlformats.org/officeDocument/2006/relationships/image" Target="../media/image315.wmf"/><Relationship Id="rId9" Type="http://schemas.openxmlformats.org/officeDocument/2006/relationships/image" Target="../media/image29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8" Type="http://schemas.openxmlformats.org/officeDocument/2006/relationships/image" Target="../media/image318.wmf"/><Relationship Id="rId13" Type="http://schemas.openxmlformats.org/officeDocument/2006/relationships/oleObject" Target="../embeddings/oleObject340.bin"/><Relationship Id="rId3" Type="http://schemas.openxmlformats.org/officeDocument/2006/relationships/oleObject" Target="../embeddings/oleObject335.bin"/><Relationship Id="rId7" Type="http://schemas.openxmlformats.org/officeDocument/2006/relationships/oleObject" Target="../embeddings/oleObject337.bin"/><Relationship Id="rId12" Type="http://schemas.openxmlformats.org/officeDocument/2006/relationships/image" Target="../media/image309.wmf"/><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317.wmf"/><Relationship Id="rId11" Type="http://schemas.openxmlformats.org/officeDocument/2006/relationships/oleObject" Target="../embeddings/oleObject339.bin"/><Relationship Id="rId5" Type="http://schemas.openxmlformats.org/officeDocument/2006/relationships/oleObject" Target="../embeddings/oleObject336.bin"/><Relationship Id="rId10" Type="http://schemas.openxmlformats.org/officeDocument/2006/relationships/image" Target="../media/image319.wmf"/><Relationship Id="rId4" Type="http://schemas.openxmlformats.org/officeDocument/2006/relationships/image" Target="../media/image301.wmf"/><Relationship Id="rId9" Type="http://schemas.openxmlformats.org/officeDocument/2006/relationships/oleObject" Target="../embeddings/oleObject338.bin"/><Relationship Id="rId14" Type="http://schemas.openxmlformats.org/officeDocument/2006/relationships/image" Target="../media/image320.wmf"/></Relationships>
</file>

<file path=ppt/slides/_rels/slide171.xml.rels><?xml version="1.0" encoding="UTF-8" standalone="yes"?>
<Relationships xmlns="http://schemas.openxmlformats.org/package/2006/relationships"><Relationship Id="rId8" Type="http://schemas.openxmlformats.org/officeDocument/2006/relationships/image" Target="../media/image322.wmf"/><Relationship Id="rId3" Type="http://schemas.openxmlformats.org/officeDocument/2006/relationships/oleObject" Target="../embeddings/oleObject341.bin"/><Relationship Id="rId7" Type="http://schemas.openxmlformats.org/officeDocument/2006/relationships/oleObject" Target="../embeddings/oleObject343.bin"/><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309.wmf"/><Relationship Id="rId5" Type="http://schemas.openxmlformats.org/officeDocument/2006/relationships/oleObject" Target="../embeddings/oleObject342.bin"/><Relationship Id="rId10" Type="http://schemas.openxmlformats.org/officeDocument/2006/relationships/image" Target="../media/image323.wmf"/><Relationship Id="rId4" Type="http://schemas.openxmlformats.org/officeDocument/2006/relationships/image" Target="../media/image321.wmf"/><Relationship Id="rId9" Type="http://schemas.openxmlformats.org/officeDocument/2006/relationships/oleObject" Target="../embeddings/oleObject344.bin"/></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345.bin"/><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image" Target="../media/image324.wmf"/><Relationship Id="rId5" Type="http://schemas.openxmlformats.org/officeDocument/2006/relationships/oleObject" Target="../embeddings/oleObject346.bin"/><Relationship Id="rId4" Type="http://schemas.openxmlformats.org/officeDocument/2006/relationships/image" Target="../media/image108.wmf"/></Relationships>
</file>

<file path=ppt/slides/_rels/slide173.xml.rels><?xml version="1.0" encoding="UTF-8" standalone="yes"?>
<Relationships xmlns="http://schemas.openxmlformats.org/package/2006/relationships"><Relationship Id="rId2" Type="http://schemas.openxmlformats.org/officeDocument/2006/relationships/image" Target="../media/image299.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347.bin"/><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image" Target="../media/image325.e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20.bin"/><Relationship Id="rId10"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8.bin"/><Relationship Id="rId10" Type="http://schemas.openxmlformats.org/officeDocument/2006/relationships/image" Target="../media/image35.wmf"/><Relationship Id="rId4" Type="http://schemas.openxmlformats.org/officeDocument/2006/relationships/image" Target="../media/image27.wmf"/><Relationship Id="rId9"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35.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image" Target="../media/image48.wmf"/><Relationship Id="rId1" Type="http://schemas.openxmlformats.org/officeDocument/2006/relationships/vmlDrawing" Target="../drawings/vmlDrawing11.vml"/><Relationship Id="rId6" Type="http://schemas.openxmlformats.org/officeDocument/2006/relationships/image" Target="../media/image33.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45.wmf"/><Relationship Id="rId4" Type="http://schemas.openxmlformats.org/officeDocument/2006/relationships/image" Target="../media/image43.wmf"/><Relationship Id="rId9" Type="http://schemas.openxmlformats.org/officeDocument/2006/relationships/oleObject" Target="../embeddings/oleObject42.bin"/><Relationship Id="rId14" Type="http://schemas.openxmlformats.org/officeDocument/2006/relationships/image" Target="../media/image47.wmf"/></Relationships>
</file>

<file path=ppt/slides/_rels/slide36.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51.bin"/><Relationship Id="rId18" Type="http://schemas.openxmlformats.org/officeDocument/2006/relationships/image" Target="../media/image46.wmf"/><Relationship Id="rId3" Type="http://schemas.openxmlformats.org/officeDocument/2006/relationships/oleObject" Target="../embeddings/oleObject46.bin"/><Relationship Id="rId21" Type="http://schemas.openxmlformats.org/officeDocument/2006/relationships/oleObject" Target="../embeddings/oleObject55.bin"/><Relationship Id="rId7" Type="http://schemas.openxmlformats.org/officeDocument/2006/relationships/oleObject" Target="../embeddings/oleObject48.bin"/><Relationship Id="rId12" Type="http://schemas.openxmlformats.org/officeDocument/2006/relationships/image" Target="../media/image52.wmf"/><Relationship Id="rId17" Type="http://schemas.openxmlformats.org/officeDocument/2006/relationships/oleObject" Target="../embeddings/oleObject53.bin"/><Relationship Id="rId2" Type="http://schemas.openxmlformats.org/officeDocument/2006/relationships/slideLayout" Target="../slideLayouts/slideLayout7.xml"/><Relationship Id="rId16" Type="http://schemas.openxmlformats.org/officeDocument/2006/relationships/image" Target="../media/image54.wmf"/><Relationship Id="rId20" Type="http://schemas.openxmlformats.org/officeDocument/2006/relationships/image" Target="../media/image47.wmf"/><Relationship Id="rId1" Type="http://schemas.openxmlformats.org/officeDocument/2006/relationships/vmlDrawing" Target="../drawings/vmlDrawing12.vml"/><Relationship Id="rId6" Type="http://schemas.openxmlformats.org/officeDocument/2006/relationships/image" Target="../media/image50.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51.wmf"/><Relationship Id="rId19" Type="http://schemas.openxmlformats.org/officeDocument/2006/relationships/oleObject" Target="../embeddings/oleObject54.bin"/><Relationship Id="rId4" Type="http://schemas.openxmlformats.org/officeDocument/2006/relationships/image" Target="../media/image49.wmf"/><Relationship Id="rId9" Type="http://schemas.openxmlformats.org/officeDocument/2006/relationships/oleObject" Target="../embeddings/oleObject49.bin"/><Relationship Id="rId14" Type="http://schemas.openxmlformats.org/officeDocument/2006/relationships/image" Target="../media/image53.wmf"/><Relationship Id="rId22" Type="http://schemas.openxmlformats.org/officeDocument/2006/relationships/image" Target="../media/image48.wmf"/></Relationships>
</file>

<file path=ppt/slides/_rels/slide37.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6.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9.bin"/><Relationship Id="rId14" Type="http://schemas.openxmlformats.org/officeDocument/2006/relationships/image" Target="../media/image60.wmf"/></Relationships>
</file>

<file path=ppt/slides/_rels/slide38.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2.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5.bin"/><Relationship Id="rId14" Type="http://schemas.openxmlformats.org/officeDocument/2006/relationships/image" Target="../media/image59.wmf"/></Relationships>
</file>

<file path=ppt/slides/_rels/slide39.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7.wmf"/><Relationship Id="rId5" Type="http://schemas.openxmlformats.org/officeDocument/2006/relationships/oleObject" Target="../embeddings/oleObject69.bin"/><Relationship Id="rId4" Type="http://schemas.openxmlformats.org/officeDocument/2006/relationships/image" Target="../media/image66.wmf"/></Relationships>
</file>

<file path=ppt/slides/_rels/slide4.xml.rels><?xml version="1.0" encoding="UTF-8" standalone="yes"?>
<Relationships xmlns="http://schemas.openxmlformats.org/package/2006/relationships"><Relationship Id="rId2" Type="http://schemas.openxmlformats.org/officeDocument/2006/relationships/hyperlink" Target="http://courses.egr.uh.edu/ECE/ECE6345/"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9.wmf"/><Relationship Id="rId5" Type="http://schemas.openxmlformats.org/officeDocument/2006/relationships/oleObject" Target="../embeddings/oleObject72.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74.bin"/></Relationships>
</file>

<file path=ppt/slides/_rels/slide4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3.wmf"/><Relationship Id="rId5" Type="http://schemas.openxmlformats.org/officeDocument/2006/relationships/oleObject" Target="../embeddings/oleObject76.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77.wmf"/><Relationship Id="rId5" Type="http://schemas.openxmlformats.org/officeDocument/2006/relationships/oleObject" Target="../embeddings/oleObject80.bin"/><Relationship Id="rId4" Type="http://schemas.openxmlformats.org/officeDocument/2006/relationships/image" Target="../media/image76.wmf"/></Relationships>
</file>

<file path=ppt/slides/_rels/slide43.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0.wmf"/><Relationship Id="rId5" Type="http://schemas.openxmlformats.org/officeDocument/2006/relationships/oleObject" Target="../embeddings/oleObject82.bin"/><Relationship Id="rId4" Type="http://schemas.openxmlformats.org/officeDocument/2006/relationships/image" Target="../media/image7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82.wmf"/></Relationships>
</file>

<file path=ppt/slides/_rels/slide45.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83.wmf"/><Relationship Id="rId4" Type="http://schemas.openxmlformats.org/officeDocument/2006/relationships/oleObject" Target="../embeddings/oleObject85.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8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5.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87.wmf"/><Relationship Id="rId4" Type="http://schemas.openxmlformats.org/officeDocument/2006/relationships/image" Target="../media/image66.wmf"/><Relationship Id="rId9" Type="http://schemas.openxmlformats.org/officeDocument/2006/relationships/oleObject" Target="../embeddings/oleObject89.bin"/><Relationship Id="rId14" Type="http://schemas.openxmlformats.org/officeDocument/2006/relationships/image" Target="../media/image8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2.wmf"/><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93.bin"/><Relationship Id="rId5" Type="http://schemas.openxmlformats.org/officeDocument/2006/relationships/image" Target="../media/image83.wmf"/><Relationship Id="rId4" Type="http://schemas.openxmlformats.org/officeDocument/2006/relationships/oleObject" Target="../embeddings/oleObject92.bin"/><Relationship Id="rId9" Type="http://schemas.openxmlformats.org/officeDocument/2006/relationships/image" Target="../media/image9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94.wmf"/><Relationship Id="rId5" Type="http://schemas.openxmlformats.org/officeDocument/2006/relationships/oleObject" Target="../embeddings/oleObject96.bin"/><Relationship Id="rId4" Type="http://schemas.openxmlformats.org/officeDocument/2006/relationships/image" Target="../media/image9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9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97.wmf"/><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99.bin"/><Relationship Id="rId5" Type="http://schemas.openxmlformats.org/officeDocument/2006/relationships/image" Target="../media/image83.wmf"/><Relationship Id="rId4" Type="http://schemas.openxmlformats.org/officeDocument/2006/relationships/oleObject" Target="../embeddings/oleObject98.bin"/><Relationship Id="rId9" Type="http://schemas.openxmlformats.org/officeDocument/2006/relationships/image" Target="../media/image9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98.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9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01.wmf"/><Relationship Id="rId5" Type="http://schemas.openxmlformats.org/officeDocument/2006/relationships/oleObject" Target="../embeddings/oleObject104.bin"/><Relationship Id="rId4" Type="http://schemas.openxmlformats.org/officeDocument/2006/relationships/image" Target="../media/image100.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20.wmf"/><Relationship Id="rId7" Type="http://schemas.openxmlformats.org/officeDocument/2006/relationships/oleObject" Target="../embeddings/oleObject3.bin"/><Relationship Id="rId12" Type="http://schemas.openxmlformats.org/officeDocument/2006/relationships/image" Target="../media/image9.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24" Type="http://schemas.openxmlformats.org/officeDocument/2006/relationships/image" Target="../media/image15.wmf"/><Relationship Id="rId32"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7.wmf"/><Relationship Id="rId10" Type="http://schemas.openxmlformats.org/officeDocument/2006/relationships/image" Target="../media/image8.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3.bin"/><Relationship Id="rId30" Type="http://schemas.openxmlformats.org/officeDocument/2006/relationships/image" Target="../media/image18.wmf"/><Relationship Id="rId8" Type="http://schemas.openxmlformats.org/officeDocument/2006/relationships/image" Target="../media/image7.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03.wmf"/><Relationship Id="rId7" Type="http://schemas.openxmlformats.org/officeDocument/2006/relationships/image" Target="../media/image102.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06.bin"/><Relationship Id="rId5" Type="http://schemas.openxmlformats.org/officeDocument/2006/relationships/image" Target="../media/image90.wmf"/><Relationship Id="rId4" Type="http://schemas.openxmlformats.org/officeDocument/2006/relationships/oleObject" Target="../embeddings/oleObject105.bin"/><Relationship Id="rId9" Type="http://schemas.openxmlformats.org/officeDocument/2006/relationships/image" Target="../media/image83.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image" Target="../media/image105.w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09.bin"/><Relationship Id="rId11" Type="http://schemas.openxmlformats.org/officeDocument/2006/relationships/image" Target="../media/image102.wmf"/><Relationship Id="rId5" Type="http://schemas.openxmlformats.org/officeDocument/2006/relationships/image" Target="../media/image104.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9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07.png"/><Relationship Id="rId4" Type="http://schemas.openxmlformats.org/officeDocument/2006/relationships/image" Target="../media/image106.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08.wmf"/></Relationships>
</file>

<file path=ppt/slides/_rels/slide67.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image" Target="../media/image112.wmf"/><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115.bin"/><Relationship Id="rId5" Type="http://schemas.openxmlformats.org/officeDocument/2006/relationships/image" Target="../media/image83.wmf"/><Relationship Id="rId4" Type="http://schemas.openxmlformats.org/officeDocument/2006/relationships/oleObject" Target="../embeddings/oleObject114.bin"/><Relationship Id="rId9" Type="http://schemas.openxmlformats.org/officeDocument/2006/relationships/image" Target="../media/image1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14.wmf"/><Relationship Id="rId5" Type="http://schemas.openxmlformats.org/officeDocument/2006/relationships/oleObject" Target="../embeddings/oleObject118.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20.bin"/></Relationships>
</file>

<file path=ppt/slides/_rels/slide73.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18.wmf"/><Relationship Id="rId5" Type="http://schemas.openxmlformats.org/officeDocument/2006/relationships/oleObject" Target="../embeddings/oleObject122.bin"/><Relationship Id="rId4" Type="http://schemas.openxmlformats.org/officeDocument/2006/relationships/image" Target="../media/image117.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120.wmf"/></Relationships>
</file>

<file path=ppt/slides/_rels/slide75.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25.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22.w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28.bin"/></Relationships>
</file>

<file path=ppt/slides/_rels/slide76.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30.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27.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33.bin"/><Relationship Id="rId14" Type="http://schemas.openxmlformats.org/officeDocument/2006/relationships/image" Target="../media/image131.wmf"/></Relationships>
</file>

<file path=ppt/slides/_rels/slide77.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33.wmf"/><Relationship Id="rId5" Type="http://schemas.openxmlformats.org/officeDocument/2006/relationships/oleObject" Target="../embeddings/oleObject137.bin"/><Relationship Id="rId4" Type="http://schemas.openxmlformats.org/officeDocument/2006/relationships/image" Target="../media/image132.wmf"/></Relationships>
</file>

<file path=ppt/slides/_rels/slide78.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1.bin"/><Relationship Id="rId12" Type="http://schemas.openxmlformats.org/officeDocument/2006/relationships/image" Target="../media/image139.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36.wmf"/><Relationship Id="rId11" Type="http://schemas.openxmlformats.org/officeDocument/2006/relationships/oleObject" Target="../embeddings/oleObject143.bin"/><Relationship Id="rId5" Type="http://schemas.openxmlformats.org/officeDocument/2006/relationships/oleObject" Target="../embeddings/oleObject140.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42.bin"/><Relationship Id="rId14" Type="http://schemas.openxmlformats.org/officeDocument/2006/relationships/image" Target="../media/image140.wmf"/></Relationships>
</file>

<file path=ppt/slides/_rels/slide79.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20.w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42.w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48.bin"/><Relationship Id="rId14" Type="http://schemas.openxmlformats.org/officeDocument/2006/relationships/image" Target="../media/image116.wmf"/></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46.wmf"/><Relationship Id="rId5" Type="http://schemas.openxmlformats.org/officeDocument/2006/relationships/oleObject" Target="../embeddings/oleObject152.bin"/><Relationship Id="rId4" Type="http://schemas.openxmlformats.org/officeDocument/2006/relationships/image" Target="../media/image145.wmf"/></Relationships>
</file>

<file path=ppt/slides/_rels/slide81.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58.bin"/><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27.wmf"/><Relationship Id="rId2" Type="http://schemas.openxmlformats.org/officeDocument/2006/relationships/slideLayout" Target="../slideLayouts/slideLayout7.xml"/><Relationship Id="rId16" Type="http://schemas.openxmlformats.org/officeDocument/2006/relationships/image" Target="../media/image151.wmf"/><Relationship Id="rId1" Type="http://schemas.openxmlformats.org/officeDocument/2006/relationships/vmlDrawing" Target="../drawings/vmlDrawing44.vml"/><Relationship Id="rId6" Type="http://schemas.openxmlformats.org/officeDocument/2006/relationships/image" Target="../media/image148.w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150.wmf"/><Relationship Id="rId4" Type="http://schemas.openxmlformats.org/officeDocument/2006/relationships/image" Target="../media/image147.wmf"/><Relationship Id="rId9" Type="http://schemas.openxmlformats.org/officeDocument/2006/relationships/oleObject" Target="../embeddings/oleObject156.bin"/><Relationship Id="rId14" Type="http://schemas.openxmlformats.org/officeDocument/2006/relationships/image" Target="../media/image28.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152.wmf"/></Relationships>
</file>

<file path=ppt/slides/_rels/slide83.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153.wmf"/><Relationship Id="rId4" Type="http://schemas.openxmlformats.org/officeDocument/2006/relationships/oleObject" Target="../embeddings/oleObject161.bin"/></Relationships>
</file>

<file path=ppt/slides/_rels/slide84.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156.wmf"/><Relationship Id="rId5" Type="http://schemas.openxmlformats.org/officeDocument/2006/relationships/oleObject" Target="../embeddings/oleObject163.bin"/><Relationship Id="rId4" Type="http://schemas.openxmlformats.org/officeDocument/2006/relationships/image" Target="../media/image155.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158.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62.emf"/><Relationship Id="rId7" Type="http://schemas.openxmlformats.org/officeDocument/2006/relationships/image" Target="../media/image159.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166.bin"/><Relationship Id="rId11" Type="http://schemas.openxmlformats.org/officeDocument/2006/relationships/image" Target="../media/image161.wmf"/><Relationship Id="rId5" Type="http://schemas.openxmlformats.org/officeDocument/2006/relationships/image" Target="../media/image164.emf"/><Relationship Id="rId10" Type="http://schemas.openxmlformats.org/officeDocument/2006/relationships/oleObject" Target="../embeddings/oleObject168.bin"/><Relationship Id="rId4" Type="http://schemas.openxmlformats.org/officeDocument/2006/relationships/image" Target="../media/image163.emf"/><Relationship Id="rId9" Type="http://schemas.openxmlformats.org/officeDocument/2006/relationships/image" Target="../media/image160.wmf"/></Relationships>
</file>

<file path=ppt/slides/_rels/slide89.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160.wmf"/><Relationship Id="rId5" Type="http://schemas.openxmlformats.org/officeDocument/2006/relationships/oleObject" Target="../embeddings/oleObject170.bin"/><Relationship Id="rId4" Type="http://schemas.openxmlformats.org/officeDocument/2006/relationships/image" Target="../media/image159.wmf"/><Relationship Id="rId9" Type="http://schemas.openxmlformats.org/officeDocument/2006/relationships/image" Target="../media/image1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71.wmf"/><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168.wmf"/><Relationship Id="rId11" Type="http://schemas.openxmlformats.org/officeDocument/2006/relationships/oleObject" Target="../embeddings/oleObject176.bin"/><Relationship Id="rId5" Type="http://schemas.openxmlformats.org/officeDocument/2006/relationships/oleObject" Target="../embeddings/oleObject173.bin"/><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75.bin"/></Relationships>
</file>

<file path=ppt/slides/_rels/slide93.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oleObject" Target="../embeddings/oleObject177.bin"/><Relationship Id="rId7" Type="http://schemas.openxmlformats.org/officeDocument/2006/relationships/oleObject" Target="../embeddings/oleObject179.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173.wmf"/><Relationship Id="rId11" Type="http://schemas.openxmlformats.org/officeDocument/2006/relationships/oleObject" Target="../embeddings/oleObject181.bin"/><Relationship Id="rId5" Type="http://schemas.openxmlformats.org/officeDocument/2006/relationships/oleObject" Target="../embeddings/oleObject178.bin"/><Relationship Id="rId10" Type="http://schemas.openxmlformats.org/officeDocument/2006/relationships/image" Target="../media/image175.wmf"/><Relationship Id="rId4" Type="http://schemas.openxmlformats.org/officeDocument/2006/relationships/image" Target="../media/image172.wmf"/><Relationship Id="rId9" Type="http://schemas.openxmlformats.org/officeDocument/2006/relationships/oleObject" Target="../embeddings/oleObject180.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67.wmf"/></Relationships>
</file>

<file path=ppt/slides/_rels/slide95.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oleObject" Target="../embeddings/oleObject188.bin"/><Relationship Id="rId18" Type="http://schemas.openxmlformats.org/officeDocument/2006/relationships/image" Target="../media/image183.wmf"/><Relationship Id="rId26" Type="http://schemas.openxmlformats.org/officeDocument/2006/relationships/image" Target="../media/image186.wmf"/><Relationship Id="rId3" Type="http://schemas.openxmlformats.org/officeDocument/2006/relationships/oleObject" Target="../embeddings/oleObject183.bin"/><Relationship Id="rId21" Type="http://schemas.openxmlformats.org/officeDocument/2006/relationships/image" Target="../media/image184.wmf"/><Relationship Id="rId7" Type="http://schemas.openxmlformats.org/officeDocument/2006/relationships/oleObject" Target="../embeddings/oleObject185.bin"/><Relationship Id="rId12" Type="http://schemas.openxmlformats.org/officeDocument/2006/relationships/image" Target="../media/image180.wmf"/><Relationship Id="rId17" Type="http://schemas.openxmlformats.org/officeDocument/2006/relationships/oleObject" Target="../embeddings/oleObject190.bin"/><Relationship Id="rId25" Type="http://schemas.openxmlformats.org/officeDocument/2006/relationships/oleObject" Target="../embeddings/oleObject195.bin"/><Relationship Id="rId2" Type="http://schemas.openxmlformats.org/officeDocument/2006/relationships/slideLayout" Target="../slideLayouts/slideLayout7.xml"/><Relationship Id="rId16" Type="http://schemas.openxmlformats.org/officeDocument/2006/relationships/image" Target="../media/image182.wmf"/><Relationship Id="rId20" Type="http://schemas.openxmlformats.org/officeDocument/2006/relationships/oleObject" Target="../embeddings/oleObject192.bin"/><Relationship Id="rId29" Type="http://schemas.openxmlformats.org/officeDocument/2006/relationships/oleObject" Target="../embeddings/oleObject197.bin"/><Relationship Id="rId1" Type="http://schemas.openxmlformats.org/officeDocument/2006/relationships/vmlDrawing" Target="../drawings/vmlDrawing54.vml"/><Relationship Id="rId6" Type="http://schemas.openxmlformats.org/officeDocument/2006/relationships/image" Target="../media/image177.wmf"/><Relationship Id="rId11" Type="http://schemas.openxmlformats.org/officeDocument/2006/relationships/oleObject" Target="../embeddings/oleObject187.bin"/><Relationship Id="rId24" Type="http://schemas.openxmlformats.org/officeDocument/2006/relationships/oleObject" Target="../embeddings/oleObject194.bin"/><Relationship Id="rId32" Type="http://schemas.openxmlformats.org/officeDocument/2006/relationships/image" Target="../media/image189.wmf"/><Relationship Id="rId5" Type="http://schemas.openxmlformats.org/officeDocument/2006/relationships/oleObject" Target="../embeddings/oleObject184.bin"/><Relationship Id="rId15" Type="http://schemas.openxmlformats.org/officeDocument/2006/relationships/oleObject" Target="../embeddings/oleObject189.bin"/><Relationship Id="rId23" Type="http://schemas.openxmlformats.org/officeDocument/2006/relationships/image" Target="../media/image185.wmf"/><Relationship Id="rId28" Type="http://schemas.openxmlformats.org/officeDocument/2006/relationships/image" Target="../media/image187.wmf"/><Relationship Id="rId10" Type="http://schemas.openxmlformats.org/officeDocument/2006/relationships/image" Target="../media/image179.wmf"/><Relationship Id="rId19" Type="http://schemas.openxmlformats.org/officeDocument/2006/relationships/oleObject" Target="../embeddings/oleObject191.bin"/><Relationship Id="rId31" Type="http://schemas.openxmlformats.org/officeDocument/2006/relationships/oleObject" Target="../embeddings/oleObject198.bin"/><Relationship Id="rId4" Type="http://schemas.openxmlformats.org/officeDocument/2006/relationships/image" Target="../media/image176.wmf"/><Relationship Id="rId9" Type="http://schemas.openxmlformats.org/officeDocument/2006/relationships/oleObject" Target="../embeddings/oleObject186.bin"/><Relationship Id="rId14" Type="http://schemas.openxmlformats.org/officeDocument/2006/relationships/image" Target="../media/image181.wmf"/><Relationship Id="rId22" Type="http://schemas.openxmlformats.org/officeDocument/2006/relationships/oleObject" Target="../embeddings/oleObject193.bin"/><Relationship Id="rId27" Type="http://schemas.openxmlformats.org/officeDocument/2006/relationships/oleObject" Target="../embeddings/oleObject196.bin"/><Relationship Id="rId30" Type="http://schemas.openxmlformats.org/officeDocument/2006/relationships/image" Target="../media/image188.wmf"/></Relationships>
</file>

<file path=ppt/slides/_rels/slide96.x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91.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537710" y="2173968"/>
            <a:ext cx="8086444" cy="707886"/>
          </a:xfrm>
          <a:prstGeom prst="rect">
            <a:avLst/>
          </a:prstGeom>
          <a:noFill/>
          <a:ln w="9525">
            <a:noFill/>
            <a:miter lim="800000"/>
            <a:headEnd/>
            <a:tailEnd/>
          </a:ln>
        </p:spPr>
        <p:txBody>
          <a:bodyPr wrap="none">
            <a:spAutoFit/>
          </a:bodyPr>
          <a:lstStyle/>
          <a:p>
            <a:pPr eaLnBrk="1" hangingPunct="1"/>
            <a:r>
              <a:rPr lang="en-US" sz="4000" dirty="0" smtClean="0">
                <a:solidFill>
                  <a:srgbClr val="FF9900"/>
                </a:solidFill>
                <a:latin typeface="Arial" charset="0"/>
              </a:rPr>
              <a:t>Introduction to Microstrip </a:t>
            </a:r>
            <a:r>
              <a:rPr lang="en-US" sz="4000" dirty="0">
                <a:solidFill>
                  <a:srgbClr val="FF9900"/>
                </a:solidFill>
                <a:latin typeface="Arial" charset="0"/>
              </a:rPr>
              <a:t>Antennas</a:t>
            </a:r>
          </a:p>
        </p:txBody>
      </p:sp>
      <p:sp>
        <p:nvSpPr>
          <p:cNvPr id="68611" name="Text Box 3"/>
          <p:cNvSpPr txBox="1">
            <a:spLocks noChangeArrowheads="1"/>
          </p:cNvSpPr>
          <p:nvPr/>
        </p:nvSpPr>
        <p:spPr bwMode="auto">
          <a:xfrm>
            <a:off x="2673202" y="2966394"/>
            <a:ext cx="3568700" cy="1373187"/>
          </a:xfrm>
          <a:prstGeom prst="rect">
            <a:avLst/>
          </a:prstGeom>
          <a:noFill/>
          <a:ln w="9525">
            <a:noFill/>
            <a:miter lim="800000"/>
            <a:headEnd/>
            <a:tailEnd/>
          </a:ln>
        </p:spPr>
        <p:txBody>
          <a:bodyPr wrap="none">
            <a:spAutoFit/>
          </a:bodyPr>
          <a:lstStyle/>
          <a:p>
            <a:pPr algn="ctr" eaLnBrk="1" hangingPunct="1"/>
            <a:r>
              <a:rPr lang="en-US" sz="2800" dirty="0">
                <a:latin typeface="Arial" charset="0"/>
              </a:rPr>
              <a:t>David R. Jackson</a:t>
            </a:r>
          </a:p>
          <a:p>
            <a:pPr algn="ctr" eaLnBrk="1" hangingPunct="1"/>
            <a:r>
              <a:rPr lang="en-US" sz="2800" dirty="0">
                <a:latin typeface="Arial" charset="0"/>
              </a:rPr>
              <a:t>Dept. of ECE</a:t>
            </a:r>
          </a:p>
          <a:p>
            <a:pPr algn="ctr" eaLnBrk="1" hangingPunct="1"/>
            <a:r>
              <a:rPr lang="en-US" sz="2800" dirty="0">
                <a:latin typeface="Arial" charset="0"/>
              </a:rPr>
              <a:t>University of Houston</a:t>
            </a:r>
          </a:p>
        </p:txBody>
      </p:sp>
      <p:pic>
        <p:nvPicPr>
          <p:cNvPr id="4" name="Picture 4" descr="asp2"/>
          <p:cNvPicPr>
            <a:picLocks noChangeAspect="1" noChangeArrowheads="1"/>
          </p:cNvPicPr>
          <p:nvPr/>
        </p:nvPicPr>
        <p:blipFill>
          <a:blip r:embed="rId3" cstate="print"/>
          <a:srcRect/>
          <a:stretch>
            <a:fillRect/>
          </a:stretch>
        </p:blipFill>
        <p:spPr bwMode="auto">
          <a:xfrm>
            <a:off x="154764" y="4762243"/>
            <a:ext cx="2719065" cy="1838419"/>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a:t>
            </a:fld>
            <a:endParaRPr lang="en-US" dirty="0"/>
          </a:p>
        </p:txBody>
      </p:sp>
      <p:pic>
        <p:nvPicPr>
          <p:cNvPr id="171009" name="Picture 1" descr="D:\User\Conferences\AP-URSI\AP-URSI 2013\Short Course\APSURSI2013_Webheader.pn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pic>
        <p:nvPicPr>
          <p:cNvPr id="7" name="Picture 8" descr="http://www.activefrance.com/Antennas/XBA.jpg"/>
          <p:cNvPicPr>
            <a:picLocks noChangeAspect="1" noChangeArrowheads="1"/>
          </p:cNvPicPr>
          <p:nvPr/>
        </p:nvPicPr>
        <p:blipFill>
          <a:blip r:embed="rId5" cstate="print"/>
          <a:srcRect/>
          <a:stretch>
            <a:fillRect/>
          </a:stretch>
        </p:blipFill>
        <p:spPr bwMode="auto">
          <a:xfrm>
            <a:off x="6533697" y="4572000"/>
            <a:ext cx="1991967" cy="2155371"/>
          </a:xfrm>
          <a:prstGeom prst="rect">
            <a:avLst/>
          </a:prstGeom>
          <a:noFill/>
        </p:spPr>
      </p:pic>
      <p:pic>
        <p:nvPicPr>
          <p:cNvPr id="8" name="Picture 4" descr="image04"/>
          <p:cNvPicPr>
            <a:picLocks noChangeAspect="1" noChangeArrowheads="1"/>
          </p:cNvPicPr>
          <p:nvPr/>
        </p:nvPicPr>
        <p:blipFill>
          <a:blip r:embed="rId6" cstate="print"/>
          <a:srcRect/>
          <a:stretch>
            <a:fillRect/>
          </a:stretch>
        </p:blipFill>
        <p:spPr bwMode="auto">
          <a:xfrm>
            <a:off x="3417208" y="4707793"/>
            <a:ext cx="2613478" cy="1919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805596" y="1979703"/>
            <a:ext cx="7830675" cy="1246495"/>
          </a:xfrm>
          <a:prstGeom prst="rect">
            <a:avLst/>
          </a:prstGeom>
          <a:noFill/>
          <a:ln w="9525">
            <a:noFill/>
            <a:miter lim="800000"/>
            <a:headEnd/>
            <a:tailEnd/>
          </a:ln>
        </p:spPr>
        <p:txBody>
          <a:bodyPr wrap="square">
            <a:spAutoFit/>
          </a:bodyPr>
          <a:lstStyle/>
          <a:p>
            <a:pPr marL="225425" indent="-225425" eaLnBrk="1" hangingPunct="1">
              <a:spcAft>
                <a:spcPts val="1800"/>
              </a:spcAft>
              <a:buFont typeface="Wingdings" pitchFamily="2" charset="2"/>
              <a:buChar char="§"/>
            </a:pPr>
            <a:r>
              <a:rPr lang="en-US" sz="2000" dirty="0">
                <a:solidFill>
                  <a:srgbClr val="0000FF"/>
                </a:solidFill>
                <a:latin typeface="Arial" charset="0"/>
              </a:rPr>
              <a:t>Invented by Bob Munson in </a:t>
            </a:r>
            <a:r>
              <a:rPr lang="en-US" sz="2000" dirty="0" smtClean="0">
                <a:solidFill>
                  <a:srgbClr val="0000FF"/>
                </a:solidFill>
                <a:latin typeface="Arial" charset="0"/>
              </a:rPr>
              <a:t>1972 (but earlier work by </a:t>
            </a:r>
            <a:r>
              <a:rPr lang="en-US" sz="2000" dirty="0" err="1">
                <a:solidFill>
                  <a:srgbClr val="0000FF"/>
                </a:solidFill>
                <a:latin typeface="Arial" charset="0"/>
              </a:rPr>
              <a:t>D</a:t>
            </a:r>
            <a:r>
              <a:rPr lang="en-US" sz="2000" dirty="0" err="1" smtClean="0">
                <a:solidFill>
                  <a:srgbClr val="0000FF"/>
                </a:solidFill>
                <a:latin typeface="Arial" charset="0"/>
              </a:rPr>
              <a:t>echamps</a:t>
            </a:r>
            <a:r>
              <a:rPr lang="en-US" sz="2000" dirty="0" smtClean="0">
                <a:solidFill>
                  <a:srgbClr val="0000FF"/>
                </a:solidFill>
                <a:latin typeface="Arial" charset="0"/>
              </a:rPr>
              <a:t> goes back to 1953).</a:t>
            </a:r>
            <a:endParaRPr lang="en-US" sz="2000" dirty="0">
              <a:solidFill>
                <a:srgbClr val="0000FF"/>
              </a:solidFill>
              <a:latin typeface="Arial" charset="0"/>
            </a:endParaRPr>
          </a:p>
          <a:p>
            <a:pPr marL="225425" indent="-225425" eaLnBrk="1" hangingPunct="1">
              <a:spcAft>
                <a:spcPct val="50000"/>
              </a:spcAft>
              <a:buFont typeface="Wingdings" pitchFamily="2" charset="2"/>
              <a:buChar char="§"/>
            </a:pPr>
            <a:r>
              <a:rPr lang="en-US" sz="2000" dirty="0">
                <a:solidFill>
                  <a:srgbClr val="0000FF"/>
                </a:solidFill>
                <a:latin typeface="Arial" charset="0"/>
              </a:rPr>
              <a:t>Became popular starting in the 1970s.</a:t>
            </a:r>
          </a:p>
        </p:txBody>
      </p:sp>
      <p:sp>
        <p:nvSpPr>
          <p:cNvPr id="70660" name="Text Box 4"/>
          <p:cNvSpPr txBox="1">
            <a:spLocks noChangeArrowheads="1"/>
          </p:cNvSpPr>
          <p:nvPr/>
        </p:nvSpPr>
        <p:spPr bwMode="auto">
          <a:xfrm>
            <a:off x="724893" y="3873600"/>
            <a:ext cx="7635875" cy="2308324"/>
          </a:xfrm>
          <a:prstGeom prst="rect">
            <a:avLst/>
          </a:prstGeom>
          <a:noFill/>
          <a:ln w="9525">
            <a:noFill/>
            <a:miter lim="800000"/>
            <a:headEnd/>
            <a:tailEnd/>
          </a:ln>
        </p:spPr>
        <p:txBody>
          <a:bodyPr>
            <a:spAutoFit/>
          </a:bodyPr>
          <a:lstStyle/>
          <a:p>
            <a:r>
              <a:rPr lang="en-US" sz="1600" dirty="0" smtClean="0"/>
              <a:t>G. </a:t>
            </a:r>
            <a:r>
              <a:rPr lang="en-US" sz="1600" dirty="0" err="1" smtClean="0"/>
              <a:t>Deschamps</a:t>
            </a:r>
            <a:r>
              <a:rPr lang="en-US" sz="1600" dirty="0" smtClean="0"/>
              <a:t> and W. </a:t>
            </a:r>
            <a:r>
              <a:rPr lang="en-US" sz="1600" dirty="0" err="1" smtClean="0"/>
              <a:t>Sichak</a:t>
            </a:r>
            <a:r>
              <a:rPr lang="en-US" sz="1600" dirty="0" smtClean="0"/>
              <a:t>, “Microstrip Microwave Antennas,” Proc. of Third </a:t>
            </a:r>
            <a:r>
              <a:rPr lang="en-US" sz="1600" dirty="0" err="1" smtClean="0"/>
              <a:t>Symp</a:t>
            </a:r>
            <a:r>
              <a:rPr lang="en-US" sz="1600" dirty="0" smtClean="0"/>
              <a:t>. on USAF Antenna Research and Development Program, October 18–22, 1953.</a:t>
            </a:r>
          </a:p>
          <a:p>
            <a:endParaRPr lang="en-US" sz="1600" dirty="0" smtClean="0"/>
          </a:p>
          <a:p>
            <a:r>
              <a:rPr lang="en-US" sz="1600" dirty="0" smtClean="0"/>
              <a:t>R</a:t>
            </a:r>
            <a:r>
              <a:rPr lang="en-US" sz="1600" dirty="0"/>
              <a:t>. E. Munson, “Microstrip Phased Array Antennas,” </a:t>
            </a:r>
            <a:r>
              <a:rPr lang="en-US" sz="1600" i="1" dirty="0"/>
              <a:t>Proc. of Twenty-Second </a:t>
            </a:r>
            <a:r>
              <a:rPr lang="en-US" sz="1600" i="1" dirty="0" err="1"/>
              <a:t>Symp</a:t>
            </a:r>
            <a:r>
              <a:rPr lang="en-US" sz="1600" i="1" dirty="0"/>
              <a:t>. on USAF Antenna Research and Development Program,</a:t>
            </a:r>
            <a:r>
              <a:rPr lang="en-US" sz="1600" dirty="0"/>
              <a:t> October 1972.</a:t>
            </a:r>
          </a:p>
          <a:p>
            <a:endParaRPr lang="en-US" sz="1600" b="1" dirty="0"/>
          </a:p>
          <a:p>
            <a:r>
              <a:rPr lang="en-US" sz="1600" dirty="0"/>
              <a:t>R. E. Munson, “Conformal Microstrip Antennas and Microstrip Phased Arrays,” </a:t>
            </a:r>
            <a:r>
              <a:rPr lang="en-US" sz="1600" i="1" dirty="0"/>
              <a:t>IEEE Trans. Antennas </a:t>
            </a:r>
            <a:r>
              <a:rPr lang="en-US" sz="1600" i="1" dirty="0" err="1"/>
              <a:t>Propagat</a:t>
            </a:r>
            <a:r>
              <a:rPr lang="en-US" sz="1600" dirty="0"/>
              <a:t>., vol. AP-22, no. 1 (January 1974): 74–78.</a:t>
            </a: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10</a:t>
            </a:fld>
            <a:endParaRPr lang="en-US" dirty="0"/>
          </a:p>
        </p:txBody>
      </p:sp>
      <p:sp>
        <p:nvSpPr>
          <p:cNvPr id="7" name="Text Box 2"/>
          <p:cNvSpPr txBox="1">
            <a:spLocks noChangeArrowheads="1"/>
          </p:cNvSpPr>
          <p:nvPr/>
        </p:nvSpPr>
        <p:spPr bwMode="auto">
          <a:xfrm>
            <a:off x="1145998"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8" name="TextBox 7"/>
          <p:cNvSpPr txBox="1"/>
          <p:nvPr/>
        </p:nvSpPr>
        <p:spPr>
          <a:xfrm>
            <a:off x="3779317" y="881744"/>
            <a:ext cx="1143262"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History</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100</a:t>
            </a:fld>
            <a:endParaRPr lang="en-US" dirty="0"/>
          </a:p>
        </p:txBody>
      </p:sp>
      <p:sp>
        <p:nvSpPr>
          <p:cNvPr id="641027" name="Rectangle 3"/>
          <p:cNvSpPr>
            <a:spLocks noChangeArrowheads="1"/>
          </p:cNvSpPr>
          <p:nvPr/>
        </p:nvSpPr>
        <p:spPr bwMode="auto">
          <a:xfrm>
            <a:off x="527573" y="2135039"/>
            <a:ext cx="8134597"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sym typeface="Symbol" pitchFamily="18" charset="2"/>
            </a:endParaRPr>
          </a:p>
          <a:p>
            <a:pPr marL="228600" lvl="1" indent="-228600">
              <a:spcAft>
                <a:spcPts val="600"/>
              </a:spcAft>
            </a:pPr>
            <a:r>
              <a:rPr lang="en-US" sz="1600" dirty="0" smtClean="0">
                <a:solidFill>
                  <a:srgbClr val="0000FF"/>
                </a:solidFill>
                <a:latin typeface="Arial" pitchFamily="34" charset="0"/>
                <a:cs typeface="Arial" pitchFamily="34" charset="0"/>
                <a:sym typeface="Symbol" pitchFamily="18" charset="2"/>
              </a:rPr>
              <a:t>2) Find </a:t>
            </a:r>
            <a:r>
              <a:rPr lang="en-US"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f</a:t>
            </a:r>
            <a:r>
              <a:rPr lang="en-US" sz="1600" baseline="-25000" dirty="0" smtClean="0">
                <a:latin typeface="Times New Roman" pitchFamily="18" charset="0"/>
                <a:cs typeface="Times New Roman" pitchFamily="18" charset="0"/>
              </a:rPr>
              <a:t>0</a:t>
            </a:r>
            <a:r>
              <a:rPr lang="en-US" sz="1600" dirty="0" smtClean="0">
                <a:latin typeface="Arial" pitchFamily="34" charset="0"/>
                <a:cs typeface="Arial" pitchFamily="34" charset="0"/>
              </a:rPr>
              <a:t>,</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R</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X</a:t>
            </a:r>
            <a:r>
              <a:rPr lang="en-US" sz="1600" i="1" baseline="-25000" dirty="0" err="1" smtClean="0">
                <a:latin typeface="Times New Roman" pitchFamily="18" charset="0"/>
                <a:cs typeface="Times New Roman" pitchFamily="18" charset="0"/>
              </a:rPr>
              <a:t>p</a:t>
            </a:r>
            <a:r>
              <a:rPr lang="en-US" sz="1600" dirty="0" smtClean="0">
                <a:latin typeface="Arial" pitchFamily="34" charset="0"/>
                <a:cs typeface="Arial" pitchFamily="34" charset="0"/>
              </a:rPr>
              <a:t>,</a:t>
            </a:r>
            <a:r>
              <a:rPr lang="en-US" sz="1600" dirty="0" smtClean="0">
                <a:latin typeface="Times New Roman" pitchFamily="18" charset="0"/>
                <a:cs typeface="Times New Roman" pitchFamily="18" charset="0"/>
              </a:rPr>
              <a:t> </a:t>
            </a:r>
            <a:r>
              <a:rPr lang="en-US" sz="1600" dirty="0" smtClean="0">
                <a:latin typeface="Arial" pitchFamily="34" charset="0"/>
                <a:cs typeface="Arial" pitchFamily="34" charset="0"/>
              </a:rPr>
              <a:t>and</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Q</a:t>
            </a:r>
            <a:r>
              <a:rPr lang="en-US" sz="1600" dirty="0" smtClean="0">
                <a:latin typeface="Times New Roman" pitchFamily="18" charset="0"/>
                <a:cs typeface="Times New Roman" pitchFamily="18" charset="0"/>
              </a:rPr>
              <a:t>)</a:t>
            </a:r>
            <a:r>
              <a:rPr lang="en-US" sz="1600" dirty="0" smtClean="0"/>
              <a:t> </a:t>
            </a:r>
            <a:r>
              <a:rPr lang="en-US" sz="1600" dirty="0" smtClean="0">
                <a:solidFill>
                  <a:srgbClr val="0000FF"/>
                </a:solidFill>
                <a:latin typeface="Arial" pitchFamily="34" charset="0"/>
                <a:cs typeface="Arial" pitchFamily="34" charset="0"/>
              </a:rPr>
              <a:t>and p</a:t>
            </a:r>
            <a:r>
              <a:rPr lang="en-US" sz="1600" dirty="0" smtClean="0">
                <a:solidFill>
                  <a:srgbClr val="0000FF"/>
                </a:solidFill>
                <a:latin typeface="Arial" pitchFamily="34" charset="0"/>
                <a:cs typeface="Arial" pitchFamily="34" charset="0"/>
                <a:sym typeface="Symbol" pitchFamily="18" charset="2"/>
              </a:rPr>
              <a:t>lot the input impedance vs. frequency using the CAD circuit model.</a:t>
            </a:r>
          </a:p>
          <a:p>
            <a:pPr marL="174625" lvl="1" indent="-174625">
              <a:spcAft>
                <a:spcPts val="600"/>
              </a:spcAft>
            </a:pPr>
            <a:endParaRPr kumimoji="0" lang="en-US" sz="1200" b="0" u="none" strike="noStrike" cap="none" normalizeH="0" baseline="0" dirty="0" smtClean="0">
              <a:ln>
                <a:noFill/>
              </a:ln>
              <a:solidFill>
                <a:srgbClr val="0000FF"/>
              </a:solidFill>
              <a:effectLst/>
              <a:latin typeface="Arial" pitchFamily="34" charset="0"/>
              <a:ea typeface="Times New Roman" pitchFamily="18" charset="0"/>
              <a:cs typeface="Arial" pitchFamily="34" charset="0"/>
              <a:sym typeface="Symbol" pitchFamily="18" charset="2"/>
            </a:endParaRPr>
          </a:p>
          <a:p>
            <a:pPr marL="174625" lvl="1" indent="-174625">
              <a:spcAft>
                <a:spcPts val="600"/>
              </a:spcAft>
            </a:pPr>
            <a:r>
              <a:rPr kumimoji="0" lang="en-US" sz="1600" b="0" u="none" strike="noStrike" cap="none" normalizeH="0" baseline="0" dirty="0" smtClean="0">
                <a:ln>
                  <a:noFill/>
                </a:ln>
                <a:solidFill>
                  <a:srgbClr val="0000FF"/>
                </a:solidFill>
                <a:effectLst/>
                <a:latin typeface="Arial" pitchFamily="34" charset="0"/>
                <a:ea typeface="Times New Roman" pitchFamily="18" charset="0"/>
                <a:cs typeface="Arial" pitchFamily="34" charset="0"/>
                <a:sym typeface="Symbol" pitchFamily="18" charset="2"/>
              </a:rPr>
              <a:t>3) </a:t>
            </a:r>
            <a:r>
              <a:rPr lang="en-US" sz="1600" dirty="0" smtClean="0">
                <a:solidFill>
                  <a:srgbClr val="0000FF"/>
                </a:solidFill>
                <a:latin typeface="Arial" pitchFamily="34" charset="0"/>
                <a:cs typeface="Arial" pitchFamily="34" charset="0"/>
              </a:rPr>
              <a:t>Keep </a:t>
            </a:r>
            <a:r>
              <a:rPr lang="en-US" sz="1600" i="1" dirty="0" smtClean="0">
                <a:solidFill>
                  <a:srgbClr val="0000FF"/>
                </a:solidFill>
                <a:latin typeface="Times New Roman" pitchFamily="18" charset="0"/>
                <a:cs typeface="Times New Roman" pitchFamily="18" charset="0"/>
              </a:rPr>
              <a:t>W</a:t>
            </a:r>
            <a:r>
              <a:rPr lang="en-US" sz="1600" dirty="0" smtClean="0">
                <a:solidFill>
                  <a:srgbClr val="0000FF"/>
                </a:solidFill>
                <a:latin typeface="Times New Roman" pitchFamily="18" charset="0"/>
                <a:cs typeface="Times New Roman" pitchFamily="18" charset="0"/>
              </a:rPr>
              <a:t>/</a:t>
            </a:r>
            <a:r>
              <a:rPr lang="en-US" sz="1600" i="1" dirty="0" smtClean="0">
                <a:solidFill>
                  <a:srgbClr val="0000FF"/>
                </a:solidFill>
                <a:latin typeface="Times New Roman" pitchFamily="18" charset="0"/>
                <a:cs typeface="Times New Roman" pitchFamily="18" charset="0"/>
              </a:rPr>
              <a:t>L</a:t>
            </a:r>
            <a:r>
              <a:rPr lang="en-US" sz="1600" dirty="0" smtClean="0">
                <a:solidFill>
                  <a:srgbClr val="0000FF"/>
                </a:solidFill>
                <a:latin typeface="Times New Roman" pitchFamily="18" charset="0"/>
                <a:cs typeface="Times New Roman" pitchFamily="18" charset="0"/>
              </a:rPr>
              <a:t> = 1.5</a:t>
            </a:r>
            <a:r>
              <a:rPr lang="en-US" sz="1600" dirty="0" smtClean="0">
                <a:solidFill>
                  <a:srgbClr val="0000FF"/>
                </a:solidFill>
                <a:latin typeface="Arial" pitchFamily="34" charset="0"/>
                <a:cs typeface="Arial" pitchFamily="34" charset="0"/>
              </a:rPr>
              <a:t>, but now vary the length </a:t>
            </a:r>
            <a:r>
              <a:rPr lang="en-US" sz="1600" i="1" dirty="0" smtClean="0">
                <a:solidFill>
                  <a:srgbClr val="0000FF"/>
                </a:solidFill>
                <a:latin typeface="Times New Roman" pitchFamily="18" charset="0"/>
                <a:cs typeface="Times New Roman" pitchFamily="18" charset="0"/>
              </a:rPr>
              <a:t>L</a:t>
            </a:r>
            <a:r>
              <a:rPr lang="en-US" sz="1600" dirty="0" smtClean="0">
                <a:solidFill>
                  <a:srgbClr val="0000FF"/>
                </a:solidFill>
                <a:latin typeface="Arial" pitchFamily="34" charset="0"/>
                <a:cs typeface="Arial" pitchFamily="34" charset="0"/>
              </a:rPr>
              <a:t> of the patch and the feed position </a:t>
            </a:r>
            <a:r>
              <a:rPr lang="en-US" sz="1600" i="1" dirty="0" smtClean="0">
                <a:solidFill>
                  <a:srgbClr val="0000FF"/>
                </a:solidFill>
                <a:latin typeface="Times New Roman" panose="02020603050405020304" pitchFamily="18" charset="0"/>
                <a:cs typeface="Times New Roman" panose="02020603050405020304" pitchFamily="18" charset="0"/>
              </a:rPr>
              <a:t>x</a:t>
            </a:r>
            <a:r>
              <a:rPr lang="en-US" sz="1600" baseline="-25000" dirty="0" smtClean="0">
                <a:solidFill>
                  <a:srgbClr val="0000FF"/>
                </a:solidFill>
                <a:latin typeface="Times New Roman" panose="02020603050405020304" pitchFamily="18" charset="0"/>
                <a:cs typeface="Times New Roman" panose="02020603050405020304" pitchFamily="18" charset="0"/>
              </a:rPr>
              <a:t>0</a:t>
            </a:r>
            <a:r>
              <a:rPr lang="en-US" sz="1600" dirty="0" smtClean="0">
                <a:solidFill>
                  <a:srgbClr val="0000FF"/>
                </a:solidFill>
                <a:latin typeface="Arial" pitchFamily="34" charset="0"/>
                <a:cs typeface="Arial" pitchFamily="34" charset="0"/>
              </a:rPr>
              <a:t> until you find the value that makes the input impedance exactly </a:t>
            </a:r>
            <a:r>
              <a:rPr lang="en-US" sz="1600" dirty="0" smtClean="0">
                <a:solidFill>
                  <a:srgbClr val="0000FF"/>
                </a:solidFill>
                <a:latin typeface="Times New Roman" pitchFamily="18" charset="0"/>
                <a:cs typeface="Times New Roman" pitchFamily="18" charset="0"/>
              </a:rPr>
              <a:t>50+</a:t>
            </a:r>
            <a:r>
              <a:rPr lang="en-US" sz="1600" i="1" dirty="0" smtClean="0">
                <a:solidFill>
                  <a:srgbClr val="0000FF"/>
                </a:solidFill>
                <a:latin typeface="Times New Roman" pitchFamily="18" charset="0"/>
                <a:cs typeface="Times New Roman" pitchFamily="18" charset="0"/>
              </a:rPr>
              <a:t>j</a:t>
            </a:r>
            <a:r>
              <a:rPr lang="en-US" sz="1600" dirty="0" smtClean="0">
                <a:solidFill>
                  <a:srgbClr val="0000FF"/>
                </a:solidFill>
                <a:latin typeface="Times New Roman" pitchFamily="18" charset="0"/>
                <a:cs typeface="Times New Roman" pitchFamily="18" charset="0"/>
              </a:rPr>
              <a:t>(0)</a:t>
            </a:r>
            <a:r>
              <a:rPr lang="en-US" sz="1600" dirty="0" smtClean="0">
                <a:solidFill>
                  <a:srgbClr val="0000FF"/>
                </a:solidFill>
                <a:latin typeface="Arial" pitchFamily="34" charset="0"/>
                <a:cs typeface="Arial" pitchFamily="34" charset="0"/>
              </a:rPr>
              <a:t> </a:t>
            </a:r>
            <a:r>
              <a:rPr lang="en-US" sz="1600" dirty="0" smtClean="0">
                <a:solidFill>
                  <a:srgbClr val="0000FF"/>
                </a:solidFill>
                <a:latin typeface="Arial" pitchFamily="34" charset="0"/>
                <a:cs typeface="Arial" pitchFamily="34" charset="0"/>
                <a:sym typeface="Symbol"/>
              </a:rPr>
              <a:t></a:t>
            </a:r>
            <a:r>
              <a:rPr lang="en-US" sz="1600" dirty="0" smtClean="0">
                <a:solidFill>
                  <a:srgbClr val="0000FF"/>
                </a:solidFill>
                <a:latin typeface="Arial" pitchFamily="34" charset="0"/>
                <a:cs typeface="Arial" pitchFamily="34" charset="0"/>
              </a:rPr>
              <a:t> at </a:t>
            </a:r>
            <a:r>
              <a:rPr lang="en-US" sz="1600" dirty="0" smtClean="0">
                <a:solidFill>
                  <a:srgbClr val="0000FF"/>
                </a:solidFill>
                <a:latin typeface="Times New Roman" pitchFamily="18" charset="0"/>
                <a:cs typeface="Times New Roman" pitchFamily="18" charset="0"/>
              </a:rPr>
              <a:t>1.575 GHz</a:t>
            </a:r>
            <a:r>
              <a:rPr lang="en-US" sz="1600" dirty="0" smtClean="0">
                <a:solidFill>
                  <a:srgbClr val="0000FF"/>
                </a:solidFill>
                <a:latin typeface="Arial" pitchFamily="34" charset="0"/>
                <a:cs typeface="Arial" pitchFamily="34" charset="0"/>
              </a:rPr>
              <a:t>. </a:t>
            </a:r>
            <a:endParaRPr kumimoji="0" lang="en-US" sz="1600" b="0" u="none" strike="noStrike" cap="none" normalizeH="0" baseline="0" dirty="0" smtClean="0">
              <a:ln>
                <a:noFill/>
              </a:ln>
              <a:solidFill>
                <a:srgbClr val="0000FF"/>
              </a:solidFill>
              <a:effectLst/>
              <a:latin typeface="Arial" pitchFamily="34" charset="0"/>
              <a:ea typeface="Times New Roman" pitchFamily="18" charset="0"/>
              <a:cs typeface="Arial" pitchFamily="34" charset="0"/>
              <a:sym typeface="Symbol" pitchFamily="18" charset="2"/>
            </a:endParaRPr>
          </a:p>
        </p:txBody>
      </p:sp>
      <p:sp>
        <p:nvSpPr>
          <p:cNvPr id="9" name="Text Box 2"/>
          <p:cNvSpPr txBox="1">
            <a:spLocks noChangeArrowheads="1"/>
          </p:cNvSpPr>
          <p:nvPr/>
        </p:nvSpPr>
        <p:spPr bwMode="auto">
          <a:xfrm>
            <a:off x="2822592" y="0"/>
            <a:ext cx="3544560"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Design Example</a:t>
            </a:r>
            <a:endParaRPr lang="en-US" sz="3600" dirty="0">
              <a:solidFill>
                <a:srgbClr val="FF9900"/>
              </a:solidFill>
              <a:latin typeface="Arial" charset="0"/>
            </a:endParaRPr>
          </a:p>
        </p:txBody>
      </p:sp>
      <p:sp>
        <p:nvSpPr>
          <p:cNvPr id="5" name="Text Box 2"/>
          <p:cNvSpPr txBox="1">
            <a:spLocks noChangeArrowheads="1"/>
          </p:cNvSpPr>
          <p:nvPr/>
        </p:nvSpPr>
        <p:spPr bwMode="auto">
          <a:xfrm>
            <a:off x="3582260" y="771004"/>
            <a:ext cx="1826141" cy="523220"/>
          </a:xfrm>
          <a:prstGeom prst="rect">
            <a:avLst/>
          </a:prstGeom>
          <a:noFill/>
          <a:ln w="9525">
            <a:noFill/>
            <a:miter lim="800000"/>
            <a:headEnd/>
            <a:tailEnd/>
          </a:ln>
        </p:spPr>
        <p:txBody>
          <a:bodyPr wrap="none">
            <a:spAutoFit/>
          </a:bodyPr>
          <a:lstStyle/>
          <a:p>
            <a:pPr eaLnBrk="1" hangingPunct="1"/>
            <a:r>
              <a:rPr lang="en-US" sz="2800" dirty="0" smtClean="0">
                <a:solidFill>
                  <a:srgbClr val="FF9900"/>
                </a:solidFill>
                <a:latin typeface="Arial" charset="0"/>
              </a:rPr>
              <a:t>Continued</a:t>
            </a:r>
            <a:endParaRPr lang="en-US" sz="2800" dirty="0">
              <a:solidFill>
                <a:srgbClr val="FF9900"/>
              </a:solidFill>
              <a:latin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101</a:t>
            </a:fld>
            <a:endParaRPr lang="en-US" dirty="0"/>
          </a:p>
        </p:txBody>
      </p:sp>
      <p:sp>
        <p:nvSpPr>
          <p:cNvPr id="7" name="Text Box 2"/>
          <p:cNvSpPr txBox="1">
            <a:spLocks noChangeArrowheads="1"/>
          </p:cNvSpPr>
          <p:nvPr/>
        </p:nvSpPr>
        <p:spPr bwMode="auto">
          <a:xfrm>
            <a:off x="2822592" y="0"/>
            <a:ext cx="3544560"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Design Example</a:t>
            </a:r>
            <a:endParaRPr lang="en-US" sz="3600" dirty="0">
              <a:solidFill>
                <a:srgbClr val="FF9900"/>
              </a:solidFill>
              <a:latin typeface="Arial" charset="0"/>
            </a:endParaRPr>
          </a:p>
        </p:txBody>
      </p:sp>
      <p:sp>
        <p:nvSpPr>
          <p:cNvPr id="642049" name="Rectangle 1"/>
          <p:cNvSpPr>
            <a:spLocks noChangeArrowheads="1"/>
          </p:cNvSpPr>
          <p:nvPr/>
        </p:nvSpPr>
        <p:spPr bwMode="auto">
          <a:xfrm>
            <a:off x="742950" y="2577036"/>
            <a:ext cx="3600450" cy="284693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just" defTabSz="914400" rtl="0" eaLnBrk="1" fontAlgn="base" latinLnBrk="0" hangingPunct="1">
              <a:lnSpc>
                <a:spcPct val="100000"/>
              </a:lnSpc>
              <a:spcBef>
                <a:spcPct val="0"/>
              </a:spcBef>
              <a:spcAft>
                <a:spcPts val="600"/>
              </a:spcAft>
              <a:buClrTx/>
              <a:buSzTx/>
              <a:tabLst/>
            </a:pP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L</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6.071 cm, </a:t>
            </a:r>
            <a:r>
              <a:rPr kumimoji="0" lang="en-US"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W</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9.106 cm</a:t>
            </a:r>
          </a:p>
          <a:p>
            <a:pPr marL="342900" marR="0" lvl="1" indent="-342900" algn="just" defTabSz="914400" rtl="0" eaLnBrk="1" fontAlgn="base" latinLnBrk="0" hangingPunct="1">
              <a:lnSpc>
                <a:spcPct val="100000"/>
              </a:lnSpc>
              <a:spcBef>
                <a:spcPct val="0"/>
              </a:spcBef>
              <a:spcAft>
                <a:spcPts val="600"/>
              </a:spcAft>
              <a:buClrTx/>
              <a:buSzTx/>
              <a:tabLst/>
            </a:pPr>
            <a:r>
              <a:rPr lang="en-US" dirty="0" smtClean="0">
                <a:solidFill>
                  <a:srgbClr val="0000FF"/>
                </a:solidFill>
                <a:latin typeface="Times New Roman" pitchFamily="18" charset="0"/>
                <a:cs typeface="Times New Roman" pitchFamily="18" charset="0"/>
              </a:rPr>
              <a:t>2)</a:t>
            </a:r>
            <a:r>
              <a:rPr lang="en-US" i="1" dirty="0" smtClean="0">
                <a:solidFill>
                  <a:srgbClr val="0000FF"/>
                </a:solidFill>
                <a:latin typeface="Times New Roman" pitchFamily="18" charset="0"/>
                <a:cs typeface="Times New Roman" pitchFamily="18" charset="0"/>
              </a:rPr>
              <a:t>   x</a:t>
            </a:r>
            <a:r>
              <a:rPr lang="en-US" baseline="-25000" dirty="0" smtClean="0">
                <a:solidFill>
                  <a:srgbClr val="0000FF"/>
                </a:solidFill>
                <a:latin typeface="Times New Roman" pitchFamily="18" charset="0"/>
                <a:cs typeface="Times New Roman" pitchFamily="18" charset="0"/>
              </a:rPr>
              <a:t>0</a:t>
            </a:r>
            <a:r>
              <a:rPr lang="en-US" dirty="0" smtClean="0">
                <a:solidFill>
                  <a:srgbClr val="0000FF"/>
                </a:solidFill>
                <a:latin typeface="Times New Roman" pitchFamily="18" charset="0"/>
                <a:cs typeface="Times New Roman" pitchFamily="18" charset="0"/>
              </a:rPr>
              <a:t> = 1.832 cm </a:t>
            </a:r>
          </a:p>
          <a:p>
            <a:pPr marL="342900" marR="0" lvl="1" indent="-342900" algn="just" defTabSz="914400" rtl="0" eaLnBrk="1" fontAlgn="base" latinLnBrk="0" hangingPunct="1">
              <a:lnSpc>
                <a:spcPct val="100000"/>
              </a:lnSpc>
              <a:spcBef>
                <a:spcPct val="0"/>
              </a:spcBef>
              <a:spcAft>
                <a:spcPts val="600"/>
              </a:spcAft>
              <a:buClrTx/>
              <a:buSzTx/>
              <a:tabLst/>
            </a:pPr>
            <a:r>
              <a:rPr kumimoji="0" lang="en-US" b="0" i="0" u="none" strike="noStrike" cap="none" normalizeH="0" baseline="0" dirty="0" smtClean="0">
                <a:ln>
                  <a:noFill/>
                </a:ln>
                <a:solidFill>
                  <a:srgbClr val="0000FF"/>
                </a:solidFill>
                <a:effectLst/>
                <a:latin typeface="Times New Roman" pitchFamily="18" charset="0"/>
                <a:cs typeface="Times New Roman" pitchFamily="18" charset="0"/>
              </a:rPr>
              <a:t>3)   </a:t>
            </a:r>
            <a:r>
              <a:rPr kumimoji="0" lang="en-US" b="0" u="none" strike="noStrike" cap="none" normalizeH="0" baseline="0" dirty="0" smtClean="0">
                <a:ln>
                  <a:noFill/>
                </a:ln>
                <a:solidFill>
                  <a:srgbClr val="0000FF"/>
                </a:solidFill>
                <a:effectLst/>
                <a:latin typeface="Times New Roman" pitchFamily="18" charset="0"/>
                <a:cs typeface="Times New Roman" pitchFamily="18" charset="0"/>
              </a:rPr>
              <a:t>BW</a:t>
            </a:r>
            <a:r>
              <a:rPr kumimoji="0" lang="en-US" b="0" i="0" u="none" strike="noStrike" cap="none" normalizeH="0" baseline="0" dirty="0" smtClean="0">
                <a:ln>
                  <a:noFill/>
                </a:ln>
                <a:solidFill>
                  <a:srgbClr val="0000FF"/>
                </a:solidFill>
                <a:effectLst/>
                <a:latin typeface="Times New Roman" pitchFamily="18" charset="0"/>
                <a:cs typeface="Times New Roman" pitchFamily="18" charset="0"/>
              </a:rPr>
              <a:t> = 1.23% </a:t>
            </a:r>
          </a:p>
          <a:p>
            <a:pPr marL="342900" marR="0" lvl="1" indent="-342900" algn="just" defTabSz="914400" rtl="0" eaLnBrk="1" fontAlgn="base" latinLnBrk="0" hangingPunct="1">
              <a:lnSpc>
                <a:spcPct val="100000"/>
              </a:lnSpc>
              <a:spcBef>
                <a:spcPct val="0"/>
              </a:spcBef>
              <a:spcAft>
                <a:spcPts val="600"/>
              </a:spcAft>
              <a:buClrTx/>
              <a:buSzTx/>
              <a:tabLst/>
            </a:pPr>
            <a:r>
              <a:rPr lang="en-US" dirty="0" smtClean="0">
                <a:solidFill>
                  <a:srgbClr val="0000FF"/>
                </a:solidFill>
                <a:latin typeface="Times New Roman" pitchFamily="18" charset="0"/>
                <a:cs typeface="Times New Roman" pitchFamily="18" charset="0"/>
              </a:rPr>
              <a:t>4)</a:t>
            </a:r>
            <a:r>
              <a:rPr lang="en-US" i="1" dirty="0" smtClean="0">
                <a:solidFill>
                  <a:srgbClr val="0000FF"/>
                </a:solidFill>
                <a:latin typeface="Times New Roman" pitchFamily="18" charset="0"/>
                <a:cs typeface="Times New Roman" pitchFamily="18" charset="0"/>
              </a:rPr>
              <a:t>   e</a:t>
            </a:r>
            <a:r>
              <a:rPr lang="en-US" i="1" baseline="-25000" dirty="0" smtClean="0">
                <a:solidFill>
                  <a:srgbClr val="0000FF"/>
                </a:solidFill>
                <a:latin typeface="Times New Roman" pitchFamily="18" charset="0"/>
                <a:cs typeface="Times New Roman" pitchFamily="18" charset="0"/>
              </a:rPr>
              <a:t>r</a:t>
            </a:r>
            <a:r>
              <a:rPr lang="en-US" dirty="0" smtClean="0">
                <a:solidFill>
                  <a:srgbClr val="0000FF"/>
                </a:solidFill>
                <a:latin typeface="Times New Roman" pitchFamily="18" charset="0"/>
                <a:cs typeface="Times New Roman" pitchFamily="18" charset="0"/>
              </a:rPr>
              <a:t> = 82.9%</a:t>
            </a:r>
          </a:p>
          <a:p>
            <a:pPr marL="342900" marR="0" lvl="1" indent="-342900" algn="just" defTabSz="914400" rtl="0" eaLnBrk="1" fontAlgn="base" latinLnBrk="0" hangingPunct="1">
              <a:lnSpc>
                <a:spcPct val="100000"/>
              </a:lnSpc>
              <a:spcBef>
                <a:spcPct val="0"/>
              </a:spcBef>
              <a:spcAft>
                <a:spcPts val="600"/>
              </a:spcAft>
              <a:buClrTx/>
              <a:buSzTx/>
              <a:tabLst/>
            </a:pPr>
            <a:r>
              <a:rPr kumimoji="0" lang="en-US" b="0" u="none" strike="noStrike" cap="none" normalizeH="0" baseline="0" dirty="0" smtClean="0">
                <a:ln>
                  <a:noFill/>
                </a:ln>
                <a:solidFill>
                  <a:srgbClr val="0000FF"/>
                </a:solidFill>
                <a:effectLst/>
                <a:latin typeface="Times New Roman" pitchFamily="18" charset="0"/>
                <a:cs typeface="Times New Roman" pitchFamily="18" charset="0"/>
              </a:rPr>
              <a:t>5)   </a:t>
            </a:r>
            <a:r>
              <a:rPr kumimoji="0" lang="en-US" b="0" i="1" u="none" strike="noStrike" cap="none" normalizeH="0" baseline="0" dirty="0" err="1" smtClean="0">
                <a:ln>
                  <a:noFill/>
                </a:ln>
                <a:solidFill>
                  <a:srgbClr val="0000FF"/>
                </a:solidFill>
                <a:effectLst/>
                <a:latin typeface="Times New Roman" pitchFamily="18" charset="0"/>
                <a:cs typeface="Times New Roman" pitchFamily="18" charset="0"/>
              </a:rPr>
              <a:t>X</a:t>
            </a:r>
            <a:r>
              <a:rPr kumimoji="0" lang="en-US" b="0" i="1" u="none" strike="noStrike" cap="none" normalizeH="0" baseline="-25000" dirty="0" err="1" smtClean="0">
                <a:ln>
                  <a:noFill/>
                </a:ln>
                <a:solidFill>
                  <a:srgbClr val="0000FF"/>
                </a:solidFill>
                <a:effectLst/>
                <a:latin typeface="Times New Roman" pitchFamily="18" charset="0"/>
                <a:cs typeface="Times New Roman" pitchFamily="18" charset="0"/>
              </a:rPr>
              <a:t>p</a:t>
            </a:r>
            <a:r>
              <a:rPr kumimoji="0" lang="en-US" b="0" i="0" u="none" strike="noStrike" cap="none" normalizeH="0" baseline="0" dirty="0" smtClean="0">
                <a:ln>
                  <a:noFill/>
                </a:ln>
                <a:solidFill>
                  <a:srgbClr val="0000FF"/>
                </a:solidFill>
                <a:effectLst/>
                <a:latin typeface="Times New Roman" pitchFamily="18" charset="0"/>
                <a:cs typeface="Times New Roman" pitchFamily="18" charset="0"/>
              </a:rPr>
              <a:t> = 11.1 </a:t>
            </a:r>
            <a:r>
              <a:rPr kumimoji="0" lang="en-US" b="0" i="0" u="none" strike="noStrike" cap="none" normalizeH="0" baseline="0" dirty="0" smtClean="0">
                <a:ln>
                  <a:noFill/>
                </a:ln>
                <a:solidFill>
                  <a:srgbClr val="0000FF"/>
                </a:solidFill>
                <a:effectLst/>
                <a:latin typeface="Times New Roman" pitchFamily="18" charset="0"/>
                <a:cs typeface="Times New Roman" pitchFamily="18" charset="0"/>
                <a:sym typeface="Symbol"/>
              </a:rPr>
              <a:t></a:t>
            </a:r>
          </a:p>
          <a:p>
            <a:pPr marL="342900" lvl="1" indent="-342900" algn="just" eaLnBrk="1" hangingPunct="1">
              <a:spcAft>
                <a:spcPts val="600"/>
              </a:spcAft>
            </a:pPr>
            <a:r>
              <a:rPr lang="en-US" dirty="0" smtClean="0">
                <a:solidFill>
                  <a:srgbClr val="0000FF"/>
                </a:solidFill>
                <a:latin typeface="Times New Roman" pitchFamily="18" charset="0"/>
                <a:cs typeface="Times New Roman" pitchFamily="18" charset="0"/>
                <a:sym typeface="Symbol"/>
              </a:rPr>
              <a:t>6)</a:t>
            </a:r>
            <a:r>
              <a:rPr lang="en-US" i="1" dirty="0" smtClean="0">
                <a:solidFill>
                  <a:srgbClr val="0000FF"/>
                </a:solidFill>
                <a:latin typeface="Times New Roman" pitchFamily="18" charset="0"/>
                <a:cs typeface="Times New Roman" pitchFamily="18" charset="0"/>
                <a:sym typeface="Symbol"/>
              </a:rPr>
              <a:t>   </a:t>
            </a:r>
            <a:r>
              <a:rPr lang="en-US" i="1" dirty="0" err="1" smtClean="0">
                <a:solidFill>
                  <a:srgbClr val="0000FF"/>
                </a:solidFill>
                <a:latin typeface="Times New Roman" pitchFamily="18" charset="0"/>
                <a:cs typeface="Times New Roman" pitchFamily="18" charset="0"/>
                <a:sym typeface="Symbol"/>
              </a:rPr>
              <a:t>Z</a:t>
            </a:r>
            <a:r>
              <a:rPr lang="en-US" i="1" baseline="-25000" dirty="0" err="1" smtClean="0">
                <a:solidFill>
                  <a:srgbClr val="0000FF"/>
                </a:solidFill>
                <a:latin typeface="Times New Roman" pitchFamily="18" charset="0"/>
                <a:cs typeface="Times New Roman" pitchFamily="18" charset="0"/>
                <a:sym typeface="Symbol"/>
              </a:rPr>
              <a:t>in</a:t>
            </a:r>
            <a:r>
              <a:rPr lang="en-US" dirty="0" smtClean="0">
                <a:solidFill>
                  <a:srgbClr val="0000FF"/>
                </a:solidFill>
                <a:latin typeface="Times New Roman" pitchFamily="18" charset="0"/>
                <a:cs typeface="Times New Roman" pitchFamily="18" charset="0"/>
                <a:sym typeface="Symbol"/>
              </a:rPr>
              <a:t> = 50.0 + </a:t>
            </a:r>
            <a:r>
              <a:rPr lang="en-US" i="1" dirty="0" smtClean="0">
                <a:solidFill>
                  <a:srgbClr val="0000FF"/>
                </a:solidFill>
                <a:latin typeface="Times New Roman" pitchFamily="18" charset="0"/>
                <a:cs typeface="Times New Roman" pitchFamily="18" charset="0"/>
                <a:sym typeface="Symbol"/>
              </a:rPr>
              <a:t>j</a:t>
            </a:r>
            <a:r>
              <a:rPr lang="en-US" dirty="0" smtClean="0">
                <a:solidFill>
                  <a:srgbClr val="0000FF"/>
                </a:solidFill>
                <a:latin typeface="Times New Roman" pitchFamily="18" charset="0"/>
                <a:cs typeface="Times New Roman" pitchFamily="18" charset="0"/>
                <a:sym typeface="Symbol"/>
              </a:rPr>
              <a:t>(11.1) </a:t>
            </a:r>
          </a:p>
          <a:p>
            <a:pPr marL="342900" lvl="1" indent="-342900" algn="just" eaLnBrk="1" hangingPunct="1">
              <a:spcAft>
                <a:spcPts val="600"/>
              </a:spcAft>
            </a:pPr>
            <a:r>
              <a:rPr kumimoji="0" lang="en-US" b="0" u="none" strike="noStrike" cap="none" normalizeH="0" baseline="0" dirty="0" smtClean="0">
                <a:ln>
                  <a:noFill/>
                </a:ln>
                <a:solidFill>
                  <a:srgbClr val="0000FF"/>
                </a:solidFill>
                <a:effectLst/>
                <a:latin typeface="Times New Roman" pitchFamily="18" charset="0"/>
                <a:cs typeface="Times New Roman" pitchFamily="18" charset="0"/>
                <a:sym typeface="Symbol"/>
              </a:rPr>
              <a:t>7)</a:t>
            </a:r>
            <a:r>
              <a:rPr kumimoji="0" lang="en-US" b="0" i="1" u="none" strike="noStrike" cap="none" normalizeH="0" baseline="0" dirty="0" smtClean="0">
                <a:ln>
                  <a:noFill/>
                </a:ln>
                <a:solidFill>
                  <a:srgbClr val="0000FF"/>
                </a:solidFill>
                <a:effectLst/>
                <a:latin typeface="Times New Roman" pitchFamily="18" charset="0"/>
                <a:cs typeface="Times New Roman" pitchFamily="18" charset="0"/>
                <a:sym typeface="Symbol"/>
              </a:rPr>
              <a:t>   D</a:t>
            </a:r>
            <a:r>
              <a:rPr kumimoji="0" lang="en-US" b="0" i="0" u="none" strike="noStrike" cap="none" normalizeH="0" baseline="0" dirty="0" smtClean="0">
                <a:ln>
                  <a:noFill/>
                </a:ln>
                <a:solidFill>
                  <a:srgbClr val="0000FF"/>
                </a:solidFill>
                <a:effectLst/>
                <a:latin typeface="Times New Roman" pitchFamily="18" charset="0"/>
                <a:cs typeface="Times New Roman" pitchFamily="18" charset="0"/>
                <a:sym typeface="Symbol"/>
              </a:rPr>
              <a:t> = 5.85 (7.67 dB)</a:t>
            </a:r>
          </a:p>
          <a:p>
            <a:pPr marL="342900" lvl="1" indent="-342900" algn="just" eaLnBrk="1" hangingPunct="1">
              <a:spcAft>
                <a:spcPts val="600"/>
              </a:spcAft>
            </a:pPr>
            <a:r>
              <a:rPr lang="en-US" dirty="0" smtClean="0">
                <a:solidFill>
                  <a:srgbClr val="0000FF"/>
                </a:solidFill>
                <a:latin typeface="Times New Roman" pitchFamily="18" charset="0"/>
                <a:cs typeface="Times New Roman" pitchFamily="18" charset="0"/>
                <a:sym typeface="Symbol"/>
              </a:rPr>
              <a:t>8)</a:t>
            </a:r>
            <a:r>
              <a:rPr lang="en-US" i="1" dirty="0" smtClean="0">
                <a:solidFill>
                  <a:srgbClr val="0000FF"/>
                </a:solidFill>
                <a:latin typeface="Times New Roman" pitchFamily="18" charset="0"/>
                <a:cs typeface="Times New Roman" pitchFamily="18" charset="0"/>
                <a:sym typeface="Symbol"/>
              </a:rPr>
              <a:t>   G</a:t>
            </a:r>
            <a:r>
              <a:rPr lang="en-US" dirty="0" smtClean="0">
                <a:solidFill>
                  <a:srgbClr val="0000FF"/>
                </a:solidFill>
                <a:latin typeface="Times New Roman" pitchFamily="18" charset="0"/>
                <a:cs typeface="Times New Roman" pitchFamily="18" charset="0"/>
                <a:sym typeface="Symbol"/>
              </a:rPr>
              <a:t> = (</a:t>
            </a:r>
            <a:r>
              <a:rPr lang="en-US" i="1" dirty="0" smtClean="0">
                <a:solidFill>
                  <a:srgbClr val="0000FF"/>
                </a:solidFill>
                <a:latin typeface="Times New Roman" pitchFamily="18" charset="0"/>
                <a:cs typeface="Times New Roman" pitchFamily="18" charset="0"/>
                <a:sym typeface="Symbol"/>
              </a:rPr>
              <a:t>D</a:t>
            </a:r>
            <a:r>
              <a:rPr lang="en-US" dirty="0" smtClean="0">
                <a:solidFill>
                  <a:srgbClr val="0000FF"/>
                </a:solidFill>
                <a:latin typeface="Times New Roman" pitchFamily="18" charset="0"/>
                <a:cs typeface="Times New Roman" pitchFamily="18" charset="0"/>
                <a:sym typeface="Symbol"/>
              </a:rPr>
              <a:t>)(</a:t>
            </a:r>
            <a:r>
              <a:rPr lang="en-US" i="1" dirty="0" smtClean="0">
                <a:solidFill>
                  <a:srgbClr val="0000FF"/>
                </a:solidFill>
                <a:latin typeface="Times New Roman" pitchFamily="18" charset="0"/>
                <a:cs typeface="Times New Roman" pitchFamily="18" charset="0"/>
                <a:sym typeface="Symbol"/>
              </a:rPr>
              <a:t>e</a:t>
            </a:r>
            <a:r>
              <a:rPr lang="en-US" i="1" baseline="-25000" dirty="0" smtClean="0">
                <a:solidFill>
                  <a:srgbClr val="0000FF"/>
                </a:solidFill>
                <a:latin typeface="Times New Roman" pitchFamily="18" charset="0"/>
                <a:cs typeface="Times New Roman" pitchFamily="18" charset="0"/>
                <a:sym typeface="Symbol"/>
              </a:rPr>
              <a:t>r</a:t>
            </a:r>
            <a:r>
              <a:rPr lang="en-US" dirty="0" smtClean="0">
                <a:solidFill>
                  <a:srgbClr val="0000FF"/>
                </a:solidFill>
                <a:latin typeface="Times New Roman" pitchFamily="18" charset="0"/>
                <a:cs typeface="Times New Roman" pitchFamily="18" charset="0"/>
                <a:sym typeface="Symbol"/>
              </a:rPr>
              <a:t>)</a:t>
            </a:r>
            <a:r>
              <a:rPr lang="en-US" i="1" dirty="0" smtClean="0">
                <a:solidFill>
                  <a:srgbClr val="0000FF"/>
                </a:solidFill>
                <a:latin typeface="Times New Roman" pitchFamily="18" charset="0"/>
                <a:cs typeface="Times New Roman" pitchFamily="18" charset="0"/>
                <a:sym typeface="Symbol"/>
              </a:rPr>
              <a:t> </a:t>
            </a:r>
            <a:r>
              <a:rPr lang="en-US" dirty="0" smtClean="0">
                <a:solidFill>
                  <a:srgbClr val="0000FF"/>
                </a:solidFill>
                <a:latin typeface="Times New Roman" pitchFamily="18" charset="0"/>
                <a:cs typeface="Times New Roman" pitchFamily="18" charset="0"/>
                <a:sym typeface="Symbol"/>
              </a:rPr>
              <a:t>= 4.85 (6.86 dB)</a:t>
            </a:r>
            <a:endParaRPr kumimoji="0" lang="en-US"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26" name="TextBox 25"/>
          <p:cNvSpPr txBox="1"/>
          <p:nvPr/>
        </p:nvSpPr>
        <p:spPr>
          <a:xfrm>
            <a:off x="821422" y="2013612"/>
            <a:ext cx="3429144" cy="369332"/>
          </a:xfrm>
          <a:prstGeom prst="rect">
            <a:avLst/>
          </a:prstGeom>
          <a:noFill/>
        </p:spPr>
        <p:txBody>
          <a:bodyPr wrap="none" rtlCol="0">
            <a:spAutoFit/>
          </a:bodyPr>
          <a:lstStyle/>
          <a:p>
            <a:r>
              <a:rPr lang="en-US" dirty="0" smtClean="0">
                <a:latin typeface="Arial" pitchFamily="34" charset="0"/>
                <a:cs typeface="Arial" pitchFamily="34" charset="0"/>
              </a:rPr>
              <a:t>Results from the CAD formulas:</a:t>
            </a:r>
            <a:endParaRPr lang="en-US" dirty="0">
              <a:latin typeface="Arial" pitchFamily="34" charset="0"/>
              <a:cs typeface="Arial" pitchFamily="34" charset="0"/>
            </a:endParaRPr>
          </a:p>
        </p:txBody>
      </p:sp>
      <p:grpSp>
        <p:nvGrpSpPr>
          <p:cNvPr id="21" name="Group 20"/>
          <p:cNvGrpSpPr/>
          <p:nvPr/>
        </p:nvGrpSpPr>
        <p:grpSpPr>
          <a:xfrm>
            <a:off x="5470525" y="1840463"/>
            <a:ext cx="2841625" cy="3238962"/>
            <a:chOff x="5470525" y="1840463"/>
            <a:chExt cx="2841625" cy="3238962"/>
          </a:xfrm>
        </p:grpSpPr>
        <p:sp>
          <p:nvSpPr>
            <p:cNvPr id="10" name="Rectangle 4"/>
            <p:cNvSpPr>
              <a:spLocks noChangeArrowheads="1"/>
            </p:cNvSpPr>
            <p:nvPr/>
          </p:nvSpPr>
          <p:spPr bwMode="auto">
            <a:xfrm>
              <a:off x="6032500" y="3013075"/>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 name="Line 5"/>
            <p:cNvSpPr>
              <a:spLocks noChangeShapeType="1"/>
            </p:cNvSpPr>
            <p:nvPr/>
          </p:nvSpPr>
          <p:spPr bwMode="auto">
            <a:xfrm>
              <a:off x="7361239" y="4597400"/>
              <a:ext cx="525462" cy="0"/>
            </a:xfrm>
            <a:prstGeom prst="line">
              <a:avLst/>
            </a:prstGeom>
            <a:noFill/>
            <a:ln w="9525">
              <a:solidFill>
                <a:schemeClr val="tx1"/>
              </a:solidFill>
              <a:round/>
              <a:headEnd/>
              <a:tailEnd type="triangle" w="med" len="med"/>
            </a:ln>
          </p:spPr>
          <p:txBody>
            <a:bodyPr wrap="none"/>
            <a:lstStyle/>
            <a:p>
              <a:endParaRPr lang="en-US"/>
            </a:p>
          </p:txBody>
        </p:sp>
        <p:sp>
          <p:nvSpPr>
            <p:cNvPr id="12" name="Text Box 6"/>
            <p:cNvSpPr txBox="1">
              <a:spLocks noChangeArrowheads="1"/>
            </p:cNvSpPr>
            <p:nvPr/>
          </p:nvSpPr>
          <p:spPr bwMode="auto">
            <a:xfrm>
              <a:off x="7993063" y="4333875"/>
              <a:ext cx="319087"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3" name="Text Box 7"/>
            <p:cNvSpPr txBox="1">
              <a:spLocks noChangeArrowheads="1"/>
            </p:cNvSpPr>
            <p:nvPr/>
          </p:nvSpPr>
          <p:spPr bwMode="auto">
            <a:xfrm>
              <a:off x="5869800" y="18404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4" name="Line 8"/>
            <p:cNvSpPr>
              <a:spLocks noChangeShapeType="1"/>
            </p:cNvSpPr>
            <p:nvPr/>
          </p:nvSpPr>
          <p:spPr bwMode="auto">
            <a:xfrm flipV="1">
              <a:off x="6019800" y="2381249"/>
              <a:ext cx="0" cy="519113"/>
            </a:xfrm>
            <a:prstGeom prst="line">
              <a:avLst/>
            </a:prstGeom>
            <a:noFill/>
            <a:ln w="9525">
              <a:solidFill>
                <a:schemeClr val="tx1"/>
              </a:solidFill>
              <a:round/>
              <a:headEnd/>
              <a:tailEnd type="triangle" w="med" len="med"/>
            </a:ln>
          </p:spPr>
          <p:txBody>
            <a:bodyPr wrap="none"/>
            <a:lstStyle/>
            <a:p>
              <a:endParaRPr lang="en-US"/>
            </a:p>
          </p:txBody>
        </p:sp>
        <p:sp>
          <p:nvSpPr>
            <p:cNvPr id="15" name="Text Box 9"/>
            <p:cNvSpPr txBox="1">
              <a:spLocks noChangeArrowheads="1"/>
            </p:cNvSpPr>
            <p:nvPr/>
          </p:nvSpPr>
          <p:spPr bwMode="auto">
            <a:xfrm>
              <a:off x="6445250" y="4622225"/>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16" name="Text Box 10"/>
            <p:cNvSpPr txBox="1">
              <a:spLocks noChangeArrowheads="1"/>
            </p:cNvSpPr>
            <p:nvPr/>
          </p:nvSpPr>
          <p:spPr bwMode="auto">
            <a:xfrm>
              <a:off x="5470525" y="3517900"/>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17" name="Text Box 12"/>
            <p:cNvSpPr txBox="1">
              <a:spLocks noChangeArrowheads="1"/>
            </p:cNvSpPr>
            <p:nvPr/>
          </p:nvSpPr>
          <p:spPr bwMode="auto">
            <a:xfrm>
              <a:off x="6542088" y="2400300"/>
              <a:ext cx="1511952" cy="338554"/>
            </a:xfrm>
            <a:prstGeom prst="rect">
              <a:avLst/>
            </a:prstGeom>
            <a:noFill/>
            <a:ln w="9525">
              <a:noFill/>
              <a:miter lim="800000"/>
              <a:headEnd/>
              <a:tailEnd/>
            </a:ln>
          </p:spPr>
          <p:txBody>
            <a:bodyPr wrap="none">
              <a:spAutoFit/>
            </a:bodyPr>
            <a:lstStyle/>
            <a:p>
              <a:pPr eaLnBrk="1" hangingPunct="1"/>
              <a:r>
                <a:rPr lang="en-US" sz="1600" dirty="0" smtClean="0">
                  <a:latin typeface="Arial" charset="0"/>
                </a:rPr>
                <a:t>Feed </a:t>
              </a:r>
              <a:r>
                <a:rPr lang="en-US" sz="1600" dirty="0">
                  <a:latin typeface="Arial" charset="0"/>
                </a:rPr>
                <a:t>at (</a:t>
              </a:r>
              <a:r>
                <a:rPr lang="en-US" sz="1600" i="1" dirty="0">
                  <a:latin typeface="Times New Roman" pitchFamily="18" charset="0"/>
                </a:rPr>
                <a:t>x</a:t>
              </a:r>
              <a:r>
                <a:rPr lang="en-US" sz="1600" baseline="-25000" dirty="0">
                  <a:latin typeface="Times New Roman" pitchFamily="18" charset="0"/>
                  <a:cs typeface="Times New Roman" pitchFamily="18" charset="0"/>
                </a:rPr>
                <a:t>0</a:t>
              </a:r>
              <a:r>
                <a:rPr lang="en-US" sz="1600" dirty="0">
                  <a:latin typeface="Arial" charset="0"/>
                </a:rPr>
                <a:t>, </a:t>
              </a:r>
              <a:r>
                <a:rPr lang="en-US" sz="1600" i="1" dirty="0">
                  <a:latin typeface="Times New Roman" pitchFamily="18" charset="0"/>
                </a:rPr>
                <a:t>y</a:t>
              </a:r>
              <a:r>
                <a:rPr lang="en-US" sz="1600" baseline="-25000" dirty="0">
                  <a:latin typeface="Times New Roman" pitchFamily="18" charset="0"/>
                  <a:cs typeface="Times New Roman" pitchFamily="18" charset="0"/>
                </a:rPr>
                <a:t>0</a:t>
              </a:r>
              <a:r>
                <a:rPr lang="en-US" sz="1600" dirty="0">
                  <a:latin typeface="Arial" charset="0"/>
                </a:rPr>
                <a:t>)</a:t>
              </a:r>
            </a:p>
          </p:txBody>
        </p:sp>
        <p:sp>
          <p:nvSpPr>
            <p:cNvPr id="18" name="Line 13"/>
            <p:cNvSpPr>
              <a:spLocks noChangeShapeType="1"/>
            </p:cNvSpPr>
            <p:nvPr/>
          </p:nvSpPr>
          <p:spPr bwMode="auto">
            <a:xfrm flipH="1">
              <a:off x="6524624" y="2819400"/>
              <a:ext cx="752474" cy="847725"/>
            </a:xfrm>
            <a:prstGeom prst="line">
              <a:avLst/>
            </a:prstGeom>
            <a:noFill/>
            <a:ln w="9525">
              <a:solidFill>
                <a:schemeClr val="tx1"/>
              </a:solidFill>
              <a:round/>
              <a:headEnd/>
              <a:tailEnd type="triangle" w="med" len="med"/>
            </a:ln>
          </p:spPr>
          <p:txBody>
            <a:bodyPr wrap="none"/>
            <a:lstStyle/>
            <a:p>
              <a:endParaRPr lang="en-US"/>
            </a:p>
          </p:txBody>
        </p:sp>
        <p:sp>
          <p:nvSpPr>
            <p:cNvPr id="19" name="Line 14"/>
            <p:cNvSpPr>
              <a:spLocks noChangeShapeType="1"/>
            </p:cNvSpPr>
            <p:nvPr/>
          </p:nvSpPr>
          <p:spPr bwMode="auto">
            <a:xfrm>
              <a:off x="6048375" y="3813175"/>
              <a:ext cx="1206500" cy="0"/>
            </a:xfrm>
            <a:prstGeom prst="line">
              <a:avLst/>
            </a:prstGeom>
            <a:noFill/>
            <a:ln w="9525">
              <a:solidFill>
                <a:schemeClr val="tx1"/>
              </a:solidFill>
              <a:prstDash val="dash"/>
              <a:round/>
              <a:headEnd/>
              <a:tailEnd/>
            </a:ln>
          </p:spPr>
          <p:txBody>
            <a:bodyPr wrap="none"/>
            <a:lstStyle/>
            <a:p>
              <a:endParaRPr lang="en-US"/>
            </a:p>
          </p:txBody>
        </p:sp>
        <p:sp>
          <p:nvSpPr>
            <p:cNvPr id="24" name="Oval 11"/>
            <p:cNvSpPr>
              <a:spLocks noChangeArrowheads="1"/>
            </p:cNvSpPr>
            <p:nvPr/>
          </p:nvSpPr>
          <p:spPr bwMode="auto">
            <a:xfrm>
              <a:off x="6376988" y="3744913"/>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Text Box 7"/>
            <p:cNvSpPr txBox="1">
              <a:spLocks noChangeArrowheads="1"/>
            </p:cNvSpPr>
            <p:nvPr/>
          </p:nvSpPr>
          <p:spPr bwMode="auto">
            <a:xfrm>
              <a:off x="7292860" y="3251647"/>
              <a:ext cx="939681" cy="338554"/>
            </a:xfrm>
            <a:prstGeom prst="rect">
              <a:avLst/>
            </a:prstGeom>
            <a:noFill/>
            <a:ln w="9525">
              <a:noFill/>
              <a:miter lim="800000"/>
              <a:headEnd/>
              <a:tailEnd/>
            </a:ln>
          </p:spPr>
          <p:txBody>
            <a:bodyPr wrap="none">
              <a:spAutoFit/>
            </a:bodyPr>
            <a:lstStyle/>
            <a:p>
              <a:pPr eaLnBrk="1" hangingPunct="1"/>
              <a:r>
                <a:rPr lang="en-US" sz="1600" i="1" dirty="0" smtClean="0">
                  <a:latin typeface="Times New Roman" pitchFamily="18" charset="0"/>
                </a:rPr>
                <a:t>y</a:t>
              </a:r>
              <a:r>
                <a:rPr lang="en-US" sz="1600" baseline="-25000" dirty="0" smtClean="0">
                  <a:latin typeface="Times New Roman" pitchFamily="18" charset="0"/>
                </a:rPr>
                <a:t>0</a:t>
              </a:r>
              <a:r>
                <a:rPr lang="en-US" sz="1600" i="1" dirty="0" smtClean="0">
                  <a:latin typeface="Times New Roman" pitchFamily="18" charset="0"/>
                </a:rPr>
                <a:t> = W</a:t>
              </a:r>
              <a:r>
                <a:rPr lang="en-US" sz="1600" dirty="0" smtClean="0">
                  <a:latin typeface="Times New Roman" pitchFamily="18" charset="0"/>
                </a:rPr>
                <a:t>/2</a:t>
              </a:r>
              <a:endParaRPr lang="en-US" sz="1600" dirty="0">
                <a:latin typeface="Times New Roman" pitchFamily="18" charset="0"/>
              </a:endParaRPr>
            </a:p>
          </p:txBody>
        </p:sp>
      </p:grpSp>
      <p:sp>
        <p:nvSpPr>
          <p:cNvPr id="22" name="TextBox 21"/>
          <p:cNvSpPr txBox="1"/>
          <p:nvPr/>
        </p:nvSpPr>
        <p:spPr>
          <a:xfrm>
            <a:off x="1839686" y="1360714"/>
            <a:ext cx="966931" cy="400110"/>
          </a:xfrm>
          <a:prstGeom prst="rect">
            <a:avLst/>
          </a:prstGeom>
          <a:noFill/>
        </p:spPr>
        <p:txBody>
          <a:bodyPr wrap="none" rtlCol="0">
            <a:spAutoFit/>
          </a:bodyPr>
          <a:lstStyle/>
          <a:p>
            <a:pPr algn="ctr"/>
            <a:r>
              <a:rPr lang="en-US" sz="2000" b="1" dirty="0" smtClean="0">
                <a:solidFill>
                  <a:srgbClr val="0000FF"/>
                </a:solidFill>
                <a:latin typeface="Arial" pitchFamily="34" charset="0"/>
                <a:cs typeface="Arial" pitchFamily="34" charset="0"/>
              </a:rPr>
              <a:t>Part 1 </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4076700" y="762000"/>
            <a:ext cx="1111202" cy="400110"/>
          </a:xfrm>
          <a:prstGeom prst="rect">
            <a:avLst/>
          </a:prstGeom>
          <a:noFill/>
        </p:spPr>
        <p:txBody>
          <a:bodyPr wrap="none" rtlCol="0">
            <a:spAutoFit/>
          </a:bodyPr>
          <a:lstStyle/>
          <a:p>
            <a:r>
              <a:rPr lang="en-US" sz="2000" b="1" dirty="0" smtClean="0">
                <a:latin typeface="Arial" pitchFamily="34" charset="0"/>
                <a:cs typeface="Arial" pitchFamily="34" charset="0"/>
              </a:rPr>
              <a:t>Results</a:t>
            </a:r>
            <a:endParaRPr lang="en-US" sz="2000" b="1" dirty="0">
              <a:latin typeface="Arial" pitchFamily="34"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102</a:t>
            </a:fld>
            <a:endParaRPr lang="en-US" dirty="0"/>
          </a:p>
        </p:txBody>
      </p:sp>
      <p:sp>
        <p:nvSpPr>
          <p:cNvPr id="33" name="TextBox 32"/>
          <p:cNvSpPr txBox="1"/>
          <p:nvPr/>
        </p:nvSpPr>
        <p:spPr>
          <a:xfrm>
            <a:off x="600074" y="1868226"/>
            <a:ext cx="2200276" cy="1200329"/>
          </a:xfrm>
          <a:prstGeom prst="rect">
            <a:avLst/>
          </a:prstGeom>
          <a:noFill/>
          <a:ln>
            <a:solidFill>
              <a:schemeClr val="tx1"/>
            </a:solidFill>
          </a:ln>
        </p:spPr>
        <p:txBody>
          <a:bodyPr wrap="square" rtlCol="0">
            <a:spAutoFit/>
          </a:bodyPr>
          <a:lstStyle/>
          <a:p>
            <a:r>
              <a:rPr lang="en-US" i="1" dirty="0" smtClean="0">
                <a:latin typeface="Times New Roman" pitchFamily="18" charset="0"/>
                <a:cs typeface="Times New Roman" pitchFamily="18" charset="0"/>
                <a:sym typeface="Symbol"/>
              </a:rPr>
              <a:t>f</a:t>
            </a:r>
            <a:r>
              <a:rPr lang="en-US" baseline="-25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 1.575 10</a:t>
            </a:r>
            <a:r>
              <a:rPr lang="en-US" baseline="30000" dirty="0" smtClean="0">
                <a:latin typeface="Times New Roman" pitchFamily="18" charset="0"/>
                <a:cs typeface="Times New Roman" pitchFamily="18" charset="0"/>
                <a:sym typeface="Symbol"/>
              </a:rPr>
              <a:t>9</a:t>
            </a:r>
            <a:r>
              <a:rPr lang="en-US" dirty="0" smtClean="0">
                <a:latin typeface="Times New Roman" pitchFamily="18" charset="0"/>
                <a:cs typeface="Times New Roman" pitchFamily="18" charset="0"/>
                <a:sym typeface="Symbol"/>
              </a:rPr>
              <a:t> Hz</a:t>
            </a:r>
            <a:endParaRPr lang="en-US"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50 </a:t>
            </a:r>
            <a:r>
              <a:rPr lang="en-US" dirty="0" smtClean="0">
                <a:latin typeface="Times New Roman" pitchFamily="18" charset="0"/>
                <a:cs typeface="Times New Roman" pitchFamily="18" charset="0"/>
                <a:sym typeface="Symbol"/>
              </a:rPr>
              <a:t></a:t>
            </a:r>
          </a:p>
          <a:p>
            <a:r>
              <a:rPr lang="en-US" i="1" dirty="0" smtClean="0">
                <a:latin typeface="Times New Roman" pitchFamily="18" charset="0"/>
                <a:cs typeface="Times New Roman" pitchFamily="18" charset="0"/>
                <a:sym typeface="Symbol"/>
              </a:rPr>
              <a:t>Q</a:t>
            </a:r>
            <a:r>
              <a:rPr lang="en-US" dirty="0" smtClean="0">
                <a:latin typeface="Times New Roman" pitchFamily="18" charset="0"/>
                <a:cs typeface="Times New Roman" pitchFamily="18" charset="0"/>
                <a:sym typeface="Symbol"/>
              </a:rPr>
              <a:t> = 57.5</a:t>
            </a:r>
          </a:p>
          <a:p>
            <a:r>
              <a:rPr lang="en-US" i="1" dirty="0" err="1" smtClean="0">
                <a:latin typeface="Times New Roman" pitchFamily="18" charset="0"/>
                <a:cs typeface="Times New Roman" pitchFamily="18" charset="0"/>
                <a:sym typeface="Symbol"/>
              </a:rPr>
              <a:t>X</a:t>
            </a:r>
            <a:r>
              <a:rPr lang="en-US" i="1" baseline="-25000" dirty="0" err="1" smtClean="0">
                <a:latin typeface="Times New Roman" pitchFamily="18" charset="0"/>
                <a:cs typeface="Times New Roman" pitchFamily="18" charset="0"/>
                <a:sym typeface="Symbol"/>
              </a:rPr>
              <a:t>p</a:t>
            </a:r>
            <a:r>
              <a:rPr lang="en-US" i="1" dirty="0" smtClean="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 11.1 </a:t>
            </a:r>
          </a:p>
        </p:txBody>
      </p:sp>
      <p:graphicFrame>
        <p:nvGraphicFramePr>
          <p:cNvPr id="643076" name="Object 4"/>
          <p:cNvGraphicFramePr>
            <a:graphicFrameLocks noChangeAspect="1"/>
          </p:cNvGraphicFramePr>
          <p:nvPr/>
        </p:nvGraphicFramePr>
        <p:xfrm>
          <a:off x="4681311" y="1449528"/>
          <a:ext cx="2921000" cy="1056454"/>
        </p:xfrm>
        <a:graphic>
          <a:graphicData uri="http://schemas.openxmlformats.org/presentationml/2006/ole">
            <mc:AlternateContent xmlns:mc="http://schemas.openxmlformats.org/markup-compatibility/2006">
              <mc:Choice xmlns:v="urn:schemas-microsoft-com:vml" Requires="v">
                <p:oleObj spid="_x0000_s643096" name="Equation" r:id="rId3" imgW="1816100" imgH="660400" progId="Equation.DSMT4">
                  <p:embed/>
                </p:oleObj>
              </mc:Choice>
              <mc:Fallback>
                <p:oleObj name="Equation" r:id="rId3" imgW="1816100" imgH="66040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311" y="1449528"/>
                        <a:ext cx="2921000" cy="1056454"/>
                      </a:xfrm>
                      <a:prstGeom prst="rect">
                        <a:avLst/>
                      </a:prstGeom>
                      <a:solidFill>
                        <a:srgbClr val="FFFF99"/>
                      </a:solidFill>
                    </p:spPr>
                  </p:pic>
                </p:oleObj>
              </mc:Fallback>
            </mc:AlternateContent>
          </a:graphicData>
        </a:graphic>
      </p:graphicFrame>
      <p:sp>
        <p:nvSpPr>
          <p:cNvPr id="35" name="TextBox 34"/>
          <p:cNvSpPr txBox="1"/>
          <p:nvPr/>
        </p:nvSpPr>
        <p:spPr>
          <a:xfrm>
            <a:off x="238125" y="1353877"/>
            <a:ext cx="3429144" cy="369332"/>
          </a:xfrm>
          <a:prstGeom prst="rect">
            <a:avLst/>
          </a:prstGeom>
          <a:noFill/>
        </p:spPr>
        <p:txBody>
          <a:bodyPr wrap="none" rtlCol="0">
            <a:spAutoFit/>
          </a:bodyPr>
          <a:lstStyle/>
          <a:p>
            <a:r>
              <a:rPr lang="en-US" dirty="0" smtClean="0">
                <a:latin typeface="Arial" pitchFamily="34" charset="0"/>
                <a:cs typeface="Arial" pitchFamily="34" charset="0"/>
              </a:rPr>
              <a:t>Results from the CAD formulas:</a:t>
            </a:r>
            <a:endParaRPr lang="en-US" dirty="0">
              <a:latin typeface="Arial" pitchFamily="34" charset="0"/>
              <a:cs typeface="Arial" pitchFamily="34" charset="0"/>
            </a:endParaRPr>
          </a:p>
        </p:txBody>
      </p:sp>
      <p:sp>
        <p:nvSpPr>
          <p:cNvPr id="19" name="Text Box 2"/>
          <p:cNvSpPr txBox="1">
            <a:spLocks noChangeArrowheads="1"/>
          </p:cNvSpPr>
          <p:nvPr/>
        </p:nvSpPr>
        <p:spPr bwMode="auto">
          <a:xfrm>
            <a:off x="2822592" y="0"/>
            <a:ext cx="3544560"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Design Example</a:t>
            </a:r>
            <a:endParaRPr lang="en-US" sz="3600" dirty="0">
              <a:solidFill>
                <a:srgbClr val="FF9900"/>
              </a:solidFill>
              <a:latin typeface="Arial" charset="0"/>
            </a:endParaRPr>
          </a:p>
        </p:txBody>
      </p:sp>
      <p:sp>
        <p:nvSpPr>
          <p:cNvPr id="17" name="TextBox 16"/>
          <p:cNvSpPr txBox="1"/>
          <p:nvPr/>
        </p:nvSpPr>
        <p:spPr>
          <a:xfrm>
            <a:off x="1338943" y="764687"/>
            <a:ext cx="966931" cy="400110"/>
          </a:xfrm>
          <a:prstGeom prst="rect">
            <a:avLst/>
          </a:prstGeom>
          <a:noFill/>
        </p:spPr>
        <p:txBody>
          <a:bodyPr wrap="none" rtlCol="0">
            <a:spAutoFit/>
          </a:bodyPr>
          <a:lstStyle/>
          <a:p>
            <a:pPr algn="ctr"/>
            <a:r>
              <a:rPr lang="en-US" sz="2000" b="1" dirty="0" smtClean="0">
                <a:solidFill>
                  <a:srgbClr val="0000FF"/>
                </a:solidFill>
                <a:latin typeface="Arial" pitchFamily="34" charset="0"/>
                <a:cs typeface="Arial" pitchFamily="34" charset="0"/>
              </a:rPr>
              <a:t>Part 2 </a:t>
            </a:r>
            <a:endParaRPr lang="en-US" sz="2000" b="1" dirty="0">
              <a:solidFill>
                <a:srgbClr val="0000FF"/>
              </a:solidFill>
              <a:latin typeface="Arial" pitchFamily="34" charset="0"/>
              <a:cs typeface="Arial" pitchFamily="34" charset="0"/>
            </a:endParaRPr>
          </a:p>
        </p:txBody>
      </p:sp>
      <p:grpSp>
        <p:nvGrpSpPr>
          <p:cNvPr id="22" name="Group 21"/>
          <p:cNvGrpSpPr/>
          <p:nvPr/>
        </p:nvGrpSpPr>
        <p:grpSpPr>
          <a:xfrm>
            <a:off x="3239610" y="2621931"/>
            <a:ext cx="5526728" cy="4014851"/>
            <a:chOff x="2771776" y="2621931"/>
            <a:chExt cx="5526728" cy="4014851"/>
          </a:xfrm>
        </p:grpSpPr>
        <p:grpSp>
          <p:nvGrpSpPr>
            <p:cNvPr id="18" name="Group 17"/>
            <p:cNvGrpSpPr/>
            <p:nvPr/>
          </p:nvGrpSpPr>
          <p:grpSpPr>
            <a:xfrm>
              <a:off x="2771776" y="2621931"/>
              <a:ext cx="5526728" cy="4014851"/>
              <a:chOff x="2771776" y="2621931"/>
              <a:chExt cx="5526728" cy="4014851"/>
            </a:xfrm>
          </p:grpSpPr>
          <p:pic>
            <p:nvPicPr>
              <p:cNvPr id="643077" name="Picture 5"/>
              <p:cNvPicPr>
                <a:picLocks noChangeAspect="1" noChangeArrowheads="1"/>
              </p:cNvPicPr>
              <p:nvPr/>
            </p:nvPicPr>
            <p:blipFill>
              <a:blip r:embed="rId5" cstate="print"/>
              <a:srcRect/>
              <a:stretch>
                <a:fillRect/>
              </a:stretch>
            </p:blipFill>
            <p:spPr bwMode="auto">
              <a:xfrm>
                <a:off x="2793054" y="2621931"/>
                <a:ext cx="5505450" cy="3924300"/>
              </a:xfrm>
              <a:prstGeom prst="rect">
                <a:avLst/>
              </a:prstGeom>
              <a:noFill/>
              <a:ln w="9525">
                <a:noFill/>
                <a:miter lim="800000"/>
                <a:headEnd/>
                <a:tailEnd/>
              </a:ln>
              <a:effectLst/>
            </p:spPr>
          </p:pic>
          <p:sp>
            <p:nvSpPr>
              <p:cNvPr id="38" name="TextBox 37"/>
              <p:cNvSpPr txBox="1"/>
              <p:nvPr/>
            </p:nvSpPr>
            <p:spPr>
              <a:xfrm>
                <a:off x="6065570" y="3145601"/>
                <a:ext cx="445956" cy="369332"/>
              </a:xfrm>
              <a:prstGeom prst="rect">
                <a:avLst/>
              </a:prstGeom>
              <a:noFill/>
            </p:spPr>
            <p:txBody>
              <a:bodyPr wrap="none" rtlCol="0">
                <a:spAutoFit/>
              </a:bodyPr>
              <a:lstStyle/>
              <a:p>
                <a:r>
                  <a:rPr lang="en-US" i="1" dirty="0" err="1" smtClean="0">
                    <a:solidFill>
                      <a:srgbClr val="FF0000"/>
                    </a:solidFill>
                    <a:latin typeface="Times New Roman" pitchFamily="18" charset="0"/>
                    <a:cs typeface="Times New Roman" pitchFamily="18" charset="0"/>
                  </a:rPr>
                  <a:t>R</a:t>
                </a:r>
                <a:r>
                  <a:rPr lang="en-US" i="1" baseline="-25000" dirty="0" err="1" smtClean="0">
                    <a:solidFill>
                      <a:srgbClr val="FF0000"/>
                    </a:solidFill>
                    <a:latin typeface="Times New Roman" pitchFamily="18" charset="0"/>
                    <a:cs typeface="Times New Roman" pitchFamily="18" charset="0"/>
                  </a:rPr>
                  <a:t>in</a:t>
                </a:r>
                <a:endParaRPr lang="en-US" i="1" baseline="-25000" dirty="0">
                  <a:solidFill>
                    <a:srgbClr val="FF0000"/>
                  </a:solidFill>
                  <a:latin typeface="Times New Roman" pitchFamily="18" charset="0"/>
                  <a:cs typeface="Times New Roman" pitchFamily="18" charset="0"/>
                </a:endParaRPr>
              </a:p>
            </p:txBody>
          </p:sp>
          <p:sp>
            <p:nvSpPr>
              <p:cNvPr id="39" name="TextBox 38"/>
              <p:cNvSpPr txBox="1"/>
              <p:nvPr/>
            </p:nvSpPr>
            <p:spPr>
              <a:xfrm>
                <a:off x="5210175" y="4562475"/>
                <a:ext cx="445956" cy="369332"/>
              </a:xfrm>
              <a:prstGeom prst="rect">
                <a:avLst/>
              </a:prstGeom>
              <a:noFill/>
            </p:spPr>
            <p:txBody>
              <a:bodyPr wrap="none" rtlCol="0">
                <a:spAutoFit/>
              </a:bodyPr>
              <a:lstStyle/>
              <a:p>
                <a:r>
                  <a:rPr lang="en-US" i="1" dirty="0" err="1" smtClean="0">
                    <a:solidFill>
                      <a:srgbClr val="0000FF"/>
                    </a:solidFill>
                    <a:latin typeface="Times New Roman" pitchFamily="18" charset="0"/>
                    <a:cs typeface="Times New Roman" pitchFamily="18" charset="0"/>
                  </a:rPr>
                  <a:t>X</a:t>
                </a:r>
                <a:r>
                  <a:rPr lang="en-US" i="1" baseline="-25000" dirty="0" err="1" smtClean="0">
                    <a:solidFill>
                      <a:srgbClr val="0000FF"/>
                    </a:solidFill>
                    <a:latin typeface="Times New Roman" pitchFamily="18" charset="0"/>
                    <a:cs typeface="Times New Roman" pitchFamily="18" charset="0"/>
                  </a:rPr>
                  <a:t>in</a:t>
                </a:r>
                <a:endParaRPr lang="en-US" i="1" baseline="-25000" dirty="0">
                  <a:solidFill>
                    <a:srgbClr val="0000FF"/>
                  </a:solidFill>
                  <a:latin typeface="Times New Roman" pitchFamily="18" charset="0"/>
                  <a:cs typeface="Times New Roman" pitchFamily="18" charset="0"/>
                </a:endParaRPr>
              </a:p>
            </p:txBody>
          </p:sp>
          <p:sp>
            <p:nvSpPr>
              <p:cNvPr id="40" name="TextBox 39"/>
              <p:cNvSpPr txBox="1"/>
              <p:nvPr/>
            </p:nvSpPr>
            <p:spPr>
              <a:xfrm>
                <a:off x="5324475" y="6267450"/>
                <a:ext cx="918841" cy="369332"/>
              </a:xfrm>
              <a:prstGeom prst="rect">
                <a:avLst/>
              </a:prstGeom>
              <a:solidFill>
                <a:schemeClr val="bg1"/>
              </a:solidFill>
            </p:spPr>
            <p:txBody>
              <a:bodyPr wrap="none" rtlCol="0">
                <a:spAutoFit/>
              </a:bodyPr>
              <a:lstStyle/>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(GHz)</a:t>
                </a:r>
                <a:endParaRPr lang="en-US" dirty="0">
                  <a:latin typeface="Times New Roman" pitchFamily="18" charset="0"/>
                  <a:cs typeface="Times New Roman" pitchFamily="18" charset="0"/>
                </a:endParaRPr>
              </a:p>
            </p:txBody>
          </p:sp>
          <p:sp>
            <p:nvSpPr>
              <p:cNvPr id="42" name="Rectangle 41"/>
              <p:cNvSpPr/>
              <p:nvPr/>
            </p:nvSpPr>
            <p:spPr bwMode="auto">
              <a:xfrm>
                <a:off x="2914650" y="2743200"/>
                <a:ext cx="390525"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3" name="Rectangle 42"/>
              <p:cNvSpPr/>
              <p:nvPr/>
            </p:nvSpPr>
            <p:spPr bwMode="auto">
              <a:xfrm>
                <a:off x="2771776" y="5791200"/>
                <a:ext cx="552450"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4" name="Rectangle 43"/>
              <p:cNvSpPr/>
              <p:nvPr/>
            </p:nvSpPr>
            <p:spPr bwMode="auto">
              <a:xfrm>
                <a:off x="3438526" y="6286500"/>
                <a:ext cx="552450"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5" name="Rectangle 44"/>
              <p:cNvSpPr/>
              <p:nvPr/>
            </p:nvSpPr>
            <p:spPr bwMode="auto">
              <a:xfrm>
                <a:off x="7639051" y="6267450"/>
                <a:ext cx="552450"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6" name="Rectangle 45"/>
              <p:cNvSpPr/>
              <p:nvPr/>
            </p:nvSpPr>
            <p:spPr bwMode="auto">
              <a:xfrm>
                <a:off x="2771776" y="3895725"/>
                <a:ext cx="552450" cy="10001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1" name="TextBox 40"/>
              <p:cNvSpPr txBox="1"/>
              <p:nvPr/>
            </p:nvSpPr>
            <p:spPr>
              <a:xfrm>
                <a:off x="2952750" y="3819525"/>
                <a:ext cx="364202"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sym typeface="Symbol"/>
                  </a:rPr>
                  <a:t></a:t>
                </a:r>
                <a:endParaRPr lang="en-US" dirty="0">
                  <a:latin typeface="Times New Roman" pitchFamily="18" charset="0"/>
                  <a:cs typeface="Times New Roman" pitchFamily="18" charset="0"/>
                </a:endParaRPr>
              </a:p>
            </p:txBody>
          </p:sp>
        </p:grpSp>
        <p:cxnSp>
          <p:nvCxnSpPr>
            <p:cNvPr id="21" name="Straight Connector 20"/>
            <p:cNvCxnSpPr/>
            <p:nvPr/>
          </p:nvCxnSpPr>
          <p:spPr bwMode="auto">
            <a:xfrm>
              <a:off x="5802086" y="2764971"/>
              <a:ext cx="0" cy="3352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23" name="Group 22"/>
          <p:cNvGrpSpPr/>
          <p:nvPr/>
        </p:nvGrpSpPr>
        <p:grpSpPr>
          <a:xfrm>
            <a:off x="0" y="3439235"/>
            <a:ext cx="2841625" cy="3238962"/>
            <a:chOff x="5470525" y="1840463"/>
            <a:chExt cx="2841625" cy="3238962"/>
          </a:xfrm>
        </p:grpSpPr>
        <p:sp>
          <p:nvSpPr>
            <p:cNvPr id="24" name="Rectangle 4"/>
            <p:cNvSpPr>
              <a:spLocks noChangeArrowheads="1"/>
            </p:cNvSpPr>
            <p:nvPr/>
          </p:nvSpPr>
          <p:spPr bwMode="auto">
            <a:xfrm>
              <a:off x="6032500" y="3013075"/>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5" name="Line 5"/>
            <p:cNvSpPr>
              <a:spLocks noChangeShapeType="1"/>
            </p:cNvSpPr>
            <p:nvPr/>
          </p:nvSpPr>
          <p:spPr bwMode="auto">
            <a:xfrm>
              <a:off x="7361239" y="4597400"/>
              <a:ext cx="525462" cy="0"/>
            </a:xfrm>
            <a:prstGeom prst="line">
              <a:avLst/>
            </a:prstGeom>
            <a:noFill/>
            <a:ln w="9525">
              <a:solidFill>
                <a:schemeClr val="tx1"/>
              </a:solidFill>
              <a:round/>
              <a:headEnd/>
              <a:tailEnd type="triangle" w="med" len="med"/>
            </a:ln>
          </p:spPr>
          <p:txBody>
            <a:bodyPr wrap="none"/>
            <a:lstStyle/>
            <a:p>
              <a:endParaRPr lang="en-US"/>
            </a:p>
          </p:txBody>
        </p:sp>
        <p:sp>
          <p:nvSpPr>
            <p:cNvPr id="26" name="Text Box 6"/>
            <p:cNvSpPr txBox="1">
              <a:spLocks noChangeArrowheads="1"/>
            </p:cNvSpPr>
            <p:nvPr/>
          </p:nvSpPr>
          <p:spPr bwMode="auto">
            <a:xfrm>
              <a:off x="7993063" y="4333875"/>
              <a:ext cx="319087"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27" name="Text Box 7"/>
            <p:cNvSpPr txBox="1">
              <a:spLocks noChangeArrowheads="1"/>
            </p:cNvSpPr>
            <p:nvPr/>
          </p:nvSpPr>
          <p:spPr bwMode="auto">
            <a:xfrm>
              <a:off x="5869800" y="18404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28" name="Line 8"/>
            <p:cNvSpPr>
              <a:spLocks noChangeShapeType="1"/>
            </p:cNvSpPr>
            <p:nvPr/>
          </p:nvSpPr>
          <p:spPr bwMode="auto">
            <a:xfrm flipV="1">
              <a:off x="6019800" y="2381249"/>
              <a:ext cx="0" cy="519113"/>
            </a:xfrm>
            <a:prstGeom prst="line">
              <a:avLst/>
            </a:prstGeom>
            <a:noFill/>
            <a:ln w="9525">
              <a:solidFill>
                <a:schemeClr val="tx1"/>
              </a:solidFill>
              <a:round/>
              <a:headEnd/>
              <a:tailEnd type="triangle" w="med" len="med"/>
            </a:ln>
          </p:spPr>
          <p:txBody>
            <a:bodyPr wrap="none"/>
            <a:lstStyle/>
            <a:p>
              <a:endParaRPr lang="en-US"/>
            </a:p>
          </p:txBody>
        </p:sp>
        <p:sp>
          <p:nvSpPr>
            <p:cNvPr id="29" name="Text Box 9"/>
            <p:cNvSpPr txBox="1">
              <a:spLocks noChangeArrowheads="1"/>
            </p:cNvSpPr>
            <p:nvPr/>
          </p:nvSpPr>
          <p:spPr bwMode="auto">
            <a:xfrm>
              <a:off x="6445250" y="4622225"/>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30" name="Text Box 10"/>
            <p:cNvSpPr txBox="1">
              <a:spLocks noChangeArrowheads="1"/>
            </p:cNvSpPr>
            <p:nvPr/>
          </p:nvSpPr>
          <p:spPr bwMode="auto">
            <a:xfrm>
              <a:off x="5470525" y="3517900"/>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31" name="Text Box 12"/>
            <p:cNvSpPr txBox="1">
              <a:spLocks noChangeArrowheads="1"/>
            </p:cNvSpPr>
            <p:nvPr/>
          </p:nvSpPr>
          <p:spPr bwMode="auto">
            <a:xfrm>
              <a:off x="6542088" y="2400300"/>
              <a:ext cx="1511952" cy="338554"/>
            </a:xfrm>
            <a:prstGeom prst="rect">
              <a:avLst/>
            </a:prstGeom>
            <a:noFill/>
            <a:ln w="9525">
              <a:noFill/>
              <a:miter lim="800000"/>
              <a:headEnd/>
              <a:tailEnd/>
            </a:ln>
          </p:spPr>
          <p:txBody>
            <a:bodyPr wrap="none">
              <a:spAutoFit/>
            </a:bodyPr>
            <a:lstStyle/>
            <a:p>
              <a:pPr eaLnBrk="1" hangingPunct="1"/>
              <a:r>
                <a:rPr lang="en-US" sz="1600" dirty="0" smtClean="0">
                  <a:latin typeface="Arial" charset="0"/>
                </a:rPr>
                <a:t>Feed </a:t>
              </a:r>
              <a:r>
                <a:rPr lang="en-US" sz="1600" dirty="0">
                  <a:latin typeface="Arial" charset="0"/>
                </a:rPr>
                <a:t>at (</a:t>
              </a:r>
              <a:r>
                <a:rPr lang="en-US" sz="1600" i="1" dirty="0">
                  <a:latin typeface="Times New Roman" pitchFamily="18" charset="0"/>
                </a:rPr>
                <a:t>x</a:t>
              </a:r>
              <a:r>
                <a:rPr lang="en-US" sz="1600" baseline="-25000" dirty="0">
                  <a:latin typeface="Times New Roman" pitchFamily="18" charset="0"/>
                  <a:cs typeface="Times New Roman" pitchFamily="18" charset="0"/>
                </a:rPr>
                <a:t>0</a:t>
              </a:r>
              <a:r>
                <a:rPr lang="en-US" sz="1600" dirty="0">
                  <a:latin typeface="Arial" charset="0"/>
                </a:rPr>
                <a:t>, </a:t>
              </a:r>
              <a:r>
                <a:rPr lang="en-US" sz="1600" i="1" dirty="0">
                  <a:latin typeface="Times New Roman" pitchFamily="18" charset="0"/>
                </a:rPr>
                <a:t>y</a:t>
              </a:r>
              <a:r>
                <a:rPr lang="en-US" sz="1600" baseline="-25000" dirty="0">
                  <a:latin typeface="Times New Roman" pitchFamily="18" charset="0"/>
                  <a:cs typeface="Times New Roman" pitchFamily="18" charset="0"/>
                </a:rPr>
                <a:t>0</a:t>
              </a:r>
              <a:r>
                <a:rPr lang="en-US" sz="1600" dirty="0">
                  <a:latin typeface="Arial" charset="0"/>
                </a:rPr>
                <a:t>)</a:t>
              </a:r>
            </a:p>
          </p:txBody>
        </p:sp>
        <p:sp>
          <p:nvSpPr>
            <p:cNvPr id="32" name="Line 13"/>
            <p:cNvSpPr>
              <a:spLocks noChangeShapeType="1"/>
            </p:cNvSpPr>
            <p:nvPr/>
          </p:nvSpPr>
          <p:spPr bwMode="auto">
            <a:xfrm flipH="1">
              <a:off x="6524624" y="2819400"/>
              <a:ext cx="752474" cy="847725"/>
            </a:xfrm>
            <a:prstGeom prst="line">
              <a:avLst/>
            </a:prstGeom>
            <a:noFill/>
            <a:ln w="9525">
              <a:solidFill>
                <a:schemeClr val="tx1"/>
              </a:solidFill>
              <a:round/>
              <a:headEnd/>
              <a:tailEnd type="triangle" w="med" len="med"/>
            </a:ln>
          </p:spPr>
          <p:txBody>
            <a:bodyPr wrap="none"/>
            <a:lstStyle/>
            <a:p>
              <a:endParaRPr lang="en-US"/>
            </a:p>
          </p:txBody>
        </p:sp>
        <p:sp>
          <p:nvSpPr>
            <p:cNvPr id="34" name="Line 14"/>
            <p:cNvSpPr>
              <a:spLocks noChangeShapeType="1"/>
            </p:cNvSpPr>
            <p:nvPr/>
          </p:nvSpPr>
          <p:spPr bwMode="auto">
            <a:xfrm>
              <a:off x="6048375" y="3813175"/>
              <a:ext cx="1206500" cy="0"/>
            </a:xfrm>
            <a:prstGeom prst="line">
              <a:avLst/>
            </a:prstGeom>
            <a:noFill/>
            <a:ln w="9525">
              <a:solidFill>
                <a:schemeClr val="tx1"/>
              </a:solidFill>
              <a:prstDash val="dash"/>
              <a:round/>
              <a:headEnd/>
              <a:tailEnd/>
            </a:ln>
          </p:spPr>
          <p:txBody>
            <a:bodyPr wrap="none"/>
            <a:lstStyle/>
            <a:p>
              <a:endParaRPr lang="en-US"/>
            </a:p>
          </p:txBody>
        </p:sp>
        <p:sp>
          <p:nvSpPr>
            <p:cNvPr id="36" name="Oval 11"/>
            <p:cNvSpPr>
              <a:spLocks noChangeArrowheads="1"/>
            </p:cNvSpPr>
            <p:nvPr/>
          </p:nvSpPr>
          <p:spPr bwMode="auto">
            <a:xfrm>
              <a:off x="6376988" y="3744913"/>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7" name="Text Box 7"/>
            <p:cNvSpPr txBox="1">
              <a:spLocks noChangeArrowheads="1"/>
            </p:cNvSpPr>
            <p:nvPr/>
          </p:nvSpPr>
          <p:spPr bwMode="auto">
            <a:xfrm>
              <a:off x="7292860" y="3251647"/>
              <a:ext cx="939681" cy="338554"/>
            </a:xfrm>
            <a:prstGeom prst="rect">
              <a:avLst/>
            </a:prstGeom>
            <a:noFill/>
            <a:ln w="9525">
              <a:noFill/>
              <a:miter lim="800000"/>
              <a:headEnd/>
              <a:tailEnd/>
            </a:ln>
          </p:spPr>
          <p:txBody>
            <a:bodyPr wrap="none">
              <a:spAutoFit/>
            </a:bodyPr>
            <a:lstStyle/>
            <a:p>
              <a:pPr eaLnBrk="1" hangingPunct="1"/>
              <a:r>
                <a:rPr lang="en-US" sz="1600" i="1" dirty="0" smtClean="0">
                  <a:latin typeface="Times New Roman" pitchFamily="18" charset="0"/>
                </a:rPr>
                <a:t>y</a:t>
              </a:r>
              <a:r>
                <a:rPr lang="en-US" sz="1600" baseline="-25000" dirty="0" smtClean="0">
                  <a:latin typeface="Times New Roman" pitchFamily="18" charset="0"/>
                </a:rPr>
                <a:t>0</a:t>
              </a:r>
              <a:r>
                <a:rPr lang="en-US" sz="1600" i="1" dirty="0" smtClean="0">
                  <a:latin typeface="Times New Roman" pitchFamily="18" charset="0"/>
                </a:rPr>
                <a:t> = W</a:t>
              </a:r>
              <a:r>
                <a:rPr lang="en-US" sz="1600" dirty="0" smtClean="0">
                  <a:latin typeface="Times New Roman" pitchFamily="18" charset="0"/>
                </a:rPr>
                <a:t>/2</a:t>
              </a:r>
              <a:endParaRPr lang="en-US" sz="1600" dirty="0">
                <a:latin typeface="Times New Roman" pitchFamily="18" charset="0"/>
              </a:endParaRPr>
            </a:p>
          </p:txBody>
        </p:sp>
      </p:grpSp>
      <p:sp>
        <p:nvSpPr>
          <p:cNvPr id="47" name="TextBox 46"/>
          <p:cNvSpPr txBox="1"/>
          <p:nvPr/>
        </p:nvSpPr>
        <p:spPr>
          <a:xfrm>
            <a:off x="4019550" y="676275"/>
            <a:ext cx="1111202" cy="400110"/>
          </a:xfrm>
          <a:prstGeom prst="rect">
            <a:avLst/>
          </a:prstGeom>
          <a:noFill/>
        </p:spPr>
        <p:txBody>
          <a:bodyPr wrap="none" rtlCol="0">
            <a:spAutoFit/>
          </a:bodyPr>
          <a:lstStyle/>
          <a:p>
            <a:r>
              <a:rPr lang="en-US" sz="2000" b="1" dirty="0" smtClean="0">
                <a:latin typeface="Arial" pitchFamily="34" charset="0"/>
                <a:cs typeface="Arial" pitchFamily="34" charset="0"/>
              </a:rPr>
              <a:t>Results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103</a:t>
            </a:fld>
            <a:endParaRPr lang="en-US" dirty="0"/>
          </a:p>
        </p:txBody>
      </p:sp>
      <p:sp>
        <p:nvSpPr>
          <p:cNvPr id="33" name="TextBox 32"/>
          <p:cNvSpPr txBox="1"/>
          <p:nvPr/>
        </p:nvSpPr>
        <p:spPr>
          <a:xfrm>
            <a:off x="708932" y="1713130"/>
            <a:ext cx="1544411" cy="646331"/>
          </a:xfrm>
          <a:prstGeom prst="rect">
            <a:avLst/>
          </a:prstGeom>
          <a:noFill/>
          <a:ln>
            <a:solidFill>
              <a:schemeClr val="tx1"/>
            </a:solidFill>
          </a:ln>
        </p:spPr>
        <p:txBody>
          <a:bodyPr wrap="square" rtlCol="0">
            <a:spAutoFit/>
          </a:bodyPr>
          <a:lstStyle/>
          <a:p>
            <a:r>
              <a:rPr lang="en-US" i="1" dirty="0" smtClean="0">
                <a:latin typeface="Times New Roman" pitchFamily="18" charset="0"/>
                <a:cs typeface="Times New Roman" pitchFamily="18" charset="0"/>
                <a:sym typeface="Symbol"/>
              </a:rPr>
              <a:t>L </a:t>
            </a:r>
            <a:r>
              <a:rPr lang="en-US" dirty="0" smtClean="0">
                <a:latin typeface="Times New Roman" pitchFamily="18" charset="0"/>
                <a:cs typeface="Times New Roman" pitchFamily="18" charset="0"/>
                <a:sym typeface="Symbol"/>
              </a:rPr>
              <a:t>= 6.083 cm</a:t>
            </a:r>
          </a:p>
          <a:p>
            <a:r>
              <a:rPr lang="en-US" i="1" dirty="0" smtClean="0">
                <a:latin typeface="Times New Roman" pitchFamily="18" charset="0"/>
                <a:cs typeface="Times New Roman" pitchFamily="18" charset="0"/>
                <a:sym typeface="Symbol"/>
              </a:rPr>
              <a:t>x</a:t>
            </a:r>
            <a:r>
              <a:rPr lang="en-US" baseline="-25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 1.800 cm</a:t>
            </a:r>
            <a:endParaRPr lang="en-US" dirty="0" smtClean="0">
              <a:latin typeface="Times New Roman" pitchFamily="18" charset="0"/>
              <a:cs typeface="Times New Roman" pitchFamily="18" charset="0"/>
            </a:endParaRPr>
          </a:p>
        </p:txBody>
      </p:sp>
      <p:graphicFrame>
        <p:nvGraphicFramePr>
          <p:cNvPr id="643076" name="Object 4"/>
          <p:cNvGraphicFramePr>
            <a:graphicFrameLocks noChangeAspect="1"/>
          </p:cNvGraphicFramePr>
          <p:nvPr>
            <p:extLst>
              <p:ext uri="{D42A27DB-BD31-4B8C-83A1-F6EECF244321}">
                <p14:modId xmlns:p14="http://schemas.microsoft.com/office/powerpoint/2010/main" val="4236397493"/>
              </p:ext>
            </p:extLst>
          </p:nvPr>
        </p:nvGraphicFramePr>
        <p:xfrm>
          <a:off x="572182" y="2523663"/>
          <a:ext cx="1798637" cy="406400"/>
        </p:xfrm>
        <a:graphic>
          <a:graphicData uri="http://schemas.openxmlformats.org/presentationml/2006/ole">
            <mc:AlternateContent xmlns:mc="http://schemas.openxmlformats.org/markup-compatibility/2006">
              <mc:Choice xmlns:v="urn:schemas-microsoft-com:vml" Requires="v">
                <p:oleObj spid="_x0000_s687134" name="Equation" r:id="rId3" imgW="1117115" imgH="253890" progId="Equation.DSMT4">
                  <p:embed/>
                </p:oleObj>
              </mc:Choice>
              <mc:Fallback>
                <p:oleObj name="Equation" r:id="rId3" imgW="1117115" imgH="25389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82" y="2523663"/>
                        <a:ext cx="1798637" cy="406400"/>
                      </a:xfrm>
                      <a:prstGeom prst="rect">
                        <a:avLst/>
                      </a:prstGeom>
                      <a:solidFill>
                        <a:srgbClr val="FFFF99"/>
                      </a:solidFill>
                    </p:spPr>
                  </p:pic>
                </p:oleObj>
              </mc:Fallback>
            </mc:AlternateContent>
          </a:graphicData>
        </a:graphic>
      </p:graphicFrame>
      <p:sp>
        <p:nvSpPr>
          <p:cNvPr id="35" name="TextBox 34"/>
          <p:cNvSpPr txBox="1"/>
          <p:nvPr/>
        </p:nvSpPr>
        <p:spPr>
          <a:xfrm>
            <a:off x="510268" y="1296753"/>
            <a:ext cx="2031325" cy="369332"/>
          </a:xfrm>
          <a:prstGeom prst="rect">
            <a:avLst/>
          </a:prstGeom>
          <a:noFill/>
        </p:spPr>
        <p:txBody>
          <a:bodyPr wrap="none" rtlCol="0">
            <a:spAutoFit/>
          </a:bodyPr>
          <a:lstStyle/>
          <a:p>
            <a:r>
              <a:rPr lang="en-US" dirty="0" smtClean="0">
                <a:latin typeface="Arial" pitchFamily="34" charset="0"/>
                <a:cs typeface="Arial" pitchFamily="34" charset="0"/>
              </a:rPr>
              <a:t>After optimization:</a:t>
            </a:r>
            <a:endParaRPr lang="en-US" dirty="0">
              <a:latin typeface="Arial" pitchFamily="34" charset="0"/>
              <a:cs typeface="Arial" pitchFamily="34" charset="0"/>
            </a:endParaRPr>
          </a:p>
        </p:txBody>
      </p:sp>
      <p:sp>
        <p:nvSpPr>
          <p:cNvPr id="45" name="Rectangle 44"/>
          <p:cNvSpPr/>
          <p:nvPr/>
        </p:nvSpPr>
        <p:spPr bwMode="auto">
          <a:xfrm>
            <a:off x="7639051" y="6267450"/>
            <a:ext cx="552450"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 Box 2"/>
          <p:cNvSpPr txBox="1">
            <a:spLocks noChangeArrowheads="1"/>
          </p:cNvSpPr>
          <p:nvPr/>
        </p:nvSpPr>
        <p:spPr bwMode="auto">
          <a:xfrm>
            <a:off x="2822592" y="0"/>
            <a:ext cx="3544560"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Design Example</a:t>
            </a:r>
            <a:endParaRPr lang="en-US" sz="3600" dirty="0">
              <a:solidFill>
                <a:srgbClr val="FF9900"/>
              </a:solidFill>
              <a:latin typeface="Arial" charset="0"/>
            </a:endParaRPr>
          </a:p>
        </p:txBody>
      </p:sp>
      <p:sp>
        <p:nvSpPr>
          <p:cNvPr id="17" name="TextBox 16"/>
          <p:cNvSpPr txBox="1"/>
          <p:nvPr/>
        </p:nvSpPr>
        <p:spPr>
          <a:xfrm>
            <a:off x="1034142" y="805534"/>
            <a:ext cx="966931" cy="400110"/>
          </a:xfrm>
          <a:prstGeom prst="rect">
            <a:avLst/>
          </a:prstGeom>
          <a:noFill/>
        </p:spPr>
        <p:txBody>
          <a:bodyPr wrap="none" rtlCol="0">
            <a:spAutoFit/>
          </a:bodyPr>
          <a:lstStyle/>
          <a:p>
            <a:pPr algn="ctr"/>
            <a:r>
              <a:rPr lang="en-US" sz="2000" b="1" dirty="0" smtClean="0">
                <a:solidFill>
                  <a:srgbClr val="0000FF"/>
                </a:solidFill>
                <a:latin typeface="Arial" pitchFamily="34" charset="0"/>
                <a:cs typeface="Arial" pitchFamily="34" charset="0"/>
              </a:rPr>
              <a:t>Part 3 </a:t>
            </a:r>
            <a:endParaRPr lang="en-US" sz="2000" b="1" dirty="0">
              <a:solidFill>
                <a:srgbClr val="0000FF"/>
              </a:solidFill>
              <a:latin typeface="Arial" pitchFamily="34" charset="0"/>
              <a:cs typeface="Arial" pitchFamily="34" charset="0"/>
            </a:endParaRPr>
          </a:p>
        </p:txBody>
      </p:sp>
      <p:grpSp>
        <p:nvGrpSpPr>
          <p:cNvPr id="18" name="Group 17"/>
          <p:cNvGrpSpPr/>
          <p:nvPr/>
        </p:nvGrpSpPr>
        <p:grpSpPr>
          <a:xfrm>
            <a:off x="415539" y="3483256"/>
            <a:ext cx="2841625" cy="3238962"/>
            <a:chOff x="5470525" y="1840463"/>
            <a:chExt cx="2841625" cy="3238962"/>
          </a:xfrm>
        </p:grpSpPr>
        <p:sp>
          <p:nvSpPr>
            <p:cNvPr id="20" name="Rectangle 4"/>
            <p:cNvSpPr>
              <a:spLocks noChangeArrowheads="1"/>
            </p:cNvSpPr>
            <p:nvPr/>
          </p:nvSpPr>
          <p:spPr bwMode="auto">
            <a:xfrm>
              <a:off x="6032500" y="3013075"/>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 name="Line 5"/>
            <p:cNvSpPr>
              <a:spLocks noChangeShapeType="1"/>
            </p:cNvSpPr>
            <p:nvPr/>
          </p:nvSpPr>
          <p:spPr bwMode="auto">
            <a:xfrm>
              <a:off x="7361239" y="4597400"/>
              <a:ext cx="525462" cy="0"/>
            </a:xfrm>
            <a:prstGeom prst="line">
              <a:avLst/>
            </a:prstGeom>
            <a:noFill/>
            <a:ln w="9525">
              <a:solidFill>
                <a:schemeClr val="tx1"/>
              </a:solidFill>
              <a:round/>
              <a:headEnd/>
              <a:tailEnd type="triangle" w="med" len="med"/>
            </a:ln>
          </p:spPr>
          <p:txBody>
            <a:bodyPr wrap="none"/>
            <a:lstStyle/>
            <a:p>
              <a:endParaRPr lang="en-US"/>
            </a:p>
          </p:txBody>
        </p:sp>
        <p:sp>
          <p:nvSpPr>
            <p:cNvPr id="22" name="Text Box 6"/>
            <p:cNvSpPr txBox="1">
              <a:spLocks noChangeArrowheads="1"/>
            </p:cNvSpPr>
            <p:nvPr/>
          </p:nvSpPr>
          <p:spPr bwMode="auto">
            <a:xfrm>
              <a:off x="7993063" y="4333875"/>
              <a:ext cx="319087"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23" name="Text Box 7"/>
            <p:cNvSpPr txBox="1">
              <a:spLocks noChangeArrowheads="1"/>
            </p:cNvSpPr>
            <p:nvPr/>
          </p:nvSpPr>
          <p:spPr bwMode="auto">
            <a:xfrm>
              <a:off x="5869800" y="18404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24" name="Line 8"/>
            <p:cNvSpPr>
              <a:spLocks noChangeShapeType="1"/>
            </p:cNvSpPr>
            <p:nvPr/>
          </p:nvSpPr>
          <p:spPr bwMode="auto">
            <a:xfrm flipV="1">
              <a:off x="6019800" y="2381249"/>
              <a:ext cx="0" cy="519113"/>
            </a:xfrm>
            <a:prstGeom prst="line">
              <a:avLst/>
            </a:prstGeom>
            <a:noFill/>
            <a:ln w="9525">
              <a:solidFill>
                <a:schemeClr val="tx1"/>
              </a:solidFill>
              <a:round/>
              <a:headEnd/>
              <a:tailEnd type="triangle" w="med" len="med"/>
            </a:ln>
          </p:spPr>
          <p:txBody>
            <a:bodyPr wrap="none"/>
            <a:lstStyle/>
            <a:p>
              <a:endParaRPr lang="en-US"/>
            </a:p>
          </p:txBody>
        </p:sp>
        <p:sp>
          <p:nvSpPr>
            <p:cNvPr id="25" name="Text Box 9"/>
            <p:cNvSpPr txBox="1">
              <a:spLocks noChangeArrowheads="1"/>
            </p:cNvSpPr>
            <p:nvPr/>
          </p:nvSpPr>
          <p:spPr bwMode="auto">
            <a:xfrm>
              <a:off x="6445250" y="4622225"/>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26" name="Text Box 10"/>
            <p:cNvSpPr txBox="1">
              <a:spLocks noChangeArrowheads="1"/>
            </p:cNvSpPr>
            <p:nvPr/>
          </p:nvSpPr>
          <p:spPr bwMode="auto">
            <a:xfrm>
              <a:off x="5470525" y="3517900"/>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27" name="Text Box 12"/>
            <p:cNvSpPr txBox="1">
              <a:spLocks noChangeArrowheads="1"/>
            </p:cNvSpPr>
            <p:nvPr/>
          </p:nvSpPr>
          <p:spPr bwMode="auto">
            <a:xfrm>
              <a:off x="6542088" y="2400300"/>
              <a:ext cx="1511952" cy="338554"/>
            </a:xfrm>
            <a:prstGeom prst="rect">
              <a:avLst/>
            </a:prstGeom>
            <a:noFill/>
            <a:ln w="9525">
              <a:noFill/>
              <a:miter lim="800000"/>
              <a:headEnd/>
              <a:tailEnd/>
            </a:ln>
          </p:spPr>
          <p:txBody>
            <a:bodyPr wrap="none">
              <a:spAutoFit/>
            </a:bodyPr>
            <a:lstStyle/>
            <a:p>
              <a:pPr eaLnBrk="1" hangingPunct="1"/>
              <a:r>
                <a:rPr lang="en-US" sz="1600" dirty="0" smtClean="0">
                  <a:latin typeface="Arial" charset="0"/>
                </a:rPr>
                <a:t>Feed </a:t>
              </a:r>
              <a:r>
                <a:rPr lang="en-US" sz="1600" dirty="0">
                  <a:latin typeface="Arial" charset="0"/>
                </a:rPr>
                <a:t>at (</a:t>
              </a:r>
              <a:r>
                <a:rPr lang="en-US" sz="1600" i="1" dirty="0">
                  <a:latin typeface="Times New Roman" pitchFamily="18" charset="0"/>
                </a:rPr>
                <a:t>x</a:t>
              </a:r>
              <a:r>
                <a:rPr lang="en-US" sz="1600" baseline="-25000" dirty="0">
                  <a:latin typeface="Times New Roman" pitchFamily="18" charset="0"/>
                  <a:cs typeface="Times New Roman" pitchFamily="18" charset="0"/>
                </a:rPr>
                <a:t>0</a:t>
              </a:r>
              <a:r>
                <a:rPr lang="en-US" sz="1600" dirty="0">
                  <a:latin typeface="Arial" charset="0"/>
                </a:rPr>
                <a:t>, </a:t>
              </a:r>
              <a:r>
                <a:rPr lang="en-US" sz="1600" i="1" dirty="0">
                  <a:latin typeface="Times New Roman" pitchFamily="18" charset="0"/>
                </a:rPr>
                <a:t>y</a:t>
              </a:r>
              <a:r>
                <a:rPr lang="en-US" sz="1600" baseline="-25000" dirty="0">
                  <a:latin typeface="Times New Roman" pitchFamily="18" charset="0"/>
                  <a:cs typeface="Times New Roman" pitchFamily="18" charset="0"/>
                </a:rPr>
                <a:t>0</a:t>
              </a:r>
              <a:r>
                <a:rPr lang="en-US" sz="1600" dirty="0">
                  <a:latin typeface="Arial" charset="0"/>
                </a:rPr>
                <a:t>)</a:t>
              </a:r>
            </a:p>
          </p:txBody>
        </p:sp>
        <p:sp>
          <p:nvSpPr>
            <p:cNvPr id="28" name="Line 13"/>
            <p:cNvSpPr>
              <a:spLocks noChangeShapeType="1"/>
            </p:cNvSpPr>
            <p:nvPr/>
          </p:nvSpPr>
          <p:spPr bwMode="auto">
            <a:xfrm flipH="1">
              <a:off x="6524624" y="2819400"/>
              <a:ext cx="752474" cy="847725"/>
            </a:xfrm>
            <a:prstGeom prst="line">
              <a:avLst/>
            </a:prstGeom>
            <a:noFill/>
            <a:ln w="9525">
              <a:solidFill>
                <a:schemeClr val="tx1"/>
              </a:solidFill>
              <a:round/>
              <a:headEnd/>
              <a:tailEnd type="triangle" w="med" len="med"/>
            </a:ln>
          </p:spPr>
          <p:txBody>
            <a:bodyPr wrap="none"/>
            <a:lstStyle/>
            <a:p>
              <a:endParaRPr lang="en-US"/>
            </a:p>
          </p:txBody>
        </p:sp>
        <p:sp>
          <p:nvSpPr>
            <p:cNvPr id="29" name="Line 14"/>
            <p:cNvSpPr>
              <a:spLocks noChangeShapeType="1"/>
            </p:cNvSpPr>
            <p:nvPr/>
          </p:nvSpPr>
          <p:spPr bwMode="auto">
            <a:xfrm>
              <a:off x="6048375" y="3813175"/>
              <a:ext cx="1206500" cy="0"/>
            </a:xfrm>
            <a:prstGeom prst="line">
              <a:avLst/>
            </a:prstGeom>
            <a:noFill/>
            <a:ln w="9525">
              <a:solidFill>
                <a:schemeClr val="tx1"/>
              </a:solidFill>
              <a:prstDash val="dash"/>
              <a:round/>
              <a:headEnd/>
              <a:tailEnd/>
            </a:ln>
          </p:spPr>
          <p:txBody>
            <a:bodyPr wrap="none"/>
            <a:lstStyle/>
            <a:p>
              <a:endParaRPr lang="en-US"/>
            </a:p>
          </p:txBody>
        </p:sp>
        <p:sp>
          <p:nvSpPr>
            <p:cNvPr id="30" name="Oval 11"/>
            <p:cNvSpPr>
              <a:spLocks noChangeArrowheads="1"/>
            </p:cNvSpPr>
            <p:nvPr/>
          </p:nvSpPr>
          <p:spPr bwMode="auto">
            <a:xfrm>
              <a:off x="6376988" y="3744913"/>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 name="Text Box 7"/>
            <p:cNvSpPr txBox="1">
              <a:spLocks noChangeArrowheads="1"/>
            </p:cNvSpPr>
            <p:nvPr/>
          </p:nvSpPr>
          <p:spPr bwMode="auto">
            <a:xfrm>
              <a:off x="7292860" y="3251647"/>
              <a:ext cx="939681" cy="338554"/>
            </a:xfrm>
            <a:prstGeom prst="rect">
              <a:avLst/>
            </a:prstGeom>
            <a:noFill/>
            <a:ln w="9525">
              <a:noFill/>
              <a:miter lim="800000"/>
              <a:headEnd/>
              <a:tailEnd/>
            </a:ln>
          </p:spPr>
          <p:txBody>
            <a:bodyPr wrap="none">
              <a:spAutoFit/>
            </a:bodyPr>
            <a:lstStyle/>
            <a:p>
              <a:pPr eaLnBrk="1" hangingPunct="1"/>
              <a:r>
                <a:rPr lang="en-US" sz="1600" i="1" dirty="0" smtClean="0">
                  <a:latin typeface="Times New Roman" pitchFamily="18" charset="0"/>
                </a:rPr>
                <a:t>y</a:t>
              </a:r>
              <a:r>
                <a:rPr lang="en-US" sz="1600" baseline="-25000" dirty="0" smtClean="0">
                  <a:latin typeface="Times New Roman" pitchFamily="18" charset="0"/>
                </a:rPr>
                <a:t>0</a:t>
              </a:r>
              <a:r>
                <a:rPr lang="en-US" sz="1600" i="1" dirty="0" smtClean="0">
                  <a:latin typeface="Times New Roman" pitchFamily="18" charset="0"/>
                </a:rPr>
                <a:t> = W</a:t>
              </a:r>
              <a:r>
                <a:rPr lang="en-US" sz="1600" dirty="0" smtClean="0">
                  <a:latin typeface="Times New Roman" pitchFamily="18" charset="0"/>
                </a:rPr>
                <a:t>/2</a:t>
              </a:r>
              <a:endParaRPr lang="en-US" sz="1600" dirty="0">
                <a:latin typeface="Times New Roman" pitchFamily="18" charset="0"/>
              </a:endParaRPr>
            </a:p>
          </p:txBody>
        </p:sp>
      </p:grpSp>
      <p:sp>
        <p:nvSpPr>
          <p:cNvPr id="2" name="TextBox 1"/>
          <p:cNvSpPr txBox="1"/>
          <p:nvPr/>
        </p:nvSpPr>
        <p:spPr>
          <a:xfrm>
            <a:off x="4707857" y="6122068"/>
            <a:ext cx="74411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Note:</a:t>
            </a:r>
            <a:endParaRPr lang="en-US" dirty="0">
              <a:latin typeface="Arial" panose="020B0604020202020204" pitchFamily="34" charset="0"/>
              <a:cs typeface="Arial" panose="020B0604020202020204" pitchFamily="34" charset="0"/>
            </a:endParaRPr>
          </a:p>
        </p:txBody>
      </p:sp>
      <p:graphicFrame>
        <p:nvGraphicFramePr>
          <p:cNvPr id="38" name="Object 4"/>
          <p:cNvGraphicFramePr>
            <a:graphicFrameLocks noChangeAspect="1"/>
          </p:cNvGraphicFramePr>
          <p:nvPr>
            <p:extLst>
              <p:ext uri="{D42A27DB-BD31-4B8C-83A1-F6EECF244321}">
                <p14:modId xmlns:p14="http://schemas.microsoft.com/office/powerpoint/2010/main" val="1942461044"/>
              </p:ext>
            </p:extLst>
          </p:nvPr>
        </p:nvGraphicFramePr>
        <p:xfrm>
          <a:off x="5497513" y="6140450"/>
          <a:ext cx="2657475" cy="365125"/>
        </p:xfrm>
        <a:graphic>
          <a:graphicData uri="http://schemas.openxmlformats.org/presentationml/2006/ole">
            <mc:AlternateContent xmlns:mc="http://schemas.openxmlformats.org/markup-compatibility/2006">
              <mc:Choice xmlns:v="urn:schemas-microsoft-com:vml" Requires="v">
                <p:oleObj spid="_x0000_s687135" name="Equation" r:id="rId5" imgW="1650960" imgH="228600" progId="Equation.DSMT4">
                  <p:embed/>
                </p:oleObj>
              </mc:Choice>
              <mc:Fallback>
                <p:oleObj name="Equation" r:id="rId5" imgW="1650960" imgH="228600" progId="Equation.DSMT4">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513" y="6140450"/>
                        <a:ext cx="2657475" cy="365125"/>
                      </a:xfrm>
                      <a:prstGeom prst="rect">
                        <a:avLst/>
                      </a:prstGeom>
                      <a:solidFill>
                        <a:srgbClr val="FFFF99"/>
                      </a:solidFill>
                    </p:spPr>
                  </p:pic>
                </p:oleObj>
              </mc:Fallback>
            </mc:AlternateContent>
          </a:graphicData>
        </a:graphic>
      </p:graphicFrame>
      <p:grpSp>
        <p:nvGrpSpPr>
          <p:cNvPr id="41" name="Group 40"/>
          <p:cNvGrpSpPr/>
          <p:nvPr/>
        </p:nvGrpSpPr>
        <p:grpSpPr>
          <a:xfrm>
            <a:off x="2933700" y="1326016"/>
            <a:ext cx="6009143" cy="4397145"/>
            <a:chOff x="2933700" y="1326016"/>
            <a:chExt cx="6009143" cy="4397145"/>
          </a:xfrm>
        </p:grpSpPr>
        <p:grpSp>
          <p:nvGrpSpPr>
            <p:cNvPr id="54" name="Group 53"/>
            <p:cNvGrpSpPr/>
            <p:nvPr/>
          </p:nvGrpSpPr>
          <p:grpSpPr>
            <a:xfrm>
              <a:off x="2933700" y="1326016"/>
              <a:ext cx="6009143" cy="4397145"/>
              <a:chOff x="2914650" y="621166"/>
              <a:chExt cx="6009143" cy="4397145"/>
            </a:xfrm>
          </p:grpSpPr>
          <p:grpSp>
            <p:nvGrpSpPr>
              <p:cNvPr id="51" name="Group 50"/>
              <p:cNvGrpSpPr/>
              <p:nvPr/>
            </p:nvGrpSpPr>
            <p:grpSpPr>
              <a:xfrm>
                <a:off x="2914650" y="621166"/>
                <a:ext cx="6009143" cy="4397145"/>
                <a:chOff x="2914650" y="621166"/>
                <a:chExt cx="6009143" cy="4397145"/>
              </a:xfrm>
            </p:grpSpPr>
            <p:sp>
              <p:nvSpPr>
                <p:cNvPr id="42" name="Rectangle 41"/>
                <p:cNvSpPr/>
                <p:nvPr/>
              </p:nvSpPr>
              <p:spPr bwMode="auto">
                <a:xfrm>
                  <a:off x="2914650" y="2743200"/>
                  <a:ext cx="390525" cy="295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687107" name="Picture 3"/>
                <p:cNvPicPr>
                  <a:picLocks noChangeAspect="1" noChangeArrowheads="1"/>
                </p:cNvPicPr>
                <p:nvPr/>
              </p:nvPicPr>
              <p:blipFill>
                <a:blip r:embed="rId7" cstate="print"/>
                <a:srcRect/>
                <a:stretch>
                  <a:fillRect/>
                </a:stretch>
              </p:blipFill>
              <p:spPr bwMode="auto">
                <a:xfrm>
                  <a:off x="2970697" y="621166"/>
                  <a:ext cx="5953096" cy="4179434"/>
                </a:xfrm>
                <a:prstGeom prst="rect">
                  <a:avLst/>
                </a:prstGeom>
                <a:noFill/>
                <a:ln w="9525">
                  <a:noFill/>
                  <a:miter lim="800000"/>
                  <a:headEnd/>
                  <a:tailEnd/>
                </a:ln>
                <a:effectLst/>
              </p:spPr>
            </p:pic>
            <p:sp>
              <p:nvSpPr>
                <p:cNvPr id="32" name="TextBox 31"/>
                <p:cNvSpPr txBox="1"/>
                <p:nvPr/>
              </p:nvSpPr>
              <p:spPr>
                <a:xfrm>
                  <a:off x="5781676" y="4580162"/>
                  <a:ext cx="918841" cy="369332"/>
                </a:xfrm>
                <a:prstGeom prst="rect">
                  <a:avLst/>
                </a:prstGeom>
                <a:solidFill>
                  <a:schemeClr val="bg1"/>
                </a:solidFill>
              </p:spPr>
              <p:txBody>
                <a:bodyPr wrap="none" rtlCol="0">
                  <a:spAutoFit/>
                </a:bodyPr>
                <a:lstStyle/>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(GHz)</a:t>
                  </a:r>
                  <a:endParaRPr lang="en-US" dirty="0">
                    <a:latin typeface="Times New Roman" pitchFamily="18" charset="0"/>
                    <a:cs typeface="Times New Roman" pitchFamily="18" charset="0"/>
                  </a:endParaRPr>
                </a:p>
              </p:txBody>
            </p:sp>
            <p:sp>
              <p:nvSpPr>
                <p:cNvPr id="36" name="Rectangle 35"/>
                <p:cNvSpPr/>
                <p:nvPr/>
              </p:nvSpPr>
              <p:spPr bwMode="auto">
                <a:xfrm>
                  <a:off x="2993573" y="2188029"/>
                  <a:ext cx="576943" cy="7728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4" name="TextBox 33"/>
                <p:cNvSpPr txBox="1"/>
                <p:nvPr/>
              </p:nvSpPr>
              <p:spPr>
                <a:xfrm>
                  <a:off x="3159581" y="1751237"/>
                  <a:ext cx="364202"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sym typeface="Symbol"/>
                    </a:rPr>
                    <a:t></a:t>
                  </a:r>
                  <a:endParaRPr lang="en-US" dirty="0">
                    <a:latin typeface="Times New Roman" pitchFamily="18" charset="0"/>
                    <a:cs typeface="Times New Roman" pitchFamily="18" charset="0"/>
                  </a:endParaRPr>
                </a:p>
              </p:txBody>
            </p:sp>
            <p:sp>
              <p:nvSpPr>
                <p:cNvPr id="37" name="Rectangle 36"/>
                <p:cNvSpPr/>
                <p:nvPr/>
              </p:nvSpPr>
              <p:spPr bwMode="auto">
                <a:xfrm>
                  <a:off x="3145975" y="805543"/>
                  <a:ext cx="446314" cy="3918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8" name="Rectangle 47"/>
                <p:cNvSpPr/>
                <p:nvPr/>
              </p:nvSpPr>
              <p:spPr bwMode="auto">
                <a:xfrm>
                  <a:off x="3178629" y="4125682"/>
                  <a:ext cx="446314" cy="3918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9" name="Rectangle 48"/>
                <p:cNvSpPr/>
                <p:nvPr/>
              </p:nvSpPr>
              <p:spPr bwMode="auto">
                <a:xfrm>
                  <a:off x="3766457" y="4561110"/>
                  <a:ext cx="446314" cy="3918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0" name="Rectangle 49"/>
                <p:cNvSpPr/>
                <p:nvPr/>
              </p:nvSpPr>
              <p:spPr bwMode="auto">
                <a:xfrm>
                  <a:off x="8262258" y="4626425"/>
                  <a:ext cx="446314" cy="3918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cxnSp>
            <p:nvCxnSpPr>
              <p:cNvPr id="52" name="Straight Connector 51"/>
              <p:cNvCxnSpPr/>
              <p:nvPr/>
            </p:nvCxnSpPr>
            <p:spPr bwMode="auto">
              <a:xfrm>
                <a:off x="6215743" y="794657"/>
                <a:ext cx="0" cy="3603172"/>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 name="Oval 2"/>
            <p:cNvSpPr/>
            <p:nvPr/>
          </p:nvSpPr>
          <p:spPr bwMode="auto">
            <a:xfrm>
              <a:off x="6107030" y="1787795"/>
              <a:ext cx="72190" cy="721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39" name="Object 4"/>
            <p:cNvGraphicFramePr>
              <a:graphicFrameLocks noChangeAspect="1"/>
            </p:cNvGraphicFramePr>
            <p:nvPr>
              <p:extLst>
                <p:ext uri="{D42A27DB-BD31-4B8C-83A1-F6EECF244321}">
                  <p14:modId xmlns:p14="http://schemas.microsoft.com/office/powerpoint/2010/main" val="1737715056"/>
                </p:ext>
              </p:extLst>
            </p:nvPr>
          </p:nvGraphicFramePr>
          <p:xfrm>
            <a:off x="5707503" y="1537154"/>
            <a:ext cx="265113" cy="365125"/>
          </p:xfrm>
          <a:graphic>
            <a:graphicData uri="http://schemas.openxmlformats.org/presentationml/2006/ole">
              <mc:AlternateContent xmlns:mc="http://schemas.openxmlformats.org/markup-compatibility/2006">
                <mc:Choice xmlns:v="urn:schemas-microsoft-com:vml" Requires="v">
                  <p:oleObj spid="_x0000_s687136" name="Equation" r:id="rId8" imgW="164880" imgH="228600" progId="Equation.DSMT4">
                    <p:embed/>
                  </p:oleObj>
                </mc:Choice>
                <mc:Fallback>
                  <p:oleObj name="Equation" r:id="rId8" imgW="164880" imgH="228600" progId="Equation.DSMT4">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503" y="1537154"/>
                          <a:ext cx="26511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TextBox 3"/>
          <p:cNvSpPr txBox="1"/>
          <p:nvPr/>
        </p:nvSpPr>
        <p:spPr>
          <a:xfrm>
            <a:off x="879214" y="2996359"/>
            <a:ext cx="1260280"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At 1.575 GHz</a:t>
            </a:r>
            <a:endParaRPr lang="en-US" sz="1400" dirty="0">
              <a:latin typeface="Arial" panose="020B0604020202020204" pitchFamily="34" charset="0"/>
              <a:cs typeface="Arial" panose="020B0604020202020204" pitchFamily="34" charset="0"/>
            </a:endParaRPr>
          </a:p>
        </p:txBody>
      </p:sp>
      <p:sp>
        <p:nvSpPr>
          <p:cNvPr id="40" name="TextBox 39"/>
          <p:cNvSpPr txBox="1"/>
          <p:nvPr/>
        </p:nvSpPr>
        <p:spPr>
          <a:xfrm>
            <a:off x="4010025" y="619125"/>
            <a:ext cx="1111202" cy="400110"/>
          </a:xfrm>
          <a:prstGeom prst="rect">
            <a:avLst/>
          </a:prstGeom>
          <a:noFill/>
        </p:spPr>
        <p:txBody>
          <a:bodyPr wrap="none" rtlCol="0">
            <a:spAutoFit/>
          </a:bodyPr>
          <a:lstStyle/>
          <a:p>
            <a:r>
              <a:rPr lang="en-US" sz="2000" b="1" dirty="0" smtClean="0">
                <a:latin typeface="Arial" pitchFamily="34" charset="0"/>
                <a:cs typeface="Arial" pitchFamily="34" charset="0"/>
              </a:rPr>
              <a:t>Results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1001486"/>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a:t>
            </a:r>
            <a:r>
              <a:rPr lang="en-US" sz="2000" dirty="0">
                <a:latin typeface="Arial" charset="0"/>
              </a:rPr>
              <a:t>Impedance</a:t>
            </a:r>
            <a:endParaRPr lang="en-US" sz="2000" dirty="0" smtClean="0">
              <a:latin typeface="Arial" charset="0"/>
            </a:endParaRPr>
          </a:p>
          <a:p>
            <a:pPr marL="225425" indent="-225425" eaLnBrk="1" hangingPunct="1">
              <a:spcAft>
                <a:spcPct val="50000"/>
              </a:spcAft>
              <a:buFont typeface="Wingdings" pitchFamily="2" charset="2"/>
              <a:buChar char="v"/>
            </a:pPr>
            <a:r>
              <a:rPr lang="en-US" sz="2000" dirty="0" smtClean="0">
                <a:solidFill>
                  <a:srgbClr val="FF0000"/>
                </a:solidFill>
                <a:latin typeface="Arial" charset="0"/>
              </a:rPr>
              <a:t> Radiation pattern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105</a:t>
            </a:fld>
            <a:endParaRPr lang="en-US" dirty="0"/>
          </a:p>
        </p:txBody>
      </p:sp>
      <p:grpSp>
        <p:nvGrpSpPr>
          <p:cNvPr id="29" name="Group 53"/>
          <p:cNvGrpSpPr>
            <a:grpSpLocks/>
          </p:cNvGrpSpPr>
          <p:nvPr/>
        </p:nvGrpSpPr>
        <p:grpSpPr bwMode="auto">
          <a:xfrm>
            <a:off x="1752600" y="3689122"/>
            <a:ext cx="5046663" cy="2571747"/>
            <a:chOff x="1088" y="1189"/>
            <a:chExt cx="3179" cy="1620"/>
          </a:xfrm>
        </p:grpSpPr>
        <p:sp>
          <p:nvSpPr>
            <p:cNvPr id="30" name="Line 7"/>
            <p:cNvSpPr>
              <a:spLocks noChangeShapeType="1"/>
            </p:cNvSpPr>
            <p:nvPr/>
          </p:nvSpPr>
          <p:spPr bwMode="auto">
            <a:xfrm>
              <a:off x="1376" y="2226"/>
              <a:ext cx="2444" cy="0"/>
            </a:xfrm>
            <a:prstGeom prst="line">
              <a:avLst/>
            </a:prstGeom>
            <a:noFill/>
            <a:ln w="5715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Rectangle 8"/>
            <p:cNvSpPr>
              <a:spLocks noChangeArrowheads="1"/>
            </p:cNvSpPr>
            <p:nvPr/>
          </p:nvSpPr>
          <p:spPr bwMode="auto">
            <a:xfrm>
              <a:off x="1365" y="1780"/>
              <a:ext cx="2452" cy="437"/>
            </a:xfrm>
            <a:prstGeom prst="rect">
              <a:avLst/>
            </a:prstGeom>
            <a:solidFill>
              <a:srgbClr val="DDDDDD"/>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9"/>
            <p:cNvSpPr>
              <a:spLocks noChangeShapeType="1"/>
            </p:cNvSpPr>
            <p:nvPr/>
          </p:nvSpPr>
          <p:spPr bwMode="auto">
            <a:xfrm rot="-5400000">
              <a:off x="1114" y="1988"/>
              <a:ext cx="426" cy="3"/>
            </a:xfrm>
            <a:prstGeom prst="line">
              <a:avLst/>
            </a:prstGeom>
            <a:noFill/>
            <a:ln w="9525">
              <a:solidFill>
                <a:srgbClr val="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Object 10"/>
            <p:cNvGraphicFramePr>
              <a:graphicFrameLocks noChangeAspect="1"/>
            </p:cNvGraphicFramePr>
            <p:nvPr/>
          </p:nvGraphicFramePr>
          <p:xfrm>
            <a:off x="1088" y="1896"/>
            <a:ext cx="154" cy="216"/>
          </p:xfrm>
          <a:graphic>
            <a:graphicData uri="http://schemas.openxmlformats.org/presentationml/2006/ole">
              <mc:AlternateContent xmlns:mc="http://schemas.openxmlformats.org/markup-compatibility/2006">
                <mc:Choice xmlns:v="urn:schemas-microsoft-com:vml" Requires="v">
                  <p:oleObj spid="_x0000_s262239" name="Equation" r:id="rId3" imgW="126725" imgH="177415" progId="Equation.DSMT4">
                    <p:embed/>
                  </p:oleObj>
                </mc:Choice>
                <mc:Fallback>
                  <p:oleObj name="Equation" r:id="rId3" imgW="126725" imgH="177415" progId="Equation.DSMT4">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 y="1896"/>
                          <a:ext cx="154"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1"/>
            <p:cNvGraphicFramePr>
              <a:graphicFrameLocks noChangeAspect="1"/>
            </p:cNvGraphicFramePr>
            <p:nvPr/>
          </p:nvGraphicFramePr>
          <p:xfrm>
            <a:off x="3426" y="1863"/>
            <a:ext cx="212" cy="293"/>
          </p:xfrm>
          <a:graphic>
            <a:graphicData uri="http://schemas.openxmlformats.org/presentationml/2006/ole">
              <mc:AlternateContent xmlns:mc="http://schemas.openxmlformats.org/markup-compatibility/2006">
                <mc:Choice xmlns:v="urn:schemas-microsoft-com:vml" Requires="v">
                  <p:oleObj spid="_x0000_s262240" name="Equation" r:id="rId5" imgW="165028" imgH="228501" progId="Equation.DSMT4">
                    <p:embed/>
                  </p:oleObj>
                </mc:Choice>
                <mc:Fallback>
                  <p:oleObj name="Equation" r:id="rId5" imgW="165028" imgH="228501" progId="Equation.DSMT4">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 y="1863"/>
                          <a:ext cx="212"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12"/>
            <p:cNvSpPr>
              <a:spLocks noChangeArrowheads="1"/>
            </p:cNvSpPr>
            <p:nvPr/>
          </p:nvSpPr>
          <p:spPr bwMode="auto">
            <a:xfrm>
              <a:off x="2249" y="1727"/>
              <a:ext cx="952" cy="51"/>
            </a:xfrm>
            <a:prstGeom prst="rect">
              <a:avLst/>
            </a:prstGeom>
            <a:solidFill>
              <a:srgbClr val="FF9900"/>
            </a:solidFill>
            <a:ln w="635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13"/>
            <p:cNvSpPr>
              <a:spLocks noChangeArrowheads="1"/>
            </p:cNvSpPr>
            <p:nvPr/>
          </p:nvSpPr>
          <p:spPr bwMode="auto">
            <a:xfrm>
              <a:off x="2565" y="1784"/>
              <a:ext cx="59" cy="1025"/>
            </a:xfrm>
            <a:prstGeom prst="rect">
              <a:avLst/>
            </a:prstGeom>
            <a:gradFill rotWithShape="1">
              <a:gsLst>
                <a:gs pos="0">
                  <a:srgbClr val="764718"/>
                </a:gs>
                <a:gs pos="50000">
                  <a:srgbClr val="FF9933"/>
                </a:gs>
                <a:gs pos="100000">
                  <a:srgbClr val="764718"/>
                </a:gs>
              </a:gsLst>
              <a:lin ang="0" scaled="1"/>
            </a:gradFill>
            <a:ln w="3175" algn="ctr">
              <a:solidFill>
                <a:srgbClr val="9966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4"/>
            <p:cNvSpPr>
              <a:spLocks noChangeShapeType="1"/>
            </p:cNvSpPr>
            <p:nvPr/>
          </p:nvSpPr>
          <p:spPr bwMode="auto">
            <a:xfrm>
              <a:off x="3889" y="1809"/>
              <a:ext cx="181"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8" name="Object 15"/>
            <p:cNvGraphicFramePr>
              <a:graphicFrameLocks noChangeAspect="1"/>
            </p:cNvGraphicFramePr>
            <p:nvPr/>
          </p:nvGraphicFramePr>
          <p:xfrm>
            <a:off x="4132" y="1733"/>
            <a:ext cx="135" cy="148"/>
          </p:xfrm>
          <a:graphic>
            <a:graphicData uri="http://schemas.openxmlformats.org/presentationml/2006/ole">
              <mc:AlternateContent xmlns:mc="http://schemas.openxmlformats.org/markup-compatibility/2006">
                <mc:Choice xmlns:v="urn:schemas-microsoft-com:vml" Requires="v">
                  <p:oleObj spid="_x0000_s262241" name="Equation" r:id="rId7" imgW="126835" imgH="139518" progId="Equation.DSMT4">
                    <p:embed/>
                  </p:oleObj>
                </mc:Choice>
                <mc:Fallback>
                  <p:oleObj name="Equation" r:id="rId7" imgW="126835" imgH="139518" progId="Equation.DSMT4">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2" y="1733"/>
                          <a:ext cx="135" cy="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16"/>
            <p:cNvSpPr>
              <a:spLocks noChangeShapeType="1"/>
            </p:cNvSpPr>
            <p:nvPr/>
          </p:nvSpPr>
          <p:spPr bwMode="auto">
            <a:xfrm>
              <a:off x="2703"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17"/>
            <p:cNvSpPr>
              <a:spLocks noChangeShapeType="1"/>
            </p:cNvSpPr>
            <p:nvPr/>
          </p:nvSpPr>
          <p:spPr bwMode="auto">
            <a:xfrm>
              <a:off x="2487"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22"/>
            <p:cNvSpPr>
              <a:spLocks noChangeShapeType="1"/>
            </p:cNvSpPr>
            <p:nvPr/>
          </p:nvSpPr>
          <p:spPr bwMode="auto">
            <a:xfrm rot="-5400000">
              <a:off x="2599" y="2110"/>
              <a:ext cx="3" cy="213"/>
            </a:xfrm>
            <a:prstGeom prst="line">
              <a:avLst/>
            </a:prstGeom>
            <a:noFill/>
            <a:ln w="28575">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Rectangle 34"/>
            <p:cNvSpPr>
              <a:spLocks noChangeArrowheads="1"/>
            </p:cNvSpPr>
            <p:nvPr/>
          </p:nvSpPr>
          <p:spPr bwMode="auto">
            <a:xfrm>
              <a:off x="3102" y="1478"/>
              <a:ext cx="314"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err="1" smtClean="0">
                  <a:ln>
                    <a:noFill/>
                  </a:ln>
                  <a:solidFill>
                    <a:srgbClr val="0000FF"/>
                  </a:solidFill>
                  <a:effectLst/>
                  <a:uLnTx/>
                  <a:uFillTx/>
                </a:rPr>
                <a:t>atch</a:t>
              </a:r>
              <a:endParaRPr kumimoji="0" lang="en-US" sz="1600" b="0" i="0" u="none" strike="noStrike" kern="0" cap="none" spc="0" normalizeH="0" baseline="0" noProof="0" dirty="0" smtClean="0">
                <a:ln>
                  <a:noFill/>
                </a:ln>
                <a:solidFill>
                  <a:srgbClr val="0000FF"/>
                </a:solidFill>
                <a:effectLst/>
                <a:uLnTx/>
                <a:uFillTx/>
              </a:endParaRPr>
            </a:p>
          </p:txBody>
        </p:sp>
        <p:sp>
          <p:nvSpPr>
            <p:cNvPr id="46" name="Rectangle 34"/>
            <p:cNvSpPr>
              <a:spLocks noChangeArrowheads="1"/>
            </p:cNvSpPr>
            <p:nvPr/>
          </p:nvSpPr>
          <p:spPr bwMode="auto">
            <a:xfrm>
              <a:off x="2683" y="1880"/>
              <a:ext cx="32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smtClean="0">
                  <a:ln>
                    <a:noFill/>
                  </a:ln>
                  <a:solidFill>
                    <a:srgbClr val="0000FF"/>
                  </a:solidFill>
                  <a:effectLst/>
                  <a:uLnTx/>
                  <a:uFillTx/>
                </a:rPr>
                <a:t>robe</a:t>
              </a:r>
            </a:p>
          </p:txBody>
        </p:sp>
        <p:sp>
          <p:nvSpPr>
            <p:cNvPr id="47" name="Rectangle 34"/>
            <p:cNvSpPr>
              <a:spLocks noChangeArrowheads="1"/>
            </p:cNvSpPr>
            <p:nvPr/>
          </p:nvSpPr>
          <p:spPr bwMode="auto">
            <a:xfrm>
              <a:off x="2844" y="2457"/>
              <a:ext cx="56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noProof="0" dirty="0" smtClean="0">
                  <a:solidFill>
                    <a:srgbClr val="0000FF"/>
                  </a:solidFill>
                </a:rPr>
                <a:t>C</a:t>
              </a:r>
              <a:r>
                <a:rPr kumimoji="0" lang="en-US" sz="1600" b="0" i="0" u="none" strike="noStrike" kern="0" cap="none" spc="0" normalizeH="0" baseline="0" noProof="0" dirty="0" smtClean="0">
                  <a:ln>
                    <a:noFill/>
                  </a:ln>
                  <a:solidFill>
                    <a:srgbClr val="0000FF"/>
                  </a:solidFill>
                  <a:effectLst/>
                  <a:uLnTx/>
                  <a:uFillTx/>
                </a:rPr>
                <a:t>oax feed</a:t>
              </a:r>
            </a:p>
          </p:txBody>
        </p:sp>
        <p:sp>
          <p:nvSpPr>
            <p:cNvPr id="48" name="Line 51"/>
            <p:cNvSpPr>
              <a:spLocks noChangeShapeType="1"/>
            </p:cNvSpPr>
            <p:nvPr/>
          </p:nvSpPr>
          <p:spPr bwMode="auto">
            <a:xfrm flipH="1" flipV="1">
              <a:off x="2706" y="1389"/>
              <a:ext cx="1" cy="27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9" name="Object 52"/>
            <p:cNvGraphicFramePr>
              <a:graphicFrameLocks noChangeAspect="1"/>
            </p:cNvGraphicFramePr>
            <p:nvPr/>
          </p:nvGraphicFramePr>
          <p:xfrm>
            <a:off x="2654" y="1189"/>
            <a:ext cx="135" cy="134"/>
          </p:xfrm>
          <a:graphic>
            <a:graphicData uri="http://schemas.openxmlformats.org/presentationml/2006/ole">
              <mc:AlternateContent xmlns:mc="http://schemas.openxmlformats.org/markup-compatibility/2006">
                <mc:Choice xmlns:v="urn:schemas-microsoft-com:vml" Requires="v">
                  <p:oleObj spid="_x0000_s262242" name="Equation" r:id="rId9" imgW="126725" imgH="126725" progId="Equation.DSMT4">
                    <p:embed/>
                  </p:oleObj>
                </mc:Choice>
                <mc:Fallback>
                  <p:oleObj name="Equation" r:id="rId9" imgW="126725" imgH="126725" progId="Equation.DSMT4">
                    <p:embed/>
                    <p:pic>
                      <p:nvPicPr>
                        <p:cNvPr id="0" name="Picture 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 y="1189"/>
                          <a:ext cx="135" cy="1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0" name="TextBox 49"/>
          <p:cNvSpPr txBox="1"/>
          <p:nvPr/>
        </p:nvSpPr>
        <p:spPr>
          <a:xfrm>
            <a:off x="1338946" y="2558140"/>
            <a:ext cx="5617027" cy="830997"/>
          </a:xfrm>
          <a:prstGeom prst="rect">
            <a:avLst/>
          </a:prstGeom>
          <a:noFill/>
          <a:ln>
            <a:solidFill>
              <a:schemeClr val="tx1"/>
            </a:solidFill>
          </a:ln>
        </p:spPr>
        <p:txBody>
          <a:bodyPr wrap="square" rtlCol="0">
            <a:spAutoFit/>
          </a:bodyPr>
          <a:lstStyle/>
          <a:p>
            <a:pPr algn="ctr"/>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a:t>
            </a:r>
          </a:p>
          <a:p>
            <a:pPr algn="ctr"/>
            <a:r>
              <a:rPr lang="en-US" sz="1600" dirty="0" smtClean="0">
                <a:latin typeface="Arial" pitchFamily="34" charset="0"/>
                <a:cs typeface="Arial" pitchFamily="34" charset="0"/>
              </a:rPr>
              <a:t>The origin is placed at the center of the patch, </a:t>
            </a:r>
          </a:p>
          <a:p>
            <a:pPr algn="ctr"/>
            <a:r>
              <a:rPr lang="en-US" sz="1600" dirty="0" smtClean="0">
                <a:latin typeface="Arial" pitchFamily="34" charset="0"/>
                <a:cs typeface="Arial" pitchFamily="34" charset="0"/>
              </a:rPr>
              <a:t>at the top of the substrate, for the pattern calculations.</a:t>
            </a:r>
            <a:endParaRPr lang="en-US" sz="1600" dirty="0">
              <a:latin typeface="Arial" pitchFamily="34" charset="0"/>
              <a:cs typeface="Arial" pitchFamily="34" charset="0"/>
            </a:endParaRPr>
          </a:p>
        </p:txBody>
      </p:sp>
      <p:sp>
        <p:nvSpPr>
          <p:cNvPr id="51" name="TextBox 50"/>
          <p:cNvSpPr txBox="1"/>
          <p:nvPr/>
        </p:nvSpPr>
        <p:spPr>
          <a:xfrm>
            <a:off x="413656" y="1034142"/>
            <a:ext cx="7930376"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There are two models often used for calculating the radiation pattern:</a:t>
            </a:r>
            <a:endParaRPr lang="en-US" sz="2000" dirty="0">
              <a:solidFill>
                <a:srgbClr val="FF0000"/>
              </a:solidFill>
              <a:latin typeface="Arial" pitchFamily="34" charset="0"/>
              <a:cs typeface="Arial" pitchFamily="34" charset="0"/>
            </a:endParaRPr>
          </a:p>
        </p:txBody>
      </p:sp>
      <p:sp>
        <p:nvSpPr>
          <p:cNvPr id="52" name="TextBox 51"/>
          <p:cNvSpPr txBox="1"/>
          <p:nvPr/>
        </p:nvSpPr>
        <p:spPr>
          <a:xfrm>
            <a:off x="2667000" y="1524000"/>
            <a:ext cx="2841291" cy="723275"/>
          </a:xfrm>
          <a:prstGeom prst="rect">
            <a:avLst/>
          </a:prstGeom>
          <a:noFill/>
        </p:spPr>
        <p:txBody>
          <a:bodyPr wrap="none" rtlCol="0">
            <a:spAutoFit/>
          </a:bodyPr>
          <a:lstStyle/>
          <a:p>
            <a:pPr>
              <a:spcAft>
                <a:spcPts val="600"/>
              </a:spcAft>
              <a:buFont typeface="Wingdings" pitchFamily="2" charset="2"/>
              <a:buChar char="§"/>
            </a:pPr>
            <a:r>
              <a:rPr lang="en-US" dirty="0" smtClean="0">
                <a:solidFill>
                  <a:srgbClr val="0000FF"/>
                </a:solidFill>
                <a:latin typeface="Arial" pitchFamily="34" charset="0"/>
                <a:cs typeface="Arial" pitchFamily="34" charset="0"/>
              </a:rPr>
              <a:t> Electric current model</a:t>
            </a:r>
          </a:p>
          <a:p>
            <a:pPr>
              <a:spcAft>
                <a:spcPts val="600"/>
              </a:spcAft>
              <a:buFont typeface="Wingdings" pitchFamily="2" charset="2"/>
              <a:buChar char="§"/>
            </a:pPr>
            <a:r>
              <a:rPr lang="en-US" dirty="0" smtClean="0">
                <a:solidFill>
                  <a:srgbClr val="0000FF"/>
                </a:solidFill>
                <a:latin typeface="Arial" pitchFamily="34" charset="0"/>
                <a:cs typeface="Arial" pitchFamily="34" charset="0"/>
              </a:rPr>
              <a:t> Magnetic current model </a:t>
            </a:r>
            <a:endParaRPr lang="en-US"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106</a:t>
            </a:fld>
            <a:endParaRPr lang="en-US" dirty="0"/>
          </a:p>
        </p:txBody>
      </p:sp>
      <p:grpSp>
        <p:nvGrpSpPr>
          <p:cNvPr id="2" name="Group 53"/>
          <p:cNvGrpSpPr>
            <a:grpSpLocks/>
          </p:cNvGrpSpPr>
          <p:nvPr/>
        </p:nvGrpSpPr>
        <p:grpSpPr bwMode="auto">
          <a:xfrm>
            <a:off x="2166258" y="1982788"/>
            <a:ext cx="5046663" cy="2112960"/>
            <a:chOff x="1088" y="1478"/>
            <a:chExt cx="3179" cy="1331"/>
          </a:xfrm>
        </p:grpSpPr>
        <p:sp>
          <p:nvSpPr>
            <p:cNvPr id="30" name="Line 7"/>
            <p:cNvSpPr>
              <a:spLocks noChangeShapeType="1"/>
            </p:cNvSpPr>
            <p:nvPr/>
          </p:nvSpPr>
          <p:spPr bwMode="auto">
            <a:xfrm>
              <a:off x="1376" y="2226"/>
              <a:ext cx="2444" cy="0"/>
            </a:xfrm>
            <a:prstGeom prst="line">
              <a:avLst/>
            </a:prstGeom>
            <a:noFill/>
            <a:ln w="5715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Rectangle 8"/>
            <p:cNvSpPr>
              <a:spLocks noChangeArrowheads="1"/>
            </p:cNvSpPr>
            <p:nvPr/>
          </p:nvSpPr>
          <p:spPr bwMode="auto">
            <a:xfrm>
              <a:off x="1365" y="1780"/>
              <a:ext cx="2452" cy="437"/>
            </a:xfrm>
            <a:prstGeom prst="rect">
              <a:avLst/>
            </a:prstGeom>
            <a:solidFill>
              <a:srgbClr val="DDDDDD"/>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9"/>
            <p:cNvSpPr>
              <a:spLocks noChangeShapeType="1"/>
            </p:cNvSpPr>
            <p:nvPr/>
          </p:nvSpPr>
          <p:spPr bwMode="auto">
            <a:xfrm rot="-5400000">
              <a:off x="1114" y="1988"/>
              <a:ext cx="426" cy="3"/>
            </a:xfrm>
            <a:prstGeom prst="line">
              <a:avLst/>
            </a:prstGeom>
            <a:noFill/>
            <a:ln w="9525">
              <a:solidFill>
                <a:srgbClr val="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Object 10"/>
            <p:cNvGraphicFramePr>
              <a:graphicFrameLocks noChangeAspect="1"/>
            </p:cNvGraphicFramePr>
            <p:nvPr/>
          </p:nvGraphicFramePr>
          <p:xfrm>
            <a:off x="1088" y="1896"/>
            <a:ext cx="154" cy="216"/>
          </p:xfrm>
          <a:graphic>
            <a:graphicData uri="http://schemas.openxmlformats.org/presentationml/2006/ole">
              <mc:AlternateContent xmlns:mc="http://schemas.openxmlformats.org/markup-compatibility/2006">
                <mc:Choice xmlns:v="urn:schemas-microsoft-com:vml" Requires="v">
                  <p:oleObj spid="_x0000_s416981" name="Equation" r:id="rId3" imgW="126725" imgH="177415" progId="Equation.DSMT4">
                    <p:embed/>
                  </p:oleObj>
                </mc:Choice>
                <mc:Fallback>
                  <p:oleObj name="Equation" r:id="rId3" imgW="126725" imgH="177415" progId="Equation.DSMT4">
                    <p:embed/>
                    <p:pic>
                      <p:nvPicPr>
                        <p:cNvPr id="0" name="Picture 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 y="1896"/>
                          <a:ext cx="154"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1"/>
            <p:cNvGraphicFramePr>
              <a:graphicFrameLocks noChangeAspect="1"/>
            </p:cNvGraphicFramePr>
            <p:nvPr/>
          </p:nvGraphicFramePr>
          <p:xfrm>
            <a:off x="3426" y="1863"/>
            <a:ext cx="212" cy="293"/>
          </p:xfrm>
          <a:graphic>
            <a:graphicData uri="http://schemas.openxmlformats.org/presentationml/2006/ole">
              <mc:AlternateContent xmlns:mc="http://schemas.openxmlformats.org/markup-compatibility/2006">
                <mc:Choice xmlns:v="urn:schemas-microsoft-com:vml" Requires="v">
                  <p:oleObj spid="_x0000_s416982" name="Equation" r:id="rId5" imgW="165028" imgH="228501" progId="Equation.DSMT4">
                    <p:embed/>
                  </p:oleObj>
                </mc:Choice>
                <mc:Fallback>
                  <p:oleObj name="Equation" r:id="rId5" imgW="165028" imgH="228501" progId="Equation.DSMT4">
                    <p:embed/>
                    <p:pic>
                      <p:nvPicPr>
                        <p:cNvPr id="0" name="Picture 1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 y="1863"/>
                          <a:ext cx="212"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12"/>
            <p:cNvSpPr>
              <a:spLocks noChangeArrowheads="1"/>
            </p:cNvSpPr>
            <p:nvPr/>
          </p:nvSpPr>
          <p:spPr bwMode="auto">
            <a:xfrm>
              <a:off x="2249" y="1727"/>
              <a:ext cx="952" cy="51"/>
            </a:xfrm>
            <a:prstGeom prst="rect">
              <a:avLst/>
            </a:prstGeom>
            <a:solidFill>
              <a:srgbClr val="FF9900"/>
            </a:solidFill>
            <a:ln w="635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13"/>
            <p:cNvSpPr>
              <a:spLocks noChangeArrowheads="1"/>
            </p:cNvSpPr>
            <p:nvPr/>
          </p:nvSpPr>
          <p:spPr bwMode="auto">
            <a:xfrm>
              <a:off x="2565" y="1784"/>
              <a:ext cx="59" cy="1025"/>
            </a:xfrm>
            <a:prstGeom prst="rect">
              <a:avLst/>
            </a:prstGeom>
            <a:gradFill rotWithShape="1">
              <a:gsLst>
                <a:gs pos="0">
                  <a:srgbClr val="764718"/>
                </a:gs>
                <a:gs pos="50000">
                  <a:srgbClr val="FF9933"/>
                </a:gs>
                <a:gs pos="100000">
                  <a:srgbClr val="764718"/>
                </a:gs>
              </a:gsLst>
              <a:lin ang="0" scaled="1"/>
            </a:gradFill>
            <a:ln w="3175" algn="ctr">
              <a:solidFill>
                <a:srgbClr val="9966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4"/>
            <p:cNvSpPr>
              <a:spLocks noChangeShapeType="1"/>
            </p:cNvSpPr>
            <p:nvPr/>
          </p:nvSpPr>
          <p:spPr bwMode="auto">
            <a:xfrm>
              <a:off x="3889" y="1809"/>
              <a:ext cx="181"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8" name="Object 15"/>
            <p:cNvGraphicFramePr>
              <a:graphicFrameLocks noChangeAspect="1"/>
            </p:cNvGraphicFramePr>
            <p:nvPr/>
          </p:nvGraphicFramePr>
          <p:xfrm>
            <a:off x="4132" y="1733"/>
            <a:ext cx="135" cy="148"/>
          </p:xfrm>
          <a:graphic>
            <a:graphicData uri="http://schemas.openxmlformats.org/presentationml/2006/ole">
              <mc:AlternateContent xmlns:mc="http://schemas.openxmlformats.org/markup-compatibility/2006">
                <mc:Choice xmlns:v="urn:schemas-microsoft-com:vml" Requires="v">
                  <p:oleObj spid="_x0000_s416983" name="Equation" r:id="rId7" imgW="126835" imgH="139518" progId="Equation.DSMT4">
                    <p:embed/>
                  </p:oleObj>
                </mc:Choice>
                <mc:Fallback>
                  <p:oleObj name="Equation" r:id="rId7" imgW="126835" imgH="139518" progId="Equation.DSMT4">
                    <p:embed/>
                    <p:pic>
                      <p:nvPicPr>
                        <p:cNvPr id="0" name="Picture 1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2" y="1733"/>
                          <a:ext cx="135" cy="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16"/>
            <p:cNvSpPr>
              <a:spLocks noChangeShapeType="1"/>
            </p:cNvSpPr>
            <p:nvPr/>
          </p:nvSpPr>
          <p:spPr bwMode="auto">
            <a:xfrm>
              <a:off x="2703"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17"/>
            <p:cNvSpPr>
              <a:spLocks noChangeShapeType="1"/>
            </p:cNvSpPr>
            <p:nvPr/>
          </p:nvSpPr>
          <p:spPr bwMode="auto">
            <a:xfrm>
              <a:off x="2487"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22"/>
            <p:cNvSpPr>
              <a:spLocks noChangeShapeType="1"/>
            </p:cNvSpPr>
            <p:nvPr/>
          </p:nvSpPr>
          <p:spPr bwMode="auto">
            <a:xfrm rot="-5400000">
              <a:off x="2599" y="2110"/>
              <a:ext cx="3" cy="213"/>
            </a:xfrm>
            <a:prstGeom prst="line">
              <a:avLst/>
            </a:prstGeom>
            <a:noFill/>
            <a:ln w="28575">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Rectangle 34"/>
            <p:cNvSpPr>
              <a:spLocks noChangeArrowheads="1"/>
            </p:cNvSpPr>
            <p:nvPr/>
          </p:nvSpPr>
          <p:spPr bwMode="auto">
            <a:xfrm>
              <a:off x="3102" y="1478"/>
              <a:ext cx="314"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err="1" smtClean="0">
                  <a:ln>
                    <a:noFill/>
                  </a:ln>
                  <a:solidFill>
                    <a:srgbClr val="0000FF"/>
                  </a:solidFill>
                  <a:effectLst/>
                  <a:uLnTx/>
                  <a:uFillTx/>
                </a:rPr>
                <a:t>atch</a:t>
              </a:r>
              <a:endParaRPr kumimoji="0" lang="en-US" sz="1600" b="0" i="0" u="none" strike="noStrike" kern="0" cap="none" spc="0" normalizeH="0" baseline="0" noProof="0" dirty="0" smtClean="0">
                <a:ln>
                  <a:noFill/>
                </a:ln>
                <a:solidFill>
                  <a:srgbClr val="0000FF"/>
                </a:solidFill>
                <a:effectLst/>
                <a:uLnTx/>
                <a:uFillTx/>
              </a:endParaRPr>
            </a:p>
          </p:txBody>
        </p:sp>
        <p:sp>
          <p:nvSpPr>
            <p:cNvPr id="46" name="Rectangle 34"/>
            <p:cNvSpPr>
              <a:spLocks noChangeArrowheads="1"/>
            </p:cNvSpPr>
            <p:nvPr/>
          </p:nvSpPr>
          <p:spPr bwMode="auto">
            <a:xfrm>
              <a:off x="2683" y="1880"/>
              <a:ext cx="32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smtClean="0">
                  <a:ln>
                    <a:noFill/>
                  </a:ln>
                  <a:solidFill>
                    <a:srgbClr val="0000FF"/>
                  </a:solidFill>
                  <a:effectLst/>
                  <a:uLnTx/>
                  <a:uFillTx/>
                </a:rPr>
                <a:t>robe</a:t>
              </a:r>
            </a:p>
          </p:txBody>
        </p:sp>
        <p:sp>
          <p:nvSpPr>
            <p:cNvPr id="47" name="Rectangle 34"/>
            <p:cNvSpPr>
              <a:spLocks noChangeArrowheads="1"/>
            </p:cNvSpPr>
            <p:nvPr/>
          </p:nvSpPr>
          <p:spPr bwMode="auto">
            <a:xfrm>
              <a:off x="2844" y="2457"/>
              <a:ext cx="56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noProof="0" dirty="0" smtClean="0">
                  <a:solidFill>
                    <a:srgbClr val="0000FF"/>
                  </a:solidFill>
                </a:rPr>
                <a:t>C</a:t>
              </a:r>
              <a:r>
                <a:rPr kumimoji="0" lang="en-US" sz="1600" b="0" i="0" u="none" strike="noStrike" kern="0" cap="none" spc="0" normalizeH="0" baseline="0" noProof="0" dirty="0" smtClean="0">
                  <a:ln>
                    <a:noFill/>
                  </a:ln>
                  <a:solidFill>
                    <a:srgbClr val="0000FF"/>
                  </a:solidFill>
                  <a:effectLst/>
                  <a:uLnTx/>
                  <a:uFillTx/>
                </a:rPr>
                <a:t>oax feed</a:t>
              </a:r>
            </a:p>
          </p:txBody>
        </p:sp>
      </p:grpSp>
      <p:sp>
        <p:nvSpPr>
          <p:cNvPr id="93" name="TextBox 92"/>
          <p:cNvSpPr txBox="1"/>
          <p:nvPr/>
        </p:nvSpPr>
        <p:spPr>
          <a:xfrm>
            <a:off x="1125183" y="957941"/>
            <a:ext cx="6566862" cy="677108"/>
          </a:xfrm>
          <a:prstGeom prst="rect">
            <a:avLst/>
          </a:prstGeom>
          <a:noFill/>
        </p:spPr>
        <p:txBody>
          <a:bodyPr wrap="none" rtlCol="0">
            <a:spAutoFit/>
          </a:bodyPr>
          <a:lstStyle/>
          <a:p>
            <a:r>
              <a:rPr lang="en-US" sz="2000" dirty="0" smtClean="0">
                <a:solidFill>
                  <a:srgbClr val="0000FF"/>
                </a:solidFill>
                <a:latin typeface="Arial" pitchFamily="34" charset="0"/>
                <a:cs typeface="Arial" pitchFamily="34" charset="0"/>
              </a:rPr>
              <a:t>Electric current model: </a:t>
            </a:r>
          </a:p>
          <a:p>
            <a:r>
              <a:rPr lang="en-US" dirty="0" smtClean="0">
                <a:latin typeface="Arial" pitchFamily="34" charset="0"/>
                <a:cs typeface="Arial" pitchFamily="34" charset="0"/>
              </a:rPr>
              <a:t>We keep the physical currents flowing on the patch (and feed).</a:t>
            </a:r>
            <a:endParaRPr lang="en-US" dirty="0">
              <a:latin typeface="Arial" pitchFamily="34" charset="0"/>
              <a:cs typeface="Arial" pitchFamily="34" charset="0"/>
            </a:endParaRPr>
          </a:p>
        </p:txBody>
      </p:sp>
      <p:sp>
        <p:nvSpPr>
          <p:cNvPr id="94" name="Curved Left Arrow 93"/>
          <p:cNvSpPr/>
          <p:nvPr/>
        </p:nvSpPr>
        <p:spPr bwMode="auto">
          <a:xfrm>
            <a:off x="6934201" y="3233057"/>
            <a:ext cx="566057" cy="1491343"/>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5"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grpSp>
        <p:nvGrpSpPr>
          <p:cNvPr id="42" name="Group 41"/>
          <p:cNvGrpSpPr/>
          <p:nvPr/>
        </p:nvGrpSpPr>
        <p:grpSpPr>
          <a:xfrm>
            <a:off x="2153104" y="4440075"/>
            <a:ext cx="5100638" cy="1503753"/>
            <a:chOff x="2153104" y="4440075"/>
            <a:chExt cx="5100638" cy="1503753"/>
          </a:xfrm>
        </p:grpSpPr>
        <p:graphicFrame>
          <p:nvGraphicFramePr>
            <p:cNvPr id="78" name="Object 20"/>
            <p:cNvGraphicFramePr>
              <a:graphicFrameLocks noChangeAspect="1"/>
            </p:cNvGraphicFramePr>
            <p:nvPr/>
          </p:nvGraphicFramePr>
          <p:xfrm>
            <a:off x="2178505" y="4440075"/>
            <a:ext cx="1827439" cy="424025"/>
          </p:xfrm>
          <a:graphic>
            <a:graphicData uri="http://schemas.openxmlformats.org/presentationml/2006/ole">
              <mc:AlternateContent xmlns:mc="http://schemas.openxmlformats.org/markup-compatibility/2006">
                <mc:Choice xmlns:v="urn:schemas-microsoft-com:vml" Requires="v">
                  <p:oleObj spid="_x0000_s416984" name="Equation" r:id="rId9" imgW="939392" imgH="215806" progId="Equation.DSMT4">
                    <p:embed/>
                  </p:oleObj>
                </mc:Choice>
                <mc:Fallback>
                  <p:oleObj name="Equation" r:id="rId9" imgW="939392" imgH="215806" progId="Equation.DSMT4">
                    <p:embed/>
                    <p:pic>
                      <p:nvPicPr>
                        <p:cNvPr id="0" name="Picture 1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8505" y="4440075"/>
                          <a:ext cx="1827439" cy="4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Line 7"/>
            <p:cNvSpPr>
              <a:spLocks noChangeShapeType="1"/>
            </p:cNvSpPr>
            <p:nvPr/>
          </p:nvSpPr>
          <p:spPr bwMode="auto">
            <a:xfrm>
              <a:off x="2610304" y="5943828"/>
              <a:ext cx="3879850" cy="0"/>
            </a:xfrm>
            <a:prstGeom prst="line">
              <a:avLst/>
            </a:prstGeom>
            <a:noFill/>
            <a:ln w="5715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Rectangle 8"/>
            <p:cNvSpPr>
              <a:spLocks noChangeArrowheads="1"/>
            </p:cNvSpPr>
            <p:nvPr/>
          </p:nvSpPr>
          <p:spPr bwMode="auto">
            <a:xfrm>
              <a:off x="2592842" y="5223103"/>
              <a:ext cx="3892550" cy="693738"/>
            </a:xfrm>
            <a:prstGeom prst="rect">
              <a:avLst/>
            </a:prstGeom>
            <a:solidFill>
              <a:srgbClr val="DDDDDD"/>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2" name="Line 9"/>
            <p:cNvSpPr>
              <a:spLocks noChangeShapeType="1"/>
            </p:cNvSpPr>
            <p:nvPr/>
          </p:nvSpPr>
          <p:spPr bwMode="auto">
            <a:xfrm rot="16200000">
              <a:off x="2194379" y="5553303"/>
              <a:ext cx="676275" cy="4763"/>
            </a:xfrm>
            <a:prstGeom prst="line">
              <a:avLst/>
            </a:prstGeom>
            <a:noFill/>
            <a:ln w="9525">
              <a:solidFill>
                <a:srgbClr val="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83" name="Object 10"/>
            <p:cNvGraphicFramePr>
              <a:graphicFrameLocks noChangeAspect="1"/>
            </p:cNvGraphicFramePr>
            <p:nvPr/>
          </p:nvGraphicFramePr>
          <p:xfrm>
            <a:off x="2153104" y="5369153"/>
            <a:ext cx="271463" cy="381000"/>
          </p:xfrm>
          <a:graphic>
            <a:graphicData uri="http://schemas.openxmlformats.org/presentationml/2006/ole">
              <mc:AlternateContent xmlns:mc="http://schemas.openxmlformats.org/markup-compatibility/2006">
                <mc:Choice xmlns:v="urn:schemas-microsoft-com:vml" Requires="v">
                  <p:oleObj spid="_x0000_s416985" name="Equation" r:id="rId11" imgW="126725" imgH="177415" progId="Equation.DSMT4">
                    <p:embed/>
                  </p:oleObj>
                </mc:Choice>
                <mc:Fallback>
                  <p:oleObj name="Equation" r:id="rId11" imgW="126725" imgH="177415" progId="Equation.DSMT4">
                    <p:embed/>
                    <p:pic>
                      <p:nvPicPr>
                        <p:cNvPr id="0" name="Picture 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104" y="5369153"/>
                          <a:ext cx="2714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11"/>
            <p:cNvGraphicFramePr>
              <a:graphicFrameLocks noChangeAspect="1"/>
            </p:cNvGraphicFramePr>
            <p:nvPr/>
          </p:nvGraphicFramePr>
          <p:xfrm>
            <a:off x="5864679" y="5354866"/>
            <a:ext cx="336550" cy="465138"/>
          </p:xfrm>
          <a:graphic>
            <a:graphicData uri="http://schemas.openxmlformats.org/presentationml/2006/ole">
              <mc:AlternateContent xmlns:mc="http://schemas.openxmlformats.org/markup-compatibility/2006">
                <mc:Choice xmlns:v="urn:schemas-microsoft-com:vml" Requires="v">
                  <p:oleObj spid="_x0000_s416986" name="Equation" r:id="rId12" imgW="165028" imgH="228501" progId="Equation.DSMT4">
                    <p:embed/>
                  </p:oleObj>
                </mc:Choice>
                <mc:Fallback>
                  <p:oleObj name="Equation" r:id="rId12" imgW="165028" imgH="228501" progId="Equation.DSMT4">
                    <p:embed/>
                    <p:pic>
                      <p:nvPicPr>
                        <p:cNvPr id="0" name="Picture 1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679" y="5354866"/>
                          <a:ext cx="3365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Line 12"/>
            <p:cNvSpPr>
              <a:spLocks noChangeShapeType="1"/>
            </p:cNvSpPr>
            <p:nvPr/>
          </p:nvSpPr>
          <p:spPr bwMode="auto">
            <a:xfrm>
              <a:off x="6621917" y="5246916"/>
              <a:ext cx="287338"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86" name="Object 13"/>
            <p:cNvGraphicFramePr>
              <a:graphicFrameLocks noChangeAspect="1"/>
            </p:cNvGraphicFramePr>
            <p:nvPr/>
          </p:nvGraphicFramePr>
          <p:xfrm>
            <a:off x="7039429" y="5137378"/>
            <a:ext cx="214313" cy="234950"/>
          </p:xfrm>
          <a:graphic>
            <a:graphicData uri="http://schemas.openxmlformats.org/presentationml/2006/ole">
              <mc:AlternateContent xmlns:mc="http://schemas.openxmlformats.org/markup-compatibility/2006">
                <mc:Choice xmlns:v="urn:schemas-microsoft-com:vml" Requires="v">
                  <p:oleObj spid="_x0000_s416987" name="Equation" r:id="rId13" imgW="126835" imgH="139518" progId="Equation.DSMT4">
                    <p:embed/>
                  </p:oleObj>
                </mc:Choice>
                <mc:Fallback>
                  <p:oleObj name="Equation" r:id="rId13" imgW="126835" imgH="139518" progId="Equation.DSMT4">
                    <p:embed/>
                    <p:pic>
                      <p:nvPicPr>
                        <p:cNvPr id="0" name="Picture 1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9429" y="5137378"/>
                          <a:ext cx="214313"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Line 14"/>
            <p:cNvSpPr>
              <a:spLocks noChangeShapeType="1"/>
            </p:cNvSpPr>
            <p:nvPr/>
          </p:nvSpPr>
          <p:spPr bwMode="auto">
            <a:xfrm rot="16200000">
              <a:off x="4734379" y="4434868"/>
              <a:ext cx="1588" cy="1524000"/>
            </a:xfrm>
            <a:prstGeom prst="line">
              <a:avLst/>
            </a:prstGeom>
            <a:noFill/>
            <a:ln w="5715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8" name="Line 17"/>
            <p:cNvSpPr>
              <a:spLocks noChangeShapeType="1"/>
            </p:cNvSpPr>
            <p:nvPr/>
          </p:nvSpPr>
          <p:spPr bwMode="auto">
            <a:xfrm rot="16200000">
              <a:off x="4389892" y="5548541"/>
              <a:ext cx="328613" cy="0"/>
            </a:xfrm>
            <a:prstGeom prst="line">
              <a:avLst/>
            </a:prstGeom>
            <a:noFill/>
            <a:ln w="38100">
              <a:solidFill>
                <a:srgbClr val="0000FF"/>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89" name="Object 18"/>
            <p:cNvGraphicFramePr>
              <a:graphicFrameLocks noChangeAspect="1"/>
            </p:cNvGraphicFramePr>
            <p:nvPr/>
          </p:nvGraphicFramePr>
          <p:xfrm>
            <a:off x="5252258" y="4467829"/>
            <a:ext cx="625475" cy="444500"/>
          </p:xfrm>
          <a:graphic>
            <a:graphicData uri="http://schemas.openxmlformats.org/presentationml/2006/ole">
              <mc:AlternateContent xmlns:mc="http://schemas.openxmlformats.org/markup-compatibility/2006">
                <mc:Choice xmlns:v="urn:schemas-microsoft-com:vml" Requires="v">
                  <p:oleObj spid="_x0000_s416988" name="Equation" r:id="rId14" imgW="304536" imgH="215713" progId="Equation.DSMT4">
                    <p:embed/>
                  </p:oleObj>
                </mc:Choice>
                <mc:Fallback>
                  <p:oleObj name="Equation" r:id="rId14" imgW="304536" imgH="215713" progId="Equation.DSMT4">
                    <p:embed/>
                    <p:pic>
                      <p:nvPicPr>
                        <p:cNvPr id="0" name="Picture 1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2258" y="4467829"/>
                          <a:ext cx="6254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19"/>
            <p:cNvGraphicFramePr>
              <a:graphicFrameLocks noChangeAspect="1"/>
            </p:cNvGraphicFramePr>
            <p:nvPr/>
          </p:nvGraphicFramePr>
          <p:xfrm>
            <a:off x="4777242" y="5365978"/>
            <a:ext cx="496888" cy="339725"/>
          </p:xfrm>
          <a:graphic>
            <a:graphicData uri="http://schemas.openxmlformats.org/presentationml/2006/ole">
              <mc:AlternateContent xmlns:mc="http://schemas.openxmlformats.org/markup-compatibility/2006">
                <mc:Choice xmlns:v="urn:schemas-microsoft-com:vml" Requires="v">
                  <p:oleObj spid="_x0000_s416989" name="Equation" r:id="rId16" imgW="317087" imgH="215619" progId="Equation.DSMT4">
                    <p:embed/>
                  </p:oleObj>
                </mc:Choice>
                <mc:Fallback>
                  <p:oleObj name="Equation" r:id="rId16" imgW="317087" imgH="215619" progId="Equation.DSMT4">
                    <p:embed/>
                    <p:pic>
                      <p:nvPicPr>
                        <p:cNvPr id="0" name="Picture 19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7242" y="5365978"/>
                          <a:ext cx="496888"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Line 16"/>
            <p:cNvSpPr>
              <a:spLocks noChangeShapeType="1"/>
            </p:cNvSpPr>
            <p:nvPr/>
          </p:nvSpPr>
          <p:spPr bwMode="auto">
            <a:xfrm rot="10800000">
              <a:off x="4558928" y="5227866"/>
              <a:ext cx="1588" cy="692150"/>
            </a:xfrm>
            <a:prstGeom prst="line">
              <a:avLst/>
            </a:prstGeom>
            <a:noFill/>
            <a:ln w="5715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17"/>
            <p:cNvSpPr>
              <a:spLocks noChangeShapeType="1"/>
            </p:cNvSpPr>
            <p:nvPr/>
          </p:nvSpPr>
          <p:spPr bwMode="auto">
            <a:xfrm>
              <a:off x="4869844" y="5187193"/>
              <a:ext cx="328613" cy="0"/>
            </a:xfrm>
            <a:prstGeom prst="line">
              <a:avLst/>
            </a:prstGeom>
            <a:noFill/>
            <a:ln w="38100">
              <a:solidFill>
                <a:srgbClr val="0000FF"/>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107</a:t>
            </a:fld>
            <a:endParaRPr lang="en-US" dirty="0"/>
          </a:p>
        </p:txBody>
      </p:sp>
      <p:grpSp>
        <p:nvGrpSpPr>
          <p:cNvPr id="2" name="Group 53"/>
          <p:cNvGrpSpPr>
            <a:grpSpLocks/>
          </p:cNvGrpSpPr>
          <p:nvPr/>
        </p:nvGrpSpPr>
        <p:grpSpPr bwMode="auto">
          <a:xfrm>
            <a:off x="2665008" y="1982788"/>
            <a:ext cx="5046663" cy="2112960"/>
            <a:chOff x="1088" y="1478"/>
            <a:chExt cx="3179" cy="1331"/>
          </a:xfrm>
        </p:grpSpPr>
        <p:sp>
          <p:nvSpPr>
            <p:cNvPr id="30" name="Line 7"/>
            <p:cNvSpPr>
              <a:spLocks noChangeShapeType="1"/>
            </p:cNvSpPr>
            <p:nvPr/>
          </p:nvSpPr>
          <p:spPr bwMode="auto">
            <a:xfrm>
              <a:off x="1376" y="2226"/>
              <a:ext cx="2444" cy="0"/>
            </a:xfrm>
            <a:prstGeom prst="line">
              <a:avLst/>
            </a:prstGeom>
            <a:noFill/>
            <a:ln w="5715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Rectangle 8"/>
            <p:cNvSpPr>
              <a:spLocks noChangeArrowheads="1"/>
            </p:cNvSpPr>
            <p:nvPr/>
          </p:nvSpPr>
          <p:spPr bwMode="auto">
            <a:xfrm>
              <a:off x="1365" y="1780"/>
              <a:ext cx="2452" cy="437"/>
            </a:xfrm>
            <a:prstGeom prst="rect">
              <a:avLst/>
            </a:prstGeom>
            <a:solidFill>
              <a:srgbClr val="DDDDDD"/>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9"/>
            <p:cNvSpPr>
              <a:spLocks noChangeShapeType="1"/>
            </p:cNvSpPr>
            <p:nvPr/>
          </p:nvSpPr>
          <p:spPr bwMode="auto">
            <a:xfrm rot="-5400000">
              <a:off x="1114" y="1988"/>
              <a:ext cx="426" cy="3"/>
            </a:xfrm>
            <a:prstGeom prst="line">
              <a:avLst/>
            </a:prstGeom>
            <a:noFill/>
            <a:ln w="9525">
              <a:solidFill>
                <a:srgbClr val="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Object 10"/>
            <p:cNvGraphicFramePr>
              <a:graphicFrameLocks noChangeAspect="1"/>
            </p:cNvGraphicFramePr>
            <p:nvPr/>
          </p:nvGraphicFramePr>
          <p:xfrm>
            <a:off x="1088" y="1896"/>
            <a:ext cx="154" cy="216"/>
          </p:xfrm>
          <a:graphic>
            <a:graphicData uri="http://schemas.openxmlformats.org/presentationml/2006/ole">
              <mc:AlternateContent xmlns:mc="http://schemas.openxmlformats.org/markup-compatibility/2006">
                <mc:Choice xmlns:v="urn:schemas-microsoft-com:vml" Requires="v">
                  <p:oleObj spid="_x0000_s418026" name="Equation" r:id="rId3" imgW="126725" imgH="177415" progId="Equation.DSMT4">
                    <p:embed/>
                  </p:oleObj>
                </mc:Choice>
                <mc:Fallback>
                  <p:oleObj name="Equation" r:id="rId3" imgW="126725" imgH="177415" progId="Equation.DSMT4">
                    <p:embed/>
                    <p:pic>
                      <p:nvPicPr>
                        <p:cNvPr id="0" name="Picture 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 y="1896"/>
                          <a:ext cx="154"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1"/>
            <p:cNvGraphicFramePr>
              <a:graphicFrameLocks noChangeAspect="1"/>
            </p:cNvGraphicFramePr>
            <p:nvPr/>
          </p:nvGraphicFramePr>
          <p:xfrm>
            <a:off x="3426" y="1863"/>
            <a:ext cx="212" cy="293"/>
          </p:xfrm>
          <a:graphic>
            <a:graphicData uri="http://schemas.openxmlformats.org/presentationml/2006/ole">
              <mc:AlternateContent xmlns:mc="http://schemas.openxmlformats.org/markup-compatibility/2006">
                <mc:Choice xmlns:v="urn:schemas-microsoft-com:vml" Requires="v">
                  <p:oleObj spid="_x0000_s418027" name="Equation" r:id="rId5" imgW="165028" imgH="228501" progId="Equation.DSMT4">
                    <p:embed/>
                  </p:oleObj>
                </mc:Choice>
                <mc:Fallback>
                  <p:oleObj name="Equation" r:id="rId5" imgW="165028" imgH="228501" progId="Equation.DSMT4">
                    <p:embed/>
                    <p:pic>
                      <p:nvPicPr>
                        <p:cNvPr id="0" name="Picture 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 y="1863"/>
                          <a:ext cx="212"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12"/>
            <p:cNvSpPr>
              <a:spLocks noChangeArrowheads="1"/>
            </p:cNvSpPr>
            <p:nvPr/>
          </p:nvSpPr>
          <p:spPr bwMode="auto">
            <a:xfrm>
              <a:off x="2249" y="1727"/>
              <a:ext cx="952" cy="51"/>
            </a:xfrm>
            <a:prstGeom prst="rect">
              <a:avLst/>
            </a:prstGeom>
            <a:solidFill>
              <a:srgbClr val="FF9900"/>
            </a:solidFill>
            <a:ln w="635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13"/>
            <p:cNvSpPr>
              <a:spLocks noChangeArrowheads="1"/>
            </p:cNvSpPr>
            <p:nvPr/>
          </p:nvSpPr>
          <p:spPr bwMode="auto">
            <a:xfrm>
              <a:off x="2565" y="1784"/>
              <a:ext cx="59" cy="1025"/>
            </a:xfrm>
            <a:prstGeom prst="rect">
              <a:avLst/>
            </a:prstGeom>
            <a:gradFill rotWithShape="1">
              <a:gsLst>
                <a:gs pos="0">
                  <a:srgbClr val="764718"/>
                </a:gs>
                <a:gs pos="50000">
                  <a:srgbClr val="FF9933"/>
                </a:gs>
                <a:gs pos="100000">
                  <a:srgbClr val="764718"/>
                </a:gs>
              </a:gsLst>
              <a:lin ang="0" scaled="1"/>
            </a:gradFill>
            <a:ln w="3175" algn="ctr">
              <a:solidFill>
                <a:srgbClr val="9966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4"/>
            <p:cNvSpPr>
              <a:spLocks noChangeShapeType="1"/>
            </p:cNvSpPr>
            <p:nvPr/>
          </p:nvSpPr>
          <p:spPr bwMode="auto">
            <a:xfrm>
              <a:off x="3889" y="1809"/>
              <a:ext cx="181"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8" name="Object 15"/>
            <p:cNvGraphicFramePr>
              <a:graphicFrameLocks noChangeAspect="1"/>
            </p:cNvGraphicFramePr>
            <p:nvPr/>
          </p:nvGraphicFramePr>
          <p:xfrm>
            <a:off x="4132" y="1733"/>
            <a:ext cx="135" cy="148"/>
          </p:xfrm>
          <a:graphic>
            <a:graphicData uri="http://schemas.openxmlformats.org/presentationml/2006/ole">
              <mc:AlternateContent xmlns:mc="http://schemas.openxmlformats.org/markup-compatibility/2006">
                <mc:Choice xmlns:v="urn:schemas-microsoft-com:vml" Requires="v">
                  <p:oleObj spid="_x0000_s418028" name="Equation" r:id="rId7" imgW="126835" imgH="139518" progId="Equation.DSMT4">
                    <p:embed/>
                  </p:oleObj>
                </mc:Choice>
                <mc:Fallback>
                  <p:oleObj name="Equation" r:id="rId7" imgW="126835" imgH="139518" progId="Equation.DSMT4">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2" y="1733"/>
                          <a:ext cx="135" cy="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16"/>
            <p:cNvSpPr>
              <a:spLocks noChangeShapeType="1"/>
            </p:cNvSpPr>
            <p:nvPr/>
          </p:nvSpPr>
          <p:spPr bwMode="auto">
            <a:xfrm>
              <a:off x="2703"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17"/>
            <p:cNvSpPr>
              <a:spLocks noChangeShapeType="1"/>
            </p:cNvSpPr>
            <p:nvPr/>
          </p:nvSpPr>
          <p:spPr bwMode="auto">
            <a:xfrm>
              <a:off x="2487" y="2224"/>
              <a:ext cx="0" cy="584"/>
            </a:xfrm>
            <a:prstGeom prst="line">
              <a:avLst/>
            </a:prstGeom>
            <a:noFill/>
            <a:ln w="28575">
              <a:solidFill>
                <a:srgbClr val="FF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22"/>
            <p:cNvSpPr>
              <a:spLocks noChangeShapeType="1"/>
            </p:cNvSpPr>
            <p:nvPr/>
          </p:nvSpPr>
          <p:spPr bwMode="auto">
            <a:xfrm rot="-5400000">
              <a:off x="2599" y="2110"/>
              <a:ext cx="3" cy="213"/>
            </a:xfrm>
            <a:prstGeom prst="line">
              <a:avLst/>
            </a:prstGeom>
            <a:noFill/>
            <a:ln w="28575">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Rectangle 34"/>
            <p:cNvSpPr>
              <a:spLocks noChangeArrowheads="1"/>
            </p:cNvSpPr>
            <p:nvPr/>
          </p:nvSpPr>
          <p:spPr bwMode="auto">
            <a:xfrm>
              <a:off x="3102" y="1478"/>
              <a:ext cx="314"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err="1" smtClean="0">
                  <a:ln>
                    <a:noFill/>
                  </a:ln>
                  <a:solidFill>
                    <a:srgbClr val="0000FF"/>
                  </a:solidFill>
                  <a:effectLst/>
                  <a:uLnTx/>
                  <a:uFillTx/>
                </a:rPr>
                <a:t>atch</a:t>
              </a:r>
              <a:endParaRPr kumimoji="0" lang="en-US" sz="1600" b="0" i="0" u="none" strike="noStrike" kern="0" cap="none" spc="0" normalizeH="0" baseline="0" noProof="0" dirty="0" smtClean="0">
                <a:ln>
                  <a:noFill/>
                </a:ln>
                <a:solidFill>
                  <a:srgbClr val="0000FF"/>
                </a:solidFill>
                <a:effectLst/>
                <a:uLnTx/>
                <a:uFillTx/>
              </a:endParaRPr>
            </a:p>
          </p:txBody>
        </p:sp>
        <p:sp>
          <p:nvSpPr>
            <p:cNvPr id="46" name="Rectangle 34"/>
            <p:cNvSpPr>
              <a:spLocks noChangeArrowheads="1"/>
            </p:cNvSpPr>
            <p:nvPr/>
          </p:nvSpPr>
          <p:spPr bwMode="auto">
            <a:xfrm>
              <a:off x="2683" y="1880"/>
              <a:ext cx="32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rPr>
                <a:t>P</a:t>
              </a:r>
              <a:r>
                <a:rPr kumimoji="0" lang="en-US" sz="1600" b="0" i="0" u="none" strike="noStrike" kern="0" cap="none" spc="0" normalizeH="0" baseline="0" noProof="0" dirty="0" smtClean="0">
                  <a:ln>
                    <a:noFill/>
                  </a:ln>
                  <a:solidFill>
                    <a:srgbClr val="0000FF"/>
                  </a:solidFill>
                  <a:effectLst/>
                  <a:uLnTx/>
                  <a:uFillTx/>
                </a:rPr>
                <a:t>robe</a:t>
              </a:r>
            </a:p>
          </p:txBody>
        </p:sp>
        <p:sp>
          <p:nvSpPr>
            <p:cNvPr id="47" name="Rectangle 34"/>
            <p:cNvSpPr>
              <a:spLocks noChangeArrowheads="1"/>
            </p:cNvSpPr>
            <p:nvPr/>
          </p:nvSpPr>
          <p:spPr bwMode="auto">
            <a:xfrm>
              <a:off x="2799" y="2547"/>
              <a:ext cx="568" cy="15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noProof="0" dirty="0" smtClean="0">
                  <a:solidFill>
                    <a:srgbClr val="0000FF"/>
                  </a:solidFill>
                </a:rPr>
                <a:t>C</a:t>
              </a:r>
              <a:r>
                <a:rPr kumimoji="0" lang="en-US" sz="1600" b="0" i="0" u="none" strike="noStrike" kern="0" cap="none" spc="0" normalizeH="0" baseline="0" noProof="0" dirty="0" smtClean="0">
                  <a:ln>
                    <a:noFill/>
                  </a:ln>
                  <a:solidFill>
                    <a:srgbClr val="0000FF"/>
                  </a:solidFill>
                  <a:effectLst/>
                  <a:uLnTx/>
                  <a:uFillTx/>
                </a:rPr>
                <a:t>oax feed</a:t>
              </a:r>
            </a:p>
          </p:txBody>
        </p:sp>
      </p:grpSp>
      <p:sp>
        <p:nvSpPr>
          <p:cNvPr id="93" name="TextBox 92"/>
          <p:cNvSpPr txBox="1"/>
          <p:nvPr/>
        </p:nvSpPr>
        <p:spPr>
          <a:xfrm>
            <a:off x="374069" y="914398"/>
            <a:ext cx="8362226" cy="954107"/>
          </a:xfrm>
          <a:prstGeom prst="rect">
            <a:avLst/>
          </a:prstGeom>
          <a:noFill/>
        </p:spPr>
        <p:txBody>
          <a:bodyPr wrap="none" rtlCol="0">
            <a:spAutoFit/>
          </a:bodyPr>
          <a:lstStyle/>
          <a:p>
            <a:r>
              <a:rPr lang="en-US" sz="2000" dirty="0" smtClean="0">
                <a:solidFill>
                  <a:srgbClr val="0000FF"/>
                </a:solidFill>
                <a:latin typeface="Arial" pitchFamily="34" charset="0"/>
                <a:cs typeface="Arial" pitchFamily="34" charset="0"/>
              </a:rPr>
              <a:t>Magnetic current model: </a:t>
            </a:r>
          </a:p>
          <a:p>
            <a:r>
              <a:rPr lang="en-US" dirty="0" smtClean="0">
                <a:latin typeface="Arial" pitchFamily="34" charset="0"/>
                <a:cs typeface="Arial" pitchFamily="34" charset="0"/>
              </a:rPr>
              <a:t>We apply the </a:t>
            </a:r>
            <a:r>
              <a:rPr lang="en-US" i="1" dirty="0" smtClean="0">
                <a:latin typeface="Arial" pitchFamily="34" charset="0"/>
                <a:cs typeface="Arial" pitchFamily="34" charset="0"/>
              </a:rPr>
              <a:t>equivalence principle </a:t>
            </a:r>
            <a:r>
              <a:rPr lang="en-US" dirty="0" smtClean="0">
                <a:latin typeface="Arial" pitchFamily="34" charset="0"/>
                <a:cs typeface="Arial" pitchFamily="34" charset="0"/>
              </a:rPr>
              <a:t>and invoke the (approximate) PMC condition</a:t>
            </a:r>
          </a:p>
          <a:p>
            <a:r>
              <a:rPr lang="en-US" dirty="0" smtClean="0">
                <a:latin typeface="Arial" pitchFamily="34" charset="0"/>
                <a:cs typeface="Arial" pitchFamily="34" charset="0"/>
              </a:rPr>
              <a:t>at the edges.</a:t>
            </a:r>
            <a:endParaRPr lang="en-US" dirty="0">
              <a:latin typeface="Arial" pitchFamily="34" charset="0"/>
              <a:cs typeface="Arial" pitchFamily="34" charset="0"/>
            </a:endParaRPr>
          </a:p>
        </p:txBody>
      </p:sp>
      <p:sp>
        <p:nvSpPr>
          <p:cNvPr id="94" name="Curved Left Arrow 93"/>
          <p:cNvSpPr/>
          <p:nvPr/>
        </p:nvSpPr>
        <p:spPr bwMode="auto">
          <a:xfrm>
            <a:off x="7432951" y="3233057"/>
            <a:ext cx="566057" cy="1491343"/>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66" name="Object 15"/>
          <p:cNvGraphicFramePr>
            <a:graphicFrameLocks noChangeAspect="1"/>
          </p:cNvGraphicFramePr>
          <p:nvPr/>
        </p:nvGraphicFramePr>
        <p:xfrm>
          <a:off x="4320770" y="6044292"/>
          <a:ext cx="1622425" cy="500063"/>
        </p:xfrm>
        <a:graphic>
          <a:graphicData uri="http://schemas.openxmlformats.org/presentationml/2006/ole">
            <mc:AlternateContent xmlns:mc="http://schemas.openxmlformats.org/markup-compatibility/2006">
              <mc:Choice xmlns:v="urn:schemas-microsoft-com:vml" Requires="v">
                <p:oleObj spid="_x0000_s418029" name="Equation" r:id="rId9" imgW="812447" imgH="253890" progId="Equation.DSMT4">
                  <p:embed/>
                </p:oleObj>
              </mc:Choice>
              <mc:Fallback>
                <p:oleObj name="Equation" r:id="rId9" imgW="812447" imgH="253890" progId="Equation.DSMT4">
                  <p:embed/>
                  <p:pic>
                    <p:nvPicPr>
                      <p:cNvPr id="0" name="Picture 2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0770" y="6044292"/>
                        <a:ext cx="1622425" cy="500063"/>
                      </a:xfrm>
                      <a:prstGeom prst="rect">
                        <a:avLst/>
                      </a:prstGeom>
                      <a:solidFill>
                        <a:srgbClr val="CCFFFF"/>
                      </a:solidFill>
                    </p:spPr>
                  </p:pic>
                </p:oleObj>
              </mc:Fallback>
            </mc:AlternateContent>
          </a:graphicData>
        </a:graphic>
      </p:graphicFrame>
      <p:sp>
        <p:nvSpPr>
          <p:cNvPr id="103"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44" name="Rectangle 43"/>
          <p:cNvSpPr/>
          <p:nvPr/>
        </p:nvSpPr>
        <p:spPr bwMode="auto">
          <a:xfrm>
            <a:off x="4512610" y="2351314"/>
            <a:ext cx="1520041" cy="795647"/>
          </a:xfrm>
          <a:prstGeom prst="rect">
            <a:avLst/>
          </a:prstGeom>
          <a:noFill/>
          <a:ln w="19050"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8" name="TextBox 47"/>
          <p:cNvSpPr txBox="1"/>
          <p:nvPr/>
        </p:nvSpPr>
        <p:spPr>
          <a:xfrm>
            <a:off x="3170698" y="1888176"/>
            <a:ext cx="1846980" cy="307777"/>
          </a:xfrm>
          <a:prstGeom prst="rect">
            <a:avLst/>
          </a:prstGeom>
          <a:noFill/>
        </p:spPr>
        <p:txBody>
          <a:bodyPr wrap="none" rtlCol="0">
            <a:spAutoFit/>
          </a:bodyPr>
          <a:lstStyle/>
          <a:p>
            <a:r>
              <a:rPr lang="en-US" sz="1400" dirty="0" smtClean="0">
                <a:latin typeface="Arial" pitchFamily="34" charset="0"/>
                <a:cs typeface="Arial" pitchFamily="34" charset="0"/>
              </a:rPr>
              <a:t>Equivalence surface</a:t>
            </a:r>
            <a:endParaRPr lang="en-US" sz="1400" dirty="0">
              <a:latin typeface="Arial" pitchFamily="34" charset="0"/>
              <a:cs typeface="Arial" pitchFamily="34" charset="0"/>
            </a:endParaRPr>
          </a:p>
        </p:txBody>
      </p:sp>
      <p:cxnSp>
        <p:nvCxnSpPr>
          <p:cNvPr id="50" name="Straight Arrow Connector 49"/>
          <p:cNvCxnSpPr/>
          <p:nvPr/>
        </p:nvCxnSpPr>
        <p:spPr bwMode="auto">
          <a:xfrm>
            <a:off x="3895093" y="2232561"/>
            <a:ext cx="546265" cy="5225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17815" name="Object 23"/>
          <p:cNvGraphicFramePr>
            <a:graphicFrameLocks noChangeAspect="1"/>
          </p:cNvGraphicFramePr>
          <p:nvPr/>
        </p:nvGraphicFramePr>
        <p:xfrm>
          <a:off x="791840" y="2730500"/>
          <a:ext cx="1393825" cy="900113"/>
        </p:xfrm>
        <a:graphic>
          <a:graphicData uri="http://schemas.openxmlformats.org/presentationml/2006/ole">
            <mc:AlternateContent xmlns:mc="http://schemas.openxmlformats.org/markup-compatibility/2006">
              <mc:Choice xmlns:v="urn:schemas-microsoft-com:vml" Requires="v">
                <p:oleObj spid="_x0000_s418030" name="Equation" r:id="rId11" imgW="812447" imgH="533169" progId="Equation.DSMT4">
                  <p:embed/>
                </p:oleObj>
              </mc:Choice>
              <mc:Fallback>
                <p:oleObj name="Equation" r:id="rId11" imgW="812447" imgH="533169" progId="Equation.DSMT4">
                  <p:embed/>
                  <p:pic>
                    <p:nvPicPr>
                      <p:cNvPr id="0"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840" y="2730500"/>
                        <a:ext cx="1393825" cy="900113"/>
                      </a:xfrm>
                      <a:prstGeom prst="rect">
                        <a:avLst/>
                      </a:prstGeom>
                      <a:solidFill>
                        <a:srgbClr val="FFFF99"/>
                      </a:solidFill>
                    </p:spPr>
                  </p:pic>
                </p:oleObj>
              </mc:Fallback>
            </mc:AlternateContent>
          </a:graphicData>
        </a:graphic>
      </p:graphicFrame>
      <p:grpSp>
        <p:nvGrpSpPr>
          <p:cNvPr id="54" name="Group 53"/>
          <p:cNvGrpSpPr/>
          <p:nvPr/>
        </p:nvGrpSpPr>
        <p:grpSpPr>
          <a:xfrm>
            <a:off x="2790420" y="4923512"/>
            <a:ext cx="5093153" cy="795445"/>
            <a:chOff x="2291670" y="4923512"/>
            <a:chExt cx="5093153" cy="795445"/>
          </a:xfrm>
        </p:grpSpPr>
        <p:sp>
          <p:nvSpPr>
            <p:cNvPr id="68" name="Line 38"/>
            <p:cNvSpPr>
              <a:spLocks noChangeShapeType="1"/>
            </p:cNvSpPr>
            <p:nvPr/>
          </p:nvSpPr>
          <p:spPr bwMode="auto">
            <a:xfrm>
              <a:off x="2739345" y="5718957"/>
              <a:ext cx="3879849" cy="0"/>
            </a:xfrm>
            <a:prstGeom prst="line">
              <a:avLst/>
            </a:prstGeom>
            <a:noFill/>
            <a:ln w="5715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9" name="Rectangle 39"/>
            <p:cNvSpPr>
              <a:spLocks noChangeArrowheads="1"/>
            </p:cNvSpPr>
            <p:nvPr/>
          </p:nvSpPr>
          <p:spPr bwMode="auto">
            <a:xfrm>
              <a:off x="2731408" y="4998913"/>
              <a:ext cx="3892549" cy="693083"/>
            </a:xfrm>
            <a:prstGeom prst="rect">
              <a:avLst/>
            </a:prstGeom>
            <a:solidFill>
              <a:srgbClr val="DDDDDD"/>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0" name="Line 40"/>
            <p:cNvSpPr>
              <a:spLocks noChangeShapeType="1"/>
            </p:cNvSpPr>
            <p:nvPr/>
          </p:nvSpPr>
          <p:spPr bwMode="auto">
            <a:xfrm rot="16200000">
              <a:off x="2333264" y="5328799"/>
              <a:ext cx="675636" cy="4763"/>
            </a:xfrm>
            <a:prstGeom prst="line">
              <a:avLst/>
            </a:prstGeom>
            <a:noFill/>
            <a:ln w="9525">
              <a:solidFill>
                <a:srgbClr val="000000"/>
              </a:solidFill>
              <a:round/>
              <a:headEnd type="triangl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71" name="Object 41"/>
            <p:cNvGraphicFramePr>
              <a:graphicFrameLocks noChangeAspect="1"/>
            </p:cNvGraphicFramePr>
            <p:nvPr/>
          </p:nvGraphicFramePr>
          <p:xfrm>
            <a:off x="2291670" y="5148938"/>
            <a:ext cx="268387" cy="376528"/>
          </p:xfrm>
          <a:graphic>
            <a:graphicData uri="http://schemas.openxmlformats.org/presentationml/2006/ole">
              <mc:AlternateContent xmlns:mc="http://schemas.openxmlformats.org/markup-compatibility/2006">
                <mc:Choice xmlns:v="urn:schemas-microsoft-com:vml" Requires="v">
                  <p:oleObj spid="_x0000_s418031" name="Equation" r:id="rId13" imgW="126725" imgH="177415" progId="Equation.DSMT4">
                    <p:embed/>
                  </p:oleObj>
                </mc:Choice>
                <mc:Fallback>
                  <p:oleObj name="Equation" r:id="rId13" imgW="126725" imgH="177415" progId="Equation.DSMT4">
                    <p:embed/>
                    <p:pic>
                      <p:nvPicPr>
                        <p:cNvPr id="0" name="Picture 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670" y="5148938"/>
                          <a:ext cx="268387" cy="376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42"/>
            <p:cNvGraphicFramePr>
              <a:graphicFrameLocks noChangeAspect="1"/>
            </p:cNvGraphicFramePr>
            <p:nvPr/>
          </p:nvGraphicFramePr>
          <p:xfrm>
            <a:off x="6265182" y="5082970"/>
            <a:ext cx="336550" cy="464699"/>
          </p:xfrm>
          <a:graphic>
            <a:graphicData uri="http://schemas.openxmlformats.org/presentationml/2006/ole">
              <mc:AlternateContent xmlns:mc="http://schemas.openxmlformats.org/markup-compatibility/2006">
                <mc:Choice xmlns:v="urn:schemas-microsoft-com:vml" Requires="v">
                  <p:oleObj spid="_x0000_s418032" name="Equation" r:id="rId14" imgW="165028" imgH="228501" progId="Equation.DSMT4">
                    <p:embed/>
                  </p:oleObj>
                </mc:Choice>
                <mc:Fallback>
                  <p:oleObj name="Equation" r:id="rId14" imgW="165028" imgH="228501" progId="Equation.DSMT4">
                    <p:embed/>
                    <p:pic>
                      <p:nvPicPr>
                        <p:cNvPr id="0" name="Picture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182" y="5082970"/>
                          <a:ext cx="336550" cy="464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Line 43"/>
            <p:cNvSpPr>
              <a:spLocks noChangeShapeType="1"/>
            </p:cNvSpPr>
            <p:nvPr/>
          </p:nvSpPr>
          <p:spPr bwMode="auto">
            <a:xfrm>
              <a:off x="6774089" y="5022055"/>
              <a:ext cx="287338"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74" name="Object 44"/>
            <p:cNvGraphicFramePr>
              <a:graphicFrameLocks noChangeAspect="1"/>
            </p:cNvGraphicFramePr>
            <p:nvPr/>
          </p:nvGraphicFramePr>
          <p:xfrm>
            <a:off x="7170510" y="4923512"/>
            <a:ext cx="214313" cy="234728"/>
          </p:xfrm>
          <a:graphic>
            <a:graphicData uri="http://schemas.openxmlformats.org/presentationml/2006/ole">
              <mc:AlternateContent xmlns:mc="http://schemas.openxmlformats.org/markup-compatibility/2006">
                <mc:Choice xmlns:v="urn:schemas-microsoft-com:vml" Requires="v">
                  <p:oleObj spid="_x0000_s418033" name="Equation" r:id="rId15" imgW="126835" imgH="139518" progId="Equation.DSMT4">
                    <p:embed/>
                  </p:oleObj>
                </mc:Choice>
                <mc:Fallback>
                  <p:oleObj name="Equation" r:id="rId15" imgW="126835" imgH="139518" progId="Equation.DSMT4">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0510" y="4923512"/>
                          <a:ext cx="214313" cy="234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Oval 49"/>
            <p:cNvSpPr>
              <a:spLocks noChangeArrowheads="1"/>
            </p:cNvSpPr>
            <p:nvPr/>
          </p:nvSpPr>
          <p:spPr bwMode="auto">
            <a:xfrm>
              <a:off x="5101544" y="5086142"/>
              <a:ext cx="180975" cy="185563"/>
            </a:xfrm>
            <a:prstGeom prst="ellipse">
              <a:avLst/>
            </a:prstGeom>
            <a:solidFill>
              <a:srgbClr val="DDDDDD"/>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5" name="Oval 50"/>
            <p:cNvSpPr>
              <a:spLocks noChangeArrowheads="1"/>
            </p:cNvSpPr>
            <p:nvPr/>
          </p:nvSpPr>
          <p:spPr bwMode="auto">
            <a:xfrm>
              <a:off x="5158694" y="5147997"/>
              <a:ext cx="66675" cy="66612"/>
            </a:xfrm>
            <a:prstGeom prst="ellipse">
              <a:avLst/>
            </a:prstGeom>
            <a:solidFill>
              <a:srgbClr val="000000"/>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6" name="Oval 51"/>
            <p:cNvSpPr>
              <a:spLocks noChangeArrowheads="1"/>
            </p:cNvSpPr>
            <p:nvPr/>
          </p:nvSpPr>
          <p:spPr bwMode="auto">
            <a:xfrm>
              <a:off x="5107894" y="5401757"/>
              <a:ext cx="180975" cy="185563"/>
            </a:xfrm>
            <a:prstGeom prst="ellipse">
              <a:avLst/>
            </a:prstGeom>
            <a:solidFill>
              <a:srgbClr val="DDDDDD"/>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7" name="Oval 52"/>
            <p:cNvSpPr>
              <a:spLocks noChangeArrowheads="1"/>
            </p:cNvSpPr>
            <p:nvPr/>
          </p:nvSpPr>
          <p:spPr bwMode="auto">
            <a:xfrm>
              <a:off x="5165044" y="5463610"/>
              <a:ext cx="66675" cy="66612"/>
            </a:xfrm>
            <a:prstGeom prst="ellipse">
              <a:avLst/>
            </a:prstGeom>
            <a:solidFill>
              <a:srgbClr val="000000"/>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101" name="Object 57"/>
            <p:cNvGraphicFramePr>
              <a:graphicFrameLocks noChangeAspect="1"/>
            </p:cNvGraphicFramePr>
            <p:nvPr/>
          </p:nvGraphicFramePr>
          <p:xfrm>
            <a:off x="3075895" y="5106761"/>
            <a:ext cx="449263" cy="442495"/>
          </p:xfrm>
          <a:graphic>
            <a:graphicData uri="http://schemas.openxmlformats.org/presentationml/2006/ole">
              <mc:AlternateContent xmlns:mc="http://schemas.openxmlformats.org/markup-compatibility/2006">
                <mc:Choice xmlns:v="urn:schemas-microsoft-com:vml" Requires="v">
                  <p:oleObj spid="_x0000_s418034" name="Equation" r:id="rId16" imgW="253780" imgH="253780" progId="Equation.DSMT4">
                    <p:embed/>
                  </p:oleObj>
                </mc:Choice>
                <mc:Fallback>
                  <p:oleObj name="Equation" r:id="rId16" imgW="253780" imgH="253780" progId="Equation.DSMT4">
                    <p:embed/>
                    <p:pic>
                      <p:nvPicPr>
                        <p:cNvPr id="0" name="Picture 2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5895" y="5106761"/>
                          <a:ext cx="449263" cy="442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 name="Object 36"/>
            <p:cNvGraphicFramePr>
              <a:graphicFrameLocks noChangeAspect="1"/>
            </p:cNvGraphicFramePr>
            <p:nvPr/>
          </p:nvGraphicFramePr>
          <p:xfrm>
            <a:off x="5433332" y="5095658"/>
            <a:ext cx="449263" cy="442495"/>
          </p:xfrm>
          <a:graphic>
            <a:graphicData uri="http://schemas.openxmlformats.org/presentationml/2006/ole">
              <mc:AlternateContent xmlns:mc="http://schemas.openxmlformats.org/markup-compatibility/2006">
                <mc:Choice xmlns:v="urn:schemas-microsoft-com:vml" Requires="v">
                  <p:oleObj spid="_x0000_s418035" name="Equation" r:id="rId18" imgW="253780" imgH="253780" progId="Equation.DSMT4">
                    <p:embed/>
                  </p:oleObj>
                </mc:Choice>
                <mc:Fallback>
                  <p:oleObj name="Equation" r:id="rId18" imgW="253780" imgH="253780" progId="Equation.DSMT4">
                    <p:embed/>
                    <p:pic>
                      <p:nvPicPr>
                        <p:cNvPr id="0" name="Picture 2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33332" y="5095658"/>
                          <a:ext cx="449263" cy="442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Oval 49"/>
            <p:cNvSpPr>
              <a:spLocks noChangeArrowheads="1"/>
            </p:cNvSpPr>
            <p:nvPr/>
          </p:nvSpPr>
          <p:spPr bwMode="auto">
            <a:xfrm>
              <a:off x="3958544" y="5086142"/>
              <a:ext cx="180975" cy="185563"/>
            </a:xfrm>
            <a:prstGeom prst="ellipse">
              <a:avLst/>
            </a:prstGeom>
            <a:solidFill>
              <a:srgbClr val="DDDDDD"/>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Oval 50"/>
            <p:cNvSpPr>
              <a:spLocks noChangeArrowheads="1"/>
            </p:cNvSpPr>
            <p:nvPr/>
          </p:nvSpPr>
          <p:spPr bwMode="auto">
            <a:xfrm>
              <a:off x="4015694" y="5147997"/>
              <a:ext cx="66675" cy="66612"/>
            </a:xfrm>
            <a:prstGeom prst="ellipse">
              <a:avLst/>
            </a:prstGeom>
            <a:solidFill>
              <a:srgbClr val="000000"/>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Oval 51"/>
            <p:cNvSpPr>
              <a:spLocks noChangeArrowheads="1"/>
            </p:cNvSpPr>
            <p:nvPr/>
          </p:nvSpPr>
          <p:spPr bwMode="auto">
            <a:xfrm>
              <a:off x="3964894" y="5401757"/>
              <a:ext cx="180975" cy="185563"/>
            </a:xfrm>
            <a:prstGeom prst="ellipse">
              <a:avLst/>
            </a:prstGeom>
            <a:solidFill>
              <a:srgbClr val="DDDDDD"/>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Oval 52"/>
            <p:cNvSpPr>
              <a:spLocks noChangeArrowheads="1"/>
            </p:cNvSpPr>
            <p:nvPr/>
          </p:nvSpPr>
          <p:spPr bwMode="auto">
            <a:xfrm>
              <a:off x="4022044" y="5463610"/>
              <a:ext cx="66675" cy="66612"/>
            </a:xfrm>
            <a:prstGeom prst="ellipse">
              <a:avLst/>
            </a:prstGeom>
            <a:solidFill>
              <a:srgbClr val="000000"/>
            </a:solidFill>
            <a:ln w="19050">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5" name="TextBox 54"/>
          <p:cNvSpPr txBox="1"/>
          <p:nvPr/>
        </p:nvSpPr>
        <p:spPr>
          <a:xfrm>
            <a:off x="379996" y="4227616"/>
            <a:ext cx="2018805" cy="2308324"/>
          </a:xfrm>
          <a:prstGeom prst="rect">
            <a:avLst/>
          </a:prstGeom>
          <a:noFill/>
          <a:ln>
            <a:solidFill>
              <a:schemeClr val="tx1"/>
            </a:solidFill>
          </a:ln>
        </p:spPr>
        <p:txBody>
          <a:bodyPr wrap="square" rtlCol="0">
            <a:spAutoFit/>
          </a:bodyPr>
          <a:lstStyle/>
          <a:p>
            <a:pPr algn="ctr"/>
            <a:r>
              <a:rPr lang="en-US" sz="1600" dirty="0" smtClean="0">
                <a:latin typeface="Arial" pitchFamily="34" charset="0"/>
                <a:cs typeface="Arial" pitchFamily="34" charset="0"/>
              </a:rPr>
              <a:t>The equivalent surface current is </a:t>
            </a:r>
            <a:r>
              <a:rPr lang="en-US" sz="1600" i="1" dirty="0" smtClean="0">
                <a:latin typeface="Arial" pitchFamily="34" charset="0"/>
                <a:cs typeface="Arial" pitchFamily="34" charset="0"/>
              </a:rPr>
              <a:t>approximately</a:t>
            </a:r>
            <a:r>
              <a:rPr lang="en-US" sz="1600" dirty="0" smtClean="0">
                <a:latin typeface="Arial" pitchFamily="34" charset="0"/>
                <a:cs typeface="Arial" pitchFamily="34" charset="0"/>
              </a:rPr>
              <a:t> zero on the top surface (weak fields) and the sides (PMC). We can ignore it on the ground plane (it does not radiate).</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108</a:t>
            </a:fld>
            <a:endParaRPr lang="en-US" dirty="0"/>
          </a:p>
        </p:txBody>
      </p:sp>
      <p:sp>
        <p:nvSpPr>
          <p:cNvPr id="54" name="Rectangle 2"/>
          <p:cNvSpPr txBox="1">
            <a:spLocks noChangeArrowheads="1"/>
          </p:cNvSpPr>
          <p:nvPr/>
        </p:nvSpPr>
        <p:spPr bwMode="auto">
          <a:xfrm>
            <a:off x="3066370" y="1014185"/>
            <a:ext cx="2714625" cy="473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FF0000"/>
                </a:solidFill>
                <a:uLnTx/>
                <a:uFillTx/>
                <a:latin typeface="Arial"/>
                <a:ea typeface="+mj-ea"/>
                <a:cs typeface="+mj-cs"/>
              </a:rPr>
              <a:t>Theorem</a:t>
            </a:r>
          </a:p>
        </p:txBody>
      </p:sp>
      <p:sp>
        <p:nvSpPr>
          <p:cNvPr id="5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Rectangle 8"/>
          <p:cNvSpPr>
            <a:spLocks noChangeArrowheads="1"/>
          </p:cNvSpPr>
          <p:nvPr/>
        </p:nvSpPr>
        <p:spPr bwMode="auto">
          <a:xfrm>
            <a:off x="920523" y="1717902"/>
            <a:ext cx="7132637" cy="769441"/>
          </a:xfrm>
          <a:prstGeom prst="rect">
            <a:avLst/>
          </a:prstGeom>
          <a:noFill/>
          <a:ln w="9525">
            <a:solidFill>
              <a:srgbClr val="000000"/>
            </a:solidFill>
            <a:miter lim="800000"/>
            <a:headEnd/>
            <a:tailEnd/>
          </a:ln>
        </p:spPr>
        <p:txBody>
          <a:bodyP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smtClean="0">
                <a:ln>
                  <a:noFill/>
                </a:ln>
                <a:effectLst/>
                <a:uLnTx/>
                <a:uFillTx/>
                <a:latin typeface="Arial" pitchFamily="34" charset="0"/>
                <a:cs typeface="Arial" pitchFamily="34" charset="0"/>
              </a:rPr>
              <a:t>The electric and magnetic models yield identical patterns </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smtClean="0">
                <a:ln>
                  <a:noFill/>
                </a:ln>
                <a:effectLst/>
                <a:uLnTx/>
                <a:uFillTx/>
                <a:latin typeface="Arial" pitchFamily="34" charset="0"/>
                <a:cs typeface="Arial" pitchFamily="34" charset="0"/>
              </a:rPr>
              <a:t>at the </a:t>
            </a:r>
            <a:r>
              <a:rPr kumimoji="0" lang="en-US" sz="2000" b="0" i="0" u="none" strike="noStrike" kern="0" cap="none" spc="0" normalizeH="0" baseline="0" noProof="0" dirty="0" smtClean="0">
                <a:ln>
                  <a:noFill/>
                </a:ln>
                <a:solidFill>
                  <a:srgbClr val="FF0000"/>
                </a:solidFill>
                <a:effectLst/>
                <a:uLnTx/>
                <a:uFillTx/>
                <a:latin typeface="Arial" pitchFamily="34" charset="0"/>
                <a:cs typeface="Arial" pitchFamily="34" charset="0"/>
              </a:rPr>
              <a:t>resonance frequency </a:t>
            </a:r>
            <a:r>
              <a:rPr kumimoji="0" lang="en-US" sz="2000" b="0" i="0" u="none" strike="noStrike" kern="0" cap="none" spc="0" normalizeH="0" baseline="0" noProof="0" dirty="0" smtClean="0">
                <a:ln>
                  <a:noFill/>
                </a:ln>
                <a:effectLst/>
                <a:uLnTx/>
                <a:uFillTx/>
                <a:latin typeface="Arial" pitchFamily="34" charset="0"/>
                <a:cs typeface="Arial" pitchFamily="34" charset="0"/>
              </a:rPr>
              <a:t>of the cavity mode. </a:t>
            </a:r>
          </a:p>
        </p:txBody>
      </p:sp>
      <p:sp>
        <p:nvSpPr>
          <p:cNvPr id="61" name="TextBox 60"/>
          <p:cNvSpPr txBox="1"/>
          <p:nvPr/>
        </p:nvSpPr>
        <p:spPr>
          <a:xfrm>
            <a:off x="936172" y="3178628"/>
            <a:ext cx="7578436" cy="1046440"/>
          </a:xfrm>
          <a:prstGeom prst="rect">
            <a:avLst/>
          </a:prstGeom>
          <a:noFill/>
        </p:spPr>
        <p:txBody>
          <a:bodyPr wrap="square" rtlCol="0">
            <a:spAutoFit/>
          </a:bodyPr>
          <a:lstStyle/>
          <a:p>
            <a:pPr>
              <a:defRPr/>
            </a:pPr>
            <a:r>
              <a:rPr lang="en-US" sz="2000" dirty="0" smtClean="0">
                <a:solidFill>
                  <a:srgbClr val="0000FF"/>
                </a:solidFill>
                <a:latin typeface="Arial" charset="0"/>
              </a:rPr>
              <a:t>Assumption: </a:t>
            </a:r>
          </a:p>
          <a:p>
            <a:pPr>
              <a:defRPr/>
            </a:pPr>
            <a:endParaRPr lang="en-US" sz="600" dirty="0" smtClean="0">
              <a:solidFill>
                <a:srgbClr val="0000FF"/>
              </a:solidFill>
              <a:latin typeface="Arial" charset="0"/>
            </a:endParaRPr>
          </a:p>
          <a:p>
            <a:pPr>
              <a:spcAft>
                <a:spcPts val="600"/>
              </a:spcAft>
              <a:defRPr/>
            </a:pPr>
            <a:r>
              <a:rPr lang="en-US" dirty="0" smtClean="0">
                <a:solidFill>
                  <a:srgbClr val="0000FF"/>
                </a:solidFill>
                <a:latin typeface="Arial" charset="0"/>
              </a:rPr>
              <a:t>The electric and magnetic current models are based on the fields of a single cavity mode, corresponding to an ideal cavity with PMC walls.</a:t>
            </a:r>
          </a:p>
        </p:txBody>
      </p:sp>
      <p:sp>
        <p:nvSpPr>
          <p:cNvPr id="418827" name="Rectangle 11"/>
          <p:cNvSpPr>
            <a:spLocks noChangeArrowheads="1"/>
          </p:cNvSpPr>
          <p:nvPr/>
        </p:nvSpPr>
        <p:spPr bwMode="auto">
          <a:xfrm>
            <a:off x="740228" y="5421864"/>
            <a:ext cx="801287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r>
              <a:rPr lang="en-US" sz="1400" dirty="0" smtClean="0">
                <a:latin typeface="Arial" pitchFamily="34" charset="0"/>
                <a:ea typeface="Times New Roman" pitchFamily="18" charset="0"/>
                <a:cs typeface="Arial" pitchFamily="34" charset="0"/>
              </a:rPr>
              <a:t>D. R. Jackson and J. T. Williams,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Comparison of CAD Models for Radiation from Rectangular Microstrip Patches,”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Intl. Journal of Microwave and Millimeter-Wave Computer Aided Design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vol. 1, no. 2, pp. 236-248, April 1991.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109</a:t>
            </a:fld>
            <a:endParaRPr lang="en-US" dirty="0"/>
          </a:p>
        </p:txBody>
      </p:sp>
      <p:sp>
        <p:nvSpPr>
          <p:cNvPr id="5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TextBox 10"/>
          <p:cNvSpPr txBox="1"/>
          <p:nvPr/>
        </p:nvSpPr>
        <p:spPr>
          <a:xfrm>
            <a:off x="1861457" y="1055914"/>
            <a:ext cx="5207708"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Comments on the Substrate Effects</a:t>
            </a:r>
            <a:endParaRPr lang="en-US" sz="2400" dirty="0">
              <a:solidFill>
                <a:srgbClr val="FF0000"/>
              </a:solidFill>
              <a:latin typeface="Arial" pitchFamily="34" charset="0"/>
              <a:cs typeface="Arial" pitchFamily="34" charset="0"/>
            </a:endParaRPr>
          </a:p>
        </p:txBody>
      </p:sp>
      <p:sp>
        <p:nvSpPr>
          <p:cNvPr id="12" name="TextBox 11"/>
          <p:cNvSpPr txBox="1"/>
          <p:nvPr/>
        </p:nvSpPr>
        <p:spPr>
          <a:xfrm>
            <a:off x="598714" y="1911805"/>
            <a:ext cx="8098971" cy="2492990"/>
          </a:xfrm>
          <a:prstGeom prst="rect">
            <a:avLst/>
          </a:prstGeom>
          <a:noFill/>
        </p:spPr>
        <p:txBody>
          <a:bodyPr wrap="square" rtlCol="0">
            <a:spAutoFit/>
          </a:bodyPr>
          <a:lstStyle/>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The substrate can be neglected to simplify the far-field calculation.</a:t>
            </a:r>
          </a:p>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When considering the substrate, it is most convenient to assume an infinite substrate (in order to obtain a closed-form solution). </a:t>
            </a:r>
          </a:p>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Reciprocity can be used to calculate the far-field pattern of electric or magnetic current sources inside of an infinite layered structure.</a:t>
            </a:r>
          </a:p>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When an infinite substrate is assumed, the far-field pattern always goes to zero at the horizon. </a:t>
            </a:r>
          </a:p>
        </p:txBody>
      </p:sp>
      <p:sp>
        <p:nvSpPr>
          <p:cNvPr id="13" name="Rectangle 11"/>
          <p:cNvSpPr>
            <a:spLocks noChangeArrowheads="1"/>
          </p:cNvSpPr>
          <p:nvPr/>
        </p:nvSpPr>
        <p:spPr bwMode="auto">
          <a:xfrm>
            <a:off x="581891" y="5683121"/>
            <a:ext cx="80940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r>
              <a:rPr lang="en-US" sz="1400" dirty="0" smtClean="0">
                <a:latin typeface="Arial" pitchFamily="34" charset="0"/>
                <a:ea typeface="Times New Roman" pitchFamily="18" charset="0"/>
                <a:cs typeface="Arial" pitchFamily="34" charset="0"/>
              </a:rPr>
              <a:t>D. R. Jackson and J. T. Williams,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Comparison of CAD Models for Radiation from Rectangular Microstrip Patches,”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Intl. Journal of Microwave and Millimeter-Wave Computer Aided Design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vol. 1, no. 2, pp. 236-248, April 1991.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034472" y="883723"/>
            <a:ext cx="4943020" cy="461665"/>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Advantages of Microstrip Antennas</a:t>
            </a:r>
          </a:p>
        </p:txBody>
      </p:sp>
      <p:sp>
        <p:nvSpPr>
          <p:cNvPr id="75779" name="Text Box 3"/>
          <p:cNvSpPr txBox="1">
            <a:spLocks noChangeArrowheads="1"/>
          </p:cNvSpPr>
          <p:nvPr/>
        </p:nvSpPr>
        <p:spPr bwMode="auto">
          <a:xfrm>
            <a:off x="605416" y="1797914"/>
            <a:ext cx="8077200" cy="3631763"/>
          </a:xfrm>
          <a:prstGeom prst="rect">
            <a:avLst/>
          </a:prstGeom>
          <a:noFill/>
          <a:ln w="9525">
            <a:noFill/>
            <a:miter lim="800000"/>
            <a:headEnd/>
            <a:tailEnd/>
          </a:ln>
        </p:spPr>
        <p:txBody>
          <a:bodyPr>
            <a:spAutoFit/>
          </a:bodyPr>
          <a:lstStyle/>
          <a:p>
            <a:pPr marL="347663" indent="-347663" eaLnBrk="1" hangingPunct="1">
              <a:spcAft>
                <a:spcPct val="50000"/>
              </a:spcAft>
              <a:buFont typeface="Wingdings" pitchFamily="2" charset="2"/>
              <a:buChar char="Ø"/>
            </a:pPr>
            <a:r>
              <a:rPr lang="en-US" sz="2000" dirty="0">
                <a:solidFill>
                  <a:srgbClr val="0000FF"/>
                </a:solidFill>
                <a:latin typeface="Arial" charset="0"/>
              </a:rPr>
              <a:t>Low profile (can even be “</a:t>
            </a:r>
            <a:r>
              <a:rPr lang="en-US" sz="2000" dirty="0" smtClean="0">
                <a:solidFill>
                  <a:srgbClr val="0000FF"/>
                </a:solidFill>
                <a:latin typeface="Arial" charset="0"/>
              </a:rPr>
              <a:t>conformal,” i.e. flexible to conform to a surface).</a:t>
            </a:r>
            <a:endParaRPr lang="en-US" sz="2000" dirty="0">
              <a:solidFill>
                <a:srgbClr val="0000FF"/>
              </a:solidFill>
              <a:latin typeface="Arial" charset="0"/>
            </a:endParaRPr>
          </a:p>
          <a:p>
            <a:pPr marL="347663" indent="-347663" eaLnBrk="1" hangingPunct="1">
              <a:spcAft>
                <a:spcPct val="50000"/>
              </a:spcAft>
              <a:buFont typeface="Wingdings" pitchFamily="2" charset="2"/>
              <a:buChar char="Ø"/>
            </a:pPr>
            <a:r>
              <a:rPr lang="en-US" sz="2000" dirty="0">
                <a:solidFill>
                  <a:srgbClr val="0000FF"/>
                </a:solidFill>
                <a:latin typeface="Arial" charset="0"/>
              </a:rPr>
              <a:t>Easy to fabricate (use etching and </a:t>
            </a:r>
            <a:r>
              <a:rPr lang="en-US" sz="2000" dirty="0" smtClean="0">
                <a:solidFill>
                  <a:srgbClr val="0000FF"/>
                </a:solidFill>
                <a:latin typeface="Arial" charset="0"/>
              </a:rPr>
              <a:t>photolithography</a:t>
            </a:r>
            <a:r>
              <a:rPr lang="en-US" sz="2000" dirty="0">
                <a:solidFill>
                  <a:srgbClr val="0000FF"/>
                </a:solidFill>
                <a:latin typeface="Arial" charset="0"/>
              </a:rPr>
              <a:t>).</a:t>
            </a:r>
          </a:p>
          <a:p>
            <a:pPr marL="347663" indent="-347663" eaLnBrk="1" hangingPunct="1">
              <a:spcAft>
                <a:spcPct val="50000"/>
              </a:spcAft>
              <a:buFont typeface="Wingdings" pitchFamily="2" charset="2"/>
              <a:buChar char="Ø"/>
            </a:pPr>
            <a:r>
              <a:rPr lang="en-US" sz="2000" dirty="0">
                <a:solidFill>
                  <a:srgbClr val="0000FF"/>
                </a:solidFill>
                <a:latin typeface="Arial" charset="0"/>
              </a:rPr>
              <a:t>Easy to feed (coaxial cable, microstrip line, etc</a:t>
            </a:r>
            <a:r>
              <a:rPr lang="en-US" sz="2000" dirty="0" smtClean="0">
                <a:solidFill>
                  <a:srgbClr val="0000FF"/>
                </a:solidFill>
                <a:latin typeface="Arial" charset="0"/>
              </a:rPr>
              <a:t>.).</a:t>
            </a:r>
            <a:endParaRPr lang="en-US" sz="2000" dirty="0">
              <a:solidFill>
                <a:srgbClr val="0000FF"/>
              </a:solidFill>
              <a:latin typeface="Arial" charset="0"/>
            </a:endParaRPr>
          </a:p>
          <a:p>
            <a:pPr marL="347663" indent="-347663" eaLnBrk="1" hangingPunct="1">
              <a:spcAft>
                <a:spcPct val="50000"/>
              </a:spcAft>
              <a:buFont typeface="Wingdings" pitchFamily="2" charset="2"/>
              <a:buChar char="Ø"/>
            </a:pPr>
            <a:r>
              <a:rPr lang="en-US" sz="2000" dirty="0">
                <a:solidFill>
                  <a:srgbClr val="0000FF"/>
                </a:solidFill>
                <a:latin typeface="Arial" charset="0"/>
              </a:rPr>
              <a:t>Easy to </a:t>
            </a:r>
            <a:r>
              <a:rPr lang="en-US" sz="2000" dirty="0" smtClean="0">
                <a:solidFill>
                  <a:srgbClr val="0000FF"/>
                </a:solidFill>
                <a:latin typeface="Arial" charset="0"/>
              </a:rPr>
              <a:t>incorporate </a:t>
            </a:r>
            <a:r>
              <a:rPr lang="en-US" sz="2000" dirty="0">
                <a:solidFill>
                  <a:srgbClr val="0000FF"/>
                </a:solidFill>
                <a:latin typeface="Arial" charset="0"/>
              </a:rPr>
              <a:t>with other microstrip circuit </a:t>
            </a:r>
            <a:r>
              <a:rPr lang="en-US" sz="2000" dirty="0" smtClean="0">
                <a:solidFill>
                  <a:srgbClr val="0000FF"/>
                </a:solidFill>
                <a:latin typeface="Arial" charset="0"/>
              </a:rPr>
              <a:t>elements and integrate into systems.</a:t>
            </a:r>
            <a:endParaRPr lang="en-US" sz="2000" dirty="0">
              <a:solidFill>
                <a:srgbClr val="0000FF"/>
              </a:solidFill>
              <a:latin typeface="Arial" charset="0"/>
            </a:endParaRPr>
          </a:p>
          <a:p>
            <a:pPr marL="347663" indent="-347663" eaLnBrk="1" hangingPunct="1">
              <a:spcAft>
                <a:spcPct val="50000"/>
              </a:spcAft>
              <a:buFont typeface="Wingdings" pitchFamily="2" charset="2"/>
              <a:buChar char="Ø"/>
            </a:pPr>
            <a:r>
              <a:rPr lang="en-US" sz="2000" dirty="0">
                <a:solidFill>
                  <a:srgbClr val="0000FF"/>
                </a:solidFill>
                <a:latin typeface="Arial" charset="0"/>
              </a:rPr>
              <a:t>Patterns are somewhat hemispherical, with a moderate directivity (about </a:t>
            </a:r>
            <a:r>
              <a:rPr lang="en-US" sz="2000" dirty="0">
                <a:solidFill>
                  <a:srgbClr val="0000FF"/>
                </a:solidFill>
                <a:latin typeface="Times New Roman" pitchFamily="18" charset="0"/>
                <a:cs typeface="Times New Roman" pitchFamily="18" charset="0"/>
              </a:rPr>
              <a:t>6-8</a:t>
            </a:r>
            <a:r>
              <a:rPr lang="en-US" sz="2000" dirty="0">
                <a:solidFill>
                  <a:srgbClr val="0000FF"/>
                </a:solidFill>
                <a:latin typeface="Arial" charset="0"/>
              </a:rPr>
              <a:t> </a:t>
            </a:r>
            <a:r>
              <a:rPr lang="en-US" sz="2000" dirty="0">
                <a:solidFill>
                  <a:srgbClr val="0000FF"/>
                </a:solidFill>
                <a:latin typeface="Times New Roman" pitchFamily="18" charset="0"/>
                <a:cs typeface="Times New Roman" pitchFamily="18" charset="0"/>
              </a:rPr>
              <a:t>dB</a:t>
            </a:r>
            <a:r>
              <a:rPr lang="en-US" sz="2000" dirty="0">
                <a:solidFill>
                  <a:srgbClr val="0000FF"/>
                </a:solidFill>
                <a:latin typeface="Arial" charset="0"/>
              </a:rPr>
              <a:t> is typical</a:t>
            </a:r>
            <a:r>
              <a:rPr lang="en-US" sz="2000" dirty="0" smtClean="0">
                <a:solidFill>
                  <a:srgbClr val="0000FF"/>
                </a:solidFill>
                <a:latin typeface="Arial" charset="0"/>
              </a:rPr>
              <a:t>).</a:t>
            </a:r>
          </a:p>
          <a:p>
            <a:pPr marL="347663" indent="-347663" eaLnBrk="1" hangingPunct="1">
              <a:spcAft>
                <a:spcPct val="50000"/>
              </a:spcAft>
              <a:buFont typeface="Wingdings" pitchFamily="2" charset="2"/>
              <a:buChar char="Ø"/>
            </a:pPr>
            <a:r>
              <a:rPr lang="en-US" sz="2000" dirty="0" smtClean="0">
                <a:solidFill>
                  <a:srgbClr val="0000FF"/>
                </a:solidFill>
                <a:latin typeface="Arial" charset="0"/>
              </a:rPr>
              <a:t>Easy to use in an array to increase the directivity.</a:t>
            </a:r>
            <a:endParaRPr lang="en-US" sz="2000" dirty="0">
              <a:solidFill>
                <a:srgbClr val="0000FF"/>
              </a:solidFill>
              <a:latin typeface="Arial" charset="0"/>
            </a:endParaRPr>
          </a:p>
        </p:txBody>
      </p:sp>
      <p:sp>
        <p:nvSpPr>
          <p:cNvPr id="4" name="Slide Number Placeholder 3"/>
          <p:cNvSpPr>
            <a:spLocks noGrp="1"/>
          </p:cNvSpPr>
          <p:nvPr>
            <p:ph type="sldNum" sz="quarter" idx="4"/>
          </p:nvPr>
        </p:nvSpPr>
        <p:spPr/>
        <p:txBody>
          <a:bodyPr/>
          <a:lstStyle/>
          <a:p>
            <a:pPr>
              <a:defRPr/>
            </a:pPr>
            <a:fld id="{70B0E88B-1183-42A5-A789-9A7FFF2AFA69}" type="slidenum">
              <a:rPr lang="en-US" smtClean="0"/>
              <a:pPr>
                <a:defRPr/>
              </a:pPr>
              <a:t>11</a:t>
            </a:fld>
            <a:endParaRPr lang="en-US" dirty="0"/>
          </a:p>
        </p:txBody>
      </p:sp>
      <p:sp>
        <p:nvSpPr>
          <p:cNvPr id="5" name="Text Box 2"/>
          <p:cNvSpPr txBox="1">
            <a:spLocks noChangeArrowheads="1"/>
          </p:cNvSpPr>
          <p:nvPr/>
        </p:nvSpPr>
        <p:spPr bwMode="auto">
          <a:xfrm>
            <a:off x="1098498"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110</a:t>
            </a:fld>
            <a:endParaRPr lang="en-US" dirty="0"/>
          </a:p>
        </p:txBody>
      </p:sp>
      <p:sp>
        <p:nvSpPr>
          <p:cNvPr id="5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TextBox 10"/>
          <p:cNvSpPr txBox="1"/>
          <p:nvPr/>
        </p:nvSpPr>
        <p:spPr>
          <a:xfrm>
            <a:off x="2288960" y="797332"/>
            <a:ext cx="4337919"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Comments on the Two Models</a:t>
            </a:r>
            <a:endParaRPr lang="en-US" sz="2400" dirty="0">
              <a:solidFill>
                <a:srgbClr val="FF0000"/>
              </a:solidFill>
              <a:latin typeface="Arial" pitchFamily="34" charset="0"/>
              <a:cs typeface="Arial" pitchFamily="34" charset="0"/>
            </a:endParaRPr>
          </a:p>
        </p:txBody>
      </p:sp>
      <p:sp>
        <p:nvSpPr>
          <p:cNvPr id="12" name="TextBox 11"/>
          <p:cNvSpPr txBox="1"/>
          <p:nvPr/>
        </p:nvSpPr>
        <p:spPr>
          <a:xfrm>
            <a:off x="536369" y="1590430"/>
            <a:ext cx="8248403" cy="1354217"/>
          </a:xfrm>
          <a:prstGeom prst="rect">
            <a:avLst/>
          </a:prstGeom>
          <a:noFill/>
        </p:spPr>
        <p:txBody>
          <a:bodyPr wrap="square" rtlCol="0">
            <a:spAutoFit/>
          </a:bodyPr>
          <a:lstStyle/>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For the rectangular patch, the electric current model is the simplest since there is only one electric surface current (as opposed to four edges).</a:t>
            </a:r>
          </a:p>
          <a:p>
            <a:pPr marL="228600" indent="-228600">
              <a:spcAft>
                <a:spcPts val="1200"/>
              </a:spcAft>
              <a:buFont typeface="Wingdings" pitchFamily="2" charset="2"/>
              <a:buChar char="§"/>
            </a:pPr>
            <a:r>
              <a:rPr lang="en-US" dirty="0" smtClean="0">
                <a:solidFill>
                  <a:srgbClr val="0000FF"/>
                </a:solidFill>
                <a:latin typeface="Arial" pitchFamily="34" charset="0"/>
                <a:cs typeface="Arial" pitchFamily="34" charset="0"/>
              </a:rPr>
              <a:t>For the rectangular patch, the magnetic current model allows us to classify the “radiating” and “nonradiating” edges.</a:t>
            </a:r>
          </a:p>
        </p:txBody>
      </p:sp>
      <p:sp>
        <p:nvSpPr>
          <p:cNvPr id="14"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42" name="TextBox 41"/>
          <p:cNvSpPr txBox="1"/>
          <p:nvPr/>
        </p:nvSpPr>
        <p:spPr>
          <a:xfrm>
            <a:off x="5290450" y="4868874"/>
            <a:ext cx="3313216" cy="954107"/>
          </a:xfrm>
          <a:prstGeom prst="rect">
            <a:avLst/>
          </a:prstGeom>
          <a:noFill/>
          <a:ln>
            <a:solidFill>
              <a:schemeClr val="tx1"/>
            </a:solidFill>
          </a:ln>
        </p:spPr>
        <p:txBody>
          <a:bodyPr wrap="square" rtlCol="0">
            <a:spAutoFit/>
          </a:bodyPr>
          <a:lstStyle/>
          <a:p>
            <a:pPr algn="ctr"/>
            <a:r>
              <a:rPr lang="en-US" sz="1400" b="1" dirty="0" smtClean="0">
                <a:latin typeface="Arial" pitchFamily="34" charset="0"/>
                <a:cs typeface="Arial" pitchFamily="34" charset="0"/>
              </a:rPr>
              <a:t>Note:</a:t>
            </a:r>
          </a:p>
          <a:p>
            <a:pPr algn="ctr"/>
            <a:r>
              <a:rPr lang="en-US" sz="1400" dirty="0" smtClean="0">
                <a:latin typeface="Arial" pitchFamily="34" charset="0"/>
                <a:cs typeface="Arial" pitchFamily="34" charset="0"/>
              </a:rPr>
              <a:t>On the nonradiating edges, the magnetic currents are in opposite directions across the centerline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0</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graphicFrame>
        <p:nvGraphicFramePr>
          <p:cNvPr id="461826" name="Object 5"/>
          <p:cNvGraphicFramePr>
            <a:graphicFrameLocks noChangeAspect="1"/>
          </p:cNvGraphicFramePr>
          <p:nvPr/>
        </p:nvGraphicFramePr>
        <p:xfrm>
          <a:off x="6252689" y="3981490"/>
          <a:ext cx="1430338" cy="608013"/>
        </p:xfrm>
        <a:graphic>
          <a:graphicData uri="http://schemas.openxmlformats.org/presentationml/2006/ole">
            <mc:AlternateContent xmlns:mc="http://schemas.openxmlformats.org/markup-compatibility/2006">
              <mc:Choice xmlns:v="urn:schemas-microsoft-com:vml" Requires="v">
                <p:oleObj spid="_x0000_s461936" name="Equation" r:id="rId3" imgW="1016000" imgH="431800" progId="Equation.DSMT4">
                  <p:embed/>
                </p:oleObj>
              </mc:Choice>
              <mc:Fallback>
                <p:oleObj name="Equation" r:id="rId3" imgW="1016000" imgH="431800" progId="Equation.DSMT4">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689" y="3981490"/>
                        <a:ext cx="14303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27" name="Object 3"/>
          <p:cNvGraphicFramePr>
            <a:graphicFrameLocks noChangeAspect="1"/>
          </p:cNvGraphicFramePr>
          <p:nvPr/>
        </p:nvGraphicFramePr>
        <p:xfrm>
          <a:off x="6157185" y="3288528"/>
          <a:ext cx="1622425" cy="500062"/>
        </p:xfrm>
        <a:graphic>
          <a:graphicData uri="http://schemas.openxmlformats.org/presentationml/2006/ole">
            <mc:AlternateContent xmlns:mc="http://schemas.openxmlformats.org/markup-compatibility/2006">
              <mc:Choice xmlns:v="urn:schemas-microsoft-com:vml" Requires="v">
                <p:oleObj spid="_x0000_s461937" name="Equation" r:id="rId5" imgW="812447" imgH="253890" progId="Equation.DSMT4">
                  <p:embed/>
                </p:oleObj>
              </mc:Choice>
              <mc:Fallback>
                <p:oleObj name="Equation" r:id="rId5" imgW="812447" imgH="253890" progId="Equation.DSMT4">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185" y="3288528"/>
                        <a:ext cx="1622425" cy="500062"/>
                      </a:xfrm>
                      <a:prstGeom prst="rect">
                        <a:avLst/>
                      </a:prstGeom>
                      <a:solidFill>
                        <a:srgbClr val="CCFFFF"/>
                      </a:solidFill>
                    </p:spPr>
                  </p:pic>
                </p:oleObj>
              </mc:Fallback>
            </mc:AlternateContent>
          </a:graphicData>
        </a:graphic>
      </p:graphicFrame>
      <p:grpSp>
        <p:nvGrpSpPr>
          <p:cNvPr id="67" name="Group 66"/>
          <p:cNvGrpSpPr/>
          <p:nvPr/>
        </p:nvGrpSpPr>
        <p:grpSpPr>
          <a:xfrm>
            <a:off x="520474" y="3566257"/>
            <a:ext cx="5538583" cy="3149499"/>
            <a:chOff x="520474" y="3566257"/>
            <a:chExt cx="5538583" cy="3149499"/>
          </a:xfrm>
        </p:grpSpPr>
        <p:grpSp>
          <p:nvGrpSpPr>
            <p:cNvPr id="15" name="Group 14"/>
            <p:cNvGrpSpPr/>
            <p:nvPr/>
          </p:nvGrpSpPr>
          <p:grpSpPr>
            <a:xfrm>
              <a:off x="1763824" y="3566257"/>
              <a:ext cx="2707149" cy="3149499"/>
              <a:chOff x="3106738" y="2873536"/>
              <a:chExt cx="2707149" cy="3149499"/>
            </a:xfrm>
          </p:grpSpPr>
          <p:sp>
            <p:nvSpPr>
              <p:cNvPr id="16" name="Text Box 6"/>
              <p:cNvSpPr txBox="1">
                <a:spLocks noChangeArrowheads="1"/>
              </p:cNvSpPr>
              <p:nvPr/>
            </p:nvSpPr>
            <p:spPr bwMode="auto">
              <a:xfrm>
                <a:off x="4081463" y="5622925"/>
                <a:ext cx="327334"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17" name="Rectangle 7"/>
              <p:cNvSpPr>
                <a:spLocks noChangeArrowheads="1"/>
              </p:cNvSpPr>
              <p:nvPr/>
            </p:nvSpPr>
            <p:spPr bwMode="auto">
              <a:xfrm>
                <a:off x="3668713" y="3930650"/>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8" name="Line 8"/>
              <p:cNvSpPr>
                <a:spLocks noChangeShapeType="1"/>
              </p:cNvSpPr>
              <p:nvPr/>
            </p:nvSpPr>
            <p:spPr bwMode="auto">
              <a:xfrm>
                <a:off x="4965246" y="4725678"/>
                <a:ext cx="463550" cy="0"/>
              </a:xfrm>
              <a:prstGeom prst="line">
                <a:avLst/>
              </a:prstGeom>
              <a:noFill/>
              <a:ln w="9525">
                <a:solidFill>
                  <a:schemeClr val="tx1"/>
                </a:solidFill>
                <a:round/>
                <a:headEnd/>
                <a:tailEnd type="triangle" w="med" len="med"/>
              </a:ln>
            </p:spPr>
            <p:txBody>
              <a:bodyPr wrap="none"/>
              <a:lstStyle/>
              <a:p>
                <a:endParaRPr lang="en-US"/>
              </a:p>
            </p:txBody>
          </p:sp>
          <p:sp>
            <p:nvSpPr>
              <p:cNvPr id="19" name="Text Box 9"/>
              <p:cNvSpPr txBox="1">
                <a:spLocks noChangeArrowheads="1"/>
              </p:cNvSpPr>
              <p:nvPr/>
            </p:nvSpPr>
            <p:spPr bwMode="auto">
              <a:xfrm>
                <a:off x="5515407" y="4464693"/>
                <a:ext cx="298480"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20" name="Text Box 10"/>
              <p:cNvSpPr txBox="1">
                <a:spLocks noChangeArrowheads="1"/>
              </p:cNvSpPr>
              <p:nvPr/>
            </p:nvSpPr>
            <p:spPr bwMode="auto">
              <a:xfrm>
                <a:off x="3106738" y="4435475"/>
                <a:ext cx="39786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22" name="Line 13"/>
              <p:cNvSpPr>
                <a:spLocks noChangeShapeType="1"/>
              </p:cNvSpPr>
              <p:nvPr/>
            </p:nvSpPr>
            <p:spPr bwMode="auto">
              <a:xfrm>
                <a:off x="3675063" y="4745038"/>
                <a:ext cx="1203325" cy="0"/>
              </a:xfrm>
              <a:prstGeom prst="line">
                <a:avLst/>
              </a:prstGeom>
              <a:noFill/>
              <a:ln w="9525">
                <a:solidFill>
                  <a:schemeClr val="tx1"/>
                </a:solidFill>
                <a:prstDash val="dash"/>
                <a:round/>
                <a:headEnd/>
                <a:tailEnd/>
              </a:ln>
            </p:spPr>
            <p:txBody>
              <a:bodyPr wrap="none"/>
              <a:lstStyle/>
              <a:p>
                <a:endParaRPr lang="en-US"/>
              </a:p>
            </p:txBody>
          </p:sp>
          <p:sp>
            <p:nvSpPr>
              <p:cNvPr id="23" name="Line 14"/>
              <p:cNvSpPr>
                <a:spLocks noChangeShapeType="1"/>
              </p:cNvSpPr>
              <p:nvPr/>
            </p:nvSpPr>
            <p:spPr bwMode="auto">
              <a:xfrm flipV="1">
                <a:off x="4290928" y="3460436"/>
                <a:ext cx="0" cy="338138"/>
              </a:xfrm>
              <a:prstGeom prst="line">
                <a:avLst/>
              </a:prstGeom>
              <a:noFill/>
              <a:ln w="9525">
                <a:solidFill>
                  <a:schemeClr val="tx1"/>
                </a:solidFill>
                <a:round/>
                <a:headEnd/>
                <a:tailEnd type="triangle" w="med" len="med"/>
              </a:ln>
            </p:spPr>
            <p:txBody>
              <a:bodyPr wrap="none"/>
              <a:lstStyle/>
              <a:p>
                <a:endParaRPr lang="en-US"/>
              </a:p>
            </p:txBody>
          </p:sp>
          <p:sp>
            <p:nvSpPr>
              <p:cNvPr id="24" name="Text Box 15"/>
              <p:cNvSpPr txBox="1">
                <a:spLocks noChangeArrowheads="1"/>
              </p:cNvSpPr>
              <p:nvPr/>
            </p:nvSpPr>
            <p:spPr bwMode="auto">
              <a:xfrm>
                <a:off x="4143640" y="2873536"/>
                <a:ext cx="298480"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25" name="Line 16"/>
              <p:cNvSpPr>
                <a:spLocks noChangeShapeType="1"/>
              </p:cNvSpPr>
              <p:nvPr/>
            </p:nvSpPr>
            <p:spPr bwMode="auto">
              <a:xfrm>
                <a:off x="4078288" y="4310063"/>
                <a:ext cx="508000" cy="0"/>
              </a:xfrm>
              <a:prstGeom prst="line">
                <a:avLst/>
              </a:prstGeom>
              <a:noFill/>
              <a:ln w="28575">
                <a:solidFill>
                  <a:srgbClr val="0000FF"/>
                </a:solidFill>
                <a:round/>
                <a:headEnd/>
                <a:tailEnd type="triangle" w="med" len="med"/>
              </a:ln>
            </p:spPr>
            <p:txBody>
              <a:bodyPr wrap="none"/>
              <a:lstStyle/>
              <a:p>
                <a:endParaRPr lang="en-US"/>
              </a:p>
            </p:txBody>
          </p:sp>
          <p:sp>
            <p:nvSpPr>
              <p:cNvPr id="26" name="Line 17"/>
              <p:cNvSpPr>
                <a:spLocks noChangeShapeType="1"/>
              </p:cNvSpPr>
              <p:nvPr/>
            </p:nvSpPr>
            <p:spPr bwMode="auto">
              <a:xfrm>
                <a:off x="4071938" y="5130800"/>
                <a:ext cx="508000" cy="0"/>
              </a:xfrm>
              <a:prstGeom prst="line">
                <a:avLst/>
              </a:prstGeom>
              <a:noFill/>
              <a:ln w="28575">
                <a:solidFill>
                  <a:srgbClr val="0000FF"/>
                </a:solidFill>
                <a:round/>
                <a:headEnd/>
                <a:tailEnd type="triangle" w="med" len="med"/>
              </a:ln>
            </p:spPr>
            <p:txBody>
              <a:bodyPr wrap="none"/>
              <a:lstStyle/>
              <a:p>
                <a:endParaRPr lang="en-US"/>
              </a:p>
            </p:txBody>
          </p:sp>
          <p:sp>
            <p:nvSpPr>
              <p:cNvPr id="27" name="Line 18"/>
              <p:cNvSpPr>
                <a:spLocks noChangeShapeType="1"/>
              </p:cNvSpPr>
              <p:nvPr/>
            </p:nvSpPr>
            <p:spPr bwMode="auto">
              <a:xfrm>
                <a:off x="4086225" y="4750748"/>
                <a:ext cx="508000" cy="0"/>
              </a:xfrm>
              <a:prstGeom prst="line">
                <a:avLst/>
              </a:prstGeom>
              <a:noFill/>
              <a:ln w="28575">
                <a:solidFill>
                  <a:srgbClr val="0000FF"/>
                </a:solidFill>
                <a:round/>
                <a:headEnd/>
                <a:tailEnd type="triangle" w="med" len="med"/>
              </a:ln>
            </p:spPr>
            <p:txBody>
              <a:bodyPr wrap="none"/>
              <a:lstStyle/>
              <a:p>
                <a:endParaRPr lang="en-US"/>
              </a:p>
            </p:txBody>
          </p:sp>
          <p:sp>
            <p:nvSpPr>
              <p:cNvPr id="29" name="Oval 11"/>
              <p:cNvSpPr>
                <a:spLocks noChangeArrowheads="1"/>
              </p:cNvSpPr>
              <p:nvPr/>
            </p:nvSpPr>
            <p:spPr bwMode="auto">
              <a:xfrm>
                <a:off x="3870325" y="4683125"/>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30" name="TextBox 29"/>
            <p:cNvSpPr txBox="1"/>
            <p:nvPr/>
          </p:nvSpPr>
          <p:spPr>
            <a:xfrm>
              <a:off x="3538835" y="3995052"/>
              <a:ext cx="1601721" cy="307777"/>
            </a:xfrm>
            <a:prstGeom prst="rect">
              <a:avLst/>
            </a:prstGeom>
            <a:noFill/>
          </p:spPr>
          <p:txBody>
            <a:bodyPr wrap="none" rtlCol="0">
              <a:spAutoFit/>
            </a:bodyPr>
            <a:lstStyle/>
            <a:p>
              <a:r>
                <a:rPr lang="en-US" sz="1400" dirty="0" smtClean="0">
                  <a:solidFill>
                    <a:srgbClr val="FF0000"/>
                  </a:solidFill>
                  <a:latin typeface="Arial" pitchFamily="34" charset="0"/>
                  <a:cs typeface="Arial" pitchFamily="34" charset="0"/>
                </a:rPr>
                <a:t>“Radiating edges”</a:t>
              </a:r>
              <a:endParaRPr lang="en-US" sz="1400" dirty="0">
                <a:solidFill>
                  <a:srgbClr val="FF0000"/>
                </a:solidFill>
                <a:latin typeface="Arial" pitchFamily="34" charset="0"/>
                <a:cs typeface="Arial" pitchFamily="34" charset="0"/>
              </a:endParaRPr>
            </a:p>
          </p:txBody>
        </p:sp>
        <p:cxnSp>
          <p:nvCxnSpPr>
            <p:cNvPr id="32" name="Straight Arrow Connector 31"/>
            <p:cNvCxnSpPr/>
            <p:nvPr/>
          </p:nvCxnSpPr>
          <p:spPr bwMode="auto">
            <a:xfrm flipH="1">
              <a:off x="3621961" y="4410688"/>
              <a:ext cx="534390" cy="55814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flipH="1">
              <a:off x="2410680" y="4386937"/>
              <a:ext cx="1508166" cy="59376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5" name="TextBox 34"/>
            <p:cNvSpPr txBox="1"/>
            <p:nvPr/>
          </p:nvSpPr>
          <p:spPr>
            <a:xfrm>
              <a:off x="4154368" y="6344388"/>
              <a:ext cx="1904689" cy="307777"/>
            </a:xfrm>
            <a:prstGeom prst="rect">
              <a:avLst/>
            </a:prstGeom>
            <a:noFill/>
          </p:spPr>
          <p:txBody>
            <a:bodyPr wrap="none" rtlCol="0">
              <a:spAutoFit/>
            </a:bodyPr>
            <a:lstStyle/>
            <a:p>
              <a:r>
                <a:rPr lang="en-US" sz="1400" dirty="0" smtClean="0">
                  <a:solidFill>
                    <a:srgbClr val="0000FF"/>
                  </a:solidFill>
                  <a:latin typeface="Arial" pitchFamily="34" charset="0"/>
                  <a:cs typeface="Arial" pitchFamily="34" charset="0"/>
                </a:rPr>
                <a:t>“Nonradiating edges”</a:t>
              </a:r>
              <a:endParaRPr lang="en-US" sz="1400" dirty="0">
                <a:solidFill>
                  <a:srgbClr val="0000FF"/>
                </a:solidFill>
                <a:latin typeface="Arial" pitchFamily="34" charset="0"/>
                <a:cs typeface="Arial" pitchFamily="34" charset="0"/>
              </a:endParaRPr>
            </a:p>
          </p:txBody>
        </p:sp>
        <p:cxnSp>
          <p:nvCxnSpPr>
            <p:cNvPr id="37" name="Straight Arrow Connector 36"/>
            <p:cNvCxnSpPr/>
            <p:nvPr/>
          </p:nvCxnSpPr>
          <p:spPr bwMode="auto">
            <a:xfrm flipH="1" flipV="1">
              <a:off x="3277578" y="6334498"/>
              <a:ext cx="926276" cy="178121"/>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1" name="Straight Arrow Connector 40"/>
            <p:cNvCxnSpPr/>
            <p:nvPr/>
          </p:nvCxnSpPr>
          <p:spPr bwMode="auto">
            <a:xfrm flipH="1" flipV="1">
              <a:off x="3325080" y="4743198"/>
              <a:ext cx="961901" cy="1579425"/>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p:nvPr/>
          </p:nvCxnSpPr>
          <p:spPr bwMode="auto">
            <a:xfrm>
              <a:off x="3574463" y="4695703"/>
              <a:ext cx="0" cy="1472541"/>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47" name="Straight Arrow Connector 46"/>
            <p:cNvCxnSpPr/>
            <p:nvPr/>
          </p:nvCxnSpPr>
          <p:spPr bwMode="auto">
            <a:xfrm>
              <a:off x="2273618" y="4693723"/>
              <a:ext cx="0" cy="1472541"/>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48" name="Straight Arrow Connector 47"/>
            <p:cNvCxnSpPr/>
            <p:nvPr/>
          </p:nvCxnSpPr>
          <p:spPr bwMode="auto">
            <a:xfrm flipH="1">
              <a:off x="2382970" y="4561117"/>
              <a:ext cx="443348"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50" name="Straight Arrow Connector 49"/>
            <p:cNvCxnSpPr/>
            <p:nvPr/>
          </p:nvCxnSpPr>
          <p:spPr bwMode="auto">
            <a:xfrm flipH="1">
              <a:off x="3046010" y="6269184"/>
              <a:ext cx="443348"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53" name="Straight Arrow Connector 52"/>
            <p:cNvCxnSpPr/>
            <p:nvPr/>
          </p:nvCxnSpPr>
          <p:spPr bwMode="auto">
            <a:xfrm>
              <a:off x="3034135" y="4559138"/>
              <a:ext cx="443348"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54" name="Straight Arrow Connector 53"/>
            <p:cNvCxnSpPr/>
            <p:nvPr/>
          </p:nvCxnSpPr>
          <p:spPr bwMode="auto">
            <a:xfrm>
              <a:off x="2414639" y="6273638"/>
              <a:ext cx="443348"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59" name="Straight Arrow Connector 58"/>
            <p:cNvCxnSpPr/>
            <p:nvPr/>
          </p:nvCxnSpPr>
          <p:spPr bwMode="auto">
            <a:xfrm>
              <a:off x="3570502" y="5493889"/>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1" name="Straight Arrow Connector 60"/>
            <p:cNvCxnSpPr/>
            <p:nvPr/>
          </p:nvCxnSpPr>
          <p:spPr bwMode="auto">
            <a:xfrm>
              <a:off x="2276091" y="5494401"/>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2" name="Straight Arrow Connector 61"/>
            <p:cNvCxnSpPr/>
            <p:nvPr/>
          </p:nvCxnSpPr>
          <p:spPr bwMode="auto">
            <a:xfrm flipH="1">
              <a:off x="3191489" y="6269185"/>
              <a:ext cx="294907"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4" name="Straight Arrow Connector 63"/>
            <p:cNvCxnSpPr/>
            <p:nvPr/>
          </p:nvCxnSpPr>
          <p:spPr bwMode="auto">
            <a:xfrm flipH="1">
              <a:off x="2504198" y="4563591"/>
              <a:ext cx="294907"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5" name="Straight Arrow Connector 64"/>
            <p:cNvCxnSpPr/>
            <p:nvPr/>
          </p:nvCxnSpPr>
          <p:spPr bwMode="auto">
            <a:xfrm>
              <a:off x="2440858" y="6274628"/>
              <a:ext cx="294907"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6" name="Straight Arrow Connector 65"/>
            <p:cNvCxnSpPr/>
            <p:nvPr/>
          </p:nvCxnSpPr>
          <p:spPr bwMode="auto">
            <a:xfrm>
              <a:off x="3050952" y="4563591"/>
              <a:ext cx="294907" cy="0"/>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graphicFrame>
          <p:nvGraphicFramePr>
            <p:cNvPr id="461828" name="Object 4"/>
            <p:cNvGraphicFramePr>
              <a:graphicFrameLocks noChangeAspect="1"/>
            </p:cNvGraphicFramePr>
            <p:nvPr/>
          </p:nvGraphicFramePr>
          <p:xfrm>
            <a:off x="3606500" y="5930738"/>
            <a:ext cx="360218" cy="354590"/>
          </p:xfrm>
          <a:graphic>
            <a:graphicData uri="http://schemas.openxmlformats.org/presentationml/2006/ole">
              <mc:AlternateContent xmlns:mc="http://schemas.openxmlformats.org/markup-compatibility/2006">
                <mc:Choice xmlns:v="urn:schemas-microsoft-com:vml" Requires="v">
                  <p:oleObj spid="_x0000_s461938" name="Equation" r:id="rId7" imgW="253780" imgH="253780" progId="Equation.DSMT4">
                    <p:embed/>
                  </p:oleObj>
                </mc:Choice>
                <mc:Fallback>
                  <p:oleObj name="Equation" r:id="rId7" imgW="253780" imgH="253780" progId="Equation.DSMT4">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500" y="5930738"/>
                          <a:ext cx="360218" cy="354590"/>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aphicFrame>
          <p:nvGraphicFramePr>
            <p:cNvPr id="461829" name="Object 5"/>
            <p:cNvGraphicFramePr>
              <a:graphicFrameLocks noChangeAspect="1"/>
            </p:cNvGraphicFramePr>
            <p:nvPr/>
          </p:nvGraphicFramePr>
          <p:xfrm>
            <a:off x="2839614" y="5044170"/>
            <a:ext cx="250825" cy="317500"/>
          </p:xfrm>
          <a:graphic>
            <a:graphicData uri="http://schemas.openxmlformats.org/presentationml/2006/ole">
              <mc:AlternateContent xmlns:mc="http://schemas.openxmlformats.org/markup-compatibility/2006">
                <mc:Choice xmlns:v="urn:schemas-microsoft-com:vml" Requires="v">
                  <p:oleObj spid="_x0000_s461939" name="Equation" r:id="rId9" imgW="177646" imgH="228402" progId="Equation.DSMT4">
                    <p:embed/>
                  </p:oleObj>
                </mc:Choice>
                <mc:Fallback>
                  <p:oleObj name="Equation" r:id="rId9" imgW="177646" imgH="228402" progId="Equation.DSMT4">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9614" y="5044170"/>
                          <a:ext cx="250825" cy="317500"/>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aphicFrame>
          <p:nvGraphicFramePr>
            <p:cNvPr id="461830" name="Object 6"/>
            <p:cNvGraphicFramePr>
              <a:graphicFrameLocks noChangeAspect="1"/>
            </p:cNvGraphicFramePr>
            <p:nvPr/>
          </p:nvGraphicFramePr>
          <p:xfrm>
            <a:off x="520474" y="3756932"/>
            <a:ext cx="1647825" cy="584200"/>
          </p:xfrm>
          <a:graphic>
            <a:graphicData uri="http://schemas.openxmlformats.org/presentationml/2006/ole">
              <mc:AlternateContent xmlns:mc="http://schemas.openxmlformats.org/markup-compatibility/2006">
                <mc:Choice xmlns:v="urn:schemas-microsoft-com:vml" Requires="v">
                  <p:oleObj spid="_x0000_s461940" name="Equation" r:id="rId11" imgW="1218671" imgH="431613" progId="Equation.DSMT4">
                    <p:embed/>
                  </p:oleObj>
                </mc:Choice>
                <mc:Fallback>
                  <p:oleObj name="Equation" r:id="rId11" imgW="1218671" imgH="431613" progId="Equation.DSMT4">
                    <p:embed/>
                    <p:pic>
                      <p:nvPicPr>
                        <p:cNvPr id="0" name="Picture 1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474" y="3756932"/>
                          <a:ext cx="164782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bwMode="auto">
            <a:xfrm>
              <a:off x="3574046" y="4859479"/>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52" name="Straight Arrow Connector 51"/>
            <p:cNvCxnSpPr/>
            <p:nvPr/>
          </p:nvCxnSpPr>
          <p:spPr bwMode="auto">
            <a:xfrm>
              <a:off x="3577584" y="4735421"/>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0" name="Straight Arrow Connector 59"/>
            <p:cNvCxnSpPr/>
            <p:nvPr/>
          </p:nvCxnSpPr>
          <p:spPr bwMode="auto">
            <a:xfrm>
              <a:off x="2279635" y="4881256"/>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cxnSp>
          <p:nvCxnSpPr>
            <p:cNvPr id="63" name="Straight Arrow Connector 62"/>
            <p:cNvCxnSpPr/>
            <p:nvPr/>
          </p:nvCxnSpPr>
          <p:spPr bwMode="auto">
            <a:xfrm>
              <a:off x="2272540" y="4714666"/>
              <a:ext cx="0" cy="455222"/>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3"/>
          <p:cNvSpPr txBox="1">
            <a:spLocks noChangeArrowheads="1"/>
          </p:cNvSpPr>
          <p:nvPr/>
        </p:nvSpPr>
        <p:spPr bwMode="auto">
          <a:xfrm>
            <a:off x="1231999" y="1348060"/>
            <a:ext cx="6120586"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(The formula is based </a:t>
            </a:r>
            <a:r>
              <a:rPr lang="en-US" sz="2000" dirty="0">
                <a:solidFill>
                  <a:srgbClr val="0000FF"/>
                </a:solidFill>
                <a:latin typeface="Arial" charset="0"/>
              </a:rPr>
              <a:t>on </a:t>
            </a:r>
            <a:r>
              <a:rPr lang="en-US" sz="2000" dirty="0" smtClean="0">
                <a:solidFill>
                  <a:srgbClr val="0000FF"/>
                </a:solidFill>
                <a:latin typeface="Arial" charset="0"/>
              </a:rPr>
              <a:t>the electric </a:t>
            </a:r>
            <a:r>
              <a:rPr lang="en-US" sz="2000" dirty="0">
                <a:solidFill>
                  <a:srgbClr val="0000FF"/>
                </a:solidFill>
                <a:latin typeface="Arial" charset="0"/>
              </a:rPr>
              <a:t>current </a:t>
            </a:r>
            <a:r>
              <a:rPr lang="en-US" sz="2000" dirty="0" smtClean="0">
                <a:solidFill>
                  <a:srgbClr val="0000FF"/>
                </a:solidFill>
                <a:latin typeface="Arial" charset="0"/>
              </a:rPr>
              <a:t>model.)</a:t>
            </a:r>
            <a:endParaRPr lang="en-US" sz="2000" dirty="0">
              <a:solidFill>
                <a:srgbClr val="0000FF"/>
              </a:solidFill>
              <a:latin typeface="Arial" charset="0"/>
            </a:endParaRPr>
          </a:p>
        </p:txBody>
      </p:sp>
      <p:sp>
        <p:nvSpPr>
          <p:cNvPr id="35846" name="Text Box 4"/>
          <p:cNvSpPr txBox="1">
            <a:spLocks noChangeArrowheads="1"/>
          </p:cNvSpPr>
          <p:nvPr/>
        </p:nvSpPr>
        <p:spPr bwMode="auto">
          <a:xfrm>
            <a:off x="293688" y="3794125"/>
            <a:ext cx="2297112" cy="641350"/>
          </a:xfrm>
          <a:prstGeom prst="rect">
            <a:avLst/>
          </a:prstGeom>
          <a:noFill/>
          <a:ln w="9525">
            <a:noFill/>
            <a:miter lim="800000"/>
            <a:headEnd/>
            <a:tailEnd/>
          </a:ln>
        </p:spPr>
        <p:txBody>
          <a:bodyPr>
            <a:spAutoFit/>
          </a:bodyPr>
          <a:lstStyle/>
          <a:p>
            <a:pPr eaLnBrk="1" hangingPunct="1"/>
            <a:r>
              <a:rPr lang="en-US" dirty="0">
                <a:solidFill>
                  <a:srgbClr val="0000FF"/>
                </a:solidFill>
                <a:latin typeface="Arial" charset="0"/>
              </a:rPr>
              <a:t>The origin is at the center of the patch.</a:t>
            </a:r>
          </a:p>
        </p:txBody>
      </p:sp>
      <p:grpSp>
        <p:nvGrpSpPr>
          <p:cNvPr id="35847" name="Group 5"/>
          <p:cNvGrpSpPr>
            <a:grpSpLocks/>
          </p:cNvGrpSpPr>
          <p:nvPr/>
        </p:nvGrpSpPr>
        <p:grpSpPr bwMode="auto">
          <a:xfrm>
            <a:off x="1231900" y="1810207"/>
            <a:ext cx="7299325" cy="1673225"/>
            <a:chOff x="776" y="1058"/>
            <a:chExt cx="4598" cy="1054"/>
          </a:xfrm>
        </p:grpSpPr>
        <p:sp>
          <p:nvSpPr>
            <p:cNvPr id="35861" name="Text Box 6"/>
            <p:cNvSpPr txBox="1">
              <a:spLocks noChangeArrowheads="1"/>
            </p:cNvSpPr>
            <p:nvPr/>
          </p:nvSpPr>
          <p:spPr bwMode="auto">
            <a:xfrm>
              <a:off x="2502" y="1058"/>
              <a:ext cx="22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35862" name="Rectangle 7"/>
            <p:cNvSpPr>
              <a:spLocks noChangeArrowheads="1"/>
            </p:cNvSpPr>
            <p:nvPr/>
          </p:nvSpPr>
          <p:spPr bwMode="auto">
            <a:xfrm>
              <a:off x="776" y="1794"/>
              <a:ext cx="3792" cy="4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5863" name="Rectangle 8"/>
            <p:cNvSpPr>
              <a:spLocks noChangeArrowheads="1"/>
            </p:cNvSpPr>
            <p:nvPr/>
          </p:nvSpPr>
          <p:spPr bwMode="auto">
            <a:xfrm>
              <a:off x="776" y="1458"/>
              <a:ext cx="3792" cy="33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5864" name="Rectangle 9"/>
            <p:cNvSpPr>
              <a:spLocks noChangeArrowheads="1"/>
            </p:cNvSpPr>
            <p:nvPr/>
          </p:nvSpPr>
          <p:spPr bwMode="auto">
            <a:xfrm>
              <a:off x="2088" y="1415"/>
              <a:ext cx="1024" cy="43"/>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5865" name="Line 10"/>
            <p:cNvSpPr>
              <a:spLocks noChangeShapeType="1"/>
            </p:cNvSpPr>
            <p:nvPr/>
          </p:nvSpPr>
          <p:spPr bwMode="auto">
            <a:xfrm>
              <a:off x="2088" y="1320"/>
              <a:ext cx="1032" cy="0"/>
            </a:xfrm>
            <a:prstGeom prst="line">
              <a:avLst/>
            </a:prstGeom>
            <a:noFill/>
            <a:ln w="9525">
              <a:solidFill>
                <a:schemeClr val="tx1"/>
              </a:solidFill>
              <a:round/>
              <a:headEnd type="triangle" w="med" len="med"/>
              <a:tailEnd type="triangle" w="med" len="med"/>
            </a:ln>
          </p:spPr>
          <p:txBody>
            <a:bodyPr wrap="none"/>
            <a:lstStyle/>
            <a:p>
              <a:endParaRPr lang="en-US"/>
            </a:p>
          </p:txBody>
        </p:sp>
        <p:graphicFrame>
          <p:nvGraphicFramePr>
            <p:cNvPr id="35843" name="Object 11"/>
            <p:cNvGraphicFramePr>
              <a:graphicFrameLocks noChangeAspect="1"/>
            </p:cNvGraphicFramePr>
            <p:nvPr/>
          </p:nvGraphicFramePr>
          <p:xfrm>
            <a:off x="3498" y="1454"/>
            <a:ext cx="224" cy="335"/>
          </p:xfrm>
          <a:graphic>
            <a:graphicData uri="http://schemas.openxmlformats.org/presentationml/2006/ole">
              <mc:AlternateContent xmlns:mc="http://schemas.openxmlformats.org/markup-compatibility/2006">
                <mc:Choice xmlns:v="urn:schemas-microsoft-com:vml" Requires="v">
                  <p:oleObj spid="_x0000_s35886" name="Equation" r:id="rId3" imgW="152334" imgH="228501" progId="Equation.DSMT4">
                    <p:embed/>
                  </p:oleObj>
                </mc:Choice>
                <mc:Fallback>
                  <p:oleObj name="Equation" r:id="rId3" imgW="152334" imgH="228501"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 y="1454"/>
                          <a:ext cx="22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6" name="Text Box 12"/>
            <p:cNvSpPr txBox="1">
              <a:spLocks noChangeArrowheads="1"/>
            </p:cNvSpPr>
            <p:nvPr/>
          </p:nvSpPr>
          <p:spPr bwMode="auto">
            <a:xfrm>
              <a:off x="1230" y="1474"/>
              <a:ext cx="212"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h</a:t>
              </a:r>
            </a:p>
          </p:txBody>
        </p:sp>
        <p:sp>
          <p:nvSpPr>
            <p:cNvPr id="35867" name="Line 13"/>
            <p:cNvSpPr>
              <a:spLocks noChangeShapeType="1"/>
            </p:cNvSpPr>
            <p:nvPr/>
          </p:nvSpPr>
          <p:spPr bwMode="auto">
            <a:xfrm flipH="1">
              <a:off x="1535" y="1464"/>
              <a:ext cx="0" cy="336"/>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35868" name="Text Box 14"/>
            <p:cNvSpPr txBox="1">
              <a:spLocks noChangeArrowheads="1"/>
            </p:cNvSpPr>
            <p:nvPr/>
          </p:nvSpPr>
          <p:spPr bwMode="auto">
            <a:xfrm>
              <a:off x="2974" y="1879"/>
              <a:ext cx="2354" cy="233"/>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I</a:t>
              </a:r>
              <a:r>
                <a:rPr lang="en-US" dirty="0" smtClean="0">
                  <a:solidFill>
                    <a:srgbClr val="0000FF"/>
                  </a:solidFill>
                  <a:latin typeface="Arial" charset="0"/>
                </a:rPr>
                <a:t>nfinite ground plane </a:t>
              </a:r>
              <a:r>
                <a:rPr lang="en-US" dirty="0">
                  <a:solidFill>
                    <a:srgbClr val="0000FF"/>
                  </a:solidFill>
                  <a:latin typeface="Arial" charset="0"/>
                </a:rPr>
                <a:t>and substrate</a:t>
              </a:r>
            </a:p>
          </p:txBody>
        </p:sp>
        <p:sp>
          <p:nvSpPr>
            <p:cNvPr id="35869" name="Line 15"/>
            <p:cNvSpPr>
              <a:spLocks noChangeShapeType="1"/>
            </p:cNvSpPr>
            <p:nvPr/>
          </p:nvSpPr>
          <p:spPr bwMode="auto">
            <a:xfrm>
              <a:off x="4704" y="1448"/>
              <a:ext cx="376" cy="0"/>
            </a:xfrm>
            <a:prstGeom prst="line">
              <a:avLst/>
            </a:prstGeom>
            <a:noFill/>
            <a:ln w="9525">
              <a:solidFill>
                <a:schemeClr val="tx1"/>
              </a:solidFill>
              <a:round/>
              <a:headEnd/>
              <a:tailEnd type="triangle" w="med" len="med"/>
            </a:ln>
          </p:spPr>
          <p:txBody>
            <a:bodyPr wrap="none"/>
            <a:lstStyle/>
            <a:p>
              <a:endParaRPr lang="en-US"/>
            </a:p>
          </p:txBody>
        </p:sp>
        <p:sp>
          <p:nvSpPr>
            <p:cNvPr id="35870" name="Text Box 16"/>
            <p:cNvSpPr txBox="1">
              <a:spLocks noChangeArrowheads="1"/>
            </p:cNvSpPr>
            <p:nvPr/>
          </p:nvSpPr>
          <p:spPr bwMode="auto">
            <a:xfrm>
              <a:off x="5173" y="1272"/>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grpSp>
      <p:sp>
        <p:nvSpPr>
          <p:cNvPr id="35848" name="Text Box 17"/>
          <p:cNvSpPr txBox="1">
            <a:spLocks noChangeArrowheads="1"/>
          </p:cNvSpPr>
          <p:nvPr/>
        </p:nvSpPr>
        <p:spPr bwMode="auto">
          <a:xfrm>
            <a:off x="5564188" y="5754688"/>
            <a:ext cx="2862262" cy="396875"/>
          </a:xfrm>
          <a:prstGeom prst="rect">
            <a:avLst/>
          </a:prstGeom>
          <a:noFill/>
          <a:ln w="9525">
            <a:noFill/>
            <a:miter lim="800000"/>
            <a:headEnd/>
            <a:tailEnd/>
          </a:ln>
        </p:spPr>
        <p:txBody>
          <a:bodyPr wrap="none">
            <a:spAutoFit/>
          </a:bodyPr>
          <a:lstStyle/>
          <a:p>
            <a:pPr eaLnBrk="1" hangingPunct="1"/>
            <a:r>
              <a:rPr lang="en-US">
                <a:solidFill>
                  <a:srgbClr val="0000FF"/>
                </a:solidFill>
                <a:latin typeface="Arial" charset="0"/>
              </a:rPr>
              <a:t>The probe is on the </a:t>
            </a:r>
            <a:r>
              <a:rPr lang="en-US" sz="2000" i="1">
                <a:solidFill>
                  <a:srgbClr val="0000FF"/>
                </a:solidFill>
                <a:latin typeface="Times New Roman" pitchFamily="18" charset="0"/>
              </a:rPr>
              <a:t>x</a:t>
            </a:r>
            <a:r>
              <a:rPr lang="en-US">
                <a:solidFill>
                  <a:srgbClr val="0000FF"/>
                </a:solidFill>
                <a:latin typeface="Arial" charset="0"/>
              </a:rPr>
              <a:t> axis.</a:t>
            </a:r>
          </a:p>
        </p:txBody>
      </p:sp>
      <p:graphicFrame>
        <p:nvGraphicFramePr>
          <p:cNvPr id="35842" name="Object 18"/>
          <p:cNvGraphicFramePr>
            <a:graphicFrameLocks noChangeAspect="1"/>
          </p:cNvGraphicFramePr>
          <p:nvPr/>
        </p:nvGraphicFramePr>
        <p:xfrm>
          <a:off x="296863" y="5232400"/>
          <a:ext cx="1871662" cy="787400"/>
        </p:xfrm>
        <a:graphic>
          <a:graphicData uri="http://schemas.openxmlformats.org/presentationml/2006/ole">
            <mc:AlternateContent xmlns:mc="http://schemas.openxmlformats.org/markup-compatibility/2006">
              <mc:Choice xmlns:v="urn:schemas-microsoft-com:vml" Requires="v">
                <p:oleObj spid="_x0000_s35887" name="Equation" r:id="rId5" imgW="1016000" imgH="431800" progId="Equation.DSMT4">
                  <p:embed/>
                </p:oleObj>
              </mc:Choice>
              <mc:Fallback>
                <p:oleObj name="Equation" r:id="rId5" imgW="1016000" imgH="431800" progId="Equation.DSMT4">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3" y="5232400"/>
                        <a:ext cx="18716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849" name="Group 19"/>
          <p:cNvGrpSpPr>
            <a:grpSpLocks/>
          </p:cNvGrpSpPr>
          <p:nvPr/>
        </p:nvGrpSpPr>
        <p:grpSpPr bwMode="auto">
          <a:xfrm>
            <a:off x="2835501" y="3576643"/>
            <a:ext cx="3159125" cy="3011493"/>
            <a:chOff x="1793" y="2253"/>
            <a:chExt cx="1990" cy="1897"/>
          </a:xfrm>
        </p:grpSpPr>
        <p:sp>
          <p:nvSpPr>
            <p:cNvPr id="35851" name="Rectangle 20"/>
            <p:cNvSpPr>
              <a:spLocks noChangeArrowheads="1"/>
            </p:cNvSpPr>
            <p:nvPr/>
          </p:nvSpPr>
          <p:spPr bwMode="auto">
            <a:xfrm>
              <a:off x="2091" y="2523"/>
              <a:ext cx="1090" cy="136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5853" name="Line 22"/>
            <p:cNvSpPr>
              <a:spLocks noChangeShapeType="1"/>
            </p:cNvSpPr>
            <p:nvPr/>
          </p:nvSpPr>
          <p:spPr bwMode="auto">
            <a:xfrm flipV="1">
              <a:off x="2600" y="3288"/>
              <a:ext cx="408" cy="0"/>
            </a:xfrm>
            <a:prstGeom prst="line">
              <a:avLst/>
            </a:prstGeom>
            <a:noFill/>
            <a:ln w="9525">
              <a:solidFill>
                <a:schemeClr val="bg2"/>
              </a:solidFill>
              <a:round/>
              <a:headEnd/>
              <a:tailEnd type="triangle" w="med" len="med"/>
            </a:ln>
          </p:spPr>
          <p:txBody>
            <a:bodyPr wrap="none"/>
            <a:lstStyle/>
            <a:p>
              <a:endParaRPr lang="en-US"/>
            </a:p>
          </p:txBody>
        </p:sp>
        <p:sp>
          <p:nvSpPr>
            <p:cNvPr id="35854" name="Line 23"/>
            <p:cNvSpPr>
              <a:spLocks noChangeShapeType="1"/>
            </p:cNvSpPr>
            <p:nvPr/>
          </p:nvSpPr>
          <p:spPr bwMode="auto">
            <a:xfrm flipV="1">
              <a:off x="2600" y="2792"/>
              <a:ext cx="0" cy="496"/>
            </a:xfrm>
            <a:prstGeom prst="line">
              <a:avLst/>
            </a:prstGeom>
            <a:noFill/>
            <a:ln w="9525">
              <a:solidFill>
                <a:schemeClr val="bg2"/>
              </a:solidFill>
              <a:round/>
              <a:headEnd/>
              <a:tailEnd type="triangle" w="med" len="med"/>
            </a:ln>
          </p:spPr>
          <p:txBody>
            <a:bodyPr wrap="none"/>
            <a:lstStyle/>
            <a:p>
              <a:endParaRPr lang="en-US"/>
            </a:p>
          </p:txBody>
        </p:sp>
        <p:sp>
          <p:nvSpPr>
            <p:cNvPr id="35855" name="Text Box 24"/>
            <p:cNvSpPr txBox="1">
              <a:spLocks noChangeArrowheads="1"/>
            </p:cNvSpPr>
            <p:nvPr/>
          </p:nvSpPr>
          <p:spPr bwMode="auto">
            <a:xfrm>
              <a:off x="2512" y="2494"/>
              <a:ext cx="201" cy="288"/>
            </a:xfrm>
            <a:prstGeom prst="rect">
              <a:avLst/>
            </a:prstGeom>
            <a:noFill/>
            <a:ln w="9525">
              <a:noFill/>
              <a:miter lim="800000"/>
              <a:headEnd/>
              <a:tailEnd/>
            </a:ln>
          </p:spPr>
          <p:txBody>
            <a:bodyPr wrap="none">
              <a:spAutoFit/>
            </a:bodyPr>
            <a:lstStyle/>
            <a:p>
              <a:pPr eaLnBrk="1" hangingPunct="1"/>
              <a:r>
                <a:rPr lang="en-US" sz="2400" i="1" dirty="0">
                  <a:solidFill>
                    <a:schemeClr val="bg2"/>
                  </a:solidFill>
                  <a:latin typeface="Times New Roman" pitchFamily="18" charset="0"/>
                </a:rPr>
                <a:t>y</a:t>
              </a:r>
            </a:p>
          </p:txBody>
        </p:sp>
        <p:sp>
          <p:nvSpPr>
            <p:cNvPr id="35856" name="Text Box 25"/>
            <p:cNvSpPr txBox="1">
              <a:spLocks noChangeArrowheads="1"/>
            </p:cNvSpPr>
            <p:nvPr/>
          </p:nvSpPr>
          <p:spPr bwMode="auto">
            <a:xfrm>
              <a:off x="2497" y="3862"/>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35857" name="Text Box 26"/>
            <p:cNvSpPr txBox="1">
              <a:spLocks noChangeArrowheads="1"/>
            </p:cNvSpPr>
            <p:nvPr/>
          </p:nvSpPr>
          <p:spPr bwMode="auto">
            <a:xfrm>
              <a:off x="1793" y="3130"/>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35858" name="Text Box 27"/>
            <p:cNvSpPr txBox="1">
              <a:spLocks noChangeArrowheads="1"/>
            </p:cNvSpPr>
            <p:nvPr/>
          </p:nvSpPr>
          <p:spPr bwMode="auto">
            <a:xfrm>
              <a:off x="3227" y="3174"/>
              <a:ext cx="556" cy="212"/>
            </a:xfrm>
            <a:prstGeom prst="rect">
              <a:avLst/>
            </a:prstGeom>
            <a:noFill/>
            <a:ln w="9525">
              <a:noFill/>
              <a:miter lim="800000"/>
              <a:headEnd/>
              <a:tailEnd/>
            </a:ln>
          </p:spPr>
          <p:txBody>
            <a:bodyPr wrap="none">
              <a:spAutoFit/>
            </a:bodyPr>
            <a:lstStyle/>
            <a:p>
              <a:pPr eaLnBrk="1" hangingPunct="1"/>
              <a:r>
                <a:rPr lang="en-US" sz="1600" dirty="0">
                  <a:latin typeface="Arial" charset="0"/>
                </a:rPr>
                <a:t>E-plane</a:t>
              </a:r>
            </a:p>
          </p:txBody>
        </p:sp>
        <p:sp>
          <p:nvSpPr>
            <p:cNvPr id="35859" name="Text Box 28"/>
            <p:cNvSpPr txBox="1">
              <a:spLocks noChangeArrowheads="1"/>
            </p:cNvSpPr>
            <p:nvPr/>
          </p:nvSpPr>
          <p:spPr bwMode="auto">
            <a:xfrm>
              <a:off x="2361" y="2253"/>
              <a:ext cx="563" cy="212"/>
            </a:xfrm>
            <a:prstGeom prst="rect">
              <a:avLst/>
            </a:prstGeom>
            <a:noFill/>
            <a:ln w="9525">
              <a:noFill/>
              <a:miter lim="800000"/>
              <a:headEnd/>
              <a:tailEnd/>
            </a:ln>
          </p:spPr>
          <p:txBody>
            <a:bodyPr wrap="none">
              <a:spAutoFit/>
            </a:bodyPr>
            <a:lstStyle/>
            <a:p>
              <a:pPr eaLnBrk="1" hangingPunct="1"/>
              <a:r>
                <a:rPr lang="en-US" sz="1600" dirty="0">
                  <a:latin typeface="Arial" charset="0"/>
                </a:rPr>
                <a:t>H-plane</a:t>
              </a:r>
            </a:p>
          </p:txBody>
        </p:sp>
        <p:sp>
          <p:nvSpPr>
            <p:cNvPr id="35860" name="Text Box 29"/>
            <p:cNvSpPr txBox="1">
              <a:spLocks noChangeArrowheads="1"/>
            </p:cNvSpPr>
            <p:nvPr/>
          </p:nvSpPr>
          <p:spPr bwMode="auto">
            <a:xfrm>
              <a:off x="3001" y="3126"/>
              <a:ext cx="201" cy="288"/>
            </a:xfrm>
            <a:prstGeom prst="rect">
              <a:avLst/>
            </a:prstGeom>
            <a:noFill/>
            <a:ln w="9525">
              <a:noFill/>
              <a:miter lim="800000"/>
              <a:headEnd/>
              <a:tailEnd/>
            </a:ln>
          </p:spPr>
          <p:txBody>
            <a:bodyPr wrap="none">
              <a:spAutoFit/>
            </a:bodyPr>
            <a:lstStyle/>
            <a:p>
              <a:pPr eaLnBrk="1" hangingPunct="1"/>
              <a:r>
                <a:rPr lang="en-US" sz="2400" i="1" dirty="0">
                  <a:solidFill>
                    <a:schemeClr val="bg2"/>
                  </a:solidFill>
                  <a:latin typeface="Times New Roman" pitchFamily="18" charset="0"/>
                </a:rPr>
                <a:t>x</a:t>
              </a:r>
            </a:p>
          </p:txBody>
        </p:sp>
        <p:sp>
          <p:nvSpPr>
            <p:cNvPr id="35852" name="Oval 21"/>
            <p:cNvSpPr>
              <a:spLocks noChangeArrowheads="1"/>
            </p:cNvSpPr>
            <p:nvPr/>
          </p:nvSpPr>
          <p:spPr bwMode="auto">
            <a:xfrm>
              <a:off x="2337" y="3262"/>
              <a:ext cx="56" cy="5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35850" name="Text Box 30"/>
          <p:cNvSpPr txBox="1">
            <a:spLocks noChangeArrowheads="1"/>
          </p:cNvSpPr>
          <p:nvPr/>
        </p:nvSpPr>
        <p:spPr bwMode="auto">
          <a:xfrm>
            <a:off x="560388" y="4859338"/>
            <a:ext cx="1409700" cy="396875"/>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(1,0) mode</a:t>
            </a:r>
          </a:p>
        </p:txBody>
      </p:sp>
      <p:sp>
        <p:nvSpPr>
          <p:cNvPr id="31" name="Slide Number Placeholder 30"/>
          <p:cNvSpPr>
            <a:spLocks noGrp="1"/>
          </p:cNvSpPr>
          <p:nvPr>
            <p:ph type="sldNum" sz="quarter" idx="4"/>
          </p:nvPr>
        </p:nvSpPr>
        <p:spPr/>
        <p:txBody>
          <a:bodyPr/>
          <a:lstStyle/>
          <a:p>
            <a:pPr>
              <a:defRPr/>
            </a:pPr>
            <a:fld id="{70B0E88B-1183-42A5-A789-9A7FFF2AFA69}" type="slidenum">
              <a:rPr lang="en-US" smtClean="0"/>
              <a:pPr>
                <a:defRPr/>
              </a:pPr>
              <a:t>111</a:t>
            </a:fld>
            <a:endParaRPr lang="en-US" dirty="0"/>
          </a:p>
        </p:txBody>
      </p:sp>
      <p:sp>
        <p:nvSpPr>
          <p:cNvPr id="33"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34" name="TextBox 33"/>
          <p:cNvSpPr txBox="1"/>
          <p:nvPr/>
        </p:nvSpPr>
        <p:spPr>
          <a:xfrm>
            <a:off x="1861458" y="751115"/>
            <a:ext cx="5165197"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Rectangular Patch Pattern Formula</a:t>
            </a:r>
            <a:endParaRPr lang="en-US" sz="2400" dirty="0">
              <a:solidFill>
                <a:srgbClr val="FF0000"/>
              </a:solidFill>
              <a:latin typeface="Arial" pitchFamily="34" charset="0"/>
              <a:cs typeface="Arial"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3"/>
          <p:cNvGraphicFramePr>
            <a:graphicFrameLocks noChangeAspect="1"/>
          </p:cNvGraphicFramePr>
          <p:nvPr/>
        </p:nvGraphicFramePr>
        <p:xfrm>
          <a:off x="1178999" y="1244770"/>
          <a:ext cx="6587463" cy="1499854"/>
        </p:xfrm>
        <a:graphic>
          <a:graphicData uri="http://schemas.openxmlformats.org/presentationml/2006/ole">
            <mc:AlternateContent xmlns:mc="http://schemas.openxmlformats.org/markup-compatibility/2006">
              <mc:Choice xmlns:v="urn:schemas-microsoft-com:vml" Requires="v">
                <p:oleObj spid="_x0000_s36977" name="Equation" r:id="rId3" imgW="4140200" imgH="939800" progId="Equation.DSMT4">
                  <p:embed/>
                </p:oleObj>
              </mc:Choice>
              <mc:Fallback>
                <p:oleObj name="Equation" r:id="rId3" imgW="4140200" imgH="939800" progId="Equation.DSMT4">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999" y="1244770"/>
                        <a:ext cx="6587463" cy="1499854"/>
                      </a:xfrm>
                      <a:prstGeom prst="rect">
                        <a:avLst/>
                      </a:prstGeom>
                      <a:solidFill>
                        <a:srgbClr val="FFFF99"/>
                      </a:solidFill>
                    </p:spPr>
                  </p:pic>
                </p:oleObj>
              </mc:Fallback>
            </mc:AlternateContent>
          </a:graphicData>
        </a:graphic>
      </p:graphicFrame>
      <p:graphicFrame>
        <p:nvGraphicFramePr>
          <p:cNvPr id="36867" name="Object 4"/>
          <p:cNvGraphicFramePr>
            <a:graphicFrameLocks noChangeAspect="1"/>
          </p:cNvGraphicFramePr>
          <p:nvPr/>
        </p:nvGraphicFramePr>
        <p:xfrm>
          <a:off x="1387703" y="3657581"/>
          <a:ext cx="2155597" cy="443592"/>
        </p:xfrm>
        <a:graphic>
          <a:graphicData uri="http://schemas.openxmlformats.org/presentationml/2006/ole">
            <mc:AlternateContent xmlns:mc="http://schemas.openxmlformats.org/markup-compatibility/2006">
              <mc:Choice xmlns:v="urn:schemas-microsoft-com:vml" Requires="v">
                <p:oleObj spid="_x0000_s36978" name="Equation" r:id="rId5" imgW="1091726" imgH="228501" progId="Equation.DSMT4">
                  <p:embed/>
                </p:oleObj>
              </mc:Choice>
              <mc:Fallback>
                <p:oleObj name="Equation" r:id="rId5" imgW="1091726" imgH="228501" progId="Equation.DSMT4">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7703" y="3657581"/>
                        <a:ext cx="2155597" cy="443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5"/>
          <p:cNvGraphicFramePr>
            <a:graphicFrameLocks noChangeAspect="1"/>
          </p:cNvGraphicFramePr>
          <p:nvPr/>
        </p:nvGraphicFramePr>
        <p:xfrm>
          <a:off x="1357539" y="4178961"/>
          <a:ext cx="2109788" cy="473075"/>
        </p:xfrm>
        <a:graphic>
          <a:graphicData uri="http://schemas.openxmlformats.org/presentationml/2006/ole">
            <mc:AlternateContent xmlns:mc="http://schemas.openxmlformats.org/markup-compatibility/2006">
              <mc:Choice xmlns:v="urn:schemas-microsoft-com:vml" Requires="v">
                <p:oleObj spid="_x0000_s36979" name="Equation" r:id="rId7" imgW="1079032" imgH="241195" progId="Equation.DSMT4">
                  <p:embed/>
                </p:oleObj>
              </mc:Choice>
              <mc:Fallback>
                <p:oleObj name="Equation" r:id="rId7" imgW="1079032" imgH="241195" progId="Equation.DSMT4">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539" y="4178961"/>
                        <a:ext cx="21097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Text Box 6"/>
          <p:cNvSpPr txBox="1">
            <a:spLocks noChangeArrowheads="1"/>
          </p:cNvSpPr>
          <p:nvPr/>
        </p:nvSpPr>
        <p:spPr bwMode="auto">
          <a:xfrm>
            <a:off x="573975" y="4799903"/>
            <a:ext cx="4419600" cy="923330"/>
          </a:xfrm>
          <a:prstGeom prst="rect">
            <a:avLst/>
          </a:prstGeom>
          <a:noFill/>
          <a:ln w="9525">
            <a:solidFill>
              <a:schemeClr val="tx1"/>
            </a:solidFill>
            <a:miter lim="800000"/>
            <a:headEnd/>
            <a:tailEnd/>
          </a:ln>
        </p:spPr>
        <p:txBody>
          <a:bodyPr wrap="square">
            <a:spAutoFit/>
          </a:bodyPr>
          <a:lstStyle/>
          <a:p>
            <a:pPr algn="ctr" eaLnBrk="1" hangingPunct="1"/>
            <a:r>
              <a:rPr lang="en-US" dirty="0">
                <a:solidFill>
                  <a:srgbClr val="0000FF"/>
                </a:solidFill>
                <a:latin typeface="Arial" charset="0"/>
              </a:rPr>
              <a:t>The “hex” pattern is for a </a:t>
            </a:r>
            <a:endParaRPr lang="en-US" dirty="0" smtClean="0">
              <a:solidFill>
                <a:srgbClr val="0000FF"/>
              </a:solidFill>
              <a:latin typeface="Arial" charset="0"/>
            </a:endParaRPr>
          </a:p>
          <a:p>
            <a:pPr algn="ctr" eaLnBrk="1" hangingPunct="1"/>
            <a:r>
              <a:rPr lang="en-US" dirty="0" smtClean="0">
                <a:solidFill>
                  <a:srgbClr val="0000FF"/>
                </a:solidFill>
                <a:latin typeface="Arial" charset="0"/>
              </a:rPr>
              <a:t>horizontal </a:t>
            </a:r>
            <a:r>
              <a:rPr lang="en-US" dirty="0">
                <a:solidFill>
                  <a:srgbClr val="0000FF"/>
                </a:solidFill>
                <a:latin typeface="Arial" charset="0"/>
              </a:rPr>
              <a:t>electric dipole in the </a:t>
            </a:r>
            <a:r>
              <a:rPr lang="en-US" i="1" dirty="0">
                <a:solidFill>
                  <a:srgbClr val="0000FF"/>
                </a:solidFill>
                <a:latin typeface="Times New Roman" pitchFamily="18" charset="0"/>
              </a:rPr>
              <a:t>x</a:t>
            </a:r>
            <a:r>
              <a:rPr lang="en-US" i="1" dirty="0">
                <a:solidFill>
                  <a:srgbClr val="0000FF"/>
                </a:solidFill>
                <a:latin typeface="Arial" charset="0"/>
              </a:rPr>
              <a:t> </a:t>
            </a:r>
            <a:r>
              <a:rPr lang="en-US" dirty="0">
                <a:solidFill>
                  <a:srgbClr val="0000FF"/>
                </a:solidFill>
                <a:latin typeface="Arial" charset="0"/>
              </a:rPr>
              <a:t>direction</a:t>
            </a:r>
            <a:r>
              <a:rPr lang="en-US" dirty="0" smtClean="0">
                <a:solidFill>
                  <a:srgbClr val="0000FF"/>
                </a:solidFill>
                <a:latin typeface="Arial" charset="0"/>
              </a:rPr>
              <a:t>,</a:t>
            </a:r>
          </a:p>
          <a:p>
            <a:pPr algn="ctr" eaLnBrk="1" hangingPunct="1"/>
            <a:r>
              <a:rPr lang="en-US" dirty="0" smtClean="0">
                <a:solidFill>
                  <a:srgbClr val="0000FF"/>
                </a:solidFill>
                <a:latin typeface="Arial" charset="0"/>
              </a:rPr>
              <a:t> </a:t>
            </a:r>
            <a:r>
              <a:rPr lang="en-US" dirty="0">
                <a:solidFill>
                  <a:srgbClr val="0000FF"/>
                </a:solidFill>
                <a:latin typeface="Arial" charset="0"/>
              </a:rPr>
              <a:t>sitting on top of the substrate.</a:t>
            </a:r>
          </a:p>
        </p:txBody>
      </p:sp>
      <p:graphicFrame>
        <p:nvGraphicFramePr>
          <p:cNvPr id="36869" name="Object 7"/>
          <p:cNvGraphicFramePr>
            <a:graphicFrameLocks noChangeAspect="1"/>
          </p:cNvGraphicFramePr>
          <p:nvPr/>
        </p:nvGraphicFramePr>
        <p:xfrm>
          <a:off x="904195" y="3032125"/>
          <a:ext cx="1347787" cy="441325"/>
        </p:xfrm>
        <a:graphic>
          <a:graphicData uri="http://schemas.openxmlformats.org/presentationml/2006/ole">
            <mc:AlternateContent xmlns:mc="http://schemas.openxmlformats.org/markup-compatibility/2006">
              <mc:Choice xmlns:v="urn:schemas-microsoft-com:vml" Requires="v">
                <p:oleObj spid="_x0000_s36980" name="Equation" r:id="rId9" imgW="609336" imgH="203112" progId="Equation.DSMT4">
                  <p:embed/>
                </p:oleObj>
              </mc:Choice>
              <mc:Fallback>
                <p:oleObj name="Equation" r:id="rId9" imgW="609336" imgH="203112" progId="Equation.DSMT4">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195" y="3032125"/>
                        <a:ext cx="13477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2" name="Text Box 8"/>
          <p:cNvSpPr txBox="1">
            <a:spLocks noChangeArrowheads="1"/>
          </p:cNvSpPr>
          <p:nvPr/>
        </p:nvSpPr>
        <p:spPr bwMode="auto">
          <a:xfrm>
            <a:off x="1311502" y="706585"/>
            <a:ext cx="6351587" cy="396875"/>
          </a:xfrm>
          <a:prstGeom prst="rect">
            <a:avLst/>
          </a:prstGeom>
          <a:noFill/>
          <a:ln w="9525">
            <a:noFill/>
            <a:miter lim="800000"/>
            <a:headEnd/>
            <a:tailEnd/>
          </a:ln>
        </p:spPr>
        <p:txBody>
          <a:bodyPr>
            <a:spAutoFit/>
          </a:bodyPr>
          <a:lstStyle/>
          <a:p>
            <a:pPr eaLnBrk="1" hangingPunct="1"/>
            <a:r>
              <a:rPr lang="en-US" sz="2000" dirty="0">
                <a:solidFill>
                  <a:srgbClr val="FF0000"/>
                </a:solidFill>
                <a:latin typeface="Arial" charset="0"/>
              </a:rPr>
              <a:t>The far-field pattern can be determined by reciprocity.</a:t>
            </a: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112</a:t>
            </a:fld>
            <a:endParaRPr lang="en-US" dirty="0"/>
          </a:p>
        </p:txBody>
      </p:sp>
      <p:grpSp>
        <p:nvGrpSpPr>
          <p:cNvPr id="10" name="Group 8"/>
          <p:cNvGrpSpPr>
            <a:grpSpLocks/>
          </p:cNvGrpSpPr>
          <p:nvPr/>
        </p:nvGrpSpPr>
        <p:grpSpPr bwMode="auto">
          <a:xfrm>
            <a:off x="5327392" y="2757082"/>
            <a:ext cx="2759076" cy="3124198"/>
            <a:chOff x="2707" y="710"/>
            <a:chExt cx="1738" cy="1968"/>
          </a:xfrm>
        </p:grpSpPr>
        <p:sp>
          <p:nvSpPr>
            <p:cNvPr id="11" name="Rectangle 9"/>
            <p:cNvSpPr>
              <a:spLocks noChangeArrowheads="1"/>
            </p:cNvSpPr>
            <p:nvPr/>
          </p:nvSpPr>
          <p:spPr bwMode="auto">
            <a:xfrm>
              <a:off x="3032" y="1375"/>
              <a:ext cx="758" cy="1010"/>
            </a:xfrm>
            <a:prstGeom prst="rect">
              <a:avLst/>
            </a:prstGeom>
            <a:solidFill>
              <a:srgbClr val="FF9900"/>
            </a:solidFill>
            <a:ln w="38100">
              <a:solidFill>
                <a:schemeClr val="tx1"/>
              </a:solidFill>
              <a:miter lim="800000"/>
              <a:headEnd/>
              <a:tailEnd/>
            </a:ln>
          </p:spPr>
          <p:txBody>
            <a:bodyPr wrap="none" anchor="ctr"/>
            <a:lstStyle/>
            <a:p>
              <a:endParaRPr lang="en-US"/>
            </a:p>
          </p:txBody>
        </p:sp>
        <p:sp>
          <p:nvSpPr>
            <p:cNvPr id="12" name="Line 10"/>
            <p:cNvSpPr>
              <a:spLocks noChangeShapeType="1"/>
            </p:cNvSpPr>
            <p:nvPr/>
          </p:nvSpPr>
          <p:spPr bwMode="auto">
            <a:xfrm>
              <a:off x="3819" y="1941"/>
              <a:ext cx="373" cy="1"/>
            </a:xfrm>
            <a:prstGeom prst="line">
              <a:avLst/>
            </a:prstGeom>
            <a:noFill/>
            <a:ln w="9525">
              <a:solidFill>
                <a:schemeClr val="tx1"/>
              </a:solidFill>
              <a:round/>
              <a:headEnd/>
              <a:tailEnd type="triangle" w="med" len="med"/>
            </a:ln>
          </p:spPr>
          <p:txBody>
            <a:bodyPr wrap="none"/>
            <a:lstStyle/>
            <a:p>
              <a:endParaRPr lang="en-US"/>
            </a:p>
          </p:txBody>
        </p:sp>
        <p:sp>
          <p:nvSpPr>
            <p:cNvPr id="13" name="Text Box 11"/>
            <p:cNvSpPr txBox="1">
              <a:spLocks noChangeArrowheads="1"/>
            </p:cNvSpPr>
            <p:nvPr/>
          </p:nvSpPr>
          <p:spPr bwMode="auto">
            <a:xfrm>
              <a:off x="4244" y="1774"/>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4" name="Text Box 12"/>
            <p:cNvSpPr txBox="1">
              <a:spLocks noChangeArrowheads="1"/>
            </p:cNvSpPr>
            <p:nvPr/>
          </p:nvSpPr>
          <p:spPr bwMode="auto">
            <a:xfrm>
              <a:off x="3313" y="710"/>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5" name="Line 13"/>
            <p:cNvSpPr>
              <a:spLocks noChangeShapeType="1"/>
            </p:cNvSpPr>
            <p:nvPr/>
          </p:nvSpPr>
          <p:spPr bwMode="auto">
            <a:xfrm flipV="1">
              <a:off x="3402" y="1067"/>
              <a:ext cx="4" cy="272"/>
            </a:xfrm>
            <a:prstGeom prst="line">
              <a:avLst/>
            </a:prstGeom>
            <a:noFill/>
            <a:ln w="9525">
              <a:solidFill>
                <a:schemeClr val="tx1"/>
              </a:solidFill>
              <a:round/>
              <a:headEnd/>
              <a:tailEnd type="triangle" w="med" len="med"/>
            </a:ln>
          </p:spPr>
          <p:txBody>
            <a:bodyPr wrap="none"/>
            <a:lstStyle/>
            <a:p>
              <a:endParaRPr lang="en-US"/>
            </a:p>
          </p:txBody>
        </p:sp>
        <p:sp>
          <p:nvSpPr>
            <p:cNvPr id="18" name="Text Box 16"/>
            <p:cNvSpPr txBox="1">
              <a:spLocks noChangeArrowheads="1"/>
            </p:cNvSpPr>
            <p:nvPr/>
          </p:nvSpPr>
          <p:spPr bwMode="auto">
            <a:xfrm>
              <a:off x="3316" y="2390"/>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19" name="Text Box 17"/>
            <p:cNvSpPr txBox="1">
              <a:spLocks noChangeArrowheads="1"/>
            </p:cNvSpPr>
            <p:nvPr/>
          </p:nvSpPr>
          <p:spPr bwMode="auto">
            <a:xfrm>
              <a:off x="2707" y="1739"/>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graphicFrame>
          <p:nvGraphicFramePr>
            <p:cNvPr id="20" name="Object 18"/>
            <p:cNvGraphicFramePr>
              <a:graphicFrameLocks noChangeAspect="1"/>
            </p:cNvGraphicFramePr>
            <p:nvPr/>
          </p:nvGraphicFramePr>
          <p:xfrm>
            <a:off x="3303" y="1529"/>
            <a:ext cx="276" cy="293"/>
          </p:xfrm>
          <a:graphic>
            <a:graphicData uri="http://schemas.openxmlformats.org/presentationml/2006/ole">
              <mc:AlternateContent xmlns:mc="http://schemas.openxmlformats.org/markup-compatibility/2006">
                <mc:Choice xmlns:v="urn:schemas-microsoft-com:vml" Requires="v">
                  <p:oleObj spid="_x0000_s36981" name="Equation" r:id="rId11" imgW="215806" imgH="228501" progId="Equation.DSMT4">
                    <p:embed/>
                  </p:oleObj>
                </mc:Choice>
                <mc:Fallback>
                  <p:oleObj name="Equation" r:id="rId11" imgW="215806" imgH="228501" progId="Equation.DSMT4">
                    <p:embed/>
                    <p:pic>
                      <p:nvPicPr>
                        <p:cNvPr id="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 y="1529"/>
                          <a:ext cx="276"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Line 21"/>
            <p:cNvSpPr>
              <a:spLocks noChangeShapeType="1"/>
            </p:cNvSpPr>
            <p:nvPr/>
          </p:nvSpPr>
          <p:spPr bwMode="auto">
            <a:xfrm rot="5400000" flipV="1">
              <a:off x="3420" y="1786"/>
              <a:ext cx="3" cy="285"/>
            </a:xfrm>
            <a:prstGeom prst="line">
              <a:avLst/>
            </a:prstGeom>
            <a:noFill/>
            <a:ln w="38100">
              <a:solidFill>
                <a:srgbClr val="0000FF"/>
              </a:solidFill>
              <a:round/>
              <a:headEnd/>
              <a:tailEnd type="triangle" w="med" len="med"/>
            </a:ln>
          </p:spPr>
          <p:txBody>
            <a:bodyPr wrap="none"/>
            <a:lstStyle/>
            <a:p>
              <a:endParaRPr lang="en-US"/>
            </a:p>
          </p:txBody>
        </p:sp>
      </p:grpSp>
      <p:sp>
        <p:nvSpPr>
          <p:cNvPr id="22"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21" name="Rectangle 11"/>
          <p:cNvSpPr>
            <a:spLocks noChangeArrowheads="1"/>
          </p:cNvSpPr>
          <p:nvPr/>
        </p:nvSpPr>
        <p:spPr bwMode="auto">
          <a:xfrm>
            <a:off x="572984" y="6000586"/>
            <a:ext cx="803662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r>
              <a:rPr lang="en-US" sz="1400" dirty="0" smtClean="0">
                <a:latin typeface="Arial" pitchFamily="34" charset="0"/>
                <a:ea typeface="Times New Roman" pitchFamily="18" charset="0"/>
                <a:cs typeface="Arial" pitchFamily="34" charset="0"/>
              </a:rPr>
              <a:t>D. R. Jackson and J. T. Williams,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Comparison of CAD Models for Radiation from Rectangular Microstrip Patches,”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Intl. Journal of Microwave and Millimeter-Wave Computer Aided Design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vol. 1, no. 2, pp. 236-248, April 1991.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ChangeAspect="1"/>
          </p:cNvGraphicFramePr>
          <p:nvPr/>
        </p:nvGraphicFramePr>
        <p:xfrm>
          <a:off x="2354655" y="880260"/>
          <a:ext cx="4079875" cy="1182688"/>
        </p:xfrm>
        <a:graphic>
          <a:graphicData uri="http://schemas.openxmlformats.org/presentationml/2006/ole">
            <mc:AlternateContent xmlns:mc="http://schemas.openxmlformats.org/markup-compatibility/2006">
              <mc:Choice xmlns:v="urn:schemas-microsoft-com:vml" Requires="v">
                <p:oleObj spid="_x0000_s38023" name="Equation" r:id="rId3" imgW="1854200" imgH="533400" progId="Equation.DSMT4">
                  <p:embed/>
                </p:oleObj>
              </mc:Choice>
              <mc:Fallback>
                <p:oleObj name="Equation" r:id="rId3" imgW="1854200" imgH="533400" progId="Equation.DSMT4">
                  <p:embed/>
                  <p:pic>
                    <p:nvPicPr>
                      <p:cNvPr id="0"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655" y="880260"/>
                        <a:ext cx="4079875" cy="1182688"/>
                      </a:xfrm>
                      <a:prstGeom prst="rect">
                        <a:avLst/>
                      </a:prstGeom>
                      <a:solidFill>
                        <a:srgbClr val="FFFF99"/>
                      </a:solidFill>
                    </p:spPr>
                  </p:pic>
                </p:oleObj>
              </mc:Fallback>
            </mc:AlternateContent>
          </a:graphicData>
        </a:graphic>
      </p:graphicFrame>
      <p:sp>
        <p:nvSpPr>
          <p:cNvPr id="37896" name="Text Box 4"/>
          <p:cNvSpPr txBox="1">
            <a:spLocks noChangeArrowheads="1"/>
          </p:cNvSpPr>
          <p:nvPr/>
        </p:nvSpPr>
        <p:spPr bwMode="auto">
          <a:xfrm>
            <a:off x="2114325" y="2420708"/>
            <a:ext cx="883575"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where</a:t>
            </a:r>
          </a:p>
        </p:txBody>
      </p:sp>
      <p:graphicFrame>
        <p:nvGraphicFramePr>
          <p:cNvPr id="37892" name="Object 5"/>
          <p:cNvGraphicFramePr>
            <a:graphicFrameLocks noChangeAspect="1"/>
          </p:cNvGraphicFramePr>
          <p:nvPr/>
        </p:nvGraphicFramePr>
        <p:xfrm>
          <a:off x="1192728" y="3693251"/>
          <a:ext cx="4697433" cy="766785"/>
        </p:xfrm>
        <a:graphic>
          <a:graphicData uri="http://schemas.openxmlformats.org/presentationml/2006/ole">
            <mc:AlternateContent xmlns:mc="http://schemas.openxmlformats.org/markup-compatibility/2006">
              <mc:Choice xmlns:v="urn:schemas-microsoft-com:vml" Requires="v">
                <p:oleObj spid="_x0000_s38024" name="Equation" r:id="rId5" imgW="3111500" imgH="508000" progId="Equation.DSMT4">
                  <p:embed/>
                </p:oleObj>
              </mc:Choice>
              <mc:Fallback>
                <p:oleObj name="Equation" r:id="rId5" imgW="3111500" imgH="508000" progId="Equation.DSMT4">
                  <p:embed/>
                  <p:pic>
                    <p:nvPicPr>
                      <p:cNvPr id="0" name="Picture 1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728" y="3693251"/>
                        <a:ext cx="4697433" cy="766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6"/>
          <p:cNvGraphicFramePr>
            <a:graphicFrameLocks noChangeAspect="1"/>
          </p:cNvGraphicFramePr>
          <p:nvPr/>
        </p:nvGraphicFramePr>
        <p:xfrm>
          <a:off x="1083627" y="4762339"/>
          <a:ext cx="5222174" cy="970871"/>
        </p:xfrm>
        <a:graphic>
          <a:graphicData uri="http://schemas.openxmlformats.org/presentationml/2006/ole">
            <mc:AlternateContent xmlns:mc="http://schemas.openxmlformats.org/markup-compatibility/2006">
              <mc:Choice xmlns:v="urn:schemas-microsoft-com:vml" Requires="v">
                <p:oleObj spid="_x0000_s38025" name="Equation" r:id="rId7" imgW="3695700" imgH="685800" progId="Equation.DSMT4">
                  <p:embed/>
                </p:oleObj>
              </mc:Choice>
              <mc:Fallback>
                <p:oleObj name="Equation" r:id="rId7" imgW="3695700" imgH="685800" progId="Equation.DSMT4">
                  <p:embed/>
                  <p:pic>
                    <p:nvPicPr>
                      <p:cNvPr id="0" name="Picture 1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627" y="4762339"/>
                        <a:ext cx="5222174" cy="9708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4" name="Object 7"/>
          <p:cNvGraphicFramePr>
            <a:graphicFrameLocks noChangeAspect="1"/>
          </p:cNvGraphicFramePr>
          <p:nvPr/>
        </p:nvGraphicFramePr>
        <p:xfrm>
          <a:off x="1467283" y="5833257"/>
          <a:ext cx="2024063" cy="440013"/>
        </p:xfrm>
        <a:graphic>
          <a:graphicData uri="http://schemas.openxmlformats.org/presentationml/2006/ole">
            <mc:AlternateContent xmlns:mc="http://schemas.openxmlformats.org/markup-compatibility/2006">
              <mc:Choice xmlns:v="urn:schemas-microsoft-com:vml" Requires="v">
                <p:oleObj spid="_x0000_s38026" name="Equation" r:id="rId9" imgW="1409088" imgH="304668" progId="Equation.DSMT4">
                  <p:embed/>
                </p:oleObj>
              </mc:Choice>
              <mc:Fallback>
                <p:oleObj name="Equation" r:id="rId9" imgW="1409088" imgH="304668" progId="Equation.DSMT4">
                  <p:embed/>
                  <p:pic>
                    <p:nvPicPr>
                      <p:cNvPr id="0" name="Picture 1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7283" y="5833257"/>
                        <a:ext cx="2024063" cy="440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5" name="Object 8"/>
          <p:cNvGraphicFramePr>
            <a:graphicFrameLocks noChangeAspect="1"/>
          </p:cNvGraphicFramePr>
          <p:nvPr/>
        </p:nvGraphicFramePr>
        <p:xfrm>
          <a:off x="3169227" y="2577647"/>
          <a:ext cx="2374900" cy="871538"/>
        </p:xfrm>
        <a:graphic>
          <a:graphicData uri="http://schemas.openxmlformats.org/presentationml/2006/ole">
            <mc:AlternateContent xmlns:mc="http://schemas.openxmlformats.org/markup-compatibility/2006">
              <mc:Choice xmlns:v="urn:schemas-microsoft-com:vml" Requires="v">
                <p:oleObj spid="_x0000_s38027" name="Equation" r:id="rId11" imgW="1320227" imgH="482391" progId="Equation.DSMT4">
                  <p:embed/>
                </p:oleObj>
              </mc:Choice>
              <mc:Fallback>
                <p:oleObj name="Equation" r:id="rId11" imgW="1320227" imgH="482391" progId="Equation.DSMT4">
                  <p:embed/>
                  <p:pic>
                    <p:nvPicPr>
                      <p:cNvPr id="0" name="Picture 1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9227" y="2577647"/>
                        <a:ext cx="2374900"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113</a:t>
            </a:fld>
            <a:endParaRPr lang="en-US" dirty="0"/>
          </a:p>
        </p:txBody>
      </p:sp>
      <p:sp>
        <p:nvSpPr>
          <p:cNvPr id="12" name="Text Box 2"/>
          <p:cNvSpPr txBox="1">
            <a:spLocks noChangeArrowheads="1"/>
          </p:cNvSpPr>
          <p:nvPr/>
        </p:nvSpPr>
        <p:spPr bwMode="auto">
          <a:xfrm>
            <a:off x="2620315" y="0"/>
            <a:ext cx="374974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Radiation Pattern</a:t>
            </a:r>
            <a:endParaRPr lang="en-US" sz="3600" dirty="0">
              <a:solidFill>
                <a:srgbClr val="FF9900"/>
              </a:solidFill>
              <a:latin typeface="Arial" charset="0"/>
            </a:endParaRPr>
          </a:p>
        </p:txBody>
      </p:sp>
      <p:sp>
        <p:nvSpPr>
          <p:cNvPr id="11" name="TextBox 10"/>
          <p:cNvSpPr txBox="1"/>
          <p:nvPr/>
        </p:nvSpPr>
        <p:spPr>
          <a:xfrm>
            <a:off x="4085111" y="5902036"/>
            <a:ext cx="3906711" cy="338554"/>
          </a:xfrm>
          <a:prstGeom prst="rect">
            <a:avLst/>
          </a:prstGeom>
          <a:noFill/>
        </p:spPr>
        <p:txBody>
          <a:bodyPr wrap="none" rtlCol="0">
            <a:spAutoFit/>
          </a:bodyPr>
          <a:lstStyle/>
          <a:p>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To account for lossy substrate, use</a:t>
            </a:r>
            <a:endParaRPr lang="en-US" sz="1600" dirty="0">
              <a:latin typeface="Arial" pitchFamily="34" charset="0"/>
              <a:cs typeface="Arial" pitchFamily="34" charset="0"/>
            </a:endParaRPr>
          </a:p>
        </p:txBody>
      </p:sp>
      <p:graphicFrame>
        <p:nvGraphicFramePr>
          <p:cNvPr id="2" name="Object 7"/>
          <p:cNvGraphicFramePr>
            <a:graphicFrameLocks noChangeAspect="1"/>
          </p:cNvGraphicFramePr>
          <p:nvPr/>
        </p:nvGraphicFramePr>
        <p:xfrm>
          <a:off x="4764314" y="6223948"/>
          <a:ext cx="2243138" cy="368300"/>
        </p:xfrm>
        <a:graphic>
          <a:graphicData uri="http://schemas.openxmlformats.org/presentationml/2006/ole">
            <mc:AlternateContent xmlns:mc="http://schemas.openxmlformats.org/markup-compatibility/2006">
              <mc:Choice xmlns:v="urn:schemas-microsoft-com:vml" Requires="v">
                <p:oleObj spid="_x0000_s38028" name="Equation" r:id="rId13" imgW="1562100" imgH="254000" progId="Equation.DSMT4">
                  <p:embed/>
                </p:oleObj>
              </mc:Choice>
              <mc:Fallback>
                <p:oleObj name="Equation" r:id="rId13" imgW="1562100" imgH="254000" progId="Equation.DSMT4">
                  <p:embed/>
                  <p:pic>
                    <p:nvPicPr>
                      <p:cNvPr id="0" name="Picture 1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4314" y="6223948"/>
                        <a:ext cx="224313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53044" y="868890"/>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Input Impedance</a:t>
            </a:r>
          </a:p>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Circular polarization</a:t>
            </a:r>
          </a:p>
          <a:p>
            <a:pPr marL="225425" indent="-225425" eaLnBrk="1" hangingPunct="1">
              <a:spcAft>
                <a:spcPct val="50000"/>
              </a:spcAft>
              <a:buFont typeface="Wingdings" pitchFamily="2" charset="2"/>
              <a:buChar char="v"/>
            </a:pPr>
            <a:r>
              <a:rPr lang="en-US" sz="2000" dirty="0" smtClean="0">
                <a:latin typeface="Arial" charset="0"/>
              </a:rPr>
              <a:t> Circular patch</a:t>
            </a:r>
            <a:endParaRPr lang="en-US" sz="2000" dirty="0" smtClean="0">
              <a:solidFill>
                <a:srgbClr val="FF0000"/>
              </a:solidFill>
              <a:latin typeface="Arial" charset="0"/>
            </a:endParaRP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43294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
        <p:nvSpPr>
          <p:cNvPr id="101379" name="Text Box 3"/>
          <p:cNvSpPr txBox="1">
            <a:spLocks noChangeArrowheads="1"/>
          </p:cNvSpPr>
          <p:nvPr/>
        </p:nvSpPr>
        <p:spPr bwMode="auto">
          <a:xfrm>
            <a:off x="644360" y="1262449"/>
            <a:ext cx="340349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Three main techniques:</a:t>
            </a:r>
          </a:p>
        </p:txBody>
      </p:sp>
      <p:sp>
        <p:nvSpPr>
          <p:cNvPr id="101380" name="Text Box 4"/>
          <p:cNvSpPr txBox="1">
            <a:spLocks noChangeArrowheads="1"/>
          </p:cNvSpPr>
          <p:nvPr/>
        </p:nvSpPr>
        <p:spPr bwMode="auto">
          <a:xfrm>
            <a:off x="322862" y="1981430"/>
            <a:ext cx="8399463" cy="2554545"/>
          </a:xfrm>
          <a:prstGeom prst="rect">
            <a:avLst/>
          </a:prstGeom>
          <a:noFill/>
          <a:ln w="9525">
            <a:noFill/>
            <a:miter lim="800000"/>
            <a:headEnd/>
            <a:tailEnd/>
          </a:ln>
        </p:spPr>
        <p:txBody>
          <a:bodyPr>
            <a:spAutoFit/>
          </a:bodyPr>
          <a:lstStyle/>
          <a:p>
            <a:pPr marL="457200" indent="-457200" eaLnBrk="1" hangingPunct="1">
              <a:spcAft>
                <a:spcPts val="2400"/>
              </a:spcAft>
              <a:buFontTx/>
              <a:buAutoNum type="arabicParenR"/>
            </a:pPr>
            <a:r>
              <a:rPr lang="en-US" sz="2000" u="sng" dirty="0">
                <a:solidFill>
                  <a:srgbClr val="0000FF"/>
                </a:solidFill>
                <a:latin typeface="Arial" charset="0"/>
              </a:rPr>
              <a:t>Single feed</a:t>
            </a:r>
            <a:r>
              <a:rPr lang="en-US" sz="2000" dirty="0">
                <a:solidFill>
                  <a:srgbClr val="0000FF"/>
                </a:solidFill>
                <a:latin typeface="Arial" charset="0"/>
              </a:rPr>
              <a:t> with “nearly degenerate” </a:t>
            </a:r>
            <a:r>
              <a:rPr lang="en-US" sz="2000" dirty="0" err="1">
                <a:solidFill>
                  <a:srgbClr val="0000FF"/>
                </a:solidFill>
                <a:latin typeface="Arial" charset="0"/>
              </a:rPr>
              <a:t>eigenmodes</a:t>
            </a:r>
            <a:r>
              <a:rPr lang="en-US" sz="2000" dirty="0">
                <a:solidFill>
                  <a:srgbClr val="0000FF"/>
                </a:solidFill>
                <a:latin typeface="Arial" charset="0"/>
              </a:rPr>
              <a:t> (compact but </a:t>
            </a:r>
            <a:r>
              <a:rPr lang="en-US" sz="2000" dirty="0" smtClean="0">
                <a:solidFill>
                  <a:srgbClr val="0000FF"/>
                </a:solidFill>
                <a:latin typeface="Arial" charset="0"/>
              </a:rPr>
              <a:t>small </a:t>
            </a:r>
            <a:r>
              <a:rPr lang="en-US" sz="2000" dirty="0">
                <a:solidFill>
                  <a:srgbClr val="0000FF"/>
                </a:solidFill>
                <a:latin typeface="Arial" charset="0"/>
              </a:rPr>
              <a:t>CP bandwidth).</a:t>
            </a:r>
          </a:p>
          <a:p>
            <a:pPr marL="457200" indent="-457200" eaLnBrk="1" hangingPunct="1">
              <a:spcAft>
                <a:spcPts val="2400"/>
              </a:spcAft>
              <a:buFontTx/>
              <a:buAutoNum type="arabicParenR"/>
            </a:pPr>
            <a:r>
              <a:rPr lang="en-US" sz="2000" u="sng" dirty="0">
                <a:solidFill>
                  <a:srgbClr val="0000FF"/>
                </a:solidFill>
                <a:latin typeface="Arial" charset="0"/>
              </a:rPr>
              <a:t>Dual feed</a:t>
            </a:r>
            <a:r>
              <a:rPr lang="en-US" sz="2000" dirty="0">
                <a:solidFill>
                  <a:srgbClr val="0000FF"/>
                </a:solidFill>
                <a:latin typeface="Arial" charset="0"/>
              </a:rPr>
              <a:t> with delay line or </a:t>
            </a:r>
            <a:r>
              <a:rPr lang="en-US" sz="2000" dirty="0">
                <a:solidFill>
                  <a:srgbClr val="0000FF"/>
                </a:solidFill>
                <a:latin typeface="Times New Roman" pitchFamily="18" charset="0"/>
                <a:cs typeface="Times New Roman" pitchFamily="18" charset="0"/>
              </a:rPr>
              <a:t>90</a:t>
            </a:r>
            <a:r>
              <a:rPr lang="en-US" sz="2000" baseline="30000" dirty="0">
                <a:solidFill>
                  <a:srgbClr val="0000FF"/>
                </a:solidFill>
                <a:latin typeface="Times New Roman" pitchFamily="18" charset="0"/>
                <a:cs typeface="Times New Roman" pitchFamily="18" charset="0"/>
              </a:rPr>
              <a:t>o</a:t>
            </a:r>
            <a:r>
              <a:rPr lang="en-US" sz="2000" dirty="0">
                <a:solidFill>
                  <a:srgbClr val="0000FF"/>
                </a:solidFill>
                <a:latin typeface="Arial" charset="0"/>
              </a:rPr>
              <a:t> hybrid phase shifter (broader CP bandwidth but uses more space).</a:t>
            </a:r>
          </a:p>
          <a:p>
            <a:pPr marL="457200" indent="-457200" eaLnBrk="1" hangingPunct="1">
              <a:spcAft>
                <a:spcPts val="2400"/>
              </a:spcAft>
              <a:buFontTx/>
              <a:buAutoNum type="arabicParenR"/>
            </a:pPr>
            <a:r>
              <a:rPr lang="en-US" sz="2000" dirty="0">
                <a:solidFill>
                  <a:srgbClr val="0000FF"/>
                </a:solidFill>
                <a:latin typeface="Arial" charset="0"/>
              </a:rPr>
              <a:t>Synchronous </a:t>
            </a:r>
            <a:r>
              <a:rPr lang="en-US" sz="2000" dirty="0" err="1">
                <a:solidFill>
                  <a:srgbClr val="0000FF"/>
                </a:solidFill>
                <a:latin typeface="Arial" charset="0"/>
              </a:rPr>
              <a:t>subarray</a:t>
            </a:r>
            <a:r>
              <a:rPr lang="en-US" sz="2000" dirty="0">
                <a:solidFill>
                  <a:srgbClr val="0000FF"/>
                </a:solidFill>
                <a:latin typeface="Arial" charset="0"/>
              </a:rPr>
              <a:t> technique (produces high-quality CP due to cancellation effect, but requires </a:t>
            </a:r>
            <a:r>
              <a:rPr lang="en-US" sz="2000" dirty="0" smtClean="0">
                <a:solidFill>
                  <a:srgbClr val="0000FF"/>
                </a:solidFill>
                <a:latin typeface="Arial" charset="0"/>
              </a:rPr>
              <a:t>even more </a:t>
            </a:r>
            <a:r>
              <a:rPr lang="en-US" sz="2000" dirty="0">
                <a:solidFill>
                  <a:srgbClr val="0000FF"/>
                </a:solidFill>
                <a:latin typeface="Arial" charset="0"/>
              </a:rPr>
              <a:t>space).</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115</a:t>
            </a:fld>
            <a:endParaRPr lang="en-US" dirty="0"/>
          </a:p>
        </p:txBody>
      </p:sp>
      <p:sp>
        <p:nvSpPr>
          <p:cNvPr id="6" name="TextBox 5"/>
          <p:cNvSpPr txBox="1"/>
          <p:nvPr/>
        </p:nvSpPr>
        <p:spPr>
          <a:xfrm>
            <a:off x="1075706" y="5161809"/>
            <a:ext cx="6753772" cy="400110"/>
          </a:xfrm>
          <a:prstGeom prst="rect">
            <a:avLst/>
          </a:prstGeom>
          <a:noFill/>
        </p:spPr>
        <p:txBody>
          <a:bodyPr wrap="none" rtlCol="0">
            <a:spAutoFit/>
          </a:bodyPr>
          <a:lstStyle/>
          <a:p>
            <a:r>
              <a:rPr lang="en-US" sz="2000" dirty="0" smtClean="0">
                <a:latin typeface="Arial" pitchFamily="34" charset="0"/>
                <a:cs typeface="Arial" pitchFamily="34" charset="0"/>
              </a:rPr>
              <a:t>The techniques will be illustrated with a rectangular patch.</a:t>
            </a:r>
            <a:endParaRPr lang="en-US" sz="2000" dirty="0">
              <a:latin typeface="Arial" pitchFamily="34" charset="0"/>
              <a:cs typeface="Arial"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6" name="Group 3"/>
          <p:cNvGrpSpPr>
            <a:grpSpLocks/>
          </p:cNvGrpSpPr>
          <p:nvPr/>
        </p:nvGrpSpPr>
        <p:grpSpPr bwMode="auto">
          <a:xfrm>
            <a:off x="5181600" y="1888500"/>
            <a:ext cx="2886075" cy="2654300"/>
            <a:chOff x="2064" y="1144"/>
            <a:chExt cx="1818" cy="1672"/>
          </a:xfrm>
        </p:grpSpPr>
        <p:sp>
          <p:nvSpPr>
            <p:cNvPr id="38919" name="Rectangle 4"/>
            <p:cNvSpPr>
              <a:spLocks noChangeArrowheads="1"/>
            </p:cNvSpPr>
            <p:nvPr/>
          </p:nvSpPr>
          <p:spPr bwMode="auto">
            <a:xfrm>
              <a:off x="2064" y="1144"/>
              <a:ext cx="1440" cy="13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8920" name="Text Box 5"/>
            <p:cNvSpPr txBox="1">
              <a:spLocks noChangeArrowheads="1"/>
            </p:cNvSpPr>
            <p:nvPr/>
          </p:nvSpPr>
          <p:spPr bwMode="auto">
            <a:xfrm>
              <a:off x="2679" y="2528"/>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38921" name="Text Box 6"/>
            <p:cNvSpPr txBox="1">
              <a:spLocks noChangeArrowheads="1"/>
            </p:cNvSpPr>
            <p:nvPr/>
          </p:nvSpPr>
          <p:spPr bwMode="auto">
            <a:xfrm>
              <a:off x="3606" y="1743"/>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38922" name="Line 7"/>
            <p:cNvSpPr>
              <a:spLocks noChangeShapeType="1"/>
            </p:cNvSpPr>
            <p:nvPr/>
          </p:nvSpPr>
          <p:spPr bwMode="auto">
            <a:xfrm flipV="1">
              <a:off x="2064" y="1152"/>
              <a:ext cx="1440" cy="1336"/>
            </a:xfrm>
            <a:prstGeom prst="line">
              <a:avLst/>
            </a:prstGeom>
            <a:noFill/>
            <a:ln w="9525">
              <a:solidFill>
                <a:schemeClr val="bg2"/>
              </a:solidFill>
              <a:prstDash val="dash"/>
              <a:round/>
              <a:headEnd/>
              <a:tailEnd/>
            </a:ln>
          </p:spPr>
          <p:txBody>
            <a:bodyPr wrap="none"/>
            <a:lstStyle/>
            <a:p>
              <a:endParaRPr lang="en-US"/>
            </a:p>
          </p:txBody>
        </p:sp>
        <p:sp>
          <p:nvSpPr>
            <p:cNvPr id="38923" name="Oval 8"/>
            <p:cNvSpPr>
              <a:spLocks noChangeArrowheads="1"/>
            </p:cNvSpPr>
            <p:nvPr/>
          </p:nvSpPr>
          <p:spPr bwMode="auto">
            <a:xfrm>
              <a:off x="2360" y="2136"/>
              <a:ext cx="80" cy="80"/>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38917" name="Text Box 9"/>
          <p:cNvSpPr txBox="1">
            <a:spLocks noChangeArrowheads="1"/>
          </p:cNvSpPr>
          <p:nvPr/>
        </p:nvSpPr>
        <p:spPr bwMode="auto">
          <a:xfrm>
            <a:off x="883351" y="5166695"/>
            <a:ext cx="7683500" cy="707886"/>
          </a:xfrm>
          <a:prstGeom prst="rect">
            <a:avLst/>
          </a:prstGeom>
          <a:noFill/>
          <a:ln w="9525">
            <a:noFill/>
            <a:miter lim="800000"/>
            <a:headEnd/>
            <a:tailEnd/>
          </a:ln>
        </p:spPr>
        <p:txBody>
          <a:bodyPr>
            <a:spAutoFit/>
          </a:bodyPr>
          <a:lstStyle/>
          <a:p>
            <a:pPr algn="ctr" eaLnBrk="1" hangingPunct="1"/>
            <a:r>
              <a:rPr lang="en-US" sz="2000" b="1" dirty="0">
                <a:solidFill>
                  <a:srgbClr val="0000FF"/>
                </a:solidFill>
                <a:latin typeface="Arial" charset="0"/>
              </a:rPr>
              <a:t>Basic principle: </a:t>
            </a:r>
            <a:r>
              <a:rPr lang="en-US" sz="2000" dirty="0" smtClean="0">
                <a:solidFill>
                  <a:srgbClr val="0000FF"/>
                </a:solidFill>
                <a:latin typeface="Arial" charset="0"/>
              </a:rPr>
              <a:t>The </a:t>
            </a:r>
            <a:r>
              <a:rPr lang="en-US" sz="2000" dirty="0">
                <a:solidFill>
                  <a:srgbClr val="0000FF"/>
                </a:solidFill>
                <a:latin typeface="Arial" charset="0"/>
              </a:rPr>
              <a:t>two </a:t>
            </a:r>
            <a:r>
              <a:rPr lang="en-US" sz="2000" dirty="0" smtClean="0">
                <a:solidFill>
                  <a:srgbClr val="0000FF"/>
                </a:solidFill>
                <a:latin typeface="Arial" charset="0"/>
              </a:rPr>
              <a:t>dominant modes (1,0) and (0,1) are </a:t>
            </a:r>
            <a:r>
              <a:rPr lang="en-US" sz="2000" dirty="0">
                <a:solidFill>
                  <a:srgbClr val="0000FF"/>
                </a:solidFill>
                <a:latin typeface="Arial" charset="0"/>
              </a:rPr>
              <a:t>excited with equal amplitude, but with a </a:t>
            </a:r>
            <a:r>
              <a:rPr lang="en-US" sz="2000" dirty="0">
                <a:solidFill>
                  <a:srgbClr val="0000FF"/>
                </a:solidFill>
                <a:latin typeface="Arial" charset="0"/>
                <a:sym typeface="Symbol" pitchFamily="18" charset="2"/>
              </a:rPr>
              <a:t></a:t>
            </a:r>
            <a:r>
              <a:rPr lang="en-US" sz="2000" dirty="0">
                <a:solidFill>
                  <a:srgbClr val="0000FF"/>
                </a:solidFill>
                <a:latin typeface="Times New Roman" pitchFamily="18" charset="0"/>
                <a:sym typeface="Symbol" pitchFamily="18" charset="2"/>
              </a:rPr>
              <a:t>45</a:t>
            </a:r>
            <a:r>
              <a:rPr lang="en-US" sz="2000" baseline="30000" dirty="0">
                <a:solidFill>
                  <a:srgbClr val="0000FF"/>
                </a:solidFill>
                <a:latin typeface="Times New Roman" pitchFamily="18" charset="0"/>
                <a:sym typeface="Symbol" pitchFamily="18" charset="2"/>
              </a:rPr>
              <a:t>o</a:t>
            </a:r>
            <a:r>
              <a:rPr lang="en-US" sz="2000" dirty="0">
                <a:solidFill>
                  <a:srgbClr val="0000FF"/>
                </a:solidFill>
                <a:latin typeface="Arial" charset="0"/>
                <a:sym typeface="Symbol" pitchFamily="18" charset="2"/>
              </a:rPr>
              <a:t> phase.</a:t>
            </a:r>
            <a:endParaRPr lang="en-US" sz="2000" dirty="0">
              <a:solidFill>
                <a:srgbClr val="0000FF"/>
              </a:solidFill>
              <a:latin typeface="Arial" charset="0"/>
            </a:endParaRPr>
          </a:p>
        </p:txBody>
      </p:sp>
      <p:sp>
        <p:nvSpPr>
          <p:cNvPr id="38918" name="Text Box 10"/>
          <p:cNvSpPr txBox="1">
            <a:spLocks noChangeArrowheads="1"/>
          </p:cNvSpPr>
          <p:nvPr/>
        </p:nvSpPr>
        <p:spPr bwMode="auto">
          <a:xfrm>
            <a:off x="498762" y="2244471"/>
            <a:ext cx="4239491" cy="1006475"/>
          </a:xfrm>
          <a:prstGeom prst="rect">
            <a:avLst/>
          </a:prstGeom>
          <a:noFill/>
          <a:ln w="9525">
            <a:noFill/>
            <a:miter lim="800000"/>
            <a:headEnd/>
            <a:tailEnd/>
          </a:ln>
        </p:spPr>
        <p:txBody>
          <a:bodyPr wrap="square">
            <a:spAutoFit/>
          </a:bodyPr>
          <a:lstStyle/>
          <a:p>
            <a:pPr algn="ctr" eaLnBrk="1" hangingPunct="1"/>
            <a:r>
              <a:rPr lang="en-US" sz="2000" dirty="0">
                <a:solidFill>
                  <a:srgbClr val="0000FF"/>
                </a:solidFill>
                <a:latin typeface="Arial" charset="0"/>
              </a:rPr>
              <a:t>The feed is on the diagonal</a:t>
            </a:r>
            <a:r>
              <a:rPr lang="en-US" sz="2000" dirty="0" smtClean="0">
                <a:solidFill>
                  <a:srgbClr val="0000FF"/>
                </a:solidFill>
                <a:latin typeface="Arial" charset="0"/>
              </a:rPr>
              <a:t>.</a:t>
            </a:r>
          </a:p>
          <a:p>
            <a:pPr algn="ctr" eaLnBrk="1" hangingPunct="1"/>
            <a:r>
              <a:rPr lang="en-US" sz="2000" dirty="0" smtClean="0">
                <a:solidFill>
                  <a:srgbClr val="0000FF"/>
                </a:solidFill>
                <a:latin typeface="Arial" charset="0"/>
              </a:rPr>
              <a:t> </a:t>
            </a:r>
            <a:r>
              <a:rPr lang="en-US" sz="2000" dirty="0">
                <a:solidFill>
                  <a:srgbClr val="0000FF"/>
                </a:solidFill>
                <a:latin typeface="Arial" charset="0"/>
              </a:rPr>
              <a:t>The patch is </a:t>
            </a:r>
            <a:r>
              <a:rPr lang="en-US" sz="2000" dirty="0" smtClean="0">
                <a:solidFill>
                  <a:schemeClr val="hlink"/>
                </a:solidFill>
                <a:latin typeface="Arial" charset="0"/>
              </a:rPr>
              <a:t>nearly</a:t>
            </a:r>
          </a:p>
          <a:p>
            <a:pPr algn="ctr" eaLnBrk="1" hangingPunct="1"/>
            <a:r>
              <a:rPr lang="en-US" sz="2000" dirty="0" smtClean="0">
                <a:solidFill>
                  <a:srgbClr val="0000FF"/>
                </a:solidFill>
                <a:latin typeface="Arial" charset="0"/>
              </a:rPr>
              <a:t> </a:t>
            </a:r>
            <a:r>
              <a:rPr lang="en-US" sz="2000" dirty="0">
                <a:solidFill>
                  <a:srgbClr val="0000FF"/>
                </a:solidFill>
                <a:latin typeface="Arial" charset="0"/>
              </a:rPr>
              <a:t>(but not exactly) square.</a:t>
            </a:r>
          </a:p>
        </p:txBody>
      </p:sp>
      <p:graphicFrame>
        <p:nvGraphicFramePr>
          <p:cNvPr id="38914" name="Object 20"/>
          <p:cNvGraphicFramePr>
            <a:graphicFrameLocks noChangeAspect="1"/>
          </p:cNvGraphicFramePr>
          <p:nvPr/>
        </p:nvGraphicFramePr>
        <p:xfrm>
          <a:off x="2072389" y="3451734"/>
          <a:ext cx="1010812" cy="419621"/>
        </p:xfrm>
        <a:graphic>
          <a:graphicData uri="http://schemas.openxmlformats.org/presentationml/2006/ole">
            <mc:AlternateContent xmlns:mc="http://schemas.openxmlformats.org/markup-compatibility/2006">
              <mc:Choice xmlns:v="urn:schemas-microsoft-com:vml" Requires="v">
                <p:oleObj spid="_x0000_s38936" name="Equation" r:id="rId3" imgW="431425" imgH="177646" progId="Equation.DSMT4">
                  <p:embed/>
                </p:oleObj>
              </mc:Choice>
              <mc:Fallback>
                <p:oleObj name="Equation" r:id="rId3" imgW="431425" imgH="177646"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389" y="3451734"/>
                        <a:ext cx="1010812" cy="419621"/>
                      </a:xfrm>
                      <a:prstGeom prst="rect">
                        <a:avLst/>
                      </a:prstGeom>
                      <a:solidFill>
                        <a:srgbClr val="FFFF99"/>
                      </a:solidFill>
                    </p:spPr>
                  </p:pic>
                </p:oleObj>
              </mc:Fallback>
            </mc:AlternateContent>
          </a:graphicData>
        </a:graphic>
      </p:graphicFrame>
      <p:sp>
        <p:nvSpPr>
          <p:cNvPr id="12" name="Slide Number Placeholder 11"/>
          <p:cNvSpPr>
            <a:spLocks noGrp="1"/>
          </p:cNvSpPr>
          <p:nvPr>
            <p:ph type="sldNum" sz="quarter" idx="4"/>
          </p:nvPr>
        </p:nvSpPr>
        <p:spPr/>
        <p:txBody>
          <a:bodyPr/>
          <a:lstStyle/>
          <a:p>
            <a:pPr>
              <a:defRPr/>
            </a:pPr>
            <a:fld id="{70B0E88B-1183-42A5-A789-9A7FFF2AFA69}" type="slidenum">
              <a:rPr lang="en-US" smtClean="0"/>
              <a:pPr>
                <a:defRPr/>
              </a:pPr>
              <a:t>116</a:t>
            </a:fld>
            <a:endParaRPr lang="en-US" dirty="0"/>
          </a:p>
        </p:txBody>
      </p:sp>
      <p:sp>
        <p:nvSpPr>
          <p:cNvPr id="13" name="Text Box 2"/>
          <p:cNvSpPr txBox="1">
            <a:spLocks noChangeArrowheads="1"/>
          </p:cNvSpPr>
          <p:nvPr/>
        </p:nvSpPr>
        <p:spPr bwMode="auto">
          <a:xfrm>
            <a:off x="229044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
        <p:nvSpPr>
          <p:cNvPr id="14" name="Text Box 3"/>
          <p:cNvSpPr txBox="1">
            <a:spLocks noChangeArrowheads="1"/>
          </p:cNvSpPr>
          <p:nvPr/>
        </p:nvSpPr>
        <p:spPr bwMode="auto">
          <a:xfrm>
            <a:off x="3108489" y="767644"/>
            <a:ext cx="2941831"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Single Feed Method</a:t>
            </a:r>
            <a:endParaRPr lang="en-US" sz="2400" dirty="0">
              <a:solidFill>
                <a:schemeClr val="hlink"/>
              </a:solidFill>
              <a:latin typeface="Arial" charset="0"/>
            </a:endParaRPr>
          </a:p>
        </p:txBody>
      </p:sp>
      <p:cxnSp>
        <p:nvCxnSpPr>
          <p:cNvPr id="15" name="Straight Arrow Connector 14"/>
          <p:cNvCxnSpPr/>
          <p:nvPr/>
        </p:nvCxnSpPr>
        <p:spPr bwMode="auto">
          <a:xfrm>
            <a:off x="5834743" y="3047010"/>
            <a:ext cx="979714" cy="0"/>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16" name="Straight Arrow Connector 15"/>
          <p:cNvCxnSpPr/>
          <p:nvPr/>
        </p:nvCxnSpPr>
        <p:spPr bwMode="auto">
          <a:xfrm rot="16200000">
            <a:off x="5814950" y="3053938"/>
            <a:ext cx="979714" cy="0"/>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sp>
        <p:nvSpPr>
          <p:cNvPr id="17" name="TextBox 16"/>
          <p:cNvSpPr txBox="1"/>
          <p:nvPr/>
        </p:nvSpPr>
        <p:spPr>
          <a:xfrm>
            <a:off x="6555179" y="3123211"/>
            <a:ext cx="500458" cy="276999"/>
          </a:xfrm>
          <a:prstGeom prst="rect">
            <a:avLst/>
          </a:prstGeom>
          <a:noFill/>
        </p:spPr>
        <p:txBody>
          <a:bodyPr wrap="none" rtlCol="0">
            <a:spAutoFit/>
          </a:bodyPr>
          <a:lstStyle/>
          <a:p>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sp>
        <p:nvSpPr>
          <p:cNvPr id="18" name="TextBox 17"/>
          <p:cNvSpPr txBox="1"/>
          <p:nvPr/>
        </p:nvSpPr>
        <p:spPr>
          <a:xfrm>
            <a:off x="6042561" y="2206832"/>
            <a:ext cx="500458" cy="276999"/>
          </a:xfrm>
          <a:prstGeom prst="rect">
            <a:avLst/>
          </a:prstGeom>
          <a:noFill/>
        </p:spPr>
        <p:txBody>
          <a:bodyPr wrap="none" rtlCol="0">
            <a:spAutoFit/>
          </a:bodyPr>
          <a:lstStyle/>
          <a:p>
            <a:r>
              <a:rPr lang="en-US" sz="1200" dirty="0" smtClean="0">
                <a:latin typeface="Arial" pitchFamily="34" charset="0"/>
                <a:cs typeface="Arial" pitchFamily="34" charset="0"/>
              </a:rPr>
              <a:t>(0,1)</a:t>
            </a:r>
            <a:endParaRPr lang="en-US" sz="1200" dirty="0">
              <a:latin typeface="Arial" pitchFamily="34" charset="0"/>
              <a:cs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Text Box 3"/>
          <p:cNvSpPr txBox="1">
            <a:spLocks noChangeArrowheads="1"/>
          </p:cNvSpPr>
          <p:nvPr/>
        </p:nvSpPr>
        <p:spPr bwMode="auto">
          <a:xfrm>
            <a:off x="367103" y="823733"/>
            <a:ext cx="2447349" cy="400110"/>
          </a:xfrm>
          <a:prstGeom prst="rect">
            <a:avLst/>
          </a:prstGeom>
          <a:noFill/>
          <a:ln w="9525">
            <a:noFill/>
            <a:miter lim="800000"/>
            <a:headEnd/>
            <a:tailEnd/>
          </a:ln>
        </p:spPr>
        <p:txBody>
          <a:bodyPr wrap="square">
            <a:spAutoFit/>
          </a:bodyPr>
          <a:lstStyle/>
          <a:p>
            <a:pPr eaLnBrk="1" hangingPunct="1"/>
            <a:r>
              <a:rPr lang="en-US" sz="2000" dirty="0">
                <a:solidFill>
                  <a:srgbClr val="0000FF"/>
                </a:solidFill>
                <a:latin typeface="Arial" charset="0"/>
              </a:rPr>
              <a:t>Design equations:</a:t>
            </a:r>
          </a:p>
        </p:txBody>
      </p:sp>
      <p:graphicFrame>
        <p:nvGraphicFramePr>
          <p:cNvPr id="39938" name="Object 4"/>
          <p:cNvGraphicFramePr>
            <a:graphicFrameLocks noChangeAspect="1"/>
          </p:cNvGraphicFramePr>
          <p:nvPr/>
        </p:nvGraphicFramePr>
        <p:xfrm>
          <a:off x="874713" y="1362075"/>
          <a:ext cx="1552575" cy="733425"/>
        </p:xfrm>
        <a:graphic>
          <a:graphicData uri="http://schemas.openxmlformats.org/presentationml/2006/ole">
            <mc:AlternateContent xmlns:mc="http://schemas.openxmlformats.org/markup-compatibility/2006">
              <mc:Choice xmlns:v="urn:schemas-microsoft-com:vml" Requires="v">
                <p:oleObj spid="_x0000_s40092" name="Equation" r:id="rId3" imgW="863225" imgH="406224" progId="Equation.DSMT4">
                  <p:embed/>
                </p:oleObj>
              </mc:Choice>
              <mc:Fallback>
                <p:oleObj name="Equation" r:id="rId3" imgW="863225" imgH="406224" progId="Equation.DSMT4">
                  <p:embed/>
                  <p:pic>
                    <p:nvPicPr>
                      <p:cNvPr id="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362075"/>
                        <a:ext cx="15525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5"/>
          <p:cNvGraphicFramePr>
            <a:graphicFrameLocks noChangeAspect="1"/>
          </p:cNvGraphicFramePr>
          <p:nvPr/>
        </p:nvGraphicFramePr>
        <p:xfrm>
          <a:off x="209550" y="3538538"/>
          <a:ext cx="2032000" cy="825500"/>
        </p:xfrm>
        <a:graphic>
          <a:graphicData uri="http://schemas.openxmlformats.org/presentationml/2006/ole">
            <mc:AlternateContent xmlns:mc="http://schemas.openxmlformats.org/markup-compatibility/2006">
              <mc:Choice xmlns:v="urn:schemas-microsoft-com:vml" Requires="v">
                <p:oleObj spid="_x0000_s40093" name="Equation" r:id="rId5" imgW="1130300" imgH="457200" progId="Equation.DSMT4">
                  <p:embed/>
                </p:oleObj>
              </mc:Choice>
              <mc:Fallback>
                <p:oleObj name="Equation" r:id="rId5" imgW="1130300" imgH="457200" progId="Equation.DSMT4">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3538538"/>
                        <a:ext cx="2032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6"/>
          <p:cNvGraphicFramePr>
            <a:graphicFrameLocks noChangeAspect="1"/>
          </p:cNvGraphicFramePr>
          <p:nvPr/>
        </p:nvGraphicFramePr>
        <p:xfrm>
          <a:off x="273050" y="4376738"/>
          <a:ext cx="2032000" cy="825500"/>
        </p:xfrm>
        <a:graphic>
          <a:graphicData uri="http://schemas.openxmlformats.org/presentationml/2006/ole">
            <mc:AlternateContent xmlns:mc="http://schemas.openxmlformats.org/markup-compatibility/2006">
              <mc:Choice xmlns:v="urn:schemas-microsoft-com:vml" Requires="v">
                <p:oleObj spid="_x0000_s40094" name="Equation" r:id="rId7" imgW="1130300" imgH="457200" progId="Equation.DSMT4">
                  <p:embed/>
                </p:oleObj>
              </mc:Choice>
              <mc:Fallback>
                <p:oleObj name="Equation" r:id="rId7" imgW="1130300" imgH="457200" progId="Equation.DSMT4">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4376738"/>
                        <a:ext cx="2032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7" name="Text Box 7"/>
          <p:cNvSpPr txBox="1">
            <a:spLocks noChangeArrowheads="1"/>
          </p:cNvSpPr>
          <p:nvPr/>
        </p:nvSpPr>
        <p:spPr bwMode="auto">
          <a:xfrm>
            <a:off x="2765425" y="4081900"/>
            <a:ext cx="2312988" cy="581025"/>
          </a:xfrm>
          <a:prstGeom prst="rect">
            <a:avLst/>
          </a:prstGeom>
          <a:noFill/>
          <a:ln w="9525">
            <a:noFill/>
            <a:miter lim="800000"/>
            <a:headEnd/>
            <a:tailEnd/>
          </a:ln>
        </p:spPr>
        <p:txBody>
          <a:bodyPr>
            <a:spAutoFit/>
          </a:bodyPr>
          <a:lstStyle/>
          <a:p>
            <a:pPr eaLnBrk="1" hangingPunct="1"/>
            <a:r>
              <a:rPr lang="en-US" sz="1600" dirty="0">
                <a:latin typeface="Arial" charset="0"/>
              </a:rPr>
              <a:t>Top sign for </a:t>
            </a:r>
            <a:r>
              <a:rPr lang="en-US" sz="1600" dirty="0" err="1">
                <a:latin typeface="Arial" charset="0"/>
              </a:rPr>
              <a:t>LHCP</a:t>
            </a:r>
            <a:r>
              <a:rPr lang="en-US" sz="1600" dirty="0">
                <a:latin typeface="Arial" charset="0"/>
              </a:rPr>
              <a:t>, bottom sign for RHCP.</a:t>
            </a:r>
          </a:p>
        </p:txBody>
      </p:sp>
      <p:graphicFrame>
        <p:nvGraphicFramePr>
          <p:cNvPr id="39941" name="Object 8"/>
          <p:cNvGraphicFramePr>
            <a:graphicFrameLocks noChangeAspect="1"/>
          </p:cNvGraphicFramePr>
          <p:nvPr/>
        </p:nvGraphicFramePr>
        <p:xfrm>
          <a:off x="4211450" y="5531675"/>
          <a:ext cx="2085975" cy="431800"/>
        </p:xfrm>
        <a:graphic>
          <a:graphicData uri="http://schemas.openxmlformats.org/presentationml/2006/ole">
            <mc:AlternateContent xmlns:mc="http://schemas.openxmlformats.org/markup-compatibility/2006">
              <mc:Choice xmlns:v="urn:schemas-microsoft-com:vml" Requires="v">
                <p:oleObj spid="_x0000_s40095" name="Equation" r:id="rId9" imgW="1168400" imgH="241300" progId="Equation.DSMT4">
                  <p:embed/>
                </p:oleObj>
              </mc:Choice>
              <mc:Fallback>
                <p:oleObj name="Equation" r:id="rId9" imgW="1168400" imgH="241300" progId="Equation.DSMT4">
                  <p:embed/>
                  <p:pic>
                    <p:nvPicPr>
                      <p:cNvPr id="0" name="Picture 1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450" y="5531675"/>
                        <a:ext cx="20859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8" name="Text Box 9"/>
          <p:cNvSpPr txBox="1">
            <a:spLocks noChangeArrowheads="1"/>
          </p:cNvSpPr>
          <p:nvPr/>
        </p:nvSpPr>
        <p:spPr bwMode="auto">
          <a:xfrm>
            <a:off x="1414611" y="6027674"/>
            <a:ext cx="6530975" cy="584775"/>
          </a:xfrm>
          <a:prstGeom prst="rect">
            <a:avLst/>
          </a:prstGeom>
          <a:noFill/>
          <a:ln w="9525">
            <a:noFill/>
            <a:miter lim="800000"/>
            <a:headEnd/>
            <a:tailEnd/>
          </a:ln>
        </p:spPr>
        <p:txBody>
          <a:bodyPr>
            <a:spAutoFit/>
          </a:bodyPr>
          <a:lstStyle/>
          <a:p>
            <a:pPr eaLnBrk="1" hangingPunct="1"/>
            <a:r>
              <a:rPr lang="en-US" sz="1600" dirty="0" smtClean="0">
                <a:solidFill>
                  <a:srgbClr val="0000FF"/>
                </a:solidFill>
                <a:latin typeface="Arial" charset="0"/>
              </a:rPr>
              <a:t>The resonant </a:t>
            </a:r>
            <a:r>
              <a:rPr lang="en-US" sz="1600" dirty="0">
                <a:solidFill>
                  <a:srgbClr val="0000FF"/>
                </a:solidFill>
                <a:latin typeface="Arial" charset="0"/>
              </a:rPr>
              <a:t>input </a:t>
            </a:r>
            <a:r>
              <a:rPr lang="en-US" sz="1600" dirty="0" smtClean="0">
                <a:solidFill>
                  <a:srgbClr val="0000FF"/>
                </a:solidFill>
                <a:latin typeface="Arial" charset="0"/>
              </a:rPr>
              <a:t>resistance of the CP patch at </a:t>
            </a:r>
            <a:r>
              <a:rPr lang="en-US" sz="1600" i="1" dirty="0" err="1" smtClean="0">
                <a:solidFill>
                  <a:srgbClr val="0000FF"/>
                </a:solidFill>
                <a:latin typeface="Times New Roman" pitchFamily="18" charset="0"/>
                <a:cs typeface="Times New Roman" pitchFamily="18" charset="0"/>
              </a:rPr>
              <a:t>f</a:t>
            </a:r>
            <a:r>
              <a:rPr lang="en-US" sz="1600" i="1" baseline="-25000" dirty="0" err="1" smtClean="0">
                <a:solidFill>
                  <a:srgbClr val="0000FF"/>
                </a:solidFill>
                <a:latin typeface="Times New Roman" pitchFamily="18" charset="0"/>
                <a:cs typeface="Times New Roman" pitchFamily="18" charset="0"/>
              </a:rPr>
              <a:t>CP</a:t>
            </a:r>
            <a:r>
              <a:rPr lang="en-US" sz="1600" dirty="0" smtClean="0">
                <a:solidFill>
                  <a:srgbClr val="0000FF"/>
                </a:solidFill>
                <a:latin typeface="Arial" charset="0"/>
              </a:rPr>
              <a:t> is the same as what a </a:t>
            </a:r>
            <a:r>
              <a:rPr lang="en-US" sz="1600" i="1" dirty="0" smtClean="0">
                <a:solidFill>
                  <a:srgbClr val="0000FF"/>
                </a:solidFill>
                <a:latin typeface="Arial" charset="0"/>
              </a:rPr>
              <a:t>linearly-polarized patch </a:t>
            </a:r>
            <a:r>
              <a:rPr lang="en-US" sz="1600" dirty="0" smtClean="0">
                <a:solidFill>
                  <a:srgbClr val="0000FF"/>
                </a:solidFill>
                <a:latin typeface="Arial" charset="0"/>
              </a:rPr>
              <a:t>fed at the same position would be.</a:t>
            </a:r>
            <a:endParaRPr lang="en-US" sz="1600" dirty="0">
              <a:solidFill>
                <a:srgbClr val="0000FF"/>
              </a:solidFill>
              <a:latin typeface="Arial" charset="0"/>
            </a:endParaRPr>
          </a:p>
        </p:txBody>
      </p:sp>
      <p:grpSp>
        <p:nvGrpSpPr>
          <p:cNvPr id="39949" name="Group 10"/>
          <p:cNvGrpSpPr>
            <a:grpSpLocks/>
          </p:cNvGrpSpPr>
          <p:nvPr/>
        </p:nvGrpSpPr>
        <p:grpSpPr bwMode="auto">
          <a:xfrm>
            <a:off x="5432574" y="864038"/>
            <a:ext cx="3549652" cy="3738563"/>
            <a:chOff x="3425" y="649"/>
            <a:chExt cx="2236" cy="2355"/>
          </a:xfrm>
        </p:grpSpPr>
        <p:sp>
          <p:nvSpPr>
            <p:cNvPr id="39953" name="Rectangle 11"/>
            <p:cNvSpPr>
              <a:spLocks noChangeArrowheads="1"/>
            </p:cNvSpPr>
            <p:nvPr/>
          </p:nvSpPr>
          <p:spPr bwMode="auto">
            <a:xfrm>
              <a:off x="3528" y="1336"/>
              <a:ext cx="1440" cy="13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9954" name="Text Box 12"/>
            <p:cNvSpPr txBox="1">
              <a:spLocks noChangeArrowheads="1"/>
            </p:cNvSpPr>
            <p:nvPr/>
          </p:nvSpPr>
          <p:spPr bwMode="auto">
            <a:xfrm>
              <a:off x="4129" y="2716"/>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39955" name="Text Box 13"/>
            <p:cNvSpPr txBox="1">
              <a:spLocks noChangeArrowheads="1"/>
            </p:cNvSpPr>
            <p:nvPr/>
          </p:nvSpPr>
          <p:spPr bwMode="auto">
            <a:xfrm>
              <a:off x="5003" y="1831"/>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39956" name="Line 14"/>
            <p:cNvSpPr>
              <a:spLocks noChangeShapeType="1"/>
            </p:cNvSpPr>
            <p:nvPr/>
          </p:nvSpPr>
          <p:spPr bwMode="auto">
            <a:xfrm flipV="1">
              <a:off x="3528" y="1344"/>
              <a:ext cx="1440" cy="1336"/>
            </a:xfrm>
            <a:prstGeom prst="line">
              <a:avLst/>
            </a:prstGeom>
            <a:noFill/>
            <a:ln w="9525">
              <a:solidFill>
                <a:schemeClr val="bg2"/>
              </a:solidFill>
              <a:prstDash val="dash"/>
              <a:round/>
              <a:headEnd/>
              <a:tailEnd/>
            </a:ln>
          </p:spPr>
          <p:txBody>
            <a:bodyPr wrap="none"/>
            <a:lstStyle/>
            <a:p>
              <a:endParaRPr lang="en-US"/>
            </a:p>
          </p:txBody>
        </p:sp>
        <p:sp>
          <p:nvSpPr>
            <p:cNvPr id="39957" name="Oval 15"/>
            <p:cNvSpPr>
              <a:spLocks noChangeArrowheads="1"/>
            </p:cNvSpPr>
            <p:nvPr/>
          </p:nvSpPr>
          <p:spPr bwMode="auto">
            <a:xfrm>
              <a:off x="3824" y="2328"/>
              <a:ext cx="80" cy="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9958" name="Line 16"/>
            <p:cNvSpPr>
              <a:spLocks noChangeShapeType="1"/>
            </p:cNvSpPr>
            <p:nvPr/>
          </p:nvSpPr>
          <p:spPr bwMode="auto">
            <a:xfrm>
              <a:off x="5026" y="2688"/>
              <a:ext cx="384" cy="0"/>
            </a:xfrm>
            <a:prstGeom prst="line">
              <a:avLst/>
            </a:prstGeom>
            <a:noFill/>
            <a:ln w="9525">
              <a:solidFill>
                <a:schemeClr val="tx1"/>
              </a:solidFill>
              <a:round/>
              <a:headEnd/>
              <a:tailEnd type="triangle" w="med" len="med"/>
            </a:ln>
          </p:spPr>
          <p:txBody>
            <a:bodyPr wrap="none"/>
            <a:lstStyle/>
            <a:p>
              <a:endParaRPr lang="en-US"/>
            </a:p>
          </p:txBody>
        </p:sp>
        <p:sp>
          <p:nvSpPr>
            <p:cNvPr id="39959" name="Text Box 17"/>
            <p:cNvSpPr txBox="1">
              <a:spLocks noChangeArrowheads="1"/>
            </p:cNvSpPr>
            <p:nvPr/>
          </p:nvSpPr>
          <p:spPr bwMode="auto">
            <a:xfrm>
              <a:off x="5460" y="2519"/>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39960" name="Line 18"/>
            <p:cNvSpPr>
              <a:spLocks noChangeShapeType="1"/>
            </p:cNvSpPr>
            <p:nvPr/>
          </p:nvSpPr>
          <p:spPr bwMode="auto">
            <a:xfrm flipV="1">
              <a:off x="3512" y="988"/>
              <a:ext cx="0" cy="272"/>
            </a:xfrm>
            <a:prstGeom prst="line">
              <a:avLst/>
            </a:prstGeom>
            <a:noFill/>
            <a:ln w="9525">
              <a:solidFill>
                <a:schemeClr val="tx1"/>
              </a:solidFill>
              <a:round/>
              <a:headEnd/>
              <a:tailEnd type="triangle" w="med" len="med"/>
            </a:ln>
          </p:spPr>
          <p:txBody>
            <a:bodyPr wrap="none"/>
            <a:lstStyle/>
            <a:p>
              <a:endParaRPr lang="en-US"/>
            </a:p>
          </p:txBody>
        </p:sp>
        <p:sp>
          <p:nvSpPr>
            <p:cNvPr id="39961" name="Text Box 19"/>
            <p:cNvSpPr txBox="1">
              <a:spLocks noChangeArrowheads="1"/>
            </p:cNvSpPr>
            <p:nvPr/>
          </p:nvSpPr>
          <p:spPr bwMode="auto">
            <a:xfrm>
              <a:off x="3425" y="649"/>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grpSp>
      <p:graphicFrame>
        <p:nvGraphicFramePr>
          <p:cNvPr id="39942" name="Object 20"/>
          <p:cNvGraphicFramePr>
            <a:graphicFrameLocks noChangeAspect="1"/>
          </p:cNvGraphicFramePr>
          <p:nvPr/>
        </p:nvGraphicFramePr>
        <p:xfrm>
          <a:off x="3976004" y="2304099"/>
          <a:ext cx="1370013" cy="781050"/>
        </p:xfrm>
        <a:graphic>
          <a:graphicData uri="http://schemas.openxmlformats.org/presentationml/2006/ole">
            <mc:AlternateContent xmlns:mc="http://schemas.openxmlformats.org/markup-compatibility/2006">
              <mc:Choice xmlns:v="urn:schemas-microsoft-com:vml" Requires="v">
                <p:oleObj spid="_x0000_s40096" name="Equation" r:id="rId11" imgW="761669" imgH="431613" progId="Equation.DSMT4">
                  <p:embed/>
                </p:oleObj>
              </mc:Choice>
              <mc:Fallback>
                <p:oleObj name="Equation" r:id="rId11" imgW="761669" imgH="431613" progId="Equation.DSMT4">
                  <p:embed/>
                  <p:pic>
                    <p:nvPicPr>
                      <p:cNvPr id="0" name="Picture 1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6004" y="2304099"/>
                        <a:ext cx="13700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Text Box 21"/>
          <p:cNvSpPr txBox="1">
            <a:spLocks noChangeArrowheads="1"/>
          </p:cNvSpPr>
          <p:nvPr/>
        </p:nvSpPr>
        <p:spPr bwMode="auto">
          <a:xfrm>
            <a:off x="4322825" y="3191450"/>
            <a:ext cx="1119217" cy="369332"/>
          </a:xfrm>
          <a:prstGeom prst="rect">
            <a:avLst/>
          </a:prstGeom>
          <a:noFill/>
          <a:ln w="9525">
            <a:noFill/>
            <a:miter lim="800000"/>
            <a:headEnd/>
            <a:tailEnd/>
          </a:ln>
        </p:spPr>
        <p:txBody>
          <a:bodyPr wrap="none">
            <a:spAutoFit/>
          </a:bodyPr>
          <a:lstStyle/>
          <a:p>
            <a:pPr eaLnBrk="1" hangingPunct="1"/>
            <a:r>
              <a:rPr lang="en-US" sz="1600" dirty="0">
                <a:latin typeface="Arial" charset="0"/>
              </a:rPr>
              <a:t>(</a:t>
            </a:r>
            <a:r>
              <a:rPr lang="en-US" sz="1600" i="1" dirty="0">
                <a:latin typeface="Times New Roman" pitchFamily="18" charset="0"/>
                <a:cs typeface="Times New Roman" pitchFamily="18" charset="0"/>
              </a:rPr>
              <a:t>SWR</a:t>
            </a:r>
            <a:r>
              <a:rPr lang="en-US" sz="1600" dirty="0">
                <a:latin typeface="Arial" charset="0"/>
              </a:rPr>
              <a:t> </a:t>
            </a:r>
            <a:r>
              <a:rPr lang="en-US" sz="1600" dirty="0">
                <a:latin typeface="Times New Roman" pitchFamily="18" charset="0"/>
                <a:cs typeface="Times New Roman" pitchFamily="18" charset="0"/>
              </a:rPr>
              <a:t>&lt; </a:t>
            </a:r>
            <a:r>
              <a:rPr lang="en-US" dirty="0">
                <a:latin typeface="Times New Roman" pitchFamily="18" charset="0"/>
                <a:cs typeface="Times New Roman" pitchFamily="18" charset="0"/>
              </a:rPr>
              <a:t>2</a:t>
            </a:r>
            <a:r>
              <a:rPr lang="en-US" sz="1600" dirty="0">
                <a:latin typeface="Arial" charset="0"/>
              </a:rPr>
              <a:t> )</a:t>
            </a:r>
          </a:p>
        </p:txBody>
      </p:sp>
      <p:sp>
        <p:nvSpPr>
          <p:cNvPr id="39951" name="Text Box 22"/>
          <p:cNvSpPr txBox="1">
            <a:spLocks noChangeArrowheads="1"/>
          </p:cNvSpPr>
          <p:nvPr/>
        </p:nvSpPr>
        <p:spPr bwMode="auto">
          <a:xfrm>
            <a:off x="118758" y="2182221"/>
            <a:ext cx="3455720" cy="830997"/>
          </a:xfrm>
          <a:prstGeom prst="rect">
            <a:avLst/>
          </a:prstGeom>
          <a:noFill/>
          <a:ln w="9525">
            <a:solidFill>
              <a:schemeClr val="tx1"/>
            </a:solidFill>
            <a:miter lim="800000"/>
            <a:headEnd/>
            <a:tailEnd/>
          </a:ln>
        </p:spPr>
        <p:txBody>
          <a:bodyPr wrap="square">
            <a:spAutoFit/>
          </a:bodyPr>
          <a:lstStyle/>
          <a:p>
            <a:pPr algn="ctr" eaLnBrk="1" hangingPunct="1"/>
            <a:r>
              <a:rPr lang="en-US" sz="1600" dirty="0">
                <a:latin typeface="Arial" charset="0"/>
              </a:rPr>
              <a:t>The </a:t>
            </a:r>
            <a:r>
              <a:rPr lang="en-US" sz="1600" dirty="0" smtClean="0">
                <a:latin typeface="Arial" charset="0"/>
              </a:rPr>
              <a:t>optimum </a:t>
            </a:r>
            <a:r>
              <a:rPr lang="en-US" sz="1600" dirty="0">
                <a:latin typeface="Arial" charset="0"/>
              </a:rPr>
              <a:t>CP </a:t>
            </a:r>
            <a:r>
              <a:rPr lang="en-US" sz="1600" dirty="0" smtClean="0">
                <a:latin typeface="Arial" charset="0"/>
              </a:rPr>
              <a:t>frequency is the </a:t>
            </a:r>
            <a:r>
              <a:rPr lang="en-US" sz="1600" u="sng" dirty="0" smtClean="0">
                <a:latin typeface="Arial" charset="0"/>
              </a:rPr>
              <a:t>average</a:t>
            </a:r>
            <a:r>
              <a:rPr lang="en-US" sz="1600" dirty="0" smtClean="0">
                <a:latin typeface="Arial" charset="0"/>
              </a:rPr>
              <a:t> of the </a:t>
            </a:r>
            <a:r>
              <a:rPr lang="en-US" sz="1600" i="1" dirty="0" smtClean="0">
                <a:latin typeface="Times New Roman" pitchFamily="18" charset="0"/>
                <a:cs typeface="Times New Roman" pitchFamily="18" charset="0"/>
              </a:rPr>
              <a:t>x</a:t>
            </a:r>
            <a:r>
              <a:rPr lang="en-US" sz="1600" dirty="0" smtClean="0">
                <a:latin typeface="Arial" charset="0"/>
              </a:rPr>
              <a:t> and </a:t>
            </a:r>
            <a:r>
              <a:rPr lang="en-US" sz="1600" i="1" dirty="0" smtClean="0">
                <a:latin typeface="Times New Roman" pitchFamily="18" charset="0"/>
                <a:cs typeface="Times New Roman" pitchFamily="18" charset="0"/>
              </a:rPr>
              <a:t>y</a:t>
            </a:r>
            <a:r>
              <a:rPr lang="en-US" sz="1600" dirty="0" smtClean="0">
                <a:latin typeface="Arial" charset="0"/>
              </a:rPr>
              <a:t> resonance frequencies. </a:t>
            </a:r>
            <a:endParaRPr lang="en-US" sz="1600" dirty="0">
              <a:latin typeface="Arial" charset="0"/>
            </a:endParaRPr>
          </a:p>
        </p:txBody>
      </p:sp>
      <p:graphicFrame>
        <p:nvGraphicFramePr>
          <p:cNvPr id="39943" name="Object 23"/>
          <p:cNvGraphicFramePr>
            <a:graphicFrameLocks noChangeAspect="1"/>
          </p:cNvGraphicFramePr>
          <p:nvPr/>
        </p:nvGraphicFramePr>
        <p:xfrm>
          <a:off x="2220913" y="3753288"/>
          <a:ext cx="342900" cy="1285875"/>
        </p:xfrm>
        <a:graphic>
          <a:graphicData uri="http://schemas.openxmlformats.org/presentationml/2006/ole">
            <mc:AlternateContent xmlns:mc="http://schemas.openxmlformats.org/markup-compatibility/2006">
              <mc:Choice xmlns:v="urn:schemas-microsoft-com:vml" Requires="v">
                <p:oleObj spid="_x0000_s40097" name="Equation" r:id="rId13" imgW="190417" imgH="710891" progId="Equation.DSMT4">
                  <p:embed/>
                </p:oleObj>
              </mc:Choice>
              <mc:Fallback>
                <p:oleObj name="Equation" r:id="rId13" imgW="190417" imgH="710891" progId="Equation.DSMT4">
                  <p:embed/>
                  <p:pic>
                    <p:nvPicPr>
                      <p:cNvPr id="0" name="Picture 1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913" y="3753288"/>
                        <a:ext cx="342900"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4" name="Object 24"/>
          <p:cNvGraphicFramePr>
            <a:graphicFrameLocks noChangeAspect="1"/>
          </p:cNvGraphicFramePr>
          <p:nvPr/>
        </p:nvGraphicFramePr>
        <p:xfrm>
          <a:off x="6436100" y="3456425"/>
          <a:ext cx="822325" cy="412750"/>
        </p:xfrm>
        <a:graphic>
          <a:graphicData uri="http://schemas.openxmlformats.org/presentationml/2006/ole">
            <mc:AlternateContent xmlns:mc="http://schemas.openxmlformats.org/markup-compatibility/2006">
              <mc:Choice xmlns:v="urn:schemas-microsoft-com:vml" Requires="v">
                <p:oleObj spid="_x0000_s40098" name="Equation" r:id="rId15" imgW="457200" imgH="228600" progId="Equation.DSMT4">
                  <p:embed/>
                </p:oleObj>
              </mc:Choice>
              <mc:Fallback>
                <p:oleObj name="Equation" r:id="rId15" imgW="457200" imgH="228600" progId="Equation.DSMT4">
                  <p:embed/>
                  <p:pic>
                    <p:nvPicPr>
                      <p:cNvPr id="0" name="Picture 1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6100" y="3456425"/>
                        <a:ext cx="8223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2" name="TextBox 24"/>
          <p:cNvSpPr txBox="1">
            <a:spLocks noChangeArrowheads="1"/>
          </p:cNvSpPr>
          <p:nvPr/>
        </p:nvSpPr>
        <p:spPr bwMode="auto">
          <a:xfrm>
            <a:off x="95250" y="5573900"/>
            <a:ext cx="4200189" cy="307777"/>
          </a:xfrm>
          <a:prstGeom prst="rect">
            <a:avLst/>
          </a:prstGeom>
          <a:noFill/>
          <a:ln w="9525">
            <a:noFill/>
            <a:miter lim="800000"/>
            <a:headEnd/>
            <a:tailEnd/>
          </a:ln>
        </p:spPr>
        <p:txBody>
          <a:bodyPr wrap="none">
            <a:spAutoFit/>
          </a:bodyPr>
          <a:lstStyle/>
          <a:p>
            <a:r>
              <a:rPr lang="en-US" sz="1400" dirty="0" smtClean="0">
                <a:latin typeface="Arial" charset="0"/>
                <a:cs typeface="Arial" charset="0"/>
              </a:rPr>
              <a:t>The frequency </a:t>
            </a:r>
            <a:r>
              <a:rPr lang="en-US" sz="1400" i="1" dirty="0" err="1" smtClean="0">
                <a:latin typeface="Times New Roman" pitchFamily="18" charset="0"/>
                <a:cs typeface="Times New Roman" pitchFamily="18" charset="0"/>
              </a:rPr>
              <a:t>f</a:t>
            </a:r>
            <a:r>
              <a:rPr lang="en-US" sz="1400" baseline="-25000" dirty="0" err="1" smtClean="0">
                <a:latin typeface="Times New Roman" pitchFamily="18" charset="0"/>
                <a:cs typeface="Times New Roman" pitchFamily="18" charset="0"/>
              </a:rPr>
              <a:t>CP</a:t>
            </a:r>
            <a:r>
              <a:rPr lang="en-US" sz="1400" dirty="0" smtClean="0">
                <a:latin typeface="Arial" charset="0"/>
                <a:cs typeface="Arial" charset="0"/>
              </a:rPr>
              <a:t> is also the resonance frequency:</a:t>
            </a:r>
            <a:endParaRPr lang="en-US" sz="1400" dirty="0">
              <a:latin typeface="Arial" charset="0"/>
              <a:cs typeface="Arial" charset="0"/>
            </a:endParaRPr>
          </a:p>
        </p:txBody>
      </p:sp>
      <p:sp>
        <p:nvSpPr>
          <p:cNvPr id="26" name="Slide Number Placeholder 25"/>
          <p:cNvSpPr>
            <a:spLocks noGrp="1"/>
          </p:cNvSpPr>
          <p:nvPr>
            <p:ph type="sldNum" sz="quarter" idx="4"/>
          </p:nvPr>
        </p:nvSpPr>
        <p:spPr/>
        <p:txBody>
          <a:bodyPr/>
          <a:lstStyle/>
          <a:p>
            <a:pPr>
              <a:defRPr/>
            </a:pPr>
            <a:fld id="{70B0E88B-1183-42A5-A789-9A7FFF2AFA69}" type="slidenum">
              <a:rPr lang="en-US" smtClean="0"/>
              <a:pPr>
                <a:defRPr/>
              </a:pPr>
              <a:t>117</a:t>
            </a:fld>
            <a:endParaRPr lang="en-US" dirty="0"/>
          </a:p>
        </p:txBody>
      </p:sp>
      <p:sp>
        <p:nvSpPr>
          <p:cNvPr id="27" name="Text Box 2"/>
          <p:cNvSpPr txBox="1">
            <a:spLocks noChangeArrowheads="1"/>
          </p:cNvSpPr>
          <p:nvPr/>
        </p:nvSpPr>
        <p:spPr bwMode="auto">
          <a:xfrm>
            <a:off x="2302320"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cxnSp>
        <p:nvCxnSpPr>
          <p:cNvPr id="29" name="Straight Arrow Connector 28"/>
          <p:cNvCxnSpPr/>
          <p:nvPr/>
        </p:nvCxnSpPr>
        <p:spPr bwMode="auto">
          <a:xfrm>
            <a:off x="6357258" y="3023264"/>
            <a:ext cx="979714" cy="0"/>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30" name="Straight Arrow Connector 29"/>
          <p:cNvCxnSpPr/>
          <p:nvPr/>
        </p:nvCxnSpPr>
        <p:spPr bwMode="auto">
          <a:xfrm rot="16200000">
            <a:off x="6313714" y="2947064"/>
            <a:ext cx="979714" cy="0"/>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sp>
        <p:nvSpPr>
          <p:cNvPr id="32" name="TextBox 31"/>
          <p:cNvSpPr txBox="1"/>
          <p:nvPr/>
        </p:nvSpPr>
        <p:spPr>
          <a:xfrm>
            <a:off x="7065818" y="3111340"/>
            <a:ext cx="500458" cy="276999"/>
          </a:xfrm>
          <a:prstGeom prst="rect">
            <a:avLst/>
          </a:prstGeom>
          <a:noFill/>
        </p:spPr>
        <p:txBody>
          <a:bodyPr wrap="none" rtlCol="0">
            <a:spAutoFit/>
          </a:bodyPr>
          <a:lstStyle/>
          <a:p>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sp>
        <p:nvSpPr>
          <p:cNvPr id="33" name="TextBox 32"/>
          <p:cNvSpPr txBox="1"/>
          <p:nvPr/>
        </p:nvSpPr>
        <p:spPr>
          <a:xfrm>
            <a:off x="6529449" y="2123709"/>
            <a:ext cx="500458" cy="276999"/>
          </a:xfrm>
          <a:prstGeom prst="rect">
            <a:avLst/>
          </a:prstGeom>
          <a:noFill/>
        </p:spPr>
        <p:txBody>
          <a:bodyPr wrap="none" rtlCol="0">
            <a:spAutoFit/>
          </a:bodyPr>
          <a:lstStyle/>
          <a:p>
            <a:r>
              <a:rPr lang="en-US" sz="1200" dirty="0" smtClean="0">
                <a:latin typeface="Arial" pitchFamily="34" charset="0"/>
                <a:cs typeface="Arial" pitchFamily="34" charset="0"/>
              </a:rPr>
              <a:t>(0,1)</a:t>
            </a:r>
            <a:endParaRPr lang="en-US" sz="1200" dirty="0">
              <a:latin typeface="Arial" pitchFamily="34" charset="0"/>
              <a:cs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3221672" y="775951"/>
            <a:ext cx="2552705" cy="457200"/>
          </a:xfrm>
          <a:prstGeom prst="rect">
            <a:avLst/>
          </a:prstGeom>
          <a:noFill/>
          <a:ln w="9525">
            <a:noFill/>
            <a:miter lim="800000"/>
            <a:headEnd/>
            <a:tailEnd/>
          </a:ln>
        </p:spPr>
        <p:txBody>
          <a:bodyPr wrap="square">
            <a:spAutoFit/>
          </a:bodyPr>
          <a:lstStyle/>
          <a:p>
            <a:pPr eaLnBrk="1" hangingPunct="1"/>
            <a:r>
              <a:rPr lang="en-US" sz="2400" dirty="0">
                <a:solidFill>
                  <a:srgbClr val="FF0000"/>
                </a:solidFill>
                <a:latin typeface="Arial" charset="0"/>
              </a:rPr>
              <a:t>Other Variations</a:t>
            </a:r>
          </a:p>
        </p:txBody>
      </p:sp>
      <p:sp>
        <p:nvSpPr>
          <p:cNvPr id="102404" name="Text Box 13"/>
          <p:cNvSpPr txBox="1">
            <a:spLocks noChangeArrowheads="1"/>
          </p:cNvSpPr>
          <p:nvPr/>
        </p:nvSpPr>
        <p:spPr bwMode="auto">
          <a:xfrm>
            <a:off x="1062038" y="6048375"/>
            <a:ext cx="2139950" cy="396875"/>
          </a:xfrm>
          <a:prstGeom prst="rect">
            <a:avLst/>
          </a:prstGeom>
          <a:noFill/>
          <a:ln w="9525">
            <a:noFill/>
            <a:miter lim="800000"/>
            <a:headEnd/>
            <a:tailEnd/>
          </a:ln>
        </p:spPr>
        <p:txBody>
          <a:bodyPr>
            <a:spAutoFit/>
          </a:bodyPr>
          <a:lstStyle/>
          <a:p>
            <a:pPr eaLnBrk="1" hangingPunct="1"/>
            <a:r>
              <a:rPr lang="en-US" sz="2000">
                <a:solidFill>
                  <a:schemeClr val="hlink"/>
                </a:solidFill>
                <a:latin typeface="Arial" charset="0"/>
              </a:rPr>
              <a:t>Patch with slot</a:t>
            </a:r>
          </a:p>
        </p:txBody>
      </p:sp>
      <p:sp>
        <p:nvSpPr>
          <p:cNvPr id="102405" name="Text Box 24"/>
          <p:cNvSpPr txBox="1">
            <a:spLocks noChangeArrowheads="1"/>
          </p:cNvSpPr>
          <p:nvPr/>
        </p:nvSpPr>
        <p:spPr bwMode="auto">
          <a:xfrm>
            <a:off x="4759325" y="6048375"/>
            <a:ext cx="3594100" cy="396875"/>
          </a:xfrm>
          <a:prstGeom prst="rect">
            <a:avLst/>
          </a:prstGeom>
          <a:noFill/>
          <a:ln w="9525">
            <a:noFill/>
            <a:miter lim="800000"/>
            <a:headEnd/>
            <a:tailEnd/>
          </a:ln>
        </p:spPr>
        <p:txBody>
          <a:bodyPr>
            <a:spAutoFit/>
          </a:bodyPr>
          <a:lstStyle/>
          <a:p>
            <a:pPr eaLnBrk="1" hangingPunct="1"/>
            <a:r>
              <a:rPr lang="en-US" sz="2000">
                <a:solidFill>
                  <a:schemeClr val="hlink"/>
                </a:solidFill>
                <a:latin typeface="Arial" charset="0"/>
              </a:rPr>
              <a:t>Patch with truncated corners</a:t>
            </a:r>
          </a:p>
        </p:txBody>
      </p:sp>
      <p:sp>
        <p:nvSpPr>
          <p:cNvPr id="102406" name="Text Box 25"/>
          <p:cNvSpPr txBox="1">
            <a:spLocks noChangeArrowheads="1"/>
          </p:cNvSpPr>
          <p:nvPr/>
        </p:nvSpPr>
        <p:spPr bwMode="auto">
          <a:xfrm>
            <a:off x="1190294" y="1367697"/>
            <a:ext cx="6338888" cy="400050"/>
          </a:xfrm>
          <a:prstGeom prst="rect">
            <a:avLst/>
          </a:prstGeom>
          <a:noFill/>
          <a:ln w="9525">
            <a:noFill/>
            <a:miter lim="800000"/>
            <a:headEnd/>
            <a:tailEnd/>
          </a:ln>
        </p:spPr>
        <p:txBody>
          <a:bodyPr wrap="none">
            <a:spAutoFit/>
          </a:bodyPr>
          <a:lstStyle/>
          <a:p>
            <a:pPr eaLnBrk="1" hangingPunct="1"/>
            <a:r>
              <a:rPr lang="en-US" sz="2000" b="1" dirty="0">
                <a:solidFill>
                  <a:srgbClr val="0000FF"/>
                </a:solidFill>
                <a:latin typeface="Arial" charset="0"/>
              </a:rPr>
              <a:t>Note:</a:t>
            </a:r>
            <a:r>
              <a:rPr lang="en-US" sz="2000" dirty="0">
                <a:solidFill>
                  <a:srgbClr val="0000FF"/>
                </a:solidFill>
                <a:latin typeface="Arial" charset="0"/>
              </a:rPr>
              <a:t> Diagonal modes are used as degenerate modes</a:t>
            </a:r>
          </a:p>
        </p:txBody>
      </p:sp>
      <p:grpSp>
        <p:nvGrpSpPr>
          <p:cNvPr id="102407" name="Group 33"/>
          <p:cNvGrpSpPr>
            <a:grpSpLocks/>
          </p:cNvGrpSpPr>
          <p:nvPr/>
        </p:nvGrpSpPr>
        <p:grpSpPr bwMode="auto">
          <a:xfrm>
            <a:off x="716745" y="2010533"/>
            <a:ext cx="3566876" cy="3796542"/>
            <a:chOff x="716745" y="2010533"/>
            <a:chExt cx="3566876" cy="3796542"/>
          </a:xfrm>
        </p:grpSpPr>
        <p:sp>
          <p:nvSpPr>
            <p:cNvPr id="102421" name="Rectangle 4"/>
            <p:cNvSpPr>
              <a:spLocks noChangeArrowheads="1"/>
            </p:cNvSpPr>
            <p:nvPr/>
          </p:nvSpPr>
          <p:spPr bwMode="auto">
            <a:xfrm>
              <a:off x="876300" y="3124200"/>
              <a:ext cx="2286000" cy="2146300"/>
            </a:xfrm>
            <a:prstGeom prst="rect">
              <a:avLst/>
            </a:prstGeom>
            <a:solidFill>
              <a:srgbClr val="FF9900"/>
            </a:solidFill>
            <a:ln w="9525">
              <a:noFill/>
              <a:miter lim="800000"/>
              <a:headEnd/>
              <a:tailEnd/>
            </a:ln>
          </p:spPr>
          <p:txBody>
            <a:bodyPr wrap="none" anchor="ctr"/>
            <a:lstStyle/>
            <a:p>
              <a:endParaRPr lang="en-US"/>
            </a:p>
          </p:txBody>
        </p:sp>
        <p:sp>
          <p:nvSpPr>
            <p:cNvPr id="102422" name="Text Box 5"/>
            <p:cNvSpPr txBox="1">
              <a:spLocks noChangeArrowheads="1"/>
            </p:cNvSpPr>
            <p:nvPr/>
          </p:nvSpPr>
          <p:spPr bwMode="auto">
            <a:xfrm>
              <a:off x="1901825" y="534987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2423" name="Text Box 6"/>
            <p:cNvSpPr txBox="1">
              <a:spLocks noChangeArrowheads="1"/>
            </p:cNvSpPr>
            <p:nvPr/>
          </p:nvSpPr>
          <p:spPr bwMode="auto">
            <a:xfrm>
              <a:off x="3336925" y="401637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2424" name="Oval 7"/>
            <p:cNvSpPr>
              <a:spLocks noChangeArrowheads="1"/>
            </p:cNvSpPr>
            <p:nvPr/>
          </p:nvSpPr>
          <p:spPr bwMode="auto">
            <a:xfrm>
              <a:off x="1066800" y="4114800"/>
              <a:ext cx="127000" cy="127000"/>
            </a:xfrm>
            <a:prstGeom prst="ellipse">
              <a:avLst/>
            </a:prstGeom>
            <a:solidFill>
              <a:schemeClr val="accent1"/>
            </a:solidFill>
            <a:ln w="9525">
              <a:noFill/>
              <a:round/>
              <a:headEnd/>
              <a:tailEnd/>
            </a:ln>
          </p:spPr>
          <p:txBody>
            <a:bodyPr wrap="none" anchor="ctr"/>
            <a:lstStyle/>
            <a:p>
              <a:endParaRPr lang="en-US"/>
            </a:p>
          </p:txBody>
        </p:sp>
        <p:sp>
          <p:nvSpPr>
            <p:cNvPr id="102425" name="Line 8"/>
            <p:cNvSpPr>
              <a:spLocks noChangeShapeType="1"/>
            </p:cNvSpPr>
            <p:nvPr/>
          </p:nvSpPr>
          <p:spPr bwMode="auto">
            <a:xfrm>
              <a:off x="3302000" y="5270500"/>
              <a:ext cx="609600" cy="0"/>
            </a:xfrm>
            <a:prstGeom prst="line">
              <a:avLst/>
            </a:prstGeom>
            <a:noFill/>
            <a:ln w="9525">
              <a:solidFill>
                <a:schemeClr val="tx1"/>
              </a:solidFill>
              <a:round/>
              <a:headEnd/>
              <a:tailEnd type="triangle" w="med" len="med"/>
            </a:ln>
          </p:spPr>
          <p:txBody>
            <a:bodyPr wrap="none"/>
            <a:lstStyle/>
            <a:p>
              <a:endParaRPr lang="en-US"/>
            </a:p>
          </p:txBody>
        </p:sp>
        <p:sp>
          <p:nvSpPr>
            <p:cNvPr id="102426" name="Text Box 9"/>
            <p:cNvSpPr txBox="1">
              <a:spLocks noChangeArrowheads="1"/>
            </p:cNvSpPr>
            <p:nvPr/>
          </p:nvSpPr>
          <p:spPr bwMode="auto">
            <a:xfrm>
              <a:off x="3964533" y="4970581"/>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02427" name="Line 10"/>
            <p:cNvSpPr>
              <a:spLocks noChangeShapeType="1"/>
            </p:cNvSpPr>
            <p:nvPr/>
          </p:nvSpPr>
          <p:spPr bwMode="auto">
            <a:xfrm flipV="1">
              <a:off x="850900" y="2489200"/>
              <a:ext cx="0" cy="431800"/>
            </a:xfrm>
            <a:prstGeom prst="line">
              <a:avLst/>
            </a:prstGeom>
            <a:noFill/>
            <a:ln w="9525">
              <a:solidFill>
                <a:schemeClr val="tx1"/>
              </a:solidFill>
              <a:round/>
              <a:headEnd/>
              <a:tailEnd type="triangle" w="med" len="med"/>
            </a:ln>
          </p:spPr>
          <p:txBody>
            <a:bodyPr wrap="none"/>
            <a:lstStyle/>
            <a:p>
              <a:endParaRPr lang="en-US"/>
            </a:p>
          </p:txBody>
        </p:sp>
        <p:sp>
          <p:nvSpPr>
            <p:cNvPr id="102428" name="Text Box 11"/>
            <p:cNvSpPr txBox="1">
              <a:spLocks noChangeArrowheads="1"/>
            </p:cNvSpPr>
            <p:nvPr/>
          </p:nvSpPr>
          <p:spPr bwMode="auto">
            <a:xfrm>
              <a:off x="716745" y="201053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02429" name="Rectangle 12"/>
            <p:cNvSpPr>
              <a:spLocks noChangeArrowheads="1"/>
            </p:cNvSpPr>
            <p:nvPr/>
          </p:nvSpPr>
          <p:spPr bwMode="auto">
            <a:xfrm rot="-2442996">
              <a:off x="1917700" y="3822700"/>
              <a:ext cx="101600" cy="660400"/>
            </a:xfrm>
            <a:prstGeom prst="rect">
              <a:avLst/>
            </a:prstGeom>
            <a:solidFill>
              <a:srgbClr val="DDDDDD"/>
            </a:solidFill>
            <a:ln w="9525">
              <a:noFill/>
              <a:miter lim="800000"/>
              <a:headEnd/>
              <a:tailEnd/>
            </a:ln>
          </p:spPr>
          <p:txBody>
            <a:bodyPr wrap="none" anchor="ctr"/>
            <a:lstStyle/>
            <a:p>
              <a:endParaRPr lang="en-US"/>
            </a:p>
          </p:txBody>
        </p:sp>
        <p:cxnSp>
          <p:nvCxnSpPr>
            <p:cNvPr id="102430" name="Straight Arrow Connector 26"/>
            <p:cNvCxnSpPr>
              <a:cxnSpLocks noChangeShapeType="1"/>
            </p:cNvCxnSpPr>
            <p:nvPr/>
          </p:nvCxnSpPr>
          <p:spPr bwMode="auto">
            <a:xfrm flipV="1">
              <a:off x="1590675" y="3771900"/>
              <a:ext cx="800100" cy="714376"/>
            </a:xfrm>
            <a:prstGeom prst="straightConnector1">
              <a:avLst/>
            </a:prstGeom>
            <a:noFill/>
            <a:ln w="28575" algn="ctr">
              <a:solidFill>
                <a:srgbClr val="0000FF"/>
              </a:solidFill>
              <a:prstDash val="dash"/>
              <a:round/>
              <a:headEnd/>
              <a:tailEnd type="triangle" w="med" len="med"/>
            </a:ln>
          </p:spPr>
        </p:cxnSp>
        <p:cxnSp>
          <p:nvCxnSpPr>
            <p:cNvPr id="102431" name="Straight Arrow Connector 27"/>
            <p:cNvCxnSpPr>
              <a:cxnSpLocks noChangeShapeType="1"/>
            </p:cNvCxnSpPr>
            <p:nvPr/>
          </p:nvCxnSpPr>
          <p:spPr bwMode="auto">
            <a:xfrm rot="16200000" flipH="1">
              <a:off x="1594888" y="3848989"/>
              <a:ext cx="839969" cy="712378"/>
            </a:xfrm>
            <a:prstGeom prst="straightConnector1">
              <a:avLst/>
            </a:prstGeom>
            <a:noFill/>
            <a:ln w="28575" algn="ctr">
              <a:solidFill>
                <a:srgbClr val="0000FF"/>
              </a:solidFill>
              <a:prstDash val="dash"/>
              <a:round/>
              <a:headEnd/>
              <a:tailEnd type="triangle" w="med" len="med"/>
            </a:ln>
          </p:spPr>
        </p:cxnSp>
      </p:grpSp>
      <p:grpSp>
        <p:nvGrpSpPr>
          <p:cNvPr id="102408" name="Group 34"/>
          <p:cNvGrpSpPr>
            <a:grpSpLocks/>
          </p:cNvGrpSpPr>
          <p:nvPr/>
        </p:nvGrpSpPr>
        <p:grpSpPr bwMode="auto">
          <a:xfrm>
            <a:off x="5148097" y="1995935"/>
            <a:ext cx="3553228" cy="3823840"/>
            <a:chOff x="5148097" y="1995935"/>
            <a:chExt cx="3553228" cy="3823840"/>
          </a:xfrm>
        </p:grpSpPr>
        <p:sp>
          <p:nvSpPr>
            <p:cNvPr id="102409" name="Rectangle 14"/>
            <p:cNvSpPr>
              <a:spLocks noChangeArrowheads="1"/>
            </p:cNvSpPr>
            <p:nvPr/>
          </p:nvSpPr>
          <p:spPr bwMode="auto">
            <a:xfrm>
              <a:off x="5321300" y="3136900"/>
              <a:ext cx="2286000" cy="2146300"/>
            </a:xfrm>
            <a:prstGeom prst="rect">
              <a:avLst/>
            </a:prstGeom>
            <a:solidFill>
              <a:srgbClr val="FF9900"/>
            </a:solidFill>
            <a:ln w="9525">
              <a:noFill/>
              <a:miter lim="800000"/>
              <a:headEnd/>
              <a:tailEnd/>
            </a:ln>
          </p:spPr>
          <p:txBody>
            <a:bodyPr wrap="none" anchor="ctr"/>
            <a:lstStyle/>
            <a:p>
              <a:endParaRPr lang="en-US"/>
            </a:p>
          </p:txBody>
        </p:sp>
        <p:sp>
          <p:nvSpPr>
            <p:cNvPr id="102410" name="Text Box 15"/>
            <p:cNvSpPr txBox="1">
              <a:spLocks noChangeArrowheads="1"/>
            </p:cNvSpPr>
            <p:nvPr/>
          </p:nvSpPr>
          <p:spPr bwMode="auto">
            <a:xfrm>
              <a:off x="6346825" y="536257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2411" name="Text Box 16"/>
            <p:cNvSpPr txBox="1">
              <a:spLocks noChangeArrowheads="1"/>
            </p:cNvSpPr>
            <p:nvPr/>
          </p:nvSpPr>
          <p:spPr bwMode="auto">
            <a:xfrm>
              <a:off x="7781925" y="402907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2412" name="Oval 17"/>
            <p:cNvSpPr>
              <a:spLocks noChangeArrowheads="1"/>
            </p:cNvSpPr>
            <p:nvPr/>
          </p:nvSpPr>
          <p:spPr bwMode="auto">
            <a:xfrm>
              <a:off x="5511800" y="4127500"/>
              <a:ext cx="127000" cy="127000"/>
            </a:xfrm>
            <a:prstGeom prst="ellipse">
              <a:avLst/>
            </a:prstGeom>
            <a:solidFill>
              <a:schemeClr val="accent1"/>
            </a:solidFill>
            <a:ln w="9525">
              <a:noFill/>
              <a:round/>
              <a:headEnd/>
              <a:tailEnd/>
            </a:ln>
          </p:spPr>
          <p:txBody>
            <a:bodyPr wrap="none" anchor="ctr"/>
            <a:lstStyle/>
            <a:p>
              <a:endParaRPr lang="en-US"/>
            </a:p>
          </p:txBody>
        </p:sp>
        <p:sp>
          <p:nvSpPr>
            <p:cNvPr id="102413" name="Line 18"/>
            <p:cNvSpPr>
              <a:spLocks noChangeShapeType="1"/>
            </p:cNvSpPr>
            <p:nvPr/>
          </p:nvSpPr>
          <p:spPr bwMode="auto">
            <a:xfrm>
              <a:off x="7747000" y="5283200"/>
              <a:ext cx="609600" cy="0"/>
            </a:xfrm>
            <a:prstGeom prst="line">
              <a:avLst/>
            </a:prstGeom>
            <a:noFill/>
            <a:ln w="9525">
              <a:solidFill>
                <a:schemeClr val="tx1"/>
              </a:solidFill>
              <a:round/>
              <a:headEnd/>
              <a:tailEnd type="triangle" w="med" len="med"/>
            </a:ln>
          </p:spPr>
          <p:txBody>
            <a:bodyPr wrap="none"/>
            <a:lstStyle/>
            <a:p>
              <a:endParaRPr lang="en-US"/>
            </a:p>
          </p:txBody>
        </p:sp>
        <p:sp>
          <p:nvSpPr>
            <p:cNvPr id="102414" name="Text Box 19"/>
            <p:cNvSpPr txBox="1">
              <a:spLocks noChangeArrowheads="1"/>
            </p:cNvSpPr>
            <p:nvPr/>
          </p:nvSpPr>
          <p:spPr bwMode="auto">
            <a:xfrm>
              <a:off x="8382237" y="4996929"/>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02415" name="Line 20"/>
            <p:cNvSpPr>
              <a:spLocks noChangeShapeType="1"/>
            </p:cNvSpPr>
            <p:nvPr/>
          </p:nvSpPr>
          <p:spPr bwMode="auto">
            <a:xfrm flipV="1">
              <a:off x="5295900" y="2501900"/>
              <a:ext cx="0" cy="431800"/>
            </a:xfrm>
            <a:prstGeom prst="line">
              <a:avLst/>
            </a:prstGeom>
            <a:noFill/>
            <a:ln w="9525">
              <a:solidFill>
                <a:schemeClr val="tx1"/>
              </a:solidFill>
              <a:round/>
              <a:headEnd/>
              <a:tailEnd type="triangle" w="med" len="med"/>
            </a:ln>
          </p:spPr>
          <p:txBody>
            <a:bodyPr wrap="none"/>
            <a:lstStyle/>
            <a:p>
              <a:endParaRPr lang="en-US"/>
            </a:p>
          </p:txBody>
        </p:sp>
        <p:sp>
          <p:nvSpPr>
            <p:cNvPr id="102416" name="Text Box 21"/>
            <p:cNvSpPr txBox="1">
              <a:spLocks noChangeArrowheads="1"/>
            </p:cNvSpPr>
            <p:nvPr/>
          </p:nvSpPr>
          <p:spPr bwMode="auto">
            <a:xfrm>
              <a:off x="5148097" y="1995935"/>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02417" name="AutoShape 22"/>
            <p:cNvSpPr>
              <a:spLocks noChangeArrowheads="1"/>
            </p:cNvSpPr>
            <p:nvPr/>
          </p:nvSpPr>
          <p:spPr bwMode="auto">
            <a:xfrm rot="5400000">
              <a:off x="5308600" y="3130550"/>
              <a:ext cx="406400" cy="406400"/>
            </a:xfrm>
            <a:prstGeom prst="rtTriangle">
              <a:avLst/>
            </a:prstGeom>
            <a:solidFill>
              <a:srgbClr val="DDDDDD"/>
            </a:solidFill>
            <a:ln w="9525">
              <a:noFill/>
              <a:miter lim="800000"/>
              <a:headEnd/>
              <a:tailEnd/>
            </a:ln>
          </p:spPr>
          <p:txBody>
            <a:bodyPr wrap="none" anchor="ctr"/>
            <a:lstStyle/>
            <a:p>
              <a:endParaRPr lang="en-US"/>
            </a:p>
          </p:txBody>
        </p:sp>
        <p:sp>
          <p:nvSpPr>
            <p:cNvPr id="102418" name="AutoShape 23"/>
            <p:cNvSpPr>
              <a:spLocks noChangeArrowheads="1"/>
            </p:cNvSpPr>
            <p:nvPr/>
          </p:nvSpPr>
          <p:spPr bwMode="auto">
            <a:xfrm rot="5400000" flipH="1" flipV="1">
              <a:off x="7200900" y="4876800"/>
              <a:ext cx="406400" cy="406400"/>
            </a:xfrm>
            <a:prstGeom prst="rtTriangle">
              <a:avLst/>
            </a:prstGeom>
            <a:solidFill>
              <a:srgbClr val="DDDDDD"/>
            </a:solidFill>
            <a:ln w="9525">
              <a:noFill/>
              <a:miter lim="800000"/>
              <a:headEnd/>
              <a:tailEnd/>
            </a:ln>
          </p:spPr>
          <p:txBody>
            <a:bodyPr wrap="none" anchor="ctr"/>
            <a:lstStyle/>
            <a:p>
              <a:endParaRPr lang="en-US"/>
            </a:p>
          </p:txBody>
        </p:sp>
        <p:cxnSp>
          <p:nvCxnSpPr>
            <p:cNvPr id="102419" name="Straight Arrow Connector 31"/>
            <p:cNvCxnSpPr>
              <a:cxnSpLocks noChangeShapeType="1"/>
            </p:cNvCxnSpPr>
            <p:nvPr/>
          </p:nvCxnSpPr>
          <p:spPr bwMode="auto">
            <a:xfrm flipV="1">
              <a:off x="6076950" y="3841895"/>
              <a:ext cx="816497" cy="692005"/>
            </a:xfrm>
            <a:prstGeom prst="straightConnector1">
              <a:avLst/>
            </a:prstGeom>
            <a:noFill/>
            <a:ln w="28575" algn="ctr">
              <a:solidFill>
                <a:srgbClr val="0000FF"/>
              </a:solidFill>
              <a:prstDash val="dash"/>
              <a:round/>
              <a:headEnd/>
              <a:tailEnd type="triangle" w="med" len="med"/>
            </a:ln>
          </p:spPr>
        </p:cxnSp>
        <p:cxnSp>
          <p:nvCxnSpPr>
            <p:cNvPr id="102420" name="Straight Arrow Connector 32"/>
            <p:cNvCxnSpPr>
              <a:cxnSpLocks noChangeShapeType="1"/>
            </p:cNvCxnSpPr>
            <p:nvPr/>
          </p:nvCxnSpPr>
          <p:spPr bwMode="auto">
            <a:xfrm rot="16200000" flipH="1">
              <a:off x="6074743" y="3863162"/>
              <a:ext cx="839969" cy="712378"/>
            </a:xfrm>
            <a:prstGeom prst="straightConnector1">
              <a:avLst/>
            </a:prstGeom>
            <a:noFill/>
            <a:ln w="28575" algn="ctr">
              <a:solidFill>
                <a:srgbClr val="0000FF"/>
              </a:solidFill>
              <a:prstDash val="dash"/>
              <a:round/>
              <a:headEnd/>
              <a:tailEnd type="triangle" w="med" len="med"/>
            </a:ln>
          </p:spPr>
        </p:cxnSp>
      </p:grpSp>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118</a:t>
            </a:fld>
            <a:endParaRPr lang="en-US" dirty="0"/>
          </a:p>
        </p:txBody>
      </p:sp>
      <p:sp>
        <p:nvSpPr>
          <p:cNvPr id="33" name="Text Box 2"/>
          <p:cNvSpPr txBox="1">
            <a:spLocks noChangeArrowheads="1"/>
          </p:cNvSpPr>
          <p:nvPr/>
        </p:nvSpPr>
        <p:spPr bwMode="auto">
          <a:xfrm>
            <a:off x="2231070"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119</a:t>
            </a:fld>
            <a:endParaRPr lang="en-US" dirty="0"/>
          </a:p>
        </p:txBody>
      </p:sp>
      <p:graphicFrame>
        <p:nvGraphicFramePr>
          <p:cNvPr id="414722" name="Object 20"/>
          <p:cNvGraphicFramePr>
            <a:graphicFrameLocks noChangeAspect="1"/>
          </p:cNvGraphicFramePr>
          <p:nvPr/>
        </p:nvGraphicFramePr>
        <p:xfrm>
          <a:off x="4496934" y="1852617"/>
          <a:ext cx="3355975" cy="781050"/>
        </p:xfrm>
        <a:graphic>
          <a:graphicData uri="http://schemas.openxmlformats.org/presentationml/2006/ole">
            <mc:AlternateContent xmlns:mc="http://schemas.openxmlformats.org/markup-compatibility/2006">
              <mc:Choice xmlns:v="urn:schemas-microsoft-com:vml" Requires="v">
                <p:oleObj spid="_x0000_s414790" name="Equation" r:id="rId3" imgW="1866900" imgH="431800" progId="Equation.DSMT4">
                  <p:embed/>
                </p:oleObj>
              </mc:Choice>
              <mc:Fallback>
                <p:oleObj name="Equation" r:id="rId3" imgW="1866900" imgH="431800"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934" y="1852617"/>
                        <a:ext cx="3355975" cy="781050"/>
                      </a:xfrm>
                      <a:prstGeom prst="rect">
                        <a:avLst/>
                      </a:prstGeom>
                      <a:solidFill>
                        <a:srgbClr val="FFFF99"/>
                      </a:solidFill>
                    </p:spPr>
                  </p:pic>
                </p:oleObj>
              </mc:Fallback>
            </mc:AlternateContent>
          </a:graphicData>
        </a:graphic>
      </p:graphicFrame>
      <p:graphicFrame>
        <p:nvGraphicFramePr>
          <p:cNvPr id="414723" name="Object 20"/>
          <p:cNvGraphicFramePr>
            <a:graphicFrameLocks noChangeAspect="1"/>
          </p:cNvGraphicFramePr>
          <p:nvPr/>
        </p:nvGraphicFramePr>
        <p:xfrm>
          <a:off x="943424" y="3663281"/>
          <a:ext cx="2968625" cy="827088"/>
        </p:xfrm>
        <a:graphic>
          <a:graphicData uri="http://schemas.openxmlformats.org/presentationml/2006/ole">
            <mc:AlternateContent xmlns:mc="http://schemas.openxmlformats.org/markup-compatibility/2006">
              <mc:Choice xmlns:v="urn:schemas-microsoft-com:vml" Requires="v">
                <p:oleObj spid="_x0000_s414791" name="Equation" r:id="rId5" imgW="1651000" imgH="457200" progId="Equation.DSMT4">
                  <p:embed/>
                </p:oleObj>
              </mc:Choice>
              <mc:Fallback>
                <p:oleObj name="Equation" r:id="rId5" imgW="1651000" imgH="457200"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24" y="3663281"/>
                        <a:ext cx="2968625" cy="827088"/>
                      </a:xfrm>
                      <a:prstGeom prst="rect">
                        <a:avLst/>
                      </a:prstGeom>
                      <a:solidFill>
                        <a:srgbClr val="FFFF99"/>
                      </a:solidFill>
                    </p:spPr>
                  </p:pic>
                </p:oleObj>
              </mc:Fallback>
            </mc:AlternateContent>
          </a:graphicData>
        </a:graphic>
      </p:graphicFrame>
      <p:sp>
        <p:nvSpPr>
          <p:cNvPr id="4147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4726" name="Object 20"/>
          <p:cNvGraphicFramePr>
            <a:graphicFrameLocks noChangeAspect="1"/>
          </p:cNvGraphicFramePr>
          <p:nvPr/>
        </p:nvGraphicFramePr>
        <p:xfrm>
          <a:off x="4501471" y="3703169"/>
          <a:ext cx="4108450" cy="758825"/>
        </p:xfrm>
        <a:graphic>
          <a:graphicData uri="http://schemas.openxmlformats.org/presentationml/2006/ole">
            <mc:AlternateContent xmlns:mc="http://schemas.openxmlformats.org/markup-compatibility/2006">
              <mc:Choice xmlns:v="urn:schemas-microsoft-com:vml" Requires="v">
                <p:oleObj spid="_x0000_s414792" name="Equation" r:id="rId7" imgW="2286000" imgH="419100" progId="Equation.DSMT4">
                  <p:embed/>
                </p:oleObj>
              </mc:Choice>
              <mc:Fallback>
                <p:oleObj name="Equation" r:id="rId7" imgW="2286000" imgH="4191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1471" y="3703169"/>
                        <a:ext cx="4108450" cy="758825"/>
                      </a:xfrm>
                      <a:prstGeom prst="rect">
                        <a:avLst/>
                      </a:prstGeom>
                      <a:solidFill>
                        <a:srgbClr val="FFFF99"/>
                      </a:solidFill>
                    </p:spPr>
                  </p:pic>
                </p:oleObj>
              </mc:Fallback>
            </mc:AlternateContent>
          </a:graphicData>
        </a:graphic>
      </p:graphicFrame>
      <p:sp>
        <p:nvSpPr>
          <p:cNvPr id="38" name="TextBox 37"/>
          <p:cNvSpPr txBox="1"/>
          <p:nvPr/>
        </p:nvSpPr>
        <p:spPr>
          <a:xfrm>
            <a:off x="446314" y="957942"/>
            <a:ext cx="8166018"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Here we compare bandwidths (impedance and axial-ratio):</a:t>
            </a:r>
            <a:endParaRPr lang="en-US" sz="2400" dirty="0">
              <a:solidFill>
                <a:srgbClr val="FF0000"/>
              </a:solidFill>
              <a:latin typeface="Arial" pitchFamily="34" charset="0"/>
              <a:cs typeface="Arial" pitchFamily="34" charset="0"/>
            </a:endParaRPr>
          </a:p>
        </p:txBody>
      </p:sp>
      <p:sp>
        <p:nvSpPr>
          <p:cNvPr id="39" name="TextBox 38"/>
          <p:cNvSpPr txBox="1"/>
          <p:nvPr/>
        </p:nvSpPr>
        <p:spPr>
          <a:xfrm>
            <a:off x="1153885" y="2002974"/>
            <a:ext cx="3320974"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Linearly-polarized (LP) patch: </a:t>
            </a:r>
            <a:endParaRPr lang="en-US" dirty="0">
              <a:solidFill>
                <a:srgbClr val="0000FF"/>
              </a:solidFill>
              <a:latin typeface="Arial" pitchFamily="34" charset="0"/>
              <a:cs typeface="Arial" pitchFamily="34" charset="0"/>
            </a:endParaRPr>
          </a:p>
        </p:txBody>
      </p:sp>
      <p:sp>
        <p:nvSpPr>
          <p:cNvPr id="40" name="TextBox 39"/>
          <p:cNvSpPr txBox="1"/>
          <p:nvPr/>
        </p:nvSpPr>
        <p:spPr>
          <a:xfrm>
            <a:off x="1142969" y="3091530"/>
            <a:ext cx="4762842"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Circularly-polarized (CP) single-feed patch: </a:t>
            </a:r>
            <a:endParaRPr lang="en-US" dirty="0">
              <a:solidFill>
                <a:srgbClr val="0000FF"/>
              </a:solidFill>
              <a:latin typeface="Arial" pitchFamily="34" charset="0"/>
              <a:cs typeface="Arial" pitchFamily="34" charset="0"/>
            </a:endParaRPr>
          </a:p>
        </p:txBody>
      </p:sp>
      <p:sp>
        <p:nvSpPr>
          <p:cNvPr id="41" name="TextBox 40"/>
          <p:cNvSpPr txBox="1"/>
          <p:nvPr/>
        </p:nvSpPr>
        <p:spPr>
          <a:xfrm>
            <a:off x="707571" y="5279571"/>
            <a:ext cx="8164415"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The axial-ratio bandwidth is </a:t>
            </a:r>
            <a:r>
              <a:rPr lang="en-US" sz="2000" u="sng" dirty="0" smtClean="0">
                <a:solidFill>
                  <a:srgbClr val="FF0000"/>
                </a:solidFill>
                <a:latin typeface="Arial" pitchFamily="34" charset="0"/>
                <a:cs typeface="Arial" pitchFamily="34" charset="0"/>
              </a:rPr>
              <a:t>small</a:t>
            </a:r>
            <a:r>
              <a:rPr lang="en-US" sz="2000" dirty="0" smtClean="0">
                <a:solidFill>
                  <a:srgbClr val="FF0000"/>
                </a:solidFill>
                <a:latin typeface="Arial" pitchFamily="34" charset="0"/>
                <a:cs typeface="Arial" pitchFamily="34" charset="0"/>
              </a:rPr>
              <a:t> when using the single-feed method. </a:t>
            </a:r>
            <a:endParaRPr lang="en-US" sz="2000" dirty="0">
              <a:solidFill>
                <a:srgbClr val="FF0000"/>
              </a:solidFill>
              <a:latin typeface="Arial" pitchFamily="34" charset="0"/>
              <a:cs typeface="Arial" pitchFamily="34" charset="0"/>
            </a:endParaRPr>
          </a:p>
        </p:txBody>
      </p:sp>
      <p:sp>
        <p:nvSpPr>
          <p:cNvPr id="414728" name="Rectangle 8"/>
          <p:cNvSpPr>
            <a:spLocks noChangeArrowheads="1"/>
          </p:cNvSpPr>
          <p:nvPr/>
        </p:nvSpPr>
        <p:spPr bwMode="auto">
          <a:xfrm>
            <a:off x="424544" y="5955659"/>
            <a:ext cx="83711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r>
              <a:rPr lang="en-US" sz="1400" dirty="0" smtClean="0">
                <a:latin typeface="Arial" pitchFamily="34" charset="0"/>
                <a:ea typeface="Times New Roman" pitchFamily="18" charset="0"/>
                <a:cs typeface="Arial" pitchFamily="34" charset="0"/>
              </a:rPr>
              <a:t>W. L. Langston and D. R. Jackson,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“Impedance, Axial-Ratio, and Receive-Power Bandwidths of Microstrip Antennas,”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IEEE Trans. Antennas and Propagation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vol. 52, pp. 2769-2773, Oct. 2004.</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Text Box 2"/>
          <p:cNvSpPr txBox="1">
            <a:spLocks noChangeArrowheads="1"/>
          </p:cNvSpPr>
          <p:nvPr/>
        </p:nvSpPr>
        <p:spPr bwMode="auto">
          <a:xfrm>
            <a:off x="233794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888020" y="800596"/>
            <a:ext cx="5354992" cy="461665"/>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Disadvantages of Microstrip Antennas</a:t>
            </a:r>
          </a:p>
        </p:txBody>
      </p:sp>
      <p:sp>
        <p:nvSpPr>
          <p:cNvPr id="76803" name="Text Box 3"/>
          <p:cNvSpPr txBox="1">
            <a:spLocks noChangeArrowheads="1"/>
          </p:cNvSpPr>
          <p:nvPr/>
        </p:nvSpPr>
        <p:spPr bwMode="auto">
          <a:xfrm>
            <a:off x="315686" y="1659589"/>
            <a:ext cx="8563260" cy="3231654"/>
          </a:xfrm>
          <a:prstGeom prst="rect">
            <a:avLst/>
          </a:prstGeom>
          <a:noFill/>
          <a:ln w="9525">
            <a:noFill/>
            <a:miter lim="800000"/>
            <a:headEnd/>
            <a:tailEnd/>
          </a:ln>
        </p:spPr>
        <p:txBody>
          <a:bodyPr wrap="square">
            <a:spAutoFit/>
          </a:bodyPr>
          <a:lstStyle/>
          <a:p>
            <a:pPr marL="287338" indent="-287338" eaLnBrk="1" hangingPunct="1">
              <a:spcAft>
                <a:spcPts val="2400"/>
              </a:spcAft>
              <a:buFont typeface="Wingdings" pitchFamily="2" charset="2"/>
              <a:buChar char="Ø"/>
            </a:pPr>
            <a:r>
              <a:rPr lang="en-US" dirty="0" smtClean="0">
                <a:solidFill>
                  <a:srgbClr val="0000FF"/>
                </a:solidFill>
                <a:latin typeface="Arial" charset="0"/>
              </a:rPr>
              <a:t>Low </a:t>
            </a:r>
            <a:r>
              <a:rPr lang="en-US" dirty="0">
                <a:solidFill>
                  <a:srgbClr val="0000FF"/>
                </a:solidFill>
                <a:latin typeface="Arial" charset="0"/>
              </a:rPr>
              <a:t>bandwidth (but can be improved by a variety </a:t>
            </a:r>
            <a:r>
              <a:rPr lang="en-US" dirty="0" smtClean="0">
                <a:solidFill>
                  <a:srgbClr val="0000FF"/>
                </a:solidFill>
                <a:latin typeface="Arial" charset="0"/>
              </a:rPr>
              <a:t>of techniques</a:t>
            </a:r>
            <a:r>
              <a:rPr lang="en-US" dirty="0">
                <a:solidFill>
                  <a:srgbClr val="0000FF"/>
                </a:solidFill>
                <a:latin typeface="Arial" charset="0"/>
              </a:rPr>
              <a:t>). Bandwidths of a </a:t>
            </a:r>
            <a:r>
              <a:rPr lang="en-US" u="sng" dirty="0">
                <a:solidFill>
                  <a:srgbClr val="0000FF"/>
                </a:solidFill>
                <a:latin typeface="Arial" charset="0"/>
              </a:rPr>
              <a:t>few percent</a:t>
            </a:r>
            <a:r>
              <a:rPr lang="en-US" dirty="0">
                <a:solidFill>
                  <a:srgbClr val="0000FF"/>
                </a:solidFill>
                <a:latin typeface="Arial" charset="0"/>
              </a:rPr>
              <a:t> are </a:t>
            </a:r>
            <a:r>
              <a:rPr lang="en-US" dirty="0" smtClean="0">
                <a:solidFill>
                  <a:srgbClr val="0000FF"/>
                </a:solidFill>
                <a:latin typeface="Arial" charset="0"/>
              </a:rPr>
              <a:t>typical. Bandwidth is roughly proportional to the substrate thickness and inversely proportional to the substrate permittivity.</a:t>
            </a:r>
            <a:endParaRPr lang="en-US" dirty="0">
              <a:solidFill>
                <a:srgbClr val="0000FF"/>
              </a:solidFill>
              <a:latin typeface="Arial" charset="0"/>
            </a:endParaRPr>
          </a:p>
          <a:p>
            <a:pPr marL="285750" indent="-285750" eaLnBrk="1" hangingPunct="1">
              <a:spcAft>
                <a:spcPts val="2400"/>
              </a:spcAft>
              <a:buFont typeface="Wingdings" pitchFamily="2" charset="2"/>
              <a:buChar char="Ø"/>
            </a:pPr>
            <a:r>
              <a:rPr lang="en-US" dirty="0" smtClean="0">
                <a:solidFill>
                  <a:srgbClr val="0000FF"/>
                </a:solidFill>
                <a:latin typeface="Arial" charset="0"/>
              </a:rPr>
              <a:t>Efficiency </a:t>
            </a:r>
            <a:r>
              <a:rPr lang="en-US" dirty="0">
                <a:solidFill>
                  <a:srgbClr val="0000FF"/>
                </a:solidFill>
                <a:latin typeface="Arial" charset="0"/>
              </a:rPr>
              <a:t>may be lower than with other antennas. </a:t>
            </a:r>
            <a:r>
              <a:rPr lang="en-US" dirty="0" smtClean="0">
                <a:solidFill>
                  <a:srgbClr val="0000FF"/>
                </a:solidFill>
                <a:latin typeface="Arial" charset="0"/>
              </a:rPr>
              <a:t>Efficiency </a:t>
            </a:r>
            <a:r>
              <a:rPr lang="en-US" dirty="0">
                <a:solidFill>
                  <a:srgbClr val="0000FF"/>
                </a:solidFill>
                <a:latin typeface="Arial" charset="0"/>
              </a:rPr>
              <a:t>is limited by conductor and dielectric </a:t>
            </a:r>
            <a:r>
              <a:rPr lang="en-US" dirty="0" smtClean="0">
                <a:solidFill>
                  <a:srgbClr val="0000FF"/>
                </a:solidFill>
                <a:latin typeface="Arial" charset="0"/>
              </a:rPr>
              <a:t>losses</a:t>
            </a:r>
            <a:r>
              <a:rPr lang="en-US" dirty="0">
                <a:solidFill>
                  <a:srgbClr val="0000FF"/>
                </a:solidFill>
                <a:latin typeface="Arial" charset="0"/>
              </a:rPr>
              <a:t>*, and by surface-wave loss**. </a:t>
            </a:r>
            <a:endParaRPr lang="en-US" dirty="0" smtClean="0">
              <a:solidFill>
                <a:srgbClr val="0000FF"/>
              </a:solidFill>
              <a:latin typeface="Arial" charset="0"/>
            </a:endParaRPr>
          </a:p>
          <a:p>
            <a:pPr marL="285750" indent="-285750" eaLnBrk="1" hangingPunct="1">
              <a:spcAft>
                <a:spcPts val="2400"/>
              </a:spcAft>
              <a:buFont typeface="Wingdings" pitchFamily="2" charset="2"/>
              <a:buChar char="Ø"/>
            </a:pPr>
            <a:r>
              <a:rPr lang="en-US" dirty="0" smtClean="0">
                <a:solidFill>
                  <a:srgbClr val="0000FF"/>
                </a:solidFill>
                <a:latin typeface="Arial" charset="0"/>
              </a:rPr>
              <a:t>Only used at microwave frequencies and above (the substrate becomes too large at lower frequencies).</a:t>
            </a:r>
          </a:p>
          <a:p>
            <a:pPr marL="285750" indent="-285750" eaLnBrk="1" hangingPunct="1">
              <a:spcAft>
                <a:spcPts val="2400"/>
              </a:spcAft>
              <a:buFont typeface="Wingdings" pitchFamily="2" charset="2"/>
              <a:buChar char="Ø"/>
            </a:pPr>
            <a:r>
              <a:rPr lang="en-US" dirty="0" smtClean="0">
                <a:solidFill>
                  <a:srgbClr val="0000FF"/>
                </a:solidFill>
                <a:latin typeface="Arial" charset="0"/>
              </a:rPr>
              <a:t>Cannot handle extremely large amounts of power (dielectric breakdown).</a:t>
            </a:r>
            <a:endParaRPr lang="en-US" dirty="0">
              <a:solidFill>
                <a:srgbClr val="0000FF"/>
              </a:solidFill>
              <a:latin typeface="Arial" charset="0"/>
            </a:endParaRPr>
          </a:p>
        </p:txBody>
      </p:sp>
      <p:sp>
        <p:nvSpPr>
          <p:cNvPr id="76804" name="Text Box 4"/>
          <p:cNvSpPr txBox="1">
            <a:spLocks noChangeArrowheads="1"/>
          </p:cNvSpPr>
          <p:nvPr/>
        </p:nvSpPr>
        <p:spPr bwMode="auto">
          <a:xfrm>
            <a:off x="1167660" y="5270852"/>
            <a:ext cx="6797675" cy="1200329"/>
          </a:xfrm>
          <a:prstGeom prst="rect">
            <a:avLst/>
          </a:prstGeom>
          <a:noFill/>
          <a:ln w="9525">
            <a:noFill/>
            <a:miter lim="800000"/>
            <a:headEnd/>
            <a:tailEnd/>
          </a:ln>
        </p:spPr>
        <p:txBody>
          <a:bodyPr>
            <a:spAutoFit/>
          </a:bodyPr>
          <a:lstStyle/>
          <a:p>
            <a:pPr marL="225425" indent="-225425" eaLnBrk="1" hangingPunct="1"/>
            <a:r>
              <a:rPr lang="en-US" sz="1600" dirty="0">
                <a:latin typeface="Arial" charset="0"/>
              </a:rPr>
              <a:t>* </a:t>
            </a:r>
            <a:r>
              <a:rPr lang="en-US" sz="1600" dirty="0" smtClean="0">
                <a:latin typeface="Arial" charset="0"/>
              </a:rPr>
              <a:t>Conductor </a:t>
            </a:r>
            <a:r>
              <a:rPr lang="en-US" sz="1600" dirty="0">
                <a:latin typeface="Arial" charset="0"/>
              </a:rPr>
              <a:t>and dielectric losses become more severe for thinner substrates.</a:t>
            </a:r>
          </a:p>
          <a:p>
            <a:pPr marL="338138" indent="-338138" eaLnBrk="1" hangingPunct="1"/>
            <a:endParaRPr lang="en-US" sz="800" dirty="0">
              <a:latin typeface="Arial" charset="0"/>
            </a:endParaRPr>
          </a:p>
          <a:p>
            <a:pPr marL="225425" indent="-225425" eaLnBrk="1" hangingPunct="1"/>
            <a:r>
              <a:rPr lang="en-US" sz="1600" dirty="0">
                <a:latin typeface="Arial" charset="0"/>
              </a:rPr>
              <a:t>** Surface-wave losses become more severe for thicker substrates (unless air or foam is used).</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12</a:t>
            </a:fld>
            <a:endParaRPr lang="en-US" dirty="0"/>
          </a:p>
        </p:txBody>
      </p:sp>
      <p:sp>
        <p:nvSpPr>
          <p:cNvPr id="6" name="Text Box 2"/>
          <p:cNvSpPr txBox="1">
            <a:spLocks noChangeArrowheads="1"/>
          </p:cNvSpPr>
          <p:nvPr/>
        </p:nvSpPr>
        <p:spPr bwMode="auto">
          <a:xfrm>
            <a:off x="1181623"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18"/>
          <p:cNvSpPr txBox="1">
            <a:spLocks noChangeArrowheads="1"/>
          </p:cNvSpPr>
          <p:nvPr/>
        </p:nvSpPr>
        <p:spPr bwMode="auto">
          <a:xfrm>
            <a:off x="399597" y="2184624"/>
            <a:ext cx="4176143" cy="400110"/>
          </a:xfrm>
          <a:prstGeom prst="rect">
            <a:avLst/>
          </a:prstGeom>
          <a:noFill/>
          <a:ln w="9525">
            <a:noFill/>
            <a:miter lim="800000"/>
            <a:headEnd/>
            <a:tailEnd/>
          </a:ln>
        </p:spPr>
        <p:txBody>
          <a:bodyPr wrap="none">
            <a:spAutoFit/>
          </a:bodyPr>
          <a:lstStyle/>
          <a:p>
            <a:pPr eaLnBrk="1" hangingPunct="1"/>
            <a:r>
              <a:rPr lang="en-US" sz="2000" dirty="0">
                <a:solidFill>
                  <a:srgbClr val="FF0000"/>
                </a:solidFill>
                <a:latin typeface="Arial" charset="0"/>
              </a:rPr>
              <a:t>Phase shift realized with delay </a:t>
            </a:r>
            <a:r>
              <a:rPr lang="en-US" sz="2000" dirty="0" smtClean="0">
                <a:solidFill>
                  <a:srgbClr val="FF0000"/>
                </a:solidFill>
                <a:latin typeface="Arial" charset="0"/>
              </a:rPr>
              <a:t>line:</a:t>
            </a:r>
            <a:endParaRPr lang="en-US" sz="2000" dirty="0">
              <a:solidFill>
                <a:srgbClr val="FF0000"/>
              </a:solidFill>
              <a:latin typeface="Arial" charset="0"/>
            </a:endParaRPr>
          </a:p>
        </p:txBody>
      </p:sp>
      <p:sp>
        <p:nvSpPr>
          <p:cNvPr id="22" name="Slide Number Placeholder 21"/>
          <p:cNvSpPr>
            <a:spLocks noGrp="1"/>
          </p:cNvSpPr>
          <p:nvPr>
            <p:ph type="sldNum" sz="quarter" idx="4"/>
          </p:nvPr>
        </p:nvSpPr>
        <p:spPr/>
        <p:txBody>
          <a:bodyPr/>
          <a:lstStyle/>
          <a:p>
            <a:pPr>
              <a:defRPr/>
            </a:pPr>
            <a:fld id="{70B0E88B-1183-42A5-A789-9A7FFF2AFA69}" type="slidenum">
              <a:rPr lang="en-US" smtClean="0"/>
              <a:pPr>
                <a:defRPr/>
              </a:pPr>
              <a:t>120</a:t>
            </a:fld>
            <a:endParaRPr lang="en-US" dirty="0"/>
          </a:p>
        </p:txBody>
      </p:sp>
      <p:sp>
        <p:nvSpPr>
          <p:cNvPr id="23" name="Text Box 2"/>
          <p:cNvSpPr txBox="1">
            <a:spLocks noChangeArrowheads="1"/>
          </p:cNvSpPr>
          <p:nvPr/>
        </p:nvSpPr>
        <p:spPr bwMode="auto">
          <a:xfrm>
            <a:off x="252794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
        <p:nvSpPr>
          <p:cNvPr id="24" name="Text Box 3"/>
          <p:cNvSpPr txBox="1">
            <a:spLocks noChangeArrowheads="1"/>
          </p:cNvSpPr>
          <p:nvPr/>
        </p:nvSpPr>
        <p:spPr bwMode="auto">
          <a:xfrm>
            <a:off x="3021404" y="762697"/>
            <a:ext cx="3145413" cy="523220"/>
          </a:xfrm>
          <a:prstGeom prst="rect">
            <a:avLst/>
          </a:prstGeom>
          <a:noFill/>
          <a:ln w="9525">
            <a:noFill/>
            <a:miter lim="800000"/>
            <a:headEnd/>
            <a:tailEnd/>
          </a:ln>
        </p:spPr>
        <p:txBody>
          <a:bodyPr wrap="none">
            <a:spAutoFit/>
          </a:bodyPr>
          <a:lstStyle/>
          <a:p>
            <a:pPr eaLnBrk="1" hangingPunct="1"/>
            <a:r>
              <a:rPr lang="en-US" sz="2800" dirty="0" smtClean="0">
                <a:solidFill>
                  <a:schemeClr val="hlink"/>
                </a:solidFill>
                <a:latin typeface="Arial" charset="0"/>
              </a:rPr>
              <a:t>Dual-Feed Method</a:t>
            </a:r>
            <a:endParaRPr lang="en-US" sz="2800" dirty="0">
              <a:solidFill>
                <a:schemeClr val="hlink"/>
              </a:solidFill>
              <a:latin typeface="Arial" charset="0"/>
            </a:endParaRPr>
          </a:p>
        </p:txBody>
      </p:sp>
      <p:grpSp>
        <p:nvGrpSpPr>
          <p:cNvPr id="28" name="Group 27"/>
          <p:cNvGrpSpPr/>
          <p:nvPr/>
        </p:nvGrpSpPr>
        <p:grpSpPr>
          <a:xfrm>
            <a:off x="2007548" y="1451426"/>
            <a:ext cx="6693541" cy="5029201"/>
            <a:chOff x="2007548" y="1451426"/>
            <a:chExt cx="6693541" cy="5029201"/>
          </a:xfrm>
        </p:grpSpPr>
        <p:sp>
          <p:nvSpPr>
            <p:cNvPr id="103432" name="Rectangle 4"/>
            <p:cNvSpPr>
              <a:spLocks noChangeArrowheads="1"/>
            </p:cNvSpPr>
            <p:nvPr/>
          </p:nvSpPr>
          <p:spPr bwMode="auto">
            <a:xfrm>
              <a:off x="5245101" y="2673801"/>
              <a:ext cx="2286001" cy="21463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3433" name="Text Box 5"/>
            <p:cNvSpPr txBox="1">
              <a:spLocks noChangeArrowheads="1"/>
            </p:cNvSpPr>
            <p:nvPr/>
          </p:nvSpPr>
          <p:spPr bwMode="auto">
            <a:xfrm>
              <a:off x="6232526" y="2118176"/>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3434" name="Text Box 6"/>
            <p:cNvSpPr txBox="1">
              <a:spLocks noChangeArrowheads="1"/>
            </p:cNvSpPr>
            <p:nvPr/>
          </p:nvSpPr>
          <p:spPr bwMode="auto">
            <a:xfrm>
              <a:off x="7718426" y="3438976"/>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103435" name="Line 7"/>
            <p:cNvSpPr>
              <a:spLocks noChangeShapeType="1"/>
            </p:cNvSpPr>
            <p:nvPr/>
          </p:nvSpPr>
          <p:spPr bwMode="auto">
            <a:xfrm>
              <a:off x="7670801" y="4820102"/>
              <a:ext cx="609600" cy="0"/>
            </a:xfrm>
            <a:prstGeom prst="line">
              <a:avLst/>
            </a:prstGeom>
            <a:noFill/>
            <a:ln w="9525">
              <a:solidFill>
                <a:schemeClr val="tx1"/>
              </a:solidFill>
              <a:round/>
              <a:headEnd/>
              <a:tailEnd type="triangle" w="med" len="med"/>
            </a:ln>
          </p:spPr>
          <p:txBody>
            <a:bodyPr wrap="none"/>
            <a:lstStyle/>
            <a:p>
              <a:endParaRPr lang="en-US"/>
            </a:p>
          </p:txBody>
        </p:sp>
        <p:sp>
          <p:nvSpPr>
            <p:cNvPr id="103436" name="Text Box 8"/>
            <p:cNvSpPr txBox="1">
              <a:spLocks noChangeArrowheads="1"/>
            </p:cNvSpPr>
            <p:nvPr/>
          </p:nvSpPr>
          <p:spPr bwMode="auto">
            <a:xfrm>
              <a:off x="8382001" y="4553402"/>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03437" name="Line 9"/>
            <p:cNvSpPr>
              <a:spLocks noChangeShapeType="1"/>
            </p:cNvSpPr>
            <p:nvPr/>
          </p:nvSpPr>
          <p:spPr bwMode="auto">
            <a:xfrm flipV="1">
              <a:off x="5219701" y="2038801"/>
              <a:ext cx="0" cy="431800"/>
            </a:xfrm>
            <a:prstGeom prst="line">
              <a:avLst/>
            </a:prstGeom>
            <a:noFill/>
            <a:ln w="9525">
              <a:solidFill>
                <a:schemeClr val="tx1"/>
              </a:solidFill>
              <a:round/>
              <a:headEnd/>
              <a:tailEnd type="triangle" w="med" len="med"/>
            </a:ln>
          </p:spPr>
          <p:txBody>
            <a:bodyPr wrap="none"/>
            <a:lstStyle/>
            <a:p>
              <a:endParaRPr lang="en-US"/>
            </a:p>
          </p:txBody>
        </p:sp>
        <p:sp>
          <p:nvSpPr>
            <p:cNvPr id="103438" name="Text Box 10"/>
            <p:cNvSpPr txBox="1">
              <a:spLocks noChangeArrowheads="1"/>
            </p:cNvSpPr>
            <p:nvPr/>
          </p:nvSpPr>
          <p:spPr bwMode="auto">
            <a:xfrm>
              <a:off x="5081588" y="1451426"/>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03440" name="Rectangle 12"/>
            <p:cNvSpPr>
              <a:spLocks noChangeArrowheads="1"/>
            </p:cNvSpPr>
            <p:nvPr/>
          </p:nvSpPr>
          <p:spPr bwMode="auto">
            <a:xfrm>
              <a:off x="3073400" y="5677352"/>
              <a:ext cx="3251201" cy="1524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03442" name="Rectangle 14"/>
            <p:cNvSpPr>
              <a:spLocks noChangeArrowheads="1"/>
            </p:cNvSpPr>
            <p:nvPr/>
          </p:nvSpPr>
          <p:spPr bwMode="auto">
            <a:xfrm>
              <a:off x="2933700" y="3746951"/>
              <a:ext cx="165100" cy="20828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03443" name="Text Box 15"/>
            <p:cNvSpPr txBox="1">
              <a:spLocks noChangeArrowheads="1"/>
            </p:cNvSpPr>
            <p:nvPr/>
          </p:nvSpPr>
          <p:spPr bwMode="auto">
            <a:xfrm>
              <a:off x="3921125" y="3096076"/>
              <a:ext cx="369888"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P</a:t>
              </a:r>
            </a:p>
          </p:txBody>
        </p:sp>
        <p:sp>
          <p:nvSpPr>
            <p:cNvPr id="103444" name="Text Box 16"/>
            <p:cNvSpPr txBox="1">
              <a:spLocks noChangeArrowheads="1"/>
            </p:cNvSpPr>
            <p:nvPr/>
          </p:nvSpPr>
          <p:spPr bwMode="auto">
            <a:xfrm>
              <a:off x="4238626" y="6023427"/>
              <a:ext cx="104616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P</a:t>
              </a:r>
              <a:r>
                <a:rPr lang="en-US" sz="2400">
                  <a:latin typeface="Times New Roman" pitchFamily="18" charset="0"/>
                  <a:sym typeface="Symbol" pitchFamily="18" charset="2"/>
                </a:rPr>
                <a:t>+</a:t>
              </a:r>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g</a:t>
              </a:r>
              <a:r>
                <a:rPr lang="en-US" sz="2400" i="1">
                  <a:latin typeface="Times New Roman" pitchFamily="18" charset="0"/>
                  <a:sym typeface="Symbol" pitchFamily="18" charset="2"/>
                </a:rPr>
                <a:t>/</a:t>
              </a:r>
              <a:r>
                <a:rPr lang="en-US" sz="2400">
                  <a:latin typeface="Times New Roman" pitchFamily="18" charset="0"/>
                  <a:sym typeface="Symbol" pitchFamily="18" charset="2"/>
                </a:rPr>
                <a:t>4</a:t>
              </a:r>
            </a:p>
          </p:txBody>
        </p:sp>
        <p:sp>
          <p:nvSpPr>
            <p:cNvPr id="103445" name="Text Box 17"/>
            <p:cNvSpPr txBox="1">
              <a:spLocks noChangeArrowheads="1"/>
            </p:cNvSpPr>
            <p:nvPr/>
          </p:nvSpPr>
          <p:spPr bwMode="auto">
            <a:xfrm>
              <a:off x="6994938" y="1542141"/>
              <a:ext cx="1108075" cy="461963"/>
            </a:xfrm>
            <a:prstGeom prst="rect">
              <a:avLst/>
            </a:prstGeom>
            <a:noFill/>
            <a:ln w="9525">
              <a:noFill/>
              <a:miter lim="800000"/>
              <a:headEnd/>
              <a:tailEnd/>
            </a:ln>
          </p:spPr>
          <p:txBody>
            <a:bodyPr>
              <a:spAutoFit/>
            </a:bodyPr>
            <a:lstStyle/>
            <a:p>
              <a:pPr algn="ctr" eaLnBrk="1" hangingPunct="1"/>
              <a:r>
                <a:rPr lang="en-US" sz="2400" dirty="0">
                  <a:latin typeface="Arial" charset="0"/>
                </a:rPr>
                <a:t>RHCP</a:t>
              </a:r>
            </a:p>
          </p:txBody>
        </p:sp>
        <p:grpSp>
          <p:nvGrpSpPr>
            <p:cNvPr id="103429" name="Group 21"/>
            <p:cNvGrpSpPr>
              <a:grpSpLocks/>
            </p:cNvGrpSpPr>
            <p:nvPr/>
          </p:nvGrpSpPr>
          <p:grpSpPr bwMode="auto">
            <a:xfrm>
              <a:off x="5945642" y="3223075"/>
              <a:ext cx="857928" cy="968375"/>
              <a:chOff x="5944923" y="3093096"/>
              <a:chExt cx="858617" cy="967563"/>
            </a:xfrm>
          </p:grpSpPr>
          <p:cxnSp>
            <p:nvCxnSpPr>
              <p:cNvPr id="103430" name="Straight Arrow Connector 19"/>
              <p:cNvCxnSpPr>
                <a:cxnSpLocks noChangeShapeType="1"/>
              </p:cNvCxnSpPr>
              <p:nvPr/>
            </p:nvCxnSpPr>
            <p:spPr bwMode="auto">
              <a:xfrm flipV="1">
                <a:off x="5944923" y="3570763"/>
                <a:ext cx="858617" cy="1775"/>
              </a:xfrm>
              <a:prstGeom prst="straightConnector1">
                <a:avLst/>
              </a:prstGeom>
              <a:noFill/>
              <a:ln w="28575" algn="ctr">
                <a:solidFill>
                  <a:srgbClr val="0000FF"/>
                </a:solidFill>
                <a:prstDash val="dash"/>
                <a:round/>
                <a:headEnd/>
                <a:tailEnd type="triangle" w="med" len="med"/>
              </a:ln>
            </p:spPr>
          </p:cxnSp>
          <p:cxnSp>
            <p:nvCxnSpPr>
              <p:cNvPr id="103431" name="Straight Arrow Connector 20"/>
              <p:cNvCxnSpPr>
                <a:cxnSpLocks noChangeShapeType="1"/>
              </p:cNvCxnSpPr>
              <p:nvPr/>
            </p:nvCxnSpPr>
            <p:spPr bwMode="auto">
              <a:xfrm rot="-5400000">
                <a:off x="5915247" y="3576084"/>
                <a:ext cx="967563" cy="1588"/>
              </a:xfrm>
              <a:prstGeom prst="straightConnector1">
                <a:avLst/>
              </a:prstGeom>
              <a:noFill/>
              <a:ln w="28575" algn="ctr">
                <a:solidFill>
                  <a:srgbClr val="0000FF"/>
                </a:solidFill>
                <a:prstDash val="dash"/>
                <a:round/>
                <a:headEnd/>
                <a:tailEnd type="triangle" w="med" len="med"/>
              </a:ln>
            </p:spPr>
          </p:cxnSp>
        </p:grpSp>
        <p:sp>
          <p:nvSpPr>
            <p:cNvPr id="26" name="Rectangle 25"/>
            <p:cNvSpPr/>
            <p:nvPr/>
          </p:nvSpPr>
          <p:spPr bwMode="auto">
            <a:xfrm>
              <a:off x="6052457" y="4528457"/>
              <a:ext cx="772886"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3441" name="Rectangle 13"/>
            <p:cNvSpPr>
              <a:spLocks noChangeArrowheads="1"/>
            </p:cNvSpPr>
            <p:nvPr/>
          </p:nvSpPr>
          <p:spPr bwMode="auto">
            <a:xfrm>
              <a:off x="6337301" y="4484914"/>
              <a:ext cx="172356" cy="1344838"/>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27" name="Rectangle 26"/>
            <p:cNvSpPr/>
            <p:nvPr/>
          </p:nvSpPr>
          <p:spPr bwMode="auto">
            <a:xfrm rot="5400000">
              <a:off x="5007428" y="3516086"/>
              <a:ext cx="772886"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3439" name="Rectangle 11"/>
            <p:cNvSpPr>
              <a:spLocks noChangeArrowheads="1"/>
            </p:cNvSpPr>
            <p:nvPr/>
          </p:nvSpPr>
          <p:spPr bwMode="auto">
            <a:xfrm>
              <a:off x="2007548" y="3592286"/>
              <a:ext cx="3536043" cy="173715"/>
            </a:xfrm>
            <a:prstGeom prst="rect">
              <a:avLst/>
            </a:prstGeom>
            <a:solidFill>
              <a:srgbClr val="FF9900"/>
            </a:solidFill>
            <a:ln w="9525">
              <a:solidFill>
                <a:srgbClr val="FF9900"/>
              </a:solidFill>
              <a:miter lim="800000"/>
              <a:headEnd/>
              <a:tailEnd/>
            </a:ln>
          </p:spPr>
          <p:txBody>
            <a:bodyPr wrap="none" anchor="ctr"/>
            <a:lstStyle/>
            <a:p>
              <a:endParaRPr lang="en-US"/>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3"/>
          <p:cNvSpPr txBox="1">
            <a:spLocks noChangeArrowheads="1"/>
          </p:cNvSpPr>
          <p:nvPr/>
        </p:nvSpPr>
        <p:spPr bwMode="auto">
          <a:xfrm>
            <a:off x="626773" y="729673"/>
            <a:ext cx="7746031" cy="400110"/>
          </a:xfrm>
          <a:prstGeom prst="rect">
            <a:avLst/>
          </a:prstGeom>
          <a:noFill/>
          <a:ln w="9525">
            <a:noFill/>
            <a:miter lim="800000"/>
            <a:headEnd/>
            <a:tailEnd/>
          </a:ln>
        </p:spPr>
        <p:txBody>
          <a:bodyPr wrap="none">
            <a:spAutoFit/>
          </a:bodyPr>
          <a:lstStyle/>
          <a:p>
            <a:pPr eaLnBrk="1" hangingPunct="1"/>
            <a:r>
              <a:rPr lang="en-US" sz="2000" dirty="0">
                <a:solidFill>
                  <a:schemeClr val="hlink"/>
                </a:solidFill>
                <a:latin typeface="Arial" charset="0"/>
              </a:rPr>
              <a:t>Phase shift realized with </a:t>
            </a:r>
            <a:r>
              <a:rPr lang="en-US" sz="2000" dirty="0" smtClean="0">
                <a:solidFill>
                  <a:schemeClr val="hlink"/>
                </a:solidFill>
                <a:latin typeface="Arial" charset="0"/>
              </a:rPr>
              <a:t>90</a:t>
            </a:r>
            <a:r>
              <a:rPr lang="en-US" sz="2000" baseline="30000" dirty="0" smtClean="0">
                <a:solidFill>
                  <a:schemeClr val="hlink"/>
                </a:solidFill>
                <a:latin typeface="Arial" charset="0"/>
              </a:rPr>
              <a:t>o</a:t>
            </a:r>
            <a:r>
              <a:rPr lang="en-US" sz="2000" dirty="0" smtClean="0">
                <a:solidFill>
                  <a:schemeClr val="hlink"/>
                </a:solidFill>
                <a:latin typeface="Arial" charset="0"/>
              </a:rPr>
              <a:t> quadrature hybrid </a:t>
            </a:r>
            <a:r>
              <a:rPr lang="en-US" sz="2000" dirty="0">
                <a:solidFill>
                  <a:schemeClr val="hlink"/>
                </a:solidFill>
                <a:latin typeface="Arial" charset="0"/>
              </a:rPr>
              <a:t>(branchline coupler)</a:t>
            </a:r>
          </a:p>
        </p:txBody>
      </p:sp>
      <p:sp>
        <p:nvSpPr>
          <p:cNvPr id="29" name="Slide Number Placeholder 28"/>
          <p:cNvSpPr>
            <a:spLocks noGrp="1"/>
          </p:cNvSpPr>
          <p:nvPr>
            <p:ph type="sldNum" sz="quarter" idx="4"/>
          </p:nvPr>
        </p:nvSpPr>
        <p:spPr/>
        <p:txBody>
          <a:bodyPr/>
          <a:lstStyle/>
          <a:p>
            <a:pPr>
              <a:defRPr/>
            </a:pPr>
            <a:fld id="{70B0E88B-1183-42A5-A789-9A7FFF2AFA69}" type="slidenum">
              <a:rPr lang="en-US" smtClean="0"/>
              <a:pPr>
                <a:defRPr/>
              </a:pPr>
              <a:t>121</a:t>
            </a:fld>
            <a:endParaRPr lang="en-US" dirty="0"/>
          </a:p>
        </p:txBody>
      </p:sp>
      <p:sp>
        <p:nvSpPr>
          <p:cNvPr id="30" name="Text Box 2"/>
          <p:cNvSpPr txBox="1">
            <a:spLocks noChangeArrowheads="1"/>
          </p:cNvSpPr>
          <p:nvPr/>
        </p:nvSpPr>
        <p:spPr bwMode="auto">
          <a:xfrm>
            <a:off x="200544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
        <p:nvSpPr>
          <p:cNvPr id="31" name="TextBox 30"/>
          <p:cNvSpPr txBox="1"/>
          <p:nvPr/>
        </p:nvSpPr>
        <p:spPr>
          <a:xfrm>
            <a:off x="261258" y="5850526"/>
            <a:ext cx="5976257" cy="584775"/>
          </a:xfrm>
          <a:prstGeom prst="rect">
            <a:avLst/>
          </a:prstGeom>
          <a:noFill/>
        </p:spPr>
        <p:txBody>
          <a:bodyPr wrap="square" rtlCol="0">
            <a:spAutoFit/>
          </a:bodyPr>
          <a:lstStyle/>
          <a:p>
            <a:pPr algn="ctr"/>
            <a:r>
              <a:rPr lang="en-US" sz="1600" dirty="0" smtClean="0">
                <a:solidFill>
                  <a:srgbClr val="0000FF"/>
                </a:solidFill>
              </a:rPr>
              <a:t>This gives us a higher bandwidth than the simple power divider,</a:t>
            </a:r>
          </a:p>
          <a:p>
            <a:pPr algn="ctr"/>
            <a:r>
              <a:rPr lang="en-US" sz="1600" dirty="0" smtClean="0">
                <a:solidFill>
                  <a:srgbClr val="0000FF"/>
                </a:solidFill>
              </a:rPr>
              <a:t>but requires a load resistor.</a:t>
            </a:r>
            <a:endParaRPr lang="en-US" sz="1600" dirty="0">
              <a:solidFill>
                <a:srgbClr val="0000FF"/>
              </a:solidFill>
            </a:endParaRPr>
          </a:p>
        </p:txBody>
      </p:sp>
      <p:grpSp>
        <p:nvGrpSpPr>
          <p:cNvPr id="47" name="Group 46"/>
          <p:cNvGrpSpPr/>
          <p:nvPr/>
        </p:nvGrpSpPr>
        <p:grpSpPr>
          <a:xfrm>
            <a:off x="419100" y="1286649"/>
            <a:ext cx="7516817" cy="4871091"/>
            <a:chOff x="419100" y="1286649"/>
            <a:chExt cx="7516817" cy="4871091"/>
          </a:xfrm>
        </p:grpSpPr>
        <p:sp>
          <p:nvSpPr>
            <p:cNvPr id="40982" name="Rectangle 5"/>
            <p:cNvSpPr>
              <a:spLocks noChangeArrowheads="1"/>
            </p:cNvSpPr>
            <p:nvPr/>
          </p:nvSpPr>
          <p:spPr bwMode="auto">
            <a:xfrm rot="2579167">
              <a:off x="5459150" y="2698802"/>
              <a:ext cx="2286000" cy="2146301"/>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40983" name="Text Box 6"/>
            <p:cNvSpPr txBox="1">
              <a:spLocks noChangeArrowheads="1"/>
            </p:cNvSpPr>
            <p:nvPr/>
          </p:nvSpPr>
          <p:spPr bwMode="auto">
            <a:xfrm rot="2579167">
              <a:off x="7395490" y="2533710"/>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40984" name="Text Box 7"/>
            <p:cNvSpPr txBox="1">
              <a:spLocks noChangeArrowheads="1"/>
            </p:cNvSpPr>
            <p:nvPr/>
          </p:nvSpPr>
          <p:spPr bwMode="auto">
            <a:xfrm rot="2579167">
              <a:off x="7581904" y="4513019"/>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40985" name="Line 8"/>
            <p:cNvSpPr>
              <a:spLocks noChangeShapeType="1"/>
            </p:cNvSpPr>
            <p:nvPr/>
          </p:nvSpPr>
          <p:spPr bwMode="auto">
            <a:xfrm rot="2579167">
              <a:off x="6726940" y="5639374"/>
              <a:ext cx="609600" cy="0"/>
            </a:xfrm>
            <a:prstGeom prst="line">
              <a:avLst/>
            </a:prstGeom>
            <a:noFill/>
            <a:ln w="9525">
              <a:solidFill>
                <a:schemeClr val="tx1"/>
              </a:solidFill>
              <a:round/>
              <a:headEnd/>
              <a:tailEnd type="triangle" w="med" len="med"/>
            </a:ln>
          </p:spPr>
          <p:txBody>
            <a:bodyPr wrap="none"/>
            <a:lstStyle/>
            <a:p>
              <a:endParaRPr lang="en-US"/>
            </a:p>
          </p:txBody>
        </p:sp>
        <p:sp>
          <p:nvSpPr>
            <p:cNvPr id="40986" name="Text Box 9"/>
            <p:cNvSpPr txBox="1">
              <a:spLocks noChangeArrowheads="1"/>
            </p:cNvSpPr>
            <p:nvPr/>
          </p:nvSpPr>
          <p:spPr bwMode="auto">
            <a:xfrm rot="2579167">
              <a:off x="7304156" y="5700540"/>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40987" name="Line 10"/>
            <p:cNvSpPr>
              <a:spLocks noChangeShapeType="1"/>
            </p:cNvSpPr>
            <p:nvPr/>
          </p:nvSpPr>
          <p:spPr bwMode="auto">
            <a:xfrm rot="2579167" flipV="1">
              <a:off x="6764891" y="1667803"/>
              <a:ext cx="0" cy="431800"/>
            </a:xfrm>
            <a:prstGeom prst="line">
              <a:avLst/>
            </a:prstGeom>
            <a:noFill/>
            <a:ln w="9525">
              <a:solidFill>
                <a:schemeClr val="tx1"/>
              </a:solidFill>
              <a:round/>
              <a:headEnd/>
              <a:tailEnd type="triangle" w="med" len="med"/>
            </a:ln>
          </p:spPr>
          <p:txBody>
            <a:bodyPr wrap="none"/>
            <a:lstStyle/>
            <a:p>
              <a:endParaRPr lang="en-US"/>
            </a:p>
          </p:txBody>
        </p:sp>
        <p:sp>
          <p:nvSpPr>
            <p:cNvPr id="40988" name="Text Box 11"/>
            <p:cNvSpPr txBox="1">
              <a:spLocks noChangeArrowheads="1"/>
            </p:cNvSpPr>
            <p:nvPr/>
          </p:nvSpPr>
          <p:spPr bwMode="auto">
            <a:xfrm rot="2579167">
              <a:off x="6973726" y="1286649"/>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40969" name="Rectangle 12"/>
            <p:cNvSpPr>
              <a:spLocks noChangeArrowheads="1"/>
            </p:cNvSpPr>
            <p:nvPr/>
          </p:nvSpPr>
          <p:spPr bwMode="auto">
            <a:xfrm>
              <a:off x="1333500" y="3145972"/>
              <a:ext cx="2988129" cy="19049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40970" name="Rectangle 13"/>
            <p:cNvSpPr>
              <a:spLocks noChangeArrowheads="1"/>
            </p:cNvSpPr>
            <p:nvPr/>
          </p:nvSpPr>
          <p:spPr bwMode="auto">
            <a:xfrm>
              <a:off x="1371600" y="4234543"/>
              <a:ext cx="2950029" cy="156019"/>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40971" name="Rectangle 14"/>
            <p:cNvSpPr>
              <a:spLocks noChangeArrowheads="1"/>
            </p:cNvSpPr>
            <p:nvPr/>
          </p:nvSpPr>
          <p:spPr bwMode="auto">
            <a:xfrm>
              <a:off x="2260600" y="3184062"/>
              <a:ext cx="203200" cy="11938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40972" name="Text Box 15"/>
            <p:cNvSpPr txBox="1">
              <a:spLocks noChangeArrowheads="1"/>
            </p:cNvSpPr>
            <p:nvPr/>
          </p:nvSpPr>
          <p:spPr bwMode="auto">
            <a:xfrm>
              <a:off x="2511425" y="4717587"/>
              <a:ext cx="688975"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g</a:t>
              </a:r>
              <a:r>
                <a:rPr lang="en-US" sz="2400" i="1">
                  <a:latin typeface="Times New Roman" pitchFamily="18" charset="0"/>
                  <a:sym typeface="Symbol" pitchFamily="18" charset="2"/>
                </a:rPr>
                <a:t>/</a:t>
              </a:r>
              <a:r>
                <a:rPr lang="en-US" sz="2400">
                  <a:latin typeface="Times New Roman" pitchFamily="18" charset="0"/>
                  <a:sym typeface="Symbol" pitchFamily="18" charset="2"/>
                </a:rPr>
                <a:t>4</a:t>
              </a:r>
            </a:p>
          </p:txBody>
        </p:sp>
        <p:sp>
          <p:nvSpPr>
            <p:cNvPr id="40973" name="Text Box 16"/>
            <p:cNvSpPr txBox="1">
              <a:spLocks noChangeArrowheads="1"/>
            </p:cNvSpPr>
            <p:nvPr/>
          </p:nvSpPr>
          <p:spPr bwMode="auto">
            <a:xfrm>
              <a:off x="4439516" y="1644764"/>
              <a:ext cx="1210170" cy="461665"/>
            </a:xfrm>
            <a:prstGeom prst="rect">
              <a:avLst/>
            </a:prstGeom>
            <a:noFill/>
            <a:ln w="9525">
              <a:noFill/>
              <a:miter lim="800000"/>
              <a:headEnd/>
              <a:tailEnd/>
            </a:ln>
          </p:spPr>
          <p:txBody>
            <a:bodyPr wrap="square">
              <a:spAutoFit/>
            </a:bodyPr>
            <a:lstStyle/>
            <a:p>
              <a:pPr algn="ctr" eaLnBrk="1" hangingPunct="1"/>
              <a:r>
                <a:rPr lang="en-US" sz="2400" dirty="0" smtClean="0">
                  <a:latin typeface="Arial" charset="0"/>
                </a:rPr>
                <a:t>RHCP</a:t>
              </a:r>
              <a:endParaRPr lang="en-US" sz="2400" dirty="0">
                <a:latin typeface="Arial" charset="0"/>
              </a:endParaRPr>
            </a:p>
          </p:txBody>
        </p:sp>
        <p:sp>
          <p:nvSpPr>
            <p:cNvPr id="40974" name="Rectangle 17"/>
            <p:cNvSpPr>
              <a:spLocks noChangeArrowheads="1"/>
            </p:cNvSpPr>
            <p:nvPr/>
          </p:nvSpPr>
          <p:spPr bwMode="auto">
            <a:xfrm>
              <a:off x="3314700" y="3184062"/>
              <a:ext cx="190500" cy="11938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40975" name="Text Box 18"/>
            <p:cNvSpPr txBox="1">
              <a:spLocks noChangeArrowheads="1"/>
            </p:cNvSpPr>
            <p:nvPr/>
          </p:nvSpPr>
          <p:spPr bwMode="auto">
            <a:xfrm>
              <a:off x="1355725" y="3549187"/>
              <a:ext cx="688975"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g</a:t>
              </a:r>
              <a:r>
                <a:rPr lang="en-US" sz="2400" i="1">
                  <a:latin typeface="Times New Roman" pitchFamily="18" charset="0"/>
                  <a:sym typeface="Symbol" pitchFamily="18" charset="2"/>
                </a:rPr>
                <a:t>/</a:t>
              </a:r>
              <a:r>
                <a:rPr lang="en-US" sz="2400">
                  <a:latin typeface="Times New Roman" pitchFamily="18" charset="0"/>
                  <a:sym typeface="Symbol" pitchFamily="18" charset="2"/>
                </a:rPr>
                <a:t>4</a:t>
              </a:r>
            </a:p>
          </p:txBody>
        </p:sp>
        <p:graphicFrame>
          <p:nvGraphicFramePr>
            <p:cNvPr id="40962" name="Object 19"/>
            <p:cNvGraphicFramePr>
              <a:graphicFrameLocks noChangeAspect="1"/>
            </p:cNvGraphicFramePr>
            <p:nvPr/>
          </p:nvGraphicFramePr>
          <p:xfrm>
            <a:off x="3744914" y="2663136"/>
            <a:ext cx="342900" cy="414337"/>
          </p:xfrm>
          <a:graphic>
            <a:graphicData uri="http://schemas.openxmlformats.org/presentationml/2006/ole">
              <mc:AlternateContent xmlns:mc="http://schemas.openxmlformats.org/markup-compatibility/2006">
                <mc:Choice xmlns:v="urn:schemas-microsoft-com:vml" Requires="v">
                  <p:oleObj spid="_x0000_s41050" name="Equation" r:id="rId3" imgW="190500" imgH="228600" progId="Equation.DSMT4">
                    <p:embed/>
                  </p:oleObj>
                </mc:Choice>
                <mc:Fallback>
                  <p:oleObj name="Equation" r:id="rId3" imgW="190500" imgH="22860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914" y="2663136"/>
                          <a:ext cx="3429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20"/>
            <p:cNvGraphicFramePr>
              <a:graphicFrameLocks noChangeAspect="1"/>
            </p:cNvGraphicFramePr>
            <p:nvPr/>
          </p:nvGraphicFramePr>
          <p:xfrm>
            <a:off x="2441575" y="2528425"/>
            <a:ext cx="868363" cy="460375"/>
          </p:xfrm>
          <a:graphic>
            <a:graphicData uri="http://schemas.openxmlformats.org/presentationml/2006/ole">
              <mc:AlternateContent xmlns:mc="http://schemas.openxmlformats.org/markup-compatibility/2006">
                <mc:Choice xmlns:v="urn:schemas-microsoft-com:vml" Requires="v">
                  <p:oleObj spid="_x0000_s41051" name="Equation" r:id="rId5" imgW="482391" imgH="253890" progId="Equation.DSMT4">
                    <p:embed/>
                  </p:oleObj>
                </mc:Choice>
                <mc:Fallback>
                  <p:oleObj name="Equation" r:id="rId5" imgW="482391" imgH="25389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575" y="2528425"/>
                          <a:ext cx="8683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6" name="Oval 21"/>
            <p:cNvSpPr>
              <a:spLocks noChangeArrowheads="1"/>
            </p:cNvSpPr>
            <p:nvPr/>
          </p:nvSpPr>
          <p:spPr bwMode="auto">
            <a:xfrm>
              <a:off x="1384300" y="3196762"/>
              <a:ext cx="1143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977" name="Oval 22"/>
            <p:cNvSpPr>
              <a:spLocks noChangeArrowheads="1"/>
            </p:cNvSpPr>
            <p:nvPr/>
          </p:nvSpPr>
          <p:spPr bwMode="auto">
            <a:xfrm>
              <a:off x="1422400" y="4263562"/>
              <a:ext cx="1143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978" name="Text Box 23"/>
            <p:cNvSpPr txBox="1">
              <a:spLocks noChangeArrowheads="1"/>
            </p:cNvSpPr>
            <p:nvPr/>
          </p:nvSpPr>
          <p:spPr bwMode="auto">
            <a:xfrm>
              <a:off x="606425" y="3068175"/>
              <a:ext cx="710451" cy="369332"/>
            </a:xfrm>
            <a:prstGeom prst="rect">
              <a:avLst/>
            </a:prstGeom>
            <a:noFill/>
            <a:ln w="9525">
              <a:noFill/>
              <a:miter lim="800000"/>
              <a:headEnd/>
              <a:tailEnd/>
            </a:ln>
          </p:spPr>
          <p:txBody>
            <a:bodyPr wrap="none">
              <a:spAutoFit/>
            </a:bodyPr>
            <a:lstStyle/>
            <a:p>
              <a:pPr eaLnBrk="1" hangingPunct="1"/>
              <a:r>
                <a:rPr lang="en-US" dirty="0" smtClean="0">
                  <a:latin typeface="Arial" charset="0"/>
                </a:rPr>
                <a:t>Feed</a:t>
              </a:r>
              <a:endParaRPr lang="en-US" dirty="0">
                <a:latin typeface="Arial" charset="0"/>
              </a:endParaRPr>
            </a:p>
          </p:txBody>
        </p:sp>
        <p:sp>
          <p:nvSpPr>
            <p:cNvPr id="40979" name="Text Box 24"/>
            <p:cNvSpPr txBox="1">
              <a:spLocks noChangeArrowheads="1"/>
            </p:cNvSpPr>
            <p:nvPr/>
          </p:nvSpPr>
          <p:spPr bwMode="auto">
            <a:xfrm>
              <a:off x="419100" y="4554075"/>
              <a:ext cx="1492250" cy="366712"/>
            </a:xfrm>
            <a:prstGeom prst="rect">
              <a:avLst/>
            </a:prstGeom>
            <a:noFill/>
            <a:ln w="9525">
              <a:noFill/>
              <a:miter lim="800000"/>
              <a:headEnd/>
              <a:tailEnd/>
            </a:ln>
          </p:spPr>
          <p:txBody>
            <a:bodyPr wrap="none">
              <a:spAutoFit/>
            </a:bodyPr>
            <a:lstStyle/>
            <a:p>
              <a:pPr eaLnBrk="1" hangingPunct="1"/>
              <a:r>
                <a:rPr lang="en-US">
                  <a:latin typeface="Arial" charset="0"/>
                </a:rPr>
                <a:t>50 Ohm load</a:t>
              </a:r>
            </a:p>
          </p:txBody>
        </p:sp>
        <p:sp>
          <p:nvSpPr>
            <p:cNvPr id="40980" name="Rectangle 25"/>
            <p:cNvSpPr>
              <a:spLocks noChangeArrowheads="1"/>
            </p:cNvSpPr>
            <p:nvPr/>
          </p:nvSpPr>
          <p:spPr bwMode="auto">
            <a:xfrm>
              <a:off x="2286000" y="3031662"/>
              <a:ext cx="1219200" cy="4064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40981" name="Rectangle 26"/>
            <p:cNvSpPr>
              <a:spLocks noChangeArrowheads="1"/>
            </p:cNvSpPr>
            <p:nvPr/>
          </p:nvSpPr>
          <p:spPr bwMode="auto">
            <a:xfrm>
              <a:off x="2260600" y="4111162"/>
              <a:ext cx="1231900" cy="406400"/>
            </a:xfrm>
            <a:prstGeom prst="rect">
              <a:avLst/>
            </a:prstGeom>
            <a:solidFill>
              <a:srgbClr val="FF9900"/>
            </a:solidFill>
            <a:ln w="9525">
              <a:solidFill>
                <a:srgbClr val="FF9900"/>
              </a:solidFill>
              <a:miter lim="800000"/>
              <a:headEnd/>
              <a:tailEnd/>
            </a:ln>
          </p:spPr>
          <p:txBody>
            <a:bodyPr wrap="none" anchor="ctr"/>
            <a:lstStyle/>
            <a:p>
              <a:endParaRPr lang="en-US"/>
            </a:p>
          </p:txBody>
        </p:sp>
        <p:graphicFrame>
          <p:nvGraphicFramePr>
            <p:cNvPr id="40964" name="Object 27"/>
            <p:cNvGraphicFramePr>
              <a:graphicFrameLocks noChangeAspect="1"/>
            </p:cNvGraphicFramePr>
            <p:nvPr/>
          </p:nvGraphicFramePr>
          <p:xfrm>
            <a:off x="3592513" y="3579350"/>
            <a:ext cx="342900" cy="414337"/>
          </p:xfrm>
          <a:graphic>
            <a:graphicData uri="http://schemas.openxmlformats.org/presentationml/2006/ole">
              <mc:AlternateContent xmlns:mc="http://schemas.openxmlformats.org/markup-compatibility/2006">
                <mc:Choice xmlns:v="urn:schemas-microsoft-com:vml" Requires="v">
                  <p:oleObj spid="_x0000_s41052" name="Equation" r:id="rId7" imgW="190500" imgH="228600" progId="Equation.DSMT4">
                    <p:embed/>
                  </p:oleObj>
                </mc:Choice>
                <mc:Fallback>
                  <p:oleObj name="Equation" r:id="rId7" imgW="190500" imgH="22860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3579350"/>
                          <a:ext cx="3429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28"/>
            <p:cNvGraphicFramePr>
              <a:graphicFrameLocks noChangeAspect="1"/>
            </p:cNvGraphicFramePr>
            <p:nvPr/>
          </p:nvGraphicFramePr>
          <p:xfrm>
            <a:off x="1598613" y="2703050"/>
            <a:ext cx="342900" cy="414337"/>
          </p:xfrm>
          <a:graphic>
            <a:graphicData uri="http://schemas.openxmlformats.org/presentationml/2006/ole">
              <mc:AlternateContent xmlns:mc="http://schemas.openxmlformats.org/markup-compatibility/2006">
                <mc:Choice xmlns:v="urn:schemas-microsoft-com:vml" Requires="v">
                  <p:oleObj spid="_x0000_s41053" name="Equation" r:id="rId9" imgW="190500" imgH="228600" progId="Equation.DSMT4">
                    <p:embed/>
                  </p:oleObj>
                </mc:Choice>
                <mc:Fallback>
                  <p:oleObj name="Equation" r:id="rId9" imgW="190500" imgH="228600"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8613" y="2703050"/>
                          <a:ext cx="3429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p:cNvSpPr/>
            <p:nvPr/>
          </p:nvSpPr>
          <p:spPr bwMode="auto">
            <a:xfrm rot="18785541">
              <a:off x="5822690" y="4207084"/>
              <a:ext cx="387930" cy="48543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4" name="Rectangle 33"/>
            <p:cNvSpPr/>
            <p:nvPr/>
          </p:nvSpPr>
          <p:spPr bwMode="auto">
            <a:xfrm rot="2573872">
              <a:off x="5698729" y="2839322"/>
              <a:ext cx="349038" cy="4678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5" name="Rectangle 13"/>
            <p:cNvSpPr>
              <a:spLocks noChangeArrowheads="1"/>
            </p:cNvSpPr>
            <p:nvPr/>
          </p:nvSpPr>
          <p:spPr bwMode="auto">
            <a:xfrm rot="18777086">
              <a:off x="5106428" y="4397138"/>
              <a:ext cx="1693820" cy="195685"/>
            </a:xfrm>
            <a:prstGeom prst="rect">
              <a:avLst/>
            </a:prstGeom>
            <a:solidFill>
              <a:srgbClr val="FF9900"/>
            </a:solidFill>
            <a:ln w="9525">
              <a:noFill/>
              <a:miter lim="800000"/>
              <a:headEnd/>
              <a:tailEnd/>
            </a:ln>
          </p:spPr>
          <p:txBody>
            <a:bodyPr wrap="none" anchor="ctr"/>
            <a:lstStyle/>
            <a:p>
              <a:endParaRPr lang="en-US"/>
            </a:p>
          </p:txBody>
        </p:sp>
        <p:sp>
          <p:nvSpPr>
            <p:cNvPr id="36" name="Rectangle 13"/>
            <p:cNvSpPr>
              <a:spLocks noChangeArrowheads="1"/>
            </p:cNvSpPr>
            <p:nvPr/>
          </p:nvSpPr>
          <p:spPr bwMode="auto">
            <a:xfrm rot="2663031" flipV="1">
              <a:off x="5073771" y="3047310"/>
              <a:ext cx="1693820" cy="195685"/>
            </a:xfrm>
            <a:prstGeom prst="rect">
              <a:avLst/>
            </a:prstGeom>
            <a:solidFill>
              <a:srgbClr val="FF9900"/>
            </a:solidFill>
            <a:ln w="9525">
              <a:noFill/>
              <a:miter lim="800000"/>
              <a:headEnd/>
              <a:tailEnd/>
            </a:ln>
          </p:spPr>
          <p:txBody>
            <a:bodyPr wrap="none" anchor="ctr"/>
            <a:lstStyle/>
            <a:p>
              <a:endParaRPr lang="en-US"/>
            </a:p>
          </p:txBody>
        </p:sp>
        <p:cxnSp>
          <p:nvCxnSpPr>
            <p:cNvPr id="38" name="Straight Connector 37"/>
            <p:cNvCxnSpPr/>
            <p:nvPr/>
          </p:nvCxnSpPr>
          <p:spPr bwMode="auto">
            <a:xfrm flipV="1">
              <a:off x="4201886" y="2558143"/>
              <a:ext cx="1240971" cy="737503"/>
            </a:xfrm>
            <a:prstGeom prst="line">
              <a:avLst/>
            </a:prstGeom>
            <a:solidFill>
              <a:schemeClr val="accent1"/>
            </a:solidFill>
            <a:ln w="177800" cap="flat" cmpd="sng" algn="ctr">
              <a:solidFill>
                <a:srgbClr val="FF9900"/>
              </a:solidFill>
              <a:prstDash val="solid"/>
              <a:round/>
              <a:headEnd type="none" w="med" len="med"/>
              <a:tailEnd type="none" w="med" len="med"/>
            </a:ln>
            <a:effectLst/>
          </p:spPr>
        </p:cxnSp>
        <p:cxnSp>
          <p:nvCxnSpPr>
            <p:cNvPr id="44" name="Straight Connector 43"/>
            <p:cNvCxnSpPr/>
            <p:nvPr/>
          </p:nvCxnSpPr>
          <p:spPr bwMode="auto">
            <a:xfrm>
              <a:off x="4201886" y="4288971"/>
              <a:ext cx="1240971" cy="737503"/>
            </a:xfrm>
            <a:prstGeom prst="line">
              <a:avLst/>
            </a:prstGeom>
            <a:solidFill>
              <a:schemeClr val="accent1"/>
            </a:solidFill>
            <a:ln w="177800" cap="flat" cmpd="sng" algn="ctr">
              <a:solidFill>
                <a:srgbClr val="FF9900"/>
              </a:solidFill>
              <a:prstDash val="solid"/>
              <a:round/>
              <a:headEnd type="none" w="med" len="med"/>
              <a:tailEnd type="none" w="med" len="med"/>
            </a:ln>
            <a:effectLst/>
          </p:spPr>
        </p:cxnSp>
        <p:sp>
          <p:nvSpPr>
            <p:cNvPr id="45" name="Rectangle 44"/>
            <p:cNvSpPr/>
            <p:nvPr/>
          </p:nvSpPr>
          <p:spPr bwMode="auto">
            <a:xfrm>
              <a:off x="4027714" y="3341914"/>
              <a:ext cx="446315" cy="13062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6" name="Rectangle 45"/>
            <p:cNvSpPr/>
            <p:nvPr/>
          </p:nvSpPr>
          <p:spPr bwMode="auto">
            <a:xfrm>
              <a:off x="4071257" y="4093030"/>
              <a:ext cx="446315" cy="13062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915018" y="1362762"/>
            <a:ext cx="7433445"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Multiple elements </a:t>
            </a:r>
            <a:r>
              <a:rPr lang="en-US" sz="2000" dirty="0">
                <a:latin typeface="Arial" charset="0"/>
              </a:rPr>
              <a:t>are rotated in space and fed with phase </a:t>
            </a:r>
            <a:r>
              <a:rPr lang="en-US" sz="2000" dirty="0" smtClean="0">
                <a:latin typeface="Arial" charset="0"/>
              </a:rPr>
              <a:t>shifts.</a:t>
            </a:r>
            <a:endParaRPr lang="en-US" sz="2000" dirty="0">
              <a:latin typeface="Arial" charset="0"/>
            </a:endParaRPr>
          </a:p>
        </p:txBody>
      </p:sp>
      <p:grpSp>
        <p:nvGrpSpPr>
          <p:cNvPr id="104452" name="Group 4"/>
          <p:cNvGrpSpPr>
            <a:grpSpLocks/>
          </p:cNvGrpSpPr>
          <p:nvPr/>
        </p:nvGrpSpPr>
        <p:grpSpPr bwMode="auto">
          <a:xfrm>
            <a:off x="2217507" y="1954370"/>
            <a:ext cx="4603750" cy="3708400"/>
            <a:chOff x="1422" y="1538"/>
            <a:chExt cx="2900" cy="2336"/>
          </a:xfrm>
        </p:grpSpPr>
        <p:grpSp>
          <p:nvGrpSpPr>
            <p:cNvPr id="104454" name="Group 5"/>
            <p:cNvGrpSpPr>
              <a:grpSpLocks/>
            </p:cNvGrpSpPr>
            <p:nvPr/>
          </p:nvGrpSpPr>
          <p:grpSpPr bwMode="auto">
            <a:xfrm>
              <a:off x="1728" y="2968"/>
              <a:ext cx="904" cy="408"/>
              <a:chOff x="1800" y="3184"/>
              <a:chExt cx="904" cy="408"/>
            </a:xfrm>
          </p:grpSpPr>
          <p:sp>
            <p:nvSpPr>
              <p:cNvPr id="104468" name="Rectangle 6"/>
              <p:cNvSpPr>
                <a:spLocks noChangeArrowheads="1"/>
              </p:cNvSpPr>
              <p:nvPr/>
            </p:nvSpPr>
            <p:spPr bwMode="auto">
              <a:xfrm>
                <a:off x="1800" y="3184"/>
                <a:ext cx="904" cy="4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4469" name="Oval 7"/>
              <p:cNvSpPr>
                <a:spLocks noChangeArrowheads="1"/>
              </p:cNvSpPr>
              <p:nvPr/>
            </p:nvSpPr>
            <p:spPr bwMode="auto">
              <a:xfrm>
                <a:off x="2224" y="3456"/>
                <a:ext cx="72" cy="7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4455" name="Group 8"/>
            <p:cNvGrpSpPr>
              <a:grpSpLocks/>
            </p:cNvGrpSpPr>
            <p:nvPr/>
          </p:nvGrpSpPr>
          <p:grpSpPr bwMode="auto">
            <a:xfrm rot="5400000">
              <a:off x="1720" y="1952"/>
              <a:ext cx="904" cy="408"/>
              <a:chOff x="1800" y="3184"/>
              <a:chExt cx="904" cy="408"/>
            </a:xfrm>
          </p:grpSpPr>
          <p:sp>
            <p:nvSpPr>
              <p:cNvPr id="104466" name="Rectangle 9"/>
              <p:cNvSpPr>
                <a:spLocks noChangeArrowheads="1"/>
              </p:cNvSpPr>
              <p:nvPr/>
            </p:nvSpPr>
            <p:spPr bwMode="auto">
              <a:xfrm>
                <a:off x="1800" y="3184"/>
                <a:ext cx="904" cy="4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4467" name="Oval 10"/>
              <p:cNvSpPr>
                <a:spLocks noChangeArrowheads="1"/>
              </p:cNvSpPr>
              <p:nvPr/>
            </p:nvSpPr>
            <p:spPr bwMode="auto">
              <a:xfrm>
                <a:off x="2224" y="3456"/>
                <a:ext cx="72" cy="7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4456" name="Group 11"/>
            <p:cNvGrpSpPr>
              <a:grpSpLocks/>
            </p:cNvGrpSpPr>
            <p:nvPr/>
          </p:nvGrpSpPr>
          <p:grpSpPr bwMode="auto">
            <a:xfrm rot="10800000">
              <a:off x="3024" y="1920"/>
              <a:ext cx="904" cy="408"/>
              <a:chOff x="1800" y="3184"/>
              <a:chExt cx="904" cy="408"/>
            </a:xfrm>
          </p:grpSpPr>
          <p:sp>
            <p:nvSpPr>
              <p:cNvPr id="104464" name="Rectangle 12"/>
              <p:cNvSpPr>
                <a:spLocks noChangeArrowheads="1"/>
              </p:cNvSpPr>
              <p:nvPr/>
            </p:nvSpPr>
            <p:spPr bwMode="auto">
              <a:xfrm>
                <a:off x="1800" y="3184"/>
                <a:ext cx="904" cy="4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4465" name="Oval 13"/>
              <p:cNvSpPr>
                <a:spLocks noChangeArrowheads="1"/>
              </p:cNvSpPr>
              <p:nvPr/>
            </p:nvSpPr>
            <p:spPr bwMode="auto">
              <a:xfrm>
                <a:off x="2224" y="3456"/>
                <a:ext cx="72" cy="7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4457" name="Group 14"/>
            <p:cNvGrpSpPr>
              <a:grpSpLocks/>
            </p:cNvGrpSpPr>
            <p:nvPr/>
          </p:nvGrpSpPr>
          <p:grpSpPr bwMode="auto">
            <a:xfrm rot="-5400000">
              <a:off x="2992" y="3008"/>
              <a:ext cx="904" cy="408"/>
              <a:chOff x="1800" y="3184"/>
              <a:chExt cx="904" cy="408"/>
            </a:xfrm>
          </p:grpSpPr>
          <p:sp>
            <p:nvSpPr>
              <p:cNvPr id="104462" name="Rectangle 15"/>
              <p:cNvSpPr>
                <a:spLocks noChangeArrowheads="1"/>
              </p:cNvSpPr>
              <p:nvPr/>
            </p:nvSpPr>
            <p:spPr bwMode="auto">
              <a:xfrm>
                <a:off x="1800" y="3184"/>
                <a:ext cx="904" cy="4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4463" name="Oval 16"/>
              <p:cNvSpPr>
                <a:spLocks noChangeArrowheads="1"/>
              </p:cNvSpPr>
              <p:nvPr/>
            </p:nvSpPr>
            <p:spPr bwMode="auto">
              <a:xfrm>
                <a:off x="2224" y="3456"/>
                <a:ext cx="72" cy="72"/>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4458" name="Text Box 17"/>
            <p:cNvSpPr txBox="1">
              <a:spLocks noChangeArrowheads="1"/>
            </p:cNvSpPr>
            <p:nvPr/>
          </p:nvSpPr>
          <p:spPr bwMode="auto">
            <a:xfrm>
              <a:off x="2054" y="3586"/>
              <a:ext cx="276" cy="288"/>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0</a:t>
              </a:r>
              <a:r>
                <a:rPr lang="en-US" sz="2400" baseline="30000">
                  <a:latin typeface="Times New Roman" pitchFamily="18" charset="0"/>
                </a:rPr>
                <a:t>o</a:t>
              </a:r>
            </a:p>
          </p:txBody>
        </p:sp>
        <p:sp>
          <p:nvSpPr>
            <p:cNvPr id="104459" name="Text Box 18"/>
            <p:cNvSpPr txBox="1">
              <a:spLocks noChangeArrowheads="1"/>
            </p:cNvSpPr>
            <p:nvPr/>
          </p:nvSpPr>
          <p:spPr bwMode="auto">
            <a:xfrm>
              <a:off x="1422" y="2050"/>
              <a:ext cx="436" cy="288"/>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-90</a:t>
              </a:r>
              <a:r>
                <a:rPr lang="en-US" sz="2400" baseline="30000">
                  <a:latin typeface="Times New Roman" pitchFamily="18" charset="0"/>
                </a:rPr>
                <a:t>o</a:t>
              </a:r>
            </a:p>
          </p:txBody>
        </p:sp>
        <p:sp>
          <p:nvSpPr>
            <p:cNvPr id="104460" name="Text Box 19"/>
            <p:cNvSpPr txBox="1">
              <a:spLocks noChangeArrowheads="1"/>
            </p:cNvSpPr>
            <p:nvPr/>
          </p:nvSpPr>
          <p:spPr bwMode="auto">
            <a:xfrm>
              <a:off x="3238" y="1538"/>
              <a:ext cx="532" cy="288"/>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-180</a:t>
              </a:r>
              <a:r>
                <a:rPr lang="en-US" sz="2400" baseline="30000">
                  <a:latin typeface="Times New Roman" pitchFamily="18" charset="0"/>
                </a:rPr>
                <a:t>o</a:t>
              </a:r>
            </a:p>
          </p:txBody>
        </p:sp>
        <p:sp>
          <p:nvSpPr>
            <p:cNvPr id="104461" name="Text Box 20"/>
            <p:cNvSpPr txBox="1">
              <a:spLocks noChangeArrowheads="1"/>
            </p:cNvSpPr>
            <p:nvPr/>
          </p:nvSpPr>
          <p:spPr bwMode="auto">
            <a:xfrm>
              <a:off x="3790" y="3058"/>
              <a:ext cx="532" cy="288"/>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-270</a:t>
              </a:r>
              <a:r>
                <a:rPr lang="en-US" sz="2400" baseline="30000">
                  <a:latin typeface="Times New Roman" pitchFamily="18" charset="0"/>
                </a:rPr>
                <a:t>o</a:t>
              </a:r>
            </a:p>
          </p:txBody>
        </p:sp>
      </p:grpSp>
      <p:sp>
        <p:nvSpPr>
          <p:cNvPr id="104453" name="Text Box 21"/>
          <p:cNvSpPr txBox="1">
            <a:spLocks noChangeArrowheads="1"/>
          </p:cNvSpPr>
          <p:nvPr/>
        </p:nvSpPr>
        <p:spPr bwMode="auto">
          <a:xfrm>
            <a:off x="1130754" y="5748049"/>
            <a:ext cx="7403646" cy="646331"/>
          </a:xfrm>
          <a:prstGeom prst="rect">
            <a:avLst/>
          </a:prstGeom>
          <a:noFill/>
          <a:ln w="9525">
            <a:noFill/>
            <a:miter lim="800000"/>
            <a:headEnd/>
            <a:tailEnd/>
          </a:ln>
        </p:spPr>
        <p:txBody>
          <a:bodyPr wrap="square">
            <a:spAutoFit/>
          </a:bodyPr>
          <a:lstStyle/>
          <a:p>
            <a:pPr eaLnBrk="1" hangingPunct="1"/>
            <a:r>
              <a:rPr lang="en-US" dirty="0">
                <a:solidFill>
                  <a:srgbClr val="0000FF"/>
                </a:solidFill>
                <a:latin typeface="Arial" charset="0"/>
              </a:rPr>
              <a:t>Because of symmetry, radiation from higher-order modes (or probes</a:t>
            </a:r>
            <a:r>
              <a:rPr lang="en-US" dirty="0" smtClean="0">
                <a:solidFill>
                  <a:srgbClr val="0000FF"/>
                </a:solidFill>
                <a:latin typeface="Arial" charset="0"/>
              </a:rPr>
              <a:t>)</a:t>
            </a:r>
          </a:p>
          <a:p>
            <a:pPr algn="ctr" eaLnBrk="1" hangingPunct="1"/>
            <a:r>
              <a:rPr lang="en-US" dirty="0" smtClean="0">
                <a:solidFill>
                  <a:srgbClr val="0000FF"/>
                </a:solidFill>
                <a:latin typeface="Arial" charset="0"/>
              </a:rPr>
              <a:t> </a:t>
            </a:r>
            <a:r>
              <a:rPr lang="en-US" dirty="0">
                <a:solidFill>
                  <a:srgbClr val="0000FF"/>
                </a:solidFill>
                <a:latin typeface="Arial" charset="0"/>
              </a:rPr>
              <a:t>tends to be reduced, resulting in good cross-pol.</a:t>
            </a:r>
          </a:p>
        </p:txBody>
      </p:sp>
      <p:sp>
        <p:nvSpPr>
          <p:cNvPr id="22" name="Slide Number Placeholder 21"/>
          <p:cNvSpPr>
            <a:spLocks noGrp="1"/>
          </p:cNvSpPr>
          <p:nvPr>
            <p:ph type="sldNum" sz="quarter" idx="4"/>
          </p:nvPr>
        </p:nvSpPr>
        <p:spPr/>
        <p:txBody>
          <a:bodyPr/>
          <a:lstStyle/>
          <a:p>
            <a:pPr>
              <a:defRPr/>
            </a:pPr>
            <a:fld id="{70B0E88B-1183-42A5-A789-9A7FFF2AFA69}" type="slidenum">
              <a:rPr lang="en-US" smtClean="0"/>
              <a:pPr>
                <a:defRPr/>
              </a:pPr>
              <a:t>122</a:t>
            </a:fld>
            <a:endParaRPr lang="en-US" dirty="0"/>
          </a:p>
        </p:txBody>
      </p:sp>
      <p:sp>
        <p:nvSpPr>
          <p:cNvPr id="23" name="Text Box 2"/>
          <p:cNvSpPr txBox="1">
            <a:spLocks noChangeArrowheads="1"/>
          </p:cNvSpPr>
          <p:nvPr/>
        </p:nvSpPr>
        <p:spPr bwMode="auto">
          <a:xfrm>
            <a:off x="2219195" y="0"/>
            <a:ext cx="4314001"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Polarization</a:t>
            </a:r>
          </a:p>
        </p:txBody>
      </p:sp>
      <p:sp>
        <p:nvSpPr>
          <p:cNvPr id="24" name="Text Box 3"/>
          <p:cNvSpPr txBox="1">
            <a:spLocks noChangeArrowheads="1"/>
          </p:cNvSpPr>
          <p:nvPr/>
        </p:nvSpPr>
        <p:spPr bwMode="auto">
          <a:xfrm>
            <a:off x="2638423" y="707278"/>
            <a:ext cx="3724096" cy="523220"/>
          </a:xfrm>
          <a:prstGeom prst="rect">
            <a:avLst/>
          </a:prstGeom>
          <a:noFill/>
          <a:ln w="9525">
            <a:noFill/>
            <a:miter lim="800000"/>
            <a:headEnd/>
            <a:tailEnd/>
          </a:ln>
        </p:spPr>
        <p:txBody>
          <a:bodyPr wrap="none">
            <a:spAutoFit/>
          </a:bodyPr>
          <a:lstStyle/>
          <a:p>
            <a:pPr eaLnBrk="1" hangingPunct="1"/>
            <a:r>
              <a:rPr lang="en-US" sz="2800" dirty="0" smtClean="0">
                <a:solidFill>
                  <a:schemeClr val="hlink"/>
                </a:solidFill>
                <a:latin typeface="Arial" charset="0"/>
              </a:rPr>
              <a:t>Synchronous Rotation</a:t>
            </a:r>
            <a:endParaRPr lang="en-US" sz="2800" dirty="0">
              <a:solidFill>
                <a:schemeClr val="hlink"/>
              </a:solidFill>
              <a:latin typeface="Arial"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1001486"/>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a:t>
            </a:r>
            <a:r>
              <a:rPr lang="en-US" sz="2000" dirty="0">
                <a:latin typeface="Arial" charset="0"/>
              </a:rPr>
              <a:t>Impedance</a:t>
            </a:r>
            <a:endParaRPr lang="en-US" sz="2000" dirty="0" smtClean="0">
              <a:latin typeface="Arial" charset="0"/>
            </a:endParaRP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Circular polarization</a:t>
            </a:r>
          </a:p>
          <a:p>
            <a:pPr marL="225425" indent="-225425" eaLnBrk="1" hangingPunct="1">
              <a:spcAft>
                <a:spcPct val="50000"/>
              </a:spcAft>
              <a:buFont typeface="Wingdings" pitchFamily="2" charset="2"/>
              <a:buChar char="v"/>
            </a:pPr>
            <a:r>
              <a:rPr lang="en-US" sz="2000" dirty="0" smtClean="0">
                <a:solidFill>
                  <a:srgbClr val="FF0000"/>
                </a:solidFill>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grpSp>
        <p:nvGrpSpPr>
          <p:cNvPr id="105475" name="Group 15"/>
          <p:cNvGrpSpPr>
            <a:grpSpLocks/>
          </p:cNvGrpSpPr>
          <p:nvPr/>
        </p:nvGrpSpPr>
        <p:grpSpPr bwMode="auto">
          <a:xfrm>
            <a:off x="571500" y="1604963"/>
            <a:ext cx="7696200" cy="3827462"/>
            <a:chOff x="360" y="1011"/>
            <a:chExt cx="4848" cy="2411"/>
          </a:xfrm>
        </p:grpSpPr>
        <p:sp>
          <p:nvSpPr>
            <p:cNvPr id="105476" name="AutoShape 16"/>
            <p:cNvSpPr>
              <a:spLocks noChangeArrowheads="1"/>
            </p:cNvSpPr>
            <p:nvPr/>
          </p:nvSpPr>
          <p:spPr bwMode="auto">
            <a:xfrm>
              <a:off x="360" y="1454"/>
              <a:ext cx="4848" cy="1968"/>
            </a:xfrm>
            <a:prstGeom prst="parallelogram">
              <a:avLst>
                <a:gd name="adj" fmla="val 96906"/>
              </a:avLst>
            </a:prstGeom>
            <a:solidFill>
              <a:srgbClr val="FF9900"/>
            </a:solidFill>
            <a:ln w="9525">
              <a:solidFill>
                <a:schemeClr val="tx1"/>
              </a:solidFill>
              <a:miter lim="800000"/>
              <a:headEnd/>
              <a:tailEnd/>
            </a:ln>
          </p:spPr>
          <p:txBody>
            <a:bodyPr wrap="none" anchor="ctr"/>
            <a:lstStyle/>
            <a:p>
              <a:endParaRPr lang="en-US"/>
            </a:p>
          </p:txBody>
        </p:sp>
        <p:sp>
          <p:nvSpPr>
            <p:cNvPr id="105477" name="AutoShape 17"/>
            <p:cNvSpPr>
              <a:spLocks noChangeArrowheads="1"/>
            </p:cNvSpPr>
            <p:nvPr/>
          </p:nvSpPr>
          <p:spPr bwMode="auto">
            <a:xfrm>
              <a:off x="1224" y="1694"/>
              <a:ext cx="3168" cy="1344"/>
            </a:xfrm>
            <a:prstGeom prst="cube">
              <a:avLst>
                <a:gd name="adj" fmla="val 78009"/>
              </a:avLst>
            </a:prstGeom>
            <a:solidFill>
              <a:srgbClr val="DDDDDD"/>
            </a:solidFill>
            <a:ln w="9525">
              <a:solidFill>
                <a:schemeClr val="tx1"/>
              </a:solidFill>
              <a:miter lim="800000"/>
              <a:headEnd/>
              <a:tailEnd/>
            </a:ln>
          </p:spPr>
          <p:txBody>
            <a:bodyPr wrap="none" anchor="ctr"/>
            <a:lstStyle/>
            <a:p>
              <a:endParaRPr lang="en-US"/>
            </a:p>
          </p:txBody>
        </p:sp>
        <p:sp>
          <p:nvSpPr>
            <p:cNvPr id="105478" name="Line 18"/>
            <p:cNvSpPr>
              <a:spLocks noChangeShapeType="1"/>
            </p:cNvSpPr>
            <p:nvPr/>
          </p:nvSpPr>
          <p:spPr bwMode="auto">
            <a:xfrm>
              <a:off x="3328" y="2342"/>
              <a:ext cx="1152" cy="0"/>
            </a:xfrm>
            <a:prstGeom prst="line">
              <a:avLst/>
            </a:prstGeom>
            <a:noFill/>
            <a:ln w="9525">
              <a:solidFill>
                <a:schemeClr val="tx1"/>
              </a:solidFill>
              <a:round/>
              <a:headEnd/>
              <a:tailEnd type="triangle" w="med" len="med"/>
            </a:ln>
          </p:spPr>
          <p:txBody>
            <a:bodyPr wrap="none"/>
            <a:lstStyle/>
            <a:p>
              <a:endParaRPr lang="en-US"/>
            </a:p>
          </p:txBody>
        </p:sp>
        <p:sp>
          <p:nvSpPr>
            <p:cNvPr id="105479" name="Line 19"/>
            <p:cNvSpPr>
              <a:spLocks noChangeShapeType="1"/>
            </p:cNvSpPr>
            <p:nvPr/>
          </p:nvSpPr>
          <p:spPr bwMode="auto">
            <a:xfrm flipV="1">
              <a:off x="2920" y="1358"/>
              <a:ext cx="464" cy="520"/>
            </a:xfrm>
            <a:prstGeom prst="line">
              <a:avLst/>
            </a:prstGeom>
            <a:noFill/>
            <a:ln w="9525">
              <a:solidFill>
                <a:schemeClr val="tx1"/>
              </a:solidFill>
              <a:round/>
              <a:headEnd/>
              <a:tailEnd type="triangle" w="med" len="med"/>
            </a:ln>
          </p:spPr>
          <p:txBody>
            <a:bodyPr wrap="none"/>
            <a:lstStyle/>
            <a:p>
              <a:endParaRPr lang="en-US"/>
            </a:p>
          </p:txBody>
        </p:sp>
        <p:sp>
          <p:nvSpPr>
            <p:cNvPr id="105480" name="Text Box 20"/>
            <p:cNvSpPr txBox="1">
              <a:spLocks noChangeArrowheads="1"/>
            </p:cNvSpPr>
            <p:nvPr/>
          </p:nvSpPr>
          <p:spPr bwMode="auto">
            <a:xfrm>
              <a:off x="4620" y="2174"/>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05481" name="Text Box 21"/>
            <p:cNvSpPr txBox="1">
              <a:spLocks noChangeArrowheads="1"/>
            </p:cNvSpPr>
            <p:nvPr/>
          </p:nvSpPr>
          <p:spPr bwMode="auto">
            <a:xfrm>
              <a:off x="3410" y="1011"/>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05482" name="Text Box 22"/>
            <p:cNvSpPr txBox="1">
              <a:spLocks noChangeArrowheads="1"/>
            </p:cNvSpPr>
            <p:nvPr/>
          </p:nvSpPr>
          <p:spPr bwMode="auto">
            <a:xfrm>
              <a:off x="1368" y="2751"/>
              <a:ext cx="212"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h</a:t>
              </a:r>
            </a:p>
          </p:txBody>
        </p:sp>
        <p:sp>
          <p:nvSpPr>
            <p:cNvPr id="105483" name="Line 23"/>
            <p:cNvSpPr>
              <a:spLocks noChangeShapeType="1"/>
            </p:cNvSpPr>
            <p:nvPr/>
          </p:nvSpPr>
          <p:spPr bwMode="auto">
            <a:xfrm>
              <a:off x="1752" y="2750"/>
              <a:ext cx="0" cy="288"/>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5484" name="Oval 24"/>
            <p:cNvSpPr>
              <a:spLocks noChangeArrowheads="1"/>
            </p:cNvSpPr>
            <p:nvPr/>
          </p:nvSpPr>
          <p:spPr bwMode="auto">
            <a:xfrm rot="3739785">
              <a:off x="2442" y="1858"/>
              <a:ext cx="556" cy="808"/>
            </a:xfrm>
            <a:prstGeom prst="ellipse">
              <a:avLst/>
            </a:prstGeom>
            <a:gradFill rotWithShape="1">
              <a:gsLst>
                <a:gs pos="0">
                  <a:srgbClr val="764700"/>
                </a:gs>
                <a:gs pos="50000">
                  <a:srgbClr val="FF9900"/>
                </a:gs>
                <a:gs pos="100000">
                  <a:srgbClr val="764700"/>
                </a:gs>
              </a:gsLst>
              <a:lin ang="2700000" scaled="1"/>
            </a:gradFill>
            <a:ln w="9525">
              <a:solidFill>
                <a:schemeClr val="tx1"/>
              </a:solidFill>
              <a:round/>
              <a:headEnd/>
              <a:tailEnd/>
            </a:ln>
          </p:spPr>
          <p:txBody>
            <a:bodyPr wrap="none" anchor="ctr"/>
            <a:lstStyle/>
            <a:p>
              <a:endParaRPr lang="en-US"/>
            </a:p>
          </p:txBody>
        </p:sp>
        <p:sp>
          <p:nvSpPr>
            <p:cNvPr id="105485" name="Line 25"/>
            <p:cNvSpPr>
              <a:spLocks noChangeShapeType="1"/>
            </p:cNvSpPr>
            <p:nvPr/>
          </p:nvSpPr>
          <p:spPr bwMode="auto">
            <a:xfrm>
              <a:off x="2744" y="2270"/>
              <a:ext cx="112" cy="232"/>
            </a:xfrm>
            <a:prstGeom prst="line">
              <a:avLst/>
            </a:prstGeom>
            <a:noFill/>
            <a:ln w="9525">
              <a:solidFill>
                <a:schemeClr val="bg2"/>
              </a:solidFill>
              <a:round/>
              <a:headEnd/>
              <a:tailEnd type="triangle" w="med" len="med"/>
            </a:ln>
          </p:spPr>
          <p:txBody>
            <a:bodyPr wrap="none"/>
            <a:lstStyle/>
            <a:p>
              <a:endParaRPr lang="en-US"/>
            </a:p>
          </p:txBody>
        </p:sp>
        <p:sp>
          <p:nvSpPr>
            <p:cNvPr id="105486" name="Text Box 26"/>
            <p:cNvSpPr txBox="1">
              <a:spLocks noChangeArrowheads="1"/>
            </p:cNvSpPr>
            <p:nvPr/>
          </p:nvSpPr>
          <p:spPr bwMode="auto">
            <a:xfrm>
              <a:off x="2800" y="2103"/>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105487" name="Text Box 27"/>
            <p:cNvSpPr txBox="1">
              <a:spLocks noChangeArrowheads="1"/>
            </p:cNvSpPr>
            <p:nvPr/>
          </p:nvSpPr>
          <p:spPr bwMode="auto">
            <a:xfrm>
              <a:off x="2504" y="2715"/>
              <a:ext cx="371" cy="288"/>
            </a:xfrm>
            <a:prstGeom prst="rect">
              <a:avLst/>
            </a:prstGeom>
            <a:noFill/>
            <a:ln w="9525">
              <a:noFill/>
              <a:miter lim="800000"/>
              <a:headEnd/>
              <a:tailEnd/>
            </a:ln>
          </p:spPr>
          <p:txBody>
            <a:bodyPr>
              <a:spAutoFit/>
            </a:bodyPr>
            <a:lstStyle/>
            <a:p>
              <a:pPr eaLnBrk="1" hangingPunct="1"/>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r</a:t>
              </a:r>
            </a:p>
          </p:txBody>
        </p:sp>
      </p:grpSp>
      <p:sp>
        <p:nvSpPr>
          <p:cNvPr id="16" name="Slide Number Placeholder 15"/>
          <p:cNvSpPr>
            <a:spLocks noGrp="1"/>
          </p:cNvSpPr>
          <p:nvPr>
            <p:ph type="sldNum" sz="quarter" idx="4"/>
          </p:nvPr>
        </p:nvSpPr>
        <p:spPr/>
        <p:txBody>
          <a:bodyPr/>
          <a:lstStyle/>
          <a:p>
            <a:pPr>
              <a:defRPr/>
            </a:pPr>
            <a:fld id="{70B0E88B-1183-42A5-A789-9A7FFF2AFA69}" type="slidenum">
              <a:rPr lang="en-US" smtClean="0"/>
              <a:pPr>
                <a:defRPr/>
              </a:pPr>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90" name="Group 3"/>
          <p:cNvGrpSpPr>
            <a:grpSpLocks/>
          </p:cNvGrpSpPr>
          <p:nvPr/>
        </p:nvGrpSpPr>
        <p:grpSpPr bwMode="auto">
          <a:xfrm>
            <a:off x="5486400" y="1787078"/>
            <a:ext cx="2700338" cy="1562100"/>
            <a:chOff x="3456" y="968"/>
            <a:chExt cx="1701" cy="984"/>
          </a:xfrm>
        </p:grpSpPr>
        <p:sp>
          <p:nvSpPr>
            <p:cNvPr id="41994" name="Oval 4"/>
            <p:cNvSpPr>
              <a:spLocks noChangeArrowheads="1"/>
            </p:cNvSpPr>
            <p:nvPr/>
          </p:nvSpPr>
          <p:spPr bwMode="auto">
            <a:xfrm>
              <a:off x="3456" y="968"/>
              <a:ext cx="984" cy="984"/>
            </a:xfrm>
            <a:prstGeom prst="ellipse">
              <a:avLst/>
            </a:prstGeom>
            <a:solidFill>
              <a:srgbClr val="FF9900"/>
            </a:solidFill>
            <a:ln w="38100">
              <a:solidFill>
                <a:srgbClr val="FF3399"/>
              </a:solidFill>
              <a:round/>
              <a:headEnd/>
              <a:tailEnd/>
            </a:ln>
          </p:spPr>
          <p:txBody>
            <a:bodyPr wrap="none" anchor="ctr"/>
            <a:lstStyle/>
            <a:p>
              <a:endParaRPr lang="en-US"/>
            </a:p>
          </p:txBody>
        </p:sp>
        <p:sp>
          <p:nvSpPr>
            <p:cNvPr id="41995" name="Line 5"/>
            <p:cNvSpPr>
              <a:spLocks noChangeShapeType="1"/>
            </p:cNvSpPr>
            <p:nvPr/>
          </p:nvSpPr>
          <p:spPr bwMode="auto">
            <a:xfrm>
              <a:off x="3968" y="1456"/>
              <a:ext cx="336" cy="336"/>
            </a:xfrm>
            <a:prstGeom prst="line">
              <a:avLst/>
            </a:prstGeom>
            <a:noFill/>
            <a:ln w="9525">
              <a:solidFill>
                <a:schemeClr val="bg2"/>
              </a:solidFill>
              <a:round/>
              <a:headEnd/>
              <a:tailEnd type="triangle" w="med" len="med"/>
            </a:ln>
          </p:spPr>
          <p:txBody>
            <a:bodyPr wrap="none"/>
            <a:lstStyle/>
            <a:p>
              <a:endParaRPr lang="en-US"/>
            </a:p>
          </p:txBody>
        </p:sp>
        <p:sp>
          <p:nvSpPr>
            <p:cNvPr id="41996" name="Text Box 6"/>
            <p:cNvSpPr txBox="1">
              <a:spLocks noChangeArrowheads="1"/>
            </p:cNvSpPr>
            <p:nvPr/>
          </p:nvSpPr>
          <p:spPr bwMode="auto">
            <a:xfrm>
              <a:off x="4110" y="1322"/>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41997" name="Text Box 7"/>
            <p:cNvSpPr txBox="1">
              <a:spLocks noChangeArrowheads="1"/>
            </p:cNvSpPr>
            <p:nvPr/>
          </p:nvSpPr>
          <p:spPr bwMode="auto">
            <a:xfrm>
              <a:off x="4614" y="1257"/>
              <a:ext cx="543" cy="288"/>
            </a:xfrm>
            <a:prstGeom prst="rect">
              <a:avLst/>
            </a:prstGeom>
            <a:noFill/>
            <a:ln w="9525">
              <a:noFill/>
              <a:miter lim="800000"/>
              <a:headEnd/>
              <a:tailEnd/>
            </a:ln>
          </p:spPr>
          <p:txBody>
            <a:bodyPr wrap="none">
              <a:spAutoFit/>
            </a:bodyPr>
            <a:lstStyle/>
            <a:p>
              <a:pPr eaLnBrk="1" hangingPunct="1"/>
              <a:r>
                <a:rPr lang="en-US" sz="2400" dirty="0">
                  <a:solidFill>
                    <a:srgbClr val="FF3399"/>
                  </a:solidFill>
                  <a:latin typeface="Arial" charset="0"/>
                </a:rPr>
                <a:t>PMC</a:t>
              </a:r>
            </a:p>
          </p:txBody>
        </p:sp>
      </p:grpSp>
      <p:sp>
        <p:nvSpPr>
          <p:cNvPr id="41991" name="Text Box 8"/>
          <p:cNvSpPr txBox="1">
            <a:spLocks noChangeArrowheads="1"/>
          </p:cNvSpPr>
          <p:nvPr/>
        </p:nvSpPr>
        <p:spPr bwMode="auto">
          <a:xfrm>
            <a:off x="431099" y="1576724"/>
            <a:ext cx="3502882"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From separation of variables:</a:t>
            </a:r>
          </a:p>
        </p:txBody>
      </p:sp>
      <p:graphicFrame>
        <p:nvGraphicFramePr>
          <p:cNvPr id="41986" name="Object 9"/>
          <p:cNvGraphicFramePr>
            <a:graphicFrameLocks noChangeAspect="1"/>
          </p:cNvGraphicFramePr>
          <p:nvPr/>
        </p:nvGraphicFramePr>
        <p:xfrm>
          <a:off x="661988" y="2097088"/>
          <a:ext cx="3454400" cy="623887"/>
        </p:xfrm>
        <a:graphic>
          <a:graphicData uri="http://schemas.openxmlformats.org/presentationml/2006/ole">
            <mc:AlternateContent xmlns:mc="http://schemas.openxmlformats.org/markup-compatibility/2006">
              <mc:Choice xmlns:v="urn:schemas-microsoft-com:vml" Requires="v">
                <p:oleObj spid="_x0000_s42074" name="Equation" r:id="rId3" imgW="1409088" imgH="253890" progId="Equation.DSMT4">
                  <p:embed/>
                </p:oleObj>
              </mc:Choice>
              <mc:Fallback>
                <p:oleObj name="Equation" r:id="rId3" imgW="1409088" imgH="25389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2097088"/>
                        <a:ext cx="3454400" cy="623887"/>
                      </a:xfrm>
                      <a:prstGeom prst="rect">
                        <a:avLst/>
                      </a:prstGeom>
                      <a:solidFill>
                        <a:srgbClr val="FFFF99"/>
                      </a:solidFill>
                    </p:spPr>
                  </p:pic>
                </p:oleObj>
              </mc:Fallback>
            </mc:AlternateContent>
          </a:graphicData>
        </a:graphic>
      </p:graphicFrame>
      <p:sp>
        <p:nvSpPr>
          <p:cNvPr id="41992" name="Text Box 10"/>
          <p:cNvSpPr txBox="1">
            <a:spLocks noChangeArrowheads="1"/>
          </p:cNvSpPr>
          <p:nvPr/>
        </p:nvSpPr>
        <p:spPr bwMode="auto">
          <a:xfrm>
            <a:off x="885825" y="3724275"/>
            <a:ext cx="4820550" cy="400110"/>
          </a:xfrm>
          <a:prstGeom prst="rect">
            <a:avLst/>
          </a:prstGeom>
          <a:noFill/>
          <a:ln w="9525">
            <a:noFill/>
            <a:miter lim="800000"/>
            <a:headEnd/>
            <a:tailEnd/>
          </a:ln>
        </p:spPr>
        <p:txBody>
          <a:bodyPr wrap="none">
            <a:spAutoFit/>
          </a:bodyPr>
          <a:lstStyle/>
          <a:p>
            <a:pPr eaLnBrk="1" hangingPunct="1"/>
            <a:r>
              <a:rPr lang="en-US" sz="2000" i="1" dirty="0" err="1">
                <a:latin typeface="Times New Roman" pitchFamily="18" charset="0"/>
              </a:rPr>
              <a:t>J</a:t>
            </a:r>
            <a:r>
              <a:rPr lang="en-US" sz="2000" i="1" baseline="-25000" dirty="0" err="1">
                <a:latin typeface="Times New Roman" pitchFamily="18" charset="0"/>
              </a:rPr>
              <a:t>m</a:t>
            </a:r>
            <a:r>
              <a:rPr lang="en-US" sz="2000" dirty="0">
                <a:latin typeface="Arial" charset="0"/>
              </a:rPr>
              <a:t> </a:t>
            </a:r>
            <a:r>
              <a:rPr lang="en-US" sz="2000" dirty="0">
                <a:latin typeface="Times New Roman" pitchFamily="18" charset="0"/>
                <a:cs typeface="Times New Roman" pitchFamily="18" charset="0"/>
              </a:rPr>
              <a:t>=</a:t>
            </a:r>
            <a:r>
              <a:rPr lang="en-US" sz="2000" dirty="0">
                <a:latin typeface="Arial" charset="0"/>
              </a:rPr>
              <a:t> Bessel function of first kind, order </a:t>
            </a:r>
            <a:r>
              <a:rPr lang="en-US" sz="2000" i="1" dirty="0">
                <a:latin typeface="Times New Roman" pitchFamily="18" charset="0"/>
              </a:rPr>
              <a:t>m</a:t>
            </a:r>
            <a:r>
              <a:rPr lang="en-US" sz="2000" dirty="0">
                <a:latin typeface="Arial" charset="0"/>
              </a:rPr>
              <a:t>.</a:t>
            </a:r>
          </a:p>
        </p:txBody>
      </p:sp>
      <p:graphicFrame>
        <p:nvGraphicFramePr>
          <p:cNvPr id="41987" name="Object 11"/>
          <p:cNvGraphicFramePr>
            <a:graphicFrameLocks noChangeAspect="1"/>
          </p:cNvGraphicFramePr>
          <p:nvPr/>
        </p:nvGraphicFramePr>
        <p:xfrm>
          <a:off x="1820863" y="4686300"/>
          <a:ext cx="1806575" cy="1185863"/>
        </p:xfrm>
        <a:graphic>
          <a:graphicData uri="http://schemas.openxmlformats.org/presentationml/2006/ole">
            <mc:AlternateContent xmlns:mc="http://schemas.openxmlformats.org/markup-compatibility/2006">
              <mc:Choice xmlns:v="urn:schemas-microsoft-com:vml" Requires="v">
                <p:oleObj spid="_x0000_s42075" name="Equation" r:id="rId5" imgW="736600" imgH="482600" progId="Equation.DSMT4">
                  <p:embed/>
                </p:oleObj>
              </mc:Choice>
              <mc:Fallback>
                <p:oleObj name="Equation" r:id="rId5" imgW="736600" imgH="4826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863" y="4686300"/>
                        <a:ext cx="1806575"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3" name="AutoShape 12"/>
          <p:cNvSpPr>
            <a:spLocks noChangeArrowheads="1"/>
          </p:cNvSpPr>
          <p:nvPr/>
        </p:nvSpPr>
        <p:spPr bwMode="auto">
          <a:xfrm>
            <a:off x="4127500" y="5118100"/>
            <a:ext cx="812800" cy="304800"/>
          </a:xfrm>
          <a:prstGeom prst="rightArrow">
            <a:avLst>
              <a:gd name="adj1" fmla="val 50000"/>
              <a:gd name="adj2" fmla="val 66667"/>
            </a:avLst>
          </a:prstGeom>
          <a:solidFill>
            <a:srgbClr val="66FFFF"/>
          </a:solidFill>
          <a:ln w="9525">
            <a:solidFill>
              <a:schemeClr val="tx1"/>
            </a:solidFill>
            <a:miter lim="800000"/>
            <a:headEnd/>
            <a:tailEnd/>
          </a:ln>
        </p:spPr>
        <p:txBody>
          <a:bodyPr wrap="none" anchor="ctr"/>
          <a:lstStyle/>
          <a:p>
            <a:endParaRPr lang="en-US"/>
          </a:p>
        </p:txBody>
      </p:sp>
      <p:graphicFrame>
        <p:nvGraphicFramePr>
          <p:cNvPr id="41988" name="Object 13"/>
          <p:cNvGraphicFramePr>
            <a:graphicFrameLocks noChangeAspect="1"/>
          </p:cNvGraphicFramePr>
          <p:nvPr/>
        </p:nvGraphicFramePr>
        <p:xfrm>
          <a:off x="5689600" y="4967288"/>
          <a:ext cx="1868488" cy="623887"/>
        </p:xfrm>
        <a:graphic>
          <a:graphicData uri="http://schemas.openxmlformats.org/presentationml/2006/ole">
            <mc:AlternateContent xmlns:mc="http://schemas.openxmlformats.org/markup-compatibility/2006">
              <mc:Choice xmlns:v="urn:schemas-microsoft-com:vml" Requires="v">
                <p:oleObj spid="_x0000_s42076" name="Equation" r:id="rId7" imgW="761669" imgH="253890" progId="Equation.DSMT4">
                  <p:embed/>
                </p:oleObj>
              </mc:Choice>
              <mc:Fallback>
                <p:oleObj name="Equation" r:id="rId7" imgW="761669" imgH="25389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9600" y="4967288"/>
                        <a:ext cx="1868488"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125</a:t>
            </a:fld>
            <a:endParaRPr lang="en-US" dirty="0"/>
          </a:p>
        </p:txBody>
      </p:sp>
      <p:sp>
        <p:nvSpPr>
          <p:cNvPr id="15"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
        <p:nvSpPr>
          <p:cNvPr id="16" name="TextBox 15"/>
          <p:cNvSpPr txBox="1"/>
          <p:nvPr/>
        </p:nvSpPr>
        <p:spPr>
          <a:xfrm>
            <a:off x="2906486" y="707572"/>
            <a:ext cx="328487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Frequency</a:t>
            </a:r>
            <a:endParaRPr lang="en-US" sz="2400" dirty="0">
              <a:solidFill>
                <a:srgbClr val="FF0000"/>
              </a:solidFill>
              <a:latin typeface="Arial" pitchFamily="34" charset="0"/>
              <a:cs typeface="Arial" pitchFamily="34" charset="0"/>
            </a:endParaRPr>
          </a:p>
        </p:txBody>
      </p:sp>
      <p:graphicFrame>
        <p:nvGraphicFramePr>
          <p:cNvPr id="41989" name="Object 3"/>
          <p:cNvGraphicFramePr>
            <a:graphicFrameLocks noChangeAspect="1"/>
          </p:cNvGraphicFramePr>
          <p:nvPr/>
        </p:nvGraphicFramePr>
        <p:xfrm>
          <a:off x="1855560" y="2848882"/>
          <a:ext cx="1229727" cy="471261"/>
        </p:xfrm>
        <a:graphic>
          <a:graphicData uri="http://schemas.openxmlformats.org/presentationml/2006/ole">
            <mc:AlternateContent xmlns:mc="http://schemas.openxmlformats.org/markup-compatibility/2006">
              <mc:Choice xmlns:v="urn:schemas-microsoft-com:vml" Requires="v">
                <p:oleObj spid="_x0000_s42077" name="Equation" r:id="rId9" imgW="698197" imgH="266584" progId="Equation.DSMT4">
                  <p:embed/>
                </p:oleObj>
              </mc:Choice>
              <mc:Fallback>
                <p:oleObj name="Equation" r:id="rId9" imgW="698197" imgH="266584"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5560" y="2848882"/>
                        <a:ext cx="1229727" cy="471261"/>
                      </a:xfrm>
                      <a:prstGeom prst="rect">
                        <a:avLst/>
                      </a:prstGeom>
                      <a:solidFill>
                        <a:srgbClr val="FFFF99"/>
                      </a:solidFill>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3"/>
          <p:cNvGraphicFramePr>
            <a:graphicFrameLocks noChangeAspect="1"/>
          </p:cNvGraphicFramePr>
          <p:nvPr/>
        </p:nvGraphicFramePr>
        <p:xfrm>
          <a:off x="2424113" y="3240088"/>
          <a:ext cx="1293812" cy="550862"/>
        </p:xfrm>
        <a:graphic>
          <a:graphicData uri="http://schemas.openxmlformats.org/presentationml/2006/ole">
            <mc:AlternateContent xmlns:mc="http://schemas.openxmlformats.org/markup-compatibility/2006">
              <mc:Choice xmlns:v="urn:schemas-microsoft-com:vml" Requires="v">
                <p:oleObj spid="_x0000_s43098" name="Equation" r:id="rId3" imgW="571252" imgH="241195" progId="Equation.DSMT4">
                  <p:embed/>
                </p:oleObj>
              </mc:Choice>
              <mc:Fallback>
                <p:oleObj name="Equation" r:id="rId3" imgW="571252" imgH="241195"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3240088"/>
                        <a:ext cx="1293812"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015" name="Group 4"/>
          <p:cNvGrpSpPr>
            <a:grpSpLocks/>
          </p:cNvGrpSpPr>
          <p:nvPr/>
        </p:nvGrpSpPr>
        <p:grpSpPr bwMode="auto">
          <a:xfrm>
            <a:off x="5486400" y="1950368"/>
            <a:ext cx="2700338" cy="1562100"/>
            <a:chOff x="3456" y="968"/>
            <a:chExt cx="1701" cy="984"/>
          </a:xfrm>
        </p:grpSpPr>
        <p:sp>
          <p:nvSpPr>
            <p:cNvPr id="43018" name="Oval 5"/>
            <p:cNvSpPr>
              <a:spLocks noChangeArrowheads="1"/>
            </p:cNvSpPr>
            <p:nvPr/>
          </p:nvSpPr>
          <p:spPr bwMode="auto">
            <a:xfrm>
              <a:off x="3456" y="968"/>
              <a:ext cx="984" cy="984"/>
            </a:xfrm>
            <a:prstGeom prst="ellipse">
              <a:avLst/>
            </a:prstGeom>
            <a:solidFill>
              <a:srgbClr val="FF9900"/>
            </a:solidFill>
            <a:ln w="38100">
              <a:solidFill>
                <a:srgbClr val="FF3399"/>
              </a:solidFill>
              <a:round/>
              <a:headEnd/>
              <a:tailEnd/>
            </a:ln>
          </p:spPr>
          <p:txBody>
            <a:bodyPr wrap="none" anchor="ctr"/>
            <a:lstStyle/>
            <a:p>
              <a:endParaRPr lang="en-US"/>
            </a:p>
          </p:txBody>
        </p:sp>
        <p:sp>
          <p:nvSpPr>
            <p:cNvPr id="43019" name="Line 6"/>
            <p:cNvSpPr>
              <a:spLocks noChangeShapeType="1"/>
            </p:cNvSpPr>
            <p:nvPr/>
          </p:nvSpPr>
          <p:spPr bwMode="auto">
            <a:xfrm>
              <a:off x="3968" y="1456"/>
              <a:ext cx="336" cy="336"/>
            </a:xfrm>
            <a:prstGeom prst="line">
              <a:avLst/>
            </a:prstGeom>
            <a:noFill/>
            <a:ln w="9525">
              <a:solidFill>
                <a:schemeClr val="bg2"/>
              </a:solidFill>
              <a:round/>
              <a:headEnd/>
              <a:tailEnd type="triangle" w="med" len="med"/>
            </a:ln>
          </p:spPr>
          <p:txBody>
            <a:bodyPr wrap="none"/>
            <a:lstStyle/>
            <a:p>
              <a:endParaRPr lang="en-US"/>
            </a:p>
          </p:txBody>
        </p:sp>
        <p:sp>
          <p:nvSpPr>
            <p:cNvPr id="43020" name="Text Box 7"/>
            <p:cNvSpPr txBox="1">
              <a:spLocks noChangeArrowheads="1"/>
            </p:cNvSpPr>
            <p:nvPr/>
          </p:nvSpPr>
          <p:spPr bwMode="auto">
            <a:xfrm>
              <a:off x="4110" y="1322"/>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43021" name="Text Box 8"/>
            <p:cNvSpPr txBox="1">
              <a:spLocks noChangeArrowheads="1"/>
            </p:cNvSpPr>
            <p:nvPr/>
          </p:nvSpPr>
          <p:spPr bwMode="auto">
            <a:xfrm>
              <a:off x="4614" y="1257"/>
              <a:ext cx="543" cy="288"/>
            </a:xfrm>
            <a:prstGeom prst="rect">
              <a:avLst/>
            </a:prstGeom>
            <a:noFill/>
            <a:ln w="9525">
              <a:noFill/>
              <a:miter lim="800000"/>
              <a:headEnd/>
              <a:tailEnd/>
            </a:ln>
          </p:spPr>
          <p:txBody>
            <a:bodyPr wrap="none">
              <a:spAutoFit/>
            </a:bodyPr>
            <a:lstStyle/>
            <a:p>
              <a:pPr eaLnBrk="1" hangingPunct="1"/>
              <a:r>
                <a:rPr lang="en-US" sz="2400" dirty="0">
                  <a:solidFill>
                    <a:srgbClr val="FF3399"/>
                  </a:solidFill>
                  <a:latin typeface="Arial" charset="0"/>
                </a:rPr>
                <a:t>PMC</a:t>
              </a:r>
            </a:p>
          </p:txBody>
        </p:sp>
      </p:grpSp>
      <p:sp>
        <p:nvSpPr>
          <p:cNvPr id="43016" name="Text Box 9"/>
          <p:cNvSpPr txBox="1">
            <a:spLocks noChangeArrowheads="1"/>
          </p:cNvSpPr>
          <p:nvPr/>
        </p:nvSpPr>
        <p:spPr bwMode="auto">
          <a:xfrm>
            <a:off x="958396" y="4043600"/>
            <a:ext cx="3594254" cy="461665"/>
          </a:xfrm>
          <a:prstGeom prst="rect">
            <a:avLst/>
          </a:prstGeom>
          <a:noFill/>
          <a:ln w="9525">
            <a:noFill/>
            <a:miter lim="800000"/>
            <a:headEnd/>
            <a:tailEnd/>
          </a:ln>
        </p:spPr>
        <p:txBody>
          <a:bodyPr wrap="none">
            <a:spAutoFit/>
          </a:bodyPr>
          <a:lstStyle/>
          <a:p>
            <a:pPr eaLnBrk="1" hangingPunct="1"/>
            <a:r>
              <a:rPr lang="en-US" sz="2000" dirty="0">
                <a:latin typeface="Arial" charset="0"/>
              </a:rPr>
              <a:t>(</a:t>
            </a:r>
            <a:r>
              <a:rPr lang="en-US" sz="2000" i="1" dirty="0">
                <a:latin typeface="Times New Roman" pitchFamily="18" charset="0"/>
                <a:cs typeface="Times New Roman" pitchFamily="18" charset="0"/>
              </a:rPr>
              <a:t>n</a:t>
            </a:r>
            <a:r>
              <a:rPr lang="en-US" sz="2000" baseline="30000" dirty="0">
                <a:latin typeface="Times New Roman" pitchFamily="18" charset="0"/>
                <a:cs typeface="Times New Roman" pitchFamily="18" charset="0"/>
              </a:rPr>
              <a:t>th</a:t>
            </a:r>
            <a:r>
              <a:rPr lang="en-US" sz="2000" dirty="0">
                <a:latin typeface="Arial" charset="0"/>
              </a:rPr>
              <a:t> root of </a:t>
            </a:r>
            <a:r>
              <a:rPr lang="en-US" sz="2000" i="1" dirty="0" err="1">
                <a:latin typeface="Times New Roman" pitchFamily="18" charset="0"/>
              </a:rPr>
              <a:t>J</a:t>
            </a:r>
            <a:r>
              <a:rPr lang="en-US" sz="2000" i="1" baseline="-25000" dirty="0" err="1">
                <a:latin typeface="Times New Roman" pitchFamily="18" charset="0"/>
              </a:rPr>
              <a:t>m</a:t>
            </a:r>
            <a:r>
              <a:rPr lang="en-US" sz="2400" baseline="30000" dirty="0">
                <a:latin typeface="Arial" charset="0"/>
                <a:sym typeface="Symbol" pitchFamily="18" charset="2"/>
              </a:rPr>
              <a:t></a:t>
            </a:r>
            <a:r>
              <a:rPr lang="en-US" sz="2400" dirty="0">
                <a:latin typeface="Arial" charset="0"/>
              </a:rPr>
              <a:t> </a:t>
            </a:r>
            <a:r>
              <a:rPr lang="en-US" sz="2000" dirty="0">
                <a:latin typeface="Arial" charset="0"/>
              </a:rPr>
              <a:t>Bessel function)</a:t>
            </a:r>
          </a:p>
        </p:txBody>
      </p:sp>
      <p:graphicFrame>
        <p:nvGraphicFramePr>
          <p:cNvPr id="43011" name="Object 10"/>
          <p:cNvGraphicFramePr>
            <a:graphicFrameLocks noChangeAspect="1"/>
          </p:cNvGraphicFramePr>
          <p:nvPr/>
        </p:nvGraphicFramePr>
        <p:xfrm>
          <a:off x="3414032" y="5176396"/>
          <a:ext cx="2676525" cy="1122362"/>
        </p:xfrm>
        <a:graphic>
          <a:graphicData uri="http://schemas.openxmlformats.org/presentationml/2006/ole">
            <mc:AlternateContent xmlns:mc="http://schemas.openxmlformats.org/markup-compatibility/2006">
              <mc:Choice xmlns:v="urn:schemas-microsoft-com:vml" Requires="v">
                <p:oleObj spid="_x0000_s43099" name="Equation" r:id="rId5" imgW="1092200" imgH="457200" progId="Equation.DSMT4">
                  <p:embed/>
                </p:oleObj>
              </mc:Choice>
              <mc:Fallback>
                <p:oleObj name="Equation" r:id="rId5" imgW="1092200" imgH="4572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032" y="5176396"/>
                        <a:ext cx="2676525"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126</a:t>
            </a:fld>
            <a:endParaRPr lang="en-US" dirty="0"/>
          </a:p>
        </p:txBody>
      </p:sp>
      <p:sp>
        <p:nvSpPr>
          <p:cNvPr id="15" name="TextBox 14"/>
          <p:cNvSpPr txBox="1"/>
          <p:nvPr/>
        </p:nvSpPr>
        <p:spPr>
          <a:xfrm>
            <a:off x="1338944" y="2721439"/>
            <a:ext cx="1681871" cy="400110"/>
          </a:xfrm>
          <a:prstGeom prst="rect">
            <a:avLst/>
          </a:prstGeom>
          <a:noFill/>
        </p:spPr>
        <p:txBody>
          <a:bodyPr wrap="none" rtlCol="0">
            <a:spAutoFit/>
          </a:bodyPr>
          <a:lstStyle/>
          <a:p>
            <a:r>
              <a:rPr lang="en-US" sz="2000" dirty="0" smtClean="0">
                <a:latin typeface="Arial" pitchFamily="34" charset="0"/>
                <a:cs typeface="Arial" pitchFamily="34" charset="0"/>
              </a:rPr>
              <a:t>This gives us</a:t>
            </a:r>
            <a:endParaRPr lang="en-US" sz="2000" dirty="0">
              <a:latin typeface="Arial" pitchFamily="34" charset="0"/>
              <a:cs typeface="Arial" pitchFamily="34" charset="0"/>
            </a:endParaRPr>
          </a:p>
        </p:txBody>
      </p:sp>
      <p:sp>
        <p:nvSpPr>
          <p:cNvPr id="16" name="Right Arrow 15"/>
          <p:cNvSpPr/>
          <p:nvPr/>
        </p:nvSpPr>
        <p:spPr bwMode="auto">
          <a:xfrm>
            <a:off x="2677885" y="5551724"/>
            <a:ext cx="402771" cy="228600"/>
          </a:xfrm>
          <a:prstGeom prst="rightArrow">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2" name="Object 13"/>
          <p:cNvGraphicFramePr>
            <a:graphicFrameLocks noChangeAspect="1"/>
          </p:cNvGraphicFramePr>
          <p:nvPr/>
        </p:nvGraphicFramePr>
        <p:xfrm>
          <a:off x="1312863" y="1657350"/>
          <a:ext cx="1868487" cy="623888"/>
        </p:xfrm>
        <a:graphic>
          <a:graphicData uri="http://schemas.openxmlformats.org/presentationml/2006/ole">
            <mc:AlternateContent xmlns:mc="http://schemas.openxmlformats.org/markup-compatibility/2006">
              <mc:Choice xmlns:v="urn:schemas-microsoft-com:vml" Requires="v">
                <p:oleObj spid="_x0000_s43100" name="Equation" r:id="rId7" imgW="761669" imgH="253890" progId="Equation.DSMT4">
                  <p:embed/>
                </p:oleObj>
              </mc:Choice>
              <mc:Fallback>
                <p:oleObj name="Equation" r:id="rId7" imgW="761669" imgH="25389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863" y="1657350"/>
                        <a:ext cx="1868487"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
        <p:nvSpPr>
          <p:cNvPr id="19" name="TextBox 18"/>
          <p:cNvSpPr txBox="1"/>
          <p:nvPr/>
        </p:nvSpPr>
        <p:spPr>
          <a:xfrm>
            <a:off x="2906486" y="707572"/>
            <a:ext cx="328487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Frequency</a:t>
            </a:r>
            <a:endParaRPr lang="en-US" sz="2400" dirty="0">
              <a:solidFill>
                <a:srgbClr val="FF0000"/>
              </a:solidFill>
              <a:latin typeface="Arial" pitchFamily="34" charset="0"/>
              <a:cs typeface="Arial" pitchFamily="34" charset="0"/>
            </a:endParaRPr>
          </a:p>
        </p:txBody>
      </p:sp>
      <p:graphicFrame>
        <p:nvGraphicFramePr>
          <p:cNvPr id="3" name="Object 13"/>
          <p:cNvGraphicFramePr>
            <a:graphicFrameLocks noChangeAspect="1"/>
          </p:cNvGraphicFramePr>
          <p:nvPr/>
        </p:nvGraphicFramePr>
        <p:xfrm>
          <a:off x="6889174" y="5462240"/>
          <a:ext cx="877290" cy="585414"/>
        </p:xfrm>
        <a:graphic>
          <a:graphicData uri="http://schemas.openxmlformats.org/presentationml/2006/ole">
            <mc:AlternateContent xmlns:mc="http://schemas.openxmlformats.org/markup-compatibility/2006">
              <mc:Choice xmlns:v="urn:schemas-microsoft-com:vml" Requires="v">
                <p:oleObj spid="_x0000_s43101" name="Equation" r:id="rId9" imgW="685800" imgH="457200" progId="Equation.DSMT4">
                  <p:embed/>
                </p:oleObj>
              </mc:Choice>
              <mc:Fallback>
                <p:oleObj name="Equation" r:id="rId9" imgW="685800" imgH="457200"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9174" y="5462240"/>
                        <a:ext cx="877290" cy="585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127</a:t>
            </a:fld>
            <a:endParaRPr lang="en-US" dirty="0"/>
          </a:p>
        </p:txBody>
      </p:sp>
      <p:graphicFrame>
        <p:nvGraphicFramePr>
          <p:cNvPr id="21" name="Table 20"/>
          <p:cNvGraphicFramePr>
            <a:graphicFrameLocks noGrp="1"/>
          </p:cNvGraphicFramePr>
          <p:nvPr/>
        </p:nvGraphicFramePr>
        <p:xfrm>
          <a:off x="1349829" y="2610756"/>
          <a:ext cx="6324600" cy="1483360"/>
        </p:xfrm>
        <a:graphic>
          <a:graphicData uri="http://schemas.openxmlformats.org/drawingml/2006/table">
            <a:tbl>
              <a:tblPr firstRow="1" bandRow="1">
                <a:tableStyleId>{5C22544A-7EE6-4342-B048-85BDC9FD1C3A}</a:tableStyleId>
              </a:tblPr>
              <a:tblGrid>
                <a:gridCol w="740228">
                  <a:extLst>
                    <a:ext uri="{9D8B030D-6E8A-4147-A177-3AD203B41FA5}">
                      <a16:colId xmlns:a16="http://schemas.microsoft.com/office/drawing/2014/main" val="20000"/>
                    </a:ext>
                  </a:extLst>
                </a:gridCol>
                <a:gridCol w="1001486">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1055915">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0840">
                <a:tc>
                  <a:txBody>
                    <a:bodyPr/>
                    <a:lstStyle/>
                    <a:p>
                      <a:r>
                        <a:rPr lang="en-US" i="1" dirty="0" smtClean="0">
                          <a:solidFill>
                            <a:schemeClr val="tx1"/>
                          </a:solidFill>
                          <a:latin typeface="Times New Roman" pitchFamily="18" charset="0"/>
                          <a:cs typeface="Times New Roman" pitchFamily="18" charset="0"/>
                        </a:rPr>
                        <a:t>n  / m</a:t>
                      </a:r>
                      <a:endParaRPr lang="en-US"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4</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latin typeface="Arial" pitchFamily="34" charset="0"/>
                          <a:cs typeface="Arial" pitchFamily="34" charset="0"/>
                        </a:rPr>
                        <a:t>5</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en-US" b="1" dirty="0" smtClean="0">
                          <a:solidFill>
                            <a:schemeClr val="tx1"/>
                          </a:solidFill>
                          <a:latin typeface="Arial" pitchFamily="34" charset="0"/>
                          <a:cs typeface="Arial" pitchFamily="34" charset="0"/>
                        </a:rPr>
                        <a:t>1</a:t>
                      </a:r>
                      <a:endParaRPr lang="en-US"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tx1"/>
                          </a:solidFill>
                          <a:latin typeface="Arial" pitchFamily="34" charset="0"/>
                          <a:cs typeface="Arial" pitchFamily="34" charset="0"/>
                        </a:rPr>
                        <a:t>3.832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1.841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solidFill>
                            <a:schemeClr val="tx1"/>
                          </a:solidFill>
                          <a:latin typeface="Arial" pitchFamily="34" charset="0"/>
                          <a:cs typeface="Arial" pitchFamily="34" charset="0"/>
                        </a:rPr>
                        <a:t>3.054</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4.201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5.317</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5.416</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1" dirty="0" smtClean="0">
                          <a:solidFill>
                            <a:schemeClr val="tx1"/>
                          </a:solidFill>
                          <a:latin typeface="Arial" pitchFamily="34" charset="0"/>
                          <a:cs typeface="Arial" pitchFamily="34" charset="0"/>
                        </a:rPr>
                        <a:t>2</a:t>
                      </a:r>
                      <a:endParaRPr lang="en-US"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tx1"/>
                          </a:solidFill>
                          <a:latin typeface="Arial" pitchFamily="34" charset="0"/>
                          <a:cs typeface="Arial" pitchFamily="34" charset="0"/>
                        </a:rPr>
                        <a:t>7.016</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5.331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6.706</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8.015</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9.282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10.520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b="1" dirty="0" smtClean="0">
                          <a:solidFill>
                            <a:schemeClr val="tx1"/>
                          </a:solidFill>
                          <a:latin typeface="Arial" pitchFamily="34" charset="0"/>
                          <a:cs typeface="Arial" pitchFamily="34" charset="0"/>
                        </a:rPr>
                        <a:t>3</a:t>
                      </a:r>
                      <a:endParaRPr lang="en-US"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tx1"/>
                          </a:solidFill>
                          <a:latin typeface="Arial" pitchFamily="34" charset="0"/>
                          <a:cs typeface="Arial" pitchFamily="34" charset="0"/>
                        </a:rPr>
                        <a:t>10.173</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8.536</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9.969</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11.346</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12.682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13.987</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2" name="Text Box 11"/>
          <p:cNvSpPr txBox="1">
            <a:spLocks noChangeArrowheads="1"/>
          </p:cNvSpPr>
          <p:nvPr/>
        </p:nvSpPr>
        <p:spPr bwMode="auto">
          <a:xfrm>
            <a:off x="2856140" y="4361316"/>
            <a:ext cx="3233738" cy="457200"/>
          </a:xfrm>
          <a:prstGeom prst="rect">
            <a:avLst/>
          </a:prstGeom>
          <a:noFill/>
          <a:ln w="9525">
            <a:noFill/>
            <a:miter lim="800000"/>
            <a:headEnd/>
            <a:tailEnd/>
          </a:ln>
        </p:spPr>
        <p:txBody>
          <a:bodyPr wrap="none">
            <a:spAutoFit/>
          </a:bodyPr>
          <a:lstStyle/>
          <a:p>
            <a:pPr eaLnBrk="1" hangingPunct="1"/>
            <a:r>
              <a:rPr lang="en-US" sz="2400" dirty="0">
                <a:solidFill>
                  <a:srgbClr val="0000FF"/>
                </a:solidFill>
                <a:latin typeface="Arial" charset="0"/>
              </a:rPr>
              <a:t>Dominant mode: TM</a:t>
            </a:r>
            <a:r>
              <a:rPr lang="en-US" sz="2400" baseline="-25000" dirty="0">
                <a:solidFill>
                  <a:srgbClr val="0000FF"/>
                </a:solidFill>
                <a:latin typeface="Times New Roman" pitchFamily="18" charset="0"/>
              </a:rPr>
              <a:t>11</a:t>
            </a:r>
            <a:r>
              <a:rPr lang="en-US" sz="2400" dirty="0">
                <a:solidFill>
                  <a:srgbClr val="0000FF"/>
                </a:solidFill>
                <a:latin typeface="Arial" charset="0"/>
              </a:rPr>
              <a:t> </a:t>
            </a:r>
          </a:p>
        </p:txBody>
      </p:sp>
      <p:graphicFrame>
        <p:nvGraphicFramePr>
          <p:cNvPr id="23" name="Object 12"/>
          <p:cNvGraphicFramePr>
            <a:graphicFrameLocks noChangeAspect="1"/>
          </p:cNvGraphicFramePr>
          <p:nvPr/>
        </p:nvGraphicFramePr>
        <p:xfrm>
          <a:off x="1721538" y="5213573"/>
          <a:ext cx="2708275" cy="1122362"/>
        </p:xfrm>
        <a:graphic>
          <a:graphicData uri="http://schemas.openxmlformats.org/presentationml/2006/ole">
            <mc:AlternateContent xmlns:mc="http://schemas.openxmlformats.org/markup-compatibility/2006">
              <mc:Choice xmlns:v="urn:schemas-microsoft-com:vml" Requires="v">
                <p:oleObj spid="_x0000_s300104" name="Equation" r:id="rId3" imgW="1104900" imgH="457200" progId="Equation.DSMT4">
                  <p:embed/>
                </p:oleObj>
              </mc:Choice>
              <mc:Fallback>
                <p:oleObj name="Equation" r:id="rId3" imgW="1104900" imgH="457200" progId="Equation.DSMT4">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538" y="5213573"/>
                        <a:ext cx="2708275" cy="1122362"/>
                      </a:xfrm>
                      <a:prstGeom prst="rect">
                        <a:avLst/>
                      </a:prstGeom>
                      <a:solidFill>
                        <a:srgbClr val="FFFF99"/>
                      </a:solidFill>
                    </p:spPr>
                  </p:pic>
                </p:oleObj>
              </mc:Fallback>
            </mc:AlternateContent>
          </a:graphicData>
        </a:graphic>
      </p:graphicFrame>
      <p:graphicFrame>
        <p:nvGraphicFramePr>
          <p:cNvPr id="24" name="Object 13"/>
          <p:cNvGraphicFramePr>
            <a:graphicFrameLocks noChangeAspect="1"/>
          </p:cNvGraphicFramePr>
          <p:nvPr/>
        </p:nvGraphicFramePr>
        <p:xfrm>
          <a:off x="5137150" y="5467350"/>
          <a:ext cx="1806575" cy="592138"/>
        </p:xfrm>
        <a:graphic>
          <a:graphicData uri="http://schemas.openxmlformats.org/presentationml/2006/ole">
            <mc:AlternateContent xmlns:mc="http://schemas.openxmlformats.org/markup-compatibility/2006">
              <mc:Choice xmlns:v="urn:schemas-microsoft-com:vml" Requires="v">
                <p:oleObj spid="_x0000_s300105" name="Equation" r:id="rId5" imgW="736600" imgH="241300" progId="Equation.DSMT4">
                  <p:embed/>
                </p:oleObj>
              </mc:Choice>
              <mc:Fallback>
                <p:oleObj name="Equation" r:id="rId5" imgW="736600" imgH="241300" progId="Equation.DSMT4">
                  <p:embed/>
                  <p:pic>
                    <p:nvPicPr>
                      <p:cNvPr id="0"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150" y="5467350"/>
                        <a:ext cx="1806575" cy="592138"/>
                      </a:xfrm>
                      <a:prstGeom prst="rect">
                        <a:avLst/>
                      </a:prstGeom>
                      <a:solidFill>
                        <a:srgbClr val="FFFF99"/>
                      </a:solidFill>
                    </p:spPr>
                  </p:pic>
                </p:oleObj>
              </mc:Fallback>
            </mc:AlternateContent>
          </a:graphicData>
        </a:graphic>
      </p:graphicFrame>
      <p:grpSp>
        <p:nvGrpSpPr>
          <p:cNvPr id="26" name="Group 25"/>
          <p:cNvGrpSpPr/>
          <p:nvPr/>
        </p:nvGrpSpPr>
        <p:grpSpPr>
          <a:xfrm>
            <a:off x="2307770" y="1922915"/>
            <a:ext cx="3929742" cy="550862"/>
            <a:chOff x="2547260" y="1922915"/>
            <a:chExt cx="3929742" cy="550862"/>
          </a:xfrm>
        </p:grpSpPr>
        <p:sp>
          <p:nvSpPr>
            <p:cNvPr id="20" name="Text Box 586"/>
            <p:cNvSpPr txBox="1">
              <a:spLocks noChangeArrowheads="1"/>
            </p:cNvSpPr>
            <p:nvPr/>
          </p:nvSpPr>
          <p:spPr bwMode="auto">
            <a:xfrm>
              <a:off x="2547260" y="1968954"/>
              <a:ext cx="3929742" cy="461665"/>
            </a:xfrm>
            <a:prstGeom prst="rect">
              <a:avLst/>
            </a:prstGeom>
            <a:noFill/>
            <a:ln w="12700">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u="none" strike="noStrike" kern="0" cap="none" spc="0" normalizeH="0" baseline="0" noProof="0" dirty="0" smtClean="0">
                  <a:ln>
                    <a:noFill/>
                  </a:ln>
                  <a:effectLst/>
                  <a:uLnTx/>
                  <a:uFillTx/>
                  <a:latin typeface="Arial" pitchFamily="34" charset="0"/>
                  <a:cs typeface="Arial" pitchFamily="34" charset="0"/>
                </a:rPr>
                <a:t>Table of </a:t>
              </a:r>
              <a:r>
                <a:rPr kumimoji="0" lang="en-US" sz="2400" b="0" i="0" u="none" strike="noStrike" kern="0" cap="none" spc="0" normalizeH="0" baseline="0" noProof="0" dirty="0" smtClean="0">
                  <a:ln>
                    <a:noFill/>
                  </a:ln>
                  <a:effectLst/>
                  <a:uLnTx/>
                  <a:uFillTx/>
                  <a:latin typeface="Arial" pitchFamily="34" charset="0"/>
                  <a:cs typeface="Arial" pitchFamily="34" charset="0"/>
                </a:rPr>
                <a:t>values for</a:t>
              </a:r>
              <a:endParaRPr kumimoji="0" lang="en-US" sz="2400" b="0" i="0" u="none" strike="noStrike" kern="0" cap="none" spc="0" normalizeH="0" baseline="0" noProof="0" dirty="0">
                <a:ln>
                  <a:noFill/>
                </a:ln>
                <a:effectLst/>
                <a:uLnTx/>
                <a:uFillTx/>
                <a:latin typeface="Arial" pitchFamily="34" charset="0"/>
                <a:cs typeface="Arial" pitchFamily="34" charset="0"/>
              </a:endParaRPr>
            </a:p>
          </p:txBody>
        </p:sp>
        <p:graphicFrame>
          <p:nvGraphicFramePr>
            <p:cNvPr id="300040" name="Object 3"/>
            <p:cNvGraphicFramePr>
              <a:graphicFrameLocks noChangeAspect="1"/>
            </p:cNvGraphicFramePr>
            <p:nvPr/>
          </p:nvGraphicFramePr>
          <p:xfrm>
            <a:off x="5877152" y="1922915"/>
            <a:ext cx="546100" cy="550862"/>
          </p:xfrm>
          <a:graphic>
            <a:graphicData uri="http://schemas.openxmlformats.org/presentationml/2006/ole">
              <mc:AlternateContent xmlns:mc="http://schemas.openxmlformats.org/markup-compatibility/2006">
                <mc:Choice xmlns:v="urn:schemas-microsoft-com:vml" Requires="v">
                  <p:oleObj spid="_x0000_s300106" name="Equation" r:id="rId7" imgW="241195" imgH="241195" progId="Equation.DSMT4">
                    <p:embed/>
                  </p:oleObj>
                </mc:Choice>
                <mc:Fallback>
                  <p:oleObj name="Equation" r:id="rId7" imgW="241195" imgH="241195" progId="Equation.DSMT4">
                    <p:embed/>
                    <p:pic>
                      <p:nvPicPr>
                        <p:cNvPr id="0"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7152" y="1922915"/>
                          <a:ext cx="5461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
        <p:nvSpPr>
          <p:cNvPr id="12" name="TextBox 11"/>
          <p:cNvSpPr txBox="1"/>
          <p:nvPr/>
        </p:nvSpPr>
        <p:spPr>
          <a:xfrm>
            <a:off x="2906486" y="731322"/>
            <a:ext cx="328487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Frequency</a:t>
            </a:r>
            <a:endParaRPr lang="en-US" sz="2400" dirty="0">
              <a:solidFill>
                <a:srgbClr val="FF0000"/>
              </a:solidFill>
              <a:latin typeface="Arial" pitchFamily="34" charset="0"/>
              <a:cs typeface="Arial"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128</a:t>
            </a:fld>
            <a:endParaRPr lang="en-US" dirty="0"/>
          </a:p>
        </p:txBody>
      </p:sp>
      <p:sp>
        <p:nvSpPr>
          <p:cNvPr id="22" name="Text Box 11"/>
          <p:cNvSpPr txBox="1">
            <a:spLocks noChangeArrowheads="1"/>
          </p:cNvSpPr>
          <p:nvPr/>
        </p:nvSpPr>
        <p:spPr bwMode="auto">
          <a:xfrm>
            <a:off x="2993693" y="702727"/>
            <a:ext cx="3233738" cy="457200"/>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Dominant mode: TM</a:t>
            </a:r>
            <a:r>
              <a:rPr lang="en-US" sz="2400" baseline="-25000" dirty="0">
                <a:solidFill>
                  <a:srgbClr val="FF0000"/>
                </a:solidFill>
                <a:latin typeface="Times New Roman" pitchFamily="18" charset="0"/>
              </a:rPr>
              <a:t>11</a:t>
            </a:r>
            <a:r>
              <a:rPr lang="en-US" sz="2400" dirty="0">
                <a:solidFill>
                  <a:srgbClr val="FF0000"/>
                </a:solidFill>
                <a:latin typeface="Arial" charset="0"/>
              </a:rPr>
              <a:t> </a:t>
            </a:r>
          </a:p>
        </p:txBody>
      </p:sp>
      <p:grpSp>
        <p:nvGrpSpPr>
          <p:cNvPr id="77" name="Group 76"/>
          <p:cNvGrpSpPr/>
          <p:nvPr/>
        </p:nvGrpSpPr>
        <p:grpSpPr>
          <a:xfrm>
            <a:off x="827312" y="1110340"/>
            <a:ext cx="3346481" cy="3365503"/>
            <a:chOff x="827312" y="1110340"/>
            <a:chExt cx="3346481" cy="3365503"/>
          </a:xfrm>
        </p:grpSpPr>
        <p:sp>
          <p:nvSpPr>
            <p:cNvPr id="25" name="TextBox 24"/>
            <p:cNvSpPr txBox="1"/>
            <p:nvPr/>
          </p:nvSpPr>
          <p:spPr>
            <a:xfrm>
              <a:off x="1937658" y="1110340"/>
              <a:ext cx="29848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y</a:t>
              </a:r>
              <a:endParaRPr lang="en-US" sz="2000" i="1" dirty="0">
                <a:latin typeface="Times New Roman" pitchFamily="18" charset="0"/>
                <a:cs typeface="Times New Roman" pitchFamily="18" charset="0"/>
              </a:endParaRPr>
            </a:p>
          </p:txBody>
        </p:sp>
        <p:sp>
          <p:nvSpPr>
            <p:cNvPr id="10" name="Oval 5"/>
            <p:cNvSpPr>
              <a:spLocks noChangeArrowheads="1"/>
            </p:cNvSpPr>
            <p:nvPr/>
          </p:nvSpPr>
          <p:spPr bwMode="auto">
            <a:xfrm>
              <a:off x="827312" y="2080986"/>
              <a:ext cx="2394857" cy="2394857"/>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38100">
              <a:noFill/>
              <a:round/>
              <a:headEnd/>
              <a:tailEnd/>
            </a:ln>
          </p:spPr>
          <p:txBody>
            <a:bodyPr wrap="none" anchor="ctr"/>
            <a:lstStyle/>
            <a:p>
              <a:endParaRPr lang="en-US"/>
            </a:p>
          </p:txBody>
        </p:sp>
        <p:cxnSp>
          <p:nvCxnSpPr>
            <p:cNvPr id="16" name="Straight Arrow Connector 15"/>
            <p:cNvCxnSpPr/>
            <p:nvPr/>
          </p:nvCxnSpPr>
          <p:spPr bwMode="auto">
            <a:xfrm>
              <a:off x="3287481" y="3363687"/>
              <a:ext cx="478972" cy="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8" name="Straight Arrow Connector 17"/>
            <p:cNvCxnSpPr/>
            <p:nvPr/>
          </p:nvCxnSpPr>
          <p:spPr bwMode="auto">
            <a:xfrm flipV="1">
              <a:off x="2062841" y="1567539"/>
              <a:ext cx="0" cy="40822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9" name="TextBox 18"/>
            <p:cNvSpPr txBox="1"/>
            <p:nvPr/>
          </p:nvSpPr>
          <p:spPr>
            <a:xfrm>
              <a:off x="3875313" y="3145972"/>
              <a:ext cx="29848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x</a:t>
              </a:r>
              <a:endParaRPr lang="en-US" sz="2000" i="1" dirty="0">
                <a:latin typeface="Times New Roman" pitchFamily="18" charset="0"/>
                <a:cs typeface="Times New Roman" pitchFamily="18" charset="0"/>
              </a:endParaRPr>
            </a:p>
          </p:txBody>
        </p:sp>
        <p:cxnSp>
          <p:nvCxnSpPr>
            <p:cNvPr id="28" name="Straight Arrow Connector 27"/>
            <p:cNvCxnSpPr/>
            <p:nvPr/>
          </p:nvCxnSpPr>
          <p:spPr bwMode="auto">
            <a:xfrm>
              <a:off x="957942" y="3363682"/>
              <a:ext cx="2068286" cy="0"/>
            </a:xfrm>
            <a:prstGeom prst="straightConnector1">
              <a:avLst/>
            </a:prstGeom>
            <a:solidFill>
              <a:schemeClr val="accent1"/>
            </a:solidFill>
            <a:ln w="28575" cap="flat" cmpd="sng" algn="ctr">
              <a:solidFill>
                <a:srgbClr val="0000FF"/>
              </a:solidFill>
              <a:prstDash val="solid"/>
              <a:round/>
              <a:headEnd type="none" w="med" len="med"/>
              <a:tailEnd type="none" w="med" len="med"/>
            </a:ln>
            <a:effectLst/>
          </p:spPr>
        </p:cxnSp>
        <p:sp>
          <p:nvSpPr>
            <p:cNvPr id="26" name="Oval 25"/>
            <p:cNvSpPr/>
            <p:nvPr/>
          </p:nvSpPr>
          <p:spPr bwMode="auto">
            <a:xfrm>
              <a:off x="1284514" y="3309253"/>
              <a:ext cx="108857" cy="10885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37" name="Group 36"/>
            <p:cNvGrpSpPr/>
            <p:nvPr/>
          </p:nvGrpSpPr>
          <p:grpSpPr>
            <a:xfrm>
              <a:off x="903514" y="2394847"/>
              <a:ext cx="2220685" cy="1328062"/>
              <a:chOff x="6106886" y="2307766"/>
              <a:chExt cx="2220685" cy="1328062"/>
            </a:xfrm>
          </p:grpSpPr>
          <p:sp>
            <p:nvSpPr>
              <p:cNvPr id="35" name="Arc 34"/>
              <p:cNvSpPr/>
              <p:nvPr/>
            </p:nvSpPr>
            <p:spPr bwMode="auto">
              <a:xfrm>
                <a:off x="6106886" y="2307771"/>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 name="Arc 35"/>
              <p:cNvSpPr/>
              <p:nvPr/>
            </p:nvSpPr>
            <p:spPr bwMode="auto">
              <a:xfrm flipH="1">
                <a:off x="6248400" y="2307766"/>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grpSp>
          <p:nvGrpSpPr>
            <p:cNvPr id="38" name="Group 37"/>
            <p:cNvGrpSpPr/>
            <p:nvPr/>
          </p:nvGrpSpPr>
          <p:grpSpPr>
            <a:xfrm flipV="1">
              <a:off x="903514" y="2852048"/>
              <a:ext cx="2220685" cy="1328062"/>
              <a:chOff x="6106886" y="2307766"/>
              <a:chExt cx="2220685" cy="1328062"/>
            </a:xfrm>
          </p:grpSpPr>
          <p:sp>
            <p:nvSpPr>
              <p:cNvPr id="39" name="Arc 38"/>
              <p:cNvSpPr/>
              <p:nvPr/>
            </p:nvSpPr>
            <p:spPr bwMode="auto">
              <a:xfrm>
                <a:off x="6106886" y="2307771"/>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 name="Arc 39"/>
              <p:cNvSpPr/>
              <p:nvPr/>
            </p:nvSpPr>
            <p:spPr bwMode="auto">
              <a:xfrm flipH="1">
                <a:off x="6248400" y="2307766"/>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grpSp>
          <p:nvGrpSpPr>
            <p:cNvPr id="41" name="Group 40"/>
            <p:cNvGrpSpPr/>
            <p:nvPr/>
          </p:nvGrpSpPr>
          <p:grpSpPr>
            <a:xfrm>
              <a:off x="1186543" y="2797624"/>
              <a:ext cx="1643742" cy="664027"/>
              <a:chOff x="6106886" y="2307766"/>
              <a:chExt cx="2220685" cy="1328062"/>
            </a:xfrm>
          </p:grpSpPr>
          <p:sp>
            <p:nvSpPr>
              <p:cNvPr id="42" name="Arc 41"/>
              <p:cNvSpPr/>
              <p:nvPr/>
            </p:nvSpPr>
            <p:spPr bwMode="auto">
              <a:xfrm>
                <a:off x="6106886" y="2307771"/>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3" name="Arc 42"/>
              <p:cNvSpPr/>
              <p:nvPr/>
            </p:nvSpPr>
            <p:spPr bwMode="auto">
              <a:xfrm flipH="1">
                <a:off x="6248400" y="2307766"/>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grpSp>
          <p:nvGrpSpPr>
            <p:cNvPr id="44" name="Group 43"/>
            <p:cNvGrpSpPr/>
            <p:nvPr/>
          </p:nvGrpSpPr>
          <p:grpSpPr>
            <a:xfrm flipV="1">
              <a:off x="1186539" y="3200402"/>
              <a:ext cx="1643742" cy="664027"/>
              <a:chOff x="6106886" y="2307766"/>
              <a:chExt cx="2220685" cy="1328062"/>
            </a:xfrm>
          </p:grpSpPr>
          <p:sp>
            <p:nvSpPr>
              <p:cNvPr id="45" name="Arc 44"/>
              <p:cNvSpPr/>
              <p:nvPr/>
            </p:nvSpPr>
            <p:spPr bwMode="auto">
              <a:xfrm>
                <a:off x="6106886" y="2307771"/>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6" name="Arc 45"/>
              <p:cNvSpPr/>
              <p:nvPr/>
            </p:nvSpPr>
            <p:spPr bwMode="auto">
              <a:xfrm flipH="1">
                <a:off x="6248400" y="2307766"/>
                <a:ext cx="2079171" cy="1328057"/>
              </a:xfrm>
              <a:prstGeom prst="arc">
                <a:avLst>
                  <a:gd name="adj1" fmla="val 16539271"/>
                  <a:gd name="adj2" fmla="val 0"/>
                </a:avLst>
              </a:prstGeom>
              <a:no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cxnSp>
          <p:nvCxnSpPr>
            <p:cNvPr id="48" name="Straight Arrow Connector 47"/>
            <p:cNvCxnSpPr/>
            <p:nvPr/>
          </p:nvCxnSpPr>
          <p:spPr bwMode="auto">
            <a:xfrm>
              <a:off x="1926774" y="3363681"/>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50" name="Straight Arrow Connector 49"/>
            <p:cNvCxnSpPr/>
            <p:nvPr/>
          </p:nvCxnSpPr>
          <p:spPr bwMode="auto">
            <a:xfrm>
              <a:off x="1926774" y="4180110"/>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51" name="Straight Arrow Connector 50"/>
            <p:cNvCxnSpPr/>
            <p:nvPr/>
          </p:nvCxnSpPr>
          <p:spPr bwMode="auto">
            <a:xfrm>
              <a:off x="1926774" y="2807521"/>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52" name="Straight Arrow Connector 51"/>
            <p:cNvCxnSpPr/>
            <p:nvPr/>
          </p:nvCxnSpPr>
          <p:spPr bwMode="auto">
            <a:xfrm>
              <a:off x="1926774" y="3864424"/>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53" name="Straight Arrow Connector 52"/>
            <p:cNvCxnSpPr/>
            <p:nvPr/>
          </p:nvCxnSpPr>
          <p:spPr bwMode="auto">
            <a:xfrm>
              <a:off x="1926774" y="2392874"/>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57" name="Straight Arrow Connector 56"/>
            <p:cNvCxnSpPr/>
            <p:nvPr/>
          </p:nvCxnSpPr>
          <p:spPr bwMode="auto">
            <a:xfrm flipV="1">
              <a:off x="2057399" y="2318653"/>
              <a:ext cx="707572" cy="9906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58" name="TextBox 57"/>
            <p:cNvSpPr txBox="1"/>
            <p:nvPr/>
          </p:nvSpPr>
          <p:spPr>
            <a:xfrm>
              <a:off x="2764970" y="1894115"/>
              <a:ext cx="312906"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a</a:t>
              </a:r>
              <a:endParaRPr lang="en-US" sz="2000" i="1" dirty="0">
                <a:latin typeface="Times New Roman" pitchFamily="18" charset="0"/>
                <a:cs typeface="Times New Roman" pitchFamily="18" charset="0"/>
              </a:endParaRPr>
            </a:p>
          </p:txBody>
        </p:sp>
      </p:grpSp>
      <p:sp>
        <p:nvSpPr>
          <p:cNvPr id="70" name="TextBox 69"/>
          <p:cNvSpPr txBox="1"/>
          <p:nvPr/>
        </p:nvSpPr>
        <p:spPr>
          <a:xfrm>
            <a:off x="1208314" y="4822368"/>
            <a:ext cx="1582934" cy="369332"/>
          </a:xfrm>
          <a:prstGeom prst="rect">
            <a:avLst/>
          </a:prstGeom>
          <a:noFill/>
        </p:spPr>
        <p:txBody>
          <a:bodyPr wrap="none" rtlCol="0">
            <a:spAutoFit/>
          </a:bodyPr>
          <a:lstStyle/>
          <a:p>
            <a:r>
              <a:rPr lang="en-US" dirty="0" smtClean="0"/>
              <a:t>Circular patch</a:t>
            </a:r>
            <a:endParaRPr lang="en-US" dirty="0"/>
          </a:p>
        </p:txBody>
      </p:sp>
      <p:sp>
        <p:nvSpPr>
          <p:cNvPr id="71" name="TextBox 70"/>
          <p:cNvSpPr txBox="1"/>
          <p:nvPr/>
        </p:nvSpPr>
        <p:spPr>
          <a:xfrm>
            <a:off x="6041567" y="4800591"/>
            <a:ext cx="1529137" cy="369332"/>
          </a:xfrm>
          <a:prstGeom prst="rect">
            <a:avLst/>
          </a:prstGeom>
          <a:noFill/>
        </p:spPr>
        <p:txBody>
          <a:bodyPr wrap="none" rtlCol="0">
            <a:spAutoFit/>
          </a:bodyPr>
          <a:lstStyle/>
          <a:p>
            <a:r>
              <a:rPr lang="en-US" dirty="0" smtClean="0"/>
              <a:t>Square patch</a:t>
            </a:r>
            <a:endParaRPr lang="en-US" dirty="0"/>
          </a:p>
        </p:txBody>
      </p:sp>
      <p:sp>
        <p:nvSpPr>
          <p:cNvPr id="76" name="TextBox 75"/>
          <p:cNvSpPr txBox="1"/>
          <p:nvPr/>
        </p:nvSpPr>
        <p:spPr>
          <a:xfrm>
            <a:off x="1534887" y="6008914"/>
            <a:ext cx="6006773"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The circular patch is somewhat similar to a square patch.</a:t>
            </a:r>
            <a:endParaRPr lang="en-US" dirty="0">
              <a:solidFill>
                <a:srgbClr val="0000FF"/>
              </a:solidFill>
              <a:latin typeface="Arial" pitchFamily="34" charset="0"/>
              <a:cs typeface="Arial" pitchFamily="34" charset="0"/>
            </a:endParaRPr>
          </a:p>
        </p:txBody>
      </p:sp>
      <p:sp>
        <p:nvSpPr>
          <p:cNvPr id="60" name="Rectangle 59"/>
          <p:cNvSpPr/>
          <p:nvPr/>
        </p:nvSpPr>
        <p:spPr bwMode="auto">
          <a:xfrm>
            <a:off x="5486393" y="2068281"/>
            <a:ext cx="2514600" cy="25146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62" name="Straight Arrow Connector 61"/>
          <p:cNvCxnSpPr/>
          <p:nvPr/>
        </p:nvCxnSpPr>
        <p:spPr bwMode="auto">
          <a:xfrm>
            <a:off x="6123207" y="3352795"/>
            <a:ext cx="1349829" cy="0"/>
          </a:xfrm>
          <a:prstGeom prst="straightConnector1">
            <a:avLst/>
          </a:prstGeom>
          <a:solidFill>
            <a:schemeClr val="accent1"/>
          </a:solidFill>
          <a:ln w="28575" cap="flat" cmpd="sng" algn="ctr">
            <a:solidFill>
              <a:srgbClr val="0000FF"/>
            </a:solidFill>
            <a:prstDash val="solid"/>
            <a:round/>
            <a:headEnd type="none" w="med" len="med"/>
            <a:tailEnd type="none" w="med" len="med"/>
          </a:ln>
          <a:effectLst/>
        </p:spPr>
      </p:cxnSp>
      <p:cxnSp>
        <p:nvCxnSpPr>
          <p:cNvPr id="63" name="Straight Arrow Connector 62"/>
          <p:cNvCxnSpPr/>
          <p:nvPr/>
        </p:nvCxnSpPr>
        <p:spPr bwMode="auto">
          <a:xfrm>
            <a:off x="6683823" y="2688761"/>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64" name="Straight Arrow Connector 63"/>
          <p:cNvCxnSpPr/>
          <p:nvPr/>
        </p:nvCxnSpPr>
        <p:spPr bwMode="auto">
          <a:xfrm>
            <a:off x="6683823" y="3352795"/>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cxnSp>
        <p:nvCxnSpPr>
          <p:cNvPr id="65" name="Straight Arrow Connector 64"/>
          <p:cNvCxnSpPr/>
          <p:nvPr/>
        </p:nvCxnSpPr>
        <p:spPr bwMode="auto">
          <a:xfrm>
            <a:off x="6123207" y="2688761"/>
            <a:ext cx="1349829" cy="0"/>
          </a:xfrm>
          <a:prstGeom prst="straightConnector1">
            <a:avLst/>
          </a:prstGeom>
          <a:solidFill>
            <a:schemeClr val="accent1"/>
          </a:solidFill>
          <a:ln w="28575" cap="flat" cmpd="sng" algn="ctr">
            <a:solidFill>
              <a:srgbClr val="0000FF"/>
            </a:solidFill>
            <a:prstDash val="solid"/>
            <a:round/>
            <a:headEnd type="none" w="med" len="med"/>
            <a:tailEnd type="none" w="med" len="med"/>
          </a:ln>
          <a:effectLst/>
        </p:spPr>
      </p:cxnSp>
      <p:cxnSp>
        <p:nvCxnSpPr>
          <p:cNvPr id="66" name="Straight Arrow Connector 65"/>
          <p:cNvCxnSpPr/>
          <p:nvPr/>
        </p:nvCxnSpPr>
        <p:spPr bwMode="auto">
          <a:xfrm>
            <a:off x="6123207" y="4027716"/>
            <a:ext cx="1349829" cy="0"/>
          </a:xfrm>
          <a:prstGeom prst="straightConnector1">
            <a:avLst/>
          </a:prstGeom>
          <a:solidFill>
            <a:schemeClr val="accent1"/>
          </a:solidFill>
          <a:ln w="28575" cap="flat" cmpd="sng" algn="ctr">
            <a:solidFill>
              <a:srgbClr val="0000FF"/>
            </a:solidFill>
            <a:prstDash val="solid"/>
            <a:round/>
            <a:headEnd type="none" w="med" len="med"/>
            <a:tailEnd type="none" w="med" len="med"/>
          </a:ln>
          <a:effectLst/>
        </p:spPr>
      </p:cxnSp>
      <p:cxnSp>
        <p:nvCxnSpPr>
          <p:cNvPr id="67" name="Straight Arrow Connector 66"/>
          <p:cNvCxnSpPr/>
          <p:nvPr/>
        </p:nvCxnSpPr>
        <p:spPr bwMode="auto">
          <a:xfrm>
            <a:off x="6683823" y="4026726"/>
            <a:ext cx="283029" cy="0"/>
          </a:xfrm>
          <a:prstGeom prst="straightConnector1">
            <a:avLst/>
          </a:prstGeom>
          <a:solidFill>
            <a:schemeClr val="accent1"/>
          </a:solidFill>
          <a:ln w="19050" cap="flat" cmpd="sng" algn="ctr">
            <a:solidFill>
              <a:srgbClr val="0000FF"/>
            </a:solidFill>
            <a:prstDash val="solid"/>
            <a:round/>
            <a:headEnd type="none" w="med" len="med"/>
            <a:tailEnd type="triangle" w="lg" len="lg"/>
          </a:ln>
          <a:effectLst/>
        </p:spPr>
      </p:cxnSp>
      <p:sp>
        <p:nvSpPr>
          <p:cNvPr id="69" name="TextBox 68"/>
          <p:cNvSpPr txBox="1"/>
          <p:nvPr/>
        </p:nvSpPr>
        <p:spPr>
          <a:xfrm>
            <a:off x="6379021" y="5127170"/>
            <a:ext cx="841897"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W </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 L</a:t>
            </a:r>
            <a:endParaRPr lang="en-US" sz="2000" i="1" dirty="0">
              <a:latin typeface="Times New Roman" pitchFamily="18" charset="0"/>
              <a:cs typeface="Times New Roman" pitchFamily="18" charset="0"/>
            </a:endParaRPr>
          </a:p>
        </p:txBody>
      </p:sp>
      <p:cxnSp>
        <p:nvCxnSpPr>
          <p:cNvPr id="72" name="Straight Arrow Connector 71"/>
          <p:cNvCxnSpPr/>
          <p:nvPr/>
        </p:nvCxnSpPr>
        <p:spPr bwMode="auto">
          <a:xfrm>
            <a:off x="8093027" y="3363687"/>
            <a:ext cx="478972" cy="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73" name="TextBox 72"/>
          <p:cNvSpPr txBox="1"/>
          <p:nvPr/>
        </p:nvSpPr>
        <p:spPr>
          <a:xfrm>
            <a:off x="8621484" y="3124200"/>
            <a:ext cx="29848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x</a:t>
            </a:r>
            <a:endParaRPr lang="en-US" sz="2000" i="1" dirty="0">
              <a:latin typeface="Times New Roman" pitchFamily="18" charset="0"/>
              <a:cs typeface="Times New Roman" pitchFamily="18" charset="0"/>
            </a:endParaRPr>
          </a:p>
        </p:txBody>
      </p:sp>
      <p:sp>
        <p:nvSpPr>
          <p:cNvPr id="74" name="TextBox 73"/>
          <p:cNvSpPr txBox="1"/>
          <p:nvPr/>
        </p:nvSpPr>
        <p:spPr>
          <a:xfrm>
            <a:off x="6683821" y="1121215"/>
            <a:ext cx="29848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y</a:t>
            </a:r>
            <a:endParaRPr lang="en-US" sz="2000" i="1" dirty="0">
              <a:latin typeface="Times New Roman" pitchFamily="18" charset="0"/>
              <a:cs typeface="Times New Roman" pitchFamily="18" charset="0"/>
            </a:endParaRPr>
          </a:p>
        </p:txBody>
      </p:sp>
      <p:cxnSp>
        <p:nvCxnSpPr>
          <p:cNvPr id="75" name="Straight Arrow Connector 74"/>
          <p:cNvCxnSpPr/>
          <p:nvPr/>
        </p:nvCxnSpPr>
        <p:spPr bwMode="auto">
          <a:xfrm flipV="1">
            <a:off x="6819891" y="1556653"/>
            <a:ext cx="0" cy="40822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79" name="Oval 78"/>
          <p:cNvSpPr/>
          <p:nvPr/>
        </p:nvSpPr>
        <p:spPr bwMode="auto">
          <a:xfrm>
            <a:off x="6259280" y="3293807"/>
            <a:ext cx="108857" cy="10885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9"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2"/>
          <p:cNvSpPr txBox="1">
            <a:spLocks noChangeArrowheads="1"/>
          </p:cNvSpPr>
          <p:nvPr/>
        </p:nvSpPr>
        <p:spPr bwMode="auto">
          <a:xfrm>
            <a:off x="3195738" y="704233"/>
            <a:ext cx="2702984"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Fringing </a:t>
            </a:r>
            <a:r>
              <a:rPr lang="en-US" sz="2400" dirty="0" smtClean="0">
                <a:solidFill>
                  <a:schemeClr val="hlink"/>
                </a:solidFill>
                <a:latin typeface="Arial" charset="0"/>
              </a:rPr>
              <a:t>extension</a:t>
            </a:r>
            <a:endParaRPr lang="en-US" sz="2400" i="1" dirty="0">
              <a:solidFill>
                <a:schemeClr val="hlink"/>
              </a:solidFill>
              <a:latin typeface="Times New Roman" pitchFamily="18" charset="0"/>
            </a:endParaRPr>
          </a:p>
        </p:txBody>
      </p:sp>
      <p:graphicFrame>
        <p:nvGraphicFramePr>
          <p:cNvPr id="44034" name="Object 3"/>
          <p:cNvGraphicFramePr>
            <a:graphicFrameLocks noChangeAspect="1"/>
          </p:cNvGraphicFramePr>
          <p:nvPr/>
        </p:nvGraphicFramePr>
        <p:xfrm>
          <a:off x="1195613" y="2315935"/>
          <a:ext cx="2832100" cy="1122363"/>
        </p:xfrm>
        <a:graphic>
          <a:graphicData uri="http://schemas.openxmlformats.org/presentationml/2006/ole">
            <mc:AlternateContent xmlns:mc="http://schemas.openxmlformats.org/markup-compatibility/2006">
              <mc:Choice xmlns:v="urn:schemas-microsoft-com:vml" Requires="v">
                <p:oleObj spid="_x0000_s44122" name="Equation" r:id="rId3" imgW="1155700" imgH="457200" progId="Equation.DSMT4">
                  <p:embed/>
                </p:oleObj>
              </mc:Choice>
              <mc:Fallback>
                <p:oleObj name="Equation" r:id="rId3" imgW="1155700" imgH="45720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613" y="2315935"/>
                        <a:ext cx="2832100"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8" name="Text Box 4"/>
          <p:cNvSpPr txBox="1">
            <a:spLocks noChangeArrowheads="1"/>
          </p:cNvSpPr>
          <p:nvPr/>
        </p:nvSpPr>
        <p:spPr bwMode="auto">
          <a:xfrm>
            <a:off x="960542" y="3913188"/>
            <a:ext cx="2677336" cy="400110"/>
          </a:xfrm>
          <a:prstGeom prst="rect">
            <a:avLst/>
          </a:prstGeom>
          <a:noFill/>
          <a:ln w="9525">
            <a:noFill/>
            <a:miter lim="800000"/>
            <a:headEnd/>
            <a:tailEnd/>
          </a:ln>
        </p:spPr>
        <p:txBody>
          <a:bodyPr wrap="none">
            <a:spAutoFit/>
          </a:bodyPr>
          <a:lstStyle/>
          <a:p>
            <a:pPr eaLnBrk="1" hangingPunct="1"/>
            <a:r>
              <a:rPr lang="en-US" sz="2000" dirty="0">
                <a:solidFill>
                  <a:schemeClr val="hlink"/>
                </a:solidFill>
                <a:latin typeface="Arial" charset="0"/>
              </a:rPr>
              <a:t>“Long/</a:t>
            </a:r>
            <a:r>
              <a:rPr lang="en-US" sz="2000" dirty="0" err="1">
                <a:solidFill>
                  <a:schemeClr val="hlink"/>
                </a:solidFill>
                <a:latin typeface="Arial" charset="0"/>
              </a:rPr>
              <a:t>Shen</a:t>
            </a:r>
            <a:r>
              <a:rPr lang="en-US" sz="2000" dirty="0">
                <a:solidFill>
                  <a:schemeClr val="hlink"/>
                </a:solidFill>
                <a:latin typeface="Arial" charset="0"/>
              </a:rPr>
              <a:t> Formula”:</a:t>
            </a:r>
          </a:p>
        </p:txBody>
      </p:sp>
      <p:grpSp>
        <p:nvGrpSpPr>
          <p:cNvPr id="44039" name="Group 5"/>
          <p:cNvGrpSpPr>
            <a:grpSpLocks/>
          </p:cNvGrpSpPr>
          <p:nvPr/>
        </p:nvGrpSpPr>
        <p:grpSpPr bwMode="auto">
          <a:xfrm>
            <a:off x="5782129" y="1647371"/>
            <a:ext cx="2890838" cy="2409825"/>
            <a:chOff x="3512" y="784"/>
            <a:chExt cx="1821" cy="1518"/>
          </a:xfrm>
        </p:grpSpPr>
        <p:sp>
          <p:nvSpPr>
            <p:cNvPr id="44042" name="Oval 6"/>
            <p:cNvSpPr>
              <a:spLocks noChangeArrowheads="1"/>
            </p:cNvSpPr>
            <p:nvPr/>
          </p:nvSpPr>
          <p:spPr bwMode="auto">
            <a:xfrm>
              <a:off x="3632" y="888"/>
              <a:ext cx="984" cy="984"/>
            </a:xfrm>
            <a:prstGeom prst="ellipse">
              <a:avLst/>
            </a:prstGeom>
            <a:solidFill>
              <a:srgbClr val="FF9900"/>
            </a:solidFill>
            <a:ln w="38100">
              <a:solidFill>
                <a:schemeClr val="tx1"/>
              </a:solidFill>
              <a:round/>
              <a:headEnd/>
              <a:tailEnd/>
            </a:ln>
          </p:spPr>
          <p:txBody>
            <a:bodyPr wrap="none" anchor="ctr"/>
            <a:lstStyle/>
            <a:p>
              <a:endParaRPr lang="en-US"/>
            </a:p>
          </p:txBody>
        </p:sp>
        <p:sp>
          <p:nvSpPr>
            <p:cNvPr id="44043" name="Line 7"/>
            <p:cNvSpPr>
              <a:spLocks noChangeShapeType="1"/>
            </p:cNvSpPr>
            <p:nvPr/>
          </p:nvSpPr>
          <p:spPr bwMode="auto">
            <a:xfrm>
              <a:off x="4144" y="1376"/>
              <a:ext cx="336" cy="336"/>
            </a:xfrm>
            <a:prstGeom prst="line">
              <a:avLst/>
            </a:prstGeom>
            <a:noFill/>
            <a:ln w="9525">
              <a:solidFill>
                <a:schemeClr val="bg2"/>
              </a:solidFill>
              <a:round/>
              <a:headEnd/>
              <a:tailEnd type="triangle" w="med" len="med"/>
            </a:ln>
          </p:spPr>
          <p:txBody>
            <a:bodyPr wrap="none"/>
            <a:lstStyle/>
            <a:p>
              <a:endParaRPr lang="en-US"/>
            </a:p>
          </p:txBody>
        </p:sp>
        <p:sp>
          <p:nvSpPr>
            <p:cNvPr id="44044" name="Text Box 8"/>
            <p:cNvSpPr txBox="1">
              <a:spLocks noChangeArrowheads="1"/>
            </p:cNvSpPr>
            <p:nvPr/>
          </p:nvSpPr>
          <p:spPr bwMode="auto">
            <a:xfrm>
              <a:off x="4286" y="1242"/>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44045" name="Text Box 9"/>
            <p:cNvSpPr txBox="1">
              <a:spLocks noChangeArrowheads="1"/>
            </p:cNvSpPr>
            <p:nvPr/>
          </p:nvSpPr>
          <p:spPr bwMode="auto">
            <a:xfrm>
              <a:off x="4790" y="1177"/>
              <a:ext cx="543" cy="288"/>
            </a:xfrm>
            <a:prstGeom prst="rect">
              <a:avLst/>
            </a:prstGeom>
            <a:noFill/>
            <a:ln w="9525">
              <a:noFill/>
              <a:miter lim="800000"/>
              <a:headEnd/>
              <a:tailEnd/>
            </a:ln>
          </p:spPr>
          <p:txBody>
            <a:bodyPr wrap="none">
              <a:spAutoFit/>
            </a:bodyPr>
            <a:lstStyle/>
            <a:p>
              <a:pPr eaLnBrk="1" hangingPunct="1"/>
              <a:r>
                <a:rPr lang="en-US" sz="2400" dirty="0">
                  <a:solidFill>
                    <a:srgbClr val="FF3399"/>
                  </a:solidFill>
                  <a:latin typeface="Arial" charset="0"/>
                </a:rPr>
                <a:t>PMC</a:t>
              </a:r>
            </a:p>
          </p:txBody>
        </p:sp>
        <p:sp>
          <p:nvSpPr>
            <p:cNvPr id="44046" name="Oval 10"/>
            <p:cNvSpPr>
              <a:spLocks noChangeArrowheads="1"/>
            </p:cNvSpPr>
            <p:nvPr/>
          </p:nvSpPr>
          <p:spPr bwMode="auto">
            <a:xfrm>
              <a:off x="3512" y="784"/>
              <a:ext cx="1208" cy="1208"/>
            </a:xfrm>
            <a:prstGeom prst="ellipse">
              <a:avLst/>
            </a:prstGeom>
            <a:noFill/>
            <a:ln w="38100">
              <a:solidFill>
                <a:srgbClr val="FF3399"/>
              </a:solidFill>
              <a:round/>
              <a:headEnd/>
              <a:tailEnd/>
            </a:ln>
          </p:spPr>
          <p:txBody>
            <a:bodyPr wrap="none" anchor="ctr"/>
            <a:lstStyle/>
            <a:p>
              <a:endParaRPr lang="en-US"/>
            </a:p>
          </p:txBody>
        </p:sp>
        <p:sp>
          <p:nvSpPr>
            <p:cNvPr id="44047" name="Line 11"/>
            <p:cNvSpPr>
              <a:spLocks noChangeShapeType="1"/>
            </p:cNvSpPr>
            <p:nvPr/>
          </p:nvSpPr>
          <p:spPr bwMode="auto">
            <a:xfrm>
              <a:off x="4144" y="1376"/>
              <a:ext cx="152" cy="576"/>
            </a:xfrm>
            <a:prstGeom prst="line">
              <a:avLst/>
            </a:prstGeom>
            <a:noFill/>
            <a:ln w="9525">
              <a:solidFill>
                <a:schemeClr val="tx1"/>
              </a:solidFill>
              <a:round/>
              <a:headEnd/>
              <a:tailEnd type="triangle" w="med" len="med"/>
            </a:ln>
          </p:spPr>
          <p:txBody>
            <a:bodyPr wrap="none"/>
            <a:lstStyle/>
            <a:p>
              <a:endParaRPr lang="en-US"/>
            </a:p>
          </p:txBody>
        </p:sp>
        <p:sp>
          <p:nvSpPr>
            <p:cNvPr id="44048" name="Text Box 12"/>
            <p:cNvSpPr txBox="1">
              <a:spLocks noChangeArrowheads="1"/>
            </p:cNvSpPr>
            <p:nvPr/>
          </p:nvSpPr>
          <p:spPr bwMode="auto">
            <a:xfrm>
              <a:off x="4238" y="2014"/>
              <a:ext cx="629"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a </a:t>
              </a:r>
              <a:r>
                <a:rPr lang="en-US" sz="2400">
                  <a:latin typeface="Times New Roman" pitchFamily="18" charset="0"/>
                </a:rPr>
                <a:t>+ </a:t>
              </a:r>
              <a:r>
                <a:rPr lang="en-US" sz="2400">
                  <a:latin typeface="Times New Roman" pitchFamily="18" charset="0"/>
                  <a:sym typeface="Symbol" pitchFamily="18" charset="2"/>
                </a:rPr>
                <a:t></a:t>
              </a:r>
              <a:r>
                <a:rPr lang="en-US" sz="2400" i="1">
                  <a:latin typeface="Times New Roman" pitchFamily="18" charset="0"/>
                  <a:sym typeface="Symbol" pitchFamily="18" charset="2"/>
                </a:rPr>
                <a:t>a</a:t>
              </a:r>
              <a:endParaRPr lang="en-US" sz="2400" i="1">
                <a:latin typeface="Times New Roman" pitchFamily="18" charset="0"/>
              </a:endParaRPr>
            </a:p>
          </p:txBody>
        </p:sp>
      </p:grpSp>
      <p:graphicFrame>
        <p:nvGraphicFramePr>
          <p:cNvPr id="44035" name="Object 13"/>
          <p:cNvGraphicFramePr>
            <a:graphicFrameLocks noChangeAspect="1"/>
          </p:cNvGraphicFramePr>
          <p:nvPr/>
        </p:nvGraphicFramePr>
        <p:xfrm>
          <a:off x="5296354" y="4628243"/>
          <a:ext cx="3422650" cy="874713"/>
        </p:xfrm>
        <a:graphic>
          <a:graphicData uri="http://schemas.openxmlformats.org/presentationml/2006/ole">
            <mc:AlternateContent xmlns:mc="http://schemas.openxmlformats.org/markup-compatibility/2006">
              <mc:Choice xmlns:v="urn:schemas-microsoft-com:vml" Requires="v">
                <p:oleObj spid="_x0000_s44123" name="Equation" r:id="rId5" imgW="1790700" imgH="457200" progId="Equation.DSMT4">
                  <p:embed/>
                </p:oleObj>
              </mc:Choice>
              <mc:Fallback>
                <p:oleObj name="Equation" r:id="rId5" imgW="1790700" imgH="4572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354" y="4628243"/>
                        <a:ext cx="3422650" cy="874713"/>
                      </a:xfrm>
                      <a:prstGeom prst="rect">
                        <a:avLst/>
                      </a:prstGeom>
                      <a:solidFill>
                        <a:srgbClr val="FFFF99"/>
                      </a:solidFill>
                    </p:spPr>
                  </p:pic>
                </p:oleObj>
              </mc:Fallback>
            </mc:AlternateContent>
          </a:graphicData>
        </a:graphic>
      </p:graphicFrame>
      <p:graphicFrame>
        <p:nvGraphicFramePr>
          <p:cNvPr id="44036" name="Object 14"/>
          <p:cNvGraphicFramePr>
            <a:graphicFrameLocks noChangeAspect="1"/>
          </p:cNvGraphicFramePr>
          <p:nvPr/>
        </p:nvGraphicFramePr>
        <p:xfrm>
          <a:off x="452892" y="4658406"/>
          <a:ext cx="3586162" cy="817562"/>
        </p:xfrm>
        <a:graphic>
          <a:graphicData uri="http://schemas.openxmlformats.org/presentationml/2006/ole">
            <mc:AlternateContent xmlns:mc="http://schemas.openxmlformats.org/markup-compatibility/2006">
              <mc:Choice xmlns:v="urn:schemas-microsoft-com:vml" Requires="v">
                <p:oleObj spid="_x0000_s44124" name="Equation" r:id="rId7" imgW="2235200" imgH="508000" progId="Equation.DSMT4">
                  <p:embed/>
                </p:oleObj>
              </mc:Choice>
              <mc:Fallback>
                <p:oleObj name="Equation" r:id="rId7" imgW="2235200" imgH="50800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892" y="4658406"/>
                        <a:ext cx="3586162" cy="817562"/>
                      </a:xfrm>
                      <a:prstGeom prst="rect">
                        <a:avLst/>
                      </a:prstGeom>
                      <a:solidFill>
                        <a:srgbClr val="FFFF99"/>
                      </a:solidFill>
                    </p:spPr>
                  </p:pic>
                </p:oleObj>
              </mc:Fallback>
            </mc:AlternateContent>
          </a:graphicData>
        </a:graphic>
      </p:graphicFrame>
      <p:sp>
        <p:nvSpPr>
          <p:cNvPr id="44040" name="Text Box 15"/>
          <p:cNvSpPr txBox="1">
            <a:spLocks noChangeArrowheads="1"/>
          </p:cNvSpPr>
          <p:nvPr/>
        </p:nvSpPr>
        <p:spPr bwMode="auto">
          <a:xfrm>
            <a:off x="4470854" y="4807631"/>
            <a:ext cx="455613" cy="457200"/>
          </a:xfrm>
          <a:prstGeom prst="rect">
            <a:avLst/>
          </a:prstGeom>
          <a:noFill/>
          <a:ln w="9525">
            <a:noFill/>
            <a:miter lim="800000"/>
            <a:headEnd/>
            <a:tailEnd/>
          </a:ln>
        </p:spPr>
        <p:txBody>
          <a:bodyPr wrap="none">
            <a:spAutoFit/>
          </a:bodyPr>
          <a:lstStyle/>
          <a:p>
            <a:pPr eaLnBrk="1" hangingPunct="1"/>
            <a:r>
              <a:rPr lang="en-US" sz="2400">
                <a:latin typeface="Arial" charset="0"/>
              </a:rPr>
              <a:t>or</a:t>
            </a:r>
          </a:p>
        </p:txBody>
      </p:sp>
      <p:sp>
        <p:nvSpPr>
          <p:cNvPr id="17" name="Slide Number Placeholder 16"/>
          <p:cNvSpPr>
            <a:spLocks noGrp="1"/>
          </p:cNvSpPr>
          <p:nvPr>
            <p:ph type="sldNum" sz="quarter" idx="4"/>
          </p:nvPr>
        </p:nvSpPr>
        <p:spPr/>
        <p:txBody>
          <a:bodyPr/>
          <a:lstStyle/>
          <a:p>
            <a:pPr>
              <a:defRPr/>
            </a:pPr>
            <a:fld id="{70B0E88B-1183-42A5-A789-9A7FFF2AFA69}" type="slidenum">
              <a:rPr lang="en-US" smtClean="0"/>
              <a:pPr>
                <a:defRPr/>
              </a:pPr>
              <a:t>129</a:t>
            </a:fld>
            <a:endParaRPr lang="en-US" dirty="0"/>
          </a:p>
        </p:txBody>
      </p:sp>
      <p:sp>
        <p:nvSpPr>
          <p:cNvPr id="2" name="Rectangle 5"/>
          <p:cNvSpPr>
            <a:spLocks noChangeArrowheads="1"/>
          </p:cNvSpPr>
          <p:nvPr/>
        </p:nvSpPr>
        <p:spPr bwMode="auto">
          <a:xfrm>
            <a:off x="450268" y="5880641"/>
            <a:ext cx="850174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r>
              <a:rPr kumimoji="0" lang="en-US" sz="1400" u="none" strike="noStrike" cap="none" normalizeH="0" baseline="0" dirty="0" smtClean="0">
                <a:ln>
                  <a:noFill/>
                </a:ln>
                <a:solidFill>
                  <a:schemeClr val="tx1"/>
                </a:solidFill>
                <a:effectLst/>
                <a:latin typeface="Arial" pitchFamily="34" charset="0"/>
                <a:cs typeface="Arial" pitchFamily="34" charset="0"/>
              </a:rPr>
              <a:t>L. C. </a:t>
            </a:r>
            <a:r>
              <a:rPr kumimoji="0" lang="en-US" sz="1400" u="none" strike="noStrike" cap="none" normalizeH="0" baseline="0" dirty="0" err="1" smtClean="0">
                <a:ln>
                  <a:noFill/>
                </a:ln>
                <a:solidFill>
                  <a:schemeClr val="tx1"/>
                </a:solidFill>
                <a:effectLst/>
                <a:latin typeface="Arial" pitchFamily="34" charset="0"/>
                <a:cs typeface="Arial" pitchFamily="34" charset="0"/>
              </a:rPr>
              <a:t>Shen</a:t>
            </a:r>
            <a:r>
              <a:rPr kumimoji="0" lang="en-US" sz="1400" u="none" strike="noStrike" cap="none" normalizeH="0" baseline="0" dirty="0" smtClean="0">
                <a:ln>
                  <a:noFill/>
                </a:ln>
                <a:solidFill>
                  <a:schemeClr val="tx1"/>
                </a:solidFill>
                <a:effectLst/>
                <a:latin typeface="Arial" pitchFamily="34" charset="0"/>
                <a:cs typeface="Arial" pitchFamily="34" charset="0"/>
              </a:rPr>
              <a:t>, S. A. Long, M. </a:t>
            </a:r>
            <a:r>
              <a:rPr kumimoji="0" lang="en-US" sz="1400" u="none" strike="noStrike" cap="none" normalizeH="0" baseline="0" dirty="0" err="1" smtClean="0">
                <a:ln>
                  <a:noFill/>
                </a:ln>
                <a:solidFill>
                  <a:schemeClr val="tx1"/>
                </a:solidFill>
                <a:effectLst/>
                <a:latin typeface="Arial" pitchFamily="34" charset="0"/>
                <a:cs typeface="Arial" pitchFamily="34" charset="0"/>
              </a:rPr>
              <a:t>Allerding</a:t>
            </a:r>
            <a:r>
              <a:rPr kumimoji="0" lang="en-US" sz="1400" u="none" strike="noStrike" cap="none" normalizeH="0" baseline="0" dirty="0" smtClean="0">
                <a:ln>
                  <a:noFill/>
                </a:ln>
                <a:solidFill>
                  <a:schemeClr val="tx1"/>
                </a:solidFill>
                <a:effectLst/>
                <a:latin typeface="Arial" pitchFamily="34" charset="0"/>
                <a:cs typeface="Arial" pitchFamily="34" charset="0"/>
              </a:rPr>
              <a:t>, and M. Walton, "Resonant Frequency of a Circular Disk Printed-Circuit Antenna," IEEE Trans. Antennas and Propagation, vol. 25, pp. 595-596,</a:t>
            </a:r>
            <a:r>
              <a:rPr kumimoji="0" lang="en-US" sz="1400" u="none" strike="noStrike" cap="none" normalizeH="0" dirty="0" smtClean="0">
                <a:ln>
                  <a:noFill/>
                </a:ln>
                <a:solidFill>
                  <a:schemeClr val="tx1"/>
                </a:solidFill>
                <a:effectLst/>
                <a:latin typeface="Arial" pitchFamily="34" charset="0"/>
                <a:cs typeface="Arial" pitchFamily="34" charset="0"/>
              </a:rPr>
              <a:t> July </a:t>
            </a:r>
            <a:r>
              <a:rPr lang="en-US" sz="1400" dirty="0" smtClean="0">
                <a:latin typeface="Arial" pitchFamily="34" charset="0"/>
                <a:cs typeface="Arial" pitchFamily="34" charset="0"/>
              </a:rPr>
              <a:t>1977.</a:t>
            </a:r>
            <a:endParaRPr kumimoji="0" lang="en-US" sz="140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graphicFrame>
        <p:nvGraphicFramePr>
          <p:cNvPr id="3" name="Object 3"/>
          <p:cNvGraphicFramePr>
            <a:graphicFrameLocks noChangeAspect="1"/>
          </p:cNvGraphicFramePr>
          <p:nvPr/>
        </p:nvGraphicFramePr>
        <p:xfrm>
          <a:off x="1756290" y="1644651"/>
          <a:ext cx="1774825" cy="561975"/>
        </p:xfrm>
        <a:graphic>
          <a:graphicData uri="http://schemas.openxmlformats.org/presentationml/2006/ole">
            <mc:AlternateContent xmlns:mc="http://schemas.openxmlformats.org/markup-compatibility/2006">
              <mc:Choice xmlns:v="urn:schemas-microsoft-com:vml" Requires="v">
                <p:oleObj spid="_x0000_s44125" name="Equation" r:id="rId9" imgW="723586" imgH="228501" progId="Equation.DSMT4">
                  <p:embed/>
                </p:oleObj>
              </mc:Choice>
              <mc:Fallback>
                <p:oleObj name="Equation" r:id="rId9" imgW="723586" imgH="228501"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6290" y="1644651"/>
                        <a:ext cx="1774825" cy="561975"/>
                      </a:xfrm>
                      <a:prstGeom prst="rect">
                        <a:avLst/>
                      </a:prstGeom>
                      <a:solidFill>
                        <a:srgbClr val="FFFF99"/>
                      </a:solidFill>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430230" y="911431"/>
            <a:ext cx="1846980" cy="461665"/>
          </a:xfrm>
          <a:prstGeom prst="rect">
            <a:avLst/>
          </a:prstGeom>
          <a:noFill/>
          <a:ln w="9525">
            <a:noFill/>
            <a:miter lim="800000"/>
            <a:headEnd/>
            <a:tailEnd/>
          </a:ln>
        </p:spPr>
        <p:txBody>
          <a:bodyPr wrap="none">
            <a:spAutoFit/>
          </a:bodyPr>
          <a:lstStyle/>
          <a:p>
            <a:pPr eaLnBrk="1" hangingPunct="1"/>
            <a:r>
              <a:rPr lang="en-US" sz="2400" dirty="0" smtClean="0">
                <a:solidFill>
                  <a:srgbClr val="FF0000"/>
                </a:solidFill>
                <a:latin typeface="Arial" charset="0"/>
              </a:rPr>
              <a:t>Applications</a:t>
            </a:r>
            <a:endParaRPr lang="en-US" sz="2400" dirty="0">
              <a:solidFill>
                <a:srgbClr val="FF0000"/>
              </a:solidFill>
              <a:latin typeface="Arial" charset="0"/>
            </a:endParaRPr>
          </a:p>
        </p:txBody>
      </p:sp>
      <p:sp>
        <p:nvSpPr>
          <p:cNvPr id="76803" name="Text Box 3"/>
          <p:cNvSpPr txBox="1">
            <a:spLocks noChangeArrowheads="1"/>
          </p:cNvSpPr>
          <p:nvPr/>
        </p:nvSpPr>
        <p:spPr bwMode="auto">
          <a:xfrm>
            <a:off x="1308226" y="2855056"/>
            <a:ext cx="4058107" cy="2246769"/>
          </a:xfrm>
          <a:prstGeom prst="rect">
            <a:avLst/>
          </a:prstGeom>
          <a:noFill/>
          <a:ln w="9525">
            <a:noFill/>
            <a:miter lim="800000"/>
            <a:headEnd/>
            <a:tailEnd/>
          </a:ln>
        </p:spPr>
        <p:txBody>
          <a:bodyPr wrap="square">
            <a:spAutoFit/>
          </a:bodyPr>
          <a:lstStyle/>
          <a:p>
            <a:pPr marL="287338" indent="-287338" eaLnBrk="1" hangingPunct="1">
              <a:spcAft>
                <a:spcPts val="2400"/>
              </a:spcAft>
              <a:buFont typeface="Wingdings" pitchFamily="2" charset="2"/>
              <a:buChar char="§"/>
            </a:pPr>
            <a:r>
              <a:rPr lang="en-US" sz="2000" dirty="0" smtClean="0">
                <a:solidFill>
                  <a:srgbClr val="0000FF"/>
                </a:solidFill>
                <a:latin typeface="Arial" charset="0"/>
              </a:rPr>
              <a:t>Satellite communications</a:t>
            </a:r>
          </a:p>
          <a:p>
            <a:pPr marL="287338" indent="-287338" eaLnBrk="1" hangingPunct="1">
              <a:spcAft>
                <a:spcPts val="2400"/>
              </a:spcAft>
              <a:buFont typeface="Wingdings" pitchFamily="2" charset="2"/>
              <a:buChar char="§"/>
            </a:pPr>
            <a:r>
              <a:rPr lang="en-US" sz="2000" dirty="0" smtClean="0">
                <a:solidFill>
                  <a:srgbClr val="0000FF"/>
                </a:solidFill>
                <a:latin typeface="Arial" charset="0"/>
              </a:rPr>
              <a:t>Microwave communications</a:t>
            </a:r>
          </a:p>
          <a:p>
            <a:pPr marL="287338" indent="-287338" eaLnBrk="1" hangingPunct="1">
              <a:spcAft>
                <a:spcPts val="2400"/>
              </a:spcAft>
              <a:buFont typeface="Wingdings" pitchFamily="2" charset="2"/>
              <a:buChar char="§"/>
            </a:pPr>
            <a:r>
              <a:rPr lang="en-US" sz="2000" dirty="0" smtClean="0">
                <a:solidFill>
                  <a:srgbClr val="0000FF"/>
                </a:solidFill>
                <a:latin typeface="Arial" charset="0"/>
              </a:rPr>
              <a:t>Cell phone antennas</a:t>
            </a:r>
            <a:endParaRPr lang="en-US" sz="2000" dirty="0">
              <a:solidFill>
                <a:srgbClr val="0000FF"/>
              </a:solidFill>
              <a:latin typeface="Arial" charset="0"/>
            </a:endParaRPr>
          </a:p>
          <a:p>
            <a:pPr marL="285750" indent="-285750" eaLnBrk="1" hangingPunct="1">
              <a:spcAft>
                <a:spcPts val="2400"/>
              </a:spcAft>
              <a:buFont typeface="Wingdings" pitchFamily="2" charset="2"/>
              <a:buChar char="§"/>
            </a:pPr>
            <a:r>
              <a:rPr lang="en-US" sz="2000" dirty="0" smtClean="0">
                <a:solidFill>
                  <a:srgbClr val="0000FF"/>
                </a:solidFill>
                <a:latin typeface="Arial" charset="0"/>
              </a:rPr>
              <a:t>GPS antennas</a:t>
            </a:r>
            <a:endParaRPr lang="en-US" sz="2000" dirty="0">
              <a:solidFill>
                <a:srgbClr val="0000FF"/>
              </a:solidFill>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13</a:t>
            </a:fld>
            <a:endParaRPr lang="en-US" dirty="0"/>
          </a:p>
        </p:txBody>
      </p:sp>
      <p:sp>
        <p:nvSpPr>
          <p:cNvPr id="6" name="TextBox 5"/>
          <p:cNvSpPr txBox="1"/>
          <p:nvPr/>
        </p:nvSpPr>
        <p:spPr>
          <a:xfrm>
            <a:off x="876219" y="2171619"/>
            <a:ext cx="2525050" cy="400110"/>
          </a:xfrm>
          <a:prstGeom prst="rect">
            <a:avLst/>
          </a:prstGeom>
          <a:noFill/>
        </p:spPr>
        <p:txBody>
          <a:bodyPr wrap="none" rtlCol="0">
            <a:spAutoFit/>
          </a:bodyPr>
          <a:lstStyle/>
          <a:p>
            <a:r>
              <a:rPr lang="en-US" sz="2000" dirty="0" smtClean="0">
                <a:latin typeface="Arial" pitchFamily="34" charset="0"/>
                <a:cs typeface="Arial" pitchFamily="34" charset="0"/>
              </a:rPr>
              <a:t>Applications include:</a:t>
            </a:r>
            <a:endParaRPr lang="en-US" sz="2000" dirty="0">
              <a:latin typeface="Arial" pitchFamily="34" charset="0"/>
              <a:cs typeface="Arial" pitchFamily="34" charset="0"/>
            </a:endParaRPr>
          </a:p>
        </p:txBody>
      </p:sp>
      <p:sp>
        <p:nvSpPr>
          <p:cNvPr id="7" name="Text Box 2"/>
          <p:cNvSpPr txBox="1">
            <a:spLocks noChangeArrowheads="1"/>
          </p:cNvSpPr>
          <p:nvPr/>
        </p:nvSpPr>
        <p:spPr bwMode="auto">
          <a:xfrm>
            <a:off x="1252873"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3"/>
          <p:cNvSpPr txBox="1">
            <a:spLocks noChangeArrowheads="1"/>
          </p:cNvSpPr>
          <p:nvPr/>
        </p:nvSpPr>
        <p:spPr bwMode="auto">
          <a:xfrm>
            <a:off x="1028809" y="1141930"/>
            <a:ext cx="6603090"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(The patterns are based </a:t>
            </a:r>
            <a:r>
              <a:rPr lang="en-US" sz="2000" dirty="0">
                <a:solidFill>
                  <a:srgbClr val="0000FF"/>
                </a:solidFill>
                <a:latin typeface="Arial" charset="0"/>
              </a:rPr>
              <a:t>on </a:t>
            </a:r>
            <a:r>
              <a:rPr lang="en-US" sz="2000" dirty="0" smtClean="0">
                <a:solidFill>
                  <a:srgbClr val="0000FF"/>
                </a:solidFill>
                <a:latin typeface="Arial" charset="0"/>
              </a:rPr>
              <a:t>the magnetic </a:t>
            </a:r>
            <a:r>
              <a:rPr lang="en-US" sz="2000" dirty="0">
                <a:solidFill>
                  <a:srgbClr val="0000FF"/>
                </a:solidFill>
                <a:latin typeface="Arial" charset="0"/>
              </a:rPr>
              <a:t>current </a:t>
            </a:r>
            <a:r>
              <a:rPr lang="en-US" sz="2000" dirty="0" smtClean="0">
                <a:solidFill>
                  <a:srgbClr val="0000FF"/>
                </a:solidFill>
                <a:latin typeface="Arial" charset="0"/>
              </a:rPr>
              <a:t>model.)</a:t>
            </a:r>
            <a:endParaRPr lang="en-US" sz="2000" dirty="0">
              <a:solidFill>
                <a:srgbClr val="0000FF"/>
              </a:solidFill>
              <a:latin typeface="Arial" charset="0"/>
            </a:endParaRPr>
          </a:p>
        </p:txBody>
      </p:sp>
      <p:graphicFrame>
        <p:nvGraphicFramePr>
          <p:cNvPr id="45058" name="Object 4"/>
          <p:cNvGraphicFramePr>
            <a:graphicFrameLocks noChangeAspect="1"/>
          </p:cNvGraphicFramePr>
          <p:nvPr/>
        </p:nvGraphicFramePr>
        <p:xfrm>
          <a:off x="2287588" y="5314950"/>
          <a:ext cx="3619500" cy="930275"/>
        </p:xfrm>
        <a:graphic>
          <a:graphicData uri="http://schemas.openxmlformats.org/presentationml/2006/ole">
            <mc:AlternateContent xmlns:mc="http://schemas.openxmlformats.org/markup-compatibility/2006">
              <mc:Choice xmlns:v="urn:schemas-microsoft-com:vml" Requires="v">
                <p:oleObj spid="_x0000_s45125" name="Equation" r:id="rId3" imgW="1955800" imgH="508000" progId="Equation.DSMT4">
                  <p:embed/>
                </p:oleObj>
              </mc:Choice>
              <mc:Fallback>
                <p:oleObj name="Equation" r:id="rId3" imgW="1955800" imgH="508000"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588" y="5314950"/>
                        <a:ext cx="3619500" cy="930275"/>
                      </a:xfrm>
                      <a:prstGeom prst="rect">
                        <a:avLst/>
                      </a:prstGeom>
                      <a:solidFill>
                        <a:srgbClr val="FFFF99"/>
                      </a:solidFill>
                    </p:spPr>
                  </p:pic>
                </p:oleObj>
              </mc:Fallback>
            </mc:AlternateContent>
          </a:graphicData>
        </a:graphic>
      </p:graphicFrame>
      <p:sp>
        <p:nvSpPr>
          <p:cNvPr id="45063" name="Text Box 5"/>
          <p:cNvSpPr txBox="1">
            <a:spLocks noChangeArrowheads="1"/>
          </p:cNvSpPr>
          <p:nvPr/>
        </p:nvSpPr>
        <p:spPr bwMode="auto">
          <a:xfrm>
            <a:off x="1727200" y="6311900"/>
            <a:ext cx="4959350" cy="366713"/>
          </a:xfrm>
          <a:prstGeom prst="rect">
            <a:avLst/>
          </a:prstGeom>
          <a:noFill/>
          <a:ln w="9525">
            <a:noFill/>
            <a:miter lim="800000"/>
            <a:headEnd/>
            <a:tailEnd/>
          </a:ln>
        </p:spPr>
        <p:txBody>
          <a:bodyPr wrap="none">
            <a:spAutoFit/>
          </a:bodyPr>
          <a:lstStyle/>
          <a:p>
            <a:pPr eaLnBrk="1" hangingPunct="1"/>
            <a:r>
              <a:rPr lang="en-US">
                <a:latin typeface="Arial" charset="0"/>
              </a:rPr>
              <a:t>(The edge voltage has a maximum of one volt.)</a:t>
            </a:r>
          </a:p>
        </p:txBody>
      </p:sp>
      <p:grpSp>
        <p:nvGrpSpPr>
          <p:cNvPr id="45064" name="Group 6"/>
          <p:cNvGrpSpPr>
            <a:grpSpLocks/>
          </p:cNvGrpSpPr>
          <p:nvPr/>
        </p:nvGrpSpPr>
        <p:grpSpPr bwMode="auto">
          <a:xfrm>
            <a:off x="3175001" y="3184525"/>
            <a:ext cx="2713039" cy="1971675"/>
            <a:chOff x="2000" y="2046"/>
            <a:chExt cx="1709" cy="1242"/>
          </a:xfrm>
        </p:grpSpPr>
        <p:grpSp>
          <p:nvGrpSpPr>
            <p:cNvPr id="45079" name="Group 7"/>
            <p:cNvGrpSpPr>
              <a:grpSpLocks/>
            </p:cNvGrpSpPr>
            <p:nvPr/>
          </p:nvGrpSpPr>
          <p:grpSpPr bwMode="auto">
            <a:xfrm>
              <a:off x="2000" y="2298"/>
              <a:ext cx="984" cy="990"/>
              <a:chOff x="4456" y="770"/>
              <a:chExt cx="984" cy="990"/>
            </a:xfrm>
          </p:grpSpPr>
          <p:sp>
            <p:nvSpPr>
              <p:cNvPr id="45082" name="Oval 8"/>
              <p:cNvSpPr>
                <a:spLocks noChangeArrowheads="1"/>
              </p:cNvSpPr>
              <p:nvPr/>
            </p:nvSpPr>
            <p:spPr bwMode="auto">
              <a:xfrm>
                <a:off x="4456" y="776"/>
                <a:ext cx="984" cy="984"/>
              </a:xfrm>
              <a:prstGeom prst="ellipse">
                <a:avLst/>
              </a:prstGeom>
              <a:solidFill>
                <a:srgbClr val="FF9900"/>
              </a:solidFill>
              <a:ln w="38100">
                <a:solidFill>
                  <a:schemeClr val="tx1"/>
                </a:solidFill>
                <a:round/>
                <a:headEnd/>
                <a:tailEnd/>
              </a:ln>
            </p:spPr>
            <p:txBody>
              <a:bodyPr wrap="none" anchor="ctr"/>
              <a:lstStyle/>
              <a:p>
                <a:endParaRPr lang="en-US"/>
              </a:p>
            </p:txBody>
          </p:sp>
          <p:sp>
            <p:nvSpPr>
              <p:cNvPr id="45083" name="Line 9"/>
              <p:cNvSpPr>
                <a:spLocks noChangeShapeType="1"/>
              </p:cNvSpPr>
              <p:nvPr/>
            </p:nvSpPr>
            <p:spPr bwMode="auto">
              <a:xfrm>
                <a:off x="4968" y="1264"/>
                <a:ext cx="336" cy="336"/>
              </a:xfrm>
              <a:prstGeom prst="line">
                <a:avLst/>
              </a:prstGeom>
              <a:noFill/>
              <a:ln w="9525">
                <a:solidFill>
                  <a:schemeClr val="bg2"/>
                </a:solidFill>
                <a:round/>
                <a:headEnd/>
                <a:tailEnd type="triangle" w="med" len="med"/>
              </a:ln>
            </p:spPr>
            <p:txBody>
              <a:bodyPr wrap="none"/>
              <a:lstStyle/>
              <a:p>
                <a:endParaRPr lang="en-US"/>
              </a:p>
            </p:txBody>
          </p:sp>
          <p:sp>
            <p:nvSpPr>
              <p:cNvPr id="45084" name="Text Box 10"/>
              <p:cNvSpPr txBox="1">
                <a:spLocks noChangeArrowheads="1"/>
              </p:cNvSpPr>
              <p:nvPr/>
            </p:nvSpPr>
            <p:spPr bwMode="auto">
              <a:xfrm>
                <a:off x="4854" y="1386"/>
                <a:ext cx="212" cy="288"/>
              </a:xfrm>
              <a:prstGeom prst="rect">
                <a:avLst/>
              </a:prstGeom>
              <a:noFill/>
              <a:ln w="9525">
                <a:noFill/>
                <a:miter lim="800000"/>
                <a:headEnd/>
                <a:tailEnd/>
              </a:ln>
            </p:spPr>
            <p:txBody>
              <a:bodyPr wrap="none">
                <a:spAutoFit/>
              </a:bodyPr>
              <a:lstStyle/>
              <a:p>
                <a:pPr eaLnBrk="1" hangingPunct="1"/>
                <a:r>
                  <a:rPr lang="en-US" sz="2400" i="1" dirty="0">
                    <a:solidFill>
                      <a:schemeClr val="bg2"/>
                    </a:solidFill>
                    <a:latin typeface="Times New Roman" pitchFamily="18" charset="0"/>
                  </a:rPr>
                  <a:t>a</a:t>
                </a:r>
              </a:p>
            </p:txBody>
          </p:sp>
          <p:sp>
            <p:nvSpPr>
              <p:cNvPr id="45085" name="Line 12"/>
              <p:cNvSpPr>
                <a:spLocks noChangeShapeType="1"/>
              </p:cNvSpPr>
              <p:nvPr/>
            </p:nvSpPr>
            <p:spPr bwMode="auto">
              <a:xfrm>
                <a:off x="4976" y="1264"/>
                <a:ext cx="333" cy="0"/>
              </a:xfrm>
              <a:prstGeom prst="line">
                <a:avLst/>
              </a:prstGeom>
              <a:noFill/>
              <a:ln w="9525">
                <a:solidFill>
                  <a:schemeClr val="bg2"/>
                </a:solidFill>
                <a:round/>
                <a:headEnd/>
                <a:tailEnd type="triangle" w="med" len="med"/>
              </a:ln>
            </p:spPr>
            <p:txBody>
              <a:bodyPr wrap="none"/>
              <a:lstStyle/>
              <a:p>
                <a:endParaRPr lang="en-US"/>
              </a:p>
            </p:txBody>
          </p:sp>
          <p:sp>
            <p:nvSpPr>
              <p:cNvPr id="45086" name="Line 13"/>
              <p:cNvSpPr>
                <a:spLocks noChangeShapeType="1"/>
              </p:cNvSpPr>
              <p:nvPr/>
            </p:nvSpPr>
            <p:spPr bwMode="auto">
              <a:xfrm flipV="1">
                <a:off x="4968" y="936"/>
                <a:ext cx="0" cy="320"/>
              </a:xfrm>
              <a:prstGeom prst="line">
                <a:avLst/>
              </a:prstGeom>
              <a:noFill/>
              <a:ln w="9525">
                <a:solidFill>
                  <a:schemeClr val="bg2"/>
                </a:solidFill>
                <a:round/>
                <a:headEnd/>
                <a:tailEnd type="triangle" w="med" len="med"/>
              </a:ln>
            </p:spPr>
            <p:txBody>
              <a:bodyPr wrap="none"/>
              <a:lstStyle/>
              <a:p>
                <a:endParaRPr lang="en-US"/>
              </a:p>
            </p:txBody>
          </p:sp>
          <p:sp>
            <p:nvSpPr>
              <p:cNvPr id="45087" name="Text Box 14"/>
              <p:cNvSpPr txBox="1">
                <a:spLocks noChangeArrowheads="1"/>
              </p:cNvSpPr>
              <p:nvPr/>
            </p:nvSpPr>
            <p:spPr bwMode="auto">
              <a:xfrm>
                <a:off x="4750" y="770"/>
                <a:ext cx="201"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y</a:t>
                </a:r>
              </a:p>
            </p:txBody>
          </p:sp>
          <p:sp>
            <p:nvSpPr>
              <p:cNvPr id="45088" name="Text Box 15"/>
              <p:cNvSpPr txBox="1">
                <a:spLocks noChangeArrowheads="1"/>
              </p:cNvSpPr>
              <p:nvPr/>
            </p:nvSpPr>
            <p:spPr bwMode="auto">
              <a:xfrm>
                <a:off x="5208" y="975"/>
                <a:ext cx="201" cy="288"/>
              </a:xfrm>
              <a:prstGeom prst="rect">
                <a:avLst/>
              </a:prstGeom>
              <a:noFill/>
              <a:ln w="9525">
                <a:noFill/>
                <a:miter lim="800000"/>
                <a:headEnd/>
                <a:tailEnd/>
              </a:ln>
            </p:spPr>
            <p:txBody>
              <a:bodyPr wrap="none">
                <a:spAutoFit/>
              </a:bodyPr>
              <a:lstStyle/>
              <a:p>
                <a:pPr eaLnBrk="1" hangingPunct="1"/>
                <a:r>
                  <a:rPr lang="en-US" sz="2400" i="1" dirty="0">
                    <a:solidFill>
                      <a:schemeClr val="bg2"/>
                    </a:solidFill>
                    <a:latin typeface="Times New Roman" pitchFamily="18" charset="0"/>
                  </a:rPr>
                  <a:t>x</a:t>
                </a:r>
              </a:p>
            </p:txBody>
          </p:sp>
          <p:sp>
            <p:nvSpPr>
              <p:cNvPr id="45089" name="Oval 11"/>
              <p:cNvSpPr>
                <a:spLocks noChangeArrowheads="1"/>
              </p:cNvSpPr>
              <p:nvPr/>
            </p:nvSpPr>
            <p:spPr bwMode="auto">
              <a:xfrm>
                <a:off x="4612" y="1224"/>
                <a:ext cx="72" cy="72"/>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45080" name="Text Box 16"/>
            <p:cNvSpPr txBox="1">
              <a:spLocks noChangeArrowheads="1"/>
            </p:cNvSpPr>
            <p:nvPr/>
          </p:nvSpPr>
          <p:spPr bwMode="auto">
            <a:xfrm>
              <a:off x="3153" y="2678"/>
              <a:ext cx="556" cy="212"/>
            </a:xfrm>
            <a:prstGeom prst="rect">
              <a:avLst/>
            </a:prstGeom>
            <a:noFill/>
            <a:ln w="9525">
              <a:noFill/>
              <a:miter lim="800000"/>
              <a:headEnd/>
              <a:tailEnd/>
            </a:ln>
          </p:spPr>
          <p:txBody>
            <a:bodyPr wrap="none">
              <a:spAutoFit/>
            </a:bodyPr>
            <a:lstStyle/>
            <a:p>
              <a:pPr eaLnBrk="1" hangingPunct="1"/>
              <a:r>
                <a:rPr lang="en-US" sz="1600">
                  <a:latin typeface="Arial" charset="0"/>
                </a:rPr>
                <a:t>E-plane</a:t>
              </a:r>
            </a:p>
          </p:txBody>
        </p:sp>
        <p:sp>
          <p:nvSpPr>
            <p:cNvPr id="45081" name="Text Box 17"/>
            <p:cNvSpPr txBox="1">
              <a:spLocks noChangeArrowheads="1"/>
            </p:cNvSpPr>
            <p:nvPr/>
          </p:nvSpPr>
          <p:spPr bwMode="auto">
            <a:xfrm>
              <a:off x="2201" y="2046"/>
              <a:ext cx="563" cy="212"/>
            </a:xfrm>
            <a:prstGeom prst="rect">
              <a:avLst/>
            </a:prstGeom>
            <a:noFill/>
            <a:ln w="9525">
              <a:noFill/>
              <a:miter lim="800000"/>
              <a:headEnd/>
              <a:tailEnd/>
            </a:ln>
          </p:spPr>
          <p:txBody>
            <a:bodyPr wrap="none">
              <a:spAutoFit/>
            </a:bodyPr>
            <a:lstStyle/>
            <a:p>
              <a:pPr eaLnBrk="1" hangingPunct="1"/>
              <a:r>
                <a:rPr lang="en-US" sz="1600">
                  <a:latin typeface="Arial" charset="0"/>
                </a:rPr>
                <a:t>H-plane</a:t>
              </a:r>
            </a:p>
          </p:txBody>
        </p:sp>
      </p:grpSp>
      <p:sp>
        <p:nvSpPr>
          <p:cNvPr id="45065" name="Text Box 18"/>
          <p:cNvSpPr txBox="1">
            <a:spLocks noChangeArrowheads="1"/>
          </p:cNvSpPr>
          <p:nvPr/>
        </p:nvSpPr>
        <p:spPr bwMode="auto">
          <a:xfrm>
            <a:off x="306388" y="5141913"/>
            <a:ext cx="1874837" cy="396875"/>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In patch cavity:</a:t>
            </a:r>
          </a:p>
        </p:txBody>
      </p:sp>
      <p:sp>
        <p:nvSpPr>
          <p:cNvPr id="45066" name="Text Box 19"/>
          <p:cNvSpPr txBox="1">
            <a:spLocks noChangeArrowheads="1"/>
          </p:cNvSpPr>
          <p:nvPr/>
        </p:nvSpPr>
        <p:spPr bwMode="auto">
          <a:xfrm>
            <a:off x="5826125" y="4625975"/>
            <a:ext cx="2884488" cy="457200"/>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The probe is on the </a:t>
            </a:r>
            <a:r>
              <a:rPr lang="en-US" sz="2400" i="1" dirty="0">
                <a:solidFill>
                  <a:srgbClr val="0000FF"/>
                </a:solidFill>
                <a:latin typeface="Times New Roman" pitchFamily="18" charset="0"/>
              </a:rPr>
              <a:t>x</a:t>
            </a:r>
            <a:r>
              <a:rPr lang="en-US" dirty="0">
                <a:solidFill>
                  <a:srgbClr val="0000FF"/>
                </a:solidFill>
                <a:latin typeface="Arial" charset="0"/>
              </a:rPr>
              <a:t> axis.</a:t>
            </a:r>
          </a:p>
        </p:txBody>
      </p:sp>
      <p:grpSp>
        <p:nvGrpSpPr>
          <p:cNvPr id="45067" name="Group 20"/>
          <p:cNvGrpSpPr>
            <a:grpSpLocks/>
          </p:cNvGrpSpPr>
          <p:nvPr/>
        </p:nvGrpSpPr>
        <p:grpSpPr bwMode="auto">
          <a:xfrm>
            <a:off x="1003980" y="1501321"/>
            <a:ext cx="7391402" cy="1804988"/>
            <a:chOff x="688" y="850"/>
            <a:chExt cx="4656" cy="1137"/>
          </a:xfrm>
        </p:grpSpPr>
        <p:sp>
          <p:nvSpPr>
            <p:cNvPr id="45069" name="Text Box 21"/>
            <p:cNvSpPr txBox="1">
              <a:spLocks noChangeArrowheads="1"/>
            </p:cNvSpPr>
            <p:nvPr/>
          </p:nvSpPr>
          <p:spPr bwMode="auto">
            <a:xfrm>
              <a:off x="2390" y="850"/>
              <a:ext cx="308" cy="288"/>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2</a:t>
              </a:r>
              <a:r>
                <a:rPr lang="en-US" sz="2400" i="1">
                  <a:latin typeface="Times New Roman" pitchFamily="18" charset="0"/>
                </a:rPr>
                <a:t>a</a:t>
              </a:r>
            </a:p>
          </p:txBody>
        </p:sp>
        <p:sp>
          <p:nvSpPr>
            <p:cNvPr id="45070" name="Rectangle 22"/>
            <p:cNvSpPr>
              <a:spLocks noChangeArrowheads="1"/>
            </p:cNvSpPr>
            <p:nvPr/>
          </p:nvSpPr>
          <p:spPr bwMode="auto">
            <a:xfrm>
              <a:off x="688" y="1650"/>
              <a:ext cx="3792" cy="4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45071" name="Rectangle 23"/>
            <p:cNvSpPr>
              <a:spLocks noChangeArrowheads="1"/>
            </p:cNvSpPr>
            <p:nvPr/>
          </p:nvSpPr>
          <p:spPr bwMode="auto">
            <a:xfrm>
              <a:off x="688" y="1314"/>
              <a:ext cx="3792" cy="336"/>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45072" name="Rectangle 24"/>
            <p:cNvSpPr>
              <a:spLocks noChangeArrowheads="1"/>
            </p:cNvSpPr>
            <p:nvPr/>
          </p:nvSpPr>
          <p:spPr bwMode="auto">
            <a:xfrm>
              <a:off x="2000" y="1271"/>
              <a:ext cx="1024" cy="43"/>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45073" name="Line 25"/>
            <p:cNvSpPr>
              <a:spLocks noChangeShapeType="1"/>
            </p:cNvSpPr>
            <p:nvPr/>
          </p:nvSpPr>
          <p:spPr bwMode="auto">
            <a:xfrm>
              <a:off x="2000" y="1176"/>
              <a:ext cx="1032" cy="0"/>
            </a:xfrm>
            <a:prstGeom prst="line">
              <a:avLst/>
            </a:prstGeom>
            <a:noFill/>
            <a:ln w="9525">
              <a:solidFill>
                <a:schemeClr val="tx1"/>
              </a:solidFill>
              <a:round/>
              <a:headEnd type="triangle" w="med" len="med"/>
              <a:tailEnd type="triangle" w="med" len="med"/>
            </a:ln>
          </p:spPr>
          <p:txBody>
            <a:bodyPr wrap="none"/>
            <a:lstStyle/>
            <a:p>
              <a:endParaRPr lang="en-US"/>
            </a:p>
          </p:txBody>
        </p:sp>
        <p:graphicFrame>
          <p:nvGraphicFramePr>
            <p:cNvPr id="45059" name="Object 26"/>
            <p:cNvGraphicFramePr>
              <a:graphicFrameLocks noChangeAspect="1"/>
            </p:cNvGraphicFramePr>
            <p:nvPr/>
          </p:nvGraphicFramePr>
          <p:xfrm>
            <a:off x="3461" y="1301"/>
            <a:ext cx="224" cy="335"/>
          </p:xfrm>
          <a:graphic>
            <a:graphicData uri="http://schemas.openxmlformats.org/presentationml/2006/ole">
              <mc:AlternateContent xmlns:mc="http://schemas.openxmlformats.org/markup-compatibility/2006">
                <mc:Choice xmlns:v="urn:schemas-microsoft-com:vml" Requires="v">
                  <p:oleObj spid="_x0000_s45126" name="Equation" r:id="rId5" imgW="152334" imgH="228501" progId="Equation.DSMT4">
                    <p:embed/>
                  </p:oleObj>
                </mc:Choice>
                <mc:Fallback>
                  <p:oleObj name="Equation" r:id="rId5" imgW="152334" imgH="228501" progId="Equation.DSMT4">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 y="1301"/>
                          <a:ext cx="22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4" name="Text Box 27"/>
            <p:cNvSpPr txBox="1">
              <a:spLocks noChangeArrowheads="1"/>
            </p:cNvSpPr>
            <p:nvPr/>
          </p:nvSpPr>
          <p:spPr bwMode="auto">
            <a:xfrm>
              <a:off x="1142" y="1330"/>
              <a:ext cx="212"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h</a:t>
              </a:r>
            </a:p>
          </p:txBody>
        </p:sp>
        <p:sp>
          <p:nvSpPr>
            <p:cNvPr id="45075" name="Line 28"/>
            <p:cNvSpPr>
              <a:spLocks noChangeShapeType="1"/>
            </p:cNvSpPr>
            <p:nvPr/>
          </p:nvSpPr>
          <p:spPr bwMode="auto">
            <a:xfrm flipH="1">
              <a:off x="1688" y="1320"/>
              <a:ext cx="0" cy="336"/>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45076" name="Text Box 29"/>
            <p:cNvSpPr txBox="1">
              <a:spLocks noChangeArrowheads="1"/>
            </p:cNvSpPr>
            <p:nvPr/>
          </p:nvSpPr>
          <p:spPr bwMode="auto">
            <a:xfrm>
              <a:off x="2878" y="1774"/>
              <a:ext cx="1538" cy="213"/>
            </a:xfrm>
            <a:prstGeom prst="rect">
              <a:avLst/>
            </a:prstGeom>
            <a:noFill/>
            <a:ln w="9525">
              <a:noFill/>
              <a:miter lim="800000"/>
              <a:headEnd/>
              <a:tailEnd/>
            </a:ln>
          </p:spPr>
          <p:txBody>
            <a:bodyPr wrap="none">
              <a:spAutoFit/>
            </a:bodyPr>
            <a:lstStyle/>
            <a:p>
              <a:pPr eaLnBrk="1" hangingPunct="1"/>
              <a:r>
                <a:rPr lang="en-US" sz="1600" dirty="0">
                  <a:solidFill>
                    <a:srgbClr val="0000FF"/>
                  </a:solidFill>
                  <a:latin typeface="Arial" charset="0"/>
                </a:rPr>
                <a:t>I</a:t>
              </a:r>
              <a:r>
                <a:rPr lang="en-US" sz="1600" dirty="0" smtClean="0">
                  <a:solidFill>
                    <a:srgbClr val="0000FF"/>
                  </a:solidFill>
                  <a:latin typeface="Arial" charset="0"/>
                </a:rPr>
                <a:t>nfinite </a:t>
              </a:r>
              <a:r>
                <a:rPr lang="en-US" sz="1600" dirty="0">
                  <a:solidFill>
                    <a:srgbClr val="0000FF"/>
                  </a:solidFill>
                  <a:latin typeface="Arial" charset="0"/>
                </a:rPr>
                <a:t>GP and substrate</a:t>
              </a:r>
            </a:p>
          </p:txBody>
        </p:sp>
        <p:sp>
          <p:nvSpPr>
            <p:cNvPr id="45077" name="Line 31"/>
            <p:cNvSpPr>
              <a:spLocks noChangeShapeType="1"/>
            </p:cNvSpPr>
            <p:nvPr/>
          </p:nvSpPr>
          <p:spPr bwMode="auto">
            <a:xfrm>
              <a:off x="4600" y="1312"/>
              <a:ext cx="464" cy="0"/>
            </a:xfrm>
            <a:prstGeom prst="line">
              <a:avLst/>
            </a:prstGeom>
            <a:noFill/>
            <a:ln w="9525">
              <a:solidFill>
                <a:schemeClr val="tx1"/>
              </a:solidFill>
              <a:round/>
              <a:headEnd/>
              <a:tailEnd type="triangle" w="med" len="med"/>
            </a:ln>
          </p:spPr>
          <p:txBody>
            <a:bodyPr wrap="none"/>
            <a:lstStyle/>
            <a:p>
              <a:endParaRPr lang="en-US"/>
            </a:p>
          </p:txBody>
        </p:sp>
        <p:sp>
          <p:nvSpPr>
            <p:cNvPr id="45078" name="Text Box 32"/>
            <p:cNvSpPr txBox="1">
              <a:spLocks noChangeArrowheads="1"/>
            </p:cNvSpPr>
            <p:nvPr/>
          </p:nvSpPr>
          <p:spPr bwMode="auto">
            <a:xfrm>
              <a:off x="5143" y="1133"/>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grpSp>
      <p:sp>
        <p:nvSpPr>
          <p:cNvPr id="45068" name="Text Box 33"/>
          <p:cNvSpPr txBox="1">
            <a:spLocks noChangeArrowheads="1"/>
          </p:cNvSpPr>
          <p:nvPr/>
        </p:nvSpPr>
        <p:spPr bwMode="auto">
          <a:xfrm>
            <a:off x="446088" y="3743325"/>
            <a:ext cx="2297112" cy="641350"/>
          </a:xfrm>
          <a:prstGeom prst="rect">
            <a:avLst/>
          </a:prstGeom>
          <a:noFill/>
          <a:ln w="9525">
            <a:noFill/>
            <a:miter lim="800000"/>
            <a:headEnd/>
            <a:tailEnd/>
          </a:ln>
        </p:spPr>
        <p:txBody>
          <a:bodyPr>
            <a:spAutoFit/>
          </a:bodyPr>
          <a:lstStyle/>
          <a:p>
            <a:pPr eaLnBrk="1" hangingPunct="1"/>
            <a:r>
              <a:rPr lang="en-US" dirty="0">
                <a:solidFill>
                  <a:srgbClr val="0000FF"/>
                </a:solidFill>
                <a:latin typeface="Arial" charset="0"/>
              </a:rPr>
              <a:t>The origin is at the center of the patch.</a:t>
            </a:r>
          </a:p>
        </p:txBody>
      </p:sp>
      <p:sp>
        <p:nvSpPr>
          <p:cNvPr id="34" name="Slide Number Placeholder 33"/>
          <p:cNvSpPr>
            <a:spLocks noGrp="1"/>
          </p:cNvSpPr>
          <p:nvPr>
            <p:ph type="sldNum" sz="quarter" idx="4"/>
          </p:nvPr>
        </p:nvSpPr>
        <p:spPr/>
        <p:txBody>
          <a:bodyPr/>
          <a:lstStyle/>
          <a:p>
            <a:pPr>
              <a:defRPr/>
            </a:pPr>
            <a:fld id="{70B0E88B-1183-42A5-A789-9A7FFF2AFA69}" type="slidenum">
              <a:rPr lang="en-US" smtClean="0"/>
              <a:pPr>
                <a:defRPr/>
              </a:pPr>
              <a:t>130</a:t>
            </a:fld>
            <a:endParaRPr lang="en-US" dirty="0"/>
          </a:p>
        </p:txBody>
      </p:sp>
      <p:sp>
        <p:nvSpPr>
          <p:cNvPr id="35" name="Text Box 2"/>
          <p:cNvSpPr txBox="1">
            <a:spLocks noChangeArrowheads="1"/>
          </p:cNvSpPr>
          <p:nvPr/>
        </p:nvSpPr>
        <p:spPr bwMode="auto">
          <a:xfrm>
            <a:off x="3790494" y="608240"/>
            <a:ext cx="133081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Patterns</a:t>
            </a:r>
            <a:endParaRPr lang="en-US" sz="2400" i="1" dirty="0">
              <a:solidFill>
                <a:schemeClr val="hlink"/>
              </a:solidFill>
              <a:latin typeface="Times New Roman" pitchFamily="18" charset="0"/>
            </a:endParaRPr>
          </a:p>
        </p:txBody>
      </p:sp>
      <p:sp>
        <p:nvSpPr>
          <p:cNvPr id="36"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graphicFrame>
        <p:nvGraphicFramePr>
          <p:cNvPr id="45061" name="Object 3"/>
          <p:cNvGraphicFramePr>
            <a:graphicFrameLocks noChangeAspect="1"/>
          </p:cNvGraphicFramePr>
          <p:nvPr/>
        </p:nvGraphicFramePr>
        <p:xfrm>
          <a:off x="6561138" y="5635625"/>
          <a:ext cx="965200" cy="369888"/>
        </p:xfrm>
        <a:graphic>
          <a:graphicData uri="http://schemas.openxmlformats.org/presentationml/2006/ole">
            <mc:AlternateContent xmlns:mc="http://schemas.openxmlformats.org/markup-compatibility/2006">
              <mc:Choice xmlns:v="urn:schemas-microsoft-com:vml" Requires="v">
                <p:oleObj spid="_x0000_s45127" name="Equation" r:id="rId7" imgW="698197" imgH="266584" progId="Equation.DSMT4">
                  <p:embed/>
                </p:oleObj>
              </mc:Choice>
              <mc:Fallback>
                <p:oleObj name="Equation" r:id="rId7" imgW="698197" imgH="266584" progId="Equation.DSMT4">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138" y="5635625"/>
                        <a:ext cx="965200" cy="369888"/>
                      </a:xfrm>
                      <a:prstGeom prst="rect">
                        <a:avLst/>
                      </a:prstGeom>
                      <a:solidFill>
                        <a:srgbClr val="FFFF99"/>
                      </a:solidFill>
                    </p:spPr>
                  </p:pic>
                </p:oleObj>
              </mc:Fallback>
            </mc:AlternateContent>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3"/>
          <p:cNvGraphicFramePr>
            <a:graphicFrameLocks noChangeAspect="1"/>
          </p:cNvGraphicFramePr>
          <p:nvPr/>
        </p:nvGraphicFramePr>
        <p:xfrm>
          <a:off x="1208312" y="1253030"/>
          <a:ext cx="6254750" cy="762000"/>
        </p:xfrm>
        <a:graphic>
          <a:graphicData uri="http://schemas.openxmlformats.org/presentationml/2006/ole">
            <mc:AlternateContent xmlns:mc="http://schemas.openxmlformats.org/markup-compatibility/2006">
              <mc:Choice xmlns:v="urn:schemas-microsoft-com:vml" Requires="v">
                <p:oleObj spid="_x0000_s46256" name="Equation" r:id="rId3" imgW="3530600" imgH="431800" progId="Equation.DSMT4">
                  <p:embed/>
                </p:oleObj>
              </mc:Choice>
              <mc:Fallback>
                <p:oleObj name="Equation" r:id="rId3" imgW="3530600" imgH="431800" progId="Equation.DSMT4">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312" y="1253030"/>
                        <a:ext cx="6254750" cy="762000"/>
                      </a:xfrm>
                      <a:prstGeom prst="rect">
                        <a:avLst/>
                      </a:prstGeom>
                      <a:solidFill>
                        <a:srgbClr val="FFFF99"/>
                      </a:solidFill>
                    </p:spPr>
                  </p:pic>
                </p:oleObj>
              </mc:Fallback>
            </mc:AlternateContent>
          </a:graphicData>
        </a:graphic>
      </p:graphicFrame>
      <p:graphicFrame>
        <p:nvGraphicFramePr>
          <p:cNvPr id="46083" name="Object 4"/>
          <p:cNvGraphicFramePr>
            <a:graphicFrameLocks noChangeAspect="1"/>
          </p:cNvGraphicFramePr>
          <p:nvPr/>
        </p:nvGraphicFramePr>
        <p:xfrm>
          <a:off x="1029378" y="2140444"/>
          <a:ext cx="6973887" cy="904875"/>
        </p:xfrm>
        <a:graphic>
          <a:graphicData uri="http://schemas.openxmlformats.org/presentationml/2006/ole">
            <mc:AlternateContent xmlns:mc="http://schemas.openxmlformats.org/markup-compatibility/2006">
              <mc:Choice xmlns:v="urn:schemas-microsoft-com:vml" Requires="v">
                <p:oleObj spid="_x0000_s46257" name="Equation" r:id="rId5" imgW="3746500" imgH="482600" progId="Equation.DSMT4">
                  <p:embed/>
                </p:oleObj>
              </mc:Choice>
              <mc:Fallback>
                <p:oleObj name="Equation" r:id="rId5" imgW="3746500" imgH="482600" progId="Equation.DSMT4">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78" y="2140444"/>
                        <a:ext cx="6973887" cy="904875"/>
                      </a:xfrm>
                      <a:prstGeom prst="rect">
                        <a:avLst/>
                      </a:prstGeom>
                      <a:solidFill>
                        <a:srgbClr val="FFFF99"/>
                      </a:solidFill>
                    </p:spPr>
                  </p:pic>
                </p:oleObj>
              </mc:Fallback>
            </mc:AlternateContent>
          </a:graphicData>
        </a:graphic>
      </p:graphicFrame>
      <p:graphicFrame>
        <p:nvGraphicFramePr>
          <p:cNvPr id="46084" name="Object 5"/>
          <p:cNvGraphicFramePr>
            <a:graphicFrameLocks noChangeAspect="1"/>
          </p:cNvGraphicFramePr>
          <p:nvPr/>
        </p:nvGraphicFramePr>
        <p:xfrm>
          <a:off x="389494" y="4055072"/>
          <a:ext cx="6131049" cy="831073"/>
        </p:xfrm>
        <a:graphic>
          <a:graphicData uri="http://schemas.openxmlformats.org/presentationml/2006/ole">
            <mc:AlternateContent xmlns:mc="http://schemas.openxmlformats.org/markup-compatibility/2006">
              <mc:Choice xmlns:v="urn:schemas-microsoft-com:vml" Requires="v">
                <p:oleObj spid="_x0000_s46258" name="Equation" r:id="rId7" imgW="3937000" imgH="533400" progId="Equation.DSMT4">
                  <p:embed/>
                </p:oleObj>
              </mc:Choice>
              <mc:Fallback>
                <p:oleObj name="Equation" r:id="rId7" imgW="3937000" imgH="533400" progId="Equation.DSMT4">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494" y="4055072"/>
                        <a:ext cx="6131049" cy="831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5" name="Object 6"/>
          <p:cNvGraphicFramePr>
            <a:graphicFrameLocks noChangeAspect="1"/>
          </p:cNvGraphicFramePr>
          <p:nvPr/>
        </p:nvGraphicFramePr>
        <p:xfrm>
          <a:off x="577562" y="4929235"/>
          <a:ext cx="4734667" cy="1348546"/>
        </p:xfrm>
        <a:graphic>
          <a:graphicData uri="http://schemas.openxmlformats.org/presentationml/2006/ole">
            <mc:AlternateContent xmlns:mc="http://schemas.openxmlformats.org/markup-compatibility/2006">
              <mc:Choice xmlns:v="urn:schemas-microsoft-com:vml" Requires="v">
                <p:oleObj spid="_x0000_s46259" name="Equation" r:id="rId9" imgW="3200400" imgH="914400" progId="Equation.DSMT4">
                  <p:embed/>
                </p:oleObj>
              </mc:Choice>
              <mc:Fallback>
                <p:oleObj name="Equation" r:id="rId9" imgW="3200400" imgH="914400" progId="Equation.DSMT4">
                  <p:embed/>
                  <p:pic>
                    <p:nvPicPr>
                      <p:cNvPr id="0" name="Picture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562" y="4929235"/>
                        <a:ext cx="4734667" cy="1348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6" name="Object 7"/>
          <p:cNvGraphicFramePr>
            <a:graphicFrameLocks noChangeAspect="1"/>
          </p:cNvGraphicFramePr>
          <p:nvPr/>
        </p:nvGraphicFramePr>
        <p:xfrm>
          <a:off x="2661785" y="3605655"/>
          <a:ext cx="2108200" cy="420687"/>
        </p:xfrm>
        <a:graphic>
          <a:graphicData uri="http://schemas.openxmlformats.org/presentationml/2006/ole">
            <mc:AlternateContent xmlns:mc="http://schemas.openxmlformats.org/markup-compatibility/2006">
              <mc:Choice xmlns:v="urn:schemas-microsoft-com:vml" Requires="v">
                <p:oleObj spid="_x0000_s46260" name="Equation" r:id="rId11" imgW="1269449" imgH="253890" progId="Equation.DSMT4">
                  <p:embed/>
                </p:oleObj>
              </mc:Choice>
              <mc:Fallback>
                <p:oleObj name="Equation" r:id="rId11" imgW="1269449" imgH="253890" progId="Equation.DSMT4">
                  <p:embed/>
                  <p:pic>
                    <p:nvPicPr>
                      <p:cNvPr id="0" name="Picture 1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1785" y="3605655"/>
                        <a:ext cx="2108200"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Text Box 8"/>
          <p:cNvSpPr txBox="1">
            <a:spLocks noChangeArrowheads="1"/>
          </p:cNvSpPr>
          <p:nvPr/>
        </p:nvSpPr>
        <p:spPr bwMode="auto">
          <a:xfrm>
            <a:off x="1609229" y="3199992"/>
            <a:ext cx="813043" cy="369332"/>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where</a:t>
            </a:r>
          </a:p>
        </p:txBody>
      </p:sp>
      <p:graphicFrame>
        <p:nvGraphicFramePr>
          <p:cNvPr id="46087" name="Object 9"/>
          <p:cNvGraphicFramePr>
            <a:graphicFrameLocks noChangeAspect="1"/>
          </p:cNvGraphicFramePr>
          <p:nvPr/>
        </p:nvGraphicFramePr>
        <p:xfrm>
          <a:off x="6406513" y="5867399"/>
          <a:ext cx="1810546" cy="393597"/>
        </p:xfrm>
        <a:graphic>
          <a:graphicData uri="http://schemas.openxmlformats.org/presentationml/2006/ole">
            <mc:AlternateContent xmlns:mc="http://schemas.openxmlformats.org/markup-compatibility/2006">
              <mc:Choice xmlns:v="urn:schemas-microsoft-com:vml" Requires="v">
                <p:oleObj spid="_x0000_s46261" name="Equation" r:id="rId13" imgW="1409088" imgH="304668" progId="Equation.DSMT4">
                  <p:embed/>
                </p:oleObj>
              </mc:Choice>
              <mc:Fallback>
                <p:oleObj name="Equation" r:id="rId13" imgW="1409088" imgH="304668" progId="Equation.DSMT4">
                  <p:embed/>
                  <p:pic>
                    <p:nvPicPr>
                      <p:cNvPr id="0" name="Picture 1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6513" y="5867399"/>
                        <a:ext cx="1810546" cy="393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131</a:t>
            </a:fld>
            <a:endParaRPr lang="en-US" dirty="0"/>
          </a:p>
        </p:txBody>
      </p:sp>
      <p:sp>
        <p:nvSpPr>
          <p:cNvPr id="11" name="Text Box 2"/>
          <p:cNvSpPr txBox="1">
            <a:spLocks noChangeArrowheads="1"/>
          </p:cNvSpPr>
          <p:nvPr/>
        </p:nvSpPr>
        <p:spPr bwMode="auto">
          <a:xfrm>
            <a:off x="3746951" y="662668"/>
            <a:ext cx="133081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Patterns</a:t>
            </a:r>
            <a:endParaRPr lang="en-US" sz="2400" i="1" dirty="0">
              <a:solidFill>
                <a:schemeClr val="hlink"/>
              </a:solidFill>
              <a:latin typeface="Times New Roman" pitchFamily="18" charset="0"/>
            </a:endParaRPr>
          </a:p>
        </p:txBody>
      </p:sp>
      <p:sp>
        <p:nvSpPr>
          <p:cNvPr id="12"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
        <p:nvSpPr>
          <p:cNvPr id="13" name="TextBox 12"/>
          <p:cNvSpPr txBox="1"/>
          <p:nvPr/>
        </p:nvSpPr>
        <p:spPr>
          <a:xfrm>
            <a:off x="665017" y="6329548"/>
            <a:ext cx="3906711" cy="338554"/>
          </a:xfrm>
          <a:prstGeom prst="rect">
            <a:avLst/>
          </a:prstGeom>
          <a:noFill/>
        </p:spPr>
        <p:txBody>
          <a:bodyPr wrap="none" rtlCol="0">
            <a:spAutoFit/>
          </a:bodyPr>
          <a:lstStyle/>
          <a:p>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To account for lossy substrate, use</a:t>
            </a:r>
            <a:endParaRPr lang="en-US" sz="1600" dirty="0">
              <a:latin typeface="Arial" pitchFamily="34" charset="0"/>
              <a:cs typeface="Arial" pitchFamily="34" charset="0"/>
            </a:endParaRPr>
          </a:p>
        </p:txBody>
      </p:sp>
      <p:graphicFrame>
        <p:nvGraphicFramePr>
          <p:cNvPr id="14" name="Object 7"/>
          <p:cNvGraphicFramePr>
            <a:graphicFrameLocks noChangeAspect="1"/>
          </p:cNvGraphicFramePr>
          <p:nvPr/>
        </p:nvGraphicFramePr>
        <p:xfrm>
          <a:off x="4632562" y="6324147"/>
          <a:ext cx="2233612" cy="369888"/>
        </p:xfrm>
        <a:graphic>
          <a:graphicData uri="http://schemas.openxmlformats.org/presentationml/2006/ole">
            <mc:AlternateContent xmlns:mc="http://schemas.openxmlformats.org/markup-compatibility/2006">
              <mc:Choice xmlns:v="urn:schemas-microsoft-com:vml" Requires="v">
                <p:oleObj spid="_x0000_s46262" name="Equation" r:id="rId15" imgW="1562100" imgH="254000" progId="Equation.DSMT4">
                  <p:embed/>
                </p:oleObj>
              </mc:Choice>
              <mc:Fallback>
                <p:oleObj name="Equation" r:id="rId15" imgW="1562100" imgH="254000" progId="Equation.DSMT4">
                  <p:embed/>
                  <p:pic>
                    <p:nvPicPr>
                      <p:cNvPr id="0" name="Picture 1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2562" y="6324147"/>
                        <a:ext cx="2233612"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03" name="Object 23"/>
          <p:cNvGraphicFramePr>
            <a:graphicFrameLocks noChangeAspect="1"/>
          </p:cNvGraphicFramePr>
          <p:nvPr/>
        </p:nvGraphicFramePr>
        <p:xfrm>
          <a:off x="6428013" y="4994562"/>
          <a:ext cx="2041073" cy="742208"/>
        </p:xfrm>
        <a:graphic>
          <a:graphicData uri="http://schemas.openxmlformats.org/presentationml/2006/ole">
            <mc:AlternateContent xmlns:mc="http://schemas.openxmlformats.org/markup-compatibility/2006">
              <mc:Choice xmlns:v="urn:schemas-microsoft-com:vml" Requires="v">
                <p:oleObj spid="_x0000_s46263" name="Equation" r:id="rId17" imgW="1320227" imgH="482391" progId="Equation.DSMT4">
                  <p:embed/>
                </p:oleObj>
              </mc:Choice>
              <mc:Fallback>
                <p:oleObj name="Equation" r:id="rId17" imgW="1320227" imgH="482391" progId="Equation.DSMT4">
                  <p:embed/>
                  <p:pic>
                    <p:nvPicPr>
                      <p:cNvPr id="0" name="Picture 1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8013" y="4994562"/>
                        <a:ext cx="2041073" cy="742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3"/>
          <p:cNvGraphicFramePr>
            <a:graphicFrameLocks noChangeAspect="1"/>
          </p:cNvGraphicFramePr>
          <p:nvPr/>
        </p:nvGraphicFramePr>
        <p:xfrm>
          <a:off x="2608263" y="4073525"/>
          <a:ext cx="3135312" cy="1154113"/>
        </p:xfrm>
        <a:graphic>
          <a:graphicData uri="http://schemas.openxmlformats.org/presentationml/2006/ole">
            <mc:AlternateContent xmlns:mc="http://schemas.openxmlformats.org/markup-compatibility/2006">
              <mc:Choice xmlns:v="urn:schemas-microsoft-com:vml" Requires="v">
                <p:oleObj spid="_x0000_s47172" name="Equation" r:id="rId3" imgW="1384300" imgH="508000" progId="Equation.DSMT4">
                  <p:embed/>
                </p:oleObj>
              </mc:Choice>
              <mc:Fallback>
                <p:oleObj name="Equation" r:id="rId3" imgW="1384300" imgH="50800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4073525"/>
                        <a:ext cx="3135312" cy="1154113"/>
                      </a:xfrm>
                      <a:prstGeom prst="rect">
                        <a:avLst/>
                      </a:prstGeom>
                      <a:solidFill>
                        <a:srgbClr val="FFFF99"/>
                      </a:solidFill>
                    </p:spPr>
                  </p:pic>
                </p:oleObj>
              </mc:Fallback>
            </mc:AlternateContent>
          </a:graphicData>
        </a:graphic>
      </p:graphicFrame>
      <p:grpSp>
        <p:nvGrpSpPr>
          <p:cNvPr id="47109" name="Group 4"/>
          <p:cNvGrpSpPr>
            <a:grpSpLocks/>
          </p:cNvGrpSpPr>
          <p:nvPr/>
        </p:nvGrpSpPr>
        <p:grpSpPr bwMode="auto">
          <a:xfrm>
            <a:off x="3651703" y="1875972"/>
            <a:ext cx="1562100" cy="1562100"/>
            <a:chOff x="3632" y="888"/>
            <a:chExt cx="984" cy="984"/>
          </a:xfrm>
        </p:grpSpPr>
        <p:sp>
          <p:nvSpPr>
            <p:cNvPr id="47110" name="Oval 5"/>
            <p:cNvSpPr>
              <a:spLocks noChangeArrowheads="1"/>
            </p:cNvSpPr>
            <p:nvPr/>
          </p:nvSpPr>
          <p:spPr bwMode="auto">
            <a:xfrm>
              <a:off x="3632" y="888"/>
              <a:ext cx="984" cy="984"/>
            </a:xfrm>
            <a:prstGeom prst="ellipse">
              <a:avLst/>
            </a:prstGeom>
            <a:solidFill>
              <a:srgbClr val="FF9900"/>
            </a:solidFill>
            <a:ln w="38100">
              <a:solidFill>
                <a:schemeClr val="tx1"/>
              </a:solidFill>
              <a:round/>
              <a:headEnd/>
              <a:tailEnd/>
            </a:ln>
          </p:spPr>
          <p:txBody>
            <a:bodyPr wrap="none" anchor="ctr"/>
            <a:lstStyle/>
            <a:p>
              <a:endParaRPr lang="en-US"/>
            </a:p>
          </p:txBody>
        </p:sp>
        <p:sp>
          <p:nvSpPr>
            <p:cNvPr id="47111" name="Line 6"/>
            <p:cNvSpPr>
              <a:spLocks noChangeShapeType="1"/>
            </p:cNvSpPr>
            <p:nvPr/>
          </p:nvSpPr>
          <p:spPr bwMode="auto">
            <a:xfrm>
              <a:off x="4144" y="1376"/>
              <a:ext cx="336" cy="336"/>
            </a:xfrm>
            <a:prstGeom prst="line">
              <a:avLst/>
            </a:prstGeom>
            <a:noFill/>
            <a:ln w="9525">
              <a:solidFill>
                <a:schemeClr val="bg2"/>
              </a:solidFill>
              <a:round/>
              <a:headEnd/>
              <a:tailEnd type="triangle" w="med" len="med"/>
            </a:ln>
          </p:spPr>
          <p:txBody>
            <a:bodyPr wrap="none"/>
            <a:lstStyle/>
            <a:p>
              <a:endParaRPr lang="en-US"/>
            </a:p>
          </p:txBody>
        </p:sp>
        <p:sp>
          <p:nvSpPr>
            <p:cNvPr id="47112" name="Text Box 7"/>
            <p:cNvSpPr txBox="1">
              <a:spLocks noChangeArrowheads="1"/>
            </p:cNvSpPr>
            <p:nvPr/>
          </p:nvSpPr>
          <p:spPr bwMode="auto">
            <a:xfrm>
              <a:off x="4030" y="1498"/>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47113" name="Oval 8"/>
            <p:cNvSpPr>
              <a:spLocks noChangeArrowheads="1"/>
            </p:cNvSpPr>
            <p:nvPr/>
          </p:nvSpPr>
          <p:spPr bwMode="auto">
            <a:xfrm>
              <a:off x="4416" y="1336"/>
              <a:ext cx="72" cy="7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4" name="Line 9"/>
            <p:cNvSpPr>
              <a:spLocks noChangeShapeType="1"/>
            </p:cNvSpPr>
            <p:nvPr/>
          </p:nvSpPr>
          <p:spPr bwMode="auto">
            <a:xfrm>
              <a:off x="4152" y="1376"/>
              <a:ext cx="280" cy="0"/>
            </a:xfrm>
            <a:prstGeom prst="line">
              <a:avLst/>
            </a:prstGeom>
            <a:noFill/>
            <a:ln w="9525">
              <a:solidFill>
                <a:schemeClr val="bg2"/>
              </a:solidFill>
              <a:round/>
              <a:headEnd/>
              <a:tailEnd type="triangle" w="med" len="med"/>
            </a:ln>
          </p:spPr>
          <p:txBody>
            <a:bodyPr wrap="none"/>
            <a:lstStyle/>
            <a:p>
              <a:endParaRPr lang="en-US"/>
            </a:p>
          </p:txBody>
        </p:sp>
        <p:graphicFrame>
          <p:nvGraphicFramePr>
            <p:cNvPr id="47107" name="Object 10"/>
            <p:cNvGraphicFramePr>
              <a:graphicFrameLocks noChangeAspect="1"/>
            </p:cNvGraphicFramePr>
            <p:nvPr/>
          </p:nvGraphicFramePr>
          <p:xfrm>
            <a:off x="4161" y="1075"/>
            <a:ext cx="222" cy="267"/>
          </p:xfrm>
          <a:graphic>
            <a:graphicData uri="http://schemas.openxmlformats.org/presentationml/2006/ole">
              <mc:AlternateContent xmlns:mc="http://schemas.openxmlformats.org/markup-compatibility/2006">
                <mc:Choice xmlns:v="urn:schemas-microsoft-com:vml" Requires="v">
                  <p:oleObj spid="_x0000_s47173" name="Equation" r:id="rId5" imgW="190500" imgH="228600" progId="Equation.DSMT4">
                    <p:embed/>
                  </p:oleObj>
                </mc:Choice>
                <mc:Fallback>
                  <p:oleObj name="Equation" r:id="rId5" imgW="190500" imgH="228600" progId="Equation.DSMT4">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1" y="1075"/>
                          <a:ext cx="222"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4"/>
          </p:nvPr>
        </p:nvSpPr>
        <p:spPr/>
        <p:txBody>
          <a:bodyPr/>
          <a:lstStyle/>
          <a:p>
            <a:pPr>
              <a:defRPr/>
            </a:pPr>
            <a:fld id="{70B0E88B-1183-42A5-A789-9A7FFF2AFA69}" type="slidenum">
              <a:rPr lang="en-US" smtClean="0"/>
              <a:pPr>
                <a:defRPr/>
              </a:pPr>
              <a:t>132</a:t>
            </a:fld>
            <a:endParaRPr lang="en-US" dirty="0"/>
          </a:p>
        </p:txBody>
      </p:sp>
      <p:sp>
        <p:nvSpPr>
          <p:cNvPr id="12" name="Text Box 2"/>
          <p:cNvSpPr txBox="1">
            <a:spLocks noChangeArrowheads="1"/>
          </p:cNvSpPr>
          <p:nvPr/>
        </p:nvSpPr>
        <p:spPr bwMode="auto">
          <a:xfrm>
            <a:off x="3267980" y="771525"/>
            <a:ext cx="247856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Input Resistance</a:t>
            </a:r>
            <a:endParaRPr lang="en-US" sz="2400" i="1" dirty="0">
              <a:solidFill>
                <a:schemeClr val="hlink"/>
              </a:solidFill>
              <a:latin typeface="Times New Roman" pitchFamily="18" charset="0"/>
            </a:endParaRPr>
          </a:p>
        </p:txBody>
      </p:sp>
      <p:sp>
        <p:nvSpPr>
          <p:cNvPr id="13"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graphicFrame>
        <p:nvGraphicFramePr>
          <p:cNvPr id="47108" name="Object 3"/>
          <p:cNvGraphicFramePr>
            <a:graphicFrameLocks noChangeAspect="1"/>
          </p:cNvGraphicFramePr>
          <p:nvPr/>
        </p:nvGraphicFramePr>
        <p:xfrm>
          <a:off x="3775568" y="5452588"/>
          <a:ext cx="1196049" cy="458355"/>
        </p:xfrm>
        <a:graphic>
          <a:graphicData uri="http://schemas.openxmlformats.org/presentationml/2006/ole">
            <mc:AlternateContent xmlns:mc="http://schemas.openxmlformats.org/markup-compatibility/2006">
              <mc:Choice xmlns:v="urn:schemas-microsoft-com:vml" Requires="v">
                <p:oleObj spid="_x0000_s47174" name="Equation" r:id="rId7" imgW="698197" imgH="266584" progId="Equation.DSMT4">
                  <p:embed/>
                </p:oleObj>
              </mc:Choice>
              <mc:Fallback>
                <p:oleObj name="Equation" r:id="rId7" imgW="698197" imgH="266584" progId="Equation.DSMT4">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5568" y="5452588"/>
                        <a:ext cx="1196049" cy="458355"/>
                      </a:xfrm>
                      <a:prstGeom prst="rect">
                        <a:avLst/>
                      </a:prstGeom>
                      <a:solidFill>
                        <a:srgbClr val="FFFF99"/>
                      </a:solidFill>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3"/>
          <p:cNvGraphicFramePr>
            <a:graphicFrameLocks noChangeAspect="1"/>
          </p:cNvGraphicFramePr>
          <p:nvPr/>
        </p:nvGraphicFramePr>
        <p:xfrm>
          <a:off x="3415476" y="1391661"/>
          <a:ext cx="1995488" cy="1000125"/>
        </p:xfrm>
        <a:graphic>
          <a:graphicData uri="http://schemas.openxmlformats.org/presentationml/2006/ole">
            <mc:AlternateContent xmlns:mc="http://schemas.openxmlformats.org/markup-compatibility/2006">
              <mc:Choice xmlns:v="urn:schemas-microsoft-com:vml" Requires="v">
                <p:oleObj spid="_x0000_s48196" name="Equation" r:id="rId3" imgW="1016000" imgH="508000" progId="Equation.DSMT4">
                  <p:embed/>
                </p:oleObj>
              </mc:Choice>
              <mc:Fallback>
                <p:oleObj name="Equation" r:id="rId3" imgW="1016000" imgH="50800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476" y="1391661"/>
                        <a:ext cx="1995488" cy="1000125"/>
                      </a:xfrm>
                      <a:prstGeom prst="rect">
                        <a:avLst/>
                      </a:prstGeom>
                      <a:solidFill>
                        <a:srgbClr val="FFFF99"/>
                      </a:solidFill>
                    </p:spPr>
                  </p:pic>
                </p:oleObj>
              </mc:Fallback>
            </mc:AlternateContent>
          </a:graphicData>
        </a:graphic>
      </p:graphicFrame>
      <p:graphicFrame>
        <p:nvGraphicFramePr>
          <p:cNvPr id="48131" name="Object 4"/>
          <p:cNvGraphicFramePr>
            <a:graphicFrameLocks noChangeAspect="1"/>
          </p:cNvGraphicFramePr>
          <p:nvPr/>
        </p:nvGraphicFramePr>
        <p:xfrm>
          <a:off x="839788" y="2965450"/>
          <a:ext cx="7634287" cy="1706563"/>
        </p:xfrm>
        <a:graphic>
          <a:graphicData uri="http://schemas.openxmlformats.org/presentationml/2006/ole">
            <mc:AlternateContent xmlns:mc="http://schemas.openxmlformats.org/markup-compatibility/2006">
              <mc:Choice xmlns:v="urn:schemas-microsoft-com:vml" Requires="v">
                <p:oleObj spid="_x0000_s48197" name="Equation" r:id="rId5" imgW="3759200" imgH="838200" progId="Equation.DSMT4">
                  <p:embed/>
                </p:oleObj>
              </mc:Choice>
              <mc:Fallback>
                <p:oleObj name="Equation" r:id="rId5" imgW="3759200" imgH="838200" progId="Equation.DSMT4">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2965450"/>
                        <a:ext cx="7634287" cy="1706563"/>
                      </a:xfrm>
                      <a:prstGeom prst="rect">
                        <a:avLst/>
                      </a:prstGeom>
                      <a:solidFill>
                        <a:srgbClr val="FFFF99"/>
                      </a:solidFill>
                    </p:spPr>
                  </p:pic>
                </p:oleObj>
              </mc:Fallback>
            </mc:AlternateContent>
          </a:graphicData>
        </a:graphic>
      </p:graphicFrame>
      <p:graphicFrame>
        <p:nvGraphicFramePr>
          <p:cNvPr id="48132" name="Object 5"/>
          <p:cNvGraphicFramePr>
            <a:graphicFrameLocks noChangeAspect="1"/>
          </p:cNvGraphicFramePr>
          <p:nvPr/>
        </p:nvGraphicFramePr>
        <p:xfrm>
          <a:off x="3228975" y="4894263"/>
          <a:ext cx="2295525" cy="517525"/>
        </p:xfrm>
        <a:graphic>
          <a:graphicData uri="http://schemas.openxmlformats.org/presentationml/2006/ole">
            <mc:AlternateContent xmlns:mc="http://schemas.openxmlformats.org/markup-compatibility/2006">
              <mc:Choice xmlns:v="urn:schemas-microsoft-com:vml" Requires="v">
                <p:oleObj spid="_x0000_s48198" name="Equation" r:id="rId7" imgW="1129810" imgH="253890" progId="Equation.DSMT4">
                  <p:embed/>
                </p:oleObj>
              </mc:Choice>
              <mc:Fallback>
                <p:oleObj name="Equation" r:id="rId7" imgW="1129810" imgH="253890" progId="Equation.DSMT4">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8975" y="4894263"/>
                        <a:ext cx="22955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Text Box 6"/>
          <p:cNvSpPr txBox="1">
            <a:spLocks noChangeArrowheads="1"/>
          </p:cNvSpPr>
          <p:nvPr/>
        </p:nvSpPr>
        <p:spPr bwMode="auto">
          <a:xfrm>
            <a:off x="595952" y="2297545"/>
            <a:ext cx="876300" cy="396875"/>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where</a:t>
            </a:r>
          </a:p>
        </p:txBody>
      </p:sp>
      <p:sp>
        <p:nvSpPr>
          <p:cNvPr id="48135" name="Text Box 7"/>
          <p:cNvSpPr txBox="1">
            <a:spLocks noChangeArrowheads="1"/>
          </p:cNvSpPr>
          <p:nvPr/>
        </p:nvSpPr>
        <p:spPr bwMode="auto">
          <a:xfrm>
            <a:off x="901700" y="5829300"/>
            <a:ext cx="7659688" cy="762000"/>
          </a:xfrm>
          <a:prstGeom prst="rect">
            <a:avLst/>
          </a:prstGeom>
          <a:noFill/>
          <a:ln w="9525">
            <a:noFill/>
            <a:miter lim="800000"/>
            <a:headEnd/>
            <a:tailEnd/>
          </a:ln>
        </p:spPr>
        <p:txBody>
          <a:bodyPr>
            <a:spAutoFit/>
          </a:bodyPr>
          <a:lstStyle/>
          <a:p>
            <a:pPr marL="685800" indent="-685800" eaLnBrk="1" hangingPunct="1"/>
            <a:r>
              <a:rPr lang="en-US" sz="2400" i="1" dirty="0" err="1">
                <a:solidFill>
                  <a:srgbClr val="0000FF"/>
                </a:solidFill>
                <a:latin typeface="Times New Roman" pitchFamily="18" charset="0"/>
              </a:rPr>
              <a:t>P</a:t>
            </a:r>
            <a:r>
              <a:rPr lang="en-US" sz="2400" i="1" baseline="-25000" dirty="0" err="1">
                <a:solidFill>
                  <a:srgbClr val="0000FF"/>
                </a:solidFill>
                <a:latin typeface="Times New Roman" pitchFamily="18" charset="0"/>
              </a:rPr>
              <a:t>sp</a:t>
            </a:r>
            <a:r>
              <a:rPr lang="en-US" sz="2000" dirty="0">
                <a:solidFill>
                  <a:srgbClr val="0000FF"/>
                </a:solidFill>
                <a:latin typeface="Arial" charset="0"/>
              </a:rPr>
              <a:t> </a:t>
            </a:r>
            <a:r>
              <a:rPr lang="en-US" sz="2000" dirty="0">
                <a:solidFill>
                  <a:srgbClr val="0000FF"/>
                </a:solidFill>
                <a:latin typeface="Times New Roman" pitchFamily="18" charset="0"/>
                <a:cs typeface="Times New Roman" pitchFamily="18" charset="0"/>
              </a:rPr>
              <a:t>=</a:t>
            </a:r>
            <a:r>
              <a:rPr lang="en-US" sz="2000" dirty="0">
                <a:solidFill>
                  <a:srgbClr val="0000FF"/>
                </a:solidFill>
                <a:latin typeface="Arial" charset="0"/>
              </a:rPr>
              <a:t> power radiated into space by circular patch with maximum edge voltage of one volt.</a:t>
            </a:r>
          </a:p>
        </p:txBody>
      </p:sp>
      <p:sp>
        <p:nvSpPr>
          <p:cNvPr id="48136" name="Text Box 8"/>
          <p:cNvSpPr txBox="1">
            <a:spLocks noChangeArrowheads="1"/>
          </p:cNvSpPr>
          <p:nvPr/>
        </p:nvSpPr>
        <p:spPr bwMode="auto">
          <a:xfrm>
            <a:off x="5857875" y="2209800"/>
            <a:ext cx="2516188" cy="369888"/>
          </a:xfrm>
          <a:prstGeom prst="rect">
            <a:avLst/>
          </a:prstGeom>
          <a:noFill/>
          <a:ln w="9525">
            <a:noFill/>
            <a:miter lim="800000"/>
            <a:headEnd/>
            <a:tailEnd/>
          </a:ln>
        </p:spPr>
        <p:txBody>
          <a:bodyPr wrap="none">
            <a:spAutoFit/>
          </a:bodyPr>
          <a:lstStyle/>
          <a:p>
            <a:r>
              <a:rPr lang="en-US" i="1">
                <a:latin typeface="Times New Roman" pitchFamily="18" charset="0"/>
              </a:rPr>
              <a:t>e</a:t>
            </a:r>
            <a:r>
              <a:rPr lang="en-US" i="1" baseline="-25000">
                <a:latin typeface="Times New Roman" pitchFamily="18" charset="0"/>
              </a:rPr>
              <a:t>r</a:t>
            </a:r>
            <a:r>
              <a:rPr lang="en-US">
                <a:latin typeface="Arial" charset="0"/>
              </a:rPr>
              <a:t> </a:t>
            </a:r>
            <a:r>
              <a:rPr lang="en-US">
                <a:latin typeface="Times New Roman" pitchFamily="18" charset="0"/>
                <a:cs typeface="Times New Roman" pitchFamily="18" charset="0"/>
              </a:rPr>
              <a:t>=</a:t>
            </a:r>
            <a:r>
              <a:rPr lang="en-US">
                <a:latin typeface="Arial" charset="0"/>
              </a:rPr>
              <a:t> radiation efficiency</a:t>
            </a: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133</a:t>
            </a:fld>
            <a:endParaRPr lang="en-US" dirty="0"/>
          </a:p>
        </p:txBody>
      </p:sp>
      <p:sp>
        <p:nvSpPr>
          <p:cNvPr id="10" name="Text Box 2"/>
          <p:cNvSpPr txBox="1">
            <a:spLocks noChangeArrowheads="1"/>
          </p:cNvSpPr>
          <p:nvPr/>
        </p:nvSpPr>
        <p:spPr bwMode="auto">
          <a:xfrm>
            <a:off x="2821666" y="727982"/>
            <a:ext cx="3435556"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Input Resistance (cont.)</a:t>
            </a:r>
            <a:endParaRPr lang="en-US" sz="2400" i="1" dirty="0">
              <a:solidFill>
                <a:schemeClr val="hlink"/>
              </a:solidFill>
              <a:latin typeface="Times New Roman" pitchFamily="18" charset="0"/>
            </a:endParaRPr>
          </a:p>
        </p:txBody>
      </p:sp>
      <p:sp>
        <p:nvSpPr>
          <p:cNvPr id="11"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4" name="Object 4"/>
          <p:cNvGraphicFramePr>
            <a:graphicFrameLocks noChangeAspect="1"/>
          </p:cNvGraphicFramePr>
          <p:nvPr/>
        </p:nvGraphicFramePr>
        <p:xfrm>
          <a:off x="2986088" y="2155825"/>
          <a:ext cx="2282825" cy="877888"/>
        </p:xfrm>
        <a:graphic>
          <a:graphicData uri="http://schemas.openxmlformats.org/presentationml/2006/ole">
            <mc:AlternateContent xmlns:mc="http://schemas.openxmlformats.org/markup-compatibility/2006">
              <mc:Choice xmlns:v="urn:schemas-microsoft-com:vml" Requires="v">
                <p:oleObj spid="_x0000_s49242" name="Equation" r:id="rId3" imgW="1117600" imgH="431800" progId="Equation.DSMT4">
                  <p:embed/>
                </p:oleObj>
              </mc:Choice>
              <mc:Fallback>
                <p:oleObj name="Equation" r:id="rId3" imgW="1117600" imgH="43180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088" y="2155825"/>
                        <a:ext cx="2282825" cy="877888"/>
                      </a:xfrm>
                      <a:prstGeom prst="rect">
                        <a:avLst/>
                      </a:prstGeom>
                      <a:solidFill>
                        <a:srgbClr val="FFFF99"/>
                      </a:solidFill>
                    </p:spPr>
                  </p:pic>
                </p:oleObj>
              </mc:Fallback>
            </mc:AlternateContent>
          </a:graphicData>
        </a:graphic>
      </p:graphicFrame>
      <p:sp>
        <p:nvSpPr>
          <p:cNvPr id="49160" name="Text Box 5"/>
          <p:cNvSpPr txBox="1">
            <a:spLocks noChangeArrowheads="1"/>
          </p:cNvSpPr>
          <p:nvPr/>
        </p:nvSpPr>
        <p:spPr bwMode="auto">
          <a:xfrm>
            <a:off x="866775" y="1549400"/>
            <a:ext cx="1793875" cy="396875"/>
          </a:xfrm>
          <a:prstGeom prst="rect">
            <a:avLst/>
          </a:prstGeom>
          <a:noFill/>
          <a:ln w="9525">
            <a:noFill/>
            <a:miter lim="800000"/>
            <a:headEnd/>
            <a:tailEnd/>
          </a:ln>
        </p:spPr>
        <p:txBody>
          <a:bodyPr wrap="none">
            <a:spAutoFit/>
          </a:bodyPr>
          <a:lstStyle/>
          <a:p>
            <a:r>
              <a:rPr lang="en-US" sz="2000">
                <a:solidFill>
                  <a:srgbClr val="0000FF"/>
                </a:solidFill>
                <a:latin typeface="Arial" charset="0"/>
              </a:rPr>
              <a:t>CAD Formula:</a:t>
            </a:r>
          </a:p>
        </p:txBody>
      </p:sp>
      <p:sp>
        <p:nvSpPr>
          <p:cNvPr id="49161"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5" name="Object 7"/>
          <p:cNvGraphicFramePr>
            <a:graphicFrameLocks noChangeAspect="1"/>
          </p:cNvGraphicFramePr>
          <p:nvPr/>
        </p:nvGraphicFramePr>
        <p:xfrm>
          <a:off x="595313" y="3754438"/>
          <a:ext cx="1350962" cy="908050"/>
        </p:xfrm>
        <a:graphic>
          <a:graphicData uri="http://schemas.openxmlformats.org/presentationml/2006/ole">
            <mc:AlternateContent xmlns:mc="http://schemas.openxmlformats.org/markup-compatibility/2006">
              <mc:Choice xmlns:v="urn:schemas-microsoft-com:vml" Requires="v">
                <p:oleObj spid="_x0000_s49243" name="Equation" r:id="rId5" imgW="583947" imgH="393529" progId="Equation.DSMT4">
                  <p:embed/>
                </p:oleObj>
              </mc:Choice>
              <mc:Fallback>
                <p:oleObj name="Equation" r:id="rId5" imgW="583947" imgH="393529"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3754438"/>
                        <a:ext cx="1350962"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2"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6" name="Object 9"/>
          <p:cNvGraphicFramePr>
            <a:graphicFrameLocks noChangeAspect="1"/>
          </p:cNvGraphicFramePr>
          <p:nvPr/>
        </p:nvGraphicFramePr>
        <p:xfrm>
          <a:off x="2889250" y="3633788"/>
          <a:ext cx="2724150" cy="996950"/>
        </p:xfrm>
        <a:graphic>
          <a:graphicData uri="http://schemas.openxmlformats.org/presentationml/2006/ole">
            <mc:AlternateContent xmlns:mc="http://schemas.openxmlformats.org/markup-compatibility/2006">
              <mc:Choice xmlns:v="urn:schemas-microsoft-com:vml" Requires="v">
                <p:oleObj spid="_x0000_s49244" name="Equation" r:id="rId7" imgW="1167893" imgH="431613" progId="Equation.DSMT4">
                  <p:embed/>
                </p:oleObj>
              </mc:Choice>
              <mc:Fallback>
                <p:oleObj name="Equation" r:id="rId7" imgW="1167893" imgH="431613"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9250" y="3633788"/>
                        <a:ext cx="27241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3" name="Rectangle 10"/>
          <p:cNvSpPr>
            <a:spLocks noChangeArrowheads="1"/>
          </p:cNvSpPr>
          <p:nvPr/>
        </p:nvSpPr>
        <p:spPr bwMode="auto">
          <a:xfrm>
            <a:off x="0" y="25860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7" name="Object 11"/>
          <p:cNvGraphicFramePr>
            <a:graphicFrameLocks noChangeAspect="1"/>
          </p:cNvGraphicFramePr>
          <p:nvPr/>
        </p:nvGraphicFramePr>
        <p:xfrm>
          <a:off x="6493576" y="2661785"/>
          <a:ext cx="2268538" cy="2889250"/>
        </p:xfrm>
        <a:graphic>
          <a:graphicData uri="http://schemas.openxmlformats.org/presentationml/2006/ole">
            <mc:AlternateContent xmlns:mc="http://schemas.openxmlformats.org/markup-compatibility/2006">
              <mc:Choice xmlns:v="urn:schemas-microsoft-com:vml" Requires="v">
                <p:oleObj spid="_x0000_s49245" name="Equation" r:id="rId9" imgW="1320227" imgH="1688367" progId="Equation.DSMT4">
                  <p:embed/>
                </p:oleObj>
              </mc:Choice>
              <mc:Fallback>
                <p:oleObj name="Equation" r:id="rId9" imgW="1320227" imgH="1688367"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3576" y="2661785"/>
                        <a:ext cx="2268538" cy="288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1"/>
          <p:cNvSpPr>
            <a:spLocks noGrp="1"/>
          </p:cNvSpPr>
          <p:nvPr>
            <p:ph type="sldNum" sz="quarter" idx="4"/>
          </p:nvPr>
        </p:nvSpPr>
        <p:spPr/>
        <p:txBody>
          <a:bodyPr/>
          <a:lstStyle/>
          <a:p>
            <a:pPr>
              <a:defRPr/>
            </a:pPr>
            <a:fld id="{70B0E88B-1183-42A5-A789-9A7FFF2AFA69}" type="slidenum">
              <a:rPr lang="en-US" smtClean="0"/>
              <a:pPr>
                <a:defRPr/>
              </a:pPr>
              <a:t>134</a:t>
            </a:fld>
            <a:endParaRPr lang="en-US" dirty="0"/>
          </a:p>
        </p:txBody>
      </p:sp>
      <p:sp>
        <p:nvSpPr>
          <p:cNvPr id="14" name="Text Box 2"/>
          <p:cNvSpPr txBox="1">
            <a:spLocks noChangeArrowheads="1"/>
          </p:cNvSpPr>
          <p:nvPr/>
        </p:nvSpPr>
        <p:spPr bwMode="auto">
          <a:xfrm>
            <a:off x="3003108" y="0"/>
            <a:ext cx="308289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Circular Patch</a:t>
            </a:r>
          </a:p>
        </p:txBody>
      </p:sp>
      <p:sp>
        <p:nvSpPr>
          <p:cNvPr id="15" name="Text Box 2"/>
          <p:cNvSpPr txBox="1">
            <a:spLocks noChangeArrowheads="1"/>
          </p:cNvSpPr>
          <p:nvPr/>
        </p:nvSpPr>
        <p:spPr bwMode="auto">
          <a:xfrm>
            <a:off x="2821666" y="727982"/>
            <a:ext cx="3435556"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Input Resistance (cont.)</a:t>
            </a:r>
            <a:endParaRPr lang="en-US" sz="2400" i="1" dirty="0">
              <a:solidFill>
                <a:schemeClr val="hlink"/>
              </a:solidFill>
              <a:latin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1001486"/>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a:t>
            </a:r>
            <a:r>
              <a:rPr lang="en-US" sz="2000" dirty="0">
                <a:latin typeface="Arial" charset="0"/>
              </a:rPr>
              <a:t>Impedance</a:t>
            </a:r>
            <a:endParaRPr lang="en-US" sz="2000" dirty="0" smtClean="0">
              <a:latin typeface="Arial" charset="0"/>
            </a:endParaRP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Circular polarization</a:t>
            </a:r>
          </a:p>
          <a:p>
            <a:pPr marL="225425" indent="-225425" eaLnBrk="1" hangingPunct="1">
              <a:spcAft>
                <a:spcPct val="50000"/>
              </a:spcAft>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solidFill>
                  <a:srgbClr val="FF0000"/>
                </a:solidFill>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135</a:t>
            </a:fld>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11619" name="Text Box 43"/>
          <p:cNvSpPr txBox="1">
            <a:spLocks noChangeArrowheads="1"/>
          </p:cNvSpPr>
          <p:nvPr/>
        </p:nvSpPr>
        <p:spPr bwMode="auto">
          <a:xfrm>
            <a:off x="598241" y="1844799"/>
            <a:ext cx="7681912" cy="830997"/>
          </a:xfrm>
          <a:prstGeom prst="rect">
            <a:avLst/>
          </a:prstGeom>
          <a:noFill/>
          <a:ln w="9525">
            <a:noFill/>
            <a:miter lim="800000"/>
            <a:headEnd/>
            <a:tailEnd/>
          </a:ln>
        </p:spPr>
        <p:txBody>
          <a:bodyPr>
            <a:spAutoFit/>
          </a:bodyPr>
          <a:lstStyle/>
          <a:p>
            <a:pPr algn="ctr" eaLnBrk="1" hangingPunct="1"/>
            <a:r>
              <a:rPr lang="en-US" sz="2400" dirty="0">
                <a:solidFill>
                  <a:schemeClr val="hlink"/>
                </a:solidFill>
                <a:latin typeface="Arial" charset="0"/>
              </a:rPr>
              <a:t>Some of the techniques that have been successfully developed are illustrated here</a:t>
            </a:r>
            <a:r>
              <a:rPr lang="en-US" sz="2400" dirty="0" smtClean="0">
                <a:solidFill>
                  <a:schemeClr val="hlink"/>
                </a:solidFill>
                <a:latin typeface="Arial" charset="0"/>
              </a:rPr>
              <a:t>.</a:t>
            </a:r>
            <a:endParaRPr lang="en-US" sz="2400" dirty="0">
              <a:solidFill>
                <a:schemeClr val="hlink"/>
              </a:solidFill>
              <a:latin typeface="Arial" charset="0"/>
            </a:endParaRPr>
          </a:p>
        </p:txBody>
      </p:sp>
      <p:sp>
        <p:nvSpPr>
          <p:cNvPr id="4" name="Slide Number Placeholder 3"/>
          <p:cNvSpPr>
            <a:spLocks noGrp="1"/>
          </p:cNvSpPr>
          <p:nvPr>
            <p:ph type="sldNum" sz="quarter" idx="4"/>
          </p:nvPr>
        </p:nvSpPr>
        <p:spPr/>
        <p:txBody>
          <a:bodyPr/>
          <a:lstStyle/>
          <a:p>
            <a:pPr>
              <a:defRPr/>
            </a:pPr>
            <a:fld id="{70B0E88B-1183-42A5-A789-9A7FFF2AFA69}" type="slidenum">
              <a:rPr lang="en-US" smtClean="0"/>
              <a:pPr>
                <a:defRPr/>
              </a:pPr>
              <a:t>136</a:t>
            </a:fld>
            <a:endParaRPr lang="en-US" dirty="0"/>
          </a:p>
        </p:txBody>
      </p:sp>
      <p:sp>
        <p:nvSpPr>
          <p:cNvPr id="5" name="TextBox 4"/>
          <p:cNvSpPr txBox="1"/>
          <p:nvPr/>
        </p:nvSpPr>
        <p:spPr>
          <a:xfrm>
            <a:off x="805542" y="3603172"/>
            <a:ext cx="7225055" cy="369332"/>
          </a:xfrm>
          <a:prstGeom prst="rect">
            <a:avLst/>
          </a:prstGeom>
          <a:noFill/>
        </p:spPr>
        <p:txBody>
          <a:bodyPr wrap="none" rtlCol="0">
            <a:spAutoFit/>
          </a:bodyPr>
          <a:lstStyle/>
          <a:p>
            <a:r>
              <a:rPr lang="en-US" dirty="0" smtClean="0">
                <a:latin typeface="Arial" charset="0"/>
              </a:rPr>
              <a:t>The literature may be consulted for additional designs and variations.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43" name="Group 29"/>
          <p:cNvGrpSpPr>
            <a:grpSpLocks/>
          </p:cNvGrpSpPr>
          <p:nvPr/>
        </p:nvGrpSpPr>
        <p:grpSpPr bwMode="auto">
          <a:xfrm>
            <a:off x="898217" y="2203842"/>
            <a:ext cx="5002212" cy="1479550"/>
            <a:chOff x="1067" y="1291"/>
            <a:chExt cx="3151" cy="932"/>
          </a:xfrm>
        </p:grpSpPr>
        <p:sp>
          <p:nvSpPr>
            <p:cNvPr id="112665" name="Rectangle 4"/>
            <p:cNvSpPr>
              <a:spLocks noChangeArrowheads="1"/>
            </p:cNvSpPr>
            <p:nvPr/>
          </p:nvSpPr>
          <p:spPr bwMode="auto">
            <a:xfrm>
              <a:off x="1067" y="1589"/>
              <a:ext cx="3151" cy="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66" name="Rectangle 5"/>
            <p:cNvSpPr>
              <a:spLocks noChangeArrowheads="1"/>
            </p:cNvSpPr>
            <p:nvPr/>
          </p:nvSpPr>
          <p:spPr bwMode="auto">
            <a:xfrm>
              <a:off x="1067" y="1328"/>
              <a:ext cx="3151" cy="261"/>
            </a:xfrm>
            <a:prstGeom prst="rect">
              <a:avLst/>
            </a:prstGeom>
            <a:solidFill>
              <a:srgbClr val="B2B2B2"/>
            </a:solidFill>
            <a:ln w="9525">
              <a:solidFill>
                <a:schemeClr val="tx1"/>
              </a:solidFill>
              <a:miter lim="800000"/>
              <a:headEnd/>
              <a:tailEnd/>
            </a:ln>
          </p:spPr>
          <p:txBody>
            <a:bodyPr wrap="none" anchor="ctr"/>
            <a:lstStyle/>
            <a:p>
              <a:endParaRPr lang="en-US"/>
            </a:p>
          </p:txBody>
        </p:sp>
        <p:sp>
          <p:nvSpPr>
            <p:cNvPr id="112667" name="Rectangle 6"/>
            <p:cNvSpPr>
              <a:spLocks noChangeArrowheads="1"/>
            </p:cNvSpPr>
            <p:nvPr/>
          </p:nvSpPr>
          <p:spPr bwMode="auto">
            <a:xfrm>
              <a:off x="1665" y="1291"/>
              <a:ext cx="1875"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68" name="Rectangle 7"/>
            <p:cNvSpPr>
              <a:spLocks noChangeArrowheads="1"/>
            </p:cNvSpPr>
            <p:nvPr/>
          </p:nvSpPr>
          <p:spPr bwMode="auto">
            <a:xfrm>
              <a:off x="2224" y="1627"/>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69" name="Rectangle 8"/>
            <p:cNvSpPr>
              <a:spLocks noChangeArrowheads="1"/>
            </p:cNvSpPr>
            <p:nvPr/>
          </p:nvSpPr>
          <p:spPr bwMode="auto">
            <a:xfrm>
              <a:off x="1984" y="1627"/>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70" name="Rectangle 9"/>
            <p:cNvSpPr>
              <a:spLocks noChangeArrowheads="1"/>
            </p:cNvSpPr>
            <p:nvPr/>
          </p:nvSpPr>
          <p:spPr bwMode="auto">
            <a:xfrm>
              <a:off x="1984" y="1595"/>
              <a:ext cx="299" cy="3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71" name="Rectangle 10"/>
            <p:cNvSpPr>
              <a:spLocks noChangeArrowheads="1"/>
            </p:cNvSpPr>
            <p:nvPr/>
          </p:nvSpPr>
          <p:spPr bwMode="auto">
            <a:xfrm>
              <a:off x="2104" y="1418"/>
              <a:ext cx="27" cy="80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72" name="Rectangle 11"/>
            <p:cNvSpPr>
              <a:spLocks noChangeArrowheads="1"/>
            </p:cNvSpPr>
            <p:nvPr/>
          </p:nvSpPr>
          <p:spPr bwMode="auto">
            <a:xfrm>
              <a:off x="2275" y="1630"/>
              <a:ext cx="224" cy="40"/>
            </a:xfrm>
            <a:prstGeom prst="rect">
              <a:avLst/>
            </a:prstGeom>
            <a:solidFill>
              <a:schemeClr val="accent1"/>
            </a:solidFill>
            <a:ln w="9525">
              <a:noFill/>
              <a:miter lim="800000"/>
              <a:headEnd/>
              <a:tailEnd/>
            </a:ln>
          </p:spPr>
          <p:txBody>
            <a:bodyPr wrap="none" anchor="ctr"/>
            <a:lstStyle/>
            <a:p>
              <a:endParaRPr lang="en-US"/>
            </a:p>
          </p:txBody>
        </p:sp>
        <p:sp>
          <p:nvSpPr>
            <p:cNvPr id="112673" name="Rectangle 12"/>
            <p:cNvSpPr>
              <a:spLocks noChangeArrowheads="1"/>
            </p:cNvSpPr>
            <p:nvPr/>
          </p:nvSpPr>
          <p:spPr bwMode="auto">
            <a:xfrm>
              <a:off x="1752" y="1631"/>
              <a:ext cx="223" cy="40"/>
            </a:xfrm>
            <a:prstGeom prst="rect">
              <a:avLst/>
            </a:prstGeom>
            <a:solidFill>
              <a:schemeClr val="accent1"/>
            </a:solidFill>
            <a:ln w="9525">
              <a:noFill/>
              <a:miter lim="800000"/>
              <a:headEnd/>
              <a:tailEnd/>
            </a:ln>
          </p:spPr>
          <p:txBody>
            <a:bodyPr wrap="none" anchor="ctr"/>
            <a:lstStyle/>
            <a:p>
              <a:endParaRPr lang="en-US"/>
            </a:p>
          </p:txBody>
        </p:sp>
        <p:sp>
          <p:nvSpPr>
            <p:cNvPr id="112674" name="Rectangle 13"/>
            <p:cNvSpPr>
              <a:spLocks noChangeArrowheads="1"/>
            </p:cNvSpPr>
            <p:nvPr/>
          </p:nvSpPr>
          <p:spPr bwMode="auto">
            <a:xfrm>
              <a:off x="2103" y="1393"/>
              <a:ext cx="224" cy="40"/>
            </a:xfrm>
            <a:prstGeom prst="rect">
              <a:avLst/>
            </a:prstGeom>
            <a:solidFill>
              <a:schemeClr val="accent1"/>
            </a:solidFill>
            <a:ln w="9525">
              <a:noFill/>
              <a:miter lim="800000"/>
              <a:headEnd/>
              <a:tailEnd/>
            </a:ln>
          </p:spPr>
          <p:txBody>
            <a:bodyPr wrap="none" anchor="ctr"/>
            <a:lstStyle/>
            <a:p>
              <a:endParaRPr lang="en-US"/>
            </a:p>
          </p:txBody>
        </p:sp>
      </p:grpSp>
      <p:sp>
        <p:nvSpPr>
          <p:cNvPr id="112644" name="Text Box 14"/>
          <p:cNvSpPr txBox="1">
            <a:spLocks noChangeArrowheads="1"/>
          </p:cNvSpPr>
          <p:nvPr/>
        </p:nvSpPr>
        <p:spPr bwMode="auto">
          <a:xfrm>
            <a:off x="681038" y="1346200"/>
            <a:ext cx="2050561"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L-shaped probe:</a:t>
            </a:r>
          </a:p>
        </p:txBody>
      </p:sp>
      <p:grpSp>
        <p:nvGrpSpPr>
          <p:cNvPr id="112645" name="Group 28"/>
          <p:cNvGrpSpPr>
            <a:grpSpLocks/>
          </p:cNvGrpSpPr>
          <p:nvPr/>
        </p:nvGrpSpPr>
        <p:grpSpPr bwMode="auto">
          <a:xfrm>
            <a:off x="877888" y="4881563"/>
            <a:ext cx="5002212" cy="1479550"/>
            <a:chOff x="1057" y="3083"/>
            <a:chExt cx="3151" cy="932"/>
          </a:xfrm>
        </p:grpSpPr>
        <p:sp>
          <p:nvSpPr>
            <p:cNvPr id="112654" name="Rectangle 16"/>
            <p:cNvSpPr>
              <a:spLocks noChangeArrowheads="1"/>
            </p:cNvSpPr>
            <p:nvPr/>
          </p:nvSpPr>
          <p:spPr bwMode="auto">
            <a:xfrm>
              <a:off x="1057" y="3381"/>
              <a:ext cx="3151" cy="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55" name="Rectangle 17"/>
            <p:cNvSpPr>
              <a:spLocks noChangeArrowheads="1"/>
            </p:cNvSpPr>
            <p:nvPr/>
          </p:nvSpPr>
          <p:spPr bwMode="auto">
            <a:xfrm>
              <a:off x="1057" y="3120"/>
              <a:ext cx="3151" cy="261"/>
            </a:xfrm>
            <a:prstGeom prst="rect">
              <a:avLst/>
            </a:prstGeom>
            <a:solidFill>
              <a:srgbClr val="B2B2B2"/>
            </a:solidFill>
            <a:ln w="9525">
              <a:solidFill>
                <a:schemeClr val="tx1"/>
              </a:solidFill>
              <a:miter lim="800000"/>
              <a:headEnd/>
              <a:tailEnd/>
            </a:ln>
          </p:spPr>
          <p:txBody>
            <a:bodyPr wrap="none" anchor="ctr"/>
            <a:lstStyle/>
            <a:p>
              <a:endParaRPr lang="en-US"/>
            </a:p>
          </p:txBody>
        </p:sp>
        <p:sp>
          <p:nvSpPr>
            <p:cNvPr id="112656" name="Rectangle 18"/>
            <p:cNvSpPr>
              <a:spLocks noChangeArrowheads="1"/>
            </p:cNvSpPr>
            <p:nvPr/>
          </p:nvSpPr>
          <p:spPr bwMode="auto">
            <a:xfrm>
              <a:off x="1655" y="3083"/>
              <a:ext cx="1875" cy="37"/>
            </a:xfrm>
            <a:prstGeom prst="rect">
              <a:avLst/>
            </a:prstGeom>
            <a:solidFill>
              <a:srgbClr val="FF9900"/>
            </a:solidFill>
            <a:ln w="9525">
              <a:noFill/>
              <a:miter lim="800000"/>
              <a:headEnd/>
              <a:tailEnd/>
            </a:ln>
          </p:spPr>
          <p:txBody>
            <a:bodyPr wrap="none" anchor="ctr"/>
            <a:lstStyle/>
            <a:p>
              <a:endParaRPr lang="en-US"/>
            </a:p>
          </p:txBody>
        </p:sp>
        <p:sp>
          <p:nvSpPr>
            <p:cNvPr id="112657" name="Rectangle 19"/>
            <p:cNvSpPr>
              <a:spLocks noChangeArrowheads="1"/>
            </p:cNvSpPr>
            <p:nvPr/>
          </p:nvSpPr>
          <p:spPr bwMode="auto">
            <a:xfrm>
              <a:off x="2214" y="3419"/>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58" name="Rectangle 20"/>
            <p:cNvSpPr>
              <a:spLocks noChangeArrowheads="1"/>
            </p:cNvSpPr>
            <p:nvPr/>
          </p:nvSpPr>
          <p:spPr bwMode="auto">
            <a:xfrm>
              <a:off x="1974" y="3419"/>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59" name="Rectangle 21"/>
            <p:cNvSpPr>
              <a:spLocks noChangeArrowheads="1"/>
            </p:cNvSpPr>
            <p:nvPr/>
          </p:nvSpPr>
          <p:spPr bwMode="auto">
            <a:xfrm>
              <a:off x="1974" y="3387"/>
              <a:ext cx="299" cy="3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60" name="Rectangle 22"/>
            <p:cNvSpPr>
              <a:spLocks noChangeArrowheads="1"/>
            </p:cNvSpPr>
            <p:nvPr/>
          </p:nvSpPr>
          <p:spPr bwMode="auto">
            <a:xfrm>
              <a:off x="2094" y="3089"/>
              <a:ext cx="27" cy="9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61" name="Rectangle 23"/>
            <p:cNvSpPr>
              <a:spLocks noChangeArrowheads="1"/>
            </p:cNvSpPr>
            <p:nvPr/>
          </p:nvSpPr>
          <p:spPr bwMode="auto">
            <a:xfrm>
              <a:off x="2265" y="3422"/>
              <a:ext cx="224" cy="40"/>
            </a:xfrm>
            <a:prstGeom prst="rect">
              <a:avLst/>
            </a:prstGeom>
            <a:solidFill>
              <a:schemeClr val="accent1"/>
            </a:solidFill>
            <a:ln w="9525">
              <a:noFill/>
              <a:miter lim="800000"/>
              <a:headEnd/>
              <a:tailEnd/>
            </a:ln>
          </p:spPr>
          <p:txBody>
            <a:bodyPr wrap="none" anchor="ctr"/>
            <a:lstStyle/>
            <a:p>
              <a:endParaRPr lang="en-US"/>
            </a:p>
          </p:txBody>
        </p:sp>
        <p:sp>
          <p:nvSpPr>
            <p:cNvPr id="112662" name="Rectangle 24"/>
            <p:cNvSpPr>
              <a:spLocks noChangeArrowheads="1"/>
            </p:cNvSpPr>
            <p:nvPr/>
          </p:nvSpPr>
          <p:spPr bwMode="auto">
            <a:xfrm>
              <a:off x="1742" y="3423"/>
              <a:ext cx="223" cy="40"/>
            </a:xfrm>
            <a:prstGeom prst="rect">
              <a:avLst/>
            </a:prstGeom>
            <a:solidFill>
              <a:schemeClr val="accent1"/>
            </a:solidFill>
            <a:ln w="9525">
              <a:noFill/>
              <a:miter lim="800000"/>
              <a:headEnd/>
              <a:tailEnd/>
            </a:ln>
          </p:spPr>
          <p:txBody>
            <a:bodyPr wrap="none" anchor="ctr"/>
            <a:lstStyle/>
            <a:p>
              <a:endParaRPr lang="en-US"/>
            </a:p>
          </p:txBody>
        </p:sp>
        <p:sp>
          <p:nvSpPr>
            <p:cNvPr id="112663" name="Rectangle 25"/>
            <p:cNvSpPr>
              <a:spLocks noChangeArrowheads="1"/>
            </p:cNvSpPr>
            <p:nvPr/>
          </p:nvSpPr>
          <p:spPr bwMode="auto">
            <a:xfrm>
              <a:off x="1882" y="3083"/>
              <a:ext cx="462" cy="47"/>
            </a:xfrm>
            <a:prstGeom prst="rect">
              <a:avLst/>
            </a:prstGeom>
            <a:solidFill>
              <a:srgbClr val="666699"/>
            </a:solidFill>
            <a:ln w="9525">
              <a:noFill/>
              <a:miter lim="800000"/>
              <a:headEnd/>
              <a:tailEnd/>
            </a:ln>
          </p:spPr>
          <p:txBody>
            <a:bodyPr wrap="none" anchor="ctr"/>
            <a:lstStyle/>
            <a:p>
              <a:endParaRPr lang="en-US"/>
            </a:p>
          </p:txBody>
        </p:sp>
        <p:sp>
          <p:nvSpPr>
            <p:cNvPr id="112664" name="Rectangle 26"/>
            <p:cNvSpPr>
              <a:spLocks noChangeArrowheads="1"/>
            </p:cNvSpPr>
            <p:nvPr/>
          </p:nvSpPr>
          <p:spPr bwMode="auto">
            <a:xfrm>
              <a:off x="1953" y="3084"/>
              <a:ext cx="309" cy="43"/>
            </a:xfrm>
            <a:prstGeom prst="rect">
              <a:avLst/>
            </a:prstGeom>
            <a:solidFill>
              <a:srgbClr val="FF9900"/>
            </a:solidFill>
            <a:ln w="9525">
              <a:noFill/>
              <a:miter lim="800000"/>
              <a:headEnd/>
              <a:tailEnd/>
            </a:ln>
          </p:spPr>
          <p:txBody>
            <a:bodyPr wrap="none" anchor="ctr"/>
            <a:lstStyle/>
            <a:p>
              <a:endParaRPr lang="en-US"/>
            </a:p>
          </p:txBody>
        </p:sp>
      </p:grpSp>
      <p:sp>
        <p:nvSpPr>
          <p:cNvPr id="112646" name="Text Box 27"/>
          <p:cNvSpPr txBox="1">
            <a:spLocks noChangeArrowheads="1"/>
          </p:cNvSpPr>
          <p:nvPr/>
        </p:nvSpPr>
        <p:spPr bwMode="auto">
          <a:xfrm>
            <a:off x="447675" y="4110038"/>
            <a:ext cx="3558988"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Capacitive “top hat” on probe:</a:t>
            </a:r>
          </a:p>
        </p:txBody>
      </p:sp>
      <p:grpSp>
        <p:nvGrpSpPr>
          <p:cNvPr id="112647" name="Group 30"/>
          <p:cNvGrpSpPr>
            <a:grpSpLocks/>
          </p:cNvGrpSpPr>
          <p:nvPr/>
        </p:nvGrpSpPr>
        <p:grpSpPr bwMode="auto">
          <a:xfrm>
            <a:off x="6837363" y="3441700"/>
            <a:ext cx="1712912" cy="2736850"/>
            <a:chOff x="4443" y="2208"/>
            <a:chExt cx="1079" cy="1724"/>
          </a:xfrm>
        </p:grpSpPr>
        <p:sp>
          <p:nvSpPr>
            <p:cNvPr id="112649" name="Rectangle 31"/>
            <p:cNvSpPr>
              <a:spLocks noChangeArrowheads="1"/>
            </p:cNvSpPr>
            <p:nvPr/>
          </p:nvSpPr>
          <p:spPr bwMode="auto">
            <a:xfrm>
              <a:off x="4443" y="2487"/>
              <a:ext cx="1079" cy="144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50" name="Oval 32"/>
            <p:cNvSpPr>
              <a:spLocks noChangeArrowheads="1"/>
            </p:cNvSpPr>
            <p:nvPr/>
          </p:nvSpPr>
          <p:spPr bwMode="auto">
            <a:xfrm>
              <a:off x="4556" y="2979"/>
              <a:ext cx="485" cy="485"/>
            </a:xfrm>
            <a:prstGeom prst="ellipse">
              <a:avLst/>
            </a:prstGeom>
            <a:solidFill>
              <a:srgbClr val="B2B2B2"/>
            </a:solidFill>
            <a:ln w="9525">
              <a:noFill/>
              <a:round/>
              <a:headEnd/>
              <a:tailEnd/>
            </a:ln>
          </p:spPr>
          <p:txBody>
            <a:bodyPr wrap="none" anchor="ctr"/>
            <a:lstStyle/>
            <a:p>
              <a:endParaRPr lang="en-US"/>
            </a:p>
          </p:txBody>
        </p:sp>
        <p:sp>
          <p:nvSpPr>
            <p:cNvPr id="112651" name="Oval 33"/>
            <p:cNvSpPr>
              <a:spLocks noChangeArrowheads="1"/>
            </p:cNvSpPr>
            <p:nvPr/>
          </p:nvSpPr>
          <p:spPr bwMode="auto">
            <a:xfrm>
              <a:off x="4636" y="3072"/>
              <a:ext cx="320" cy="320"/>
            </a:xfrm>
            <a:prstGeom prst="ellipse">
              <a:avLst/>
            </a:prstGeom>
            <a:solidFill>
              <a:srgbClr val="FF9900"/>
            </a:solidFill>
            <a:ln w="9525">
              <a:noFill/>
              <a:round/>
              <a:headEnd/>
              <a:tailEnd/>
            </a:ln>
          </p:spPr>
          <p:txBody>
            <a:bodyPr wrap="none" anchor="ctr"/>
            <a:lstStyle/>
            <a:p>
              <a:endParaRPr lang="en-US"/>
            </a:p>
          </p:txBody>
        </p:sp>
        <p:sp>
          <p:nvSpPr>
            <p:cNvPr id="112652" name="Oval 34"/>
            <p:cNvSpPr>
              <a:spLocks noChangeArrowheads="1"/>
            </p:cNvSpPr>
            <p:nvPr/>
          </p:nvSpPr>
          <p:spPr bwMode="auto">
            <a:xfrm>
              <a:off x="4756" y="3182"/>
              <a:ext cx="83" cy="83"/>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12653" name="Text Box 35"/>
            <p:cNvSpPr txBox="1">
              <a:spLocks noChangeArrowheads="1"/>
            </p:cNvSpPr>
            <p:nvPr/>
          </p:nvSpPr>
          <p:spPr bwMode="auto">
            <a:xfrm>
              <a:off x="4659" y="2208"/>
              <a:ext cx="682" cy="233"/>
            </a:xfrm>
            <a:prstGeom prst="rect">
              <a:avLst/>
            </a:prstGeom>
            <a:noFill/>
            <a:ln w="9525">
              <a:noFill/>
              <a:miter lim="800000"/>
              <a:headEnd/>
              <a:tailEnd/>
            </a:ln>
          </p:spPr>
          <p:txBody>
            <a:bodyPr wrap="none">
              <a:spAutoFit/>
            </a:bodyPr>
            <a:lstStyle/>
            <a:p>
              <a:r>
                <a:rPr lang="en-US" dirty="0" smtClean="0">
                  <a:latin typeface="Arial" charset="0"/>
                </a:rPr>
                <a:t>Top </a:t>
              </a:r>
              <a:r>
                <a:rPr lang="en-US" dirty="0">
                  <a:latin typeface="Arial" charset="0"/>
                </a:rPr>
                <a:t>view</a:t>
              </a:r>
            </a:p>
          </p:txBody>
        </p:sp>
      </p:grpSp>
      <p:sp>
        <p:nvSpPr>
          <p:cNvPr id="112648" name="Line 36"/>
          <p:cNvSpPr>
            <a:spLocks noChangeShapeType="1"/>
          </p:cNvSpPr>
          <p:nvPr/>
        </p:nvSpPr>
        <p:spPr bwMode="auto">
          <a:xfrm flipH="1">
            <a:off x="5016500" y="4254500"/>
            <a:ext cx="1638300" cy="520700"/>
          </a:xfrm>
          <a:prstGeom prst="line">
            <a:avLst/>
          </a:prstGeom>
          <a:noFill/>
          <a:ln w="9525">
            <a:solidFill>
              <a:schemeClr val="tx1"/>
            </a:solidFill>
            <a:round/>
            <a:headEnd/>
            <a:tailEnd type="triangle" w="med" len="med"/>
          </a:ln>
        </p:spPr>
        <p:txBody>
          <a:bodyPr wrap="none"/>
          <a:lstStyle/>
          <a:p>
            <a:endParaRPr lang="en-US"/>
          </a:p>
        </p:txBody>
      </p:sp>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137</a:t>
            </a:fld>
            <a:endParaRPr lang="en-US" dirty="0"/>
          </a:p>
        </p:txBody>
      </p:sp>
      <p:sp>
        <p:nvSpPr>
          <p:cNvPr id="36"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37" name="TextBox 36"/>
          <p:cNvSpPr txBox="1"/>
          <p:nvPr/>
        </p:nvSpPr>
        <p:spPr>
          <a:xfrm>
            <a:off x="2979718" y="717467"/>
            <a:ext cx="3079689"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Probe Compensation</a:t>
            </a:r>
            <a:endParaRPr lang="en-US" sz="2400" dirty="0">
              <a:solidFill>
                <a:srgbClr val="FF0000"/>
              </a:solidFill>
              <a:latin typeface="Arial" pitchFamily="34" charset="0"/>
              <a:cs typeface="Arial" pitchFamily="34" charset="0"/>
            </a:endParaRPr>
          </a:p>
        </p:txBody>
      </p:sp>
      <p:sp>
        <p:nvSpPr>
          <p:cNvPr id="38" name="TextBox 37"/>
          <p:cNvSpPr txBox="1"/>
          <p:nvPr/>
        </p:nvSpPr>
        <p:spPr>
          <a:xfrm>
            <a:off x="6460179" y="1318161"/>
            <a:ext cx="2315688" cy="1323439"/>
          </a:xfrm>
          <a:prstGeom prst="rect">
            <a:avLst/>
          </a:prstGeom>
          <a:noFill/>
          <a:ln>
            <a:solidFill>
              <a:schemeClr val="tx1"/>
            </a:solidFill>
          </a:ln>
        </p:spPr>
        <p:txBody>
          <a:bodyPr wrap="square" rtlCol="0">
            <a:spAutoFit/>
          </a:bodyPr>
          <a:lstStyle/>
          <a:p>
            <a:pPr algn="ctr"/>
            <a:r>
              <a:rPr lang="en-US" sz="1600" dirty="0" smtClean="0">
                <a:latin typeface="Arial" pitchFamily="34" charset="0"/>
                <a:cs typeface="Arial" pitchFamily="34" charset="0"/>
              </a:rPr>
              <a:t>As the substrate thickness increases the probe inductance limits the bandwidth – so we compensate for it.</a:t>
            </a:r>
            <a:endParaRPr lang="en-US" sz="1600" dirty="0">
              <a:latin typeface="Arial" pitchFamily="34" charset="0"/>
              <a:cs typeface="Arial"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Text Box 4"/>
          <p:cNvSpPr txBox="1">
            <a:spLocks noChangeArrowheads="1"/>
          </p:cNvSpPr>
          <p:nvPr/>
        </p:nvSpPr>
        <p:spPr bwMode="auto">
          <a:xfrm>
            <a:off x="201882" y="820510"/>
            <a:ext cx="8703768" cy="461665"/>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SSFIP: </a:t>
            </a:r>
            <a:r>
              <a:rPr lang="en-US" sz="2400" dirty="0">
                <a:solidFill>
                  <a:schemeClr val="hlink"/>
                </a:solidFill>
                <a:latin typeface="Arial" charset="0"/>
              </a:rPr>
              <a:t>Strip Slot Foam Inverted </a:t>
            </a:r>
            <a:r>
              <a:rPr lang="en-US" sz="2400" dirty="0" smtClean="0">
                <a:solidFill>
                  <a:schemeClr val="hlink"/>
                </a:solidFill>
                <a:latin typeface="Arial" charset="0"/>
              </a:rPr>
              <a:t>Patch </a:t>
            </a:r>
            <a:r>
              <a:rPr lang="en-US" sz="2400" dirty="0">
                <a:solidFill>
                  <a:schemeClr val="hlink"/>
                </a:solidFill>
                <a:latin typeface="Arial" charset="0"/>
              </a:rPr>
              <a:t>(a version of the ACP).</a:t>
            </a:r>
          </a:p>
        </p:txBody>
      </p:sp>
      <p:grpSp>
        <p:nvGrpSpPr>
          <p:cNvPr id="113668" name="Group 27"/>
          <p:cNvGrpSpPr>
            <a:grpSpLocks/>
          </p:cNvGrpSpPr>
          <p:nvPr/>
        </p:nvGrpSpPr>
        <p:grpSpPr bwMode="auto">
          <a:xfrm>
            <a:off x="320675" y="3628001"/>
            <a:ext cx="8169276" cy="2100263"/>
            <a:chOff x="194" y="2236"/>
            <a:chExt cx="5146" cy="1323"/>
          </a:xfrm>
        </p:grpSpPr>
        <p:sp>
          <p:nvSpPr>
            <p:cNvPr id="113670" name="Text Box 5"/>
            <p:cNvSpPr txBox="1">
              <a:spLocks noChangeArrowheads="1"/>
            </p:cNvSpPr>
            <p:nvPr/>
          </p:nvSpPr>
          <p:spPr bwMode="auto">
            <a:xfrm>
              <a:off x="194" y="2777"/>
              <a:ext cx="1032" cy="407"/>
            </a:xfrm>
            <a:prstGeom prst="rect">
              <a:avLst/>
            </a:prstGeom>
            <a:noFill/>
            <a:ln w="9525">
              <a:noFill/>
              <a:miter lim="800000"/>
              <a:headEnd/>
              <a:tailEnd/>
            </a:ln>
          </p:spPr>
          <p:txBody>
            <a:bodyPr>
              <a:spAutoFit/>
            </a:bodyPr>
            <a:lstStyle/>
            <a:p>
              <a:pPr eaLnBrk="1" hangingPunct="1"/>
              <a:r>
                <a:rPr lang="en-US" dirty="0" smtClean="0">
                  <a:latin typeface="Arial" charset="0"/>
                </a:rPr>
                <a:t>Microstrip </a:t>
              </a:r>
              <a:r>
                <a:rPr lang="en-US" dirty="0">
                  <a:latin typeface="Arial" charset="0"/>
                </a:rPr>
                <a:t>substrate</a:t>
              </a:r>
            </a:p>
          </p:txBody>
        </p:sp>
        <p:sp>
          <p:nvSpPr>
            <p:cNvPr id="113671" name="Rectangle 7"/>
            <p:cNvSpPr>
              <a:spLocks noChangeArrowheads="1"/>
            </p:cNvSpPr>
            <p:nvPr/>
          </p:nvSpPr>
          <p:spPr bwMode="auto">
            <a:xfrm>
              <a:off x="1546" y="2919"/>
              <a:ext cx="3151" cy="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672" name="Rectangle 8"/>
            <p:cNvSpPr>
              <a:spLocks noChangeArrowheads="1"/>
            </p:cNvSpPr>
            <p:nvPr/>
          </p:nvSpPr>
          <p:spPr bwMode="auto">
            <a:xfrm>
              <a:off x="1546" y="2658"/>
              <a:ext cx="3151" cy="261"/>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113673" name="Rectangle 9"/>
            <p:cNvSpPr>
              <a:spLocks noChangeArrowheads="1"/>
            </p:cNvSpPr>
            <p:nvPr/>
          </p:nvSpPr>
          <p:spPr bwMode="auto">
            <a:xfrm>
              <a:off x="2616" y="2621"/>
              <a:ext cx="1875"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674" name="Rectangle 10"/>
            <p:cNvSpPr>
              <a:spLocks noChangeArrowheads="1"/>
            </p:cNvSpPr>
            <p:nvPr/>
          </p:nvSpPr>
          <p:spPr bwMode="auto">
            <a:xfrm>
              <a:off x="1625" y="3220"/>
              <a:ext cx="2582"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675" name="Text Box 11"/>
            <p:cNvSpPr txBox="1">
              <a:spLocks noChangeArrowheads="1"/>
            </p:cNvSpPr>
            <p:nvPr/>
          </p:nvSpPr>
          <p:spPr bwMode="auto">
            <a:xfrm>
              <a:off x="3260" y="2247"/>
              <a:ext cx="488" cy="233"/>
            </a:xfrm>
            <a:prstGeom prst="rect">
              <a:avLst/>
            </a:prstGeom>
            <a:noFill/>
            <a:ln w="9525">
              <a:noFill/>
              <a:miter lim="800000"/>
              <a:headEnd/>
              <a:tailEnd/>
            </a:ln>
          </p:spPr>
          <p:txBody>
            <a:bodyPr wrap="none">
              <a:spAutoFit/>
            </a:bodyPr>
            <a:lstStyle/>
            <a:p>
              <a:pPr eaLnBrk="1" hangingPunct="1"/>
              <a:r>
                <a:rPr lang="en-US" dirty="0" smtClean="0">
                  <a:latin typeface="Arial" charset="0"/>
                </a:rPr>
                <a:t>Patch</a:t>
              </a:r>
              <a:endParaRPr lang="en-US" dirty="0">
                <a:latin typeface="Arial" charset="0"/>
              </a:endParaRPr>
            </a:p>
          </p:txBody>
        </p:sp>
        <p:sp>
          <p:nvSpPr>
            <p:cNvPr id="113676" name="Text Box 12"/>
            <p:cNvSpPr txBox="1">
              <a:spLocks noChangeArrowheads="1"/>
            </p:cNvSpPr>
            <p:nvPr/>
          </p:nvSpPr>
          <p:spPr bwMode="auto">
            <a:xfrm>
              <a:off x="2175" y="3326"/>
              <a:ext cx="1013" cy="233"/>
            </a:xfrm>
            <a:prstGeom prst="rect">
              <a:avLst/>
            </a:prstGeom>
            <a:noFill/>
            <a:ln w="9525">
              <a:noFill/>
              <a:miter lim="800000"/>
              <a:headEnd/>
              <a:tailEnd/>
            </a:ln>
          </p:spPr>
          <p:txBody>
            <a:bodyPr wrap="none">
              <a:spAutoFit/>
            </a:bodyPr>
            <a:lstStyle/>
            <a:p>
              <a:pPr eaLnBrk="1" hangingPunct="1"/>
              <a:r>
                <a:rPr lang="en-US" dirty="0" smtClean="0">
                  <a:latin typeface="Arial" charset="0"/>
                </a:rPr>
                <a:t>Microstrip </a:t>
              </a:r>
              <a:r>
                <a:rPr lang="en-US" dirty="0">
                  <a:latin typeface="Arial" charset="0"/>
                </a:rPr>
                <a:t>line</a:t>
              </a:r>
            </a:p>
          </p:txBody>
        </p:sp>
        <p:sp>
          <p:nvSpPr>
            <p:cNvPr id="113677" name="Rectangle 14"/>
            <p:cNvSpPr>
              <a:spLocks noChangeArrowheads="1"/>
            </p:cNvSpPr>
            <p:nvPr/>
          </p:nvSpPr>
          <p:spPr bwMode="auto">
            <a:xfrm>
              <a:off x="1545" y="2957"/>
              <a:ext cx="3151" cy="261"/>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113678" name="Rectangle 15"/>
            <p:cNvSpPr>
              <a:spLocks noChangeArrowheads="1"/>
            </p:cNvSpPr>
            <p:nvPr/>
          </p:nvSpPr>
          <p:spPr bwMode="auto">
            <a:xfrm>
              <a:off x="3463" y="2914"/>
              <a:ext cx="235" cy="56"/>
            </a:xfrm>
            <a:prstGeom prst="rect">
              <a:avLst/>
            </a:prstGeom>
            <a:solidFill>
              <a:schemeClr val="accent1"/>
            </a:solidFill>
            <a:ln w="9525">
              <a:noFill/>
              <a:miter lim="800000"/>
              <a:headEnd/>
              <a:tailEnd/>
            </a:ln>
          </p:spPr>
          <p:txBody>
            <a:bodyPr wrap="none" anchor="ctr"/>
            <a:lstStyle/>
            <a:p>
              <a:endParaRPr lang="en-US"/>
            </a:p>
          </p:txBody>
        </p:sp>
        <p:sp>
          <p:nvSpPr>
            <p:cNvPr id="113679" name="Text Box 16"/>
            <p:cNvSpPr txBox="1">
              <a:spLocks noChangeArrowheads="1"/>
            </p:cNvSpPr>
            <p:nvPr/>
          </p:nvSpPr>
          <p:spPr bwMode="auto">
            <a:xfrm>
              <a:off x="4225" y="3288"/>
              <a:ext cx="367" cy="233"/>
            </a:xfrm>
            <a:prstGeom prst="rect">
              <a:avLst/>
            </a:prstGeom>
            <a:noFill/>
            <a:ln w="9525">
              <a:noFill/>
              <a:miter lim="800000"/>
              <a:headEnd/>
              <a:tailEnd/>
            </a:ln>
          </p:spPr>
          <p:txBody>
            <a:bodyPr wrap="none">
              <a:spAutoFit/>
            </a:bodyPr>
            <a:lstStyle/>
            <a:p>
              <a:pPr eaLnBrk="1" hangingPunct="1"/>
              <a:r>
                <a:rPr lang="en-US" dirty="0" smtClean="0">
                  <a:latin typeface="Arial" charset="0"/>
                </a:rPr>
                <a:t>Slot</a:t>
              </a:r>
              <a:endParaRPr lang="en-US" dirty="0">
                <a:latin typeface="Arial" charset="0"/>
              </a:endParaRPr>
            </a:p>
          </p:txBody>
        </p:sp>
        <p:sp>
          <p:nvSpPr>
            <p:cNvPr id="113680" name="Line 17"/>
            <p:cNvSpPr>
              <a:spLocks noChangeShapeType="1"/>
            </p:cNvSpPr>
            <p:nvPr/>
          </p:nvSpPr>
          <p:spPr bwMode="auto">
            <a:xfrm flipH="1" flipV="1">
              <a:off x="3642" y="2994"/>
              <a:ext cx="560" cy="374"/>
            </a:xfrm>
            <a:prstGeom prst="line">
              <a:avLst/>
            </a:prstGeom>
            <a:noFill/>
            <a:ln w="9525">
              <a:solidFill>
                <a:schemeClr val="tx1"/>
              </a:solidFill>
              <a:round/>
              <a:headEnd/>
              <a:tailEnd type="triangle" w="med" len="med"/>
            </a:ln>
          </p:spPr>
          <p:txBody>
            <a:bodyPr wrap="none"/>
            <a:lstStyle/>
            <a:p>
              <a:endParaRPr lang="en-US"/>
            </a:p>
          </p:txBody>
        </p:sp>
        <p:sp>
          <p:nvSpPr>
            <p:cNvPr id="113681" name="Text Box 18"/>
            <p:cNvSpPr txBox="1">
              <a:spLocks noChangeArrowheads="1"/>
            </p:cNvSpPr>
            <p:nvPr/>
          </p:nvSpPr>
          <p:spPr bwMode="auto">
            <a:xfrm>
              <a:off x="4852" y="2661"/>
              <a:ext cx="488" cy="233"/>
            </a:xfrm>
            <a:prstGeom prst="rect">
              <a:avLst/>
            </a:prstGeom>
            <a:noFill/>
            <a:ln w="9525">
              <a:noFill/>
              <a:miter lim="800000"/>
              <a:headEnd/>
              <a:tailEnd/>
            </a:ln>
          </p:spPr>
          <p:txBody>
            <a:bodyPr wrap="none">
              <a:spAutoFit/>
            </a:bodyPr>
            <a:lstStyle/>
            <a:p>
              <a:pPr eaLnBrk="1" hangingPunct="1"/>
              <a:r>
                <a:rPr lang="en-US" dirty="0" smtClean="0">
                  <a:latin typeface="Arial" charset="0"/>
                </a:rPr>
                <a:t>Foam</a:t>
              </a:r>
              <a:endParaRPr lang="en-US" dirty="0">
                <a:latin typeface="Arial" charset="0"/>
              </a:endParaRPr>
            </a:p>
          </p:txBody>
        </p:sp>
        <p:sp>
          <p:nvSpPr>
            <p:cNvPr id="113682" name="Line 19"/>
            <p:cNvSpPr>
              <a:spLocks noChangeShapeType="1"/>
            </p:cNvSpPr>
            <p:nvPr/>
          </p:nvSpPr>
          <p:spPr bwMode="auto">
            <a:xfrm flipH="1">
              <a:off x="4137" y="2796"/>
              <a:ext cx="685" cy="2"/>
            </a:xfrm>
            <a:prstGeom prst="line">
              <a:avLst/>
            </a:prstGeom>
            <a:noFill/>
            <a:ln w="9525">
              <a:solidFill>
                <a:schemeClr val="bg2"/>
              </a:solidFill>
              <a:round/>
              <a:headEnd/>
              <a:tailEnd type="triangle" w="med" len="med"/>
            </a:ln>
          </p:spPr>
          <p:txBody>
            <a:bodyPr wrap="none"/>
            <a:lstStyle/>
            <a:p>
              <a:endParaRPr lang="en-US"/>
            </a:p>
          </p:txBody>
        </p:sp>
        <p:sp>
          <p:nvSpPr>
            <p:cNvPr id="113683" name="Rectangle 20"/>
            <p:cNvSpPr>
              <a:spLocks noChangeArrowheads="1"/>
            </p:cNvSpPr>
            <p:nvPr/>
          </p:nvSpPr>
          <p:spPr bwMode="auto">
            <a:xfrm>
              <a:off x="1554" y="2576"/>
              <a:ext cx="3151" cy="42"/>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684" name="Text Box 22"/>
            <p:cNvSpPr txBox="1">
              <a:spLocks noChangeArrowheads="1"/>
            </p:cNvSpPr>
            <p:nvPr/>
          </p:nvSpPr>
          <p:spPr bwMode="auto">
            <a:xfrm>
              <a:off x="204" y="2236"/>
              <a:ext cx="1126" cy="233"/>
            </a:xfrm>
            <a:prstGeom prst="rect">
              <a:avLst/>
            </a:prstGeom>
            <a:noFill/>
            <a:ln w="9525">
              <a:noFill/>
              <a:miter lim="800000"/>
              <a:headEnd/>
              <a:tailEnd/>
            </a:ln>
          </p:spPr>
          <p:txBody>
            <a:bodyPr wrap="none">
              <a:spAutoFit/>
            </a:bodyPr>
            <a:lstStyle/>
            <a:p>
              <a:pPr eaLnBrk="1" hangingPunct="1"/>
              <a:r>
                <a:rPr lang="en-US" dirty="0" smtClean="0">
                  <a:latin typeface="Arial" charset="0"/>
                </a:rPr>
                <a:t>Patch </a:t>
              </a:r>
              <a:r>
                <a:rPr lang="en-US" dirty="0">
                  <a:latin typeface="Arial" charset="0"/>
                </a:rPr>
                <a:t>substrate</a:t>
              </a:r>
            </a:p>
          </p:txBody>
        </p:sp>
        <p:sp>
          <p:nvSpPr>
            <p:cNvPr id="113685" name="Line 23"/>
            <p:cNvSpPr>
              <a:spLocks noChangeShapeType="1"/>
            </p:cNvSpPr>
            <p:nvPr/>
          </p:nvSpPr>
          <p:spPr bwMode="auto">
            <a:xfrm>
              <a:off x="1652" y="2411"/>
              <a:ext cx="400" cy="336"/>
            </a:xfrm>
            <a:prstGeom prst="line">
              <a:avLst/>
            </a:prstGeom>
            <a:noFill/>
            <a:ln w="9525">
              <a:solidFill>
                <a:schemeClr val="bg2"/>
              </a:solidFill>
              <a:round/>
              <a:headEnd/>
              <a:tailEnd type="triangle" w="med" len="med"/>
            </a:ln>
          </p:spPr>
          <p:txBody>
            <a:bodyPr wrap="none"/>
            <a:lstStyle/>
            <a:p>
              <a:endParaRPr lang="en-US"/>
            </a:p>
          </p:txBody>
        </p:sp>
        <p:sp>
          <p:nvSpPr>
            <p:cNvPr id="113686" name="Line 24"/>
            <p:cNvSpPr>
              <a:spLocks noChangeShapeType="1"/>
            </p:cNvSpPr>
            <p:nvPr/>
          </p:nvSpPr>
          <p:spPr bwMode="auto">
            <a:xfrm flipV="1">
              <a:off x="1175" y="3082"/>
              <a:ext cx="942" cy="1"/>
            </a:xfrm>
            <a:prstGeom prst="line">
              <a:avLst/>
            </a:prstGeom>
            <a:noFill/>
            <a:ln w="9525">
              <a:solidFill>
                <a:schemeClr val="tx1"/>
              </a:solidFill>
              <a:round/>
              <a:headEnd/>
              <a:tailEnd type="triangle" w="med" len="med"/>
            </a:ln>
          </p:spPr>
          <p:txBody>
            <a:bodyPr wrap="none"/>
            <a:lstStyle/>
            <a:p>
              <a:endParaRPr lang="en-US"/>
            </a:p>
          </p:txBody>
        </p:sp>
      </p:grpSp>
      <p:sp>
        <p:nvSpPr>
          <p:cNvPr id="113669" name="Text Box 25"/>
          <p:cNvSpPr txBox="1">
            <a:spLocks noChangeArrowheads="1"/>
          </p:cNvSpPr>
          <p:nvPr/>
        </p:nvSpPr>
        <p:spPr bwMode="auto">
          <a:xfrm>
            <a:off x="1028948" y="1439068"/>
            <a:ext cx="7137400" cy="1158875"/>
          </a:xfrm>
          <a:prstGeom prst="rect">
            <a:avLst/>
          </a:prstGeom>
          <a:noFill/>
          <a:ln w="9525">
            <a:noFill/>
            <a:miter lim="800000"/>
            <a:headEnd/>
            <a:tailEnd/>
          </a:ln>
        </p:spPr>
        <p:txBody>
          <a:bodyPr>
            <a:spAutoFit/>
          </a:bodyPr>
          <a:lstStyle/>
          <a:p>
            <a:pPr marL="177800" indent="-177800" eaLnBrk="1" hangingPunct="1">
              <a:spcAft>
                <a:spcPct val="50000"/>
              </a:spcAft>
              <a:buFont typeface="Wingdings" pitchFamily="2" charset="2"/>
              <a:buChar char="§"/>
            </a:pPr>
            <a:r>
              <a:rPr lang="en-US" sz="2000" dirty="0">
                <a:solidFill>
                  <a:srgbClr val="0000FF"/>
                </a:solidFill>
                <a:latin typeface="Arial" charset="0"/>
              </a:rPr>
              <a:t>Bandwidths greater than 25% have been achieved.</a:t>
            </a:r>
          </a:p>
          <a:p>
            <a:pPr marL="177800" indent="-177800" eaLnBrk="1" hangingPunct="1">
              <a:spcAft>
                <a:spcPct val="50000"/>
              </a:spcAft>
              <a:buFont typeface="Wingdings" pitchFamily="2" charset="2"/>
              <a:buChar char="§"/>
            </a:pPr>
            <a:r>
              <a:rPr lang="en-US" sz="2000" dirty="0">
                <a:solidFill>
                  <a:srgbClr val="0000FF"/>
                </a:solidFill>
                <a:latin typeface="Arial" charset="0"/>
              </a:rPr>
              <a:t>Increased bandwidth is due to the thick foam substrate and also a dual-tuned resonance (</a:t>
            </a:r>
            <a:r>
              <a:rPr lang="en-US" sz="2000" dirty="0" err="1">
                <a:solidFill>
                  <a:srgbClr val="0000FF"/>
                </a:solidFill>
                <a:latin typeface="Arial" charset="0"/>
              </a:rPr>
              <a:t>patch+slot</a:t>
            </a:r>
            <a:r>
              <a:rPr lang="en-US" sz="2000" dirty="0">
                <a:solidFill>
                  <a:srgbClr val="0000FF"/>
                </a:solidFill>
                <a:latin typeface="Arial" charset="0"/>
              </a:rPr>
              <a:t>).</a:t>
            </a:r>
          </a:p>
        </p:txBody>
      </p:sp>
      <p:sp>
        <p:nvSpPr>
          <p:cNvPr id="23" name="Slide Number Placeholder 22"/>
          <p:cNvSpPr>
            <a:spLocks noGrp="1"/>
          </p:cNvSpPr>
          <p:nvPr>
            <p:ph type="sldNum" sz="quarter" idx="4"/>
          </p:nvPr>
        </p:nvSpPr>
        <p:spPr/>
        <p:txBody>
          <a:bodyPr/>
          <a:lstStyle/>
          <a:p>
            <a:pPr>
              <a:defRPr/>
            </a:pPr>
            <a:fld id="{70B0E88B-1183-42A5-A789-9A7FFF2AFA69}" type="slidenum">
              <a:rPr lang="en-US" smtClean="0"/>
              <a:pPr>
                <a:defRPr/>
              </a:pPr>
              <a:t>138</a:t>
            </a:fld>
            <a:endParaRPr lang="en-US" dirty="0"/>
          </a:p>
        </p:txBody>
      </p:sp>
      <p:sp>
        <p:nvSpPr>
          <p:cNvPr id="24"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25" name="TextBox 24"/>
          <p:cNvSpPr txBox="1"/>
          <p:nvPr/>
        </p:nvSpPr>
        <p:spPr>
          <a:xfrm>
            <a:off x="2666999" y="3006442"/>
            <a:ext cx="5270482" cy="338554"/>
          </a:xfrm>
          <a:prstGeom prst="rect">
            <a:avLst/>
          </a:prstGeom>
          <a:noFill/>
        </p:spPr>
        <p:txBody>
          <a:bodyPr wrap="none" rtlCol="0">
            <a:spAutoFit/>
          </a:bodyPr>
          <a:lstStyle/>
          <a:p>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There is no probe inductance to worry about here.</a:t>
            </a:r>
            <a:endParaRPr lang="en-US" sz="1600" dirty="0">
              <a:latin typeface="Arial" pitchFamily="34" charset="0"/>
              <a:cs typeface="Arial" pitchFamily="34" charset="0"/>
            </a:endParaRPr>
          </a:p>
        </p:txBody>
      </p:sp>
      <p:sp>
        <p:nvSpPr>
          <p:cNvPr id="27" name="Rectangle 8"/>
          <p:cNvSpPr>
            <a:spLocks noChangeArrowheads="1"/>
          </p:cNvSpPr>
          <p:nvPr/>
        </p:nvSpPr>
        <p:spPr bwMode="auto">
          <a:xfrm>
            <a:off x="807506" y="6158383"/>
            <a:ext cx="793271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r>
              <a:rPr lang="en-US" sz="1400" dirty="0" smtClean="0">
                <a:latin typeface="Arial" pitchFamily="34" charset="0"/>
                <a:ea typeface="Times New Roman" pitchFamily="18" charset="0"/>
                <a:cs typeface="Arial" pitchFamily="34" charset="0"/>
              </a:rPr>
              <a:t>J.-F. </a:t>
            </a:r>
            <a:r>
              <a:rPr lang="en-US" sz="1400" dirty="0" err="1" smtClean="0">
                <a:latin typeface="Arial" pitchFamily="34" charset="0"/>
                <a:ea typeface="Times New Roman" pitchFamily="18" charset="0"/>
                <a:cs typeface="Arial" pitchFamily="34" charset="0"/>
              </a:rPr>
              <a:t>Z</a:t>
            </a:r>
            <a:r>
              <a:rPr lang="en-US" sz="1400" dirty="0" err="1" smtClean="0">
                <a:latin typeface="Arial" charset="0"/>
                <a:cs typeface="Times New Roman" pitchFamily="18" charset="0"/>
              </a:rPr>
              <a:t>ü</a:t>
            </a:r>
            <a:r>
              <a:rPr lang="en-US" sz="1400" dirty="0" err="1" smtClean="0">
                <a:latin typeface="Arial" pitchFamily="34" charset="0"/>
                <a:ea typeface="Times New Roman" pitchFamily="18" charset="0"/>
                <a:cs typeface="Arial" pitchFamily="34" charset="0"/>
              </a:rPr>
              <a:t>rcher</a:t>
            </a:r>
            <a:r>
              <a:rPr lang="en-US" sz="1400" dirty="0" smtClean="0">
                <a:latin typeface="Arial" pitchFamily="34" charset="0"/>
                <a:ea typeface="Times New Roman" pitchFamily="18" charset="0"/>
                <a:cs typeface="Arial" pitchFamily="34" charset="0"/>
              </a:rPr>
              <a:t> and F. E. </a:t>
            </a:r>
            <a:r>
              <a:rPr lang="en-US" sz="1400" dirty="0" err="1" smtClean="0">
                <a:latin typeface="Arial" pitchFamily="34" charset="0"/>
                <a:ea typeface="Times New Roman" pitchFamily="18" charset="0"/>
                <a:cs typeface="Arial" pitchFamily="34" charset="0"/>
              </a:rPr>
              <a:t>Gardiol</a:t>
            </a:r>
            <a:r>
              <a:rPr lang="en-US" sz="1400" dirty="0" smtClean="0">
                <a:latin typeface="Arial" pitchFamily="34" charset="0"/>
                <a:ea typeface="Times New Roman" pitchFamily="18" charset="0"/>
                <a:cs typeface="Arial" pitchFamily="34" charset="0"/>
              </a:rPr>
              <a:t>, </a:t>
            </a:r>
            <a:r>
              <a:rPr lang="en-US" sz="1400" i="1" dirty="0" smtClean="0">
                <a:latin typeface="Arial" pitchFamily="34" charset="0"/>
                <a:ea typeface="Times New Roman" pitchFamily="18" charset="0"/>
                <a:cs typeface="Arial" pitchFamily="34" charset="0"/>
              </a:rPr>
              <a:t>Broadband Patch Antennas, </a:t>
            </a:r>
            <a:r>
              <a:rPr lang="en-US" sz="1400" dirty="0" err="1" smtClean="0">
                <a:latin typeface="Arial" pitchFamily="34" charset="0"/>
                <a:ea typeface="Times New Roman" pitchFamily="18" charset="0"/>
                <a:cs typeface="Arial" pitchFamily="34" charset="0"/>
              </a:rPr>
              <a:t>Artech</a:t>
            </a:r>
            <a:r>
              <a:rPr lang="en-US" sz="1400" dirty="0" smtClean="0">
                <a:latin typeface="Arial" pitchFamily="34" charset="0"/>
                <a:ea typeface="Times New Roman" pitchFamily="18" charset="0"/>
                <a:cs typeface="Arial" pitchFamily="34" charset="0"/>
              </a:rPr>
              <a:t> House, Norwood, MA, 1995.</a:t>
            </a:r>
            <a:endParaRPr kumimoji="0" lang="en-US" sz="14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1" name="Text Box 25"/>
          <p:cNvSpPr txBox="1">
            <a:spLocks noChangeArrowheads="1"/>
          </p:cNvSpPr>
          <p:nvPr/>
        </p:nvSpPr>
        <p:spPr bwMode="auto">
          <a:xfrm>
            <a:off x="590550" y="1443162"/>
            <a:ext cx="8147050" cy="1616075"/>
          </a:xfrm>
          <a:prstGeom prst="rect">
            <a:avLst/>
          </a:prstGeom>
          <a:noFill/>
          <a:ln w="9525">
            <a:noFill/>
            <a:miter lim="800000"/>
            <a:headEnd/>
            <a:tailEnd/>
          </a:ln>
        </p:spPr>
        <p:txBody>
          <a:bodyPr>
            <a:spAutoFit/>
          </a:bodyPr>
          <a:lstStyle/>
          <a:p>
            <a:pPr marL="177800" indent="-177800" eaLnBrk="1" hangingPunct="1">
              <a:spcAft>
                <a:spcPct val="50000"/>
              </a:spcAft>
              <a:buFont typeface="Wingdings" pitchFamily="2" charset="2"/>
              <a:buChar char="§"/>
            </a:pPr>
            <a:r>
              <a:rPr lang="en-US" sz="2000" dirty="0">
                <a:solidFill>
                  <a:srgbClr val="0000FF"/>
                </a:solidFill>
                <a:latin typeface="Arial" charset="0"/>
              </a:rPr>
              <a:t>Bandwidth increase is due to thick low-permittivity antenna substrates and a dual or triple-tuned resonance.</a:t>
            </a:r>
          </a:p>
          <a:p>
            <a:pPr marL="177800" indent="-177800" eaLnBrk="1" hangingPunct="1">
              <a:spcAft>
                <a:spcPct val="50000"/>
              </a:spcAft>
              <a:buFont typeface="Wingdings" pitchFamily="2" charset="2"/>
              <a:buChar char="§"/>
            </a:pPr>
            <a:r>
              <a:rPr lang="en-US" sz="2000" dirty="0">
                <a:solidFill>
                  <a:srgbClr val="0000FF"/>
                </a:solidFill>
                <a:latin typeface="Arial" charset="0"/>
              </a:rPr>
              <a:t>Bandwidths of 25% have been achieved using a probe feed. </a:t>
            </a:r>
          </a:p>
          <a:p>
            <a:pPr marL="177800" indent="-177800" eaLnBrk="1" hangingPunct="1">
              <a:spcAft>
                <a:spcPct val="50000"/>
              </a:spcAft>
              <a:buFont typeface="Wingdings" pitchFamily="2" charset="2"/>
              <a:buChar char="§"/>
            </a:pPr>
            <a:r>
              <a:rPr lang="en-US" sz="2000" dirty="0">
                <a:solidFill>
                  <a:srgbClr val="0000FF"/>
                </a:solidFill>
                <a:latin typeface="Arial" charset="0"/>
              </a:rPr>
              <a:t>Bandwidths of 100% have been achieved using an ACP feed.</a:t>
            </a:r>
          </a:p>
        </p:txBody>
      </p:sp>
      <p:grpSp>
        <p:nvGrpSpPr>
          <p:cNvPr id="114692" name="Group 32"/>
          <p:cNvGrpSpPr>
            <a:grpSpLocks/>
          </p:cNvGrpSpPr>
          <p:nvPr/>
        </p:nvGrpSpPr>
        <p:grpSpPr bwMode="auto">
          <a:xfrm>
            <a:off x="845828" y="3569258"/>
            <a:ext cx="7161213" cy="2776538"/>
            <a:chOff x="210" y="2143"/>
            <a:chExt cx="4511" cy="1749"/>
          </a:xfrm>
        </p:grpSpPr>
        <p:sp>
          <p:nvSpPr>
            <p:cNvPr id="114693" name="Text Box 5"/>
            <p:cNvSpPr txBox="1">
              <a:spLocks noChangeArrowheads="1"/>
            </p:cNvSpPr>
            <p:nvPr/>
          </p:nvSpPr>
          <p:spPr bwMode="auto">
            <a:xfrm>
              <a:off x="210" y="2696"/>
              <a:ext cx="1000" cy="407"/>
            </a:xfrm>
            <a:prstGeom prst="rect">
              <a:avLst/>
            </a:prstGeom>
            <a:noFill/>
            <a:ln w="9525">
              <a:noFill/>
              <a:miter lim="800000"/>
              <a:headEnd/>
              <a:tailEnd/>
            </a:ln>
          </p:spPr>
          <p:txBody>
            <a:bodyPr>
              <a:spAutoFit/>
            </a:bodyPr>
            <a:lstStyle/>
            <a:p>
              <a:pPr eaLnBrk="1" hangingPunct="1"/>
              <a:r>
                <a:rPr lang="en-US" dirty="0" smtClean="0">
                  <a:latin typeface="Arial" charset="0"/>
                </a:rPr>
                <a:t>Microstrip </a:t>
              </a:r>
              <a:r>
                <a:rPr lang="en-US" dirty="0">
                  <a:latin typeface="Arial" charset="0"/>
                </a:rPr>
                <a:t>substrate</a:t>
              </a:r>
            </a:p>
          </p:txBody>
        </p:sp>
        <p:sp>
          <p:nvSpPr>
            <p:cNvPr id="114694" name="Rectangle 7"/>
            <p:cNvSpPr>
              <a:spLocks noChangeArrowheads="1"/>
            </p:cNvSpPr>
            <p:nvPr/>
          </p:nvSpPr>
          <p:spPr bwMode="auto">
            <a:xfrm>
              <a:off x="1562" y="3290"/>
              <a:ext cx="3151" cy="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4695" name="Rectangle 8"/>
            <p:cNvSpPr>
              <a:spLocks noChangeArrowheads="1"/>
            </p:cNvSpPr>
            <p:nvPr/>
          </p:nvSpPr>
          <p:spPr bwMode="auto">
            <a:xfrm>
              <a:off x="1562" y="3029"/>
              <a:ext cx="3151" cy="261"/>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114696" name="Rectangle 9"/>
            <p:cNvSpPr>
              <a:spLocks noChangeArrowheads="1"/>
            </p:cNvSpPr>
            <p:nvPr/>
          </p:nvSpPr>
          <p:spPr bwMode="auto">
            <a:xfrm>
              <a:off x="2632" y="2992"/>
              <a:ext cx="1875"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4697" name="Rectangle 10"/>
            <p:cNvSpPr>
              <a:spLocks noChangeArrowheads="1"/>
            </p:cNvSpPr>
            <p:nvPr/>
          </p:nvSpPr>
          <p:spPr bwMode="auto">
            <a:xfrm>
              <a:off x="1641" y="3439"/>
              <a:ext cx="2582"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4698" name="Text Box 11"/>
            <p:cNvSpPr txBox="1">
              <a:spLocks noChangeArrowheads="1"/>
            </p:cNvSpPr>
            <p:nvPr/>
          </p:nvSpPr>
          <p:spPr bwMode="auto">
            <a:xfrm>
              <a:off x="2042" y="2208"/>
              <a:ext cx="1086" cy="233"/>
            </a:xfrm>
            <a:prstGeom prst="rect">
              <a:avLst/>
            </a:prstGeom>
            <a:noFill/>
            <a:ln w="9525">
              <a:noFill/>
              <a:miter lim="800000"/>
              <a:headEnd/>
              <a:tailEnd/>
            </a:ln>
          </p:spPr>
          <p:txBody>
            <a:bodyPr wrap="none">
              <a:spAutoFit/>
            </a:bodyPr>
            <a:lstStyle/>
            <a:p>
              <a:pPr eaLnBrk="1" hangingPunct="1"/>
              <a:r>
                <a:rPr lang="en-US" dirty="0" smtClean="0">
                  <a:latin typeface="Arial" charset="0"/>
                </a:rPr>
                <a:t>Coupling </a:t>
              </a:r>
              <a:r>
                <a:rPr lang="en-US" dirty="0">
                  <a:latin typeface="Arial" charset="0"/>
                </a:rPr>
                <a:t>patch</a:t>
              </a:r>
            </a:p>
          </p:txBody>
        </p:sp>
        <p:sp>
          <p:nvSpPr>
            <p:cNvPr id="114699" name="Text Box 12"/>
            <p:cNvSpPr txBox="1">
              <a:spLocks noChangeArrowheads="1"/>
            </p:cNvSpPr>
            <p:nvPr/>
          </p:nvSpPr>
          <p:spPr bwMode="auto">
            <a:xfrm>
              <a:off x="2215" y="3465"/>
              <a:ext cx="1013" cy="233"/>
            </a:xfrm>
            <a:prstGeom prst="rect">
              <a:avLst/>
            </a:prstGeom>
            <a:noFill/>
            <a:ln w="9525">
              <a:noFill/>
              <a:miter lim="800000"/>
              <a:headEnd/>
              <a:tailEnd/>
            </a:ln>
          </p:spPr>
          <p:txBody>
            <a:bodyPr wrap="none">
              <a:spAutoFit/>
            </a:bodyPr>
            <a:lstStyle/>
            <a:p>
              <a:pPr eaLnBrk="1" hangingPunct="1"/>
              <a:r>
                <a:rPr lang="en-US" dirty="0" smtClean="0">
                  <a:latin typeface="Arial" charset="0"/>
                </a:rPr>
                <a:t>Microstrip </a:t>
              </a:r>
              <a:r>
                <a:rPr lang="en-US" dirty="0">
                  <a:latin typeface="Arial" charset="0"/>
                </a:rPr>
                <a:t>line</a:t>
              </a:r>
            </a:p>
          </p:txBody>
        </p:sp>
        <p:sp>
          <p:nvSpPr>
            <p:cNvPr id="114700" name="Rectangle 14"/>
            <p:cNvSpPr>
              <a:spLocks noChangeArrowheads="1"/>
            </p:cNvSpPr>
            <p:nvPr/>
          </p:nvSpPr>
          <p:spPr bwMode="auto">
            <a:xfrm>
              <a:off x="1561" y="3328"/>
              <a:ext cx="3151" cy="107"/>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114701" name="Rectangle 15"/>
            <p:cNvSpPr>
              <a:spLocks noChangeArrowheads="1"/>
            </p:cNvSpPr>
            <p:nvPr/>
          </p:nvSpPr>
          <p:spPr bwMode="auto">
            <a:xfrm>
              <a:off x="3479" y="3285"/>
              <a:ext cx="235" cy="56"/>
            </a:xfrm>
            <a:prstGeom prst="rect">
              <a:avLst/>
            </a:prstGeom>
            <a:solidFill>
              <a:schemeClr val="accent1"/>
            </a:solidFill>
            <a:ln w="9525">
              <a:noFill/>
              <a:miter lim="800000"/>
              <a:headEnd/>
              <a:tailEnd/>
            </a:ln>
          </p:spPr>
          <p:txBody>
            <a:bodyPr wrap="none" anchor="ctr"/>
            <a:lstStyle/>
            <a:p>
              <a:endParaRPr lang="en-US"/>
            </a:p>
          </p:txBody>
        </p:sp>
        <p:sp>
          <p:nvSpPr>
            <p:cNvPr id="114702" name="Text Box 16"/>
            <p:cNvSpPr txBox="1">
              <a:spLocks noChangeArrowheads="1"/>
            </p:cNvSpPr>
            <p:nvPr/>
          </p:nvSpPr>
          <p:spPr bwMode="auto">
            <a:xfrm>
              <a:off x="4241" y="3659"/>
              <a:ext cx="367" cy="233"/>
            </a:xfrm>
            <a:prstGeom prst="rect">
              <a:avLst/>
            </a:prstGeom>
            <a:noFill/>
            <a:ln w="9525">
              <a:noFill/>
              <a:miter lim="800000"/>
              <a:headEnd/>
              <a:tailEnd/>
            </a:ln>
          </p:spPr>
          <p:txBody>
            <a:bodyPr wrap="none">
              <a:spAutoFit/>
            </a:bodyPr>
            <a:lstStyle/>
            <a:p>
              <a:pPr eaLnBrk="1" hangingPunct="1"/>
              <a:r>
                <a:rPr lang="en-US" dirty="0" smtClean="0">
                  <a:latin typeface="Arial" charset="0"/>
                </a:rPr>
                <a:t>Slot</a:t>
              </a:r>
              <a:endParaRPr lang="en-US" dirty="0">
                <a:latin typeface="Arial" charset="0"/>
              </a:endParaRPr>
            </a:p>
          </p:txBody>
        </p:sp>
        <p:sp>
          <p:nvSpPr>
            <p:cNvPr id="114703" name="Line 17"/>
            <p:cNvSpPr>
              <a:spLocks noChangeShapeType="1"/>
            </p:cNvSpPr>
            <p:nvPr/>
          </p:nvSpPr>
          <p:spPr bwMode="auto">
            <a:xfrm flipH="1" flipV="1">
              <a:off x="3658" y="3365"/>
              <a:ext cx="560" cy="374"/>
            </a:xfrm>
            <a:prstGeom prst="line">
              <a:avLst/>
            </a:prstGeom>
            <a:noFill/>
            <a:ln w="9525">
              <a:solidFill>
                <a:schemeClr val="tx1"/>
              </a:solidFill>
              <a:round/>
              <a:headEnd/>
              <a:tailEnd type="triangle" w="med" len="med"/>
            </a:ln>
          </p:spPr>
          <p:txBody>
            <a:bodyPr wrap="none"/>
            <a:lstStyle/>
            <a:p>
              <a:endParaRPr lang="en-US"/>
            </a:p>
          </p:txBody>
        </p:sp>
        <p:sp>
          <p:nvSpPr>
            <p:cNvPr id="114704" name="Rectangle 20"/>
            <p:cNvSpPr>
              <a:spLocks noChangeArrowheads="1"/>
            </p:cNvSpPr>
            <p:nvPr/>
          </p:nvSpPr>
          <p:spPr bwMode="auto">
            <a:xfrm>
              <a:off x="1570" y="2777"/>
              <a:ext cx="3151" cy="212"/>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705" name="Line 21"/>
            <p:cNvSpPr>
              <a:spLocks noChangeShapeType="1"/>
            </p:cNvSpPr>
            <p:nvPr/>
          </p:nvSpPr>
          <p:spPr bwMode="auto">
            <a:xfrm>
              <a:off x="2766" y="2496"/>
              <a:ext cx="186" cy="478"/>
            </a:xfrm>
            <a:prstGeom prst="line">
              <a:avLst/>
            </a:prstGeom>
            <a:noFill/>
            <a:ln w="9525">
              <a:solidFill>
                <a:schemeClr val="tx1"/>
              </a:solidFill>
              <a:round/>
              <a:headEnd/>
              <a:tailEnd type="triangle" w="med" len="med"/>
            </a:ln>
          </p:spPr>
          <p:txBody>
            <a:bodyPr wrap="none"/>
            <a:lstStyle/>
            <a:p>
              <a:endParaRPr lang="en-US"/>
            </a:p>
          </p:txBody>
        </p:sp>
        <p:sp>
          <p:nvSpPr>
            <p:cNvPr id="114706" name="Text Box 22"/>
            <p:cNvSpPr txBox="1">
              <a:spLocks noChangeArrowheads="1"/>
            </p:cNvSpPr>
            <p:nvPr/>
          </p:nvSpPr>
          <p:spPr bwMode="auto">
            <a:xfrm>
              <a:off x="428" y="2143"/>
              <a:ext cx="1199" cy="233"/>
            </a:xfrm>
            <a:prstGeom prst="rect">
              <a:avLst/>
            </a:prstGeom>
            <a:noFill/>
            <a:ln w="9525">
              <a:noFill/>
              <a:miter lim="800000"/>
              <a:headEnd/>
              <a:tailEnd/>
            </a:ln>
          </p:spPr>
          <p:txBody>
            <a:bodyPr wrap="none">
              <a:spAutoFit/>
            </a:bodyPr>
            <a:lstStyle/>
            <a:p>
              <a:pPr eaLnBrk="1" hangingPunct="1"/>
              <a:r>
                <a:rPr lang="en-US" dirty="0" smtClean="0">
                  <a:latin typeface="Arial" charset="0"/>
                </a:rPr>
                <a:t>Patch </a:t>
              </a:r>
              <a:r>
                <a:rPr lang="en-US" dirty="0">
                  <a:latin typeface="Arial" charset="0"/>
                </a:rPr>
                <a:t>substrates</a:t>
              </a:r>
            </a:p>
          </p:txBody>
        </p:sp>
        <p:sp>
          <p:nvSpPr>
            <p:cNvPr id="114707" name="Line 23"/>
            <p:cNvSpPr>
              <a:spLocks noChangeShapeType="1"/>
            </p:cNvSpPr>
            <p:nvPr/>
          </p:nvSpPr>
          <p:spPr bwMode="auto">
            <a:xfrm>
              <a:off x="1516" y="2414"/>
              <a:ext cx="552" cy="552"/>
            </a:xfrm>
            <a:prstGeom prst="line">
              <a:avLst/>
            </a:prstGeom>
            <a:noFill/>
            <a:ln w="9525">
              <a:solidFill>
                <a:schemeClr val="tx1"/>
              </a:solidFill>
              <a:round/>
              <a:headEnd/>
              <a:tailEnd type="triangle" w="med" len="med"/>
            </a:ln>
          </p:spPr>
          <p:txBody>
            <a:bodyPr wrap="none"/>
            <a:lstStyle/>
            <a:p>
              <a:endParaRPr lang="en-US"/>
            </a:p>
          </p:txBody>
        </p:sp>
        <p:sp>
          <p:nvSpPr>
            <p:cNvPr id="114708" name="Line 24"/>
            <p:cNvSpPr>
              <a:spLocks noChangeShapeType="1"/>
            </p:cNvSpPr>
            <p:nvPr/>
          </p:nvSpPr>
          <p:spPr bwMode="auto">
            <a:xfrm>
              <a:off x="1118" y="3037"/>
              <a:ext cx="982" cy="327"/>
            </a:xfrm>
            <a:prstGeom prst="line">
              <a:avLst/>
            </a:prstGeom>
            <a:noFill/>
            <a:ln w="9525">
              <a:solidFill>
                <a:schemeClr val="tx1"/>
              </a:solidFill>
              <a:round/>
              <a:headEnd/>
              <a:tailEnd type="triangle" w="med" len="med"/>
            </a:ln>
          </p:spPr>
          <p:txBody>
            <a:bodyPr wrap="none"/>
            <a:lstStyle/>
            <a:p>
              <a:endParaRPr lang="en-US"/>
            </a:p>
          </p:txBody>
        </p:sp>
        <p:sp>
          <p:nvSpPr>
            <p:cNvPr id="114709" name="Rectangle 26"/>
            <p:cNvSpPr>
              <a:spLocks noChangeArrowheads="1"/>
            </p:cNvSpPr>
            <p:nvPr/>
          </p:nvSpPr>
          <p:spPr bwMode="auto">
            <a:xfrm>
              <a:off x="3037" y="2756"/>
              <a:ext cx="1193"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4710" name="Text Box 27"/>
            <p:cNvSpPr txBox="1">
              <a:spLocks noChangeArrowheads="1"/>
            </p:cNvSpPr>
            <p:nvPr/>
          </p:nvSpPr>
          <p:spPr bwMode="auto">
            <a:xfrm>
              <a:off x="3238" y="2465"/>
              <a:ext cx="763" cy="233"/>
            </a:xfrm>
            <a:prstGeom prst="rect">
              <a:avLst/>
            </a:prstGeom>
            <a:noFill/>
            <a:ln w="9525">
              <a:noFill/>
              <a:miter lim="800000"/>
              <a:headEnd/>
              <a:tailEnd/>
            </a:ln>
          </p:spPr>
          <p:txBody>
            <a:bodyPr wrap="none">
              <a:spAutoFit/>
            </a:bodyPr>
            <a:lstStyle/>
            <a:p>
              <a:pPr eaLnBrk="1" hangingPunct="1"/>
              <a:r>
                <a:rPr lang="en-US" dirty="0" smtClean="0">
                  <a:latin typeface="Arial" charset="0"/>
                </a:rPr>
                <a:t>Top Patch</a:t>
              </a:r>
              <a:endParaRPr lang="en-US" dirty="0">
                <a:latin typeface="Arial" charset="0"/>
              </a:endParaRPr>
            </a:p>
          </p:txBody>
        </p:sp>
        <p:sp>
          <p:nvSpPr>
            <p:cNvPr id="114711" name="Line 31"/>
            <p:cNvSpPr>
              <a:spLocks noChangeShapeType="1"/>
            </p:cNvSpPr>
            <p:nvPr/>
          </p:nvSpPr>
          <p:spPr bwMode="auto">
            <a:xfrm>
              <a:off x="1516" y="2398"/>
              <a:ext cx="320" cy="776"/>
            </a:xfrm>
            <a:prstGeom prst="line">
              <a:avLst/>
            </a:prstGeom>
            <a:noFill/>
            <a:ln w="9525">
              <a:solidFill>
                <a:schemeClr val="tx1"/>
              </a:solidFill>
              <a:round/>
              <a:headEnd/>
              <a:tailEnd type="triangle" w="med" len="med"/>
            </a:ln>
          </p:spPr>
          <p:txBody>
            <a:bodyPr wrap="none"/>
            <a:lstStyle/>
            <a:p>
              <a:endParaRPr lang="en-US"/>
            </a:p>
          </p:txBody>
        </p:sp>
      </p:grpSp>
      <p:sp>
        <p:nvSpPr>
          <p:cNvPr id="24" name="Slide Number Placeholder 23"/>
          <p:cNvSpPr>
            <a:spLocks noGrp="1"/>
          </p:cNvSpPr>
          <p:nvPr>
            <p:ph type="sldNum" sz="quarter" idx="4"/>
          </p:nvPr>
        </p:nvSpPr>
        <p:spPr/>
        <p:txBody>
          <a:bodyPr/>
          <a:lstStyle/>
          <a:p>
            <a:pPr>
              <a:defRPr/>
            </a:pPr>
            <a:fld id="{70B0E88B-1183-42A5-A789-9A7FFF2AFA69}" type="slidenum">
              <a:rPr lang="en-US" smtClean="0"/>
              <a:pPr>
                <a:defRPr/>
              </a:pPr>
              <a:t>139</a:t>
            </a:fld>
            <a:endParaRPr lang="en-US" dirty="0"/>
          </a:p>
        </p:txBody>
      </p:sp>
      <p:sp>
        <p:nvSpPr>
          <p:cNvPr id="25"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26" name="Text Box 4"/>
          <p:cNvSpPr txBox="1">
            <a:spLocks noChangeArrowheads="1"/>
          </p:cNvSpPr>
          <p:nvPr/>
        </p:nvSpPr>
        <p:spPr bwMode="auto">
          <a:xfrm>
            <a:off x="2891060" y="646339"/>
            <a:ext cx="3096078" cy="457200"/>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Stacked Patches</a:t>
            </a:r>
            <a:endParaRPr lang="en-US" sz="2400" dirty="0">
              <a:solidFill>
                <a:schemeClr val="hlink"/>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209550" y="5841237"/>
            <a:ext cx="8934450" cy="366712"/>
          </a:xfrm>
          <a:prstGeom prst="rect">
            <a:avLst/>
          </a:prstGeom>
          <a:noFill/>
          <a:ln w="9525">
            <a:noFill/>
            <a:miter lim="800000"/>
            <a:headEnd/>
            <a:tailEnd/>
          </a:ln>
        </p:spPr>
        <p:txBody>
          <a:bodyPr wrap="none">
            <a:spAutoFit/>
          </a:bodyPr>
          <a:lstStyle/>
          <a:p>
            <a:pPr>
              <a:spcBef>
                <a:spcPct val="50000"/>
              </a:spcBef>
            </a:pPr>
            <a:r>
              <a:rPr lang="en-US" dirty="0">
                <a:solidFill>
                  <a:schemeClr val="hlink"/>
                </a:solidFill>
                <a:latin typeface="Arial" charset="0"/>
              </a:rPr>
              <a:t>Microstrip Antenna Integrated into a System: HIC Antenna Base-Station for 28-43 GHz</a:t>
            </a:r>
          </a:p>
        </p:txBody>
      </p:sp>
      <p:pic>
        <p:nvPicPr>
          <p:cNvPr id="72708" name="Picture 4" descr="fiber_lens2"/>
          <p:cNvPicPr>
            <a:picLocks noChangeAspect="1" noChangeArrowheads="1"/>
          </p:cNvPicPr>
          <p:nvPr/>
        </p:nvPicPr>
        <p:blipFill>
          <a:blip r:embed="rId2" cstate="print"/>
          <a:srcRect/>
          <a:stretch>
            <a:fillRect/>
          </a:stretch>
        </p:blipFill>
        <p:spPr bwMode="auto">
          <a:xfrm>
            <a:off x="2547938" y="1065213"/>
            <a:ext cx="4098925" cy="4560887"/>
          </a:xfrm>
          <a:prstGeom prst="rect">
            <a:avLst/>
          </a:prstGeom>
          <a:noFill/>
          <a:ln w="9525">
            <a:noFill/>
            <a:miter lim="800000"/>
            <a:headEnd/>
            <a:tailEnd/>
          </a:ln>
        </p:spPr>
      </p:pic>
      <p:sp>
        <p:nvSpPr>
          <p:cNvPr id="72709" name="Text Box 5"/>
          <p:cNvSpPr txBox="1">
            <a:spLocks noChangeArrowheads="1"/>
          </p:cNvSpPr>
          <p:nvPr/>
        </p:nvSpPr>
        <p:spPr bwMode="auto">
          <a:xfrm>
            <a:off x="7140574" y="2065338"/>
            <a:ext cx="917575" cy="400110"/>
          </a:xfrm>
          <a:prstGeom prst="rect">
            <a:avLst/>
          </a:prstGeom>
          <a:solidFill>
            <a:schemeClr val="bg1"/>
          </a:solidFill>
          <a:ln w="12700">
            <a:noFill/>
            <a:miter lim="800000"/>
            <a:headEnd/>
            <a:tailEnd/>
          </a:ln>
        </p:spPr>
        <p:txBody>
          <a:bodyPr wrap="square">
            <a:spAutoFit/>
          </a:bodyPr>
          <a:lstStyle/>
          <a:p>
            <a:pPr>
              <a:spcBef>
                <a:spcPct val="50000"/>
              </a:spcBef>
            </a:pPr>
            <a:r>
              <a:rPr lang="en-US" sz="2000" dirty="0">
                <a:latin typeface="Arial" charset="0"/>
              </a:rPr>
              <a:t>F</a:t>
            </a:r>
            <a:r>
              <a:rPr lang="en-US" sz="2000" dirty="0" smtClean="0">
                <a:latin typeface="Arial" charset="0"/>
              </a:rPr>
              <a:t>ilter</a:t>
            </a:r>
            <a:endParaRPr lang="en-US" sz="2000" dirty="0">
              <a:latin typeface="Arial" charset="0"/>
            </a:endParaRPr>
          </a:p>
        </p:txBody>
      </p:sp>
      <p:sp>
        <p:nvSpPr>
          <p:cNvPr id="72711" name="Text Box 7"/>
          <p:cNvSpPr txBox="1">
            <a:spLocks noChangeArrowheads="1"/>
          </p:cNvSpPr>
          <p:nvPr/>
        </p:nvSpPr>
        <p:spPr bwMode="auto">
          <a:xfrm>
            <a:off x="7072313" y="4386263"/>
            <a:ext cx="1295400" cy="400110"/>
          </a:xfrm>
          <a:prstGeom prst="rect">
            <a:avLst/>
          </a:prstGeom>
          <a:solidFill>
            <a:schemeClr val="bg1"/>
          </a:solidFill>
          <a:ln w="12700">
            <a:noFill/>
            <a:miter lim="800000"/>
            <a:headEnd/>
            <a:tailEnd/>
          </a:ln>
        </p:spPr>
        <p:txBody>
          <a:bodyPr>
            <a:spAutoFit/>
          </a:bodyPr>
          <a:lstStyle/>
          <a:p>
            <a:pPr algn="ctr">
              <a:spcBef>
                <a:spcPct val="50000"/>
              </a:spcBef>
            </a:pPr>
            <a:r>
              <a:rPr lang="en-US" sz="2000" dirty="0" smtClean="0">
                <a:latin typeface="Arial" charset="0"/>
              </a:rPr>
              <a:t>Diplexer</a:t>
            </a:r>
            <a:endParaRPr lang="en-US" sz="2000" dirty="0">
              <a:latin typeface="Arial" charset="0"/>
            </a:endParaRPr>
          </a:p>
        </p:txBody>
      </p:sp>
      <p:sp>
        <p:nvSpPr>
          <p:cNvPr id="72712" name="Text Box 8"/>
          <p:cNvSpPr txBox="1">
            <a:spLocks noChangeArrowheads="1"/>
          </p:cNvSpPr>
          <p:nvPr/>
        </p:nvSpPr>
        <p:spPr bwMode="auto">
          <a:xfrm>
            <a:off x="985838" y="3389313"/>
            <a:ext cx="990600" cy="396875"/>
          </a:xfrm>
          <a:prstGeom prst="rect">
            <a:avLst/>
          </a:prstGeom>
          <a:solidFill>
            <a:schemeClr val="bg1"/>
          </a:solidFill>
          <a:ln w="12700">
            <a:noFill/>
            <a:miter lim="800000"/>
            <a:headEnd/>
            <a:tailEnd/>
          </a:ln>
        </p:spPr>
        <p:txBody>
          <a:bodyPr>
            <a:spAutoFit/>
          </a:bodyPr>
          <a:lstStyle/>
          <a:p>
            <a:pPr algn="ctr">
              <a:spcBef>
                <a:spcPct val="50000"/>
              </a:spcBef>
            </a:pPr>
            <a:r>
              <a:rPr lang="en-US" sz="2000">
                <a:latin typeface="Arial" charset="0"/>
              </a:rPr>
              <a:t>LNA</a:t>
            </a:r>
          </a:p>
        </p:txBody>
      </p:sp>
      <p:sp>
        <p:nvSpPr>
          <p:cNvPr id="72713" name="Text Box 9"/>
          <p:cNvSpPr txBox="1">
            <a:spLocks noChangeArrowheads="1"/>
          </p:cNvSpPr>
          <p:nvPr/>
        </p:nvSpPr>
        <p:spPr bwMode="auto">
          <a:xfrm>
            <a:off x="1077913" y="3740150"/>
            <a:ext cx="990600" cy="396875"/>
          </a:xfrm>
          <a:prstGeom prst="rect">
            <a:avLst/>
          </a:prstGeom>
          <a:solidFill>
            <a:schemeClr val="bg1"/>
          </a:solidFill>
          <a:ln w="12700">
            <a:noFill/>
            <a:miter lim="800000"/>
            <a:headEnd/>
            <a:tailEnd/>
          </a:ln>
        </p:spPr>
        <p:txBody>
          <a:bodyPr>
            <a:spAutoFit/>
          </a:bodyPr>
          <a:lstStyle/>
          <a:p>
            <a:pPr algn="ctr">
              <a:spcBef>
                <a:spcPct val="50000"/>
              </a:spcBef>
            </a:pPr>
            <a:r>
              <a:rPr lang="en-US" sz="2000" dirty="0">
                <a:latin typeface="Arial" charset="0"/>
              </a:rPr>
              <a:t>PD</a:t>
            </a:r>
          </a:p>
        </p:txBody>
      </p:sp>
      <p:sp>
        <p:nvSpPr>
          <p:cNvPr id="72714" name="Text Box 10"/>
          <p:cNvSpPr txBox="1">
            <a:spLocks noChangeArrowheads="1"/>
          </p:cNvSpPr>
          <p:nvPr/>
        </p:nvSpPr>
        <p:spPr bwMode="auto">
          <a:xfrm>
            <a:off x="7258050" y="2863850"/>
            <a:ext cx="1600200" cy="396875"/>
          </a:xfrm>
          <a:prstGeom prst="rect">
            <a:avLst/>
          </a:prstGeom>
          <a:solidFill>
            <a:schemeClr val="bg1"/>
          </a:solidFill>
          <a:ln w="12700">
            <a:noFill/>
            <a:miter lim="800000"/>
            <a:headEnd/>
            <a:tailEnd/>
          </a:ln>
        </p:spPr>
        <p:txBody>
          <a:bodyPr>
            <a:spAutoFit/>
          </a:bodyPr>
          <a:lstStyle/>
          <a:p>
            <a:pPr algn="ctr">
              <a:spcBef>
                <a:spcPct val="50000"/>
              </a:spcBef>
            </a:pPr>
            <a:r>
              <a:rPr lang="en-US" sz="2000">
                <a:latin typeface="Arial" charset="0"/>
              </a:rPr>
              <a:t>K-connector</a:t>
            </a:r>
          </a:p>
        </p:txBody>
      </p:sp>
      <p:sp>
        <p:nvSpPr>
          <p:cNvPr id="72715" name="Text Box 11"/>
          <p:cNvSpPr txBox="1">
            <a:spLocks noChangeArrowheads="1"/>
          </p:cNvSpPr>
          <p:nvPr/>
        </p:nvSpPr>
        <p:spPr bwMode="auto">
          <a:xfrm>
            <a:off x="0" y="2509838"/>
            <a:ext cx="2457450" cy="707886"/>
          </a:xfrm>
          <a:prstGeom prst="rect">
            <a:avLst/>
          </a:prstGeom>
          <a:solidFill>
            <a:schemeClr val="bg1"/>
          </a:solidFill>
          <a:ln w="12700">
            <a:noFill/>
            <a:miter lim="800000"/>
            <a:headEnd/>
            <a:tailEnd/>
          </a:ln>
        </p:spPr>
        <p:txBody>
          <a:bodyPr wrap="square">
            <a:spAutoFit/>
          </a:bodyPr>
          <a:lstStyle/>
          <a:p>
            <a:pPr algn="ctr">
              <a:spcBef>
                <a:spcPct val="50000"/>
              </a:spcBef>
            </a:pPr>
            <a:r>
              <a:rPr lang="en-US" sz="2000" dirty="0">
                <a:latin typeface="Arial" charset="0"/>
              </a:rPr>
              <a:t>DC supply Micro-D connector</a:t>
            </a:r>
          </a:p>
        </p:txBody>
      </p:sp>
      <p:sp>
        <p:nvSpPr>
          <p:cNvPr id="72716" name="Text Box 12"/>
          <p:cNvSpPr txBox="1">
            <a:spLocks noChangeArrowheads="1"/>
          </p:cNvSpPr>
          <p:nvPr/>
        </p:nvSpPr>
        <p:spPr bwMode="auto">
          <a:xfrm>
            <a:off x="288925" y="1516063"/>
            <a:ext cx="1600200" cy="701675"/>
          </a:xfrm>
          <a:prstGeom prst="rect">
            <a:avLst/>
          </a:prstGeom>
          <a:solidFill>
            <a:schemeClr val="bg1"/>
          </a:solidFill>
          <a:ln w="12700">
            <a:noFill/>
            <a:miter lim="800000"/>
            <a:headEnd/>
            <a:tailEnd/>
          </a:ln>
        </p:spPr>
        <p:txBody>
          <a:bodyPr>
            <a:spAutoFit/>
          </a:bodyPr>
          <a:lstStyle/>
          <a:p>
            <a:pPr algn="ctr">
              <a:spcBef>
                <a:spcPct val="50000"/>
              </a:spcBef>
            </a:pPr>
            <a:r>
              <a:rPr lang="en-US" sz="2000" dirty="0">
                <a:solidFill>
                  <a:srgbClr val="FF0000"/>
                </a:solidFill>
                <a:latin typeface="Arial" charset="0"/>
              </a:rPr>
              <a:t>M</a:t>
            </a:r>
            <a:r>
              <a:rPr lang="en-US" sz="2000" dirty="0" smtClean="0">
                <a:solidFill>
                  <a:srgbClr val="FF0000"/>
                </a:solidFill>
                <a:latin typeface="Arial" charset="0"/>
              </a:rPr>
              <a:t>icrostrip </a:t>
            </a:r>
            <a:r>
              <a:rPr lang="en-US" sz="2000" dirty="0">
                <a:solidFill>
                  <a:srgbClr val="FF0000"/>
                </a:solidFill>
                <a:latin typeface="Arial" charset="0"/>
              </a:rPr>
              <a:t>antenna</a:t>
            </a:r>
          </a:p>
        </p:txBody>
      </p:sp>
      <p:sp>
        <p:nvSpPr>
          <p:cNvPr id="72717" name="Text Box 13"/>
          <p:cNvSpPr txBox="1">
            <a:spLocks noChangeArrowheads="1"/>
          </p:cNvSpPr>
          <p:nvPr/>
        </p:nvSpPr>
        <p:spPr bwMode="auto">
          <a:xfrm>
            <a:off x="246063" y="4184650"/>
            <a:ext cx="2057400" cy="701675"/>
          </a:xfrm>
          <a:prstGeom prst="rect">
            <a:avLst/>
          </a:prstGeom>
          <a:solidFill>
            <a:schemeClr val="bg1"/>
          </a:solidFill>
          <a:ln w="12700">
            <a:noFill/>
            <a:miter lim="800000"/>
            <a:headEnd/>
            <a:tailEnd/>
          </a:ln>
        </p:spPr>
        <p:txBody>
          <a:bodyPr>
            <a:spAutoFit/>
          </a:bodyPr>
          <a:lstStyle/>
          <a:p>
            <a:pPr algn="ctr">
              <a:spcBef>
                <a:spcPct val="50000"/>
              </a:spcBef>
            </a:pPr>
            <a:r>
              <a:rPr lang="en-US" sz="2000" dirty="0" smtClean="0">
                <a:latin typeface="Arial" charset="0"/>
              </a:rPr>
              <a:t>Fiber </a:t>
            </a:r>
            <a:r>
              <a:rPr lang="en-US" sz="2000" dirty="0">
                <a:latin typeface="Arial" charset="0"/>
              </a:rPr>
              <a:t>input with collimating lens</a:t>
            </a:r>
          </a:p>
        </p:txBody>
      </p:sp>
      <p:sp>
        <p:nvSpPr>
          <p:cNvPr id="72718" name="Text Box 14"/>
          <p:cNvSpPr txBox="1">
            <a:spLocks noChangeArrowheads="1"/>
          </p:cNvSpPr>
          <p:nvPr/>
        </p:nvSpPr>
        <p:spPr bwMode="auto">
          <a:xfrm>
            <a:off x="3654425" y="5108575"/>
            <a:ext cx="184150" cy="457200"/>
          </a:xfrm>
          <a:prstGeom prst="rect">
            <a:avLst/>
          </a:prstGeom>
          <a:noFill/>
          <a:ln w="12700">
            <a:noFill/>
            <a:miter lim="800000"/>
            <a:headEnd/>
            <a:tailEnd/>
          </a:ln>
        </p:spPr>
        <p:txBody>
          <a:bodyPr wrap="none">
            <a:spAutoFit/>
          </a:bodyPr>
          <a:lstStyle/>
          <a:p>
            <a:endParaRPr lang="en-US" sz="2400">
              <a:latin typeface="Times New Roman" pitchFamily="18" charset="0"/>
            </a:endParaRPr>
          </a:p>
        </p:txBody>
      </p:sp>
      <p:sp>
        <p:nvSpPr>
          <p:cNvPr id="72720" name="Line 16"/>
          <p:cNvSpPr>
            <a:spLocks noChangeShapeType="1"/>
          </p:cNvSpPr>
          <p:nvPr/>
        </p:nvSpPr>
        <p:spPr bwMode="auto">
          <a:xfrm flipH="1" flipV="1">
            <a:off x="5781675" y="2881313"/>
            <a:ext cx="1524000" cy="152400"/>
          </a:xfrm>
          <a:prstGeom prst="line">
            <a:avLst/>
          </a:prstGeom>
          <a:noFill/>
          <a:ln w="12700">
            <a:solidFill>
              <a:schemeClr val="tx1"/>
            </a:solidFill>
            <a:round/>
            <a:headEnd/>
            <a:tailEnd type="triangle" w="med" len="med"/>
          </a:ln>
        </p:spPr>
        <p:txBody>
          <a:bodyPr/>
          <a:lstStyle/>
          <a:p>
            <a:endParaRPr lang="en-US"/>
          </a:p>
        </p:txBody>
      </p:sp>
      <p:sp>
        <p:nvSpPr>
          <p:cNvPr id="72721" name="Line 17"/>
          <p:cNvSpPr>
            <a:spLocks noChangeShapeType="1"/>
          </p:cNvSpPr>
          <p:nvPr/>
        </p:nvSpPr>
        <p:spPr bwMode="auto">
          <a:xfrm flipH="1" flipV="1">
            <a:off x="4864100" y="2768600"/>
            <a:ext cx="2286000" cy="1676400"/>
          </a:xfrm>
          <a:prstGeom prst="line">
            <a:avLst/>
          </a:prstGeom>
          <a:noFill/>
          <a:ln w="12700">
            <a:solidFill>
              <a:schemeClr val="tx1"/>
            </a:solidFill>
            <a:round/>
            <a:headEnd/>
            <a:tailEnd type="triangle" w="med" len="med"/>
          </a:ln>
        </p:spPr>
        <p:txBody>
          <a:bodyPr/>
          <a:lstStyle/>
          <a:p>
            <a:endParaRPr lang="en-US"/>
          </a:p>
        </p:txBody>
      </p:sp>
      <p:sp>
        <p:nvSpPr>
          <p:cNvPr id="72722" name="Line 18"/>
          <p:cNvSpPr>
            <a:spLocks noChangeShapeType="1"/>
          </p:cNvSpPr>
          <p:nvPr/>
        </p:nvSpPr>
        <p:spPr bwMode="auto">
          <a:xfrm flipH="1">
            <a:off x="5114925" y="2311400"/>
            <a:ext cx="1981200" cy="457200"/>
          </a:xfrm>
          <a:prstGeom prst="line">
            <a:avLst/>
          </a:prstGeom>
          <a:noFill/>
          <a:ln w="12700">
            <a:solidFill>
              <a:schemeClr val="tx1"/>
            </a:solidFill>
            <a:round/>
            <a:headEnd/>
            <a:tailEnd type="triangle" w="med" len="med"/>
          </a:ln>
        </p:spPr>
        <p:txBody>
          <a:bodyPr/>
          <a:lstStyle/>
          <a:p>
            <a:endParaRPr lang="en-US"/>
          </a:p>
        </p:txBody>
      </p:sp>
      <p:sp>
        <p:nvSpPr>
          <p:cNvPr id="72723" name="Line 19"/>
          <p:cNvSpPr>
            <a:spLocks noChangeShapeType="1"/>
          </p:cNvSpPr>
          <p:nvPr/>
        </p:nvSpPr>
        <p:spPr bwMode="auto">
          <a:xfrm flipV="1">
            <a:off x="1671638" y="1651000"/>
            <a:ext cx="2997200" cy="215900"/>
          </a:xfrm>
          <a:prstGeom prst="line">
            <a:avLst/>
          </a:prstGeom>
          <a:noFill/>
          <a:ln w="12700">
            <a:solidFill>
              <a:schemeClr val="hlink"/>
            </a:solidFill>
            <a:round/>
            <a:headEnd/>
            <a:tailEnd type="triangle" w="med" len="med"/>
          </a:ln>
        </p:spPr>
        <p:txBody>
          <a:bodyPr/>
          <a:lstStyle/>
          <a:p>
            <a:endParaRPr lang="en-US"/>
          </a:p>
        </p:txBody>
      </p:sp>
      <p:sp>
        <p:nvSpPr>
          <p:cNvPr id="72724" name="Line 20"/>
          <p:cNvSpPr>
            <a:spLocks noChangeShapeType="1"/>
          </p:cNvSpPr>
          <p:nvPr/>
        </p:nvSpPr>
        <p:spPr bwMode="auto">
          <a:xfrm flipV="1">
            <a:off x="1822450" y="3086100"/>
            <a:ext cx="2971800" cy="838200"/>
          </a:xfrm>
          <a:prstGeom prst="line">
            <a:avLst/>
          </a:prstGeom>
          <a:noFill/>
          <a:ln w="12700">
            <a:solidFill>
              <a:schemeClr val="tx1"/>
            </a:solidFill>
            <a:round/>
            <a:headEnd/>
            <a:tailEnd type="triangle" w="med" len="med"/>
          </a:ln>
        </p:spPr>
        <p:txBody>
          <a:bodyPr/>
          <a:lstStyle/>
          <a:p>
            <a:endParaRPr lang="en-US"/>
          </a:p>
        </p:txBody>
      </p:sp>
      <p:sp>
        <p:nvSpPr>
          <p:cNvPr id="72725" name="Line 21"/>
          <p:cNvSpPr>
            <a:spLocks noChangeShapeType="1"/>
          </p:cNvSpPr>
          <p:nvPr/>
        </p:nvSpPr>
        <p:spPr bwMode="auto">
          <a:xfrm flipV="1">
            <a:off x="2163763" y="3784600"/>
            <a:ext cx="2654300" cy="723900"/>
          </a:xfrm>
          <a:prstGeom prst="line">
            <a:avLst/>
          </a:prstGeom>
          <a:noFill/>
          <a:ln w="12700">
            <a:solidFill>
              <a:schemeClr val="tx1"/>
            </a:solidFill>
            <a:round/>
            <a:headEnd/>
            <a:tailEnd type="triangle" w="med" len="med"/>
          </a:ln>
        </p:spPr>
        <p:txBody>
          <a:bodyPr/>
          <a:lstStyle/>
          <a:p>
            <a:endParaRPr lang="en-US"/>
          </a:p>
        </p:txBody>
      </p:sp>
      <p:sp>
        <p:nvSpPr>
          <p:cNvPr id="72726" name="Line 22"/>
          <p:cNvSpPr>
            <a:spLocks noChangeShapeType="1"/>
          </p:cNvSpPr>
          <p:nvPr/>
        </p:nvSpPr>
        <p:spPr bwMode="auto">
          <a:xfrm flipV="1">
            <a:off x="1822450" y="2927350"/>
            <a:ext cx="2895600" cy="685800"/>
          </a:xfrm>
          <a:prstGeom prst="line">
            <a:avLst/>
          </a:prstGeom>
          <a:noFill/>
          <a:ln w="12700">
            <a:solidFill>
              <a:schemeClr val="tx1"/>
            </a:solidFill>
            <a:round/>
            <a:headEnd/>
            <a:tailEnd type="triangle" w="med" len="med"/>
          </a:ln>
        </p:spPr>
        <p:txBody>
          <a:bodyPr/>
          <a:lstStyle/>
          <a:p>
            <a:endParaRPr lang="en-US"/>
          </a:p>
        </p:txBody>
      </p:sp>
      <p:sp>
        <p:nvSpPr>
          <p:cNvPr id="72727" name="Text Box 23"/>
          <p:cNvSpPr txBox="1">
            <a:spLocks noChangeArrowheads="1"/>
          </p:cNvSpPr>
          <p:nvPr/>
        </p:nvSpPr>
        <p:spPr bwMode="auto">
          <a:xfrm>
            <a:off x="2227736" y="6310375"/>
            <a:ext cx="4412042" cy="338554"/>
          </a:xfrm>
          <a:prstGeom prst="rect">
            <a:avLst/>
          </a:prstGeom>
          <a:noFill/>
          <a:ln w="9525">
            <a:noFill/>
            <a:miter lim="800000"/>
            <a:headEnd/>
            <a:tailEnd/>
          </a:ln>
        </p:spPr>
        <p:txBody>
          <a:bodyPr wrap="none">
            <a:spAutoFit/>
          </a:bodyPr>
          <a:lstStyle/>
          <a:p>
            <a:pPr eaLnBrk="1" hangingPunct="1"/>
            <a:r>
              <a:rPr lang="en-US" sz="1600" dirty="0">
                <a:latin typeface="Arial" charset="0"/>
              </a:rPr>
              <a:t>(Photo courtesy of Dr. Rodney B. Waterhouse)</a:t>
            </a:r>
          </a:p>
        </p:txBody>
      </p:sp>
      <p:sp>
        <p:nvSpPr>
          <p:cNvPr id="24" name="Slide Number Placeholder 23"/>
          <p:cNvSpPr>
            <a:spLocks noGrp="1"/>
          </p:cNvSpPr>
          <p:nvPr>
            <p:ph type="sldNum" sz="quarter" idx="4"/>
          </p:nvPr>
        </p:nvSpPr>
        <p:spPr/>
        <p:txBody>
          <a:bodyPr/>
          <a:lstStyle/>
          <a:p>
            <a:pPr>
              <a:defRPr/>
            </a:pPr>
            <a:fld id="{70B0E88B-1183-42A5-A789-9A7FFF2AFA69}" type="slidenum">
              <a:rPr lang="en-US" smtClean="0"/>
              <a:pPr>
                <a:defRPr/>
              </a:pPr>
              <a:t>14</a:t>
            </a:fld>
            <a:endParaRPr lang="en-US" dirty="0"/>
          </a:p>
        </p:txBody>
      </p:sp>
      <p:sp>
        <p:nvSpPr>
          <p:cNvPr id="23" name="Text Box 2"/>
          <p:cNvSpPr txBox="1">
            <a:spLocks noChangeArrowheads="1"/>
          </p:cNvSpPr>
          <p:nvPr/>
        </p:nvSpPr>
        <p:spPr bwMode="auto">
          <a:xfrm>
            <a:off x="1193507"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16"/>
          <p:cNvSpPr>
            <a:spLocks noChangeArrowheads="1"/>
          </p:cNvSpPr>
          <p:nvPr/>
        </p:nvSpPr>
        <p:spPr bwMode="auto">
          <a:xfrm>
            <a:off x="4306888" y="1365250"/>
            <a:ext cx="4425950" cy="3709988"/>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53253" name="Picture 4" descr="asp2"/>
          <p:cNvPicPr>
            <a:picLocks noChangeAspect="1" noChangeArrowheads="1"/>
          </p:cNvPicPr>
          <p:nvPr/>
        </p:nvPicPr>
        <p:blipFill>
          <a:blip r:embed="rId3" cstate="print"/>
          <a:srcRect/>
          <a:stretch>
            <a:fillRect/>
          </a:stretch>
        </p:blipFill>
        <p:spPr bwMode="auto">
          <a:xfrm>
            <a:off x="177800" y="1711325"/>
            <a:ext cx="3749675" cy="2535238"/>
          </a:xfrm>
          <a:prstGeom prst="rect">
            <a:avLst/>
          </a:prstGeom>
          <a:noFill/>
          <a:ln w="9525">
            <a:noFill/>
            <a:miter lim="800000"/>
            <a:headEnd/>
            <a:tailEnd/>
          </a:ln>
        </p:spPr>
      </p:pic>
      <p:sp>
        <p:nvSpPr>
          <p:cNvPr id="53254" name="Text Box 10"/>
          <p:cNvSpPr txBox="1">
            <a:spLocks noChangeArrowheads="1"/>
          </p:cNvSpPr>
          <p:nvPr/>
        </p:nvSpPr>
        <p:spPr bwMode="auto">
          <a:xfrm>
            <a:off x="1809667" y="5484029"/>
            <a:ext cx="5398016" cy="523220"/>
          </a:xfrm>
          <a:prstGeom prst="rect">
            <a:avLst/>
          </a:prstGeom>
          <a:noFill/>
          <a:ln w="9525">
            <a:noFill/>
            <a:miter lim="800000"/>
            <a:headEnd/>
            <a:tailEnd/>
          </a:ln>
        </p:spPr>
        <p:txBody>
          <a:bodyPr wrap="none">
            <a:spAutoFit/>
          </a:bodyPr>
          <a:lstStyle/>
          <a:p>
            <a:pPr eaLnBrk="1" hangingPunct="1"/>
            <a:r>
              <a:rPr lang="en-US" sz="2400" dirty="0" smtClean="0">
                <a:solidFill>
                  <a:srgbClr val="0000FF"/>
                </a:solidFill>
                <a:latin typeface="Arial" charset="0"/>
              </a:rPr>
              <a:t>Bandwidth (</a:t>
            </a:r>
            <a:r>
              <a:rPr lang="en-US" sz="2400" i="1" dirty="0" smtClean="0">
                <a:solidFill>
                  <a:srgbClr val="0000FF"/>
                </a:solidFill>
                <a:latin typeface="Times New Roman" pitchFamily="18" charset="0"/>
              </a:rPr>
              <a:t>S</a:t>
            </a:r>
            <a:r>
              <a:rPr lang="en-US" sz="2400" baseline="-25000" dirty="0" smtClean="0">
                <a:solidFill>
                  <a:srgbClr val="0000FF"/>
                </a:solidFill>
                <a:latin typeface="Times New Roman" pitchFamily="18" charset="0"/>
              </a:rPr>
              <a:t>11 </a:t>
            </a:r>
            <a:r>
              <a:rPr lang="en-US" sz="2400" dirty="0" smtClean="0">
                <a:solidFill>
                  <a:srgbClr val="0000FF"/>
                </a:solidFill>
                <a:latin typeface="Times New Roman" pitchFamily="18" charset="0"/>
                <a:cs typeface="Times New Roman" pitchFamily="18" charset="0"/>
              </a:rPr>
              <a:t>= -10 dB</a:t>
            </a:r>
            <a:r>
              <a:rPr lang="en-US" sz="2800" dirty="0" smtClean="0">
                <a:solidFill>
                  <a:srgbClr val="0000FF"/>
                </a:solidFill>
                <a:latin typeface="Times New Roman" pitchFamily="18" charset="0"/>
              </a:rPr>
              <a:t>)</a:t>
            </a:r>
            <a:r>
              <a:rPr lang="en-US" sz="2400" dirty="0" smtClean="0">
                <a:solidFill>
                  <a:srgbClr val="0000FF"/>
                </a:solidFill>
                <a:latin typeface="Arial" charset="0"/>
              </a:rPr>
              <a:t> is </a:t>
            </a:r>
            <a:r>
              <a:rPr lang="en-US" sz="2400" dirty="0">
                <a:solidFill>
                  <a:srgbClr val="0000FF"/>
                </a:solidFill>
                <a:latin typeface="Arial" charset="0"/>
              </a:rPr>
              <a:t>about </a:t>
            </a:r>
            <a:r>
              <a:rPr lang="en-US" sz="2400" dirty="0">
                <a:solidFill>
                  <a:srgbClr val="0000FF"/>
                </a:solidFill>
                <a:latin typeface="Times New Roman" pitchFamily="18" charset="0"/>
                <a:cs typeface="Times New Roman" pitchFamily="18" charset="0"/>
              </a:rPr>
              <a:t>100%</a:t>
            </a:r>
          </a:p>
        </p:txBody>
      </p:sp>
      <p:sp>
        <p:nvSpPr>
          <p:cNvPr id="53255" name="Text Box 14"/>
          <p:cNvSpPr txBox="1">
            <a:spLocks noChangeArrowheads="1"/>
          </p:cNvSpPr>
          <p:nvPr/>
        </p:nvSpPr>
        <p:spPr bwMode="auto">
          <a:xfrm>
            <a:off x="368300" y="4352925"/>
            <a:ext cx="3486150" cy="400050"/>
          </a:xfrm>
          <a:prstGeom prst="rect">
            <a:avLst/>
          </a:prstGeom>
          <a:noFill/>
          <a:ln w="9525">
            <a:noFill/>
            <a:miter lim="800000"/>
            <a:headEnd/>
            <a:tailEnd/>
          </a:ln>
        </p:spPr>
        <p:txBody>
          <a:bodyPr wrap="none">
            <a:spAutoFit/>
          </a:bodyPr>
          <a:lstStyle/>
          <a:p>
            <a:pPr eaLnBrk="1" hangingPunct="1"/>
            <a:r>
              <a:rPr lang="en-US" sz="2000">
                <a:solidFill>
                  <a:srgbClr val="0000FF"/>
                </a:solidFill>
                <a:latin typeface="Arial" charset="0"/>
              </a:rPr>
              <a:t>Stacked patch with ACP feed</a:t>
            </a:r>
          </a:p>
        </p:txBody>
      </p:sp>
      <p:graphicFrame>
        <p:nvGraphicFramePr>
          <p:cNvPr id="53250" name="Object 15"/>
          <p:cNvGraphicFramePr>
            <a:graphicFrameLocks noChangeAspect="1"/>
          </p:cNvGraphicFramePr>
          <p:nvPr/>
        </p:nvGraphicFramePr>
        <p:xfrm>
          <a:off x="4051300" y="0"/>
          <a:ext cx="5092700" cy="7358063"/>
        </p:xfrm>
        <a:graphic>
          <a:graphicData uri="http://schemas.openxmlformats.org/presentationml/2006/ole">
            <mc:AlternateContent xmlns:mc="http://schemas.openxmlformats.org/markup-compatibility/2006">
              <mc:Choice xmlns:v="urn:schemas-microsoft-com:vml" Requires="v">
                <p:oleObj spid="_x0000_s53272" name="Stanford Graphics Slide" r:id="rId4" imgW="7120890" imgH="10290810" progId="">
                  <p:embed/>
                </p:oleObj>
              </mc:Choice>
              <mc:Fallback>
                <p:oleObj name="Stanford Graphics Slide" r:id="rId4" imgW="7120890" imgH="1029081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300" y="0"/>
                        <a:ext cx="5092700" cy="735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140</a:t>
            </a:fld>
            <a:endParaRPr lang="en-US" dirty="0"/>
          </a:p>
        </p:txBody>
      </p:sp>
      <p:sp>
        <p:nvSpPr>
          <p:cNvPr id="9"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0" name="Text Box 4"/>
          <p:cNvSpPr txBox="1">
            <a:spLocks noChangeArrowheads="1"/>
          </p:cNvSpPr>
          <p:nvPr/>
        </p:nvSpPr>
        <p:spPr bwMode="auto">
          <a:xfrm>
            <a:off x="3119666" y="646339"/>
            <a:ext cx="3096078" cy="457200"/>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Stacked Patches</a:t>
            </a:r>
            <a:endParaRPr lang="en-US" sz="2400" dirty="0">
              <a:solidFill>
                <a:schemeClr val="hlink"/>
              </a:solidFill>
              <a:latin typeface="Arial" charset="0"/>
            </a:endParaRPr>
          </a:p>
        </p:txBody>
      </p:sp>
      <p:sp>
        <p:nvSpPr>
          <p:cNvPr id="11" name="Text Box 23"/>
          <p:cNvSpPr txBox="1">
            <a:spLocks noChangeArrowheads="1"/>
          </p:cNvSpPr>
          <p:nvPr/>
        </p:nvSpPr>
        <p:spPr bwMode="auto">
          <a:xfrm>
            <a:off x="2227736" y="6310375"/>
            <a:ext cx="4412042" cy="338554"/>
          </a:xfrm>
          <a:prstGeom prst="rect">
            <a:avLst/>
          </a:prstGeom>
          <a:noFill/>
          <a:ln w="9525">
            <a:noFill/>
            <a:miter lim="800000"/>
            <a:headEnd/>
            <a:tailEnd/>
          </a:ln>
        </p:spPr>
        <p:txBody>
          <a:bodyPr wrap="none">
            <a:spAutoFit/>
          </a:bodyPr>
          <a:lstStyle/>
          <a:p>
            <a:pPr eaLnBrk="1" hangingPunct="1"/>
            <a:r>
              <a:rPr lang="en-US" sz="1600" dirty="0">
                <a:latin typeface="Arial" charset="0"/>
              </a:rPr>
              <a:t>(Photo courtesy of Dr. Rodney B. Waterhouse)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13"/>
          <p:cNvSpPr>
            <a:spLocks noChangeArrowheads="1"/>
          </p:cNvSpPr>
          <p:nvPr/>
        </p:nvSpPr>
        <p:spPr bwMode="auto">
          <a:xfrm>
            <a:off x="4824413" y="1219200"/>
            <a:ext cx="3816350" cy="380365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54276" name="Picture 3" descr="asp2"/>
          <p:cNvPicPr>
            <a:picLocks noChangeAspect="1" noChangeArrowheads="1"/>
          </p:cNvPicPr>
          <p:nvPr/>
        </p:nvPicPr>
        <p:blipFill>
          <a:blip r:embed="rId3" cstate="print"/>
          <a:srcRect/>
          <a:stretch>
            <a:fillRect/>
          </a:stretch>
        </p:blipFill>
        <p:spPr bwMode="auto">
          <a:xfrm>
            <a:off x="177800" y="1711325"/>
            <a:ext cx="3749675" cy="2535238"/>
          </a:xfrm>
          <a:prstGeom prst="rect">
            <a:avLst/>
          </a:prstGeom>
          <a:noFill/>
          <a:ln w="9525">
            <a:noFill/>
            <a:miter lim="800000"/>
            <a:headEnd/>
            <a:tailEnd/>
          </a:ln>
        </p:spPr>
      </p:pic>
      <p:sp>
        <p:nvSpPr>
          <p:cNvPr id="54277" name="Text Box 10"/>
          <p:cNvSpPr txBox="1">
            <a:spLocks noChangeArrowheads="1"/>
          </p:cNvSpPr>
          <p:nvPr/>
        </p:nvSpPr>
        <p:spPr bwMode="auto">
          <a:xfrm>
            <a:off x="368300" y="4424363"/>
            <a:ext cx="3486150" cy="40005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Stacked patch with ACP feed</a:t>
            </a:r>
          </a:p>
        </p:txBody>
      </p:sp>
      <p:graphicFrame>
        <p:nvGraphicFramePr>
          <p:cNvPr id="54274" name="Object 11">
            <a:hlinkClick r:id="" action="ppaction://ole?verb=0"/>
          </p:cNvPr>
          <p:cNvGraphicFramePr>
            <a:graphicFrameLocks/>
          </p:cNvGraphicFramePr>
          <p:nvPr/>
        </p:nvGraphicFramePr>
        <p:xfrm>
          <a:off x="4251325" y="1106488"/>
          <a:ext cx="5019675" cy="3876675"/>
        </p:xfrm>
        <a:graphic>
          <a:graphicData uri="http://schemas.openxmlformats.org/presentationml/2006/ole">
            <mc:AlternateContent xmlns:mc="http://schemas.openxmlformats.org/markup-compatibility/2006">
              <mc:Choice xmlns:v="urn:schemas-microsoft-com:vml" Requires="v">
                <p:oleObj spid="_x0000_s54296" name="Stanford Graphics Slide" r:id="rId4" imgW="10059035" imgH="7773035" progId="">
                  <p:embed/>
                </p:oleObj>
              </mc:Choice>
              <mc:Fallback>
                <p:oleObj name="Stanford Graphics Slide" r:id="rId4" imgW="10059035" imgH="7773035"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325" y="1106488"/>
                        <a:ext cx="5019675" cy="3876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8" name="Text Box 12"/>
          <p:cNvSpPr txBox="1">
            <a:spLocks noChangeArrowheads="1"/>
          </p:cNvSpPr>
          <p:nvPr/>
        </p:nvSpPr>
        <p:spPr bwMode="auto">
          <a:xfrm>
            <a:off x="1040575" y="5532750"/>
            <a:ext cx="6961188" cy="461963"/>
          </a:xfrm>
          <a:prstGeom prst="rect">
            <a:avLst/>
          </a:prstGeom>
          <a:noFill/>
          <a:ln w="9525">
            <a:noFill/>
            <a:miter lim="800000"/>
            <a:headEnd/>
            <a:tailEnd/>
          </a:ln>
        </p:spPr>
        <p:txBody>
          <a:bodyPr wrap="none">
            <a:spAutoFit/>
          </a:bodyPr>
          <a:lstStyle/>
          <a:p>
            <a:pPr eaLnBrk="1" hangingPunct="1"/>
            <a:r>
              <a:rPr lang="en-US" sz="2400" dirty="0">
                <a:solidFill>
                  <a:srgbClr val="0000FF"/>
                </a:solidFill>
                <a:latin typeface="Arial" charset="0"/>
              </a:rPr>
              <a:t>Two extra loops are observed on the Smith chart.</a:t>
            </a: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141</a:t>
            </a:fld>
            <a:endParaRPr lang="en-US" dirty="0"/>
          </a:p>
        </p:txBody>
      </p:sp>
      <p:sp>
        <p:nvSpPr>
          <p:cNvPr id="9" name="Text Box 4"/>
          <p:cNvSpPr txBox="1">
            <a:spLocks noChangeArrowheads="1"/>
          </p:cNvSpPr>
          <p:nvPr/>
        </p:nvSpPr>
        <p:spPr bwMode="auto">
          <a:xfrm>
            <a:off x="3119666" y="646339"/>
            <a:ext cx="2530020" cy="457200"/>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Stacked Patches</a:t>
            </a:r>
            <a:endParaRPr lang="en-US" sz="2400" dirty="0">
              <a:solidFill>
                <a:schemeClr val="hlink"/>
              </a:solidFill>
              <a:latin typeface="Arial" charset="0"/>
            </a:endParaRPr>
          </a:p>
        </p:txBody>
      </p:sp>
      <p:sp>
        <p:nvSpPr>
          <p:cNvPr id="10"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1" name="Text Box 23"/>
          <p:cNvSpPr txBox="1">
            <a:spLocks noChangeArrowheads="1"/>
          </p:cNvSpPr>
          <p:nvPr/>
        </p:nvSpPr>
        <p:spPr bwMode="auto">
          <a:xfrm>
            <a:off x="2227736" y="6310375"/>
            <a:ext cx="4412042" cy="338554"/>
          </a:xfrm>
          <a:prstGeom prst="rect">
            <a:avLst/>
          </a:prstGeom>
          <a:noFill/>
          <a:ln w="9525">
            <a:noFill/>
            <a:miter lim="800000"/>
            <a:headEnd/>
            <a:tailEnd/>
          </a:ln>
        </p:spPr>
        <p:txBody>
          <a:bodyPr wrap="none">
            <a:spAutoFit/>
          </a:bodyPr>
          <a:lstStyle/>
          <a:p>
            <a:pPr eaLnBrk="1" hangingPunct="1"/>
            <a:r>
              <a:rPr lang="en-US" sz="1600" dirty="0">
                <a:latin typeface="Arial" charset="0"/>
              </a:rPr>
              <a:t>(Photo courtesy of Dr. Rodney B. Waterhouse)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5715" name="Group 11"/>
          <p:cNvGrpSpPr>
            <a:grpSpLocks/>
          </p:cNvGrpSpPr>
          <p:nvPr/>
        </p:nvGrpSpPr>
        <p:grpSpPr bwMode="auto">
          <a:xfrm>
            <a:off x="674425" y="1400634"/>
            <a:ext cx="2006600" cy="800100"/>
            <a:chOff x="1400" y="1432"/>
            <a:chExt cx="2512" cy="888"/>
          </a:xfrm>
        </p:grpSpPr>
        <p:sp>
          <p:nvSpPr>
            <p:cNvPr id="115733" name="Rectangle 7"/>
            <p:cNvSpPr>
              <a:spLocks noChangeArrowheads="1"/>
            </p:cNvSpPr>
            <p:nvPr/>
          </p:nvSpPr>
          <p:spPr bwMode="auto">
            <a:xfrm>
              <a:off x="2288" y="1440"/>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34" name="Oval 8"/>
            <p:cNvSpPr>
              <a:spLocks noChangeArrowheads="1"/>
            </p:cNvSpPr>
            <p:nvPr/>
          </p:nvSpPr>
          <p:spPr bwMode="auto">
            <a:xfrm>
              <a:off x="2424" y="1864"/>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735" name="Rectangle 9"/>
            <p:cNvSpPr>
              <a:spLocks noChangeArrowheads="1"/>
            </p:cNvSpPr>
            <p:nvPr/>
          </p:nvSpPr>
          <p:spPr bwMode="auto">
            <a:xfrm>
              <a:off x="3168" y="1432"/>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36" name="Rectangle 10"/>
            <p:cNvSpPr>
              <a:spLocks noChangeArrowheads="1"/>
            </p:cNvSpPr>
            <p:nvPr/>
          </p:nvSpPr>
          <p:spPr bwMode="auto">
            <a:xfrm>
              <a:off x="1400" y="1440"/>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5716" name="Text Box 12"/>
          <p:cNvSpPr txBox="1">
            <a:spLocks noChangeArrowheads="1"/>
          </p:cNvSpPr>
          <p:nvPr/>
        </p:nvSpPr>
        <p:spPr bwMode="auto">
          <a:xfrm>
            <a:off x="3249350" y="1441909"/>
            <a:ext cx="3421063" cy="915988"/>
          </a:xfrm>
          <a:prstGeom prst="rect">
            <a:avLst/>
          </a:prstGeom>
          <a:noFill/>
          <a:ln w="9525">
            <a:noFill/>
            <a:miter lim="800000"/>
            <a:headEnd/>
            <a:tailEnd/>
          </a:ln>
        </p:spPr>
        <p:txBody>
          <a:bodyPr>
            <a:spAutoFit/>
          </a:bodyPr>
          <a:lstStyle/>
          <a:p>
            <a:pPr algn="ctr" eaLnBrk="1" hangingPunct="1"/>
            <a:r>
              <a:rPr lang="en-US" dirty="0">
                <a:latin typeface="Arial" charset="0"/>
              </a:rPr>
              <a:t>Radiating Edges Gap Coupled Microstrip Antennas (REGCOMA). </a:t>
            </a:r>
          </a:p>
        </p:txBody>
      </p:sp>
      <p:grpSp>
        <p:nvGrpSpPr>
          <p:cNvPr id="115717" name="Group 20"/>
          <p:cNvGrpSpPr>
            <a:grpSpLocks/>
          </p:cNvGrpSpPr>
          <p:nvPr/>
        </p:nvGrpSpPr>
        <p:grpSpPr bwMode="auto">
          <a:xfrm>
            <a:off x="395025" y="2873834"/>
            <a:ext cx="2971800" cy="533400"/>
            <a:chOff x="120" y="2144"/>
            <a:chExt cx="3112" cy="656"/>
          </a:xfrm>
        </p:grpSpPr>
        <p:sp>
          <p:nvSpPr>
            <p:cNvPr id="115729" name="Rectangle 14"/>
            <p:cNvSpPr>
              <a:spLocks noChangeArrowheads="1"/>
            </p:cNvSpPr>
            <p:nvPr/>
          </p:nvSpPr>
          <p:spPr bwMode="auto">
            <a:xfrm>
              <a:off x="1192"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30" name="Oval 15"/>
            <p:cNvSpPr>
              <a:spLocks noChangeArrowheads="1"/>
            </p:cNvSpPr>
            <p:nvPr/>
          </p:nvSpPr>
          <p:spPr bwMode="auto">
            <a:xfrm>
              <a:off x="1632" y="2224"/>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731" name="Rectangle 18"/>
            <p:cNvSpPr>
              <a:spLocks noChangeArrowheads="1"/>
            </p:cNvSpPr>
            <p:nvPr/>
          </p:nvSpPr>
          <p:spPr bwMode="auto">
            <a:xfrm>
              <a:off x="2264"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32" name="Rectangle 19"/>
            <p:cNvSpPr>
              <a:spLocks noChangeArrowheads="1"/>
            </p:cNvSpPr>
            <p:nvPr/>
          </p:nvSpPr>
          <p:spPr bwMode="auto">
            <a:xfrm>
              <a:off x="120"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5718" name="Text Box 21"/>
          <p:cNvSpPr txBox="1">
            <a:spLocks noChangeArrowheads="1"/>
          </p:cNvSpPr>
          <p:nvPr/>
        </p:nvSpPr>
        <p:spPr bwMode="auto">
          <a:xfrm>
            <a:off x="3731950" y="2750009"/>
            <a:ext cx="3230563" cy="915988"/>
          </a:xfrm>
          <a:prstGeom prst="rect">
            <a:avLst/>
          </a:prstGeom>
          <a:noFill/>
          <a:ln w="9525">
            <a:noFill/>
            <a:miter lim="800000"/>
            <a:headEnd/>
            <a:tailEnd/>
          </a:ln>
        </p:spPr>
        <p:txBody>
          <a:bodyPr>
            <a:spAutoFit/>
          </a:bodyPr>
          <a:lstStyle/>
          <a:p>
            <a:pPr algn="ctr" eaLnBrk="1" hangingPunct="1"/>
            <a:r>
              <a:rPr lang="en-US" dirty="0">
                <a:latin typeface="Arial" charset="0"/>
              </a:rPr>
              <a:t>Non-Radiating Edges Gap Coupled Microstrip Antennas (NEGCOMA)</a:t>
            </a:r>
          </a:p>
        </p:txBody>
      </p:sp>
      <p:grpSp>
        <p:nvGrpSpPr>
          <p:cNvPr id="115719" name="Group 35"/>
          <p:cNvGrpSpPr>
            <a:grpSpLocks/>
          </p:cNvGrpSpPr>
          <p:nvPr/>
        </p:nvGrpSpPr>
        <p:grpSpPr bwMode="auto">
          <a:xfrm>
            <a:off x="814125" y="3661234"/>
            <a:ext cx="1930400" cy="2476500"/>
            <a:chOff x="1072" y="2216"/>
            <a:chExt cx="1216" cy="1560"/>
          </a:xfrm>
        </p:grpSpPr>
        <p:sp>
          <p:nvSpPr>
            <p:cNvPr id="115723" name="Rectangle 23"/>
            <p:cNvSpPr>
              <a:spLocks noChangeArrowheads="1"/>
            </p:cNvSpPr>
            <p:nvPr/>
          </p:nvSpPr>
          <p:spPr bwMode="auto">
            <a:xfrm>
              <a:off x="1504" y="2760"/>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24" name="Oval 24"/>
            <p:cNvSpPr>
              <a:spLocks noChangeArrowheads="1"/>
            </p:cNvSpPr>
            <p:nvPr/>
          </p:nvSpPr>
          <p:spPr bwMode="auto">
            <a:xfrm>
              <a:off x="1576" y="3000"/>
              <a:ext cx="40" cy="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725" name="Rectangle 27"/>
            <p:cNvSpPr>
              <a:spLocks noChangeArrowheads="1"/>
            </p:cNvSpPr>
            <p:nvPr/>
          </p:nvSpPr>
          <p:spPr bwMode="auto">
            <a:xfrm>
              <a:off x="1928" y="2752"/>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26" name="Rectangle 28"/>
            <p:cNvSpPr>
              <a:spLocks noChangeArrowheads="1"/>
            </p:cNvSpPr>
            <p:nvPr/>
          </p:nvSpPr>
          <p:spPr bwMode="auto">
            <a:xfrm>
              <a:off x="1072" y="2760"/>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27" name="Rectangle 29"/>
            <p:cNvSpPr>
              <a:spLocks noChangeArrowheads="1"/>
            </p:cNvSpPr>
            <p:nvPr/>
          </p:nvSpPr>
          <p:spPr bwMode="auto">
            <a:xfrm>
              <a:off x="1504" y="2216"/>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5728" name="Rectangle 30"/>
            <p:cNvSpPr>
              <a:spLocks noChangeArrowheads="1"/>
            </p:cNvSpPr>
            <p:nvPr/>
          </p:nvSpPr>
          <p:spPr bwMode="auto">
            <a:xfrm>
              <a:off x="1504" y="3296"/>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5720" name="Text Box 32"/>
          <p:cNvSpPr txBox="1">
            <a:spLocks noChangeArrowheads="1"/>
          </p:cNvSpPr>
          <p:nvPr/>
        </p:nvSpPr>
        <p:spPr bwMode="auto">
          <a:xfrm>
            <a:off x="3300150" y="4439109"/>
            <a:ext cx="3230563" cy="915988"/>
          </a:xfrm>
          <a:prstGeom prst="rect">
            <a:avLst/>
          </a:prstGeom>
          <a:noFill/>
          <a:ln w="9525">
            <a:noFill/>
            <a:miter lim="800000"/>
            <a:headEnd/>
            <a:tailEnd/>
          </a:ln>
        </p:spPr>
        <p:txBody>
          <a:bodyPr>
            <a:spAutoFit/>
          </a:bodyPr>
          <a:lstStyle/>
          <a:p>
            <a:pPr algn="ctr" eaLnBrk="1" hangingPunct="1"/>
            <a:r>
              <a:rPr lang="en-US" dirty="0">
                <a:latin typeface="Arial" charset="0"/>
              </a:rPr>
              <a:t>Four-Edges Gap Coupled Microstrip Antennas (FEGCOMA)</a:t>
            </a:r>
          </a:p>
        </p:txBody>
      </p:sp>
      <p:sp>
        <p:nvSpPr>
          <p:cNvPr id="115721" name="Text Box 34"/>
          <p:cNvSpPr txBox="1">
            <a:spLocks noChangeArrowheads="1"/>
          </p:cNvSpPr>
          <p:nvPr/>
        </p:nvSpPr>
        <p:spPr bwMode="auto">
          <a:xfrm>
            <a:off x="2903971" y="5846521"/>
            <a:ext cx="5416550" cy="641350"/>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Bandwidth improvement factor:</a:t>
            </a:r>
          </a:p>
          <a:p>
            <a:pPr eaLnBrk="1" hangingPunct="1"/>
            <a:r>
              <a:rPr lang="en-US" dirty="0">
                <a:solidFill>
                  <a:srgbClr val="0000FF"/>
                </a:solidFill>
                <a:latin typeface="Arial" charset="0"/>
              </a:rPr>
              <a:t>REGCOMA: 3.0, NEGCOMA: 3.0, FEGCOMA: 5.0?</a:t>
            </a:r>
          </a:p>
        </p:txBody>
      </p:sp>
      <p:sp>
        <p:nvSpPr>
          <p:cNvPr id="115722" name="TextBox 23"/>
          <p:cNvSpPr txBox="1">
            <a:spLocks noChangeArrowheads="1"/>
          </p:cNvSpPr>
          <p:nvPr/>
        </p:nvSpPr>
        <p:spPr bwMode="auto">
          <a:xfrm>
            <a:off x="6811262" y="1736937"/>
            <a:ext cx="2095500" cy="923330"/>
          </a:xfrm>
          <a:prstGeom prst="rect">
            <a:avLst/>
          </a:prstGeom>
          <a:solidFill>
            <a:srgbClr val="FFFF99"/>
          </a:solidFill>
          <a:ln w="9525">
            <a:noFill/>
            <a:miter lim="800000"/>
            <a:headEnd/>
            <a:tailEnd/>
          </a:ln>
        </p:spPr>
        <p:txBody>
          <a:bodyPr>
            <a:spAutoFit/>
          </a:bodyPr>
          <a:lstStyle/>
          <a:p>
            <a:pPr algn="ctr"/>
            <a:r>
              <a:rPr lang="en-US" dirty="0" smtClean="0">
                <a:latin typeface="Arial" pitchFamily="34" charset="0"/>
                <a:cs typeface="Arial" pitchFamily="34" charset="0"/>
              </a:rPr>
              <a:t>Mush </a:t>
            </a:r>
            <a:r>
              <a:rPr lang="en-US" dirty="0">
                <a:latin typeface="Arial" pitchFamily="34" charset="0"/>
                <a:cs typeface="Arial" pitchFamily="34" charset="0"/>
              </a:rPr>
              <a:t>of this work was pioneered by K. C. Gupta.</a:t>
            </a:r>
          </a:p>
        </p:txBody>
      </p:sp>
      <p:sp>
        <p:nvSpPr>
          <p:cNvPr id="25" name="Slide Number Placeholder 24"/>
          <p:cNvSpPr>
            <a:spLocks noGrp="1"/>
          </p:cNvSpPr>
          <p:nvPr>
            <p:ph type="sldNum" sz="quarter" idx="4"/>
          </p:nvPr>
        </p:nvSpPr>
        <p:spPr/>
        <p:txBody>
          <a:bodyPr/>
          <a:lstStyle/>
          <a:p>
            <a:pPr>
              <a:defRPr/>
            </a:pPr>
            <a:fld id="{70B0E88B-1183-42A5-A789-9A7FFF2AFA69}" type="slidenum">
              <a:rPr lang="en-US" smtClean="0"/>
              <a:pPr>
                <a:defRPr/>
              </a:pPr>
              <a:t>142</a:t>
            </a:fld>
            <a:endParaRPr lang="en-US" dirty="0"/>
          </a:p>
        </p:txBody>
      </p:sp>
      <p:sp>
        <p:nvSpPr>
          <p:cNvPr id="26"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27" name="Text Box 4"/>
          <p:cNvSpPr txBox="1">
            <a:spLocks noChangeArrowheads="1"/>
          </p:cNvSpPr>
          <p:nvPr/>
        </p:nvSpPr>
        <p:spPr bwMode="auto">
          <a:xfrm>
            <a:off x="3119666" y="646339"/>
            <a:ext cx="2911020" cy="461665"/>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Parasitic Patches</a:t>
            </a:r>
            <a:endParaRPr lang="en-US" sz="2400" dirty="0">
              <a:solidFill>
                <a:schemeClr val="hlink"/>
              </a:solidFill>
              <a:latin typeface="Arial"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Text Box 8"/>
          <p:cNvSpPr txBox="1">
            <a:spLocks noChangeArrowheads="1"/>
          </p:cNvSpPr>
          <p:nvPr/>
        </p:nvSpPr>
        <p:spPr bwMode="auto">
          <a:xfrm>
            <a:off x="3451225" y="1452795"/>
            <a:ext cx="3421063" cy="915988"/>
          </a:xfrm>
          <a:prstGeom prst="rect">
            <a:avLst/>
          </a:prstGeom>
          <a:noFill/>
          <a:ln w="9525">
            <a:noFill/>
            <a:miter lim="800000"/>
            <a:headEnd/>
            <a:tailEnd/>
          </a:ln>
        </p:spPr>
        <p:txBody>
          <a:bodyPr>
            <a:spAutoFit/>
          </a:bodyPr>
          <a:lstStyle/>
          <a:p>
            <a:pPr algn="ctr" eaLnBrk="1" hangingPunct="1"/>
            <a:r>
              <a:rPr lang="en-US" dirty="0">
                <a:latin typeface="Arial" charset="0"/>
              </a:rPr>
              <a:t>Radiating Edges Direct Coupled Microstrip Antennas (REDCOMA). </a:t>
            </a:r>
          </a:p>
        </p:txBody>
      </p:sp>
      <p:sp>
        <p:nvSpPr>
          <p:cNvPr id="116740" name="Text Box 14"/>
          <p:cNvSpPr txBox="1">
            <a:spLocks noChangeArrowheads="1"/>
          </p:cNvSpPr>
          <p:nvPr/>
        </p:nvSpPr>
        <p:spPr bwMode="auto">
          <a:xfrm>
            <a:off x="3933825" y="2760895"/>
            <a:ext cx="3230563" cy="915988"/>
          </a:xfrm>
          <a:prstGeom prst="rect">
            <a:avLst/>
          </a:prstGeom>
          <a:noFill/>
          <a:ln w="9525">
            <a:noFill/>
            <a:miter lim="800000"/>
            <a:headEnd/>
            <a:tailEnd/>
          </a:ln>
        </p:spPr>
        <p:txBody>
          <a:bodyPr>
            <a:spAutoFit/>
          </a:bodyPr>
          <a:lstStyle/>
          <a:p>
            <a:pPr algn="ctr" eaLnBrk="1" hangingPunct="1"/>
            <a:r>
              <a:rPr lang="en-US" dirty="0">
                <a:latin typeface="Arial" charset="0"/>
              </a:rPr>
              <a:t>Non-Radiating Edges Direct Coupled Microstrip Antennas (NEDCOMA)</a:t>
            </a:r>
          </a:p>
        </p:txBody>
      </p:sp>
      <p:sp>
        <p:nvSpPr>
          <p:cNvPr id="116741" name="Text Box 22"/>
          <p:cNvSpPr txBox="1">
            <a:spLocks noChangeArrowheads="1"/>
          </p:cNvSpPr>
          <p:nvPr/>
        </p:nvSpPr>
        <p:spPr bwMode="auto">
          <a:xfrm>
            <a:off x="3502025" y="4449995"/>
            <a:ext cx="3230563" cy="915988"/>
          </a:xfrm>
          <a:prstGeom prst="rect">
            <a:avLst/>
          </a:prstGeom>
          <a:noFill/>
          <a:ln w="9525">
            <a:noFill/>
            <a:miter lim="800000"/>
            <a:headEnd/>
            <a:tailEnd/>
          </a:ln>
        </p:spPr>
        <p:txBody>
          <a:bodyPr>
            <a:spAutoFit/>
          </a:bodyPr>
          <a:lstStyle/>
          <a:p>
            <a:pPr algn="ctr" eaLnBrk="1" hangingPunct="1"/>
            <a:r>
              <a:rPr lang="en-US" dirty="0">
                <a:latin typeface="Arial" charset="0"/>
              </a:rPr>
              <a:t>Four-Edges Direct Coupled Microstrip Antennas (FEDCOMA)</a:t>
            </a:r>
          </a:p>
        </p:txBody>
      </p:sp>
      <p:sp>
        <p:nvSpPr>
          <p:cNvPr id="116742" name="Text Box 23"/>
          <p:cNvSpPr txBox="1">
            <a:spLocks noChangeArrowheads="1"/>
          </p:cNvSpPr>
          <p:nvPr/>
        </p:nvSpPr>
        <p:spPr bwMode="auto">
          <a:xfrm>
            <a:off x="3070225" y="5893033"/>
            <a:ext cx="5251450" cy="641350"/>
          </a:xfrm>
          <a:prstGeom prst="rect">
            <a:avLst/>
          </a:prstGeom>
          <a:noFill/>
          <a:ln w="9525">
            <a:noFill/>
            <a:miter lim="800000"/>
            <a:headEnd/>
            <a:tailEnd/>
          </a:ln>
        </p:spPr>
        <p:txBody>
          <a:bodyPr wrap="none">
            <a:spAutoFit/>
          </a:bodyPr>
          <a:lstStyle/>
          <a:p>
            <a:pPr eaLnBrk="1" hangingPunct="1"/>
            <a:r>
              <a:rPr lang="en-US">
                <a:solidFill>
                  <a:srgbClr val="0000FF"/>
                </a:solidFill>
                <a:latin typeface="Arial" charset="0"/>
              </a:rPr>
              <a:t>Bandwidth improvement factor:</a:t>
            </a:r>
          </a:p>
          <a:p>
            <a:pPr eaLnBrk="1" hangingPunct="1"/>
            <a:r>
              <a:rPr lang="en-US">
                <a:solidFill>
                  <a:srgbClr val="0000FF"/>
                </a:solidFill>
                <a:latin typeface="Arial" charset="0"/>
              </a:rPr>
              <a:t>REDCOMA: 5.0, NEDCOMA: 5.0, FEDCOMA: 7.0</a:t>
            </a:r>
          </a:p>
        </p:txBody>
      </p:sp>
      <p:grpSp>
        <p:nvGrpSpPr>
          <p:cNvPr id="116743" name="Group 32"/>
          <p:cNvGrpSpPr>
            <a:grpSpLocks/>
          </p:cNvGrpSpPr>
          <p:nvPr/>
        </p:nvGrpSpPr>
        <p:grpSpPr bwMode="auto">
          <a:xfrm>
            <a:off x="876300" y="1411520"/>
            <a:ext cx="2006600" cy="800100"/>
            <a:chOff x="552" y="752"/>
            <a:chExt cx="1264" cy="504"/>
          </a:xfrm>
        </p:grpSpPr>
        <p:grpSp>
          <p:nvGrpSpPr>
            <p:cNvPr id="116764" name="Group 3"/>
            <p:cNvGrpSpPr>
              <a:grpSpLocks/>
            </p:cNvGrpSpPr>
            <p:nvPr/>
          </p:nvGrpSpPr>
          <p:grpSpPr bwMode="auto">
            <a:xfrm>
              <a:off x="552" y="752"/>
              <a:ext cx="1264" cy="504"/>
              <a:chOff x="1400" y="1432"/>
              <a:chExt cx="2512" cy="888"/>
            </a:xfrm>
          </p:grpSpPr>
          <p:sp>
            <p:nvSpPr>
              <p:cNvPr id="116767" name="Rectangle 4"/>
              <p:cNvSpPr>
                <a:spLocks noChangeArrowheads="1"/>
              </p:cNvSpPr>
              <p:nvPr/>
            </p:nvSpPr>
            <p:spPr bwMode="auto">
              <a:xfrm>
                <a:off x="2288" y="1440"/>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68" name="Oval 5"/>
              <p:cNvSpPr>
                <a:spLocks noChangeArrowheads="1"/>
              </p:cNvSpPr>
              <p:nvPr/>
            </p:nvSpPr>
            <p:spPr bwMode="auto">
              <a:xfrm>
                <a:off x="2424" y="1864"/>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769" name="Rectangle 6"/>
              <p:cNvSpPr>
                <a:spLocks noChangeArrowheads="1"/>
              </p:cNvSpPr>
              <p:nvPr/>
            </p:nvSpPr>
            <p:spPr bwMode="auto">
              <a:xfrm>
                <a:off x="3168" y="1432"/>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70" name="Rectangle 7"/>
              <p:cNvSpPr>
                <a:spLocks noChangeArrowheads="1"/>
              </p:cNvSpPr>
              <p:nvPr/>
            </p:nvSpPr>
            <p:spPr bwMode="auto">
              <a:xfrm>
                <a:off x="1400" y="1440"/>
                <a:ext cx="744" cy="880"/>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6765" name="Rectangle 24"/>
            <p:cNvSpPr>
              <a:spLocks noChangeArrowheads="1"/>
            </p:cNvSpPr>
            <p:nvPr/>
          </p:nvSpPr>
          <p:spPr bwMode="auto">
            <a:xfrm>
              <a:off x="864" y="984"/>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66" name="Rectangle 25"/>
            <p:cNvSpPr>
              <a:spLocks noChangeArrowheads="1"/>
            </p:cNvSpPr>
            <p:nvPr/>
          </p:nvSpPr>
          <p:spPr bwMode="auto">
            <a:xfrm>
              <a:off x="1344" y="984"/>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grpSp>
      <p:grpSp>
        <p:nvGrpSpPr>
          <p:cNvPr id="116744" name="Group 33"/>
          <p:cNvGrpSpPr>
            <a:grpSpLocks/>
          </p:cNvGrpSpPr>
          <p:nvPr/>
        </p:nvGrpSpPr>
        <p:grpSpPr bwMode="auto">
          <a:xfrm>
            <a:off x="596900" y="2884720"/>
            <a:ext cx="2971800" cy="533400"/>
            <a:chOff x="376" y="1680"/>
            <a:chExt cx="1872" cy="336"/>
          </a:xfrm>
        </p:grpSpPr>
        <p:grpSp>
          <p:nvGrpSpPr>
            <p:cNvPr id="116757" name="Group 9"/>
            <p:cNvGrpSpPr>
              <a:grpSpLocks/>
            </p:cNvGrpSpPr>
            <p:nvPr/>
          </p:nvGrpSpPr>
          <p:grpSpPr bwMode="auto">
            <a:xfrm>
              <a:off x="376" y="1680"/>
              <a:ext cx="1872" cy="336"/>
              <a:chOff x="120" y="2144"/>
              <a:chExt cx="3112" cy="656"/>
            </a:xfrm>
          </p:grpSpPr>
          <p:sp>
            <p:nvSpPr>
              <p:cNvPr id="116760" name="Rectangle 10"/>
              <p:cNvSpPr>
                <a:spLocks noChangeArrowheads="1"/>
              </p:cNvSpPr>
              <p:nvPr/>
            </p:nvSpPr>
            <p:spPr bwMode="auto">
              <a:xfrm>
                <a:off x="1192"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61" name="Oval 11"/>
              <p:cNvSpPr>
                <a:spLocks noChangeArrowheads="1"/>
              </p:cNvSpPr>
              <p:nvPr/>
            </p:nvSpPr>
            <p:spPr bwMode="auto">
              <a:xfrm>
                <a:off x="1632" y="2224"/>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762" name="Rectangle 12"/>
              <p:cNvSpPr>
                <a:spLocks noChangeArrowheads="1"/>
              </p:cNvSpPr>
              <p:nvPr/>
            </p:nvSpPr>
            <p:spPr bwMode="auto">
              <a:xfrm>
                <a:off x="2264"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63" name="Rectangle 13"/>
              <p:cNvSpPr>
                <a:spLocks noChangeArrowheads="1"/>
              </p:cNvSpPr>
              <p:nvPr/>
            </p:nvSpPr>
            <p:spPr bwMode="auto">
              <a:xfrm>
                <a:off x="120" y="2144"/>
                <a:ext cx="968" cy="656"/>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6758" name="Rectangle 26"/>
            <p:cNvSpPr>
              <a:spLocks noChangeArrowheads="1"/>
            </p:cNvSpPr>
            <p:nvPr/>
          </p:nvSpPr>
          <p:spPr bwMode="auto">
            <a:xfrm>
              <a:off x="904" y="1824"/>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9" name="Rectangle 27"/>
            <p:cNvSpPr>
              <a:spLocks noChangeArrowheads="1"/>
            </p:cNvSpPr>
            <p:nvPr/>
          </p:nvSpPr>
          <p:spPr bwMode="auto">
            <a:xfrm>
              <a:off x="1552" y="1832"/>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grpSp>
      <p:grpSp>
        <p:nvGrpSpPr>
          <p:cNvPr id="116745" name="Group 34"/>
          <p:cNvGrpSpPr>
            <a:grpSpLocks/>
          </p:cNvGrpSpPr>
          <p:nvPr/>
        </p:nvGrpSpPr>
        <p:grpSpPr bwMode="auto">
          <a:xfrm>
            <a:off x="1016000" y="3672120"/>
            <a:ext cx="1930400" cy="2476500"/>
            <a:chOff x="640" y="2176"/>
            <a:chExt cx="1216" cy="1560"/>
          </a:xfrm>
        </p:grpSpPr>
        <p:grpSp>
          <p:nvGrpSpPr>
            <p:cNvPr id="116746" name="Group 15"/>
            <p:cNvGrpSpPr>
              <a:grpSpLocks/>
            </p:cNvGrpSpPr>
            <p:nvPr/>
          </p:nvGrpSpPr>
          <p:grpSpPr bwMode="auto">
            <a:xfrm>
              <a:off x="640" y="2176"/>
              <a:ext cx="1216" cy="1560"/>
              <a:chOff x="1072" y="2216"/>
              <a:chExt cx="1216" cy="1560"/>
            </a:xfrm>
          </p:grpSpPr>
          <p:sp>
            <p:nvSpPr>
              <p:cNvPr id="116751" name="Rectangle 16"/>
              <p:cNvSpPr>
                <a:spLocks noChangeArrowheads="1"/>
              </p:cNvSpPr>
              <p:nvPr/>
            </p:nvSpPr>
            <p:spPr bwMode="auto">
              <a:xfrm>
                <a:off x="1504" y="2760"/>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2" name="Oval 17"/>
              <p:cNvSpPr>
                <a:spLocks noChangeArrowheads="1"/>
              </p:cNvSpPr>
              <p:nvPr/>
            </p:nvSpPr>
            <p:spPr bwMode="auto">
              <a:xfrm>
                <a:off x="1576" y="3000"/>
                <a:ext cx="40" cy="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753" name="Rectangle 18"/>
              <p:cNvSpPr>
                <a:spLocks noChangeArrowheads="1"/>
              </p:cNvSpPr>
              <p:nvPr/>
            </p:nvSpPr>
            <p:spPr bwMode="auto">
              <a:xfrm>
                <a:off x="1928" y="2752"/>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4" name="Rectangle 19"/>
              <p:cNvSpPr>
                <a:spLocks noChangeArrowheads="1"/>
              </p:cNvSpPr>
              <p:nvPr/>
            </p:nvSpPr>
            <p:spPr bwMode="auto">
              <a:xfrm>
                <a:off x="1072" y="2760"/>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5" name="Rectangle 20"/>
              <p:cNvSpPr>
                <a:spLocks noChangeArrowheads="1"/>
              </p:cNvSpPr>
              <p:nvPr/>
            </p:nvSpPr>
            <p:spPr bwMode="auto">
              <a:xfrm>
                <a:off x="1504" y="2216"/>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6" name="Rectangle 21"/>
              <p:cNvSpPr>
                <a:spLocks noChangeArrowheads="1"/>
              </p:cNvSpPr>
              <p:nvPr/>
            </p:nvSpPr>
            <p:spPr bwMode="auto">
              <a:xfrm>
                <a:off x="1504" y="3296"/>
                <a:ext cx="360" cy="480"/>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6747" name="Rectangle 28"/>
            <p:cNvSpPr>
              <a:spLocks noChangeArrowheads="1"/>
            </p:cNvSpPr>
            <p:nvPr/>
          </p:nvSpPr>
          <p:spPr bwMode="auto">
            <a:xfrm>
              <a:off x="944" y="2952"/>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48" name="Rectangle 29"/>
            <p:cNvSpPr>
              <a:spLocks noChangeArrowheads="1"/>
            </p:cNvSpPr>
            <p:nvPr/>
          </p:nvSpPr>
          <p:spPr bwMode="auto">
            <a:xfrm>
              <a:off x="1392" y="2952"/>
              <a:ext cx="160" cy="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49" name="Rectangle 30"/>
            <p:cNvSpPr>
              <a:spLocks noChangeArrowheads="1"/>
            </p:cNvSpPr>
            <p:nvPr/>
          </p:nvSpPr>
          <p:spPr bwMode="auto">
            <a:xfrm>
              <a:off x="1224" y="2632"/>
              <a:ext cx="56" cy="12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6750" name="Rectangle 31"/>
            <p:cNvSpPr>
              <a:spLocks noChangeArrowheads="1"/>
            </p:cNvSpPr>
            <p:nvPr/>
          </p:nvSpPr>
          <p:spPr bwMode="auto">
            <a:xfrm>
              <a:off x="1216" y="3176"/>
              <a:ext cx="56" cy="120"/>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143</a:t>
            </a:fld>
            <a:endParaRPr lang="en-US" dirty="0"/>
          </a:p>
        </p:txBody>
      </p:sp>
      <p:sp>
        <p:nvSpPr>
          <p:cNvPr id="36"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37" name="Text Box 4"/>
          <p:cNvSpPr txBox="1">
            <a:spLocks noChangeArrowheads="1"/>
          </p:cNvSpPr>
          <p:nvPr/>
        </p:nvSpPr>
        <p:spPr bwMode="auto">
          <a:xfrm>
            <a:off x="2749551" y="646339"/>
            <a:ext cx="3411763" cy="461665"/>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Direct-Coupled Patches</a:t>
            </a:r>
            <a:endParaRPr lang="en-US" sz="2400" dirty="0">
              <a:solidFill>
                <a:schemeClr val="hlink"/>
              </a:solidFill>
              <a:latin typeface="Arial"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Text Box 6"/>
          <p:cNvSpPr txBox="1">
            <a:spLocks noChangeArrowheads="1"/>
          </p:cNvSpPr>
          <p:nvPr/>
        </p:nvSpPr>
        <p:spPr bwMode="auto">
          <a:xfrm>
            <a:off x="1236168" y="4088038"/>
            <a:ext cx="6480175" cy="707886"/>
          </a:xfrm>
          <a:prstGeom prst="rect">
            <a:avLst/>
          </a:prstGeom>
          <a:noFill/>
          <a:ln w="9525">
            <a:noFill/>
            <a:miter lim="800000"/>
            <a:headEnd/>
            <a:tailEnd/>
          </a:ln>
        </p:spPr>
        <p:txBody>
          <a:bodyPr>
            <a:spAutoFit/>
          </a:bodyPr>
          <a:lstStyle/>
          <a:p>
            <a:pPr algn="ctr" eaLnBrk="1" hangingPunct="1"/>
            <a:r>
              <a:rPr lang="en-US" sz="2000" dirty="0">
                <a:solidFill>
                  <a:schemeClr val="hlink"/>
                </a:solidFill>
                <a:latin typeface="Arial" charset="0"/>
              </a:rPr>
              <a:t>The introduction of a U-shaped slot can give a significant bandwidth (10%-40%).</a:t>
            </a:r>
          </a:p>
        </p:txBody>
      </p:sp>
      <p:grpSp>
        <p:nvGrpSpPr>
          <p:cNvPr id="13" name="Group 12"/>
          <p:cNvGrpSpPr/>
          <p:nvPr/>
        </p:nvGrpSpPr>
        <p:grpSpPr>
          <a:xfrm>
            <a:off x="2125848" y="1449620"/>
            <a:ext cx="4699000" cy="2197100"/>
            <a:chOff x="2197100" y="1612900"/>
            <a:chExt cx="4699000" cy="2197100"/>
          </a:xfrm>
        </p:grpSpPr>
        <p:sp>
          <p:nvSpPr>
            <p:cNvPr id="117764" name="Rectangle 10"/>
            <p:cNvSpPr>
              <a:spLocks noChangeArrowheads="1"/>
            </p:cNvSpPr>
            <p:nvPr/>
          </p:nvSpPr>
          <p:spPr bwMode="auto">
            <a:xfrm>
              <a:off x="2197100" y="1612900"/>
              <a:ext cx="4699000" cy="2197100"/>
            </a:xfrm>
            <a:prstGeom prst="rect">
              <a:avLst/>
            </a:prstGeom>
            <a:solidFill>
              <a:srgbClr val="FF9900"/>
            </a:solidFill>
            <a:ln w="9525">
              <a:solidFill>
                <a:schemeClr val="tx1"/>
              </a:solidFill>
              <a:miter lim="800000"/>
              <a:headEnd/>
              <a:tailEnd/>
            </a:ln>
          </p:spPr>
          <p:txBody>
            <a:bodyPr wrap="none" anchor="ctr"/>
            <a:lstStyle/>
            <a:p>
              <a:endParaRPr lang="en-US"/>
            </a:p>
          </p:txBody>
        </p:sp>
        <p:grpSp>
          <p:nvGrpSpPr>
            <p:cNvPr id="117765" name="Group 14"/>
            <p:cNvGrpSpPr>
              <a:grpSpLocks/>
            </p:cNvGrpSpPr>
            <p:nvPr/>
          </p:nvGrpSpPr>
          <p:grpSpPr bwMode="auto">
            <a:xfrm>
              <a:off x="3403600" y="2044700"/>
              <a:ext cx="2235200" cy="1257300"/>
              <a:chOff x="2216" y="1248"/>
              <a:chExt cx="1408" cy="792"/>
            </a:xfrm>
          </p:grpSpPr>
          <p:sp>
            <p:nvSpPr>
              <p:cNvPr id="117769" name="Rectangle 11"/>
              <p:cNvSpPr>
                <a:spLocks noChangeArrowheads="1"/>
              </p:cNvSpPr>
              <p:nvPr/>
            </p:nvSpPr>
            <p:spPr bwMode="auto">
              <a:xfrm>
                <a:off x="2256" y="1984"/>
                <a:ext cx="1328" cy="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7770" name="Rectangle 12"/>
              <p:cNvSpPr>
                <a:spLocks noChangeArrowheads="1"/>
              </p:cNvSpPr>
              <p:nvPr/>
            </p:nvSpPr>
            <p:spPr bwMode="auto">
              <a:xfrm>
                <a:off x="2216" y="1256"/>
                <a:ext cx="56" cy="784"/>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7771" name="Rectangle 13"/>
              <p:cNvSpPr>
                <a:spLocks noChangeArrowheads="1"/>
              </p:cNvSpPr>
              <p:nvPr/>
            </p:nvSpPr>
            <p:spPr bwMode="auto">
              <a:xfrm>
                <a:off x="3568" y="1248"/>
                <a:ext cx="56" cy="784"/>
              </a:xfrm>
              <a:prstGeom prst="rect">
                <a:avLst/>
              </a:prstGeom>
              <a:solidFill>
                <a:srgbClr val="C0C0C0"/>
              </a:solidFill>
              <a:ln w="9525">
                <a:solidFill>
                  <a:srgbClr val="C0C0C0"/>
                </a:solidFill>
                <a:miter lim="800000"/>
                <a:headEnd/>
                <a:tailEnd/>
              </a:ln>
            </p:spPr>
            <p:txBody>
              <a:bodyPr wrap="none" anchor="ctr"/>
              <a:lstStyle/>
              <a:p>
                <a:endParaRPr lang="en-US"/>
              </a:p>
            </p:txBody>
          </p:sp>
        </p:grpSp>
        <p:sp>
          <p:nvSpPr>
            <p:cNvPr id="117766" name="Oval 15"/>
            <p:cNvSpPr>
              <a:spLocks noChangeArrowheads="1"/>
            </p:cNvSpPr>
            <p:nvPr/>
          </p:nvSpPr>
          <p:spPr bwMode="auto">
            <a:xfrm>
              <a:off x="4495800" y="2324100"/>
              <a:ext cx="127000" cy="127000"/>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17767" name="Text Box 16"/>
          <p:cNvSpPr txBox="1">
            <a:spLocks noChangeArrowheads="1"/>
          </p:cNvSpPr>
          <p:nvPr/>
        </p:nvSpPr>
        <p:spPr bwMode="auto">
          <a:xfrm>
            <a:off x="822965" y="5127811"/>
            <a:ext cx="8004499"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(This is </a:t>
            </a:r>
            <a:r>
              <a:rPr lang="en-US" sz="2000" dirty="0" smtClean="0">
                <a:solidFill>
                  <a:srgbClr val="0000FF"/>
                </a:solidFill>
                <a:latin typeface="Arial" charset="0"/>
              </a:rPr>
              <a:t>due </a:t>
            </a:r>
            <a:r>
              <a:rPr lang="en-US" sz="2000" dirty="0">
                <a:solidFill>
                  <a:srgbClr val="0000FF"/>
                </a:solidFill>
                <a:latin typeface="Arial" charset="0"/>
              </a:rPr>
              <a:t>to a double resonance </a:t>
            </a:r>
            <a:r>
              <a:rPr lang="en-US" sz="2000" dirty="0" smtClean="0">
                <a:solidFill>
                  <a:srgbClr val="0000FF"/>
                </a:solidFill>
                <a:latin typeface="Arial" charset="0"/>
              </a:rPr>
              <a:t>effect, with two different modes.)</a:t>
            </a:r>
            <a:endParaRPr lang="en-US" sz="2000" dirty="0">
              <a:solidFill>
                <a:srgbClr val="0000FF"/>
              </a:solidFill>
              <a:latin typeface="Arial" charset="0"/>
            </a:endParaRPr>
          </a:p>
        </p:txBody>
      </p:sp>
      <p:sp>
        <p:nvSpPr>
          <p:cNvPr id="117768" name="Text Box 18"/>
          <p:cNvSpPr txBox="1">
            <a:spLocks noChangeArrowheads="1"/>
          </p:cNvSpPr>
          <p:nvPr/>
        </p:nvSpPr>
        <p:spPr bwMode="auto">
          <a:xfrm>
            <a:off x="766577" y="5836846"/>
            <a:ext cx="7745413" cy="581025"/>
          </a:xfrm>
          <a:prstGeom prst="rect">
            <a:avLst/>
          </a:prstGeom>
          <a:noFill/>
          <a:ln w="9525">
            <a:noFill/>
            <a:miter lim="800000"/>
            <a:headEnd/>
            <a:tailEnd/>
          </a:ln>
        </p:spPr>
        <p:txBody>
          <a:bodyPr>
            <a:spAutoFit/>
          </a:bodyPr>
          <a:lstStyle/>
          <a:p>
            <a:pPr eaLnBrk="1" hangingPunct="1"/>
            <a:r>
              <a:rPr lang="en-US" sz="1600" dirty="0">
                <a:latin typeface="Arial" charset="0"/>
              </a:rPr>
              <a:t>“Single Layer Single Patch Wideband Microstrip Antenna,” T. Huynh and K. F. Lee, Electronics Letters, Vol. 31, No. 16, pp. 1310-1312, 1986.</a:t>
            </a:r>
          </a:p>
        </p:txBody>
      </p:sp>
      <p:sp>
        <p:nvSpPr>
          <p:cNvPr id="12" name="Slide Number Placeholder 11"/>
          <p:cNvSpPr>
            <a:spLocks noGrp="1"/>
          </p:cNvSpPr>
          <p:nvPr>
            <p:ph type="sldNum" sz="quarter" idx="4"/>
          </p:nvPr>
        </p:nvSpPr>
        <p:spPr/>
        <p:txBody>
          <a:bodyPr/>
          <a:lstStyle/>
          <a:p>
            <a:pPr>
              <a:defRPr/>
            </a:pPr>
            <a:fld id="{70B0E88B-1183-42A5-A789-9A7FFF2AFA69}" type="slidenum">
              <a:rPr lang="en-US" smtClean="0"/>
              <a:pPr>
                <a:defRPr/>
              </a:pPr>
              <a:t>144</a:t>
            </a:fld>
            <a:endParaRPr lang="en-US" dirty="0"/>
          </a:p>
        </p:txBody>
      </p:sp>
      <p:sp>
        <p:nvSpPr>
          <p:cNvPr id="14"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5" name="Text Box 4"/>
          <p:cNvSpPr txBox="1">
            <a:spLocks noChangeArrowheads="1"/>
          </p:cNvSpPr>
          <p:nvPr/>
        </p:nvSpPr>
        <p:spPr bwMode="auto">
          <a:xfrm>
            <a:off x="3315609" y="668110"/>
            <a:ext cx="2421163" cy="461665"/>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U-Shaped Slot</a:t>
            </a:r>
            <a:endParaRPr lang="en-US" sz="2400" dirty="0">
              <a:solidFill>
                <a:schemeClr val="hlink"/>
              </a:solidFill>
              <a:latin typeface="Arial"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2265363" y="4124758"/>
            <a:ext cx="4613275" cy="457200"/>
          </a:xfrm>
          <a:prstGeom prst="rect">
            <a:avLst/>
          </a:prstGeom>
          <a:noFill/>
          <a:ln w="9525">
            <a:noFill/>
            <a:miter lim="800000"/>
            <a:headEnd/>
            <a:tailEnd/>
          </a:ln>
        </p:spPr>
        <p:txBody>
          <a:bodyPr>
            <a:spAutoFit/>
          </a:bodyPr>
          <a:lstStyle/>
          <a:p>
            <a:pPr eaLnBrk="1" hangingPunct="1"/>
            <a:r>
              <a:rPr lang="en-US" sz="2400" dirty="0">
                <a:solidFill>
                  <a:srgbClr val="0000FF"/>
                </a:solidFill>
                <a:latin typeface="Arial" charset="0"/>
              </a:rPr>
              <a:t>A </a:t>
            </a:r>
            <a:r>
              <a:rPr lang="en-US" sz="2400" dirty="0">
                <a:solidFill>
                  <a:srgbClr val="0000FF"/>
                </a:solidFill>
                <a:latin typeface="Times New Roman" pitchFamily="18" charset="0"/>
                <a:cs typeface="Times New Roman" pitchFamily="18" charset="0"/>
              </a:rPr>
              <a:t>44%</a:t>
            </a:r>
            <a:r>
              <a:rPr lang="en-US" sz="2400" dirty="0">
                <a:solidFill>
                  <a:srgbClr val="0000FF"/>
                </a:solidFill>
                <a:latin typeface="Arial" charset="0"/>
              </a:rPr>
              <a:t> bandwidth was achieved.</a:t>
            </a:r>
          </a:p>
        </p:txBody>
      </p:sp>
      <p:sp>
        <p:nvSpPr>
          <p:cNvPr id="118788" name="Text Box 11"/>
          <p:cNvSpPr txBox="1">
            <a:spLocks noChangeArrowheads="1"/>
          </p:cNvSpPr>
          <p:nvPr/>
        </p:nvSpPr>
        <p:spPr bwMode="auto">
          <a:xfrm>
            <a:off x="850529" y="5371399"/>
            <a:ext cx="7745413" cy="581025"/>
          </a:xfrm>
          <a:prstGeom prst="rect">
            <a:avLst/>
          </a:prstGeom>
          <a:noFill/>
          <a:ln w="9525">
            <a:noFill/>
            <a:miter lim="800000"/>
            <a:headEnd/>
            <a:tailEnd/>
          </a:ln>
        </p:spPr>
        <p:txBody>
          <a:bodyPr>
            <a:spAutoFit/>
          </a:bodyPr>
          <a:lstStyle/>
          <a:p>
            <a:pPr eaLnBrk="1" hangingPunct="1"/>
            <a:r>
              <a:rPr lang="en-US" sz="1600" dirty="0" smtClean="0">
                <a:latin typeface="Arial" charset="0"/>
              </a:rPr>
              <a:t>Y. X. Guo, K. M. </a:t>
            </a:r>
            <a:r>
              <a:rPr lang="en-US" sz="1600" dirty="0" err="1" smtClean="0">
                <a:latin typeface="Arial" charset="0"/>
              </a:rPr>
              <a:t>Luk</a:t>
            </a:r>
            <a:r>
              <a:rPr lang="en-US" sz="1600" dirty="0" smtClean="0">
                <a:latin typeface="Arial" charset="0"/>
              </a:rPr>
              <a:t>, and Y. L. Chow, “</a:t>
            </a:r>
            <a:r>
              <a:rPr lang="en-US" sz="1600" dirty="0">
                <a:latin typeface="Arial" charset="0"/>
              </a:rPr>
              <a:t>Double U-Slot Rectangular Patch Antenna,” </a:t>
            </a:r>
            <a:r>
              <a:rPr lang="en-US" sz="1600" dirty="0" smtClean="0">
                <a:latin typeface="Arial" charset="0"/>
              </a:rPr>
              <a:t>Electronics </a:t>
            </a:r>
            <a:r>
              <a:rPr lang="en-US" sz="1600" dirty="0">
                <a:latin typeface="Arial" charset="0"/>
              </a:rPr>
              <a:t>Letters, Vol. 34, No. 19, pp. 1805-1806, 1998.</a:t>
            </a:r>
          </a:p>
        </p:txBody>
      </p:sp>
      <p:grpSp>
        <p:nvGrpSpPr>
          <p:cNvPr id="118789" name="Group 16"/>
          <p:cNvGrpSpPr>
            <a:grpSpLocks/>
          </p:cNvGrpSpPr>
          <p:nvPr/>
        </p:nvGrpSpPr>
        <p:grpSpPr bwMode="auto">
          <a:xfrm>
            <a:off x="2088240" y="1612900"/>
            <a:ext cx="4699000" cy="2197100"/>
            <a:chOff x="1384" y="1016"/>
            <a:chExt cx="2960" cy="1384"/>
          </a:xfrm>
        </p:grpSpPr>
        <p:sp>
          <p:nvSpPr>
            <p:cNvPr id="118790" name="Rectangle 4"/>
            <p:cNvSpPr>
              <a:spLocks noChangeArrowheads="1"/>
            </p:cNvSpPr>
            <p:nvPr/>
          </p:nvSpPr>
          <p:spPr bwMode="auto">
            <a:xfrm>
              <a:off x="1384" y="1016"/>
              <a:ext cx="2960" cy="1384"/>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8791" name="Rectangle 6"/>
            <p:cNvSpPr>
              <a:spLocks noChangeArrowheads="1"/>
            </p:cNvSpPr>
            <p:nvPr/>
          </p:nvSpPr>
          <p:spPr bwMode="auto">
            <a:xfrm>
              <a:off x="1960" y="2136"/>
              <a:ext cx="1872" cy="64"/>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8792" name="Rectangle 7"/>
            <p:cNvSpPr>
              <a:spLocks noChangeArrowheads="1"/>
            </p:cNvSpPr>
            <p:nvPr/>
          </p:nvSpPr>
          <p:spPr bwMode="auto">
            <a:xfrm>
              <a:off x="1880" y="1416"/>
              <a:ext cx="80" cy="784"/>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8793" name="Rectangle 8"/>
            <p:cNvSpPr>
              <a:spLocks noChangeArrowheads="1"/>
            </p:cNvSpPr>
            <p:nvPr/>
          </p:nvSpPr>
          <p:spPr bwMode="auto">
            <a:xfrm>
              <a:off x="3816" y="1416"/>
              <a:ext cx="80" cy="784"/>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8794" name="Oval 9"/>
            <p:cNvSpPr>
              <a:spLocks noChangeArrowheads="1"/>
            </p:cNvSpPr>
            <p:nvPr/>
          </p:nvSpPr>
          <p:spPr bwMode="auto">
            <a:xfrm>
              <a:off x="2832" y="1464"/>
              <a:ext cx="80" cy="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795" name="Rectangle 12"/>
            <p:cNvSpPr>
              <a:spLocks noChangeArrowheads="1"/>
            </p:cNvSpPr>
            <p:nvPr/>
          </p:nvSpPr>
          <p:spPr bwMode="auto">
            <a:xfrm>
              <a:off x="2296" y="1568"/>
              <a:ext cx="48" cy="4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8796" name="Rectangle 13"/>
            <p:cNvSpPr>
              <a:spLocks noChangeArrowheads="1"/>
            </p:cNvSpPr>
            <p:nvPr/>
          </p:nvSpPr>
          <p:spPr bwMode="auto">
            <a:xfrm>
              <a:off x="3384" y="1568"/>
              <a:ext cx="48" cy="4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8797" name="Rectangle 14"/>
            <p:cNvSpPr>
              <a:spLocks noChangeArrowheads="1"/>
            </p:cNvSpPr>
            <p:nvPr/>
          </p:nvSpPr>
          <p:spPr bwMode="auto">
            <a:xfrm>
              <a:off x="2296" y="1981"/>
              <a:ext cx="1136" cy="43"/>
            </a:xfrm>
            <a:prstGeom prst="rect">
              <a:avLst/>
            </a:prstGeom>
            <a:solidFill>
              <a:srgbClr val="C0C0C0"/>
            </a:solidFill>
            <a:ln w="9525">
              <a:solidFill>
                <a:srgbClr val="C0C0C0"/>
              </a:solidFill>
              <a:miter lim="800000"/>
              <a:headEnd/>
              <a:tailEnd/>
            </a:ln>
          </p:spPr>
          <p:txBody>
            <a:bodyPr wrap="none" anchor="ctr"/>
            <a:lstStyle/>
            <a:p>
              <a:endParaRPr lang="en-US"/>
            </a:p>
          </p:txBody>
        </p:sp>
      </p:grpSp>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145</a:t>
            </a:fld>
            <a:endParaRPr lang="en-US" dirty="0"/>
          </a:p>
        </p:txBody>
      </p:sp>
      <p:sp>
        <p:nvSpPr>
          <p:cNvPr id="15"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6" name="Text Box 4"/>
          <p:cNvSpPr txBox="1">
            <a:spLocks noChangeArrowheads="1"/>
          </p:cNvSpPr>
          <p:nvPr/>
        </p:nvSpPr>
        <p:spPr bwMode="auto">
          <a:xfrm>
            <a:off x="3351234" y="668110"/>
            <a:ext cx="2421163" cy="461665"/>
          </a:xfrm>
          <a:prstGeom prst="rect">
            <a:avLst/>
          </a:prstGeom>
          <a:noFill/>
          <a:ln w="9525">
            <a:noFill/>
            <a:miter lim="800000"/>
            <a:headEnd/>
            <a:tailEnd/>
          </a:ln>
        </p:spPr>
        <p:txBody>
          <a:bodyPr wrap="square">
            <a:spAutoFit/>
          </a:bodyPr>
          <a:lstStyle/>
          <a:p>
            <a:pPr eaLnBrk="1" hangingPunct="1"/>
            <a:r>
              <a:rPr lang="en-US" sz="2400" dirty="0" smtClean="0">
                <a:solidFill>
                  <a:schemeClr val="hlink"/>
                </a:solidFill>
                <a:latin typeface="Arial" charset="0"/>
              </a:rPr>
              <a:t>Double U-Slot</a:t>
            </a:r>
            <a:endParaRPr lang="en-US" sz="2400" dirty="0">
              <a:solidFill>
                <a:schemeClr val="hlink"/>
              </a:solidFill>
              <a:latin typeface="Arial"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1935163" y="3806825"/>
            <a:ext cx="4892675" cy="457200"/>
          </a:xfrm>
          <a:prstGeom prst="rect">
            <a:avLst/>
          </a:prstGeom>
          <a:noFill/>
          <a:ln w="9525">
            <a:noFill/>
            <a:miter lim="800000"/>
            <a:headEnd/>
            <a:tailEnd/>
          </a:ln>
        </p:spPr>
        <p:txBody>
          <a:bodyPr>
            <a:spAutoFit/>
          </a:bodyPr>
          <a:lstStyle/>
          <a:p>
            <a:pPr eaLnBrk="1" hangingPunct="1"/>
            <a:r>
              <a:rPr lang="en-US" sz="2400">
                <a:latin typeface="Arial" charset="0"/>
              </a:rPr>
              <a:t>A modification of the U-slot patch. </a:t>
            </a:r>
          </a:p>
        </p:txBody>
      </p:sp>
      <p:grpSp>
        <p:nvGrpSpPr>
          <p:cNvPr id="119812" name="Group 17"/>
          <p:cNvGrpSpPr>
            <a:grpSpLocks/>
          </p:cNvGrpSpPr>
          <p:nvPr/>
        </p:nvGrpSpPr>
        <p:grpSpPr bwMode="auto">
          <a:xfrm>
            <a:off x="2070100" y="1348924"/>
            <a:ext cx="4699000" cy="2197100"/>
            <a:chOff x="1384" y="1008"/>
            <a:chExt cx="2960" cy="1384"/>
          </a:xfrm>
        </p:grpSpPr>
        <p:sp>
          <p:nvSpPr>
            <p:cNvPr id="119815" name="Rectangle 4"/>
            <p:cNvSpPr>
              <a:spLocks noChangeArrowheads="1"/>
            </p:cNvSpPr>
            <p:nvPr/>
          </p:nvSpPr>
          <p:spPr bwMode="auto">
            <a:xfrm>
              <a:off x="1384" y="1008"/>
              <a:ext cx="2960" cy="1384"/>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9816" name="Rectangle 8"/>
            <p:cNvSpPr>
              <a:spLocks noChangeArrowheads="1"/>
            </p:cNvSpPr>
            <p:nvPr/>
          </p:nvSpPr>
          <p:spPr bwMode="auto">
            <a:xfrm>
              <a:off x="3440" y="1256"/>
              <a:ext cx="136" cy="113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9817" name="Oval 9"/>
            <p:cNvSpPr>
              <a:spLocks noChangeArrowheads="1"/>
            </p:cNvSpPr>
            <p:nvPr/>
          </p:nvSpPr>
          <p:spPr bwMode="auto">
            <a:xfrm>
              <a:off x="2872" y="1424"/>
              <a:ext cx="80" cy="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818" name="Rectangle 11"/>
            <p:cNvSpPr>
              <a:spLocks noChangeArrowheads="1"/>
            </p:cNvSpPr>
            <p:nvPr/>
          </p:nvSpPr>
          <p:spPr bwMode="auto">
            <a:xfrm>
              <a:off x="2224" y="1256"/>
              <a:ext cx="136" cy="113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9819" name="Rectangle 14"/>
            <p:cNvSpPr>
              <a:spLocks noChangeArrowheads="1"/>
            </p:cNvSpPr>
            <p:nvPr/>
          </p:nvSpPr>
          <p:spPr bwMode="auto">
            <a:xfrm>
              <a:off x="2312" y="2072"/>
              <a:ext cx="1136" cy="320"/>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19820" name="Rectangle 12"/>
            <p:cNvSpPr>
              <a:spLocks noChangeArrowheads="1"/>
            </p:cNvSpPr>
            <p:nvPr/>
          </p:nvSpPr>
          <p:spPr bwMode="auto">
            <a:xfrm>
              <a:off x="3424" y="2232"/>
              <a:ext cx="176" cy="16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9821" name="Rectangle 15"/>
            <p:cNvSpPr>
              <a:spLocks noChangeArrowheads="1"/>
            </p:cNvSpPr>
            <p:nvPr/>
          </p:nvSpPr>
          <p:spPr bwMode="auto">
            <a:xfrm>
              <a:off x="2208" y="2240"/>
              <a:ext cx="200" cy="152"/>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119813" name="Text Box 16"/>
          <p:cNvSpPr txBox="1">
            <a:spLocks noChangeArrowheads="1"/>
          </p:cNvSpPr>
          <p:nvPr/>
        </p:nvSpPr>
        <p:spPr bwMode="auto">
          <a:xfrm>
            <a:off x="517525" y="4522788"/>
            <a:ext cx="8321675" cy="707886"/>
          </a:xfrm>
          <a:prstGeom prst="rect">
            <a:avLst/>
          </a:prstGeom>
          <a:noFill/>
          <a:ln w="9525">
            <a:noFill/>
            <a:miter lim="800000"/>
            <a:headEnd/>
            <a:tailEnd/>
          </a:ln>
        </p:spPr>
        <p:txBody>
          <a:bodyPr>
            <a:spAutoFit/>
          </a:bodyPr>
          <a:lstStyle/>
          <a:p>
            <a:pPr eaLnBrk="1" hangingPunct="1"/>
            <a:r>
              <a:rPr lang="en-US" sz="2000" dirty="0">
                <a:solidFill>
                  <a:srgbClr val="0000FF"/>
                </a:solidFill>
                <a:latin typeface="Arial" charset="0"/>
              </a:rPr>
              <a:t>A bandwidth of </a:t>
            </a:r>
            <a:r>
              <a:rPr lang="en-US" sz="2000" dirty="0">
                <a:solidFill>
                  <a:srgbClr val="0000FF"/>
                </a:solidFill>
                <a:latin typeface="Times New Roman" pitchFamily="18" charset="0"/>
                <a:cs typeface="Times New Roman" pitchFamily="18" charset="0"/>
              </a:rPr>
              <a:t>34</a:t>
            </a:r>
            <a:r>
              <a:rPr lang="en-US" sz="2000" dirty="0">
                <a:solidFill>
                  <a:srgbClr val="0000FF"/>
                </a:solidFill>
                <a:latin typeface="Arial" charset="0"/>
              </a:rPr>
              <a:t>% was achieved (</a:t>
            </a:r>
            <a:r>
              <a:rPr lang="en-US" sz="2000" dirty="0">
                <a:solidFill>
                  <a:srgbClr val="0000FF"/>
                </a:solidFill>
                <a:latin typeface="Times New Roman" pitchFamily="18" charset="0"/>
                <a:cs typeface="Times New Roman" pitchFamily="18" charset="0"/>
              </a:rPr>
              <a:t>40%</a:t>
            </a:r>
            <a:r>
              <a:rPr lang="en-US" sz="2000" dirty="0">
                <a:solidFill>
                  <a:srgbClr val="0000FF"/>
                </a:solidFill>
                <a:latin typeface="Arial" charset="0"/>
              </a:rPr>
              <a:t> using a capacitive “washer” to compensate for the probe inductance).</a:t>
            </a:r>
          </a:p>
        </p:txBody>
      </p:sp>
      <p:sp>
        <p:nvSpPr>
          <p:cNvPr id="119814" name="Text Box 18"/>
          <p:cNvSpPr txBox="1">
            <a:spLocks noChangeArrowheads="1"/>
          </p:cNvSpPr>
          <p:nvPr/>
        </p:nvSpPr>
        <p:spPr bwMode="auto">
          <a:xfrm>
            <a:off x="773174" y="5717598"/>
            <a:ext cx="7745413" cy="584775"/>
          </a:xfrm>
          <a:prstGeom prst="rect">
            <a:avLst/>
          </a:prstGeom>
          <a:noFill/>
          <a:ln w="9525">
            <a:noFill/>
            <a:miter lim="800000"/>
            <a:headEnd/>
            <a:tailEnd/>
          </a:ln>
        </p:spPr>
        <p:txBody>
          <a:bodyPr>
            <a:spAutoFit/>
          </a:bodyPr>
          <a:lstStyle/>
          <a:p>
            <a:pPr eaLnBrk="1" hangingPunct="1"/>
            <a:r>
              <a:rPr lang="en-US" sz="1600" dirty="0" smtClean="0">
                <a:latin typeface="Arial" charset="0"/>
              </a:rPr>
              <a:t>B. L. </a:t>
            </a:r>
            <a:r>
              <a:rPr lang="en-US" sz="1600" dirty="0" err="1" smtClean="0">
                <a:latin typeface="Arial" charset="0"/>
              </a:rPr>
              <a:t>Ooi</a:t>
            </a:r>
            <a:r>
              <a:rPr lang="en-US" sz="1600" dirty="0" smtClean="0">
                <a:latin typeface="Arial" charset="0"/>
              </a:rPr>
              <a:t> and Q. Shen, “</a:t>
            </a:r>
            <a:r>
              <a:rPr lang="en-US" sz="1600" dirty="0">
                <a:latin typeface="Arial" charset="0"/>
              </a:rPr>
              <a:t>A Novel E-shaped Broadband Microstrip Patch </a:t>
            </a:r>
            <a:r>
              <a:rPr lang="en-US" sz="1600" dirty="0" smtClean="0">
                <a:latin typeface="Arial" charset="0"/>
              </a:rPr>
              <a:t>Antenna,” Microwave </a:t>
            </a:r>
            <a:r>
              <a:rPr lang="en-US" sz="1600" dirty="0">
                <a:latin typeface="Arial" charset="0"/>
              </a:rPr>
              <a:t>and Optical Technology Letters, </a:t>
            </a:r>
            <a:r>
              <a:rPr lang="en-US" sz="1600" dirty="0" smtClean="0">
                <a:latin typeface="Arial" charset="0"/>
              </a:rPr>
              <a:t>vol</a:t>
            </a:r>
            <a:r>
              <a:rPr lang="en-US" sz="1600" dirty="0">
                <a:latin typeface="Arial" charset="0"/>
              </a:rPr>
              <a:t>. 27, No. 5, pp. 348-352, 2000.</a:t>
            </a:r>
          </a:p>
        </p:txBody>
      </p:sp>
      <p:sp>
        <p:nvSpPr>
          <p:cNvPr id="14" name="Slide Number Placeholder 13"/>
          <p:cNvSpPr>
            <a:spLocks noGrp="1"/>
          </p:cNvSpPr>
          <p:nvPr>
            <p:ph type="sldNum" sz="quarter" idx="4"/>
          </p:nvPr>
        </p:nvSpPr>
        <p:spPr/>
        <p:txBody>
          <a:bodyPr/>
          <a:lstStyle/>
          <a:p>
            <a:pPr>
              <a:defRPr/>
            </a:pPr>
            <a:fld id="{70B0E88B-1183-42A5-A789-9A7FFF2AFA69}" type="slidenum">
              <a:rPr lang="en-US" smtClean="0"/>
              <a:pPr>
                <a:defRPr/>
              </a:pPr>
              <a:t>146</a:t>
            </a:fld>
            <a:endParaRPr lang="en-US" dirty="0"/>
          </a:p>
        </p:txBody>
      </p:sp>
      <p:sp>
        <p:nvSpPr>
          <p:cNvPr id="15" name="Text Box 2"/>
          <p:cNvSpPr txBox="1">
            <a:spLocks noChangeArrowheads="1"/>
          </p:cNvSpPr>
          <p:nvPr/>
        </p:nvSpPr>
        <p:spPr bwMode="auto">
          <a:xfrm>
            <a:off x="2217125" y="0"/>
            <a:ext cx="4493538"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Improving Bandwidth</a:t>
            </a:r>
          </a:p>
        </p:txBody>
      </p:sp>
      <p:sp>
        <p:nvSpPr>
          <p:cNvPr id="16" name="Text Box 4"/>
          <p:cNvSpPr txBox="1">
            <a:spLocks noChangeArrowheads="1"/>
          </p:cNvSpPr>
          <p:nvPr/>
        </p:nvSpPr>
        <p:spPr bwMode="auto">
          <a:xfrm>
            <a:off x="3315609" y="668110"/>
            <a:ext cx="2421163"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E Patch</a:t>
            </a:r>
            <a:endParaRPr lang="en-US" sz="2400" dirty="0">
              <a:solidFill>
                <a:schemeClr val="hlink"/>
              </a:solidFill>
              <a:latin typeface="Arial"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528454" y="0"/>
            <a:ext cx="44424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Multi-Band Antennas</a:t>
            </a:r>
          </a:p>
        </p:txBody>
      </p:sp>
      <p:sp>
        <p:nvSpPr>
          <p:cNvPr id="120835" name="Text Box 3"/>
          <p:cNvSpPr txBox="1">
            <a:spLocks noChangeArrowheads="1"/>
          </p:cNvSpPr>
          <p:nvPr/>
        </p:nvSpPr>
        <p:spPr bwMode="auto">
          <a:xfrm>
            <a:off x="1253300" y="3156797"/>
            <a:ext cx="6453785" cy="984885"/>
          </a:xfrm>
          <a:prstGeom prst="rect">
            <a:avLst/>
          </a:prstGeom>
          <a:noFill/>
          <a:ln w="9525">
            <a:noFill/>
            <a:miter lim="800000"/>
            <a:headEnd/>
            <a:tailEnd/>
          </a:ln>
        </p:spPr>
        <p:txBody>
          <a:bodyPr wrap="square">
            <a:spAutoFit/>
          </a:bodyPr>
          <a:lstStyle/>
          <a:p>
            <a:pPr algn="ctr" eaLnBrk="1" hangingPunct="1"/>
            <a:r>
              <a:rPr lang="en-US" sz="2000" dirty="0">
                <a:latin typeface="Arial" charset="0"/>
              </a:rPr>
              <a:t>General Principle: </a:t>
            </a:r>
          </a:p>
          <a:p>
            <a:pPr algn="ctr" eaLnBrk="1" hangingPunct="1"/>
            <a:endParaRPr lang="en-US" dirty="0">
              <a:latin typeface="Arial" charset="0"/>
            </a:endParaRPr>
          </a:p>
          <a:p>
            <a:pPr algn="ctr" eaLnBrk="1" hangingPunct="1"/>
            <a:r>
              <a:rPr lang="en-US" sz="2000" dirty="0">
                <a:solidFill>
                  <a:schemeClr val="hlink"/>
                </a:solidFill>
                <a:latin typeface="Arial" charset="0"/>
              </a:rPr>
              <a:t>Introduce multiple resonance paths into the antenna.</a:t>
            </a:r>
            <a:r>
              <a:rPr lang="en-US" sz="2000" dirty="0">
                <a:latin typeface="Arial" charset="0"/>
              </a:rPr>
              <a:t> </a:t>
            </a:r>
          </a:p>
        </p:txBody>
      </p:sp>
      <p:sp>
        <p:nvSpPr>
          <p:cNvPr id="120836" name="Text Box 4"/>
          <p:cNvSpPr txBox="1">
            <a:spLocks noChangeArrowheads="1"/>
          </p:cNvSpPr>
          <p:nvPr/>
        </p:nvSpPr>
        <p:spPr bwMode="auto">
          <a:xfrm>
            <a:off x="559439" y="1325871"/>
            <a:ext cx="8121423" cy="707886"/>
          </a:xfrm>
          <a:prstGeom prst="rect">
            <a:avLst/>
          </a:prstGeom>
          <a:noFill/>
          <a:ln w="9525">
            <a:noFill/>
            <a:miter lim="800000"/>
            <a:headEnd/>
            <a:tailEnd/>
          </a:ln>
        </p:spPr>
        <p:txBody>
          <a:bodyPr wrap="square">
            <a:spAutoFit/>
          </a:bodyPr>
          <a:lstStyle/>
          <a:p>
            <a:pPr algn="ctr" eaLnBrk="1" hangingPunct="1"/>
            <a:r>
              <a:rPr lang="en-US" sz="2000" dirty="0">
                <a:solidFill>
                  <a:srgbClr val="0000FF"/>
                </a:solidFill>
                <a:latin typeface="Arial" charset="0"/>
              </a:rPr>
              <a:t>A multi-band antenna is </a:t>
            </a:r>
            <a:r>
              <a:rPr lang="en-US" sz="2000" dirty="0" smtClean="0">
                <a:solidFill>
                  <a:srgbClr val="0000FF"/>
                </a:solidFill>
                <a:latin typeface="Arial" charset="0"/>
              </a:rPr>
              <a:t>sometimes </a:t>
            </a:r>
            <a:r>
              <a:rPr lang="en-US" sz="2000" dirty="0">
                <a:solidFill>
                  <a:srgbClr val="0000FF"/>
                </a:solidFill>
                <a:latin typeface="Arial" charset="0"/>
              </a:rPr>
              <a:t>more desirable than a </a:t>
            </a:r>
            <a:r>
              <a:rPr lang="en-US" sz="2000" dirty="0" smtClean="0">
                <a:solidFill>
                  <a:srgbClr val="0000FF"/>
                </a:solidFill>
                <a:latin typeface="Arial" charset="0"/>
              </a:rPr>
              <a:t>broadband </a:t>
            </a:r>
            <a:r>
              <a:rPr lang="en-US" sz="2000" dirty="0">
                <a:solidFill>
                  <a:srgbClr val="0000FF"/>
                </a:solidFill>
                <a:latin typeface="Arial" charset="0"/>
              </a:rPr>
              <a:t>antenna, if multiple narrow-band channels are to be covered.</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147</a:t>
            </a:fld>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776827" y="4980813"/>
            <a:ext cx="2308645" cy="400110"/>
          </a:xfrm>
          <a:prstGeom prst="rect">
            <a:avLst/>
          </a:prstGeom>
          <a:noFill/>
          <a:ln w="9525">
            <a:noFill/>
            <a:miter lim="800000"/>
            <a:headEnd/>
            <a:tailEnd/>
          </a:ln>
        </p:spPr>
        <p:txBody>
          <a:bodyPr wrap="none">
            <a:spAutoFit/>
          </a:bodyPr>
          <a:lstStyle/>
          <a:p>
            <a:pPr eaLnBrk="1" hangingPunct="1"/>
            <a:r>
              <a:rPr lang="en-US" sz="2000" dirty="0" smtClean="0">
                <a:solidFill>
                  <a:schemeClr val="hlink"/>
                </a:solidFill>
                <a:latin typeface="Arial" charset="0"/>
              </a:rPr>
              <a:t>Dual-band </a:t>
            </a:r>
            <a:r>
              <a:rPr lang="en-US" sz="2000" dirty="0">
                <a:solidFill>
                  <a:schemeClr val="hlink"/>
                </a:solidFill>
                <a:latin typeface="Arial" charset="0"/>
              </a:rPr>
              <a:t>E patch</a:t>
            </a:r>
          </a:p>
        </p:txBody>
      </p:sp>
      <p:grpSp>
        <p:nvGrpSpPr>
          <p:cNvPr id="121860" name="Group 4"/>
          <p:cNvGrpSpPr>
            <a:grpSpLocks/>
          </p:cNvGrpSpPr>
          <p:nvPr/>
        </p:nvGrpSpPr>
        <p:grpSpPr bwMode="auto">
          <a:xfrm>
            <a:off x="161925" y="1979613"/>
            <a:ext cx="4130675" cy="2008187"/>
            <a:chOff x="182" y="1151"/>
            <a:chExt cx="2602" cy="1265"/>
          </a:xfrm>
        </p:grpSpPr>
        <p:grpSp>
          <p:nvGrpSpPr>
            <p:cNvPr id="121871" name="Group 5"/>
            <p:cNvGrpSpPr>
              <a:grpSpLocks/>
            </p:cNvGrpSpPr>
            <p:nvPr/>
          </p:nvGrpSpPr>
          <p:grpSpPr bwMode="auto">
            <a:xfrm>
              <a:off x="680" y="1192"/>
              <a:ext cx="1184" cy="1184"/>
              <a:chOff x="1088" y="1016"/>
              <a:chExt cx="1184" cy="1184"/>
            </a:xfrm>
          </p:grpSpPr>
          <p:sp>
            <p:nvSpPr>
              <p:cNvPr id="121876" name="Rectangle 6"/>
              <p:cNvSpPr>
                <a:spLocks noChangeArrowheads="1"/>
              </p:cNvSpPr>
              <p:nvPr/>
            </p:nvSpPr>
            <p:spPr bwMode="auto">
              <a:xfrm>
                <a:off x="1088" y="1016"/>
                <a:ext cx="264" cy="117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77" name="Rectangle 7"/>
              <p:cNvSpPr>
                <a:spLocks noChangeArrowheads="1"/>
              </p:cNvSpPr>
              <p:nvPr/>
            </p:nvSpPr>
            <p:spPr bwMode="auto">
              <a:xfrm rot="5400000">
                <a:off x="1616" y="496"/>
                <a:ext cx="136" cy="117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78" name="Rectangle 8"/>
              <p:cNvSpPr>
                <a:spLocks noChangeArrowheads="1"/>
              </p:cNvSpPr>
              <p:nvPr/>
            </p:nvSpPr>
            <p:spPr bwMode="auto">
              <a:xfrm rot="5400000">
                <a:off x="1608" y="1544"/>
                <a:ext cx="136" cy="117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79" name="Rectangle 9"/>
              <p:cNvSpPr>
                <a:spLocks noChangeArrowheads="1"/>
              </p:cNvSpPr>
              <p:nvPr/>
            </p:nvSpPr>
            <p:spPr bwMode="auto">
              <a:xfrm rot="5400000">
                <a:off x="1440" y="1200"/>
                <a:ext cx="168" cy="84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80" name="Oval 10"/>
              <p:cNvSpPr>
                <a:spLocks noChangeArrowheads="1"/>
              </p:cNvSpPr>
              <p:nvPr/>
            </p:nvSpPr>
            <p:spPr bwMode="auto">
              <a:xfrm>
                <a:off x="1160" y="1568"/>
                <a:ext cx="88" cy="8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21872" name="Text Box 11"/>
            <p:cNvSpPr txBox="1">
              <a:spLocks noChangeArrowheads="1"/>
            </p:cNvSpPr>
            <p:nvPr/>
          </p:nvSpPr>
          <p:spPr bwMode="auto">
            <a:xfrm>
              <a:off x="1710" y="1687"/>
              <a:ext cx="787" cy="233"/>
            </a:xfrm>
            <a:prstGeom prst="rect">
              <a:avLst/>
            </a:prstGeom>
            <a:noFill/>
            <a:ln w="9525">
              <a:noFill/>
              <a:miter lim="800000"/>
              <a:headEnd/>
              <a:tailEnd/>
            </a:ln>
          </p:spPr>
          <p:txBody>
            <a:bodyPr wrap="none">
              <a:spAutoFit/>
            </a:bodyPr>
            <a:lstStyle/>
            <a:p>
              <a:pPr eaLnBrk="1" hangingPunct="1"/>
              <a:r>
                <a:rPr lang="en-US" dirty="0">
                  <a:latin typeface="Arial" charset="0"/>
                </a:rPr>
                <a:t>H</a:t>
              </a:r>
              <a:r>
                <a:rPr lang="en-US" dirty="0" smtClean="0">
                  <a:latin typeface="Arial" charset="0"/>
                </a:rPr>
                <a:t>igh-band</a:t>
              </a:r>
              <a:endParaRPr lang="en-US" dirty="0">
                <a:latin typeface="Arial" charset="0"/>
              </a:endParaRPr>
            </a:p>
          </p:txBody>
        </p:sp>
        <p:sp>
          <p:nvSpPr>
            <p:cNvPr id="121873" name="Text Box 12"/>
            <p:cNvSpPr txBox="1">
              <a:spLocks noChangeArrowheads="1"/>
            </p:cNvSpPr>
            <p:nvPr/>
          </p:nvSpPr>
          <p:spPr bwMode="auto">
            <a:xfrm>
              <a:off x="2006" y="1151"/>
              <a:ext cx="754" cy="233"/>
            </a:xfrm>
            <a:prstGeom prst="rect">
              <a:avLst/>
            </a:prstGeom>
            <a:noFill/>
            <a:ln w="9525">
              <a:noFill/>
              <a:miter lim="800000"/>
              <a:headEnd/>
              <a:tailEnd/>
            </a:ln>
          </p:spPr>
          <p:txBody>
            <a:bodyPr wrap="none">
              <a:spAutoFit/>
            </a:bodyPr>
            <a:lstStyle/>
            <a:p>
              <a:pPr eaLnBrk="1" hangingPunct="1"/>
              <a:r>
                <a:rPr lang="en-US" dirty="0">
                  <a:latin typeface="Arial" charset="0"/>
                </a:rPr>
                <a:t>L</a:t>
              </a:r>
              <a:r>
                <a:rPr lang="en-US" dirty="0" smtClean="0">
                  <a:latin typeface="Arial" charset="0"/>
                </a:rPr>
                <a:t>ow-band</a:t>
              </a:r>
              <a:endParaRPr lang="en-US" dirty="0">
                <a:latin typeface="Arial" charset="0"/>
              </a:endParaRPr>
            </a:p>
          </p:txBody>
        </p:sp>
        <p:sp>
          <p:nvSpPr>
            <p:cNvPr id="121874" name="Text Box 13"/>
            <p:cNvSpPr txBox="1">
              <a:spLocks noChangeArrowheads="1"/>
            </p:cNvSpPr>
            <p:nvPr/>
          </p:nvSpPr>
          <p:spPr bwMode="auto">
            <a:xfrm>
              <a:off x="2030" y="2183"/>
              <a:ext cx="754" cy="233"/>
            </a:xfrm>
            <a:prstGeom prst="rect">
              <a:avLst/>
            </a:prstGeom>
            <a:noFill/>
            <a:ln w="9525">
              <a:noFill/>
              <a:miter lim="800000"/>
              <a:headEnd/>
              <a:tailEnd/>
            </a:ln>
          </p:spPr>
          <p:txBody>
            <a:bodyPr wrap="none">
              <a:spAutoFit/>
            </a:bodyPr>
            <a:lstStyle/>
            <a:p>
              <a:pPr eaLnBrk="1" hangingPunct="1"/>
              <a:r>
                <a:rPr lang="en-US" dirty="0">
                  <a:latin typeface="Arial" charset="0"/>
                </a:rPr>
                <a:t>L</a:t>
              </a:r>
              <a:r>
                <a:rPr lang="en-US" dirty="0" smtClean="0">
                  <a:latin typeface="Arial" charset="0"/>
                </a:rPr>
                <a:t>ow-band</a:t>
              </a:r>
              <a:endParaRPr lang="en-US" dirty="0">
                <a:latin typeface="Arial" charset="0"/>
              </a:endParaRPr>
            </a:p>
          </p:txBody>
        </p:sp>
        <p:sp>
          <p:nvSpPr>
            <p:cNvPr id="121875" name="Text Box 14"/>
            <p:cNvSpPr txBox="1">
              <a:spLocks noChangeArrowheads="1"/>
            </p:cNvSpPr>
            <p:nvPr/>
          </p:nvSpPr>
          <p:spPr bwMode="auto">
            <a:xfrm>
              <a:off x="182" y="1679"/>
              <a:ext cx="448" cy="233"/>
            </a:xfrm>
            <a:prstGeom prst="rect">
              <a:avLst/>
            </a:prstGeom>
            <a:noFill/>
            <a:ln w="9525">
              <a:noFill/>
              <a:miter lim="800000"/>
              <a:headEnd/>
              <a:tailEnd/>
            </a:ln>
          </p:spPr>
          <p:txBody>
            <a:bodyPr wrap="none">
              <a:spAutoFit/>
            </a:bodyPr>
            <a:lstStyle/>
            <a:p>
              <a:pPr eaLnBrk="1" hangingPunct="1"/>
              <a:r>
                <a:rPr lang="en-US" dirty="0">
                  <a:latin typeface="Arial" charset="0"/>
                </a:rPr>
                <a:t>F</a:t>
              </a:r>
              <a:r>
                <a:rPr lang="en-US" dirty="0" smtClean="0">
                  <a:latin typeface="Arial" charset="0"/>
                </a:rPr>
                <a:t>eed</a:t>
              </a:r>
              <a:endParaRPr lang="en-US" dirty="0">
                <a:latin typeface="Arial" charset="0"/>
              </a:endParaRPr>
            </a:p>
          </p:txBody>
        </p:sp>
      </p:grpSp>
      <p:sp>
        <p:nvSpPr>
          <p:cNvPr id="121861" name="Text Box 15"/>
          <p:cNvSpPr txBox="1">
            <a:spLocks noChangeArrowheads="1"/>
          </p:cNvSpPr>
          <p:nvPr/>
        </p:nvSpPr>
        <p:spPr bwMode="auto">
          <a:xfrm>
            <a:off x="4779252" y="4992688"/>
            <a:ext cx="4174541" cy="400110"/>
          </a:xfrm>
          <a:prstGeom prst="rect">
            <a:avLst/>
          </a:prstGeom>
          <a:noFill/>
          <a:ln w="9525">
            <a:noFill/>
            <a:miter lim="800000"/>
            <a:headEnd/>
            <a:tailEnd/>
          </a:ln>
        </p:spPr>
        <p:txBody>
          <a:bodyPr wrap="none">
            <a:spAutoFit/>
          </a:bodyPr>
          <a:lstStyle/>
          <a:p>
            <a:pPr eaLnBrk="1" hangingPunct="1"/>
            <a:r>
              <a:rPr lang="en-US" sz="2000" dirty="0" smtClean="0">
                <a:solidFill>
                  <a:schemeClr val="hlink"/>
                </a:solidFill>
                <a:latin typeface="Arial" charset="0"/>
              </a:rPr>
              <a:t>Dual-band patch </a:t>
            </a:r>
            <a:r>
              <a:rPr lang="en-US" sz="2000" dirty="0">
                <a:solidFill>
                  <a:schemeClr val="hlink"/>
                </a:solidFill>
                <a:latin typeface="Arial" charset="0"/>
              </a:rPr>
              <a:t>with </a:t>
            </a:r>
            <a:r>
              <a:rPr lang="en-US" sz="2000" dirty="0" smtClean="0">
                <a:solidFill>
                  <a:schemeClr val="hlink"/>
                </a:solidFill>
                <a:latin typeface="Arial" charset="0"/>
              </a:rPr>
              <a:t>parasitic strip</a:t>
            </a:r>
            <a:endParaRPr lang="en-US" sz="2000" dirty="0">
              <a:solidFill>
                <a:schemeClr val="hlink"/>
              </a:solidFill>
              <a:latin typeface="Arial" charset="0"/>
            </a:endParaRPr>
          </a:p>
        </p:txBody>
      </p:sp>
      <p:grpSp>
        <p:nvGrpSpPr>
          <p:cNvPr id="121862" name="Group 16"/>
          <p:cNvGrpSpPr>
            <a:grpSpLocks/>
          </p:cNvGrpSpPr>
          <p:nvPr/>
        </p:nvGrpSpPr>
        <p:grpSpPr bwMode="auto">
          <a:xfrm>
            <a:off x="5483225" y="1357313"/>
            <a:ext cx="2098675" cy="3163887"/>
            <a:chOff x="3454" y="855"/>
            <a:chExt cx="1322" cy="1993"/>
          </a:xfrm>
        </p:grpSpPr>
        <p:sp>
          <p:nvSpPr>
            <p:cNvPr id="121863" name="Rectangle 17"/>
            <p:cNvSpPr>
              <a:spLocks noChangeArrowheads="1"/>
            </p:cNvSpPr>
            <p:nvPr/>
          </p:nvSpPr>
          <p:spPr bwMode="auto">
            <a:xfrm>
              <a:off x="3936" y="1352"/>
              <a:ext cx="608" cy="101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64" name="Rectangle 18"/>
            <p:cNvSpPr>
              <a:spLocks noChangeArrowheads="1"/>
            </p:cNvSpPr>
            <p:nvPr/>
          </p:nvSpPr>
          <p:spPr bwMode="auto">
            <a:xfrm>
              <a:off x="4648" y="1352"/>
              <a:ext cx="128" cy="101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21865" name="Oval 19"/>
            <p:cNvSpPr>
              <a:spLocks noChangeArrowheads="1"/>
            </p:cNvSpPr>
            <p:nvPr/>
          </p:nvSpPr>
          <p:spPr bwMode="auto">
            <a:xfrm>
              <a:off x="4048" y="1840"/>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1866" name="Text Box 20"/>
            <p:cNvSpPr txBox="1">
              <a:spLocks noChangeArrowheads="1"/>
            </p:cNvSpPr>
            <p:nvPr/>
          </p:nvSpPr>
          <p:spPr bwMode="auto">
            <a:xfrm>
              <a:off x="4006" y="855"/>
              <a:ext cx="754" cy="233"/>
            </a:xfrm>
            <a:prstGeom prst="rect">
              <a:avLst/>
            </a:prstGeom>
            <a:noFill/>
            <a:ln w="9525">
              <a:noFill/>
              <a:miter lim="800000"/>
              <a:headEnd/>
              <a:tailEnd/>
            </a:ln>
          </p:spPr>
          <p:txBody>
            <a:bodyPr wrap="none">
              <a:spAutoFit/>
            </a:bodyPr>
            <a:lstStyle/>
            <a:p>
              <a:pPr eaLnBrk="1" hangingPunct="1"/>
              <a:r>
                <a:rPr lang="en-US" dirty="0" smtClean="0">
                  <a:latin typeface="Arial" charset="0"/>
                </a:rPr>
                <a:t>Low-band</a:t>
              </a:r>
              <a:endParaRPr lang="en-US" dirty="0">
                <a:latin typeface="Arial" charset="0"/>
              </a:endParaRPr>
            </a:p>
          </p:txBody>
        </p:sp>
        <p:sp>
          <p:nvSpPr>
            <p:cNvPr id="121867" name="Line 21"/>
            <p:cNvSpPr>
              <a:spLocks noChangeShapeType="1"/>
            </p:cNvSpPr>
            <p:nvPr/>
          </p:nvSpPr>
          <p:spPr bwMode="auto">
            <a:xfrm>
              <a:off x="3920" y="1208"/>
              <a:ext cx="856"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21868" name="Text Box 22"/>
            <p:cNvSpPr txBox="1">
              <a:spLocks noChangeArrowheads="1"/>
            </p:cNvSpPr>
            <p:nvPr/>
          </p:nvSpPr>
          <p:spPr bwMode="auto">
            <a:xfrm>
              <a:off x="3886" y="2615"/>
              <a:ext cx="787" cy="233"/>
            </a:xfrm>
            <a:prstGeom prst="rect">
              <a:avLst/>
            </a:prstGeom>
            <a:noFill/>
            <a:ln w="9525">
              <a:noFill/>
              <a:miter lim="800000"/>
              <a:headEnd/>
              <a:tailEnd/>
            </a:ln>
          </p:spPr>
          <p:txBody>
            <a:bodyPr wrap="none">
              <a:spAutoFit/>
            </a:bodyPr>
            <a:lstStyle/>
            <a:p>
              <a:pPr eaLnBrk="1" hangingPunct="1"/>
              <a:r>
                <a:rPr lang="en-US" dirty="0">
                  <a:latin typeface="Arial" charset="0"/>
                </a:rPr>
                <a:t>H</a:t>
              </a:r>
              <a:r>
                <a:rPr lang="en-US" dirty="0" smtClean="0">
                  <a:latin typeface="Arial" charset="0"/>
                </a:rPr>
                <a:t>igh-band</a:t>
              </a:r>
              <a:endParaRPr lang="en-US" dirty="0">
                <a:latin typeface="Arial" charset="0"/>
              </a:endParaRPr>
            </a:p>
          </p:txBody>
        </p:sp>
        <p:sp>
          <p:nvSpPr>
            <p:cNvPr id="121869" name="Line 23"/>
            <p:cNvSpPr>
              <a:spLocks noChangeShapeType="1"/>
            </p:cNvSpPr>
            <p:nvPr/>
          </p:nvSpPr>
          <p:spPr bwMode="auto">
            <a:xfrm flipV="1">
              <a:off x="3936" y="2520"/>
              <a:ext cx="6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21870" name="Text Box 24"/>
            <p:cNvSpPr txBox="1">
              <a:spLocks noChangeArrowheads="1"/>
            </p:cNvSpPr>
            <p:nvPr/>
          </p:nvSpPr>
          <p:spPr bwMode="auto">
            <a:xfrm>
              <a:off x="3454" y="1759"/>
              <a:ext cx="448" cy="233"/>
            </a:xfrm>
            <a:prstGeom prst="rect">
              <a:avLst/>
            </a:prstGeom>
            <a:noFill/>
            <a:ln w="9525">
              <a:noFill/>
              <a:miter lim="800000"/>
              <a:headEnd/>
              <a:tailEnd/>
            </a:ln>
          </p:spPr>
          <p:txBody>
            <a:bodyPr wrap="none">
              <a:spAutoFit/>
            </a:bodyPr>
            <a:lstStyle/>
            <a:p>
              <a:pPr eaLnBrk="1" hangingPunct="1"/>
              <a:r>
                <a:rPr lang="en-US" dirty="0">
                  <a:latin typeface="Arial" charset="0"/>
                </a:rPr>
                <a:t>F</a:t>
              </a:r>
              <a:r>
                <a:rPr lang="en-US" dirty="0" smtClean="0">
                  <a:latin typeface="Arial" charset="0"/>
                </a:rPr>
                <a:t>eed</a:t>
              </a:r>
              <a:endParaRPr lang="en-US" dirty="0">
                <a:latin typeface="Arial" charset="0"/>
              </a:endParaRPr>
            </a:p>
          </p:txBody>
        </p:sp>
      </p:grpSp>
      <p:sp>
        <p:nvSpPr>
          <p:cNvPr id="25" name="Slide Number Placeholder 24"/>
          <p:cNvSpPr>
            <a:spLocks noGrp="1"/>
          </p:cNvSpPr>
          <p:nvPr>
            <p:ph type="sldNum" sz="quarter" idx="4"/>
          </p:nvPr>
        </p:nvSpPr>
        <p:spPr/>
        <p:txBody>
          <a:bodyPr/>
          <a:lstStyle/>
          <a:p>
            <a:pPr>
              <a:defRPr/>
            </a:pPr>
            <a:fld id="{70B0E88B-1183-42A5-A789-9A7FFF2AFA69}" type="slidenum">
              <a:rPr lang="en-US" smtClean="0"/>
              <a:pPr>
                <a:defRPr/>
              </a:pPr>
              <a:t>148</a:t>
            </a:fld>
            <a:endParaRPr lang="en-US" dirty="0"/>
          </a:p>
        </p:txBody>
      </p:sp>
      <p:sp>
        <p:nvSpPr>
          <p:cNvPr id="26" name="Text Box 2"/>
          <p:cNvSpPr txBox="1">
            <a:spLocks noChangeArrowheads="1"/>
          </p:cNvSpPr>
          <p:nvPr/>
        </p:nvSpPr>
        <p:spPr bwMode="auto">
          <a:xfrm>
            <a:off x="2528454" y="0"/>
            <a:ext cx="44424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Multi-Band Antennas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1001486"/>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Input Impedance</a:t>
            </a:r>
          </a:p>
          <a:p>
            <a:pPr marL="225425" indent="-225425" eaLnBrk="1" hangingPunct="1">
              <a:spcAft>
                <a:spcPct val="50000"/>
              </a:spcAft>
              <a:buFont typeface="Wingdings" pitchFamily="2" charset="2"/>
              <a:buChar char="v"/>
            </a:pPr>
            <a:r>
              <a:rPr lang="en-US" sz="2000" dirty="0" smtClean="0">
                <a:latin typeface="Arial" charset="0"/>
              </a:rPr>
              <a:t> Circular polarization</a:t>
            </a:r>
          </a:p>
          <a:p>
            <a:pPr marL="225425" indent="-225425" eaLnBrk="1" hangingPunct="1">
              <a:spcAft>
                <a:spcPct val="50000"/>
              </a:spcAft>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149</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265751"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15</a:t>
            </a:fld>
            <a:endParaRPr lang="en-US" dirty="0"/>
          </a:p>
        </p:txBody>
      </p:sp>
      <p:pic>
        <p:nvPicPr>
          <p:cNvPr id="217090" name="Picture 2" descr="http://cegt201.bradley.edu/rfpage/seniorproj/images/AntennaArray2.jpg">
            <a:hlinkClick r:id="rId2"/>
          </p:cNvPr>
          <p:cNvPicPr>
            <a:picLocks noChangeAspect="1" noChangeArrowheads="1"/>
          </p:cNvPicPr>
          <p:nvPr/>
        </p:nvPicPr>
        <p:blipFill>
          <a:blip r:embed="rId3" cstate="print"/>
          <a:srcRect/>
          <a:stretch>
            <a:fillRect/>
          </a:stretch>
        </p:blipFill>
        <p:spPr bwMode="auto">
          <a:xfrm>
            <a:off x="574675" y="738702"/>
            <a:ext cx="3244850" cy="2437886"/>
          </a:xfrm>
          <a:prstGeom prst="rect">
            <a:avLst/>
          </a:prstGeom>
          <a:noFill/>
        </p:spPr>
      </p:pic>
      <p:pic>
        <p:nvPicPr>
          <p:cNvPr id="217094" name="Picture 6" descr="http://www.antenna-theory.com/arrays/patchArray.jpg">
            <a:hlinkClick r:id="rId4"/>
          </p:cNvPr>
          <p:cNvPicPr>
            <a:picLocks noChangeAspect="1" noChangeArrowheads="1"/>
          </p:cNvPicPr>
          <p:nvPr/>
        </p:nvPicPr>
        <p:blipFill>
          <a:blip r:embed="rId5" cstate="print"/>
          <a:srcRect/>
          <a:stretch>
            <a:fillRect/>
          </a:stretch>
        </p:blipFill>
        <p:spPr bwMode="auto">
          <a:xfrm>
            <a:off x="5689600" y="857250"/>
            <a:ext cx="2635250" cy="2830835"/>
          </a:xfrm>
          <a:prstGeom prst="rect">
            <a:avLst/>
          </a:prstGeom>
          <a:noFill/>
        </p:spPr>
      </p:pic>
      <p:pic>
        <p:nvPicPr>
          <p:cNvPr id="217096" name="Picture 8" descr="http://www.activefrance.com/Antennas/XBA.jpg"/>
          <p:cNvPicPr>
            <a:picLocks noChangeAspect="1" noChangeArrowheads="1"/>
          </p:cNvPicPr>
          <p:nvPr/>
        </p:nvPicPr>
        <p:blipFill>
          <a:blip r:embed="rId6" cstate="print"/>
          <a:srcRect/>
          <a:stretch>
            <a:fillRect/>
          </a:stretch>
        </p:blipFill>
        <p:spPr bwMode="auto">
          <a:xfrm>
            <a:off x="654050" y="3439108"/>
            <a:ext cx="3089275" cy="3342692"/>
          </a:xfrm>
          <a:prstGeom prst="rect">
            <a:avLst/>
          </a:prstGeom>
          <a:noFill/>
        </p:spPr>
      </p:pic>
      <p:sp>
        <p:nvSpPr>
          <p:cNvPr id="25" name="TextBox 24"/>
          <p:cNvSpPr txBox="1"/>
          <p:nvPr/>
        </p:nvSpPr>
        <p:spPr>
          <a:xfrm>
            <a:off x="4140901" y="908957"/>
            <a:ext cx="1074333"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Arrays</a:t>
            </a:r>
            <a:endParaRPr lang="en-US" sz="2400" dirty="0">
              <a:solidFill>
                <a:srgbClr val="FF0000"/>
              </a:solidFill>
              <a:latin typeface="Arial" pitchFamily="34" charset="0"/>
              <a:cs typeface="Arial" pitchFamily="34" charset="0"/>
            </a:endParaRPr>
          </a:p>
        </p:txBody>
      </p:sp>
      <p:pic>
        <p:nvPicPr>
          <p:cNvPr id="217100" name="Picture 12" descr="https://www.cemworks.com/wp-content/uploads/2012/12/Applications_Antenna_arrays_Corp_fed_PAA1.png"/>
          <p:cNvPicPr>
            <a:picLocks noChangeAspect="1" noChangeArrowheads="1"/>
          </p:cNvPicPr>
          <p:nvPr/>
        </p:nvPicPr>
        <p:blipFill>
          <a:blip r:embed="rId7" cstate="print"/>
          <a:srcRect l="280" t="-1787" r="50697"/>
          <a:stretch>
            <a:fillRect/>
          </a:stretch>
        </p:blipFill>
        <p:spPr bwMode="auto">
          <a:xfrm>
            <a:off x="5717285" y="4080680"/>
            <a:ext cx="2238233" cy="2323625"/>
          </a:xfrm>
          <a:prstGeom prst="rect">
            <a:avLst/>
          </a:prstGeom>
          <a:noFill/>
        </p:spPr>
      </p:pic>
      <p:sp>
        <p:nvSpPr>
          <p:cNvPr id="9" name="TextBox 8"/>
          <p:cNvSpPr txBox="1"/>
          <p:nvPr/>
        </p:nvSpPr>
        <p:spPr>
          <a:xfrm>
            <a:off x="533400" y="2825087"/>
            <a:ext cx="3295650" cy="338554"/>
          </a:xfrm>
          <a:prstGeom prst="rect">
            <a:avLst/>
          </a:prstGeom>
          <a:solidFill>
            <a:schemeClr val="bg1"/>
          </a:solidFill>
        </p:spPr>
        <p:txBody>
          <a:bodyPr wrap="square" rtlCol="0">
            <a:spAutoFit/>
          </a:bodyPr>
          <a:lstStyle/>
          <a:p>
            <a:pPr algn="ctr"/>
            <a:r>
              <a:rPr lang="en-US" sz="1600" dirty="0" smtClean="0">
                <a:latin typeface="Arial" pitchFamily="34" charset="0"/>
                <a:cs typeface="Arial" pitchFamily="34" charset="0"/>
              </a:rPr>
              <a:t>Linear array (1-D corporate feed)</a:t>
            </a:r>
            <a:endParaRPr lang="en-US" sz="1600" dirty="0">
              <a:latin typeface="Arial" pitchFamily="34" charset="0"/>
              <a:cs typeface="Arial" pitchFamily="34" charset="0"/>
            </a:endParaRPr>
          </a:p>
        </p:txBody>
      </p:sp>
      <p:sp>
        <p:nvSpPr>
          <p:cNvPr id="10" name="TextBox 9"/>
          <p:cNvSpPr txBox="1"/>
          <p:nvPr/>
        </p:nvSpPr>
        <p:spPr>
          <a:xfrm>
            <a:off x="6455391" y="3330055"/>
            <a:ext cx="1091966" cy="338554"/>
          </a:xfrm>
          <a:prstGeom prst="rect">
            <a:avLst/>
          </a:prstGeom>
          <a:solidFill>
            <a:schemeClr val="bg1"/>
          </a:solidFill>
        </p:spPr>
        <p:txBody>
          <a:bodyPr wrap="none" rtlCol="0">
            <a:spAutoFit/>
          </a:bodyPr>
          <a:lstStyle/>
          <a:p>
            <a:r>
              <a:rPr lang="en-US" sz="1600" dirty="0" smtClean="0">
                <a:latin typeface="Arial" pitchFamily="34" charset="0"/>
                <a:cs typeface="Arial" pitchFamily="34" charset="0"/>
              </a:rPr>
              <a:t>2</a:t>
            </a:r>
            <a:r>
              <a:rPr lang="en-US" sz="1600" dirty="0" smtClean="0">
                <a:latin typeface="Arial" pitchFamily="34" charset="0"/>
                <a:cs typeface="Arial" pitchFamily="34" charset="0"/>
                <a:sym typeface="Symbol"/>
              </a:rPr>
              <a:t></a:t>
            </a:r>
            <a:r>
              <a:rPr lang="en-US" sz="1600" dirty="0" smtClean="0">
                <a:latin typeface="Arial" pitchFamily="34" charset="0"/>
                <a:cs typeface="Arial" pitchFamily="34" charset="0"/>
              </a:rPr>
              <a:t>2 array</a:t>
            </a:r>
            <a:endParaRPr lang="en-US" sz="1600" dirty="0">
              <a:latin typeface="Arial" pitchFamily="34" charset="0"/>
              <a:cs typeface="Arial" pitchFamily="34" charset="0"/>
            </a:endParaRPr>
          </a:p>
        </p:txBody>
      </p:sp>
      <p:sp>
        <p:nvSpPr>
          <p:cNvPr id="11" name="TextBox 10"/>
          <p:cNvSpPr txBox="1"/>
          <p:nvPr/>
        </p:nvSpPr>
        <p:spPr>
          <a:xfrm>
            <a:off x="752476" y="6423911"/>
            <a:ext cx="2924174" cy="338554"/>
          </a:xfrm>
          <a:prstGeom prst="rect">
            <a:avLst/>
          </a:prstGeom>
          <a:solidFill>
            <a:schemeClr val="bg1"/>
          </a:solidFill>
        </p:spPr>
        <p:txBody>
          <a:bodyPr wrap="square" rtlCol="0">
            <a:spAutoFit/>
          </a:bodyPr>
          <a:lstStyle/>
          <a:p>
            <a:pPr algn="ctr"/>
            <a:r>
              <a:rPr lang="en-US" sz="1600" dirty="0" smtClean="0">
                <a:latin typeface="Arial" pitchFamily="34" charset="0"/>
                <a:cs typeface="Arial" pitchFamily="34" charset="0"/>
              </a:rPr>
              <a:t>2-D 8X8 corporate-fed array</a:t>
            </a:r>
            <a:endParaRPr lang="en-US" sz="1600" dirty="0">
              <a:latin typeface="Arial" pitchFamily="34" charset="0"/>
              <a:cs typeface="Arial" pitchFamily="34" charset="0"/>
            </a:endParaRPr>
          </a:p>
        </p:txBody>
      </p:sp>
      <p:sp>
        <p:nvSpPr>
          <p:cNvPr id="12" name="TextBox 11"/>
          <p:cNvSpPr txBox="1"/>
          <p:nvPr/>
        </p:nvSpPr>
        <p:spPr>
          <a:xfrm>
            <a:off x="4868883" y="6423911"/>
            <a:ext cx="3598223" cy="338554"/>
          </a:xfrm>
          <a:prstGeom prst="rect">
            <a:avLst/>
          </a:prstGeom>
          <a:solidFill>
            <a:schemeClr val="bg1"/>
          </a:solidFill>
        </p:spPr>
        <p:txBody>
          <a:bodyPr wrap="square" rtlCol="0">
            <a:spAutoFit/>
          </a:bodyPr>
          <a:lstStyle/>
          <a:p>
            <a:r>
              <a:rPr lang="en-US" sz="1600" dirty="0" smtClean="0">
                <a:latin typeface="Arial" pitchFamily="34" charset="0"/>
                <a:cs typeface="Arial" pitchFamily="34" charset="0"/>
              </a:rPr>
              <a:t>4</a:t>
            </a:r>
            <a:r>
              <a:rPr lang="en-US" sz="1600" dirty="0" smtClean="0">
                <a:latin typeface="Arial" pitchFamily="34" charset="0"/>
                <a:cs typeface="Arial" pitchFamily="34" charset="0"/>
                <a:sym typeface="Symbol"/>
              </a:rPr>
              <a:t>  </a:t>
            </a:r>
            <a:r>
              <a:rPr lang="en-US" sz="1600" dirty="0" smtClean="0">
                <a:latin typeface="Arial" pitchFamily="34" charset="0"/>
                <a:cs typeface="Arial" pitchFamily="34" charset="0"/>
              </a:rPr>
              <a:t>8 corporate-fed / series-fed array</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122883" name="Text Box 3"/>
          <p:cNvSpPr txBox="1">
            <a:spLocks noChangeArrowheads="1"/>
          </p:cNvSpPr>
          <p:nvPr/>
        </p:nvSpPr>
        <p:spPr bwMode="auto">
          <a:xfrm>
            <a:off x="1112776" y="1352097"/>
            <a:ext cx="3152775" cy="2282825"/>
          </a:xfrm>
          <a:prstGeom prst="rect">
            <a:avLst/>
          </a:prstGeom>
          <a:noFill/>
          <a:ln w="9525">
            <a:noFill/>
            <a:miter lim="800000"/>
            <a:headEnd/>
            <a:tailEnd/>
          </a:ln>
        </p:spPr>
        <p:txBody>
          <a:bodyPr wrap="none">
            <a:spAutoFit/>
          </a:bodyPr>
          <a:lstStyle/>
          <a:p>
            <a:pPr eaLnBrk="1" hangingPunct="1">
              <a:buFontTx/>
              <a:buChar char="•"/>
            </a:pPr>
            <a:r>
              <a:rPr lang="en-US" sz="2400" dirty="0">
                <a:solidFill>
                  <a:srgbClr val="0000FF"/>
                </a:solidFill>
                <a:latin typeface="Arial" charset="0"/>
              </a:rPr>
              <a:t> High Permittivity</a:t>
            </a:r>
          </a:p>
          <a:p>
            <a:pPr eaLnBrk="1" hangingPunct="1">
              <a:buFontTx/>
              <a:buChar char="•"/>
            </a:pPr>
            <a:r>
              <a:rPr lang="en-US" sz="2400" dirty="0">
                <a:solidFill>
                  <a:srgbClr val="0000FF"/>
                </a:solidFill>
                <a:latin typeface="Arial" charset="0"/>
              </a:rPr>
              <a:t> Quarter-Wave Patch</a:t>
            </a:r>
          </a:p>
          <a:p>
            <a:pPr eaLnBrk="1" hangingPunct="1">
              <a:buFontTx/>
              <a:buChar char="•"/>
            </a:pPr>
            <a:r>
              <a:rPr lang="en-US" sz="2400" dirty="0">
                <a:solidFill>
                  <a:srgbClr val="0000FF"/>
                </a:solidFill>
                <a:latin typeface="Arial" charset="0"/>
              </a:rPr>
              <a:t> PIFA</a:t>
            </a:r>
          </a:p>
          <a:p>
            <a:pPr eaLnBrk="1" hangingPunct="1">
              <a:buFontTx/>
              <a:buChar char="•"/>
            </a:pPr>
            <a:r>
              <a:rPr lang="en-US" sz="2400" dirty="0">
                <a:solidFill>
                  <a:srgbClr val="0000FF"/>
                </a:solidFill>
                <a:latin typeface="Arial" charset="0"/>
              </a:rPr>
              <a:t> Capacitive Loading</a:t>
            </a:r>
          </a:p>
          <a:p>
            <a:pPr eaLnBrk="1" hangingPunct="1">
              <a:buFontTx/>
              <a:buChar char="•"/>
            </a:pPr>
            <a:r>
              <a:rPr lang="en-US" sz="2400" dirty="0">
                <a:solidFill>
                  <a:srgbClr val="0000FF"/>
                </a:solidFill>
                <a:latin typeface="Arial" charset="0"/>
              </a:rPr>
              <a:t> Slots</a:t>
            </a:r>
          </a:p>
          <a:p>
            <a:pPr eaLnBrk="1" hangingPunct="1">
              <a:buFontTx/>
              <a:buChar char="•"/>
            </a:pPr>
            <a:r>
              <a:rPr lang="en-US" sz="2400" dirty="0">
                <a:solidFill>
                  <a:srgbClr val="0000FF"/>
                </a:solidFill>
                <a:latin typeface="Arial" charset="0"/>
              </a:rPr>
              <a:t> Meandering</a:t>
            </a:r>
          </a:p>
        </p:txBody>
      </p:sp>
      <p:sp>
        <p:nvSpPr>
          <p:cNvPr id="122884" name="Text Box 4"/>
          <p:cNvSpPr txBox="1">
            <a:spLocks noChangeArrowheads="1"/>
          </p:cNvSpPr>
          <p:nvPr/>
        </p:nvSpPr>
        <p:spPr bwMode="auto">
          <a:xfrm>
            <a:off x="378154" y="4398757"/>
            <a:ext cx="8332788" cy="396875"/>
          </a:xfrm>
          <a:prstGeom prst="rect">
            <a:avLst/>
          </a:prstGeom>
          <a:noFill/>
          <a:ln w="9525">
            <a:noFill/>
            <a:miter lim="800000"/>
            <a:headEnd/>
            <a:tailEnd/>
          </a:ln>
        </p:spPr>
        <p:txBody>
          <a:bodyPr>
            <a:spAutoFit/>
          </a:bodyPr>
          <a:lstStyle/>
          <a:p>
            <a:pPr algn="ctr" eaLnBrk="1" hangingPunct="1"/>
            <a:r>
              <a:rPr lang="en-US" sz="2000" b="1" dirty="0">
                <a:solidFill>
                  <a:schemeClr val="hlink"/>
                </a:solidFill>
                <a:latin typeface="Arial" charset="0"/>
              </a:rPr>
              <a:t>Note:</a:t>
            </a:r>
            <a:r>
              <a:rPr lang="en-US" sz="2000" dirty="0">
                <a:solidFill>
                  <a:schemeClr val="hlink"/>
                </a:solidFill>
                <a:latin typeface="Arial" charset="0"/>
              </a:rPr>
              <a:t> Miniaturization usually comes at a price of reduced </a:t>
            </a:r>
            <a:r>
              <a:rPr lang="en-US" sz="2000" dirty="0" smtClean="0">
                <a:solidFill>
                  <a:schemeClr val="hlink"/>
                </a:solidFill>
                <a:latin typeface="Arial" charset="0"/>
              </a:rPr>
              <a:t>bandwidth!</a:t>
            </a:r>
            <a:endParaRPr lang="en-US" sz="2000" dirty="0">
              <a:solidFill>
                <a:schemeClr val="hlink"/>
              </a:solidFill>
              <a:latin typeface="Arial" charset="0"/>
            </a:endParaRP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150</a:t>
            </a:fld>
            <a:endParaRPr lang="en-US" dirty="0"/>
          </a:p>
        </p:txBody>
      </p:sp>
      <p:sp>
        <p:nvSpPr>
          <p:cNvPr id="7" name="TextBox 6"/>
          <p:cNvSpPr txBox="1"/>
          <p:nvPr/>
        </p:nvSpPr>
        <p:spPr>
          <a:xfrm>
            <a:off x="1187532" y="5177643"/>
            <a:ext cx="7101046" cy="646331"/>
          </a:xfrm>
          <a:prstGeom prst="rect">
            <a:avLst/>
          </a:prstGeom>
          <a:solidFill>
            <a:schemeClr val="bg1"/>
          </a:solidFill>
          <a:ln>
            <a:solidFill>
              <a:schemeClr val="tx1"/>
            </a:solidFill>
          </a:ln>
        </p:spPr>
        <p:txBody>
          <a:bodyPr wrap="none" rtlCol="0">
            <a:spAutoFit/>
          </a:bodyPr>
          <a:lstStyle/>
          <a:p>
            <a:r>
              <a:rPr lang="en-US" dirty="0" smtClean="0">
                <a:latin typeface="Arial" pitchFamily="34" charset="0"/>
                <a:cs typeface="Arial" pitchFamily="34" charset="0"/>
              </a:rPr>
              <a:t>Usually, bandwidth is proportional to the volume of the patch cavity, </a:t>
            </a:r>
          </a:p>
          <a:p>
            <a:pPr algn="ctr"/>
            <a:r>
              <a:rPr lang="en-US" dirty="0" smtClean="0">
                <a:latin typeface="Arial" pitchFamily="34" charset="0"/>
                <a:cs typeface="Arial" pitchFamily="34" charset="0"/>
              </a:rPr>
              <a:t>as we will see in the examples.</a:t>
            </a:r>
            <a:endParaRPr lang="en-US" dirty="0">
              <a:latin typeface="Arial" pitchFamily="34" charset="0"/>
              <a:cs typeface="Arial" pitchFamily="3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AutoShape 3"/>
          <p:cNvSpPr>
            <a:spLocks noChangeArrowheads="1"/>
          </p:cNvSpPr>
          <p:nvPr/>
        </p:nvSpPr>
        <p:spPr bwMode="auto">
          <a:xfrm>
            <a:off x="4201882" y="2833920"/>
            <a:ext cx="774700" cy="355600"/>
          </a:xfrm>
          <a:prstGeom prst="rightArrow">
            <a:avLst>
              <a:gd name="adj1" fmla="val 50000"/>
              <a:gd name="adj2" fmla="val 54464"/>
            </a:avLst>
          </a:prstGeom>
          <a:solidFill>
            <a:srgbClr val="66FFFF"/>
          </a:solidFill>
          <a:ln w="9525">
            <a:solidFill>
              <a:schemeClr val="tx1"/>
            </a:solidFill>
            <a:miter lim="800000"/>
            <a:headEnd/>
            <a:tailEnd/>
          </a:ln>
        </p:spPr>
        <p:txBody>
          <a:bodyPr wrap="none" anchor="ctr"/>
          <a:lstStyle/>
          <a:p>
            <a:endParaRPr lang="en-US"/>
          </a:p>
        </p:txBody>
      </p:sp>
      <p:sp>
        <p:nvSpPr>
          <p:cNvPr id="55302" name="Text Box 4"/>
          <p:cNvSpPr txBox="1">
            <a:spLocks noChangeArrowheads="1"/>
          </p:cNvSpPr>
          <p:nvPr/>
        </p:nvSpPr>
        <p:spPr bwMode="auto">
          <a:xfrm>
            <a:off x="104969" y="4933276"/>
            <a:ext cx="8927444"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The smaller patch </a:t>
            </a:r>
            <a:r>
              <a:rPr lang="en-US" sz="2000" dirty="0">
                <a:latin typeface="Arial" charset="0"/>
              </a:rPr>
              <a:t>has about </a:t>
            </a:r>
            <a:r>
              <a:rPr lang="en-US" sz="2000" dirty="0">
                <a:solidFill>
                  <a:schemeClr val="hlink"/>
                </a:solidFill>
                <a:latin typeface="Arial" charset="0"/>
              </a:rPr>
              <a:t>one-fourth</a:t>
            </a:r>
            <a:r>
              <a:rPr lang="en-US" sz="2000" dirty="0">
                <a:latin typeface="Arial" charset="0"/>
              </a:rPr>
              <a:t> the bandwidth of the </a:t>
            </a:r>
            <a:r>
              <a:rPr lang="en-US" sz="2000" dirty="0" smtClean="0">
                <a:latin typeface="Arial" charset="0"/>
              </a:rPr>
              <a:t>original </a:t>
            </a:r>
            <a:r>
              <a:rPr lang="en-US" sz="2000" dirty="0">
                <a:latin typeface="Arial" charset="0"/>
              </a:rPr>
              <a:t>patch.</a:t>
            </a:r>
          </a:p>
        </p:txBody>
      </p:sp>
      <p:grpSp>
        <p:nvGrpSpPr>
          <p:cNvPr id="55303" name="Group 5"/>
          <p:cNvGrpSpPr>
            <a:grpSpLocks/>
          </p:cNvGrpSpPr>
          <p:nvPr/>
        </p:nvGrpSpPr>
        <p:grpSpPr bwMode="auto">
          <a:xfrm>
            <a:off x="350607" y="1415376"/>
            <a:ext cx="2276475" cy="3255963"/>
            <a:chOff x="310" y="727"/>
            <a:chExt cx="1434" cy="2051"/>
          </a:xfrm>
        </p:grpSpPr>
        <p:sp>
          <p:nvSpPr>
            <p:cNvPr id="55310" name="Rectangle 6"/>
            <p:cNvSpPr>
              <a:spLocks noChangeArrowheads="1"/>
            </p:cNvSpPr>
            <p:nvPr/>
          </p:nvSpPr>
          <p:spPr bwMode="auto">
            <a:xfrm>
              <a:off x="704" y="1152"/>
              <a:ext cx="1040" cy="12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55311" name="Oval 7"/>
            <p:cNvSpPr>
              <a:spLocks noChangeArrowheads="1"/>
            </p:cNvSpPr>
            <p:nvPr/>
          </p:nvSpPr>
          <p:spPr bwMode="auto">
            <a:xfrm>
              <a:off x="1496" y="1744"/>
              <a:ext cx="56" cy="5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2" name="Text Box 8"/>
            <p:cNvSpPr txBox="1">
              <a:spLocks noChangeArrowheads="1"/>
            </p:cNvSpPr>
            <p:nvPr/>
          </p:nvSpPr>
          <p:spPr bwMode="auto">
            <a:xfrm>
              <a:off x="1102" y="2490"/>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endParaRPr lang="en-US" sz="2400" dirty="0">
                <a:latin typeface="Times New Roman" pitchFamily="18" charset="0"/>
              </a:endParaRPr>
            </a:p>
          </p:txBody>
        </p:sp>
        <p:sp>
          <p:nvSpPr>
            <p:cNvPr id="55313" name="Text Box 9"/>
            <p:cNvSpPr txBox="1">
              <a:spLocks noChangeArrowheads="1"/>
            </p:cNvSpPr>
            <p:nvPr/>
          </p:nvSpPr>
          <p:spPr bwMode="auto">
            <a:xfrm>
              <a:off x="310" y="1578"/>
              <a:ext cx="276"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graphicFrame>
          <p:nvGraphicFramePr>
            <p:cNvPr id="55299" name="Object 12"/>
            <p:cNvGraphicFramePr>
              <a:graphicFrameLocks noChangeAspect="1"/>
            </p:cNvGraphicFramePr>
            <p:nvPr/>
          </p:nvGraphicFramePr>
          <p:xfrm>
            <a:off x="988" y="727"/>
            <a:ext cx="507" cy="304"/>
          </p:xfrm>
          <a:graphic>
            <a:graphicData uri="http://schemas.openxmlformats.org/presentationml/2006/ole">
              <mc:AlternateContent xmlns:mc="http://schemas.openxmlformats.org/markup-compatibility/2006">
                <mc:Choice xmlns:v="urn:schemas-microsoft-com:vml" Requires="v">
                  <p:oleObj spid="_x0000_s55386" name="Equation" r:id="rId3" imgW="381000" imgH="228600" progId="Equation.DSMT4">
                    <p:embed/>
                  </p:oleObj>
                </mc:Choice>
                <mc:Fallback>
                  <p:oleObj name="Equation" r:id="rId3" imgW="381000" imgH="22860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 y="727"/>
                          <a:ext cx="507" cy="304"/>
                        </a:xfrm>
                        <a:prstGeom prst="rect">
                          <a:avLst/>
                        </a:prstGeom>
                        <a:solidFill>
                          <a:srgbClr val="FFFF99"/>
                        </a:solidFill>
                      </p:spPr>
                    </p:pic>
                  </p:oleObj>
                </mc:Fallback>
              </mc:AlternateContent>
            </a:graphicData>
          </a:graphic>
        </p:graphicFrame>
      </p:grpSp>
      <p:sp>
        <p:nvSpPr>
          <p:cNvPr id="55305" name="Text Box 19"/>
          <p:cNvSpPr txBox="1">
            <a:spLocks noChangeArrowheads="1"/>
          </p:cNvSpPr>
          <p:nvPr/>
        </p:nvSpPr>
        <p:spPr bwMode="auto">
          <a:xfrm>
            <a:off x="1664153" y="5403170"/>
            <a:ext cx="5721350" cy="366712"/>
          </a:xfrm>
          <a:prstGeom prst="rect">
            <a:avLst/>
          </a:prstGeom>
          <a:noFill/>
          <a:ln w="9525">
            <a:noFill/>
            <a:miter lim="800000"/>
            <a:headEnd/>
            <a:tailEnd/>
          </a:ln>
        </p:spPr>
        <p:txBody>
          <a:bodyPr wrap="none">
            <a:spAutoFit/>
          </a:bodyPr>
          <a:lstStyle/>
          <a:p>
            <a:pPr eaLnBrk="1" hangingPunct="1"/>
            <a:r>
              <a:rPr lang="en-US">
                <a:latin typeface="Arial" charset="0"/>
              </a:rPr>
              <a:t>(Bandwidth is inversely proportional to the permittivity.)</a:t>
            </a:r>
          </a:p>
        </p:txBody>
      </p:sp>
      <p:sp>
        <p:nvSpPr>
          <p:cNvPr id="20" name="Slide Number Placeholder 19"/>
          <p:cNvSpPr>
            <a:spLocks noGrp="1"/>
          </p:cNvSpPr>
          <p:nvPr>
            <p:ph type="sldNum" sz="quarter" idx="4"/>
          </p:nvPr>
        </p:nvSpPr>
        <p:spPr/>
        <p:txBody>
          <a:bodyPr/>
          <a:lstStyle/>
          <a:p>
            <a:pPr>
              <a:defRPr/>
            </a:pPr>
            <a:fld id="{70B0E88B-1183-42A5-A789-9A7FFF2AFA69}" type="slidenum">
              <a:rPr lang="en-US" smtClean="0"/>
              <a:pPr>
                <a:defRPr/>
              </a:pPr>
              <a:t>151</a:t>
            </a:fld>
            <a:endParaRPr lang="en-US" dirty="0"/>
          </a:p>
        </p:txBody>
      </p:sp>
      <p:grpSp>
        <p:nvGrpSpPr>
          <p:cNvPr id="24" name="Group 23"/>
          <p:cNvGrpSpPr/>
          <p:nvPr/>
        </p:nvGrpSpPr>
        <p:grpSpPr>
          <a:xfrm>
            <a:off x="6318032" y="1909026"/>
            <a:ext cx="2339075" cy="2038082"/>
            <a:chOff x="6293300" y="1667556"/>
            <a:chExt cx="2339075" cy="2038082"/>
          </a:xfrm>
        </p:grpSpPr>
        <p:sp>
          <p:nvSpPr>
            <p:cNvPr id="55306" name="Rectangle 14"/>
            <p:cNvSpPr>
              <a:spLocks noChangeArrowheads="1"/>
            </p:cNvSpPr>
            <p:nvPr/>
          </p:nvSpPr>
          <p:spPr bwMode="auto">
            <a:xfrm>
              <a:off x="6375400" y="2260600"/>
              <a:ext cx="825500" cy="952500"/>
            </a:xfrm>
            <a:prstGeom prst="rect">
              <a:avLst/>
            </a:prstGeom>
            <a:solidFill>
              <a:srgbClr val="FF9900"/>
            </a:solidFill>
            <a:ln w="9525">
              <a:solidFill>
                <a:schemeClr val="tx1"/>
              </a:solidFill>
              <a:miter lim="800000"/>
              <a:headEnd/>
              <a:tailEnd/>
            </a:ln>
          </p:spPr>
          <p:txBody>
            <a:bodyPr wrap="none" anchor="ctr"/>
            <a:lstStyle/>
            <a:p>
              <a:endParaRPr lang="en-US"/>
            </a:p>
          </p:txBody>
        </p:sp>
        <p:graphicFrame>
          <p:nvGraphicFramePr>
            <p:cNvPr id="55298" name="Object 15"/>
            <p:cNvGraphicFramePr>
              <a:graphicFrameLocks noChangeAspect="1"/>
            </p:cNvGraphicFramePr>
            <p:nvPr/>
          </p:nvGraphicFramePr>
          <p:xfrm>
            <a:off x="6414181" y="1667556"/>
            <a:ext cx="768350" cy="431800"/>
          </p:xfrm>
          <a:graphic>
            <a:graphicData uri="http://schemas.openxmlformats.org/presentationml/2006/ole">
              <mc:AlternateContent xmlns:mc="http://schemas.openxmlformats.org/markup-compatibility/2006">
                <mc:Choice xmlns:v="urn:schemas-microsoft-com:vml" Requires="v">
                  <p:oleObj spid="_x0000_s55387" name="Equation" r:id="rId5" imgW="406224" imgH="228501" progId="Equation.DSMT4">
                    <p:embed/>
                  </p:oleObj>
                </mc:Choice>
                <mc:Fallback>
                  <p:oleObj name="Equation" r:id="rId5" imgW="406224" imgH="228501"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4181" y="1667556"/>
                          <a:ext cx="768350" cy="431800"/>
                        </a:xfrm>
                        <a:prstGeom prst="rect">
                          <a:avLst/>
                        </a:prstGeom>
                        <a:solidFill>
                          <a:srgbClr val="FFFF99"/>
                        </a:solidFill>
                      </p:spPr>
                    </p:pic>
                  </p:oleObj>
                </mc:Fallback>
              </mc:AlternateContent>
            </a:graphicData>
          </a:graphic>
        </p:graphicFrame>
        <p:sp>
          <p:nvSpPr>
            <p:cNvPr id="55307" name="Oval 16"/>
            <p:cNvSpPr>
              <a:spLocks noChangeArrowheads="1"/>
            </p:cNvSpPr>
            <p:nvPr/>
          </p:nvSpPr>
          <p:spPr bwMode="auto">
            <a:xfrm>
              <a:off x="6997700" y="2743200"/>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 name="Object 4"/>
            <p:cNvGraphicFramePr>
              <a:graphicFrameLocks noChangeAspect="1"/>
            </p:cNvGraphicFramePr>
            <p:nvPr/>
          </p:nvGraphicFramePr>
          <p:xfrm>
            <a:off x="6293300" y="3413131"/>
            <a:ext cx="985285" cy="292507"/>
          </p:xfrm>
          <a:graphic>
            <a:graphicData uri="http://schemas.openxmlformats.org/presentationml/2006/ole">
              <mc:AlternateContent xmlns:mc="http://schemas.openxmlformats.org/markup-compatibility/2006">
                <mc:Choice xmlns:v="urn:schemas-microsoft-com:vml" Requires="v">
                  <p:oleObj spid="_x0000_s55388" name="Equation" r:id="rId7" imgW="596641" imgH="177723" progId="Equation.DSMT4">
                    <p:embed/>
                  </p:oleObj>
                </mc:Choice>
                <mc:Fallback>
                  <p:oleObj name="Equation" r:id="rId7" imgW="596641" imgH="177723"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3300" y="3413131"/>
                          <a:ext cx="985285" cy="292507"/>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7531100" y="2664891"/>
            <a:ext cx="1101275" cy="284683"/>
          </p:xfrm>
          <a:graphic>
            <a:graphicData uri="http://schemas.openxmlformats.org/presentationml/2006/ole">
              <mc:AlternateContent xmlns:mc="http://schemas.openxmlformats.org/markup-compatibility/2006">
                <mc:Choice xmlns:v="urn:schemas-microsoft-com:vml" Requires="v">
                  <p:oleObj spid="_x0000_s55389" name="Equation" r:id="rId9" imgW="685502" imgH="177723" progId="Equation.DSMT4">
                    <p:embed/>
                  </p:oleObj>
                </mc:Choice>
                <mc:Fallback>
                  <p:oleObj name="Equation" r:id="rId9" imgW="685502" imgH="177723"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1100" y="2664891"/>
                          <a:ext cx="1101275" cy="28468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sp>
        <p:nvSpPr>
          <p:cNvPr id="23" name="TextBox 22"/>
          <p:cNvSpPr txBox="1"/>
          <p:nvPr/>
        </p:nvSpPr>
        <p:spPr>
          <a:xfrm>
            <a:off x="3733796" y="2275120"/>
            <a:ext cx="1646605" cy="369332"/>
          </a:xfrm>
          <a:prstGeom prst="rect">
            <a:avLst/>
          </a:prstGeom>
          <a:noFill/>
        </p:spPr>
        <p:txBody>
          <a:bodyPr wrap="none" rtlCol="0">
            <a:spAutoFit/>
          </a:bodyPr>
          <a:lstStyle/>
          <a:p>
            <a:r>
              <a:rPr lang="en-US" dirty="0" smtClean="0">
                <a:latin typeface="Arial" pitchFamily="34" charset="0"/>
                <a:cs typeface="Arial" pitchFamily="34" charset="0"/>
              </a:rPr>
              <a:t>Size reduction</a:t>
            </a:r>
            <a:endParaRPr lang="en-US" dirty="0">
              <a:latin typeface="Arial" pitchFamily="34" charset="0"/>
              <a:cs typeface="Arial" pitchFamily="34" charset="0"/>
            </a:endParaRPr>
          </a:p>
        </p:txBody>
      </p:sp>
      <p:sp>
        <p:nvSpPr>
          <p:cNvPr id="21"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2" name="Text Box 4"/>
          <p:cNvSpPr txBox="1">
            <a:spLocks noChangeArrowheads="1"/>
          </p:cNvSpPr>
          <p:nvPr/>
        </p:nvSpPr>
        <p:spPr bwMode="auto">
          <a:xfrm>
            <a:off x="3043467" y="733429"/>
            <a:ext cx="3030762"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High Permittivity</a:t>
            </a:r>
            <a:endParaRPr lang="en-US" sz="2400" dirty="0">
              <a:solidFill>
                <a:schemeClr val="hlink"/>
              </a:solidFill>
              <a:latin typeface="Arial" charset="0"/>
            </a:endParaRPr>
          </a:p>
        </p:txBody>
      </p:sp>
      <p:sp>
        <p:nvSpPr>
          <p:cNvPr id="25" name="TextBox 24"/>
          <p:cNvSpPr txBox="1"/>
          <p:nvPr/>
        </p:nvSpPr>
        <p:spPr>
          <a:xfrm>
            <a:off x="3470559" y="3294419"/>
            <a:ext cx="2198038" cy="369332"/>
          </a:xfrm>
          <a:prstGeom prst="rect">
            <a:avLst/>
          </a:prstGeom>
          <a:noFill/>
        </p:spPr>
        <p:txBody>
          <a:bodyPr wrap="none" rtlCol="0">
            <a:spAutoFit/>
          </a:bodyPr>
          <a:lstStyle/>
          <a:p>
            <a:r>
              <a:rPr lang="en-US" dirty="0" smtClean="0">
                <a:latin typeface="Arial" pitchFamily="34" charset="0"/>
                <a:cs typeface="Arial" pitchFamily="34" charset="0"/>
              </a:rPr>
              <a:t>(Same aspect ratio)</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8" name="AutoShape 3"/>
          <p:cNvSpPr>
            <a:spLocks noChangeArrowheads="1"/>
          </p:cNvSpPr>
          <p:nvPr/>
        </p:nvSpPr>
        <p:spPr bwMode="auto">
          <a:xfrm>
            <a:off x="4310742" y="2322278"/>
            <a:ext cx="774700" cy="355600"/>
          </a:xfrm>
          <a:prstGeom prst="rightArrow">
            <a:avLst>
              <a:gd name="adj1" fmla="val 50000"/>
              <a:gd name="adj2" fmla="val 54464"/>
            </a:avLst>
          </a:prstGeom>
          <a:solidFill>
            <a:srgbClr val="66FFFF"/>
          </a:solidFill>
          <a:ln w="9525">
            <a:solidFill>
              <a:schemeClr val="tx1"/>
            </a:solidFill>
            <a:miter lim="800000"/>
            <a:headEnd/>
            <a:tailEnd/>
          </a:ln>
        </p:spPr>
        <p:txBody>
          <a:bodyPr wrap="none" anchor="ctr"/>
          <a:lstStyle/>
          <a:p>
            <a:endParaRPr lang="en-US"/>
          </a:p>
        </p:txBody>
      </p:sp>
      <p:grpSp>
        <p:nvGrpSpPr>
          <p:cNvPr id="56329" name="Group 4"/>
          <p:cNvGrpSpPr>
            <a:grpSpLocks/>
          </p:cNvGrpSpPr>
          <p:nvPr/>
        </p:nvGrpSpPr>
        <p:grpSpPr bwMode="auto">
          <a:xfrm>
            <a:off x="650875" y="1328044"/>
            <a:ext cx="2117725" cy="2438400"/>
            <a:chOff x="410" y="1152"/>
            <a:chExt cx="1334" cy="1536"/>
          </a:xfrm>
        </p:grpSpPr>
        <p:sp>
          <p:nvSpPr>
            <p:cNvPr id="56348" name="Rectangle 5"/>
            <p:cNvSpPr>
              <a:spLocks noChangeArrowheads="1"/>
            </p:cNvSpPr>
            <p:nvPr/>
          </p:nvSpPr>
          <p:spPr bwMode="auto">
            <a:xfrm>
              <a:off x="704" y="1152"/>
              <a:ext cx="1040" cy="12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56349" name="Oval 6"/>
            <p:cNvSpPr>
              <a:spLocks noChangeArrowheads="1"/>
            </p:cNvSpPr>
            <p:nvPr/>
          </p:nvSpPr>
          <p:spPr bwMode="auto">
            <a:xfrm>
              <a:off x="1496" y="1744"/>
              <a:ext cx="56" cy="5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50" name="Text Box 7"/>
            <p:cNvSpPr txBox="1">
              <a:spLocks noChangeArrowheads="1"/>
            </p:cNvSpPr>
            <p:nvPr/>
          </p:nvSpPr>
          <p:spPr bwMode="auto">
            <a:xfrm>
              <a:off x="1095" y="2400"/>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endParaRPr lang="en-US" sz="2400" dirty="0">
                <a:latin typeface="Times New Roman" pitchFamily="18" charset="0"/>
              </a:endParaRPr>
            </a:p>
          </p:txBody>
        </p:sp>
        <p:sp>
          <p:nvSpPr>
            <p:cNvPr id="56351" name="Text Box 8"/>
            <p:cNvSpPr txBox="1">
              <a:spLocks noChangeArrowheads="1"/>
            </p:cNvSpPr>
            <p:nvPr/>
          </p:nvSpPr>
          <p:spPr bwMode="auto">
            <a:xfrm>
              <a:off x="410" y="1615"/>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56354" name="Line 11"/>
            <p:cNvSpPr>
              <a:spLocks noChangeShapeType="1"/>
            </p:cNvSpPr>
            <p:nvPr/>
          </p:nvSpPr>
          <p:spPr bwMode="auto">
            <a:xfrm>
              <a:off x="1208" y="1152"/>
              <a:ext cx="0" cy="1208"/>
            </a:xfrm>
            <a:prstGeom prst="line">
              <a:avLst/>
            </a:prstGeom>
            <a:noFill/>
            <a:ln w="9525">
              <a:solidFill>
                <a:schemeClr val="tx1"/>
              </a:solidFill>
              <a:prstDash val="dash"/>
              <a:round/>
              <a:headEnd/>
              <a:tailEnd/>
            </a:ln>
          </p:spPr>
          <p:txBody>
            <a:bodyPr wrap="none"/>
            <a:lstStyle/>
            <a:p>
              <a:endParaRPr lang="en-US"/>
            </a:p>
          </p:txBody>
        </p:sp>
        <p:sp>
          <p:nvSpPr>
            <p:cNvPr id="56355" name="Text Box 12"/>
            <p:cNvSpPr txBox="1">
              <a:spLocks noChangeArrowheads="1"/>
            </p:cNvSpPr>
            <p:nvPr/>
          </p:nvSpPr>
          <p:spPr bwMode="auto">
            <a:xfrm>
              <a:off x="737" y="1232"/>
              <a:ext cx="444" cy="233"/>
            </a:xfrm>
            <a:prstGeom prst="rect">
              <a:avLst/>
            </a:prstGeom>
            <a:noFill/>
            <a:ln w="9525">
              <a:noFill/>
              <a:miter lim="800000"/>
              <a:headEnd/>
              <a:tailEnd/>
            </a:ln>
          </p:spPr>
          <p:txBody>
            <a:bodyPr wrap="none">
              <a:spAutoFit/>
            </a:bodyPr>
            <a:lstStyle/>
            <a:p>
              <a:pPr eaLnBrk="1" hangingPunct="1"/>
              <a:r>
                <a:rPr lang="en-US" i="1">
                  <a:latin typeface="Times New Roman" pitchFamily="18" charset="0"/>
                  <a:cs typeface="Times New Roman" pitchFamily="18" charset="0"/>
                </a:rPr>
                <a:t>E</a:t>
              </a:r>
              <a:r>
                <a:rPr lang="en-US" i="1" baseline="-25000">
                  <a:latin typeface="Times New Roman" pitchFamily="18" charset="0"/>
                  <a:cs typeface="Times New Roman" pitchFamily="18" charset="0"/>
                </a:rPr>
                <a:t>z</a:t>
              </a:r>
              <a:r>
                <a:rPr lang="en-US" sz="1600" i="1">
                  <a:latin typeface="Times New Roman" pitchFamily="18" charset="0"/>
                  <a:cs typeface="Times New Roman" pitchFamily="18" charset="0"/>
                </a:rPr>
                <a:t> </a:t>
              </a:r>
              <a:r>
                <a:rPr lang="en-US" sz="1600">
                  <a:latin typeface="Times New Roman" pitchFamily="18" charset="0"/>
                  <a:cs typeface="Times New Roman" pitchFamily="18" charset="0"/>
                </a:rPr>
                <a:t>= 0</a:t>
              </a:r>
            </a:p>
          </p:txBody>
        </p:sp>
      </p:grpSp>
      <p:sp>
        <p:nvSpPr>
          <p:cNvPr id="56330" name="Text Box 13"/>
          <p:cNvSpPr txBox="1">
            <a:spLocks noChangeArrowheads="1"/>
          </p:cNvSpPr>
          <p:nvPr/>
        </p:nvSpPr>
        <p:spPr bwMode="auto">
          <a:xfrm>
            <a:off x="538006" y="4000716"/>
            <a:ext cx="8073044"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The new patch </a:t>
            </a:r>
            <a:r>
              <a:rPr lang="en-US" sz="2000" dirty="0">
                <a:latin typeface="Arial" charset="0"/>
              </a:rPr>
              <a:t>has about </a:t>
            </a:r>
            <a:r>
              <a:rPr lang="en-US" sz="2000" dirty="0">
                <a:solidFill>
                  <a:schemeClr val="hlink"/>
                </a:solidFill>
                <a:latin typeface="Arial" charset="0"/>
              </a:rPr>
              <a:t>one-half</a:t>
            </a:r>
            <a:r>
              <a:rPr lang="en-US" sz="2000" dirty="0">
                <a:latin typeface="Arial" charset="0"/>
              </a:rPr>
              <a:t> the bandwidth of the </a:t>
            </a:r>
            <a:r>
              <a:rPr lang="en-US" sz="2000" dirty="0" smtClean="0">
                <a:latin typeface="Arial" charset="0"/>
              </a:rPr>
              <a:t>original </a:t>
            </a:r>
            <a:r>
              <a:rPr lang="en-US" sz="2000" dirty="0">
                <a:latin typeface="Arial" charset="0"/>
              </a:rPr>
              <a:t>patch.</a:t>
            </a:r>
          </a:p>
        </p:txBody>
      </p:sp>
      <p:graphicFrame>
        <p:nvGraphicFramePr>
          <p:cNvPr id="56322" name="Object 14"/>
          <p:cNvGraphicFramePr>
            <a:graphicFrameLocks noChangeAspect="1"/>
          </p:cNvGraphicFramePr>
          <p:nvPr/>
        </p:nvGraphicFramePr>
        <p:xfrm>
          <a:off x="2266950" y="4698974"/>
          <a:ext cx="1422400" cy="912813"/>
        </p:xfrm>
        <a:graphic>
          <a:graphicData uri="http://schemas.openxmlformats.org/presentationml/2006/ole">
            <mc:AlternateContent xmlns:mc="http://schemas.openxmlformats.org/markup-compatibility/2006">
              <mc:Choice xmlns:v="urn:schemas-microsoft-com:vml" Requires="v">
                <p:oleObj spid="_x0000_s56454" name="Equation" r:id="rId3" imgW="672808" imgH="431613" progId="Equation.DSMT4">
                  <p:embed/>
                </p:oleObj>
              </mc:Choice>
              <mc:Fallback>
                <p:oleObj name="Equation" r:id="rId3" imgW="672808" imgH="431613" progId="Equation.DSMT4">
                  <p:embed/>
                  <p:pic>
                    <p:nvPicPr>
                      <p:cNvPr id="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4698974"/>
                        <a:ext cx="1422400"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1" name="Text Box 15"/>
          <p:cNvSpPr txBox="1">
            <a:spLocks noChangeArrowheads="1"/>
          </p:cNvSpPr>
          <p:nvPr/>
        </p:nvSpPr>
        <p:spPr bwMode="auto">
          <a:xfrm>
            <a:off x="613682" y="4576056"/>
            <a:ext cx="1830388" cy="336550"/>
          </a:xfrm>
          <a:prstGeom prst="rect">
            <a:avLst/>
          </a:prstGeom>
          <a:noFill/>
          <a:ln w="9525">
            <a:noFill/>
            <a:miter lim="800000"/>
            <a:headEnd/>
            <a:tailEnd/>
          </a:ln>
        </p:spPr>
        <p:txBody>
          <a:bodyPr wrap="none">
            <a:spAutoFit/>
          </a:bodyPr>
          <a:lstStyle/>
          <a:p>
            <a:pPr eaLnBrk="1" hangingPunct="1"/>
            <a:r>
              <a:rPr lang="en-US" sz="1600" dirty="0">
                <a:latin typeface="Arial" charset="0"/>
              </a:rPr>
              <a:t>Neglecting losses:</a:t>
            </a:r>
          </a:p>
        </p:txBody>
      </p:sp>
      <p:graphicFrame>
        <p:nvGraphicFramePr>
          <p:cNvPr id="56323" name="Object 16"/>
          <p:cNvGraphicFramePr>
            <a:graphicFrameLocks noChangeAspect="1"/>
          </p:cNvGraphicFramePr>
          <p:nvPr/>
        </p:nvGraphicFramePr>
        <p:xfrm>
          <a:off x="4340225" y="4633887"/>
          <a:ext cx="1252538" cy="476250"/>
        </p:xfrm>
        <a:graphic>
          <a:graphicData uri="http://schemas.openxmlformats.org/presentationml/2006/ole">
            <mc:AlternateContent xmlns:mc="http://schemas.openxmlformats.org/markup-compatibility/2006">
              <mc:Choice xmlns:v="urn:schemas-microsoft-com:vml" Requires="v">
                <p:oleObj spid="_x0000_s56455" name="Equation" r:id="rId5" imgW="736600" imgH="279400" progId="Equation.DSMT4">
                  <p:embed/>
                </p:oleObj>
              </mc:Choice>
              <mc:Fallback>
                <p:oleObj name="Equation" r:id="rId5" imgW="736600" imgH="279400" progId="Equation.DSMT4">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0225" y="4633887"/>
                        <a:ext cx="125253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4" name="Object 17"/>
          <p:cNvGraphicFramePr>
            <a:graphicFrameLocks noChangeAspect="1"/>
          </p:cNvGraphicFramePr>
          <p:nvPr/>
        </p:nvGraphicFramePr>
        <p:xfrm>
          <a:off x="4330700" y="5078387"/>
          <a:ext cx="1144588" cy="474662"/>
        </p:xfrm>
        <a:graphic>
          <a:graphicData uri="http://schemas.openxmlformats.org/presentationml/2006/ole">
            <mc:AlternateContent xmlns:mc="http://schemas.openxmlformats.org/markup-compatibility/2006">
              <mc:Choice xmlns:v="urn:schemas-microsoft-com:vml" Requires="v">
                <p:oleObj spid="_x0000_s56456" name="Equation" r:id="rId7" imgW="672808" imgH="279279" progId="Equation.DSMT4">
                  <p:embed/>
                </p:oleObj>
              </mc:Choice>
              <mc:Fallback>
                <p:oleObj name="Equation" r:id="rId7" imgW="672808" imgH="279279" progId="Equation.DSMT4">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700" y="5078387"/>
                        <a:ext cx="1144588"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5" name="Object 18"/>
          <p:cNvGraphicFramePr>
            <a:graphicFrameLocks noChangeAspect="1"/>
          </p:cNvGraphicFramePr>
          <p:nvPr/>
        </p:nvGraphicFramePr>
        <p:xfrm>
          <a:off x="7088188" y="4864074"/>
          <a:ext cx="1125537" cy="428625"/>
        </p:xfrm>
        <a:graphic>
          <a:graphicData uri="http://schemas.openxmlformats.org/presentationml/2006/ole">
            <mc:AlternateContent xmlns:mc="http://schemas.openxmlformats.org/markup-compatibility/2006">
              <mc:Choice xmlns:v="urn:schemas-microsoft-com:vml" Requires="v">
                <p:oleObj spid="_x0000_s56457" name="Equation" r:id="rId9" imgW="533169" imgH="203112" progId="Equation.DSMT4">
                  <p:embed/>
                </p:oleObj>
              </mc:Choice>
              <mc:Fallback>
                <p:oleObj name="Equation" r:id="rId9" imgW="533169" imgH="203112" progId="Equation.DSMT4">
                  <p:embed/>
                  <p:pic>
                    <p:nvPicPr>
                      <p:cNvPr id="0" name="Picture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8188" y="4864074"/>
                        <a:ext cx="112553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2" name="AutoShape 19"/>
          <p:cNvSpPr>
            <a:spLocks noChangeArrowheads="1"/>
          </p:cNvSpPr>
          <p:nvPr/>
        </p:nvSpPr>
        <p:spPr bwMode="auto">
          <a:xfrm>
            <a:off x="6286500" y="4949344"/>
            <a:ext cx="571500" cy="243140"/>
          </a:xfrm>
          <a:prstGeom prst="rightArrow">
            <a:avLst>
              <a:gd name="adj1" fmla="val 50000"/>
              <a:gd name="adj2" fmla="val 86538"/>
            </a:avLst>
          </a:prstGeom>
          <a:solidFill>
            <a:srgbClr val="66FFFF"/>
          </a:solidFill>
          <a:ln w="9525">
            <a:solidFill>
              <a:schemeClr val="tx1"/>
            </a:solidFill>
            <a:miter lim="800000"/>
            <a:headEnd/>
            <a:tailEnd/>
          </a:ln>
        </p:spPr>
        <p:txBody>
          <a:bodyPr wrap="none" anchor="ctr"/>
          <a:lstStyle/>
          <a:p>
            <a:endParaRPr lang="en-US"/>
          </a:p>
        </p:txBody>
      </p:sp>
      <p:graphicFrame>
        <p:nvGraphicFramePr>
          <p:cNvPr id="56326" name="Object 20"/>
          <p:cNvGraphicFramePr>
            <a:graphicFrameLocks noChangeAspect="1"/>
          </p:cNvGraphicFramePr>
          <p:nvPr/>
        </p:nvGraphicFramePr>
        <p:xfrm>
          <a:off x="5641975" y="4595787"/>
          <a:ext cx="323850" cy="957262"/>
        </p:xfrm>
        <a:graphic>
          <a:graphicData uri="http://schemas.openxmlformats.org/presentationml/2006/ole">
            <mc:AlternateContent xmlns:mc="http://schemas.openxmlformats.org/markup-compatibility/2006">
              <mc:Choice xmlns:v="urn:schemas-microsoft-com:vml" Requires="v">
                <p:oleObj spid="_x0000_s56458" name="Equation" r:id="rId11" imgW="190417" imgH="710891" progId="Equation.DSMT4">
                  <p:embed/>
                </p:oleObj>
              </mc:Choice>
              <mc:Fallback>
                <p:oleObj name="Equation" r:id="rId11" imgW="190417" imgH="710891" progId="Equation.DSMT4">
                  <p:embed/>
                  <p:pic>
                    <p:nvPicPr>
                      <p:cNvPr id="0" name="Picture 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1975" y="4595787"/>
                        <a:ext cx="323850"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46" name="Text Box 34"/>
          <p:cNvSpPr txBox="1">
            <a:spLocks noChangeArrowheads="1"/>
          </p:cNvSpPr>
          <p:nvPr/>
        </p:nvSpPr>
        <p:spPr bwMode="auto">
          <a:xfrm>
            <a:off x="3777343" y="1791145"/>
            <a:ext cx="1886405" cy="338554"/>
          </a:xfrm>
          <a:prstGeom prst="rect">
            <a:avLst/>
          </a:prstGeom>
          <a:noFill/>
          <a:ln w="9525">
            <a:noFill/>
            <a:miter lim="800000"/>
            <a:headEnd/>
            <a:tailEnd/>
          </a:ln>
        </p:spPr>
        <p:txBody>
          <a:bodyPr wrap="square">
            <a:spAutoFit/>
          </a:bodyPr>
          <a:lstStyle/>
          <a:p>
            <a:pPr algn="ctr" eaLnBrk="1" hangingPunct="1"/>
            <a:r>
              <a:rPr lang="en-US" sz="1600" dirty="0">
                <a:latin typeface="Arial" charset="0"/>
              </a:rPr>
              <a:t>S</a:t>
            </a:r>
            <a:r>
              <a:rPr lang="en-US" sz="1600" dirty="0" smtClean="0">
                <a:latin typeface="Arial" charset="0"/>
              </a:rPr>
              <a:t>hort-circuit </a:t>
            </a:r>
            <a:r>
              <a:rPr lang="en-US" sz="1600" dirty="0">
                <a:latin typeface="Arial" charset="0"/>
              </a:rPr>
              <a:t>vias</a:t>
            </a:r>
          </a:p>
        </p:txBody>
      </p:sp>
      <p:sp>
        <p:nvSpPr>
          <p:cNvPr id="36" name="Slide Number Placeholder 35"/>
          <p:cNvSpPr>
            <a:spLocks noGrp="1"/>
          </p:cNvSpPr>
          <p:nvPr>
            <p:ph type="sldNum" sz="quarter" idx="4"/>
          </p:nvPr>
        </p:nvSpPr>
        <p:spPr/>
        <p:txBody>
          <a:bodyPr/>
          <a:lstStyle/>
          <a:p>
            <a:pPr>
              <a:defRPr/>
            </a:pPr>
            <a:fld id="{70B0E88B-1183-42A5-A789-9A7FFF2AFA69}" type="slidenum">
              <a:rPr lang="en-US" smtClean="0"/>
              <a:pPr>
                <a:defRPr/>
              </a:pPr>
              <a:t>152</a:t>
            </a:fld>
            <a:endParaRPr lang="en-US" dirty="0"/>
          </a:p>
        </p:txBody>
      </p:sp>
      <p:grpSp>
        <p:nvGrpSpPr>
          <p:cNvPr id="41" name="Group 40"/>
          <p:cNvGrpSpPr/>
          <p:nvPr/>
        </p:nvGrpSpPr>
        <p:grpSpPr>
          <a:xfrm>
            <a:off x="6274256" y="1277244"/>
            <a:ext cx="1630133" cy="2444977"/>
            <a:chOff x="6274256" y="1005094"/>
            <a:chExt cx="1630133" cy="2444977"/>
          </a:xfrm>
        </p:grpSpPr>
        <p:sp>
          <p:nvSpPr>
            <p:cNvPr id="56334" name="Rectangle 22"/>
            <p:cNvSpPr>
              <a:spLocks noChangeArrowheads="1"/>
            </p:cNvSpPr>
            <p:nvPr/>
          </p:nvSpPr>
          <p:spPr bwMode="auto">
            <a:xfrm>
              <a:off x="6896101" y="1005094"/>
              <a:ext cx="812800" cy="19177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56335" name="Oval 23"/>
            <p:cNvSpPr>
              <a:spLocks noChangeArrowheads="1"/>
            </p:cNvSpPr>
            <p:nvPr/>
          </p:nvSpPr>
          <p:spPr bwMode="auto">
            <a:xfrm>
              <a:off x="7340601" y="1944894"/>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36" name="Text Box 24"/>
            <p:cNvSpPr txBox="1">
              <a:spLocks noChangeArrowheads="1"/>
            </p:cNvSpPr>
            <p:nvPr/>
          </p:nvSpPr>
          <p:spPr bwMode="auto">
            <a:xfrm>
              <a:off x="6274256" y="1732169"/>
              <a:ext cx="4381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56339" name="Oval 27"/>
            <p:cNvSpPr>
              <a:spLocks noChangeArrowheads="1"/>
            </p:cNvSpPr>
            <p:nvPr/>
          </p:nvSpPr>
          <p:spPr bwMode="auto">
            <a:xfrm>
              <a:off x="6858001" y="11066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0" name="Oval 28"/>
            <p:cNvSpPr>
              <a:spLocks noChangeArrowheads="1"/>
            </p:cNvSpPr>
            <p:nvPr/>
          </p:nvSpPr>
          <p:spPr bwMode="auto">
            <a:xfrm>
              <a:off x="6858001" y="13479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1" name="Oval 29"/>
            <p:cNvSpPr>
              <a:spLocks noChangeArrowheads="1"/>
            </p:cNvSpPr>
            <p:nvPr/>
          </p:nvSpPr>
          <p:spPr bwMode="auto">
            <a:xfrm>
              <a:off x="6858001" y="16273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2" name="Oval 30"/>
            <p:cNvSpPr>
              <a:spLocks noChangeArrowheads="1"/>
            </p:cNvSpPr>
            <p:nvPr/>
          </p:nvSpPr>
          <p:spPr bwMode="auto">
            <a:xfrm>
              <a:off x="6858001" y="19448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3" name="Oval 31"/>
            <p:cNvSpPr>
              <a:spLocks noChangeArrowheads="1"/>
            </p:cNvSpPr>
            <p:nvPr/>
          </p:nvSpPr>
          <p:spPr bwMode="auto">
            <a:xfrm>
              <a:off x="6858001" y="22369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4" name="Oval 32"/>
            <p:cNvSpPr>
              <a:spLocks noChangeArrowheads="1"/>
            </p:cNvSpPr>
            <p:nvPr/>
          </p:nvSpPr>
          <p:spPr bwMode="auto">
            <a:xfrm>
              <a:off x="6858001" y="2490994"/>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56345" name="Oval 33"/>
            <p:cNvSpPr>
              <a:spLocks noChangeArrowheads="1"/>
            </p:cNvSpPr>
            <p:nvPr/>
          </p:nvSpPr>
          <p:spPr bwMode="auto">
            <a:xfrm>
              <a:off x="6858001" y="2744994"/>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 name="Object 4"/>
            <p:cNvGraphicFramePr>
              <a:graphicFrameLocks noChangeAspect="1"/>
            </p:cNvGraphicFramePr>
            <p:nvPr/>
          </p:nvGraphicFramePr>
          <p:xfrm>
            <a:off x="6685189" y="3088121"/>
            <a:ext cx="1219200" cy="361950"/>
          </p:xfrm>
          <a:graphic>
            <a:graphicData uri="http://schemas.openxmlformats.org/presentationml/2006/ole">
              <mc:AlternateContent xmlns:mc="http://schemas.openxmlformats.org/markup-compatibility/2006">
                <mc:Choice xmlns:v="urn:schemas-microsoft-com:vml" Requires="v">
                  <p:oleObj spid="_x0000_s56459" name="Equation" r:id="rId13" imgW="596641" imgH="177723" progId="Equation.DSMT4">
                    <p:embed/>
                  </p:oleObj>
                </mc:Choice>
                <mc:Fallback>
                  <p:oleObj name="Equation" r:id="rId13" imgW="596641" imgH="177723" progId="Equation.DSMT4">
                    <p:embed/>
                    <p:pic>
                      <p:nvPicPr>
                        <p:cNvPr id="0" name="Picture 1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5189" y="3088121"/>
                          <a:ext cx="1219200" cy="361950"/>
                        </a:xfrm>
                        <a:prstGeom prst="rect">
                          <a:avLst/>
                        </a:prstGeom>
                        <a:solidFill>
                          <a:srgbClr val="FFFF99"/>
                        </a:solidFill>
                      </p:spPr>
                    </p:pic>
                  </p:oleObj>
                </mc:Fallback>
              </mc:AlternateContent>
            </a:graphicData>
          </a:graphic>
        </p:graphicFrame>
      </p:grpSp>
      <p:sp>
        <p:nvSpPr>
          <p:cNvPr id="38" name="TextBox 37"/>
          <p:cNvSpPr txBox="1"/>
          <p:nvPr/>
        </p:nvSpPr>
        <p:spPr>
          <a:xfrm>
            <a:off x="2601686" y="6042347"/>
            <a:ext cx="4591000" cy="369332"/>
          </a:xfrm>
          <a:prstGeom prst="rect">
            <a:avLst/>
          </a:prstGeom>
          <a:noFill/>
        </p:spPr>
        <p:txBody>
          <a:bodyPr wrap="none" rtlCol="0">
            <a:spAutoFit/>
          </a:bodyPr>
          <a:lstStyle/>
          <a:p>
            <a:r>
              <a:rPr lang="en-US" b="1" dirty="0" smtClean="0">
                <a:latin typeface="Arial" pitchFamily="34" charset="0"/>
                <a:cs typeface="Arial" pitchFamily="34" charset="0"/>
              </a:rPr>
              <a:t>Note:</a:t>
            </a:r>
            <a:r>
              <a:rPr lang="en-US" dirty="0" smtClean="0">
                <a:latin typeface="Arial" pitchFamily="34" charset="0"/>
                <a:cs typeface="Arial" pitchFamily="34" charset="0"/>
              </a:rPr>
              <a:t> 1/2 of the radiating magnetic current</a:t>
            </a:r>
            <a:endParaRPr lang="en-US" dirty="0">
              <a:latin typeface="Arial" pitchFamily="34" charset="0"/>
              <a:cs typeface="Arial" pitchFamily="34" charset="0"/>
            </a:endParaRPr>
          </a:p>
        </p:txBody>
      </p:sp>
      <p:cxnSp>
        <p:nvCxnSpPr>
          <p:cNvPr id="40" name="Straight Arrow Connector 39"/>
          <p:cNvCxnSpPr/>
          <p:nvPr/>
        </p:nvCxnSpPr>
        <p:spPr bwMode="auto">
          <a:xfrm flipV="1">
            <a:off x="4800600" y="5529938"/>
            <a:ext cx="0" cy="4245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37" name="Text Box 4"/>
          <p:cNvSpPr txBox="1">
            <a:spLocks noChangeArrowheads="1"/>
          </p:cNvSpPr>
          <p:nvPr/>
        </p:nvSpPr>
        <p:spPr bwMode="auto">
          <a:xfrm>
            <a:off x="3076125" y="809631"/>
            <a:ext cx="3030762"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Quarter-Wave patch</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8" name="AutoShape 17"/>
          <p:cNvSpPr>
            <a:spLocks noChangeArrowheads="1"/>
          </p:cNvSpPr>
          <p:nvPr/>
        </p:nvSpPr>
        <p:spPr bwMode="auto">
          <a:xfrm>
            <a:off x="6357257" y="2931892"/>
            <a:ext cx="774700" cy="355600"/>
          </a:xfrm>
          <a:prstGeom prst="rightArrow">
            <a:avLst>
              <a:gd name="adj1" fmla="val 50000"/>
              <a:gd name="adj2" fmla="val 54464"/>
            </a:avLst>
          </a:prstGeom>
          <a:solidFill>
            <a:srgbClr val="66FFFF"/>
          </a:solidFill>
          <a:ln w="9525">
            <a:solidFill>
              <a:schemeClr val="tx1"/>
            </a:solidFill>
            <a:miter lim="800000"/>
            <a:headEnd/>
            <a:tailEnd/>
          </a:ln>
        </p:spPr>
        <p:txBody>
          <a:bodyPr wrap="none" anchor="ctr"/>
          <a:lstStyle/>
          <a:p>
            <a:endParaRPr lang="en-US"/>
          </a:p>
        </p:txBody>
      </p:sp>
      <p:sp>
        <p:nvSpPr>
          <p:cNvPr id="123909" name="Text Box 18"/>
          <p:cNvSpPr txBox="1">
            <a:spLocks noChangeArrowheads="1"/>
          </p:cNvSpPr>
          <p:nvPr/>
        </p:nvSpPr>
        <p:spPr bwMode="auto">
          <a:xfrm>
            <a:off x="677182" y="4882475"/>
            <a:ext cx="7955189" cy="646331"/>
          </a:xfrm>
          <a:prstGeom prst="rect">
            <a:avLst/>
          </a:prstGeom>
          <a:noFill/>
          <a:ln w="9525">
            <a:noFill/>
            <a:miter lim="800000"/>
            <a:headEnd/>
            <a:tailEnd/>
          </a:ln>
        </p:spPr>
        <p:txBody>
          <a:bodyPr wrap="square">
            <a:spAutoFit/>
          </a:bodyPr>
          <a:lstStyle/>
          <a:p>
            <a:pPr eaLnBrk="1" hangingPunct="1"/>
            <a:r>
              <a:rPr lang="en-US" dirty="0" smtClean="0">
                <a:latin typeface="Arial" charset="0"/>
              </a:rPr>
              <a:t>The new patch </a:t>
            </a:r>
            <a:r>
              <a:rPr lang="en-US" dirty="0">
                <a:latin typeface="Arial" charset="0"/>
              </a:rPr>
              <a:t>has </a:t>
            </a:r>
            <a:r>
              <a:rPr lang="en-US" dirty="0" smtClean="0">
                <a:latin typeface="Arial" charset="0"/>
              </a:rPr>
              <a:t>about one-half the bandwidth of the original quarter-wave patch, and hence </a:t>
            </a:r>
            <a:r>
              <a:rPr lang="en-US" dirty="0" smtClean="0">
                <a:solidFill>
                  <a:schemeClr val="hlink"/>
                </a:solidFill>
                <a:latin typeface="Arial" charset="0"/>
              </a:rPr>
              <a:t>one-fourth</a:t>
            </a:r>
            <a:r>
              <a:rPr lang="en-US" dirty="0" smtClean="0">
                <a:latin typeface="Arial" charset="0"/>
              </a:rPr>
              <a:t> </a:t>
            </a:r>
            <a:r>
              <a:rPr lang="en-US" dirty="0">
                <a:latin typeface="Arial" charset="0"/>
              </a:rPr>
              <a:t>the bandwidth of the regular patch.</a:t>
            </a:r>
          </a:p>
        </p:txBody>
      </p:sp>
      <p:sp>
        <p:nvSpPr>
          <p:cNvPr id="123910" name="Text Box 19"/>
          <p:cNvSpPr txBox="1">
            <a:spLocks noChangeArrowheads="1"/>
          </p:cNvSpPr>
          <p:nvPr/>
        </p:nvSpPr>
        <p:spPr bwMode="auto">
          <a:xfrm>
            <a:off x="2041524" y="5669876"/>
            <a:ext cx="4819650" cy="366712"/>
          </a:xfrm>
          <a:prstGeom prst="rect">
            <a:avLst/>
          </a:prstGeom>
          <a:noFill/>
          <a:ln w="9525">
            <a:noFill/>
            <a:miter lim="800000"/>
            <a:headEnd/>
            <a:tailEnd/>
          </a:ln>
        </p:spPr>
        <p:txBody>
          <a:bodyPr wrap="none">
            <a:spAutoFit/>
          </a:bodyPr>
          <a:lstStyle/>
          <a:p>
            <a:pPr eaLnBrk="1" hangingPunct="1"/>
            <a:r>
              <a:rPr lang="en-US" dirty="0">
                <a:latin typeface="Arial" charset="0"/>
              </a:rPr>
              <a:t>(Bandwidth is proportional to the patch width.)</a:t>
            </a:r>
          </a:p>
        </p:txBody>
      </p:sp>
      <p:sp>
        <p:nvSpPr>
          <p:cNvPr id="31" name="Slide Number Placeholder 30"/>
          <p:cNvSpPr>
            <a:spLocks noGrp="1"/>
          </p:cNvSpPr>
          <p:nvPr>
            <p:ph type="sldNum" sz="quarter" idx="4"/>
          </p:nvPr>
        </p:nvSpPr>
        <p:spPr/>
        <p:txBody>
          <a:bodyPr/>
          <a:lstStyle/>
          <a:p>
            <a:pPr>
              <a:defRPr/>
            </a:pPr>
            <a:fld id="{70B0E88B-1183-42A5-A789-9A7FFF2AFA69}" type="slidenum">
              <a:rPr lang="en-US" smtClean="0"/>
              <a:pPr>
                <a:defRPr/>
              </a:pPr>
              <a:t>153</a:t>
            </a:fld>
            <a:endParaRPr lang="en-US" dirty="0"/>
          </a:p>
        </p:txBody>
      </p:sp>
      <p:graphicFrame>
        <p:nvGraphicFramePr>
          <p:cNvPr id="290818" name="Object 4"/>
          <p:cNvGraphicFramePr>
            <a:graphicFrameLocks noChangeAspect="1"/>
          </p:cNvGraphicFramePr>
          <p:nvPr/>
        </p:nvGraphicFramePr>
        <p:xfrm>
          <a:off x="6147111" y="2147622"/>
          <a:ext cx="1166107" cy="301443"/>
        </p:xfrm>
        <a:graphic>
          <a:graphicData uri="http://schemas.openxmlformats.org/presentationml/2006/ole">
            <mc:AlternateContent xmlns:mc="http://schemas.openxmlformats.org/markup-compatibility/2006">
              <mc:Choice xmlns:v="urn:schemas-microsoft-com:vml" Requires="v">
                <p:oleObj spid="_x0000_s290905" name="Equation" r:id="rId3" imgW="685502" imgH="177723" progId="Equation.DSMT4">
                  <p:embed/>
                </p:oleObj>
              </mc:Choice>
              <mc:Fallback>
                <p:oleObj name="Equation" r:id="rId3" imgW="685502" imgH="177723" progId="Equation.DSMT4">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111" y="2147622"/>
                        <a:ext cx="1166107" cy="301443"/>
                      </a:xfrm>
                      <a:prstGeom prst="rect">
                        <a:avLst/>
                      </a:prstGeom>
                      <a:solidFill>
                        <a:srgbClr val="FFFF99"/>
                      </a:solidFill>
                    </p:spPr>
                  </p:pic>
                </p:oleObj>
              </mc:Fallback>
            </mc:AlternateContent>
          </a:graphicData>
        </a:graphic>
      </p:graphicFrame>
      <p:sp>
        <p:nvSpPr>
          <p:cNvPr id="34" name="TextBox 33"/>
          <p:cNvSpPr txBox="1"/>
          <p:nvPr/>
        </p:nvSpPr>
        <p:spPr>
          <a:xfrm>
            <a:off x="795646" y="1244935"/>
            <a:ext cx="7847598" cy="369332"/>
          </a:xfrm>
          <a:prstGeom prst="rect">
            <a:avLst/>
          </a:prstGeom>
          <a:noFill/>
        </p:spPr>
        <p:txBody>
          <a:bodyPr wrap="none" rtlCol="0">
            <a:spAutoFit/>
          </a:bodyPr>
          <a:lstStyle/>
          <a:p>
            <a:r>
              <a:rPr lang="en-US" dirty="0" smtClean="0">
                <a:latin typeface="Arial" pitchFamily="34" charset="0"/>
                <a:cs typeface="Arial" pitchFamily="34" charset="0"/>
              </a:rPr>
              <a:t>A quarter-wave patch with the </a:t>
            </a:r>
            <a:r>
              <a:rPr lang="en-US" i="1" dirty="0" smtClean="0">
                <a:latin typeface="Arial" pitchFamily="34" charset="0"/>
                <a:cs typeface="Arial" pitchFamily="34" charset="0"/>
              </a:rPr>
              <a:t>same aspect ratio </a:t>
            </a:r>
            <a:r>
              <a:rPr lang="en-US" i="1" dirty="0" smtClean="0">
                <a:latin typeface="Times New Roman" pitchFamily="18" charset="0"/>
                <a:cs typeface="Times New Roman" pitchFamily="18" charset="0"/>
              </a:rPr>
              <a:t>W/L</a:t>
            </a:r>
            <a:r>
              <a:rPr lang="en-US" dirty="0" smtClean="0">
                <a:latin typeface="Arial" pitchFamily="34" charset="0"/>
                <a:cs typeface="Arial" pitchFamily="34" charset="0"/>
              </a:rPr>
              <a:t> as the original patch</a:t>
            </a:r>
            <a:endParaRPr lang="en-US" dirty="0">
              <a:latin typeface="Arial" pitchFamily="34" charset="0"/>
              <a:cs typeface="Arial" pitchFamily="34" charset="0"/>
            </a:endParaRPr>
          </a:p>
        </p:txBody>
      </p:sp>
      <p:sp>
        <p:nvSpPr>
          <p:cNvPr id="35" name="Text Box 34"/>
          <p:cNvSpPr txBox="1">
            <a:spLocks noChangeArrowheads="1"/>
          </p:cNvSpPr>
          <p:nvPr/>
        </p:nvSpPr>
        <p:spPr bwMode="auto">
          <a:xfrm>
            <a:off x="5649684" y="2531367"/>
            <a:ext cx="1886405" cy="338554"/>
          </a:xfrm>
          <a:prstGeom prst="rect">
            <a:avLst/>
          </a:prstGeom>
          <a:noFill/>
          <a:ln w="9525">
            <a:noFill/>
            <a:miter lim="800000"/>
            <a:headEnd/>
            <a:tailEnd/>
          </a:ln>
        </p:spPr>
        <p:txBody>
          <a:bodyPr wrap="square">
            <a:spAutoFit/>
          </a:bodyPr>
          <a:lstStyle/>
          <a:p>
            <a:pPr algn="ctr" eaLnBrk="1" hangingPunct="1"/>
            <a:r>
              <a:rPr lang="en-US" sz="1600" dirty="0" smtClean="0">
                <a:latin typeface="Arial" charset="0"/>
              </a:rPr>
              <a:t>Width reduction</a:t>
            </a:r>
            <a:endParaRPr lang="en-US" sz="1600" dirty="0">
              <a:latin typeface="Arial" charset="0"/>
            </a:endParaRPr>
          </a:p>
        </p:txBody>
      </p:sp>
      <p:grpSp>
        <p:nvGrpSpPr>
          <p:cNvPr id="37" name="Group 4"/>
          <p:cNvGrpSpPr>
            <a:grpSpLocks/>
          </p:cNvGrpSpPr>
          <p:nvPr/>
        </p:nvGrpSpPr>
        <p:grpSpPr bwMode="auto">
          <a:xfrm>
            <a:off x="145357" y="2133608"/>
            <a:ext cx="2122488" cy="2414588"/>
            <a:chOff x="407" y="1152"/>
            <a:chExt cx="1337" cy="1521"/>
          </a:xfrm>
        </p:grpSpPr>
        <p:sp>
          <p:nvSpPr>
            <p:cNvPr id="38" name="Rectangle 5"/>
            <p:cNvSpPr>
              <a:spLocks noChangeArrowheads="1"/>
            </p:cNvSpPr>
            <p:nvPr/>
          </p:nvSpPr>
          <p:spPr bwMode="auto">
            <a:xfrm>
              <a:off x="704" y="1152"/>
              <a:ext cx="1040" cy="120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9" name="Oval 6"/>
            <p:cNvSpPr>
              <a:spLocks noChangeArrowheads="1"/>
            </p:cNvSpPr>
            <p:nvPr/>
          </p:nvSpPr>
          <p:spPr bwMode="auto">
            <a:xfrm>
              <a:off x="1496" y="1744"/>
              <a:ext cx="56" cy="5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 name="Text Box 7"/>
            <p:cNvSpPr txBox="1">
              <a:spLocks noChangeArrowheads="1"/>
            </p:cNvSpPr>
            <p:nvPr/>
          </p:nvSpPr>
          <p:spPr bwMode="auto">
            <a:xfrm>
              <a:off x="1087" y="2385"/>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endParaRPr lang="en-US" sz="2400" dirty="0">
                <a:latin typeface="Times New Roman" pitchFamily="18" charset="0"/>
              </a:endParaRPr>
            </a:p>
          </p:txBody>
        </p:sp>
        <p:sp>
          <p:nvSpPr>
            <p:cNvPr id="41" name="Text Box 8"/>
            <p:cNvSpPr txBox="1">
              <a:spLocks noChangeArrowheads="1"/>
            </p:cNvSpPr>
            <p:nvPr/>
          </p:nvSpPr>
          <p:spPr bwMode="auto">
            <a:xfrm>
              <a:off x="407" y="1578"/>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42" name="Line 11"/>
            <p:cNvSpPr>
              <a:spLocks noChangeShapeType="1"/>
            </p:cNvSpPr>
            <p:nvPr/>
          </p:nvSpPr>
          <p:spPr bwMode="auto">
            <a:xfrm>
              <a:off x="1208" y="1152"/>
              <a:ext cx="0" cy="1208"/>
            </a:xfrm>
            <a:prstGeom prst="line">
              <a:avLst/>
            </a:prstGeom>
            <a:noFill/>
            <a:ln w="9525">
              <a:solidFill>
                <a:schemeClr val="tx1"/>
              </a:solidFill>
              <a:prstDash val="dash"/>
              <a:round/>
              <a:headEnd/>
              <a:tailEnd/>
            </a:ln>
          </p:spPr>
          <p:txBody>
            <a:bodyPr wrap="none"/>
            <a:lstStyle/>
            <a:p>
              <a:endParaRPr lang="en-US"/>
            </a:p>
          </p:txBody>
        </p:sp>
        <p:sp>
          <p:nvSpPr>
            <p:cNvPr id="43" name="Text Box 12"/>
            <p:cNvSpPr txBox="1">
              <a:spLocks noChangeArrowheads="1"/>
            </p:cNvSpPr>
            <p:nvPr/>
          </p:nvSpPr>
          <p:spPr bwMode="auto">
            <a:xfrm>
              <a:off x="737" y="1232"/>
              <a:ext cx="444" cy="233"/>
            </a:xfrm>
            <a:prstGeom prst="rect">
              <a:avLst/>
            </a:prstGeom>
            <a:noFill/>
            <a:ln w="9525">
              <a:noFill/>
              <a:miter lim="800000"/>
              <a:headEnd/>
              <a:tailEnd/>
            </a:ln>
          </p:spPr>
          <p:txBody>
            <a:bodyPr wrap="none">
              <a:spAutoFit/>
            </a:bodyPr>
            <a:lstStyle/>
            <a:p>
              <a:pPr eaLnBrk="1" hangingPunct="1"/>
              <a:r>
                <a:rPr lang="en-US" i="1">
                  <a:latin typeface="Times New Roman" pitchFamily="18" charset="0"/>
                  <a:cs typeface="Times New Roman" pitchFamily="18" charset="0"/>
                </a:rPr>
                <a:t>E</a:t>
              </a:r>
              <a:r>
                <a:rPr lang="en-US" i="1" baseline="-25000">
                  <a:latin typeface="Times New Roman" pitchFamily="18" charset="0"/>
                  <a:cs typeface="Times New Roman" pitchFamily="18" charset="0"/>
                </a:rPr>
                <a:t>z</a:t>
              </a:r>
              <a:r>
                <a:rPr lang="en-US" sz="1600" i="1">
                  <a:latin typeface="Times New Roman" pitchFamily="18" charset="0"/>
                  <a:cs typeface="Times New Roman" pitchFamily="18" charset="0"/>
                </a:rPr>
                <a:t> </a:t>
              </a:r>
              <a:r>
                <a:rPr lang="en-US" sz="1600">
                  <a:latin typeface="Times New Roman" pitchFamily="18" charset="0"/>
                  <a:cs typeface="Times New Roman" pitchFamily="18" charset="0"/>
                </a:rPr>
                <a:t>= 0</a:t>
              </a:r>
            </a:p>
          </p:txBody>
        </p:sp>
      </p:grpSp>
      <p:sp>
        <p:nvSpPr>
          <p:cNvPr id="44" name="AutoShape 17"/>
          <p:cNvSpPr>
            <a:spLocks noChangeArrowheads="1"/>
          </p:cNvSpPr>
          <p:nvPr/>
        </p:nvSpPr>
        <p:spPr bwMode="auto">
          <a:xfrm>
            <a:off x="2841172" y="2812148"/>
            <a:ext cx="774700" cy="355600"/>
          </a:xfrm>
          <a:prstGeom prst="rightArrow">
            <a:avLst>
              <a:gd name="adj1" fmla="val 50000"/>
              <a:gd name="adj2" fmla="val 54464"/>
            </a:avLst>
          </a:prstGeom>
          <a:solidFill>
            <a:srgbClr val="66FFFF"/>
          </a:solidFill>
          <a:ln w="9525">
            <a:solidFill>
              <a:schemeClr val="tx1"/>
            </a:solidFill>
            <a:miter lim="800000"/>
            <a:headEnd/>
            <a:tailEnd/>
          </a:ln>
        </p:spPr>
        <p:txBody>
          <a:bodyPr wrap="none" anchor="ctr"/>
          <a:lstStyle/>
          <a:p>
            <a:endParaRPr lang="en-US"/>
          </a:p>
        </p:txBody>
      </p:sp>
      <p:sp>
        <p:nvSpPr>
          <p:cNvPr id="45" name="Text Box 34"/>
          <p:cNvSpPr txBox="1">
            <a:spLocks noChangeArrowheads="1"/>
          </p:cNvSpPr>
          <p:nvPr/>
        </p:nvSpPr>
        <p:spPr bwMode="auto">
          <a:xfrm>
            <a:off x="2253343" y="2335424"/>
            <a:ext cx="1886405" cy="338554"/>
          </a:xfrm>
          <a:prstGeom prst="rect">
            <a:avLst/>
          </a:prstGeom>
          <a:noFill/>
          <a:ln w="9525">
            <a:noFill/>
            <a:miter lim="800000"/>
            <a:headEnd/>
            <a:tailEnd/>
          </a:ln>
        </p:spPr>
        <p:txBody>
          <a:bodyPr wrap="square">
            <a:spAutoFit/>
          </a:bodyPr>
          <a:lstStyle/>
          <a:p>
            <a:pPr algn="ctr" eaLnBrk="1" hangingPunct="1"/>
            <a:r>
              <a:rPr lang="en-US" sz="1600" dirty="0">
                <a:latin typeface="Arial" charset="0"/>
              </a:rPr>
              <a:t>S</a:t>
            </a:r>
            <a:r>
              <a:rPr lang="en-US" sz="1600" dirty="0" smtClean="0">
                <a:latin typeface="Arial" charset="0"/>
              </a:rPr>
              <a:t>hort-circuit </a:t>
            </a:r>
            <a:r>
              <a:rPr lang="en-US" sz="1600" dirty="0">
                <a:latin typeface="Arial" charset="0"/>
              </a:rPr>
              <a:t>vias</a:t>
            </a:r>
          </a:p>
        </p:txBody>
      </p:sp>
      <p:grpSp>
        <p:nvGrpSpPr>
          <p:cNvPr id="47" name="Group 46"/>
          <p:cNvGrpSpPr/>
          <p:nvPr/>
        </p:nvGrpSpPr>
        <p:grpSpPr>
          <a:xfrm>
            <a:off x="7461478" y="2554520"/>
            <a:ext cx="1463989" cy="1591809"/>
            <a:chOff x="7461478" y="2336800"/>
            <a:chExt cx="1463989" cy="1591809"/>
          </a:xfrm>
        </p:grpSpPr>
        <p:sp>
          <p:nvSpPr>
            <p:cNvPr id="123912" name="Rectangle 21"/>
            <p:cNvSpPr>
              <a:spLocks noChangeArrowheads="1"/>
            </p:cNvSpPr>
            <p:nvPr/>
          </p:nvSpPr>
          <p:spPr bwMode="auto">
            <a:xfrm>
              <a:off x="7919382" y="2336800"/>
              <a:ext cx="812800" cy="10795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3913" name="Oval 22"/>
            <p:cNvSpPr>
              <a:spLocks noChangeArrowheads="1"/>
            </p:cNvSpPr>
            <p:nvPr/>
          </p:nvSpPr>
          <p:spPr bwMode="auto">
            <a:xfrm>
              <a:off x="8427382" y="2844800"/>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3916" name="Oval 25"/>
            <p:cNvSpPr>
              <a:spLocks noChangeArrowheads="1"/>
            </p:cNvSpPr>
            <p:nvPr/>
          </p:nvSpPr>
          <p:spPr bwMode="auto">
            <a:xfrm>
              <a:off x="7881282" y="242570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17" name="Oval 26"/>
            <p:cNvSpPr>
              <a:spLocks noChangeArrowheads="1"/>
            </p:cNvSpPr>
            <p:nvPr/>
          </p:nvSpPr>
          <p:spPr bwMode="auto">
            <a:xfrm>
              <a:off x="7881282" y="267970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18" name="Oval 27"/>
            <p:cNvSpPr>
              <a:spLocks noChangeArrowheads="1"/>
            </p:cNvSpPr>
            <p:nvPr/>
          </p:nvSpPr>
          <p:spPr bwMode="auto">
            <a:xfrm>
              <a:off x="7881282" y="298450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19" name="Oval 28"/>
            <p:cNvSpPr>
              <a:spLocks noChangeArrowheads="1"/>
            </p:cNvSpPr>
            <p:nvPr/>
          </p:nvSpPr>
          <p:spPr bwMode="auto">
            <a:xfrm>
              <a:off x="7881282" y="3213100"/>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90817" name="Object 4"/>
            <p:cNvGraphicFramePr>
              <a:graphicFrameLocks noChangeAspect="1"/>
            </p:cNvGraphicFramePr>
            <p:nvPr/>
          </p:nvGraphicFramePr>
          <p:xfrm>
            <a:off x="7706267" y="3566659"/>
            <a:ext cx="1219200" cy="361950"/>
          </p:xfrm>
          <a:graphic>
            <a:graphicData uri="http://schemas.openxmlformats.org/presentationml/2006/ole">
              <mc:AlternateContent xmlns:mc="http://schemas.openxmlformats.org/markup-compatibility/2006">
                <mc:Choice xmlns:v="urn:schemas-microsoft-com:vml" Requires="v">
                  <p:oleObj spid="_x0000_s290906" name="Equation" r:id="rId5" imgW="596641" imgH="177723" progId="Equation.DSMT4">
                    <p:embed/>
                  </p:oleObj>
                </mc:Choice>
                <mc:Fallback>
                  <p:oleObj name="Equation" r:id="rId5" imgW="596641" imgH="177723" progId="Equation.DSMT4">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6267" y="3566659"/>
                          <a:ext cx="1219200" cy="36195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290819" name="Object 4"/>
            <p:cNvGraphicFramePr>
              <a:graphicFrameLocks noChangeAspect="1"/>
            </p:cNvGraphicFramePr>
            <p:nvPr/>
          </p:nvGraphicFramePr>
          <p:xfrm>
            <a:off x="7461478" y="2746602"/>
            <a:ext cx="366712" cy="301625"/>
          </p:xfrm>
          <a:graphic>
            <a:graphicData uri="http://schemas.openxmlformats.org/presentationml/2006/ole">
              <mc:AlternateContent xmlns:mc="http://schemas.openxmlformats.org/markup-compatibility/2006">
                <mc:Choice xmlns:v="urn:schemas-microsoft-com:vml" Requires="v">
                  <p:oleObj spid="_x0000_s290907" name="Equation" r:id="rId7" imgW="215619" imgH="177569" progId="Equation.DSMT4">
                    <p:embed/>
                  </p:oleObj>
                </mc:Choice>
                <mc:Fallback>
                  <p:oleObj name="Equation" r:id="rId7" imgW="215619" imgH="177569" progId="Equation.DSMT4">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478" y="2746602"/>
                          <a:ext cx="366712" cy="30162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grpSp>
        <p:nvGrpSpPr>
          <p:cNvPr id="49" name="Group 48"/>
          <p:cNvGrpSpPr/>
          <p:nvPr/>
        </p:nvGrpSpPr>
        <p:grpSpPr>
          <a:xfrm>
            <a:off x="3995561" y="2128165"/>
            <a:ext cx="1574131" cy="2410050"/>
            <a:chOff x="3995561" y="1910445"/>
            <a:chExt cx="1574131" cy="2410050"/>
          </a:xfrm>
        </p:grpSpPr>
        <p:sp>
          <p:nvSpPr>
            <p:cNvPr id="123922" name="Rectangle 4"/>
            <p:cNvSpPr>
              <a:spLocks noChangeArrowheads="1"/>
            </p:cNvSpPr>
            <p:nvPr/>
          </p:nvSpPr>
          <p:spPr bwMode="auto">
            <a:xfrm>
              <a:off x="4519436" y="1910445"/>
              <a:ext cx="812800" cy="19177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3923" name="Oval 5"/>
            <p:cNvSpPr>
              <a:spLocks noChangeArrowheads="1"/>
            </p:cNvSpPr>
            <p:nvPr/>
          </p:nvSpPr>
          <p:spPr bwMode="auto">
            <a:xfrm>
              <a:off x="4963936" y="285024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3925" name="Text Box 7"/>
            <p:cNvSpPr txBox="1">
              <a:spLocks noChangeArrowheads="1"/>
            </p:cNvSpPr>
            <p:nvPr/>
          </p:nvSpPr>
          <p:spPr bwMode="auto">
            <a:xfrm>
              <a:off x="3995561" y="2604183"/>
              <a:ext cx="4381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123928" name="Oval 10"/>
            <p:cNvSpPr>
              <a:spLocks noChangeArrowheads="1"/>
            </p:cNvSpPr>
            <p:nvPr/>
          </p:nvSpPr>
          <p:spPr bwMode="auto">
            <a:xfrm>
              <a:off x="4481336" y="20120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29" name="Oval 11"/>
            <p:cNvSpPr>
              <a:spLocks noChangeArrowheads="1"/>
            </p:cNvSpPr>
            <p:nvPr/>
          </p:nvSpPr>
          <p:spPr bwMode="auto">
            <a:xfrm>
              <a:off x="4481336" y="22533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30" name="Oval 12"/>
            <p:cNvSpPr>
              <a:spLocks noChangeArrowheads="1"/>
            </p:cNvSpPr>
            <p:nvPr/>
          </p:nvSpPr>
          <p:spPr bwMode="auto">
            <a:xfrm>
              <a:off x="4481336" y="25327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31" name="Oval 13"/>
            <p:cNvSpPr>
              <a:spLocks noChangeArrowheads="1"/>
            </p:cNvSpPr>
            <p:nvPr/>
          </p:nvSpPr>
          <p:spPr bwMode="auto">
            <a:xfrm>
              <a:off x="4481336" y="28502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32" name="Oval 14"/>
            <p:cNvSpPr>
              <a:spLocks noChangeArrowheads="1"/>
            </p:cNvSpPr>
            <p:nvPr/>
          </p:nvSpPr>
          <p:spPr bwMode="auto">
            <a:xfrm>
              <a:off x="4481336" y="31423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33" name="Oval 15"/>
            <p:cNvSpPr>
              <a:spLocks noChangeArrowheads="1"/>
            </p:cNvSpPr>
            <p:nvPr/>
          </p:nvSpPr>
          <p:spPr bwMode="auto">
            <a:xfrm>
              <a:off x="4481336" y="339634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934" name="Oval 16"/>
            <p:cNvSpPr>
              <a:spLocks noChangeArrowheads="1"/>
            </p:cNvSpPr>
            <p:nvPr/>
          </p:nvSpPr>
          <p:spPr bwMode="auto">
            <a:xfrm>
              <a:off x="4481336" y="3650345"/>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48" name="Object 4"/>
            <p:cNvGraphicFramePr>
              <a:graphicFrameLocks noChangeAspect="1"/>
            </p:cNvGraphicFramePr>
            <p:nvPr/>
          </p:nvGraphicFramePr>
          <p:xfrm>
            <a:off x="4350492" y="3958545"/>
            <a:ext cx="1219200" cy="361950"/>
          </p:xfrm>
          <a:graphic>
            <a:graphicData uri="http://schemas.openxmlformats.org/presentationml/2006/ole">
              <mc:AlternateContent xmlns:mc="http://schemas.openxmlformats.org/markup-compatibility/2006">
                <mc:Choice xmlns:v="urn:schemas-microsoft-com:vml" Requires="v">
                  <p:oleObj spid="_x0000_s290908" name="Equation" r:id="rId9" imgW="596641" imgH="177723" progId="Equation.DSMT4">
                    <p:embed/>
                  </p:oleObj>
                </mc:Choice>
                <mc:Fallback>
                  <p:oleObj name="Equation" r:id="rId9" imgW="596641" imgH="177723" progId="Equation.DSMT4">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0492" y="3958545"/>
                          <a:ext cx="1219200" cy="361950"/>
                        </a:xfrm>
                        <a:prstGeom prst="rect">
                          <a:avLst/>
                        </a:prstGeom>
                        <a:solidFill>
                          <a:srgbClr val="FFFF99"/>
                        </a:solidFill>
                      </p:spPr>
                    </p:pic>
                  </p:oleObj>
                </mc:Fallback>
              </mc:AlternateContent>
            </a:graphicData>
          </a:graphic>
        </p:graphicFrame>
      </p:grpSp>
      <p:sp>
        <p:nvSpPr>
          <p:cNvPr id="46"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50" name="Text Box 4"/>
          <p:cNvSpPr txBox="1">
            <a:spLocks noChangeArrowheads="1"/>
          </p:cNvSpPr>
          <p:nvPr/>
        </p:nvSpPr>
        <p:spPr bwMode="auto">
          <a:xfrm>
            <a:off x="2488295" y="657228"/>
            <a:ext cx="4369704"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Smaller Quarter-Wave patch</a:t>
            </a:r>
            <a:endParaRPr lang="en-US" sz="2400" dirty="0">
              <a:solidFill>
                <a:schemeClr val="hlink"/>
              </a:solidFill>
              <a:latin typeface="Arial"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2" name="AutoShape 16"/>
          <p:cNvSpPr>
            <a:spLocks noChangeArrowheads="1"/>
          </p:cNvSpPr>
          <p:nvPr/>
        </p:nvSpPr>
        <p:spPr bwMode="auto">
          <a:xfrm>
            <a:off x="4027706" y="2550884"/>
            <a:ext cx="774700" cy="355600"/>
          </a:xfrm>
          <a:prstGeom prst="rightArrow">
            <a:avLst>
              <a:gd name="adj1" fmla="val 50000"/>
              <a:gd name="adj2" fmla="val 54464"/>
            </a:avLst>
          </a:prstGeom>
          <a:solidFill>
            <a:srgbClr val="66FFFF"/>
          </a:solidFill>
          <a:ln w="9525">
            <a:solidFill>
              <a:schemeClr val="tx1"/>
            </a:solidFill>
            <a:miter lim="800000"/>
            <a:headEnd/>
            <a:tailEnd/>
          </a:ln>
        </p:spPr>
        <p:txBody>
          <a:bodyPr wrap="none" anchor="ctr"/>
          <a:lstStyle/>
          <a:p>
            <a:endParaRPr lang="en-US"/>
          </a:p>
        </p:txBody>
      </p:sp>
      <p:sp>
        <p:nvSpPr>
          <p:cNvPr id="124933" name="Text Box 17"/>
          <p:cNvSpPr txBox="1">
            <a:spLocks noChangeArrowheads="1"/>
          </p:cNvSpPr>
          <p:nvPr/>
        </p:nvSpPr>
        <p:spPr bwMode="auto">
          <a:xfrm>
            <a:off x="1698625" y="5280588"/>
            <a:ext cx="5434013" cy="396875"/>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Fewer vias actually gives more miniaturization!</a:t>
            </a:r>
          </a:p>
        </p:txBody>
      </p:sp>
      <p:sp>
        <p:nvSpPr>
          <p:cNvPr id="124934" name="Text Box 18"/>
          <p:cNvSpPr txBox="1">
            <a:spLocks noChangeArrowheads="1"/>
          </p:cNvSpPr>
          <p:nvPr/>
        </p:nvSpPr>
        <p:spPr bwMode="auto">
          <a:xfrm>
            <a:off x="1020574" y="5781208"/>
            <a:ext cx="7686720" cy="369332"/>
          </a:xfrm>
          <a:prstGeom prst="rect">
            <a:avLst/>
          </a:prstGeom>
          <a:noFill/>
          <a:ln w="9525">
            <a:noFill/>
            <a:miter lim="800000"/>
            <a:headEnd/>
            <a:tailEnd/>
          </a:ln>
        </p:spPr>
        <p:txBody>
          <a:bodyPr wrap="none">
            <a:spAutoFit/>
          </a:bodyPr>
          <a:lstStyle/>
          <a:p>
            <a:pPr eaLnBrk="1" hangingPunct="1"/>
            <a:r>
              <a:rPr lang="en-US" dirty="0">
                <a:latin typeface="Arial" charset="0"/>
              </a:rPr>
              <a:t>(The edge has a larger inductive </a:t>
            </a:r>
            <a:r>
              <a:rPr lang="en-US" dirty="0" smtClean="0">
                <a:latin typeface="Arial" charset="0"/>
              </a:rPr>
              <a:t>impedance: explained on the next slide.)</a:t>
            </a:r>
            <a:endParaRPr lang="en-US" dirty="0">
              <a:latin typeface="Arial" charset="0"/>
            </a:endParaRPr>
          </a:p>
        </p:txBody>
      </p:sp>
      <p:sp>
        <p:nvSpPr>
          <p:cNvPr id="31" name="Slide Number Placeholder 30"/>
          <p:cNvSpPr>
            <a:spLocks noGrp="1"/>
          </p:cNvSpPr>
          <p:nvPr>
            <p:ph type="sldNum" sz="quarter" idx="4"/>
          </p:nvPr>
        </p:nvSpPr>
        <p:spPr/>
        <p:txBody>
          <a:bodyPr/>
          <a:lstStyle/>
          <a:p>
            <a:pPr>
              <a:defRPr/>
            </a:pPr>
            <a:fld id="{70B0E88B-1183-42A5-A789-9A7FFF2AFA69}" type="slidenum">
              <a:rPr lang="en-US" smtClean="0"/>
              <a:pPr>
                <a:defRPr/>
              </a:pPr>
              <a:t>154</a:t>
            </a:fld>
            <a:endParaRPr lang="en-US" dirty="0"/>
          </a:p>
        </p:txBody>
      </p:sp>
      <p:graphicFrame>
        <p:nvGraphicFramePr>
          <p:cNvPr id="32" name="Object 4"/>
          <p:cNvGraphicFramePr>
            <a:graphicFrameLocks noChangeAspect="1"/>
          </p:cNvGraphicFramePr>
          <p:nvPr/>
        </p:nvGraphicFramePr>
        <p:xfrm>
          <a:off x="3773488" y="4572006"/>
          <a:ext cx="1233487" cy="431800"/>
        </p:xfrm>
        <a:graphic>
          <a:graphicData uri="http://schemas.openxmlformats.org/presentationml/2006/ole">
            <mc:AlternateContent xmlns:mc="http://schemas.openxmlformats.org/markup-compatibility/2006">
              <mc:Choice xmlns:v="urn:schemas-microsoft-com:vml" Requires="v">
                <p:oleObj spid="_x0000_s289859" name="Equation" r:id="rId3" imgW="469696" imgH="165028" progId="Equation.DSMT4">
                  <p:embed/>
                </p:oleObj>
              </mc:Choice>
              <mc:Fallback>
                <p:oleObj name="Equation" r:id="rId3" imgW="469696" imgH="165028" progId="Equation.DSMT4">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488" y="4572006"/>
                        <a:ext cx="1233487" cy="431800"/>
                      </a:xfrm>
                      <a:prstGeom prst="rect">
                        <a:avLst/>
                      </a:prstGeom>
                      <a:solidFill>
                        <a:srgbClr val="FFFF99"/>
                      </a:solidFill>
                    </p:spPr>
                  </p:pic>
                </p:oleObj>
              </mc:Fallback>
            </mc:AlternateContent>
          </a:graphicData>
        </a:graphic>
      </p:graphicFrame>
      <p:grpSp>
        <p:nvGrpSpPr>
          <p:cNvPr id="37" name="Group 36"/>
          <p:cNvGrpSpPr/>
          <p:nvPr/>
        </p:nvGrpSpPr>
        <p:grpSpPr>
          <a:xfrm>
            <a:off x="5688235" y="1801584"/>
            <a:ext cx="1489075" cy="2461086"/>
            <a:chOff x="5688235" y="1572978"/>
            <a:chExt cx="1489075" cy="2461086"/>
          </a:xfrm>
        </p:grpSpPr>
        <p:sp>
          <p:nvSpPr>
            <p:cNvPr id="124937" name="Rectangle 19"/>
            <p:cNvSpPr>
              <a:spLocks noChangeArrowheads="1"/>
            </p:cNvSpPr>
            <p:nvPr/>
          </p:nvSpPr>
          <p:spPr bwMode="auto">
            <a:xfrm>
              <a:off x="6364510" y="1572978"/>
              <a:ext cx="812800" cy="19177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4938" name="Oval 20"/>
            <p:cNvSpPr>
              <a:spLocks noChangeArrowheads="1"/>
            </p:cNvSpPr>
            <p:nvPr/>
          </p:nvSpPr>
          <p:spPr bwMode="auto">
            <a:xfrm>
              <a:off x="6809010" y="2512778"/>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4939" name="Text Box 21"/>
            <p:cNvSpPr txBox="1">
              <a:spLocks noChangeArrowheads="1"/>
            </p:cNvSpPr>
            <p:nvPr/>
          </p:nvSpPr>
          <p:spPr bwMode="auto">
            <a:xfrm>
              <a:off x="5688235" y="2300053"/>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124942" name="Oval 24"/>
            <p:cNvSpPr>
              <a:spLocks noChangeArrowheads="1"/>
            </p:cNvSpPr>
            <p:nvPr/>
          </p:nvSpPr>
          <p:spPr bwMode="auto">
            <a:xfrm>
              <a:off x="6326410" y="1915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43" name="Oval 25"/>
            <p:cNvSpPr>
              <a:spLocks noChangeArrowheads="1"/>
            </p:cNvSpPr>
            <p:nvPr/>
          </p:nvSpPr>
          <p:spPr bwMode="auto">
            <a:xfrm>
              <a:off x="6326410" y="25127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44" name="Oval 26"/>
            <p:cNvSpPr>
              <a:spLocks noChangeArrowheads="1"/>
            </p:cNvSpPr>
            <p:nvPr/>
          </p:nvSpPr>
          <p:spPr bwMode="auto">
            <a:xfrm>
              <a:off x="6326410" y="3058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89794" name="Object 4"/>
            <p:cNvGraphicFramePr>
              <a:graphicFrameLocks noChangeAspect="1"/>
            </p:cNvGraphicFramePr>
            <p:nvPr/>
          </p:nvGraphicFramePr>
          <p:xfrm>
            <a:off x="6571796" y="3602264"/>
            <a:ext cx="534988" cy="431800"/>
          </p:xfrm>
          <a:graphic>
            <a:graphicData uri="http://schemas.openxmlformats.org/presentationml/2006/ole">
              <mc:AlternateContent xmlns:mc="http://schemas.openxmlformats.org/markup-compatibility/2006">
                <mc:Choice xmlns:v="urn:schemas-microsoft-com:vml" Requires="v">
                  <p:oleObj spid="_x0000_s289860" name="Equation" r:id="rId5" imgW="203024" imgH="164957" progId="Equation.DSMT4">
                    <p:embed/>
                  </p:oleObj>
                </mc:Choice>
                <mc:Fallback>
                  <p:oleObj name="Equation" r:id="rId5" imgW="203024" imgH="164957" progId="Equation.DSMT4">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796" y="3602264"/>
                          <a:ext cx="534988" cy="431800"/>
                        </a:xfrm>
                        <a:prstGeom prst="rect">
                          <a:avLst/>
                        </a:prstGeom>
                        <a:solidFill>
                          <a:srgbClr val="FFFF99"/>
                        </a:solidFill>
                      </p:spPr>
                    </p:pic>
                  </p:oleObj>
                </mc:Fallback>
              </mc:AlternateContent>
            </a:graphicData>
          </a:graphic>
        </p:graphicFrame>
      </p:grpSp>
      <p:grpSp>
        <p:nvGrpSpPr>
          <p:cNvPr id="36" name="Group 35"/>
          <p:cNvGrpSpPr/>
          <p:nvPr/>
        </p:nvGrpSpPr>
        <p:grpSpPr>
          <a:xfrm>
            <a:off x="1078135" y="1801584"/>
            <a:ext cx="1665065" cy="2433192"/>
            <a:chOff x="1078135" y="1572978"/>
            <a:chExt cx="1665065" cy="2433192"/>
          </a:xfrm>
        </p:grpSpPr>
        <p:sp>
          <p:nvSpPr>
            <p:cNvPr id="124946" name="Rectangle 3"/>
            <p:cNvSpPr>
              <a:spLocks noChangeArrowheads="1"/>
            </p:cNvSpPr>
            <p:nvPr/>
          </p:nvSpPr>
          <p:spPr bwMode="auto">
            <a:xfrm>
              <a:off x="1754410" y="1572978"/>
              <a:ext cx="812800" cy="19177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4947" name="Oval 4"/>
            <p:cNvSpPr>
              <a:spLocks noChangeArrowheads="1"/>
            </p:cNvSpPr>
            <p:nvPr/>
          </p:nvSpPr>
          <p:spPr bwMode="auto">
            <a:xfrm>
              <a:off x="2198910" y="2512778"/>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4949" name="Text Box 6"/>
            <p:cNvSpPr txBox="1">
              <a:spLocks noChangeArrowheads="1"/>
            </p:cNvSpPr>
            <p:nvPr/>
          </p:nvSpPr>
          <p:spPr bwMode="auto">
            <a:xfrm>
              <a:off x="1078135" y="2300053"/>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124952" name="Oval 9"/>
            <p:cNvSpPr>
              <a:spLocks noChangeArrowheads="1"/>
            </p:cNvSpPr>
            <p:nvPr/>
          </p:nvSpPr>
          <p:spPr bwMode="auto">
            <a:xfrm>
              <a:off x="1716310" y="16745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3" name="Oval 10"/>
            <p:cNvSpPr>
              <a:spLocks noChangeArrowheads="1"/>
            </p:cNvSpPr>
            <p:nvPr/>
          </p:nvSpPr>
          <p:spPr bwMode="auto">
            <a:xfrm>
              <a:off x="1716310" y="1915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4" name="Oval 11"/>
            <p:cNvSpPr>
              <a:spLocks noChangeArrowheads="1"/>
            </p:cNvSpPr>
            <p:nvPr/>
          </p:nvSpPr>
          <p:spPr bwMode="auto">
            <a:xfrm>
              <a:off x="1716310" y="21952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5" name="Oval 12"/>
            <p:cNvSpPr>
              <a:spLocks noChangeArrowheads="1"/>
            </p:cNvSpPr>
            <p:nvPr/>
          </p:nvSpPr>
          <p:spPr bwMode="auto">
            <a:xfrm>
              <a:off x="1716310" y="25127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6" name="Oval 13"/>
            <p:cNvSpPr>
              <a:spLocks noChangeArrowheads="1"/>
            </p:cNvSpPr>
            <p:nvPr/>
          </p:nvSpPr>
          <p:spPr bwMode="auto">
            <a:xfrm>
              <a:off x="1716310" y="2804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7" name="Oval 14"/>
            <p:cNvSpPr>
              <a:spLocks noChangeArrowheads="1"/>
            </p:cNvSpPr>
            <p:nvPr/>
          </p:nvSpPr>
          <p:spPr bwMode="auto">
            <a:xfrm>
              <a:off x="1716310" y="3058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4958" name="Oval 15"/>
            <p:cNvSpPr>
              <a:spLocks noChangeArrowheads="1"/>
            </p:cNvSpPr>
            <p:nvPr/>
          </p:nvSpPr>
          <p:spPr bwMode="auto">
            <a:xfrm>
              <a:off x="1716310" y="3312878"/>
              <a:ext cx="88900" cy="889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89795" name="Object 4"/>
            <p:cNvGraphicFramePr>
              <a:graphicFrameLocks noChangeAspect="1"/>
            </p:cNvGraphicFramePr>
            <p:nvPr/>
          </p:nvGraphicFramePr>
          <p:xfrm>
            <a:off x="1600427" y="3669450"/>
            <a:ext cx="1142773" cy="336720"/>
          </p:xfrm>
          <a:graphic>
            <a:graphicData uri="http://schemas.openxmlformats.org/presentationml/2006/ole">
              <mc:AlternateContent xmlns:mc="http://schemas.openxmlformats.org/markup-compatibility/2006">
                <mc:Choice xmlns:v="urn:schemas-microsoft-com:vml" Requires="v">
                  <p:oleObj spid="_x0000_s289861" name="Equation" r:id="rId7" imgW="596641" imgH="177723" progId="Equation.DSMT4">
                    <p:embed/>
                  </p:oleObj>
                </mc:Choice>
                <mc:Fallback>
                  <p:oleObj name="Equation" r:id="rId7" imgW="596641" imgH="177723" progId="Equation.DSMT4">
                    <p:embed/>
                    <p:pic>
                      <p:nvPicPr>
                        <p:cNvPr id="0"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427" y="3669450"/>
                          <a:ext cx="1142773" cy="33672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35" name="Text Box 34"/>
          <p:cNvSpPr txBox="1">
            <a:spLocks noChangeArrowheads="1"/>
          </p:cNvSpPr>
          <p:nvPr/>
        </p:nvSpPr>
        <p:spPr bwMode="auto">
          <a:xfrm>
            <a:off x="3461653" y="2008853"/>
            <a:ext cx="1886405" cy="338554"/>
          </a:xfrm>
          <a:prstGeom prst="rect">
            <a:avLst/>
          </a:prstGeom>
          <a:noFill/>
          <a:ln w="9525">
            <a:noFill/>
            <a:miter lim="800000"/>
            <a:headEnd/>
            <a:tailEnd/>
          </a:ln>
        </p:spPr>
        <p:txBody>
          <a:bodyPr wrap="square">
            <a:spAutoFit/>
          </a:bodyPr>
          <a:lstStyle/>
          <a:p>
            <a:pPr algn="ctr" eaLnBrk="1" hangingPunct="1"/>
            <a:r>
              <a:rPr lang="en-US" sz="1600" dirty="0" smtClean="0">
                <a:latin typeface="Arial" charset="0"/>
              </a:rPr>
              <a:t>Use fewer </a:t>
            </a:r>
            <a:r>
              <a:rPr lang="en-US" sz="1600" dirty="0">
                <a:latin typeface="Arial" charset="0"/>
              </a:rPr>
              <a:t>vias</a:t>
            </a:r>
          </a:p>
        </p:txBody>
      </p:sp>
      <p:sp>
        <p:nvSpPr>
          <p:cNvPr id="29"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30" name="Text Box 4"/>
          <p:cNvSpPr txBox="1">
            <a:spLocks noChangeArrowheads="1"/>
          </p:cNvSpPr>
          <p:nvPr/>
        </p:nvSpPr>
        <p:spPr bwMode="auto">
          <a:xfrm>
            <a:off x="1758953" y="689884"/>
            <a:ext cx="5730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Quarter-Wave Patch with Fewer Vias</a:t>
            </a:r>
            <a:endParaRPr lang="en-US" sz="2400" dirty="0">
              <a:solidFill>
                <a:schemeClr val="hlink"/>
              </a:solidFill>
              <a:latin typeface="Arial"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Slide Number Placeholder 30"/>
          <p:cNvSpPr>
            <a:spLocks noGrp="1"/>
          </p:cNvSpPr>
          <p:nvPr>
            <p:ph type="sldNum" sz="quarter" idx="4"/>
          </p:nvPr>
        </p:nvSpPr>
        <p:spPr/>
        <p:txBody>
          <a:bodyPr/>
          <a:lstStyle/>
          <a:p>
            <a:pPr>
              <a:defRPr/>
            </a:pPr>
            <a:fld id="{70B0E88B-1183-42A5-A789-9A7FFF2AFA69}" type="slidenum">
              <a:rPr lang="en-US" smtClean="0"/>
              <a:pPr>
                <a:defRPr/>
              </a:pPr>
              <a:t>155</a:t>
            </a:fld>
            <a:endParaRPr lang="en-US" dirty="0"/>
          </a:p>
        </p:txBody>
      </p:sp>
      <p:grpSp>
        <p:nvGrpSpPr>
          <p:cNvPr id="55" name="Group 54"/>
          <p:cNvGrpSpPr/>
          <p:nvPr/>
        </p:nvGrpSpPr>
        <p:grpSpPr>
          <a:xfrm>
            <a:off x="1578428" y="1000094"/>
            <a:ext cx="5943600" cy="5612492"/>
            <a:chOff x="1578428" y="755650"/>
            <a:chExt cx="5943600" cy="5612492"/>
          </a:xfrm>
        </p:grpSpPr>
        <p:pic>
          <p:nvPicPr>
            <p:cNvPr id="306185" name="Picture 9"/>
            <p:cNvPicPr>
              <a:picLocks noChangeAspect="1" noChangeArrowheads="1"/>
            </p:cNvPicPr>
            <p:nvPr/>
          </p:nvPicPr>
          <p:blipFill>
            <a:blip r:embed="rId2" cstate="print"/>
            <a:srcRect/>
            <a:stretch>
              <a:fillRect/>
            </a:stretch>
          </p:blipFill>
          <p:spPr bwMode="auto">
            <a:xfrm>
              <a:off x="1876425" y="755650"/>
              <a:ext cx="5391150" cy="5346700"/>
            </a:xfrm>
            <a:prstGeom prst="rect">
              <a:avLst/>
            </a:prstGeom>
            <a:noFill/>
            <a:ln w="9525">
              <a:noFill/>
              <a:miter lim="800000"/>
              <a:headEnd/>
              <a:tailEnd/>
            </a:ln>
          </p:spPr>
        </p:pic>
        <p:sp>
          <p:nvSpPr>
            <p:cNvPr id="33" name="Rectangle 32"/>
            <p:cNvSpPr/>
            <p:nvPr/>
          </p:nvSpPr>
          <p:spPr bwMode="auto">
            <a:xfrm>
              <a:off x="1578428" y="6074233"/>
              <a:ext cx="5943600" cy="18505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4" name="Rectangle 33"/>
            <p:cNvSpPr/>
            <p:nvPr/>
          </p:nvSpPr>
          <p:spPr bwMode="auto">
            <a:xfrm>
              <a:off x="6738252" y="4778829"/>
              <a:ext cx="87085" cy="154577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2198910" y="4822370"/>
              <a:ext cx="87085" cy="154577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7" name="Rectangle 36"/>
            <p:cNvSpPr/>
            <p:nvPr/>
          </p:nvSpPr>
          <p:spPr bwMode="auto">
            <a:xfrm>
              <a:off x="7021286" y="5889171"/>
              <a:ext cx="391885" cy="27214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9" name="Arc 38"/>
            <p:cNvSpPr/>
            <p:nvPr/>
          </p:nvSpPr>
          <p:spPr bwMode="auto">
            <a:xfrm>
              <a:off x="2220686" y="1121228"/>
              <a:ext cx="4593771" cy="5018311"/>
            </a:xfrm>
            <a:prstGeom prst="arc">
              <a:avLst>
                <a:gd name="adj1" fmla="val 10997026"/>
                <a:gd name="adj2" fmla="val 21288334"/>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 name="Arc 39"/>
            <p:cNvSpPr/>
            <p:nvPr/>
          </p:nvSpPr>
          <p:spPr bwMode="auto">
            <a:xfrm>
              <a:off x="2177152" y="1175656"/>
              <a:ext cx="4593771" cy="4963886"/>
            </a:xfrm>
            <a:prstGeom prst="arc">
              <a:avLst>
                <a:gd name="adj1" fmla="val 15274779"/>
                <a:gd name="adj2" fmla="val 21163133"/>
              </a:avLst>
            </a:prstGeom>
            <a:noFill/>
            <a:ln w="38100" cap="flat" cmpd="sng" algn="ctr">
              <a:solidFill>
                <a:srgbClr val="FF00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42" name="Straight Arrow Connector 41"/>
            <p:cNvCxnSpPr/>
            <p:nvPr/>
          </p:nvCxnSpPr>
          <p:spPr bwMode="auto">
            <a:xfrm flipV="1">
              <a:off x="2743200" y="1774371"/>
              <a:ext cx="217714" cy="283029"/>
            </a:xfrm>
            <a:prstGeom prst="straightConnector1">
              <a:avLst/>
            </a:prstGeom>
            <a:solidFill>
              <a:schemeClr val="accent1"/>
            </a:solidFill>
            <a:ln w="38100" cap="flat" cmpd="sng" algn="ctr">
              <a:solidFill>
                <a:srgbClr val="0000FF"/>
              </a:solidFill>
              <a:prstDash val="solid"/>
              <a:round/>
              <a:headEnd type="none" w="med" len="med"/>
              <a:tailEnd type="triangle" w="lg" len="med"/>
            </a:ln>
            <a:effectLst/>
          </p:spPr>
        </p:cxnSp>
        <p:cxnSp>
          <p:nvCxnSpPr>
            <p:cNvPr id="43" name="Straight Arrow Connector 42"/>
            <p:cNvCxnSpPr/>
            <p:nvPr/>
          </p:nvCxnSpPr>
          <p:spPr bwMode="auto">
            <a:xfrm>
              <a:off x="5431976" y="1393372"/>
              <a:ext cx="315686" cy="185057"/>
            </a:xfrm>
            <a:prstGeom prst="straightConnector1">
              <a:avLst/>
            </a:prstGeom>
            <a:solidFill>
              <a:schemeClr val="accent1"/>
            </a:solidFill>
            <a:ln w="38100" cap="flat" cmpd="sng" algn="ctr">
              <a:solidFill>
                <a:srgbClr val="FF0066"/>
              </a:solidFill>
              <a:prstDash val="solid"/>
              <a:round/>
              <a:headEnd type="none" w="med" len="med"/>
              <a:tailEnd type="triangle" w="lg" len="med"/>
            </a:ln>
            <a:effectLst/>
          </p:spPr>
        </p:cxnSp>
        <p:sp>
          <p:nvSpPr>
            <p:cNvPr id="46" name="TextBox 45"/>
            <p:cNvSpPr txBox="1"/>
            <p:nvPr/>
          </p:nvSpPr>
          <p:spPr>
            <a:xfrm>
              <a:off x="2383972" y="3287486"/>
              <a:ext cx="736099" cy="369332"/>
            </a:xfrm>
            <a:prstGeom prst="rect">
              <a:avLst/>
            </a:prstGeom>
            <a:solidFill>
              <a:schemeClr val="bg1"/>
            </a:solidFill>
          </p:spPr>
          <p:txBody>
            <a:bodyPr wrap="none" rtlCol="0">
              <a:spAutoFit/>
            </a:bodyPr>
            <a:lstStyle/>
            <a:p>
              <a:r>
                <a:rPr lang="en-US" dirty="0" smtClean="0">
                  <a:latin typeface="Arial" pitchFamily="34" charset="0"/>
                  <a:cs typeface="Arial" pitchFamily="34" charset="0"/>
                </a:rPr>
                <a:t>Short</a:t>
              </a:r>
              <a:endParaRPr lang="en-US" dirty="0">
                <a:latin typeface="Arial" pitchFamily="34" charset="0"/>
                <a:cs typeface="Arial" pitchFamily="34" charset="0"/>
              </a:endParaRPr>
            </a:p>
          </p:txBody>
        </p:sp>
        <p:sp>
          <p:nvSpPr>
            <p:cNvPr id="49" name="TextBox 48"/>
            <p:cNvSpPr txBox="1"/>
            <p:nvPr/>
          </p:nvSpPr>
          <p:spPr>
            <a:xfrm>
              <a:off x="5823859" y="3233058"/>
              <a:ext cx="748923" cy="369332"/>
            </a:xfrm>
            <a:prstGeom prst="rect">
              <a:avLst/>
            </a:prstGeom>
            <a:solidFill>
              <a:schemeClr val="bg1"/>
            </a:solidFill>
          </p:spPr>
          <p:txBody>
            <a:bodyPr wrap="none" rtlCol="0">
              <a:spAutoFit/>
            </a:bodyPr>
            <a:lstStyle/>
            <a:p>
              <a:r>
                <a:rPr lang="en-US" dirty="0" smtClean="0">
                  <a:latin typeface="Arial" pitchFamily="34" charset="0"/>
                  <a:cs typeface="Arial" pitchFamily="34" charset="0"/>
                </a:rPr>
                <a:t>Open</a:t>
              </a:r>
              <a:endParaRPr lang="en-US" dirty="0">
                <a:latin typeface="Arial" pitchFamily="34" charset="0"/>
                <a:cs typeface="Arial" pitchFamily="34" charset="0"/>
              </a:endParaRPr>
            </a:p>
          </p:txBody>
        </p:sp>
        <p:sp>
          <p:nvSpPr>
            <p:cNvPr id="50" name="TextBox 49"/>
            <p:cNvSpPr txBox="1"/>
            <p:nvPr/>
          </p:nvSpPr>
          <p:spPr>
            <a:xfrm>
              <a:off x="3418115" y="1513115"/>
              <a:ext cx="1313180" cy="369332"/>
            </a:xfrm>
            <a:prstGeom prst="rect">
              <a:avLst/>
            </a:prstGeom>
            <a:solidFill>
              <a:schemeClr val="bg1"/>
            </a:solidFill>
          </p:spPr>
          <p:txBody>
            <a:bodyPr wrap="none" rtlCol="0">
              <a:spAutoFit/>
            </a:bodyPr>
            <a:lstStyle/>
            <a:p>
              <a:r>
                <a:rPr lang="en-US" dirty="0" smtClean="0">
                  <a:latin typeface="Arial" pitchFamily="34" charset="0"/>
                  <a:cs typeface="Arial" pitchFamily="34" charset="0"/>
                </a:rPr>
                <a:t>Inductance</a:t>
              </a:r>
              <a:endParaRPr lang="en-US" dirty="0">
                <a:latin typeface="Arial" pitchFamily="34" charset="0"/>
                <a:cs typeface="Arial" pitchFamily="34" charset="0"/>
              </a:endParaRPr>
            </a:p>
          </p:txBody>
        </p:sp>
        <p:sp>
          <p:nvSpPr>
            <p:cNvPr id="51" name="Oval 50"/>
            <p:cNvSpPr/>
            <p:nvPr/>
          </p:nvSpPr>
          <p:spPr bwMode="auto">
            <a:xfrm>
              <a:off x="2166258" y="3385457"/>
              <a:ext cx="141514" cy="141514"/>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2" name="Oval 51"/>
            <p:cNvSpPr/>
            <p:nvPr/>
          </p:nvSpPr>
          <p:spPr bwMode="auto">
            <a:xfrm>
              <a:off x="3712028" y="1240971"/>
              <a:ext cx="141514" cy="141514"/>
            </a:xfrm>
            <a:prstGeom prst="ellipse">
              <a:avLst/>
            </a:prstGeom>
            <a:solidFill>
              <a:srgbClr val="FF0000"/>
            </a:solidFill>
            <a:ln w="9525" cap="flat" cmpd="sng" algn="ctr">
              <a:solidFill>
                <a:srgbClr val="FF00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 name="Oval 52"/>
            <p:cNvSpPr/>
            <p:nvPr/>
          </p:nvSpPr>
          <p:spPr bwMode="auto">
            <a:xfrm>
              <a:off x="6705600" y="3374571"/>
              <a:ext cx="141514" cy="141514"/>
            </a:xfrm>
            <a:prstGeom prst="ellipse">
              <a:avLst/>
            </a:prstGeom>
            <a:solidFill>
              <a:srgbClr val="66FF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
        <p:nvSpPr>
          <p:cNvPr id="54" name="TextBox 53"/>
          <p:cNvSpPr txBox="1"/>
          <p:nvPr/>
        </p:nvSpPr>
        <p:spPr>
          <a:xfrm>
            <a:off x="990599" y="6317680"/>
            <a:ext cx="7512506" cy="369332"/>
          </a:xfrm>
          <a:prstGeom prst="rect">
            <a:avLst/>
          </a:prstGeom>
          <a:noFill/>
        </p:spPr>
        <p:txBody>
          <a:bodyPr wrap="none" rtlCol="0">
            <a:spAutoFit/>
          </a:bodyPr>
          <a:lstStyle/>
          <a:p>
            <a:r>
              <a:rPr lang="en-US" dirty="0" smtClean="0">
                <a:latin typeface="Arial" pitchFamily="34" charset="0"/>
                <a:cs typeface="Arial" pitchFamily="34" charset="0"/>
              </a:rPr>
              <a:t>The Smith chart provides a simple explanation for the length reduction.</a:t>
            </a:r>
            <a:endParaRPr lang="en-US" dirty="0">
              <a:latin typeface="Arial" pitchFamily="34" charset="0"/>
              <a:cs typeface="Arial" pitchFamily="34" charset="0"/>
            </a:endParaRPr>
          </a:p>
        </p:txBody>
      </p:sp>
      <p:sp>
        <p:nvSpPr>
          <p:cNvPr id="21"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2" name="Text Box 4"/>
          <p:cNvSpPr txBox="1">
            <a:spLocks noChangeArrowheads="1"/>
          </p:cNvSpPr>
          <p:nvPr/>
        </p:nvSpPr>
        <p:spPr bwMode="auto">
          <a:xfrm>
            <a:off x="1715411" y="624575"/>
            <a:ext cx="5730418" cy="400110"/>
          </a:xfrm>
          <a:prstGeom prst="rect">
            <a:avLst/>
          </a:prstGeom>
          <a:noFill/>
          <a:ln w="9525">
            <a:noFill/>
            <a:miter lim="800000"/>
            <a:headEnd/>
            <a:tailEnd/>
          </a:ln>
        </p:spPr>
        <p:txBody>
          <a:bodyPr wrap="square">
            <a:spAutoFit/>
          </a:bodyPr>
          <a:lstStyle/>
          <a:p>
            <a:pPr algn="ctr" eaLnBrk="1" hangingPunct="1"/>
            <a:r>
              <a:rPr lang="en-US" sz="2000" dirty="0" smtClean="0">
                <a:solidFill>
                  <a:schemeClr val="hlink"/>
                </a:solidFill>
                <a:latin typeface="Arial" charset="0"/>
              </a:rPr>
              <a:t>Quarter-Wave Patch with Fewer Vias</a:t>
            </a:r>
            <a:endParaRPr lang="en-US" sz="2000" dirty="0">
              <a:solidFill>
                <a:schemeClr val="hlink"/>
              </a:solidFill>
              <a:latin typeface="Arial" charset="0"/>
            </a:endParaRPr>
          </a:p>
        </p:txBody>
      </p:sp>
      <p:sp>
        <p:nvSpPr>
          <p:cNvPr id="23" name="Rectangle 22"/>
          <p:cNvSpPr/>
          <p:nvPr/>
        </p:nvSpPr>
        <p:spPr bwMode="auto">
          <a:xfrm>
            <a:off x="1104405" y="6305797"/>
            <a:ext cx="7089569" cy="11875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8" name="Text Box 3"/>
          <p:cNvSpPr txBox="1">
            <a:spLocks noChangeArrowheads="1"/>
          </p:cNvSpPr>
          <p:nvPr/>
        </p:nvSpPr>
        <p:spPr bwMode="auto">
          <a:xfrm>
            <a:off x="2306860" y="5131482"/>
            <a:ext cx="4272580"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A single shorting </a:t>
            </a:r>
            <a:r>
              <a:rPr lang="en-US" sz="2000" dirty="0" smtClean="0">
                <a:solidFill>
                  <a:srgbClr val="0000FF"/>
                </a:solidFill>
                <a:latin typeface="Arial" charset="0"/>
              </a:rPr>
              <a:t>strip </a:t>
            </a:r>
            <a:r>
              <a:rPr lang="en-US" sz="2000" dirty="0">
                <a:solidFill>
                  <a:srgbClr val="0000FF"/>
                </a:solidFill>
                <a:latin typeface="Arial" charset="0"/>
              </a:rPr>
              <a:t>or via is used.</a:t>
            </a:r>
          </a:p>
        </p:txBody>
      </p:sp>
      <p:sp>
        <p:nvSpPr>
          <p:cNvPr id="57349" name="Text Box 4"/>
          <p:cNvSpPr txBox="1">
            <a:spLocks noChangeArrowheads="1"/>
          </p:cNvSpPr>
          <p:nvPr/>
        </p:nvSpPr>
        <p:spPr bwMode="auto">
          <a:xfrm>
            <a:off x="465817" y="5891223"/>
            <a:ext cx="8385175" cy="641350"/>
          </a:xfrm>
          <a:prstGeom prst="rect">
            <a:avLst/>
          </a:prstGeom>
          <a:noFill/>
          <a:ln w="9525">
            <a:noFill/>
            <a:miter lim="800000"/>
            <a:headEnd/>
            <a:tailEnd/>
          </a:ln>
        </p:spPr>
        <p:txBody>
          <a:bodyPr>
            <a:spAutoFit/>
          </a:bodyPr>
          <a:lstStyle/>
          <a:p>
            <a:pPr eaLnBrk="1" hangingPunct="1"/>
            <a:r>
              <a:rPr lang="en-US" dirty="0">
                <a:latin typeface="Arial" charset="0"/>
              </a:rPr>
              <a:t>This antenna can be viewed as a limiting case of the </a:t>
            </a:r>
            <a:r>
              <a:rPr lang="en-US" dirty="0" smtClean="0">
                <a:latin typeface="Arial" charset="0"/>
              </a:rPr>
              <a:t>via-loaded </a:t>
            </a:r>
            <a:r>
              <a:rPr lang="en-US" dirty="0">
                <a:latin typeface="Arial" charset="0"/>
              </a:rPr>
              <a:t>patch</a:t>
            </a:r>
            <a:r>
              <a:rPr lang="en-US" dirty="0" smtClean="0">
                <a:latin typeface="Arial" charset="0"/>
              </a:rPr>
              <a:t>,</a:t>
            </a:r>
          </a:p>
          <a:p>
            <a:pPr algn="ctr" eaLnBrk="1" hangingPunct="1"/>
            <a:r>
              <a:rPr lang="en-US" dirty="0" smtClean="0">
                <a:latin typeface="Arial" charset="0"/>
              </a:rPr>
              <a:t> </a:t>
            </a:r>
            <a:r>
              <a:rPr lang="en-US" dirty="0">
                <a:latin typeface="Arial" charset="0"/>
              </a:rPr>
              <a:t>or as an </a:t>
            </a:r>
            <a:r>
              <a:rPr lang="en-US" i="1" dirty="0">
                <a:latin typeface="Times New Roman" pitchFamily="18" charset="0"/>
                <a:cs typeface="Times New Roman" pitchFamily="18" charset="0"/>
              </a:rPr>
              <a:t>LC</a:t>
            </a:r>
            <a:r>
              <a:rPr lang="en-US" dirty="0">
                <a:latin typeface="Arial" charset="0"/>
              </a:rPr>
              <a:t> resonator.</a:t>
            </a:r>
          </a:p>
        </p:txBody>
      </p:sp>
      <p:grpSp>
        <p:nvGrpSpPr>
          <p:cNvPr id="57350" name="Group 24"/>
          <p:cNvGrpSpPr>
            <a:grpSpLocks/>
          </p:cNvGrpSpPr>
          <p:nvPr/>
        </p:nvGrpSpPr>
        <p:grpSpPr bwMode="auto">
          <a:xfrm>
            <a:off x="1558398" y="1471990"/>
            <a:ext cx="4779963" cy="1377951"/>
            <a:chOff x="905" y="969"/>
            <a:chExt cx="3011" cy="868"/>
          </a:xfrm>
        </p:grpSpPr>
        <p:sp>
          <p:nvSpPr>
            <p:cNvPr id="57363" name="Rectangle 6"/>
            <p:cNvSpPr>
              <a:spLocks noChangeArrowheads="1"/>
            </p:cNvSpPr>
            <p:nvPr/>
          </p:nvSpPr>
          <p:spPr bwMode="auto">
            <a:xfrm>
              <a:off x="2264" y="969"/>
              <a:ext cx="824" cy="86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57364" name="Oval 7"/>
            <p:cNvSpPr>
              <a:spLocks noChangeArrowheads="1"/>
            </p:cNvSpPr>
            <p:nvPr/>
          </p:nvSpPr>
          <p:spPr bwMode="auto">
            <a:xfrm>
              <a:off x="2514" y="1408"/>
              <a:ext cx="56" cy="6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5" name="Text Box 8"/>
            <p:cNvSpPr txBox="1">
              <a:spLocks noChangeArrowheads="1"/>
            </p:cNvSpPr>
            <p:nvPr/>
          </p:nvSpPr>
          <p:spPr bwMode="auto">
            <a:xfrm>
              <a:off x="2581" y="1161"/>
              <a:ext cx="410" cy="213"/>
            </a:xfrm>
            <a:prstGeom prst="rect">
              <a:avLst/>
            </a:prstGeom>
            <a:noFill/>
            <a:ln w="9525">
              <a:noFill/>
              <a:miter lim="800000"/>
              <a:headEnd/>
              <a:tailEnd/>
            </a:ln>
          </p:spPr>
          <p:txBody>
            <a:bodyPr wrap="none">
              <a:spAutoFit/>
            </a:bodyPr>
            <a:lstStyle/>
            <a:p>
              <a:pPr eaLnBrk="1" hangingPunct="1"/>
              <a:r>
                <a:rPr lang="en-US" sz="1600" dirty="0" smtClean="0">
                  <a:latin typeface="Arial" charset="0"/>
                </a:rPr>
                <a:t>Feed</a:t>
              </a:r>
              <a:endParaRPr lang="en-US" sz="1600" dirty="0">
                <a:latin typeface="Arial" charset="0"/>
              </a:endParaRPr>
            </a:p>
          </p:txBody>
        </p:sp>
        <p:sp>
          <p:nvSpPr>
            <p:cNvPr id="57366" name="Text Box 9"/>
            <p:cNvSpPr txBox="1">
              <a:spLocks noChangeArrowheads="1"/>
            </p:cNvSpPr>
            <p:nvPr/>
          </p:nvSpPr>
          <p:spPr bwMode="auto">
            <a:xfrm>
              <a:off x="905" y="1340"/>
              <a:ext cx="1234" cy="213"/>
            </a:xfrm>
            <a:prstGeom prst="rect">
              <a:avLst/>
            </a:prstGeom>
            <a:noFill/>
            <a:ln w="9525">
              <a:noFill/>
              <a:miter lim="800000"/>
              <a:headEnd/>
              <a:tailEnd/>
            </a:ln>
          </p:spPr>
          <p:txBody>
            <a:bodyPr wrap="square">
              <a:spAutoFit/>
            </a:bodyPr>
            <a:lstStyle/>
            <a:p>
              <a:pPr algn="ctr" eaLnBrk="1" hangingPunct="1"/>
              <a:r>
                <a:rPr lang="en-US" sz="1600" dirty="0">
                  <a:latin typeface="Arial" charset="0"/>
                </a:rPr>
                <a:t>S</a:t>
              </a:r>
              <a:r>
                <a:rPr lang="en-US" sz="1600" dirty="0" smtClean="0">
                  <a:latin typeface="Arial" charset="0"/>
                </a:rPr>
                <a:t>horting strip </a:t>
              </a:r>
              <a:r>
                <a:rPr lang="en-US" sz="1600" dirty="0">
                  <a:latin typeface="Arial" charset="0"/>
                </a:rPr>
                <a:t>or via</a:t>
              </a:r>
            </a:p>
          </p:txBody>
        </p:sp>
        <p:sp>
          <p:nvSpPr>
            <p:cNvPr id="57367" name="Rectangle 10"/>
            <p:cNvSpPr>
              <a:spLocks noChangeArrowheads="1"/>
            </p:cNvSpPr>
            <p:nvPr/>
          </p:nvSpPr>
          <p:spPr bwMode="auto">
            <a:xfrm>
              <a:off x="2272" y="1349"/>
              <a:ext cx="56" cy="18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368" name="Text Box 11"/>
            <p:cNvSpPr txBox="1">
              <a:spLocks noChangeArrowheads="1"/>
            </p:cNvSpPr>
            <p:nvPr/>
          </p:nvSpPr>
          <p:spPr bwMode="auto">
            <a:xfrm>
              <a:off x="3234" y="1260"/>
              <a:ext cx="682" cy="233"/>
            </a:xfrm>
            <a:prstGeom prst="rect">
              <a:avLst/>
            </a:prstGeom>
            <a:noFill/>
            <a:ln w="9525">
              <a:noFill/>
              <a:miter lim="800000"/>
              <a:headEnd/>
              <a:tailEnd/>
            </a:ln>
          </p:spPr>
          <p:txBody>
            <a:bodyPr wrap="none">
              <a:spAutoFit/>
            </a:bodyPr>
            <a:lstStyle/>
            <a:p>
              <a:pPr eaLnBrk="1" hangingPunct="1"/>
              <a:r>
                <a:rPr lang="en-US" dirty="0">
                  <a:latin typeface="Arial" charset="0"/>
                </a:rPr>
                <a:t>T</a:t>
              </a:r>
              <a:r>
                <a:rPr lang="en-US" dirty="0" smtClean="0">
                  <a:latin typeface="Arial" charset="0"/>
                </a:rPr>
                <a:t>op </a:t>
              </a:r>
              <a:r>
                <a:rPr lang="en-US" dirty="0">
                  <a:latin typeface="Arial" charset="0"/>
                </a:rPr>
                <a:t>view</a:t>
              </a:r>
            </a:p>
          </p:txBody>
        </p:sp>
      </p:grpSp>
      <p:sp>
        <p:nvSpPr>
          <p:cNvPr id="25" name="Slide Number Placeholder 24"/>
          <p:cNvSpPr>
            <a:spLocks noGrp="1"/>
          </p:cNvSpPr>
          <p:nvPr>
            <p:ph type="sldNum" sz="quarter" idx="4"/>
          </p:nvPr>
        </p:nvSpPr>
        <p:spPr/>
        <p:txBody>
          <a:bodyPr/>
          <a:lstStyle/>
          <a:p>
            <a:pPr>
              <a:defRPr/>
            </a:pPr>
            <a:fld id="{70B0E88B-1183-42A5-A789-9A7FFF2AFA69}" type="slidenum">
              <a:rPr lang="en-US" smtClean="0"/>
              <a:pPr>
                <a:defRPr/>
              </a:pPr>
              <a:t>156</a:t>
            </a:fld>
            <a:endParaRPr lang="en-US" dirty="0"/>
          </a:p>
        </p:txBody>
      </p:sp>
      <p:grpSp>
        <p:nvGrpSpPr>
          <p:cNvPr id="27" name="Group 26"/>
          <p:cNvGrpSpPr/>
          <p:nvPr/>
        </p:nvGrpSpPr>
        <p:grpSpPr>
          <a:xfrm>
            <a:off x="1365473" y="3418902"/>
            <a:ext cx="6400800" cy="1585913"/>
            <a:chOff x="1528763" y="3425825"/>
            <a:chExt cx="6400800" cy="1585913"/>
          </a:xfrm>
        </p:grpSpPr>
        <p:sp>
          <p:nvSpPr>
            <p:cNvPr id="57352" name="Rectangle 26"/>
            <p:cNvSpPr>
              <a:spLocks noChangeArrowheads="1"/>
            </p:cNvSpPr>
            <p:nvPr/>
          </p:nvSpPr>
          <p:spPr bwMode="auto">
            <a:xfrm>
              <a:off x="3573463" y="3454400"/>
              <a:ext cx="2247900" cy="546100"/>
            </a:xfrm>
            <a:prstGeom prst="rect">
              <a:avLst/>
            </a:prstGeom>
            <a:solidFill>
              <a:srgbClr val="DDDDDD"/>
            </a:solidFill>
            <a:ln w="9525">
              <a:solidFill>
                <a:srgbClr val="DDDDDD"/>
              </a:solidFill>
              <a:miter lim="800000"/>
              <a:headEnd/>
              <a:tailEnd/>
            </a:ln>
          </p:spPr>
          <p:txBody>
            <a:bodyPr wrap="none" anchor="ctr"/>
            <a:lstStyle/>
            <a:p>
              <a:endParaRPr lang="en-US"/>
            </a:p>
          </p:txBody>
        </p:sp>
        <p:sp>
          <p:nvSpPr>
            <p:cNvPr id="57353" name="Rectangle 27"/>
            <p:cNvSpPr>
              <a:spLocks noChangeArrowheads="1"/>
            </p:cNvSpPr>
            <p:nvPr/>
          </p:nvSpPr>
          <p:spPr bwMode="auto">
            <a:xfrm>
              <a:off x="1528763" y="4008664"/>
              <a:ext cx="6400800" cy="42863"/>
            </a:xfrm>
            <a:prstGeom prst="rect">
              <a:avLst/>
            </a:prstGeom>
            <a:solidFill>
              <a:srgbClr val="FF9900"/>
            </a:solidFill>
            <a:ln w="9525">
              <a:solidFill>
                <a:srgbClr val="FF9900"/>
              </a:solidFill>
              <a:miter lim="800000"/>
              <a:headEnd/>
              <a:tailEnd/>
            </a:ln>
          </p:spPr>
          <p:txBody>
            <a:bodyPr wrap="none" anchor="ctr"/>
            <a:lstStyle/>
            <a:p>
              <a:pPr algn="ctr" eaLnBrk="1" hangingPunct="1"/>
              <a:endParaRPr lang="en-US" sz="2400">
                <a:latin typeface="Arial" charset="0"/>
              </a:endParaRPr>
            </a:p>
          </p:txBody>
        </p:sp>
        <p:sp>
          <p:nvSpPr>
            <p:cNvPr id="57355" name="Line 29"/>
            <p:cNvSpPr>
              <a:spLocks noChangeShapeType="1"/>
            </p:cNvSpPr>
            <p:nvPr/>
          </p:nvSpPr>
          <p:spPr bwMode="auto">
            <a:xfrm>
              <a:off x="3587751" y="3441700"/>
              <a:ext cx="0" cy="584200"/>
            </a:xfrm>
            <a:prstGeom prst="line">
              <a:avLst/>
            </a:prstGeom>
            <a:noFill/>
            <a:ln w="57150">
              <a:solidFill>
                <a:schemeClr val="tx1"/>
              </a:solidFill>
              <a:round/>
              <a:headEnd/>
              <a:tailEnd/>
            </a:ln>
          </p:spPr>
          <p:txBody>
            <a:bodyPr wrap="none"/>
            <a:lstStyle/>
            <a:p>
              <a:endParaRPr lang="en-US"/>
            </a:p>
          </p:txBody>
        </p:sp>
        <p:sp>
          <p:nvSpPr>
            <p:cNvPr id="57356" name="Rectangle 30"/>
            <p:cNvSpPr>
              <a:spLocks noChangeArrowheads="1"/>
            </p:cNvSpPr>
            <p:nvPr/>
          </p:nvSpPr>
          <p:spPr bwMode="auto">
            <a:xfrm>
              <a:off x="4152901" y="3425825"/>
              <a:ext cx="42863" cy="1470025"/>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7357" name="Group 31"/>
            <p:cNvGrpSpPr>
              <a:grpSpLocks/>
            </p:cNvGrpSpPr>
            <p:nvPr/>
          </p:nvGrpSpPr>
          <p:grpSpPr bwMode="auto">
            <a:xfrm>
              <a:off x="3602038" y="4014788"/>
              <a:ext cx="1163638" cy="996950"/>
              <a:chOff x="1336" y="3378"/>
              <a:chExt cx="733" cy="628"/>
            </a:xfrm>
          </p:grpSpPr>
          <p:sp>
            <p:nvSpPr>
              <p:cNvPr id="57358" name="Rectangle 32"/>
              <p:cNvSpPr>
                <a:spLocks noChangeArrowheads="1"/>
              </p:cNvSpPr>
              <p:nvPr/>
            </p:nvSpPr>
            <p:spPr bwMode="auto">
              <a:xfrm>
                <a:off x="1794" y="3410"/>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7359" name="Rectangle 33"/>
              <p:cNvSpPr>
                <a:spLocks noChangeArrowheads="1"/>
              </p:cNvSpPr>
              <p:nvPr/>
            </p:nvSpPr>
            <p:spPr bwMode="auto">
              <a:xfrm>
                <a:off x="1554" y="3410"/>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7360" name="Rectangle 34"/>
              <p:cNvSpPr>
                <a:spLocks noChangeArrowheads="1"/>
              </p:cNvSpPr>
              <p:nvPr/>
            </p:nvSpPr>
            <p:spPr bwMode="auto">
              <a:xfrm>
                <a:off x="1554" y="3378"/>
                <a:ext cx="299" cy="3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361" name="Rectangle 35"/>
              <p:cNvSpPr>
                <a:spLocks noChangeArrowheads="1"/>
              </p:cNvSpPr>
              <p:nvPr/>
            </p:nvSpPr>
            <p:spPr bwMode="auto">
              <a:xfrm>
                <a:off x="1845" y="3413"/>
                <a:ext cx="224" cy="40"/>
              </a:xfrm>
              <a:prstGeom prst="rect">
                <a:avLst/>
              </a:prstGeom>
              <a:solidFill>
                <a:schemeClr val="accent1"/>
              </a:solidFill>
              <a:ln w="9525">
                <a:noFill/>
                <a:miter lim="800000"/>
                <a:headEnd/>
                <a:tailEnd/>
              </a:ln>
            </p:spPr>
            <p:txBody>
              <a:bodyPr wrap="none" anchor="ctr"/>
              <a:lstStyle/>
              <a:p>
                <a:endParaRPr lang="en-US"/>
              </a:p>
            </p:txBody>
          </p:sp>
          <p:sp>
            <p:nvSpPr>
              <p:cNvPr id="57362" name="Rectangle 36"/>
              <p:cNvSpPr>
                <a:spLocks noChangeArrowheads="1"/>
              </p:cNvSpPr>
              <p:nvPr/>
            </p:nvSpPr>
            <p:spPr bwMode="auto">
              <a:xfrm>
                <a:off x="1336" y="3407"/>
                <a:ext cx="223" cy="40"/>
              </a:xfrm>
              <a:prstGeom prst="rect">
                <a:avLst/>
              </a:prstGeom>
              <a:solidFill>
                <a:schemeClr val="accent1"/>
              </a:solidFill>
              <a:ln w="9525">
                <a:noFill/>
                <a:miter lim="800000"/>
                <a:headEnd/>
                <a:tailEnd/>
              </a:ln>
            </p:spPr>
            <p:txBody>
              <a:bodyPr wrap="none" anchor="ctr"/>
              <a:lstStyle/>
              <a:p>
                <a:endParaRPr lang="en-US"/>
              </a:p>
            </p:txBody>
          </p:sp>
        </p:grpSp>
        <p:sp>
          <p:nvSpPr>
            <p:cNvPr id="57354" name="Line 28"/>
            <p:cNvSpPr>
              <a:spLocks noChangeShapeType="1"/>
            </p:cNvSpPr>
            <p:nvPr/>
          </p:nvSpPr>
          <p:spPr bwMode="auto">
            <a:xfrm>
              <a:off x="3560763" y="3429000"/>
              <a:ext cx="1714500" cy="0"/>
            </a:xfrm>
            <a:prstGeom prst="line">
              <a:avLst/>
            </a:prstGeom>
            <a:noFill/>
            <a:ln w="57150">
              <a:solidFill>
                <a:srgbClr val="FF9900"/>
              </a:solidFill>
              <a:round/>
              <a:headEnd/>
              <a:tailEnd/>
            </a:ln>
          </p:spPr>
          <p:txBody>
            <a:bodyPr wrap="none"/>
            <a:lstStyle/>
            <a:p>
              <a:endParaRPr lang="en-US"/>
            </a:p>
          </p:txBody>
        </p:sp>
      </p:grpSp>
      <p:sp>
        <p:nvSpPr>
          <p:cNvPr id="26"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8" name="Text Box 4"/>
          <p:cNvSpPr txBox="1">
            <a:spLocks noChangeArrowheads="1"/>
          </p:cNvSpPr>
          <p:nvPr/>
        </p:nvSpPr>
        <p:spPr bwMode="auto">
          <a:xfrm>
            <a:off x="1762911" y="646355"/>
            <a:ext cx="5730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Planar Inverted F (PIFA)</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606650" y="5163677"/>
            <a:ext cx="8069262" cy="396875"/>
          </a:xfrm>
          <a:prstGeom prst="rect">
            <a:avLst/>
          </a:prstGeom>
          <a:noFill/>
          <a:ln w="9525">
            <a:noFill/>
            <a:miter lim="800000"/>
            <a:headEnd/>
            <a:tailEnd/>
          </a:ln>
        </p:spPr>
        <p:txBody>
          <a:bodyPr wrap="none">
            <a:spAutoFit/>
          </a:bodyPr>
          <a:lstStyle/>
          <a:p>
            <a:pPr eaLnBrk="1" hangingPunct="1"/>
            <a:r>
              <a:rPr lang="en-US" sz="2000">
                <a:solidFill>
                  <a:srgbClr val="0000FF"/>
                </a:solidFill>
                <a:latin typeface="Arial" charset="0"/>
              </a:rPr>
              <a:t>The capacitive loading allows for the length of the PIFA to be reduced.</a:t>
            </a:r>
          </a:p>
        </p:txBody>
      </p:sp>
      <p:grpSp>
        <p:nvGrpSpPr>
          <p:cNvPr id="30" name="Group 29"/>
          <p:cNvGrpSpPr/>
          <p:nvPr/>
        </p:nvGrpSpPr>
        <p:grpSpPr>
          <a:xfrm>
            <a:off x="2182350" y="1377535"/>
            <a:ext cx="4215538" cy="1448790"/>
            <a:chOff x="1921100" y="1294410"/>
            <a:chExt cx="4215538" cy="1448790"/>
          </a:xfrm>
        </p:grpSpPr>
        <p:sp>
          <p:nvSpPr>
            <p:cNvPr id="125971" name="Rectangle 5"/>
            <p:cNvSpPr>
              <a:spLocks noChangeArrowheads="1"/>
            </p:cNvSpPr>
            <p:nvPr/>
          </p:nvSpPr>
          <p:spPr bwMode="auto">
            <a:xfrm>
              <a:off x="3507012" y="1294410"/>
              <a:ext cx="1243118" cy="144879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5972" name="Oval 6"/>
            <p:cNvSpPr>
              <a:spLocks noChangeArrowheads="1"/>
            </p:cNvSpPr>
            <p:nvPr/>
          </p:nvSpPr>
          <p:spPr bwMode="auto">
            <a:xfrm flipH="1">
              <a:off x="3764544" y="1925774"/>
              <a:ext cx="116812" cy="12799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5973" name="Text Box 7"/>
            <p:cNvSpPr txBox="1">
              <a:spLocks noChangeArrowheads="1"/>
            </p:cNvSpPr>
            <p:nvPr/>
          </p:nvSpPr>
          <p:spPr bwMode="auto">
            <a:xfrm>
              <a:off x="3902969" y="1512406"/>
              <a:ext cx="651140" cy="338554"/>
            </a:xfrm>
            <a:prstGeom prst="rect">
              <a:avLst/>
            </a:prstGeom>
            <a:noFill/>
            <a:ln w="9525">
              <a:noFill/>
              <a:miter lim="800000"/>
              <a:headEnd/>
              <a:tailEnd/>
            </a:ln>
          </p:spPr>
          <p:txBody>
            <a:bodyPr wrap="none">
              <a:spAutoFit/>
            </a:bodyPr>
            <a:lstStyle/>
            <a:p>
              <a:pPr eaLnBrk="1" hangingPunct="1"/>
              <a:r>
                <a:rPr lang="en-US" sz="1600" dirty="0" smtClean="0">
                  <a:latin typeface="Arial" charset="0"/>
                </a:rPr>
                <a:t>Feed</a:t>
              </a:r>
              <a:endParaRPr lang="en-US" sz="1600" dirty="0">
                <a:latin typeface="Arial" charset="0"/>
              </a:endParaRPr>
            </a:p>
          </p:txBody>
        </p:sp>
        <p:sp>
          <p:nvSpPr>
            <p:cNvPr id="125974" name="Text Box 8"/>
            <p:cNvSpPr txBox="1">
              <a:spLocks noChangeArrowheads="1"/>
            </p:cNvSpPr>
            <p:nvPr/>
          </p:nvSpPr>
          <p:spPr bwMode="auto">
            <a:xfrm>
              <a:off x="1921100" y="1796589"/>
              <a:ext cx="1449436" cy="338554"/>
            </a:xfrm>
            <a:prstGeom prst="rect">
              <a:avLst/>
            </a:prstGeom>
            <a:noFill/>
            <a:ln w="9525">
              <a:noFill/>
              <a:miter lim="800000"/>
              <a:headEnd/>
              <a:tailEnd/>
            </a:ln>
          </p:spPr>
          <p:txBody>
            <a:bodyPr wrap="none">
              <a:spAutoFit/>
            </a:bodyPr>
            <a:lstStyle/>
            <a:p>
              <a:pPr eaLnBrk="1" hangingPunct="1"/>
              <a:r>
                <a:rPr lang="en-US" sz="1600" dirty="0" smtClean="0">
                  <a:latin typeface="Arial" charset="0"/>
                </a:rPr>
                <a:t>Shorting </a:t>
              </a:r>
              <a:r>
                <a:rPr lang="en-US" sz="1600" dirty="0">
                  <a:latin typeface="Arial" charset="0"/>
                </a:rPr>
                <a:t>plate</a:t>
              </a:r>
            </a:p>
          </p:txBody>
        </p:sp>
        <p:sp>
          <p:nvSpPr>
            <p:cNvPr id="125975" name="Rectangle 9"/>
            <p:cNvSpPr>
              <a:spLocks noChangeArrowheads="1"/>
            </p:cNvSpPr>
            <p:nvPr/>
          </p:nvSpPr>
          <p:spPr bwMode="auto">
            <a:xfrm>
              <a:off x="3519712" y="1748964"/>
              <a:ext cx="88900" cy="4699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5976" name="Text Box 10"/>
            <p:cNvSpPr txBox="1">
              <a:spLocks noChangeArrowheads="1"/>
            </p:cNvSpPr>
            <p:nvPr/>
          </p:nvSpPr>
          <p:spPr bwMode="auto">
            <a:xfrm>
              <a:off x="5054226" y="1848152"/>
              <a:ext cx="1082412" cy="369332"/>
            </a:xfrm>
            <a:prstGeom prst="rect">
              <a:avLst/>
            </a:prstGeom>
            <a:noFill/>
            <a:ln w="9525">
              <a:noFill/>
              <a:miter lim="800000"/>
              <a:headEnd/>
              <a:tailEnd/>
            </a:ln>
          </p:spPr>
          <p:txBody>
            <a:bodyPr wrap="none">
              <a:spAutoFit/>
            </a:bodyPr>
            <a:lstStyle/>
            <a:p>
              <a:pPr eaLnBrk="1" hangingPunct="1"/>
              <a:r>
                <a:rPr lang="en-US" dirty="0">
                  <a:latin typeface="Arial" charset="0"/>
                </a:rPr>
                <a:t>T</a:t>
              </a:r>
              <a:r>
                <a:rPr lang="en-US" dirty="0" smtClean="0">
                  <a:latin typeface="Arial" charset="0"/>
                </a:rPr>
                <a:t>op </a:t>
              </a:r>
              <a:r>
                <a:rPr lang="en-US" dirty="0">
                  <a:latin typeface="Arial" charset="0"/>
                </a:rPr>
                <a:t>view</a:t>
              </a:r>
            </a:p>
          </p:txBody>
        </p:sp>
      </p:grpSp>
      <p:sp>
        <p:nvSpPr>
          <p:cNvPr id="25" name="Slide Number Placeholder 24"/>
          <p:cNvSpPr>
            <a:spLocks noGrp="1"/>
          </p:cNvSpPr>
          <p:nvPr>
            <p:ph type="sldNum" sz="quarter" idx="4"/>
          </p:nvPr>
        </p:nvSpPr>
        <p:spPr/>
        <p:txBody>
          <a:bodyPr/>
          <a:lstStyle/>
          <a:p>
            <a:pPr>
              <a:defRPr/>
            </a:pPr>
            <a:fld id="{70B0E88B-1183-42A5-A789-9A7FFF2AFA69}" type="slidenum">
              <a:rPr lang="en-US" smtClean="0"/>
              <a:pPr>
                <a:defRPr/>
              </a:pPr>
              <a:t>157</a:t>
            </a:fld>
            <a:endParaRPr lang="en-US" dirty="0"/>
          </a:p>
        </p:txBody>
      </p:sp>
      <p:grpSp>
        <p:nvGrpSpPr>
          <p:cNvPr id="26" name="Group 25"/>
          <p:cNvGrpSpPr/>
          <p:nvPr/>
        </p:nvGrpSpPr>
        <p:grpSpPr>
          <a:xfrm>
            <a:off x="1441675" y="3244389"/>
            <a:ext cx="6400800" cy="1585913"/>
            <a:chOff x="1528763" y="3527425"/>
            <a:chExt cx="6400800" cy="1585913"/>
          </a:xfrm>
        </p:grpSpPr>
        <p:sp>
          <p:nvSpPr>
            <p:cNvPr id="125958" name="Rectangle 25"/>
            <p:cNvSpPr>
              <a:spLocks noChangeArrowheads="1"/>
            </p:cNvSpPr>
            <p:nvPr/>
          </p:nvSpPr>
          <p:spPr bwMode="auto">
            <a:xfrm>
              <a:off x="3573463" y="3556000"/>
              <a:ext cx="2247900" cy="546100"/>
            </a:xfrm>
            <a:prstGeom prst="rect">
              <a:avLst/>
            </a:prstGeom>
            <a:solidFill>
              <a:srgbClr val="DDDDDD"/>
            </a:solidFill>
            <a:ln w="9525">
              <a:solidFill>
                <a:srgbClr val="DDDDDD"/>
              </a:solidFill>
              <a:miter lim="800000"/>
              <a:headEnd/>
              <a:tailEnd/>
            </a:ln>
          </p:spPr>
          <p:txBody>
            <a:bodyPr wrap="none" anchor="ctr"/>
            <a:lstStyle/>
            <a:p>
              <a:endParaRPr lang="en-US"/>
            </a:p>
          </p:txBody>
        </p:sp>
        <p:sp>
          <p:nvSpPr>
            <p:cNvPr id="125959" name="Rectangle 26"/>
            <p:cNvSpPr>
              <a:spLocks noChangeArrowheads="1"/>
            </p:cNvSpPr>
            <p:nvPr/>
          </p:nvSpPr>
          <p:spPr bwMode="auto">
            <a:xfrm>
              <a:off x="1528763" y="4109275"/>
              <a:ext cx="6400800" cy="42863"/>
            </a:xfrm>
            <a:prstGeom prst="rect">
              <a:avLst/>
            </a:prstGeom>
            <a:solidFill>
              <a:srgbClr val="FF9900"/>
            </a:solidFill>
            <a:ln w="9525">
              <a:solidFill>
                <a:srgbClr val="FF9900"/>
              </a:solidFill>
              <a:miter lim="800000"/>
              <a:headEnd/>
              <a:tailEnd/>
            </a:ln>
          </p:spPr>
          <p:txBody>
            <a:bodyPr wrap="none" anchor="ctr"/>
            <a:lstStyle/>
            <a:p>
              <a:pPr algn="ctr" eaLnBrk="1" hangingPunct="1"/>
              <a:endParaRPr lang="en-US" sz="2400">
                <a:latin typeface="Arial" charset="0"/>
              </a:endParaRPr>
            </a:p>
          </p:txBody>
        </p:sp>
        <p:sp>
          <p:nvSpPr>
            <p:cNvPr id="125961" name="Line 28"/>
            <p:cNvSpPr>
              <a:spLocks noChangeShapeType="1"/>
            </p:cNvSpPr>
            <p:nvPr/>
          </p:nvSpPr>
          <p:spPr bwMode="auto">
            <a:xfrm>
              <a:off x="3587751" y="3543300"/>
              <a:ext cx="0" cy="584200"/>
            </a:xfrm>
            <a:prstGeom prst="line">
              <a:avLst/>
            </a:prstGeom>
            <a:noFill/>
            <a:ln w="57150">
              <a:solidFill>
                <a:schemeClr val="tx1"/>
              </a:solidFill>
              <a:round/>
              <a:headEnd/>
              <a:tailEnd/>
            </a:ln>
          </p:spPr>
          <p:txBody>
            <a:bodyPr wrap="none"/>
            <a:lstStyle/>
            <a:p>
              <a:endParaRPr lang="en-US"/>
            </a:p>
          </p:txBody>
        </p:sp>
        <p:sp>
          <p:nvSpPr>
            <p:cNvPr id="125962" name="Line 29"/>
            <p:cNvSpPr>
              <a:spLocks noChangeShapeType="1"/>
            </p:cNvSpPr>
            <p:nvPr/>
          </p:nvSpPr>
          <p:spPr bwMode="auto">
            <a:xfrm>
              <a:off x="4774438" y="3898900"/>
              <a:ext cx="647700" cy="0"/>
            </a:xfrm>
            <a:prstGeom prst="line">
              <a:avLst/>
            </a:prstGeom>
            <a:noFill/>
            <a:ln w="38100">
              <a:solidFill>
                <a:srgbClr val="FF9900"/>
              </a:solidFill>
              <a:round/>
              <a:headEnd/>
              <a:tailEnd/>
            </a:ln>
          </p:spPr>
          <p:txBody>
            <a:bodyPr wrap="none"/>
            <a:lstStyle/>
            <a:p>
              <a:endParaRPr lang="en-US"/>
            </a:p>
          </p:txBody>
        </p:sp>
        <p:sp>
          <p:nvSpPr>
            <p:cNvPr id="125963" name="Line 30"/>
            <p:cNvSpPr>
              <a:spLocks noChangeShapeType="1"/>
            </p:cNvSpPr>
            <p:nvPr/>
          </p:nvSpPr>
          <p:spPr bwMode="auto">
            <a:xfrm flipH="1">
              <a:off x="5414960" y="3898900"/>
              <a:ext cx="1589" cy="247650"/>
            </a:xfrm>
            <a:prstGeom prst="line">
              <a:avLst/>
            </a:prstGeom>
            <a:noFill/>
            <a:ln w="28575">
              <a:solidFill>
                <a:srgbClr val="FF9900"/>
              </a:solidFill>
              <a:round/>
              <a:headEnd/>
              <a:tailEnd/>
            </a:ln>
          </p:spPr>
          <p:txBody>
            <a:bodyPr wrap="none"/>
            <a:lstStyle/>
            <a:p>
              <a:endParaRPr lang="en-US"/>
            </a:p>
          </p:txBody>
        </p:sp>
        <p:sp>
          <p:nvSpPr>
            <p:cNvPr id="125964" name="Rectangle 31"/>
            <p:cNvSpPr>
              <a:spLocks noChangeArrowheads="1"/>
            </p:cNvSpPr>
            <p:nvPr/>
          </p:nvSpPr>
          <p:spPr bwMode="auto">
            <a:xfrm>
              <a:off x="4152901" y="3527425"/>
              <a:ext cx="42863" cy="1470025"/>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25965" name="Group 32"/>
            <p:cNvGrpSpPr>
              <a:grpSpLocks/>
            </p:cNvGrpSpPr>
            <p:nvPr/>
          </p:nvGrpSpPr>
          <p:grpSpPr bwMode="auto">
            <a:xfrm>
              <a:off x="3590925" y="4116388"/>
              <a:ext cx="1174750" cy="996950"/>
              <a:chOff x="1329" y="3378"/>
              <a:chExt cx="740" cy="628"/>
            </a:xfrm>
          </p:grpSpPr>
          <p:sp>
            <p:nvSpPr>
              <p:cNvPr id="125966" name="Rectangle 33"/>
              <p:cNvSpPr>
                <a:spLocks noChangeArrowheads="1"/>
              </p:cNvSpPr>
              <p:nvPr/>
            </p:nvSpPr>
            <p:spPr bwMode="auto">
              <a:xfrm>
                <a:off x="1794" y="3410"/>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5967" name="Rectangle 34"/>
              <p:cNvSpPr>
                <a:spLocks noChangeArrowheads="1"/>
              </p:cNvSpPr>
              <p:nvPr/>
            </p:nvSpPr>
            <p:spPr bwMode="auto">
              <a:xfrm>
                <a:off x="1554" y="3410"/>
                <a:ext cx="40" cy="5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5968" name="Rectangle 35"/>
              <p:cNvSpPr>
                <a:spLocks noChangeArrowheads="1"/>
              </p:cNvSpPr>
              <p:nvPr/>
            </p:nvSpPr>
            <p:spPr bwMode="auto">
              <a:xfrm>
                <a:off x="1554" y="3378"/>
                <a:ext cx="299" cy="3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5969" name="Rectangle 36"/>
              <p:cNvSpPr>
                <a:spLocks noChangeArrowheads="1"/>
              </p:cNvSpPr>
              <p:nvPr/>
            </p:nvSpPr>
            <p:spPr bwMode="auto">
              <a:xfrm>
                <a:off x="1845" y="3406"/>
                <a:ext cx="224" cy="40"/>
              </a:xfrm>
              <a:prstGeom prst="rect">
                <a:avLst/>
              </a:prstGeom>
              <a:solidFill>
                <a:schemeClr val="accent1"/>
              </a:solidFill>
              <a:ln w="9525">
                <a:noFill/>
                <a:miter lim="800000"/>
                <a:headEnd/>
                <a:tailEnd/>
              </a:ln>
            </p:spPr>
            <p:txBody>
              <a:bodyPr wrap="none" anchor="ctr"/>
              <a:lstStyle/>
              <a:p>
                <a:endParaRPr lang="en-US"/>
              </a:p>
            </p:txBody>
          </p:sp>
          <p:sp>
            <p:nvSpPr>
              <p:cNvPr id="125970" name="Rectangle 37"/>
              <p:cNvSpPr>
                <a:spLocks noChangeArrowheads="1"/>
              </p:cNvSpPr>
              <p:nvPr/>
            </p:nvSpPr>
            <p:spPr bwMode="auto">
              <a:xfrm>
                <a:off x="1329" y="3407"/>
                <a:ext cx="223" cy="40"/>
              </a:xfrm>
              <a:prstGeom prst="rect">
                <a:avLst/>
              </a:prstGeom>
              <a:solidFill>
                <a:schemeClr val="accent1"/>
              </a:solidFill>
              <a:ln w="9525">
                <a:noFill/>
                <a:miter lim="800000"/>
                <a:headEnd/>
                <a:tailEnd/>
              </a:ln>
            </p:spPr>
            <p:txBody>
              <a:bodyPr wrap="none" anchor="ctr"/>
              <a:lstStyle/>
              <a:p>
                <a:endParaRPr lang="en-US"/>
              </a:p>
            </p:txBody>
          </p:sp>
        </p:grpSp>
        <p:sp>
          <p:nvSpPr>
            <p:cNvPr id="125960" name="Line 27"/>
            <p:cNvSpPr>
              <a:spLocks noChangeShapeType="1"/>
            </p:cNvSpPr>
            <p:nvPr/>
          </p:nvSpPr>
          <p:spPr bwMode="auto">
            <a:xfrm>
              <a:off x="3560763" y="3530600"/>
              <a:ext cx="1714500" cy="0"/>
            </a:xfrm>
            <a:prstGeom prst="line">
              <a:avLst/>
            </a:prstGeom>
            <a:noFill/>
            <a:ln w="57150">
              <a:solidFill>
                <a:srgbClr val="FF9900"/>
              </a:solidFill>
              <a:round/>
              <a:headEnd/>
              <a:tailEnd/>
            </a:ln>
          </p:spPr>
          <p:txBody>
            <a:bodyPr wrap="none"/>
            <a:lstStyle/>
            <a:p>
              <a:endParaRPr lang="en-US"/>
            </a:p>
          </p:txBody>
        </p:sp>
      </p:grpSp>
      <p:graphicFrame>
        <p:nvGraphicFramePr>
          <p:cNvPr id="27" name="Object 23"/>
          <p:cNvGraphicFramePr>
            <a:graphicFrameLocks noChangeAspect="1"/>
          </p:cNvGraphicFramePr>
          <p:nvPr/>
        </p:nvGraphicFramePr>
        <p:xfrm>
          <a:off x="3728027" y="5615699"/>
          <a:ext cx="1384300" cy="831343"/>
        </p:xfrm>
        <a:graphic>
          <a:graphicData uri="http://schemas.openxmlformats.org/presentationml/2006/ole">
            <mc:AlternateContent xmlns:mc="http://schemas.openxmlformats.org/markup-compatibility/2006">
              <mc:Choice xmlns:v="urn:schemas-microsoft-com:vml" Requires="v">
                <p:oleObj spid="_x0000_s298007" name="Equation" r:id="rId3" imgW="698500" imgH="419100" progId="Equation.DSMT4">
                  <p:embed/>
                </p:oleObj>
              </mc:Choice>
              <mc:Fallback>
                <p:oleObj name="Equation" r:id="rId3" imgW="698500" imgH="4191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027" y="5615699"/>
                        <a:ext cx="1384300" cy="831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9" name="Text Box 4"/>
          <p:cNvSpPr txBox="1">
            <a:spLocks noChangeArrowheads="1"/>
          </p:cNvSpPr>
          <p:nvPr/>
        </p:nvSpPr>
        <p:spPr bwMode="auto">
          <a:xfrm>
            <a:off x="1715411" y="646355"/>
            <a:ext cx="5730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PIFA with Capacitive Loading</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900238" y="4925111"/>
            <a:ext cx="5389562" cy="457200"/>
          </a:xfrm>
          <a:prstGeom prst="rect">
            <a:avLst/>
          </a:prstGeom>
          <a:noFill/>
          <a:ln w="9525">
            <a:noFill/>
            <a:miter lim="800000"/>
            <a:headEnd/>
            <a:tailEnd/>
          </a:ln>
        </p:spPr>
        <p:txBody>
          <a:bodyPr wrap="none">
            <a:spAutoFit/>
          </a:bodyPr>
          <a:lstStyle/>
          <a:p>
            <a:pPr eaLnBrk="1" hangingPunct="1"/>
            <a:r>
              <a:rPr lang="en-US" sz="2400">
                <a:solidFill>
                  <a:srgbClr val="0000FF"/>
                </a:solidFill>
                <a:latin typeface="Arial" charset="0"/>
              </a:rPr>
              <a:t>The patch has a monopole-like pattern</a:t>
            </a:r>
          </a:p>
        </p:txBody>
      </p:sp>
      <p:grpSp>
        <p:nvGrpSpPr>
          <p:cNvPr id="126980" name="Group 4"/>
          <p:cNvGrpSpPr>
            <a:grpSpLocks/>
          </p:cNvGrpSpPr>
          <p:nvPr/>
        </p:nvGrpSpPr>
        <p:grpSpPr bwMode="auto">
          <a:xfrm>
            <a:off x="1818005" y="1354823"/>
            <a:ext cx="5125720" cy="3140075"/>
            <a:chOff x="2183" y="7020"/>
            <a:chExt cx="8072" cy="4945"/>
          </a:xfrm>
        </p:grpSpPr>
        <p:sp>
          <p:nvSpPr>
            <p:cNvPr id="126983" name="AutoShape 5"/>
            <p:cNvSpPr>
              <a:spLocks noChangeAspect="1" noChangeArrowheads="1" noTextEdit="1"/>
            </p:cNvSpPr>
            <p:nvPr/>
          </p:nvSpPr>
          <p:spPr bwMode="auto">
            <a:xfrm>
              <a:off x="2520" y="7020"/>
              <a:ext cx="6850" cy="4945"/>
            </a:xfrm>
            <a:prstGeom prst="rect">
              <a:avLst/>
            </a:prstGeom>
            <a:noFill/>
            <a:ln w="9525">
              <a:noFill/>
              <a:miter lim="800000"/>
              <a:headEnd/>
              <a:tailEnd/>
            </a:ln>
          </p:spPr>
          <p:txBody>
            <a:bodyPr/>
            <a:lstStyle/>
            <a:p>
              <a:endParaRPr lang="en-US"/>
            </a:p>
          </p:txBody>
        </p:sp>
        <p:sp>
          <p:nvSpPr>
            <p:cNvPr id="126984" name="AutoShape 6"/>
            <p:cNvSpPr>
              <a:spLocks noChangeAspect="1" noChangeArrowheads="1"/>
            </p:cNvSpPr>
            <p:nvPr/>
          </p:nvSpPr>
          <p:spPr bwMode="auto">
            <a:xfrm>
              <a:off x="3973" y="7020"/>
              <a:ext cx="5395" cy="4468"/>
            </a:xfrm>
            <a:prstGeom prst="rect">
              <a:avLst/>
            </a:prstGeom>
            <a:noFill/>
            <a:ln w="9525">
              <a:noFill/>
              <a:miter lim="800000"/>
              <a:headEnd/>
              <a:tailEnd/>
            </a:ln>
          </p:spPr>
          <p:txBody>
            <a:bodyPr/>
            <a:lstStyle/>
            <a:p>
              <a:endParaRPr lang="en-US"/>
            </a:p>
          </p:txBody>
        </p:sp>
        <p:sp>
          <p:nvSpPr>
            <p:cNvPr id="126985" name="Rectangle 7"/>
            <p:cNvSpPr>
              <a:spLocks noChangeArrowheads="1"/>
            </p:cNvSpPr>
            <p:nvPr/>
          </p:nvSpPr>
          <p:spPr bwMode="auto">
            <a:xfrm>
              <a:off x="3980" y="7028"/>
              <a:ext cx="71" cy="335"/>
            </a:xfrm>
            <a:prstGeom prst="rect">
              <a:avLst/>
            </a:prstGeom>
            <a:noFill/>
            <a:ln w="9525">
              <a:noFill/>
              <a:miter lim="800000"/>
              <a:headEnd/>
              <a:tailEnd/>
            </a:ln>
          </p:spPr>
          <p:txBody>
            <a:bodyPr lIns="0" tIns="0" rIns="0" bIns="0"/>
            <a:lstStyle/>
            <a:p>
              <a:r>
                <a:rPr lang="en-US" sz="1400">
                  <a:solidFill>
                    <a:srgbClr val="000000"/>
                  </a:solidFill>
                  <a:latin typeface="Times New Roman" pitchFamily="18" charset="0"/>
                </a:rPr>
                <a:t> </a:t>
              </a:r>
              <a:endParaRPr lang="en-US">
                <a:solidFill>
                  <a:srgbClr val="000000"/>
                </a:solidFill>
                <a:latin typeface="Arial" charset="0"/>
              </a:endParaRPr>
            </a:p>
          </p:txBody>
        </p:sp>
        <p:sp>
          <p:nvSpPr>
            <p:cNvPr id="126986" name="Oval 8"/>
            <p:cNvSpPr>
              <a:spLocks noChangeArrowheads="1"/>
            </p:cNvSpPr>
            <p:nvPr/>
          </p:nvSpPr>
          <p:spPr bwMode="auto">
            <a:xfrm>
              <a:off x="3980" y="7028"/>
              <a:ext cx="4578" cy="4456"/>
            </a:xfrm>
            <a:prstGeom prst="ellipse">
              <a:avLst/>
            </a:prstGeom>
            <a:solidFill>
              <a:srgbClr val="FF9900"/>
            </a:solidFill>
            <a:ln w="11113">
              <a:solidFill>
                <a:srgbClr val="000000"/>
              </a:solidFill>
              <a:round/>
              <a:headEnd/>
              <a:tailEnd/>
            </a:ln>
          </p:spPr>
          <p:txBody>
            <a:bodyPr/>
            <a:lstStyle/>
            <a:p>
              <a:endParaRPr lang="en-US"/>
            </a:p>
          </p:txBody>
        </p:sp>
        <p:sp>
          <p:nvSpPr>
            <p:cNvPr id="126987" name="Rectangle 9"/>
            <p:cNvSpPr>
              <a:spLocks noChangeArrowheads="1"/>
            </p:cNvSpPr>
            <p:nvPr/>
          </p:nvSpPr>
          <p:spPr bwMode="auto">
            <a:xfrm>
              <a:off x="8693" y="7850"/>
              <a:ext cx="677" cy="593"/>
            </a:xfrm>
            <a:prstGeom prst="rect">
              <a:avLst/>
            </a:prstGeom>
            <a:noFill/>
            <a:ln w="9525">
              <a:noFill/>
              <a:miter lim="800000"/>
              <a:headEnd/>
              <a:tailEnd/>
            </a:ln>
          </p:spPr>
          <p:txBody>
            <a:bodyPr/>
            <a:lstStyle/>
            <a:p>
              <a:endParaRPr lang="en-US"/>
            </a:p>
          </p:txBody>
        </p:sp>
        <p:sp>
          <p:nvSpPr>
            <p:cNvPr id="126988" name="Text Box 10"/>
            <p:cNvSpPr txBox="1">
              <a:spLocks noChangeArrowheads="1"/>
            </p:cNvSpPr>
            <p:nvPr/>
          </p:nvSpPr>
          <p:spPr bwMode="auto">
            <a:xfrm>
              <a:off x="2183" y="7992"/>
              <a:ext cx="1307" cy="625"/>
            </a:xfrm>
            <a:prstGeom prst="rect">
              <a:avLst/>
            </a:prstGeom>
            <a:noFill/>
            <a:ln w="9525">
              <a:noFill/>
              <a:miter lim="800000"/>
              <a:headEnd/>
              <a:tailEnd/>
            </a:ln>
          </p:spPr>
          <p:txBody>
            <a:bodyPr/>
            <a:lstStyle/>
            <a:p>
              <a:r>
                <a:rPr lang="en-US" dirty="0" smtClean="0">
                  <a:latin typeface="Arial" charset="0"/>
                </a:rPr>
                <a:t>Feed</a:t>
              </a:r>
              <a:endParaRPr lang="en-US" dirty="0">
                <a:latin typeface="Arial" charset="0"/>
              </a:endParaRPr>
            </a:p>
          </p:txBody>
        </p:sp>
        <p:grpSp>
          <p:nvGrpSpPr>
            <p:cNvPr id="126989" name="Group 11"/>
            <p:cNvGrpSpPr>
              <a:grpSpLocks/>
            </p:cNvGrpSpPr>
            <p:nvPr/>
          </p:nvGrpSpPr>
          <p:grpSpPr bwMode="auto">
            <a:xfrm>
              <a:off x="4956" y="7993"/>
              <a:ext cx="2589" cy="2520"/>
              <a:chOff x="2205" y="1057"/>
              <a:chExt cx="1036" cy="1008"/>
            </a:xfrm>
          </p:grpSpPr>
          <p:sp>
            <p:nvSpPr>
              <p:cNvPr id="127017" name="Freeform 12"/>
              <p:cNvSpPr>
                <a:spLocks/>
              </p:cNvSpPr>
              <p:nvPr/>
            </p:nvSpPr>
            <p:spPr bwMode="auto">
              <a:xfrm>
                <a:off x="2694" y="1057"/>
                <a:ext cx="33" cy="8"/>
              </a:xfrm>
              <a:custGeom>
                <a:avLst/>
                <a:gdLst>
                  <a:gd name="T0" fmla="*/ 31 w 33"/>
                  <a:gd name="T1" fmla="*/ 7 h 8"/>
                  <a:gd name="T2" fmla="*/ 31 w 33"/>
                  <a:gd name="T3" fmla="*/ 6 h 8"/>
                  <a:gd name="T4" fmla="*/ 32 w 33"/>
                  <a:gd name="T5" fmla="*/ 5 h 8"/>
                  <a:gd name="T6" fmla="*/ 33 w 33"/>
                  <a:gd name="T7" fmla="*/ 3 h 8"/>
                  <a:gd name="T8" fmla="*/ 33 w 33"/>
                  <a:gd name="T9" fmla="*/ 3 h 8"/>
                  <a:gd name="T10" fmla="*/ 32 w 33"/>
                  <a:gd name="T11" fmla="*/ 2 h 8"/>
                  <a:gd name="T12" fmla="*/ 31 w 33"/>
                  <a:gd name="T13" fmla="*/ 1 h 8"/>
                  <a:gd name="T14" fmla="*/ 30 w 33"/>
                  <a:gd name="T15" fmla="*/ 0 h 8"/>
                  <a:gd name="T16" fmla="*/ 30 w 33"/>
                  <a:gd name="T17" fmla="*/ 0 h 8"/>
                  <a:gd name="T18" fmla="*/ 3 w 33"/>
                  <a:gd name="T19" fmla="*/ 1 h 8"/>
                  <a:gd name="T20" fmla="*/ 3 w 33"/>
                  <a:gd name="T21" fmla="*/ 1 h 8"/>
                  <a:gd name="T22" fmla="*/ 2 w 33"/>
                  <a:gd name="T23" fmla="*/ 1 h 8"/>
                  <a:gd name="T24" fmla="*/ 1 w 33"/>
                  <a:gd name="T25" fmla="*/ 2 h 8"/>
                  <a:gd name="T26" fmla="*/ 0 w 33"/>
                  <a:gd name="T27" fmla="*/ 3 h 8"/>
                  <a:gd name="T28" fmla="*/ 0 w 33"/>
                  <a:gd name="T29" fmla="*/ 5 h 8"/>
                  <a:gd name="T30" fmla="*/ 1 w 33"/>
                  <a:gd name="T31" fmla="*/ 6 h 8"/>
                  <a:gd name="T32" fmla="*/ 2 w 33"/>
                  <a:gd name="T33" fmla="*/ 7 h 8"/>
                  <a:gd name="T34" fmla="*/ 3 w 33"/>
                  <a:gd name="T35" fmla="*/ 8 h 8"/>
                  <a:gd name="T36" fmla="*/ 4 w 33"/>
                  <a:gd name="T37" fmla="*/ 8 h 8"/>
                  <a:gd name="T38" fmla="*/ 4 w 33"/>
                  <a:gd name="T39" fmla="*/ 8 h 8"/>
                  <a:gd name="T40" fmla="*/ 31 w 33"/>
                  <a:gd name="T41" fmla="*/ 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8"/>
                  <a:gd name="T65" fmla="*/ 33 w 33"/>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8">
                    <a:moveTo>
                      <a:pt x="31" y="7"/>
                    </a:moveTo>
                    <a:lnTo>
                      <a:pt x="31" y="6"/>
                    </a:lnTo>
                    <a:lnTo>
                      <a:pt x="32" y="5"/>
                    </a:lnTo>
                    <a:lnTo>
                      <a:pt x="33" y="3"/>
                    </a:lnTo>
                    <a:lnTo>
                      <a:pt x="32" y="2"/>
                    </a:lnTo>
                    <a:lnTo>
                      <a:pt x="31" y="1"/>
                    </a:lnTo>
                    <a:lnTo>
                      <a:pt x="30" y="0"/>
                    </a:lnTo>
                    <a:lnTo>
                      <a:pt x="3" y="1"/>
                    </a:lnTo>
                    <a:lnTo>
                      <a:pt x="2" y="1"/>
                    </a:lnTo>
                    <a:lnTo>
                      <a:pt x="1" y="2"/>
                    </a:lnTo>
                    <a:lnTo>
                      <a:pt x="0" y="3"/>
                    </a:lnTo>
                    <a:lnTo>
                      <a:pt x="0" y="5"/>
                    </a:lnTo>
                    <a:lnTo>
                      <a:pt x="1" y="6"/>
                    </a:lnTo>
                    <a:lnTo>
                      <a:pt x="2" y="7"/>
                    </a:lnTo>
                    <a:lnTo>
                      <a:pt x="3" y="8"/>
                    </a:lnTo>
                    <a:lnTo>
                      <a:pt x="4" y="8"/>
                    </a:lnTo>
                    <a:lnTo>
                      <a:pt x="31" y="7"/>
                    </a:lnTo>
                    <a:close/>
                  </a:path>
                </a:pathLst>
              </a:custGeom>
              <a:solidFill>
                <a:srgbClr val="000000"/>
              </a:solidFill>
              <a:ln w="9525">
                <a:noFill/>
                <a:round/>
                <a:headEnd/>
                <a:tailEnd/>
              </a:ln>
            </p:spPr>
            <p:txBody>
              <a:bodyPr/>
              <a:lstStyle/>
              <a:p>
                <a:endParaRPr lang="en-US"/>
              </a:p>
            </p:txBody>
          </p:sp>
          <p:sp>
            <p:nvSpPr>
              <p:cNvPr id="127018" name="Freeform 13"/>
              <p:cNvSpPr>
                <a:spLocks/>
              </p:cNvSpPr>
              <p:nvPr/>
            </p:nvSpPr>
            <p:spPr bwMode="auto">
              <a:xfrm>
                <a:off x="2647" y="1059"/>
                <a:ext cx="34" cy="10"/>
              </a:xfrm>
              <a:custGeom>
                <a:avLst/>
                <a:gdLst>
                  <a:gd name="T0" fmla="*/ 31 w 34"/>
                  <a:gd name="T1" fmla="*/ 7 h 10"/>
                  <a:gd name="T2" fmla="*/ 31 w 34"/>
                  <a:gd name="T3" fmla="*/ 6 h 10"/>
                  <a:gd name="T4" fmla="*/ 32 w 34"/>
                  <a:gd name="T5" fmla="*/ 5 h 10"/>
                  <a:gd name="T6" fmla="*/ 34 w 34"/>
                  <a:gd name="T7" fmla="*/ 4 h 10"/>
                  <a:gd name="T8" fmla="*/ 34 w 34"/>
                  <a:gd name="T9" fmla="*/ 4 h 10"/>
                  <a:gd name="T10" fmla="*/ 32 w 34"/>
                  <a:gd name="T11" fmla="*/ 3 h 10"/>
                  <a:gd name="T12" fmla="*/ 31 w 34"/>
                  <a:gd name="T13" fmla="*/ 1 h 10"/>
                  <a:gd name="T14" fmla="*/ 30 w 34"/>
                  <a:gd name="T15" fmla="*/ 0 h 10"/>
                  <a:gd name="T16" fmla="*/ 30 w 34"/>
                  <a:gd name="T17" fmla="*/ 0 h 10"/>
                  <a:gd name="T18" fmla="*/ 24 w 34"/>
                  <a:gd name="T19" fmla="*/ 0 h 10"/>
                  <a:gd name="T20" fmla="*/ 4 w 34"/>
                  <a:gd name="T21" fmla="*/ 4 h 10"/>
                  <a:gd name="T22" fmla="*/ 3 w 34"/>
                  <a:gd name="T23" fmla="*/ 4 h 10"/>
                  <a:gd name="T24" fmla="*/ 1 w 34"/>
                  <a:gd name="T25" fmla="*/ 5 h 10"/>
                  <a:gd name="T26" fmla="*/ 0 w 34"/>
                  <a:gd name="T27" fmla="*/ 6 h 10"/>
                  <a:gd name="T28" fmla="*/ 0 w 34"/>
                  <a:gd name="T29" fmla="*/ 7 h 10"/>
                  <a:gd name="T30" fmla="*/ 1 w 34"/>
                  <a:gd name="T31" fmla="*/ 8 h 10"/>
                  <a:gd name="T32" fmla="*/ 3 w 34"/>
                  <a:gd name="T33" fmla="*/ 9 h 10"/>
                  <a:gd name="T34" fmla="*/ 4 w 34"/>
                  <a:gd name="T35" fmla="*/ 10 h 10"/>
                  <a:gd name="T36" fmla="*/ 5 w 34"/>
                  <a:gd name="T37" fmla="*/ 10 h 10"/>
                  <a:gd name="T38" fmla="*/ 25 w 34"/>
                  <a:gd name="T39" fmla="*/ 7 h 10"/>
                  <a:gd name="T40" fmla="*/ 31 w 34"/>
                  <a:gd name="T41" fmla="*/ 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0"/>
                  <a:gd name="T65" fmla="*/ 34 w 34"/>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0">
                    <a:moveTo>
                      <a:pt x="31" y="7"/>
                    </a:moveTo>
                    <a:lnTo>
                      <a:pt x="31" y="6"/>
                    </a:lnTo>
                    <a:lnTo>
                      <a:pt x="32" y="5"/>
                    </a:lnTo>
                    <a:lnTo>
                      <a:pt x="34" y="4"/>
                    </a:lnTo>
                    <a:lnTo>
                      <a:pt x="32" y="3"/>
                    </a:lnTo>
                    <a:lnTo>
                      <a:pt x="31" y="1"/>
                    </a:lnTo>
                    <a:lnTo>
                      <a:pt x="30" y="0"/>
                    </a:lnTo>
                    <a:lnTo>
                      <a:pt x="24" y="0"/>
                    </a:lnTo>
                    <a:lnTo>
                      <a:pt x="4" y="4"/>
                    </a:lnTo>
                    <a:lnTo>
                      <a:pt x="3" y="4"/>
                    </a:lnTo>
                    <a:lnTo>
                      <a:pt x="1" y="5"/>
                    </a:lnTo>
                    <a:lnTo>
                      <a:pt x="0" y="6"/>
                    </a:lnTo>
                    <a:lnTo>
                      <a:pt x="0" y="7"/>
                    </a:lnTo>
                    <a:lnTo>
                      <a:pt x="1" y="8"/>
                    </a:lnTo>
                    <a:lnTo>
                      <a:pt x="3" y="9"/>
                    </a:lnTo>
                    <a:lnTo>
                      <a:pt x="4" y="10"/>
                    </a:lnTo>
                    <a:lnTo>
                      <a:pt x="5" y="10"/>
                    </a:lnTo>
                    <a:lnTo>
                      <a:pt x="25" y="7"/>
                    </a:lnTo>
                    <a:lnTo>
                      <a:pt x="31" y="7"/>
                    </a:lnTo>
                    <a:close/>
                  </a:path>
                </a:pathLst>
              </a:custGeom>
              <a:solidFill>
                <a:srgbClr val="000000"/>
              </a:solidFill>
              <a:ln w="9525">
                <a:noFill/>
                <a:round/>
                <a:headEnd/>
                <a:tailEnd/>
              </a:ln>
            </p:spPr>
            <p:txBody>
              <a:bodyPr/>
              <a:lstStyle/>
              <a:p>
                <a:endParaRPr lang="en-US"/>
              </a:p>
            </p:txBody>
          </p:sp>
          <p:sp>
            <p:nvSpPr>
              <p:cNvPr id="127019" name="Freeform 14"/>
              <p:cNvSpPr>
                <a:spLocks/>
              </p:cNvSpPr>
              <p:nvPr/>
            </p:nvSpPr>
            <p:spPr bwMode="auto">
              <a:xfrm>
                <a:off x="2602" y="1066"/>
                <a:ext cx="32" cy="12"/>
              </a:xfrm>
              <a:custGeom>
                <a:avLst/>
                <a:gdLst>
                  <a:gd name="T0" fmla="*/ 30 w 32"/>
                  <a:gd name="T1" fmla="*/ 6 h 12"/>
                  <a:gd name="T2" fmla="*/ 31 w 32"/>
                  <a:gd name="T3" fmla="*/ 5 h 12"/>
                  <a:gd name="T4" fmla="*/ 32 w 32"/>
                  <a:gd name="T5" fmla="*/ 4 h 12"/>
                  <a:gd name="T6" fmla="*/ 32 w 32"/>
                  <a:gd name="T7" fmla="*/ 3 h 12"/>
                  <a:gd name="T8" fmla="*/ 32 w 32"/>
                  <a:gd name="T9" fmla="*/ 2 h 12"/>
                  <a:gd name="T10" fmla="*/ 32 w 32"/>
                  <a:gd name="T11" fmla="*/ 1 h 12"/>
                  <a:gd name="T12" fmla="*/ 31 w 32"/>
                  <a:gd name="T13" fmla="*/ 0 h 12"/>
                  <a:gd name="T14" fmla="*/ 30 w 32"/>
                  <a:gd name="T15" fmla="*/ 0 h 12"/>
                  <a:gd name="T16" fmla="*/ 29 w 32"/>
                  <a:gd name="T17" fmla="*/ 0 h 12"/>
                  <a:gd name="T18" fmla="*/ 18 w 32"/>
                  <a:gd name="T19" fmla="*/ 2 h 12"/>
                  <a:gd name="T20" fmla="*/ 2 w 32"/>
                  <a:gd name="T21" fmla="*/ 5 h 12"/>
                  <a:gd name="T22" fmla="*/ 1 w 32"/>
                  <a:gd name="T23" fmla="*/ 5 h 12"/>
                  <a:gd name="T24" fmla="*/ 0 w 32"/>
                  <a:gd name="T25" fmla="*/ 6 h 12"/>
                  <a:gd name="T26" fmla="*/ 0 w 32"/>
                  <a:gd name="T27" fmla="*/ 7 h 12"/>
                  <a:gd name="T28" fmla="*/ 0 w 32"/>
                  <a:gd name="T29" fmla="*/ 8 h 12"/>
                  <a:gd name="T30" fmla="*/ 0 w 32"/>
                  <a:gd name="T31" fmla="*/ 10 h 12"/>
                  <a:gd name="T32" fmla="*/ 1 w 32"/>
                  <a:gd name="T33" fmla="*/ 11 h 12"/>
                  <a:gd name="T34" fmla="*/ 2 w 32"/>
                  <a:gd name="T35" fmla="*/ 12 h 12"/>
                  <a:gd name="T36" fmla="*/ 3 w 32"/>
                  <a:gd name="T37" fmla="*/ 12 h 12"/>
                  <a:gd name="T38" fmla="*/ 19 w 32"/>
                  <a:gd name="T39" fmla="*/ 8 h 12"/>
                  <a:gd name="T40" fmla="*/ 30 w 32"/>
                  <a:gd name="T41" fmla="*/ 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2"/>
                  <a:gd name="T65" fmla="*/ 32 w 3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2">
                    <a:moveTo>
                      <a:pt x="30" y="6"/>
                    </a:moveTo>
                    <a:lnTo>
                      <a:pt x="31" y="5"/>
                    </a:lnTo>
                    <a:lnTo>
                      <a:pt x="32" y="4"/>
                    </a:lnTo>
                    <a:lnTo>
                      <a:pt x="32" y="3"/>
                    </a:lnTo>
                    <a:lnTo>
                      <a:pt x="32" y="2"/>
                    </a:lnTo>
                    <a:lnTo>
                      <a:pt x="32" y="1"/>
                    </a:lnTo>
                    <a:lnTo>
                      <a:pt x="31" y="0"/>
                    </a:lnTo>
                    <a:lnTo>
                      <a:pt x="30" y="0"/>
                    </a:lnTo>
                    <a:lnTo>
                      <a:pt x="29" y="0"/>
                    </a:lnTo>
                    <a:lnTo>
                      <a:pt x="18" y="2"/>
                    </a:lnTo>
                    <a:lnTo>
                      <a:pt x="2" y="5"/>
                    </a:lnTo>
                    <a:lnTo>
                      <a:pt x="1" y="5"/>
                    </a:lnTo>
                    <a:lnTo>
                      <a:pt x="0" y="6"/>
                    </a:lnTo>
                    <a:lnTo>
                      <a:pt x="0" y="7"/>
                    </a:lnTo>
                    <a:lnTo>
                      <a:pt x="0" y="8"/>
                    </a:lnTo>
                    <a:lnTo>
                      <a:pt x="0" y="10"/>
                    </a:lnTo>
                    <a:lnTo>
                      <a:pt x="1" y="11"/>
                    </a:lnTo>
                    <a:lnTo>
                      <a:pt x="2" y="12"/>
                    </a:lnTo>
                    <a:lnTo>
                      <a:pt x="3" y="12"/>
                    </a:lnTo>
                    <a:lnTo>
                      <a:pt x="19" y="8"/>
                    </a:lnTo>
                    <a:lnTo>
                      <a:pt x="30" y="6"/>
                    </a:lnTo>
                    <a:close/>
                  </a:path>
                </a:pathLst>
              </a:custGeom>
              <a:solidFill>
                <a:srgbClr val="000000"/>
              </a:solidFill>
              <a:ln w="9525">
                <a:noFill/>
                <a:round/>
                <a:headEnd/>
                <a:tailEnd/>
              </a:ln>
            </p:spPr>
            <p:txBody>
              <a:bodyPr/>
              <a:lstStyle/>
              <a:p>
                <a:endParaRPr lang="en-US"/>
              </a:p>
            </p:txBody>
          </p:sp>
          <p:sp>
            <p:nvSpPr>
              <p:cNvPr id="127020" name="Freeform 15"/>
              <p:cNvSpPr>
                <a:spLocks/>
              </p:cNvSpPr>
              <p:nvPr/>
            </p:nvSpPr>
            <p:spPr bwMode="auto">
              <a:xfrm>
                <a:off x="2558" y="1076"/>
                <a:ext cx="32" cy="13"/>
              </a:xfrm>
              <a:custGeom>
                <a:avLst/>
                <a:gdLst>
                  <a:gd name="T0" fmla="*/ 29 w 32"/>
                  <a:gd name="T1" fmla="*/ 6 h 13"/>
                  <a:gd name="T2" fmla="*/ 30 w 32"/>
                  <a:gd name="T3" fmla="*/ 6 h 13"/>
                  <a:gd name="T4" fmla="*/ 31 w 32"/>
                  <a:gd name="T5" fmla="*/ 5 h 13"/>
                  <a:gd name="T6" fmla="*/ 32 w 32"/>
                  <a:gd name="T7" fmla="*/ 4 h 13"/>
                  <a:gd name="T8" fmla="*/ 32 w 32"/>
                  <a:gd name="T9" fmla="*/ 3 h 13"/>
                  <a:gd name="T10" fmla="*/ 31 w 32"/>
                  <a:gd name="T11" fmla="*/ 2 h 13"/>
                  <a:gd name="T12" fmla="*/ 30 w 32"/>
                  <a:gd name="T13" fmla="*/ 1 h 13"/>
                  <a:gd name="T14" fmla="*/ 29 w 32"/>
                  <a:gd name="T15" fmla="*/ 0 h 13"/>
                  <a:gd name="T16" fmla="*/ 27 w 32"/>
                  <a:gd name="T17" fmla="*/ 0 h 13"/>
                  <a:gd name="T18" fmla="*/ 12 w 32"/>
                  <a:gd name="T19" fmla="*/ 4 h 13"/>
                  <a:gd name="T20" fmla="*/ 2 w 32"/>
                  <a:gd name="T21" fmla="*/ 7 h 13"/>
                  <a:gd name="T22" fmla="*/ 1 w 32"/>
                  <a:gd name="T23" fmla="*/ 8 h 13"/>
                  <a:gd name="T24" fmla="*/ 0 w 32"/>
                  <a:gd name="T25" fmla="*/ 9 h 13"/>
                  <a:gd name="T26" fmla="*/ 0 w 32"/>
                  <a:gd name="T27" fmla="*/ 10 h 13"/>
                  <a:gd name="T28" fmla="*/ 0 w 32"/>
                  <a:gd name="T29" fmla="*/ 11 h 13"/>
                  <a:gd name="T30" fmla="*/ 0 w 32"/>
                  <a:gd name="T31" fmla="*/ 12 h 13"/>
                  <a:gd name="T32" fmla="*/ 1 w 32"/>
                  <a:gd name="T33" fmla="*/ 13 h 13"/>
                  <a:gd name="T34" fmla="*/ 2 w 32"/>
                  <a:gd name="T35" fmla="*/ 13 h 13"/>
                  <a:gd name="T36" fmla="*/ 3 w 32"/>
                  <a:gd name="T37" fmla="*/ 13 h 13"/>
                  <a:gd name="T38" fmla="*/ 13 w 32"/>
                  <a:gd name="T39" fmla="*/ 10 h 13"/>
                  <a:gd name="T40" fmla="*/ 29 w 32"/>
                  <a:gd name="T41" fmla="*/ 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
                  <a:gd name="T65" fmla="*/ 32 w 3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
                    <a:moveTo>
                      <a:pt x="29" y="6"/>
                    </a:moveTo>
                    <a:lnTo>
                      <a:pt x="30" y="6"/>
                    </a:lnTo>
                    <a:lnTo>
                      <a:pt x="31" y="5"/>
                    </a:lnTo>
                    <a:lnTo>
                      <a:pt x="32" y="4"/>
                    </a:lnTo>
                    <a:lnTo>
                      <a:pt x="32" y="3"/>
                    </a:lnTo>
                    <a:lnTo>
                      <a:pt x="31" y="2"/>
                    </a:lnTo>
                    <a:lnTo>
                      <a:pt x="30" y="1"/>
                    </a:lnTo>
                    <a:lnTo>
                      <a:pt x="29" y="0"/>
                    </a:lnTo>
                    <a:lnTo>
                      <a:pt x="27" y="0"/>
                    </a:lnTo>
                    <a:lnTo>
                      <a:pt x="12" y="4"/>
                    </a:lnTo>
                    <a:lnTo>
                      <a:pt x="2" y="7"/>
                    </a:lnTo>
                    <a:lnTo>
                      <a:pt x="1" y="8"/>
                    </a:lnTo>
                    <a:lnTo>
                      <a:pt x="0" y="9"/>
                    </a:lnTo>
                    <a:lnTo>
                      <a:pt x="0" y="10"/>
                    </a:lnTo>
                    <a:lnTo>
                      <a:pt x="0" y="11"/>
                    </a:lnTo>
                    <a:lnTo>
                      <a:pt x="0" y="12"/>
                    </a:lnTo>
                    <a:lnTo>
                      <a:pt x="1" y="13"/>
                    </a:lnTo>
                    <a:lnTo>
                      <a:pt x="2" y="13"/>
                    </a:lnTo>
                    <a:lnTo>
                      <a:pt x="3" y="13"/>
                    </a:lnTo>
                    <a:lnTo>
                      <a:pt x="13" y="10"/>
                    </a:lnTo>
                    <a:lnTo>
                      <a:pt x="29" y="6"/>
                    </a:lnTo>
                    <a:close/>
                  </a:path>
                </a:pathLst>
              </a:custGeom>
              <a:solidFill>
                <a:srgbClr val="000000"/>
              </a:solidFill>
              <a:ln w="9525">
                <a:noFill/>
                <a:round/>
                <a:headEnd/>
                <a:tailEnd/>
              </a:ln>
            </p:spPr>
            <p:txBody>
              <a:bodyPr/>
              <a:lstStyle/>
              <a:p>
                <a:endParaRPr lang="en-US"/>
              </a:p>
            </p:txBody>
          </p:sp>
          <p:sp>
            <p:nvSpPr>
              <p:cNvPr id="127021" name="Freeform 16"/>
              <p:cNvSpPr>
                <a:spLocks/>
              </p:cNvSpPr>
              <p:nvPr/>
            </p:nvSpPr>
            <p:spPr bwMode="auto">
              <a:xfrm>
                <a:off x="2514" y="1089"/>
                <a:ext cx="32" cy="17"/>
              </a:xfrm>
              <a:custGeom>
                <a:avLst/>
                <a:gdLst>
                  <a:gd name="T0" fmla="*/ 28 w 32"/>
                  <a:gd name="T1" fmla="*/ 7 h 17"/>
                  <a:gd name="T2" fmla="*/ 29 w 32"/>
                  <a:gd name="T3" fmla="*/ 7 h 17"/>
                  <a:gd name="T4" fmla="*/ 31 w 32"/>
                  <a:gd name="T5" fmla="*/ 6 h 17"/>
                  <a:gd name="T6" fmla="*/ 32 w 32"/>
                  <a:gd name="T7" fmla="*/ 5 h 17"/>
                  <a:gd name="T8" fmla="*/ 32 w 32"/>
                  <a:gd name="T9" fmla="*/ 4 h 17"/>
                  <a:gd name="T10" fmla="*/ 31 w 32"/>
                  <a:gd name="T11" fmla="*/ 3 h 17"/>
                  <a:gd name="T12" fmla="*/ 29 w 32"/>
                  <a:gd name="T13" fmla="*/ 2 h 17"/>
                  <a:gd name="T14" fmla="*/ 28 w 32"/>
                  <a:gd name="T15" fmla="*/ 0 h 17"/>
                  <a:gd name="T16" fmla="*/ 27 w 32"/>
                  <a:gd name="T17" fmla="*/ 0 h 17"/>
                  <a:gd name="T18" fmla="*/ 8 w 32"/>
                  <a:gd name="T19" fmla="*/ 8 h 17"/>
                  <a:gd name="T20" fmla="*/ 3 w 32"/>
                  <a:gd name="T21" fmla="*/ 10 h 17"/>
                  <a:gd name="T22" fmla="*/ 2 w 32"/>
                  <a:gd name="T23" fmla="*/ 11 h 17"/>
                  <a:gd name="T24" fmla="*/ 1 w 32"/>
                  <a:gd name="T25" fmla="*/ 12 h 17"/>
                  <a:gd name="T26" fmla="*/ 0 w 32"/>
                  <a:gd name="T27" fmla="*/ 13 h 17"/>
                  <a:gd name="T28" fmla="*/ 0 w 32"/>
                  <a:gd name="T29" fmla="*/ 14 h 17"/>
                  <a:gd name="T30" fmla="*/ 1 w 32"/>
                  <a:gd name="T31" fmla="*/ 16 h 17"/>
                  <a:gd name="T32" fmla="*/ 2 w 32"/>
                  <a:gd name="T33" fmla="*/ 17 h 17"/>
                  <a:gd name="T34" fmla="*/ 3 w 32"/>
                  <a:gd name="T35" fmla="*/ 17 h 17"/>
                  <a:gd name="T36" fmla="*/ 4 w 32"/>
                  <a:gd name="T37" fmla="*/ 17 h 17"/>
                  <a:gd name="T38" fmla="*/ 10 w 32"/>
                  <a:gd name="T39" fmla="*/ 14 h 17"/>
                  <a:gd name="T40" fmla="*/ 28 w 32"/>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7"/>
                  <a:gd name="T65" fmla="*/ 32 w 3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7">
                    <a:moveTo>
                      <a:pt x="28" y="7"/>
                    </a:moveTo>
                    <a:lnTo>
                      <a:pt x="29" y="7"/>
                    </a:lnTo>
                    <a:lnTo>
                      <a:pt x="31" y="6"/>
                    </a:lnTo>
                    <a:lnTo>
                      <a:pt x="32" y="5"/>
                    </a:lnTo>
                    <a:lnTo>
                      <a:pt x="32" y="4"/>
                    </a:lnTo>
                    <a:lnTo>
                      <a:pt x="31" y="3"/>
                    </a:lnTo>
                    <a:lnTo>
                      <a:pt x="29" y="2"/>
                    </a:lnTo>
                    <a:lnTo>
                      <a:pt x="28" y="0"/>
                    </a:lnTo>
                    <a:lnTo>
                      <a:pt x="27" y="0"/>
                    </a:lnTo>
                    <a:lnTo>
                      <a:pt x="8" y="8"/>
                    </a:lnTo>
                    <a:lnTo>
                      <a:pt x="3" y="10"/>
                    </a:lnTo>
                    <a:lnTo>
                      <a:pt x="2" y="11"/>
                    </a:lnTo>
                    <a:lnTo>
                      <a:pt x="1" y="12"/>
                    </a:lnTo>
                    <a:lnTo>
                      <a:pt x="0" y="13"/>
                    </a:lnTo>
                    <a:lnTo>
                      <a:pt x="0" y="14"/>
                    </a:lnTo>
                    <a:lnTo>
                      <a:pt x="1" y="16"/>
                    </a:lnTo>
                    <a:lnTo>
                      <a:pt x="2" y="17"/>
                    </a:lnTo>
                    <a:lnTo>
                      <a:pt x="3" y="17"/>
                    </a:lnTo>
                    <a:lnTo>
                      <a:pt x="4" y="17"/>
                    </a:lnTo>
                    <a:lnTo>
                      <a:pt x="10" y="14"/>
                    </a:lnTo>
                    <a:lnTo>
                      <a:pt x="28" y="7"/>
                    </a:lnTo>
                    <a:close/>
                  </a:path>
                </a:pathLst>
              </a:custGeom>
              <a:solidFill>
                <a:srgbClr val="000000"/>
              </a:solidFill>
              <a:ln w="9525">
                <a:noFill/>
                <a:round/>
                <a:headEnd/>
                <a:tailEnd/>
              </a:ln>
            </p:spPr>
            <p:txBody>
              <a:bodyPr/>
              <a:lstStyle/>
              <a:p>
                <a:endParaRPr lang="en-US"/>
              </a:p>
            </p:txBody>
          </p:sp>
          <p:sp>
            <p:nvSpPr>
              <p:cNvPr id="127022" name="Freeform 17"/>
              <p:cNvSpPr>
                <a:spLocks/>
              </p:cNvSpPr>
              <p:nvPr/>
            </p:nvSpPr>
            <p:spPr bwMode="auto">
              <a:xfrm>
                <a:off x="2473" y="1108"/>
                <a:ext cx="30" cy="18"/>
              </a:xfrm>
              <a:custGeom>
                <a:avLst/>
                <a:gdLst>
                  <a:gd name="T0" fmla="*/ 27 w 30"/>
                  <a:gd name="T1" fmla="*/ 6 h 18"/>
                  <a:gd name="T2" fmla="*/ 28 w 30"/>
                  <a:gd name="T3" fmla="*/ 6 h 18"/>
                  <a:gd name="T4" fmla="*/ 30 w 30"/>
                  <a:gd name="T5" fmla="*/ 5 h 18"/>
                  <a:gd name="T6" fmla="*/ 30 w 30"/>
                  <a:gd name="T7" fmla="*/ 4 h 18"/>
                  <a:gd name="T8" fmla="*/ 30 w 30"/>
                  <a:gd name="T9" fmla="*/ 3 h 18"/>
                  <a:gd name="T10" fmla="*/ 30 w 30"/>
                  <a:gd name="T11" fmla="*/ 2 h 18"/>
                  <a:gd name="T12" fmla="*/ 28 w 30"/>
                  <a:gd name="T13" fmla="*/ 1 h 18"/>
                  <a:gd name="T14" fmla="*/ 27 w 30"/>
                  <a:gd name="T15" fmla="*/ 0 h 18"/>
                  <a:gd name="T16" fmla="*/ 26 w 30"/>
                  <a:gd name="T17" fmla="*/ 0 h 18"/>
                  <a:gd name="T18" fmla="*/ 5 w 30"/>
                  <a:gd name="T19" fmla="*/ 9 h 18"/>
                  <a:gd name="T20" fmla="*/ 4 w 30"/>
                  <a:gd name="T21" fmla="*/ 11 h 18"/>
                  <a:gd name="T22" fmla="*/ 1 w 30"/>
                  <a:gd name="T23" fmla="*/ 12 h 18"/>
                  <a:gd name="T24" fmla="*/ 0 w 30"/>
                  <a:gd name="T25" fmla="*/ 13 h 18"/>
                  <a:gd name="T26" fmla="*/ 0 w 30"/>
                  <a:gd name="T27" fmla="*/ 14 h 18"/>
                  <a:gd name="T28" fmla="*/ 0 w 30"/>
                  <a:gd name="T29" fmla="*/ 15 h 18"/>
                  <a:gd name="T30" fmla="*/ 0 w 30"/>
                  <a:gd name="T31" fmla="*/ 16 h 18"/>
                  <a:gd name="T32" fmla="*/ 1 w 30"/>
                  <a:gd name="T33" fmla="*/ 17 h 18"/>
                  <a:gd name="T34" fmla="*/ 2 w 30"/>
                  <a:gd name="T35" fmla="*/ 18 h 18"/>
                  <a:gd name="T36" fmla="*/ 3 w 30"/>
                  <a:gd name="T37" fmla="*/ 18 h 18"/>
                  <a:gd name="T38" fmla="*/ 4 w 30"/>
                  <a:gd name="T39" fmla="*/ 17 h 18"/>
                  <a:gd name="T40" fmla="*/ 8 w 30"/>
                  <a:gd name="T41" fmla="*/ 16 h 18"/>
                  <a:gd name="T42" fmla="*/ 5 w 30"/>
                  <a:gd name="T43" fmla="*/ 13 h 18"/>
                  <a:gd name="T44" fmla="*/ 6 w 30"/>
                  <a:gd name="T45" fmla="*/ 16 h 18"/>
                  <a:gd name="T46" fmla="*/ 27 w 30"/>
                  <a:gd name="T47" fmla="*/ 6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8"/>
                  <a:gd name="T74" fmla="*/ 30 w 3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8">
                    <a:moveTo>
                      <a:pt x="27" y="6"/>
                    </a:moveTo>
                    <a:lnTo>
                      <a:pt x="28" y="6"/>
                    </a:lnTo>
                    <a:lnTo>
                      <a:pt x="30" y="5"/>
                    </a:lnTo>
                    <a:lnTo>
                      <a:pt x="30" y="4"/>
                    </a:lnTo>
                    <a:lnTo>
                      <a:pt x="30" y="3"/>
                    </a:lnTo>
                    <a:lnTo>
                      <a:pt x="30" y="2"/>
                    </a:lnTo>
                    <a:lnTo>
                      <a:pt x="28" y="1"/>
                    </a:lnTo>
                    <a:lnTo>
                      <a:pt x="27" y="0"/>
                    </a:lnTo>
                    <a:lnTo>
                      <a:pt x="26" y="0"/>
                    </a:lnTo>
                    <a:lnTo>
                      <a:pt x="5" y="9"/>
                    </a:lnTo>
                    <a:lnTo>
                      <a:pt x="4" y="11"/>
                    </a:lnTo>
                    <a:lnTo>
                      <a:pt x="1" y="12"/>
                    </a:lnTo>
                    <a:lnTo>
                      <a:pt x="0" y="13"/>
                    </a:lnTo>
                    <a:lnTo>
                      <a:pt x="0" y="14"/>
                    </a:lnTo>
                    <a:lnTo>
                      <a:pt x="0" y="15"/>
                    </a:lnTo>
                    <a:lnTo>
                      <a:pt x="0" y="16"/>
                    </a:lnTo>
                    <a:lnTo>
                      <a:pt x="1" y="17"/>
                    </a:lnTo>
                    <a:lnTo>
                      <a:pt x="2" y="18"/>
                    </a:lnTo>
                    <a:lnTo>
                      <a:pt x="3" y="18"/>
                    </a:lnTo>
                    <a:lnTo>
                      <a:pt x="4" y="17"/>
                    </a:lnTo>
                    <a:lnTo>
                      <a:pt x="8" y="16"/>
                    </a:lnTo>
                    <a:lnTo>
                      <a:pt x="5" y="13"/>
                    </a:lnTo>
                    <a:lnTo>
                      <a:pt x="6" y="16"/>
                    </a:lnTo>
                    <a:lnTo>
                      <a:pt x="27" y="6"/>
                    </a:lnTo>
                    <a:close/>
                  </a:path>
                </a:pathLst>
              </a:custGeom>
              <a:solidFill>
                <a:srgbClr val="000000"/>
              </a:solidFill>
              <a:ln w="9525">
                <a:noFill/>
                <a:round/>
                <a:headEnd/>
                <a:tailEnd/>
              </a:ln>
            </p:spPr>
            <p:txBody>
              <a:bodyPr/>
              <a:lstStyle/>
              <a:p>
                <a:endParaRPr lang="en-US"/>
              </a:p>
            </p:txBody>
          </p:sp>
          <p:sp>
            <p:nvSpPr>
              <p:cNvPr id="127023" name="Freeform 18"/>
              <p:cNvSpPr>
                <a:spLocks/>
              </p:cNvSpPr>
              <p:nvPr/>
            </p:nvSpPr>
            <p:spPr bwMode="auto">
              <a:xfrm>
                <a:off x="2433" y="1129"/>
                <a:ext cx="29" cy="21"/>
              </a:xfrm>
              <a:custGeom>
                <a:avLst/>
                <a:gdLst>
                  <a:gd name="T0" fmla="*/ 28 w 29"/>
                  <a:gd name="T1" fmla="*/ 7 h 21"/>
                  <a:gd name="T2" fmla="*/ 29 w 29"/>
                  <a:gd name="T3" fmla="*/ 6 h 21"/>
                  <a:gd name="T4" fmla="*/ 29 w 29"/>
                  <a:gd name="T5" fmla="*/ 5 h 21"/>
                  <a:gd name="T6" fmla="*/ 29 w 29"/>
                  <a:gd name="T7" fmla="*/ 3 h 21"/>
                  <a:gd name="T8" fmla="*/ 29 w 29"/>
                  <a:gd name="T9" fmla="*/ 2 h 21"/>
                  <a:gd name="T10" fmla="*/ 28 w 29"/>
                  <a:gd name="T11" fmla="*/ 1 h 21"/>
                  <a:gd name="T12" fmla="*/ 27 w 29"/>
                  <a:gd name="T13" fmla="*/ 0 h 21"/>
                  <a:gd name="T14" fmla="*/ 25 w 29"/>
                  <a:gd name="T15" fmla="*/ 0 h 21"/>
                  <a:gd name="T16" fmla="*/ 24 w 29"/>
                  <a:gd name="T17" fmla="*/ 1 h 21"/>
                  <a:gd name="T18" fmla="*/ 1 w 29"/>
                  <a:gd name="T19" fmla="*/ 14 h 21"/>
                  <a:gd name="T20" fmla="*/ 0 w 29"/>
                  <a:gd name="T21" fmla="*/ 15 h 21"/>
                  <a:gd name="T22" fmla="*/ 0 w 29"/>
                  <a:gd name="T23" fmla="*/ 16 h 21"/>
                  <a:gd name="T24" fmla="*/ 0 w 29"/>
                  <a:gd name="T25" fmla="*/ 17 h 21"/>
                  <a:gd name="T26" fmla="*/ 0 w 29"/>
                  <a:gd name="T27" fmla="*/ 19 h 21"/>
                  <a:gd name="T28" fmla="*/ 1 w 29"/>
                  <a:gd name="T29" fmla="*/ 20 h 21"/>
                  <a:gd name="T30" fmla="*/ 2 w 29"/>
                  <a:gd name="T31" fmla="*/ 21 h 21"/>
                  <a:gd name="T32" fmla="*/ 3 w 29"/>
                  <a:gd name="T33" fmla="*/ 21 h 21"/>
                  <a:gd name="T34" fmla="*/ 4 w 29"/>
                  <a:gd name="T35" fmla="*/ 20 h 21"/>
                  <a:gd name="T36" fmla="*/ 28 w 29"/>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1"/>
                  <a:gd name="T59" fmla="*/ 29 w 29"/>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1">
                    <a:moveTo>
                      <a:pt x="28" y="7"/>
                    </a:moveTo>
                    <a:lnTo>
                      <a:pt x="29" y="6"/>
                    </a:lnTo>
                    <a:lnTo>
                      <a:pt x="29" y="5"/>
                    </a:lnTo>
                    <a:lnTo>
                      <a:pt x="29" y="3"/>
                    </a:lnTo>
                    <a:lnTo>
                      <a:pt x="29" y="2"/>
                    </a:lnTo>
                    <a:lnTo>
                      <a:pt x="28" y="1"/>
                    </a:lnTo>
                    <a:lnTo>
                      <a:pt x="27" y="0"/>
                    </a:lnTo>
                    <a:lnTo>
                      <a:pt x="25" y="0"/>
                    </a:lnTo>
                    <a:lnTo>
                      <a:pt x="24" y="1"/>
                    </a:lnTo>
                    <a:lnTo>
                      <a:pt x="1" y="14"/>
                    </a:lnTo>
                    <a:lnTo>
                      <a:pt x="0" y="15"/>
                    </a:lnTo>
                    <a:lnTo>
                      <a:pt x="0" y="16"/>
                    </a:lnTo>
                    <a:lnTo>
                      <a:pt x="0" y="17"/>
                    </a:lnTo>
                    <a:lnTo>
                      <a:pt x="0" y="19"/>
                    </a:lnTo>
                    <a:lnTo>
                      <a:pt x="1" y="20"/>
                    </a:lnTo>
                    <a:lnTo>
                      <a:pt x="2" y="21"/>
                    </a:lnTo>
                    <a:lnTo>
                      <a:pt x="3" y="21"/>
                    </a:lnTo>
                    <a:lnTo>
                      <a:pt x="4" y="20"/>
                    </a:lnTo>
                    <a:lnTo>
                      <a:pt x="28" y="7"/>
                    </a:lnTo>
                    <a:close/>
                  </a:path>
                </a:pathLst>
              </a:custGeom>
              <a:solidFill>
                <a:srgbClr val="000000"/>
              </a:solidFill>
              <a:ln w="9525">
                <a:noFill/>
                <a:round/>
                <a:headEnd/>
                <a:tailEnd/>
              </a:ln>
            </p:spPr>
            <p:txBody>
              <a:bodyPr/>
              <a:lstStyle/>
              <a:p>
                <a:endParaRPr lang="en-US"/>
              </a:p>
            </p:txBody>
          </p:sp>
          <p:sp>
            <p:nvSpPr>
              <p:cNvPr id="127024" name="Freeform 19"/>
              <p:cNvSpPr>
                <a:spLocks/>
              </p:cNvSpPr>
              <p:nvPr/>
            </p:nvSpPr>
            <p:spPr bwMode="auto">
              <a:xfrm>
                <a:off x="2395" y="1154"/>
                <a:ext cx="28" cy="23"/>
              </a:xfrm>
              <a:custGeom>
                <a:avLst/>
                <a:gdLst>
                  <a:gd name="T0" fmla="*/ 27 w 28"/>
                  <a:gd name="T1" fmla="*/ 6 h 23"/>
                  <a:gd name="T2" fmla="*/ 28 w 28"/>
                  <a:gd name="T3" fmla="*/ 5 h 23"/>
                  <a:gd name="T4" fmla="*/ 28 w 28"/>
                  <a:gd name="T5" fmla="*/ 4 h 23"/>
                  <a:gd name="T6" fmla="*/ 28 w 28"/>
                  <a:gd name="T7" fmla="*/ 3 h 23"/>
                  <a:gd name="T8" fmla="*/ 28 w 28"/>
                  <a:gd name="T9" fmla="*/ 2 h 23"/>
                  <a:gd name="T10" fmla="*/ 27 w 28"/>
                  <a:gd name="T11" fmla="*/ 1 h 23"/>
                  <a:gd name="T12" fmla="*/ 26 w 28"/>
                  <a:gd name="T13" fmla="*/ 0 h 23"/>
                  <a:gd name="T14" fmla="*/ 25 w 28"/>
                  <a:gd name="T15" fmla="*/ 0 h 23"/>
                  <a:gd name="T16" fmla="*/ 24 w 28"/>
                  <a:gd name="T17" fmla="*/ 1 h 23"/>
                  <a:gd name="T18" fmla="*/ 3 w 28"/>
                  <a:gd name="T19" fmla="*/ 16 h 23"/>
                  <a:gd name="T20" fmla="*/ 2 w 28"/>
                  <a:gd name="T21" fmla="*/ 17 h 23"/>
                  <a:gd name="T22" fmla="*/ 0 w 28"/>
                  <a:gd name="T23" fmla="*/ 18 h 23"/>
                  <a:gd name="T24" fmla="*/ 0 w 28"/>
                  <a:gd name="T25" fmla="*/ 19 h 23"/>
                  <a:gd name="T26" fmla="*/ 2 w 28"/>
                  <a:gd name="T27" fmla="*/ 20 h 23"/>
                  <a:gd name="T28" fmla="*/ 3 w 28"/>
                  <a:gd name="T29" fmla="*/ 21 h 23"/>
                  <a:gd name="T30" fmla="*/ 4 w 28"/>
                  <a:gd name="T31" fmla="*/ 23 h 23"/>
                  <a:gd name="T32" fmla="*/ 5 w 28"/>
                  <a:gd name="T33" fmla="*/ 23 h 23"/>
                  <a:gd name="T34" fmla="*/ 6 w 28"/>
                  <a:gd name="T35" fmla="*/ 21 h 23"/>
                  <a:gd name="T36" fmla="*/ 27 w 28"/>
                  <a:gd name="T37" fmla="*/ 6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3"/>
                  <a:gd name="T59" fmla="*/ 28 w 2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3">
                    <a:moveTo>
                      <a:pt x="27" y="6"/>
                    </a:moveTo>
                    <a:lnTo>
                      <a:pt x="28" y="5"/>
                    </a:lnTo>
                    <a:lnTo>
                      <a:pt x="28" y="4"/>
                    </a:lnTo>
                    <a:lnTo>
                      <a:pt x="28" y="3"/>
                    </a:lnTo>
                    <a:lnTo>
                      <a:pt x="28" y="2"/>
                    </a:lnTo>
                    <a:lnTo>
                      <a:pt x="27" y="1"/>
                    </a:lnTo>
                    <a:lnTo>
                      <a:pt x="26" y="0"/>
                    </a:lnTo>
                    <a:lnTo>
                      <a:pt x="25" y="0"/>
                    </a:lnTo>
                    <a:lnTo>
                      <a:pt x="24" y="1"/>
                    </a:lnTo>
                    <a:lnTo>
                      <a:pt x="3" y="16"/>
                    </a:lnTo>
                    <a:lnTo>
                      <a:pt x="2" y="17"/>
                    </a:lnTo>
                    <a:lnTo>
                      <a:pt x="0" y="18"/>
                    </a:lnTo>
                    <a:lnTo>
                      <a:pt x="0" y="19"/>
                    </a:lnTo>
                    <a:lnTo>
                      <a:pt x="2" y="20"/>
                    </a:lnTo>
                    <a:lnTo>
                      <a:pt x="3" y="21"/>
                    </a:lnTo>
                    <a:lnTo>
                      <a:pt x="4" y="23"/>
                    </a:lnTo>
                    <a:lnTo>
                      <a:pt x="5" y="23"/>
                    </a:lnTo>
                    <a:lnTo>
                      <a:pt x="6" y="21"/>
                    </a:lnTo>
                    <a:lnTo>
                      <a:pt x="27" y="6"/>
                    </a:lnTo>
                    <a:close/>
                  </a:path>
                </a:pathLst>
              </a:custGeom>
              <a:solidFill>
                <a:srgbClr val="000000"/>
              </a:solidFill>
              <a:ln w="9525">
                <a:noFill/>
                <a:round/>
                <a:headEnd/>
                <a:tailEnd/>
              </a:ln>
            </p:spPr>
            <p:txBody>
              <a:bodyPr/>
              <a:lstStyle/>
              <a:p>
                <a:endParaRPr lang="en-US"/>
              </a:p>
            </p:txBody>
          </p:sp>
          <p:sp>
            <p:nvSpPr>
              <p:cNvPr id="127025" name="Freeform 20"/>
              <p:cNvSpPr>
                <a:spLocks/>
              </p:cNvSpPr>
              <p:nvPr/>
            </p:nvSpPr>
            <p:spPr bwMode="auto">
              <a:xfrm>
                <a:off x="2361" y="1183"/>
                <a:ext cx="27" cy="24"/>
              </a:xfrm>
              <a:custGeom>
                <a:avLst/>
                <a:gdLst>
                  <a:gd name="T0" fmla="*/ 24 w 27"/>
                  <a:gd name="T1" fmla="*/ 5 h 24"/>
                  <a:gd name="T2" fmla="*/ 26 w 27"/>
                  <a:gd name="T3" fmla="*/ 4 h 24"/>
                  <a:gd name="T4" fmla="*/ 27 w 27"/>
                  <a:gd name="T5" fmla="*/ 3 h 24"/>
                  <a:gd name="T6" fmla="*/ 27 w 27"/>
                  <a:gd name="T7" fmla="*/ 2 h 24"/>
                  <a:gd name="T8" fmla="*/ 26 w 27"/>
                  <a:gd name="T9" fmla="*/ 1 h 24"/>
                  <a:gd name="T10" fmla="*/ 24 w 27"/>
                  <a:gd name="T11" fmla="*/ 0 h 24"/>
                  <a:gd name="T12" fmla="*/ 23 w 27"/>
                  <a:gd name="T13" fmla="*/ 0 h 24"/>
                  <a:gd name="T14" fmla="*/ 22 w 27"/>
                  <a:gd name="T15" fmla="*/ 0 h 24"/>
                  <a:gd name="T16" fmla="*/ 21 w 27"/>
                  <a:gd name="T17" fmla="*/ 0 h 24"/>
                  <a:gd name="T18" fmla="*/ 1 w 27"/>
                  <a:gd name="T19" fmla="*/ 17 h 24"/>
                  <a:gd name="T20" fmla="*/ 0 w 27"/>
                  <a:gd name="T21" fmla="*/ 18 h 24"/>
                  <a:gd name="T22" fmla="*/ 0 w 27"/>
                  <a:gd name="T23" fmla="*/ 19 h 24"/>
                  <a:gd name="T24" fmla="*/ 0 w 27"/>
                  <a:gd name="T25" fmla="*/ 20 h 24"/>
                  <a:gd name="T26" fmla="*/ 0 w 27"/>
                  <a:gd name="T27" fmla="*/ 22 h 24"/>
                  <a:gd name="T28" fmla="*/ 1 w 27"/>
                  <a:gd name="T29" fmla="*/ 23 h 24"/>
                  <a:gd name="T30" fmla="*/ 2 w 27"/>
                  <a:gd name="T31" fmla="*/ 24 h 24"/>
                  <a:gd name="T32" fmla="*/ 3 w 27"/>
                  <a:gd name="T33" fmla="*/ 24 h 24"/>
                  <a:gd name="T34" fmla="*/ 5 w 27"/>
                  <a:gd name="T35" fmla="*/ 23 h 24"/>
                  <a:gd name="T36" fmla="*/ 24 w 27"/>
                  <a:gd name="T37" fmla="*/ 5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4"/>
                  <a:gd name="T59" fmla="*/ 27 w 27"/>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4">
                    <a:moveTo>
                      <a:pt x="24" y="5"/>
                    </a:moveTo>
                    <a:lnTo>
                      <a:pt x="26" y="4"/>
                    </a:lnTo>
                    <a:lnTo>
                      <a:pt x="27" y="3"/>
                    </a:lnTo>
                    <a:lnTo>
                      <a:pt x="27" y="2"/>
                    </a:lnTo>
                    <a:lnTo>
                      <a:pt x="26" y="1"/>
                    </a:lnTo>
                    <a:lnTo>
                      <a:pt x="24" y="0"/>
                    </a:lnTo>
                    <a:lnTo>
                      <a:pt x="23" y="0"/>
                    </a:lnTo>
                    <a:lnTo>
                      <a:pt x="22" y="0"/>
                    </a:lnTo>
                    <a:lnTo>
                      <a:pt x="21" y="0"/>
                    </a:lnTo>
                    <a:lnTo>
                      <a:pt x="1" y="17"/>
                    </a:lnTo>
                    <a:lnTo>
                      <a:pt x="0" y="18"/>
                    </a:lnTo>
                    <a:lnTo>
                      <a:pt x="0" y="19"/>
                    </a:lnTo>
                    <a:lnTo>
                      <a:pt x="0" y="20"/>
                    </a:lnTo>
                    <a:lnTo>
                      <a:pt x="0" y="22"/>
                    </a:lnTo>
                    <a:lnTo>
                      <a:pt x="1" y="23"/>
                    </a:lnTo>
                    <a:lnTo>
                      <a:pt x="2" y="24"/>
                    </a:lnTo>
                    <a:lnTo>
                      <a:pt x="3" y="24"/>
                    </a:lnTo>
                    <a:lnTo>
                      <a:pt x="5" y="23"/>
                    </a:lnTo>
                    <a:lnTo>
                      <a:pt x="24" y="5"/>
                    </a:lnTo>
                    <a:close/>
                  </a:path>
                </a:pathLst>
              </a:custGeom>
              <a:solidFill>
                <a:srgbClr val="000000"/>
              </a:solidFill>
              <a:ln w="9525">
                <a:noFill/>
                <a:round/>
                <a:headEnd/>
                <a:tailEnd/>
              </a:ln>
            </p:spPr>
            <p:txBody>
              <a:bodyPr/>
              <a:lstStyle/>
              <a:p>
                <a:endParaRPr lang="en-US"/>
              </a:p>
            </p:txBody>
          </p:sp>
          <p:sp>
            <p:nvSpPr>
              <p:cNvPr id="127026" name="Freeform 21"/>
              <p:cNvSpPr>
                <a:spLocks/>
              </p:cNvSpPr>
              <p:nvPr/>
            </p:nvSpPr>
            <p:spPr bwMode="auto">
              <a:xfrm>
                <a:off x="2329" y="1214"/>
                <a:ext cx="24" cy="25"/>
              </a:xfrm>
              <a:custGeom>
                <a:avLst/>
                <a:gdLst>
                  <a:gd name="T0" fmla="*/ 24 w 24"/>
                  <a:gd name="T1" fmla="*/ 5 h 25"/>
                  <a:gd name="T2" fmla="*/ 24 w 24"/>
                  <a:gd name="T3" fmla="*/ 3 h 25"/>
                  <a:gd name="T4" fmla="*/ 24 w 24"/>
                  <a:gd name="T5" fmla="*/ 2 h 25"/>
                  <a:gd name="T6" fmla="*/ 24 w 24"/>
                  <a:gd name="T7" fmla="*/ 1 h 25"/>
                  <a:gd name="T8" fmla="*/ 23 w 24"/>
                  <a:gd name="T9" fmla="*/ 0 h 25"/>
                  <a:gd name="T10" fmla="*/ 22 w 24"/>
                  <a:gd name="T11" fmla="*/ 0 h 25"/>
                  <a:gd name="T12" fmla="*/ 21 w 24"/>
                  <a:gd name="T13" fmla="*/ 0 h 25"/>
                  <a:gd name="T14" fmla="*/ 20 w 24"/>
                  <a:gd name="T15" fmla="*/ 0 h 25"/>
                  <a:gd name="T16" fmla="*/ 19 w 24"/>
                  <a:gd name="T17" fmla="*/ 1 h 25"/>
                  <a:gd name="T18" fmla="*/ 1 w 24"/>
                  <a:gd name="T19" fmla="*/ 21 h 25"/>
                  <a:gd name="T20" fmla="*/ 0 w 24"/>
                  <a:gd name="T21" fmla="*/ 22 h 25"/>
                  <a:gd name="T22" fmla="*/ 0 w 24"/>
                  <a:gd name="T23" fmla="*/ 23 h 25"/>
                  <a:gd name="T24" fmla="*/ 1 w 24"/>
                  <a:gd name="T25" fmla="*/ 24 h 25"/>
                  <a:gd name="T26" fmla="*/ 2 w 24"/>
                  <a:gd name="T27" fmla="*/ 25 h 25"/>
                  <a:gd name="T28" fmla="*/ 3 w 24"/>
                  <a:gd name="T29" fmla="*/ 25 h 25"/>
                  <a:gd name="T30" fmla="*/ 5 w 24"/>
                  <a:gd name="T31" fmla="*/ 25 h 25"/>
                  <a:gd name="T32" fmla="*/ 6 w 24"/>
                  <a:gd name="T33" fmla="*/ 25 h 25"/>
                  <a:gd name="T34" fmla="*/ 7 w 24"/>
                  <a:gd name="T35" fmla="*/ 24 h 25"/>
                  <a:gd name="T36" fmla="*/ 24 w 24"/>
                  <a:gd name="T37" fmla="*/ 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5"/>
                  <a:gd name="T59" fmla="*/ 24 w 2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5">
                    <a:moveTo>
                      <a:pt x="24" y="5"/>
                    </a:moveTo>
                    <a:lnTo>
                      <a:pt x="24" y="3"/>
                    </a:lnTo>
                    <a:lnTo>
                      <a:pt x="24" y="2"/>
                    </a:lnTo>
                    <a:lnTo>
                      <a:pt x="24" y="1"/>
                    </a:lnTo>
                    <a:lnTo>
                      <a:pt x="23" y="0"/>
                    </a:lnTo>
                    <a:lnTo>
                      <a:pt x="22" y="0"/>
                    </a:lnTo>
                    <a:lnTo>
                      <a:pt x="21" y="0"/>
                    </a:lnTo>
                    <a:lnTo>
                      <a:pt x="20" y="0"/>
                    </a:lnTo>
                    <a:lnTo>
                      <a:pt x="19" y="1"/>
                    </a:lnTo>
                    <a:lnTo>
                      <a:pt x="1" y="21"/>
                    </a:lnTo>
                    <a:lnTo>
                      <a:pt x="0" y="22"/>
                    </a:lnTo>
                    <a:lnTo>
                      <a:pt x="0" y="23"/>
                    </a:lnTo>
                    <a:lnTo>
                      <a:pt x="1" y="24"/>
                    </a:lnTo>
                    <a:lnTo>
                      <a:pt x="2" y="25"/>
                    </a:lnTo>
                    <a:lnTo>
                      <a:pt x="3" y="25"/>
                    </a:lnTo>
                    <a:lnTo>
                      <a:pt x="5" y="25"/>
                    </a:lnTo>
                    <a:lnTo>
                      <a:pt x="6" y="25"/>
                    </a:lnTo>
                    <a:lnTo>
                      <a:pt x="7" y="24"/>
                    </a:lnTo>
                    <a:lnTo>
                      <a:pt x="24" y="5"/>
                    </a:lnTo>
                    <a:close/>
                  </a:path>
                </a:pathLst>
              </a:custGeom>
              <a:solidFill>
                <a:srgbClr val="000000"/>
              </a:solidFill>
              <a:ln w="9525">
                <a:noFill/>
                <a:round/>
                <a:headEnd/>
                <a:tailEnd/>
              </a:ln>
            </p:spPr>
            <p:txBody>
              <a:bodyPr/>
              <a:lstStyle/>
              <a:p>
                <a:endParaRPr lang="en-US"/>
              </a:p>
            </p:txBody>
          </p:sp>
          <p:sp>
            <p:nvSpPr>
              <p:cNvPr id="127027" name="Freeform 22"/>
              <p:cNvSpPr>
                <a:spLocks/>
              </p:cNvSpPr>
              <p:nvPr/>
            </p:nvSpPr>
            <p:spPr bwMode="auto">
              <a:xfrm>
                <a:off x="2302" y="1248"/>
                <a:ext cx="22" cy="26"/>
              </a:xfrm>
              <a:custGeom>
                <a:avLst/>
                <a:gdLst>
                  <a:gd name="T0" fmla="*/ 20 w 22"/>
                  <a:gd name="T1" fmla="*/ 5 h 26"/>
                  <a:gd name="T2" fmla="*/ 22 w 22"/>
                  <a:gd name="T3" fmla="*/ 4 h 26"/>
                  <a:gd name="T4" fmla="*/ 22 w 22"/>
                  <a:gd name="T5" fmla="*/ 3 h 26"/>
                  <a:gd name="T6" fmla="*/ 20 w 22"/>
                  <a:gd name="T7" fmla="*/ 2 h 26"/>
                  <a:gd name="T8" fmla="*/ 19 w 22"/>
                  <a:gd name="T9" fmla="*/ 1 h 26"/>
                  <a:gd name="T10" fmla="*/ 18 w 22"/>
                  <a:gd name="T11" fmla="*/ 0 h 26"/>
                  <a:gd name="T12" fmla="*/ 17 w 22"/>
                  <a:gd name="T13" fmla="*/ 0 h 26"/>
                  <a:gd name="T14" fmla="*/ 16 w 22"/>
                  <a:gd name="T15" fmla="*/ 1 h 26"/>
                  <a:gd name="T16" fmla="*/ 15 w 22"/>
                  <a:gd name="T17" fmla="*/ 2 h 26"/>
                  <a:gd name="T18" fmla="*/ 0 w 22"/>
                  <a:gd name="T19" fmla="*/ 22 h 26"/>
                  <a:gd name="T20" fmla="*/ 0 w 22"/>
                  <a:gd name="T21" fmla="*/ 23 h 26"/>
                  <a:gd name="T22" fmla="*/ 0 w 22"/>
                  <a:gd name="T23" fmla="*/ 24 h 26"/>
                  <a:gd name="T24" fmla="*/ 0 w 22"/>
                  <a:gd name="T25" fmla="*/ 25 h 26"/>
                  <a:gd name="T26" fmla="*/ 1 w 22"/>
                  <a:gd name="T27" fmla="*/ 26 h 26"/>
                  <a:gd name="T28" fmla="*/ 2 w 22"/>
                  <a:gd name="T29" fmla="*/ 26 h 26"/>
                  <a:gd name="T30" fmla="*/ 3 w 22"/>
                  <a:gd name="T31" fmla="*/ 26 h 26"/>
                  <a:gd name="T32" fmla="*/ 4 w 22"/>
                  <a:gd name="T33" fmla="*/ 26 h 26"/>
                  <a:gd name="T34" fmla="*/ 5 w 22"/>
                  <a:gd name="T35" fmla="*/ 25 h 26"/>
                  <a:gd name="T36" fmla="*/ 20 w 22"/>
                  <a:gd name="T37" fmla="*/ 5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6"/>
                  <a:gd name="T59" fmla="*/ 22 w 22"/>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6">
                    <a:moveTo>
                      <a:pt x="20" y="5"/>
                    </a:moveTo>
                    <a:lnTo>
                      <a:pt x="22" y="4"/>
                    </a:lnTo>
                    <a:lnTo>
                      <a:pt x="22" y="3"/>
                    </a:lnTo>
                    <a:lnTo>
                      <a:pt x="20" y="2"/>
                    </a:lnTo>
                    <a:lnTo>
                      <a:pt x="19" y="1"/>
                    </a:lnTo>
                    <a:lnTo>
                      <a:pt x="18" y="0"/>
                    </a:lnTo>
                    <a:lnTo>
                      <a:pt x="17" y="0"/>
                    </a:lnTo>
                    <a:lnTo>
                      <a:pt x="16" y="1"/>
                    </a:lnTo>
                    <a:lnTo>
                      <a:pt x="15" y="2"/>
                    </a:lnTo>
                    <a:lnTo>
                      <a:pt x="0" y="22"/>
                    </a:lnTo>
                    <a:lnTo>
                      <a:pt x="0" y="23"/>
                    </a:lnTo>
                    <a:lnTo>
                      <a:pt x="0" y="24"/>
                    </a:lnTo>
                    <a:lnTo>
                      <a:pt x="0" y="25"/>
                    </a:lnTo>
                    <a:lnTo>
                      <a:pt x="1" y="26"/>
                    </a:lnTo>
                    <a:lnTo>
                      <a:pt x="2" y="26"/>
                    </a:lnTo>
                    <a:lnTo>
                      <a:pt x="3" y="26"/>
                    </a:lnTo>
                    <a:lnTo>
                      <a:pt x="4" y="26"/>
                    </a:lnTo>
                    <a:lnTo>
                      <a:pt x="5" y="25"/>
                    </a:lnTo>
                    <a:lnTo>
                      <a:pt x="20" y="5"/>
                    </a:lnTo>
                    <a:close/>
                  </a:path>
                </a:pathLst>
              </a:custGeom>
              <a:solidFill>
                <a:srgbClr val="000000"/>
              </a:solidFill>
              <a:ln w="9525">
                <a:noFill/>
                <a:round/>
                <a:headEnd/>
                <a:tailEnd/>
              </a:ln>
            </p:spPr>
            <p:txBody>
              <a:bodyPr/>
              <a:lstStyle/>
              <a:p>
                <a:endParaRPr lang="en-US"/>
              </a:p>
            </p:txBody>
          </p:sp>
          <p:sp>
            <p:nvSpPr>
              <p:cNvPr id="127028" name="Freeform 23"/>
              <p:cNvSpPr>
                <a:spLocks/>
              </p:cNvSpPr>
              <p:nvPr/>
            </p:nvSpPr>
            <p:spPr bwMode="auto">
              <a:xfrm>
                <a:off x="2276" y="1284"/>
                <a:ext cx="20" cy="29"/>
              </a:xfrm>
              <a:custGeom>
                <a:avLst/>
                <a:gdLst>
                  <a:gd name="T0" fmla="*/ 20 w 20"/>
                  <a:gd name="T1" fmla="*/ 5 h 29"/>
                  <a:gd name="T2" fmla="*/ 20 w 20"/>
                  <a:gd name="T3" fmla="*/ 4 h 29"/>
                  <a:gd name="T4" fmla="*/ 20 w 20"/>
                  <a:gd name="T5" fmla="*/ 3 h 29"/>
                  <a:gd name="T6" fmla="*/ 20 w 20"/>
                  <a:gd name="T7" fmla="*/ 2 h 29"/>
                  <a:gd name="T8" fmla="*/ 19 w 20"/>
                  <a:gd name="T9" fmla="*/ 1 h 29"/>
                  <a:gd name="T10" fmla="*/ 18 w 20"/>
                  <a:gd name="T11" fmla="*/ 0 h 29"/>
                  <a:gd name="T12" fmla="*/ 17 w 20"/>
                  <a:gd name="T13" fmla="*/ 0 h 29"/>
                  <a:gd name="T14" fmla="*/ 16 w 20"/>
                  <a:gd name="T15" fmla="*/ 1 h 29"/>
                  <a:gd name="T16" fmla="*/ 14 w 20"/>
                  <a:gd name="T17" fmla="*/ 2 h 29"/>
                  <a:gd name="T18" fmla="*/ 0 w 20"/>
                  <a:gd name="T19" fmla="*/ 24 h 29"/>
                  <a:gd name="T20" fmla="*/ 0 w 20"/>
                  <a:gd name="T21" fmla="*/ 25 h 29"/>
                  <a:gd name="T22" fmla="*/ 0 w 20"/>
                  <a:gd name="T23" fmla="*/ 26 h 29"/>
                  <a:gd name="T24" fmla="*/ 0 w 20"/>
                  <a:gd name="T25" fmla="*/ 27 h 29"/>
                  <a:gd name="T26" fmla="*/ 1 w 20"/>
                  <a:gd name="T27" fmla="*/ 28 h 29"/>
                  <a:gd name="T28" fmla="*/ 2 w 20"/>
                  <a:gd name="T29" fmla="*/ 29 h 29"/>
                  <a:gd name="T30" fmla="*/ 3 w 20"/>
                  <a:gd name="T31" fmla="*/ 29 h 29"/>
                  <a:gd name="T32" fmla="*/ 5 w 20"/>
                  <a:gd name="T33" fmla="*/ 28 h 29"/>
                  <a:gd name="T34" fmla="*/ 6 w 20"/>
                  <a:gd name="T35" fmla="*/ 27 h 29"/>
                  <a:gd name="T36" fmla="*/ 20 w 20"/>
                  <a:gd name="T37" fmla="*/ 5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9"/>
                  <a:gd name="T59" fmla="*/ 20 w 2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9">
                    <a:moveTo>
                      <a:pt x="20" y="5"/>
                    </a:moveTo>
                    <a:lnTo>
                      <a:pt x="20" y="4"/>
                    </a:lnTo>
                    <a:lnTo>
                      <a:pt x="20" y="3"/>
                    </a:lnTo>
                    <a:lnTo>
                      <a:pt x="20" y="2"/>
                    </a:lnTo>
                    <a:lnTo>
                      <a:pt x="19" y="1"/>
                    </a:lnTo>
                    <a:lnTo>
                      <a:pt x="18" y="0"/>
                    </a:lnTo>
                    <a:lnTo>
                      <a:pt x="17" y="0"/>
                    </a:lnTo>
                    <a:lnTo>
                      <a:pt x="16" y="1"/>
                    </a:lnTo>
                    <a:lnTo>
                      <a:pt x="14" y="2"/>
                    </a:lnTo>
                    <a:lnTo>
                      <a:pt x="0" y="24"/>
                    </a:lnTo>
                    <a:lnTo>
                      <a:pt x="0" y="25"/>
                    </a:lnTo>
                    <a:lnTo>
                      <a:pt x="0" y="26"/>
                    </a:lnTo>
                    <a:lnTo>
                      <a:pt x="0" y="27"/>
                    </a:lnTo>
                    <a:lnTo>
                      <a:pt x="1" y="28"/>
                    </a:lnTo>
                    <a:lnTo>
                      <a:pt x="2" y="29"/>
                    </a:lnTo>
                    <a:lnTo>
                      <a:pt x="3" y="29"/>
                    </a:lnTo>
                    <a:lnTo>
                      <a:pt x="5" y="28"/>
                    </a:lnTo>
                    <a:lnTo>
                      <a:pt x="6" y="27"/>
                    </a:lnTo>
                    <a:lnTo>
                      <a:pt x="20" y="5"/>
                    </a:lnTo>
                    <a:close/>
                  </a:path>
                </a:pathLst>
              </a:custGeom>
              <a:solidFill>
                <a:srgbClr val="000000"/>
              </a:solidFill>
              <a:ln w="9525">
                <a:noFill/>
                <a:round/>
                <a:headEnd/>
                <a:tailEnd/>
              </a:ln>
            </p:spPr>
            <p:txBody>
              <a:bodyPr/>
              <a:lstStyle/>
              <a:p>
                <a:endParaRPr lang="en-US"/>
              </a:p>
            </p:txBody>
          </p:sp>
          <p:sp>
            <p:nvSpPr>
              <p:cNvPr id="127029" name="Freeform 24"/>
              <p:cNvSpPr>
                <a:spLocks/>
              </p:cNvSpPr>
              <p:nvPr/>
            </p:nvSpPr>
            <p:spPr bwMode="auto">
              <a:xfrm>
                <a:off x="2254" y="1323"/>
                <a:ext cx="19" cy="30"/>
              </a:xfrm>
              <a:custGeom>
                <a:avLst/>
                <a:gdLst>
                  <a:gd name="T0" fmla="*/ 19 w 19"/>
                  <a:gd name="T1" fmla="*/ 4 h 30"/>
                  <a:gd name="T2" fmla="*/ 19 w 19"/>
                  <a:gd name="T3" fmla="*/ 3 h 30"/>
                  <a:gd name="T4" fmla="*/ 18 w 19"/>
                  <a:gd name="T5" fmla="*/ 2 h 30"/>
                  <a:gd name="T6" fmla="*/ 17 w 19"/>
                  <a:gd name="T7" fmla="*/ 1 h 30"/>
                  <a:gd name="T8" fmla="*/ 15 w 19"/>
                  <a:gd name="T9" fmla="*/ 0 h 30"/>
                  <a:gd name="T10" fmla="*/ 14 w 19"/>
                  <a:gd name="T11" fmla="*/ 0 h 30"/>
                  <a:gd name="T12" fmla="*/ 13 w 19"/>
                  <a:gd name="T13" fmla="*/ 1 h 30"/>
                  <a:gd name="T14" fmla="*/ 12 w 19"/>
                  <a:gd name="T15" fmla="*/ 2 h 30"/>
                  <a:gd name="T16" fmla="*/ 12 w 19"/>
                  <a:gd name="T17" fmla="*/ 3 h 30"/>
                  <a:gd name="T18" fmla="*/ 0 w 19"/>
                  <a:gd name="T19" fmla="*/ 26 h 30"/>
                  <a:gd name="T20" fmla="*/ 0 w 19"/>
                  <a:gd name="T21" fmla="*/ 27 h 30"/>
                  <a:gd name="T22" fmla="*/ 1 w 19"/>
                  <a:gd name="T23" fmla="*/ 28 h 30"/>
                  <a:gd name="T24" fmla="*/ 2 w 19"/>
                  <a:gd name="T25" fmla="*/ 29 h 30"/>
                  <a:gd name="T26" fmla="*/ 3 w 19"/>
                  <a:gd name="T27" fmla="*/ 30 h 30"/>
                  <a:gd name="T28" fmla="*/ 4 w 19"/>
                  <a:gd name="T29" fmla="*/ 30 h 30"/>
                  <a:gd name="T30" fmla="*/ 6 w 19"/>
                  <a:gd name="T31" fmla="*/ 29 h 30"/>
                  <a:gd name="T32" fmla="*/ 7 w 19"/>
                  <a:gd name="T33" fmla="*/ 28 h 30"/>
                  <a:gd name="T34" fmla="*/ 7 w 19"/>
                  <a:gd name="T35" fmla="*/ 27 h 30"/>
                  <a:gd name="T36" fmla="*/ 19 w 19"/>
                  <a:gd name="T37" fmla="*/ 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0"/>
                  <a:gd name="T59" fmla="*/ 19 w 1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0">
                    <a:moveTo>
                      <a:pt x="19" y="4"/>
                    </a:moveTo>
                    <a:lnTo>
                      <a:pt x="19" y="3"/>
                    </a:lnTo>
                    <a:lnTo>
                      <a:pt x="18" y="2"/>
                    </a:lnTo>
                    <a:lnTo>
                      <a:pt x="17" y="1"/>
                    </a:lnTo>
                    <a:lnTo>
                      <a:pt x="15" y="0"/>
                    </a:lnTo>
                    <a:lnTo>
                      <a:pt x="14" y="0"/>
                    </a:lnTo>
                    <a:lnTo>
                      <a:pt x="13" y="1"/>
                    </a:lnTo>
                    <a:lnTo>
                      <a:pt x="12" y="2"/>
                    </a:lnTo>
                    <a:lnTo>
                      <a:pt x="12" y="3"/>
                    </a:lnTo>
                    <a:lnTo>
                      <a:pt x="0" y="26"/>
                    </a:lnTo>
                    <a:lnTo>
                      <a:pt x="0" y="27"/>
                    </a:lnTo>
                    <a:lnTo>
                      <a:pt x="1" y="28"/>
                    </a:lnTo>
                    <a:lnTo>
                      <a:pt x="2" y="29"/>
                    </a:lnTo>
                    <a:lnTo>
                      <a:pt x="3" y="30"/>
                    </a:lnTo>
                    <a:lnTo>
                      <a:pt x="4" y="30"/>
                    </a:lnTo>
                    <a:lnTo>
                      <a:pt x="6" y="29"/>
                    </a:lnTo>
                    <a:lnTo>
                      <a:pt x="7" y="28"/>
                    </a:lnTo>
                    <a:lnTo>
                      <a:pt x="7" y="27"/>
                    </a:lnTo>
                    <a:lnTo>
                      <a:pt x="19" y="4"/>
                    </a:lnTo>
                    <a:close/>
                  </a:path>
                </a:pathLst>
              </a:custGeom>
              <a:solidFill>
                <a:srgbClr val="000000"/>
              </a:solidFill>
              <a:ln w="9525">
                <a:noFill/>
                <a:round/>
                <a:headEnd/>
                <a:tailEnd/>
              </a:ln>
            </p:spPr>
            <p:txBody>
              <a:bodyPr/>
              <a:lstStyle/>
              <a:p>
                <a:endParaRPr lang="en-US"/>
              </a:p>
            </p:txBody>
          </p:sp>
          <p:sp>
            <p:nvSpPr>
              <p:cNvPr id="127030" name="Freeform 25"/>
              <p:cNvSpPr>
                <a:spLocks/>
              </p:cNvSpPr>
              <p:nvPr/>
            </p:nvSpPr>
            <p:spPr bwMode="auto">
              <a:xfrm>
                <a:off x="2236" y="1364"/>
                <a:ext cx="17" cy="30"/>
              </a:xfrm>
              <a:custGeom>
                <a:avLst/>
                <a:gdLst>
                  <a:gd name="T0" fmla="*/ 17 w 17"/>
                  <a:gd name="T1" fmla="*/ 4 h 30"/>
                  <a:gd name="T2" fmla="*/ 17 w 17"/>
                  <a:gd name="T3" fmla="*/ 3 h 30"/>
                  <a:gd name="T4" fmla="*/ 16 w 17"/>
                  <a:gd name="T5" fmla="*/ 2 h 30"/>
                  <a:gd name="T6" fmla="*/ 15 w 17"/>
                  <a:gd name="T7" fmla="*/ 1 h 30"/>
                  <a:gd name="T8" fmla="*/ 14 w 17"/>
                  <a:gd name="T9" fmla="*/ 0 h 30"/>
                  <a:gd name="T10" fmla="*/ 12 w 17"/>
                  <a:gd name="T11" fmla="*/ 0 h 30"/>
                  <a:gd name="T12" fmla="*/ 11 w 17"/>
                  <a:gd name="T13" fmla="*/ 1 h 30"/>
                  <a:gd name="T14" fmla="*/ 10 w 17"/>
                  <a:gd name="T15" fmla="*/ 2 h 30"/>
                  <a:gd name="T16" fmla="*/ 10 w 17"/>
                  <a:gd name="T17" fmla="*/ 3 h 30"/>
                  <a:gd name="T18" fmla="*/ 0 w 17"/>
                  <a:gd name="T19" fmla="*/ 24 h 30"/>
                  <a:gd name="T20" fmla="*/ 0 w 17"/>
                  <a:gd name="T21" fmla="*/ 27 h 30"/>
                  <a:gd name="T22" fmla="*/ 0 w 17"/>
                  <a:gd name="T23" fmla="*/ 28 h 30"/>
                  <a:gd name="T24" fmla="*/ 0 w 17"/>
                  <a:gd name="T25" fmla="*/ 29 h 30"/>
                  <a:gd name="T26" fmla="*/ 1 w 17"/>
                  <a:gd name="T27" fmla="*/ 30 h 30"/>
                  <a:gd name="T28" fmla="*/ 3 w 17"/>
                  <a:gd name="T29" fmla="*/ 30 h 30"/>
                  <a:gd name="T30" fmla="*/ 4 w 17"/>
                  <a:gd name="T31" fmla="*/ 30 h 30"/>
                  <a:gd name="T32" fmla="*/ 5 w 17"/>
                  <a:gd name="T33" fmla="*/ 30 h 30"/>
                  <a:gd name="T34" fmla="*/ 6 w 17"/>
                  <a:gd name="T35" fmla="*/ 29 h 30"/>
                  <a:gd name="T36" fmla="*/ 7 w 17"/>
                  <a:gd name="T37" fmla="*/ 28 h 30"/>
                  <a:gd name="T38" fmla="*/ 7 w 17"/>
                  <a:gd name="T39" fmla="*/ 25 h 30"/>
                  <a:gd name="T40" fmla="*/ 17 w 17"/>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30"/>
                  <a:gd name="T65" fmla="*/ 17 w 1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30">
                    <a:moveTo>
                      <a:pt x="17" y="4"/>
                    </a:moveTo>
                    <a:lnTo>
                      <a:pt x="17" y="3"/>
                    </a:lnTo>
                    <a:lnTo>
                      <a:pt x="16" y="2"/>
                    </a:lnTo>
                    <a:lnTo>
                      <a:pt x="15" y="1"/>
                    </a:lnTo>
                    <a:lnTo>
                      <a:pt x="14" y="0"/>
                    </a:lnTo>
                    <a:lnTo>
                      <a:pt x="12" y="0"/>
                    </a:lnTo>
                    <a:lnTo>
                      <a:pt x="11" y="1"/>
                    </a:lnTo>
                    <a:lnTo>
                      <a:pt x="10" y="2"/>
                    </a:lnTo>
                    <a:lnTo>
                      <a:pt x="10" y="3"/>
                    </a:lnTo>
                    <a:lnTo>
                      <a:pt x="0" y="24"/>
                    </a:lnTo>
                    <a:lnTo>
                      <a:pt x="0" y="27"/>
                    </a:lnTo>
                    <a:lnTo>
                      <a:pt x="0" y="28"/>
                    </a:lnTo>
                    <a:lnTo>
                      <a:pt x="0" y="29"/>
                    </a:lnTo>
                    <a:lnTo>
                      <a:pt x="1" y="30"/>
                    </a:lnTo>
                    <a:lnTo>
                      <a:pt x="3" y="30"/>
                    </a:lnTo>
                    <a:lnTo>
                      <a:pt x="4" y="30"/>
                    </a:lnTo>
                    <a:lnTo>
                      <a:pt x="5" y="30"/>
                    </a:lnTo>
                    <a:lnTo>
                      <a:pt x="6" y="29"/>
                    </a:lnTo>
                    <a:lnTo>
                      <a:pt x="7" y="28"/>
                    </a:lnTo>
                    <a:lnTo>
                      <a:pt x="7" y="25"/>
                    </a:lnTo>
                    <a:lnTo>
                      <a:pt x="17" y="4"/>
                    </a:lnTo>
                    <a:close/>
                  </a:path>
                </a:pathLst>
              </a:custGeom>
              <a:solidFill>
                <a:srgbClr val="000000"/>
              </a:solidFill>
              <a:ln w="9525">
                <a:noFill/>
                <a:round/>
                <a:headEnd/>
                <a:tailEnd/>
              </a:ln>
            </p:spPr>
            <p:txBody>
              <a:bodyPr/>
              <a:lstStyle/>
              <a:p>
                <a:endParaRPr lang="en-US"/>
              </a:p>
            </p:txBody>
          </p:sp>
          <p:sp>
            <p:nvSpPr>
              <p:cNvPr id="127031" name="Freeform 26"/>
              <p:cNvSpPr>
                <a:spLocks/>
              </p:cNvSpPr>
              <p:nvPr/>
            </p:nvSpPr>
            <p:spPr bwMode="auto">
              <a:xfrm>
                <a:off x="2222" y="1407"/>
                <a:ext cx="14" cy="31"/>
              </a:xfrm>
              <a:custGeom>
                <a:avLst/>
                <a:gdLst>
                  <a:gd name="T0" fmla="*/ 14 w 14"/>
                  <a:gd name="T1" fmla="*/ 3 h 31"/>
                  <a:gd name="T2" fmla="*/ 14 w 14"/>
                  <a:gd name="T3" fmla="*/ 2 h 31"/>
                  <a:gd name="T4" fmla="*/ 14 w 14"/>
                  <a:gd name="T5" fmla="*/ 1 h 31"/>
                  <a:gd name="T6" fmla="*/ 13 w 14"/>
                  <a:gd name="T7" fmla="*/ 0 h 31"/>
                  <a:gd name="T8" fmla="*/ 12 w 14"/>
                  <a:gd name="T9" fmla="*/ 0 h 31"/>
                  <a:gd name="T10" fmla="*/ 11 w 14"/>
                  <a:gd name="T11" fmla="*/ 0 h 31"/>
                  <a:gd name="T12" fmla="*/ 10 w 14"/>
                  <a:gd name="T13" fmla="*/ 0 h 31"/>
                  <a:gd name="T14" fmla="*/ 9 w 14"/>
                  <a:gd name="T15" fmla="*/ 1 h 31"/>
                  <a:gd name="T16" fmla="*/ 8 w 14"/>
                  <a:gd name="T17" fmla="*/ 2 h 31"/>
                  <a:gd name="T18" fmla="*/ 7 w 14"/>
                  <a:gd name="T19" fmla="*/ 5 h 31"/>
                  <a:gd name="T20" fmla="*/ 0 w 14"/>
                  <a:gd name="T21" fmla="*/ 27 h 31"/>
                  <a:gd name="T22" fmla="*/ 0 w 14"/>
                  <a:gd name="T23" fmla="*/ 28 h 31"/>
                  <a:gd name="T24" fmla="*/ 1 w 14"/>
                  <a:gd name="T25" fmla="*/ 29 h 31"/>
                  <a:gd name="T26" fmla="*/ 2 w 14"/>
                  <a:gd name="T27" fmla="*/ 30 h 31"/>
                  <a:gd name="T28" fmla="*/ 3 w 14"/>
                  <a:gd name="T29" fmla="*/ 31 h 31"/>
                  <a:gd name="T30" fmla="*/ 4 w 14"/>
                  <a:gd name="T31" fmla="*/ 31 h 31"/>
                  <a:gd name="T32" fmla="*/ 5 w 14"/>
                  <a:gd name="T33" fmla="*/ 30 h 31"/>
                  <a:gd name="T34" fmla="*/ 7 w 14"/>
                  <a:gd name="T35" fmla="*/ 29 h 31"/>
                  <a:gd name="T36" fmla="*/ 7 w 14"/>
                  <a:gd name="T37" fmla="*/ 28 h 31"/>
                  <a:gd name="T38" fmla="*/ 13 w 14"/>
                  <a:gd name="T39" fmla="*/ 6 h 31"/>
                  <a:gd name="T40" fmla="*/ 14 w 14"/>
                  <a:gd name="T41" fmla="*/ 3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1"/>
                  <a:gd name="T65" fmla="*/ 14 w 14"/>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1">
                    <a:moveTo>
                      <a:pt x="14" y="3"/>
                    </a:moveTo>
                    <a:lnTo>
                      <a:pt x="14" y="2"/>
                    </a:lnTo>
                    <a:lnTo>
                      <a:pt x="14" y="1"/>
                    </a:lnTo>
                    <a:lnTo>
                      <a:pt x="13" y="0"/>
                    </a:lnTo>
                    <a:lnTo>
                      <a:pt x="12" y="0"/>
                    </a:lnTo>
                    <a:lnTo>
                      <a:pt x="11" y="0"/>
                    </a:lnTo>
                    <a:lnTo>
                      <a:pt x="10" y="0"/>
                    </a:lnTo>
                    <a:lnTo>
                      <a:pt x="9" y="1"/>
                    </a:lnTo>
                    <a:lnTo>
                      <a:pt x="8" y="2"/>
                    </a:lnTo>
                    <a:lnTo>
                      <a:pt x="7" y="5"/>
                    </a:lnTo>
                    <a:lnTo>
                      <a:pt x="0" y="27"/>
                    </a:lnTo>
                    <a:lnTo>
                      <a:pt x="0" y="28"/>
                    </a:lnTo>
                    <a:lnTo>
                      <a:pt x="1" y="29"/>
                    </a:lnTo>
                    <a:lnTo>
                      <a:pt x="2" y="30"/>
                    </a:lnTo>
                    <a:lnTo>
                      <a:pt x="3" y="31"/>
                    </a:lnTo>
                    <a:lnTo>
                      <a:pt x="4" y="31"/>
                    </a:lnTo>
                    <a:lnTo>
                      <a:pt x="5" y="30"/>
                    </a:lnTo>
                    <a:lnTo>
                      <a:pt x="7" y="29"/>
                    </a:lnTo>
                    <a:lnTo>
                      <a:pt x="7" y="28"/>
                    </a:lnTo>
                    <a:lnTo>
                      <a:pt x="13" y="6"/>
                    </a:lnTo>
                    <a:lnTo>
                      <a:pt x="14" y="3"/>
                    </a:lnTo>
                    <a:close/>
                  </a:path>
                </a:pathLst>
              </a:custGeom>
              <a:solidFill>
                <a:srgbClr val="000000"/>
              </a:solidFill>
              <a:ln w="9525">
                <a:noFill/>
                <a:round/>
                <a:headEnd/>
                <a:tailEnd/>
              </a:ln>
            </p:spPr>
            <p:txBody>
              <a:bodyPr/>
              <a:lstStyle/>
              <a:p>
                <a:endParaRPr lang="en-US"/>
              </a:p>
            </p:txBody>
          </p:sp>
          <p:sp>
            <p:nvSpPr>
              <p:cNvPr id="127032" name="Freeform 27"/>
              <p:cNvSpPr>
                <a:spLocks/>
              </p:cNvSpPr>
              <p:nvPr/>
            </p:nvSpPr>
            <p:spPr bwMode="auto">
              <a:xfrm>
                <a:off x="2213" y="1450"/>
                <a:ext cx="11" cy="32"/>
              </a:xfrm>
              <a:custGeom>
                <a:avLst/>
                <a:gdLst>
                  <a:gd name="T0" fmla="*/ 11 w 11"/>
                  <a:gd name="T1" fmla="*/ 4 h 32"/>
                  <a:gd name="T2" fmla="*/ 11 w 11"/>
                  <a:gd name="T3" fmla="*/ 3 h 32"/>
                  <a:gd name="T4" fmla="*/ 11 w 11"/>
                  <a:gd name="T5" fmla="*/ 2 h 32"/>
                  <a:gd name="T6" fmla="*/ 10 w 11"/>
                  <a:gd name="T7" fmla="*/ 1 h 32"/>
                  <a:gd name="T8" fmla="*/ 9 w 11"/>
                  <a:gd name="T9" fmla="*/ 0 h 32"/>
                  <a:gd name="T10" fmla="*/ 8 w 11"/>
                  <a:gd name="T11" fmla="*/ 0 h 32"/>
                  <a:gd name="T12" fmla="*/ 7 w 11"/>
                  <a:gd name="T13" fmla="*/ 1 h 32"/>
                  <a:gd name="T14" fmla="*/ 6 w 11"/>
                  <a:gd name="T15" fmla="*/ 2 h 32"/>
                  <a:gd name="T16" fmla="*/ 5 w 11"/>
                  <a:gd name="T17" fmla="*/ 3 h 32"/>
                  <a:gd name="T18" fmla="*/ 3 w 11"/>
                  <a:gd name="T19" fmla="*/ 10 h 32"/>
                  <a:gd name="T20" fmla="*/ 0 w 11"/>
                  <a:gd name="T21" fmla="*/ 28 h 32"/>
                  <a:gd name="T22" fmla="*/ 0 w 11"/>
                  <a:gd name="T23" fmla="*/ 29 h 32"/>
                  <a:gd name="T24" fmla="*/ 0 w 11"/>
                  <a:gd name="T25" fmla="*/ 30 h 32"/>
                  <a:gd name="T26" fmla="*/ 1 w 11"/>
                  <a:gd name="T27" fmla="*/ 31 h 32"/>
                  <a:gd name="T28" fmla="*/ 2 w 11"/>
                  <a:gd name="T29" fmla="*/ 32 h 32"/>
                  <a:gd name="T30" fmla="*/ 3 w 11"/>
                  <a:gd name="T31" fmla="*/ 32 h 32"/>
                  <a:gd name="T32" fmla="*/ 5 w 11"/>
                  <a:gd name="T33" fmla="*/ 31 h 32"/>
                  <a:gd name="T34" fmla="*/ 6 w 11"/>
                  <a:gd name="T35" fmla="*/ 30 h 32"/>
                  <a:gd name="T36" fmla="*/ 7 w 11"/>
                  <a:gd name="T37" fmla="*/ 29 h 32"/>
                  <a:gd name="T38" fmla="*/ 10 w 11"/>
                  <a:gd name="T39" fmla="*/ 12 h 32"/>
                  <a:gd name="T40" fmla="*/ 11 w 11"/>
                  <a:gd name="T41" fmla="*/ 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32"/>
                  <a:gd name="T65" fmla="*/ 11 w 11"/>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32">
                    <a:moveTo>
                      <a:pt x="11" y="4"/>
                    </a:moveTo>
                    <a:lnTo>
                      <a:pt x="11" y="3"/>
                    </a:lnTo>
                    <a:lnTo>
                      <a:pt x="11" y="2"/>
                    </a:lnTo>
                    <a:lnTo>
                      <a:pt x="10" y="1"/>
                    </a:lnTo>
                    <a:lnTo>
                      <a:pt x="9" y="0"/>
                    </a:lnTo>
                    <a:lnTo>
                      <a:pt x="8" y="0"/>
                    </a:lnTo>
                    <a:lnTo>
                      <a:pt x="7" y="1"/>
                    </a:lnTo>
                    <a:lnTo>
                      <a:pt x="6" y="2"/>
                    </a:lnTo>
                    <a:lnTo>
                      <a:pt x="5" y="3"/>
                    </a:lnTo>
                    <a:lnTo>
                      <a:pt x="3" y="10"/>
                    </a:lnTo>
                    <a:lnTo>
                      <a:pt x="0" y="28"/>
                    </a:lnTo>
                    <a:lnTo>
                      <a:pt x="0" y="29"/>
                    </a:lnTo>
                    <a:lnTo>
                      <a:pt x="0" y="30"/>
                    </a:lnTo>
                    <a:lnTo>
                      <a:pt x="1" y="31"/>
                    </a:lnTo>
                    <a:lnTo>
                      <a:pt x="2" y="32"/>
                    </a:lnTo>
                    <a:lnTo>
                      <a:pt x="3" y="32"/>
                    </a:lnTo>
                    <a:lnTo>
                      <a:pt x="5" y="31"/>
                    </a:lnTo>
                    <a:lnTo>
                      <a:pt x="6" y="30"/>
                    </a:lnTo>
                    <a:lnTo>
                      <a:pt x="7" y="29"/>
                    </a:lnTo>
                    <a:lnTo>
                      <a:pt x="10" y="12"/>
                    </a:lnTo>
                    <a:lnTo>
                      <a:pt x="11" y="4"/>
                    </a:lnTo>
                    <a:close/>
                  </a:path>
                </a:pathLst>
              </a:custGeom>
              <a:solidFill>
                <a:srgbClr val="000000"/>
              </a:solidFill>
              <a:ln w="9525">
                <a:noFill/>
                <a:round/>
                <a:headEnd/>
                <a:tailEnd/>
              </a:ln>
            </p:spPr>
            <p:txBody>
              <a:bodyPr/>
              <a:lstStyle/>
              <a:p>
                <a:endParaRPr lang="en-US"/>
              </a:p>
            </p:txBody>
          </p:sp>
          <p:sp>
            <p:nvSpPr>
              <p:cNvPr id="127033" name="Freeform 28"/>
              <p:cNvSpPr>
                <a:spLocks/>
              </p:cNvSpPr>
              <p:nvPr/>
            </p:nvSpPr>
            <p:spPr bwMode="auto">
              <a:xfrm>
                <a:off x="2208" y="1494"/>
                <a:ext cx="8" cy="32"/>
              </a:xfrm>
              <a:custGeom>
                <a:avLst/>
                <a:gdLst>
                  <a:gd name="T0" fmla="*/ 8 w 8"/>
                  <a:gd name="T1" fmla="*/ 4 h 32"/>
                  <a:gd name="T2" fmla="*/ 8 w 8"/>
                  <a:gd name="T3" fmla="*/ 3 h 32"/>
                  <a:gd name="T4" fmla="*/ 7 w 8"/>
                  <a:gd name="T5" fmla="*/ 2 h 32"/>
                  <a:gd name="T6" fmla="*/ 6 w 8"/>
                  <a:gd name="T7" fmla="*/ 1 h 32"/>
                  <a:gd name="T8" fmla="*/ 5 w 8"/>
                  <a:gd name="T9" fmla="*/ 0 h 32"/>
                  <a:gd name="T10" fmla="*/ 4 w 8"/>
                  <a:gd name="T11" fmla="*/ 0 h 32"/>
                  <a:gd name="T12" fmla="*/ 3 w 8"/>
                  <a:gd name="T13" fmla="*/ 1 h 32"/>
                  <a:gd name="T14" fmla="*/ 2 w 8"/>
                  <a:gd name="T15" fmla="*/ 2 h 32"/>
                  <a:gd name="T16" fmla="*/ 2 w 8"/>
                  <a:gd name="T17" fmla="*/ 3 h 32"/>
                  <a:gd name="T18" fmla="*/ 0 w 8"/>
                  <a:gd name="T19" fmla="*/ 16 h 32"/>
                  <a:gd name="T20" fmla="*/ 0 w 8"/>
                  <a:gd name="T21" fmla="*/ 29 h 32"/>
                  <a:gd name="T22" fmla="*/ 0 w 8"/>
                  <a:gd name="T23" fmla="*/ 30 h 32"/>
                  <a:gd name="T24" fmla="*/ 0 w 8"/>
                  <a:gd name="T25" fmla="*/ 31 h 32"/>
                  <a:gd name="T26" fmla="*/ 1 w 8"/>
                  <a:gd name="T27" fmla="*/ 32 h 32"/>
                  <a:gd name="T28" fmla="*/ 2 w 8"/>
                  <a:gd name="T29" fmla="*/ 32 h 32"/>
                  <a:gd name="T30" fmla="*/ 3 w 8"/>
                  <a:gd name="T31" fmla="*/ 32 h 32"/>
                  <a:gd name="T32" fmla="*/ 4 w 8"/>
                  <a:gd name="T33" fmla="*/ 32 h 32"/>
                  <a:gd name="T34" fmla="*/ 5 w 8"/>
                  <a:gd name="T35" fmla="*/ 31 h 32"/>
                  <a:gd name="T36" fmla="*/ 6 w 8"/>
                  <a:gd name="T37" fmla="*/ 30 h 32"/>
                  <a:gd name="T38" fmla="*/ 6 w 8"/>
                  <a:gd name="T39" fmla="*/ 17 h 32"/>
                  <a:gd name="T40" fmla="*/ 8 w 8"/>
                  <a:gd name="T41" fmla="*/ 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32"/>
                  <a:gd name="T65" fmla="*/ 8 w 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32">
                    <a:moveTo>
                      <a:pt x="8" y="4"/>
                    </a:moveTo>
                    <a:lnTo>
                      <a:pt x="8" y="3"/>
                    </a:lnTo>
                    <a:lnTo>
                      <a:pt x="7" y="2"/>
                    </a:lnTo>
                    <a:lnTo>
                      <a:pt x="6" y="1"/>
                    </a:lnTo>
                    <a:lnTo>
                      <a:pt x="5" y="0"/>
                    </a:lnTo>
                    <a:lnTo>
                      <a:pt x="4" y="0"/>
                    </a:lnTo>
                    <a:lnTo>
                      <a:pt x="3" y="1"/>
                    </a:lnTo>
                    <a:lnTo>
                      <a:pt x="2" y="2"/>
                    </a:lnTo>
                    <a:lnTo>
                      <a:pt x="2" y="3"/>
                    </a:lnTo>
                    <a:lnTo>
                      <a:pt x="0" y="16"/>
                    </a:lnTo>
                    <a:lnTo>
                      <a:pt x="0" y="29"/>
                    </a:lnTo>
                    <a:lnTo>
                      <a:pt x="0" y="30"/>
                    </a:lnTo>
                    <a:lnTo>
                      <a:pt x="0" y="31"/>
                    </a:lnTo>
                    <a:lnTo>
                      <a:pt x="1" y="32"/>
                    </a:lnTo>
                    <a:lnTo>
                      <a:pt x="2" y="32"/>
                    </a:lnTo>
                    <a:lnTo>
                      <a:pt x="3" y="32"/>
                    </a:lnTo>
                    <a:lnTo>
                      <a:pt x="4" y="32"/>
                    </a:lnTo>
                    <a:lnTo>
                      <a:pt x="5" y="31"/>
                    </a:lnTo>
                    <a:lnTo>
                      <a:pt x="6" y="30"/>
                    </a:lnTo>
                    <a:lnTo>
                      <a:pt x="6" y="17"/>
                    </a:lnTo>
                    <a:lnTo>
                      <a:pt x="8" y="4"/>
                    </a:lnTo>
                    <a:close/>
                  </a:path>
                </a:pathLst>
              </a:custGeom>
              <a:solidFill>
                <a:srgbClr val="000000"/>
              </a:solidFill>
              <a:ln w="9525">
                <a:noFill/>
                <a:round/>
                <a:headEnd/>
                <a:tailEnd/>
              </a:ln>
            </p:spPr>
            <p:txBody>
              <a:bodyPr/>
              <a:lstStyle/>
              <a:p>
                <a:endParaRPr lang="en-US"/>
              </a:p>
            </p:txBody>
          </p:sp>
          <p:sp>
            <p:nvSpPr>
              <p:cNvPr id="127034" name="Freeform 29"/>
              <p:cNvSpPr>
                <a:spLocks/>
              </p:cNvSpPr>
              <p:nvPr/>
            </p:nvSpPr>
            <p:spPr bwMode="auto">
              <a:xfrm>
                <a:off x="2205" y="1539"/>
                <a:ext cx="7" cy="32"/>
              </a:xfrm>
              <a:custGeom>
                <a:avLst/>
                <a:gdLst>
                  <a:gd name="T0" fmla="*/ 7 w 7"/>
                  <a:gd name="T1" fmla="*/ 4 h 32"/>
                  <a:gd name="T2" fmla="*/ 7 w 7"/>
                  <a:gd name="T3" fmla="*/ 3 h 32"/>
                  <a:gd name="T4" fmla="*/ 7 w 7"/>
                  <a:gd name="T5" fmla="*/ 2 h 32"/>
                  <a:gd name="T6" fmla="*/ 6 w 7"/>
                  <a:gd name="T7" fmla="*/ 1 h 32"/>
                  <a:gd name="T8" fmla="*/ 5 w 7"/>
                  <a:gd name="T9" fmla="*/ 0 h 32"/>
                  <a:gd name="T10" fmla="*/ 4 w 7"/>
                  <a:gd name="T11" fmla="*/ 0 h 32"/>
                  <a:gd name="T12" fmla="*/ 3 w 7"/>
                  <a:gd name="T13" fmla="*/ 1 h 32"/>
                  <a:gd name="T14" fmla="*/ 1 w 7"/>
                  <a:gd name="T15" fmla="*/ 2 h 32"/>
                  <a:gd name="T16" fmla="*/ 0 w 7"/>
                  <a:gd name="T17" fmla="*/ 3 h 32"/>
                  <a:gd name="T18" fmla="*/ 0 w 7"/>
                  <a:gd name="T19" fmla="*/ 23 h 32"/>
                  <a:gd name="T20" fmla="*/ 0 w 7"/>
                  <a:gd name="T21" fmla="*/ 29 h 32"/>
                  <a:gd name="T22" fmla="*/ 0 w 7"/>
                  <a:gd name="T23" fmla="*/ 30 h 32"/>
                  <a:gd name="T24" fmla="*/ 1 w 7"/>
                  <a:gd name="T25" fmla="*/ 31 h 32"/>
                  <a:gd name="T26" fmla="*/ 3 w 7"/>
                  <a:gd name="T27" fmla="*/ 32 h 32"/>
                  <a:gd name="T28" fmla="*/ 4 w 7"/>
                  <a:gd name="T29" fmla="*/ 32 h 32"/>
                  <a:gd name="T30" fmla="*/ 5 w 7"/>
                  <a:gd name="T31" fmla="*/ 32 h 32"/>
                  <a:gd name="T32" fmla="*/ 6 w 7"/>
                  <a:gd name="T33" fmla="*/ 32 h 32"/>
                  <a:gd name="T34" fmla="*/ 7 w 7"/>
                  <a:gd name="T35" fmla="*/ 31 h 32"/>
                  <a:gd name="T36" fmla="*/ 7 w 7"/>
                  <a:gd name="T37" fmla="*/ 30 h 32"/>
                  <a:gd name="T38" fmla="*/ 7 w 7"/>
                  <a:gd name="T39" fmla="*/ 24 h 32"/>
                  <a:gd name="T40" fmla="*/ 7 w 7"/>
                  <a:gd name="T41" fmla="*/ 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32"/>
                  <a:gd name="T65" fmla="*/ 7 w 7"/>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32">
                    <a:moveTo>
                      <a:pt x="7" y="4"/>
                    </a:moveTo>
                    <a:lnTo>
                      <a:pt x="7" y="3"/>
                    </a:lnTo>
                    <a:lnTo>
                      <a:pt x="7" y="2"/>
                    </a:lnTo>
                    <a:lnTo>
                      <a:pt x="6" y="1"/>
                    </a:lnTo>
                    <a:lnTo>
                      <a:pt x="5" y="0"/>
                    </a:lnTo>
                    <a:lnTo>
                      <a:pt x="4" y="0"/>
                    </a:lnTo>
                    <a:lnTo>
                      <a:pt x="3" y="1"/>
                    </a:lnTo>
                    <a:lnTo>
                      <a:pt x="1" y="2"/>
                    </a:lnTo>
                    <a:lnTo>
                      <a:pt x="0" y="3"/>
                    </a:lnTo>
                    <a:lnTo>
                      <a:pt x="0" y="23"/>
                    </a:lnTo>
                    <a:lnTo>
                      <a:pt x="0" y="29"/>
                    </a:lnTo>
                    <a:lnTo>
                      <a:pt x="0" y="30"/>
                    </a:lnTo>
                    <a:lnTo>
                      <a:pt x="1" y="31"/>
                    </a:lnTo>
                    <a:lnTo>
                      <a:pt x="3" y="32"/>
                    </a:lnTo>
                    <a:lnTo>
                      <a:pt x="4" y="32"/>
                    </a:lnTo>
                    <a:lnTo>
                      <a:pt x="5" y="32"/>
                    </a:lnTo>
                    <a:lnTo>
                      <a:pt x="6" y="32"/>
                    </a:lnTo>
                    <a:lnTo>
                      <a:pt x="7" y="31"/>
                    </a:lnTo>
                    <a:lnTo>
                      <a:pt x="7" y="30"/>
                    </a:lnTo>
                    <a:lnTo>
                      <a:pt x="7" y="24"/>
                    </a:lnTo>
                    <a:lnTo>
                      <a:pt x="7" y="4"/>
                    </a:lnTo>
                    <a:close/>
                  </a:path>
                </a:pathLst>
              </a:custGeom>
              <a:solidFill>
                <a:srgbClr val="000000"/>
              </a:solidFill>
              <a:ln w="9525">
                <a:noFill/>
                <a:round/>
                <a:headEnd/>
                <a:tailEnd/>
              </a:ln>
            </p:spPr>
            <p:txBody>
              <a:bodyPr/>
              <a:lstStyle/>
              <a:p>
                <a:endParaRPr lang="en-US"/>
              </a:p>
            </p:txBody>
          </p:sp>
          <p:sp>
            <p:nvSpPr>
              <p:cNvPr id="127035" name="Freeform 30"/>
              <p:cNvSpPr>
                <a:spLocks/>
              </p:cNvSpPr>
              <p:nvPr/>
            </p:nvSpPr>
            <p:spPr bwMode="auto">
              <a:xfrm>
                <a:off x="2206" y="1584"/>
                <a:ext cx="9" cy="32"/>
              </a:xfrm>
              <a:custGeom>
                <a:avLst/>
                <a:gdLst>
                  <a:gd name="T0" fmla="*/ 7 w 9"/>
                  <a:gd name="T1" fmla="*/ 3 h 32"/>
                  <a:gd name="T2" fmla="*/ 6 w 9"/>
                  <a:gd name="T3" fmla="*/ 2 h 32"/>
                  <a:gd name="T4" fmla="*/ 5 w 9"/>
                  <a:gd name="T5" fmla="*/ 1 h 32"/>
                  <a:gd name="T6" fmla="*/ 4 w 9"/>
                  <a:gd name="T7" fmla="*/ 0 h 32"/>
                  <a:gd name="T8" fmla="*/ 3 w 9"/>
                  <a:gd name="T9" fmla="*/ 0 h 32"/>
                  <a:gd name="T10" fmla="*/ 2 w 9"/>
                  <a:gd name="T11" fmla="*/ 1 h 32"/>
                  <a:gd name="T12" fmla="*/ 0 w 9"/>
                  <a:gd name="T13" fmla="*/ 2 h 32"/>
                  <a:gd name="T14" fmla="*/ 0 w 9"/>
                  <a:gd name="T15" fmla="*/ 3 h 32"/>
                  <a:gd name="T16" fmla="*/ 0 w 9"/>
                  <a:gd name="T17" fmla="*/ 4 h 32"/>
                  <a:gd name="T18" fmla="*/ 2 w 9"/>
                  <a:gd name="T19" fmla="*/ 29 h 32"/>
                  <a:gd name="T20" fmla="*/ 3 w 9"/>
                  <a:gd name="T21" fmla="*/ 30 h 32"/>
                  <a:gd name="T22" fmla="*/ 3 w 9"/>
                  <a:gd name="T23" fmla="*/ 31 h 32"/>
                  <a:gd name="T24" fmla="*/ 4 w 9"/>
                  <a:gd name="T25" fmla="*/ 32 h 32"/>
                  <a:gd name="T26" fmla="*/ 5 w 9"/>
                  <a:gd name="T27" fmla="*/ 32 h 32"/>
                  <a:gd name="T28" fmla="*/ 6 w 9"/>
                  <a:gd name="T29" fmla="*/ 32 h 32"/>
                  <a:gd name="T30" fmla="*/ 7 w 9"/>
                  <a:gd name="T31" fmla="*/ 32 h 32"/>
                  <a:gd name="T32" fmla="*/ 8 w 9"/>
                  <a:gd name="T33" fmla="*/ 31 h 32"/>
                  <a:gd name="T34" fmla="*/ 9 w 9"/>
                  <a:gd name="T35" fmla="*/ 30 h 32"/>
                  <a:gd name="T36" fmla="*/ 9 w 9"/>
                  <a:gd name="T37" fmla="*/ 29 h 32"/>
                  <a:gd name="T38" fmla="*/ 8 w 9"/>
                  <a:gd name="T39" fmla="*/ 28 h 32"/>
                  <a:gd name="T40" fmla="*/ 7 w 9"/>
                  <a:gd name="T41" fmla="*/ 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32"/>
                  <a:gd name="T65" fmla="*/ 9 w 9"/>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32">
                    <a:moveTo>
                      <a:pt x="7" y="3"/>
                    </a:moveTo>
                    <a:lnTo>
                      <a:pt x="6" y="2"/>
                    </a:lnTo>
                    <a:lnTo>
                      <a:pt x="5" y="1"/>
                    </a:lnTo>
                    <a:lnTo>
                      <a:pt x="4" y="0"/>
                    </a:lnTo>
                    <a:lnTo>
                      <a:pt x="3" y="0"/>
                    </a:lnTo>
                    <a:lnTo>
                      <a:pt x="2" y="1"/>
                    </a:lnTo>
                    <a:lnTo>
                      <a:pt x="0" y="2"/>
                    </a:lnTo>
                    <a:lnTo>
                      <a:pt x="0" y="3"/>
                    </a:lnTo>
                    <a:lnTo>
                      <a:pt x="0" y="4"/>
                    </a:lnTo>
                    <a:lnTo>
                      <a:pt x="2" y="29"/>
                    </a:lnTo>
                    <a:lnTo>
                      <a:pt x="3" y="30"/>
                    </a:lnTo>
                    <a:lnTo>
                      <a:pt x="3" y="31"/>
                    </a:lnTo>
                    <a:lnTo>
                      <a:pt x="4" y="32"/>
                    </a:lnTo>
                    <a:lnTo>
                      <a:pt x="5" y="32"/>
                    </a:lnTo>
                    <a:lnTo>
                      <a:pt x="6" y="32"/>
                    </a:lnTo>
                    <a:lnTo>
                      <a:pt x="7" y="32"/>
                    </a:lnTo>
                    <a:lnTo>
                      <a:pt x="8" y="31"/>
                    </a:lnTo>
                    <a:lnTo>
                      <a:pt x="9" y="30"/>
                    </a:lnTo>
                    <a:lnTo>
                      <a:pt x="9" y="29"/>
                    </a:lnTo>
                    <a:lnTo>
                      <a:pt x="8" y="28"/>
                    </a:lnTo>
                    <a:lnTo>
                      <a:pt x="7" y="3"/>
                    </a:lnTo>
                    <a:close/>
                  </a:path>
                </a:pathLst>
              </a:custGeom>
              <a:solidFill>
                <a:srgbClr val="000000"/>
              </a:solidFill>
              <a:ln w="9525">
                <a:noFill/>
                <a:round/>
                <a:headEnd/>
                <a:tailEnd/>
              </a:ln>
            </p:spPr>
            <p:txBody>
              <a:bodyPr/>
              <a:lstStyle/>
              <a:p>
                <a:endParaRPr lang="en-US"/>
              </a:p>
            </p:txBody>
          </p:sp>
          <p:sp>
            <p:nvSpPr>
              <p:cNvPr id="127036" name="Freeform 31"/>
              <p:cNvSpPr>
                <a:spLocks/>
              </p:cNvSpPr>
              <p:nvPr/>
            </p:nvSpPr>
            <p:spPr bwMode="auto">
              <a:xfrm>
                <a:off x="2211" y="1629"/>
                <a:ext cx="11" cy="32"/>
              </a:xfrm>
              <a:custGeom>
                <a:avLst/>
                <a:gdLst>
                  <a:gd name="T0" fmla="*/ 7 w 11"/>
                  <a:gd name="T1" fmla="*/ 3 h 32"/>
                  <a:gd name="T2" fmla="*/ 5 w 11"/>
                  <a:gd name="T3" fmla="*/ 2 h 32"/>
                  <a:gd name="T4" fmla="*/ 4 w 11"/>
                  <a:gd name="T5" fmla="*/ 1 h 32"/>
                  <a:gd name="T6" fmla="*/ 3 w 11"/>
                  <a:gd name="T7" fmla="*/ 0 h 32"/>
                  <a:gd name="T8" fmla="*/ 2 w 11"/>
                  <a:gd name="T9" fmla="*/ 0 h 32"/>
                  <a:gd name="T10" fmla="*/ 1 w 11"/>
                  <a:gd name="T11" fmla="*/ 1 h 32"/>
                  <a:gd name="T12" fmla="*/ 0 w 11"/>
                  <a:gd name="T13" fmla="*/ 2 h 32"/>
                  <a:gd name="T14" fmla="*/ 0 w 11"/>
                  <a:gd name="T15" fmla="*/ 3 h 32"/>
                  <a:gd name="T16" fmla="*/ 0 w 11"/>
                  <a:gd name="T17" fmla="*/ 5 h 32"/>
                  <a:gd name="T18" fmla="*/ 0 w 11"/>
                  <a:gd name="T19" fmla="*/ 9 h 32"/>
                  <a:gd name="T20" fmla="*/ 4 w 11"/>
                  <a:gd name="T21" fmla="*/ 29 h 32"/>
                  <a:gd name="T22" fmla="*/ 4 w 11"/>
                  <a:gd name="T23" fmla="*/ 30 h 32"/>
                  <a:gd name="T24" fmla="*/ 5 w 11"/>
                  <a:gd name="T25" fmla="*/ 31 h 32"/>
                  <a:gd name="T26" fmla="*/ 7 w 11"/>
                  <a:gd name="T27" fmla="*/ 32 h 32"/>
                  <a:gd name="T28" fmla="*/ 8 w 11"/>
                  <a:gd name="T29" fmla="*/ 32 h 32"/>
                  <a:gd name="T30" fmla="*/ 9 w 11"/>
                  <a:gd name="T31" fmla="*/ 31 h 32"/>
                  <a:gd name="T32" fmla="*/ 10 w 11"/>
                  <a:gd name="T33" fmla="*/ 30 h 32"/>
                  <a:gd name="T34" fmla="*/ 11 w 11"/>
                  <a:gd name="T35" fmla="*/ 29 h 32"/>
                  <a:gd name="T36" fmla="*/ 11 w 11"/>
                  <a:gd name="T37" fmla="*/ 28 h 32"/>
                  <a:gd name="T38" fmla="*/ 7 w 11"/>
                  <a:gd name="T39" fmla="*/ 8 h 32"/>
                  <a:gd name="T40" fmla="*/ 7 w 11"/>
                  <a:gd name="T41" fmla="*/ 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32"/>
                  <a:gd name="T65" fmla="*/ 11 w 11"/>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32">
                    <a:moveTo>
                      <a:pt x="7" y="3"/>
                    </a:moveTo>
                    <a:lnTo>
                      <a:pt x="5" y="2"/>
                    </a:lnTo>
                    <a:lnTo>
                      <a:pt x="4" y="1"/>
                    </a:lnTo>
                    <a:lnTo>
                      <a:pt x="3" y="0"/>
                    </a:lnTo>
                    <a:lnTo>
                      <a:pt x="2" y="0"/>
                    </a:lnTo>
                    <a:lnTo>
                      <a:pt x="1" y="1"/>
                    </a:lnTo>
                    <a:lnTo>
                      <a:pt x="0" y="2"/>
                    </a:lnTo>
                    <a:lnTo>
                      <a:pt x="0" y="3"/>
                    </a:lnTo>
                    <a:lnTo>
                      <a:pt x="0" y="5"/>
                    </a:lnTo>
                    <a:lnTo>
                      <a:pt x="0" y="9"/>
                    </a:lnTo>
                    <a:lnTo>
                      <a:pt x="4" y="29"/>
                    </a:lnTo>
                    <a:lnTo>
                      <a:pt x="4" y="30"/>
                    </a:lnTo>
                    <a:lnTo>
                      <a:pt x="5" y="31"/>
                    </a:lnTo>
                    <a:lnTo>
                      <a:pt x="7" y="32"/>
                    </a:lnTo>
                    <a:lnTo>
                      <a:pt x="8" y="32"/>
                    </a:lnTo>
                    <a:lnTo>
                      <a:pt x="9" y="31"/>
                    </a:lnTo>
                    <a:lnTo>
                      <a:pt x="10" y="30"/>
                    </a:lnTo>
                    <a:lnTo>
                      <a:pt x="11" y="29"/>
                    </a:lnTo>
                    <a:lnTo>
                      <a:pt x="11" y="28"/>
                    </a:lnTo>
                    <a:lnTo>
                      <a:pt x="7" y="8"/>
                    </a:lnTo>
                    <a:lnTo>
                      <a:pt x="7" y="3"/>
                    </a:lnTo>
                    <a:close/>
                  </a:path>
                </a:pathLst>
              </a:custGeom>
              <a:solidFill>
                <a:srgbClr val="000000"/>
              </a:solidFill>
              <a:ln w="9525">
                <a:noFill/>
                <a:round/>
                <a:headEnd/>
                <a:tailEnd/>
              </a:ln>
            </p:spPr>
            <p:txBody>
              <a:bodyPr/>
              <a:lstStyle/>
              <a:p>
                <a:endParaRPr lang="en-US"/>
              </a:p>
            </p:txBody>
          </p:sp>
          <p:sp>
            <p:nvSpPr>
              <p:cNvPr id="127037" name="Freeform 32"/>
              <p:cNvSpPr>
                <a:spLocks/>
              </p:cNvSpPr>
              <p:nvPr/>
            </p:nvSpPr>
            <p:spPr bwMode="auto">
              <a:xfrm>
                <a:off x="2220" y="1673"/>
                <a:ext cx="13" cy="32"/>
              </a:xfrm>
              <a:custGeom>
                <a:avLst/>
                <a:gdLst>
                  <a:gd name="T0" fmla="*/ 6 w 13"/>
                  <a:gd name="T1" fmla="*/ 4 h 32"/>
                  <a:gd name="T2" fmla="*/ 5 w 13"/>
                  <a:gd name="T3" fmla="*/ 2 h 32"/>
                  <a:gd name="T4" fmla="*/ 4 w 13"/>
                  <a:gd name="T5" fmla="*/ 1 h 32"/>
                  <a:gd name="T6" fmla="*/ 3 w 13"/>
                  <a:gd name="T7" fmla="*/ 0 h 32"/>
                  <a:gd name="T8" fmla="*/ 2 w 13"/>
                  <a:gd name="T9" fmla="*/ 0 h 32"/>
                  <a:gd name="T10" fmla="*/ 1 w 13"/>
                  <a:gd name="T11" fmla="*/ 1 h 32"/>
                  <a:gd name="T12" fmla="*/ 0 w 13"/>
                  <a:gd name="T13" fmla="*/ 2 h 32"/>
                  <a:gd name="T14" fmla="*/ 0 w 13"/>
                  <a:gd name="T15" fmla="*/ 4 h 32"/>
                  <a:gd name="T16" fmla="*/ 0 w 13"/>
                  <a:gd name="T17" fmla="*/ 5 h 32"/>
                  <a:gd name="T18" fmla="*/ 2 w 13"/>
                  <a:gd name="T19" fmla="*/ 14 h 32"/>
                  <a:gd name="T20" fmla="*/ 6 w 13"/>
                  <a:gd name="T21" fmla="*/ 29 h 32"/>
                  <a:gd name="T22" fmla="*/ 6 w 13"/>
                  <a:gd name="T23" fmla="*/ 30 h 32"/>
                  <a:gd name="T24" fmla="*/ 7 w 13"/>
                  <a:gd name="T25" fmla="*/ 32 h 32"/>
                  <a:gd name="T26" fmla="*/ 9 w 13"/>
                  <a:gd name="T27" fmla="*/ 32 h 32"/>
                  <a:gd name="T28" fmla="*/ 10 w 13"/>
                  <a:gd name="T29" fmla="*/ 32 h 32"/>
                  <a:gd name="T30" fmla="*/ 11 w 13"/>
                  <a:gd name="T31" fmla="*/ 32 h 32"/>
                  <a:gd name="T32" fmla="*/ 12 w 13"/>
                  <a:gd name="T33" fmla="*/ 30 h 32"/>
                  <a:gd name="T34" fmla="*/ 13 w 13"/>
                  <a:gd name="T35" fmla="*/ 29 h 32"/>
                  <a:gd name="T36" fmla="*/ 13 w 13"/>
                  <a:gd name="T37" fmla="*/ 28 h 32"/>
                  <a:gd name="T38" fmla="*/ 9 w 13"/>
                  <a:gd name="T39" fmla="*/ 13 h 32"/>
                  <a:gd name="T40" fmla="*/ 6 w 13"/>
                  <a:gd name="T41" fmla="*/ 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2"/>
                  <a:gd name="T65" fmla="*/ 13 w 1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2">
                    <a:moveTo>
                      <a:pt x="6" y="4"/>
                    </a:moveTo>
                    <a:lnTo>
                      <a:pt x="5" y="2"/>
                    </a:lnTo>
                    <a:lnTo>
                      <a:pt x="4" y="1"/>
                    </a:lnTo>
                    <a:lnTo>
                      <a:pt x="3" y="0"/>
                    </a:lnTo>
                    <a:lnTo>
                      <a:pt x="2" y="0"/>
                    </a:lnTo>
                    <a:lnTo>
                      <a:pt x="1" y="1"/>
                    </a:lnTo>
                    <a:lnTo>
                      <a:pt x="0" y="2"/>
                    </a:lnTo>
                    <a:lnTo>
                      <a:pt x="0" y="4"/>
                    </a:lnTo>
                    <a:lnTo>
                      <a:pt x="0" y="5"/>
                    </a:lnTo>
                    <a:lnTo>
                      <a:pt x="2" y="14"/>
                    </a:lnTo>
                    <a:lnTo>
                      <a:pt x="6" y="29"/>
                    </a:lnTo>
                    <a:lnTo>
                      <a:pt x="6" y="30"/>
                    </a:lnTo>
                    <a:lnTo>
                      <a:pt x="7" y="32"/>
                    </a:lnTo>
                    <a:lnTo>
                      <a:pt x="9" y="32"/>
                    </a:lnTo>
                    <a:lnTo>
                      <a:pt x="10" y="32"/>
                    </a:lnTo>
                    <a:lnTo>
                      <a:pt x="11" y="32"/>
                    </a:lnTo>
                    <a:lnTo>
                      <a:pt x="12" y="30"/>
                    </a:lnTo>
                    <a:lnTo>
                      <a:pt x="13" y="29"/>
                    </a:lnTo>
                    <a:lnTo>
                      <a:pt x="13" y="28"/>
                    </a:lnTo>
                    <a:lnTo>
                      <a:pt x="9" y="13"/>
                    </a:lnTo>
                    <a:lnTo>
                      <a:pt x="6" y="4"/>
                    </a:lnTo>
                    <a:close/>
                  </a:path>
                </a:pathLst>
              </a:custGeom>
              <a:solidFill>
                <a:srgbClr val="000000"/>
              </a:solidFill>
              <a:ln w="9525">
                <a:noFill/>
                <a:round/>
                <a:headEnd/>
                <a:tailEnd/>
              </a:ln>
            </p:spPr>
            <p:txBody>
              <a:bodyPr/>
              <a:lstStyle/>
              <a:p>
                <a:endParaRPr lang="en-US"/>
              </a:p>
            </p:txBody>
          </p:sp>
          <p:sp>
            <p:nvSpPr>
              <p:cNvPr id="127038" name="Freeform 33"/>
              <p:cNvSpPr>
                <a:spLocks/>
              </p:cNvSpPr>
              <p:nvPr/>
            </p:nvSpPr>
            <p:spPr bwMode="auto">
              <a:xfrm>
                <a:off x="2232" y="1717"/>
                <a:ext cx="15" cy="31"/>
              </a:xfrm>
              <a:custGeom>
                <a:avLst/>
                <a:gdLst>
                  <a:gd name="T0" fmla="*/ 7 w 15"/>
                  <a:gd name="T1" fmla="*/ 3 h 31"/>
                  <a:gd name="T2" fmla="*/ 7 w 15"/>
                  <a:gd name="T3" fmla="*/ 1 h 31"/>
                  <a:gd name="T4" fmla="*/ 5 w 15"/>
                  <a:gd name="T5" fmla="*/ 0 h 31"/>
                  <a:gd name="T6" fmla="*/ 4 w 15"/>
                  <a:gd name="T7" fmla="*/ 0 h 31"/>
                  <a:gd name="T8" fmla="*/ 3 w 15"/>
                  <a:gd name="T9" fmla="*/ 0 h 31"/>
                  <a:gd name="T10" fmla="*/ 2 w 15"/>
                  <a:gd name="T11" fmla="*/ 0 h 31"/>
                  <a:gd name="T12" fmla="*/ 1 w 15"/>
                  <a:gd name="T13" fmla="*/ 1 h 31"/>
                  <a:gd name="T14" fmla="*/ 0 w 15"/>
                  <a:gd name="T15" fmla="*/ 3 h 31"/>
                  <a:gd name="T16" fmla="*/ 0 w 15"/>
                  <a:gd name="T17" fmla="*/ 4 h 31"/>
                  <a:gd name="T18" fmla="*/ 4 w 15"/>
                  <a:gd name="T19" fmla="*/ 17 h 31"/>
                  <a:gd name="T20" fmla="*/ 9 w 15"/>
                  <a:gd name="T21" fmla="*/ 28 h 31"/>
                  <a:gd name="T22" fmla="*/ 10 w 15"/>
                  <a:gd name="T23" fmla="*/ 29 h 31"/>
                  <a:gd name="T24" fmla="*/ 11 w 15"/>
                  <a:gd name="T25" fmla="*/ 31 h 31"/>
                  <a:gd name="T26" fmla="*/ 12 w 15"/>
                  <a:gd name="T27" fmla="*/ 31 h 31"/>
                  <a:gd name="T28" fmla="*/ 13 w 15"/>
                  <a:gd name="T29" fmla="*/ 31 h 31"/>
                  <a:gd name="T30" fmla="*/ 14 w 15"/>
                  <a:gd name="T31" fmla="*/ 31 h 31"/>
                  <a:gd name="T32" fmla="*/ 15 w 15"/>
                  <a:gd name="T33" fmla="*/ 29 h 31"/>
                  <a:gd name="T34" fmla="*/ 15 w 15"/>
                  <a:gd name="T35" fmla="*/ 28 h 31"/>
                  <a:gd name="T36" fmla="*/ 15 w 15"/>
                  <a:gd name="T37" fmla="*/ 27 h 31"/>
                  <a:gd name="T38" fmla="*/ 11 w 15"/>
                  <a:gd name="T39" fmla="*/ 15 h 31"/>
                  <a:gd name="T40" fmla="*/ 7 w 15"/>
                  <a:gd name="T41" fmla="*/ 3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1"/>
                  <a:gd name="T65" fmla="*/ 15 w 1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1">
                    <a:moveTo>
                      <a:pt x="7" y="3"/>
                    </a:moveTo>
                    <a:lnTo>
                      <a:pt x="7" y="1"/>
                    </a:lnTo>
                    <a:lnTo>
                      <a:pt x="5" y="0"/>
                    </a:lnTo>
                    <a:lnTo>
                      <a:pt x="4" y="0"/>
                    </a:lnTo>
                    <a:lnTo>
                      <a:pt x="3" y="0"/>
                    </a:lnTo>
                    <a:lnTo>
                      <a:pt x="2" y="0"/>
                    </a:lnTo>
                    <a:lnTo>
                      <a:pt x="1" y="1"/>
                    </a:lnTo>
                    <a:lnTo>
                      <a:pt x="0" y="3"/>
                    </a:lnTo>
                    <a:lnTo>
                      <a:pt x="0" y="4"/>
                    </a:lnTo>
                    <a:lnTo>
                      <a:pt x="4" y="17"/>
                    </a:lnTo>
                    <a:lnTo>
                      <a:pt x="9" y="28"/>
                    </a:lnTo>
                    <a:lnTo>
                      <a:pt x="10" y="29"/>
                    </a:lnTo>
                    <a:lnTo>
                      <a:pt x="11" y="31"/>
                    </a:lnTo>
                    <a:lnTo>
                      <a:pt x="12" y="31"/>
                    </a:lnTo>
                    <a:lnTo>
                      <a:pt x="13" y="31"/>
                    </a:lnTo>
                    <a:lnTo>
                      <a:pt x="14" y="31"/>
                    </a:lnTo>
                    <a:lnTo>
                      <a:pt x="15" y="29"/>
                    </a:lnTo>
                    <a:lnTo>
                      <a:pt x="15" y="28"/>
                    </a:lnTo>
                    <a:lnTo>
                      <a:pt x="15" y="27"/>
                    </a:lnTo>
                    <a:lnTo>
                      <a:pt x="11" y="15"/>
                    </a:lnTo>
                    <a:lnTo>
                      <a:pt x="7" y="3"/>
                    </a:lnTo>
                    <a:close/>
                  </a:path>
                </a:pathLst>
              </a:custGeom>
              <a:solidFill>
                <a:srgbClr val="000000"/>
              </a:solidFill>
              <a:ln w="9525">
                <a:noFill/>
                <a:round/>
                <a:headEnd/>
                <a:tailEnd/>
              </a:ln>
            </p:spPr>
            <p:txBody>
              <a:bodyPr/>
              <a:lstStyle/>
              <a:p>
                <a:endParaRPr lang="en-US"/>
              </a:p>
            </p:txBody>
          </p:sp>
          <p:sp>
            <p:nvSpPr>
              <p:cNvPr id="127039" name="Freeform 34"/>
              <p:cNvSpPr>
                <a:spLocks/>
              </p:cNvSpPr>
              <p:nvPr/>
            </p:nvSpPr>
            <p:spPr bwMode="auto">
              <a:xfrm>
                <a:off x="2248" y="1759"/>
                <a:ext cx="19" cy="29"/>
              </a:xfrm>
              <a:custGeom>
                <a:avLst/>
                <a:gdLst>
                  <a:gd name="T0" fmla="*/ 7 w 19"/>
                  <a:gd name="T1" fmla="*/ 2 h 29"/>
                  <a:gd name="T2" fmla="*/ 7 w 19"/>
                  <a:gd name="T3" fmla="*/ 1 h 29"/>
                  <a:gd name="T4" fmla="*/ 6 w 19"/>
                  <a:gd name="T5" fmla="*/ 0 h 29"/>
                  <a:gd name="T6" fmla="*/ 5 w 19"/>
                  <a:gd name="T7" fmla="*/ 0 h 29"/>
                  <a:gd name="T8" fmla="*/ 4 w 19"/>
                  <a:gd name="T9" fmla="*/ 0 h 29"/>
                  <a:gd name="T10" fmla="*/ 3 w 19"/>
                  <a:gd name="T11" fmla="*/ 0 h 29"/>
                  <a:gd name="T12" fmla="*/ 2 w 19"/>
                  <a:gd name="T13" fmla="*/ 1 h 29"/>
                  <a:gd name="T14" fmla="*/ 0 w 19"/>
                  <a:gd name="T15" fmla="*/ 2 h 29"/>
                  <a:gd name="T16" fmla="*/ 0 w 19"/>
                  <a:gd name="T17" fmla="*/ 4 h 29"/>
                  <a:gd name="T18" fmla="*/ 13 w 19"/>
                  <a:gd name="T19" fmla="*/ 27 h 29"/>
                  <a:gd name="T20" fmla="*/ 13 w 19"/>
                  <a:gd name="T21" fmla="*/ 28 h 29"/>
                  <a:gd name="T22" fmla="*/ 14 w 19"/>
                  <a:gd name="T23" fmla="*/ 29 h 29"/>
                  <a:gd name="T24" fmla="*/ 15 w 19"/>
                  <a:gd name="T25" fmla="*/ 29 h 29"/>
                  <a:gd name="T26" fmla="*/ 16 w 19"/>
                  <a:gd name="T27" fmla="*/ 29 h 29"/>
                  <a:gd name="T28" fmla="*/ 17 w 19"/>
                  <a:gd name="T29" fmla="*/ 29 h 29"/>
                  <a:gd name="T30" fmla="*/ 18 w 19"/>
                  <a:gd name="T31" fmla="*/ 28 h 29"/>
                  <a:gd name="T32" fmla="*/ 19 w 19"/>
                  <a:gd name="T33" fmla="*/ 27 h 29"/>
                  <a:gd name="T34" fmla="*/ 19 w 19"/>
                  <a:gd name="T35" fmla="*/ 26 h 29"/>
                  <a:gd name="T36" fmla="*/ 7 w 19"/>
                  <a:gd name="T37" fmla="*/ 2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9"/>
                  <a:gd name="T59" fmla="*/ 19 w 1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9">
                    <a:moveTo>
                      <a:pt x="7" y="2"/>
                    </a:moveTo>
                    <a:lnTo>
                      <a:pt x="7" y="1"/>
                    </a:lnTo>
                    <a:lnTo>
                      <a:pt x="6" y="0"/>
                    </a:lnTo>
                    <a:lnTo>
                      <a:pt x="5" y="0"/>
                    </a:lnTo>
                    <a:lnTo>
                      <a:pt x="4" y="0"/>
                    </a:lnTo>
                    <a:lnTo>
                      <a:pt x="3" y="0"/>
                    </a:lnTo>
                    <a:lnTo>
                      <a:pt x="2" y="1"/>
                    </a:lnTo>
                    <a:lnTo>
                      <a:pt x="0" y="2"/>
                    </a:lnTo>
                    <a:lnTo>
                      <a:pt x="0" y="4"/>
                    </a:lnTo>
                    <a:lnTo>
                      <a:pt x="13" y="27"/>
                    </a:lnTo>
                    <a:lnTo>
                      <a:pt x="13" y="28"/>
                    </a:lnTo>
                    <a:lnTo>
                      <a:pt x="14" y="29"/>
                    </a:lnTo>
                    <a:lnTo>
                      <a:pt x="15" y="29"/>
                    </a:lnTo>
                    <a:lnTo>
                      <a:pt x="16" y="29"/>
                    </a:lnTo>
                    <a:lnTo>
                      <a:pt x="17" y="29"/>
                    </a:lnTo>
                    <a:lnTo>
                      <a:pt x="18" y="28"/>
                    </a:lnTo>
                    <a:lnTo>
                      <a:pt x="19" y="27"/>
                    </a:lnTo>
                    <a:lnTo>
                      <a:pt x="19" y="26"/>
                    </a:lnTo>
                    <a:lnTo>
                      <a:pt x="7" y="2"/>
                    </a:lnTo>
                    <a:close/>
                  </a:path>
                </a:pathLst>
              </a:custGeom>
              <a:solidFill>
                <a:srgbClr val="000000"/>
              </a:solidFill>
              <a:ln w="9525">
                <a:noFill/>
                <a:round/>
                <a:headEnd/>
                <a:tailEnd/>
              </a:ln>
            </p:spPr>
            <p:txBody>
              <a:bodyPr/>
              <a:lstStyle/>
              <a:p>
                <a:endParaRPr lang="en-US"/>
              </a:p>
            </p:txBody>
          </p:sp>
          <p:sp>
            <p:nvSpPr>
              <p:cNvPr id="127040" name="Freeform 35"/>
              <p:cNvSpPr>
                <a:spLocks/>
              </p:cNvSpPr>
              <p:nvPr/>
            </p:nvSpPr>
            <p:spPr bwMode="auto">
              <a:xfrm>
                <a:off x="2269" y="1799"/>
                <a:ext cx="20" cy="29"/>
              </a:xfrm>
              <a:custGeom>
                <a:avLst/>
                <a:gdLst>
                  <a:gd name="T0" fmla="*/ 6 w 20"/>
                  <a:gd name="T1" fmla="*/ 2 h 29"/>
                  <a:gd name="T2" fmla="*/ 5 w 20"/>
                  <a:gd name="T3" fmla="*/ 1 h 29"/>
                  <a:gd name="T4" fmla="*/ 4 w 20"/>
                  <a:gd name="T5" fmla="*/ 0 h 29"/>
                  <a:gd name="T6" fmla="*/ 3 w 20"/>
                  <a:gd name="T7" fmla="*/ 0 h 29"/>
                  <a:gd name="T8" fmla="*/ 2 w 20"/>
                  <a:gd name="T9" fmla="*/ 1 h 29"/>
                  <a:gd name="T10" fmla="*/ 0 w 20"/>
                  <a:gd name="T11" fmla="*/ 2 h 29"/>
                  <a:gd name="T12" fmla="*/ 0 w 20"/>
                  <a:gd name="T13" fmla="*/ 3 h 29"/>
                  <a:gd name="T14" fmla="*/ 0 w 20"/>
                  <a:gd name="T15" fmla="*/ 4 h 29"/>
                  <a:gd name="T16" fmla="*/ 0 w 20"/>
                  <a:gd name="T17" fmla="*/ 5 h 29"/>
                  <a:gd name="T18" fmla="*/ 15 w 20"/>
                  <a:gd name="T19" fmla="*/ 27 h 29"/>
                  <a:gd name="T20" fmla="*/ 16 w 20"/>
                  <a:gd name="T21" fmla="*/ 28 h 29"/>
                  <a:gd name="T22" fmla="*/ 17 w 20"/>
                  <a:gd name="T23" fmla="*/ 29 h 29"/>
                  <a:gd name="T24" fmla="*/ 18 w 20"/>
                  <a:gd name="T25" fmla="*/ 29 h 29"/>
                  <a:gd name="T26" fmla="*/ 19 w 20"/>
                  <a:gd name="T27" fmla="*/ 28 h 29"/>
                  <a:gd name="T28" fmla="*/ 20 w 20"/>
                  <a:gd name="T29" fmla="*/ 27 h 29"/>
                  <a:gd name="T30" fmla="*/ 20 w 20"/>
                  <a:gd name="T31" fmla="*/ 26 h 29"/>
                  <a:gd name="T32" fmla="*/ 20 w 20"/>
                  <a:gd name="T33" fmla="*/ 25 h 29"/>
                  <a:gd name="T34" fmla="*/ 20 w 20"/>
                  <a:gd name="T35" fmla="*/ 24 h 29"/>
                  <a:gd name="T36" fmla="*/ 6 w 20"/>
                  <a:gd name="T37" fmla="*/ 2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9"/>
                  <a:gd name="T59" fmla="*/ 20 w 2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9">
                    <a:moveTo>
                      <a:pt x="6" y="2"/>
                    </a:moveTo>
                    <a:lnTo>
                      <a:pt x="5" y="1"/>
                    </a:lnTo>
                    <a:lnTo>
                      <a:pt x="4" y="0"/>
                    </a:lnTo>
                    <a:lnTo>
                      <a:pt x="3" y="0"/>
                    </a:lnTo>
                    <a:lnTo>
                      <a:pt x="2" y="1"/>
                    </a:lnTo>
                    <a:lnTo>
                      <a:pt x="0" y="2"/>
                    </a:lnTo>
                    <a:lnTo>
                      <a:pt x="0" y="3"/>
                    </a:lnTo>
                    <a:lnTo>
                      <a:pt x="0" y="4"/>
                    </a:lnTo>
                    <a:lnTo>
                      <a:pt x="0" y="5"/>
                    </a:lnTo>
                    <a:lnTo>
                      <a:pt x="15" y="27"/>
                    </a:lnTo>
                    <a:lnTo>
                      <a:pt x="16" y="28"/>
                    </a:lnTo>
                    <a:lnTo>
                      <a:pt x="17" y="29"/>
                    </a:lnTo>
                    <a:lnTo>
                      <a:pt x="18" y="29"/>
                    </a:lnTo>
                    <a:lnTo>
                      <a:pt x="19" y="28"/>
                    </a:lnTo>
                    <a:lnTo>
                      <a:pt x="20" y="27"/>
                    </a:lnTo>
                    <a:lnTo>
                      <a:pt x="20" y="26"/>
                    </a:lnTo>
                    <a:lnTo>
                      <a:pt x="20" y="25"/>
                    </a:lnTo>
                    <a:lnTo>
                      <a:pt x="20" y="24"/>
                    </a:lnTo>
                    <a:lnTo>
                      <a:pt x="6" y="2"/>
                    </a:lnTo>
                    <a:close/>
                  </a:path>
                </a:pathLst>
              </a:custGeom>
              <a:solidFill>
                <a:srgbClr val="000000"/>
              </a:solidFill>
              <a:ln w="9525">
                <a:noFill/>
                <a:round/>
                <a:headEnd/>
                <a:tailEnd/>
              </a:ln>
            </p:spPr>
            <p:txBody>
              <a:bodyPr/>
              <a:lstStyle/>
              <a:p>
                <a:endParaRPr lang="en-US"/>
              </a:p>
            </p:txBody>
          </p:sp>
          <p:sp>
            <p:nvSpPr>
              <p:cNvPr id="127041" name="Freeform 36"/>
              <p:cNvSpPr>
                <a:spLocks/>
              </p:cNvSpPr>
              <p:nvPr/>
            </p:nvSpPr>
            <p:spPr bwMode="auto">
              <a:xfrm>
                <a:off x="2294" y="1838"/>
                <a:ext cx="22" cy="27"/>
              </a:xfrm>
              <a:custGeom>
                <a:avLst/>
                <a:gdLst>
                  <a:gd name="T0" fmla="*/ 5 w 22"/>
                  <a:gd name="T1" fmla="*/ 2 h 27"/>
                  <a:gd name="T2" fmla="*/ 4 w 22"/>
                  <a:gd name="T3" fmla="*/ 1 h 27"/>
                  <a:gd name="T4" fmla="*/ 3 w 22"/>
                  <a:gd name="T5" fmla="*/ 0 h 27"/>
                  <a:gd name="T6" fmla="*/ 2 w 22"/>
                  <a:gd name="T7" fmla="*/ 0 h 27"/>
                  <a:gd name="T8" fmla="*/ 1 w 22"/>
                  <a:gd name="T9" fmla="*/ 1 h 27"/>
                  <a:gd name="T10" fmla="*/ 0 w 22"/>
                  <a:gd name="T11" fmla="*/ 2 h 27"/>
                  <a:gd name="T12" fmla="*/ 0 w 22"/>
                  <a:gd name="T13" fmla="*/ 3 h 27"/>
                  <a:gd name="T14" fmla="*/ 0 w 22"/>
                  <a:gd name="T15" fmla="*/ 4 h 27"/>
                  <a:gd name="T16" fmla="*/ 0 w 22"/>
                  <a:gd name="T17" fmla="*/ 5 h 27"/>
                  <a:gd name="T18" fmla="*/ 16 w 22"/>
                  <a:gd name="T19" fmla="*/ 26 h 27"/>
                  <a:gd name="T20" fmla="*/ 17 w 22"/>
                  <a:gd name="T21" fmla="*/ 27 h 27"/>
                  <a:gd name="T22" fmla="*/ 19 w 22"/>
                  <a:gd name="T23" fmla="*/ 27 h 27"/>
                  <a:gd name="T24" fmla="*/ 20 w 22"/>
                  <a:gd name="T25" fmla="*/ 27 h 27"/>
                  <a:gd name="T26" fmla="*/ 21 w 22"/>
                  <a:gd name="T27" fmla="*/ 27 h 27"/>
                  <a:gd name="T28" fmla="*/ 22 w 22"/>
                  <a:gd name="T29" fmla="*/ 26 h 27"/>
                  <a:gd name="T30" fmla="*/ 22 w 22"/>
                  <a:gd name="T31" fmla="*/ 25 h 27"/>
                  <a:gd name="T32" fmla="*/ 22 w 22"/>
                  <a:gd name="T33" fmla="*/ 23 h 27"/>
                  <a:gd name="T34" fmla="*/ 22 w 22"/>
                  <a:gd name="T35" fmla="*/ 22 h 27"/>
                  <a:gd name="T36" fmla="*/ 5 w 22"/>
                  <a:gd name="T37" fmla="*/ 2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7"/>
                  <a:gd name="T59" fmla="*/ 22 w 22"/>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7">
                    <a:moveTo>
                      <a:pt x="5" y="2"/>
                    </a:moveTo>
                    <a:lnTo>
                      <a:pt x="4" y="1"/>
                    </a:lnTo>
                    <a:lnTo>
                      <a:pt x="3" y="0"/>
                    </a:lnTo>
                    <a:lnTo>
                      <a:pt x="2" y="0"/>
                    </a:lnTo>
                    <a:lnTo>
                      <a:pt x="1" y="1"/>
                    </a:lnTo>
                    <a:lnTo>
                      <a:pt x="0" y="2"/>
                    </a:lnTo>
                    <a:lnTo>
                      <a:pt x="0" y="3"/>
                    </a:lnTo>
                    <a:lnTo>
                      <a:pt x="0" y="4"/>
                    </a:lnTo>
                    <a:lnTo>
                      <a:pt x="0" y="5"/>
                    </a:lnTo>
                    <a:lnTo>
                      <a:pt x="16" y="26"/>
                    </a:lnTo>
                    <a:lnTo>
                      <a:pt x="17" y="27"/>
                    </a:lnTo>
                    <a:lnTo>
                      <a:pt x="19" y="27"/>
                    </a:lnTo>
                    <a:lnTo>
                      <a:pt x="20" y="27"/>
                    </a:lnTo>
                    <a:lnTo>
                      <a:pt x="21" y="27"/>
                    </a:lnTo>
                    <a:lnTo>
                      <a:pt x="22" y="26"/>
                    </a:lnTo>
                    <a:lnTo>
                      <a:pt x="22" y="25"/>
                    </a:lnTo>
                    <a:lnTo>
                      <a:pt x="22" y="23"/>
                    </a:lnTo>
                    <a:lnTo>
                      <a:pt x="22" y="22"/>
                    </a:lnTo>
                    <a:lnTo>
                      <a:pt x="5" y="2"/>
                    </a:lnTo>
                    <a:close/>
                  </a:path>
                </a:pathLst>
              </a:custGeom>
              <a:solidFill>
                <a:srgbClr val="000000"/>
              </a:solidFill>
              <a:ln w="9525">
                <a:noFill/>
                <a:round/>
                <a:headEnd/>
                <a:tailEnd/>
              </a:ln>
            </p:spPr>
            <p:txBody>
              <a:bodyPr/>
              <a:lstStyle/>
              <a:p>
                <a:endParaRPr lang="en-US"/>
              </a:p>
            </p:txBody>
          </p:sp>
          <p:sp>
            <p:nvSpPr>
              <p:cNvPr id="127042" name="Freeform 37"/>
              <p:cNvSpPr>
                <a:spLocks/>
              </p:cNvSpPr>
              <p:nvPr/>
            </p:nvSpPr>
            <p:spPr bwMode="auto">
              <a:xfrm>
                <a:off x="2321" y="1874"/>
                <a:ext cx="25" cy="26"/>
              </a:xfrm>
              <a:custGeom>
                <a:avLst/>
                <a:gdLst>
                  <a:gd name="T0" fmla="*/ 6 w 25"/>
                  <a:gd name="T1" fmla="*/ 1 h 26"/>
                  <a:gd name="T2" fmla="*/ 5 w 25"/>
                  <a:gd name="T3" fmla="*/ 0 h 26"/>
                  <a:gd name="T4" fmla="*/ 4 w 25"/>
                  <a:gd name="T5" fmla="*/ 0 h 26"/>
                  <a:gd name="T6" fmla="*/ 3 w 25"/>
                  <a:gd name="T7" fmla="*/ 0 h 26"/>
                  <a:gd name="T8" fmla="*/ 1 w 25"/>
                  <a:gd name="T9" fmla="*/ 0 h 26"/>
                  <a:gd name="T10" fmla="*/ 0 w 25"/>
                  <a:gd name="T11" fmla="*/ 1 h 26"/>
                  <a:gd name="T12" fmla="*/ 0 w 25"/>
                  <a:gd name="T13" fmla="*/ 3 h 26"/>
                  <a:gd name="T14" fmla="*/ 0 w 25"/>
                  <a:gd name="T15" fmla="*/ 4 h 26"/>
                  <a:gd name="T16" fmla="*/ 0 w 25"/>
                  <a:gd name="T17" fmla="*/ 5 h 26"/>
                  <a:gd name="T18" fmla="*/ 3 w 25"/>
                  <a:gd name="T19" fmla="*/ 7 h 26"/>
                  <a:gd name="T20" fmla="*/ 18 w 25"/>
                  <a:gd name="T21" fmla="*/ 24 h 26"/>
                  <a:gd name="T22" fmla="*/ 19 w 25"/>
                  <a:gd name="T23" fmla="*/ 25 h 26"/>
                  <a:gd name="T24" fmla="*/ 20 w 25"/>
                  <a:gd name="T25" fmla="*/ 26 h 26"/>
                  <a:gd name="T26" fmla="*/ 21 w 25"/>
                  <a:gd name="T27" fmla="*/ 26 h 26"/>
                  <a:gd name="T28" fmla="*/ 22 w 25"/>
                  <a:gd name="T29" fmla="*/ 25 h 26"/>
                  <a:gd name="T30" fmla="*/ 24 w 25"/>
                  <a:gd name="T31" fmla="*/ 24 h 26"/>
                  <a:gd name="T32" fmla="*/ 25 w 25"/>
                  <a:gd name="T33" fmla="*/ 23 h 26"/>
                  <a:gd name="T34" fmla="*/ 25 w 25"/>
                  <a:gd name="T35" fmla="*/ 22 h 26"/>
                  <a:gd name="T36" fmla="*/ 24 w 25"/>
                  <a:gd name="T37" fmla="*/ 21 h 26"/>
                  <a:gd name="T38" fmla="*/ 8 w 25"/>
                  <a:gd name="T39" fmla="*/ 4 h 26"/>
                  <a:gd name="T40" fmla="*/ 6 w 25"/>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6"/>
                  <a:gd name="T65" fmla="*/ 25 w 25"/>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6">
                    <a:moveTo>
                      <a:pt x="6" y="1"/>
                    </a:moveTo>
                    <a:lnTo>
                      <a:pt x="5" y="0"/>
                    </a:lnTo>
                    <a:lnTo>
                      <a:pt x="4" y="0"/>
                    </a:lnTo>
                    <a:lnTo>
                      <a:pt x="3" y="0"/>
                    </a:lnTo>
                    <a:lnTo>
                      <a:pt x="1" y="0"/>
                    </a:lnTo>
                    <a:lnTo>
                      <a:pt x="0" y="1"/>
                    </a:lnTo>
                    <a:lnTo>
                      <a:pt x="0" y="3"/>
                    </a:lnTo>
                    <a:lnTo>
                      <a:pt x="0" y="4"/>
                    </a:lnTo>
                    <a:lnTo>
                      <a:pt x="0" y="5"/>
                    </a:lnTo>
                    <a:lnTo>
                      <a:pt x="3" y="7"/>
                    </a:lnTo>
                    <a:lnTo>
                      <a:pt x="18" y="24"/>
                    </a:lnTo>
                    <a:lnTo>
                      <a:pt x="19" y="25"/>
                    </a:lnTo>
                    <a:lnTo>
                      <a:pt x="20" y="26"/>
                    </a:lnTo>
                    <a:lnTo>
                      <a:pt x="21" y="26"/>
                    </a:lnTo>
                    <a:lnTo>
                      <a:pt x="22" y="25"/>
                    </a:lnTo>
                    <a:lnTo>
                      <a:pt x="24" y="24"/>
                    </a:lnTo>
                    <a:lnTo>
                      <a:pt x="25" y="23"/>
                    </a:lnTo>
                    <a:lnTo>
                      <a:pt x="25" y="22"/>
                    </a:lnTo>
                    <a:lnTo>
                      <a:pt x="24" y="21"/>
                    </a:lnTo>
                    <a:lnTo>
                      <a:pt x="8" y="4"/>
                    </a:lnTo>
                    <a:lnTo>
                      <a:pt x="6" y="1"/>
                    </a:lnTo>
                    <a:close/>
                  </a:path>
                </a:pathLst>
              </a:custGeom>
              <a:solidFill>
                <a:srgbClr val="000000"/>
              </a:solidFill>
              <a:ln w="9525">
                <a:noFill/>
                <a:round/>
                <a:headEnd/>
                <a:tailEnd/>
              </a:ln>
            </p:spPr>
            <p:txBody>
              <a:bodyPr/>
              <a:lstStyle/>
              <a:p>
                <a:endParaRPr lang="en-US"/>
              </a:p>
            </p:txBody>
          </p:sp>
          <p:sp>
            <p:nvSpPr>
              <p:cNvPr id="127043" name="Freeform 38"/>
              <p:cNvSpPr>
                <a:spLocks/>
              </p:cNvSpPr>
              <p:nvPr/>
            </p:nvSpPr>
            <p:spPr bwMode="auto">
              <a:xfrm>
                <a:off x="2352" y="1908"/>
                <a:ext cx="27" cy="23"/>
              </a:xfrm>
              <a:custGeom>
                <a:avLst/>
                <a:gdLst>
                  <a:gd name="T0" fmla="*/ 7 w 27"/>
                  <a:gd name="T1" fmla="*/ 2 h 23"/>
                  <a:gd name="T2" fmla="*/ 6 w 27"/>
                  <a:gd name="T3" fmla="*/ 1 h 23"/>
                  <a:gd name="T4" fmla="*/ 5 w 27"/>
                  <a:gd name="T5" fmla="*/ 0 h 23"/>
                  <a:gd name="T6" fmla="*/ 4 w 27"/>
                  <a:gd name="T7" fmla="*/ 0 h 23"/>
                  <a:gd name="T8" fmla="*/ 3 w 27"/>
                  <a:gd name="T9" fmla="*/ 1 h 23"/>
                  <a:gd name="T10" fmla="*/ 1 w 27"/>
                  <a:gd name="T11" fmla="*/ 2 h 23"/>
                  <a:gd name="T12" fmla="*/ 0 w 27"/>
                  <a:gd name="T13" fmla="*/ 3 h 23"/>
                  <a:gd name="T14" fmla="*/ 0 w 27"/>
                  <a:gd name="T15" fmla="*/ 4 h 23"/>
                  <a:gd name="T16" fmla="*/ 1 w 27"/>
                  <a:gd name="T17" fmla="*/ 5 h 23"/>
                  <a:gd name="T18" fmla="*/ 5 w 27"/>
                  <a:gd name="T19" fmla="*/ 8 h 23"/>
                  <a:gd name="T20" fmla="*/ 6 w 27"/>
                  <a:gd name="T21" fmla="*/ 9 h 23"/>
                  <a:gd name="T22" fmla="*/ 21 w 27"/>
                  <a:gd name="T23" fmla="*/ 23 h 23"/>
                  <a:gd name="T24" fmla="*/ 22 w 27"/>
                  <a:gd name="T25" fmla="*/ 23 h 23"/>
                  <a:gd name="T26" fmla="*/ 24 w 27"/>
                  <a:gd name="T27" fmla="*/ 23 h 23"/>
                  <a:gd name="T28" fmla="*/ 25 w 27"/>
                  <a:gd name="T29" fmla="*/ 23 h 23"/>
                  <a:gd name="T30" fmla="*/ 26 w 27"/>
                  <a:gd name="T31" fmla="*/ 22 h 23"/>
                  <a:gd name="T32" fmla="*/ 27 w 27"/>
                  <a:gd name="T33" fmla="*/ 21 h 23"/>
                  <a:gd name="T34" fmla="*/ 27 w 27"/>
                  <a:gd name="T35" fmla="*/ 20 h 23"/>
                  <a:gd name="T36" fmla="*/ 26 w 27"/>
                  <a:gd name="T37" fmla="*/ 19 h 23"/>
                  <a:gd name="T38" fmla="*/ 25 w 27"/>
                  <a:gd name="T39" fmla="*/ 18 h 23"/>
                  <a:gd name="T40" fmla="*/ 9 w 27"/>
                  <a:gd name="T41" fmla="*/ 4 h 23"/>
                  <a:gd name="T42" fmla="*/ 8 w 27"/>
                  <a:gd name="T43" fmla="*/ 7 h 23"/>
                  <a:gd name="T44" fmla="*/ 10 w 27"/>
                  <a:gd name="T45" fmla="*/ 5 h 23"/>
                  <a:gd name="T46" fmla="*/ 7 w 27"/>
                  <a:gd name="T47" fmla="*/ 2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3"/>
                  <a:gd name="T74" fmla="*/ 27 w 27"/>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3">
                    <a:moveTo>
                      <a:pt x="7" y="2"/>
                    </a:moveTo>
                    <a:lnTo>
                      <a:pt x="6" y="1"/>
                    </a:lnTo>
                    <a:lnTo>
                      <a:pt x="5" y="0"/>
                    </a:lnTo>
                    <a:lnTo>
                      <a:pt x="4" y="0"/>
                    </a:lnTo>
                    <a:lnTo>
                      <a:pt x="3" y="1"/>
                    </a:lnTo>
                    <a:lnTo>
                      <a:pt x="1" y="2"/>
                    </a:lnTo>
                    <a:lnTo>
                      <a:pt x="0" y="3"/>
                    </a:lnTo>
                    <a:lnTo>
                      <a:pt x="0" y="4"/>
                    </a:lnTo>
                    <a:lnTo>
                      <a:pt x="1" y="5"/>
                    </a:lnTo>
                    <a:lnTo>
                      <a:pt x="5" y="8"/>
                    </a:lnTo>
                    <a:lnTo>
                      <a:pt x="6" y="9"/>
                    </a:lnTo>
                    <a:lnTo>
                      <a:pt x="21" y="23"/>
                    </a:lnTo>
                    <a:lnTo>
                      <a:pt x="22" y="23"/>
                    </a:lnTo>
                    <a:lnTo>
                      <a:pt x="24" y="23"/>
                    </a:lnTo>
                    <a:lnTo>
                      <a:pt x="25" y="23"/>
                    </a:lnTo>
                    <a:lnTo>
                      <a:pt x="26" y="22"/>
                    </a:lnTo>
                    <a:lnTo>
                      <a:pt x="27" y="21"/>
                    </a:lnTo>
                    <a:lnTo>
                      <a:pt x="27" y="20"/>
                    </a:lnTo>
                    <a:lnTo>
                      <a:pt x="26" y="19"/>
                    </a:lnTo>
                    <a:lnTo>
                      <a:pt x="25" y="18"/>
                    </a:lnTo>
                    <a:lnTo>
                      <a:pt x="9" y="4"/>
                    </a:lnTo>
                    <a:lnTo>
                      <a:pt x="8" y="7"/>
                    </a:lnTo>
                    <a:lnTo>
                      <a:pt x="10" y="5"/>
                    </a:lnTo>
                    <a:lnTo>
                      <a:pt x="7" y="2"/>
                    </a:lnTo>
                    <a:close/>
                  </a:path>
                </a:pathLst>
              </a:custGeom>
              <a:solidFill>
                <a:srgbClr val="000000"/>
              </a:solidFill>
              <a:ln w="9525">
                <a:noFill/>
                <a:round/>
                <a:headEnd/>
                <a:tailEnd/>
              </a:ln>
            </p:spPr>
            <p:txBody>
              <a:bodyPr/>
              <a:lstStyle/>
              <a:p>
                <a:endParaRPr lang="en-US"/>
              </a:p>
            </p:txBody>
          </p:sp>
          <p:sp>
            <p:nvSpPr>
              <p:cNvPr id="127044" name="Freeform 39"/>
              <p:cNvSpPr>
                <a:spLocks/>
              </p:cNvSpPr>
              <p:nvPr/>
            </p:nvSpPr>
            <p:spPr bwMode="auto">
              <a:xfrm>
                <a:off x="2387" y="1939"/>
                <a:ext cx="27" cy="22"/>
              </a:xfrm>
              <a:custGeom>
                <a:avLst/>
                <a:gdLst>
                  <a:gd name="T0" fmla="*/ 4 w 27"/>
                  <a:gd name="T1" fmla="*/ 0 h 22"/>
                  <a:gd name="T2" fmla="*/ 3 w 27"/>
                  <a:gd name="T3" fmla="*/ 0 h 22"/>
                  <a:gd name="T4" fmla="*/ 2 w 27"/>
                  <a:gd name="T5" fmla="*/ 0 h 22"/>
                  <a:gd name="T6" fmla="*/ 1 w 27"/>
                  <a:gd name="T7" fmla="*/ 0 h 22"/>
                  <a:gd name="T8" fmla="*/ 0 w 27"/>
                  <a:gd name="T9" fmla="*/ 1 h 22"/>
                  <a:gd name="T10" fmla="*/ 0 w 27"/>
                  <a:gd name="T11" fmla="*/ 2 h 22"/>
                  <a:gd name="T12" fmla="*/ 0 w 27"/>
                  <a:gd name="T13" fmla="*/ 3 h 22"/>
                  <a:gd name="T14" fmla="*/ 0 w 27"/>
                  <a:gd name="T15" fmla="*/ 4 h 22"/>
                  <a:gd name="T16" fmla="*/ 1 w 27"/>
                  <a:gd name="T17" fmla="*/ 5 h 22"/>
                  <a:gd name="T18" fmla="*/ 7 w 27"/>
                  <a:gd name="T19" fmla="*/ 11 h 22"/>
                  <a:gd name="T20" fmla="*/ 22 w 27"/>
                  <a:gd name="T21" fmla="*/ 21 h 22"/>
                  <a:gd name="T22" fmla="*/ 23 w 27"/>
                  <a:gd name="T23" fmla="*/ 22 h 22"/>
                  <a:gd name="T24" fmla="*/ 24 w 27"/>
                  <a:gd name="T25" fmla="*/ 22 h 22"/>
                  <a:gd name="T26" fmla="*/ 25 w 27"/>
                  <a:gd name="T27" fmla="*/ 21 h 22"/>
                  <a:gd name="T28" fmla="*/ 26 w 27"/>
                  <a:gd name="T29" fmla="*/ 20 h 22"/>
                  <a:gd name="T30" fmla="*/ 27 w 27"/>
                  <a:gd name="T31" fmla="*/ 19 h 22"/>
                  <a:gd name="T32" fmla="*/ 27 w 27"/>
                  <a:gd name="T33" fmla="*/ 18 h 22"/>
                  <a:gd name="T34" fmla="*/ 26 w 27"/>
                  <a:gd name="T35" fmla="*/ 17 h 22"/>
                  <a:gd name="T36" fmla="*/ 25 w 27"/>
                  <a:gd name="T37" fmla="*/ 16 h 22"/>
                  <a:gd name="T38" fmla="*/ 11 w 27"/>
                  <a:gd name="T39" fmla="*/ 5 h 22"/>
                  <a:gd name="T40" fmla="*/ 4 w 27"/>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2"/>
                  <a:gd name="T65" fmla="*/ 27 w 2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2">
                    <a:moveTo>
                      <a:pt x="4" y="0"/>
                    </a:moveTo>
                    <a:lnTo>
                      <a:pt x="3" y="0"/>
                    </a:lnTo>
                    <a:lnTo>
                      <a:pt x="2" y="0"/>
                    </a:lnTo>
                    <a:lnTo>
                      <a:pt x="1" y="0"/>
                    </a:lnTo>
                    <a:lnTo>
                      <a:pt x="0" y="1"/>
                    </a:lnTo>
                    <a:lnTo>
                      <a:pt x="0" y="2"/>
                    </a:lnTo>
                    <a:lnTo>
                      <a:pt x="0" y="3"/>
                    </a:lnTo>
                    <a:lnTo>
                      <a:pt x="0" y="4"/>
                    </a:lnTo>
                    <a:lnTo>
                      <a:pt x="1" y="5"/>
                    </a:lnTo>
                    <a:lnTo>
                      <a:pt x="7" y="11"/>
                    </a:lnTo>
                    <a:lnTo>
                      <a:pt x="22" y="21"/>
                    </a:lnTo>
                    <a:lnTo>
                      <a:pt x="23" y="22"/>
                    </a:lnTo>
                    <a:lnTo>
                      <a:pt x="24" y="22"/>
                    </a:lnTo>
                    <a:lnTo>
                      <a:pt x="25" y="21"/>
                    </a:lnTo>
                    <a:lnTo>
                      <a:pt x="26" y="20"/>
                    </a:lnTo>
                    <a:lnTo>
                      <a:pt x="27" y="19"/>
                    </a:lnTo>
                    <a:lnTo>
                      <a:pt x="27" y="18"/>
                    </a:lnTo>
                    <a:lnTo>
                      <a:pt x="26" y="17"/>
                    </a:lnTo>
                    <a:lnTo>
                      <a:pt x="25" y="16"/>
                    </a:lnTo>
                    <a:lnTo>
                      <a:pt x="11" y="5"/>
                    </a:lnTo>
                    <a:lnTo>
                      <a:pt x="4" y="0"/>
                    </a:lnTo>
                    <a:close/>
                  </a:path>
                </a:pathLst>
              </a:custGeom>
              <a:solidFill>
                <a:srgbClr val="000000"/>
              </a:solidFill>
              <a:ln w="9525">
                <a:noFill/>
                <a:round/>
                <a:headEnd/>
                <a:tailEnd/>
              </a:ln>
            </p:spPr>
            <p:txBody>
              <a:bodyPr/>
              <a:lstStyle/>
              <a:p>
                <a:endParaRPr lang="en-US"/>
              </a:p>
            </p:txBody>
          </p:sp>
          <p:sp>
            <p:nvSpPr>
              <p:cNvPr id="127045" name="Freeform 40"/>
              <p:cNvSpPr>
                <a:spLocks/>
              </p:cNvSpPr>
              <p:nvPr/>
            </p:nvSpPr>
            <p:spPr bwMode="auto">
              <a:xfrm>
                <a:off x="2423" y="1966"/>
                <a:ext cx="29" cy="21"/>
              </a:xfrm>
              <a:custGeom>
                <a:avLst/>
                <a:gdLst>
                  <a:gd name="T0" fmla="*/ 6 w 29"/>
                  <a:gd name="T1" fmla="*/ 1 h 21"/>
                  <a:gd name="T2" fmla="*/ 4 w 29"/>
                  <a:gd name="T3" fmla="*/ 0 h 21"/>
                  <a:gd name="T4" fmla="*/ 3 w 29"/>
                  <a:gd name="T5" fmla="*/ 0 h 21"/>
                  <a:gd name="T6" fmla="*/ 2 w 29"/>
                  <a:gd name="T7" fmla="*/ 1 h 21"/>
                  <a:gd name="T8" fmla="*/ 1 w 29"/>
                  <a:gd name="T9" fmla="*/ 2 h 21"/>
                  <a:gd name="T10" fmla="*/ 0 w 29"/>
                  <a:gd name="T11" fmla="*/ 3 h 21"/>
                  <a:gd name="T12" fmla="*/ 0 w 29"/>
                  <a:gd name="T13" fmla="*/ 4 h 21"/>
                  <a:gd name="T14" fmla="*/ 1 w 29"/>
                  <a:gd name="T15" fmla="*/ 5 h 21"/>
                  <a:gd name="T16" fmla="*/ 2 w 29"/>
                  <a:gd name="T17" fmla="*/ 6 h 21"/>
                  <a:gd name="T18" fmla="*/ 11 w 29"/>
                  <a:gd name="T19" fmla="*/ 13 h 21"/>
                  <a:gd name="T20" fmla="*/ 24 w 29"/>
                  <a:gd name="T21" fmla="*/ 20 h 21"/>
                  <a:gd name="T22" fmla="*/ 25 w 29"/>
                  <a:gd name="T23" fmla="*/ 21 h 21"/>
                  <a:gd name="T24" fmla="*/ 27 w 29"/>
                  <a:gd name="T25" fmla="*/ 21 h 21"/>
                  <a:gd name="T26" fmla="*/ 28 w 29"/>
                  <a:gd name="T27" fmla="*/ 20 h 21"/>
                  <a:gd name="T28" fmla="*/ 29 w 29"/>
                  <a:gd name="T29" fmla="*/ 19 h 21"/>
                  <a:gd name="T30" fmla="*/ 29 w 29"/>
                  <a:gd name="T31" fmla="*/ 18 h 21"/>
                  <a:gd name="T32" fmla="*/ 29 w 29"/>
                  <a:gd name="T33" fmla="*/ 17 h 21"/>
                  <a:gd name="T34" fmla="*/ 29 w 29"/>
                  <a:gd name="T35" fmla="*/ 16 h 21"/>
                  <a:gd name="T36" fmla="*/ 28 w 29"/>
                  <a:gd name="T37" fmla="*/ 15 h 21"/>
                  <a:gd name="T38" fmla="*/ 14 w 29"/>
                  <a:gd name="T39" fmla="*/ 7 h 21"/>
                  <a:gd name="T40" fmla="*/ 6 w 29"/>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1"/>
                  <a:gd name="T65" fmla="*/ 29 w 2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1">
                    <a:moveTo>
                      <a:pt x="6" y="1"/>
                    </a:moveTo>
                    <a:lnTo>
                      <a:pt x="4" y="0"/>
                    </a:lnTo>
                    <a:lnTo>
                      <a:pt x="3" y="0"/>
                    </a:lnTo>
                    <a:lnTo>
                      <a:pt x="2" y="1"/>
                    </a:lnTo>
                    <a:lnTo>
                      <a:pt x="1" y="2"/>
                    </a:lnTo>
                    <a:lnTo>
                      <a:pt x="0" y="3"/>
                    </a:lnTo>
                    <a:lnTo>
                      <a:pt x="0" y="4"/>
                    </a:lnTo>
                    <a:lnTo>
                      <a:pt x="1" y="5"/>
                    </a:lnTo>
                    <a:lnTo>
                      <a:pt x="2" y="6"/>
                    </a:lnTo>
                    <a:lnTo>
                      <a:pt x="11" y="13"/>
                    </a:lnTo>
                    <a:lnTo>
                      <a:pt x="24" y="20"/>
                    </a:lnTo>
                    <a:lnTo>
                      <a:pt x="25" y="21"/>
                    </a:lnTo>
                    <a:lnTo>
                      <a:pt x="27" y="21"/>
                    </a:lnTo>
                    <a:lnTo>
                      <a:pt x="28" y="20"/>
                    </a:lnTo>
                    <a:lnTo>
                      <a:pt x="29" y="19"/>
                    </a:lnTo>
                    <a:lnTo>
                      <a:pt x="29" y="18"/>
                    </a:lnTo>
                    <a:lnTo>
                      <a:pt x="29" y="17"/>
                    </a:lnTo>
                    <a:lnTo>
                      <a:pt x="29" y="16"/>
                    </a:lnTo>
                    <a:lnTo>
                      <a:pt x="28" y="15"/>
                    </a:lnTo>
                    <a:lnTo>
                      <a:pt x="14" y="7"/>
                    </a:lnTo>
                    <a:lnTo>
                      <a:pt x="6" y="1"/>
                    </a:lnTo>
                    <a:close/>
                  </a:path>
                </a:pathLst>
              </a:custGeom>
              <a:solidFill>
                <a:srgbClr val="000000"/>
              </a:solidFill>
              <a:ln w="9525">
                <a:noFill/>
                <a:round/>
                <a:headEnd/>
                <a:tailEnd/>
              </a:ln>
            </p:spPr>
            <p:txBody>
              <a:bodyPr/>
              <a:lstStyle/>
              <a:p>
                <a:endParaRPr lang="en-US"/>
              </a:p>
            </p:txBody>
          </p:sp>
          <p:sp>
            <p:nvSpPr>
              <p:cNvPr id="127046" name="Freeform 41"/>
              <p:cNvSpPr>
                <a:spLocks/>
              </p:cNvSpPr>
              <p:nvPr/>
            </p:nvSpPr>
            <p:spPr bwMode="auto">
              <a:xfrm>
                <a:off x="2462" y="1991"/>
                <a:ext cx="30" cy="18"/>
              </a:xfrm>
              <a:custGeom>
                <a:avLst/>
                <a:gdLst>
                  <a:gd name="T0" fmla="*/ 5 w 30"/>
                  <a:gd name="T1" fmla="*/ 0 h 18"/>
                  <a:gd name="T2" fmla="*/ 4 w 30"/>
                  <a:gd name="T3" fmla="*/ 0 h 18"/>
                  <a:gd name="T4" fmla="*/ 3 w 30"/>
                  <a:gd name="T5" fmla="*/ 0 h 18"/>
                  <a:gd name="T6" fmla="*/ 2 w 30"/>
                  <a:gd name="T7" fmla="*/ 0 h 18"/>
                  <a:gd name="T8" fmla="*/ 1 w 30"/>
                  <a:gd name="T9" fmla="*/ 1 h 18"/>
                  <a:gd name="T10" fmla="*/ 0 w 30"/>
                  <a:gd name="T11" fmla="*/ 2 h 18"/>
                  <a:gd name="T12" fmla="*/ 0 w 30"/>
                  <a:gd name="T13" fmla="*/ 3 h 18"/>
                  <a:gd name="T14" fmla="*/ 1 w 30"/>
                  <a:gd name="T15" fmla="*/ 4 h 18"/>
                  <a:gd name="T16" fmla="*/ 2 w 30"/>
                  <a:gd name="T17" fmla="*/ 5 h 18"/>
                  <a:gd name="T18" fmla="*/ 15 w 30"/>
                  <a:gd name="T19" fmla="*/ 12 h 18"/>
                  <a:gd name="T20" fmla="*/ 16 w 30"/>
                  <a:gd name="T21" fmla="*/ 13 h 18"/>
                  <a:gd name="T22" fmla="*/ 26 w 30"/>
                  <a:gd name="T23" fmla="*/ 18 h 18"/>
                  <a:gd name="T24" fmla="*/ 27 w 30"/>
                  <a:gd name="T25" fmla="*/ 18 h 18"/>
                  <a:gd name="T26" fmla="*/ 28 w 30"/>
                  <a:gd name="T27" fmla="*/ 18 h 18"/>
                  <a:gd name="T28" fmla="*/ 30 w 30"/>
                  <a:gd name="T29" fmla="*/ 17 h 18"/>
                  <a:gd name="T30" fmla="*/ 30 w 30"/>
                  <a:gd name="T31" fmla="*/ 16 h 18"/>
                  <a:gd name="T32" fmla="*/ 30 w 30"/>
                  <a:gd name="T33" fmla="*/ 15 h 18"/>
                  <a:gd name="T34" fmla="*/ 30 w 30"/>
                  <a:gd name="T35" fmla="*/ 13 h 18"/>
                  <a:gd name="T36" fmla="*/ 28 w 30"/>
                  <a:gd name="T37" fmla="*/ 12 h 18"/>
                  <a:gd name="T38" fmla="*/ 27 w 30"/>
                  <a:gd name="T39" fmla="*/ 11 h 18"/>
                  <a:gd name="T40" fmla="*/ 17 w 30"/>
                  <a:gd name="T41" fmla="*/ 7 h 18"/>
                  <a:gd name="T42" fmla="*/ 16 w 30"/>
                  <a:gd name="T43" fmla="*/ 10 h 18"/>
                  <a:gd name="T44" fmla="*/ 19 w 30"/>
                  <a:gd name="T45" fmla="*/ 7 h 18"/>
                  <a:gd name="T46" fmla="*/ 5 w 30"/>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8"/>
                  <a:gd name="T74" fmla="*/ 30 w 3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8">
                    <a:moveTo>
                      <a:pt x="5" y="0"/>
                    </a:moveTo>
                    <a:lnTo>
                      <a:pt x="4" y="0"/>
                    </a:lnTo>
                    <a:lnTo>
                      <a:pt x="3" y="0"/>
                    </a:lnTo>
                    <a:lnTo>
                      <a:pt x="2" y="0"/>
                    </a:lnTo>
                    <a:lnTo>
                      <a:pt x="1" y="1"/>
                    </a:lnTo>
                    <a:lnTo>
                      <a:pt x="0" y="2"/>
                    </a:lnTo>
                    <a:lnTo>
                      <a:pt x="0" y="3"/>
                    </a:lnTo>
                    <a:lnTo>
                      <a:pt x="1" y="4"/>
                    </a:lnTo>
                    <a:lnTo>
                      <a:pt x="2" y="5"/>
                    </a:lnTo>
                    <a:lnTo>
                      <a:pt x="15" y="12"/>
                    </a:lnTo>
                    <a:lnTo>
                      <a:pt x="16" y="13"/>
                    </a:lnTo>
                    <a:lnTo>
                      <a:pt x="26" y="18"/>
                    </a:lnTo>
                    <a:lnTo>
                      <a:pt x="27" y="18"/>
                    </a:lnTo>
                    <a:lnTo>
                      <a:pt x="28" y="18"/>
                    </a:lnTo>
                    <a:lnTo>
                      <a:pt x="30" y="17"/>
                    </a:lnTo>
                    <a:lnTo>
                      <a:pt x="30" y="16"/>
                    </a:lnTo>
                    <a:lnTo>
                      <a:pt x="30" y="15"/>
                    </a:lnTo>
                    <a:lnTo>
                      <a:pt x="30" y="13"/>
                    </a:lnTo>
                    <a:lnTo>
                      <a:pt x="28" y="12"/>
                    </a:lnTo>
                    <a:lnTo>
                      <a:pt x="27" y="11"/>
                    </a:lnTo>
                    <a:lnTo>
                      <a:pt x="17" y="7"/>
                    </a:lnTo>
                    <a:lnTo>
                      <a:pt x="16" y="10"/>
                    </a:lnTo>
                    <a:lnTo>
                      <a:pt x="19" y="7"/>
                    </a:lnTo>
                    <a:lnTo>
                      <a:pt x="5" y="0"/>
                    </a:lnTo>
                    <a:close/>
                  </a:path>
                </a:pathLst>
              </a:custGeom>
              <a:solidFill>
                <a:srgbClr val="000000"/>
              </a:solidFill>
              <a:ln w="9525">
                <a:noFill/>
                <a:round/>
                <a:headEnd/>
                <a:tailEnd/>
              </a:ln>
            </p:spPr>
            <p:txBody>
              <a:bodyPr/>
              <a:lstStyle/>
              <a:p>
                <a:endParaRPr lang="en-US"/>
              </a:p>
            </p:txBody>
          </p:sp>
          <p:sp>
            <p:nvSpPr>
              <p:cNvPr id="127047" name="Freeform 42"/>
              <p:cNvSpPr>
                <a:spLocks/>
              </p:cNvSpPr>
              <p:nvPr/>
            </p:nvSpPr>
            <p:spPr bwMode="auto">
              <a:xfrm>
                <a:off x="2504" y="2011"/>
                <a:ext cx="31" cy="17"/>
              </a:xfrm>
              <a:custGeom>
                <a:avLst/>
                <a:gdLst>
                  <a:gd name="T0" fmla="*/ 3 w 31"/>
                  <a:gd name="T1" fmla="*/ 0 h 17"/>
                  <a:gd name="T2" fmla="*/ 2 w 31"/>
                  <a:gd name="T3" fmla="*/ 0 h 17"/>
                  <a:gd name="T4" fmla="*/ 1 w 31"/>
                  <a:gd name="T5" fmla="*/ 1 h 17"/>
                  <a:gd name="T6" fmla="*/ 0 w 31"/>
                  <a:gd name="T7" fmla="*/ 2 h 17"/>
                  <a:gd name="T8" fmla="*/ 0 w 31"/>
                  <a:gd name="T9" fmla="*/ 3 h 17"/>
                  <a:gd name="T10" fmla="*/ 0 w 31"/>
                  <a:gd name="T11" fmla="*/ 4 h 17"/>
                  <a:gd name="T12" fmla="*/ 0 w 31"/>
                  <a:gd name="T13" fmla="*/ 5 h 17"/>
                  <a:gd name="T14" fmla="*/ 1 w 31"/>
                  <a:gd name="T15" fmla="*/ 6 h 17"/>
                  <a:gd name="T16" fmla="*/ 2 w 31"/>
                  <a:gd name="T17" fmla="*/ 6 h 17"/>
                  <a:gd name="T18" fmla="*/ 18 w 31"/>
                  <a:gd name="T19" fmla="*/ 15 h 17"/>
                  <a:gd name="T20" fmla="*/ 26 w 31"/>
                  <a:gd name="T21" fmla="*/ 17 h 17"/>
                  <a:gd name="T22" fmla="*/ 27 w 31"/>
                  <a:gd name="T23" fmla="*/ 17 h 17"/>
                  <a:gd name="T24" fmla="*/ 28 w 31"/>
                  <a:gd name="T25" fmla="*/ 17 h 17"/>
                  <a:gd name="T26" fmla="*/ 30 w 31"/>
                  <a:gd name="T27" fmla="*/ 16 h 17"/>
                  <a:gd name="T28" fmla="*/ 31 w 31"/>
                  <a:gd name="T29" fmla="*/ 15 h 17"/>
                  <a:gd name="T30" fmla="*/ 31 w 31"/>
                  <a:gd name="T31" fmla="*/ 14 h 17"/>
                  <a:gd name="T32" fmla="*/ 30 w 31"/>
                  <a:gd name="T33" fmla="*/ 13 h 17"/>
                  <a:gd name="T34" fmla="*/ 28 w 31"/>
                  <a:gd name="T35" fmla="*/ 12 h 17"/>
                  <a:gd name="T36" fmla="*/ 27 w 31"/>
                  <a:gd name="T37" fmla="*/ 11 h 17"/>
                  <a:gd name="T38" fmla="*/ 20 w 31"/>
                  <a:gd name="T39" fmla="*/ 9 h 17"/>
                  <a:gd name="T40" fmla="*/ 3 w 3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7"/>
                  <a:gd name="T65" fmla="*/ 31 w 3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7">
                    <a:moveTo>
                      <a:pt x="3" y="0"/>
                    </a:moveTo>
                    <a:lnTo>
                      <a:pt x="2" y="0"/>
                    </a:lnTo>
                    <a:lnTo>
                      <a:pt x="1" y="1"/>
                    </a:lnTo>
                    <a:lnTo>
                      <a:pt x="0" y="2"/>
                    </a:lnTo>
                    <a:lnTo>
                      <a:pt x="0" y="3"/>
                    </a:lnTo>
                    <a:lnTo>
                      <a:pt x="0" y="4"/>
                    </a:lnTo>
                    <a:lnTo>
                      <a:pt x="0" y="5"/>
                    </a:lnTo>
                    <a:lnTo>
                      <a:pt x="1" y="6"/>
                    </a:lnTo>
                    <a:lnTo>
                      <a:pt x="2" y="6"/>
                    </a:lnTo>
                    <a:lnTo>
                      <a:pt x="18" y="15"/>
                    </a:lnTo>
                    <a:lnTo>
                      <a:pt x="26" y="17"/>
                    </a:lnTo>
                    <a:lnTo>
                      <a:pt x="27" y="17"/>
                    </a:lnTo>
                    <a:lnTo>
                      <a:pt x="28" y="17"/>
                    </a:lnTo>
                    <a:lnTo>
                      <a:pt x="30" y="16"/>
                    </a:lnTo>
                    <a:lnTo>
                      <a:pt x="31" y="15"/>
                    </a:lnTo>
                    <a:lnTo>
                      <a:pt x="31" y="14"/>
                    </a:lnTo>
                    <a:lnTo>
                      <a:pt x="30" y="13"/>
                    </a:lnTo>
                    <a:lnTo>
                      <a:pt x="28" y="12"/>
                    </a:lnTo>
                    <a:lnTo>
                      <a:pt x="27" y="11"/>
                    </a:lnTo>
                    <a:lnTo>
                      <a:pt x="20" y="9"/>
                    </a:lnTo>
                    <a:lnTo>
                      <a:pt x="3" y="0"/>
                    </a:lnTo>
                    <a:close/>
                  </a:path>
                </a:pathLst>
              </a:custGeom>
              <a:solidFill>
                <a:srgbClr val="000000"/>
              </a:solidFill>
              <a:ln w="9525">
                <a:noFill/>
                <a:round/>
                <a:headEnd/>
                <a:tailEnd/>
              </a:ln>
            </p:spPr>
            <p:txBody>
              <a:bodyPr/>
              <a:lstStyle/>
              <a:p>
                <a:endParaRPr lang="en-US"/>
              </a:p>
            </p:txBody>
          </p:sp>
          <p:sp>
            <p:nvSpPr>
              <p:cNvPr id="127048" name="Freeform 43"/>
              <p:cNvSpPr>
                <a:spLocks/>
              </p:cNvSpPr>
              <p:nvPr/>
            </p:nvSpPr>
            <p:spPr bwMode="auto">
              <a:xfrm>
                <a:off x="2546" y="2029"/>
                <a:ext cx="32" cy="14"/>
              </a:xfrm>
              <a:custGeom>
                <a:avLst/>
                <a:gdLst>
                  <a:gd name="T0" fmla="*/ 4 w 32"/>
                  <a:gd name="T1" fmla="*/ 0 h 14"/>
                  <a:gd name="T2" fmla="*/ 3 w 32"/>
                  <a:gd name="T3" fmla="*/ 0 h 14"/>
                  <a:gd name="T4" fmla="*/ 2 w 32"/>
                  <a:gd name="T5" fmla="*/ 0 h 14"/>
                  <a:gd name="T6" fmla="*/ 1 w 32"/>
                  <a:gd name="T7" fmla="*/ 1 h 14"/>
                  <a:gd name="T8" fmla="*/ 0 w 32"/>
                  <a:gd name="T9" fmla="*/ 2 h 14"/>
                  <a:gd name="T10" fmla="*/ 0 w 32"/>
                  <a:gd name="T11" fmla="*/ 3 h 14"/>
                  <a:gd name="T12" fmla="*/ 1 w 32"/>
                  <a:gd name="T13" fmla="*/ 5 h 14"/>
                  <a:gd name="T14" fmla="*/ 2 w 32"/>
                  <a:gd name="T15" fmla="*/ 6 h 14"/>
                  <a:gd name="T16" fmla="*/ 3 w 32"/>
                  <a:gd name="T17" fmla="*/ 7 h 14"/>
                  <a:gd name="T18" fmla="*/ 24 w 32"/>
                  <a:gd name="T19" fmla="*/ 13 h 14"/>
                  <a:gd name="T20" fmla="*/ 28 w 32"/>
                  <a:gd name="T21" fmla="*/ 14 h 14"/>
                  <a:gd name="T22" fmla="*/ 30 w 32"/>
                  <a:gd name="T23" fmla="*/ 14 h 14"/>
                  <a:gd name="T24" fmla="*/ 31 w 32"/>
                  <a:gd name="T25" fmla="*/ 14 h 14"/>
                  <a:gd name="T26" fmla="*/ 32 w 32"/>
                  <a:gd name="T27" fmla="*/ 13 h 14"/>
                  <a:gd name="T28" fmla="*/ 32 w 32"/>
                  <a:gd name="T29" fmla="*/ 12 h 14"/>
                  <a:gd name="T30" fmla="*/ 32 w 32"/>
                  <a:gd name="T31" fmla="*/ 11 h 14"/>
                  <a:gd name="T32" fmla="*/ 32 w 32"/>
                  <a:gd name="T33" fmla="*/ 10 h 14"/>
                  <a:gd name="T34" fmla="*/ 31 w 32"/>
                  <a:gd name="T35" fmla="*/ 9 h 14"/>
                  <a:gd name="T36" fmla="*/ 30 w 32"/>
                  <a:gd name="T37" fmla="*/ 8 h 14"/>
                  <a:gd name="T38" fmla="*/ 25 w 32"/>
                  <a:gd name="T39" fmla="*/ 7 h 14"/>
                  <a:gd name="T40" fmla="*/ 4 w 32"/>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4"/>
                  <a:gd name="T65" fmla="*/ 32 w 32"/>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4">
                    <a:moveTo>
                      <a:pt x="4" y="0"/>
                    </a:moveTo>
                    <a:lnTo>
                      <a:pt x="3" y="0"/>
                    </a:lnTo>
                    <a:lnTo>
                      <a:pt x="2" y="0"/>
                    </a:lnTo>
                    <a:lnTo>
                      <a:pt x="1" y="1"/>
                    </a:lnTo>
                    <a:lnTo>
                      <a:pt x="0" y="2"/>
                    </a:lnTo>
                    <a:lnTo>
                      <a:pt x="0" y="3"/>
                    </a:lnTo>
                    <a:lnTo>
                      <a:pt x="1" y="5"/>
                    </a:lnTo>
                    <a:lnTo>
                      <a:pt x="2" y="6"/>
                    </a:lnTo>
                    <a:lnTo>
                      <a:pt x="3" y="7"/>
                    </a:lnTo>
                    <a:lnTo>
                      <a:pt x="24" y="13"/>
                    </a:lnTo>
                    <a:lnTo>
                      <a:pt x="28" y="14"/>
                    </a:lnTo>
                    <a:lnTo>
                      <a:pt x="30" y="14"/>
                    </a:lnTo>
                    <a:lnTo>
                      <a:pt x="31" y="14"/>
                    </a:lnTo>
                    <a:lnTo>
                      <a:pt x="32" y="13"/>
                    </a:lnTo>
                    <a:lnTo>
                      <a:pt x="32" y="12"/>
                    </a:lnTo>
                    <a:lnTo>
                      <a:pt x="32" y="11"/>
                    </a:lnTo>
                    <a:lnTo>
                      <a:pt x="32" y="10"/>
                    </a:lnTo>
                    <a:lnTo>
                      <a:pt x="31" y="9"/>
                    </a:lnTo>
                    <a:lnTo>
                      <a:pt x="30" y="8"/>
                    </a:lnTo>
                    <a:lnTo>
                      <a:pt x="25" y="7"/>
                    </a:lnTo>
                    <a:lnTo>
                      <a:pt x="4" y="0"/>
                    </a:lnTo>
                    <a:close/>
                  </a:path>
                </a:pathLst>
              </a:custGeom>
              <a:solidFill>
                <a:srgbClr val="000000"/>
              </a:solidFill>
              <a:ln w="9525">
                <a:noFill/>
                <a:round/>
                <a:headEnd/>
                <a:tailEnd/>
              </a:ln>
            </p:spPr>
            <p:txBody>
              <a:bodyPr/>
              <a:lstStyle/>
              <a:p>
                <a:endParaRPr lang="en-US"/>
              </a:p>
            </p:txBody>
          </p:sp>
          <p:sp>
            <p:nvSpPr>
              <p:cNvPr id="127049" name="Freeform 44"/>
              <p:cNvSpPr>
                <a:spLocks/>
              </p:cNvSpPr>
              <p:nvPr/>
            </p:nvSpPr>
            <p:spPr bwMode="auto">
              <a:xfrm>
                <a:off x="2590" y="2042"/>
                <a:ext cx="33" cy="12"/>
              </a:xfrm>
              <a:custGeom>
                <a:avLst/>
                <a:gdLst>
                  <a:gd name="T0" fmla="*/ 4 w 33"/>
                  <a:gd name="T1" fmla="*/ 0 h 12"/>
                  <a:gd name="T2" fmla="*/ 3 w 33"/>
                  <a:gd name="T3" fmla="*/ 0 h 12"/>
                  <a:gd name="T4" fmla="*/ 2 w 33"/>
                  <a:gd name="T5" fmla="*/ 1 h 12"/>
                  <a:gd name="T6" fmla="*/ 1 w 33"/>
                  <a:gd name="T7" fmla="*/ 2 h 12"/>
                  <a:gd name="T8" fmla="*/ 0 w 33"/>
                  <a:gd name="T9" fmla="*/ 3 h 12"/>
                  <a:gd name="T10" fmla="*/ 0 w 33"/>
                  <a:gd name="T11" fmla="*/ 4 h 12"/>
                  <a:gd name="T12" fmla="*/ 1 w 33"/>
                  <a:gd name="T13" fmla="*/ 5 h 12"/>
                  <a:gd name="T14" fmla="*/ 2 w 33"/>
                  <a:gd name="T15" fmla="*/ 7 h 12"/>
                  <a:gd name="T16" fmla="*/ 3 w 33"/>
                  <a:gd name="T17" fmla="*/ 7 h 12"/>
                  <a:gd name="T18" fmla="*/ 4 w 33"/>
                  <a:gd name="T19" fmla="*/ 7 h 12"/>
                  <a:gd name="T20" fmla="*/ 29 w 33"/>
                  <a:gd name="T21" fmla="*/ 12 h 12"/>
                  <a:gd name="T22" fmla="*/ 30 w 33"/>
                  <a:gd name="T23" fmla="*/ 12 h 12"/>
                  <a:gd name="T24" fmla="*/ 31 w 33"/>
                  <a:gd name="T25" fmla="*/ 12 h 12"/>
                  <a:gd name="T26" fmla="*/ 32 w 33"/>
                  <a:gd name="T27" fmla="*/ 11 h 12"/>
                  <a:gd name="T28" fmla="*/ 33 w 33"/>
                  <a:gd name="T29" fmla="*/ 10 h 12"/>
                  <a:gd name="T30" fmla="*/ 33 w 33"/>
                  <a:gd name="T31" fmla="*/ 9 h 12"/>
                  <a:gd name="T32" fmla="*/ 32 w 33"/>
                  <a:gd name="T33" fmla="*/ 8 h 12"/>
                  <a:gd name="T34" fmla="*/ 31 w 33"/>
                  <a:gd name="T35" fmla="*/ 7 h 12"/>
                  <a:gd name="T36" fmla="*/ 30 w 33"/>
                  <a:gd name="T37" fmla="*/ 5 h 12"/>
                  <a:gd name="T38" fmla="*/ 5 w 33"/>
                  <a:gd name="T39" fmla="*/ 0 h 12"/>
                  <a:gd name="T40" fmla="*/ 4 w 33"/>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12"/>
                  <a:gd name="T65" fmla="*/ 33 w 33"/>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12">
                    <a:moveTo>
                      <a:pt x="4" y="0"/>
                    </a:moveTo>
                    <a:lnTo>
                      <a:pt x="3" y="0"/>
                    </a:lnTo>
                    <a:lnTo>
                      <a:pt x="2" y="1"/>
                    </a:lnTo>
                    <a:lnTo>
                      <a:pt x="1" y="2"/>
                    </a:lnTo>
                    <a:lnTo>
                      <a:pt x="0" y="3"/>
                    </a:lnTo>
                    <a:lnTo>
                      <a:pt x="0" y="4"/>
                    </a:lnTo>
                    <a:lnTo>
                      <a:pt x="1" y="5"/>
                    </a:lnTo>
                    <a:lnTo>
                      <a:pt x="2" y="7"/>
                    </a:lnTo>
                    <a:lnTo>
                      <a:pt x="3" y="7"/>
                    </a:lnTo>
                    <a:lnTo>
                      <a:pt x="4" y="7"/>
                    </a:lnTo>
                    <a:lnTo>
                      <a:pt x="29" y="12"/>
                    </a:lnTo>
                    <a:lnTo>
                      <a:pt x="30" y="12"/>
                    </a:lnTo>
                    <a:lnTo>
                      <a:pt x="31" y="12"/>
                    </a:lnTo>
                    <a:lnTo>
                      <a:pt x="32" y="11"/>
                    </a:lnTo>
                    <a:lnTo>
                      <a:pt x="33" y="10"/>
                    </a:lnTo>
                    <a:lnTo>
                      <a:pt x="33" y="9"/>
                    </a:lnTo>
                    <a:lnTo>
                      <a:pt x="32" y="8"/>
                    </a:lnTo>
                    <a:lnTo>
                      <a:pt x="31" y="7"/>
                    </a:lnTo>
                    <a:lnTo>
                      <a:pt x="30" y="5"/>
                    </a:lnTo>
                    <a:lnTo>
                      <a:pt x="5" y="0"/>
                    </a:lnTo>
                    <a:lnTo>
                      <a:pt x="4" y="0"/>
                    </a:lnTo>
                    <a:close/>
                  </a:path>
                </a:pathLst>
              </a:custGeom>
              <a:solidFill>
                <a:srgbClr val="000000"/>
              </a:solidFill>
              <a:ln w="9525">
                <a:noFill/>
                <a:round/>
                <a:headEnd/>
                <a:tailEnd/>
              </a:ln>
            </p:spPr>
            <p:txBody>
              <a:bodyPr/>
              <a:lstStyle/>
              <a:p>
                <a:endParaRPr lang="en-US"/>
              </a:p>
            </p:txBody>
          </p:sp>
          <p:sp>
            <p:nvSpPr>
              <p:cNvPr id="127050" name="Freeform 45"/>
              <p:cNvSpPr>
                <a:spLocks/>
              </p:cNvSpPr>
              <p:nvPr/>
            </p:nvSpPr>
            <p:spPr bwMode="auto">
              <a:xfrm>
                <a:off x="2636" y="2052"/>
                <a:ext cx="32" cy="9"/>
              </a:xfrm>
              <a:custGeom>
                <a:avLst/>
                <a:gdLst>
                  <a:gd name="T0" fmla="*/ 4 w 32"/>
                  <a:gd name="T1" fmla="*/ 0 h 9"/>
                  <a:gd name="T2" fmla="*/ 3 w 32"/>
                  <a:gd name="T3" fmla="*/ 0 h 9"/>
                  <a:gd name="T4" fmla="*/ 1 w 32"/>
                  <a:gd name="T5" fmla="*/ 0 h 9"/>
                  <a:gd name="T6" fmla="*/ 0 w 32"/>
                  <a:gd name="T7" fmla="*/ 1 h 9"/>
                  <a:gd name="T8" fmla="*/ 0 w 32"/>
                  <a:gd name="T9" fmla="*/ 2 h 9"/>
                  <a:gd name="T10" fmla="*/ 0 w 32"/>
                  <a:gd name="T11" fmla="*/ 3 h 9"/>
                  <a:gd name="T12" fmla="*/ 0 w 32"/>
                  <a:gd name="T13" fmla="*/ 4 h 9"/>
                  <a:gd name="T14" fmla="*/ 1 w 32"/>
                  <a:gd name="T15" fmla="*/ 5 h 9"/>
                  <a:gd name="T16" fmla="*/ 3 w 32"/>
                  <a:gd name="T17" fmla="*/ 6 h 9"/>
                  <a:gd name="T18" fmla="*/ 9 w 32"/>
                  <a:gd name="T19" fmla="*/ 7 h 9"/>
                  <a:gd name="T20" fmla="*/ 29 w 32"/>
                  <a:gd name="T21" fmla="*/ 9 h 9"/>
                  <a:gd name="T22" fmla="*/ 30 w 32"/>
                  <a:gd name="T23" fmla="*/ 9 h 9"/>
                  <a:gd name="T24" fmla="*/ 31 w 32"/>
                  <a:gd name="T25" fmla="*/ 8 h 9"/>
                  <a:gd name="T26" fmla="*/ 32 w 32"/>
                  <a:gd name="T27" fmla="*/ 7 h 9"/>
                  <a:gd name="T28" fmla="*/ 32 w 32"/>
                  <a:gd name="T29" fmla="*/ 6 h 9"/>
                  <a:gd name="T30" fmla="*/ 32 w 32"/>
                  <a:gd name="T31" fmla="*/ 5 h 9"/>
                  <a:gd name="T32" fmla="*/ 32 w 32"/>
                  <a:gd name="T33" fmla="*/ 4 h 9"/>
                  <a:gd name="T34" fmla="*/ 31 w 32"/>
                  <a:gd name="T35" fmla="*/ 3 h 9"/>
                  <a:gd name="T36" fmla="*/ 30 w 32"/>
                  <a:gd name="T37" fmla="*/ 3 h 9"/>
                  <a:gd name="T38" fmla="*/ 10 w 32"/>
                  <a:gd name="T39" fmla="*/ 1 h 9"/>
                  <a:gd name="T40" fmla="*/ 4 w 32"/>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9"/>
                  <a:gd name="T65" fmla="*/ 32 w 32"/>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9">
                    <a:moveTo>
                      <a:pt x="4" y="0"/>
                    </a:moveTo>
                    <a:lnTo>
                      <a:pt x="3" y="0"/>
                    </a:lnTo>
                    <a:lnTo>
                      <a:pt x="1" y="0"/>
                    </a:lnTo>
                    <a:lnTo>
                      <a:pt x="0" y="1"/>
                    </a:lnTo>
                    <a:lnTo>
                      <a:pt x="0" y="2"/>
                    </a:lnTo>
                    <a:lnTo>
                      <a:pt x="0" y="3"/>
                    </a:lnTo>
                    <a:lnTo>
                      <a:pt x="0" y="4"/>
                    </a:lnTo>
                    <a:lnTo>
                      <a:pt x="1" y="5"/>
                    </a:lnTo>
                    <a:lnTo>
                      <a:pt x="3" y="6"/>
                    </a:lnTo>
                    <a:lnTo>
                      <a:pt x="9" y="7"/>
                    </a:lnTo>
                    <a:lnTo>
                      <a:pt x="29" y="9"/>
                    </a:lnTo>
                    <a:lnTo>
                      <a:pt x="30" y="9"/>
                    </a:lnTo>
                    <a:lnTo>
                      <a:pt x="31" y="8"/>
                    </a:lnTo>
                    <a:lnTo>
                      <a:pt x="32" y="7"/>
                    </a:lnTo>
                    <a:lnTo>
                      <a:pt x="32" y="6"/>
                    </a:lnTo>
                    <a:lnTo>
                      <a:pt x="32" y="5"/>
                    </a:lnTo>
                    <a:lnTo>
                      <a:pt x="32" y="4"/>
                    </a:lnTo>
                    <a:lnTo>
                      <a:pt x="31" y="3"/>
                    </a:lnTo>
                    <a:lnTo>
                      <a:pt x="30" y="3"/>
                    </a:lnTo>
                    <a:lnTo>
                      <a:pt x="10" y="1"/>
                    </a:lnTo>
                    <a:lnTo>
                      <a:pt x="4" y="0"/>
                    </a:lnTo>
                    <a:close/>
                  </a:path>
                </a:pathLst>
              </a:custGeom>
              <a:solidFill>
                <a:srgbClr val="000000"/>
              </a:solidFill>
              <a:ln w="9525">
                <a:noFill/>
                <a:round/>
                <a:headEnd/>
                <a:tailEnd/>
              </a:ln>
            </p:spPr>
            <p:txBody>
              <a:bodyPr/>
              <a:lstStyle/>
              <a:p>
                <a:endParaRPr lang="en-US"/>
              </a:p>
            </p:txBody>
          </p:sp>
          <p:sp>
            <p:nvSpPr>
              <p:cNvPr id="127051" name="Freeform 46"/>
              <p:cNvSpPr>
                <a:spLocks/>
              </p:cNvSpPr>
              <p:nvPr/>
            </p:nvSpPr>
            <p:spPr bwMode="auto">
              <a:xfrm>
                <a:off x="2682" y="2057"/>
                <a:ext cx="33" cy="8"/>
              </a:xfrm>
              <a:custGeom>
                <a:avLst/>
                <a:gdLst>
                  <a:gd name="T0" fmla="*/ 4 w 33"/>
                  <a:gd name="T1" fmla="*/ 0 h 8"/>
                  <a:gd name="T2" fmla="*/ 3 w 33"/>
                  <a:gd name="T3" fmla="*/ 0 h 8"/>
                  <a:gd name="T4" fmla="*/ 2 w 33"/>
                  <a:gd name="T5" fmla="*/ 0 h 8"/>
                  <a:gd name="T6" fmla="*/ 1 w 33"/>
                  <a:gd name="T7" fmla="*/ 1 h 8"/>
                  <a:gd name="T8" fmla="*/ 0 w 33"/>
                  <a:gd name="T9" fmla="*/ 2 h 8"/>
                  <a:gd name="T10" fmla="*/ 0 w 33"/>
                  <a:gd name="T11" fmla="*/ 3 h 8"/>
                  <a:gd name="T12" fmla="*/ 1 w 33"/>
                  <a:gd name="T13" fmla="*/ 4 h 8"/>
                  <a:gd name="T14" fmla="*/ 2 w 33"/>
                  <a:gd name="T15" fmla="*/ 6 h 8"/>
                  <a:gd name="T16" fmla="*/ 3 w 33"/>
                  <a:gd name="T17" fmla="*/ 7 h 8"/>
                  <a:gd name="T18" fmla="*/ 15 w 33"/>
                  <a:gd name="T19" fmla="*/ 7 h 8"/>
                  <a:gd name="T20" fmla="*/ 29 w 33"/>
                  <a:gd name="T21" fmla="*/ 8 h 8"/>
                  <a:gd name="T22" fmla="*/ 31 w 33"/>
                  <a:gd name="T23" fmla="*/ 8 h 8"/>
                  <a:gd name="T24" fmla="*/ 32 w 33"/>
                  <a:gd name="T25" fmla="*/ 7 h 8"/>
                  <a:gd name="T26" fmla="*/ 33 w 33"/>
                  <a:gd name="T27" fmla="*/ 6 h 8"/>
                  <a:gd name="T28" fmla="*/ 33 w 33"/>
                  <a:gd name="T29" fmla="*/ 4 h 8"/>
                  <a:gd name="T30" fmla="*/ 33 w 33"/>
                  <a:gd name="T31" fmla="*/ 3 h 8"/>
                  <a:gd name="T32" fmla="*/ 33 w 33"/>
                  <a:gd name="T33" fmla="*/ 2 h 8"/>
                  <a:gd name="T34" fmla="*/ 32 w 33"/>
                  <a:gd name="T35" fmla="*/ 1 h 8"/>
                  <a:gd name="T36" fmla="*/ 31 w 33"/>
                  <a:gd name="T37" fmla="*/ 1 h 8"/>
                  <a:gd name="T38" fmla="*/ 16 w 33"/>
                  <a:gd name="T39" fmla="*/ 0 h 8"/>
                  <a:gd name="T40" fmla="*/ 4 w 33"/>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8"/>
                  <a:gd name="T65" fmla="*/ 33 w 33"/>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8">
                    <a:moveTo>
                      <a:pt x="4" y="0"/>
                    </a:moveTo>
                    <a:lnTo>
                      <a:pt x="3" y="0"/>
                    </a:lnTo>
                    <a:lnTo>
                      <a:pt x="2" y="0"/>
                    </a:lnTo>
                    <a:lnTo>
                      <a:pt x="1" y="1"/>
                    </a:lnTo>
                    <a:lnTo>
                      <a:pt x="0" y="2"/>
                    </a:lnTo>
                    <a:lnTo>
                      <a:pt x="0" y="3"/>
                    </a:lnTo>
                    <a:lnTo>
                      <a:pt x="1" y="4"/>
                    </a:lnTo>
                    <a:lnTo>
                      <a:pt x="2" y="6"/>
                    </a:lnTo>
                    <a:lnTo>
                      <a:pt x="3" y="7"/>
                    </a:lnTo>
                    <a:lnTo>
                      <a:pt x="15" y="7"/>
                    </a:lnTo>
                    <a:lnTo>
                      <a:pt x="29" y="8"/>
                    </a:lnTo>
                    <a:lnTo>
                      <a:pt x="31" y="8"/>
                    </a:lnTo>
                    <a:lnTo>
                      <a:pt x="32" y="7"/>
                    </a:lnTo>
                    <a:lnTo>
                      <a:pt x="33" y="6"/>
                    </a:lnTo>
                    <a:lnTo>
                      <a:pt x="33" y="4"/>
                    </a:lnTo>
                    <a:lnTo>
                      <a:pt x="33" y="3"/>
                    </a:lnTo>
                    <a:lnTo>
                      <a:pt x="33" y="2"/>
                    </a:lnTo>
                    <a:lnTo>
                      <a:pt x="32" y="1"/>
                    </a:lnTo>
                    <a:lnTo>
                      <a:pt x="31" y="1"/>
                    </a:lnTo>
                    <a:lnTo>
                      <a:pt x="16" y="0"/>
                    </a:lnTo>
                    <a:lnTo>
                      <a:pt x="4" y="0"/>
                    </a:lnTo>
                    <a:close/>
                  </a:path>
                </a:pathLst>
              </a:custGeom>
              <a:solidFill>
                <a:srgbClr val="000000"/>
              </a:solidFill>
              <a:ln w="9525">
                <a:noFill/>
                <a:round/>
                <a:headEnd/>
                <a:tailEnd/>
              </a:ln>
            </p:spPr>
            <p:txBody>
              <a:bodyPr/>
              <a:lstStyle/>
              <a:p>
                <a:endParaRPr lang="en-US"/>
              </a:p>
            </p:txBody>
          </p:sp>
          <p:sp>
            <p:nvSpPr>
              <p:cNvPr id="127052" name="Freeform 47"/>
              <p:cNvSpPr>
                <a:spLocks/>
              </p:cNvSpPr>
              <p:nvPr/>
            </p:nvSpPr>
            <p:spPr bwMode="auto">
              <a:xfrm>
                <a:off x="2728" y="2057"/>
                <a:ext cx="33" cy="8"/>
              </a:xfrm>
              <a:custGeom>
                <a:avLst/>
                <a:gdLst>
                  <a:gd name="T0" fmla="*/ 4 w 33"/>
                  <a:gd name="T1" fmla="*/ 1 h 8"/>
                  <a:gd name="T2" fmla="*/ 3 w 33"/>
                  <a:gd name="T3" fmla="*/ 1 h 8"/>
                  <a:gd name="T4" fmla="*/ 2 w 33"/>
                  <a:gd name="T5" fmla="*/ 1 h 8"/>
                  <a:gd name="T6" fmla="*/ 1 w 33"/>
                  <a:gd name="T7" fmla="*/ 2 h 8"/>
                  <a:gd name="T8" fmla="*/ 0 w 33"/>
                  <a:gd name="T9" fmla="*/ 3 h 8"/>
                  <a:gd name="T10" fmla="*/ 0 w 33"/>
                  <a:gd name="T11" fmla="*/ 4 h 8"/>
                  <a:gd name="T12" fmla="*/ 1 w 33"/>
                  <a:gd name="T13" fmla="*/ 6 h 8"/>
                  <a:gd name="T14" fmla="*/ 2 w 33"/>
                  <a:gd name="T15" fmla="*/ 7 h 8"/>
                  <a:gd name="T16" fmla="*/ 3 w 33"/>
                  <a:gd name="T17" fmla="*/ 8 h 8"/>
                  <a:gd name="T18" fmla="*/ 21 w 33"/>
                  <a:gd name="T19" fmla="*/ 7 h 8"/>
                  <a:gd name="T20" fmla="*/ 22 w 33"/>
                  <a:gd name="T21" fmla="*/ 7 h 8"/>
                  <a:gd name="T22" fmla="*/ 31 w 33"/>
                  <a:gd name="T23" fmla="*/ 7 h 8"/>
                  <a:gd name="T24" fmla="*/ 32 w 33"/>
                  <a:gd name="T25" fmla="*/ 6 h 8"/>
                  <a:gd name="T26" fmla="*/ 33 w 33"/>
                  <a:gd name="T27" fmla="*/ 4 h 8"/>
                  <a:gd name="T28" fmla="*/ 33 w 33"/>
                  <a:gd name="T29" fmla="*/ 3 h 8"/>
                  <a:gd name="T30" fmla="*/ 33 w 33"/>
                  <a:gd name="T31" fmla="*/ 2 h 8"/>
                  <a:gd name="T32" fmla="*/ 33 w 33"/>
                  <a:gd name="T33" fmla="*/ 1 h 8"/>
                  <a:gd name="T34" fmla="*/ 32 w 33"/>
                  <a:gd name="T35" fmla="*/ 0 h 8"/>
                  <a:gd name="T36" fmla="*/ 31 w 33"/>
                  <a:gd name="T37" fmla="*/ 0 h 8"/>
                  <a:gd name="T38" fmla="*/ 30 w 33"/>
                  <a:gd name="T39" fmla="*/ 0 h 8"/>
                  <a:gd name="T40" fmla="*/ 21 w 33"/>
                  <a:gd name="T41" fmla="*/ 0 h 8"/>
                  <a:gd name="T42" fmla="*/ 22 w 33"/>
                  <a:gd name="T43" fmla="*/ 3 h 8"/>
                  <a:gd name="T44" fmla="*/ 22 w 33"/>
                  <a:gd name="T45" fmla="*/ 0 h 8"/>
                  <a:gd name="T46" fmla="*/ 4 w 33"/>
                  <a:gd name="T47" fmla="*/ 1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8"/>
                  <a:gd name="T74" fmla="*/ 33 w 33"/>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8">
                    <a:moveTo>
                      <a:pt x="4" y="1"/>
                    </a:moveTo>
                    <a:lnTo>
                      <a:pt x="3" y="1"/>
                    </a:lnTo>
                    <a:lnTo>
                      <a:pt x="2" y="1"/>
                    </a:lnTo>
                    <a:lnTo>
                      <a:pt x="1" y="2"/>
                    </a:lnTo>
                    <a:lnTo>
                      <a:pt x="0" y="3"/>
                    </a:lnTo>
                    <a:lnTo>
                      <a:pt x="0" y="4"/>
                    </a:lnTo>
                    <a:lnTo>
                      <a:pt x="1" y="6"/>
                    </a:lnTo>
                    <a:lnTo>
                      <a:pt x="2" y="7"/>
                    </a:lnTo>
                    <a:lnTo>
                      <a:pt x="3" y="8"/>
                    </a:lnTo>
                    <a:lnTo>
                      <a:pt x="21" y="7"/>
                    </a:lnTo>
                    <a:lnTo>
                      <a:pt x="22" y="7"/>
                    </a:lnTo>
                    <a:lnTo>
                      <a:pt x="31" y="7"/>
                    </a:lnTo>
                    <a:lnTo>
                      <a:pt x="32" y="6"/>
                    </a:lnTo>
                    <a:lnTo>
                      <a:pt x="33" y="4"/>
                    </a:lnTo>
                    <a:lnTo>
                      <a:pt x="33" y="3"/>
                    </a:lnTo>
                    <a:lnTo>
                      <a:pt x="33" y="2"/>
                    </a:lnTo>
                    <a:lnTo>
                      <a:pt x="33" y="1"/>
                    </a:lnTo>
                    <a:lnTo>
                      <a:pt x="32" y="0"/>
                    </a:lnTo>
                    <a:lnTo>
                      <a:pt x="31" y="0"/>
                    </a:lnTo>
                    <a:lnTo>
                      <a:pt x="30" y="0"/>
                    </a:lnTo>
                    <a:lnTo>
                      <a:pt x="21" y="0"/>
                    </a:lnTo>
                    <a:lnTo>
                      <a:pt x="22" y="3"/>
                    </a:lnTo>
                    <a:lnTo>
                      <a:pt x="22" y="0"/>
                    </a:lnTo>
                    <a:lnTo>
                      <a:pt x="4" y="1"/>
                    </a:lnTo>
                    <a:close/>
                  </a:path>
                </a:pathLst>
              </a:custGeom>
              <a:solidFill>
                <a:srgbClr val="000000"/>
              </a:solidFill>
              <a:ln w="9525">
                <a:noFill/>
                <a:round/>
                <a:headEnd/>
                <a:tailEnd/>
              </a:ln>
            </p:spPr>
            <p:txBody>
              <a:bodyPr/>
              <a:lstStyle/>
              <a:p>
                <a:endParaRPr lang="en-US"/>
              </a:p>
            </p:txBody>
          </p:sp>
          <p:sp>
            <p:nvSpPr>
              <p:cNvPr id="127053" name="Freeform 48"/>
              <p:cNvSpPr>
                <a:spLocks/>
              </p:cNvSpPr>
              <p:nvPr/>
            </p:nvSpPr>
            <p:spPr bwMode="auto">
              <a:xfrm>
                <a:off x="2774" y="2052"/>
                <a:ext cx="34" cy="9"/>
              </a:xfrm>
              <a:custGeom>
                <a:avLst/>
                <a:gdLst>
                  <a:gd name="T0" fmla="*/ 4 w 34"/>
                  <a:gd name="T1" fmla="*/ 3 h 9"/>
                  <a:gd name="T2" fmla="*/ 3 w 34"/>
                  <a:gd name="T3" fmla="*/ 4 h 9"/>
                  <a:gd name="T4" fmla="*/ 2 w 34"/>
                  <a:gd name="T5" fmla="*/ 5 h 9"/>
                  <a:gd name="T6" fmla="*/ 0 w 34"/>
                  <a:gd name="T7" fmla="*/ 6 h 9"/>
                  <a:gd name="T8" fmla="*/ 0 w 34"/>
                  <a:gd name="T9" fmla="*/ 7 h 9"/>
                  <a:gd name="T10" fmla="*/ 2 w 34"/>
                  <a:gd name="T11" fmla="*/ 8 h 9"/>
                  <a:gd name="T12" fmla="*/ 3 w 34"/>
                  <a:gd name="T13" fmla="*/ 9 h 9"/>
                  <a:gd name="T14" fmla="*/ 4 w 34"/>
                  <a:gd name="T15" fmla="*/ 9 h 9"/>
                  <a:gd name="T16" fmla="*/ 5 w 34"/>
                  <a:gd name="T17" fmla="*/ 9 h 9"/>
                  <a:gd name="T18" fmla="*/ 28 w 34"/>
                  <a:gd name="T19" fmla="*/ 7 h 9"/>
                  <a:gd name="T20" fmla="*/ 30 w 34"/>
                  <a:gd name="T21" fmla="*/ 6 h 9"/>
                  <a:gd name="T22" fmla="*/ 31 w 34"/>
                  <a:gd name="T23" fmla="*/ 6 h 9"/>
                  <a:gd name="T24" fmla="*/ 32 w 34"/>
                  <a:gd name="T25" fmla="*/ 5 h 9"/>
                  <a:gd name="T26" fmla="*/ 34 w 34"/>
                  <a:gd name="T27" fmla="*/ 4 h 9"/>
                  <a:gd name="T28" fmla="*/ 34 w 34"/>
                  <a:gd name="T29" fmla="*/ 3 h 9"/>
                  <a:gd name="T30" fmla="*/ 32 w 34"/>
                  <a:gd name="T31" fmla="*/ 2 h 9"/>
                  <a:gd name="T32" fmla="*/ 31 w 34"/>
                  <a:gd name="T33" fmla="*/ 1 h 9"/>
                  <a:gd name="T34" fmla="*/ 30 w 34"/>
                  <a:gd name="T35" fmla="*/ 0 h 9"/>
                  <a:gd name="T36" fmla="*/ 29 w 34"/>
                  <a:gd name="T37" fmla="*/ 0 h 9"/>
                  <a:gd name="T38" fmla="*/ 27 w 34"/>
                  <a:gd name="T39" fmla="*/ 1 h 9"/>
                  <a:gd name="T40" fmla="*/ 4 w 34"/>
                  <a:gd name="T41" fmla="*/ 3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9"/>
                  <a:gd name="T65" fmla="*/ 34 w 3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9">
                    <a:moveTo>
                      <a:pt x="4" y="3"/>
                    </a:moveTo>
                    <a:lnTo>
                      <a:pt x="3" y="4"/>
                    </a:lnTo>
                    <a:lnTo>
                      <a:pt x="2" y="5"/>
                    </a:lnTo>
                    <a:lnTo>
                      <a:pt x="0" y="6"/>
                    </a:lnTo>
                    <a:lnTo>
                      <a:pt x="0" y="7"/>
                    </a:lnTo>
                    <a:lnTo>
                      <a:pt x="2" y="8"/>
                    </a:lnTo>
                    <a:lnTo>
                      <a:pt x="3" y="9"/>
                    </a:lnTo>
                    <a:lnTo>
                      <a:pt x="4" y="9"/>
                    </a:lnTo>
                    <a:lnTo>
                      <a:pt x="5" y="9"/>
                    </a:lnTo>
                    <a:lnTo>
                      <a:pt x="28" y="7"/>
                    </a:lnTo>
                    <a:lnTo>
                      <a:pt x="30" y="6"/>
                    </a:lnTo>
                    <a:lnTo>
                      <a:pt x="31" y="6"/>
                    </a:lnTo>
                    <a:lnTo>
                      <a:pt x="32" y="5"/>
                    </a:lnTo>
                    <a:lnTo>
                      <a:pt x="34" y="4"/>
                    </a:lnTo>
                    <a:lnTo>
                      <a:pt x="34" y="3"/>
                    </a:lnTo>
                    <a:lnTo>
                      <a:pt x="32" y="2"/>
                    </a:lnTo>
                    <a:lnTo>
                      <a:pt x="31" y="1"/>
                    </a:lnTo>
                    <a:lnTo>
                      <a:pt x="30" y="0"/>
                    </a:lnTo>
                    <a:lnTo>
                      <a:pt x="29" y="0"/>
                    </a:lnTo>
                    <a:lnTo>
                      <a:pt x="27" y="1"/>
                    </a:lnTo>
                    <a:lnTo>
                      <a:pt x="4" y="3"/>
                    </a:lnTo>
                    <a:close/>
                  </a:path>
                </a:pathLst>
              </a:custGeom>
              <a:solidFill>
                <a:srgbClr val="000000"/>
              </a:solidFill>
              <a:ln w="9525">
                <a:noFill/>
                <a:round/>
                <a:headEnd/>
                <a:tailEnd/>
              </a:ln>
            </p:spPr>
            <p:txBody>
              <a:bodyPr/>
              <a:lstStyle/>
              <a:p>
                <a:endParaRPr lang="en-US"/>
              </a:p>
            </p:txBody>
          </p:sp>
          <p:sp>
            <p:nvSpPr>
              <p:cNvPr id="127054" name="Freeform 49"/>
              <p:cNvSpPr>
                <a:spLocks/>
              </p:cNvSpPr>
              <p:nvPr/>
            </p:nvSpPr>
            <p:spPr bwMode="auto">
              <a:xfrm>
                <a:off x="2821" y="2043"/>
                <a:ext cx="32" cy="12"/>
              </a:xfrm>
              <a:custGeom>
                <a:avLst/>
                <a:gdLst>
                  <a:gd name="T0" fmla="*/ 2 w 32"/>
                  <a:gd name="T1" fmla="*/ 6 h 12"/>
                  <a:gd name="T2" fmla="*/ 1 w 32"/>
                  <a:gd name="T3" fmla="*/ 7 h 12"/>
                  <a:gd name="T4" fmla="*/ 0 w 32"/>
                  <a:gd name="T5" fmla="*/ 8 h 12"/>
                  <a:gd name="T6" fmla="*/ 0 w 32"/>
                  <a:gd name="T7" fmla="*/ 9 h 12"/>
                  <a:gd name="T8" fmla="*/ 0 w 32"/>
                  <a:gd name="T9" fmla="*/ 10 h 12"/>
                  <a:gd name="T10" fmla="*/ 0 w 32"/>
                  <a:gd name="T11" fmla="*/ 11 h 12"/>
                  <a:gd name="T12" fmla="*/ 1 w 32"/>
                  <a:gd name="T13" fmla="*/ 12 h 12"/>
                  <a:gd name="T14" fmla="*/ 2 w 32"/>
                  <a:gd name="T15" fmla="*/ 12 h 12"/>
                  <a:gd name="T16" fmla="*/ 3 w 32"/>
                  <a:gd name="T17" fmla="*/ 12 h 12"/>
                  <a:gd name="T18" fmla="*/ 6 w 32"/>
                  <a:gd name="T19" fmla="*/ 12 h 12"/>
                  <a:gd name="T20" fmla="*/ 30 w 32"/>
                  <a:gd name="T21" fmla="*/ 7 h 12"/>
                  <a:gd name="T22" fmla="*/ 31 w 32"/>
                  <a:gd name="T23" fmla="*/ 6 h 12"/>
                  <a:gd name="T24" fmla="*/ 32 w 32"/>
                  <a:gd name="T25" fmla="*/ 4 h 12"/>
                  <a:gd name="T26" fmla="*/ 32 w 32"/>
                  <a:gd name="T27" fmla="*/ 3 h 12"/>
                  <a:gd name="T28" fmla="*/ 32 w 32"/>
                  <a:gd name="T29" fmla="*/ 2 h 12"/>
                  <a:gd name="T30" fmla="*/ 32 w 32"/>
                  <a:gd name="T31" fmla="*/ 1 h 12"/>
                  <a:gd name="T32" fmla="*/ 31 w 32"/>
                  <a:gd name="T33" fmla="*/ 0 h 12"/>
                  <a:gd name="T34" fmla="*/ 30 w 32"/>
                  <a:gd name="T35" fmla="*/ 0 h 12"/>
                  <a:gd name="T36" fmla="*/ 29 w 32"/>
                  <a:gd name="T37" fmla="*/ 0 h 12"/>
                  <a:gd name="T38" fmla="*/ 5 w 32"/>
                  <a:gd name="T39" fmla="*/ 6 h 12"/>
                  <a:gd name="T40" fmla="*/ 2 w 32"/>
                  <a:gd name="T41" fmla="*/ 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2"/>
                  <a:gd name="T65" fmla="*/ 32 w 3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2">
                    <a:moveTo>
                      <a:pt x="2" y="6"/>
                    </a:moveTo>
                    <a:lnTo>
                      <a:pt x="1" y="7"/>
                    </a:lnTo>
                    <a:lnTo>
                      <a:pt x="0" y="8"/>
                    </a:lnTo>
                    <a:lnTo>
                      <a:pt x="0" y="9"/>
                    </a:lnTo>
                    <a:lnTo>
                      <a:pt x="0" y="10"/>
                    </a:lnTo>
                    <a:lnTo>
                      <a:pt x="0" y="11"/>
                    </a:lnTo>
                    <a:lnTo>
                      <a:pt x="1" y="12"/>
                    </a:lnTo>
                    <a:lnTo>
                      <a:pt x="2" y="12"/>
                    </a:lnTo>
                    <a:lnTo>
                      <a:pt x="3" y="12"/>
                    </a:lnTo>
                    <a:lnTo>
                      <a:pt x="6" y="12"/>
                    </a:lnTo>
                    <a:lnTo>
                      <a:pt x="30" y="7"/>
                    </a:lnTo>
                    <a:lnTo>
                      <a:pt x="31" y="6"/>
                    </a:lnTo>
                    <a:lnTo>
                      <a:pt x="32" y="4"/>
                    </a:lnTo>
                    <a:lnTo>
                      <a:pt x="32" y="3"/>
                    </a:lnTo>
                    <a:lnTo>
                      <a:pt x="32" y="2"/>
                    </a:lnTo>
                    <a:lnTo>
                      <a:pt x="32" y="1"/>
                    </a:lnTo>
                    <a:lnTo>
                      <a:pt x="31" y="0"/>
                    </a:lnTo>
                    <a:lnTo>
                      <a:pt x="30" y="0"/>
                    </a:lnTo>
                    <a:lnTo>
                      <a:pt x="29" y="0"/>
                    </a:lnTo>
                    <a:lnTo>
                      <a:pt x="5" y="6"/>
                    </a:lnTo>
                    <a:lnTo>
                      <a:pt x="2" y="6"/>
                    </a:lnTo>
                    <a:close/>
                  </a:path>
                </a:pathLst>
              </a:custGeom>
              <a:solidFill>
                <a:srgbClr val="000000"/>
              </a:solidFill>
              <a:ln w="9525">
                <a:noFill/>
                <a:round/>
                <a:headEnd/>
                <a:tailEnd/>
              </a:ln>
            </p:spPr>
            <p:txBody>
              <a:bodyPr/>
              <a:lstStyle/>
              <a:p>
                <a:endParaRPr lang="en-US"/>
              </a:p>
            </p:txBody>
          </p:sp>
          <p:sp>
            <p:nvSpPr>
              <p:cNvPr id="127055" name="Freeform 50"/>
              <p:cNvSpPr>
                <a:spLocks/>
              </p:cNvSpPr>
              <p:nvPr/>
            </p:nvSpPr>
            <p:spPr bwMode="auto">
              <a:xfrm>
                <a:off x="2865" y="2030"/>
                <a:ext cx="32" cy="14"/>
              </a:xfrm>
              <a:custGeom>
                <a:avLst/>
                <a:gdLst>
                  <a:gd name="T0" fmla="*/ 3 w 32"/>
                  <a:gd name="T1" fmla="*/ 8 h 14"/>
                  <a:gd name="T2" fmla="*/ 2 w 32"/>
                  <a:gd name="T3" fmla="*/ 9 h 14"/>
                  <a:gd name="T4" fmla="*/ 1 w 32"/>
                  <a:gd name="T5" fmla="*/ 10 h 14"/>
                  <a:gd name="T6" fmla="*/ 0 w 32"/>
                  <a:gd name="T7" fmla="*/ 11 h 14"/>
                  <a:gd name="T8" fmla="*/ 0 w 32"/>
                  <a:gd name="T9" fmla="*/ 12 h 14"/>
                  <a:gd name="T10" fmla="*/ 1 w 32"/>
                  <a:gd name="T11" fmla="*/ 13 h 14"/>
                  <a:gd name="T12" fmla="*/ 2 w 32"/>
                  <a:gd name="T13" fmla="*/ 14 h 14"/>
                  <a:gd name="T14" fmla="*/ 3 w 32"/>
                  <a:gd name="T15" fmla="*/ 14 h 14"/>
                  <a:gd name="T16" fmla="*/ 4 w 32"/>
                  <a:gd name="T17" fmla="*/ 14 h 14"/>
                  <a:gd name="T18" fmla="*/ 12 w 32"/>
                  <a:gd name="T19" fmla="*/ 12 h 14"/>
                  <a:gd name="T20" fmla="*/ 30 w 32"/>
                  <a:gd name="T21" fmla="*/ 7 h 14"/>
                  <a:gd name="T22" fmla="*/ 31 w 32"/>
                  <a:gd name="T23" fmla="*/ 6 h 14"/>
                  <a:gd name="T24" fmla="*/ 32 w 32"/>
                  <a:gd name="T25" fmla="*/ 5 h 14"/>
                  <a:gd name="T26" fmla="*/ 32 w 32"/>
                  <a:gd name="T27" fmla="*/ 4 h 14"/>
                  <a:gd name="T28" fmla="*/ 32 w 32"/>
                  <a:gd name="T29" fmla="*/ 2 h 14"/>
                  <a:gd name="T30" fmla="*/ 32 w 32"/>
                  <a:gd name="T31" fmla="*/ 1 h 14"/>
                  <a:gd name="T32" fmla="*/ 31 w 32"/>
                  <a:gd name="T33" fmla="*/ 0 h 14"/>
                  <a:gd name="T34" fmla="*/ 30 w 32"/>
                  <a:gd name="T35" fmla="*/ 0 h 14"/>
                  <a:gd name="T36" fmla="*/ 29 w 32"/>
                  <a:gd name="T37" fmla="*/ 0 h 14"/>
                  <a:gd name="T38" fmla="*/ 11 w 32"/>
                  <a:gd name="T39" fmla="*/ 6 h 14"/>
                  <a:gd name="T40" fmla="*/ 3 w 32"/>
                  <a:gd name="T41" fmla="*/ 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4"/>
                  <a:gd name="T65" fmla="*/ 32 w 32"/>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4">
                    <a:moveTo>
                      <a:pt x="3" y="8"/>
                    </a:moveTo>
                    <a:lnTo>
                      <a:pt x="2" y="9"/>
                    </a:lnTo>
                    <a:lnTo>
                      <a:pt x="1" y="10"/>
                    </a:lnTo>
                    <a:lnTo>
                      <a:pt x="0" y="11"/>
                    </a:lnTo>
                    <a:lnTo>
                      <a:pt x="0" y="12"/>
                    </a:lnTo>
                    <a:lnTo>
                      <a:pt x="1" y="13"/>
                    </a:lnTo>
                    <a:lnTo>
                      <a:pt x="2" y="14"/>
                    </a:lnTo>
                    <a:lnTo>
                      <a:pt x="3" y="14"/>
                    </a:lnTo>
                    <a:lnTo>
                      <a:pt x="4" y="14"/>
                    </a:lnTo>
                    <a:lnTo>
                      <a:pt x="12" y="12"/>
                    </a:lnTo>
                    <a:lnTo>
                      <a:pt x="30" y="7"/>
                    </a:lnTo>
                    <a:lnTo>
                      <a:pt x="31" y="6"/>
                    </a:lnTo>
                    <a:lnTo>
                      <a:pt x="32" y="5"/>
                    </a:lnTo>
                    <a:lnTo>
                      <a:pt x="32" y="4"/>
                    </a:lnTo>
                    <a:lnTo>
                      <a:pt x="32" y="2"/>
                    </a:lnTo>
                    <a:lnTo>
                      <a:pt x="32" y="1"/>
                    </a:lnTo>
                    <a:lnTo>
                      <a:pt x="31" y="0"/>
                    </a:lnTo>
                    <a:lnTo>
                      <a:pt x="30" y="0"/>
                    </a:lnTo>
                    <a:lnTo>
                      <a:pt x="29" y="0"/>
                    </a:lnTo>
                    <a:lnTo>
                      <a:pt x="11" y="6"/>
                    </a:lnTo>
                    <a:lnTo>
                      <a:pt x="3" y="8"/>
                    </a:lnTo>
                    <a:close/>
                  </a:path>
                </a:pathLst>
              </a:custGeom>
              <a:solidFill>
                <a:srgbClr val="000000"/>
              </a:solidFill>
              <a:ln w="9525">
                <a:noFill/>
                <a:round/>
                <a:headEnd/>
                <a:tailEnd/>
              </a:ln>
            </p:spPr>
            <p:txBody>
              <a:bodyPr/>
              <a:lstStyle/>
              <a:p>
                <a:endParaRPr lang="en-US"/>
              </a:p>
            </p:txBody>
          </p:sp>
          <p:sp>
            <p:nvSpPr>
              <p:cNvPr id="127056" name="Freeform 51"/>
              <p:cNvSpPr>
                <a:spLocks/>
              </p:cNvSpPr>
              <p:nvPr/>
            </p:nvSpPr>
            <p:spPr bwMode="auto">
              <a:xfrm>
                <a:off x="2909" y="2013"/>
                <a:ext cx="31" cy="16"/>
              </a:xfrm>
              <a:custGeom>
                <a:avLst/>
                <a:gdLst>
                  <a:gd name="T0" fmla="*/ 4 w 31"/>
                  <a:gd name="T1" fmla="*/ 10 h 16"/>
                  <a:gd name="T2" fmla="*/ 2 w 31"/>
                  <a:gd name="T3" fmla="*/ 11 h 16"/>
                  <a:gd name="T4" fmla="*/ 1 w 31"/>
                  <a:gd name="T5" fmla="*/ 12 h 16"/>
                  <a:gd name="T6" fmla="*/ 0 w 31"/>
                  <a:gd name="T7" fmla="*/ 13 h 16"/>
                  <a:gd name="T8" fmla="*/ 0 w 31"/>
                  <a:gd name="T9" fmla="*/ 14 h 16"/>
                  <a:gd name="T10" fmla="*/ 1 w 31"/>
                  <a:gd name="T11" fmla="*/ 15 h 16"/>
                  <a:gd name="T12" fmla="*/ 2 w 31"/>
                  <a:gd name="T13" fmla="*/ 16 h 16"/>
                  <a:gd name="T14" fmla="*/ 4 w 31"/>
                  <a:gd name="T15" fmla="*/ 16 h 16"/>
                  <a:gd name="T16" fmla="*/ 5 w 31"/>
                  <a:gd name="T17" fmla="*/ 16 h 16"/>
                  <a:gd name="T18" fmla="*/ 16 w 31"/>
                  <a:gd name="T19" fmla="*/ 13 h 16"/>
                  <a:gd name="T20" fmla="*/ 28 w 31"/>
                  <a:gd name="T21" fmla="*/ 7 h 16"/>
                  <a:gd name="T22" fmla="*/ 29 w 31"/>
                  <a:gd name="T23" fmla="*/ 5 h 16"/>
                  <a:gd name="T24" fmla="*/ 30 w 31"/>
                  <a:gd name="T25" fmla="*/ 4 h 16"/>
                  <a:gd name="T26" fmla="*/ 31 w 31"/>
                  <a:gd name="T27" fmla="*/ 3 h 16"/>
                  <a:gd name="T28" fmla="*/ 31 w 31"/>
                  <a:gd name="T29" fmla="*/ 2 h 16"/>
                  <a:gd name="T30" fmla="*/ 30 w 31"/>
                  <a:gd name="T31" fmla="*/ 1 h 16"/>
                  <a:gd name="T32" fmla="*/ 29 w 31"/>
                  <a:gd name="T33" fmla="*/ 0 h 16"/>
                  <a:gd name="T34" fmla="*/ 28 w 31"/>
                  <a:gd name="T35" fmla="*/ 0 h 16"/>
                  <a:gd name="T36" fmla="*/ 27 w 31"/>
                  <a:gd name="T37" fmla="*/ 0 h 16"/>
                  <a:gd name="T38" fmla="*/ 15 w 31"/>
                  <a:gd name="T39" fmla="*/ 7 h 16"/>
                  <a:gd name="T40" fmla="*/ 4 w 31"/>
                  <a:gd name="T41" fmla="*/ 1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4" y="10"/>
                    </a:moveTo>
                    <a:lnTo>
                      <a:pt x="2" y="11"/>
                    </a:lnTo>
                    <a:lnTo>
                      <a:pt x="1" y="12"/>
                    </a:lnTo>
                    <a:lnTo>
                      <a:pt x="0" y="13"/>
                    </a:lnTo>
                    <a:lnTo>
                      <a:pt x="0" y="14"/>
                    </a:lnTo>
                    <a:lnTo>
                      <a:pt x="1" y="15"/>
                    </a:lnTo>
                    <a:lnTo>
                      <a:pt x="2" y="16"/>
                    </a:lnTo>
                    <a:lnTo>
                      <a:pt x="4" y="16"/>
                    </a:lnTo>
                    <a:lnTo>
                      <a:pt x="5" y="16"/>
                    </a:lnTo>
                    <a:lnTo>
                      <a:pt x="16" y="13"/>
                    </a:lnTo>
                    <a:lnTo>
                      <a:pt x="28" y="7"/>
                    </a:lnTo>
                    <a:lnTo>
                      <a:pt x="29" y="5"/>
                    </a:lnTo>
                    <a:lnTo>
                      <a:pt x="30" y="4"/>
                    </a:lnTo>
                    <a:lnTo>
                      <a:pt x="31" y="3"/>
                    </a:lnTo>
                    <a:lnTo>
                      <a:pt x="31" y="2"/>
                    </a:lnTo>
                    <a:lnTo>
                      <a:pt x="30" y="1"/>
                    </a:lnTo>
                    <a:lnTo>
                      <a:pt x="29" y="0"/>
                    </a:lnTo>
                    <a:lnTo>
                      <a:pt x="28" y="0"/>
                    </a:lnTo>
                    <a:lnTo>
                      <a:pt x="27" y="0"/>
                    </a:lnTo>
                    <a:lnTo>
                      <a:pt x="15" y="7"/>
                    </a:lnTo>
                    <a:lnTo>
                      <a:pt x="4" y="10"/>
                    </a:lnTo>
                    <a:close/>
                  </a:path>
                </a:pathLst>
              </a:custGeom>
              <a:solidFill>
                <a:srgbClr val="000000"/>
              </a:solidFill>
              <a:ln w="9525">
                <a:noFill/>
                <a:round/>
                <a:headEnd/>
                <a:tailEnd/>
              </a:ln>
            </p:spPr>
            <p:txBody>
              <a:bodyPr/>
              <a:lstStyle/>
              <a:p>
                <a:endParaRPr lang="en-US"/>
              </a:p>
            </p:txBody>
          </p:sp>
          <p:sp>
            <p:nvSpPr>
              <p:cNvPr id="127057" name="Freeform 52"/>
              <p:cNvSpPr>
                <a:spLocks/>
              </p:cNvSpPr>
              <p:nvPr/>
            </p:nvSpPr>
            <p:spPr bwMode="auto">
              <a:xfrm>
                <a:off x="2951" y="1993"/>
                <a:ext cx="30" cy="18"/>
              </a:xfrm>
              <a:custGeom>
                <a:avLst/>
                <a:gdLst>
                  <a:gd name="T0" fmla="*/ 4 w 30"/>
                  <a:gd name="T1" fmla="*/ 11 h 18"/>
                  <a:gd name="T2" fmla="*/ 2 w 30"/>
                  <a:gd name="T3" fmla="*/ 11 h 18"/>
                  <a:gd name="T4" fmla="*/ 1 w 30"/>
                  <a:gd name="T5" fmla="*/ 13 h 18"/>
                  <a:gd name="T6" fmla="*/ 0 w 30"/>
                  <a:gd name="T7" fmla="*/ 14 h 18"/>
                  <a:gd name="T8" fmla="*/ 0 w 30"/>
                  <a:gd name="T9" fmla="*/ 15 h 18"/>
                  <a:gd name="T10" fmla="*/ 1 w 30"/>
                  <a:gd name="T11" fmla="*/ 16 h 18"/>
                  <a:gd name="T12" fmla="*/ 2 w 30"/>
                  <a:gd name="T13" fmla="*/ 17 h 18"/>
                  <a:gd name="T14" fmla="*/ 4 w 30"/>
                  <a:gd name="T15" fmla="*/ 18 h 18"/>
                  <a:gd name="T16" fmla="*/ 5 w 30"/>
                  <a:gd name="T17" fmla="*/ 18 h 18"/>
                  <a:gd name="T18" fmla="*/ 18 w 30"/>
                  <a:gd name="T19" fmla="*/ 11 h 18"/>
                  <a:gd name="T20" fmla="*/ 19 w 30"/>
                  <a:gd name="T21" fmla="*/ 10 h 18"/>
                  <a:gd name="T22" fmla="*/ 29 w 30"/>
                  <a:gd name="T23" fmla="*/ 5 h 18"/>
                  <a:gd name="T24" fmla="*/ 30 w 30"/>
                  <a:gd name="T25" fmla="*/ 4 h 18"/>
                  <a:gd name="T26" fmla="*/ 30 w 30"/>
                  <a:gd name="T27" fmla="*/ 3 h 18"/>
                  <a:gd name="T28" fmla="*/ 30 w 30"/>
                  <a:gd name="T29" fmla="*/ 2 h 18"/>
                  <a:gd name="T30" fmla="*/ 30 w 30"/>
                  <a:gd name="T31" fmla="*/ 1 h 18"/>
                  <a:gd name="T32" fmla="*/ 29 w 30"/>
                  <a:gd name="T33" fmla="*/ 0 h 18"/>
                  <a:gd name="T34" fmla="*/ 28 w 30"/>
                  <a:gd name="T35" fmla="*/ 0 h 18"/>
                  <a:gd name="T36" fmla="*/ 27 w 30"/>
                  <a:gd name="T37" fmla="*/ 0 h 18"/>
                  <a:gd name="T38" fmla="*/ 26 w 30"/>
                  <a:gd name="T39" fmla="*/ 0 h 18"/>
                  <a:gd name="T40" fmla="*/ 16 w 30"/>
                  <a:gd name="T41" fmla="*/ 5 h 18"/>
                  <a:gd name="T42" fmla="*/ 18 w 30"/>
                  <a:gd name="T43" fmla="*/ 8 h 18"/>
                  <a:gd name="T44" fmla="*/ 17 w 30"/>
                  <a:gd name="T45" fmla="*/ 5 h 18"/>
                  <a:gd name="T46" fmla="*/ 4 w 30"/>
                  <a:gd name="T47" fmla="*/ 11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8"/>
                  <a:gd name="T74" fmla="*/ 30 w 3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8">
                    <a:moveTo>
                      <a:pt x="4" y="11"/>
                    </a:moveTo>
                    <a:lnTo>
                      <a:pt x="2" y="11"/>
                    </a:lnTo>
                    <a:lnTo>
                      <a:pt x="1" y="13"/>
                    </a:lnTo>
                    <a:lnTo>
                      <a:pt x="0" y="14"/>
                    </a:lnTo>
                    <a:lnTo>
                      <a:pt x="0" y="15"/>
                    </a:lnTo>
                    <a:lnTo>
                      <a:pt x="1" y="16"/>
                    </a:lnTo>
                    <a:lnTo>
                      <a:pt x="2" y="17"/>
                    </a:lnTo>
                    <a:lnTo>
                      <a:pt x="4" y="18"/>
                    </a:lnTo>
                    <a:lnTo>
                      <a:pt x="5" y="18"/>
                    </a:lnTo>
                    <a:lnTo>
                      <a:pt x="18" y="11"/>
                    </a:lnTo>
                    <a:lnTo>
                      <a:pt x="19" y="10"/>
                    </a:lnTo>
                    <a:lnTo>
                      <a:pt x="29" y="5"/>
                    </a:lnTo>
                    <a:lnTo>
                      <a:pt x="30" y="4"/>
                    </a:lnTo>
                    <a:lnTo>
                      <a:pt x="30" y="3"/>
                    </a:lnTo>
                    <a:lnTo>
                      <a:pt x="30" y="2"/>
                    </a:lnTo>
                    <a:lnTo>
                      <a:pt x="30" y="1"/>
                    </a:lnTo>
                    <a:lnTo>
                      <a:pt x="29" y="0"/>
                    </a:lnTo>
                    <a:lnTo>
                      <a:pt x="28" y="0"/>
                    </a:lnTo>
                    <a:lnTo>
                      <a:pt x="27" y="0"/>
                    </a:lnTo>
                    <a:lnTo>
                      <a:pt x="26" y="0"/>
                    </a:lnTo>
                    <a:lnTo>
                      <a:pt x="16" y="5"/>
                    </a:lnTo>
                    <a:lnTo>
                      <a:pt x="18" y="8"/>
                    </a:lnTo>
                    <a:lnTo>
                      <a:pt x="17" y="5"/>
                    </a:lnTo>
                    <a:lnTo>
                      <a:pt x="4" y="11"/>
                    </a:lnTo>
                    <a:close/>
                  </a:path>
                </a:pathLst>
              </a:custGeom>
              <a:solidFill>
                <a:srgbClr val="000000"/>
              </a:solidFill>
              <a:ln w="9525">
                <a:noFill/>
                <a:round/>
                <a:headEnd/>
                <a:tailEnd/>
              </a:ln>
            </p:spPr>
            <p:txBody>
              <a:bodyPr/>
              <a:lstStyle/>
              <a:p>
                <a:endParaRPr lang="en-US"/>
              </a:p>
            </p:txBody>
          </p:sp>
          <p:sp>
            <p:nvSpPr>
              <p:cNvPr id="127058" name="Freeform 53"/>
              <p:cNvSpPr>
                <a:spLocks/>
              </p:cNvSpPr>
              <p:nvPr/>
            </p:nvSpPr>
            <p:spPr bwMode="auto">
              <a:xfrm>
                <a:off x="2992" y="1968"/>
                <a:ext cx="29" cy="20"/>
              </a:xfrm>
              <a:custGeom>
                <a:avLst/>
                <a:gdLst>
                  <a:gd name="T0" fmla="*/ 1 w 29"/>
                  <a:gd name="T1" fmla="*/ 15 h 20"/>
                  <a:gd name="T2" fmla="*/ 0 w 29"/>
                  <a:gd name="T3" fmla="*/ 16 h 20"/>
                  <a:gd name="T4" fmla="*/ 0 w 29"/>
                  <a:gd name="T5" fmla="*/ 17 h 20"/>
                  <a:gd name="T6" fmla="*/ 0 w 29"/>
                  <a:gd name="T7" fmla="*/ 18 h 20"/>
                  <a:gd name="T8" fmla="*/ 0 w 29"/>
                  <a:gd name="T9" fmla="*/ 19 h 20"/>
                  <a:gd name="T10" fmla="*/ 1 w 29"/>
                  <a:gd name="T11" fmla="*/ 20 h 20"/>
                  <a:gd name="T12" fmla="*/ 2 w 29"/>
                  <a:gd name="T13" fmla="*/ 20 h 20"/>
                  <a:gd name="T14" fmla="*/ 3 w 29"/>
                  <a:gd name="T15" fmla="*/ 20 h 20"/>
                  <a:gd name="T16" fmla="*/ 5 w 29"/>
                  <a:gd name="T17" fmla="*/ 20 h 20"/>
                  <a:gd name="T18" fmla="*/ 21 w 29"/>
                  <a:gd name="T19" fmla="*/ 11 h 20"/>
                  <a:gd name="T20" fmla="*/ 27 w 29"/>
                  <a:gd name="T21" fmla="*/ 6 h 20"/>
                  <a:gd name="T22" fmla="*/ 28 w 29"/>
                  <a:gd name="T23" fmla="*/ 5 h 20"/>
                  <a:gd name="T24" fmla="*/ 29 w 29"/>
                  <a:gd name="T25" fmla="*/ 4 h 20"/>
                  <a:gd name="T26" fmla="*/ 29 w 29"/>
                  <a:gd name="T27" fmla="*/ 3 h 20"/>
                  <a:gd name="T28" fmla="*/ 28 w 29"/>
                  <a:gd name="T29" fmla="*/ 2 h 20"/>
                  <a:gd name="T30" fmla="*/ 27 w 29"/>
                  <a:gd name="T31" fmla="*/ 1 h 20"/>
                  <a:gd name="T32" fmla="*/ 26 w 29"/>
                  <a:gd name="T33" fmla="*/ 0 h 20"/>
                  <a:gd name="T34" fmla="*/ 24 w 29"/>
                  <a:gd name="T35" fmla="*/ 0 h 20"/>
                  <a:gd name="T36" fmla="*/ 23 w 29"/>
                  <a:gd name="T37" fmla="*/ 1 h 20"/>
                  <a:gd name="T38" fmla="*/ 18 w 29"/>
                  <a:gd name="T39" fmla="*/ 5 h 20"/>
                  <a:gd name="T40" fmla="*/ 1 w 29"/>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0"/>
                  <a:gd name="T65" fmla="*/ 29 w 29"/>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0">
                    <a:moveTo>
                      <a:pt x="1" y="15"/>
                    </a:moveTo>
                    <a:lnTo>
                      <a:pt x="0" y="16"/>
                    </a:lnTo>
                    <a:lnTo>
                      <a:pt x="0" y="17"/>
                    </a:lnTo>
                    <a:lnTo>
                      <a:pt x="0" y="18"/>
                    </a:lnTo>
                    <a:lnTo>
                      <a:pt x="0" y="19"/>
                    </a:lnTo>
                    <a:lnTo>
                      <a:pt x="1" y="20"/>
                    </a:lnTo>
                    <a:lnTo>
                      <a:pt x="2" y="20"/>
                    </a:lnTo>
                    <a:lnTo>
                      <a:pt x="3" y="20"/>
                    </a:lnTo>
                    <a:lnTo>
                      <a:pt x="5" y="20"/>
                    </a:lnTo>
                    <a:lnTo>
                      <a:pt x="21" y="11"/>
                    </a:lnTo>
                    <a:lnTo>
                      <a:pt x="27" y="6"/>
                    </a:lnTo>
                    <a:lnTo>
                      <a:pt x="28" y="5"/>
                    </a:lnTo>
                    <a:lnTo>
                      <a:pt x="29" y="4"/>
                    </a:lnTo>
                    <a:lnTo>
                      <a:pt x="29" y="3"/>
                    </a:lnTo>
                    <a:lnTo>
                      <a:pt x="28" y="2"/>
                    </a:lnTo>
                    <a:lnTo>
                      <a:pt x="27" y="1"/>
                    </a:lnTo>
                    <a:lnTo>
                      <a:pt x="26" y="0"/>
                    </a:lnTo>
                    <a:lnTo>
                      <a:pt x="24" y="0"/>
                    </a:lnTo>
                    <a:lnTo>
                      <a:pt x="23" y="1"/>
                    </a:lnTo>
                    <a:lnTo>
                      <a:pt x="18" y="5"/>
                    </a:lnTo>
                    <a:lnTo>
                      <a:pt x="1" y="15"/>
                    </a:lnTo>
                    <a:close/>
                  </a:path>
                </a:pathLst>
              </a:custGeom>
              <a:solidFill>
                <a:srgbClr val="000000"/>
              </a:solidFill>
              <a:ln w="9525">
                <a:noFill/>
                <a:round/>
                <a:headEnd/>
                <a:tailEnd/>
              </a:ln>
            </p:spPr>
            <p:txBody>
              <a:bodyPr/>
              <a:lstStyle/>
              <a:p>
                <a:endParaRPr lang="en-US"/>
              </a:p>
            </p:txBody>
          </p:sp>
          <p:sp>
            <p:nvSpPr>
              <p:cNvPr id="127059" name="Freeform 54"/>
              <p:cNvSpPr>
                <a:spLocks/>
              </p:cNvSpPr>
              <p:nvPr/>
            </p:nvSpPr>
            <p:spPr bwMode="auto">
              <a:xfrm>
                <a:off x="3030" y="1941"/>
                <a:ext cx="27" cy="23"/>
              </a:xfrm>
              <a:custGeom>
                <a:avLst/>
                <a:gdLst>
                  <a:gd name="T0" fmla="*/ 2 w 27"/>
                  <a:gd name="T1" fmla="*/ 16 h 23"/>
                  <a:gd name="T2" fmla="*/ 1 w 27"/>
                  <a:gd name="T3" fmla="*/ 17 h 23"/>
                  <a:gd name="T4" fmla="*/ 0 w 27"/>
                  <a:gd name="T5" fmla="*/ 18 h 23"/>
                  <a:gd name="T6" fmla="*/ 0 w 27"/>
                  <a:gd name="T7" fmla="*/ 19 h 23"/>
                  <a:gd name="T8" fmla="*/ 1 w 27"/>
                  <a:gd name="T9" fmla="*/ 20 h 23"/>
                  <a:gd name="T10" fmla="*/ 2 w 27"/>
                  <a:gd name="T11" fmla="*/ 22 h 23"/>
                  <a:gd name="T12" fmla="*/ 3 w 27"/>
                  <a:gd name="T13" fmla="*/ 23 h 23"/>
                  <a:gd name="T14" fmla="*/ 4 w 27"/>
                  <a:gd name="T15" fmla="*/ 23 h 23"/>
                  <a:gd name="T16" fmla="*/ 5 w 27"/>
                  <a:gd name="T17" fmla="*/ 22 h 23"/>
                  <a:gd name="T18" fmla="*/ 22 w 27"/>
                  <a:gd name="T19" fmla="*/ 9 h 23"/>
                  <a:gd name="T20" fmla="*/ 26 w 27"/>
                  <a:gd name="T21" fmla="*/ 5 h 23"/>
                  <a:gd name="T22" fmla="*/ 27 w 27"/>
                  <a:gd name="T23" fmla="*/ 4 h 23"/>
                  <a:gd name="T24" fmla="*/ 27 w 27"/>
                  <a:gd name="T25" fmla="*/ 3 h 23"/>
                  <a:gd name="T26" fmla="*/ 27 w 27"/>
                  <a:gd name="T27" fmla="*/ 2 h 23"/>
                  <a:gd name="T28" fmla="*/ 27 w 27"/>
                  <a:gd name="T29" fmla="*/ 1 h 23"/>
                  <a:gd name="T30" fmla="*/ 26 w 27"/>
                  <a:gd name="T31" fmla="*/ 0 h 23"/>
                  <a:gd name="T32" fmla="*/ 25 w 27"/>
                  <a:gd name="T33" fmla="*/ 0 h 23"/>
                  <a:gd name="T34" fmla="*/ 24 w 27"/>
                  <a:gd name="T35" fmla="*/ 0 h 23"/>
                  <a:gd name="T36" fmla="*/ 23 w 27"/>
                  <a:gd name="T37" fmla="*/ 0 h 23"/>
                  <a:gd name="T38" fmla="*/ 18 w 27"/>
                  <a:gd name="T39" fmla="*/ 3 h 23"/>
                  <a:gd name="T40" fmla="*/ 2 w 27"/>
                  <a:gd name="T41" fmla="*/ 1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3"/>
                  <a:gd name="T65" fmla="*/ 27 w 27"/>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3">
                    <a:moveTo>
                      <a:pt x="2" y="16"/>
                    </a:moveTo>
                    <a:lnTo>
                      <a:pt x="1" y="17"/>
                    </a:lnTo>
                    <a:lnTo>
                      <a:pt x="0" y="18"/>
                    </a:lnTo>
                    <a:lnTo>
                      <a:pt x="0" y="19"/>
                    </a:lnTo>
                    <a:lnTo>
                      <a:pt x="1" y="20"/>
                    </a:lnTo>
                    <a:lnTo>
                      <a:pt x="2" y="22"/>
                    </a:lnTo>
                    <a:lnTo>
                      <a:pt x="3" y="23"/>
                    </a:lnTo>
                    <a:lnTo>
                      <a:pt x="4" y="23"/>
                    </a:lnTo>
                    <a:lnTo>
                      <a:pt x="5" y="22"/>
                    </a:lnTo>
                    <a:lnTo>
                      <a:pt x="22" y="9"/>
                    </a:lnTo>
                    <a:lnTo>
                      <a:pt x="26" y="5"/>
                    </a:lnTo>
                    <a:lnTo>
                      <a:pt x="27" y="4"/>
                    </a:lnTo>
                    <a:lnTo>
                      <a:pt x="27" y="3"/>
                    </a:lnTo>
                    <a:lnTo>
                      <a:pt x="27" y="2"/>
                    </a:lnTo>
                    <a:lnTo>
                      <a:pt x="27" y="1"/>
                    </a:lnTo>
                    <a:lnTo>
                      <a:pt x="26" y="0"/>
                    </a:lnTo>
                    <a:lnTo>
                      <a:pt x="25" y="0"/>
                    </a:lnTo>
                    <a:lnTo>
                      <a:pt x="24" y="0"/>
                    </a:lnTo>
                    <a:lnTo>
                      <a:pt x="23" y="0"/>
                    </a:lnTo>
                    <a:lnTo>
                      <a:pt x="18" y="3"/>
                    </a:lnTo>
                    <a:lnTo>
                      <a:pt x="2" y="16"/>
                    </a:lnTo>
                    <a:close/>
                  </a:path>
                </a:pathLst>
              </a:custGeom>
              <a:solidFill>
                <a:srgbClr val="000000"/>
              </a:solidFill>
              <a:ln w="9525">
                <a:noFill/>
                <a:round/>
                <a:headEnd/>
                <a:tailEnd/>
              </a:ln>
            </p:spPr>
            <p:txBody>
              <a:bodyPr/>
              <a:lstStyle/>
              <a:p>
                <a:endParaRPr lang="en-US"/>
              </a:p>
            </p:txBody>
          </p:sp>
          <p:sp>
            <p:nvSpPr>
              <p:cNvPr id="127060" name="Freeform 55"/>
              <p:cNvSpPr>
                <a:spLocks/>
              </p:cNvSpPr>
              <p:nvPr/>
            </p:nvSpPr>
            <p:spPr bwMode="auto">
              <a:xfrm>
                <a:off x="3066" y="1910"/>
                <a:ext cx="26" cy="25"/>
              </a:xfrm>
              <a:custGeom>
                <a:avLst/>
                <a:gdLst>
                  <a:gd name="T0" fmla="*/ 1 w 26"/>
                  <a:gd name="T1" fmla="*/ 18 h 25"/>
                  <a:gd name="T2" fmla="*/ 0 w 26"/>
                  <a:gd name="T3" fmla="*/ 19 h 25"/>
                  <a:gd name="T4" fmla="*/ 0 w 26"/>
                  <a:gd name="T5" fmla="*/ 20 h 25"/>
                  <a:gd name="T6" fmla="*/ 0 w 26"/>
                  <a:gd name="T7" fmla="*/ 21 h 25"/>
                  <a:gd name="T8" fmla="*/ 0 w 26"/>
                  <a:gd name="T9" fmla="*/ 22 h 25"/>
                  <a:gd name="T10" fmla="*/ 1 w 26"/>
                  <a:gd name="T11" fmla="*/ 24 h 25"/>
                  <a:gd name="T12" fmla="*/ 2 w 26"/>
                  <a:gd name="T13" fmla="*/ 25 h 25"/>
                  <a:gd name="T14" fmla="*/ 3 w 26"/>
                  <a:gd name="T15" fmla="*/ 25 h 25"/>
                  <a:gd name="T16" fmla="*/ 5 w 26"/>
                  <a:gd name="T17" fmla="*/ 24 h 25"/>
                  <a:gd name="T18" fmla="*/ 22 w 26"/>
                  <a:gd name="T19" fmla="*/ 7 h 25"/>
                  <a:gd name="T20" fmla="*/ 23 w 26"/>
                  <a:gd name="T21" fmla="*/ 6 h 25"/>
                  <a:gd name="T22" fmla="*/ 26 w 26"/>
                  <a:gd name="T23" fmla="*/ 5 h 25"/>
                  <a:gd name="T24" fmla="*/ 26 w 26"/>
                  <a:gd name="T25" fmla="*/ 4 h 25"/>
                  <a:gd name="T26" fmla="*/ 26 w 26"/>
                  <a:gd name="T27" fmla="*/ 3 h 25"/>
                  <a:gd name="T28" fmla="*/ 26 w 26"/>
                  <a:gd name="T29" fmla="*/ 2 h 25"/>
                  <a:gd name="T30" fmla="*/ 24 w 26"/>
                  <a:gd name="T31" fmla="*/ 1 h 25"/>
                  <a:gd name="T32" fmla="*/ 23 w 26"/>
                  <a:gd name="T33" fmla="*/ 0 h 25"/>
                  <a:gd name="T34" fmla="*/ 22 w 26"/>
                  <a:gd name="T35" fmla="*/ 0 h 25"/>
                  <a:gd name="T36" fmla="*/ 21 w 26"/>
                  <a:gd name="T37" fmla="*/ 1 h 25"/>
                  <a:gd name="T38" fmla="*/ 20 w 26"/>
                  <a:gd name="T39" fmla="*/ 2 h 25"/>
                  <a:gd name="T40" fmla="*/ 18 w 26"/>
                  <a:gd name="T41" fmla="*/ 3 h 25"/>
                  <a:gd name="T42" fmla="*/ 21 w 26"/>
                  <a:gd name="T43" fmla="*/ 5 h 25"/>
                  <a:gd name="T44" fmla="*/ 19 w 26"/>
                  <a:gd name="T45" fmla="*/ 2 h 25"/>
                  <a:gd name="T46" fmla="*/ 1 w 26"/>
                  <a:gd name="T47" fmla="*/ 18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5"/>
                  <a:gd name="T74" fmla="*/ 26 w 2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5">
                    <a:moveTo>
                      <a:pt x="1" y="18"/>
                    </a:moveTo>
                    <a:lnTo>
                      <a:pt x="0" y="19"/>
                    </a:lnTo>
                    <a:lnTo>
                      <a:pt x="0" y="20"/>
                    </a:lnTo>
                    <a:lnTo>
                      <a:pt x="0" y="21"/>
                    </a:lnTo>
                    <a:lnTo>
                      <a:pt x="0" y="22"/>
                    </a:lnTo>
                    <a:lnTo>
                      <a:pt x="1" y="24"/>
                    </a:lnTo>
                    <a:lnTo>
                      <a:pt x="2" y="25"/>
                    </a:lnTo>
                    <a:lnTo>
                      <a:pt x="3" y="25"/>
                    </a:lnTo>
                    <a:lnTo>
                      <a:pt x="5" y="24"/>
                    </a:lnTo>
                    <a:lnTo>
                      <a:pt x="22" y="7"/>
                    </a:lnTo>
                    <a:lnTo>
                      <a:pt x="23" y="6"/>
                    </a:lnTo>
                    <a:lnTo>
                      <a:pt x="26" y="5"/>
                    </a:lnTo>
                    <a:lnTo>
                      <a:pt x="26" y="4"/>
                    </a:lnTo>
                    <a:lnTo>
                      <a:pt x="26" y="3"/>
                    </a:lnTo>
                    <a:lnTo>
                      <a:pt x="26" y="2"/>
                    </a:lnTo>
                    <a:lnTo>
                      <a:pt x="24" y="1"/>
                    </a:lnTo>
                    <a:lnTo>
                      <a:pt x="23" y="0"/>
                    </a:lnTo>
                    <a:lnTo>
                      <a:pt x="22" y="0"/>
                    </a:lnTo>
                    <a:lnTo>
                      <a:pt x="21" y="1"/>
                    </a:lnTo>
                    <a:lnTo>
                      <a:pt x="20" y="2"/>
                    </a:lnTo>
                    <a:lnTo>
                      <a:pt x="18" y="3"/>
                    </a:lnTo>
                    <a:lnTo>
                      <a:pt x="21" y="5"/>
                    </a:lnTo>
                    <a:lnTo>
                      <a:pt x="19" y="2"/>
                    </a:lnTo>
                    <a:lnTo>
                      <a:pt x="1" y="18"/>
                    </a:lnTo>
                    <a:close/>
                  </a:path>
                </a:pathLst>
              </a:custGeom>
              <a:solidFill>
                <a:srgbClr val="000000"/>
              </a:solidFill>
              <a:ln w="9525">
                <a:noFill/>
                <a:round/>
                <a:headEnd/>
                <a:tailEnd/>
              </a:ln>
            </p:spPr>
            <p:txBody>
              <a:bodyPr/>
              <a:lstStyle/>
              <a:p>
                <a:endParaRPr lang="en-US"/>
              </a:p>
            </p:txBody>
          </p:sp>
          <p:sp>
            <p:nvSpPr>
              <p:cNvPr id="127061" name="Freeform 56"/>
              <p:cNvSpPr>
                <a:spLocks/>
              </p:cNvSpPr>
              <p:nvPr/>
            </p:nvSpPr>
            <p:spPr bwMode="auto">
              <a:xfrm>
                <a:off x="3098" y="1877"/>
                <a:ext cx="24" cy="25"/>
              </a:xfrm>
              <a:custGeom>
                <a:avLst/>
                <a:gdLst>
                  <a:gd name="T0" fmla="*/ 1 w 24"/>
                  <a:gd name="T1" fmla="*/ 21 h 25"/>
                  <a:gd name="T2" fmla="*/ 0 w 24"/>
                  <a:gd name="T3" fmla="*/ 22 h 25"/>
                  <a:gd name="T4" fmla="*/ 0 w 24"/>
                  <a:gd name="T5" fmla="*/ 23 h 25"/>
                  <a:gd name="T6" fmla="*/ 1 w 24"/>
                  <a:gd name="T7" fmla="*/ 24 h 25"/>
                  <a:gd name="T8" fmla="*/ 2 w 24"/>
                  <a:gd name="T9" fmla="*/ 25 h 25"/>
                  <a:gd name="T10" fmla="*/ 3 w 24"/>
                  <a:gd name="T11" fmla="*/ 25 h 25"/>
                  <a:gd name="T12" fmla="*/ 5 w 24"/>
                  <a:gd name="T13" fmla="*/ 25 h 25"/>
                  <a:gd name="T14" fmla="*/ 6 w 24"/>
                  <a:gd name="T15" fmla="*/ 25 h 25"/>
                  <a:gd name="T16" fmla="*/ 7 w 24"/>
                  <a:gd name="T17" fmla="*/ 24 h 25"/>
                  <a:gd name="T18" fmla="*/ 24 w 24"/>
                  <a:gd name="T19" fmla="*/ 5 h 25"/>
                  <a:gd name="T20" fmla="*/ 24 w 24"/>
                  <a:gd name="T21" fmla="*/ 4 h 25"/>
                  <a:gd name="T22" fmla="*/ 24 w 24"/>
                  <a:gd name="T23" fmla="*/ 3 h 25"/>
                  <a:gd name="T24" fmla="*/ 24 w 24"/>
                  <a:gd name="T25" fmla="*/ 2 h 25"/>
                  <a:gd name="T26" fmla="*/ 23 w 24"/>
                  <a:gd name="T27" fmla="*/ 1 h 25"/>
                  <a:gd name="T28" fmla="*/ 22 w 24"/>
                  <a:gd name="T29" fmla="*/ 0 h 25"/>
                  <a:gd name="T30" fmla="*/ 21 w 24"/>
                  <a:gd name="T31" fmla="*/ 0 h 25"/>
                  <a:gd name="T32" fmla="*/ 20 w 24"/>
                  <a:gd name="T33" fmla="*/ 1 h 25"/>
                  <a:gd name="T34" fmla="*/ 19 w 24"/>
                  <a:gd name="T35" fmla="*/ 2 h 25"/>
                  <a:gd name="T36" fmla="*/ 1 w 24"/>
                  <a:gd name="T37" fmla="*/ 2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5"/>
                  <a:gd name="T59" fmla="*/ 24 w 2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5">
                    <a:moveTo>
                      <a:pt x="1" y="21"/>
                    </a:moveTo>
                    <a:lnTo>
                      <a:pt x="0" y="22"/>
                    </a:lnTo>
                    <a:lnTo>
                      <a:pt x="0" y="23"/>
                    </a:lnTo>
                    <a:lnTo>
                      <a:pt x="1" y="24"/>
                    </a:lnTo>
                    <a:lnTo>
                      <a:pt x="2" y="25"/>
                    </a:lnTo>
                    <a:lnTo>
                      <a:pt x="3" y="25"/>
                    </a:lnTo>
                    <a:lnTo>
                      <a:pt x="5" y="25"/>
                    </a:lnTo>
                    <a:lnTo>
                      <a:pt x="6" y="25"/>
                    </a:lnTo>
                    <a:lnTo>
                      <a:pt x="7" y="24"/>
                    </a:lnTo>
                    <a:lnTo>
                      <a:pt x="24" y="5"/>
                    </a:lnTo>
                    <a:lnTo>
                      <a:pt x="24" y="4"/>
                    </a:lnTo>
                    <a:lnTo>
                      <a:pt x="24" y="3"/>
                    </a:lnTo>
                    <a:lnTo>
                      <a:pt x="24" y="2"/>
                    </a:lnTo>
                    <a:lnTo>
                      <a:pt x="23" y="1"/>
                    </a:lnTo>
                    <a:lnTo>
                      <a:pt x="22" y="0"/>
                    </a:lnTo>
                    <a:lnTo>
                      <a:pt x="21" y="0"/>
                    </a:lnTo>
                    <a:lnTo>
                      <a:pt x="20" y="1"/>
                    </a:lnTo>
                    <a:lnTo>
                      <a:pt x="19" y="2"/>
                    </a:lnTo>
                    <a:lnTo>
                      <a:pt x="1" y="21"/>
                    </a:lnTo>
                    <a:close/>
                  </a:path>
                </a:pathLst>
              </a:custGeom>
              <a:solidFill>
                <a:srgbClr val="000000"/>
              </a:solidFill>
              <a:ln w="9525">
                <a:noFill/>
                <a:round/>
                <a:headEnd/>
                <a:tailEnd/>
              </a:ln>
            </p:spPr>
            <p:txBody>
              <a:bodyPr/>
              <a:lstStyle/>
              <a:p>
                <a:endParaRPr lang="en-US"/>
              </a:p>
            </p:txBody>
          </p:sp>
          <p:sp>
            <p:nvSpPr>
              <p:cNvPr id="127062" name="Freeform 57"/>
              <p:cNvSpPr>
                <a:spLocks/>
              </p:cNvSpPr>
              <p:nvPr/>
            </p:nvSpPr>
            <p:spPr bwMode="auto">
              <a:xfrm>
                <a:off x="3128" y="1841"/>
                <a:ext cx="23" cy="27"/>
              </a:xfrm>
              <a:custGeom>
                <a:avLst/>
                <a:gdLst>
                  <a:gd name="T0" fmla="*/ 1 w 23"/>
                  <a:gd name="T1" fmla="*/ 22 h 27"/>
                  <a:gd name="T2" fmla="*/ 0 w 23"/>
                  <a:gd name="T3" fmla="*/ 23 h 27"/>
                  <a:gd name="T4" fmla="*/ 0 w 23"/>
                  <a:gd name="T5" fmla="*/ 24 h 27"/>
                  <a:gd name="T6" fmla="*/ 1 w 23"/>
                  <a:gd name="T7" fmla="*/ 25 h 27"/>
                  <a:gd name="T8" fmla="*/ 2 w 23"/>
                  <a:gd name="T9" fmla="*/ 26 h 27"/>
                  <a:gd name="T10" fmla="*/ 3 w 23"/>
                  <a:gd name="T11" fmla="*/ 27 h 27"/>
                  <a:gd name="T12" fmla="*/ 4 w 23"/>
                  <a:gd name="T13" fmla="*/ 27 h 27"/>
                  <a:gd name="T14" fmla="*/ 6 w 23"/>
                  <a:gd name="T15" fmla="*/ 26 h 27"/>
                  <a:gd name="T16" fmla="*/ 7 w 23"/>
                  <a:gd name="T17" fmla="*/ 25 h 27"/>
                  <a:gd name="T18" fmla="*/ 22 w 23"/>
                  <a:gd name="T19" fmla="*/ 4 h 27"/>
                  <a:gd name="T20" fmla="*/ 23 w 23"/>
                  <a:gd name="T21" fmla="*/ 3 h 27"/>
                  <a:gd name="T22" fmla="*/ 23 w 23"/>
                  <a:gd name="T23" fmla="*/ 2 h 27"/>
                  <a:gd name="T24" fmla="*/ 22 w 23"/>
                  <a:gd name="T25" fmla="*/ 1 h 27"/>
                  <a:gd name="T26" fmla="*/ 21 w 23"/>
                  <a:gd name="T27" fmla="*/ 0 h 27"/>
                  <a:gd name="T28" fmla="*/ 20 w 23"/>
                  <a:gd name="T29" fmla="*/ 0 h 27"/>
                  <a:gd name="T30" fmla="*/ 19 w 23"/>
                  <a:gd name="T31" fmla="*/ 0 h 27"/>
                  <a:gd name="T32" fmla="*/ 18 w 23"/>
                  <a:gd name="T33" fmla="*/ 0 h 27"/>
                  <a:gd name="T34" fmla="*/ 17 w 23"/>
                  <a:gd name="T35" fmla="*/ 1 h 27"/>
                  <a:gd name="T36" fmla="*/ 1 w 23"/>
                  <a:gd name="T37" fmla="*/ 22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7"/>
                  <a:gd name="T59" fmla="*/ 23 w 2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7">
                    <a:moveTo>
                      <a:pt x="1" y="22"/>
                    </a:moveTo>
                    <a:lnTo>
                      <a:pt x="0" y="23"/>
                    </a:lnTo>
                    <a:lnTo>
                      <a:pt x="0" y="24"/>
                    </a:lnTo>
                    <a:lnTo>
                      <a:pt x="1" y="25"/>
                    </a:lnTo>
                    <a:lnTo>
                      <a:pt x="2" y="26"/>
                    </a:lnTo>
                    <a:lnTo>
                      <a:pt x="3" y="27"/>
                    </a:lnTo>
                    <a:lnTo>
                      <a:pt x="4" y="27"/>
                    </a:lnTo>
                    <a:lnTo>
                      <a:pt x="6" y="26"/>
                    </a:lnTo>
                    <a:lnTo>
                      <a:pt x="7" y="25"/>
                    </a:lnTo>
                    <a:lnTo>
                      <a:pt x="22" y="4"/>
                    </a:lnTo>
                    <a:lnTo>
                      <a:pt x="23" y="3"/>
                    </a:lnTo>
                    <a:lnTo>
                      <a:pt x="23" y="2"/>
                    </a:lnTo>
                    <a:lnTo>
                      <a:pt x="22" y="1"/>
                    </a:lnTo>
                    <a:lnTo>
                      <a:pt x="21" y="0"/>
                    </a:lnTo>
                    <a:lnTo>
                      <a:pt x="20" y="0"/>
                    </a:lnTo>
                    <a:lnTo>
                      <a:pt x="19" y="0"/>
                    </a:lnTo>
                    <a:lnTo>
                      <a:pt x="18" y="0"/>
                    </a:lnTo>
                    <a:lnTo>
                      <a:pt x="17" y="1"/>
                    </a:lnTo>
                    <a:lnTo>
                      <a:pt x="1" y="22"/>
                    </a:lnTo>
                    <a:close/>
                  </a:path>
                </a:pathLst>
              </a:custGeom>
              <a:solidFill>
                <a:srgbClr val="000000"/>
              </a:solidFill>
              <a:ln w="9525">
                <a:noFill/>
                <a:round/>
                <a:headEnd/>
                <a:tailEnd/>
              </a:ln>
            </p:spPr>
            <p:txBody>
              <a:bodyPr/>
              <a:lstStyle/>
              <a:p>
                <a:endParaRPr lang="en-US"/>
              </a:p>
            </p:txBody>
          </p:sp>
          <p:sp>
            <p:nvSpPr>
              <p:cNvPr id="127063" name="Freeform 58"/>
              <p:cNvSpPr>
                <a:spLocks/>
              </p:cNvSpPr>
              <p:nvPr/>
            </p:nvSpPr>
            <p:spPr bwMode="auto">
              <a:xfrm>
                <a:off x="3155" y="1802"/>
                <a:ext cx="21" cy="29"/>
              </a:xfrm>
              <a:custGeom>
                <a:avLst/>
                <a:gdLst>
                  <a:gd name="T0" fmla="*/ 1 w 21"/>
                  <a:gd name="T1" fmla="*/ 24 h 29"/>
                  <a:gd name="T2" fmla="*/ 0 w 21"/>
                  <a:gd name="T3" fmla="*/ 25 h 29"/>
                  <a:gd name="T4" fmla="*/ 0 w 21"/>
                  <a:gd name="T5" fmla="*/ 26 h 29"/>
                  <a:gd name="T6" fmla="*/ 1 w 21"/>
                  <a:gd name="T7" fmla="*/ 27 h 29"/>
                  <a:gd name="T8" fmla="*/ 2 w 21"/>
                  <a:gd name="T9" fmla="*/ 28 h 29"/>
                  <a:gd name="T10" fmla="*/ 3 w 21"/>
                  <a:gd name="T11" fmla="*/ 29 h 29"/>
                  <a:gd name="T12" fmla="*/ 4 w 21"/>
                  <a:gd name="T13" fmla="*/ 29 h 29"/>
                  <a:gd name="T14" fmla="*/ 5 w 21"/>
                  <a:gd name="T15" fmla="*/ 28 h 29"/>
                  <a:gd name="T16" fmla="*/ 6 w 21"/>
                  <a:gd name="T17" fmla="*/ 27 h 29"/>
                  <a:gd name="T18" fmla="*/ 19 w 21"/>
                  <a:gd name="T19" fmla="*/ 6 h 29"/>
                  <a:gd name="T20" fmla="*/ 21 w 21"/>
                  <a:gd name="T21" fmla="*/ 5 h 29"/>
                  <a:gd name="T22" fmla="*/ 21 w 21"/>
                  <a:gd name="T23" fmla="*/ 4 h 29"/>
                  <a:gd name="T24" fmla="*/ 19 w 21"/>
                  <a:gd name="T25" fmla="*/ 2 h 29"/>
                  <a:gd name="T26" fmla="*/ 18 w 21"/>
                  <a:gd name="T27" fmla="*/ 1 h 29"/>
                  <a:gd name="T28" fmla="*/ 17 w 21"/>
                  <a:gd name="T29" fmla="*/ 0 h 29"/>
                  <a:gd name="T30" fmla="*/ 16 w 21"/>
                  <a:gd name="T31" fmla="*/ 0 h 29"/>
                  <a:gd name="T32" fmla="*/ 15 w 21"/>
                  <a:gd name="T33" fmla="*/ 1 h 29"/>
                  <a:gd name="T34" fmla="*/ 14 w 21"/>
                  <a:gd name="T35" fmla="*/ 2 h 29"/>
                  <a:gd name="T36" fmla="*/ 1 w 21"/>
                  <a:gd name="T37" fmla="*/ 2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9"/>
                  <a:gd name="T59" fmla="*/ 21 w 21"/>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9">
                    <a:moveTo>
                      <a:pt x="1" y="24"/>
                    </a:moveTo>
                    <a:lnTo>
                      <a:pt x="0" y="25"/>
                    </a:lnTo>
                    <a:lnTo>
                      <a:pt x="0" y="26"/>
                    </a:lnTo>
                    <a:lnTo>
                      <a:pt x="1" y="27"/>
                    </a:lnTo>
                    <a:lnTo>
                      <a:pt x="2" y="28"/>
                    </a:lnTo>
                    <a:lnTo>
                      <a:pt x="3" y="29"/>
                    </a:lnTo>
                    <a:lnTo>
                      <a:pt x="4" y="29"/>
                    </a:lnTo>
                    <a:lnTo>
                      <a:pt x="5" y="28"/>
                    </a:lnTo>
                    <a:lnTo>
                      <a:pt x="6" y="27"/>
                    </a:lnTo>
                    <a:lnTo>
                      <a:pt x="19" y="6"/>
                    </a:lnTo>
                    <a:lnTo>
                      <a:pt x="21" y="5"/>
                    </a:lnTo>
                    <a:lnTo>
                      <a:pt x="21" y="4"/>
                    </a:lnTo>
                    <a:lnTo>
                      <a:pt x="19" y="2"/>
                    </a:lnTo>
                    <a:lnTo>
                      <a:pt x="18" y="1"/>
                    </a:lnTo>
                    <a:lnTo>
                      <a:pt x="17" y="0"/>
                    </a:lnTo>
                    <a:lnTo>
                      <a:pt x="16" y="0"/>
                    </a:lnTo>
                    <a:lnTo>
                      <a:pt x="15" y="1"/>
                    </a:lnTo>
                    <a:lnTo>
                      <a:pt x="14" y="2"/>
                    </a:lnTo>
                    <a:lnTo>
                      <a:pt x="1" y="24"/>
                    </a:lnTo>
                    <a:close/>
                  </a:path>
                </a:pathLst>
              </a:custGeom>
              <a:solidFill>
                <a:srgbClr val="000000"/>
              </a:solidFill>
              <a:ln w="9525">
                <a:noFill/>
                <a:round/>
                <a:headEnd/>
                <a:tailEnd/>
              </a:ln>
            </p:spPr>
            <p:txBody>
              <a:bodyPr/>
              <a:lstStyle/>
              <a:p>
                <a:endParaRPr lang="en-US"/>
              </a:p>
            </p:txBody>
          </p:sp>
          <p:sp>
            <p:nvSpPr>
              <p:cNvPr id="127064" name="Freeform 59"/>
              <p:cNvSpPr>
                <a:spLocks/>
              </p:cNvSpPr>
              <p:nvPr/>
            </p:nvSpPr>
            <p:spPr bwMode="auto">
              <a:xfrm>
                <a:off x="3178" y="1761"/>
                <a:ext cx="17" cy="31"/>
              </a:xfrm>
              <a:custGeom>
                <a:avLst/>
                <a:gdLst>
                  <a:gd name="T0" fmla="*/ 0 w 17"/>
                  <a:gd name="T1" fmla="*/ 27 h 31"/>
                  <a:gd name="T2" fmla="*/ 0 w 17"/>
                  <a:gd name="T3" fmla="*/ 28 h 31"/>
                  <a:gd name="T4" fmla="*/ 1 w 17"/>
                  <a:gd name="T5" fmla="*/ 30 h 31"/>
                  <a:gd name="T6" fmla="*/ 2 w 17"/>
                  <a:gd name="T7" fmla="*/ 31 h 31"/>
                  <a:gd name="T8" fmla="*/ 3 w 17"/>
                  <a:gd name="T9" fmla="*/ 31 h 31"/>
                  <a:gd name="T10" fmla="*/ 4 w 17"/>
                  <a:gd name="T11" fmla="*/ 31 h 31"/>
                  <a:gd name="T12" fmla="*/ 5 w 17"/>
                  <a:gd name="T13" fmla="*/ 31 h 31"/>
                  <a:gd name="T14" fmla="*/ 6 w 17"/>
                  <a:gd name="T15" fmla="*/ 30 h 31"/>
                  <a:gd name="T16" fmla="*/ 6 w 17"/>
                  <a:gd name="T17" fmla="*/ 28 h 31"/>
                  <a:gd name="T18" fmla="*/ 17 w 17"/>
                  <a:gd name="T19" fmla="*/ 5 h 31"/>
                  <a:gd name="T20" fmla="*/ 17 w 17"/>
                  <a:gd name="T21" fmla="*/ 4 h 31"/>
                  <a:gd name="T22" fmla="*/ 17 w 17"/>
                  <a:gd name="T23" fmla="*/ 3 h 31"/>
                  <a:gd name="T24" fmla="*/ 16 w 17"/>
                  <a:gd name="T25" fmla="*/ 2 h 31"/>
                  <a:gd name="T26" fmla="*/ 15 w 17"/>
                  <a:gd name="T27" fmla="*/ 0 h 31"/>
                  <a:gd name="T28" fmla="*/ 14 w 17"/>
                  <a:gd name="T29" fmla="*/ 0 h 31"/>
                  <a:gd name="T30" fmla="*/ 13 w 17"/>
                  <a:gd name="T31" fmla="*/ 2 h 31"/>
                  <a:gd name="T32" fmla="*/ 12 w 17"/>
                  <a:gd name="T33" fmla="*/ 3 h 31"/>
                  <a:gd name="T34" fmla="*/ 11 w 17"/>
                  <a:gd name="T35" fmla="*/ 4 h 31"/>
                  <a:gd name="T36" fmla="*/ 0 w 17"/>
                  <a:gd name="T37" fmla="*/ 27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7"/>
                    </a:moveTo>
                    <a:lnTo>
                      <a:pt x="0" y="28"/>
                    </a:lnTo>
                    <a:lnTo>
                      <a:pt x="1" y="30"/>
                    </a:lnTo>
                    <a:lnTo>
                      <a:pt x="2" y="31"/>
                    </a:lnTo>
                    <a:lnTo>
                      <a:pt x="3" y="31"/>
                    </a:lnTo>
                    <a:lnTo>
                      <a:pt x="4" y="31"/>
                    </a:lnTo>
                    <a:lnTo>
                      <a:pt x="5" y="31"/>
                    </a:lnTo>
                    <a:lnTo>
                      <a:pt x="6" y="30"/>
                    </a:lnTo>
                    <a:lnTo>
                      <a:pt x="6" y="28"/>
                    </a:lnTo>
                    <a:lnTo>
                      <a:pt x="17" y="5"/>
                    </a:lnTo>
                    <a:lnTo>
                      <a:pt x="17" y="4"/>
                    </a:lnTo>
                    <a:lnTo>
                      <a:pt x="17" y="3"/>
                    </a:lnTo>
                    <a:lnTo>
                      <a:pt x="16" y="2"/>
                    </a:lnTo>
                    <a:lnTo>
                      <a:pt x="15" y="0"/>
                    </a:lnTo>
                    <a:lnTo>
                      <a:pt x="14" y="0"/>
                    </a:lnTo>
                    <a:lnTo>
                      <a:pt x="13" y="2"/>
                    </a:lnTo>
                    <a:lnTo>
                      <a:pt x="12" y="3"/>
                    </a:lnTo>
                    <a:lnTo>
                      <a:pt x="11" y="4"/>
                    </a:lnTo>
                    <a:lnTo>
                      <a:pt x="0" y="27"/>
                    </a:lnTo>
                    <a:close/>
                  </a:path>
                </a:pathLst>
              </a:custGeom>
              <a:solidFill>
                <a:srgbClr val="000000"/>
              </a:solidFill>
              <a:ln w="9525">
                <a:noFill/>
                <a:round/>
                <a:headEnd/>
                <a:tailEnd/>
              </a:ln>
            </p:spPr>
            <p:txBody>
              <a:bodyPr/>
              <a:lstStyle/>
              <a:p>
                <a:endParaRPr lang="en-US"/>
              </a:p>
            </p:txBody>
          </p:sp>
          <p:sp>
            <p:nvSpPr>
              <p:cNvPr id="127065" name="Freeform 60"/>
              <p:cNvSpPr>
                <a:spLocks/>
              </p:cNvSpPr>
              <p:nvPr/>
            </p:nvSpPr>
            <p:spPr bwMode="auto">
              <a:xfrm>
                <a:off x="3198" y="1721"/>
                <a:ext cx="15" cy="30"/>
              </a:xfrm>
              <a:custGeom>
                <a:avLst/>
                <a:gdLst>
                  <a:gd name="T0" fmla="*/ 0 w 15"/>
                  <a:gd name="T1" fmla="*/ 27 h 30"/>
                  <a:gd name="T2" fmla="*/ 0 w 15"/>
                  <a:gd name="T3" fmla="*/ 28 h 30"/>
                  <a:gd name="T4" fmla="*/ 0 w 15"/>
                  <a:gd name="T5" fmla="*/ 29 h 30"/>
                  <a:gd name="T6" fmla="*/ 1 w 15"/>
                  <a:gd name="T7" fmla="*/ 30 h 30"/>
                  <a:gd name="T8" fmla="*/ 2 w 15"/>
                  <a:gd name="T9" fmla="*/ 30 h 30"/>
                  <a:gd name="T10" fmla="*/ 3 w 15"/>
                  <a:gd name="T11" fmla="*/ 30 h 30"/>
                  <a:gd name="T12" fmla="*/ 4 w 15"/>
                  <a:gd name="T13" fmla="*/ 30 h 30"/>
                  <a:gd name="T14" fmla="*/ 5 w 15"/>
                  <a:gd name="T15" fmla="*/ 29 h 30"/>
                  <a:gd name="T16" fmla="*/ 6 w 15"/>
                  <a:gd name="T17" fmla="*/ 28 h 30"/>
                  <a:gd name="T18" fmla="*/ 12 w 15"/>
                  <a:gd name="T19" fmla="*/ 13 h 30"/>
                  <a:gd name="T20" fmla="*/ 15 w 15"/>
                  <a:gd name="T21" fmla="*/ 3 h 30"/>
                  <a:gd name="T22" fmla="*/ 15 w 15"/>
                  <a:gd name="T23" fmla="*/ 2 h 30"/>
                  <a:gd name="T24" fmla="*/ 15 w 15"/>
                  <a:gd name="T25" fmla="*/ 1 h 30"/>
                  <a:gd name="T26" fmla="*/ 14 w 15"/>
                  <a:gd name="T27" fmla="*/ 0 h 30"/>
                  <a:gd name="T28" fmla="*/ 13 w 15"/>
                  <a:gd name="T29" fmla="*/ 0 h 30"/>
                  <a:gd name="T30" fmla="*/ 12 w 15"/>
                  <a:gd name="T31" fmla="*/ 0 h 30"/>
                  <a:gd name="T32" fmla="*/ 11 w 15"/>
                  <a:gd name="T33" fmla="*/ 0 h 30"/>
                  <a:gd name="T34" fmla="*/ 10 w 15"/>
                  <a:gd name="T35" fmla="*/ 1 h 30"/>
                  <a:gd name="T36" fmla="*/ 8 w 15"/>
                  <a:gd name="T37" fmla="*/ 2 h 30"/>
                  <a:gd name="T38" fmla="*/ 5 w 15"/>
                  <a:gd name="T39" fmla="*/ 11 h 30"/>
                  <a:gd name="T40" fmla="*/ 0 w 15"/>
                  <a:gd name="T41" fmla="*/ 2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0"/>
                  <a:gd name="T65" fmla="*/ 15 w 1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0">
                    <a:moveTo>
                      <a:pt x="0" y="27"/>
                    </a:moveTo>
                    <a:lnTo>
                      <a:pt x="0" y="28"/>
                    </a:lnTo>
                    <a:lnTo>
                      <a:pt x="0" y="29"/>
                    </a:lnTo>
                    <a:lnTo>
                      <a:pt x="1" y="30"/>
                    </a:lnTo>
                    <a:lnTo>
                      <a:pt x="2" y="30"/>
                    </a:lnTo>
                    <a:lnTo>
                      <a:pt x="3" y="30"/>
                    </a:lnTo>
                    <a:lnTo>
                      <a:pt x="4" y="30"/>
                    </a:lnTo>
                    <a:lnTo>
                      <a:pt x="5" y="29"/>
                    </a:lnTo>
                    <a:lnTo>
                      <a:pt x="6" y="28"/>
                    </a:lnTo>
                    <a:lnTo>
                      <a:pt x="12" y="13"/>
                    </a:lnTo>
                    <a:lnTo>
                      <a:pt x="15" y="3"/>
                    </a:lnTo>
                    <a:lnTo>
                      <a:pt x="15" y="2"/>
                    </a:lnTo>
                    <a:lnTo>
                      <a:pt x="15" y="1"/>
                    </a:lnTo>
                    <a:lnTo>
                      <a:pt x="14" y="0"/>
                    </a:lnTo>
                    <a:lnTo>
                      <a:pt x="13" y="0"/>
                    </a:lnTo>
                    <a:lnTo>
                      <a:pt x="12" y="0"/>
                    </a:lnTo>
                    <a:lnTo>
                      <a:pt x="11" y="0"/>
                    </a:lnTo>
                    <a:lnTo>
                      <a:pt x="10" y="1"/>
                    </a:lnTo>
                    <a:lnTo>
                      <a:pt x="8" y="2"/>
                    </a:lnTo>
                    <a:lnTo>
                      <a:pt x="5" y="11"/>
                    </a:lnTo>
                    <a:lnTo>
                      <a:pt x="0" y="27"/>
                    </a:lnTo>
                    <a:close/>
                  </a:path>
                </a:pathLst>
              </a:custGeom>
              <a:solidFill>
                <a:srgbClr val="000000"/>
              </a:solidFill>
              <a:ln w="9525">
                <a:noFill/>
                <a:round/>
                <a:headEnd/>
                <a:tailEnd/>
              </a:ln>
            </p:spPr>
            <p:txBody>
              <a:bodyPr/>
              <a:lstStyle/>
              <a:p>
                <a:endParaRPr lang="en-US"/>
              </a:p>
            </p:txBody>
          </p:sp>
          <p:sp>
            <p:nvSpPr>
              <p:cNvPr id="127066" name="Freeform 61"/>
              <p:cNvSpPr>
                <a:spLocks/>
              </p:cNvSpPr>
              <p:nvPr/>
            </p:nvSpPr>
            <p:spPr bwMode="auto">
              <a:xfrm>
                <a:off x="3213" y="1677"/>
                <a:ext cx="13" cy="31"/>
              </a:xfrm>
              <a:custGeom>
                <a:avLst/>
                <a:gdLst>
                  <a:gd name="T0" fmla="*/ 0 w 13"/>
                  <a:gd name="T1" fmla="*/ 28 h 31"/>
                  <a:gd name="T2" fmla="*/ 0 w 13"/>
                  <a:gd name="T3" fmla="*/ 29 h 31"/>
                  <a:gd name="T4" fmla="*/ 0 w 13"/>
                  <a:gd name="T5" fmla="*/ 30 h 31"/>
                  <a:gd name="T6" fmla="*/ 1 w 13"/>
                  <a:gd name="T7" fmla="*/ 31 h 31"/>
                  <a:gd name="T8" fmla="*/ 2 w 13"/>
                  <a:gd name="T9" fmla="*/ 31 h 31"/>
                  <a:gd name="T10" fmla="*/ 3 w 13"/>
                  <a:gd name="T11" fmla="*/ 31 h 31"/>
                  <a:gd name="T12" fmla="*/ 5 w 13"/>
                  <a:gd name="T13" fmla="*/ 31 h 31"/>
                  <a:gd name="T14" fmla="*/ 6 w 13"/>
                  <a:gd name="T15" fmla="*/ 30 h 31"/>
                  <a:gd name="T16" fmla="*/ 7 w 13"/>
                  <a:gd name="T17" fmla="*/ 29 h 31"/>
                  <a:gd name="T18" fmla="*/ 11 w 13"/>
                  <a:gd name="T19" fmla="*/ 10 h 31"/>
                  <a:gd name="T20" fmla="*/ 13 w 13"/>
                  <a:gd name="T21" fmla="*/ 4 h 31"/>
                  <a:gd name="T22" fmla="*/ 13 w 13"/>
                  <a:gd name="T23" fmla="*/ 3 h 31"/>
                  <a:gd name="T24" fmla="*/ 12 w 13"/>
                  <a:gd name="T25" fmla="*/ 2 h 31"/>
                  <a:gd name="T26" fmla="*/ 11 w 13"/>
                  <a:gd name="T27" fmla="*/ 1 h 31"/>
                  <a:gd name="T28" fmla="*/ 10 w 13"/>
                  <a:gd name="T29" fmla="*/ 0 h 31"/>
                  <a:gd name="T30" fmla="*/ 9 w 13"/>
                  <a:gd name="T31" fmla="*/ 0 h 31"/>
                  <a:gd name="T32" fmla="*/ 8 w 13"/>
                  <a:gd name="T33" fmla="*/ 1 h 31"/>
                  <a:gd name="T34" fmla="*/ 7 w 13"/>
                  <a:gd name="T35" fmla="*/ 2 h 31"/>
                  <a:gd name="T36" fmla="*/ 7 w 13"/>
                  <a:gd name="T37" fmla="*/ 3 h 31"/>
                  <a:gd name="T38" fmla="*/ 5 w 13"/>
                  <a:gd name="T39" fmla="*/ 9 h 31"/>
                  <a:gd name="T40" fmla="*/ 0 w 13"/>
                  <a:gd name="T41" fmla="*/ 2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1"/>
                  <a:gd name="T65" fmla="*/ 13 w 1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1">
                    <a:moveTo>
                      <a:pt x="0" y="28"/>
                    </a:moveTo>
                    <a:lnTo>
                      <a:pt x="0" y="29"/>
                    </a:lnTo>
                    <a:lnTo>
                      <a:pt x="0" y="30"/>
                    </a:lnTo>
                    <a:lnTo>
                      <a:pt x="1" y="31"/>
                    </a:lnTo>
                    <a:lnTo>
                      <a:pt x="2" y="31"/>
                    </a:lnTo>
                    <a:lnTo>
                      <a:pt x="3" y="31"/>
                    </a:lnTo>
                    <a:lnTo>
                      <a:pt x="5" y="31"/>
                    </a:lnTo>
                    <a:lnTo>
                      <a:pt x="6" y="30"/>
                    </a:lnTo>
                    <a:lnTo>
                      <a:pt x="7" y="29"/>
                    </a:lnTo>
                    <a:lnTo>
                      <a:pt x="11" y="10"/>
                    </a:lnTo>
                    <a:lnTo>
                      <a:pt x="13" y="4"/>
                    </a:lnTo>
                    <a:lnTo>
                      <a:pt x="13" y="3"/>
                    </a:lnTo>
                    <a:lnTo>
                      <a:pt x="12" y="2"/>
                    </a:lnTo>
                    <a:lnTo>
                      <a:pt x="11" y="1"/>
                    </a:lnTo>
                    <a:lnTo>
                      <a:pt x="10" y="0"/>
                    </a:lnTo>
                    <a:lnTo>
                      <a:pt x="9" y="0"/>
                    </a:lnTo>
                    <a:lnTo>
                      <a:pt x="8" y="1"/>
                    </a:lnTo>
                    <a:lnTo>
                      <a:pt x="7" y="2"/>
                    </a:lnTo>
                    <a:lnTo>
                      <a:pt x="7" y="3"/>
                    </a:lnTo>
                    <a:lnTo>
                      <a:pt x="5" y="9"/>
                    </a:lnTo>
                    <a:lnTo>
                      <a:pt x="0" y="28"/>
                    </a:lnTo>
                    <a:close/>
                  </a:path>
                </a:pathLst>
              </a:custGeom>
              <a:solidFill>
                <a:srgbClr val="000000"/>
              </a:solidFill>
              <a:ln w="9525">
                <a:noFill/>
                <a:round/>
                <a:headEnd/>
                <a:tailEnd/>
              </a:ln>
            </p:spPr>
            <p:txBody>
              <a:bodyPr/>
              <a:lstStyle/>
              <a:p>
                <a:endParaRPr lang="en-US"/>
              </a:p>
            </p:txBody>
          </p:sp>
          <p:sp>
            <p:nvSpPr>
              <p:cNvPr id="127067" name="Freeform 62"/>
              <p:cNvSpPr>
                <a:spLocks/>
              </p:cNvSpPr>
              <p:nvPr/>
            </p:nvSpPr>
            <p:spPr bwMode="auto">
              <a:xfrm>
                <a:off x="3224" y="1632"/>
                <a:ext cx="11" cy="33"/>
              </a:xfrm>
              <a:custGeom>
                <a:avLst/>
                <a:gdLst>
                  <a:gd name="T0" fmla="*/ 0 w 11"/>
                  <a:gd name="T1" fmla="*/ 28 h 33"/>
                  <a:gd name="T2" fmla="*/ 0 w 11"/>
                  <a:gd name="T3" fmla="*/ 29 h 33"/>
                  <a:gd name="T4" fmla="*/ 0 w 11"/>
                  <a:gd name="T5" fmla="*/ 31 h 33"/>
                  <a:gd name="T6" fmla="*/ 1 w 11"/>
                  <a:gd name="T7" fmla="*/ 32 h 33"/>
                  <a:gd name="T8" fmla="*/ 2 w 11"/>
                  <a:gd name="T9" fmla="*/ 33 h 33"/>
                  <a:gd name="T10" fmla="*/ 3 w 11"/>
                  <a:gd name="T11" fmla="*/ 33 h 33"/>
                  <a:gd name="T12" fmla="*/ 5 w 11"/>
                  <a:gd name="T13" fmla="*/ 32 h 33"/>
                  <a:gd name="T14" fmla="*/ 6 w 11"/>
                  <a:gd name="T15" fmla="*/ 31 h 33"/>
                  <a:gd name="T16" fmla="*/ 7 w 11"/>
                  <a:gd name="T17" fmla="*/ 29 h 33"/>
                  <a:gd name="T18" fmla="*/ 11 w 11"/>
                  <a:gd name="T19" fmla="*/ 6 h 33"/>
                  <a:gd name="T20" fmla="*/ 11 w 11"/>
                  <a:gd name="T21" fmla="*/ 5 h 33"/>
                  <a:gd name="T22" fmla="*/ 11 w 11"/>
                  <a:gd name="T23" fmla="*/ 4 h 33"/>
                  <a:gd name="T24" fmla="*/ 10 w 11"/>
                  <a:gd name="T25" fmla="*/ 3 h 33"/>
                  <a:gd name="T26" fmla="*/ 9 w 11"/>
                  <a:gd name="T27" fmla="*/ 2 h 33"/>
                  <a:gd name="T28" fmla="*/ 8 w 11"/>
                  <a:gd name="T29" fmla="*/ 0 h 33"/>
                  <a:gd name="T30" fmla="*/ 7 w 11"/>
                  <a:gd name="T31" fmla="*/ 0 h 33"/>
                  <a:gd name="T32" fmla="*/ 6 w 11"/>
                  <a:gd name="T33" fmla="*/ 2 h 33"/>
                  <a:gd name="T34" fmla="*/ 5 w 11"/>
                  <a:gd name="T35" fmla="*/ 3 h 33"/>
                  <a:gd name="T36" fmla="*/ 5 w 11"/>
                  <a:gd name="T37" fmla="*/ 4 h 33"/>
                  <a:gd name="T38" fmla="*/ 5 w 11"/>
                  <a:gd name="T39" fmla="*/ 5 h 33"/>
                  <a:gd name="T40" fmla="*/ 0 w 11"/>
                  <a:gd name="T41" fmla="*/ 2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33"/>
                  <a:gd name="T65" fmla="*/ 11 w 1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33">
                    <a:moveTo>
                      <a:pt x="0" y="28"/>
                    </a:moveTo>
                    <a:lnTo>
                      <a:pt x="0" y="29"/>
                    </a:lnTo>
                    <a:lnTo>
                      <a:pt x="0" y="31"/>
                    </a:lnTo>
                    <a:lnTo>
                      <a:pt x="1" y="32"/>
                    </a:lnTo>
                    <a:lnTo>
                      <a:pt x="2" y="33"/>
                    </a:lnTo>
                    <a:lnTo>
                      <a:pt x="3" y="33"/>
                    </a:lnTo>
                    <a:lnTo>
                      <a:pt x="5" y="32"/>
                    </a:lnTo>
                    <a:lnTo>
                      <a:pt x="6" y="31"/>
                    </a:lnTo>
                    <a:lnTo>
                      <a:pt x="7" y="29"/>
                    </a:lnTo>
                    <a:lnTo>
                      <a:pt x="11" y="6"/>
                    </a:lnTo>
                    <a:lnTo>
                      <a:pt x="11" y="5"/>
                    </a:lnTo>
                    <a:lnTo>
                      <a:pt x="11" y="4"/>
                    </a:lnTo>
                    <a:lnTo>
                      <a:pt x="10" y="3"/>
                    </a:lnTo>
                    <a:lnTo>
                      <a:pt x="9" y="2"/>
                    </a:lnTo>
                    <a:lnTo>
                      <a:pt x="8" y="0"/>
                    </a:lnTo>
                    <a:lnTo>
                      <a:pt x="7" y="0"/>
                    </a:lnTo>
                    <a:lnTo>
                      <a:pt x="6" y="2"/>
                    </a:lnTo>
                    <a:lnTo>
                      <a:pt x="5" y="3"/>
                    </a:lnTo>
                    <a:lnTo>
                      <a:pt x="5" y="4"/>
                    </a:lnTo>
                    <a:lnTo>
                      <a:pt x="5" y="5"/>
                    </a:lnTo>
                    <a:lnTo>
                      <a:pt x="0" y="28"/>
                    </a:lnTo>
                    <a:close/>
                  </a:path>
                </a:pathLst>
              </a:custGeom>
              <a:solidFill>
                <a:srgbClr val="000000"/>
              </a:solidFill>
              <a:ln w="9525">
                <a:noFill/>
                <a:round/>
                <a:headEnd/>
                <a:tailEnd/>
              </a:ln>
            </p:spPr>
            <p:txBody>
              <a:bodyPr/>
              <a:lstStyle/>
              <a:p>
                <a:endParaRPr lang="en-US"/>
              </a:p>
            </p:txBody>
          </p:sp>
          <p:sp>
            <p:nvSpPr>
              <p:cNvPr id="127068" name="Freeform 63"/>
              <p:cNvSpPr>
                <a:spLocks/>
              </p:cNvSpPr>
              <p:nvPr/>
            </p:nvSpPr>
            <p:spPr bwMode="auto">
              <a:xfrm>
                <a:off x="3231" y="1587"/>
                <a:ext cx="9" cy="33"/>
              </a:xfrm>
              <a:custGeom>
                <a:avLst/>
                <a:gdLst>
                  <a:gd name="T0" fmla="*/ 0 w 9"/>
                  <a:gd name="T1" fmla="*/ 29 h 33"/>
                  <a:gd name="T2" fmla="*/ 0 w 9"/>
                  <a:gd name="T3" fmla="*/ 30 h 33"/>
                  <a:gd name="T4" fmla="*/ 1 w 9"/>
                  <a:gd name="T5" fmla="*/ 31 h 33"/>
                  <a:gd name="T6" fmla="*/ 2 w 9"/>
                  <a:gd name="T7" fmla="*/ 33 h 33"/>
                  <a:gd name="T8" fmla="*/ 3 w 9"/>
                  <a:gd name="T9" fmla="*/ 33 h 33"/>
                  <a:gd name="T10" fmla="*/ 4 w 9"/>
                  <a:gd name="T11" fmla="*/ 33 h 33"/>
                  <a:gd name="T12" fmla="*/ 5 w 9"/>
                  <a:gd name="T13" fmla="*/ 33 h 33"/>
                  <a:gd name="T14" fmla="*/ 6 w 9"/>
                  <a:gd name="T15" fmla="*/ 31 h 33"/>
                  <a:gd name="T16" fmla="*/ 6 w 9"/>
                  <a:gd name="T17" fmla="*/ 30 h 33"/>
                  <a:gd name="T18" fmla="*/ 8 w 9"/>
                  <a:gd name="T19" fmla="*/ 26 h 33"/>
                  <a:gd name="T20" fmla="*/ 9 w 9"/>
                  <a:gd name="T21" fmla="*/ 5 h 33"/>
                  <a:gd name="T22" fmla="*/ 9 w 9"/>
                  <a:gd name="T23" fmla="*/ 4 h 33"/>
                  <a:gd name="T24" fmla="*/ 9 w 9"/>
                  <a:gd name="T25" fmla="*/ 2 h 33"/>
                  <a:gd name="T26" fmla="*/ 8 w 9"/>
                  <a:gd name="T27" fmla="*/ 1 h 33"/>
                  <a:gd name="T28" fmla="*/ 6 w 9"/>
                  <a:gd name="T29" fmla="*/ 0 h 33"/>
                  <a:gd name="T30" fmla="*/ 5 w 9"/>
                  <a:gd name="T31" fmla="*/ 0 h 33"/>
                  <a:gd name="T32" fmla="*/ 4 w 9"/>
                  <a:gd name="T33" fmla="*/ 1 h 33"/>
                  <a:gd name="T34" fmla="*/ 3 w 9"/>
                  <a:gd name="T35" fmla="*/ 2 h 33"/>
                  <a:gd name="T36" fmla="*/ 2 w 9"/>
                  <a:gd name="T37" fmla="*/ 4 h 33"/>
                  <a:gd name="T38" fmla="*/ 1 w 9"/>
                  <a:gd name="T39" fmla="*/ 25 h 33"/>
                  <a:gd name="T40" fmla="*/ 0 w 9"/>
                  <a:gd name="T41" fmla="*/ 29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33"/>
                  <a:gd name="T65" fmla="*/ 9 w 9"/>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33">
                    <a:moveTo>
                      <a:pt x="0" y="29"/>
                    </a:moveTo>
                    <a:lnTo>
                      <a:pt x="0" y="30"/>
                    </a:lnTo>
                    <a:lnTo>
                      <a:pt x="1" y="31"/>
                    </a:lnTo>
                    <a:lnTo>
                      <a:pt x="2" y="33"/>
                    </a:lnTo>
                    <a:lnTo>
                      <a:pt x="3" y="33"/>
                    </a:lnTo>
                    <a:lnTo>
                      <a:pt x="4" y="33"/>
                    </a:lnTo>
                    <a:lnTo>
                      <a:pt x="5" y="33"/>
                    </a:lnTo>
                    <a:lnTo>
                      <a:pt x="6" y="31"/>
                    </a:lnTo>
                    <a:lnTo>
                      <a:pt x="6" y="30"/>
                    </a:lnTo>
                    <a:lnTo>
                      <a:pt x="8" y="26"/>
                    </a:lnTo>
                    <a:lnTo>
                      <a:pt x="9" y="5"/>
                    </a:lnTo>
                    <a:lnTo>
                      <a:pt x="9" y="4"/>
                    </a:lnTo>
                    <a:lnTo>
                      <a:pt x="9" y="2"/>
                    </a:lnTo>
                    <a:lnTo>
                      <a:pt x="8" y="1"/>
                    </a:lnTo>
                    <a:lnTo>
                      <a:pt x="6" y="0"/>
                    </a:lnTo>
                    <a:lnTo>
                      <a:pt x="5" y="0"/>
                    </a:lnTo>
                    <a:lnTo>
                      <a:pt x="4" y="1"/>
                    </a:lnTo>
                    <a:lnTo>
                      <a:pt x="3" y="2"/>
                    </a:lnTo>
                    <a:lnTo>
                      <a:pt x="2" y="4"/>
                    </a:lnTo>
                    <a:lnTo>
                      <a:pt x="1" y="25"/>
                    </a:lnTo>
                    <a:lnTo>
                      <a:pt x="0" y="29"/>
                    </a:lnTo>
                    <a:close/>
                  </a:path>
                </a:pathLst>
              </a:custGeom>
              <a:solidFill>
                <a:srgbClr val="000000"/>
              </a:solidFill>
              <a:ln w="9525">
                <a:noFill/>
                <a:round/>
                <a:headEnd/>
                <a:tailEnd/>
              </a:ln>
            </p:spPr>
            <p:txBody>
              <a:bodyPr/>
              <a:lstStyle/>
              <a:p>
                <a:endParaRPr lang="en-US"/>
              </a:p>
            </p:txBody>
          </p:sp>
          <p:sp>
            <p:nvSpPr>
              <p:cNvPr id="127069" name="Freeform 64"/>
              <p:cNvSpPr>
                <a:spLocks/>
              </p:cNvSpPr>
              <p:nvPr/>
            </p:nvSpPr>
            <p:spPr bwMode="auto">
              <a:xfrm>
                <a:off x="3234" y="1542"/>
                <a:ext cx="7" cy="32"/>
              </a:xfrm>
              <a:custGeom>
                <a:avLst/>
                <a:gdLst>
                  <a:gd name="T0" fmla="*/ 0 w 7"/>
                  <a:gd name="T1" fmla="*/ 30 h 32"/>
                  <a:gd name="T2" fmla="*/ 0 w 7"/>
                  <a:gd name="T3" fmla="*/ 31 h 32"/>
                  <a:gd name="T4" fmla="*/ 1 w 7"/>
                  <a:gd name="T5" fmla="*/ 32 h 32"/>
                  <a:gd name="T6" fmla="*/ 2 w 7"/>
                  <a:gd name="T7" fmla="*/ 32 h 32"/>
                  <a:gd name="T8" fmla="*/ 3 w 7"/>
                  <a:gd name="T9" fmla="*/ 32 h 32"/>
                  <a:gd name="T10" fmla="*/ 5 w 7"/>
                  <a:gd name="T11" fmla="*/ 32 h 32"/>
                  <a:gd name="T12" fmla="*/ 6 w 7"/>
                  <a:gd name="T13" fmla="*/ 31 h 32"/>
                  <a:gd name="T14" fmla="*/ 7 w 7"/>
                  <a:gd name="T15" fmla="*/ 30 h 32"/>
                  <a:gd name="T16" fmla="*/ 7 w 7"/>
                  <a:gd name="T17" fmla="*/ 29 h 32"/>
                  <a:gd name="T18" fmla="*/ 7 w 7"/>
                  <a:gd name="T19" fmla="*/ 20 h 32"/>
                  <a:gd name="T20" fmla="*/ 7 w 7"/>
                  <a:gd name="T21" fmla="*/ 3 h 32"/>
                  <a:gd name="T22" fmla="*/ 6 w 7"/>
                  <a:gd name="T23" fmla="*/ 2 h 32"/>
                  <a:gd name="T24" fmla="*/ 5 w 7"/>
                  <a:gd name="T25" fmla="*/ 1 h 32"/>
                  <a:gd name="T26" fmla="*/ 3 w 7"/>
                  <a:gd name="T27" fmla="*/ 0 h 32"/>
                  <a:gd name="T28" fmla="*/ 2 w 7"/>
                  <a:gd name="T29" fmla="*/ 0 h 32"/>
                  <a:gd name="T30" fmla="*/ 1 w 7"/>
                  <a:gd name="T31" fmla="*/ 1 h 32"/>
                  <a:gd name="T32" fmla="*/ 0 w 7"/>
                  <a:gd name="T33" fmla="*/ 2 h 32"/>
                  <a:gd name="T34" fmla="*/ 0 w 7"/>
                  <a:gd name="T35" fmla="*/ 3 h 32"/>
                  <a:gd name="T36" fmla="*/ 0 w 7"/>
                  <a:gd name="T37" fmla="*/ 4 h 32"/>
                  <a:gd name="T38" fmla="*/ 0 w 7"/>
                  <a:gd name="T39" fmla="*/ 21 h 32"/>
                  <a:gd name="T40" fmla="*/ 0 w 7"/>
                  <a:gd name="T41" fmla="*/ 3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32"/>
                  <a:gd name="T65" fmla="*/ 7 w 7"/>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32">
                    <a:moveTo>
                      <a:pt x="0" y="30"/>
                    </a:moveTo>
                    <a:lnTo>
                      <a:pt x="0" y="31"/>
                    </a:lnTo>
                    <a:lnTo>
                      <a:pt x="1" y="32"/>
                    </a:lnTo>
                    <a:lnTo>
                      <a:pt x="2" y="32"/>
                    </a:lnTo>
                    <a:lnTo>
                      <a:pt x="3" y="32"/>
                    </a:lnTo>
                    <a:lnTo>
                      <a:pt x="5" y="32"/>
                    </a:lnTo>
                    <a:lnTo>
                      <a:pt x="6" y="31"/>
                    </a:lnTo>
                    <a:lnTo>
                      <a:pt x="7" y="30"/>
                    </a:lnTo>
                    <a:lnTo>
                      <a:pt x="7" y="29"/>
                    </a:lnTo>
                    <a:lnTo>
                      <a:pt x="7" y="20"/>
                    </a:lnTo>
                    <a:lnTo>
                      <a:pt x="7" y="3"/>
                    </a:lnTo>
                    <a:lnTo>
                      <a:pt x="6" y="2"/>
                    </a:lnTo>
                    <a:lnTo>
                      <a:pt x="5" y="1"/>
                    </a:lnTo>
                    <a:lnTo>
                      <a:pt x="3" y="0"/>
                    </a:lnTo>
                    <a:lnTo>
                      <a:pt x="2" y="0"/>
                    </a:lnTo>
                    <a:lnTo>
                      <a:pt x="1" y="1"/>
                    </a:lnTo>
                    <a:lnTo>
                      <a:pt x="0" y="2"/>
                    </a:lnTo>
                    <a:lnTo>
                      <a:pt x="0" y="3"/>
                    </a:lnTo>
                    <a:lnTo>
                      <a:pt x="0" y="4"/>
                    </a:lnTo>
                    <a:lnTo>
                      <a:pt x="0" y="21"/>
                    </a:lnTo>
                    <a:lnTo>
                      <a:pt x="0" y="30"/>
                    </a:lnTo>
                    <a:close/>
                  </a:path>
                </a:pathLst>
              </a:custGeom>
              <a:solidFill>
                <a:srgbClr val="000000"/>
              </a:solidFill>
              <a:ln w="9525">
                <a:noFill/>
                <a:round/>
                <a:headEnd/>
                <a:tailEnd/>
              </a:ln>
            </p:spPr>
            <p:txBody>
              <a:bodyPr/>
              <a:lstStyle/>
              <a:p>
                <a:endParaRPr lang="en-US"/>
              </a:p>
            </p:txBody>
          </p:sp>
          <p:sp>
            <p:nvSpPr>
              <p:cNvPr id="127070" name="Freeform 65"/>
              <p:cNvSpPr>
                <a:spLocks/>
              </p:cNvSpPr>
              <p:nvPr/>
            </p:nvSpPr>
            <p:spPr bwMode="auto">
              <a:xfrm>
                <a:off x="3230" y="1497"/>
                <a:ext cx="10" cy="32"/>
              </a:xfrm>
              <a:custGeom>
                <a:avLst/>
                <a:gdLst>
                  <a:gd name="T0" fmla="*/ 3 w 10"/>
                  <a:gd name="T1" fmla="*/ 30 h 32"/>
                  <a:gd name="T2" fmla="*/ 3 w 10"/>
                  <a:gd name="T3" fmla="*/ 31 h 32"/>
                  <a:gd name="T4" fmla="*/ 4 w 10"/>
                  <a:gd name="T5" fmla="*/ 32 h 32"/>
                  <a:gd name="T6" fmla="*/ 5 w 10"/>
                  <a:gd name="T7" fmla="*/ 32 h 32"/>
                  <a:gd name="T8" fmla="*/ 6 w 10"/>
                  <a:gd name="T9" fmla="*/ 32 h 32"/>
                  <a:gd name="T10" fmla="*/ 7 w 10"/>
                  <a:gd name="T11" fmla="*/ 32 h 32"/>
                  <a:gd name="T12" fmla="*/ 9 w 10"/>
                  <a:gd name="T13" fmla="*/ 31 h 32"/>
                  <a:gd name="T14" fmla="*/ 10 w 10"/>
                  <a:gd name="T15" fmla="*/ 30 h 32"/>
                  <a:gd name="T16" fmla="*/ 10 w 10"/>
                  <a:gd name="T17" fmla="*/ 29 h 32"/>
                  <a:gd name="T18" fmla="*/ 9 w 10"/>
                  <a:gd name="T19" fmla="*/ 13 h 32"/>
                  <a:gd name="T20" fmla="*/ 6 w 10"/>
                  <a:gd name="T21" fmla="*/ 3 h 32"/>
                  <a:gd name="T22" fmla="*/ 6 w 10"/>
                  <a:gd name="T23" fmla="*/ 2 h 32"/>
                  <a:gd name="T24" fmla="*/ 5 w 10"/>
                  <a:gd name="T25" fmla="*/ 1 h 32"/>
                  <a:gd name="T26" fmla="*/ 4 w 10"/>
                  <a:gd name="T27" fmla="*/ 0 h 32"/>
                  <a:gd name="T28" fmla="*/ 3 w 10"/>
                  <a:gd name="T29" fmla="*/ 0 h 32"/>
                  <a:gd name="T30" fmla="*/ 2 w 10"/>
                  <a:gd name="T31" fmla="*/ 1 h 32"/>
                  <a:gd name="T32" fmla="*/ 1 w 10"/>
                  <a:gd name="T33" fmla="*/ 2 h 32"/>
                  <a:gd name="T34" fmla="*/ 0 w 10"/>
                  <a:gd name="T35" fmla="*/ 3 h 32"/>
                  <a:gd name="T36" fmla="*/ 0 w 10"/>
                  <a:gd name="T37" fmla="*/ 4 h 32"/>
                  <a:gd name="T38" fmla="*/ 2 w 10"/>
                  <a:gd name="T39" fmla="*/ 14 h 32"/>
                  <a:gd name="T40" fmla="*/ 3 w 10"/>
                  <a:gd name="T41" fmla="*/ 3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32"/>
                  <a:gd name="T65" fmla="*/ 10 w 1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32">
                    <a:moveTo>
                      <a:pt x="3" y="30"/>
                    </a:moveTo>
                    <a:lnTo>
                      <a:pt x="3" y="31"/>
                    </a:lnTo>
                    <a:lnTo>
                      <a:pt x="4" y="32"/>
                    </a:lnTo>
                    <a:lnTo>
                      <a:pt x="5" y="32"/>
                    </a:lnTo>
                    <a:lnTo>
                      <a:pt x="6" y="32"/>
                    </a:lnTo>
                    <a:lnTo>
                      <a:pt x="7" y="32"/>
                    </a:lnTo>
                    <a:lnTo>
                      <a:pt x="9" y="31"/>
                    </a:lnTo>
                    <a:lnTo>
                      <a:pt x="10" y="30"/>
                    </a:lnTo>
                    <a:lnTo>
                      <a:pt x="10" y="29"/>
                    </a:lnTo>
                    <a:lnTo>
                      <a:pt x="9" y="13"/>
                    </a:lnTo>
                    <a:lnTo>
                      <a:pt x="6" y="3"/>
                    </a:lnTo>
                    <a:lnTo>
                      <a:pt x="6" y="2"/>
                    </a:lnTo>
                    <a:lnTo>
                      <a:pt x="5" y="1"/>
                    </a:lnTo>
                    <a:lnTo>
                      <a:pt x="4" y="0"/>
                    </a:lnTo>
                    <a:lnTo>
                      <a:pt x="3" y="0"/>
                    </a:lnTo>
                    <a:lnTo>
                      <a:pt x="2" y="1"/>
                    </a:lnTo>
                    <a:lnTo>
                      <a:pt x="1" y="2"/>
                    </a:lnTo>
                    <a:lnTo>
                      <a:pt x="0" y="3"/>
                    </a:lnTo>
                    <a:lnTo>
                      <a:pt x="0" y="4"/>
                    </a:lnTo>
                    <a:lnTo>
                      <a:pt x="2" y="14"/>
                    </a:lnTo>
                    <a:lnTo>
                      <a:pt x="3" y="30"/>
                    </a:lnTo>
                    <a:close/>
                  </a:path>
                </a:pathLst>
              </a:custGeom>
              <a:solidFill>
                <a:srgbClr val="000000"/>
              </a:solidFill>
              <a:ln w="9525">
                <a:noFill/>
                <a:round/>
                <a:headEnd/>
                <a:tailEnd/>
              </a:ln>
            </p:spPr>
            <p:txBody>
              <a:bodyPr/>
              <a:lstStyle/>
              <a:p>
                <a:endParaRPr lang="en-US"/>
              </a:p>
            </p:txBody>
          </p:sp>
          <p:sp>
            <p:nvSpPr>
              <p:cNvPr id="127071" name="Freeform 66"/>
              <p:cNvSpPr>
                <a:spLocks/>
              </p:cNvSpPr>
              <p:nvPr/>
            </p:nvSpPr>
            <p:spPr bwMode="auto">
              <a:xfrm>
                <a:off x="3223" y="1453"/>
                <a:ext cx="11" cy="32"/>
              </a:xfrm>
              <a:custGeom>
                <a:avLst/>
                <a:gdLst>
                  <a:gd name="T0" fmla="*/ 4 w 11"/>
                  <a:gd name="T1" fmla="*/ 29 h 32"/>
                  <a:gd name="T2" fmla="*/ 4 w 11"/>
                  <a:gd name="T3" fmla="*/ 30 h 32"/>
                  <a:gd name="T4" fmla="*/ 6 w 11"/>
                  <a:gd name="T5" fmla="*/ 31 h 32"/>
                  <a:gd name="T6" fmla="*/ 7 w 11"/>
                  <a:gd name="T7" fmla="*/ 32 h 32"/>
                  <a:gd name="T8" fmla="*/ 8 w 11"/>
                  <a:gd name="T9" fmla="*/ 32 h 32"/>
                  <a:gd name="T10" fmla="*/ 9 w 11"/>
                  <a:gd name="T11" fmla="*/ 31 h 32"/>
                  <a:gd name="T12" fmla="*/ 10 w 11"/>
                  <a:gd name="T13" fmla="*/ 30 h 32"/>
                  <a:gd name="T14" fmla="*/ 11 w 11"/>
                  <a:gd name="T15" fmla="*/ 29 h 32"/>
                  <a:gd name="T16" fmla="*/ 11 w 11"/>
                  <a:gd name="T17" fmla="*/ 28 h 32"/>
                  <a:gd name="T18" fmla="*/ 8 w 11"/>
                  <a:gd name="T19" fmla="*/ 7 h 32"/>
                  <a:gd name="T20" fmla="*/ 7 w 11"/>
                  <a:gd name="T21" fmla="*/ 3 h 32"/>
                  <a:gd name="T22" fmla="*/ 6 w 11"/>
                  <a:gd name="T23" fmla="*/ 2 h 32"/>
                  <a:gd name="T24" fmla="*/ 4 w 11"/>
                  <a:gd name="T25" fmla="*/ 1 h 32"/>
                  <a:gd name="T26" fmla="*/ 3 w 11"/>
                  <a:gd name="T27" fmla="*/ 0 h 32"/>
                  <a:gd name="T28" fmla="*/ 2 w 11"/>
                  <a:gd name="T29" fmla="*/ 0 h 32"/>
                  <a:gd name="T30" fmla="*/ 1 w 11"/>
                  <a:gd name="T31" fmla="*/ 1 h 32"/>
                  <a:gd name="T32" fmla="*/ 0 w 11"/>
                  <a:gd name="T33" fmla="*/ 2 h 32"/>
                  <a:gd name="T34" fmla="*/ 0 w 11"/>
                  <a:gd name="T35" fmla="*/ 3 h 32"/>
                  <a:gd name="T36" fmla="*/ 0 w 11"/>
                  <a:gd name="T37" fmla="*/ 4 h 32"/>
                  <a:gd name="T38" fmla="*/ 1 w 11"/>
                  <a:gd name="T39" fmla="*/ 9 h 32"/>
                  <a:gd name="T40" fmla="*/ 4 w 11"/>
                  <a:gd name="T41" fmla="*/ 29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32"/>
                  <a:gd name="T65" fmla="*/ 11 w 11"/>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32">
                    <a:moveTo>
                      <a:pt x="4" y="29"/>
                    </a:moveTo>
                    <a:lnTo>
                      <a:pt x="4" y="30"/>
                    </a:lnTo>
                    <a:lnTo>
                      <a:pt x="6" y="31"/>
                    </a:lnTo>
                    <a:lnTo>
                      <a:pt x="7" y="32"/>
                    </a:lnTo>
                    <a:lnTo>
                      <a:pt x="8" y="32"/>
                    </a:lnTo>
                    <a:lnTo>
                      <a:pt x="9" y="31"/>
                    </a:lnTo>
                    <a:lnTo>
                      <a:pt x="10" y="30"/>
                    </a:lnTo>
                    <a:lnTo>
                      <a:pt x="11" y="29"/>
                    </a:lnTo>
                    <a:lnTo>
                      <a:pt x="11" y="28"/>
                    </a:lnTo>
                    <a:lnTo>
                      <a:pt x="8" y="7"/>
                    </a:lnTo>
                    <a:lnTo>
                      <a:pt x="7" y="3"/>
                    </a:lnTo>
                    <a:lnTo>
                      <a:pt x="6" y="2"/>
                    </a:lnTo>
                    <a:lnTo>
                      <a:pt x="4" y="1"/>
                    </a:lnTo>
                    <a:lnTo>
                      <a:pt x="3" y="0"/>
                    </a:lnTo>
                    <a:lnTo>
                      <a:pt x="2" y="0"/>
                    </a:lnTo>
                    <a:lnTo>
                      <a:pt x="1" y="1"/>
                    </a:lnTo>
                    <a:lnTo>
                      <a:pt x="0" y="2"/>
                    </a:lnTo>
                    <a:lnTo>
                      <a:pt x="0" y="3"/>
                    </a:lnTo>
                    <a:lnTo>
                      <a:pt x="0" y="4"/>
                    </a:lnTo>
                    <a:lnTo>
                      <a:pt x="1" y="9"/>
                    </a:lnTo>
                    <a:lnTo>
                      <a:pt x="4" y="29"/>
                    </a:lnTo>
                    <a:close/>
                  </a:path>
                </a:pathLst>
              </a:custGeom>
              <a:solidFill>
                <a:srgbClr val="000000"/>
              </a:solidFill>
              <a:ln w="9525">
                <a:noFill/>
                <a:round/>
                <a:headEnd/>
                <a:tailEnd/>
              </a:ln>
            </p:spPr>
            <p:txBody>
              <a:bodyPr/>
              <a:lstStyle/>
              <a:p>
                <a:endParaRPr lang="en-US"/>
              </a:p>
            </p:txBody>
          </p:sp>
          <p:sp>
            <p:nvSpPr>
              <p:cNvPr id="127072" name="Freeform 67"/>
              <p:cNvSpPr>
                <a:spLocks/>
              </p:cNvSpPr>
              <p:nvPr/>
            </p:nvSpPr>
            <p:spPr bwMode="auto">
              <a:xfrm>
                <a:off x="3211" y="1409"/>
                <a:ext cx="14" cy="31"/>
              </a:xfrm>
              <a:custGeom>
                <a:avLst/>
                <a:gdLst>
                  <a:gd name="T0" fmla="*/ 8 w 14"/>
                  <a:gd name="T1" fmla="*/ 29 h 31"/>
                  <a:gd name="T2" fmla="*/ 8 w 14"/>
                  <a:gd name="T3" fmla="*/ 30 h 31"/>
                  <a:gd name="T4" fmla="*/ 9 w 14"/>
                  <a:gd name="T5" fmla="*/ 31 h 31"/>
                  <a:gd name="T6" fmla="*/ 10 w 14"/>
                  <a:gd name="T7" fmla="*/ 31 h 31"/>
                  <a:gd name="T8" fmla="*/ 11 w 14"/>
                  <a:gd name="T9" fmla="*/ 31 h 31"/>
                  <a:gd name="T10" fmla="*/ 12 w 14"/>
                  <a:gd name="T11" fmla="*/ 31 h 31"/>
                  <a:gd name="T12" fmla="*/ 13 w 14"/>
                  <a:gd name="T13" fmla="*/ 30 h 31"/>
                  <a:gd name="T14" fmla="*/ 14 w 14"/>
                  <a:gd name="T15" fmla="*/ 29 h 31"/>
                  <a:gd name="T16" fmla="*/ 14 w 14"/>
                  <a:gd name="T17" fmla="*/ 28 h 31"/>
                  <a:gd name="T18" fmla="*/ 13 w 14"/>
                  <a:gd name="T19" fmla="*/ 27 h 31"/>
                  <a:gd name="T20" fmla="*/ 7 w 14"/>
                  <a:gd name="T21" fmla="*/ 3 h 31"/>
                  <a:gd name="T22" fmla="*/ 7 w 14"/>
                  <a:gd name="T23" fmla="*/ 3 h 31"/>
                  <a:gd name="T24" fmla="*/ 7 w 14"/>
                  <a:gd name="T25" fmla="*/ 2 h 31"/>
                  <a:gd name="T26" fmla="*/ 5 w 14"/>
                  <a:gd name="T27" fmla="*/ 1 h 31"/>
                  <a:gd name="T28" fmla="*/ 4 w 14"/>
                  <a:gd name="T29" fmla="*/ 0 h 31"/>
                  <a:gd name="T30" fmla="*/ 3 w 14"/>
                  <a:gd name="T31" fmla="*/ 0 h 31"/>
                  <a:gd name="T32" fmla="*/ 2 w 14"/>
                  <a:gd name="T33" fmla="*/ 1 h 31"/>
                  <a:gd name="T34" fmla="*/ 1 w 14"/>
                  <a:gd name="T35" fmla="*/ 2 h 31"/>
                  <a:gd name="T36" fmla="*/ 0 w 14"/>
                  <a:gd name="T37" fmla="*/ 3 h 31"/>
                  <a:gd name="T38" fmla="*/ 0 w 14"/>
                  <a:gd name="T39" fmla="*/ 4 h 31"/>
                  <a:gd name="T40" fmla="*/ 0 w 14"/>
                  <a:gd name="T41" fmla="*/ 4 h 31"/>
                  <a:gd name="T42" fmla="*/ 7 w 14"/>
                  <a:gd name="T43" fmla="*/ 28 h 31"/>
                  <a:gd name="T44" fmla="*/ 8 w 14"/>
                  <a:gd name="T45" fmla="*/ 29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31"/>
                  <a:gd name="T71" fmla="*/ 14 w 14"/>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31">
                    <a:moveTo>
                      <a:pt x="8" y="29"/>
                    </a:moveTo>
                    <a:lnTo>
                      <a:pt x="8" y="30"/>
                    </a:lnTo>
                    <a:lnTo>
                      <a:pt x="9" y="31"/>
                    </a:lnTo>
                    <a:lnTo>
                      <a:pt x="10" y="31"/>
                    </a:lnTo>
                    <a:lnTo>
                      <a:pt x="11" y="31"/>
                    </a:lnTo>
                    <a:lnTo>
                      <a:pt x="12" y="31"/>
                    </a:lnTo>
                    <a:lnTo>
                      <a:pt x="13" y="30"/>
                    </a:lnTo>
                    <a:lnTo>
                      <a:pt x="14" y="29"/>
                    </a:lnTo>
                    <a:lnTo>
                      <a:pt x="14" y="28"/>
                    </a:lnTo>
                    <a:lnTo>
                      <a:pt x="13" y="27"/>
                    </a:lnTo>
                    <a:lnTo>
                      <a:pt x="7" y="3"/>
                    </a:lnTo>
                    <a:lnTo>
                      <a:pt x="7" y="2"/>
                    </a:lnTo>
                    <a:lnTo>
                      <a:pt x="5" y="1"/>
                    </a:lnTo>
                    <a:lnTo>
                      <a:pt x="4" y="0"/>
                    </a:lnTo>
                    <a:lnTo>
                      <a:pt x="3" y="0"/>
                    </a:lnTo>
                    <a:lnTo>
                      <a:pt x="2" y="1"/>
                    </a:lnTo>
                    <a:lnTo>
                      <a:pt x="1" y="2"/>
                    </a:lnTo>
                    <a:lnTo>
                      <a:pt x="0" y="3"/>
                    </a:lnTo>
                    <a:lnTo>
                      <a:pt x="0" y="4"/>
                    </a:lnTo>
                    <a:lnTo>
                      <a:pt x="7" y="28"/>
                    </a:lnTo>
                    <a:lnTo>
                      <a:pt x="8" y="29"/>
                    </a:lnTo>
                    <a:close/>
                  </a:path>
                </a:pathLst>
              </a:custGeom>
              <a:solidFill>
                <a:srgbClr val="000000"/>
              </a:solidFill>
              <a:ln w="9525">
                <a:noFill/>
                <a:round/>
                <a:headEnd/>
                <a:tailEnd/>
              </a:ln>
            </p:spPr>
            <p:txBody>
              <a:bodyPr/>
              <a:lstStyle/>
              <a:p>
                <a:endParaRPr lang="en-US"/>
              </a:p>
            </p:txBody>
          </p:sp>
          <p:sp>
            <p:nvSpPr>
              <p:cNvPr id="127073" name="Freeform 68"/>
              <p:cNvSpPr>
                <a:spLocks/>
              </p:cNvSpPr>
              <p:nvPr/>
            </p:nvSpPr>
            <p:spPr bwMode="auto">
              <a:xfrm>
                <a:off x="3195" y="1367"/>
                <a:ext cx="16" cy="30"/>
              </a:xfrm>
              <a:custGeom>
                <a:avLst/>
                <a:gdLst>
                  <a:gd name="T0" fmla="*/ 9 w 16"/>
                  <a:gd name="T1" fmla="*/ 28 h 30"/>
                  <a:gd name="T2" fmla="*/ 10 w 16"/>
                  <a:gd name="T3" fmla="*/ 29 h 30"/>
                  <a:gd name="T4" fmla="*/ 11 w 16"/>
                  <a:gd name="T5" fmla="*/ 30 h 30"/>
                  <a:gd name="T6" fmla="*/ 13 w 16"/>
                  <a:gd name="T7" fmla="*/ 30 h 30"/>
                  <a:gd name="T8" fmla="*/ 14 w 16"/>
                  <a:gd name="T9" fmla="*/ 30 h 30"/>
                  <a:gd name="T10" fmla="*/ 15 w 16"/>
                  <a:gd name="T11" fmla="*/ 30 h 30"/>
                  <a:gd name="T12" fmla="*/ 16 w 16"/>
                  <a:gd name="T13" fmla="*/ 29 h 30"/>
                  <a:gd name="T14" fmla="*/ 16 w 16"/>
                  <a:gd name="T15" fmla="*/ 28 h 30"/>
                  <a:gd name="T16" fmla="*/ 16 w 16"/>
                  <a:gd name="T17" fmla="*/ 27 h 30"/>
                  <a:gd name="T18" fmla="*/ 15 w 16"/>
                  <a:gd name="T19" fmla="*/ 21 h 30"/>
                  <a:gd name="T20" fmla="*/ 7 w 16"/>
                  <a:gd name="T21" fmla="*/ 2 h 30"/>
                  <a:gd name="T22" fmla="*/ 6 w 16"/>
                  <a:gd name="T23" fmla="*/ 1 h 30"/>
                  <a:gd name="T24" fmla="*/ 5 w 16"/>
                  <a:gd name="T25" fmla="*/ 0 h 30"/>
                  <a:gd name="T26" fmla="*/ 4 w 16"/>
                  <a:gd name="T27" fmla="*/ 0 h 30"/>
                  <a:gd name="T28" fmla="*/ 3 w 16"/>
                  <a:gd name="T29" fmla="*/ 0 h 30"/>
                  <a:gd name="T30" fmla="*/ 2 w 16"/>
                  <a:gd name="T31" fmla="*/ 0 h 30"/>
                  <a:gd name="T32" fmla="*/ 0 w 16"/>
                  <a:gd name="T33" fmla="*/ 1 h 30"/>
                  <a:gd name="T34" fmla="*/ 0 w 16"/>
                  <a:gd name="T35" fmla="*/ 2 h 30"/>
                  <a:gd name="T36" fmla="*/ 0 w 16"/>
                  <a:gd name="T37" fmla="*/ 3 h 30"/>
                  <a:gd name="T38" fmla="*/ 8 w 16"/>
                  <a:gd name="T39" fmla="*/ 22 h 30"/>
                  <a:gd name="T40" fmla="*/ 9 w 16"/>
                  <a:gd name="T41" fmla="*/ 28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0"/>
                  <a:gd name="T65" fmla="*/ 16 w 16"/>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0">
                    <a:moveTo>
                      <a:pt x="9" y="28"/>
                    </a:moveTo>
                    <a:lnTo>
                      <a:pt x="10" y="29"/>
                    </a:lnTo>
                    <a:lnTo>
                      <a:pt x="11" y="30"/>
                    </a:lnTo>
                    <a:lnTo>
                      <a:pt x="13" y="30"/>
                    </a:lnTo>
                    <a:lnTo>
                      <a:pt x="14" y="30"/>
                    </a:lnTo>
                    <a:lnTo>
                      <a:pt x="15" y="30"/>
                    </a:lnTo>
                    <a:lnTo>
                      <a:pt x="16" y="29"/>
                    </a:lnTo>
                    <a:lnTo>
                      <a:pt x="16" y="28"/>
                    </a:lnTo>
                    <a:lnTo>
                      <a:pt x="16" y="27"/>
                    </a:lnTo>
                    <a:lnTo>
                      <a:pt x="15" y="21"/>
                    </a:lnTo>
                    <a:lnTo>
                      <a:pt x="7" y="2"/>
                    </a:lnTo>
                    <a:lnTo>
                      <a:pt x="6" y="1"/>
                    </a:lnTo>
                    <a:lnTo>
                      <a:pt x="5" y="0"/>
                    </a:lnTo>
                    <a:lnTo>
                      <a:pt x="4" y="0"/>
                    </a:lnTo>
                    <a:lnTo>
                      <a:pt x="3" y="0"/>
                    </a:lnTo>
                    <a:lnTo>
                      <a:pt x="2" y="0"/>
                    </a:lnTo>
                    <a:lnTo>
                      <a:pt x="0" y="1"/>
                    </a:lnTo>
                    <a:lnTo>
                      <a:pt x="0" y="2"/>
                    </a:lnTo>
                    <a:lnTo>
                      <a:pt x="0" y="3"/>
                    </a:lnTo>
                    <a:lnTo>
                      <a:pt x="8" y="22"/>
                    </a:lnTo>
                    <a:lnTo>
                      <a:pt x="9" y="28"/>
                    </a:lnTo>
                    <a:close/>
                  </a:path>
                </a:pathLst>
              </a:custGeom>
              <a:solidFill>
                <a:srgbClr val="000000"/>
              </a:solidFill>
              <a:ln w="9525">
                <a:noFill/>
                <a:round/>
                <a:headEnd/>
                <a:tailEnd/>
              </a:ln>
            </p:spPr>
            <p:txBody>
              <a:bodyPr/>
              <a:lstStyle/>
              <a:p>
                <a:endParaRPr lang="en-US"/>
              </a:p>
            </p:txBody>
          </p:sp>
          <p:sp>
            <p:nvSpPr>
              <p:cNvPr id="127074" name="Freeform 69"/>
              <p:cNvSpPr>
                <a:spLocks/>
              </p:cNvSpPr>
              <p:nvPr/>
            </p:nvSpPr>
            <p:spPr bwMode="auto">
              <a:xfrm>
                <a:off x="3176" y="1326"/>
                <a:ext cx="17" cy="30"/>
              </a:xfrm>
              <a:custGeom>
                <a:avLst/>
                <a:gdLst>
                  <a:gd name="T0" fmla="*/ 11 w 17"/>
                  <a:gd name="T1" fmla="*/ 27 h 30"/>
                  <a:gd name="T2" fmla="*/ 12 w 17"/>
                  <a:gd name="T3" fmla="*/ 28 h 30"/>
                  <a:gd name="T4" fmla="*/ 13 w 17"/>
                  <a:gd name="T5" fmla="*/ 29 h 30"/>
                  <a:gd name="T6" fmla="*/ 14 w 17"/>
                  <a:gd name="T7" fmla="*/ 30 h 30"/>
                  <a:gd name="T8" fmla="*/ 15 w 17"/>
                  <a:gd name="T9" fmla="*/ 30 h 30"/>
                  <a:gd name="T10" fmla="*/ 16 w 17"/>
                  <a:gd name="T11" fmla="*/ 29 h 30"/>
                  <a:gd name="T12" fmla="*/ 17 w 17"/>
                  <a:gd name="T13" fmla="*/ 28 h 30"/>
                  <a:gd name="T14" fmla="*/ 17 w 17"/>
                  <a:gd name="T15" fmla="*/ 27 h 30"/>
                  <a:gd name="T16" fmla="*/ 17 w 17"/>
                  <a:gd name="T17" fmla="*/ 26 h 30"/>
                  <a:gd name="T18" fmla="*/ 6 w 17"/>
                  <a:gd name="T19" fmla="*/ 2 h 30"/>
                  <a:gd name="T20" fmla="*/ 5 w 17"/>
                  <a:gd name="T21" fmla="*/ 1 h 30"/>
                  <a:gd name="T22" fmla="*/ 4 w 17"/>
                  <a:gd name="T23" fmla="*/ 0 h 30"/>
                  <a:gd name="T24" fmla="*/ 3 w 17"/>
                  <a:gd name="T25" fmla="*/ 0 h 30"/>
                  <a:gd name="T26" fmla="*/ 2 w 17"/>
                  <a:gd name="T27" fmla="*/ 0 h 30"/>
                  <a:gd name="T28" fmla="*/ 1 w 17"/>
                  <a:gd name="T29" fmla="*/ 0 h 30"/>
                  <a:gd name="T30" fmla="*/ 0 w 17"/>
                  <a:gd name="T31" fmla="*/ 1 h 30"/>
                  <a:gd name="T32" fmla="*/ 0 w 17"/>
                  <a:gd name="T33" fmla="*/ 2 h 30"/>
                  <a:gd name="T34" fmla="*/ 0 w 17"/>
                  <a:gd name="T35" fmla="*/ 3 h 30"/>
                  <a:gd name="T36" fmla="*/ 11 w 17"/>
                  <a:gd name="T37" fmla="*/ 27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0"/>
                  <a:gd name="T59" fmla="*/ 17 w 17"/>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0">
                    <a:moveTo>
                      <a:pt x="11" y="27"/>
                    </a:moveTo>
                    <a:lnTo>
                      <a:pt x="12" y="28"/>
                    </a:lnTo>
                    <a:lnTo>
                      <a:pt x="13" y="29"/>
                    </a:lnTo>
                    <a:lnTo>
                      <a:pt x="14" y="30"/>
                    </a:lnTo>
                    <a:lnTo>
                      <a:pt x="15" y="30"/>
                    </a:lnTo>
                    <a:lnTo>
                      <a:pt x="16" y="29"/>
                    </a:lnTo>
                    <a:lnTo>
                      <a:pt x="17" y="28"/>
                    </a:lnTo>
                    <a:lnTo>
                      <a:pt x="17" y="27"/>
                    </a:lnTo>
                    <a:lnTo>
                      <a:pt x="17" y="26"/>
                    </a:lnTo>
                    <a:lnTo>
                      <a:pt x="6" y="2"/>
                    </a:lnTo>
                    <a:lnTo>
                      <a:pt x="5" y="1"/>
                    </a:lnTo>
                    <a:lnTo>
                      <a:pt x="4" y="0"/>
                    </a:lnTo>
                    <a:lnTo>
                      <a:pt x="3" y="0"/>
                    </a:lnTo>
                    <a:lnTo>
                      <a:pt x="2" y="0"/>
                    </a:lnTo>
                    <a:lnTo>
                      <a:pt x="1" y="0"/>
                    </a:lnTo>
                    <a:lnTo>
                      <a:pt x="0" y="1"/>
                    </a:lnTo>
                    <a:lnTo>
                      <a:pt x="0" y="2"/>
                    </a:lnTo>
                    <a:lnTo>
                      <a:pt x="0" y="3"/>
                    </a:lnTo>
                    <a:lnTo>
                      <a:pt x="11" y="27"/>
                    </a:lnTo>
                    <a:close/>
                  </a:path>
                </a:pathLst>
              </a:custGeom>
              <a:solidFill>
                <a:srgbClr val="000000"/>
              </a:solidFill>
              <a:ln w="9525">
                <a:noFill/>
                <a:round/>
                <a:headEnd/>
                <a:tailEnd/>
              </a:ln>
            </p:spPr>
            <p:txBody>
              <a:bodyPr/>
              <a:lstStyle/>
              <a:p>
                <a:endParaRPr lang="en-US"/>
              </a:p>
            </p:txBody>
          </p:sp>
          <p:sp>
            <p:nvSpPr>
              <p:cNvPr id="127075" name="Freeform 70"/>
              <p:cNvSpPr>
                <a:spLocks/>
              </p:cNvSpPr>
              <p:nvPr/>
            </p:nvSpPr>
            <p:spPr bwMode="auto">
              <a:xfrm>
                <a:off x="3152" y="1287"/>
                <a:ext cx="20" cy="28"/>
              </a:xfrm>
              <a:custGeom>
                <a:avLst/>
                <a:gdLst>
                  <a:gd name="T0" fmla="*/ 14 w 20"/>
                  <a:gd name="T1" fmla="*/ 27 h 28"/>
                  <a:gd name="T2" fmla="*/ 15 w 20"/>
                  <a:gd name="T3" fmla="*/ 28 h 28"/>
                  <a:gd name="T4" fmla="*/ 16 w 20"/>
                  <a:gd name="T5" fmla="*/ 28 h 28"/>
                  <a:gd name="T6" fmla="*/ 17 w 20"/>
                  <a:gd name="T7" fmla="*/ 28 h 28"/>
                  <a:gd name="T8" fmla="*/ 18 w 20"/>
                  <a:gd name="T9" fmla="*/ 28 h 28"/>
                  <a:gd name="T10" fmla="*/ 19 w 20"/>
                  <a:gd name="T11" fmla="*/ 27 h 28"/>
                  <a:gd name="T12" fmla="*/ 20 w 20"/>
                  <a:gd name="T13" fmla="*/ 26 h 28"/>
                  <a:gd name="T14" fmla="*/ 20 w 20"/>
                  <a:gd name="T15" fmla="*/ 25 h 28"/>
                  <a:gd name="T16" fmla="*/ 19 w 20"/>
                  <a:gd name="T17" fmla="*/ 24 h 28"/>
                  <a:gd name="T18" fmla="*/ 6 w 20"/>
                  <a:gd name="T19" fmla="*/ 1 h 28"/>
                  <a:gd name="T20" fmla="*/ 5 w 20"/>
                  <a:gd name="T21" fmla="*/ 0 h 28"/>
                  <a:gd name="T22" fmla="*/ 4 w 20"/>
                  <a:gd name="T23" fmla="*/ 0 h 28"/>
                  <a:gd name="T24" fmla="*/ 3 w 20"/>
                  <a:gd name="T25" fmla="*/ 0 h 28"/>
                  <a:gd name="T26" fmla="*/ 1 w 20"/>
                  <a:gd name="T27" fmla="*/ 0 h 28"/>
                  <a:gd name="T28" fmla="*/ 0 w 20"/>
                  <a:gd name="T29" fmla="*/ 1 h 28"/>
                  <a:gd name="T30" fmla="*/ 0 w 20"/>
                  <a:gd name="T31" fmla="*/ 2 h 28"/>
                  <a:gd name="T32" fmla="*/ 0 w 20"/>
                  <a:gd name="T33" fmla="*/ 4 h 28"/>
                  <a:gd name="T34" fmla="*/ 0 w 20"/>
                  <a:gd name="T35" fmla="*/ 5 h 28"/>
                  <a:gd name="T36" fmla="*/ 14 w 20"/>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8"/>
                  <a:gd name="T59" fmla="*/ 20 w 2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8">
                    <a:moveTo>
                      <a:pt x="14" y="27"/>
                    </a:moveTo>
                    <a:lnTo>
                      <a:pt x="15" y="28"/>
                    </a:lnTo>
                    <a:lnTo>
                      <a:pt x="16" y="28"/>
                    </a:lnTo>
                    <a:lnTo>
                      <a:pt x="17" y="28"/>
                    </a:lnTo>
                    <a:lnTo>
                      <a:pt x="18" y="28"/>
                    </a:lnTo>
                    <a:lnTo>
                      <a:pt x="19" y="27"/>
                    </a:lnTo>
                    <a:lnTo>
                      <a:pt x="20" y="26"/>
                    </a:lnTo>
                    <a:lnTo>
                      <a:pt x="20" y="25"/>
                    </a:lnTo>
                    <a:lnTo>
                      <a:pt x="19" y="24"/>
                    </a:lnTo>
                    <a:lnTo>
                      <a:pt x="6" y="1"/>
                    </a:lnTo>
                    <a:lnTo>
                      <a:pt x="5" y="0"/>
                    </a:lnTo>
                    <a:lnTo>
                      <a:pt x="4" y="0"/>
                    </a:lnTo>
                    <a:lnTo>
                      <a:pt x="3" y="0"/>
                    </a:lnTo>
                    <a:lnTo>
                      <a:pt x="1" y="0"/>
                    </a:lnTo>
                    <a:lnTo>
                      <a:pt x="0" y="1"/>
                    </a:lnTo>
                    <a:lnTo>
                      <a:pt x="0" y="2"/>
                    </a:lnTo>
                    <a:lnTo>
                      <a:pt x="0" y="4"/>
                    </a:lnTo>
                    <a:lnTo>
                      <a:pt x="0" y="5"/>
                    </a:lnTo>
                    <a:lnTo>
                      <a:pt x="14" y="27"/>
                    </a:lnTo>
                    <a:close/>
                  </a:path>
                </a:pathLst>
              </a:custGeom>
              <a:solidFill>
                <a:srgbClr val="000000"/>
              </a:solidFill>
              <a:ln w="9525">
                <a:noFill/>
                <a:round/>
                <a:headEnd/>
                <a:tailEnd/>
              </a:ln>
            </p:spPr>
            <p:txBody>
              <a:bodyPr/>
              <a:lstStyle/>
              <a:p>
                <a:endParaRPr lang="en-US"/>
              </a:p>
            </p:txBody>
          </p:sp>
          <p:sp>
            <p:nvSpPr>
              <p:cNvPr id="127076" name="Freeform 71"/>
              <p:cNvSpPr>
                <a:spLocks/>
              </p:cNvSpPr>
              <p:nvPr/>
            </p:nvSpPr>
            <p:spPr bwMode="auto">
              <a:xfrm>
                <a:off x="3125" y="1251"/>
                <a:ext cx="23" cy="27"/>
              </a:xfrm>
              <a:custGeom>
                <a:avLst/>
                <a:gdLst>
                  <a:gd name="T0" fmla="*/ 16 w 23"/>
                  <a:gd name="T1" fmla="*/ 24 h 27"/>
                  <a:gd name="T2" fmla="*/ 17 w 23"/>
                  <a:gd name="T3" fmla="*/ 26 h 27"/>
                  <a:gd name="T4" fmla="*/ 18 w 23"/>
                  <a:gd name="T5" fmla="*/ 27 h 27"/>
                  <a:gd name="T6" fmla="*/ 20 w 23"/>
                  <a:gd name="T7" fmla="*/ 27 h 27"/>
                  <a:gd name="T8" fmla="*/ 21 w 23"/>
                  <a:gd name="T9" fmla="*/ 26 h 27"/>
                  <a:gd name="T10" fmla="*/ 22 w 23"/>
                  <a:gd name="T11" fmla="*/ 24 h 27"/>
                  <a:gd name="T12" fmla="*/ 23 w 23"/>
                  <a:gd name="T13" fmla="*/ 23 h 27"/>
                  <a:gd name="T14" fmla="*/ 23 w 23"/>
                  <a:gd name="T15" fmla="*/ 22 h 27"/>
                  <a:gd name="T16" fmla="*/ 22 w 23"/>
                  <a:gd name="T17" fmla="*/ 21 h 27"/>
                  <a:gd name="T18" fmla="*/ 6 w 23"/>
                  <a:gd name="T19" fmla="*/ 1 h 27"/>
                  <a:gd name="T20" fmla="*/ 5 w 23"/>
                  <a:gd name="T21" fmla="*/ 0 h 27"/>
                  <a:gd name="T22" fmla="*/ 4 w 23"/>
                  <a:gd name="T23" fmla="*/ 0 h 27"/>
                  <a:gd name="T24" fmla="*/ 3 w 23"/>
                  <a:gd name="T25" fmla="*/ 0 h 27"/>
                  <a:gd name="T26" fmla="*/ 2 w 23"/>
                  <a:gd name="T27" fmla="*/ 0 h 27"/>
                  <a:gd name="T28" fmla="*/ 1 w 23"/>
                  <a:gd name="T29" fmla="*/ 1 h 27"/>
                  <a:gd name="T30" fmla="*/ 0 w 23"/>
                  <a:gd name="T31" fmla="*/ 2 h 27"/>
                  <a:gd name="T32" fmla="*/ 0 w 23"/>
                  <a:gd name="T33" fmla="*/ 3 h 27"/>
                  <a:gd name="T34" fmla="*/ 1 w 23"/>
                  <a:gd name="T35" fmla="*/ 4 h 27"/>
                  <a:gd name="T36" fmla="*/ 16 w 23"/>
                  <a:gd name="T37" fmla="*/ 2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7"/>
                  <a:gd name="T59" fmla="*/ 23 w 2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7">
                    <a:moveTo>
                      <a:pt x="16" y="24"/>
                    </a:moveTo>
                    <a:lnTo>
                      <a:pt x="17" y="26"/>
                    </a:lnTo>
                    <a:lnTo>
                      <a:pt x="18" y="27"/>
                    </a:lnTo>
                    <a:lnTo>
                      <a:pt x="20" y="27"/>
                    </a:lnTo>
                    <a:lnTo>
                      <a:pt x="21" y="26"/>
                    </a:lnTo>
                    <a:lnTo>
                      <a:pt x="22" y="24"/>
                    </a:lnTo>
                    <a:lnTo>
                      <a:pt x="23" y="23"/>
                    </a:lnTo>
                    <a:lnTo>
                      <a:pt x="23" y="22"/>
                    </a:lnTo>
                    <a:lnTo>
                      <a:pt x="22" y="21"/>
                    </a:lnTo>
                    <a:lnTo>
                      <a:pt x="6" y="1"/>
                    </a:lnTo>
                    <a:lnTo>
                      <a:pt x="5" y="0"/>
                    </a:lnTo>
                    <a:lnTo>
                      <a:pt x="4" y="0"/>
                    </a:lnTo>
                    <a:lnTo>
                      <a:pt x="3" y="0"/>
                    </a:lnTo>
                    <a:lnTo>
                      <a:pt x="2" y="0"/>
                    </a:lnTo>
                    <a:lnTo>
                      <a:pt x="1" y="1"/>
                    </a:lnTo>
                    <a:lnTo>
                      <a:pt x="0" y="2"/>
                    </a:lnTo>
                    <a:lnTo>
                      <a:pt x="0" y="3"/>
                    </a:lnTo>
                    <a:lnTo>
                      <a:pt x="1" y="4"/>
                    </a:lnTo>
                    <a:lnTo>
                      <a:pt x="16" y="24"/>
                    </a:lnTo>
                    <a:close/>
                  </a:path>
                </a:pathLst>
              </a:custGeom>
              <a:solidFill>
                <a:srgbClr val="000000"/>
              </a:solidFill>
              <a:ln w="9525">
                <a:noFill/>
                <a:round/>
                <a:headEnd/>
                <a:tailEnd/>
              </a:ln>
            </p:spPr>
            <p:txBody>
              <a:bodyPr/>
              <a:lstStyle/>
              <a:p>
                <a:endParaRPr lang="en-US"/>
              </a:p>
            </p:txBody>
          </p:sp>
          <p:sp>
            <p:nvSpPr>
              <p:cNvPr id="127077" name="Freeform 72"/>
              <p:cNvSpPr>
                <a:spLocks/>
              </p:cNvSpPr>
              <p:nvPr/>
            </p:nvSpPr>
            <p:spPr bwMode="auto">
              <a:xfrm>
                <a:off x="3095" y="1216"/>
                <a:ext cx="24" cy="25"/>
              </a:xfrm>
              <a:custGeom>
                <a:avLst/>
                <a:gdLst>
                  <a:gd name="T0" fmla="*/ 18 w 24"/>
                  <a:gd name="T1" fmla="*/ 24 h 25"/>
                  <a:gd name="T2" fmla="*/ 19 w 24"/>
                  <a:gd name="T3" fmla="*/ 25 h 25"/>
                  <a:gd name="T4" fmla="*/ 20 w 24"/>
                  <a:gd name="T5" fmla="*/ 25 h 25"/>
                  <a:gd name="T6" fmla="*/ 21 w 24"/>
                  <a:gd name="T7" fmla="*/ 25 h 25"/>
                  <a:gd name="T8" fmla="*/ 22 w 24"/>
                  <a:gd name="T9" fmla="*/ 25 h 25"/>
                  <a:gd name="T10" fmla="*/ 23 w 24"/>
                  <a:gd name="T11" fmla="*/ 24 h 25"/>
                  <a:gd name="T12" fmla="*/ 24 w 24"/>
                  <a:gd name="T13" fmla="*/ 23 h 25"/>
                  <a:gd name="T14" fmla="*/ 24 w 24"/>
                  <a:gd name="T15" fmla="*/ 22 h 25"/>
                  <a:gd name="T16" fmla="*/ 23 w 24"/>
                  <a:gd name="T17" fmla="*/ 21 h 25"/>
                  <a:gd name="T18" fmla="*/ 5 w 24"/>
                  <a:gd name="T19" fmla="*/ 1 h 25"/>
                  <a:gd name="T20" fmla="*/ 4 w 24"/>
                  <a:gd name="T21" fmla="*/ 0 h 25"/>
                  <a:gd name="T22" fmla="*/ 3 w 24"/>
                  <a:gd name="T23" fmla="*/ 0 h 25"/>
                  <a:gd name="T24" fmla="*/ 2 w 24"/>
                  <a:gd name="T25" fmla="*/ 0 h 25"/>
                  <a:gd name="T26" fmla="*/ 1 w 24"/>
                  <a:gd name="T27" fmla="*/ 0 h 25"/>
                  <a:gd name="T28" fmla="*/ 0 w 24"/>
                  <a:gd name="T29" fmla="*/ 1 h 25"/>
                  <a:gd name="T30" fmla="*/ 0 w 24"/>
                  <a:gd name="T31" fmla="*/ 3 h 25"/>
                  <a:gd name="T32" fmla="*/ 0 w 24"/>
                  <a:gd name="T33" fmla="*/ 4 h 25"/>
                  <a:gd name="T34" fmla="*/ 0 w 24"/>
                  <a:gd name="T35" fmla="*/ 5 h 25"/>
                  <a:gd name="T36" fmla="*/ 18 w 24"/>
                  <a:gd name="T37" fmla="*/ 2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5"/>
                  <a:gd name="T59" fmla="*/ 24 w 2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5">
                    <a:moveTo>
                      <a:pt x="18" y="24"/>
                    </a:moveTo>
                    <a:lnTo>
                      <a:pt x="19" y="25"/>
                    </a:lnTo>
                    <a:lnTo>
                      <a:pt x="20" y="25"/>
                    </a:lnTo>
                    <a:lnTo>
                      <a:pt x="21" y="25"/>
                    </a:lnTo>
                    <a:lnTo>
                      <a:pt x="22" y="25"/>
                    </a:lnTo>
                    <a:lnTo>
                      <a:pt x="23" y="24"/>
                    </a:lnTo>
                    <a:lnTo>
                      <a:pt x="24" y="23"/>
                    </a:lnTo>
                    <a:lnTo>
                      <a:pt x="24" y="22"/>
                    </a:lnTo>
                    <a:lnTo>
                      <a:pt x="23" y="21"/>
                    </a:lnTo>
                    <a:lnTo>
                      <a:pt x="5" y="1"/>
                    </a:lnTo>
                    <a:lnTo>
                      <a:pt x="4" y="0"/>
                    </a:lnTo>
                    <a:lnTo>
                      <a:pt x="3" y="0"/>
                    </a:lnTo>
                    <a:lnTo>
                      <a:pt x="2" y="0"/>
                    </a:lnTo>
                    <a:lnTo>
                      <a:pt x="1" y="0"/>
                    </a:lnTo>
                    <a:lnTo>
                      <a:pt x="0" y="1"/>
                    </a:lnTo>
                    <a:lnTo>
                      <a:pt x="0" y="3"/>
                    </a:lnTo>
                    <a:lnTo>
                      <a:pt x="0" y="4"/>
                    </a:lnTo>
                    <a:lnTo>
                      <a:pt x="0" y="5"/>
                    </a:lnTo>
                    <a:lnTo>
                      <a:pt x="18" y="24"/>
                    </a:lnTo>
                    <a:close/>
                  </a:path>
                </a:pathLst>
              </a:custGeom>
              <a:solidFill>
                <a:srgbClr val="000000"/>
              </a:solidFill>
              <a:ln w="9525">
                <a:noFill/>
                <a:round/>
                <a:headEnd/>
                <a:tailEnd/>
              </a:ln>
            </p:spPr>
            <p:txBody>
              <a:bodyPr/>
              <a:lstStyle/>
              <a:p>
                <a:endParaRPr lang="en-US"/>
              </a:p>
            </p:txBody>
          </p:sp>
          <p:sp>
            <p:nvSpPr>
              <p:cNvPr id="127078" name="Freeform 73"/>
              <p:cNvSpPr>
                <a:spLocks/>
              </p:cNvSpPr>
              <p:nvPr/>
            </p:nvSpPr>
            <p:spPr bwMode="auto">
              <a:xfrm>
                <a:off x="3062" y="1184"/>
                <a:ext cx="26" cy="25"/>
              </a:xfrm>
              <a:custGeom>
                <a:avLst/>
                <a:gdLst>
                  <a:gd name="T0" fmla="*/ 21 w 26"/>
                  <a:gd name="T1" fmla="*/ 24 h 25"/>
                  <a:gd name="T2" fmla="*/ 22 w 26"/>
                  <a:gd name="T3" fmla="*/ 25 h 25"/>
                  <a:gd name="T4" fmla="*/ 23 w 26"/>
                  <a:gd name="T5" fmla="*/ 25 h 25"/>
                  <a:gd name="T6" fmla="*/ 24 w 26"/>
                  <a:gd name="T7" fmla="*/ 24 h 25"/>
                  <a:gd name="T8" fmla="*/ 25 w 26"/>
                  <a:gd name="T9" fmla="*/ 23 h 25"/>
                  <a:gd name="T10" fmla="*/ 26 w 26"/>
                  <a:gd name="T11" fmla="*/ 22 h 25"/>
                  <a:gd name="T12" fmla="*/ 26 w 26"/>
                  <a:gd name="T13" fmla="*/ 21 h 25"/>
                  <a:gd name="T14" fmla="*/ 25 w 26"/>
                  <a:gd name="T15" fmla="*/ 19 h 25"/>
                  <a:gd name="T16" fmla="*/ 24 w 26"/>
                  <a:gd name="T17" fmla="*/ 18 h 25"/>
                  <a:gd name="T18" fmla="*/ 4 w 26"/>
                  <a:gd name="T19" fmla="*/ 1 h 25"/>
                  <a:gd name="T20" fmla="*/ 3 w 26"/>
                  <a:gd name="T21" fmla="*/ 0 h 25"/>
                  <a:gd name="T22" fmla="*/ 2 w 26"/>
                  <a:gd name="T23" fmla="*/ 0 h 25"/>
                  <a:gd name="T24" fmla="*/ 1 w 26"/>
                  <a:gd name="T25" fmla="*/ 1 h 25"/>
                  <a:gd name="T26" fmla="*/ 0 w 26"/>
                  <a:gd name="T27" fmla="*/ 2 h 25"/>
                  <a:gd name="T28" fmla="*/ 0 w 26"/>
                  <a:gd name="T29" fmla="*/ 3 h 25"/>
                  <a:gd name="T30" fmla="*/ 0 w 26"/>
                  <a:gd name="T31" fmla="*/ 4 h 25"/>
                  <a:gd name="T32" fmla="*/ 0 w 26"/>
                  <a:gd name="T33" fmla="*/ 5 h 25"/>
                  <a:gd name="T34" fmla="*/ 1 w 26"/>
                  <a:gd name="T35" fmla="*/ 7 h 25"/>
                  <a:gd name="T36" fmla="*/ 21 w 26"/>
                  <a:gd name="T37" fmla="*/ 2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5"/>
                  <a:gd name="T59" fmla="*/ 26 w 26"/>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5">
                    <a:moveTo>
                      <a:pt x="21" y="24"/>
                    </a:moveTo>
                    <a:lnTo>
                      <a:pt x="22" y="25"/>
                    </a:lnTo>
                    <a:lnTo>
                      <a:pt x="23" y="25"/>
                    </a:lnTo>
                    <a:lnTo>
                      <a:pt x="24" y="24"/>
                    </a:lnTo>
                    <a:lnTo>
                      <a:pt x="25" y="23"/>
                    </a:lnTo>
                    <a:lnTo>
                      <a:pt x="26" y="22"/>
                    </a:lnTo>
                    <a:lnTo>
                      <a:pt x="26" y="21"/>
                    </a:lnTo>
                    <a:lnTo>
                      <a:pt x="25" y="19"/>
                    </a:lnTo>
                    <a:lnTo>
                      <a:pt x="24" y="18"/>
                    </a:lnTo>
                    <a:lnTo>
                      <a:pt x="4" y="1"/>
                    </a:lnTo>
                    <a:lnTo>
                      <a:pt x="3" y="0"/>
                    </a:lnTo>
                    <a:lnTo>
                      <a:pt x="2" y="0"/>
                    </a:lnTo>
                    <a:lnTo>
                      <a:pt x="1" y="1"/>
                    </a:lnTo>
                    <a:lnTo>
                      <a:pt x="0" y="2"/>
                    </a:lnTo>
                    <a:lnTo>
                      <a:pt x="0" y="3"/>
                    </a:lnTo>
                    <a:lnTo>
                      <a:pt x="0" y="4"/>
                    </a:lnTo>
                    <a:lnTo>
                      <a:pt x="0" y="5"/>
                    </a:lnTo>
                    <a:lnTo>
                      <a:pt x="1" y="7"/>
                    </a:lnTo>
                    <a:lnTo>
                      <a:pt x="21" y="24"/>
                    </a:lnTo>
                    <a:close/>
                  </a:path>
                </a:pathLst>
              </a:custGeom>
              <a:solidFill>
                <a:srgbClr val="000000"/>
              </a:solidFill>
              <a:ln w="9525">
                <a:noFill/>
                <a:round/>
                <a:headEnd/>
                <a:tailEnd/>
              </a:ln>
            </p:spPr>
            <p:txBody>
              <a:bodyPr/>
              <a:lstStyle/>
              <a:p>
                <a:endParaRPr lang="en-US"/>
              </a:p>
            </p:txBody>
          </p:sp>
          <p:sp>
            <p:nvSpPr>
              <p:cNvPr id="127079" name="Freeform 74"/>
              <p:cNvSpPr>
                <a:spLocks/>
              </p:cNvSpPr>
              <p:nvPr/>
            </p:nvSpPr>
            <p:spPr bwMode="auto">
              <a:xfrm>
                <a:off x="3025" y="1156"/>
                <a:ext cx="29" cy="22"/>
              </a:xfrm>
              <a:custGeom>
                <a:avLst/>
                <a:gdLst>
                  <a:gd name="T0" fmla="*/ 23 w 29"/>
                  <a:gd name="T1" fmla="*/ 22 h 22"/>
                  <a:gd name="T2" fmla="*/ 25 w 29"/>
                  <a:gd name="T3" fmla="*/ 22 h 22"/>
                  <a:gd name="T4" fmla="*/ 26 w 29"/>
                  <a:gd name="T5" fmla="*/ 22 h 22"/>
                  <a:gd name="T6" fmla="*/ 27 w 29"/>
                  <a:gd name="T7" fmla="*/ 22 h 22"/>
                  <a:gd name="T8" fmla="*/ 28 w 29"/>
                  <a:gd name="T9" fmla="*/ 21 h 22"/>
                  <a:gd name="T10" fmla="*/ 29 w 29"/>
                  <a:gd name="T11" fmla="*/ 19 h 22"/>
                  <a:gd name="T12" fmla="*/ 29 w 29"/>
                  <a:gd name="T13" fmla="*/ 18 h 22"/>
                  <a:gd name="T14" fmla="*/ 28 w 29"/>
                  <a:gd name="T15" fmla="*/ 17 h 22"/>
                  <a:gd name="T16" fmla="*/ 27 w 29"/>
                  <a:gd name="T17" fmla="*/ 16 h 22"/>
                  <a:gd name="T18" fmla="*/ 6 w 29"/>
                  <a:gd name="T19" fmla="*/ 0 h 22"/>
                  <a:gd name="T20" fmla="*/ 5 w 29"/>
                  <a:gd name="T21" fmla="*/ 0 h 22"/>
                  <a:gd name="T22" fmla="*/ 4 w 29"/>
                  <a:gd name="T23" fmla="*/ 0 h 22"/>
                  <a:gd name="T24" fmla="*/ 2 w 29"/>
                  <a:gd name="T25" fmla="*/ 0 h 22"/>
                  <a:gd name="T26" fmla="*/ 1 w 29"/>
                  <a:gd name="T27" fmla="*/ 1 h 22"/>
                  <a:gd name="T28" fmla="*/ 0 w 29"/>
                  <a:gd name="T29" fmla="*/ 2 h 22"/>
                  <a:gd name="T30" fmla="*/ 0 w 29"/>
                  <a:gd name="T31" fmla="*/ 3 h 22"/>
                  <a:gd name="T32" fmla="*/ 1 w 29"/>
                  <a:gd name="T33" fmla="*/ 4 h 22"/>
                  <a:gd name="T34" fmla="*/ 2 w 29"/>
                  <a:gd name="T35" fmla="*/ 6 h 22"/>
                  <a:gd name="T36" fmla="*/ 23 w 29"/>
                  <a:gd name="T37" fmla="*/ 22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2"/>
                  <a:gd name="T59" fmla="*/ 29 w 2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2">
                    <a:moveTo>
                      <a:pt x="23" y="22"/>
                    </a:moveTo>
                    <a:lnTo>
                      <a:pt x="25" y="22"/>
                    </a:lnTo>
                    <a:lnTo>
                      <a:pt x="26" y="22"/>
                    </a:lnTo>
                    <a:lnTo>
                      <a:pt x="27" y="22"/>
                    </a:lnTo>
                    <a:lnTo>
                      <a:pt x="28" y="21"/>
                    </a:lnTo>
                    <a:lnTo>
                      <a:pt x="29" y="19"/>
                    </a:lnTo>
                    <a:lnTo>
                      <a:pt x="29" y="18"/>
                    </a:lnTo>
                    <a:lnTo>
                      <a:pt x="28" y="17"/>
                    </a:lnTo>
                    <a:lnTo>
                      <a:pt x="27" y="16"/>
                    </a:lnTo>
                    <a:lnTo>
                      <a:pt x="6" y="0"/>
                    </a:lnTo>
                    <a:lnTo>
                      <a:pt x="5" y="0"/>
                    </a:lnTo>
                    <a:lnTo>
                      <a:pt x="4" y="0"/>
                    </a:lnTo>
                    <a:lnTo>
                      <a:pt x="2" y="0"/>
                    </a:lnTo>
                    <a:lnTo>
                      <a:pt x="1" y="1"/>
                    </a:lnTo>
                    <a:lnTo>
                      <a:pt x="0" y="2"/>
                    </a:lnTo>
                    <a:lnTo>
                      <a:pt x="0" y="3"/>
                    </a:lnTo>
                    <a:lnTo>
                      <a:pt x="1" y="4"/>
                    </a:lnTo>
                    <a:lnTo>
                      <a:pt x="2" y="6"/>
                    </a:lnTo>
                    <a:lnTo>
                      <a:pt x="23" y="22"/>
                    </a:lnTo>
                    <a:close/>
                  </a:path>
                </a:pathLst>
              </a:custGeom>
              <a:solidFill>
                <a:srgbClr val="000000"/>
              </a:solidFill>
              <a:ln w="9525">
                <a:noFill/>
                <a:round/>
                <a:headEnd/>
                <a:tailEnd/>
              </a:ln>
            </p:spPr>
            <p:txBody>
              <a:bodyPr/>
              <a:lstStyle/>
              <a:p>
                <a:endParaRPr lang="en-US"/>
              </a:p>
            </p:txBody>
          </p:sp>
          <p:sp>
            <p:nvSpPr>
              <p:cNvPr id="127080" name="Freeform 75"/>
              <p:cNvSpPr>
                <a:spLocks/>
              </p:cNvSpPr>
              <p:nvPr/>
            </p:nvSpPr>
            <p:spPr bwMode="auto">
              <a:xfrm>
                <a:off x="2988" y="1130"/>
                <a:ext cx="28" cy="21"/>
              </a:xfrm>
              <a:custGeom>
                <a:avLst/>
                <a:gdLst>
                  <a:gd name="T0" fmla="*/ 23 w 28"/>
                  <a:gd name="T1" fmla="*/ 21 h 21"/>
                  <a:gd name="T2" fmla="*/ 24 w 28"/>
                  <a:gd name="T3" fmla="*/ 21 h 21"/>
                  <a:gd name="T4" fmla="*/ 25 w 28"/>
                  <a:gd name="T5" fmla="*/ 21 h 21"/>
                  <a:gd name="T6" fmla="*/ 26 w 28"/>
                  <a:gd name="T7" fmla="*/ 21 h 21"/>
                  <a:gd name="T8" fmla="*/ 27 w 28"/>
                  <a:gd name="T9" fmla="*/ 20 h 21"/>
                  <a:gd name="T10" fmla="*/ 28 w 28"/>
                  <a:gd name="T11" fmla="*/ 19 h 21"/>
                  <a:gd name="T12" fmla="*/ 28 w 28"/>
                  <a:gd name="T13" fmla="*/ 18 h 21"/>
                  <a:gd name="T14" fmla="*/ 27 w 28"/>
                  <a:gd name="T15" fmla="*/ 16 h 21"/>
                  <a:gd name="T16" fmla="*/ 26 w 28"/>
                  <a:gd name="T17" fmla="*/ 15 h 21"/>
                  <a:gd name="T18" fmla="*/ 25 w 28"/>
                  <a:gd name="T19" fmla="*/ 13 h 21"/>
                  <a:gd name="T20" fmla="*/ 4 w 28"/>
                  <a:gd name="T21" fmla="*/ 1 h 21"/>
                  <a:gd name="T22" fmla="*/ 3 w 28"/>
                  <a:gd name="T23" fmla="*/ 0 h 21"/>
                  <a:gd name="T24" fmla="*/ 2 w 28"/>
                  <a:gd name="T25" fmla="*/ 0 h 21"/>
                  <a:gd name="T26" fmla="*/ 1 w 28"/>
                  <a:gd name="T27" fmla="*/ 1 h 21"/>
                  <a:gd name="T28" fmla="*/ 0 w 28"/>
                  <a:gd name="T29" fmla="*/ 2 h 21"/>
                  <a:gd name="T30" fmla="*/ 0 w 28"/>
                  <a:gd name="T31" fmla="*/ 4 h 21"/>
                  <a:gd name="T32" fmla="*/ 0 w 28"/>
                  <a:gd name="T33" fmla="*/ 5 h 21"/>
                  <a:gd name="T34" fmla="*/ 0 w 28"/>
                  <a:gd name="T35" fmla="*/ 6 h 21"/>
                  <a:gd name="T36" fmla="*/ 1 w 28"/>
                  <a:gd name="T37" fmla="*/ 7 h 21"/>
                  <a:gd name="T38" fmla="*/ 22 w 28"/>
                  <a:gd name="T39" fmla="*/ 19 h 21"/>
                  <a:gd name="T40" fmla="*/ 23 w 28"/>
                  <a:gd name="T41" fmla="*/ 2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1"/>
                  <a:gd name="T65" fmla="*/ 28 w 28"/>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1">
                    <a:moveTo>
                      <a:pt x="23" y="21"/>
                    </a:moveTo>
                    <a:lnTo>
                      <a:pt x="24" y="21"/>
                    </a:lnTo>
                    <a:lnTo>
                      <a:pt x="25" y="21"/>
                    </a:lnTo>
                    <a:lnTo>
                      <a:pt x="26" y="21"/>
                    </a:lnTo>
                    <a:lnTo>
                      <a:pt x="27" y="20"/>
                    </a:lnTo>
                    <a:lnTo>
                      <a:pt x="28" y="19"/>
                    </a:lnTo>
                    <a:lnTo>
                      <a:pt x="28" y="18"/>
                    </a:lnTo>
                    <a:lnTo>
                      <a:pt x="27" y="16"/>
                    </a:lnTo>
                    <a:lnTo>
                      <a:pt x="26" y="15"/>
                    </a:lnTo>
                    <a:lnTo>
                      <a:pt x="25" y="13"/>
                    </a:lnTo>
                    <a:lnTo>
                      <a:pt x="4" y="1"/>
                    </a:lnTo>
                    <a:lnTo>
                      <a:pt x="3" y="0"/>
                    </a:lnTo>
                    <a:lnTo>
                      <a:pt x="2" y="0"/>
                    </a:lnTo>
                    <a:lnTo>
                      <a:pt x="1" y="1"/>
                    </a:lnTo>
                    <a:lnTo>
                      <a:pt x="0" y="2"/>
                    </a:lnTo>
                    <a:lnTo>
                      <a:pt x="0" y="4"/>
                    </a:lnTo>
                    <a:lnTo>
                      <a:pt x="0" y="5"/>
                    </a:lnTo>
                    <a:lnTo>
                      <a:pt x="0" y="6"/>
                    </a:lnTo>
                    <a:lnTo>
                      <a:pt x="1" y="7"/>
                    </a:lnTo>
                    <a:lnTo>
                      <a:pt x="22" y="19"/>
                    </a:lnTo>
                    <a:lnTo>
                      <a:pt x="23" y="21"/>
                    </a:lnTo>
                    <a:close/>
                  </a:path>
                </a:pathLst>
              </a:custGeom>
              <a:solidFill>
                <a:srgbClr val="000000"/>
              </a:solidFill>
              <a:ln w="9525">
                <a:noFill/>
                <a:round/>
                <a:headEnd/>
                <a:tailEnd/>
              </a:ln>
            </p:spPr>
            <p:txBody>
              <a:bodyPr/>
              <a:lstStyle/>
              <a:p>
                <a:endParaRPr lang="en-US"/>
              </a:p>
            </p:txBody>
          </p:sp>
          <p:sp>
            <p:nvSpPr>
              <p:cNvPr id="127081" name="Freeform 76"/>
              <p:cNvSpPr>
                <a:spLocks/>
              </p:cNvSpPr>
              <p:nvPr/>
            </p:nvSpPr>
            <p:spPr bwMode="auto">
              <a:xfrm>
                <a:off x="2947" y="1109"/>
                <a:ext cx="30" cy="18"/>
              </a:xfrm>
              <a:custGeom>
                <a:avLst/>
                <a:gdLst>
                  <a:gd name="T0" fmla="*/ 25 w 30"/>
                  <a:gd name="T1" fmla="*/ 18 h 18"/>
                  <a:gd name="T2" fmla="*/ 26 w 30"/>
                  <a:gd name="T3" fmla="*/ 18 h 18"/>
                  <a:gd name="T4" fmla="*/ 27 w 30"/>
                  <a:gd name="T5" fmla="*/ 18 h 18"/>
                  <a:gd name="T6" fmla="*/ 29 w 30"/>
                  <a:gd name="T7" fmla="*/ 18 h 18"/>
                  <a:gd name="T8" fmla="*/ 30 w 30"/>
                  <a:gd name="T9" fmla="*/ 17 h 18"/>
                  <a:gd name="T10" fmla="*/ 30 w 30"/>
                  <a:gd name="T11" fmla="*/ 16 h 18"/>
                  <a:gd name="T12" fmla="*/ 30 w 30"/>
                  <a:gd name="T13" fmla="*/ 15 h 18"/>
                  <a:gd name="T14" fmla="*/ 30 w 30"/>
                  <a:gd name="T15" fmla="*/ 14 h 18"/>
                  <a:gd name="T16" fmla="*/ 29 w 30"/>
                  <a:gd name="T17" fmla="*/ 13 h 18"/>
                  <a:gd name="T18" fmla="*/ 23 w 30"/>
                  <a:gd name="T19" fmla="*/ 10 h 18"/>
                  <a:gd name="T20" fmla="*/ 22 w 30"/>
                  <a:gd name="T21" fmla="*/ 8 h 18"/>
                  <a:gd name="T22" fmla="*/ 3 w 30"/>
                  <a:gd name="T23" fmla="*/ 0 h 18"/>
                  <a:gd name="T24" fmla="*/ 2 w 30"/>
                  <a:gd name="T25" fmla="*/ 0 h 18"/>
                  <a:gd name="T26" fmla="*/ 1 w 30"/>
                  <a:gd name="T27" fmla="*/ 1 h 18"/>
                  <a:gd name="T28" fmla="*/ 0 w 30"/>
                  <a:gd name="T29" fmla="*/ 2 h 18"/>
                  <a:gd name="T30" fmla="*/ 0 w 30"/>
                  <a:gd name="T31" fmla="*/ 3 h 18"/>
                  <a:gd name="T32" fmla="*/ 0 w 30"/>
                  <a:gd name="T33" fmla="*/ 4 h 18"/>
                  <a:gd name="T34" fmla="*/ 0 w 30"/>
                  <a:gd name="T35" fmla="*/ 5 h 18"/>
                  <a:gd name="T36" fmla="*/ 1 w 30"/>
                  <a:gd name="T37" fmla="*/ 6 h 18"/>
                  <a:gd name="T38" fmla="*/ 2 w 30"/>
                  <a:gd name="T39" fmla="*/ 6 h 18"/>
                  <a:gd name="T40" fmla="*/ 21 w 30"/>
                  <a:gd name="T41" fmla="*/ 15 h 18"/>
                  <a:gd name="T42" fmla="*/ 22 w 30"/>
                  <a:gd name="T43" fmla="*/ 12 h 18"/>
                  <a:gd name="T44" fmla="*/ 20 w 30"/>
                  <a:gd name="T45" fmla="*/ 15 h 18"/>
                  <a:gd name="T46" fmla="*/ 25 w 30"/>
                  <a:gd name="T47" fmla="*/ 18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8"/>
                  <a:gd name="T74" fmla="*/ 30 w 3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8">
                    <a:moveTo>
                      <a:pt x="25" y="18"/>
                    </a:moveTo>
                    <a:lnTo>
                      <a:pt x="26" y="18"/>
                    </a:lnTo>
                    <a:lnTo>
                      <a:pt x="27" y="18"/>
                    </a:lnTo>
                    <a:lnTo>
                      <a:pt x="29" y="18"/>
                    </a:lnTo>
                    <a:lnTo>
                      <a:pt x="30" y="17"/>
                    </a:lnTo>
                    <a:lnTo>
                      <a:pt x="30" y="16"/>
                    </a:lnTo>
                    <a:lnTo>
                      <a:pt x="30" y="15"/>
                    </a:lnTo>
                    <a:lnTo>
                      <a:pt x="30" y="14"/>
                    </a:lnTo>
                    <a:lnTo>
                      <a:pt x="29" y="13"/>
                    </a:lnTo>
                    <a:lnTo>
                      <a:pt x="23" y="10"/>
                    </a:lnTo>
                    <a:lnTo>
                      <a:pt x="22" y="8"/>
                    </a:lnTo>
                    <a:lnTo>
                      <a:pt x="3" y="0"/>
                    </a:lnTo>
                    <a:lnTo>
                      <a:pt x="2" y="0"/>
                    </a:lnTo>
                    <a:lnTo>
                      <a:pt x="1" y="1"/>
                    </a:lnTo>
                    <a:lnTo>
                      <a:pt x="0" y="2"/>
                    </a:lnTo>
                    <a:lnTo>
                      <a:pt x="0" y="3"/>
                    </a:lnTo>
                    <a:lnTo>
                      <a:pt x="0" y="4"/>
                    </a:lnTo>
                    <a:lnTo>
                      <a:pt x="0" y="5"/>
                    </a:lnTo>
                    <a:lnTo>
                      <a:pt x="1" y="6"/>
                    </a:lnTo>
                    <a:lnTo>
                      <a:pt x="2" y="6"/>
                    </a:lnTo>
                    <a:lnTo>
                      <a:pt x="21" y="15"/>
                    </a:lnTo>
                    <a:lnTo>
                      <a:pt x="22" y="12"/>
                    </a:lnTo>
                    <a:lnTo>
                      <a:pt x="20" y="15"/>
                    </a:lnTo>
                    <a:lnTo>
                      <a:pt x="25" y="18"/>
                    </a:lnTo>
                    <a:close/>
                  </a:path>
                </a:pathLst>
              </a:custGeom>
              <a:solidFill>
                <a:srgbClr val="000000"/>
              </a:solidFill>
              <a:ln w="9525">
                <a:noFill/>
                <a:round/>
                <a:headEnd/>
                <a:tailEnd/>
              </a:ln>
            </p:spPr>
            <p:txBody>
              <a:bodyPr/>
              <a:lstStyle/>
              <a:p>
                <a:endParaRPr lang="en-US"/>
              </a:p>
            </p:txBody>
          </p:sp>
          <p:sp>
            <p:nvSpPr>
              <p:cNvPr id="127082" name="Freeform 77"/>
              <p:cNvSpPr>
                <a:spLocks/>
              </p:cNvSpPr>
              <p:nvPr/>
            </p:nvSpPr>
            <p:spPr bwMode="auto">
              <a:xfrm>
                <a:off x="2905" y="1091"/>
                <a:ext cx="31" cy="16"/>
              </a:xfrm>
              <a:custGeom>
                <a:avLst/>
                <a:gdLst>
                  <a:gd name="T0" fmla="*/ 26 w 31"/>
                  <a:gd name="T1" fmla="*/ 16 h 16"/>
                  <a:gd name="T2" fmla="*/ 27 w 31"/>
                  <a:gd name="T3" fmla="*/ 16 h 16"/>
                  <a:gd name="T4" fmla="*/ 29 w 31"/>
                  <a:gd name="T5" fmla="*/ 16 h 16"/>
                  <a:gd name="T6" fmla="*/ 30 w 31"/>
                  <a:gd name="T7" fmla="*/ 15 h 16"/>
                  <a:gd name="T8" fmla="*/ 31 w 31"/>
                  <a:gd name="T9" fmla="*/ 14 h 16"/>
                  <a:gd name="T10" fmla="*/ 31 w 31"/>
                  <a:gd name="T11" fmla="*/ 12 h 16"/>
                  <a:gd name="T12" fmla="*/ 30 w 31"/>
                  <a:gd name="T13" fmla="*/ 11 h 16"/>
                  <a:gd name="T14" fmla="*/ 29 w 31"/>
                  <a:gd name="T15" fmla="*/ 10 h 16"/>
                  <a:gd name="T16" fmla="*/ 27 w 31"/>
                  <a:gd name="T17" fmla="*/ 9 h 16"/>
                  <a:gd name="T18" fmla="*/ 20 w 31"/>
                  <a:gd name="T19" fmla="*/ 6 h 16"/>
                  <a:gd name="T20" fmla="*/ 3 w 31"/>
                  <a:gd name="T21" fmla="*/ 0 h 16"/>
                  <a:gd name="T22" fmla="*/ 2 w 31"/>
                  <a:gd name="T23" fmla="*/ 0 h 16"/>
                  <a:gd name="T24" fmla="*/ 1 w 31"/>
                  <a:gd name="T25" fmla="*/ 0 h 16"/>
                  <a:gd name="T26" fmla="*/ 0 w 31"/>
                  <a:gd name="T27" fmla="*/ 1 h 16"/>
                  <a:gd name="T28" fmla="*/ 0 w 31"/>
                  <a:gd name="T29" fmla="*/ 2 h 16"/>
                  <a:gd name="T30" fmla="*/ 0 w 31"/>
                  <a:gd name="T31" fmla="*/ 3 h 16"/>
                  <a:gd name="T32" fmla="*/ 0 w 31"/>
                  <a:gd name="T33" fmla="*/ 4 h 16"/>
                  <a:gd name="T34" fmla="*/ 1 w 31"/>
                  <a:gd name="T35" fmla="*/ 5 h 16"/>
                  <a:gd name="T36" fmla="*/ 2 w 31"/>
                  <a:gd name="T37" fmla="*/ 6 h 16"/>
                  <a:gd name="T38" fmla="*/ 19 w 31"/>
                  <a:gd name="T39" fmla="*/ 12 h 16"/>
                  <a:gd name="T40" fmla="*/ 26 w 31"/>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26" y="16"/>
                    </a:moveTo>
                    <a:lnTo>
                      <a:pt x="27" y="16"/>
                    </a:lnTo>
                    <a:lnTo>
                      <a:pt x="29" y="16"/>
                    </a:lnTo>
                    <a:lnTo>
                      <a:pt x="30" y="15"/>
                    </a:lnTo>
                    <a:lnTo>
                      <a:pt x="31" y="14"/>
                    </a:lnTo>
                    <a:lnTo>
                      <a:pt x="31" y="12"/>
                    </a:lnTo>
                    <a:lnTo>
                      <a:pt x="30" y="11"/>
                    </a:lnTo>
                    <a:lnTo>
                      <a:pt x="29" y="10"/>
                    </a:lnTo>
                    <a:lnTo>
                      <a:pt x="27" y="9"/>
                    </a:lnTo>
                    <a:lnTo>
                      <a:pt x="20" y="6"/>
                    </a:lnTo>
                    <a:lnTo>
                      <a:pt x="3" y="0"/>
                    </a:lnTo>
                    <a:lnTo>
                      <a:pt x="2" y="0"/>
                    </a:lnTo>
                    <a:lnTo>
                      <a:pt x="1" y="0"/>
                    </a:lnTo>
                    <a:lnTo>
                      <a:pt x="0" y="1"/>
                    </a:lnTo>
                    <a:lnTo>
                      <a:pt x="0" y="2"/>
                    </a:lnTo>
                    <a:lnTo>
                      <a:pt x="0" y="3"/>
                    </a:lnTo>
                    <a:lnTo>
                      <a:pt x="0" y="4"/>
                    </a:lnTo>
                    <a:lnTo>
                      <a:pt x="1" y="5"/>
                    </a:lnTo>
                    <a:lnTo>
                      <a:pt x="2" y="6"/>
                    </a:lnTo>
                    <a:lnTo>
                      <a:pt x="19" y="12"/>
                    </a:lnTo>
                    <a:lnTo>
                      <a:pt x="26" y="16"/>
                    </a:lnTo>
                    <a:close/>
                  </a:path>
                </a:pathLst>
              </a:custGeom>
              <a:solidFill>
                <a:srgbClr val="000000"/>
              </a:solidFill>
              <a:ln w="9525">
                <a:noFill/>
                <a:round/>
                <a:headEnd/>
                <a:tailEnd/>
              </a:ln>
            </p:spPr>
            <p:txBody>
              <a:bodyPr/>
              <a:lstStyle/>
              <a:p>
                <a:endParaRPr lang="en-US"/>
              </a:p>
            </p:txBody>
          </p:sp>
          <p:sp>
            <p:nvSpPr>
              <p:cNvPr id="127083" name="Freeform 78"/>
              <p:cNvSpPr>
                <a:spLocks/>
              </p:cNvSpPr>
              <p:nvPr/>
            </p:nvSpPr>
            <p:spPr bwMode="auto">
              <a:xfrm>
                <a:off x="2861" y="1077"/>
                <a:ext cx="32" cy="14"/>
              </a:xfrm>
              <a:custGeom>
                <a:avLst/>
                <a:gdLst>
                  <a:gd name="T0" fmla="*/ 27 w 32"/>
                  <a:gd name="T1" fmla="*/ 14 h 14"/>
                  <a:gd name="T2" fmla="*/ 28 w 32"/>
                  <a:gd name="T3" fmla="*/ 14 h 14"/>
                  <a:gd name="T4" fmla="*/ 29 w 32"/>
                  <a:gd name="T5" fmla="*/ 12 h 14"/>
                  <a:gd name="T6" fmla="*/ 31 w 32"/>
                  <a:gd name="T7" fmla="*/ 11 h 14"/>
                  <a:gd name="T8" fmla="*/ 32 w 32"/>
                  <a:gd name="T9" fmla="*/ 10 h 14"/>
                  <a:gd name="T10" fmla="*/ 32 w 32"/>
                  <a:gd name="T11" fmla="*/ 9 h 14"/>
                  <a:gd name="T12" fmla="*/ 31 w 32"/>
                  <a:gd name="T13" fmla="*/ 8 h 14"/>
                  <a:gd name="T14" fmla="*/ 29 w 32"/>
                  <a:gd name="T15" fmla="*/ 7 h 14"/>
                  <a:gd name="T16" fmla="*/ 28 w 32"/>
                  <a:gd name="T17" fmla="*/ 7 h 14"/>
                  <a:gd name="T18" fmla="*/ 16 w 32"/>
                  <a:gd name="T19" fmla="*/ 3 h 14"/>
                  <a:gd name="T20" fmla="*/ 3 w 32"/>
                  <a:gd name="T21" fmla="*/ 0 h 14"/>
                  <a:gd name="T22" fmla="*/ 2 w 32"/>
                  <a:gd name="T23" fmla="*/ 0 h 14"/>
                  <a:gd name="T24" fmla="*/ 1 w 32"/>
                  <a:gd name="T25" fmla="*/ 0 h 14"/>
                  <a:gd name="T26" fmla="*/ 0 w 32"/>
                  <a:gd name="T27" fmla="*/ 1 h 14"/>
                  <a:gd name="T28" fmla="*/ 0 w 32"/>
                  <a:gd name="T29" fmla="*/ 2 h 14"/>
                  <a:gd name="T30" fmla="*/ 0 w 32"/>
                  <a:gd name="T31" fmla="*/ 3 h 14"/>
                  <a:gd name="T32" fmla="*/ 0 w 32"/>
                  <a:gd name="T33" fmla="*/ 4 h 14"/>
                  <a:gd name="T34" fmla="*/ 1 w 32"/>
                  <a:gd name="T35" fmla="*/ 5 h 14"/>
                  <a:gd name="T36" fmla="*/ 2 w 32"/>
                  <a:gd name="T37" fmla="*/ 6 h 14"/>
                  <a:gd name="T38" fmla="*/ 15 w 32"/>
                  <a:gd name="T39" fmla="*/ 9 h 14"/>
                  <a:gd name="T40" fmla="*/ 27 w 32"/>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4"/>
                  <a:gd name="T65" fmla="*/ 32 w 32"/>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4">
                    <a:moveTo>
                      <a:pt x="27" y="14"/>
                    </a:moveTo>
                    <a:lnTo>
                      <a:pt x="28" y="14"/>
                    </a:lnTo>
                    <a:lnTo>
                      <a:pt x="29" y="12"/>
                    </a:lnTo>
                    <a:lnTo>
                      <a:pt x="31" y="11"/>
                    </a:lnTo>
                    <a:lnTo>
                      <a:pt x="32" y="10"/>
                    </a:lnTo>
                    <a:lnTo>
                      <a:pt x="32" y="9"/>
                    </a:lnTo>
                    <a:lnTo>
                      <a:pt x="31" y="8"/>
                    </a:lnTo>
                    <a:lnTo>
                      <a:pt x="29" y="7"/>
                    </a:lnTo>
                    <a:lnTo>
                      <a:pt x="28" y="7"/>
                    </a:lnTo>
                    <a:lnTo>
                      <a:pt x="16" y="3"/>
                    </a:lnTo>
                    <a:lnTo>
                      <a:pt x="3" y="0"/>
                    </a:lnTo>
                    <a:lnTo>
                      <a:pt x="2" y="0"/>
                    </a:lnTo>
                    <a:lnTo>
                      <a:pt x="1" y="0"/>
                    </a:lnTo>
                    <a:lnTo>
                      <a:pt x="0" y="1"/>
                    </a:lnTo>
                    <a:lnTo>
                      <a:pt x="0" y="2"/>
                    </a:lnTo>
                    <a:lnTo>
                      <a:pt x="0" y="3"/>
                    </a:lnTo>
                    <a:lnTo>
                      <a:pt x="0" y="4"/>
                    </a:lnTo>
                    <a:lnTo>
                      <a:pt x="1" y="5"/>
                    </a:lnTo>
                    <a:lnTo>
                      <a:pt x="2" y="6"/>
                    </a:lnTo>
                    <a:lnTo>
                      <a:pt x="15" y="9"/>
                    </a:lnTo>
                    <a:lnTo>
                      <a:pt x="27" y="14"/>
                    </a:lnTo>
                    <a:close/>
                  </a:path>
                </a:pathLst>
              </a:custGeom>
              <a:solidFill>
                <a:srgbClr val="000000"/>
              </a:solidFill>
              <a:ln w="9525">
                <a:noFill/>
                <a:round/>
                <a:headEnd/>
                <a:tailEnd/>
              </a:ln>
            </p:spPr>
            <p:txBody>
              <a:bodyPr/>
              <a:lstStyle/>
              <a:p>
                <a:endParaRPr lang="en-US"/>
              </a:p>
            </p:txBody>
          </p:sp>
          <p:sp>
            <p:nvSpPr>
              <p:cNvPr id="127084" name="Freeform 79"/>
              <p:cNvSpPr>
                <a:spLocks/>
              </p:cNvSpPr>
              <p:nvPr/>
            </p:nvSpPr>
            <p:spPr bwMode="auto">
              <a:xfrm>
                <a:off x="2815" y="1066"/>
                <a:ext cx="32" cy="12"/>
              </a:xfrm>
              <a:custGeom>
                <a:avLst/>
                <a:gdLst>
                  <a:gd name="T0" fmla="*/ 29 w 32"/>
                  <a:gd name="T1" fmla="*/ 12 h 12"/>
                  <a:gd name="T2" fmla="*/ 30 w 32"/>
                  <a:gd name="T3" fmla="*/ 12 h 12"/>
                  <a:gd name="T4" fmla="*/ 31 w 32"/>
                  <a:gd name="T5" fmla="*/ 12 h 12"/>
                  <a:gd name="T6" fmla="*/ 32 w 32"/>
                  <a:gd name="T7" fmla="*/ 11 h 12"/>
                  <a:gd name="T8" fmla="*/ 32 w 32"/>
                  <a:gd name="T9" fmla="*/ 10 h 12"/>
                  <a:gd name="T10" fmla="*/ 32 w 32"/>
                  <a:gd name="T11" fmla="*/ 8 h 12"/>
                  <a:gd name="T12" fmla="*/ 32 w 32"/>
                  <a:gd name="T13" fmla="*/ 7 h 12"/>
                  <a:gd name="T14" fmla="*/ 31 w 32"/>
                  <a:gd name="T15" fmla="*/ 6 h 12"/>
                  <a:gd name="T16" fmla="*/ 30 w 32"/>
                  <a:gd name="T17" fmla="*/ 5 h 12"/>
                  <a:gd name="T18" fmla="*/ 12 w 32"/>
                  <a:gd name="T19" fmla="*/ 2 h 12"/>
                  <a:gd name="T20" fmla="*/ 4 w 32"/>
                  <a:gd name="T21" fmla="*/ 0 h 12"/>
                  <a:gd name="T22" fmla="*/ 3 w 32"/>
                  <a:gd name="T23" fmla="*/ 0 h 12"/>
                  <a:gd name="T24" fmla="*/ 1 w 32"/>
                  <a:gd name="T25" fmla="*/ 1 h 12"/>
                  <a:gd name="T26" fmla="*/ 0 w 32"/>
                  <a:gd name="T27" fmla="*/ 2 h 12"/>
                  <a:gd name="T28" fmla="*/ 0 w 32"/>
                  <a:gd name="T29" fmla="*/ 3 h 12"/>
                  <a:gd name="T30" fmla="*/ 0 w 32"/>
                  <a:gd name="T31" fmla="*/ 4 h 12"/>
                  <a:gd name="T32" fmla="*/ 0 w 32"/>
                  <a:gd name="T33" fmla="*/ 5 h 12"/>
                  <a:gd name="T34" fmla="*/ 1 w 32"/>
                  <a:gd name="T35" fmla="*/ 6 h 12"/>
                  <a:gd name="T36" fmla="*/ 3 w 32"/>
                  <a:gd name="T37" fmla="*/ 6 h 12"/>
                  <a:gd name="T38" fmla="*/ 11 w 32"/>
                  <a:gd name="T39" fmla="*/ 8 h 12"/>
                  <a:gd name="T40" fmla="*/ 29 w 32"/>
                  <a:gd name="T41" fmla="*/ 1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2"/>
                  <a:gd name="T65" fmla="*/ 32 w 3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2">
                    <a:moveTo>
                      <a:pt x="29" y="12"/>
                    </a:moveTo>
                    <a:lnTo>
                      <a:pt x="30" y="12"/>
                    </a:lnTo>
                    <a:lnTo>
                      <a:pt x="31" y="12"/>
                    </a:lnTo>
                    <a:lnTo>
                      <a:pt x="32" y="11"/>
                    </a:lnTo>
                    <a:lnTo>
                      <a:pt x="32" y="10"/>
                    </a:lnTo>
                    <a:lnTo>
                      <a:pt x="32" y="8"/>
                    </a:lnTo>
                    <a:lnTo>
                      <a:pt x="32" y="7"/>
                    </a:lnTo>
                    <a:lnTo>
                      <a:pt x="31" y="6"/>
                    </a:lnTo>
                    <a:lnTo>
                      <a:pt x="30" y="5"/>
                    </a:lnTo>
                    <a:lnTo>
                      <a:pt x="12" y="2"/>
                    </a:lnTo>
                    <a:lnTo>
                      <a:pt x="4" y="0"/>
                    </a:lnTo>
                    <a:lnTo>
                      <a:pt x="3" y="0"/>
                    </a:lnTo>
                    <a:lnTo>
                      <a:pt x="1" y="1"/>
                    </a:lnTo>
                    <a:lnTo>
                      <a:pt x="0" y="2"/>
                    </a:lnTo>
                    <a:lnTo>
                      <a:pt x="0" y="3"/>
                    </a:lnTo>
                    <a:lnTo>
                      <a:pt x="0" y="4"/>
                    </a:lnTo>
                    <a:lnTo>
                      <a:pt x="0" y="5"/>
                    </a:lnTo>
                    <a:lnTo>
                      <a:pt x="1" y="6"/>
                    </a:lnTo>
                    <a:lnTo>
                      <a:pt x="3" y="6"/>
                    </a:lnTo>
                    <a:lnTo>
                      <a:pt x="11" y="8"/>
                    </a:lnTo>
                    <a:lnTo>
                      <a:pt x="29" y="12"/>
                    </a:lnTo>
                    <a:close/>
                  </a:path>
                </a:pathLst>
              </a:custGeom>
              <a:solidFill>
                <a:srgbClr val="000000"/>
              </a:solidFill>
              <a:ln w="9525">
                <a:noFill/>
                <a:round/>
                <a:headEnd/>
                <a:tailEnd/>
              </a:ln>
            </p:spPr>
            <p:txBody>
              <a:bodyPr/>
              <a:lstStyle/>
              <a:p>
                <a:endParaRPr lang="en-US"/>
              </a:p>
            </p:txBody>
          </p:sp>
          <p:sp>
            <p:nvSpPr>
              <p:cNvPr id="127085" name="Freeform 80"/>
              <p:cNvSpPr>
                <a:spLocks/>
              </p:cNvSpPr>
              <p:nvPr/>
            </p:nvSpPr>
            <p:spPr bwMode="auto">
              <a:xfrm>
                <a:off x="2769" y="1059"/>
                <a:ext cx="33" cy="10"/>
              </a:xfrm>
              <a:custGeom>
                <a:avLst/>
                <a:gdLst>
                  <a:gd name="T0" fmla="*/ 30 w 33"/>
                  <a:gd name="T1" fmla="*/ 10 h 10"/>
                  <a:gd name="T2" fmla="*/ 31 w 33"/>
                  <a:gd name="T3" fmla="*/ 10 h 10"/>
                  <a:gd name="T4" fmla="*/ 32 w 33"/>
                  <a:gd name="T5" fmla="*/ 10 h 10"/>
                  <a:gd name="T6" fmla="*/ 33 w 33"/>
                  <a:gd name="T7" fmla="*/ 9 h 10"/>
                  <a:gd name="T8" fmla="*/ 33 w 33"/>
                  <a:gd name="T9" fmla="*/ 8 h 10"/>
                  <a:gd name="T10" fmla="*/ 33 w 33"/>
                  <a:gd name="T11" fmla="*/ 7 h 10"/>
                  <a:gd name="T12" fmla="*/ 33 w 33"/>
                  <a:gd name="T13" fmla="*/ 6 h 10"/>
                  <a:gd name="T14" fmla="*/ 32 w 33"/>
                  <a:gd name="T15" fmla="*/ 5 h 10"/>
                  <a:gd name="T16" fmla="*/ 31 w 33"/>
                  <a:gd name="T17" fmla="*/ 4 h 10"/>
                  <a:gd name="T18" fmla="*/ 8 w 33"/>
                  <a:gd name="T19" fmla="*/ 0 h 10"/>
                  <a:gd name="T20" fmla="*/ 4 w 33"/>
                  <a:gd name="T21" fmla="*/ 0 h 10"/>
                  <a:gd name="T22" fmla="*/ 3 w 33"/>
                  <a:gd name="T23" fmla="*/ 0 h 10"/>
                  <a:gd name="T24" fmla="*/ 2 w 33"/>
                  <a:gd name="T25" fmla="*/ 1 h 10"/>
                  <a:gd name="T26" fmla="*/ 1 w 33"/>
                  <a:gd name="T27" fmla="*/ 3 h 10"/>
                  <a:gd name="T28" fmla="*/ 0 w 33"/>
                  <a:gd name="T29" fmla="*/ 4 h 10"/>
                  <a:gd name="T30" fmla="*/ 0 w 33"/>
                  <a:gd name="T31" fmla="*/ 5 h 10"/>
                  <a:gd name="T32" fmla="*/ 1 w 33"/>
                  <a:gd name="T33" fmla="*/ 6 h 10"/>
                  <a:gd name="T34" fmla="*/ 2 w 33"/>
                  <a:gd name="T35" fmla="*/ 7 h 10"/>
                  <a:gd name="T36" fmla="*/ 3 w 33"/>
                  <a:gd name="T37" fmla="*/ 7 h 10"/>
                  <a:gd name="T38" fmla="*/ 7 w 33"/>
                  <a:gd name="T39" fmla="*/ 7 h 10"/>
                  <a:gd name="T40" fmla="*/ 30 w 33"/>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10"/>
                  <a:gd name="T65" fmla="*/ 33 w 33"/>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10">
                    <a:moveTo>
                      <a:pt x="30" y="10"/>
                    </a:moveTo>
                    <a:lnTo>
                      <a:pt x="31" y="10"/>
                    </a:lnTo>
                    <a:lnTo>
                      <a:pt x="32" y="10"/>
                    </a:lnTo>
                    <a:lnTo>
                      <a:pt x="33" y="9"/>
                    </a:lnTo>
                    <a:lnTo>
                      <a:pt x="33" y="8"/>
                    </a:lnTo>
                    <a:lnTo>
                      <a:pt x="33" y="7"/>
                    </a:lnTo>
                    <a:lnTo>
                      <a:pt x="33" y="6"/>
                    </a:lnTo>
                    <a:lnTo>
                      <a:pt x="32" y="5"/>
                    </a:lnTo>
                    <a:lnTo>
                      <a:pt x="31" y="4"/>
                    </a:lnTo>
                    <a:lnTo>
                      <a:pt x="8" y="0"/>
                    </a:lnTo>
                    <a:lnTo>
                      <a:pt x="4" y="0"/>
                    </a:lnTo>
                    <a:lnTo>
                      <a:pt x="3" y="0"/>
                    </a:lnTo>
                    <a:lnTo>
                      <a:pt x="2" y="1"/>
                    </a:lnTo>
                    <a:lnTo>
                      <a:pt x="1" y="3"/>
                    </a:lnTo>
                    <a:lnTo>
                      <a:pt x="0" y="4"/>
                    </a:lnTo>
                    <a:lnTo>
                      <a:pt x="0" y="5"/>
                    </a:lnTo>
                    <a:lnTo>
                      <a:pt x="1" y="6"/>
                    </a:lnTo>
                    <a:lnTo>
                      <a:pt x="2" y="7"/>
                    </a:lnTo>
                    <a:lnTo>
                      <a:pt x="3" y="7"/>
                    </a:lnTo>
                    <a:lnTo>
                      <a:pt x="7" y="7"/>
                    </a:lnTo>
                    <a:lnTo>
                      <a:pt x="30" y="10"/>
                    </a:lnTo>
                    <a:close/>
                  </a:path>
                </a:pathLst>
              </a:custGeom>
              <a:solidFill>
                <a:srgbClr val="000000"/>
              </a:solidFill>
              <a:ln w="9525">
                <a:noFill/>
                <a:round/>
                <a:headEnd/>
                <a:tailEnd/>
              </a:ln>
            </p:spPr>
            <p:txBody>
              <a:bodyPr/>
              <a:lstStyle/>
              <a:p>
                <a:endParaRPr lang="en-US"/>
              </a:p>
            </p:txBody>
          </p:sp>
          <p:sp>
            <p:nvSpPr>
              <p:cNvPr id="127086" name="Freeform 81"/>
              <p:cNvSpPr>
                <a:spLocks/>
              </p:cNvSpPr>
              <p:nvPr/>
            </p:nvSpPr>
            <p:spPr bwMode="auto">
              <a:xfrm>
                <a:off x="2722" y="1057"/>
                <a:ext cx="34" cy="8"/>
              </a:xfrm>
              <a:custGeom>
                <a:avLst/>
                <a:gdLst>
                  <a:gd name="T0" fmla="*/ 30 w 34"/>
                  <a:gd name="T1" fmla="*/ 8 h 8"/>
                  <a:gd name="T2" fmla="*/ 31 w 34"/>
                  <a:gd name="T3" fmla="*/ 8 h 8"/>
                  <a:gd name="T4" fmla="*/ 33 w 34"/>
                  <a:gd name="T5" fmla="*/ 7 h 8"/>
                  <a:gd name="T6" fmla="*/ 34 w 34"/>
                  <a:gd name="T7" fmla="*/ 6 h 8"/>
                  <a:gd name="T8" fmla="*/ 34 w 34"/>
                  <a:gd name="T9" fmla="*/ 5 h 8"/>
                  <a:gd name="T10" fmla="*/ 34 w 34"/>
                  <a:gd name="T11" fmla="*/ 3 h 8"/>
                  <a:gd name="T12" fmla="*/ 34 w 34"/>
                  <a:gd name="T13" fmla="*/ 2 h 8"/>
                  <a:gd name="T14" fmla="*/ 33 w 34"/>
                  <a:gd name="T15" fmla="*/ 1 h 8"/>
                  <a:gd name="T16" fmla="*/ 31 w 34"/>
                  <a:gd name="T17" fmla="*/ 1 h 8"/>
                  <a:gd name="T18" fmla="*/ 28 w 34"/>
                  <a:gd name="T19" fmla="*/ 1 h 8"/>
                  <a:gd name="T20" fmla="*/ 27 w 34"/>
                  <a:gd name="T21" fmla="*/ 1 h 8"/>
                  <a:gd name="T22" fmla="*/ 4 w 34"/>
                  <a:gd name="T23" fmla="*/ 0 h 8"/>
                  <a:gd name="T24" fmla="*/ 3 w 34"/>
                  <a:gd name="T25" fmla="*/ 1 h 8"/>
                  <a:gd name="T26" fmla="*/ 2 w 34"/>
                  <a:gd name="T27" fmla="*/ 2 h 8"/>
                  <a:gd name="T28" fmla="*/ 0 w 34"/>
                  <a:gd name="T29" fmla="*/ 3 h 8"/>
                  <a:gd name="T30" fmla="*/ 0 w 34"/>
                  <a:gd name="T31" fmla="*/ 5 h 8"/>
                  <a:gd name="T32" fmla="*/ 2 w 34"/>
                  <a:gd name="T33" fmla="*/ 6 h 8"/>
                  <a:gd name="T34" fmla="*/ 3 w 34"/>
                  <a:gd name="T35" fmla="*/ 7 h 8"/>
                  <a:gd name="T36" fmla="*/ 4 w 34"/>
                  <a:gd name="T37" fmla="*/ 7 h 8"/>
                  <a:gd name="T38" fmla="*/ 5 w 34"/>
                  <a:gd name="T39" fmla="*/ 7 h 8"/>
                  <a:gd name="T40" fmla="*/ 28 w 34"/>
                  <a:gd name="T41" fmla="*/ 8 h 8"/>
                  <a:gd name="T42" fmla="*/ 28 w 34"/>
                  <a:gd name="T43" fmla="*/ 5 h 8"/>
                  <a:gd name="T44" fmla="*/ 27 w 34"/>
                  <a:gd name="T45" fmla="*/ 8 h 8"/>
                  <a:gd name="T46" fmla="*/ 30 w 34"/>
                  <a:gd name="T47" fmla="*/ 8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
                  <a:gd name="T74" fmla="*/ 34 w 34"/>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
                    <a:moveTo>
                      <a:pt x="30" y="8"/>
                    </a:moveTo>
                    <a:lnTo>
                      <a:pt x="31" y="8"/>
                    </a:lnTo>
                    <a:lnTo>
                      <a:pt x="33" y="7"/>
                    </a:lnTo>
                    <a:lnTo>
                      <a:pt x="34" y="6"/>
                    </a:lnTo>
                    <a:lnTo>
                      <a:pt x="34" y="5"/>
                    </a:lnTo>
                    <a:lnTo>
                      <a:pt x="34" y="3"/>
                    </a:lnTo>
                    <a:lnTo>
                      <a:pt x="34" y="2"/>
                    </a:lnTo>
                    <a:lnTo>
                      <a:pt x="33" y="1"/>
                    </a:lnTo>
                    <a:lnTo>
                      <a:pt x="31" y="1"/>
                    </a:lnTo>
                    <a:lnTo>
                      <a:pt x="28" y="1"/>
                    </a:lnTo>
                    <a:lnTo>
                      <a:pt x="27" y="1"/>
                    </a:lnTo>
                    <a:lnTo>
                      <a:pt x="4" y="0"/>
                    </a:lnTo>
                    <a:lnTo>
                      <a:pt x="3" y="1"/>
                    </a:lnTo>
                    <a:lnTo>
                      <a:pt x="2" y="2"/>
                    </a:lnTo>
                    <a:lnTo>
                      <a:pt x="0" y="3"/>
                    </a:lnTo>
                    <a:lnTo>
                      <a:pt x="0" y="5"/>
                    </a:lnTo>
                    <a:lnTo>
                      <a:pt x="2" y="6"/>
                    </a:lnTo>
                    <a:lnTo>
                      <a:pt x="3" y="7"/>
                    </a:lnTo>
                    <a:lnTo>
                      <a:pt x="4" y="7"/>
                    </a:lnTo>
                    <a:lnTo>
                      <a:pt x="5" y="7"/>
                    </a:lnTo>
                    <a:lnTo>
                      <a:pt x="28" y="8"/>
                    </a:lnTo>
                    <a:lnTo>
                      <a:pt x="28" y="5"/>
                    </a:lnTo>
                    <a:lnTo>
                      <a:pt x="27" y="8"/>
                    </a:lnTo>
                    <a:lnTo>
                      <a:pt x="30" y="8"/>
                    </a:lnTo>
                    <a:close/>
                  </a:path>
                </a:pathLst>
              </a:custGeom>
              <a:solidFill>
                <a:srgbClr val="000000"/>
              </a:solidFill>
              <a:ln w="9525">
                <a:noFill/>
                <a:round/>
                <a:headEnd/>
                <a:tailEnd/>
              </a:ln>
            </p:spPr>
            <p:txBody>
              <a:bodyPr/>
              <a:lstStyle/>
              <a:p>
                <a:endParaRPr lang="en-US"/>
              </a:p>
            </p:txBody>
          </p:sp>
        </p:grpSp>
        <p:sp>
          <p:nvSpPr>
            <p:cNvPr id="126990" name="Oval 82"/>
            <p:cNvSpPr>
              <a:spLocks noChangeArrowheads="1"/>
            </p:cNvSpPr>
            <p:nvPr/>
          </p:nvSpPr>
          <p:spPr bwMode="auto">
            <a:xfrm>
              <a:off x="6265" y="7931"/>
              <a:ext cx="123" cy="130"/>
            </a:xfrm>
            <a:prstGeom prst="ellipse">
              <a:avLst/>
            </a:prstGeom>
            <a:solidFill>
              <a:srgbClr val="000000"/>
            </a:solidFill>
            <a:ln w="11113">
              <a:solidFill>
                <a:srgbClr val="000000"/>
              </a:solidFill>
              <a:round/>
              <a:headEnd/>
              <a:tailEnd/>
            </a:ln>
          </p:spPr>
          <p:txBody>
            <a:bodyPr/>
            <a:lstStyle/>
            <a:p>
              <a:endParaRPr lang="en-US"/>
            </a:p>
          </p:txBody>
        </p:sp>
        <p:sp>
          <p:nvSpPr>
            <p:cNvPr id="126991" name="Oval 83"/>
            <p:cNvSpPr>
              <a:spLocks noChangeArrowheads="1"/>
            </p:cNvSpPr>
            <p:nvPr/>
          </p:nvSpPr>
          <p:spPr bwMode="auto">
            <a:xfrm>
              <a:off x="6214" y="10439"/>
              <a:ext cx="121" cy="126"/>
            </a:xfrm>
            <a:prstGeom prst="ellipse">
              <a:avLst/>
            </a:prstGeom>
            <a:solidFill>
              <a:srgbClr val="000000"/>
            </a:solidFill>
            <a:ln w="11113">
              <a:solidFill>
                <a:srgbClr val="000000"/>
              </a:solidFill>
              <a:round/>
              <a:headEnd/>
              <a:tailEnd/>
            </a:ln>
          </p:spPr>
          <p:txBody>
            <a:bodyPr/>
            <a:lstStyle/>
            <a:p>
              <a:endParaRPr lang="en-US"/>
            </a:p>
          </p:txBody>
        </p:sp>
        <p:sp>
          <p:nvSpPr>
            <p:cNvPr id="126992" name="Oval 84"/>
            <p:cNvSpPr>
              <a:spLocks noChangeArrowheads="1"/>
            </p:cNvSpPr>
            <p:nvPr/>
          </p:nvSpPr>
          <p:spPr bwMode="auto">
            <a:xfrm>
              <a:off x="7475" y="9228"/>
              <a:ext cx="120" cy="127"/>
            </a:xfrm>
            <a:prstGeom prst="ellipse">
              <a:avLst/>
            </a:prstGeom>
            <a:solidFill>
              <a:srgbClr val="000000"/>
            </a:solidFill>
            <a:ln w="11113">
              <a:solidFill>
                <a:srgbClr val="000000"/>
              </a:solidFill>
              <a:round/>
              <a:headEnd/>
              <a:tailEnd/>
            </a:ln>
          </p:spPr>
          <p:txBody>
            <a:bodyPr/>
            <a:lstStyle/>
            <a:p>
              <a:endParaRPr lang="en-US"/>
            </a:p>
          </p:txBody>
        </p:sp>
        <p:sp>
          <p:nvSpPr>
            <p:cNvPr id="126993" name="Oval 85"/>
            <p:cNvSpPr>
              <a:spLocks noChangeArrowheads="1"/>
            </p:cNvSpPr>
            <p:nvPr/>
          </p:nvSpPr>
          <p:spPr bwMode="auto">
            <a:xfrm>
              <a:off x="4900" y="9196"/>
              <a:ext cx="123" cy="127"/>
            </a:xfrm>
            <a:prstGeom prst="ellipse">
              <a:avLst/>
            </a:prstGeom>
            <a:solidFill>
              <a:srgbClr val="000000"/>
            </a:solidFill>
            <a:ln w="11113">
              <a:solidFill>
                <a:srgbClr val="000000"/>
              </a:solidFill>
              <a:round/>
              <a:headEnd/>
              <a:tailEnd/>
            </a:ln>
          </p:spPr>
          <p:txBody>
            <a:bodyPr/>
            <a:lstStyle/>
            <a:p>
              <a:endParaRPr lang="en-US"/>
            </a:p>
          </p:txBody>
        </p:sp>
        <p:sp>
          <p:nvSpPr>
            <p:cNvPr id="126994" name="Oval 86"/>
            <p:cNvSpPr>
              <a:spLocks noChangeArrowheads="1"/>
            </p:cNvSpPr>
            <p:nvPr/>
          </p:nvSpPr>
          <p:spPr bwMode="auto">
            <a:xfrm>
              <a:off x="7110" y="8320"/>
              <a:ext cx="123" cy="130"/>
            </a:xfrm>
            <a:prstGeom prst="ellipse">
              <a:avLst/>
            </a:prstGeom>
            <a:solidFill>
              <a:srgbClr val="000000"/>
            </a:solidFill>
            <a:ln w="11113">
              <a:solidFill>
                <a:srgbClr val="000000"/>
              </a:solidFill>
              <a:round/>
              <a:headEnd/>
              <a:tailEnd/>
            </a:ln>
          </p:spPr>
          <p:txBody>
            <a:bodyPr/>
            <a:lstStyle/>
            <a:p>
              <a:endParaRPr lang="en-US"/>
            </a:p>
          </p:txBody>
        </p:sp>
        <p:sp>
          <p:nvSpPr>
            <p:cNvPr id="126995" name="Oval 87"/>
            <p:cNvSpPr>
              <a:spLocks noChangeArrowheads="1"/>
            </p:cNvSpPr>
            <p:nvPr/>
          </p:nvSpPr>
          <p:spPr bwMode="auto">
            <a:xfrm>
              <a:off x="5230" y="8353"/>
              <a:ext cx="120" cy="130"/>
            </a:xfrm>
            <a:prstGeom prst="ellipse">
              <a:avLst/>
            </a:prstGeom>
            <a:solidFill>
              <a:srgbClr val="000000"/>
            </a:solidFill>
            <a:ln w="11113">
              <a:solidFill>
                <a:srgbClr val="000000"/>
              </a:solidFill>
              <a:round/>
              <a:headEnd/>
              <a:tailEnd/>
            </a:ln>
          </p:spPr>
          <p:txBody>
            <a:bodyPr/>
            <a:lstStyle/>
            <a:p>
              <a:endParaRPr lang="en-US"/>
            </a:p>
          </p:txBody>
        </p:sp>
        <p:sp>
          <p:nvSpPr>
            <p:cNvPr id="126996" name="Oval 88"/>
            <p:cNvSpPr>
              <a:spLocks noChangeArrowheads="1"/>
            </p:cNvSpPr>
            <p:nvPr/>
          </p:nvSpPr>
          <p:spPr bwMode="auto">
            <a:xfrm>
              <a:off x="5298" y="10120"/>
              <a:ext cx="122" cy="125"/>
            </a:xfrm>
            <a:prstGeom prst="ellipse">
              <a:avLst/>
            </a:prstGeom>
            <a:solidFill>
              <a:srgbClr val="000000"/>
            </a:solidFill>
            <a:ln w="11113">
              <a:solidFill>
                <a:srgbClr val="000000"/>
              </a:solidFill>
              <a:round/>
              <a:headEnd/>
              <a:tailEnd/>
            </a:ln>
          </p:spPr>
          <p:txBody>
            <a:bodyPr/>
            <a:lstStyle/>
            <a:p>
              <a:endParaRPr lang="en-US"/>
            </a:p>
          </p:txBody>
        </p:sp>
        <p:sp>
          <p:nvSpPr>
            <p:cNvPr id="126997" name="Oval 89"/>
            <p:cNvSpPr>
              <a:spLocks noChangeArrowheads="1"/>
            </p:cNvSpPr>
            <p:nvPr/>
          </p:nvSpPr>
          <p:spPr bwMode="auto">
            <a:xfrm>
              <a:off x="7076" y="10081"/>
              <a:ext cx="120" cy="130"/>
            </a:xfrm>
            <a:prstGeom prst="ellipse">
              <a:avLst/>
            </a:prstGeom>
            <a:solidFill>
              <a:srgbClr val="000000"/>
            </a:solidFill>
            <a:ln w="11113">
              <a:solidFill>
                <a:srgbClr val="000000"/>
              </a:solidFill>
              <a:round/>
              <a:headEnd/>
              <a:tailEnd/>
            </a:ln>
          </p:spPr>
          <p:txBody>
            <a:bodyPr/>
            <a:lstStyle/>
            <a:p>
              <a:endParaRPr lang="en-US"/>
            </a:p>
          </p:txBody>
        </p:sp>
        <p:grpSp>
          <p:nvGrpSpPr>
            <p:cNvPr id="126998" name="Group 91"/>
            <p:cNvGrpSpPr>
              <a:grpSpLocks/>
            </p:cNvGrpSpPr>
            <p:nvPr/>
          </p:nvGrpSpPr>
          <p:grpSpPr bwMode="auto">
            <a:xfrm>
              <a:off x="6293" y="8223"/>
              <a:ext cx="1987" cy="1022"/>
              <a:chOff x="2740" y="1149"/>
              <a:chExt cx="795" cy="409"/>
            </a:xfrm>
          </p:grpSpPr>
          <p:sp>
            <p:nvSpPr>
              <p:cNvPr id="127015" name="Line 92"/>
              <p:cNvSpPr>
                <a:spLocks noChangeShapeType="1"/>
              </p:cNvSpPr>
              <p:nvPr/>
            </p:nvSpPr>
            <p:spPr bwMode="auto">
              <a:xfrm flipV="1">
                <a:off x="2740" y="1178"/>
                <a:ext cx="734" cy="380"/>
              </a:xfrm>
              <a:prstGeom prst="line">
                <a:avLst/>
              </a:prstGeom>
              <a:noFill/>
              <a:ln w="11113">
                <a:solidFill>
                  <a:srgbClr val="000000"/>
                </a:solidFill>
                <a:round/>
                <a:headEnd/>
                <a:tailEnd/>
              </a:ln>
            </p:spPr>
            <p:txBody>
              <a:bodyPr/>
              <a:lstStyle/>
              <a:p>
                <a:endParaRPr lang="en-US"/>
              </a:p>
            </p:txBody>
          </p:sp>
          <p:sp>
            <p:nvSpPr>
              <p:cNvPr id="127016" name="Freeform 93"/>
              <p:cNvSpPr>
                <a:spLocks/>
              </p:cNvSpPr>
              <p:nvPr/>
            </p:nvSpPr>
            <p:spPr bwMode="auto">
              <a:xfrm>
                <a:off x="3454" y="1149"/>
                <a:ext cx="81" cy="63"/>
              </a:xfrm>
              <a:custGeom>
                <a:avLst/>
                <a:gdLst>
                  <a:gd name="T0" fmla="*/ 34 w 81"/>
                  <a:gd name="T1" fmla="*/ 63 h 63"/>
                  <a:gd name="T2" fmla="*/ 81 w 81"/>
                  <a:gd name="T3" fmla="*/ 0 h 63"/>
                  <a:gd name="T4" fmla="*/ 0 w 81"/>
                  <a:gd name="T5" fmla="*/ 1 h 63"/>
                  <a:gd name="T6" fmla="*/ 34 w 81"/>
                  <a:gd name="T7" fmla="*/ 63 h 63"/>
                  <a:gd name="T8" fmla="*/ 0 60000 65536"/>
                  <a:gd name="T9" fmla="*/ 0 60000 65536"/>
                  <a:gd name="T10" fmla="*/ 0 60000 65536"/>
                  <a:gd name="T11" fmla="*/ 0 60000 65536"/>
                  <a:gd name="T12" fmla="*/ 0 w 81"/>
                  <a:gd name="T13" fmla="*/ 0 h 63"/>
                  <a:gd name="T14" fmla="*/ 81 w 81"/>
                  <a:gd name="T15" fmla="*/ 63 h 63"/>
                </a:gdLst>
                <a:ahLst/>
                <a:cxnLst>
                  <a:cxn ang="T8">
                    <a:pos x="T0" y="T1"/>
                  </a:cxn>
                  <a:cxn ang="T9">
                    <a:pos x="T2" y="T3"/>
                  </a:cxn>
                  <a:cxn ang="T10">
                    <a:pos x="T4" y="T5"/>
                  </a:cxn>
                  <a:cxn ang="T11">
                    <a:pos x="T6" y="T7"/>
                  </a:cxn>
                </a:cxnLst>
                <a:rect l="T12" t="T13" r="T14" b="T15"/>
                <a:pathLst>
                  <a:path w="81" h="63">
                    <a:moveTo>
                      <a:pt x="34" y="63"/>
                    </a:moveTo>
                    <a:lnTo>
                      <a:pt x="81" y="0"/>
                    </a:lnTo>
                    <a:lnTo>
                      <a:pt x="0" y="1"/>
                    </a:lnTo>
                    <a:lnTo>
                      <a:pt x="34" y="63"/>
                    </a:lnTo>
                    <a:close/>
                  </a:path>
                </a:pathLst>
              </a:custGeom>
              <a:solidFill>
                <a:srgbClr val="000000"/>
              </a:solidFill>
              <a:ln w="9525">
                <a:noFill/>
                <a:round/>
                <a:headEnd/>
                <a:tailEnd/>
              </a:ln>
            </p:spPr>
            <p:txBody>
              <a:bodyPr/>
              <a:lstStyle/>
              <a:p>
                <a:endParaRPr lang="en-US"/>
              </a:p>
            </p:txBody>
          </p:sp>
        </p:grpSp>
        <p:sp>
          <p:nvSpPr>
            <p:cNvPr id="126999" name="Rectangle 94"/>
            <p:cNvSpPr>
              <a:spLocks noChangeArrowheads="1"/>
            </p:cNvSpPr>
            <p:nvPr/>
          </p:nvSpPr>
          <p:spPr bwMode="auto">
            <a:xfrm>
              <a:off x="7455" y="7897"/>
              <a:ext cx="561" cy="598"/>
            </a:xfrm>
            <a:prstGeom prst="rect">
              <a:avLst/>
            </a:prstGeom>
            <a:noFill/>
            <a:ln w="9525">
              <a:noFill/>
              <a:miter lim="800000"/>
              <a:headEnd/>
              <a:tailEnd/>
            </a:ln>
          </p:spPr>
          <p:txBody>
            <a:bodyPr lIns="0" tIns="0" rIns="0" bIns="0"/>
            <a:lstStyle/>
            <a:p>
              <a:pPr algn="ctr"/>
              <a:r>
                <a:rPr lang="en-US" sz="2400" i="1" dirty="0">
                  <a:solidFill>
                    <a:srgbClr val="000000"/>
                  </a:solidFill>
                  <a:latin typeface="Times New Roman" pitchFamily="18" charset="0"/>
                </a:rPr>
                <a:t>c</a:t>
              </a:r>
              <a:endParaRPr lang="en-US" sz="2400" dirty="0">
                <a:solidFill>
                  <a:srgbClr val="000000"/>
                </a:solidFill>
                <a:latin typeface="Arial" charset="0"/>
              </a:endParaRPr>
            </a:p>
          </p:txBody>
        </p:sp>
        <p:sp>
          <p:nvSpPr>
            <p:cNvPr id="127000" name="Rectangle 95"/>
            <p:cNvSpPr>
              <a:spLocks noChangeArrowheads="1"/>
            </p:cNvSpPr>
            <p:nvPr/>
          </p:nvSpPr>
          <p:spPr bwMode="auto">
            <a:xfrm>
              <a:off x="9045" y="7945"/>
              <a:ext cx="90" cy="433"/>
            </a:xfrm>
            <a:prstGeom prst="rect">
              <a:avLst/>
            </a:prstGeom>
            <a:noFill/>
            <a:ln w="9525">
              <a:noFill/>
              <a:miter lim="800000"/>
              <a:headEnd/>
              <a:tailEnd/>
            </a:ln>
          </p:spPr>
          <p:txBody>
            <a:bodyPr lIns="0" tIns="0" rIns="0" bIns="0"/>
            <a:lstStyle/>
            <a:p>
              <a:r>
                <a:rPr lang="en-US" i="1">
                  <a:solidFill>
                    <a:srgbClr val="000000"/>
                  </a:solidFill>
                  <a:latin typeface="Times New Roman" pitchFamily="18" charset="0"/>
                </a:rPr>
                <a:t> </a:t>
              </a:r>
              <a:endParaRPr lang="en-US">
                <a:solidFill>
                  <a:srgbClr val="000000"/>
                </a:solidFill>
                <a:latin typeface="Arial" charset="0"/>
              </a:endParaRPr>
            </a:p>
          </p:txBody>
        </p:sp>
        <p:sp>
          <p:nvSpPr>
            <p:cNvPr id="127001" name="Rectangle 96"/>
            <p:cNvSpPr>
              <a:spLocks noChangeArrowheads="1"/>
            </p:cNvSpPr>
            <p:nvPr/>
          </p:nvSpPr>
          <p:spPr bwMode="auto">
            <a:xfrm>
              <a:off x="5743" y="9515"/>
              <a:ext cx="675" cy="588"/>
            </a:xfrm>
            <a:prstGeom prst="rect">
              <a:avLst/>
            </a:prstGeom>
            <a:noFill/>
            <a:ln w="9525">
              <a:noFill/>
              <a:miter lim="800000"/>
              <a:headEnd/>
              <a:tailEnd/>
            </a:ln>
          </p:spPr>
          <p:txBody>
            <a:bodyPr/>
            <a:lstStyle/>
            <a:p>
              <a:endParaRPr lang="en-US"/>
            </a:p>
          </p:txBody>
        </p:sp>
        <p:sp>
          <p:nvSpPr>
            <p:cNvPr id="127002" name="Rectangle 97"/>
            <p:cNvSpPr>
              <a:spLocks noChangeArrowheads="1"/>
            </p:cNvSpPr>
            <p:nvPr/>
          </p:nvSpPr>
          <p:spPr bwMode="auto">
            <a:xfrm>
              <a:off x="6127" y="9645"/>
              <a:ext cx="580" cy="590"/>
            </a:xfrm>
            <a:prstGeom prst="rect">
              <a:avLst/>
            </a:prstGeom>
            <a:noFill/>
            <a:ln w="9525">
              <a:noFill/>
              <a:miter lim="800000"/>
              <a:headEnd/>
              <a:tailEnd/>
            </a:ln>
          </p:spPr>
          <p:txBody>
            <a:bodyPr lIns="0" tIns="0" rIns="0" bIns="0"/>
            <a:lstStyle/>
            <a:p>
              <a:pPr algn="ctr"/>
              <a:r>
                <a:rPr lang="en-US" sz="2000" i="1" dirty="0">
                  <a:solidFill>
                    <a:srgbClr val="000000"/>
                  </a:solidFill>
                  <a:latin typeface="Times New Roman" pitchFamily="18" charset="0"/>
                </a:rPr>
                <a:t>b</a:t>
              </a:r>
            </a:p>
          </p:txBody>
        </p:sp>
        <p:grpSp>
          <p:nvGrpSpPr>
            <p:cNvPr id="127003" name="Group 98"/>
            <p:cNvGrpSpPr>
              <a:grpSpLocks/>
            </p:cNvGrpSpPr>
            <p:nvPr/>
          </p:nvGrpSpPr>
          <p:grpSpPr bwMode="auto">
            <a:xfrm>
              <a:off x="6293" y="9263"/>
              <a:ext cx="541" cy="1077"/>
              <a:chOff x="2740" y="1565"/>
              <a:chExt cx="217" cy="431"/>
            </a:xfrm>
          </p:grpSpPr>
          <p:sp>
            <p:nvSpPr>
              <p:cNvPr id="127013" name="Line 99"/>
              <p:cNvSpPr>
                <a:spLocks noChangeShapeType="1"/>
              </p:cNvSpPr>
              <p:nvPr/>
            </p:nvSpPr>
            <p:spPr bwMode="auto">
              <a:xfrm>
                <a:off x="2740" y="1565"/>
                <a:ext cx="184" cy="370"/>
              </a:xfrm>
              <a:prstGeom prst="line">
                <a:avLst/>
              </a:prstGeom>
              <a:noFill/>
              <a:ln w="11113">
                <a:solidFill>
                  <a:srgbClr val="000000"/>
                </a:solidFill>
                <a:round/>
                <a:headEnd/>
                <a:tailEnd/>
              </a:ln>
            </p:spPr>
            <p:txBody>
              <a:bodyPr/>
              <a:lstStyle/>
              <a:p>
                <a:endParaRPr lang="en-US"/>
              </a:p>
            </p:txBody>
          </p:sp>
          <p:sp>
            <p:nvSpPr>
              <p:cNvPr id="127014" name="Freeform 100"/>
              <p:cNvSpPr>
                <a:spLocks/>
              </p:cNvSpPr>
              <p:nvPr/>
            </p:nvSpPr>
            <p:spPr bwMode="auto">
              <a:xfrm>
                <a:off x="2890" y="1916"/>
                <a:ext cx="67" cy="80"/>
              </a:xfrm>
              <a:custGeom>
                <a:avLst/>
                <a:gdLst>
                  <a:gd name="T0" fmla="*/ 0 w 67"/>
                  <a:gd name="T1" fmla="*/ 32 h 80"/>
                  <a:gd name="T2" fmla="*/ 66 w 67"/>
                  <a:gd name="T3" fmla="*/ 80 h 80"/>
                  <a:gd name="T4" fmla="*/ 67 w 67"/>
                  <a:gd name="T5" fmla="*/ 0 h 80"/>
                  <a:gd name="T6" fmla="*/ 0 w 67"/>
                  <a:gd name="T7" fmla="*/ 32 h 80"/>
                  <a:gd name="T8" fmla="*/ 0 60000 65536"/>
                  <a:gd name="T9" fmla="*/ 0 60000 65536"/>
                  <a:gd name="T10" fmla="*/ 0 60000 65536"/>
                  <a:gd name="T11" fmla="*/ 0 60000 65536"/>
                  <a:gd name="T12" fmla="*/ 0 w 67"/>
                  <a:gd name="T13" fmla="*/ 0 h 80"/>
                  <a:gd name="T14" fmla="*/ 67 w 67"/>
                  <a:gd name="T15" fmla="*/ 80 h 80"/>
                </a:gdLst>
                <a:ahLst/>
                <a:cxnLst>
                  <a:cxn ang="T8">
                    <a:pos x="T0" y="T1"/>
                  </a:cxn>
                  <a:cxn ang="T9">
                    <a:pos x="T2" y="T3"/>
                  </a:cxn>
                  <a:cxn ang="T10">
                    <a:pos x="T4" y="T5"/>
                  </a:cxn>
                  <a:cxn ang="T11">
                    <a:pos x="T6" y="T7"/>
                  </a:cxn>
                </a:cxnLst>
                <a:rect l="T12" t="T13" r="T14" b="T15"/>
                <a:pathLst>
                  <a:path w="67" h="80">
                    <a:moveTo>
                      <a:pt x="0" y="32"/>
                    </a:moveTo>
                    <a:lnTo>
                      <a:pt x="66" y="80"/>
                    </a:lnTo>
                    <a:lnTo>
                      <a:pt x="67" y="0"/>
                    </a:lnTo>
                    <a:lnTo>
                      <a:pt x="0" y="32"/>
                    </a:lnTo>
                    <a:close/>
                  </a:path>
                </a:pathLst>
              </a:custGeom>
              <a:solidFill>
                <a:srgbClr val="000000"/>
              </a:solidFill>
              <a:ln w="9525">
                <a:noFill/>
                <a:round/>
                <a:headEnd/>
                <a:tailEnd/>
              </a:ln>
            </p:spPr>
            <p:txBody>
              <a:bodyPr/>
              <a:lstStyle/>
              <a:p>
                <a:endParaRPr lang="en-US"/>
              </a:p>
            </p:txBody>
          </p:sp>
        </p:grpSp>
        <p:sp>
          <p:nvSpPr>
            <p:cNvPr id="127004" name="Text Box 101"/>
            <p:cNvSpPr txBox="1">
              <a:spLocks noChangeArrowheads="1"/>
            </p:cNvSpPr>
            <p:nvPr/>
          </p:nvSpPr>
          <p:spPr bwMode="auto">
            <a:xfrm>
              <a:off x="2282" y="11123"/>
              <a:ext cx="1321" cy="622"/>
            </a:xfrm>
            <a:prstGeom prst="rect">
              <a:avLst/>
            </a:prstGeom>
            <a:noFill/>
            <a:ln w="9525">
              <a:noFill/>
              <a:miter lim="800000"/>
              <a:headEnd/>
              <a:tailEnd/>
            </a:ln>
          </p:spPr>
          <p:txBody>
            <a:bodyPr/>
            <a:lstStyle/>
            <a:p>
              <a:r>
                <a:rPr lang="en-US" dirty="0" smtClean="0">
                  <a:latin typeface="Arial" charset="0"/>
                </a:rPr>
                <a:t>Patch</a:t>
              </a:r>
              <a:endParaRPr lang="en-US" dirty="0">
                <a:latin typeface="Arial" charset="0"/>
              </a:endParaRPr>
            </a:p>
          </p:txBody>
        </p:sp>
        <p:sp>
          <p:nvSpPr>
            <p:cNvPr id="127005" name="Line 102"/>
            <p:cNvSpPr>
              <a:spLocks noChangeShapeType="1"/>
            </p:cNvSpPr>
            <p:nvPr/>
          </p:nvSpPr>
          <p:spPr bwMode="auto">
            <a:xfrm flipV="1">
              <a:off x="3721" y="10783"/>
              <a:ext cx="1407" cy="437"/>
            </a:xfrm>
            <a:prstGeom prst="line">
              <a:avLst/>
            </a:prstGeom>
            <a:noFill/>
            <a:ln w="25400">
              <a:solidFill>
                <a:srgbClr val="0066FF"/>
              </a:solidFill>
              <a:round/>
              <a:headEnd type="none" w="med" len="med"/>
              <a:tailEnd type="arrow" w="med" len="med"/>
            </a:ln>
          </p:spPr>
          <p:txBody>
            <a:bodyPr/>
            <a:lstStyle/>
            <a:p>
              <a:endParaRPr lang="en-US"/>
            </a:p>
          </p:txBody>
        </p:sp>
        <p:sp>
          <p:nvSpPr>
            <p:cNvPr id="127006" name="Text Box 103"/>
            <p:cNvSpPr txBox="1">
              <a:spLocks noChangeArrowheads="1"/>
            </p:cNvSpPr>
            <p:nvPr/>
          </p:nvSpPr>
          <p:spPr bwMode="auto">
            <a:xfrm>
              <a:off x="8166" y="11153"/>
              <a:ext cx="2089" cy="625"/>
            </a:xfrm>
            <a:prstGeom prst="rect">
              <a:avLst/>
            </a:prstGeom>
            <a:noFill/>
            <a:ln w="9525">
              <a:noFill/>
              <a:miter lim="800000"/>
              <a:headEnd/>
              <a:tailEnd/>
            </a:ln>
          </p:spPr>
          <p:txBody>
            <a:bodyPr/>
            <a:lstStyle/>
            <a:p>
              <a:r>
                <a:rPr lang="en-US" dirty="0" smtClean="0">
                  <a:latin typeface="Arial" charset="0"/>
                </a:rPr>
                <a:t>Metal </a:t>
              </a:r>
              <a:r>
                <a:rPr lang="en-US" dirty="0" err="1">
                  <a:latin typeface="Arial" charset="0"/>
                </a:rPr>
                <a:t>vias</a:t>
              </a:r>
              <a:endParaRPr lang="en-US" dirty="0">
                <a:latin typeface="Arial" charset="0"/>
              </a:endParaRPr>
            </a:p>
          </p:txBody>
        </p:sp>
        <p:sp>
          <p:nvSpPr>
            <p:cNvPr id="127007" name="Line 104"/>
            <p:cNvSpPr>
              <a:spLocks noChangeShapeType="1"/>
            </p:cNvSpPr>
            <p:nvPr/>
          </p:nvSpPr>
          <p:spPr bwMode="auto">
            <a:xfrm flipH="1" flipV="1">
              <a:off x="7255" y="10235"/>
              <a:ext cx="905" cy="865"/>
            </a:xfrm>
            <a:prstGeom prst="line">
              <a:avLst/>
            </a:prstGeom>
            <a:noFill/>
            <a:ln w="25400">
              <a:solidFill>
                <a:srgbClr val="0066FF"/>
              </a:solidFill>
              <a:round/>
              <a:headEnd type="none" w="med" len="med"/>
              <a:tailEnd type="arrow" w="med" len="med"/>
            </a:ln>
          </p:spPr>
          <p:txBody>
            <a:bodyPr/>
            <a:lstStyle/>
            <a:p>
              <a:endParaRPr lang="en-US"/>
            </a:p>
          </p:txBody>
        </p:sp>
        <p:sp>
          <p:nvSpPr>
            <p:cNvPr id="127008" name="Line 105"/>
            <p:cNvSpPr>
              <a:spLocks noChangeShapeType="1"/>
            </p:cNvSpPr>
            <p:nvPr/>
          </p:nvSpPr>
          <p:spPr bwMode="auto">
            <a:xfrm>
              <a:off x="3480" y="8460"/>
              <a:ext cx="2581" cy="738"/>
            </a:xfrm>
            <a:prstGeom prst="line">
              <a:avLst/>
            </a:prstGeom>
            <a:noFill/>
            <a:ln w="25400">
              <a:solidFill>
                <a:srgbClr val="0066FF"/>
              </a:solidFill>
              <a:round/>
              <a:headEnd type="none" w="med" len="med"/>
              <a:tailEnd type="arrow" w="med" len="med"/>
            </a:ln>
          </p:spPr>
          <p:txBody>
            <a:bodyPr/>
            <a:lstStyle/>
            <a:p>
              <a:endParaRPr lang="en-US"/>
            </a:p>
          </p:txBody>
        </p:sp>
        <p:sp>
          <p:nvSpPr>
            <p:cNvPr id="127009" name="Line 106"/>
            <p:cNvSpPr>
              <a:spLocks noChangeShapeType="1"/>
            </p:cNvSpPr>
            <p:nvPr/>
          </p:nvSpPr>
          <p:spPr bwMode="auto">
            <a:xfrm>
              <a:off x="5990" y="9266"/>
              <a:ext cx="216" cy="1"/>
            </a:xfrm>
            <a:prstGeom prst="line">
              <a:avLst/>
            </a:prstGeom>
            <a:noFill/>
            <a:ln w="9525">
              <a:solidFill>
                <a:srgbClr val="000000"/>
              </a:solidFill>
              <a:round/>
              <a:headEnd/>
              <a:tailEnd type="triangle" w="med" len="med"/>
            </a:ln>
          </p:spPr>
          <p:txBody>
            <a:bodyPr/>
            <a:lstStyle/>
            <a:p>
              <a:endParaRPr lang="en-US"/>
            </a:p>
          </p:txBody>
        </p:sp>
        <p:sp>
          <p:nvSpPr>
            <p:cNvPr id="127010" name="Line 107"/>
            <p:cNvSpPr>
              <a:spLocks noChangeShapeType="1"/>
            </p:cNvSpPr>
            <p:nvPr/>
          </p:nvSpPr>
          <p:spPr bwMode="auto">
            <a:xfrm flipH="1">
              <a:off x="6379" y="9266"/>
              <a:ext cx="216" cy="1"/>
            </a:xfrm>
            <a:prstGeom prst="line">
              <a:avLst/>
            </a:prstGeom>
            <a:noFill/>
            <a:ln w="9525">
              <a:solidFill>
                <a:srgbClr val="000000"/>
              </a:solidFill>
              <a:round/>
              <a:headEnd/>
              <a:tailEnd type="triangle" w="med" len="med"/>
            </a:ln>
          </p:spPr>
          <p:txBody>
            <a:bodyPr/>
            <a:lstStyle/>
            <a:p>
              <a:endParaRPr lang="en-US"/>
            </a:p>
          </p:txBody>
        </p:sp>
        <p:sp>
          <p:nvSpPr>
            <p:cNvPr id="127011" name="Rectangle 108"/>
            <p:cNvSpPr>
              <a:spLocks noChangeArrowheads="1"/>
            </p:cNvSpPr>
            <p:nvPr/>
          </p:nvSpPr>
          <p:spPr bwMode="auto">
            <a:xfrm>
              <a:off x="6120" y="8640"/>
              <a:ext cx="540" cy="432"/>
            </a:xfrm>
            <a:prstGeom prst="rect">
              <a:avLst/>
            </a:prstGeom>
            <a:noFill/>
            <a:ln w="9525">
              <a:noFill/>
              <a:miter lim="800000"/>
              <a:headEnd/>
              <a:tailEnd/>
            </a:ln>
          </p:spPr>
          <p:txBody>
            <a:bodyPr lIns="0" tIns="0" rIns="0" bIns="0"/>
            <a:lstStyle/>
            <a:p>
              <a:r>
                <a:rPr lang="en-US" sz="2000">
                  <a:solidFill>
                    <a:srgbClr val="000000"/>
                  </a:solidFill>
                  <a:latin typeface="Times New Roman" pitchFamily="18" charset="0"/>
                </a:rPr>
                <a:t>2</a:t>
              </a:r>
              <a:r>
                <a:rPr lang="en-US" sz="2000" i="1">
                  <a:solidFill>
                    <a:srgbClr val="000000"/>
                  </a:solidFill>
                  <a:latin typeface="Times New Roman" pitchFamily="18" charset="0"/>
                </a:rPr>
                <a:t>a</a:t>
              </a:r>
            </a:p>
          </p:txBody>
        </p:sp>
        <p:sp>
          <p:nvSpPr>
            <p:cNvPr id="127012" name="Oval 90"/>
            <p:cNvSpPr>
              <a:spLocks noChangeArrowheads="1"/>
            </p:cNvSpPr>
            <p:nvPr/>
          </p:nvSpPr>
          <p:spPr bwMode="auto">
            <a:xfrm>
              <a:off x="6208" y="9178"/>
              <a:ext cx="166" cy="162"/>
            </a:xfrm>
            <a:prstGeom prst="ellipse">
              <a:avLst/>
            </a:prstGeom>
            <a:solidFill>
              <a:srgbClr val="00FFFF"/>
            </a:solidFill>
            <a:ln w="11113">
              <a:solidFill>
                <a:srgbClr val="000000"/>
              </a:solidFill>
              <a:round/>
              <a:headEnd/>
              <a:tailEnd/>
            </a:ln>
          </p:spPr>
          <p:txBody>
            <a:bodyPr/>
            <a:lstStyle/>
            <a:p>
              <a:endParaRPr lang="en-US"/>
            </a:p>
          </p:txBody>
        </p:sp>
      </p:grpSp>
      <p:sp>
        <p:nvSpPr>
          <p:cNvPr id="126981" name="Text Box 109"/>
          <p:cNvSpPr txBox="1">
            <a:spLocks noChangeArrowheads="1"/>
          </p:cNvSpPr>
          <p:nvPr/>
        </p:nvSpPr>
        <p:spPr bwMode="auto">
          <a:xfrm>
            <a:off x="1888650" y="6246344"/>
            <a:ext cx="5317481" cy="338554"/>
          </a:xfrm>
          <a:prstGeom prst="rect">
            <a:avLst/>
          </a:prstGeom>
          <a:noFill/>
          <a:ln w="9525">
            <a:noFill/>
            <a:miter lim="800000"/>
            <a:headEnd/>
            <a:tailEnd/>
          </a:ln>
        </p:spPr>
        <p:txBody>
          <a:bodyPr wrap="none">
            <a:spAutoFit/>
          </a:bodyPr>
          <a:lstStyle/>
          <a:p>
            <a:pPr eaLnBrk="1" hangingPunct="1"/>
            <a:r>
              <a:rPr lang="en-US" sz="1600" dirty="0">
                <a:latin typeface="Arial" charset="0"/>
              </a:rPr>
              <a:t>(Hao </a:t>
            </a:r>
            <a:r>
              <a:rPr lang="en-US" sz="1600" dirty="0" err="1">
                <a:latin typeface="Arial" charset="0"/>
              </a:rPr>
              <a:t>Xu</a:t>
            </a:r>
            <a:r>
              <a:rPr lang="en-US" sz="1600" dirty="0">
                <a:latin typeface="Arial" charset="0"/>
              </a:rPr>
              <a:t> Ph.D. dissertation, </a:t>
            </a:r>
            <a:r>
              <a:rPr lang="en-US" sz="1600" dirty="0" smtClean="0">
                <a:latin typeface="Arial" charset="0"/>
              </a:rPr>
              <a:t>University of Houston, </a:t>
            </a:r>
            <a:r>
              <a:rPr lang="en-US" sz="1600" dirty="0">
                <a:latin typeface="Arial" charset="0"/>
              </a:rPr>
              <a:t>2006)</a:t>
            </a:r>
          </a:p>
        </p:txBody>
      </p:sp>
      <p:sp>
        <p:nvSpPr>
          <p:cNvPr id="126982" name="Text Box 110"/>
          <p:cNvSpPr txBox="1">
            <a:spLocks noChangeArrowheads="1"/>
          </p:cNvSpPr>
          <p:nvPr/>
        </p:nvSpPr>
        <p:spPr bwMode="auto">
          <a:xfrm>
            <a:off x="1558925" y="5545823"/>
            <a:ext cx="6113463" cy="369888"/>
          </a:xfrm>
          <a:prstGeom prst="rect">
            <a:avLst/>
          </a:prstGeom>
          <a:noFill/>
          <a:ln w="9525">
            <a:noFill/>
            <a:miter lim="800000"/>
            <a:headEnd/>
            <a:tailEnd/>
          </a:ln>
        </p:spPr>
        <p:txBody>
          <a:bodyPr wrap="none">
            <a:spAutoFit/>
          </a:bodyPr>
          <a:lstStyle/>
          <a:p>
            <a:r>
              <a:rPr lang="en-US" dirty="0">
                <a:solidFill>
                  <a:srgbClr val="0000FF"/>
                </a:solidFill>
              </a:rPr>
              <a:t>The patch operates in the (</a:t>
            </a:r>
            <a:r>
              <a:rPr lang="en-US" dirty="0">
                <a:solidFill>
                  <a:srgbClr val="0000FF"/>
                </a:solidFill>
                <a:latin typeface="Times New Roman" pitchFamily="18" charset="0"/>
                <a:cs typeface="Times New Roman" pitchFamily="18" charset="0"/>
              </a:rPr>
              <a:t>0,0</a:t>
            </a:r>
            <a:r>
              <a:rPr lang="en-US" dirty="0">
                <a:solidFill>
                  <a:srgbClr val="0000FF"/>
                </a:solidFill>
              </a:rPr>
              <a:t>) mode, as an </a:t>
            </a:r>
            <a:r>
              <a:rPr lang="en-US" i="1" dirty="0">
                <a:solidFill>
                  <a:srgbClr val="0000FF"/>
                </a:solidFill>
                <a:latin typeface="Times New Roman" pitchFamily="18" charset="0"/>
                <a:cs typeface="Times New Roman" pitchFamily="18" charset="0"/>
              </a:rPr>
              <a:t>LC</a:t>
            </a:r>
            <a:r>
              <a:rPr lang="en-US" dirty="0">
                <a:solidFill>
                  <a:srgbClr val="0000FF"/>
                </a:solidFill>
              </a:rPr>
              <a:t> resonator</a:t>
            </a:r>
          </a:p>
        </p:txBody>
      </p:sp>
      <p:sp>
        <p:nvSpPr>
          <p:cNvPr id="111" name="Slide Number Placeholder 110"/>
          <p:cNvSpPr>
            <a:spLocks noGrp="1"/>
          </p:cNvSpPr>
          <p:nvPr>
            <p:ph type="sldNum" sz="quarter" idx="4"/>
          </p:nvPr>
        </p:nvSpPr>
        <p:spPr/>
        <p:txBody>
          <a:bodyPr/>
          <a:lstStyle/>
          <a:p>
            <a:pPr>
              <a:defRPr/>
            </a:pPr>
            <a:fld id="{70B0E88B-1183-42A5-A789-9A7FFF2AFA69}" type="slidenum">
              <a:rPr lang="en-US" smtClean="0"/>
              <a:pPr>
                <a:defRPr/>
              </a:pPr>
              <a:t>158</a:t>
            </a:fld>
            <a:endParaRPr lang="en-US" dirty="0"/>
          </a:p>
        </p:txBody>
      </p:sp>
      <p:sp>
        <p:nvSpPr>
          <p:cNvPr id="112" name="Text Box 2"/>
          <p:cNvSpPr txBox="1">
            <a:spLocks noChangeArrowheads="1"/>
          </p:cNvSpPr>
          <p:nvPr/>
        </p:nvSpPr>
        <p:spPr bwMode="auto">
          <a:xfrm>
            <a:off x="2935023"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113" name="Text Box 4"/>
          <p:cNvSpPr txBox="1">
            <a:spLocks noChangeArrowheads="1"/>
          </p:cNvSpPr>
          <p:nvPr/>
        </p:nvSpPr>
        <p:spPr bwMode="auto">
          <a:xfrm>
            <a:off x="1715411" y="646355"/>
            <a:ext cx="5730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Circular Patch Loaded with Vias</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787900" y="1926780"/>
            <a:ext cx="3962400" cy="34544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8003" name="Rectangle 3"/>
          <p:cNvSpPr>
            <a:spLocks noChangeArrowheads="1"/>
          </p:cNvSpPr>
          <p:nvPr/>
        </p:nvSpPr>
        <p:spPr bwMode="auto">
          <a:xfrm>
            <a:off x="279400" y="1939480"/>
            <a:ext cx="4076700" cy="34798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8004" name="Text Box 4"/>
          <p:cNvSpPr txBox="1">
            <a:spLocks noChangeArrowheads="1"/>
          </p:cNvSpPr>
          <p:nvPr/>
        </p:nvSpPr>
        <p:spPr bwMode="auto">
          <a:xfrm>
            <a:off x="2318265" y="1360719"/>
            <a:ext cx="4668907" cy="369332"/>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Example: Circular Patch Loaded with 2 </a:t>
            </a:r>
            <a:r>
              <a:rPr lang="en-US" dirty="0" err="1">
                <a:solidFill>
                  <a:srgbClr val="0000FF"/>
                </a:solidFill>
                <a:latin typeface="Arial" charset="0"/>
              </a:rPr>
              <a:t>Vias</a:t>
            </a:r>
            <a:endParaRPr lang="en-US" dirty="0">
              <a:solidFill>
                <a:srgbClr val="0000FF"/>
              </a:solidFill>
              <a:latin typeface="Arial" charset="0"/>
            </a:endParaRPr>
          </a:p>
        </p:txBody>
      </p:sp>
      <p:sp>
        <p:nvSpPr>
          <p:cNvPr id="128005" name="Text Box 5"/>
          <p:cNvSpPr txBox="1">
            <a:spLocks noChangeArrowheads="1"/>
          </p:cNvSpPr>
          <p:nvPr/>
        </p:nvSpPr>
        <p:spPr bwMode="auto">
          <a:xfrm>
            <a:off x="1867581" y="5682121"/>
            <a:ext cx="5307863"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Unloaded: </a:t>
            </a:r>
            <a:r>
              <a:rPr lang="en-US" sz="2000" dirty="0" smtClean="0">
                <a:solidFill>
                  <a:srgbClr val="0000FF"/>
                </a:solidFill>
                <a:latin typeface="Arial" charset="0"/>
              </a:rPr>
              <a:t>resonance </a:t>
            </a:r>
            <a:r>
              <a:rPr lang="en-US" sz="2000" dirty="0">
                <a:solidFill>
                  <a:srgbClr val="0000FF"/>
                </a:solidFill>
                <a:latin typeface="Arial" charset="0"/>
              </a:rPr>
              <a:t>frequency </a:t>
            </a:r>
            <a:r>
              <a:rPr lang="en-US" sz="2000" dirty="0">
                <a:solidFill>
                  <a:srgbClr val="0000FF"/>
                </a:solidFill>
                <a:latin typeface="Times New Roman" pitchFamily="18" charset="0"/>
                <a:cs typeface="Times New Roman" pitchFamily="18" charset="0"/>
              </a:rPr>
              <a:t>=</a:t>
            </a:r>
            <a:r>
              <a:rPr lang="en-US" sz="2000" dirty="0">
                <a:solidFill>
                  <a:srgbClr val="0000FF"/>
                </a:solidFill>
                <a:latin typeface="Arial" charset="0"/>
              </a:rPr>
              <a:t> </a:t>
            </a:r>
            <a:r>
              <a:rPr lang="en-US" sz="2000" dirty="0">
                <a:solidFill>
                  <a:srgbClr val="0000FF"/>
                </a:solidFill>
                <a:latin typeface="Times New Roman" pitchFamily="18" charset="0"/>
                <a:cs typeface="Times New Roman" pitchFamily="18" charset="0"/>
              </a:rPr>
              <a:t>5.32</a:t>
            </a:r>
            <a:r>
              <a:rPr lang="en-US" sz="2000" dirty="0">
                <a:solidFill>
                  <a:srgbClr val="0000FF"/>
                </a:solidFill>
                <a:latin typeface="Arial" charset="0"/>
              </a:rPr>
              <a:t> GHz.</a:t>
            </a:r>
          </a:p>
        </p:txBody>
      </p:sp>
      <p:pic>
        <p:nvPicPr>
          <p:cNvPr id="128006" name="Picture 6"/>
          <p:cNvPicPr>
            <a:picLocks noChangeAspect="1" noChangeArrowheads="1"/>
          </p:cNvPicPr>
          <p:nvPr/>
        </p:nvPicPr>
        <p:blipFill>
          <a:blip r:embed="rId2" cstate="print"/>
          <a:srcRect/>
          <a:stretch>
            <a:fillRect/>
          </a:stretch>
        </p:blipFill>
        <p:spPr bwMode="auto">
          <a:xfrm>
            <a:off x="374650" y="2095055"/>
            <a:ext cx="3751263" cy="2936875"/>
          </a:xfrm>
          <a:prstGeom prst="rect">
            <a:avLst/>
          </a:prstGeom>
          <a:noFill/>
          <a:ln w="9525">
            <a:noFill/>
            <a:miter lim="800000"/>
            <a:headEnd/>
            <a:tailEnd/>
          </a:ln>
        </p:spPr>
      </p:pic>
      <p:pic>
        <p:nvPicPr>
          <p:cNvPr id="128007" name="Picture 7"/>
          <p:cNvPicPr>
            <a:picLocks noChangeAspect="1" noChangeArrowheads="1"/>
          </p:cNvPicPr>
          <p:nvPr/>
        </p:nvPicPr>
        <p:blipFill>
          <a:blip r:embed="rId3" cstate="print"/>
          <a:srcRect/>
          <a:stretch>
            <a:fillRect/>
          </a:stretch>
        </p:blipFill>
        <p:spPr bwMode="auto">
          <a:xfrm>
            <a:off x="5118100" y="1971230"/>
            <a:ext cx="3365500" cy="3365500"/>
          </a:xfrm>
          <a:prstGeom prst="rect">
            <a:avLst/>
          </a:prstGeom>
          <a:solidFill>
            <a:srgbClr val="66FFFF"/>
          </a:solidFill>
          <a:ln w="9525">
            <a:noFill/>
            <a:miter lim="800000"/>
            <a:headEnd/>
            <a:tailEnd/>
          </a:ln>
        </p:spPr>
      </p:pic>
      <p:sp>
        <p:nvSpPr>
          <p:cNvPr id="128008" name="Text Box 8"/>
          <p:cNvSpPr txBox="1">
            <a:spLocks noChangeArrowheads="1"/>
          </p:cNvSpPr>
          <p:nvPr/>
        </p:nvSpPr>
        <p:spPr bwMode="auto">
          <a:xfrm>
            <a:off x="2967038" y="6166989"/>
            <a:ext cx="3046027" cy="369332"/>
          </a:xfrm>
          <a:prstGeom prst="rect">
            <a:avLst/>
          </a:prstGeom>
          <a:noFill/>
          <a:ln w="9525">
            <a:noFill/>
            <a:miter lim="800000"/>
            <a:headEnd/>
            <a:tailEnd/>
          </a:ln>
        </p:spPr>
        <p:txBody>
          <a:bodyPr wrap="none">
            <a:spAutoFit/>
          </a:bodyPr>
          <a:lstStyle/>
          <a:p>
            <a:pPr eaLnBrk="1" hangingPunct="1"/>
            <a:r>
              <a:rPr lang="en-US" dirty="0" smtClean="0">
                <a:latin typeface="Arial" charset="0"/>
              </a:rPr>
              <a:t>(Miniaturization </a:t>
            </a:r>
            <a:r>
              <a:rPr lang="en-US" dirty="0">
                <a:latin typeface="Arial" charset="0"/>
              </a:rPr>
              <a:t>factor </a:t>
            </a:r>
            <a:r>
              <a:rPr lang="en-US" dirty="0">
                <a:latin typeface="Times New Roman" pitchFamily="18" charset="0"/>
                <a:cs typeface="Times New Roman" pitchFamily="18" charset="0"/>
              </a:rPr>
              <a:t>=</a:t>
            </a:r>
            <a:r>
              <a:rPr lang="en-US" dirty="0">
                <a:latin typeface="Arial" charset="0"/>
              </a:rPr>
              <a:t> 4.8)</a:t>
            </a: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159</a:t>
            </a:fld>
            <a:endParaRPr lang="en-US" dirty="0"/>
          </a:p>
        </p:txBody>
      </p:sp>
      <p:sp>
        <p:nvSpPr>
          <p:cNvPr id="10"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11" name="Text Box 4"/>
          <p:cNvSpPr txBox="1">
            <a:spLocks noChangeArrowheads="1"/>
          </p:cNvSpPr>
          <p:nvPr/>
        </p:nvSpPr>
        <p:spPr bwMode="auto">
          <a:xfrm>
            <a:off x="1715411" y="646355"/>
            <a:ext cx="5730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Circular Patch Loaded with Vias</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image04"/>
          <p:cNvPicPr>
            <a:picLocks noChangeAspect="1" noChangeArrowheads="1"/>
          </p:cNvPicPr>
          <p:nvPr/>
        </p:nvPicPr>
        <p:blipFill>
          <a:blip r:embed="rId3" cstate="print"/>
          <a:srcRect/>
          <a:stretch>
            <a:fillRect/>
          </a:stretch>
        </p:blipFill>
        <p:spPr bwMode="auto">
          <a:xfrm>
            <a:off x="2412876" y="1838165"/>
            <a:ext cx="4225925" cy="3103890"/>
          </a:xfrm>
          <a:prstGeom prst="rect">
            <a:avLst/>
          </a:prstGeom>
          <a:noFill/>
          <a:ln w="9525">
            <a:noFill/>
            <a:miter lim="800000"/>
            <a:headEnd/>
            <a:tailEnd/>
          </a:ln>
        </p:spPr>
      </p:pic>
      <p:sp>
        <p:nvSpPr>
          <p:cNvPr id="71686" name="Text Box 6"/>
          <p:cNvSpPr txBox="1">
            <a:spLocks noChangeArrowheads="1"/>
          </p:cNvSpPr>
          <p:nvPr/>
        </p:nvSpPr>
        <p:spPr bwMode="auto">
          <a:xfrm>
            <a:off x="2310369" y="812202"/>
            <a:ext cx="4424481"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Wraparound Array (conformal)</a:t>
            </a:r>
            <a:endParaRPr lang="en-US" sz="2400" dirty="0">
              <a:solidFill>
                <a:schemeClr val="hlink"/>
              </a:solidFill>
              <a:latin typeface="Arial" charset="0"/>
            </a:endParaRPr>
          </a:p>
        </p:txBody>
      </p:sp>
      <p:sp>
        <p:nvSpPr>
          <p:cNvPr id="71687" name="Text Box 7"/>
          <p:cNvSpPr txBox="1">
            <a:spLocks noChangeArrowheads="1"/>
          </p:cNvSpPr>
          <p:nvPr/>
        </p:nvSpPr>
        <p:spPr bwMode="auto">
          <a:xfrm>
            <a:off x="2214975" y="5977000"/>
            <a:ext cx="4514634" cy="338554"/>
          </a:xfrm>
          <a:prstGeom prst="rect">
            <a:avLst/>
          </a:prstGeom>
          <a:noFill/>
          <a:ln w="9525">
            <a:noFill/>
            <a:miter lim="800000"/>
            <a:headEnd/>
            <a:tailEnd/>
          </a:ln>
        </p:spPr>
        <p:txBody>
          <a:bodyPr wrap="none">
            <a:spAutoFit/>
          </a:bodyPr>
          <a:lstStyle/>
          <a:p>
            <a:pPr eaLnBrk="1" hangingPunct="1"/>
            <a:r>
              <a:rPr lang="en-US" sz="1600" dirty="0">
                <a:latin typeface="Arial" charset="0"/>
              </a:rPr>
              <a:t>(</a:t>
            </a:r>
            <a:r>
              <a:rPr lang="en-US" sz="1600" dirty="0" smtClean="0">
                <a:latin typeface="Arial" charset="0"/>
              </a:rPr>
              <a:t>Photo </a:t>
            </a:r>
            <a:r>
              <a:rPr lang="en-US" sz="1600" dirty="0">
                <a:latin typeface="Arial" charset="0"/>
              </a:rPr>
              <a:t>courtesy of Dr. Rodney B. Waterhouse)</a:t>
            </a: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16</a:t>
            </a:fld>
            <a:endParaRPr lang="en-US" dirty="0"/>
          </a:p>
        </p:txBody>
      </p:sp>
      <p:sp>
        <p:nvSpPr>
          <p:cNvPr id="9" name="Text Box 2"/>
          <p:cNvSpPr txBox="1">
            <a:spLocks noChangeArrowheads="1"/>
          </p:cNvSpPr>
          <p:nvPr/>
        </p:nvSpPr>
        <p:spPr bwMode="auto">
          <a:xfrm>
            <a:off x="1134123"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7" name="TextBox 6"/>
          <p:cNvSpPr txBox="1"/>
          <p:nvPr/>
        </p:nvSpPr>
        <p:spPr>
          <a:xfrm>
            <a:off x="685800" y="5391150"/>
            <a:ext cx="7367145" cy="369332"/>
          </a:xfrm>
          <a:prstGeom prst="rect">
            <a:avLst/>
          </a:prstGeom>
          <a:noFill/>
        </p:spPr>
        <p:txBody>
          <a:bodyPr wrap="none" rtlCol="0">
            <a:spAutoFit/>
          </a:bodyPr>
          <a:lstStyle/>
          <a:p>
            <a:r>
              <a:rPr lang="en-US" dirty="0" smtClean="0">
                <a:solidFill>
                  <a:srgbClr val="0000FF"/>
                </a:solidFill>
              </a:rPr>
              <a:t>The substrate is so thin that it can be bent to “conform” to the surface.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560388" y="5245100"/>
            <a:ext cx="7878762" cy="701675"/>
          </a:xfrm>
          <a:prstGeom prst="rect">
            <a:avLst/>
          </a:prstGeom>
          <a:noFill/>
          <a:ln w="9525">
            <a:noFill/>
            <a:miter lim="800000"/>
            <a:headEnd/>
            <a:tailEnd/>
          </a:ln>
        </p:spPr>
        <p:txBody>
          <a:bodyPr>
            <a:spAutoFit/>
          </a:bodyPr>
          <a:lstStyle/>
          <a:p>
            <a:pPr algn="ctr" eaLnBrk="1" hangingPunct="1"/>
            <a:r>
              <a:rPr lang="en-US" sz="2000" dirty="0">
                <a:solidFill>
                  <a:srgbClr val="0000FF"/>
                </a:solidFill>
                <a:latin typeface="Arial" charset="0"/>
              </a:rPr>
              <a:t>The slot forces the current to flow through a longer path</a:t>
            </a:r>
            <a:r>
              <a:rPr lang="en-US" sz="2000" dirty="0" smtClean="0">
                <a:solidFill>
                  <a:srgbClr val="0000FF"/>
                </a:solidFill>
                <a:latin typeface="Arial" charset="0"/>
              </a:rPr>
              <a:t>,</a:t>
            </a:r>
          </a:p>
          <a:p>
            <a:pPr algn="ctr" eaLnBrk="1" hangingPunct="1"/>
            <a:r>
              <a:rPr lang="en-US" sz="2000" dirty="0" smtClean="0">
                <a:solidFill>
                  <a:srgbClr val="0000FF"/>
                </a:solidFill>
                <a:latin typeface="Arial" charset="0"/>
              </a:rPr>
              <a:t> </a:t>
            </a:r>
            <a:r>
              <a:rPr lang="en-US" sz="2000" dirty="0">
                <a:solidFill>
                  <a:srgbClr val="0000FF"/>
                </a:solidFill>
                <a:latin typeface="Arial" charset="0"/>
              </a:rPr>
              <a:t>increasing the effective dimensions of the patch.</a:t>
            </a:r>
          </a:p>
        </p:txBody>
      </p:sp>
      <p:sp>
        <p:nvSpPr>
          <p:cNvPr id="129028" name="Text Box 4"/>
          <p:cNvSpPr txBox="1">
            <a:spLocks noChangeArrowheads="1"/>
          </p:cNvSpPr>
          <p:nvPr/>
        </p:nvSpPr>
        <p:spPr bwMode="auto">
          <a:xfrm>
            <a:off x="3992321" y="1961923"/>
            <a:ext cx="1184275" cy="400050"/>
          </a:xfrm>
          <a:prstGeom prst="rect">
            <a:avLst/>
          </a:prstGeom>
          <a:noFill/>
          <a:ln w="9525">
            <a:noFill/>
            <a:miter lim="800000"/>
            <a:headEnd/>
            <a:tailEnd/>
          </a:ln>
        </p:spPr>
        <p:txBody>
          <a:bodyPr wrap="none">
            <a:spAutoFit/>
          </a:bodyPr>
          <a:lstStyle/>
          <a:p>
            <a:pPr eaLnBrk="1" hangingPunct="1"/>
            <a:r>
              <a:rPr lang="en-US" sz="2000" dirty="0">
                <a:latin typeface="Arial" charset="0"/>
              </a:rPr>
              <a:t>Top view</a:t>
            </a:r>
          </a:p>
        </p:txBody>
      </p:sp>
      <p:grpSp>
        <p:nvGrpSpPr>
          <p:cNvPr id="129029" name="Group 5"/>
          <p:cNvGrpSpPr>
            <a:grpSpLocks/>
          </p:cNvGrpSpPr>
          <p:nvPr/>
        </p:nvGrpSpPr>
        <p:grpSpPr bwMode="auto">
          <a:xfrm>
            <a:off x="1126678" y="1955800"/>
            <a:ext cx="2057400" cy="2755900"/>
            <a:chOff x="552" y="1232"/>
            <a:chExt cx="1296" cy="1736"/>
          </a:xfrm>
        </p:grpSpPr>
        <p:grpSp>
          <p:nvGrpSpPr>
            <p:cNvPr id="129039" name="Group 6"/>
            <p:cNvGrpSpPr>
              <a:grpSpLocks/>
            </p:cNvGrpSpPr>
            <p:nvPr/>
          </p:nvGrpSpPr>
          <p:grpSpPr bwMode="auto">
            <a:xfrm>
              <a:off x="552" y="1232"/>
              <a:ext cx="1296" cy="1296"/>
              <a:chOff x="2152" y="1192"/>
              <a:chExt cx="1296" cy="1296"/>
            </a:xfrm>
          </p:grpSpPr>
          <p:sp>
            <p:nvSpPr>
              <p:cNvPr id="129041" name="Oval 7"/>
              <p:cNvSpPr>
                <a:spLocks noChangeArrowheads="1"/>
              </p:cNvSpPr>
              <p:nvPr/>
            </p:nvSpPr>
            <p:spPr bwMode="auto">
              <a:xfrm>
                <a:off x="2152" y="1192"/>
                <a:ext cx="1296" cy="1296"/>
              </a:xfrm>
              <a:prstGeom prst="ellipse">
                <a:avLst/>
              </a:prstGeom>
              <a:solidFill>
                <a:srgbClr val="FF9900"/>
              </a:solidFill>
              <a:ln w="9525">
                <a:solidFill>
                  <a:schemeClr val="tx1"/>
                </a:solidFill>
                <a:round/>
                <a:headEnd/>
                <a:tailEnd/>
              </a:ln>
            </p:spPr>
            <p:txBody>
              <a:bodyPr wrap="none" anchor="ctr"/>
              <a:lstStyle/>
              <a:p>
                <a:endParaRPr lang="en-US"/>
              </a:p>
            </p:txBody>
          </p:sp>
          <p:sp>
            <p:nvSpPr>
              <p:cNvPr id="129042" name="Rectangle 8"/>
              <p:cNvSpPr>
                <a:spLocks noChangeArrowheads="1"/>
              </p:cNvSpPr>
              <p:nvPr/>
            </p:nvSpPr>
            <p:spPr bwMode="auto">
              <a:xfrm>
                <a:off x="2800" y="1504"/>
                <a:ext cx="56" cy="6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29043" name="Oval 9"/>
              <p:cNvSpPr>
                <a:spLocks noChangeArrowheads="1"/>
              </p:cNvSpPr>
              <p:nvPr/>
            </p:nvSpPr>
            <p:spPr bwMode="auto">
              <a:xfrm>
                <a:off x="2376" y="1816"/>
                <a:ext cx="64" cy="64"/>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29040" name="Text Box 10"/>
            <p:cNvSpPr txBox="1">
              <a:spLocks noChangeArrowheads="1"/>
            </p:cNvSpPr>
            <p:nvPr/>
          </p:nvSpPr>
          <p:spPr bwMode="auto">
            <a:xfrm>
              <a:off x="950" y="2735"/>
              <a:ext cx="520" cy="233"/>
            </a:xfrm>
            <a:prstGeom prst="rect">
              <a:avLst/>
            </a:prstGeom>
            <a:noFill/>
            <a:ln w="9525">
              <a:noFill/>
              <a:miter lim="800000"/>
              <a:headEnd/>
              <a:tailEnd/>
            </a:ln>
          </p:spPr>
          <p:txBody>
            <a:bodyPr wrap="none">
              <a:spAutoFit/>
            </a:bodyPr>
            <a:lstStyle/>
            <a:p>
              <a:pPr eaLnBrk="1" hangingPunct="1"/>
              <a:r>
                <a:rPr lang="en-US" dirty="0" smtClean="0">
                  <a:solidFill>
                    <a:schemeClr val="hlink"/>
                  </a:solidFill>
                  <a:latin typeface="Arial" charset="0"/>
                </a:rPr>
                <a:t>Linear</a:t>
              </a:r>
              <a:endParaRPr lang="en-US" dirty="0">
                <a:solidFill>
                  <a:schemeClr val="hlink"/>
                </a:solidFill>
                <a:latin typeface="Arial" charset="0"/>
              </a:endParaRPr>
            </a:p>
          </p:txBody>
        </p:sp>
      </p:grpSp>
      <p:grpSp>
        <p:nvGrpSpPr>
          <p:cNvPr id="129030" name="Group 11"/>
          <p:cNvGrpSpPr>
            <a:grpSpLocks/>
          </p:cNvGrpSpPr>
          <p:nvPr/>
        </p:nvGrpSpPr>
        <p:grpSpPr bwMode="auto">
          <a:xfrm>
            <a:off x="5568503" y="1968500"/>
            <a:ext cx="2879725" cy="2765425"/>
            <a:chOff x="3350" y="1240"/>
            <a:chExt cx="1814" cy="1742"/>
          </a:xfrm>
        </p:grpSpPr>
        <p:sp>
          <p:nvSpPr>
            <p:cNvPr id="129031" name="Oval 12"/>
            <p:cNvSpPr>
              <a:spLocks noChangeArrowheads="1"/>
            </p:cNvSpPr>
            <p:nvPr/>
          </p:nvSpPr>
          <p:spPr bwMode="auto">
            <a:xfrm>
              <a:off x="3520" y="1240"/>
              <a:ext cx="1296" cy="1296"/>
            </a:xfrm>
            <a:prstGeom prst="ellipse">
              <a:avLst/>
            </a:prstGeom>
            <a:solidFill>
              <a:srgbClr val="FF9900"/>
            </a:solidFill>
            <a:ln w="9525">
              <a:solidFill>
                <a:schemeClr val="tx1"/>
              </a:solidFill>
              <a:round/>
              <a:headEnd/>
              <a:tailEnd/>
            </a:ln>
          </p:spPr>
          <p:txBody>
            <a:bodyPr wrap="none" anchor="ctr"/>
            <a:lstStyle/>
            <a:p>
              <a:endParaRPr lang="en-US"/>
            </a:p>
          </p:txBody>
        </p:sp>
        <p:sp>
          <p:nvSpPr>
            <p:cNvPr id="129032" name="Rectangle 13"/>
            <p:cNvSpPr>
              <a:spLocks noChangeArrowheads="1"/>
            </p:cNvSpPr>
            <p:nvPr/>
          </p:nvSpPr>
          <p:spPr bwMode="auto">
            <a:xfrm>
              <a:off x="4168" y="1552"/>
              <a:ext cx="56" cy="6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29033" name="Oval 14"/>
            <p:cNvSpPr>
              <a:spLocks noChangeArrowheads="1"/>
            </p:cNvSpPr>
            <p:nvPr/>
          </p:nvSpPr>
          <p:spPr bwMode="auto">
            <a:xfrm>
              <a:off x="3800" y="2128"/>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9034" name="Rectangle 15"/>
            <p:cNvSpPr>
              <a:spLocks noChangeArrowheads="1"/>
            </p:cNvSpPr>
            <p:nvPr/>
          </p:nvSpPr>
          <p:spPr bwMode="auto">
            <a:xfrm rot="5400000">
              <a:off x="4160" y="1560"/>
              <a:ext cx="56" cy="656"/>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29035" name="Oval 16"/>
            <p:cNvSpPr>
              <a:spLocks noChangeArrowheads="1"/>
            </p:cNvSpPr>
            <p:nvPr/>
          </p:nvSpPr>
          <p:spPr bwMode="auto">
            <a:xfrm>
              <a:off x="4504" y="2128"/>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9036" name="Text Box 17"/>
            <p:cNvSpPr txBox="1">
              <a:spLocks noChangeArrowheads="1"/>
            </p:cNvSpPr>
            <p:nvPr/>
          </p:nvSpPr>
          <p:spPr bwMode="auto">
            <a:xfrm>
              <a:off x="4062" y="2751"/>
              <a:ext cx="316" cy="231"/>
            </a:xfrm>
            <a:prstGeom prst="rect">
              <a:avLst/>
            </a:prstGeom>
            <a:noFill/>
            <a:ln w="9525">
              <a:noFill/>
              <a:miter lim="800000"/>
              <a:headEnd/>
              <a:tailEnd/>
            </a:ln>
          </p:spPr>
          <p:txBody>
            <a:bodyPr wrap="none">
              <a:spAutoFit/>
            </a:bodyPr>
            <a:lstStyle/>
            <a:p>
              <a:pPr eaLnBrk="1" hangingPunct="1"/>
              <a:r>
                <a:rPr lang="en-US">
                  <a:solidFill>
                    <a:schemeClr val="hlink"/>
                  </a:solidFill>
                  <a:latin typeface="Arial" charset="0"/>
                </a:rPr>
                <a:t>CP</a:t>
              </a:r>
            </a:p>
          </p:txBody>
        </p:sp>
        <p:sp>
          <p:nvSpPr>
            <p:cNvPr id="129037" name="Text Box 18"/>
            <p:cNvSpPr txBox="1">
              <a:spLocks noChangeArrowheads="1"/>
            </p:cNvSpPr>
            <p:nvPr/>
          </p:nvSpPr>
          <p:spPr bwMode="auto">
            <a:xfrm>
              <a:off x="3350" y="2271"/>
              <a:ext cx="249" cy="231"/>
            </a:xfrm>
            <a:prstGeom prst="rect">
              <a:avLst/>
            </a:prstGeom>
            <a:noFill/>
            <a:ln w="9525">
              <a:noFill/>
              <a:miter lim="800000"/>
              <a:headEnd/>
              <a:tailEnd/>
            </a:ln>
          </p:spPr>
          <p:txBody>
            <a:bodyPr wrap="none">
              <a:spAutoFit/>
            </a:bodyPr>
            <a:lstStyle/>
            <a:p>
              <a:pPr eaLnBrk="1" hangingPunct="1"/>
              <a:r>
                <a:rPr lang="en-US" dirty="0">
                  <a:latin typeface="Arial" charset="0"/>
                </a:rPr>
                <a:t>0</a:t>
              </a:r>
              <a:r>
                <a:rPr lang="en-US" baseline="30000" dirty="0">
                  <a:latin typeface="Arial" charset="0"/>
                </a:rPr>
                <a:t>o</a:t>
              </a:r>
            </a:p>
          </p:txBody>
        </p:sp>
        <p:sp>
          <p:nvSpPr>
            <p:cNvPr id="129038" name="Text Box 19"/>
            <p:cNvSpPr txBox="1">
              <a:spLocks noChangeArrowheads="1"/>
            </p:cNvSpPr>
            <p:nvPr/>
          </p:nvSpPr>
          <p:spPr bwMode="auto">
            <a:xfrm>
              <a:off x="4774" y="2229"/>
              <a:ext cx="390" cy="233"/>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rPr>
                <a:t>90</a:t>
              </a:r>
              <a:r>
                <a:rPr lang="en-US" baseline="30000" dirty="0">
                  <a:latin typeface="Times New Roman" pitchFamily="18" charset="0"/>
                  <a:cs typeface="Times New Roman" pitchFamily="18" charset="0"/>
                </a:rPr>
                <a:t>o</a:t>
              </a:r>
            </a:p>
          </p:txBody>
        </p:sp>
      </p:grpSp>
      <p:sp>
        <p:nvSpPr>
          <p:cNvPr id="20" name="Slide Number Placeholder 19"/>
          <p:cNvSpPr>
            <a:spLocks noGrp="1"/>
          </p:cNvSpPr>
          <p:nvPr>
            <p:ph type="sldNum" sz="quarter" idx="4"/>
          </p:nvPr>
        </p:nvSpPr>
        <p:spPr/>
        <p:txBody>
          <a:bodyPr/>
          <a:lstStyle/>
          <a:p>
            <a:pPr>
              <a:defRPr/>
            </a:pPr>
            <a:fld id="{70B0E88B-1183-42A5-A789-9A7FFF2AFA69}" type="slidenum">
              <a:rPr lang="en-US" smtClean="0"/>
              <a:pPr>
                <a:defRPr/>
              </a:pPr>
              <a:t>160</a:t>
            </a:fld>
            <a:endParaRPr lang="en-US" dirty="0"/>
          </a:p>
        </p:txBody>
      </p:sp>
      <p:sp>
        <p:nvSpPr>
          <p:cNvPr id="21"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2" name="Text Box 4"/>
          <p:cNvSpPr txBox="1">
            <a:spLocks noChangeArrowheads="1"/>
          </p:cNvSpPr>
          <p:nvPr/>
        </p:nvSpPr>
        <p:spPr bwMode="auto">
          <a:xfrm>
            <a:off x="2564495" y="727504"/>
            <a:ext cx="4206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Slotted Patch</a:t>
            </a:r>
            <a:endParaRPr lang="en-US" sz="2400" dirty="0">
              <a:solidFill>
                <a:schemeClr val="hlink"/>
              </a:solidFill>
              <a:latin typeface="Arial"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782638" y="4714071"/>
            <a:ext cx="7878762" cy="1261884"/>
          </a:xfrm>
          <a:prstGeom prst="rect">
            <a:avLst/>
          </a:prstGeom>
          <a:noFill/>
          <a:ln w="9525">
            <a:noFill/>
            <a:miter lim="800000"/>
            <a:headEnd/>
            <a:tailEnd/>
          </a:ln>
        </p:spPr>
        <p:txBody>
          <a:bodyPr>
            <a:spAutoFit/>
          </a:bodyPr>
          <a:lstStyle/>
          <a:p>
            <a:pPr marL="228600" indent="-228600" eaLnBrk="1" hangingPunct="1">
              <a:spcAft>
                <a:spcPts val="1200"/>
              </a:spcAft>
              <a:buFont typeface="Wingdings" pitchFamily="2" charset="2"/>
              <a:buChar char="§"/>
            </a:pPr>
            <a:r>
              <a:rPr lang="en-US" sz="2000" dirty="0" smtClean="0">
                <a:solidFill>
                  <a:srgbClr val="0000FF"/>
                </a:solidFill>
                <a:latin typeface="Arial" charset="0"/>
              </a:rPr>
              <a:t>Meandering </a:t>
            </a:r>
            <a:r>
              <a:rPr lang="en-US" sz="2000" dirty="0">
                <a:solidFill>
                  <a:srgbClr val="0000FF"/>
                </a:solidFill>
                <a:latin typeface="Arial" charset="0"/>
              </a:rPr>
              <a:t>forces the current to flow through a longer path, </a:t>
            </a:r>
            <a:r>
              <a:rPr lang="en-US" sz="2000" dirty="0" smtClean="0">
                <a:solidFill>
                  <a:srgbClr val="0000FF"/>
                </a:solidFill>
                <a:latin typeface="Arial" charset="0"/>
              </a:rPr>
              <a:t>  increasing </a:t>
            </a:r>
            <a:r>
              <a:rPr lang="en-US" sz="2000" dirty="0">
                <a:solidFill>
                  <a:srgbClr val="0000FF"/>
                </a:solidFill>
                <a:latin typeface="Arial" charset="0"/>
              </a:rPr>
              <a:t>the effective dimensions of the patch</a:t>
            </a:r>
            <a:r>
              <a:rPr lang="en-US" sz="2000" dirty="0" smtClean="0">
                <a:solidFill>
                  <a:srgbClr val="0000FF"/>
                </a:solidFill>
                <a:latin typeface="Arial" charset="0"/>
              </a:rPr>
              <a:t>.</a:t>
            </a:r>
          </a:p>
          <a:p>
            <a:pPr eaLnBrk="1" hangingPunct="1">
              <a:buFont typeface="Wingdings" pitchFamily="2" charset="2"/>
              <a:buChar char="§"/>
            </a:pPr>
            <a:endParaRPr lang="en-US" sz="600" dirty="0" smtClean="0">
              <a:solidFill>
                <a:srgbClr val="0000FF"/>
              </a:solidFill>
              <a:latin typeface="Arial" charset="0"/>
            </a:endParaRPr>
          </a:p>
          <a:p>
            <a:pPr eaLnBrk="1" hangingPunct="1">
              <a:buFont typeface="Wingdings" pitchFamily="2" charset="2"/>
              <a:buChar char="§"/>
            </a:pPr>
            <a:r>
              <a:rPr lang="en-US" sz="2000" dirty="0" smtClean="0">
                <a:solidFill>
                  <a:srgbClr val="0000FF"/>
                </a:solidFill>
                <a:latin typeface="Arial" charset="0"/>
              </a:rPr>
              <a:t>  Meandering also increases the capacitance of the PIFA line.</a:t>
            </a:r>
            <a:endParaRPr lang="en-US" sz="2000" dirty="0">
              <a:solidFill>
                <a:srgbClr val="0000FF"/>
              </a:solidFill>
              <a:latin typeface="Arial" charset="0"/>
            </a:endParaRPr>
          </a:p>
        </p:txBody>
      </p:sp>
      <p:sp>
        <p:nvSpPr>
          <p:cNvPr id="130052" name="Rectangle 5"/>
          <p:cNvSpPr>
            <a:spLocks noChangeArrowheads="1"/>
          </p:cNvSpPr>
          <p:nvPr/>
        </p:nvSpPr>
        <p:spPr bwMode="auto">
          <a:xfrm>
            <a:off x="1752600" y="1905000"/>
            <a:ext cx="88900" cy="10414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53" name="Rectangle 6"/>
          <p:cNvSpPr>
            <a:spLocks noChangeArrowheads="1"/>
          </p:cNvSpPr>
          <p:nvPr/>
        </p:nvSpPr>
        <p:spPr bwMode="auto">
          <a:xfrm rot="5400000">
            <a:off x="2298700" y="1357313"/>
            <a:ext cx="88900" cy="11684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54" name="Rectangle 7"/>
          <p:cNvSpPr>
            <a:spLocks noChangeArrowheads="1"/>
          </p:cNvSpPr>
          <p:nvPr/>
        </p:nvSpPr>
        <p:spPr bwMode="auto">
          <a:xfrm rot="5400000">
            <a:off x="2063750" y="2559050"/>
            <a:ext cx="88900" cy="6985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55" name="Rectangle 8"/>
          <p:cNvSpPr>
            <a:spLocks noChangeArrowheads="1"/>
          </p:cNvSpPr>
          <p:nvPr/>
        </p:nvSpPr>
        <p:spPr bwMode="auto">
          <a:xfrm>
            <a:off x="2374900" y="2324100"/>
            <a:ext cx="88900" cy="6096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56" name="Rectangle 9"/>
          <p:cNvSpPr>
            <a:spLocks noChangeArrowheads="1"/>
          </p:cNvSpPr>
          <p:nvPr/>
        </p:nvSpPr>
        <p:spPr bwMode="auto">
          <a:xfrm>
            <a:off x="2843975" y="1905000"/>
            <a:ext cx="88900" cy="12446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57" name="Oval 10"/>
          <p:cNvSpPr>
            <a:spLocks noChangeArrowheads="1"/>
          </p:cNvSpPr>
          <p:nvPr/>
        </p:nvSpPr>
        <p:spPr bwMode="auto">
          <a:xfrm>
            <a:off x="2363025" y="2344225"/>
            <a:ext cx="101600" cy="101600"/>
          </a:xfrm>
          <a:prstGeom prst="ellipse">
            <a:avLst/>
          </a:prstGeom>
          <a:solidFill>
            <a:schemeClr val="tx1"/>
          </a:solidFill>
          <a:ln w="9525">
            <a:solidFill>
              <a:schemeClr val="tx1"/>
            </a:solidFill>
            <a:round/>
            <a:headEnd/>
            <a:tailEnd/>
          </a:ln>
        </p:spPr>
        <p:txBody>
          <a:bodyPr wrap="none" anchor="ctr"/>
          <a:lstStyle/>
          <a:p>
            <a:endParaRPr lang="en-US"/>
          </a:p>
        </p:txBody>
      </p:sp>
      <p:sp>
        <p:nvSpPr>
          <p:cNvPr id="130058" name="Oval 11"/>
          <p:cNvSpPr>
            <a:spLocks noChangeArrowheads="1"/>
          </p:cNvSpPr>
          <p:nvPr/>
        </p:nvSpPr>
        <p:spPr bwMode="auto">
          <a:xfrm>
            <a:off x="2855025" y="3009900"/>
            <a:ext cx="1016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0059" name="Text Box 12"/>
          <p:cNvSpPr txBox="1">
            <a:spLocks noChangeArrowheads="1"/>
          </p:cNvSpPr>
          <p:nvPr/>
        </p:nvSpPr>
        <p:spPr bwMode="auto">
          <a:xfrm>
            <a:off x="3044825" y="2830513"/>
            <a:ext cx="710451" cy="369332"/>
          </a:xfrm>
          <a:prstGeom prst="rect">
            <a:avLst/>
          </a:prstGeom>
          <a:noFill/>
          <a:ln w="9525">
            <a:noFill/>
            <a:miter lim="800000"/>
            <a:headEnd/>
            <a:tailEnd/>
          </a:ln>
        </p:spPr>
        <p:txBody>
          <a:bodyPr wrap="none">
            <a:spAutoFit/>
          </a:bodyPr>
          <a:lstStyle/>
          <a:p>
            <a:pPr eaLnBrk="1" hangingPunct="1"/>
            <a:r>
              <a:rPr lang="en-US" dirty="0" smtClean="0">
                <a:latin typeface="Arial" charset="0"/>
              </a:rPr>
              <a:t>Feed</a:t>
            </a:r>
            <a:endParaRPr lang="en-US" dirty="0">
              <a:latin typeface="Arial" charset="0"/>
            </a:endParaRPr>
          </a:p>
        </p:txBody>
      </p:sp>
      <p:sp>
        <p:nvSpPr>
          <p:cNvPr id="130060" name="Text Box 13"/>
          <p:cNvSpPr txBox="1">
            <a:spLocks noChangeArrowheads="1"/>
          </p:cNvSpPr>
          <p:nvPr/>
        </p:nvSpPr>
        <p:spPr bwMode="auto">
          <a:xfrm>
            <a:off x="3103377" y="1976809"/>
            <a:ext cx="513923" cy="369332"/>
          </a:xfrm>
          <a:prstGeom prst="rect">
            <a:avLst/>
          </a:prstGeom>
          <a:noFill/>
          <a:ln w="9525">
            <a:noFill/>
            <a:miter lim="800000"/>
            <a:headEnd/>
            <a:tailEnd/>
          </a:ln>
        </p:spPr>
        <p:txBody>
          <a:bodyPr wrap="none">
            <a:spAutoFit/>
          </a:bodyPr>
          <a:lstStyle/>
          <a:p>
            <a:pPr eaLnBrk="1" hangingPunct="1"/>
            <a:r>
              <a:rPr lang="en-US" dirty="0" smtClean="0">
                <a:latin typeface="Arial" charset="0"/>
              </a:rPr>
              <a:t>Via</a:t>
            </a:r>
            <a:endParaRPr lang="en-US" dirty="0">
              <a:latin typeface="Arial" charset="0"/>
            </a:endParaRPr>
          </a:p>
        </p:txBody>
      </p:sp>
      <p:sp>
        <p:nvSpPr>
          <p:cNvPr id="130061" name="Line 14"/>
          <p:cNvSpPr>
            <a:spLocks noChangeShapeType="1"/>
          </p:cNvSpPr>
          <p:nvPr/>
        </p:nvSpPr>
        <p:spPr bwMode="auto">
          <a:xfrm flipH="1">
            <a:off x="2601026" y="2218047"/>
            <a:ext cx="469900" cy="139700"/>
          </a:xfrm>
          <a:prstGeom prst="line">
            <a:avLst/>
          </a:prstGeom>
          <a:noFill/>
          <a:ln w="9525">
            <a:solidFill>
              <a:schemeClr val="tx1"/>
            </a:solidFill>
            <a:round/>
            <a:headEnd/>
            <a:tailEnd type="triangle" w="med" len="med"/>
          </a:ln>
        </p:spPr>
        <p:txBody>
          <a:bodyPr wrap="none"/>
          <a:lstStyle/>
          <a:p>
            <a:endParaRPr lang="en-US"/>
          </a:p>
        </p:txBody>
      </p:sp>
      <p:sp>
        <p:nvSpPr>
          <p:cNvPr id="130062" name="Text Box 15"/>
          <p:cNvSpPr txBox="1">
            <a:spLocks noChangeArrowheads="1"/>
          </p:cNvSpPr>
          <p:nvPr/>
        </p:nvSpPr>
        <p:spPr bwMode="auto">
          <a:xfrm>
            <a:off x="835025" y="3567113"/>
            <a:ext cx="3359150" cy="366712"/>
          </a:xfrm>
          <a:prstGeom prst="rect">
            <a:avLst/>
          </a:prstGeom>
          <a:noFill/>
          <a:ln w="9525">
            <a:noFill/>
            <a:miter lim="800000"/>
            <a:headEnd/>
            <a:tailEnd/>
          </a:ln>
        </p:spPr>
        <p:txBody>
          <a:bodyPr wrap="none">
            <a:spAutoFit/>
          </a:bodyPr>
          <a:lstStyle/>
          <a:p>
            <a:pPr eaLnBrk="1" hangingPunct="1"/>
            <a:r>
              <a:rPr lang="en-US">
                <a:solidFill>
                  <a:schemeClr val="hlink"/>
                </a:solidFill>
                <a:latin typeface="Arial" charset="0"/>
              </a:rPr>
              <a:t>Meandered quarter-wave patch</a:t>
            </a:r>
          </a:p>
        </p:txBody>
      </p:sp>
      <p:grpSp>
        <p:nvGrpSpPr>
          <p:cNvPr id="130063" name="Group 27"/>
          <p:cNvGrpSpPr>
            <a:grpSpLocks/>
          </p:cNvGrpSpPr>
          <p:nvPr/>
        </p:nvGrpSpPr>
        <p:grpSpPr bwMode="auto">
          <a:xfrm>
            <a:off x="5568125" y="1924051"/>
            <a:ext cx="1987550" cy="1338263"/>
            <a:chOff x="3500" y="1212"/>
            <a:chExt cx="1252" cy="843"/>
          </a:xfrm>
        </p:grpSpPr>
        <p:sp>
          <p:nvSpPr>
            <p:cNvPr id="130065" name="Rectangle 16"/>
            <p:cNvSpPr>
              <a:spLocks noChangeArrowheads="1"/>
            </p:cNvSpPr>
            <p:nvPr/>
          </p:nvSpPr>
          <p:spPr bwMode="auto">
            <a:xfrm>
              <a:off x="3504" y="1216"/>
              <a:ext cx="56" cy="6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66" name="Rectangle 17"/>
            <p:cNvSpPr>
              <a:spLocks noChangeArrowheads="1"/>
            </p:cNvSpPr>
            <p:nvPr/>
          </p:nvSpPr>
          <p:spPr bwMode="auto">
            <a:xfrm rot="5400000">
              <a:off x="3840" y="872"/>
              <a:ext cx="56" cy="73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67" name="Rectangle 18"/>
            <p:cNvSpPr>
              <a:spLocks noChangeArrowheads="1"/>
            </p:cNvSpPr>
            <p:nvPr/>
          </p:nvSpPr>
          <p:spPr bwMode="auto">
            <a:xfrm rot="5400000">
              <a:off x="3700" y="1628"/>
              <a:ext cx="56" cy="44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68" name="Rectangle 19"/>
            <p:cNvSpPr>
              <a:spLocks noChangeArrowheads="1"/>
            </p:cNvSpPr>
            <p:nvPr/>
          </p:nvSpPr>
          <p:spPr bwMode="auto">
            <a:xfrm>
              <a:off x="3896" y="1480"/>
              <a:ext cx="56" cy="384"/>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69" name="Rectangle 20"/>
            <p:cNvSpPr>
              <a:spLocks noChangeArrowheads="1"/>
            </p:cNvSpPr>
            <p:nvPr/>
          </p:nvSpPr>
          <p:spPr bwMode="auto">
            <a:xfrm>
              <a:off x="4184" y="1216"/>
              <a:ext cx="56" cy="784"/>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30070" name="Oval 21"/>
            <p:cNvSpPr>
              <a:spLocks noChangeArrowheads="1"/>
            </p:cNvSpPr>
            <p:nvPr/>
          </p:nvSpPr>
          <p:spPr bwMode="auto">
            <a:xfrm>
              <a:off x="4184" y="1903"/>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30071" name="Oval 22"/>
            <p:cNvSpPr>
              <a:spLocks noChangeArrowheads="1"/>
            </p:cNvSpPr>
            <p:nvPr/>
          </p:nvSpPr>
          <p:spPr bwMode="auto">
            <a:xfrm>
              <a:off x="4183" y="1650"/>
              <a:ext cx="64" cy="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0072" name="Text Box 23"/>
            <p:cNvSpPr txBox="1">
              <a:spLocks noChangeArrowheads="1"/>
            </p:cNvSpPr>
            <p:nvPr/>
          </p:nvSpPr>
          <p:spPr bwMode="auto">
            <a:xfrm>
              <a:off x="4304" y="1553"/>
              <a:ext cx="448" cy="233"/>
            </a:xfrm>
            <a:prstGeom prst="rect">
              <a:avLst/>
            </a:prstGeom>
            <a:noFill/>
            <a:ln w="9525">
              <a:noFill/>
              <a:miter lim="800000"/>
              <a:headEnd/>
              <a:tailEnd/>
            </a:ln>
          </p:spPr>
          <p:txBody>
            <a:bodyPr wrap="none">
              <a:spAutoFit/>
            </a:bodyPr>
            <a:lstStyle/>
            <a:p>
              <a:pPr eaLnBrk="1" hangingPunct="1"/>
              <a:r>
                <a:rPr lang="en-US" dirty="0" smtClean="0">
                  <a:latin typeface="Arial" charset="0"/>
                </a:rPr>
                <a:t>Feed</a:t>
              </a:r>
              <a:endParaRPr lang="en-US" dirty="0">
                <a:latin typeface="Arial" charset="0"/>
              </a:endParaRPr>
            </a:p>
          </p:txBody>
        </p:sp>
        <p:sp>
          <p:nvSpPr>
            <p:cNvPr id="130073" name="Text Box 24"/>
            <p:cNvSpPr txBox="1">
              <a:spLocks noChangeArrowheads="1"/>
            </p:cNvSpPr>
            <p:nvPr/>
          </p:nvSpPr>
          <p:spPr bwMode="auto">
            <a:xfrm>
              <a:off x="4306" y="1822"/>
              <a:ext cx="324" cy="233"/>
            </a:xfrm>
            <a:prstGeom prst="rect">
              <a:avLst/>
            </a:prstGeom>
            <a:noFill/>
            <a:ln w="9525">
              <a:noFill/>
              <a:miter lim="800000"/>
              <a:headEnd/>
              <a:tailEnd/>
            </a:ln>
          </p:spPr>
          <p:txBody>
            <a:bodyPr wrap="none">
              <a:spAutoFit/>
            </a:bodyPr>
            <a:lstStyle/>
            <a:p>
              <a:pPr eaLnBrk="1" hangingPunct="1"/>
              <a:r>
                <a:rPr lang="en-US" dirty="0" smtClean="0">
                  <a:latin typeface="Arial" charset="0"/>
                </a:rPr>
                <a:t>Via</a:t>
              </a:r>
              <a:endParaRPr lang="en-US" dirty="0">
                <a:latin typeface="Arial" charset="0"/>
              </a:endParaRPr>
            </a:p>
          </p:txBody>
        </p:sp>
      </p:grpSp>
      <p:sp>
        <p:nvSpPr>
          <p:cNvPr id="130064" name="Text Box 25"/>
          <p:cNvSpPr txBox="1">
            <a:spLocks noChangeArrowheads="1"/>
          </p:cNvSpPr>
          <p:nvPr/>
        </p:nvSpPr>
        <p:spPr bwMode="auto">
          <a:xfrm>
            <a:off x="5254625" y="3567113"/>
            <a:ext cx="1915974" cy="369332"/>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Arial" charset="0"/>
              </a:rPr>
              <a:t>Meandered </a:t>
            </a:r>
            <a:r>
              <a:rPr lang="en-US" dirty="0" smtClean="0">
                <a:solidFill>
                  <a:schemeClr val="hlink"/>
                </a:solidFill>
                <a:latin typeface="Arial" charset="0"/>
              </a:rPr>
              <a:t>PIFA</a:t>
            </a:r>
            <a:endParaRPr lang="en-US" dirty="0">
              <a:solidFill>
                <a:schemeClr val="hlink"/>
              </a:solidFill>
              <a:latin typeface="Arial" charset="0"/>
            </a:endParaRPr>
          </a:p>
        </p:txBody>
      </p:sp>
      <p:sp>
        <p:nvSpPr>
          <p:cNvPr id="26" name="Slide Number Placeholder 25"/>
          <p:cNvSpPr>
            <a:spLocks noGrp="1"/>
          </p:cNvSpPr>
          <p:nvPr>
            <p:ph type="sldNum" sz="quarter" idx="4"/>
          </p:nvPr>
        </p:nvSpPr>
        <p:spPr/>
        <p:txBody>
          <a:bodyPr/>
          <a:lstStyle/>
          <a:p>
            <a:pPr>
              <a:defRPr/>
            </a:pPr>
            <a:fld id="{70B0E88B-1183-42A5-A789-9A7FFF2AFA69}" type="slidenum">
              <a:rPr lang="en-US" smtClean="0"/>
              <a:pPr>
                <a:defRPr/>
              </a:pPr>
              <a:t>161</a:t>
            </a:fld>
            <a:endParaRPr lang="en-US" dirty="0"/>
          </a:p>
        </p:txBody>
      </p:sp>
      <p:sp>
        <p:nvSpPr>
          <p:cNvPr id="27" name="Text Box 2"/>
          <p:cNvSpPr txBox="1">
            <a:spLocks noChangeArrowheads="1"/>
          </p:cNvSpPr>
          <p:nvPr/>
        </p:nvSpPr>
        <p:spPr bwMode="auto">
          <a:xfrm>
            <a:off x="3065648" y="0"/>
            <a:ext cx="3159839"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Miniaturization</a:t>
            </a:r>
          </a:p>
        </p:txBody>
      </p:sp>
      <p:sp>
        <p:nvSpPr>
          <p:cNvPr id="28" name="Text Box 4"/>
          <p:cNvSpPr txBox="1">
            <a:spLocks noChangeArrowheads="1"/>
          </p:cNvSpPr>
          <p:nvPr/>
        </p:nvSpPr>
        <p:spPr bwMode="auto">
          <a:xfrm>
            <a:off x="2564495" y="751254"/>
            <a:ext cx="4206418" cy="461665"/>
          </a:xfrm>
          <a:prstGeom prst="rect">
            <a:avLst/>
          </a:prstGeom>
          <a:noFill/>
          <a:ln w="9525">
            <a:noFill/>
            <a:miter lim="800000"/>
            <a:headEnd/>
            <a:tailEnd/>
          </a:ln>
        </p:spPr>
        <p:txBody>
          <a:bodyPr wrap="square">
            <a:spAutoFit/>
          </a:bodyPr>
          <a:lstStyle/>
          <a:p>
            <a:pPr algn="ctr" eaLnBrk="1" hangingPunct="1"/>
            <a:r>
              <a:rPr lang="en-US" sz="2400" dirty="0" smtClean="0">
                <a:solidFill>
                  <a:schemeClr val="hlink"/>
                </a:solidFill>
                <a:latin typeface="Arial" charset="0"/>
              </a:rPr>
              <a:t>Meandering</a:t>
            </a:r>
            <a:endParaRPr lang="en-US" sz="2400" dirty="0">
              <a:solidFill>
                <a:schemeClr val="hlink"/>
              </a:solidFill>
              <a:latin typeface="Arial"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957942"/>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a:t>
            </a:r>
            <a:r>
              <a:rPr lang="en-US" sz="2000" dirty="0">
                <a:latin typeface="Arial" charset="0"/>
              </a:rPr>
              <a:t>Impedance</a:t>
            </a:r>
            <a:endParaRPr lang="en-US" sz="2000" dirty="0" smtClean="0">
              <a:latin typeface="Arial" charset="0"/>
            </a:endParaRP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Circular polarization</a:t>
            </a:r>
          </a:p>
          <a:p>
            <a:pPr marL="225425" indent="-225425" eaLnBrk="1" hangingPunct="1">
              <a:spcAft>
                <a:spcPct val="50000"/>
              </a:spcAft>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solidFill>
                  <a:srgbClr val="FF0000"/>
                </a:solidFill>
                <a:latin typeface="Arial" charset="0"/>
              </a:rPr>
              <a:t> Reducing surface waves and lateral radiation</a:t>
            </a:r>
            <a:endParaRPr lang="en-US" sz="2000" dirty="0">
              <a:solidFill>
                <a:srgbClr val="FF0000"/>
              </a:solidFill>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162</a:t>
            </a:fld>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
        <p:nvSpPr>
          <p:cNvPr id="131075" name="Text Box 306"/>
          <p:cNvSpPr txBox="1">
            <a:spLocks noChangeArrowheads="1"/>
          </p:cNvSpPr>
          <p:nvPr/>
        </p:nvSpPr>
        <p:spPr bwMode="auto">
          <a:xfrm>
            <a:off x="1894855" y="852447"/>
            <a:ext cx="5649752"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Reduced Surface Wave (RSW) Antenna</a:t>
            </a:r>
          </a:p>
        </p:txBody>
      </p:sp>
      <p:grpSp>
        <p:nvGrpSpPr>
          <p:cNvPr id="131076" name="Group 311"/>
          <p:cNvGrpSpPr>
            <a:grpSpLocks/>
          </p:cNvGrpSpPr>
          <p:nvPr/>
        </p:nvGrpSpPr>
        <p:grpSpPr bwMode="auto">
          <a:xfrm>
            <a:off x="1072732" y="1770067"/>
            <a:ext cx="6896100" cy="2806706"/>
            <a:chOff x="328" y="1570"/>
            <a:chExt cx="4344" cy="1768"/>
          </a:xfrm>
        </p:grpSpPr>
        <p:sp>
          <p:nvSpPr>
            <p:cNvPr id="131078" name="Rectangle 30"/>
            <p:cNvSpPr>
              <a:spLocks noChangeArrowheads="1"/>
            </p:cNvSpPr>
            <p:nvPr/>
          </p:nvSpPr>
          <p:spPr bwMode="auto">
            <a:xfrm>
              <a:off x="1373" y="3165"/>
              <a:ext cx="744" cy="173"/>
            </a:xfrm>
            <a:prstGeom prst="rect">
              <a:avLst/>
            </a:prstGeom>
            <a:noFill/>
            <a:ln w="9525">
              <a:noFill/>
              <a:miter lim="800000"/>
              <a:headEnd/>
              <a:tailEnd/>
            </a:ln>
          </p:spPr>
          <p:txBody>
            <a:bodyPr wrap="none" lIns="0" tIns="0" rIns="0" bIns="0">
              <a:spAutoFit/>
            </a:bodyPr>
            <a:lstStyle/>
            <a:p>
              <a:pPr algn="ctr"/>
              <a:r>
                <a:rPr lang="en-US" dirty="0">
                  <a:latin typeface="Arial" charset="0"/>
                </a:rPr>
                <a:t>SIDE VIEW</a:t>
              </a:r>
            </a:p>
          </p:txBody>
        </p:sp>
        <p:sp>
          <p:nvSpPr>
            <p:cNvPr id="131079" name="Rectangle 31"/>
            <p:cNvSpPr>
              <a:spLocks noChangeArrowheads="1"/>
            </p:cNvSpPr>
            <p:nvPr/>
          </p:nvSpPr>
          <p:spPr bwMode="auto">
            <a:xfrm>
              <a:off x="1457" y="2364"/>
              <a:ext cx="647" cy="308"/>
            </a:xfrm>
            <a:prstGeom prst="rect">
              <a:avLst/>
            </a:prstGeom>
            <a:solidFill>
              <a:srgbClr val="FFFFFF"/>
            </a:solidFill>
            <a:ln w="8890">
              <a:solidFill>
                <a:srgbClr val="FFFFFF"/>
              </a:solidFill>
              <a:miter lim="800000"/>
              <a:headEnd/>
              <a:tailEnd/>
            </a:ln>
          </p:spPr>
          <p:txBody>
            <a:bodyPr/>
            <a:lstStyle/>
            <a:p>
              <a:endParaRPr lang="en-US"/>
            </a:p>
          </p:txBody>
        </p:sp>
        <p:sp>
          <p:nvSpPr>
            <p:cNvPr id="131080" name="Rectangle 32"/>
            <p:cNvSpPr>
              <a:spLocks noChangeArrowheads="1"/>
            </p:cNvSpPr>
            <p:nvPr/>
          </p:nvSpPr>
          <p:spPr bwMode="auto">
            <a:xfrm>
              <a:off x="1717" y="1570"/>
              <a:ext cx="125" cy="174"/>
            </a:xfrm>
            <a:prstGeom prst="rect">
              <a:avLst/>
            </a:prstGeom>
            <a:noFill/>
            <a:ln w="9525">
              <a:noFill/>
              <a:miter lim="800000"/>
              <a:headEnd/>
              <a:tailEnd/>
            </a:ln>
          </p:spPr>
          <p:txBody>
            <a:bodyPr wrap="square" lIns="0" tIns="0" rIns="0" bIns="0">
              <a:spAutoFit/>
            </a:bodyPr>
            <a:lstStyle/>
            <a:p>
              <a:pPr algn="ctr"/>
              <a:r>
                <a:rPr lang="en-US" i="1" dirty="0">
                  <a:latin typeface="Times New Roman" pitchFamily="18" charset="0"/>
                </a:rPr>
                <a:t>z</a:t>
              </a:r>
              <a:endParaRPr lang="en-US" dirty="0">
                <a:latin typeface="Times New Roman" pitchFamily="18" charset="0"/>
              </a:endParaRPr>
            </a:p>
          </p:txBody>
        </p:sp>
        <p:grpSp>
          <p:nvGrpSpPr>
            <p:cNvPr id="131081" name="Group 34"/>
            <p:cNvGrpSpPr>
              <a:grpSpLocks/>
            </p:cNvGrpSpPr>
            <p:nvPr/>
          </p:nvGrpSpPr>
          <p:grpSpPr bwMode="auto">
            <a:xfrm>
              <a:off x="1032" y="2365"/>
              <a:ext cx="1483" cy="316"/>
              <a:chOff x="6902" y="3814"/>
              <a:chExt cx="3708" cy="777"/>
            </a:xfrm>
          </p:grpSpPr>
          <p:pic>
            <p:nvPicPr>
              <p:cNvPr id="131329" name="Picture 35"/>
              <p:cNvPicPr>
                <a:picLocks noChangeAspect="1" noChangeArrowheads="1"/>
              </p:cNvPicPr>
              <p:nvPr/>
            </p:nvPicPr>
            <p:blipFill>
              <a:blip r:embed="rId2" cstate="print"/>
              <a:srcRect b="67969"/>
              <a:stretch>
                <a:fillRect/>
              </a:stretch>
            </p:blipFill>
            <p:spPr bwMode="auto">
              <a:xfrm>
                <a:off x="6902" y="3814"/>
                <a:ext cx="2458" cy="777"/>
              </a:xfrm>
              <a:prstGeom prst="rect">
                <a:avLst/>
              </a:prstGeom>
              <a:noFill/>
              <a:ln w="9525">
                <a:noFill/>
                <a:miter lim="800000"/>
                <a:headEnd/>
                <a:tailEnd/>
              </a:ln>
            </p:spPr>
          </p:pic>
          <p:pic>
            <p:nvPicPr>
              <p:cNvPr id="131330" name="Picture 36"/>
              <p:cNvPicPr>
                <a:picLocks noChangeAspect="1" noChangeArrowheads="1"/>
              </p:cNvPicPr>
              <p:nvPr/>
            </p:nvPicPr>
            <p:blipFill>
              <a:blip r:embed="rId2" cstate="print"/>
              <a:srcRect r="49219" b="67969"/>
              <a:stretch>
                <a:fillRect/>
              </a:stretch>
            </p:blipFill>
            <p:spPr bwMode="auto">
              <a:xfrm>
                <a:off x="9360" y="3814"/>
                <a:ext cx="1250" cy="777"/>
              </a:xfrm>
              <a:prstGeom prst="rect">
                <a:avLst/>
              </a:prstGeom>
              <a:noFill/>
              <a:ln w="9525">
                <a:noFill/>
                <a:miter lim="800000"/>
                <a:headEnd/>
                <a:tailEnd/>
              </a:ln>
            </p:spPr>
          </p:pic>
        </p:grpSp>
        <p:sp>
          <p:nvSpPr>
            <p:cNvPr id="131082" name="Rectangle 37"/>
            <p:cNvSpPr>
              <a:spLocks noChangeArrowheads="1"/>
            </p:cNvSpPr>
            <p:nvPr/>
          </p:nvSpPr>
          <p:spPr bwMode="auto">
            <a:xfrm>
              <a:off x="1032" y="2365"/>
              <a:ext cx="1484" cy="317"/>
            </a:xfrm>
            <a:prstGeom prst="rect">
              <a:avLst/>
            </a:prstGeom>
            <a:noFill/>
            <a:ln w="8890">
              <a:solidFill>
                <a:srgbClr val="000000"/>
              </a:solidFill>
              <a:miter lim="800000"/>
              <a:headEnd/>
              <a:tailEnd/>
            </a:ln>
          </p:spPr>
          <p:txBody>
            <a:bodyPr/>
            <a:lstStyle/>
            <a:p>
              <a:endParaRPr lang="en-US"/>
            </a:p>
          </p:txBody>
        </p:sp>
        <p:grpSp>
          <p:nvGrpSpPr>
            <p:cNvPr id="131083" name="Group 39"/>
            <p:cNvGrpSpPr>
              <a:grpSpLocks/>
            </p:cNvGrpSpPr>
            <p:nvPr/>
          </p:nvGrpSpPr>
          <p:grpSpPr bwMode="auto">
            <a:xfrm>
              <a:off x="1191" y="2349"/>
              <a:ext cx="1177" cy="18"/>
              <a:chOff x="7298" y="3775"/>
              <a:chExt cx="593" cy="43"/>
            </a:xfrm>
          </p:grpSpPr>
          <p:sp>
            <p:nvSpPr>
              <p:cNvPr id="131317" name="Rectangle 40"/>
              <p:cNvSpPr>
                <a:spLocks noChangeArrowheads="1"/>
              </p:cNvSpPr>
              <p:nvPr/>
            </p:nvSpPr>
            <p:spPr bwMode="auto">
              <a:xfrm>
                <a:off x="7298" y="3775"/>
                <a:ext cx="593" cy="3"/>
              </a:xfrm>
              <a:prstGeom prst="rect">
                <a:avLst/>
              </a:prstGeom>
              <a:solidFill>
                <a:srgbClr val="E78900"/>
              </a:solidFill>
              <a:ln w="9525">
                <a:noFill/>
                <a:miter lim="800000"/>
                <a:headEnd/>
                <a:tailEnd/>
              </a:ln>
            </p:spPr>
            <p:txBody>
              <a:bodyPr/>
              <a:lstStyle/>
              <a:p>
                <a:endParaRPr lang="en-US"/>
              </a:p>
            </p:txBody>
          </p:sp>
          <p:sp>
            <p:nvSpPr>
              <p:cNvPr id="131318" name="Rectangle 41"/>
              <p:cNvSpPr>
                <a:spLocks noChangeArrowheads="1"/>
              </p:cNvSpPr>
              <p:nvPr/>
            </p:nvSpPr>
            <p:spPr bwMode="auto">
              <a:xfrm>
                <a:off x="7298" y="3778"/>
                <a:ext cx="593" cy="4"/>
              </a:xfrm>
              <a:prstGeom prst="rect">
                <a:avLst/>
              </a:prstGeom>
              <a:solidFill>
                <a:srgbClr val="E58800"/>
              </a:solidFill>
              <a:ln w="9525">
                <a:noFill/>
                <a:miter lim="800000"/>
                <a:headEnd/>
                <a:tailEnd/>
              </a:ln>
            </p:spPr>
            <p:txBody>
              <a:bodyPr/>
              <a:lstStyle/>
              <a:p>
                <a:endParaRPr lang="en-US"/>
              </a:p>
            </p:txBody>
          </p:sp>
          <p:sp>
            <p:nvSpPr>
              <p:cNvPr id="131319" name="Rectangle 42"/>
              <p:cNvSpPr>
                <a:spLocks noChangeArrowheads="1"/>
              </p:cNvSpPr>
              <p:nvPr/>
            </p:nvSpPr>
            <p:spPr bwMode="auto">
              <a:xfrm>
                <a:off x="7298" y="3782"/>
                <a:ext cx="593" cy="3"/>
              </a:xfrm>
              <a:prstGeom prst="rect">
                <a:avLst/>
              </a:prstGeom>
              <a:solidFill>
                <a:srgbClr val="E18600"/>
              </a:solidFill>
              <a:ln w="9525">
                <a:noFill/>
                <a:miter lim="800000"/>
                <a:headEnd/>
                <a:tailEnd/>
              </a:ln>
            </p:spPr>
            <p:txBody>
              <a:bodyPr/>
              <a:lstStyle/>
              <a:p>
                <a:endParaRPr lang="en-US"/>
              </a:p>
            </p:txBody>
          </p:sp>
          <p:sp>
            <p:nvSpPr>
              <p:cNvPr id="131320" name="Rectangle 43"/>
              <p:cNvSpPr>
                <a:spLocks noChangeArrowheads="1"/>
              </p:cNvSpPr>
              <p:nvPr/>
            </p:nvSpPr>
            <p:spPr bwMode="auto">
              <a:xfrm>
                <a:off x="7298" y="3785"/>
                <a:ext cx="593" cy="5"/>
              </a:xfrm>
              <a:prstGeom prst="rect">
                <a:avLst/>
              </a:prstGeom>
              <a:solidFill>
                <a:srgbClr val="DC8300"/>
              </a:solidFill>
              <a:ln w="9525">
                <a:noFill/>
                <a:miter lim="800000"/>
                <a:headEnd/>
                <a:tailEnd/>
              </a:ln>
            </p:spPr>
            <p:txBody>
              <a:bodyPr/>
              <a:lstStyle/>
              <a:p>
                <a:endParaRPr lang="en-US"/>
              </a:p>
            </p:txBody>
          </p:sp>
          <p:sp>
            <p:nvSpPr>
              <p:cNvPr id="131321" name="Rectangle 44"/>
              <p:cNvSpPr>
                <a:spLocks noChangeArrowheads="1"/>
              </p:cNvSpPr>
              <p:nvPr/>
            </p:nvSpPr>
            <p:spPr bwMode="auto">
              <a:xfrm>
                <a:off x="7298" y="3790"/>
                <a:ext cx="593" cy="2"/>
              </a:xfrm>
              <a:prstGeom prst="rect">
                <a:avLst/>
              </a:prstGeom>
              <a:solidFill>
                <a:srgbClr val="D47E00"/>
              </a:solidFill>
              <a:ln w="9525">
                <a:noFill/>
                <a:miter lim="800000"/>
                <a:headEnd/>
                <a:tailEnd/>
              </a:ln>
            </p:spPr>
            <p:txBody>
              <a:bodyPr/>
              <a:lstStyle/>
              <a:p>
                <a:endParaRPr lang="en-US"/>
              </a:p>
            </p:txBody>
          </p:sp>
          <p:sp>
            <p:nvSpPr>
              <p:cNvPr id="131322" name="Rectangle 45"/>
              <p:cNvSpPr>
                <a:spLocks noChangeArrowheads="1"/>
              </p:cNvSpPr>
              <p:nvPr/>
            </p:nvSpPr>
            <p:spPr bwMode="auto">
              <a:xfrm>
                <a:off x="7298" y="3792"/>
                <a:ext cx="593" cy="5"/>
              </a:xfrm>
              <a:prstGeom prst="rect">
                <a:avLst/>
              </a:prstGeom>
              <a:solidFill>
                <a:srgbClr val="CB7900"/>
              </a:solidFill>
              <a:ln w="9525">
                <a:noFill/>
                <a:miter lim="800000"/>
                <a:headEnd/>
                <a:tailEnd/>
              </a:ln>
            </p:spPr>
            <p:txBody>
              <a:bodyPr/>
              <a:lstStyle/>
              <a:p>
                <a:endParaRPr lang="en-US"/>
              </a:p>
            </p:txBody>
          </p:sp>
          <p:sp>
            <p:nvSpPr>
              <p:cNvPr id="131323" name="Rectangle 46"/>
              <p:cNvSpPr>
                <a:spLocks noChangeArrowheads="1"/>
              </p:cNvSpPr>
              <p:nvPr/>
            </p:nvSpPr>
            <p:spPr bwMode="auto">
              <a:xfrm>
                <a:off x="7298" y="3797"/>
                <a:ext cx="593" cy="2"/>
              </a:xfrm>
              <a:prstGeom prst="rect">
                <a:avLst/>
              </a:prstGeom>
              <a:solidFill>
                <a:srgbClr val="C07200"/>
              </a:solidFill>
              <a:ln w="9525">
                <a:noFill/>
                <a:miter lim="800000"/>
                <a:headEnd/>
                <a:tailEnd/>
              </a:ln>
            </p:spPr>
            <p:txBody>
              <a:bodyPr/>
              <a:lstStyle/>
              <a:p>
                <a:endParaRPr lang="en-US"/>
              </a:p>
            </p:txBody>
          </p:sp>
          <p:sp>
            <p:nvSpPr>
              <p:cNvPr id="131324" name="Rectangle 47"/>
              <p:cNvSpPr>
                <a:spLocks noChangeArrowheads="1"/>
              </p:cNvSpPr>
              <p:nvPr/>
            </p:nvSpPr>
            <p:spPr bwMode="auto">
              <a:xfrm>
                <a:off x="7298" y="3799"/>
                <a:ext cx="593" cy="5"/>
              </a:xfrm>
              <a:prstGeom prst="rect">
                <a:avLst/>
              </a:prstGeom>
              <a:solidFill>
                <a:srgbClr val="B56C00"/>
              </a:solidFill>
              <a:ln w="9525">
                <a:noFill/>
                <a:miter lim="800000"/>
                <a:headEnd/>
                <a:tailEnd/>
              </a:ln>
            </p:spPr>
            <p:txBody>
              <a:bodyPr/>
              <a:lstStyle/>
              <a:p>
                <a:endParaRPr lang="en-US"/>
              </a:p>
            </p:txBody>
          </p:sp>
          <p:sp>
            <p:nvSpPr>
              <p:cNvPr id="131325" name="Rectangle 48"/>
              <p:cNvSpPr>
                <a:spLocks noChangeArrowheads="1"/>
              </p:cNvSpPr>
              <p:nvPr/>
            </p:nvSpPr>
            <p:spPr bwMode="auto">
              <a:xfrm>
                <a:off x="7298" y="3804"/>
                <a:ext cx="593" cy="2"/>
              </a:xfrm>
              <a:prstGeom prst="rect">
                <a:avLst/>
              </a:prstGeom>
              <a:solidFill>
                <a:srgbClr val="AC6600"/>
              </a:solidFill>
              <a:ln w="9525">
                <a:noFill/>
                <a:miter lim="800000"/>
                <a:headEnd/>
                <a:tailEnd/>
              </a:ln>
            </p:spPr>
            <p:txBody>
              <a:bodyPr/>
              <a:lstStyle/>
              <a:p>
                <a:endParaRPr lang="en-US"/>
              </a:p>
            </p:txBody>
          </p:sp>
          <p:sp>
            <p:nvSpPr>
              <p:cNvPr id="131326" name="Rectangle 49"/>
              <p:cNvSpPr>
                <a:spLocks noChangeArrowheads="1"/>
              </p:cNvSpPr>
              <p:nvPr/>
            </p:nvSpPr>
            <p:spPr bwMode="auto">
              <a:xfrm>
                <a:off x="7298" y="3806"/>
                <a:ext cx="593" cy="5"/>
              </a:xfrm>
              <a:prstGeom prst="rect">
                <a:avLst/>
              </a:prstGeom>
              <a:solidFill>
                <a:srgbClr val="A36100"/>
              </a:solidFill>
              <a:ln w="9525">
                <a:noFill/>
                <a:miter lim="800000"/>
                <a:headEnd/>
                <a:tailEnd/>
              </a:ln>
            </p:spPr>
            <p:txBody>
              <a:bodyPr/>
              <a:lstStyle/>
              <a:p>
                <a:endParaRPr lang="en-US"/>
              </a:p>
            </p:txBody>
          </p:sp>
          <p:sp>
            <p:nvSpPr>
              <p:cNvPr id="131327" name="Rectangle 50"/>
              <p:cNvSpPr>
                <a:spLocks noChangeArrowheads="1"/>
              </p:cNvSpPr>
              <p:nvPr/>
            </p:nvSpPr>
            <p:spPr bwMode="auto">
              <a:xfrm>
                <a:off x="7298" y="3811"/>
                <a:ext cx="593" cy="3"/>
              </a:xfrm>
              <a:prstGeom prst="rect">
                <a:avLst/>
              </a:prstGeom>
              <a:solidFill>
                <a:srgbClr val="9E5E00"/>
              </a:solidFill>
              <a:ln w="9525">
                <a:noFill/>
                <a:miter lim="800000"/>
                <a:headEnd/>
                <a:tailEnd/>
              </a:ln>
            </p:spPr>
            <p:txBody>
              <a:bodyPr/>
              <a:lstStyle/>
              <a:p>
                <a:endParaRPr lang="en-US"/>
              </a:p>
            </p:txBody>
          </p:sp>
          <p:sp>
            <p:nvSpPr>
              <p:cNvPr id="131328" name="Rectangle 51"/>
              <p:cNvSpPr>
                <a:spLocks noChangeArrowheads="1"/>
              </p:cNvSpPr>
              <p:nvPr/>
            </p:nvSpPr>
            <p:spPr bwMode="auto">
              <a:xfrm>
                <a:off x="7298" y="3814"/>
                <a:ext cx="593" cy="4"/>
              </a:xfrm>
              <a:prstGeom prst="rect">
                <a:avLst/>
              </a:prstGeom>
              <a:solidFill>
                <a:srgbClr val="9A5B00"/>
              </a:solidFill>
              <a:ln w="9525">
                <a:noFill/>
                <a:miter lim="800000"/>
                <a:headEnd/>
                <a:tailEnd/>
              </a:ln>
            </p:spPr>
            <p:txBody>
              <a:bodyPr/>
              <a:lstStyle/>
              <a:p>
                <a:endParaRPr lang="en-US"/>
              </a:p>
            </p:txBody>
          </p:sp>
        </p:grpSp>
        <p:grpSp>
          <p:nvGrpSpPr>
            <p:cNvPr id="131085" name="Group 54"/>
            <p:cNvGrpSpPr>
              <a:grpSpLocks/>
            </p:cNvGrpSpPr>
            <p:nvPr/>
          </p:nvGrpSpPr>
          <p:grpSpPr bwMode="auto">
            <a:xfrm>
              <a:off x="1032" y="2678"/>
              <a:ext cx="1483" cy="17"/>
              <a:chOff x="6902" y="4596"/>
              <a:chExt cx="3708" cy="43"/>
            </a:xfrm>
          </p:grpSpPr>
          <p:sp>
            <p:nvSpPr>
              <p:cNvPr id="131305" name="Rectangle 55"/>
              <p:cNvSpPr>
                <a:spLocks noChangeArrowheads="1"/>
              </p:cNvSpPr>
              <p:nvPr/>
            </p:nvSpPr>
            <p:spPr bwMode="auto">
              <a:xfrm>
                <a:off x="6902" y="4596"/>
                <a:ext cx="3708" cy="2"/>
              </a:xfrm>
              <a:prstGeom prst="rect">
                <a:avLst/>
              </a:prstGeom>
              <a:solidFill>
                <a:srgbClr val="E78900"/>
              </a:solidFill>
              <a:ln w="9525">
                <a:noFill/>
                <a:miter lim="800000"/>
                <a:headEnd/>
                <a:tailEnd/>
              </a:ln>
            </p:spPr>
            <p:txBody>
              <a:bodyPr/>
              <a:lstStyle/>
              <a:p>
                <a:endParaRPr lang="en-US"/>
              </a:p>
            </p:txBody>
          </p:sp>
          <p:sp>
            <p:nvSpPr>
              <p:cNvPr id="131306" name="Rectangle 56"/>
              <p:cNvSpPr>
                <a:spLocks noChangeArrowheads="1"/>
              </p:cNvSpPr>
              <p:nvPr/>
            </p:nvSpPr>
            <p:spPr bwMode="auto">
              <a:xfrm>
                <a:off x="6902" y="4598"/>
                <a:ext cx="3708" cy="5"/>
              </a:xfrm>
              <a:prstGeom prst="rect">
                <a:avLst/>
              </a:prstGeom>
              <a:solidFill>
                <a:srgbClr val="E68800"/>
              </a:solidFill>
              <a:ln w="9525">
                <a:noFill/>
                <a:miter lim="800000"/>
                <a:headEnd/>
                <a:tailEnd/>
              </a:ln>
            </p:spPr>
            <p:txBody>
              <a:bodyPr/>
              <a:lstStyle/>
              <a:p>
                <a:endParaRPr lang="en-US"/>
              </a:p>
            </p:txBody>
          </p:sp>
          <p:sp>
            <p:nvSpPr>
              <p:cNvPr id="131307" name="Rectangle 57"/>
              <p:cNvSpPr>
                <a:spLocks noChangeArrowheads="1"/>
              </p:cNvSpPr>
              <p:nvPr/>
            </p:nvSpPr>
            <p:spPr bwMode="auto">
              <a:xfrm>
                <a:off x="6902" y="4603"/>
                <a:ext cx="3708" cy="3"/>
              </a:xfrm>
              <a:prstGeom prst="rect">
                <a:avLst/>
              </a:prstGeom>
              <a:solidFill>
                <a:srgbClr val="E38700"/>
              </a:solidFill>
              <a:ln w="9525">
                <a:noFill/>
                <a:miter lim="800000"/>
                <a:headEnd/>
                <a:tailEnd/>
              </a:ln>
            </p:spPr>
            <p:txBody>
              <a:bodyPr/>
              <a:lstStyle/>
              <a:p>
                <a:endParaRPr lang="en-US"/>
              </a:p>
            </p:txBody>
          </p:sp>
          <p:sp>
            <p:nvSpPr>
              <p:cNvPr id="131308" name="Rectangle 58"/>
              <p:cNvSpPr>
                <a:spLocks noChangeArrowheads="1"/>
              </p:cNvSpPr>
              <p:nvPr/>
            </p:nvSpPr>
            <p:spPr bwMode="auto">
              <a:xfrm>
                <a:off x="6902" y="4606"/>
                <a:ext cx="3708" cy="4"/>
              </a:xfrm>
              <a:prstGeom prst="rect">
                <a:avLst/>
              </a:prstGeom>
              <a:solidFill>
                <a:srgbClr val="DF8400"/>
              </a:solidFill>
              <a:ln w="9525">
                <a:noFill/>
                <a:miter lim="800000"/>
                <a:headEnd/>
                <a:tailEnd/>
              </a:ln>
            </p:spPr>
            <p:txBody>
              <a:bodyPr/>
              <a:lstStyle/>
              <a:p>
                <a:endParaRPr lang="en-US"/>
              </a:p>
            </p:txBody>
          </p:sp>
          <p:sp>
            <p:nvSpPr>
              <p:cNvPr id="131309" name="Rectangle 59"/>
              <p:cNvSpPr>
                <a:spLocks noChangeArrowheads="1"/>
              </p:cNvSpPr>
              <p:nvPr/>
            </p:nvSpPr>
            <p:spPr bwMode="auto">
              <a:xfrm>
                <a:off x="6902" y="4610"/>
                <a:ext cx="3708" cy="3"/>
              </a:xfrm>
              <a:prstGeom prst="rect">
                <a:avLst/>
              </a:prstGeom>
              <a:solidFill>
                <a:srgbClr val="DA8100"/>
              </a:solidFill>
              <a:ln w="9525">
                <a:noFill/>
                <a:miter lim="800000"/>
                <a:headEnd/>
                <a:tailEnd/>
              </a:ln>
            </p:spPr>
            <p:txBody>
              <a:bodyPr/>
              <a:lstStyle/>
              <a:p>
                <a:endParaRPr lang="en-US"/>
              </a:p>
            </p:txBody>
          </p:sp>
          <p:sp>
            <p:nvSpPr>
              <p:cNvPr id="131310" name="Rectangle 60"/>
              <p:cNvSpPr>
                <a:spLocks noChangeArrowheads="1"/>
              </p:cNvSpPr>
              <p:nvPr/>
            </p:nvSpPr>
            <p:spPr bwMode="auto">
              <a:xfrm>
                <a:off x="6902" y="4613"/>
                <a:ext cx="3708" cy="5"/>
              </a:xfrm>
              <a:prstGeom prst="rect">
                <a:avLst/>
              </a:prstGeom>
              <a:solidFill>
                <a:srgbClr val="D37D00"/>
              </a:solidFill>
              <a:ln w="9525">
                <a:noFill/>
                <a:miter lim="800000"/>
                <a:headEnd/>
                <a:tailEnd/>
              </a:ln>
            </p:spPr>
            <p:txBody>
              <a:bodyPr/>
              <a:lstStyle/>
              <a:p>
                <a:endParaRPr lang="en-US"/>
              </a:p>
            </p:txBody>
          </p:sp>
          <p:sp>
            <p:nvSpPr>
              <p:cNvPr id="131311" name="Rectangle 61"/>
              <p:cNvSpPr>
                <a:spLocks noChangeArrowheads="1"/>
              </p:cNvSpPr>
              <p:nvPr/>
            </p:nvSpPr>
            <p:spPr bwMode="auto">
              <a:xfrm>
                <a:off x="6902" y="4618"/>
                <a:ext cx="3708" cy="2"/>
              </a:xfrm>
              <a:prstGeom prst="rect">
                <a:avLst/>
              </a:prstGeom>
              <a:solidFill>
                <a:srgbClr val="CB7900"/>
              </a:solidFill>
              <a:ln w="9525">
                <a:noFill/>
                <a:miter lim="800000"/>
                <a:headEnd/>
                <a:tailEnd/>
              </a:ln>
            </p:spPr>
            <p:txBody>
              <a:bodyPr/>
              <a:lstStyle/>
              <a:p>
                <a:endParaRPr lang="en-US"/>
              </a:p>
            </p:txBody>
          </p:sp>
          <p:sp>
            <p:nvSpPr>
              <p:cNvPr id="131312" name="Rectangle 62"/>
              <p:cNvSpPr>
                <a:spLocks noChangeArrowheads="1"/>
              </p:cNvSpPr>
              <p:nvPr/>
            </p:nvSpPr>
            <p:spPr bwMode="auto">
              <a:xfrm>
                <a:off x="6902" y="4620"/>
                <a:ext cx="3708" cy="5"/>
              </a:xfrm>
              <a:prstGeom prst="rect">
                <a:avLst/>
              </a:prstGeom>
              <a:solidFill>
                <a:srgbClr val="C47400"/>
              </a:solidFill>
              <a:ln w="9525">
                <a:noFill/>
                <a:miter lim="800000"/>
                <a:headEnd/>
                <a:tailEnd/>
              </a:ln>
            </p:spPr>
            <p:txBody>
              <a:bodyPr/>
              <a:lstStyle/>
              <a:p>
                <a:endParaRPr lang="en-US"/>
              </a:p>
            </p:txBody>
          </p:sp>
          <p:sp>
            <p:nvSpPr>
              <p:cNvPr id="131313" name="Rectangle 63"/>
              <p:cNvSpPr>
                <a:spLocks noChangeArrowheads="1"/>
              </p:cNvSpPr>
              <p:nvPr/>
            </p:nvSpPr>
            <p:spPr bwMode="auto">
              <a:xfrm>
                <a:off x="6902" y="4625"/>
                <a:ext cx="3708" cy="2"/>
              </a:xfrm>
              <a:prstGeom prst="rect">
                <a:avLst/>
              </a:prstGeom>
              <a:solidFill>
                <a:srgbClr val="BD7000"/>
              </a:solidFill>
              <a:ln w="9525">
                <a:noFill/>
                <a:miter lim="800000"/>
                <a:headEnd/>
                <a:tailEnd/>
              </a:ln>
            </p:spPr>
            <p:txBody>
              <a:bodyPr/>
              <a:lstStyle/>
              <a:p>
                <a:endParaRPr lang="en-US"/>
              </a:p>
            </p:txBody>
          </p:sp>
          <p:sp>
            <p:nvSpPr>
              <p:cNvPr id="131314" name="Rectangle 64"/>
              <p:cNvSpPr>
                <a:spLocks noChangeArrowheads="1"/>
              </p:cNvSpPr>
              <p:nvPr/>
            </p:nvSpPr>
            <p:spPr bwMode="auto">
              <a:xfrm>
                <a:off x="6902" y="4627"/>
                <a:ext cx="3708" cy="5"/>
              </a:xfrm>
              <a:prstGeom prst="rect">
                <a:avLst/>
              </a:prstGeom>
              <a:solidFill>
                <a:srgbClr val="B86D00"/>
              </a:solidFill>
              <a:ln w="9525">
                <a:noFill/>
                <a:miter lim="800000"/>
                <a:headEnd/>
                <a:tailEnd/>
              </a:ln>
            </p:spPr>
            <p:txBody>
              <a:bodyPr/>
              <a:lstStyle/>
              <a:p>
                <a:endParaRPr lang="en-US"/>
              </a:p>
            </p:txBody>
          </p:sp>
          <p:sp>
            <p:nvSpPr>
              <p:cNvPr id="131315" name="Rectangle 65"/>
              <p:cNvSpPr>
                <a:spLocks noChangeArrowheads="1"/>
              </p:cNvSpPr>
              <p:nvPr/>
            </p:nvSpPr>
            <p:spPr bwMode="auto">
              <a:xfrm>
                <a:off x="6902" y="4632"/>
                <a:ext cx="3708" cy="2"/>
              </a:xfrm>
              <a:prstGeom prst="rect">
                <a:avLst/>
              </a:prstGeom>
              <a:solidFill>
                <a:srgbClr val="B46B00"/>
              </a:solidFill>
              <a:ln w="9525">
                <a:noFill/>
                <a:miter lim="800000"/>
                <a:headEnd/>
                <a:tailEnd/>
              </a:ln>
            </p:spPr>
            <p:txBody>
              <a:bodyPr/>
              <a:lstStyle/>
              <a:p>
                <a:endParaRPr lang="en-US"/>
              </a:p>
            </p:txBody>
          </p:sp>
          <p:sp>
            <p:nvSpPr>
              <p:cNvPr id="131316" name="Rectangle 66"/>
              <p:cNvSpPr>
                <a:spLocks noChangeArrowheads="1"/>
              </p:cNvSpPr>
              <p:nvPr/>
            </p:nvSpPr>
            <p:spPr bwMode="auto">
              <a:xfrm>
                <a:off x="6902" y="4634"/>
                <a:ext cx="3708" cy="5"/>
              </a:xfrm>
              <a:prstGeom prst="rect">
                <a:avLst/>
              </a:prstGeom>
              <a:solidFill>
                <a:srgbClr val="B16900"/>
              </a:solidFill>
              <a:ln w="9525">
                <a:noFill/>
                <a:miter lim="800000"/>
                <a:headEnd/>
                <a:tailEnd/>
              </a:ln>
            </p:spPr>
            <p:txBody>
              <a:bodyPr/>
              <a:lstStyle/>
              <a:p>
                <a:endParaRPr lang="en-US"/>
              </a:p>
            </p:txBody>
          </p:sp>
        </p:grpSp>
        <p:sp>
          <p:nvSpPr>
            <p:cNvPr id="131086" name="Rectangle 67"/>
            <p:cNvSpPr>
              <a:spLocks noChangeArrowheads="1"/>
            </p:cNvSpPr>
            <p:nvPr/>
          </p:nvSpPr>
          <p:spPr bwMode="auto">
            <a:xfrm>
              <a:off x="1032" y="2678"/>
              <a:ext cx="1484" cy="18"/>
            </a:xfrm>
            <a:prstGeom prst="rect">
              <a:avLst/>
            </a:prstGeom>
            <a:noFill/>
            <a:ln w="8890">
              <a:solidFill>
                <a:srgbClr val="000000"/>
              </a:solidFill>
              <a:miter lim="800000"/>
              <a:headEnd/>
              <a:tailEnd/>
            </a:ln>
          </p:spPr>
          <p:txBody>
            <a:bodyPr/>
            <a:lstStyle/>
            <a:p>
              <a:endParaRPr lang="en-US"/>
            </a:p>
          </p:txBody>
        </p:sp>
        <p:sp>
          <p:nvSpPr>
            <p:cNvPr id="131087" name="Rectangle 69"/>
            <p:cNvSpPr>
              <a:spLocks noChangeArrowheads="1"/>
            </p:cNvSpPr>
            <p:nvPr/>
          </p:nvSpPr>
          <p:spPr bwMode="auto">
            <a:xfrm>
              <a:off x="2268" y="2676"/>
              <a:ext cx="74" cy="72"/>
            </a:xfrm>
            <a:prstGeom prst="rect">
              <a:avLst/>
            </a:prstGeom>
            <a:solidFill>
              <a:srgbClr val="FFFFFF"/>
            </a:solidFill>
            <a:ln w="9525">
              <a:noFill/>
              <a:miter lim="800000"/>
              <a:headEnd/>
              <a:tailEnd/>
            </a:ln>
          </p:spPr>
          <p:txBody>
            <a:bodyPr/>
            <a:lstStyle/>
            <a:p>
              <a:endParaRPr lang="en-US"/>
            </a:p>
          </p:txBody>
        </p:sp>
        <p:sp>
          <p:nvSpPr>
            <p:cNvPr id="131088" name="Rectangle 70"/>
            <p:cNvSpPr>
              <a:spLocks noChangeArrowheads="1"/>
            </p:cNvSpPr>
            <p:nvPr/>
          </p:nvSpPr>
          <p:spPr bwMode="auto">
            <a:xfrm>
              <a:off x="2268" y="2676"/>
              <a:ext cx="74" cy="72"/>
            </a:xfrm>
            <a:prstGeom prst="rect">
              <a:avLst/>
            </a:prstGeom>
            <a:solidFill>
              <a:srgbClr val="FFFFFF"/>
            </a:solidFill>
            <a:ln w="0">
              <a:solidFill>
                <a:srgbClr val="FFFFFF"/>
              </a:solidFill>
              <a:miter lim="800000"/>
              <a:headEnd/>
              <a:tailEnd/>
            </a:ln>
          </p:spPr>
          <p:txBody>
            <a:bodyPr/>
            <a:lstStyle/>
            <a:p>
              <a:endParaRPr lang="en-US"/>
            </a:p>
          </p:txBody>
        </p:sp>
        <p:sp>
          <p:nvSpPr>
            <p:cNvPr id="131089" name="Rectangle 71"/>
            <p:cNvSpPr>
              <a:spLocks noChangeArrowheads="1"/>
            </p:cNvSpPr>
            <p:nvPr/>
          </p:nvSpPr>
          <p:spPr bwMode="auto">
            <a:xfrm>
              <a:off x="2268" y="2676"/>
              <a:ext cx="75" cy="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31090" name="Rectangle 72"/>
            <p:cNvSpPr>
              <a:spLocks noChangeArrowheads="1"/>
            </p:cNvSpPr>
            <p:nvPr/>
          </p:nvSpPr>
          <p:spPr bwMode="auto">
            <a:xfrm>
              <a:off x="2268" y="2676"/>
              <a:ext cx="74" cy="72"/>
            </a:xfrm>
            <a:prstGeom prst="rect">
              <a:avLst/>
            </a:prstGeom>
            <a:solidFill>
              <a:srgbClr val="FFFFFF"/>
            </a:solidFill>
            <a:ln w="9525">
              <a:noFill/>
              <a:miter lim="800000"/>
              <a:headEnd/>
              <a:tailEnd/>
            </a:ln>
          </p:spPr>
          <p:txBody>
            <a:bodyPr/>
            <a:lstStyle/>
            <a:p>
              <a:endParaRPr lang="en-US"/>
            </a:p>
          </p:txBody>
        </p:sp>
        <p:grpSp>
          <p:nvGrpSpPr>
            <p:cNvPr id="131091" name="Group 74"/>
            <p:cNvGrpSpPr>
              <a:grpSpLocks/>
            </p:cNvGrpSpPr>
            <p:nvPr/>
          </p:nvGrpSpPr>
          <p:grpSpPr bwMode="auto">
            <a:xfrm>
              <a:off x="2293" y="2365"/>
              <a:ext cx="10" cy="438"/>
              <a:chOff x="10053" y="3814"/>
              <a:chExt cx="27" cy="1094"/>
            </a:xfrm>
          </p:grpSpPr>
          <p:sp>
            <p:nvSpPr>
              <p:cNvPr id="131297" name="Rectangle 75"/>
              <p:cNvSpPr>
                <a:spLocks noChangeArrowheads="1"/>
              </p:cNvSpPr>
              <p:nvPr/>
            </p:nvSpPr>
            <p:spPr bwMode="auto">
              <a:xfrm>
                <a:off x="10053" y="3814"/>
                <a:ext cx="3" cy="1094"/>
              </a:xfrm>
              <a:prstGeom prst="rect">
                <a:avLst/>
              </a:prstGeom>
              <a:solidFill>
                <a:srgbClr val="864F00"/>
              </a:solidFill>
              <a:ln w="9525">
                <a:noFill/>
                <a:miter lim="800000"/>
                <a:headEnd/>
                <a:tailEnd/>
              </a:ln>
            </p:spPr>
            <p:txBody>
              <a:bodyPr/>
              <a:lstStyle/>
              <a:p>
                <a:endParaRPr lang="en-US"/>
              </a:p>
            </p:txBody>
          </p:sp>
          <p:sp>
            <p:nvSpPr>
              <p:cNvPr id="131298" name="Rectangle 76"/>
              <p:cNvSpPr>
                <a:spLocks noChangeArrowheads="1"/>
              </p:cNvSpPr>
              <p:nvPr/>
            </p:nvSpPr>
            <p:spPr bwMode="auto">
              <a:xfrm>
                <a:off x="10056" y="3814"/>
                <a:ext cx="4" cy="1094"/>
              </a:xfrm>
              <a:prstGeom prst="rect">
                <a:avLst/>
              </a:prstGeom>
              <a:solidFill>
                <a:srgbClr val="A56200"/>
              </a:solidFill>
              <a:ln w="9525">
                <a:noFill/>
                <a:miter lim="800000"/>
                <a:headEnd/>
                <a:tailEnd/>
              </a:ln>
            </p:spPr>
            <p:txBody>
              <a:bodyPr/>
              <a:lstStyle/>
              <a:p>
                <a:endParaRPr lang="en-US"/>
              </a:p>
            </p:txBody>
          </p:sp>
          <p:sp>
            <p:nvSpPr>
              <p:cNvPr id="131299" name="Rectangle 77"/>
              <p:cNvSpPr>
                <a:spLocks noChangeArrowheads="1"/>
              </p:cNvSpPr>
              <p:nvPr/>
            </p:nvSpPr>
            <p:spPr bwMode="auto">
              <a:xfrm>
                <a:off x="10060" y="3814"/>
                <a:ext cx="3" cy="1094"/>
              </a:xfrm>
              <a:prstGeom prst="rect">
                <a:avLst/>
              </a:prstGeom>
              <a:solidFill>
                <a:srgbClr val="D07B00"/>
              </a:solidFill>
              <a:ln w="9525">
                <a:noFill/>
                <a:miter lim="800000"/>
                <a:headEnd/>
                <a:tailEnd/>
              </a:ln>
            </p:spPr>
            <p:txBody>
              <a:bodyPr/>
              <a:lstStyle/>
              <a:p>
                <a:endParaRPr lang="en-US"/>
              </a:p>
            </p:txBody>
          </p:sp>
          <p:sp>
            <p:nvSpPr>
              <p:cNvPr id="131300" name="Rectangle 78"/>
              <p:cNvSpPr>
                <a:spLocks noChangeArrowheads="1"/>
              </p:cNvSpPr>
              <p:nvPr/>
            </p:nvSpPr>
            <p:spPr bwMode="auto">
              <a:xfrm>
                <a:off x="10063" y="3814"/>
                <a:ext cx="2" cy="1094"/>
              </a:xfrm>
              <a:prstGeom prst="rect">
                <a:avLst/>
              </a:prstGeom>
              <a:solidFill>
                <a:srgbClr val="E18600"/>
              </a:solidFill>
              <a:ln w="9525">
                <a:noFill/>
                <a:miter lim="800000"/>
                <a:headEnd/>
                <a:tailEnd/>
              </a:ln>
            </p:spPr>
            <p:txBody>
              <a:bodyPr/>
              <a:lstStyle/>
              <a:p>
                <a:endParaRPr lang="en-US"/>
              </a:p>
            </p:txBody>
          </p:sp>
          <p:sp>
            <p:nvSpPr>
              <p:cNvPr id="131301" name="Rectangle 79"/>
              <p:cNvSpPr>
                <a:spLocks noChangeArrowheads="1"/>
              </p:cNvSpPr>
              <p:nvPr/>
            </p:nvSpPr>
            <p:spPr bwMode="auto">
              <a:xfrm>
                <a:off x="10065" y="3814"/>
                <a:ext cx="5" cy="1094"/>
              </a:xfrm>
              <a:prstGeom prst="rect">
                <a:avLst/>
              </a:prstGeom>
              <a:solidFill>
                <a:srgbClr val="E58800"/>
              </a:solidFill>
              <a:ln w="9525">
                <a:noFill/>
                <a:miter lim="800000"/>
                <a:headEnd/>
                <a:tailEnd/>
              </a:ln>
            </p:spPr>
            <p:txBody>
              <a:bodyPr/>
              <a:lstStyle/>
              <a:p>
                <a:endParaRPr lang="en-US"/>
              </a:p>
            </p:txBody>
          </p:sp>
          <p:sp>
            <p:nvSpPr>
              <p:cNvPr id="131302" name="Rectangle 80"/>
              <p:cNvSpPr>
                <a:spLocks noChangeArrowheads="1"/>
              </p:cNvSpPr>
              <p:nvPr/>
            </p:nvSpPr>
            <p:spPr bwMode="auto">
              <a:xfrm>
                <a:off x="10070" y="3814"/>
                <a:ext cx="2" cy="1094"/>
              </a:xfrm>
              <a:prstGeom prst="rect">
                <a:avLst/>
              </a:prstGeom>
              <a:solidFill>
                <a:srgbClr val="D07B00"/>
              </a:solidFill>
              <a:ln w="9525">
                <a:noFill/>
                <a:miter lim="800000"/>
                <a:headEnd/>
                <a:tailEnd/>
              </a:ln>
            </p:spPr>
            <p:txBody>
              <a:bodyPr/>
              <a:lstStyle/>
              <a:p>
                <a:endParaRPr lang="en-US"/>
              </a:p>
            </p:txBody>
          </p:sp>
          <p:sp>
            <p:nvSpPr>
              <p:cNvPr id="131303" name="Rectangle 81"/>
              <p:cNvSpPr>
                <a:spLocks noChangeArrowheads="1"/>
              </p:cNvSpPr>
              <p:nvPr/>
            </p:nvSpPr>
            <p:spPr bwMode="auto">
              <a:xfrm>
                <a:off x="10072" y="3814"/>
                <a:ext cx="5" cy="1094"/>
              </a:xfrm>
              <a:prstGeom prst="rect">
                <a:avLst/>
              </a:prstGeom>
              <a:solidFill>
                <a:srgbClr val="A56200"/>
              </a:solidFill>
              <a:ln w="9525">
                <a:noFill/>
                <a:miter lim="800000"/>
                <a:headEnd/>
                <a:tailEnd/>
              </a:ln>
            </p:spPr>
            <p:txBody>
              <a:bodyPr/>
              <a:lstStyle/>
              <a:p>
                <a:endParaRPr lang="en-US"/>
              </a:p>
            </p:txBody>
          </p:sp>
          <p:sp>
            <p:nvSpPr>
              <p:cNvPr id="131304" name="Rectangle 82"/>
              <p:cNvSpPr>
                <a:spLocks noChangeArrowheads="1"/>
              </p:cNvSpPr>
              <p:nvPr/>
            </p:nvSpPr>
            <p:spPr bwMode="auto">
              <a:xfrm>
                <a:off x="10077" y="3814"/>
                <a:ext cx="3" cy="1094"/>
              </a:xfrm>
              <a:prstGeom prst="rect">
                <a:avLst/>
              </a:prstGeom>
              <a:solidFill>
                <a:srgbClr val="864F00"/>
              </a:solidFill>
              <a:ln w="9525">
                <a:noFill/>
                <a:miter lim="800000"/>
                <a:headEnd/>
                <a:tailEnd/>
              </a:ln>
            </p:spPr>
            <p:txBody>
              <a:bodyPr/>
              <a:lstStyle/>
              <a:p>
                <a:endParaRPr lang="en-US"/>
              </a:p>
            </p:txBody>
          </p:sp>
        </p:grpSp>
        <p:sp>
          <p:nvSpPr>
            <p:cNvPr id="131092" name="Rectangle 83"/>
            <p:cNvSpPr>
              <a:spLocks noChangeArrowheads="1"/>
            </p:cNvSpPr>
            <p:nvPr/>
          </p:nvSpPr>
          <p:spPr bwMode="auto">
            <a:xfrm>
              <a:off x="2300" y="2365"/>
              <a:ext cx="11" cy="439"/>
            </a:xfrm>
            <a:prstGeom prst="rect">
              <a:avLst/>
            </a:prstGeom>
            <a:noFill/>
            <a:ln w="8890">
              <a:solidFill>
                <a:srgbClr val="000000"/>
              </a:solidFill>
              <a:miter lim="800000"/>
              <a:headEnd/>
              <a:tailEnd/>
            </a:ln>
          </p:spPr>
          <p:txBody>
            <a:bodyPr/>
            <a:lstStyle/>
            <a:p>
              <a:endParaRPr lang="en-US"/>
            </a:p>
          </p:txBody>
        </p:sp>
        <p:sp>
          <p:nvSpPr>
            <p:cNvPr id="131093" name="Rectangle 84"/>
            <p:cNvSpPr>
              <a:spLocks noChangeArrowheads="1"/>
            </p:cNvSpPr>
            <p:nvPr/>
          </p:nvSpPr>
          <p:spPr bwMode="auto">
            <a:xfrm>
              <a:off x="2247" y="2695"/>
              <a:ext cx="110" cy="43"/>
            </a:xfrm>
            <a:prstGeom prst="rect">
              <a:avLst/>
            </a:prstGeom>
            <a:solidFill>
              <a:srgbClr val="993300"/>
            </a:solidFill>
            <a:ln w="9525">
              <a:noFill/>
              <a:miter lim="800000"/>
              <a:headEnd/>
              <a:tailEnd/>
            </a:ln>
          </p:spPr>
          <p:txBody>
            <a:bodyPr/>
            <a:lstStyle/>
            <a:p>
              <a:endParaRPr lang="en-US"/>
            </a:p>
          </p:txBody>
        </p:sp>
        <p:sp>
          <p:nvSpPr>
            <p:cNvPr id="131094" name="Rectangle 85"/>
            <p:cNvSpPr>
              <a:spLocks noChangeArrowheads="1"/>
            </p:cNvSpPr>
            <p:nvPr/>
          </p:nvSpPr>
          <p:spPr bwMode="auto">
            <a:xfrm>
              <a:off x="2057" y="1901"/>
              <a:ext cx="64" cy="136"/>
            </a:xfrm>
            <a:prstGeom prst="rect">
              <a:avLst/>
            </a:prstGeom>
            <a:noFill/>
            <a:ln w="9525">
              <a:noFill/>
              <a:miter lim="800000"/>
              <a:headEnd/>
              <a:tailEnd/>
            </a:ln>
          </p:spPr>
          <p:txBody>
            <a:bodyPr wrap="square" lIns="0" tIns="0" rIns="0" bIns="0">
              <a:spAutoFit/>
            </a:bodyPr>
            <a:lstStyle/>
            <a:p>
              <a:r>
                <a:rPr lang="en-US" sz="1400" i="1" dirty="0">
                  <a:latin typeface="Times New Roman" pitchFamily="18" charset="0"/>
                </a:rPr>
                <a:t>b</a:t>
              </a:r>
              <a:endParaRPr lang="en-US" sz="1200" dirty="0">
                <a:latin typeface="Times New Roman" pitchFamily="18" charset="0"/>
              </a:endParaRPr>
            </a:p>
          </p:txBody>
        </p:sp>
        <p:sp>
          <p:nvSpPr>
            <p:cNvPr id="131095" name="Line 86"/>
            <p:cNvSpPr>
              <a:spLocks noChangeShapeType="1"/>
            </p:cNvSpPr>
            <p:nvPr/>
          </p:nvSpPr>
          <p:spPr bwMode="auto">
            <a:xfrm>
              <a:off x="2372" y="1958"/>
              <a:ext cx="3" cy="370"/>
            </a:xfrm>
            <a:prstGeom prst="line">
              <a:avLst/>
            </a:prstGeom>
            <a:noFill/>
            <a:ln w="19050">
              <a:solidFill>
                <a:schemeClr val="tx1"/>
              </a:solidFill>
              <a:round/>
              <a:headEnd/>
              <a:tailEnd/>
            </a:ln>
          </p:spPr>
          <p:txBody>
            <a:bodyPr/>
            <a:lstStyle/>
            <a:p>
              <a:endParaRPr lang="en-US"/>
            </a:p>
          </p:txBody>
        </p:sp>
        <p:sp>
          <p:nvSpPr>
            <p:cNvPr id="131096" name="Line 88"/>
            <p:cNvSpPr>
              <a:spLocks noChangeShapeType="1"/>
            </p:cNvSpPr>
            <p:nvPr/>
          </p:nvSpPr>
          <p:spPr bwMode="auto">
            <a:xfrm>
              <a:off x="2540" y="2676"/>
              <a:ext cx="100" cy="0"/>
            </a:xfrm>
            <a:prstGeom prst="line">
              <a:avLst/>
            </a:prstGeom>
            <a:noFill/>
            <a:ln w="19050">
              <a:solidFill>
                <a:schemeClr val="tx1"/>
              </a:solidFill>
              <a:round/>
              <a:headEnd/>
              <a:tailEnd/>
            </a:ln>
          </p:spPr>
          <p:txBody>
            <a:bodyPr/>
            <a:lstStyle/>
            <a:p>
              <a:endParaRPr lang="en-US"/>
            </a:p>
          </p:txBody>
        </p:sp>
        <p:sp>
          <p:nvSpPr>
            <p:cNvPr id="131097" name="Rectangle 89"/>
            <p:cNvSpPr>
              <a:spLocks noChangeArrowheads="1"/>
            </p:cNvSpPr>
            <p:nvPr/>
          </p:nvSpPr>
          <p:spPr bwMode="auto">
            <a:xfrm>
              <a:off x="2569" y="2459"/>
              <a:ext cx="56" cy="134"/>
            </a:xfrm>
            <a:prstGeom prst="rect">
              <a:avLst/>
            </a:prstGeom>
            <a:noFill/>
            <a:ln w="9525">
              <a:noFill/>
              <a:miter lim="800000"/>
              <a:headEnd/>
              <a:tailEnd/>
            </a:ln>
          </p:spPr>
          <p:txBody>
            <a:bodyPr wrap="none" lIns="0" tIns="0" rIns="0" bIns="0">
              <a:spAutoFit/>
            </a:bodyPr>
            <a:lstStyle/>
            <a:p>
              <a:r>
                <a:rPr lang="en-US" sz="1400" i="1">
                  <a:latin typeface="Times New Roman" pitchFamily="18" charset="0"/>
                </a:rPr>
                <a:t>h</a:t>
              </a:r>
            </a:p>
          </p:txBody>
        </p:sp>
        <p:sp>
          <p:nvSpPr>
            <p:cNvPr id="131098" name="Rectangle 90"/>
            <p:cNvSpPr>
              <a:spLocks noChangeArrowheads="1"/>
            </p:cNvSpPr>
            <p:nvPr/>
          </p:nvSpPr>
          <p:spPr bwMode="auto">
            <a:xfrm>
              <a:off x="2268" y="2738"/>
              <a:ext cx="68" cy="72"/>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31099" name="Rectangle 91"/>
            <p:cNvSpPr>
              <a:spLocks noChangeArrowheads="1"/>
            </p:cNvSpPr>
            <p:nvPr/>
          </p:nvSpPr>
          <p:spPr bwMode="auto">
            <a:xfrm>
              <a:off x="2926" y="2273"/>
              <a:ext cx="138" cy="174"/>
            </a:xfrm>
            <a:prstGeom prst="rect">
              <a:avLst/>
            </a:prstGeom>
            <a:noFill/>
            <a:ln w="9525">
              <a:noFill/>
              <a:miter lim="800000"/>
              <a:headEnd/>
              <a:tailEnd/>
            </a:ln>
          </p:spPr>
          <p:txBody>
            <a:bodyPr wrap="square" lIns="0" tIns="0" rIns="0" bIns="0">
              <a:spAutoFit/>
            </a:bodyPr>
            <a:lstStyle/>
            <a:p>
              <a:pPr algn="ctr"/>
              <a:r>
                <a:rPr lang="en-US" i="1" dirty="0">
                  <a:latin typeface="Times New Roman" pitchFamily="18" charset="0"/>
                </a:rPr>
                <a:t>x</a:t>
              </a:r>
            </a:p>
          </p:txBody>
        </p:sp>
        <p:sp>
          <p:nvSpPr>
            <p:cNvPr id="131100" name="Rectangle 92"/>
            <p:cNvSpPr>
              <a:spLocks noChangeArrowheads="1"/>
            </p:cNvSpPr>
            <p:nvPr/>
          </p:nvSpPr>
          <p:spPr bwMode="auto">
            <a:xfrm>
              <a:off x="328" y="1915"/>
              <a:ext cx="1595" cy="220"/>
            </a:xfrm>
            <a:prstGeom prst="rect">
              <a:avLst/>
            </a:prstGeom>
            <a:noFill/>
            <a:ln w="9525">
              <a:noFill/>
              <a:miter lim="800000"/>
              <a:headEnd/>
              <a:tailEnd/>
            </a:ln>
          </p:spPr>
          <p:txBody>
            <a:bodyPr/>
            <a:lstStyle/>
            <a:p>
              <a:endParaRPr lang="en-US"/>
            </a:p>
          </p:txBody>
        </p:sp>
        <p:sp>
          <p:nvSpPr>
            <p:cNvPr id="131101" name="Rectangle 93"/>
            <p:cNvSpPr>
              <a:spLocks noChangeArrowheads="1"/>
            </p:cNvSpPr>
            <p:nvPr/>
          </p:nvSpPr>
          <p:spPr bwMode="auto">
            <a:xfrm>
              <a:off x="447" y="2021"/>
              <a:ext cx="1170" cy="155"/>
            </a:xfrm>
            <a:prstGeom prst="rect">
              <a:avLst/>
            </a:prstGeom>
            <a:noFill/>
            <a:ln w="9525">
              <a:noFill/>
              <a:miter lim="800000"/>
              <a:headEnd/>
              <a:tailEnd/>
            </a:ln>
          </p:spPr>
          <p:txBody>
            <a:bodyPr wrap="none" lIns="0" tIns="0" rIns="0" bIns="0">
              <a:spAutoFit/>
            </a:bodyPr>
            <a:lstStyle/>
            <a:p>
              <a:r>
                <a:rPr lang="en-US" sz="1600" dirty="0">
                  <a:latin typeface="Arial" charset="0"/>
                </a:rPr>
                <a:t>S</a:t>
              </a:r>
              <a:r>
                <a:rPr lang="en-US" sz="1600" dirty="0" smtClean="0">
                  <a:latin typeface="Arial" charset="0"/>
                </a:rPr>
                <a:t>horted </a:t>
              </a:r>
              <a:r>
                <a:rPr lang="en-US" sz="1600" dirty="0">
                  <a:latin typeface="Arial" charset="0"/>
                </a:rPr>
                <a:t>annular ring</a:t>
              </a:r>
            </a:p>
          </p:txBody>
        </p:sp>
        <p:sp>
          <p:nvSpPr>
            <p:cNvPr id="131102" name="Rectangle 95"/>
            <p:cNvSpPr>
              <a:spLocks noChangeArrowheads="1"/>
            </p:cNvSpPr>
            <p:nvPr/>
          </p:nvSpPr>
          <p:spPr bwMode="auto">
            <a:xfrm>
              <a:off x="447" y="2837"/>
              <a:ext cx="793" cy="154"/>
            </a:xfrm>
            <a:prstGeom prst="rect">
              <a:avLst/>
            </a:prstGeom>
            <a:noFill/>
            <a:ln w="9525">
              <a:noFill/>
              <a:miter lim="800000"/>
              <a:headEnd/>
              <a:tailEnd/>
            </a:ln>
          </p:spPr>
          <p:txBody>
            <a:bodyPr lIns="0" tIns="0" rIns="0" bIns="0">
              <a:spAutoFit/>
            </a:bodyPr>
            <a:lstStyle/>
            <a:p>
              <a:r>
                <a:rPr lang="en-US" sz="1600" dirty="0">
                  <a:latin typeface="Arial" charset="0"/>
                </a:rPr>
                <a:t>G</a:t>
              </a:r>
              <a:r>
                <a:rPr lang="en-US" sz="1600" dirty="0" smtClean="0">
                  <a:latin typeface="Arial" charset="0"/>
                </a:rPr>
                <a:t>round </a:t>
              </a:r>
              <a:r>
                <a:rPr lang="en-US" sz="1600" dirty="0">
                  <a:latin typeface="Arial" charset="0"/>
                </a:rPr>
                <a:t>plane</a:t>
              </a:r>
            </a:p>
          </p:txBody>
        </p:sp>
        <p:sp>
          <p:nvSpPr>
            <p:cNvPr id="131103" name="Rectangle 97"/>
            <p:cNvSpPr>
              <a:spLocks noChangeArrowheads="1"/>
            </p:cNvSpPr>
            <p:nvPr/>
          </p:nvSpPr>
          <p:spPr bwMode="auto">
            <a:xfrm>
              <a:off x="2589" y="2788"/>
              <a:ext cx="294" cy="155"/>
            </a:xfrm>
            <a:prstGeom prst="rect">
              <a:avLst/>
            </a:prstGeom>
            <a:noFill/>
            <a:ln w="9525">
              <a:noFill/>
              <a:miter lim="800000"/>
              <a:headEnd/>
              <a:tailEnd/>
            </a:ln>
          </p:spPr>
          <p:txBody>
            <a:bodyPr wrap="none" lIns="0" tIns="0" rIns="0" bIns="0">
              <a:spAutoFit/>
            </a:bodyPr>
            <a:lstStyle/>
            <a:p>
              <a:r>
                <a:rPr lang="en-US" sz="1600" dirty="0">
                  <a:latin typeface="Arial" charset="0"/>
                </a:rPr>
                <a:t>F</a:t>
              </a:r>
              <a:r>
                <a:rPr lang="en-US" sz="1600" dirty="0" smtClean="0">
                  <a:latin typeface="Arial" charset="0"/>
                </a:rPr>
                <a:t>eed</a:t>
              </a:r>
              <a:endParaRPr lang="en-US" sz="1600" dirty="0">
                <a:latin typeface="Arial" charset="0"/>
              </a:endParaRPr>
            </a:p>
          </p:txBody>
        </p:sp>
        <p:grpSp>
          <p:nvGrpSpPr>
            <p:cNvPr id="131104" name="Group 99"/>
            <p:cNvGrpSpPr>
              <a:grpSpLocks/>
            </p:cNvGrpSpPr>
            <p:nvPr/>
          </p:nvGrpSpPr>
          <p:grpSpPr bwMode="auto">
            <a:xfrm>
              <a:off x="2100" y="2373"/>
              <a:ext cx="13" cy="299"/>
              <a:chOff x="9595" y="3768"/>
              <a:chExt cx="33" cy="833"/>
            </a:xfrm>
          </p:grpSpPr>
          <p:sp>
            <p:nvSpPr>
              <p:cNvPr id="131249" name="Rectangle 100"/>
              <p:cNvSpPr>
                <a:spLocks noChangeArrowheads="1"/>
              </p:cNvSpPr>
              <p:nvPr/>
            </p:nvSpPr>
            <p:spPr bwMode="auto">
              <a:xfrm>
                <a:off x="9595" y="3768"/>
                <a:ext cx="33" cy="17"/>
              </a:xfrm>
              <a:prstGeom prst="rect">
                <a:avLst/>
              </a:prstGeom>
              <a:solidFill>
                <a:srgbClr val="E78900"/>
              </a:solidFill>
              <a:ln w="9525">
                <a:noFill/>
                <a:miter lim="800000"/>
                <a:headEnd/>
                <a:tailEnd/>
              </a:ln>
            </p:spPr>
            <p:txBody>
              <a:bodyPr/>
              <a:lstStyle/>
              <a:p>
                <a:endParaRPr lang="en-US"/>
              </a:p>
            </p:txBody>
          </p:sp>
          <p:sp>
            <p:nvSpPr>
              <p:cNvPr id="131250" name="Rectangle 101"/>
              <p:cNvSpPr>
                <a:spLocks noChangeArrowheads="1"/>
              </p:cNvSpPr>
              <p:nvPr/>
            </p:nvSpPr>
            <p:spPr bwMode="auto">
              <a:xfrm>
                <a:off x="9595" y="3785"/>
                <a:ext cx="33" cy="17"/>
              </a:xfrm>
              <a:prstGeom prst="rect">
                <a:avLst/>
              </a:prstGeom>
              <a:solidFill>
                <a:srgbClr val="E78900"/>
              </a:solidFill>
              <a:ln w="9525">
                <a:noFill/>
                <a:miter lim="800000"/>
                <a:headEnd/>
                <a:tailEnd/>
              </a:ln>
            </p:spPr>
            <p:txBody>
              <a:bodyPr/>
              <a:lstStyle/>
              <a:p>
                <a:endParaRPr lang="en-US"/>
              </a:p>
            </p:txBody>
          </p:sp>
          <p:sp>
            <p:nvSpPr>
              <p:cNvPr id="131251" name="Rectangle 102"/>
              <p:cNvSpPr>
                <a:spLocks noChangeArrowheads="1"/>
              </p:cNvSpPr>
              <p:nvPr/>
            </p:nvSpPr>
            <p:spPr bwMode="auto">
              <a:xfrm>
                <a:off x="9595" y="3802"/>
                <a:ext cx="33" cy="19"/>
              </a:xfrm>
              <a:prstGeom prst="rect">
                <a:avLst/>
              </a:prstGeom>
              <a:solidFill>
                <a:srgbClr val="E78900"/>
              </a:solidFill>
              <a:ln w="9525">
                <a:noFill/>
                <a:miter lim="800000"/>
                <a:headEnd/>
                <a:tailEnd/>
              </a:ln>
            </p:spPr>
            <p:txBody>
              <a:bodyPr/>
              <a:lstStyle/>
              <a:p>
                <a:endParaRPr lang="en-US"/>
              </a:p>
            </p:txBody>
          </p:sp>
          <p:sp>
            <p:nvSpPr>
              <p:cNvPr id="131252" name="Rectangle 103"/>
              <p:cNvSpPr>
                <a:spLocks noChangeArrowheads="1"/>
              </p:cNvSpPr>
              <p:nvPr/>
            </p:nvSpPr>
            <p:spPr bwMode="auto">
              <a:xfrm>
                <a:off x="9595" y="3821"/>
                <a:ext cx="33" cy="17"/>
              </a:xfrm>
              <a:prstGeom prst="rect">
                <a:avLst/>
              </a:prstGeom>
              <a:solidFill>
                <a:srgbClr val="E68900"/>
              </a:solidFill>
              <a:ln w="9525">
                <a:noFill/>
                <a:miter lim="800000"/>
                <a:headEnd/>
                <a:tailEnd/>
              </a:ln>
            </p:spPr>
            <p:txBody>
              <a:bodyPr/>
              <a:lstStyle/>
              <a:p>
                <a:endParaRPr lang="en-US"/>
              </a:p>
            </p:txBody>
          </p:sp>
          <p:sp>
            <p:nvSpPr>
              <p:cNvPr id="131253" name="Rectangle 104"/>
              <p:cNvSpPr>
                <a:spLocks noChangeArrowheads="1"/>
              </p:cNvSpPr>
              <p:nvPr/>
            </p:nvSpPr>
            <p:spPr bwMode="auto">
              <a:xfrm>
                <a:off x="9595" y="3838"/>
                <a:ext cx="33" cy="16"/>
              </a:xfrm>
              <a:prstGeom prst="rect">
                <a:avLst/>
              </a:prstGeom>
              <a:solidFill>
                <a:srgbClr val="E68800"/>
              </a:solidFill>
              <a:ln w="9525">
                <a:noFill/>
                <a:miter lim="800000"/>
                <a:headEnd/>
                <a:tailEnd/>
              </a:ln>
            </p:spPr>
            <p:txBody>
              <a:bodyPr/>
              <a:lstStyle/>
              <a:p>
                <a:endParaRPr lang="en-US"/>
              </a:p>
            </p:txBody>
          </p:sp>
          <p:sp>
            <p:nvSpPr>
              <p:cNvPr id="131254" name="Rectangle 105"/>
              <p:cNvSpPr>
                <a:spLocks noChangeArrowheads="1"/>
              </p:cNvSpPr>
              <p:nvPr/>
            </p:nvSpPr>
            <p:spPr bwMode="auto">
              <a:xfrm>
                <a:off x="9595" y="3854"/>
                <a:ext cx="33" cy="17"/>
              </a:xfrm>
              <a:prstGeom prst="rect">
                <a:avLst/>
              </a:prstGeom>
              <a:solidFill>
                <a:srgbClr val="E58800"/>
              </a:solidFill>
              <a:ln w="9525">
                <a:noFill/>
                <a:miter lim="800000"/>
                <a:headEnd/>
                <a:tailEnd/>
              </a:ln>
            </p:spPr>
            <p:txBody>
              <a:bodyPr/>
              <a:lstStyle/>
              <a:p>
                <a:endParaRPr lang="en-US"/>
              </a:p>
            </p:txBody>
          </p:sp>
          <p:sp>
            <p:nvSpPr>
              <p:cNvPr id="131255" name="Rectangle 106"/>
              <p:cNvSpPr>
                <a:spLocks noChangeArrowheads="1"/>
              </p:cNvSpPr>
              <p:nvPr/>
            </p:nvSpPr>
            <p:spPr bwMode="auto">
              <a:xfrm>
                <a:off x="9595" y="3871"/>
                <a:ext cx="33" cy="19"/>
              </a:xfrm>
              <a:prstGeom prst="rect">
                <a:avLst/>
              </a:prstGeom>
              <a:solidFill>
                <a:srgbClr val="E48800"/>
              </a:solidFill>
              <a:ln w="9525">
                <a:noFill/>
                <a:miter lim="800000"/>
                <a:headEnd/>
                <a:tailEnd/>
              </a:ln>
            </p:spPr>
            <p:txBody>
              <a:bodyPr/>
              <a:lstStyle/>
              <a:p>
                <a:endParaRPr lang="en-US"/>
              </a:p>
            </p:txBody>
          </p:sp>
          <p:sp>
            <p:nvSpPr>
              <p:cNvPr id="131256" name="Rectangle 107"/>
              <p:cNvSpPr>
                <a:spLocks noChangeArrowheads="1"/>
              </p:cNvSpPr>
              <p:nvPr/>
            </p:nvSpPr>
            <p:spPr bwMode="auto">
              <a:xfrm>
                <a:off x="9595" y="3890"/>
                <a:ext cx="33" cy="17"/>
              </a:xfrm>
              <a:prstGeom prst="rect">
                <a:avLst/>
              </a:prstGeom>
              <a:solidFill>
                <a:srgbClr val="E38700"/>
              </a:solidFill>
              <a:ln w="9525">
                <a:noFill/>
                <a:miter lim="800000"/>
                <a:headEnd/>
                <a:tailEnd/>
              </a:ln>
            </p:spPr>
            <p:txBody>
              <a:bodyPr/>
              <a:lstStyle/>
              <a:p>
                <a:endParaRPr lang="en-US"/>
              </a:p>
            </p:txBody>
          </p:sp>
          <p:sp>
            <p:nvSpPr>
              <p:cNvPr id="131257" name="Rectangle 108"/>
              <p:cNvSpPr>
                <a:spLocks noChangeArrowheads="1"/>
              </p:cNvSpPr>
              <p:nvPr/>
            </p:nvSpPr>
            <p:spPr bwMode="auto">
              <a:xfrm>
                <a:off x="9595" y="3907"/>
                <a:ext cx="33" cy="17"/>
              </a:xfrm>
              <a:prstGeom prst="rect">
                <a:avLst/>
              </a:prstGeom>
              <a:solidFill>
                <a:srgbClr val="E28600"/>
              </a:solidFill>
              <a:ln w="9525">
                <a:noFill/>
                <a:miter lim="800000"/>
                <a:headEnd/>
                <a:tailEnd/>
              </a:ln>
            </p:spPr>
            <p:txBody>
              <a:bodyPr/>
              <a:lstStyle/>
              <a:p>
                <a:endParaRPr lang="en-US"/>
              </a:p>
            </p:txBody>
          </p:sp>
          <p:sp>
            <p:nvSpPr>
              <p:cNvPr id="131258" name="Rectangle 109"/>
              <p:cNvSpPr>
                <a:spLocks noChangeArrowheads="1"/>
              </p:cNvSpPr>
              <p:nvPr/>
            </p:nvSpPr>
            <p:spPr bwMode="auto">
              <a:xfrm>
                <a:off x="9595" y="3924"/>
                <a:ext cx="33" cy="17"/>
              </a:xfrm>
              <a:prstGeom prst="rect">
                <a:avLst/>
              </a:prstGeom>
              <a:solidFill>
                <a:srgbClr val="E18600"/>
              </a:solidFill>
              <a:ln w="9525">
                <a:noFill/>
                <a:miter lim="800000"/>
                <a:headEnd/>
                <a:tailEnd/>
              </a:ln>
            </p:spPr>
            <p:txBody>
              <a:bodyPr/>
              <a:lstStyle/>
              <a:p>
                <a:endParaRPr lang="en-US"/>
              </a:p>
            </p:txBody>
          </p:sp>
          <p:sp>
            <p:nvSpPr>
              <p:cNvPr id="131259" name="Rectangle 110"/>
              <p:cNvSpPr>
                <a:spLocks noChangeArrowheads="1"/>
              </p:cNvSpPr>
              <p:nvPr/>
            </p:nvSpPr>
            <p:spPr bwMode="auto">
              <a:xfrm>
                <a:off x="9595" y="3941"/>
                <a:ext cx="33" cy="19"/>
              </a:xfrm>
              <a:prstGeom prst="rect">
                <a:avLst/>
              </a:prstGeom>
              <a:solidFill>
                <a:srgbClr val="E08500"/>
              </a:solidFill>
              <a:ln w="9525">
                <a:noFill/>
                <a:miter lim="800000"/>
                <a:headEnd/>
                <a:tailEnd/>
              </a:ln>
            </p:spPr>
            <p:txBody>
              <a:bodyPr/>
              <a:lstStyle/>
              <a:p>
                <a:endParaRPr lang="en-US"/>
              </a:p>
            </p:txBody>
          </p:sp>
          <p:sp>
            <p:nvSpPr>
              <p:cNvPr id="131260" name="Rectangle 111"/>
              <p:cNvSpPr>
                <a:spLocks noChangeArrowheads="1"/>
              </p:cNvSpPr>
              <p:nvPr/>
            </p:nvSpPr>
            <p:spPr bwMode="auto">
              <a:xfrm>
                <a:off x="9595" y="3960"/>
                <a:ext cx="33" cy="17"/>
              </a:xfrm>
              <a:prstGeom prst="rect">
                <a:avLst/>
              </a:prstGeom>
              <a:solidFill>
                <a:srgbClr val="DF8400"/>
              </a:solidFill>
              <a:ln w="9525">
                <a:noFill/>
                <a:miter lim="800000"/>
                <a:headEnd/>
                <a:tailEnd/>
              </a:ln>
            </p:spPr>
            <p:txBody>
              <a:bodyPr/>
              <a:lstStyle/>
              <a:p>
                <a:endParaRPr lang="en-US"/>
              </a:p>
            </p:txBody>
          </p:sp>
          <p:sp>
            <p:nvSpPr>
              <p:cNvPr id="131261" name="Rectangle 112"/>
              <p:cNvSpPr>
                <a:spLocks noChangeArrowheads="1"/>
              </p:cNvSpPr>
              <p:nvPr/>
            </p:nvSpPr>
            <p:spPr bwMode="auto">
              <a:xfrm>
                <a:off x="9595" y="3977"/>
                <a:ext cx="33" cy="17"/>
              </a:xfrm>
              <a:prstGeom prst="rect">
                <a:avLst/>
              </a:prstGeom>
              <a:solidFill>
                <a:srgbClr val="DD8300"/>
              </a:solidFill>
              <a:ln w="9525">
                <a:noFill/>
                <a:miter lim="800000"/>
                <a:headEnd/>
                <a:tailEnd/>
              </a:ln>
            </p:spPr>
            <p:txBody>
              <a:bodyPr/>
              <a:lstStyle/>
              <a:p>
                <a:endParaRPr lang="en-US"/>
              </a:p>
            </p:txBody>
          </p:sp>
          <p:sp>
            <p:nvSpPr>
              <p:cNvPr id="131262" name="Rectangle 113"/>
              <p:cNvSpPr>
                <a:spLocks noChangeArrowheads="1"/>
              </p:cNvSpPr>
              <p:nvPr/>
            </p:nvSpPr>
            <p:spPr bwMode="auto">
              <a:xfrm>
                <a:off x="9595" y="3994"/>
                <a:ext cx="33" cy="16"/>
              </a:xfrm>
              <a:prstGeom prst="rect">
                <a:avLst/>
              </a:prstGeom>
              <a:solidFill>
                <a:srgbClr val="DC8300"/>
              </a:solidFill>
              <a:ln w="9525">
                <a:noFill/>
                <a:miter lim="800000"/>
                <a:headEnd/>
                <a:tailEnd/>
              </a:ln>
            </p:spPr>
            <p:txBody>
              <a:bodyPr/>
              <a:lstStyle/>
              <a:p>
                <a:endParaRPr lang="en-US"/>
              </a:p>
            </p:txBody>
          </p:sp>
          <p:sp>
            <p:nvSpPr>
              <p:cNvPr id="131263" name="Rectangle 114"/>
              <p:cNvSpPr>
                <a:spLocks noChangeArrowheads="1"/>
              </p:cNvSpPr>
              <p:nvPr/>
            </p:nvSpPr>
            <p:spPr bwMode="auto">
              <a:xfrm>
                <a:off x="9595" y="4010"/>
                <a:ext cx="33" cy="17"/>
              </a:xfrm>
              <a:prstGeom prst="rect">
                <a:avLst/>
              </a:prstGeom>
              <a:solidFill>
                <a:srgbClr val="DA8100"/>
              </a:solidFill>
              <a:ln w="9525">
                <a:noFill/>
                <a:miter lim="800000"/>
                <a:headEnd/>
                <a:tailEnd/>
              </a:ln>
            </p:spPr>
            <p:txBody>
              <a:bodyPr/>
              <a:lstStyle/>
              <a:p>
                <a:endParaRPr lang="en-US"/>
              </a:p>
            </p:txBody>
          </p:sp>
          <p:sp>
            <p:nvSpPr>
              <p:cNvPr id="131264" name="Rectangle 115"/>
              <p:cNvSpPr>
                <a:spLocks noChangeArrowheads="1"/>
              </p:cNvSpPr>
              <p:nvPr/>
            </p:nvSpPr>
            <p:spPr bwMode="auto">
              <a:xfrm>
                <a:off x="9595" y="4027"/>
                <a:ext cx="33" cy="19"/>
              </a:xfrm>
              <a:prstGeom prst="rect">
                <a:avLst/>
              </a:prstGeom>
              <a:solidFill>
                <a:srgbClr val="D88000"/>
              </a:solidFill>
              <a:ln w="9525">
                <a:noFill/>
                <a:miter lim="800000"/>
                <a:headEnd/>
                <a:tailEnd/>
              </a:ln>
            </p:spPr>
            <p:txBody>
              <a:bodyPr/>
              <a:lstStyle/>
              <a:p>
                <a:endParaRPr lang="en-US"/>
              </a:p>
            </p:txBody>
          </p:sp>
          <p:sp>
            <p:nvSpPr>
              <p:cNvPr id="131265" name="Rectangle 116"/>
              <p:cNvSpPr>
                <a:spLocks noChangeArrowheads="1"/>
              </p:cNvSpPr>
              <p:nvPr/>
            </p:nvSpPr>
            <p:spPr bwMode="auto">
              <a:xfrm>
                <a:off x="9595" y="4046"/>
                <a:ext cx="33" cy="17"/>
              </a:xfrm>
              <a:prstGeom prst="rect">
                <a:avLst/>
              </a:prstGeom>
              <a:solidFill>
                <a:srgbClr val="D67F00"/>
              </a:solidFill>
              <a:ln w="9525">
                <a:noFill/>
                <a:miter lim="800000"/>
                <a:headEnd/>
                <a:tailEnd/>
              </a:ln>
            </p:spPr>
            <p:txBody>
              <a:bodyPr/>
              <a:lstStyle/>
              <a:p>
                <a:endParaRPr lang="en-US"/>
              </a:p>
            </p:txBody>
          </p:sp>
          <p:sp>
            <p:nvSpPr>
              <p:cNvPr id="131266" name="Rectangle 117"/>
              <p:cNvSpPr>
                <a:spLocks noChangeArrowheads="1"/>
              </p:cNvSpPr>
              <p:nvPr/>
            </p:nvSpPr>
            <p:spPr bwMode="auto">
              <a:xfrm>
                <a:off x="9595" y="4063"/>
                <a:ext cx="33" cy="17"/>
              </a:xfrm>
              <a:prstGeom prst="rect">
                <a:avLst/>
              </a:prstGeom>
              <a:solidFill>
                <a:srgbClr val="D47E00"/>
              </a:solidFill>
              <a:ln w="9525">
                <a:noFill/>
                <a:miter lim="800000"/>
                <a:headEnd/>
                <a:tailEnd/>
              </a:ln>
            </p:spPr>
            <p:txBody>
              <a:bodyPr/>
              <a:lstStyle/>
              <a:p>
                <a:endParaRPr lang="en-US"/>
              </a:p>
            </p:txBody>
          </p:sp>
          <p:sp>
            <p:nvSpPr>
              <p:cNvPr id="131267" name="Rectangle 118"/>
              <p:cNvSpPr>
                <a:spLocks noChangeArrowheads="1"/>
              </p:cNvSpPr>
              <p:nvPr/>
            </p:nvSpPr>
            <p:spPr bwMode="auto">
              <a:xfrm>
                <a:off x="9595" y="4080"/>
                <a:ext cx="33" cy="17"/>
              </a:xfrm>
              <a:prstGeom prst="rect">
                <a:avLst/>
              </a:prstGeom>
              <a:solidFill>
                <a:srgbClr val="D27D00"/>
              </a:solidFill>
              <a:ln w="9525">
                <a:noFill/>
                <a:miter lim="800000"/>
                <a:headEnd/>
                <a:tailEnd/>
              </a:ln>
            </p:spPr>
            <p:txBody>
              <a:bodyPr/>
              <a:lstStyle/>
              <a:p>
                <a:endParaRPr lang="en-US"/>
              </a:p>
            </p:txBody>
          </p:sp>
          <p:sp>
            <p:nvSpPr>
              <p:cNvPr id="131268" name="Rectangle 119"/>
              <p:cNvSpPr>
                <a:spLocks noChangeArrowheads="1"/>
              </p:cNvSpPr>
              <p:nvPr/>
            </p:nvSpPr>
            <p:spPr bwMode="auto">
              <a:xfrm>
                <a:off x="9595" y="4097"/>
                <a:ext cx="33" cy="19"/>
              </a:xfrm>
              <a:prstGeom prst="rect">
                <a:avLst/>
              </a:prstGeom>
              <a:solidFill>
                <a:srgbClr val="CF7B00"/>
              </a:solidFill>
              <a:ln w="9525">
                <a:noFill/>
                <a:miter lim="800000"/>
                <a:headEnd/>
                <a:tailEnd/>
              </a:ln>
            </p:spPr>
            <p:txBody>
              <a:bodyPr/>
              <a:lstStyle/>
              <a:p>
                <a:endParaRPr lang="en-US"/>
              </a:p>
            </p:txBody>
          </p:sp>
          <p:sp>
            <p:nvSpPr>
              <p:cNvPr id="131269" name="Rectangle 120"/>
              <p:cNvSpPr>
                <a:spLocks noChangeArrowheads="1"/>
              </p:cNvSpPr>
              <p:nvPr/>
            </p:nvSpPr>
            <p:spPr bwMode="auto">
              <a:xfrm>
                <a:off x="9595" y="4116"/>
                <a:ext cx="33" cy="17"/>
              </a:xfrm>
              <a:prstGeom prst="rect">
                <a:avLst/>
              </a:prstGeom>
              <a:solidFill>
                <a:srgbClr val="CD7A00"/>
              </a:solidFill>
              <a:ln w="9525">
                <a:noFill/>
                <a:miter lim="800000"/>
                <a:headEnd/>
                <a:tailEnd/>
              </a:ln>
            </p:spPr>
            <p:txBody>
              <a:bodyPr/>
              <a:lstStyle/>
              <a:p>
                <a:endParaRPr lang="en-US"/>
              </a:p>
            </p:txBody>
          </p:sp>
          <p:sp>
            <p:nvSpPr>
              <p:cNvPr id="131270" name="Rectangle 121"/>
              <p:cNvSpPr>
                <a:spLocks noChangeArrowheads="1"/>
              </p:cNvSpPr>
              <p:nvPr/>
            </p:nvSpPr>
            <p:spPr bwMode="auto">
              <a:xfrm>
                <a:off x="9595" y="4133"/>
                <a:ext cx="33" cy="17"/>
              </a:xfrm>
              <a:prstGeom prst="rect">
                <a:avLst/>
              </a:prstGeom>
              <a:solidFill>
                <a:srgbClr val="CB7800"/>
              </a:solidFill>
              <a:ln w="9525">
                <a:noFill/>
                <a:miter lim="800000"/>
                <a:headEnd/>
                <a:tailEnd/>
              </a:ln>
            </p:spPr>
            <p:txBody>
              <a:bodyPr/>
              <a:lstStyle/>
              <a:p>
                <a:endParaRPr lang="en-US"/>
              </a:p>
            </p:txBody>
          </p:sp>
          <p:sp>
            <p:nvSpPr>
              <p:cNvPr id="131271" name="Rectangle 122"/>
              <p:cNvSpPr>
                <a:spLocks noChangeArrowheads="1"/>
              </p:cNvSpPr>
              <p:nvPr/>
            </p:nvSpPr>
            <p:spPr bwMode="auto">
              <a:xfrm>
                <a:off x="9595" y="4150"/>
                <a:ext cx="33" cy="16"/>
              </a:xfrm>
              <a:prstGeom prst="rect">
                <a:avLst/>
              </a:prstGeom>
              <a:solidFill>
                <a:srgbClr val="C87700"/>
              </a:solidFill>
              <a:ln w="9525">
                <a:noFill/>
                <a:miter lim="800000"/>
                <a:headEnd/>
                <a:tailEnd/>
              </a:ln>
            </p:spPr>
            <p:txBody>
              <a:bodyPr/>
              <a:lstStyle/>
              <a:p>
                <a:endParaRPr lang="en-US"/>
              </a:p>
            </p:txBody>
          </p:sp>
          <p:sp>
            <p:nvSpPr>
              <p:cNvPr id="131272" name="Rectangle 123"/>
              <p:cNvSpPr>
                <a:spLocks noChangeArrowheads="1"/>
              </p:cNvSpPr>
              <p:nvPr/>
            </p:nvSpPr>
            <p:spPr bwMode="auto">
              <a:xfrm>
                <a:off x="9595" y="4166"/>
                <a:ext cx="33" cy="17"/>
              </a:xfrm>
              <a:prstGeom prst="rect">
                <a:avLst/>
              </a:prstGeom>
              <a:solidFill>
                <a:srgbClr val="C57500"/>
              </a:solidFill>
              <a:ln w="9525">
                <a:noFill/>
                <a:miter lim="800000"/>
                <a:headEnd/>
                <a:tailEnd/>
              </a:ln>
            </p:spPr>
            <p:txBody>
              <a:bodyPr/>
              <a:lstStyle/>
              <a:p>
                <a:endParaRPr lang="en-US"/>
              </a:p>
            </p:txBody>
          </p:sp>
          <p:sp>
            <p:nvSpPr>
              <p:cNvPr id="131273" name="Rectangle 124"/>
              <p:cNvSpPr>
                <a:spLocks noChangeArrowheads="1"/>
              </p:cNvSpPr>
              <p:nvPr/>
            </p:nvSpPr>
            <p:spPr bwMode="auto">
              <a:xfrm>
                <a:off x="9595" y="4183"/>
                <a:ext cx="33" cy="19"/>
              </a:xfrm>
              <a:prstGeom prst="rect">
                <a:avLst/>
              </a:prstGeom>
              <a:solidFill>
                <a:srgbClr val="C37400"/>
              </a:solidFill>
              <a:ln w="9525">
                <a:noFill/>
                <a:miter lim="800000"/>
                <a:headEnd/>
                <a:tailEnd/>
              </a:ln>
            </p:spPr>
            <p:txBody>
              <a:bodyPr/>
              <a:lstStyle/>
              <a:p>
                <a:endParaRPr lang="en-US"/>
              </a:p>
            </p:txBody>
          </p:sp>
          <p:sp>
            <p:nvSpPr>
              <p:cNvPr id="131274" name="Rectangle 125"/>
              <p:cNvSpPr>
                <a:spLocks noChangeArrowheads="1"/>
              </p:cNvSpPr>
              <p:nvPr/>
            </p:nvSpPr>
            <p:spPr bwMode="auto">
              <a:xfrm>
                <a:off x="9595" y="4202"/>
                <a:ext cx="33" cy="17"/>
              </a:xfrm>
              <a:prstGeom prst="rect">
                <a:avLst/>
              </a:prstGeom>
              <a:solidFill>
                <a:srgbClr val="C07200"/>
              </a:solidFill>
              <a:ln w="9525">
                <a:noFill/>
                <a:miter lim="800000"/>
                <a:headEnd/>
                <a:tailEnd/>
              </a:ln>
            </p:spPr>
            <p:txBody>
              <a:bodyPr/>
              <a:lstStyle/>
              <a:p>
                <a:endParaRPr lang="en-US"/>
              </a:p>
            </p:txBody>
          </p:sp>
          <p:sp>
            <p:nvSpPr>
              <p:cNvPr id="131275" name="Rectangle 126"/>
              <p:cNvSpPr>
                <a:spLocks noChangeArrowheads="1"/>
              </p:cNvSpPr>
              <p:nvPr/>
            </p:nvSpPr>
            <p:spPr bwMode="auto">
              <a:xfrm>
                <a:off x="9595" y="4219"/>
                <a:ext cx="33" cy="17"/>
              </a:xfrm>
              <a:prstGeom prst="rect">
                <a:avLst/>
              </a:prstGeom>
              <a:solidFill>
                <a:srgbClr val="BD7000"/>
              </a:solidFill>
              <a:ln w="9525">
                <a:noFill/>
                <a:miter lim="800000"/>
                <a:headEnd/>
                <a:tailEnd/>
              </a:ln>
            </p:spPr>
            <p:txBody>
              <a:bodyPr/>
              <a:lstStyle/>
              <a:p>
                <a:endParaRPr lang="en-US"/>
              </a:p>
            </p:txBody>
          </p:sp>
          <p:sp>
            <p:nvSpPr>
              <p:cNvPr id="131276" name="Rectangle 127"/>
              <p:cNvSpPr>
                <a:spLocks noChangeArrowheads="1"/>
              </p:cNvSpPr>
              <p:nvPr/>
            </p:nvSpPr>
            <p:spPr bwMode="auto">
              <a:xfrm>
                <a:off x="9595" y="4236"/>
                <a:ext cx="33" cy="17"/>
              </a:xfrm>
              <a:prstGeom prst="rect">
                <a:avLst/>
              </a:prstGeom>
              <a:solidFill>
                <a:srgbClr val="BB6F00"/>
              </a:solidFill>
              <a:ln w="9525">
                <a:noFill/>
                <a:miter lim="800000"/>
                <a:headEnd/>
                <a:tailEnd/>
              </a:ln>
            </p:spPr>
            <p:txBody>
              <a:bodyPr/>
              <a:lstStyle/>
              <a:p>
                <a:endParaRPr lang="en-US"/>
              </a:p>
            </p:txBody>
          </p:sp>
          <p:sp>
            <p:nvSpPr>
              <p:cNvPr id="131277" name="Rectangle 128"/>
              <p:cNvSpPr>
                <a:spLocks noChangeArrowheads="1"/>
              </p:cNvSpPr>
              <p:nvPr/>
            </p:nvSpPr>
            <p:spPr bwMode="auto">
              <a:xfrm>
                <a:off x="9595" y="4253"/>
                <a:ext cx="33" cy="19"/>
              </a:xfrm>
              <a:prstGeom prst="rect">
                <a:avLst/>
              </a:prstGeom>
              <a:solidFill>
                <a:srgbClr val="B86D00"/>
              </a:solidFill>
              <a:ln w="9525">
                <a:noFill/>
                <a:miter lim="800000"/>
                <a:headEnd/>
                <a:tailEnd/>
              </a:ln>
            </p:spPr>
            <p:txBody>
              <a:bodyPr/>
              <a:lstStyle/>
              <a:p>
                <a:endParaRPr lang="en-US"/>
              </a:p>
            </p:txBody>
          </p:sp>
          <p:sp>
            <p:nvSpPr>
              <p:cNvPr id="131278" name="Rectangle 129"/>
              <p:cNvSpPr>
                <a:spLocks noChangeArrowheads="1"/>
              </p:cNvSpPr>
              <p:nvPr/>
            </p:nvSpPr>
            <p:spPr bwMode="auto">
              <a:xfrm>
                <a:off x="9595" y="4272"/>
                <a:ext cx="33" cy="17"/>
              </a:xfrm>
              <a:prstGeom prst="rect">
                <a:avLst/>
              </a:prstGeom>
              <a:solidFill>
                <a:srgbClr val="B56B00"/>
              </a:solidFill>
              <a:ln w="9525">
                <a:noFill/>
                <a:miter lim="800000"/>
                <a:headEnd/>
                <a:tailEnd/>
              </a:ln>
            </p:spPr>
            <p:txBody>
              <a:bodyPr/>
              <a:lstStyle/>
              <a:p>
                <a:endParaRPr lang="en-US"/>
              </a:p>
            </p:txBody>
          </p:sp>
          <p:sp>
            <p:nvSpPr>
              <p:cNvPr id="131279" name="Rectangle 130"/>
              <p:cNvSpPr>
                <a:spLocks noChangeArrowheads="1"/>
              </p:cNvSpPr>
              <p:nvPr/>
            </p:nvSpPr>
            <p:spPr bwMode="auto">
              <a:xfrm>
                <a:off x="9595" y="4289"/>
                <a:ext cx="33" cy="17"/>
              </a:xfrm>
              <a:prstGeom prst="rect">
                <a:avLst/>
              </a:prstGeom>
              <a:solidFill>
                <a:srgbClr val="B36A00"/>
              </a:solidFill>
              <a:ln w="9525">
                <a:noFill/>
                <a:miter lim="800000"/>
                <a:headEnd/>
                <a:tailEnd/>
              </a:ln>
            </p:spPr>
            <p:txBody>
              <a:bodyPr/>
              <a:lstStyle/>
              <a:p>
                <a:endParaRPr lang="en-US"/>
              </a:p>
            </p:txBody>
          </p:sp>
          <p:sp>
            <p:nvSpPr>
              <p:cNvPr id="131280" name="Rectangle 131"/>
              <p:cNvSpPr>
                <a:spLocks noChangeArrowheads="1"/>
              </p:cNvSpPr>
              <p:nvPr/>
            </p:nvSpPr>
            <p:spPr bwMode="auto">
              <a:xfrm>
                <a:off x="9595" y="4306"/>
                <a:ext cx="33" cy="16"/>
              </a:xfrm>
              <a:prstGeom prst="rect">
                <a:avLst/>
              </a:prstGeom>
              <a:solidFill>
                <a:srgbClr val="B06900"/>
              </a:solidFill>
              <a:ln w="9525">
                <a:noFill/>
                <a:miter lim="800000"/>
                <a:headEnd/>
                <a:tailEnd/>
              </a:ln>
            </p:spPr>
            <p:txBody>
              <a:bodyPr/>
              <a:lstStyle/>
              <a:p>
                <a:endParaRPr lang="en-US"/>
              </a:p>
            </p:txBody>
          </p:sp>
          <p:sp>
            <p:nvSpPr>
              <p:cNvPr id="131281" name="Rectangle 132"/>
              <p:cNvSpPr>
                <a:spLocks noChangeArrowheads="1"/>
              </p:cNvSpPr>
              <p:nvPr/>
            </p:nvSpPr>
            <p:spPr bwMode="auto">
              <a:xfrm>
                <a:off x="9595" y="4322"/>
                <a:ext cx="33" cy="20"/>
              </a:xfrm>
              <a:prstGeom prst="rect">
                <a:avLst/>
              </a:prstGeom>
              <a:solidFill>
                <a:srgbClr val="AD6700"/>
              </a:solidFill>
              <a:ln w="9525">
                <a:noFill/>
                <a:miter lim="800000"/>
                <a:headEnd/>
                <a:tailEnd/>
              </a:ln>
            </p:spPr>
            <p:txBody>
              <a:bodyPr/>
              <a:lstStyle/>
              <a:p>
                <a:endParaRPr lang="en-US"/>
              </a:p>
            </p:txBody>
          </p:sp>
          <p:sp>
            <p:nvSpPr>
              <p:cNvPr id="131282" name="Rectangle 133"/>
              <p:cNvSpPr>
                <a:spLocks noChangeArrowheads="1"/>
              </p:cNvSpPr>
              <p:nvPr/>
            </p:nvSpPr>
            <p:spPr bwMode="auto">
              <a:xfrm>
                <a:off x="9595" y="4342"/>
                <a:ext cx="33" cy="16"/>
              </a:xfrm>
              <a:prstGeom prst="rect">
                <a:avLst/>
              </a:prstGeom>
              <a:solidFill>
                <a:srgbClr val="AB6600"/>
              </a:solidFill>
              <a:ln w="9525">
                <a:noFill/>
                <a:miter lim="800000"/>
                <a:headEnd/>
                <a:tailEnd/>
              </a:ln>
            </p:spPr>
            <p:txBody>
              <a:bodyPr/>
              <a:lstStyle/>
              <a:p>
                <a:endParaRPr lang="en-US"/>
              </a:p>
            </p:txBody>
          </p:sp>
          <p:sp>
            <p:nvSpPr>
              <p:cNvPr id="131283" name="Rectangle 134"/>
              <p:cNvSpPr>
                <a:spLocks noChangeArrowheads="1"/>
              </p:cNvSpPr>
              <p:nvPr/>
            </p:nvSpPr>
            <p:spPr bwMode="auto">
              <a:xfrm>
                <a:off x="9595" y="4358"/>
                <a:ext cx="33" cy="17"/>
              </a:xfrm>
              <a:prstGeom prst="rect">
                <a:avLst/>
              </a:prstGeom>
              <a:solidFill>
                <a:srgbClr val="A96400"/>
              </a:solidFill>
              <a:ln w="9525">
                <a:noFill/>
                <a:miter lim="800000"/>
                <a:headEnd/>
                <a:tailEnd/>
              </a:ln>
            </p:spPr>
            <p:txBody>
              <a:bodyPr/>
              <a:lstStyle/>
              <a:p>
                <a:endParaRPr lang="en-US"/>
              </a:p>
            </p:txBody>
          </p:sp>
          <p:sp>
            <p:nvSpPr>
              <p:cNvPr id="131284" name="Rectangle 135"/>
              <p:cNvSpPr>
                <a:spLocks noChangeArrowheads="1"/>
              </p:cNvSpPr>
              <p:nvPr/>
            </p:nvSpPr>
            <p:spPr bwMode="auto">
              <a:xfrm>
                <a:off x="9595" y="4375"/>
                <a:ext cx="33" cy="17"/>
              </a:xfrm>
              <a:prstGeom prst="rect">
                <a:avLst/>
              </a:prstGeom>
              <a:solidFill>
                <a:srgbClr val="A76300"/>
              </a:solidFill>
              <a:ln w="9525">
                <a:noFill/>
                <a:miter lim="800000"/>
                <a:headEnd/>
                <a:tailEnd/>
              </a:ln>
            </p:spPr>
            <p:txBody>
              <a:bodyPr/>
              <a:lstStyle/>
              <a:p>
                <a:endParaRPr lang="en-US"/>
              </a:p>
            </p:txBody>
          </p:sp>
          <p:sp>
            <p:nvSpPr>
              <p:cNvPr id="131285" name="Rectangle 136"/>
              <p:cNvSpPr>
                <a:spLocks noChangeArrowheads="1"/>
              </p:cNvSpPr>
              <p:nvPr/>
            </p:nvSpPr>
            <p:spPr bwMode="auto">
              <a:xfrm>
                <a:off x="9595" y="4392"/>
                <a:ext cx="33" cy="17"/>
              </a:xfrm>
              <a:prstGeom prst="rect">
                <a:avLst/>
              </a:prstGeom>
              <a:solidFill>
                <a:srgbClr val="A56200"/>
              </a:solidFill>
              <a:ln w="9525">
                <a:noFill/>
                <a:miter lim="800000"/>
                <a:headEnd/>
                <a:tailEnd/>
              </a:ln>
            </p:spPr>
            <p:txBody>
              <a:bodyPr/>
              <a:lstStyle/>
              <a:p>
                <a:endParaRPr lang="en-US"/>
              </a:p>
            </p:txBody>
          </p:sp>
          <p:sp>
            <p:nvSpPr>
              <p:cNvPr id="131286" name="Rectangle 137"/>
              <p:cNvSpPr>
                <a:spLocks noChangeArrowheads="1"/>
              </p:cNvSpPr>
              <p:nvPr/>
            </p:nvSpPr>
            <p:spPr bwMode="auto">
              <a:xfrm>
                <a:off x="9595" y="4409"/>
                <a:ext cx="33" cy="19"/>
              </a:xfrm>
              <a:prstGeom prst="rect">
                <a:avLst/>
              </a:prstGeom>
              <a:solidFill>
                <a:srgbClr val="A36100"/>
              </a:solidFill>
              <a:ln w="9525">
                <a:noFill/>
                <a:miter lim="800000"/>
                <a:headEnd/>
                <a:tailEnd/>
              </a:ln>
            </p:spPr>
            <p:txBody>
              <a:bodyPr/>
              <a:lstStyle/>
              <a:p>
                <a:endParaRPr lang="en-US"/>
              </a:p>
            </p:txBody>
          </p:sp>
          <p:sp>
            <p:nvSpPr>
              <p:cNvPr id="131287" name="Rectangle 138"/>
              <p:cNvSpPr>
                <a:spLocks noChangeArrowheads="1"/>
              </p:cNvSpPr>
              <p:nvPr/>
            </p:nvSpPr>
            <p:spPr bwMode="auto">
              <a:xfrm>
                <a:off x="9595" y="4428"/>
                <a:ext cx="33" cy="17"/>
              </a:xfrm>
              <a:prstGeom prst="rect">
                <a:avLst/>
              </a:prstGeom>
              <a:solidFill>
                <a:srgbClr val="A26000"/>
              </a:solidFill>
              <a:ln w="9525">
                <a:noFill/>
                <a:miter lim="800000"/>
                <a:headEnd/>
                <a:tailEnd/>
              </a:ln>
            </p:spPr>
            <p:txBody>
              <a:bodyPr/>
              <a:lstStyle/>
              <a:p>
                <a:endParaRPr lang="en-US"/>
              </a:p>
            </p:txBody>
          </p:sp>
          <p:sp>
            <p:nvSpPr>
              <p:cNvPr id="131288" name="Rectangle 139"/>
              <p:cNvSpPr>
                <a:spLocks noChangeArrowheads="1"/>
              </p:cNvSpPr>
              <p:nvPr/>
            </p:nvSpPr>
            <p:spPr bwMode="auto">
              <a:xfrm>
                <a:off x="9595" y="4445"/>
                <a:ext cx="33" cy="17"/>
              </a:xfrm>
              <a:prstGeom prst="rect">
                <a:avLst/>
              </a:prstGeom>
              <a:solidFill>
                <a:srgbClr val="A05F00"/>
              </a:solidFill>
              <a:ln w="9525">
                <a:noFill/>
                <a:miter lim="800000"/>
                <a:headEnd/>
                <a:tailEnd/>
              </a:ln>
            </p:spPr>
            <p:txBody>
              <a:bodyPr/>
              <a:lstStyle/>
              <a:p>
                <a:endParaRPr lang="en-US"/>
              </a:p>
            </p:txBody>
          </p:sp>
          <p:sp>
            <p:nvSpPr>
              <p:cNvPr id="131289" name="Rectangle 140"/>
              <p:cNvSpPr>
                <a:spLocks noChangeArrowheads="1"/>
              </p:cNvSpPr>
              <p:nvPr/>
            </p:nvSpPr>
            <p:spPr bwMode="auto">
              <a:xfrm>
                <a:off x="9595" y="4462"/>
                <a:ext cx="33" cy="16"/>
              </a:xfrm>
              <a:prstGeom prst="rect">
                <a:avLst/>
              </a:prstGeom>
              <a:solidFill>
                <a:srgbClr val="9F5E00"/>
              </a:solidFill>
              <a:ln w="9525">
                <a:noFill/>
                <a:miter lim="800000"/>
                <a:headEnd/>
                <a:tailEnd/>
              </a:ln>
            </p:spPr>
            <p:txBody>
              <a:bodyPr/>
              <a:lstStyle/>
              <a:p>
                <a:endParaRPr lang="en-US"/>
              </a:p>
            </p:txBody>
          </p:sp>
          <p:sp>
            <p:nvSpPr>
              <p:cNvPr id="131290" name="Rectangle 141"/>
              <p:cNvSpPr>
                <a:spLocks noChangeArrowheads="1"/>
              </p:cNvSpPr>
              <p:nvPr/>
            </p:nvSpPr>
            <p:spPr bwMode="auto">
              <a:xfrm>
                <a:off x="9595" y="4478"/>
                <a:ext cx="33" cy="20"/>
              </a:xfrm>
              <a:prstGeom prst="rect">
                <a:avLst/>
              </a:prstGeom>
              <a:solidFill>
                <a:srgbClr val="9D5D00"/>
              </a:solidFill>
              <a:ln w="9525">
                <a:noFill/>
                <a:miter lim="800000"/>
                <a:headEnd/>
                <a:tailEnd/>
              </a:ln>
            </p:spPr>
            <p:txBody>
              <a:bodyPr/>
              <a:lstStyle/>
              <a:p>
                <a:endParaRPr lang="en-US"/>
              </a:p>
            </p:txBody>
          </p:sp>
          <p:sp>
            <p:nvSpPr>
              <p:cNvPr id="131291" name="Rectangle 142"/>
              <p:cNvSpPr>
                <a:spLocks noChangeArrowheads="1"/>
              </p:cNvSpPr>
              <p:nvPr/>
            </p:nvSpPr>
            <p:spPr bwMode="auto">
              <a:xfrm>
                <a:off x="9595" y="4498"/>
                <a:ext cx="33" cy="16"/>
              </a:xfrm>
              <a:prstGeom prst="rect">
                <a:avLst/>
              </a:prstGeom>
              <a:solidFill>
                <a:srgbClr val="9C5D00"/>
              </a:solidFill>
              <a:ln w="9525">
                <a:noFill/>
                <a:miter lim="800000"/>
                <a:headEnd/>
                <a:tailEnd/>
              </a:ln>
            </p:spPr>
            <p:txBody>
              <a:bodyPr/>
              <a:lstStyle/>
              <a:p>
                <a:endParaRPr lang="en-US"/>
              </a:p>
            </p:txBody>
          </p:sp>
          <p:sp>
            <p:nvSpPr>
              <p:cNvPr id="131292" name="Rectangle 143"/>
              <p:cNvSpPr>
                <a:spLocks noChangeArrowheads="1"/>
              </p:cNvSpPr>
              <p:nvPr/>
            </p:nvSpPr>
            <p:spPr bwMode="auto">
              <a:xfrm>
                <a:off x="9595" y="4514"/>
                <a:ext cx="33" cy="17"/>
              </a:xfrm>
              <a:prstGeom prst="rect">
                <a:avLst/>
              </a:prstGeom>
              <a:solidFill>
                <a:srgbClr val="9B5C00"/>
              </a:solidFill>
              <a:ln w="9525">
                <a:noFill/>
                <a:miter lim="800000"/>
                <a:headEnd/>
                <a:tailEnd/>
              </a:ln>
            </p:spPr>
            <p:txBody>
              <a:bodyPr/>
              <a:lstStyle/>
              <a:p>
                <a:endParaRPr lang="en-US"/>
              </a:p>
            </p:txBody>
          </p:sp>
          <p:sp>
            <p:nvSpPr>
              <p:cNvPr id="131293" name="Rectangle 144"/>
              <p:cNvSpPr>
                <a:spLocks noChangeArrowheads="1"/>
              </p:cNvSpPr>
              <p:nvPr/>
            </p:nvSpPr>
            <p:spPr bwMode="auto">
              <a:xfrm>
                <a:off x="9595" y="4531"/>
                <a:ext cx="33" cy="17"/>
              </a:xfrm>
              <a:prstGeom prst="rect">
                <a:avLst/>
              </a:prstGeom>
              <a:solidFill>
                <a:srgbClr val="9B5C00"/>
              </a:solidFill>
              <a:ln w="9525">
                <a:noFill/>
                <a:miter lim="800000"/>
                <a:headEnd/>
                <a:tailEnd/>
              </a:ln>
            </p:spPr>
            <p:txBody>
              <a:bodyPr/>
              <a:lstStyle/>
              <a:p>
                <a:endParaRPr lang="en-US"/>
              </a:p>
            </p:txBody>
          </p:sp>
          <p:sp>
            <p:nvSpPr>
              <p:cNvPr id="131294" name="Rectangle 145"/>
              <p:cNvSpPr>
                <a:spLocks noChangeArrowheads="1"/>
              </p:cNvSpPr>
              <p:nvPr/>
            </p:nvSpPr>
            <p:spPr bwMode="auto">
              <a:xfrm>
                <a:off x="9595" y="4548"/>
                <a:ext cx="33" cy="19"/>
              </a:xfrm>
              <a:prstGeom prst="rect">
                <a:avLst/>
              </a:prstGeom>
              <a:solidFill>
                <a:srgbClr val="9A5B00"/>
              </a:solidFill>
              <a:ln w="9525">
                <a:noFill/>
                <a:miter lim="800000"/>
                <a:headEnd/>
                <a:tailEnd/>
              </a:ln>
            </p:spPr>
            <p:txBody>
              <a:bodyPr/>
              <a:lstStyle/>
              <a:p>
                <a:endParaRPr lang="en-US"/>
              </a:p>
            </p:txBody>
          </p:sp>
          <p:sp>
            <p:nvSpPr>
              <p:cNvPr id="131295" name="Rectangle 146"/>
              <p:cNvSpPr>
                <a:spLocks noChangeArrowheads="1"/>
              </p:cNvSpPr>
              <p:nvPr/>
            </p:nvSpPr>
            <p:spPr bwMode="auto">
              <a:xfrm>
                <a:off x="9595" y="4567"/>
                <a:ext cx="33" cy="17"/>
              </a:xfrm>
              <a:prstGeom prst="rect">
                <a:avLst/>
              </a:prstGeom>
              <a:solidFill>
                <a:srgbClr val="995B00"/>
              </a:solidFill>
              <a:ln w="9525">
                <a:noFill/>
                <a:miter lim="800000"/>
                <a:headEnd/>
                <a:tailEnd/>
              </a:ln>
            </p:spPr>
            <p:txBody>
              <a:bodyPr/>
              <a:lstStyle/>
              <a:p>
                <a:endParaRPr lang="en-US"/>
              </a:p>
            </p:txBody>
          </p:sp>
          <p:sp>
            <p:nvSpPr>
              <p:cNvPr id="131296" name="Rectangle 147"/>
              <p:cNvSpPr>
                <a:spLocks noChangeArrowheads="1"/>
              </p:cNvSpPr>
              <p:nvPr/>
            </p:nvSpPr>
            <p:spPr bwMode="auto">
              <a:xfrm>
                <a:off x="9595" y="4584"/>
                <a:ext cx="33" cy="17"/>
              </a:xfrm>
              <a:prstGeom prst="rect">
                <a:avLst/>
              </a:prstGeom>
              <a:solidFill>
                <a:srgbClr val="995B00"/>
              </a:solidFill>
              <a:ln w="9525">
                <a:noFill/>
                <a:miter lim="800000"/>
                <a:headEnd/>
                <a:tailEnd/>
              </a:ln>
            </p:spPr>
            <p:txBody>
              <a:bodyPr/>
              <a:lstStyle/>
              <a:p>
                <a:endParaRPr lang="en-US"/>
              </a:p>
            </p:txBody>
          </p:sp>
        </p:grpSp>
        <p:sp>
          <p:nvSpPr>
            <p:cNvPr id="131105" name="Rectangle 148"/>
            <p:cNvSpPr>
              <a:spLocks noChangeArrowheads="1"/>
            </p:cNvSpPr>
            <p:nvPr/>
          </p:nvSpPr>
          <p:spPr bwMode="auto">
            <a:xfrm>
              <a:off x="2100" y="2373"/>
              <a:ext cx="27" cy="300"/>
            </a:xfrm>
            <a:prstGeom prst="rect">
              <a:avLst/>
            </a:prstGeom>
            <a:solidFill>
              <a:srgbClr val="FF9900"/>
            </a:solidFill>
            <a:ln w="8890">
              <a:solidFill>
                <a:srgbClr val="000000"/>
              </a:solidFill>
              <a:miter lim="800000"/>
              <a:headEnd/>
              <a:tailEnd/>
            </a:ln>
          </p:spPr>
          <p:txBody>
            <a:bodyPr/>
            <a:lstStyle/>
            <a:p>
              <a:endParaRPr lang="en-US"/>
            </a:p>
          </p:txBody>
        </p:sp>
        <p:sp>
          <p:nvSpPr>
            <p:cNvPr id="131106" name="Line 149"/>
            <p:cNvSpPr>
              <a:spLocks noChangeShapeType="1"/>
            </p:cNvSpPr>
            <p:nvPr/>
          </p:nvSpPr>
          <p:spPr bwMode="auto">
            <a:xfrm flipV="1">
              <a:off x="2114" y="2210"/>
              <a:ext cx="0" cy="120"/>
            </a:xfrm>
            <a:prstGeom prst="line">
              <a:avLst/>
            </a:prstGeom>
            <a:noFill/>
            <a:ln w="19050">
              <a:solidFill>
                <a:schemeClr val="tx1"/>
              </a:solidFill>
              <a:round/>
              <a:headEnd/>
              <a:tailEnd/>
            </a:ln>
          </p:spPr>
          <p:txBody>
            <a:bodyPr/>
            <a:lstStyle/>
            <a:p>
              <a:endParaRPr lang="en-US"/>
            </a:p>
          </p:txBody>
        </p:sp>
        <p:sp>
          <p:nvSpPr>
            <p:cNvPr id="131107" name="Rectangle 150"/>
            <p:cNvSpPr>
              <a:spLocks noChangeArrowheads="1"/>
            </p:cNvSpPr>
            <p:nvPr/>
          </p:nvSpPr>
          <p:spPr bwMode="auto">
            <a:xfrm>
              <a:off x="1904" y="2190"/>
              <a:ext cx="56" cy="134"/>
            </a:xfrm>
            <a:prstGeom prst="rect">
              <a:avLst/>
            </a:prstGeom>
            <a:noFill/>
            <a:ln w="9525">
              <a:noFill/>
              <a:miter lim="800000"/>
              <a:headEnd/>
              <a:tailEnd/>
            </a:ln>
          </p:spPr>
          <p:txBody>
            <a:bodyPr wrap="none" lIns="0" tIns="0" rIns="0" bIns="0">
              <a:spAutoFit/>
            </a:bodyPr>
            <a:lstStyle/>
            <a:p>
              <a:r>
                <a:rPr lang="en-US" sz="1400" i="1">
                  <a:latin typeface="Times New Roman" pitchFamily="18" charset="0"/>
                </a:rPr>
                <a:t>a</a:t>
              </a:r>
            </a:p>
          </p:txBody>
        </p:sp>
        <p:sp>
          <p:nvSpPr>
            <p:cNvPr id="131108" name="Rectangle 152"/>
            <p:cNvSpPr>
              <a:spLocks noChangeArrowheads="1"/>
            </p:cNvSpPr>
            <p:nvPr/>
          </p:nvSpPr>
          <p:spPr bwMode="auto">
            <a:xfrm>
              <a:off x="1998" y="2009"/>
              <a:ext cx="221" cy="134"/>
            </a:xfrm>
            <a:prstGeom prst="rect">
              <a:avLst/>
            </a:prstGeom>
            <a:noFill/>
            <a:ln w="9525">
              <a:noFill/>
              <a:miter lim="800000"/>
              <a:headEnd/>
              <a:tailEnd/>
            </a:ln>
          </p:spPr>
          <p:txBody>
            <a:bodyPr lIns="0" tIns="0" rIns="0" bIns="0">
              <a:spAutoFit/>
            </a:bodyPr>
            <a:lstStyle/>
            <a:p>
              <a:r>
                <a:rPr lang="en-US" sz="1400" i="1">
                  <a:latin typeface="Symbol" pitchFamily="18" charset="2"/>
                </a:rPr>
                <a:t>r</a:t>
              </a:r>
              <a:r>
                <a:rPr lang="en-US" sz="1400" baseline="-25000">
                  <a:latin typeface="Symbol" pitchFamily="18" charset="2"/>
                </a:rPr>
                <a:t>0</a:t>
              </a:r>
              <a:endParaRPr lang="en-US" sz="1200" baseline="-25000">
                <a:latin typeface="Times New Roman" pitchFamily="18" charset="0"/>
              </a:endParaRPr>
            </a:p>
          </p:txBody>
        </p:sp>
        <p:sp>
          <p:nvSpPr>
            <p:cNvPr id="131109" name="Rectangle 155"/>
            <p:cNvSpPr>
              <a:spLocks noChangeArrowheads="1"/>
            </p:cNvSpPr>
            <p:nvPr/>
          </p:nvSpPr>
          <p:spPr bwMode="auto">
            <a:xfrm>
              <a:off x="1402" y="2963"/>
              <a:ext cx="1312" cy="197"/>
            </a:xfrm>
            <a:prstGeom prst="rect">
              <a:avLst/>
            </a:prstGeom>
            <a:noFill/>
            <a:ln w="9525">
              <a:noFill/>
              <a:miter lim="800000"/>
              <a:headEnd/>
              <a:tailEnd/>
            </a:ln>
          </p:spPr>
          <p:txBody>
            <a:bodyPr/>
            <a:lstStyle/>
            <a:p>
              <a:endParaRPr lang="en-US"/>
            </a:p>
          </p:txBody>
        </p:sp>
        <p:grpSp>
          <p:nvGrpSpPr>
            <p:cNvPr id="131110" name="Group 157"/>
            <p:cNvGrpSpPr>
              <a:grpSpLocks/>
            </p:cNvGrpSpPr>
            <p:nvPr/>
          </p:nvGrpSpPr>
          <p:grpSpPr bwMode="auto">
            <a:xfrm>
              <a:off x="1419" y="2370"/>
              <a:ext cx="14" cy="305"/>
              <a:chOff x="9595" y="3768"/>
              <a:chExt cx="33" cy="833"/>
            </a:xfrm>
          </p:grpSpPr>
          <p:sp>
            <p:nvSpPr>
              <p:cNvPr id="131201" name="Rectangle 158"/>
              <p:cNvSpPr>
                <a:spLocks noChangeArrowheads="1"/>
              </p:cNvSpPr>
              <p:nvPr/>
            </p:nvSpPr>
            <p:spPr bwMode="auto">
              <a:xfrm>
                <a:off x="9595" y="3768"/>
                <a:ext cx="33" cy="17"/>
              </a:xfrm>
              <a:prstGeom prst="rect">
                <a:avLst/>
              </a:prstGeom>
              <a:solidFill>
                <a:srgbClr val="E78900"/>
              </a:solidFill>
              <a:ln w="9525">
                <a:noFill/>
                <a:miter lim="800000"/>
                <a:headEnd/>
                <a:tailEnd/>
              </a:ln>
            </p:spPr>
            <p:txBody>
              <a:bodyPr/>
              <a:lstStyle/>
              <a:p>
                <a:endParaRPr lang="en-US"/>
              </a:p>
            </p:txBody>
          </p:sp>
          <p:sp>
            <p:nvSpPr>
              <p:cNvPr id="131202" name="Rectangle 159"/>
              <p:cNvSpPr>
                <a:spLocks noChangeArrowheads="1"/>
              </p:cNvSpPr>
              <p:nvPr/>
            </p:nvSpPr>
            <p:spPr bwMode="auto">
              <a:xfrm>
                <a:off x="9595" y="3785"/>
                <a:ext cx="33" cy="17"/>
              </a:xfrm>
              <a:prstGeom prst="rect">
                <a:avLst/>
              </a:prstGeom>
              <a:solidFill>
                <a:srgbClr val="E78900"/>
              </a:solidFill>
              <a:ln w="9525">
                <a:noFill/>
                <a:miter lim="800000"/>
                <a:headEnd/>
                <a:tailEnd/>
              </a:ln>
            </p:spPr>
            <p:txBody>
              <a:bodyPr/>
              <a:lstStyle/>
              <a:p>
                <a:endParaRPr lang="en-US"/>
              </a:p>
            </p:txBody>
          </p:sp>
          <p:sp>
            <p:nvSpPr>
              <p:cNvPr id="131203" name="Rectangle 160"/>
              <p:cNvSpPr>
                <a:spLocks noChangeArrowheads="1"/>
              </p:cNvSpPr>
              <p:nvPr/>
            </p:nvSpPr>
            <p:spPr bwMode="auto">
              <a:xfrm>
                <a:off x="9595" y="3802"/>
                <a:ext cx="33" cy="19"/>
              </a:xfrm>
              <a:prstGeom prst="rect">
                <a:avLst/>
              </a:prstGeom>
              <a:solidFill>
                <a:srgbClr val="E78900"/>
              </a:solidFill>
              <a:ln w="9525">
                <a:noFill/>
                <a:miter lim="800000"/>
                <a:headEnd/>
                <a:tailEnd/>
              </a:ln>
            </p:spPr>
            <p:txBody>
              <a:bodyPr/>
              <a:lstStyle/>
              <a:p>
                <a:endParaRPr lang="en-US"/>
              </a:p>
            </p:txBody>
          </p:sp>
          <p:sp>
            <p:nvSpPr>
              <p:cNvPr id="131204" name="Rectangle 161"/>
              <p:cNvSpPr>
                <a:spLocks noChangeArrowheads="1"/>
              </p:cNvSpPr>
              <p:nvPr/>
            </p:nvSpPr>
            <p:spPr bwMode="auto">
              <a:xfrm>
                <a:off x="9595" y="3821"/>
                <a:ext cx="33" cy="17"/>
              </a:xfrm>
              <a:prstGeom prst="rect">
                <a:avLst/>
              </a:prstGeom>
              <a:solidFill>
                <a:srgbClr val="E68900"/>
              </a:solidFill>
              <a:ln w="9525">
                <a:noFill/>
                <a:miter lim="800000"/>
                <a:headEnd/>
                <a:tailEnd/>
              </a:ln>
            </p:spPr>
            <p:txBody>
              <a:bodyPr/>
              <a:lstStyle/>
              <a:p>
                <a:endParaRPr lang="en-US"/>
              </a:p>
            </p:txBody>
          </p:sp>
          <p:sp>
            <p:nvSpPr>
              <p:cNvPr id="131205" name="Rectangle 162"/>
              <p:cNvSpPr>
                <a:spLocks noChangeArrowheads="1"/>
              </p:cNvSpPr>
              <p:nvPr/>
            </p:nvSpPr>
            <p:spPr bwMode="auto">
              <a:xfrm>
                <a:off x="9595" y="3838"/>
                <a:ext cx="33" cy="16"/>
              </a:xfrm>
              <a:prstGeom prst="rect">
                <a:avLst/>
              </a:prstGeom>
              <a:solidFill>
                <a:srgbClr val="E68800"/>
              </a:solidFill>
              <a:ln w="9525">
                <a:noFill/>
                <a:miter lim="800000"/>
                <a:headEnd/>
                <a:tailEnd/>
              </a:ln>
            </p:spPr>
            <p:txBody>
              <a:bodyPr/>
              <a:lstStyle/>
              <a:p>
                <a:endParaRPr lang="en-US"/>
              </a:p>
            </p:txBody>
          </p:sp>
          <p:sp>
            <p:nvSpPr>
              <p:cNvPr id="131206" name="Rectangle 163"/>
              <p:cNvSpPr>
                <a:spLocks noChangeArrowheads="1"/>
              </p:cNvSpPr>
              <p:nvPr/>
            </p:nvSpPr>
            <p:spPr bwMode="auto">
              <a:xfrm>
                <a:off x="9595" y="3854"/>
                <a:ext cx="33" cy="17"/>
              </a:xfrm>
              <a:prstGeom prst="rect">
                <a:avLst/>
              </a:prstGeom>
              <a:solidFill>
                <a:srgbClr val="E58800"/>
              </a:solidFill>
              <a:ln w="9525">
                <a:noFill/>
                <a:miter lim="800000"/>
                <a:headEnd/>
                <a:tailEnd/>
              </a:ln>
            </p:spPr>
            <p:txBody>
              <a:bodyPr/>
              <a:lstStyle/>
              <a:p>
                <a:endParaRPr lang="en-US"/>
              </a:p>
            </p:txBody>
          </p:sp>
          <p:sp>
            <p:nvSpPr>
              <p:cNvPr id="131207" name="Rectangle 164"/>
              <p:cNvSpPr>
                <a:spLocks noChangeArrowheads="1"/>
              </p:cNvSpPr>
              <p:nvPr/>
            </p:nvSpPr>
            <p:spPr bwMode="auto">
              <a:xfrm>
                <a:off x="9595" y="3871"/>
                <a:ext cx="33" cy="19"/>
              </a:xfrm>
              <a:prstGeom prst="rect">
                <a:avLst/>
              </a:prstGeom>
              <a:solidFill>
                <a:srgbClr val="E48800"/>
              </a:solidFill>
              <a:ln w="9525">
                <a:noFill/>
                <a:miter lim="800000"/>
                <a:headEnd/>
                <a:tailEnd/>
              </a:ln>
            </p:spPr>
            <p:txBody>
              <a:bodyPr/>
              <a:lstStyle/>
              <a:p>
                <a:endParaRPr lang="en-US"/>
              </a:p>
            </p:txBody>
          </p:sp>
          <p:sp>
            <p:nvSpPr>
              <p:cNvPr id="131208" name="Rectangle 165"/>
              <p:cNvSpPr>
                <a:spLocks noChangeArrowheads="1"/>
              </p:cNvSpPr>
              <p:nvPr/>
            </p:nvSpPr>
            <p:spPr bwMode="auto">
              <a:xfrm>
                <a:off x="9595" y="3890"/>
                <a:ext cx="33" cy="17"/>
              </a:xfrm>
              <a:prstGeom prst="rect">
                <a:avLst/>
              </a:prstGeom>
              <a:solidFill>
                <a:srgbClr val="E38700"/>
              </a:solidFill>
              <a:ln w="9525">
                <a:noFill/>
                <a:miter lim="800000"/>
                <a:headEnd/>
                <a:tailEnd/>
              </a:ln>
            </p:spPr>
            <p:txBody>
              <a:bodyPr/>
              <a:lstStyle/>
              <a:p>
                <a:endParaRPr lang="en-US"/>
              </a:p>
            </p:txBody>
          </p:sp>
          <p:sp>
            <p:nvSpPr>
              <p:cNvPr id="131209" name="Rectangle 166"/>
              <p:cNvSpPr>
                <a:spLocks noChangeArrowheads="1"/>
              </p:cNvSpPr>
              <p:nvPr/>
            </p:nvSpPr>
            <p:spPr bwMode="auto">
              <a:xfrm>
                <a:off x="9595" y="3907"/>
                <a:ext cx="33" cy="17"/>
              </a:xfrm>
              <a:prstGeom prst="rect">
                <a:avLst/>
              </a:prstGeom>
              <a:solidFill>
                <a:srgbClr val="E28600"/>
              </a:solidFill>
              <a:ln w="9525">
                <a:noFill/>
                <a:miter lim="800000"/>
                <a:headEnd/>
                <a:tailEnd/>
              </a:ln>
            </p:spPr>
            <p:txBody>
              <a:bodyPr/>
              <a:lstStyle/>
              <a:p>
                <a:endParaRPr lang="en-US"/>
              </a:p>
            </p:txBody>
          </p:sp>
          <p:sp>
            <p:nvSpPr>
              <p:cNvPr id="131210" name="Rectangle 167"/>
              <p:cNvSpPr>
                <a:spLocks noChangeArrowheads="1"/>
              </p:cNvSpPr>
              <p:nvPr/>
            </p:nvSpPr>
            <p:spPr bwMode="auto">
              <a:xfrm>
                <a:off x="9595" y="3924"/>
                <a:ext cx="33" cy="17"/>
              </a:xfrm>
              <a:prstGeom prst="rect">
                <a:avLst/>
              </a:prstGeom>
              <a:solidFill>
                <a:srgbClr val="E18600"/>
              </a:solidFill>
              <a:ln w="9525">
                <a:noFill/>
                <a:miter lim="800000"/>
                <a:headEnd/>
                <a:tailEnd/>
              </a:ln>
            </p:spPr>
            <p:txBody>
              <a:bodyPr/>
              <a:lstStyle/>
              <a:p>
                <a:endParaRPr lang="en-US"/>
              </a:p>
            </p:txBody>
          </p:sp>
          <p:sp>
            <p:nvSpPr>
              <p:cNvPr id="131211" name="Rectangle 168"/>
              <p:cNvSpPr>
                <a:spLocks noChangeArrowheads="1"/>
              </p:cNvSpPr>
              <p:nvPr/>
            </p:nvSpPr>
            <p:spPr bwMode="auto">
              <a:xfrm>
                <a:off x="9595" y="3941"/>
                <a:ext cx="33" cy="19"/>
              </a:xfrm>
              <a:prstGeom prst="rect">
                <a:avLst/>
              </a:prstGeom>
              <a:solidFill>
                <a:srgbClr val="E08500"/>
              </a:solidFill>
              <a:ln w="9525">
                <a:noFill/>
                <a:miter lim="800000"/>
                <a:headEnd/>
                <a:tailEnd/>
              </a:ln>
            </p:spPr>
            <p:txBody>
              <a:bodyPr/>
              <a:lstStyle/>
              <a:p>
                <a:endParaRPr lang="en-US"/>
              </a:p>
            </p:txBody>
          </p:sp>
          <p:sp>
            <p:nvSpPr>
              <p:cNvPr id="131212" name="Rectangle 169"/>
              <p:cNvSpPr>
                <a:spLocks noChangeArrowheads="1"/>
              </p:cNvSpPr>
              <p:nvPr/>
            </p:nvSpPr>
            <p:spPr bwMode="auto">
              <a:xfrm>
                <a:off x="9595" y="3960"/>
                <a:ext cx="33" cy="17"/>
              </a:xfrm>
              <a:prstGeom prst="rect">
                <a:avLst/>
              </a:prstGeom>
              <a:solidFill>
                <a:srgbClr val="DF8400"/>
              </a:solidFill>
              <a:ln w="9525">
                <a:noFill/>
                <a:miter lim="800000"/>
                <a:headEnd/>
                <a:tailEnd/>
              </a:ln>
            </p:spPr>
            <p:txBody>
              <a:bodyPr/>
              <a:lstStyle/>
              <a:p>
                <a:endParaRPr lang="en-US"/>
              </a:p>
            </p:txBody>
          </p:sp>
          <p:sp>
            <p:nvSpPr>
              <p:cNvPr id="131213" name="Rectangle 170"/>
              <p:cNvSpPr>
                <a:spLocks noChangeArrowheads="1"/>
              </p:cNvSpPr>
              <p:nvPr/>
            </p:nvSpPr>
            <p:spPr bwMode="auto">
              <a:xfrm>
                <a:off x="9595" y="3977"/>
                <a:ext cx="33" cy="17"/>
              </a:xfrm>
              <a:prstGeom prst="rect">
                <a:avLst/>
              </a:prstGeom>
              <a:solidFill>
                <a:srgbClr val="DD8300"/>
              </a:solidFill>
              <a:ln w="9525">
                <a:noFill/>
                <a:miter lim="800000"/>
                <a:headEnd/>
                <a:tailEnd/>
              </a:ln>
            </p:spPr>
            <p:txBody>
              <a:bodyPr/>
              <a:lstStyle/>
              <a:p>
                <a:endParaRPr lang="en-US"/>
              </a:p>
            </p:txBody>
          </p:sp>
          <p:sp>
            <p:nvSpPr>
              <p:cNvPr id="131214" name="Rectangle 171"/>
              <p:cNvSpPr>
                <a:spLocks noChangeArrowheads="1"/>
              </p:cNvSpPr>
              <p:nvPr/>
            </p:nvSpPr>
            <p:spPr bwMode="auto">
              <a:xfrm>
                <a:off x="9595" y="3994"/>
                <a:ext cx="33" cy="16"/>
              </a:xfrm>
              <a:prstGeom prst="rect">
                <a:avLst/>
              </a:prstGeom>
              <a:solidFill>
                <a:srgbClr val="DC8300"/>
              </a:solidFill>
              <a:ln w="9525">
                <a:noFill/>
                <a:miter lim="800000"/>
                <a:headEnd/>
                <a:tailEnd/>
              </a:ln>
            </p:spPr>
            <p:txBody>
              <a:bodyPr/>
              <a:lstStyle/>
              <a:p>
                <a:endParaRPr lang="en-US"/>
              </a:p>
            </p:txBody>
          </p:sp>
          <p:sp>
            <p:nvSpPr>
              <p:cNvPr id="131215" name="Rectangle 172"/>
              <p:cNvSpPr>
                <a:spLocks noChangeArrowheads="1"/>
              </p:cNvSpPr>
              <p:nvPr/>
            </p:nvSpPr>
            <p:spPr bwMode="auto">
              <a:xfrm>
                <a:off x="9595" y="4010"/>
                <a:ext cx="33" cy="17"/>
              </a:xfrm>
              <a:prstGeom prst="rect">
                <a:avLst/>
              </a:prstGeom>
              <a:solidFill>
                <a:srgbClr val="DA8100"/>
              </a:solidFill>
              <a:ln w="9525">
                <a:noFill/>
                <a:miter lim="800000"/>
                <a:headEnd/>
                <a:tailEnd/>
              </a:ln>
            </p:spPr>
            <p:txBody>
              <a:bodyPr/>
              <a:lstStyle/>
              <a:p>
                <a:endParaRPr lang="en-US"/>
              </a:p>
            </p:txBody>
          </p:sp>
          <p:sp>
            <p:nvSpPr>
              <p:cNvPr id="131216" name="Rectangle 173"/>
              <p:cNvSpPr>
                <a:spLocks noChangeArrowheads="1"/>
              </p:cNvSpPr>
              <p:nvPr/>
            </p:nvSpPr>
            <p:spPr bwMode="auto">
              <a:xfrm>
                <a:off x="9595" y="4027"/>
                <a:ext cx="33" cy="19"/>
              </a:xfrm>
              <a:prstGeom prst="rect">
                <a:avLst/>
              </a:prstGeom>
              <a:solidFill>
                <a:srgbClr val="D88000"/>
              </a:solidFill>
              <a:ln w="9525">
                <a:noFill/>
                <a:miter lim="800000"/>
                <a:headEnd/>
                <a:tailEnd/>
              </a:ln>
            </p:spPr>
            <p:txBody>
              <a:bodyPr/>
              <a:lstStyle/>
              <a:p>
                <a:endParaRPr lang="en-US"/>
              </a:p>
            </p:txBody>
          </p:sp>
          <p:sp>
            <p:nvSpPr>
              <p:cNvPr id="131217" name="Rectangle 174"/>
              <p:cNvSpPr>
                <a:spLocks noChangeArrowheads="1"/>
              </p:cNvSpPr>
              <p:nvPr/>
            </p:nvSpPr>
            <p:spPr bwMode="auto">
              <a:xfrm>
                <a:off x="9595" y="4046"/>
                <a:ext cx="33" cy="17"/>
              </a:xfrm>
              <a:prstGeom prst="rect">
                <a:avLst/>
              </a:prstGeom>
              <a:solidFill>
                <a:srgbClr val="D67F00"/>
              </a:solidFill>
              <a:ln w="9525">
                <a:noFill/>
                <a:miter lim="800000"/>
                <a:headEnd/>
                <a:tailEnd/>
              </a:ln>
            </p:spPr>
            <p:txBody>
              <a:bodyPr/>
              <a:lstStyle/>
              <a:p>
                <a:endParaRPr lang="en-US"/>
              </a:p>
            </p:txBody>
          </p:sp>
          <p:sp>
            <p:nvSpPr>
              <p:cNvPr id="131218" name="Rectangle 175"/>
              <p:cNvSpPr>
                <a:spLocks noChangeArrowheads="1"/>
              </p:cNvSpPr>
              <p:nvPr/>
            </p:nvSpPr>
            <p:spPr bwMode="auto">
              <a:xfrm>
                <a:off x="9595" y="4063"/>
                <a:ext cx="33" cy="17"/>
              </a:xfrm>
              <a:prstGeom prst="rect">
                <a:avLst/>
              </a:prstGeom>
              <a:solidFill>
                <a:srgbClr val="D47E00"/>
              </a:solidFill>
              <a:ln w="9525">
                <a:noFill/>
                <a:miter lim="800000"/>
                <a:headEnd/>
                <a:tailEnd/>
              </a:ln>
            </p:spPr>
            <p:txBody>
              <a:bodyPr/>
              <a:lstStyle/>
              <a:p>
                <a:endParaRPr lang="en-US"/>
              </a:p>
            </p:txBody>
          </p:sp>
          <p:sp>
            <p:nvSpPr>
              <p:cNvPr id="131219" name="Rectangle 176"/>
              <p:cNvSpPr>
                <a:spLocks noChangeArrowheads="1"/>
              </p:cNvSpPr>
              <p:nvPr/>
            </p:nvSpPr>
            <p:spPr bwMode="auto">
              <a:xfrm>
                <a:off x="9595" y="4080"/>
                <a:ext cx="33" cy="17"/>
              </a:xfrm>
              <a:prstGeom prst="rect">
                <a:avLst/>
              </a:prstGeom>
              <a:solidFill>
                <a:srgbClr val="D27D00"/>
              </a:solidFill>
              <a:ln w="9525">
                <a:noFill/>
                <a:miter lim="800000"/>
                <a:headEnd/>
                <a:tailEnd/>
              </a:ln>
            </p:spPr>
            <p:txBody>
              <a:bodyPr/>
              <a:lstStyle/>
              <a:p>
                <a:endParaRPr lang="en-US"/>
              </a:p>
            </p:txBody>
          </p:sp>
          <p:sp>
            <p:nvSpPr>
              <p:cNvPr id="131220" name="Rectangle 177"/>
              <p:cNvSpPr>
                <a:spLocks noChangeArrowheads="1"/>
              </p:cNvSpPr>
              <p:nvPr/>
            </p:nvSpPr>
            <p:spPr bwMode="auto">
              <a:xfrm>
                <a:off x="9595" y="4097"/>
                <a:ext cx="33" cy="19"/>
              </a:xfrm>
              <a:prstGeom prst="rect">
                <a:avLst/>
              </a:prstGeom>
              <a:solidFill>
                <a:srgbClr val="CF7B00"/>
              </a:solidFill>
              <a:ln w="9525">
                <a:noFill/>
                <a:miter lim="800000"/>
                <a:headEnd/>
                <a:tailEnd/>
              </a:ln>
            </p:spPr>
            <p:txBody>
              <a:bodyPr/>
              <a:lstStyle/>
              <a:p>
                <a:endParaRPr lang="en-US"/>
              </a:p>
            </p:txBody>
          </p:sp>
          <p:sp>
            <p:nvSpPr>
              <p:cNvPr id="131221" name="Rectangle 178"/>
              <p:cNvSpPr>
                <a:spLocks noChangeArrowheads="1"/>
              </p:cNvSpPr>
              <p:nvPr/>
            </p:nvSpPr>
            <p:spPr bwMode="auto">
              <a:xfrm>
                <a:off x="9595" y="4116"/>
                <a:ext cx="33" cy="17"/>
              </a:xfrm>
              <a:prstGeom prst="rect">
                <a:avLst/>
              </a:prstGeom>
              <a:solidFill>
                <a:srgbClr val="CD7A00"/>
              </a:solidFill>
              <a:ln w="9525">
                <a:noFill/>
                <a:miter lim="800000"/>
                <a:headEnd/>
                <a:tailEnd/>
              </a:ln>
            </p:spPr>
            <p:txBody>
              <a:bodyPr/>
              <a:lstStyle/>
              <a:p>
                <a:endParaRPr lang="en-US"/>
              </a:p>
            </p:txBody>
          </p:sp>
          <p:sp>
            <p:nvSpPr>
              <p:cNvPr id="131222" name="Rectangle 179"/>
              <p:cNvSpPr>
                <a:spLocks noChangeArrowheads="1"/>
              </p:cNvSpPr>
              <p:nvPr/>
            </p:nvSpPr>
            <p:spPr bwMode="auto">
              <a:xfrm>
                <a:off x="9595" y="4133"/>
                <a:ext cx="33" cy="17"/>
              </a:xfrm>
              <a:prstGeom prst="rect">
                <a:avLst/>
              </a:prstGeom>
              <a:solidFill>
                <a:srgbClr val="CB7800"/>
              </a:solidFill>
              <a:ln w="9525">
                <a:noFill/>
                <a:miter lim="800000"/>
                <a:headEnd/>
                <a:tailEnd/>
              </a:ln>
            </p:spPr>
            <p:txBody>
              <a:bodyPr/>
              <a:lstStyle/>
              <a:p>
                <a:endParaRPr lang="en-US"/>
              </a:p>
            </p:txBody>
          </p:sp>
          <p:sp>
            <p:nvSpPr>
              <p:cNvPr id="131223" name="Rectangle 180"/>
              <p:cNvSpPr>
                <a:spLocks noChangeArrowheads="1"/>
              </p:cNvSpPr>
              <p:nvPr/>
            </p:nvSpPr>
            <p:spPr bwMode="auto">
              <a:xfrm>
                <a:off x="9595" y="4150"/>
                <a:ext cx="33" cy="16"/>
              </a:xfrm>
              <a:prstGeom prst="rect">
                <a:avLst/>
              </a:prstGeom>
              <a:solidFill>
                <a:srgbClr val="C87700"/>
              </a:solidFill>
              <a:ln w="9525">
                <a:noFill/>
                <a:miter lim="800000"/>
                <a:headEnd/>
                <a:tailEnd/>
              </a:ln>
            </p:spPr>
            <p:txBody>
              <a:bodyPr/>
              <a:lstStyle/>
              <a:p>
                <a:endParaRPr lang="en-US"/>
              </a:p>
            </p:txBody>
          </p:sp>
          <p:sp>
            <p:nvSpPr>
              <p:cNvPr id="131224" name="Rectangle 181"/>
              <p:cNvSpPr>
                <a:spLocks noChangeArrowheads="1"/>
              </p:cNvSpPr>
              <p:nvPr/>
            </p:nvSpPr>
            <p:spPr bwMode="auto">
              <a:xfrm>
                <a:off x="9595" y="4166"/>
                <a:ext cx="33" cy="17"/>
              </a:xfrm>
              <a:prstGeom prst="rect">
                <a:avLst/>
              </a:prstGeom>
              <a:solidFill>
                <a:srgbClr val="C57500"/>
              </a:solidFill>
              <a:ln w="9525">
                <a:noFill/>
                <a:miter lim="800000"/>
                <a:headEnd/>
                <a:tailEnd/>
              </a:ln>
            </p:spPr>
            <p:txBody>
              <a:bodyPr/>
              <a:lstStyle/>
              <a:p>
                <a:endParaRPr lang="en-US"/>
              </a:p>
            </p:txBody>
          </p:sp>
          <p:sp>
            <p:nvSpPr>
              <p:cNvPr id="131225" name="Rectangle 182"/>
              <p:cNvSpPr>
                <a:spLocks noChangeArrowheads="1"/>
              </p:cNvSpPr>
              <p:nvPr/>
            </p:nvSpPr>
            <p:spPr bwMode="auto">
              <a:xfrm>
                <a:off x="9595" y="4183"/>
                <a:ext cx="33" cy="19"/>
              </a:xfrm>
              <a:prstGeom prst="rect">
                <a:avLst/>
              </a:prstGeom>
              <a:solidFill>
                <a:srgbClr val="C37400"/>
              </a:solidFill>
              <a:ln w="9525">
                <a:noFill/>
                <a:miter lim="800000"/>
                <a:headEnd/>
                <a:tailEnd/>
              </a:ln>
            </p:spPr>
            <p:txBody>
              <a:bodyPr/>
              <a:lstStyle/>
              <a:p>
                <a:endParaRPr lang="en-US"/>
              </a:p>
            </p:txBody>
          </p:sp>
          <p:sp>
            <p:nvSpPr>
              <p:cNvPr id="131226" name="Rectangle 183"/>
              <p:cNvSpPr>
                <a:spLocks noChangeArrowheads="1"/>
              </p:cNvSpPr>
              <p:nvPr/>
            </p:nvSpPr>
            <p:spPr bwMode="auto">
              <a:xfrm>
                <a:off x="9595" y="4202"/>
                <a:ext cx="33" cy="17"/>
              </a:xfrm>
              <a:prstGeom prst="rect">
                <a:avLst/>
              </a:prstGeom>
              <a:solidFill>
                <a:srgbClr val="C07200"/>
              </a:solidFill>
              <a:ln w="9525">
                <a:noFill/>
                <a:miter lim="800000"/>
                <a:headEnd/>
                <a:tailEnd/>
              </a:ln>
            </p:spPr>
            <p:txBody>
              <a:bodyPr/>
              <a:lstStyle/>
              <a:p>
                <a:endParaRPr lang="en-US"/>
              </a:p>
            </p:txBody>
          </p:sp>
          <p:sp>
            <p:nvSpPr>
              <p:cNvPr id="131227" name="Rectangle 184"/>
              <p:cNvSpPr>
                <a:spLocks noChangeArrowheads="1"/>
              </p:cNvSpPr>
              <p:nvPr/>
            </p:nvSpPr>
            <p:spPr bwMode="auto">
              <a:xfrm>
                <a:off x="9595" y="4219"/>
                <a:ext cx="33" cy="17"/>
              </a:xfrm>
              <a:prstGeom prst="rect">
                <a:avLst/>
              </a:prstGeom>
              <a:solidFill>
                <a:srgbClr val="BD7000"/>
              </a:solidFill>
              <a:ln w="9525">
                <a:noFill/>
                <a:miter lim="800000"/>
                <a:headEnd/>
                <a:tailEnd/>
              </a:ln>
            </p:spPr>
            <p:txBody>
              <a:bodyPr/>
              <a:lstStyle/>
              <a:p>
                <a:endParaRPr lang="en-US"/>
              </a:p>
            </p:txBody>
          </p:sp>
          <p:sp>
            <p:nvSpPr>
              <p:cNvPr id="131228" name="Rectangle 185"/>
              <p:cNvSpPr>
                <a:spLocks noChangeArrowheads="1"/>
              </p:cNvSpPr>
              <p:nvPr/>
            </p:nvSpPr>
            <p:spPr bwMode="auto">
              <a:xfrm>
                <a:off x="9595" y="4236"/>
                <a:ext cx="33" cy="17"/>
              </a:xfrm>
              <a:prstGeom prst="rect">
                <a:avLst/>
              </a:prstGeom>
              <a:solidFill>
                <a:srgbClr val="BB6F00"/>
              </a:solidFill>
              <a:ln w="9525">
                <a:noFill/>
                <a:miter lim="800000"/>
                <a:headEnd/>
                <a:tailEnd/>
              </a:ln>
            </p:spPr>
            <p:txBody>
              <a:bodyPr/>
              <a:lstStyle/>
              <a:p>
                <a:endParaRPr lang="en-US"/>
              </a:p>
            </p:txBody>
          </p:sp>
          <p:sp>
            <p:nvSpPr>
              <p:cNvPr id="131229" name="Rectangle 186"/>
              <p:cNvSpPr>
                <a:spLocks noChangeArrowheads="1"/>
              </p:cNvSpPr>
              <p:nvPr/>
            </p:nvSpPr>
            <p:spPr bwMode="auto">
              <a:xfrm>
                <a:off x="9595" y="4253"/>
                <a:ext cx="33" cy="19"/>
              </a:xfrm>
              <a:prstGeom prst="rect">
                <a:avLst/>
              </a:prstGeom>
              <a:solidFill>
                <a:srgbClr val="B86D00"/>
              </a:solidFill>
              <a:ln w="9525">
                <a:noFill/>
                <a:miter lim="800000"/>
                <a:headEnd/>
                <a:tailEnd/>
              </a:ln>
            </p:spPr>
            <p:txBody>
              <a:bodyPr/>
              <a:lstStyle/>
              <a:p>
                <a:endParaRPr lang="en-US"/>
              </a:p>
            </p:txBody>
          </p:sp>
          <p:sp>
            <p:nvSpPr>
              <p:cNvPr id="131230" name="Rectangle 187"/>
              <p:cNvSpPr>
                <a:spLocks noChangeArrowheads="1"/>
              </p:cNvSpPr>
              <p:nvPr/>
            </p:nvSpPr>
            <p:spPr bwMode="auto">
              <a:xfrm>
                <a:off x="9595" y="4272"/>
                <a:ext cx="33" cy="17"/>
              </a:xfrm>
              <a:prstGeom prst="rect">
                <a:avLst/>
              </a:prstGeom>
              <a:solidFill>
                <a:srgbClr val="B56B00"/>
              </a:solidFill>
              <a:ln w="9525">
                <a:noFill/>
                <a:miter lim="800000"/>
                <a:headEnd/>
                <a:tailEnd/>
              </a:ln>
            </p:spPr>
            <p:txBody>
              <a:bodyPr/>
              <a:lstStyle/>
              <a:p>
                <a:endParaRPr lang="en-US"/>
              </a:p>
            </p:txBody>
          </p:sp>
          <p:sp>
            <p:nvSpPr>
              <p:cNvPr id="131231" name="Rectangle 188"/>
              <p:cNvSpPr>
                <a:spLocks noChangeArrowheads="1"/>
              </p:cNvSpPr>
              <p:nvPr/>
            </p:nvSpPr>
            <p:spPr bwMode="auto">
              <a:xfrm>
                <a:off x="9595" y="4289"/>
                <a:ext cx="33" cy="17"/>
              </a:xfrm>
              <a:prstGeom prst="rect">
                <a:avLst/>
              </a:prstGeom>
              <a:solidFill>
                <a:srgbClr val="B36A00"/>
              </a:solidFill>
              <a:ln w="9525">
                <a:noFill/>
                <a:miter lim="800000"/>
                <a:headEnd/>
                <a:tailEnd/>
              </a:ln>
            </p:spPr>
            <p:txBody>
              <a:bodyPr/>
              <a:lstStyle/>
              <a:p>
                <a:endParaRPr lang="en-US"/>
              </a:p>
            </p:txBody>
          </p:sp>
          <p:sp>
            <p:nvSpPr>
              <p:cNvPr id="131232" name="Rectangle 189"/>
              <p:cNvSpPr>
                <a:spLocks noChangeArrowheads="1"/>
              </p:cNvSpPr>
              <p:nvPr/>
            </p:nvSpPr>
            <p:spPr bwMode="auto">
              <a:xfrm>
                <a:off x="9595" y="4306"/>
                <a:ext cx="33" cy="16"/>
              </a:xfrm>
              <a:prstGeom prst="rect">
                <a:avLst/>
              </a:prstGeom>
              <a:solidFill>
                <a:srgbClr val="B06900"/>
              </a:solidFill>
              <a:ln w="9525">
                <a:noFill/>
                <a:miter lim="800000"/>
                <a:headEnd/>
                <a:tailEnd/>
              </a:ln>
            </p:spPr>
            <p:txBody>
              <a:bodyPr/>
              <a:lstStyle/>
              <a:p>
                <a:endParaRPr lang="en-US"/>
              </a:p>
            </p:txBody>
          </p:sp>
          <p:sp>
            <p:nvSpPr>
              <p:cNvPr id="131233" name="Rectangle 190"/>
              <p:cNvSpPr>
                <a:spLocks noChangeArrowheads="1"/>
              </p:cNvSpPr>
              <p:nvPr/>
            </p:nvSpPr>
            <p:spPr bwMode="auto">
              <a:xfrm>
                <a:off x="9595" y="4322"/>
                <a:ext cx="33" cy="20"/>
              </a:xfrm>
              <a:prstGeom prst="rect">
                <a:avLst/>
              </a:prstGeom>
              <a:solidFill>
                <a:srgbClr val="AD6700"/>
              </a:solidFill>
              <a:ln w="9525">
                <a:noFill/>
                <a:miter lim="800000"/>
                <a:headEnd/>
                <a:tailEnd/>
              </a:ln>
            </p:spPr>
            <p:txBody>
              <a:bodyPr/>
              <a:lstStyle/>
              <a:p>
                <a:endParaRPr lang="en-US"/>
              </a:p>
            </p:txBody>
          </p:sp>
          <p:sp>
            <p:nvSpPr>
              <p:cNvPr id="131234" name="Rectangle 191"/>
              <p:cNvSpPr>
                <a:spLocks noChangeArrowheads="1"/>
              </p:cNvSpPr>
              <p:nvPr/>
            </p:nvSpPr>
            <p:spPr bwMode="auto">
              <a:xfrm>
                <a:off x="9595" y="4342"/>
                <a:ext cx="33" cy="16"/>
              </a:xfrm>
              <a:prstGeom prst="rect">
                <a:avLst/>
              </a:prstGeom>
              <a:solidFill>
                <a:srgbClr val="AB6600"/>
              </a:solidFill>
              <a:ln w="9525">
                <a:noFill/>
                <a:miter lim="800000"/>
                <a:headEnd/>
                <a:tailEnd/>
              </a:ln>
            </p:spPr>
            <p:txBody>
              <a:bodyPr/>
              <a:lstStyle/>
              <a:p>
                <a:endParaRPr lang="en-US"/>
              </a:p>
            </p:txBody>
          </p:sp>
          <p:sp>
            <p:nvSpPr>
              <p:cNvPr id="131235" name="Rectangle 192"/>
              <p:cNvSpPr>
                <a:spLocks noChangeArrowheads="1"/>
              </p:cNvSpPr>
              <p:nvPr/>
            </p:nvSpPr>
            <p:spPr bwMode="auto">
              <a:xfrm>
                <a:off x="9595" y="4358"/>
                <a:ext cx="33" cy="17"/>
              </a:xfrm>
              <a:prstGeom prst="rect">
                <a:avLst/>
              </a:prstGeom>
              <a:solidFill>
                <a:srgbClr val="A96400"/>
              </a:solidFill>
              <a:ln w="9525">
                <a:noFill/>
                <a:miter lim="800000"/>
                <a:headEnd/>
                <a:tailEnd/>
              </a:ln>
            </p:spPr>
            <p:txBody>
              <a:bodyPr/>
              <a:lstStyle/>
              <a:p>
                <a:endParaRPr lang="en-US"/>
              </a:p>
            </p:txBody>
          </p:sp>
          <p:sp>
            <p:nvSpPr>
              <p:cNvPr id="131236" name="Rectangle 193"/>
              <p:cNvSpPr>
                <a:spLocks noChangeArrowheads="1"/>
              </p:cNvSpPr>
              <p:nvPr/>
            </p:nvSpPr>
            <p:spPr bwMode="auto">
              <a:xfrm>
                <a:off x="9595" y="4375"/>
                <a:ext cx="33" cy="17"/>
              </a:xfrm>
              <a:prstGeom prst="rect">
                <a:avLst/>
              </a:prstGeom>
              <a:solidFill>
                <a:srgbClr val="A76300"/>
              </a:solidFill>
              <a:ln w="9525">
                <a:noFill/>
                <a:miter lim="800000"/>
                <a:headEnd/>
                <a:tailEnd/>
              </a:ln>
            </p:spPr>
            <p:txBody>
              <a:bodyPr/>
              <a:lstStyle/>
              <a:p>
                <a:endParaRPr lang="en-US"/>
              </a:p>
            </p:txBody>
          </p:sp>
          <p:sp>
            <p:nvSpPr>
              <p:cNvPr id="131237" name="Rectangle 194"/>
              <p:cNvSpPr>
                <a:spLocks noChangeArrowheads="1"/>
              </p:cNvSpPr>
              <p:nvPr/>
            </p:nvSpPr>
            <p:spPr bwMode="auto">
              <a:xfrm>
                <a:off x="9595" y="4392"/>
                <a:ext cx="33" cy="17"/>
              </a:xfrm>
              <a:prstGeom prst="rect">
                <a:avLst/>
              </a:prstGeom>
              <a:solidFill>
                <a:srgbClr val="A56200"/>
              </a:solidFill>
              <a:ln w="9525">
                <a:noFill/>
                <a:miter lim="800000"/>
                <a:headEnd/>
                <a:tailEnd/>
              </a:ln>
            </p:spPr>
            <p:txBody>
              <a:bodyPr/>
              <a:lstStyle/>
              <a:p>
                <a:endParaRPr lang="en-US"/>
              </a:p>
            </p:txBody>
          </p:sp>
          <p:sp>
            <p:nvSpPr>
              <p:cNvPr id="131238" name="Rectangle 195"/>
              <p:cNvSpPr>
                <a:spLocks noChangeArrowheads="1"/>
              </p:cNvSpPr>
              <p:nvPr/>
            </p:nvSpPr>
            <p:spPr bwMode="auto">
              <a:xfrm>
                <a:off x="9595" y="4409"/>
                <a:ext cx="33" cy="19"/>
              </a:xfrm>
              <a:prstGeom prst="rect">
                <a:avLst/>
              </a:prstGeom>
              <a:solidFill>
                <a:srgbClr val="A36100"/>
              </a:solidFill>
              <a:ln w="9525">
                <a:noFill/>
                <a:miter lim="800000"/>
                <a:headEnd/>
                <a:tailEnd/>
              </a:ln>
            </p:spPr>
            <p:txBody>
              <a:bodyPr/>
              <a:lstStyle/>
              <a:p>
                <a:endParaRPr lang="en-US"/>
              </a:p>
            </p:txBody>
          </p:sp>
          <p:sp>
            <p:nvSpPr>
              <p:cNvPr id="131239" name="Rectangle 196"/>
              <p:cNvSpPr>
                <a:spLocks noChangeArrowheads="1"/>
              </p:cNvSpPr>
              <p:nvPr/>
            </p:nvSpPr>
            <p:spPr bwMode="auto">
              <a:xfrm>
                <a:off x="9595" y="4428"/>
                <a:ext cx="33" cy="17"/>
              </a:xfrm>
              <a:prstGeom prst="rect">
                <a:avLst/>
              </a:prstGeom>
              <a:solidFill>
                <a:srgbClr val="A26000"/>
              </a:solidFill>
              <a:ln w="9525">
                <a:noFill/>
                <a:miter lim="800000"/>
                <a:headEnd/>
                <a:tailEnd/>
              </a:ln>
            </p:spPr>
            <p:txBody>
              <a:bodyPr/>
              <a:lstStyle/>
              <a:p>
                <a:endParaRPr lang="en-US"/>
              </a:p>
            </p:txBody>
          </p:sp>
          <p:sp>
            <p:nvSpPr>
              <p:cNvPr id="131240" name="Rectangle 197"/>
              <p:cNvSpPr>
                <a:spLocks noChangeArrowheads="1"/>
              </p:cNvSpPr>
              <p:nvPr/>
            </p:nvSpPr>
            <p:spPr bwMode="auto">
              <a:xfrm>
                <a:off x="9595" y="4445"/>
                <a:ext cx="33" cy="17"/>
              </a:xfrm>
              <a:prstGeom prst="rect">
                <a:avLst/>
              </a:prstGeom>
              <a:solidFill>
                <a:srgbClr val="A05F00"/>
              </a:solidFill>
              <a:ln w="9525">
                <a:noFill/>
                <a:miter lim="800000"/>
                <a:headEnd/>
                <a:tailEnd/>
              </a:ln>
            </p:spPr>
            <p:txBody>
              <a:bodyPr/>
              <a:lstStyle/>
              <a:p>
                <a:endParaRPr lang="en-US"/>
              </a:p>
            </p:txBody>
          </p:sp>
          <p:sp>
            <p:nvSpPr>
              <p:cNvPr id="131241" name="Rectangle 198"/>
              <p:cNvSpPr>
                <a:spLocks noChangeArrowheads="1"/>
              </p:cNvSpPr>
              <p:nvPr/>
            </p:nvSpPr>
            <p:spPr bwMode="auto">
              <a:xfrm>
                <a:off x="9595" y="4462"/>
                <a:ext cx="33" cy="16"/>
              </a:xfrm>
              <a:prstGeom prst="rect">
                <a:avLst/>
              </a:prstGeom>
              <a:solidFill>
                <a:srgbClr val="9F5E00"/>
              </a:solidFill>
              <a:ln w="9525">
                <a:noFill/>
                <a:miter lim="800000"/>
                <a:headEnd/>
                <a:tailEnd/>
              </a:ln>
            </p:spPr>
            <p:txBody>
              <a:bodyPr/>
              <a:lstStyle/>
              <a:p>
                <a:endParaRPr lang="en-US"/>
              </a:p>
            </p:txBody>
          </p:sp>
          <p:sp>
            <p:nvSpPr>
              <p:cNvPr id="131242" name="Rectangle 199"/>
              <p:cNvSpPr>
                <a:spLocks noChangeArrowheads="1"/>
              </p:cNvSpPr>
              <p:nvPr/>
            </p:nvSpPr>
            <p:spPr bwMode="auto">
              <a:xfrm>
                <a:off x="9595" y="4478"/>
                <a:ext cx="33" cy="20"/>
              </a:xfrm>
              <a:prstGeom prst="rect">
                <a:avLst/>
              </a:prstGeom>
              <a:solidFill>
                <a:srgbClr val="9D5D00"/>
              </a:solidFill>
              <a:ln w="9525">
                <a:noFill/>
                <a:miter lim="800000"/>
                <a:headEnd/>
                <a:tailEnd/>
              </a:ln>
            </p:spPr>
            <p:txBody>
              <a:bodyPr/>
              <a:lstStyle/>
              <a:p>
                <a:endParaRPr lang="en-US"/>
              </a:p>
            </p:txBody>
          </p:sp>
          <p:sp>
            <p:nvSpPr>
              <p:cNvPr id="131243" name="Rectangle 200"/>
              <p:cNvSpPr>
                <a:spLocks noChangeArrowheads="1"/>
              </p:cNvSpPr>
              <p:nvPr/>
            </p:nvSpPr>
            <p:spPr bwMode="auto">
              <a:xfrm>
                <a:off x="9595" y="4498"/>
                <a:ext cx="33" cy="16"/>
              </a:xfrm>
              <a:prstGeom prst="rect">
                <a:avLst/>
              </a:prstGeom>
              <a:solidFill>
                <a:srgbClr val="9C5D00"/>
              </a:solidFill>
              <a:ln w="9525">
                <a:noFill/>
                <a:miter lim="800000"/>
                <a:headEnd/>
                <a:tailEnd/>
              </a:ln>
            </p:spPr>
            <p:txBody>
              <a:bodyPr/>
              <a:lstStyle/>
              <a:p>
                <a:endParaRPr lang="en-US"/>
              </a:p>
            </p:txBody>
          </p:sp>
          <p:sp>
            <p:nvSpPr>
              <p:cNvPr id="131244" name="Rectangle 201"/>
              <p:cNvSpPr>
                <a:spLocks noChangeArrowheads="1"/>
              </p:cNvSpPr>
              <p:nvPr/>
            </p:nvSpPr>
            <p:spPr bwMode="auto">
              <a:xfrm>
                <a:off x="9595" y="4514"/>
                <a:ext cx="33" cy="17"/>
              </a:xfrm>
              <a:prstGeom prst="rect">
                <a:avLst/>
              </a:prstGeom>
              <a:solidFill>
                <a:srgbClr val="9B5C00"/>
              </a:solidFill>
              <a:ln w="9525">
                <a:noFill/>
                <a:miter lim="800000"/>
                <a:headEnd/>
                <a:tailEnd/>
              </a:ln>
            </p:spPr>
            <p:txBody>
              <a:bodyPr/>
              <a:lstStyle/>
              <a:p>
                <a:endParaRPr lang="en-US"/>
              </a:p>
            </p:txBody>
          </p:sp>
          <p:sp>
            <p:nvSpPr>
              <p:cNvPr id="131245" name="Rectangle 202"/>
              <p:cNvSpPr>
                <a:spLocks noChangeArrowheads="1"/>
              </p:cNvSpPr>
              <p:nvPr/>
            </p:nvSpPr>
            <p:spPr bwMode="auto">
              <a:xfrm>
                <a:off x="9595" y="4531"/>
                <a:ext cx="33" cy="17"/>
              </a:xfrm>
              <a:prstGeom prst="rect">
                <a:avLst/>
              </a:prstGeom>
              <a:solidFill>
                <a:srgbClr val="9B5C00"/>
              </a:solidFill>
              <a:ln w="9525">
                <a:noFill/>
                <a:miter lim="800000"/>
                <a:headEnd/>
                <a:tailEnd/>
              </a:ln>
            </p:spPr>
            <p:txBody>
              <a:bodyPr/>
              <a:lstStyle/>
              <a:p>
                <a:endParaRPr lang="en-US"/>
              </a:p>
            </p:txBody>
          </p:sp>
          <p:sp>
            <p:nvSpPr>
              <p:cNvPr id="131246" name="Rectangle 203"/>
              <p:cNvSpPr>
                <a:spLocks noChangeArrowheads="1"/>
              </p:cNvSpPr>
              <p:nvPr/>
            </p:nvSpPr>
            <p:spPr bwMode="auto">
              <a:xfrm>
                <a:off x="9595" y="4548"/>
                <a:ext cx="33" cy="19"/>
              </a:xfrm>
              <a:prstGeom prst="rect">
                <a:avLst/>
              </a:prstGeom>
              <a:solidFill>
                <a:srgbClr val="9A5B00"/>
              </a:solidFill>
              <a:ln w="9525">
                <a:noFill/>
                <a:miter lim="800000"/>
                <a:headEnd/>
                <a:tailEnd/>
              </a:ln>
            </p:spPr>
            <p:txBody>
              <a:bodyPr/>
              <a:lstStyle/>
              <a:p>
                <a:endParaRPr lang="en-US"/>
              </a:p>
            </p:txBody>
          </p:sp>
          <p:sp>
            <p:nvSpPr>
              <p:cNvPr id="131247" name="Rectangle 204"/>
              <p:cNvSpPr>
                <a:spLocks noChangeArrowheads="1"/>
              </p:cNvSpPr>
              <p:nvPr/>
            </p:nvSpPr>
            <p:spPr bwMode="auto">
              <a:xfrm>
                <a:off x="9595" y="4567"/>
                <a:ext cx="33" cy="17"/>
              </a:xfrm>
              <a:prstGeom prst="rect">
                <a:avLst/>
              </a:prstGeom>
              <a:solidFill>
                <a:srgbClr val="995B00"/>
              </a:solidFill>
              <a:ln w="9525">
                <a:noFill/>
                <a:miter lim="800000"/>
                <a:headEnd/>
                <a:tailEnd/>
              </a:ln>
            </p:spPr>
            <p:txBody>
              <a:bodyPr/>
              <a:lstStyle/>
              <a:p>
                <a:endParaRPr lang="en-US"/>
              </a:p>
            </p:txBody>
          </p:sp>
          <p:sp>
            <p:nvSpPr>
              <p:cNvPr id="131248" name="Rectangle 205"/>
              <p:cNvSpPr>
                <a:spLocks noChangeArrowheads="1"/>
              </p:cNvSpPr>
              <p:nvPr/>
            </p:nvSpPr>
            <p:spPr bwMode="auto">
              <a:xfrm>
                <a:off x="9595" y="4584"/>
                <a:ext cx="33" cy="17"/>
              </a:xfrm>
              <a:prstGeom prst="rect">
                <a:avLst/>
              </a:prstGeom>
              <a:solidFill>
                <a:srgbClr val="995B00"/>
              </a:solidFill>
              <a:ln w="9525">
                <a:noFill/>
                <a:miter lim="800000"/>
                <a:headEnd/>
                <a:tailEnd/>
              </a:ln>
            </p:spPr>
            <p:txBody>
              <a:bodyPr/>
              <a:lstStyle/>
              <a:p>
                <a:endParaRPr lang="en-US"/>
              </a:p>
            </p:txBody>
          </p:sp>
        </p:grpSp>
        <p:sp>
          <p:nvSpPr>
            <p:cNvPr id="131111" name="Rectangle 206"/>
            <p:cNvSpPr>
              <a:spLocks noChangeArrowheads="1"/>
            </p:cNvSpPr>
            <p:nvPr/>
          </p:nvSpPr>
          <p:spPr bwMode="auto">
            <a:xfrm>
              <a:off x="1419" y="2370"/>
              <a:ext cx="27" cy="306"/>
            </a:xfrm>
            <a:prstGeom prst="rect">
              <a:avLst/>
            </a:prstGeom>
            <a:solidFill>
              <a:srgbClr val="FF9900"/>
            </a:solidFill>
            <a:ln w="8890">
              <a:solidFill>
                <a:srgbClr val="000000"/>
              </a:solidFill>
              <a:miter lim="800000"/>
              <a:headEnd/>
              <a:tailEnd/>
            </a:ln>
          </p:spPr>
          <p:txBody>
            <a:bodyPr/>
            <a:lstStyle/>
            <a:p>
              <a:endParaRPr lang="en-US"/>
            </a:p>
          </p:txBody>
        </p:sp>
        <p:sp>
          <p:nvSpPr>
            <p:cNvPr id="131112" name="Rectangle 207"/>
            <p:cNvSpPr>
              <a:spLocks noChangeArrowheads="1"/>
            </p:cNvSpPr>
            <p:nvPr/>
          </p:nvSpPr>
          <p:spPr bwMode="auto">
            <a:xfrm>
              <a:off x="3438" y="3155"/>
              <a:ext cx="921" cy="173"/>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charset="0"/>
                </a:rPr>
                <a:t>       </a:t>
              </a:r>
              <a:r>
                <a:rPr lang="en-US" dirty="0">
                  <a:latin typeface="Arial" charset="0"/>
                </a:rPr>
                <a:t>TOP VIEW</a:t>
              </a:r>
            </a:p>
          </p:txBody>
        </p:sp>
        <p:grpSp>
          <p:nvGrpSpPr>
            <p:cNvPr id="131113" name="Group 209" descr="Newsprint"/>
            <p:cNvGrpSpPr>
              <a:grpSpLocks/>
            </p:cNvGrpSpPr>
            <p:nvPr/>
          </p:nvGrpSpPr>
          <p:grpSpPr bwMode="auto">
            <a:xfrm>
              <a:off x="3192" y="1743"/>
              <a:ext cx="1478" cy="1151"/>
              <a:chOff x="1085" y="2399"/>
              <a:chExt cx="3314" cy="2878"/>
            </a:xfrm>
          </p:grpSpPr>
          <p:pic>
            <p:nvPicPr>
              <p:cNvPr id="131197" name="Picture 210" descr="Newsprint"/>
              <p:cNvPicPr>
                <a:picLocks noChangeAspect="1" noChangeArrowheads="1"/>
              </p:cNvPicPr>
              <p:nvPr/>
            </p:nvPicPr>
            <p:blipFill>
              <a:blip r:embed="rId2" cstate="print"/>
              <a:srcRect/>
              <a:stretch>
                <a:fillRect/>
              </a:stretch>
            </p:blipFill>
            <p:spPr bwMode="auto">
              <a:xfrm>
                <a:off x="1085" y="2399"/>
                <a:ext cx="2452" cy="2452"/>
              </a:xfrm>
              <a:prstGeom prst="rect">
                <a:avLst/>
              </a:prstGeom>
              <a:blipFill dpi="0" rotWithShape="0">
                <a:blip r:embed="rId5" cstate="print"/>
                <a:srcRect/>
                <a:tile tx="0" ty="0" sx="100000" sy="100000" flip="none" algn="tl"/>
              </a:blipFill>
              <a:ln w="9525">
                <a:noFill/>
                <a:miter lim="800000"/>
                <a:headEnd/>
                <a:tailEnd/>
              </a:ln>
            </p:spPr>
          </p:pic>
          <p:pic>
            <p:nvPicPr>
              <p:cNvPr id="131198" name="Picture 211" descr="Newsprint"/>
              <p:cNvPicPr>
                <a:picLocks noChangeAspect="1" noChangeArrowheads="1"/>
              </p:cNvPicPr>
              <p:nvPr/>
            </p:nvPicPr>
            <p:blipFill>
              <a:blip r:embed="rId2" cstate="print"/>
              <a:srcRect r="64844"/>
              <a:stretch>
                <a:fillRect/>
              </a:stretch>
            </p:blipFill>
            <p:spPr bwMode="auto">
              <a:xfrm>
                <a:off x="3537" y="2399"/>
                <a:ext cx="862" cy="2452"/>
              </a:xfrm>
              <a:prstGeom prst="rect">
                <a:avLst/>
              </a:prstGeom>
              <a:blipFill dpi="0" rotWithShape="0">
                <a:blip r:embed="rId5" cstate="print"/>
                <a:srcRect r="64844"/>
                <a:tile tx="0" ty="0" sx="100000" sy="100000" flip="none" algn="tl"/>
              </a:blipFill>
              <a:ln w="9525">
                <a:noFill/>
                <a:miter lim="800000"/>
                <a:headEnd/>
                <a:tailEnd/>
              </a:ln>
            </p:spPr>
          </p:pic>
          <p:pic>
            <p:nvPicPr>
              <p:cNvPr id="131199" name="Picture 212" descr="Newsprint"/>
              <p:cNvPicPr>
                <a:picLocks noChangeAspect="1" noChangeArrowheads="1"/>
              </p:cNvPicPr>
              <p:nvPr/>
            </p:nvPicPr>
            <p:blipFill>
              <a:blip r:embed="rId2" cstate="print"/>
              <a:srcRect b="82813"/>
              <a:stretch>
                <a:fillRect/>
              </a:stretch>
            </p:blipFill>
            <p:spPr bwMode="auto">
              <a:xfrm>
                <a:off x="1085" y="4851"/>
                <a:ext cx="2452" cy="426"/>
              </a:xfrm>
              <a:prstGeom prst="rect">
                <a:avLst/>
              </a:prstGeom>
              <a:blipFill dpi="0" rotWithShape="0">
                <a:blip r:embed="rId5" cstate="print"/>
                <a:srcRect b="82813"/>
                <a:tile tx="0" ty="0" sx="100000" sy="100000" flip="none" algn="tl"/>
              </a:blipFill>
              <a:ln w="9525">
                <a:noFill/>
                <a:miter lim="800000"/>
                <a:headEnd/>
                <a:tailEnd/>
              </a:ln>
            </p:spPr>
          </p:pic>
          <p:pic>
            <p:nvPicPr>
              <p:cNvPr id="131200" name="Picture 213" descr="Newsprint"/>
              <p:cNvPicPr>
                <a:picLocks noChangeAspect="1" noChangeArrowheads="1"/>
              </p:cNvPicPr>
              <p:nvPr/>
            </p:nvPicPr>
            <p:blipFill>
              <a:blip r:embed="rId2" cstate="print"/>
              <a:srcRect r="64844" b="82813"/>
              <a:stretch>
                <a:fillRect/>
              </a:stretch>
            </p:blipFill>
            <p:spPr bwMode="auto">
              <a:xfrm>
                <a:off x="3537" y="4851"/>
                <a:ext cx="862" cy="426"/>
              </a:xfrm>
              <a:prstGeom prst="rect">
                <a:avLst/>
              </a:prstGeom>
              <a:blipFill dpi="0" rotWithShape="0">
                <a:blip r:embed="rId5" cstate="print"/>
                <a:srcRect r="64844" b="82813"/>
                <a:tile tx="0" ty="0" sx="100000" sy="100000" flip="none" algn="tl"/>
              </a:blipFill>
              <a:ln w="9525">
                <a:noFill/>
                <a:miter lim="800000"/>
                <a:headEnd/>
                <a:tailEnd/>
              </a:ln>
            </p:spPr>
          </p:pic>
        </p:grpSp>
        <p:sp>
          <p:nvSpPr>
            <p:cNvPr id="131114" name="Rectangle 214" descr="Newsprint"/>
            <p:cNvSpPr>
              <a:spLocks noChangeArrowheads="1"/>
            </p:cNvSpPr>
            <p:nvPr/>
          </p:nvSpPr>
          <p:spPr bwMode="auto">
            <a:xfrm>
              <a:off x="3192" y="1743"/>
              <a:ext cx="1480" cy="1153"/>
            </a:xfrm>
            <a:prstGeom prst="rect">
              <a:avLst/>
            </a:prstGeom>
            <a:blipFill dpi="0" rotWithShape="0">
              <a:blip r:embed="rId5" cstate="print"/>
              <a:srcRect/>
              <a:tile tx="0" ty="0" sx="100000" sy="100000" flip="none" algn="tl"/>
            </a:blipFill>
            <a:ln w="8890">
              <a:solidFill>
                <a:srgbClr val="000000"/>
              </a:solidFill>
              <a:miter lim="800000"/>
              <a:headEnd/>
              <a:tailEnd/>
            </a:ln>
          </p:spPr>
          <p:txBody>
            <a:bodyPr/>
            <a:lstStyle/>
            <a:p>
              <a:endParaRPr lang="en-US"/>
            </a:p>
          </p:txBody>
        </p:sp>
        <p:sp>
          <p:nvSpPr>
            <p:cNvPr id="131115" name="Oval 215"/>
            <p:cNvSpPr>
              <a:spLocks noChangeAspect="1" noChangeArrowheads="1"/>
            </p:cNvSpPr>
            <p:nvPr/>
          </p:nvSpPr>
          <p:spPr bwMode="auto">
            <a:xfrm>
              <a:off x="3480" y="1863"/>
              <a:ext cx="916" cy="902"/>
            </a:xfrm>
            <a:prstGeom prst="ellipse">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000000"/>
              </a:solidFill>
              <a:round/>
              <a:headEnd/>
              <a:tailEnd/>
            </a:ln>
          </p:spPr>
          <p:txBody>
            <a:bodyPr/>
            <a:lstStyle/>
            <a:p>
              <a:endParaRPr lang="en-US"/>
            </a:p>
          </p:txBody>
        </p:sp>
        <p:sp>
          <p:nvSpPr>
            <p:cNvPr id="131116" name="Oval 216"/>
            <p:cNvSpPr>
              <a:spLocks noChangeArrowheads="1"/>
            </p:cNvSpPr>
            <p:nvPr/>
          </p:nvSpPr>
          <p:spPr bwMode="auto">
            <a:xfrm>
              <a:off x="3664" y="2047"/>
              <a:ext cx="544" cy="536"/>
            </a:xfrm>
            <a:prstGeom prst="ellipse">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000000"/>
              </a:solidFill>
              <a:round/>
              <a:headEnd/>
              <a:tailEnd/>
            </a:ln>
          </p:spPr>
          <p:txBody>
            <a:bodyPr/>
            <a:lstStyle/>
            <a:p>
              <a:endParaRPr lang="en-US"/>
            </a:p>
          </p:txBody>
        </p:sp>
        <p:sp>
          <p:nvSpPr>
            <p:cNvPr id="131117" name="Oval 217"/>
            <p:cNvSpPr>
              <a:spLocks noChangeArrowheads="1"/>
            </p:cNvSpPr>
            <p:nvPr/>
          </p:nvSpPr>
          <p:spPr bwMode="auto">
            <a:xfrm>
              <a:off x="3909" y="1885"/>
              <a:ext cx="61" cy="61"/>
            </a:xfrm>
            <a:prstGeom prst="ellipse">
              <a:avLst/>
            </a:prstGeom>
            <a:solidFill>
              <a:srgbClr val="66FFFF"/>
            </a:solidFill>
            <a:ln w="8890">
              <a:solidFill>
                <a:srgbClr val="000000"/>
              </a:solidFill>
              <a:round/>
              <a:headEnd/>
              <a:tailEnd/>
            </a:ln>
          </p:spPr>
          <p:txBody>
            <a:bodyPr/>
            <a:lstStyle/>
            <a:p>
              <a:endParaRPr lang="en-US"/>
            </a:p>
          </p:txBody>
        </p:sp>
        <p:sp>
          <p:nvSpPr>
            <p:cNvPr id="131118" name="Oval 218"/>
            <p:cNvSpPr>
              <a:spLocks noChangeArrowheads="1"/>
            </p:cNvSpPr>
            <p:nvPr/>
          </p:nvSpPr>
          <p:spPr bwMode="auto">
            <a:xfrm>
              <a:off x="3728" y="2487"/>
              <a:ext cx="24" cy="23"/>
            </a:xfrm>
            <a:prstGeom prst="ellipse">
              <a:avLst/>
            </a:prstGeom>
            <a:solidFill>
              <a:srgbClr val="FFFFFF"/>
            </a:solidFill>
            <a:ln w="9525">
              <a:solidFill>
                <a:srgbClr val="000000"/>
              </a:solidFill>
              <a:round/>
              <a:headEnd/>
              <a:tailEnd/>
            </a:ln>
          </p:spPr>
          <p:txBody>
            <a:bodyPr/>
            <a:lstStyle/>
            <a:p>
              <a:endParaRPr lang="en-US"/>
            </a:p>
          </p:txBody>
        </p:sp>
        <p:sp>
          <p:nvSpPr>
            <p:cNvPr id="131119" name="Oval 219"/>
            <p:cNvSpPr>
              <a:spLocks noChangeArrowheads="1"/>
            </p:cNvSpPr>
            <p:nvPr/>
          </p:nvSpPr>
          <p:spPr bwMode="auto">
            <a:xfrm>
              <a:off x="3749" y="2508"/>
              <a:ext cx="23" cy="24"/>
            </a:xfrm>
            <a:prstGeom prst="ellipse">
              <a:avLst/>
            </a:prstGeom>
            <a:solidFill>
              <a:srgbClr val="FFFFFF"/>
            </a:solidFill>
            <a:ln w="9525">
              <a:solidFill>
                <a:srgbClr val="000000"/>
              </a:solidFill>
              <a:round/>
              <a:headEnd/>
              <a:tailEnd/>
            </a:ln>
          </p:spPr>
          <p:txBody>
            <a:bodyPr/>
            <a:lstStyle/>
            <a:p>
              <a:endParaRPr lang="en-US"/>
            </a:p>
          </p:txBody>
        </p:sp>
        <p:sp>
          <p:nvSpPr>
            <p:cNvPr id="131120" name="Oval 220"/>
            <p:cNvSpPr>
              <a:spLocks noChangeArrowheads="1"/>
            </p:cNvSpPr>
            <p:nvPr/>
          </p:nvSpPr>
          <p:spPr bwMode="auto">
            <a:xfrm>
              <a:off x="3772" y="2526"/>
              <a:ext cx="23" cy="23"/>
            </a:xfrm>
            <a:prstGeom prst="ellipse">
              <a:avLst/>
            </a:prstGeom>
            <a:solidFill>
              <a:srgbClr val="FFFFFF"/>
            </a:solidFill>
            <a:ln w="9525">
              <a:solidFill>
                <a:srgbClr val="000000"/>
              </a:solidFill>
              <a:round/>
              <a:headEnd/>
              <a:tailEnd/>
            </a:ln>
          </p:spPr>
          <p:txBody>
            <a:bodyPr/>
            <a:lstStyle/>
            <a:p>
              <a:endParaRPr lang="en-US"/>
            </a:p>
          </p:txBody>
        </p:sp>
        <p:sp>
          <p:nvSpPr>
            <p:cNvPr id="131121" name="Oval 221"/>
            <p:cNvSpPr>
              <a:spLocks noChangeArrowheads="1"/>
            </p:cNvSpPr>
            <p:nvPr/>
          </p:nvSpPr>
          <p:spPr bwMode="auto">
            <a:xfrm>
              <a:off x="3797" y="2543"/>
              <a:ext cx="23" cy="23"/>
            </a:xfrm>
            <a:prstGeom prst="ellipse">
              <a:avLst/>
            </a:prstGeom>
            <a:solidFill>
              <a:srgbClr val="FFFFFF"/>
            </a:solidFill>
            <a:ln w="9525">
              <a:solidFill>
                <a:srgbClr val="000000"/>
              </a:solidFill>
              <a:round/>
              <a:headEnd/>
              <a:tailEnd/>
            </a:ln>
          </p:spPr>
          <p:txBody>
            <a:bodyPr/>
            <a:lstStyle/>
            <a:p>
              <a:endParaRPr lang="en-US"/>
            </a:p>
          </p:txBody>
        </p:sp>
        <p:sp>
          <p:nvSpPr>
            <p:cNvPr id="131122" name="Oval 222"/>
            <p:cNvSpPr>
              <a:spLocks noChangeArrowheads="1"/>
            </p:cNvSpPr>
            <p:nvPr/>
          </p:nvSpPr>
          <p:spPr bwMode="auto">
            <a:xfrm>
              <a:off x="3825" y="2555"/>
              <a:ext cx="23" cy="23"/>
            </a:xfrm>
            <a:prstGeom prst="ellipse">
              <a:avLst/>
            </a:prstGeom>
            <a:solidFill>
              <a:srgbClr val="FFFFFF"/>
            </a:solidFill>
            <a:ln w="9525">
              <a:solidFill>
                <a:srgbClr val="000000"/>
              </a:solidFill>
              <a:round/>
              <a:headEnd/>
              <a:tailEnd/>
            </a:ln>
          </p:spPr>
          <p:txBody>
            <a:bodyPr/>
            <a:lstStyle/>
            <a:p>
              <a:endParaRPr lang="en-US"/>
            </a:p>
          </p:txBody>
        </p:sp>
        <p:sp>
          <p:nvSpPr>
            <p:cNvPr id="131123" name="Oval 223"/>
            <p:cNvSpPr>
              <a:spLocks noChangeArrowheads="1"/>
            </p:cNvSpPr>
            <p:nvPr/>
          </p:nvSpPr>
          <p:spPr bwMode="auto">
            <a:xfrm>
              <a:off x="3852" y="2565"/>
              <a:ext cx="24" cy="23"/>
            </a:xfrm>
            <a:prstGeom prst="ellipse">
              <a:avLst/>
            </a:prstGeom>
            <a:solidFill>
              <a:srgbClr val="FFFFFF"/>
            </a:solidFill>
            <a:ln w="9525">
              <a:solidFill>
                <a:srgbClr val="000000"/>
              </a:solidFill>
              <a:round/>
              <a:headEnd/>
              <a:tailEnd/>
            </a:ln>
          </p:spPr>
          <p:txBody>
            <a:bodyPr/>
            <a:lstStyle/>
            <a:p>
              <a:endParaRPr lang="en-US"/>
            </a:p>
          </p:txBody>
        </p:sp>
        <p:sp>
          <p:nvSpPr>
            <p:cNvPr id="131124" name="Oval 224"/>
            <p:cNvSpPr>
              <a:spLocks noChangeArrowheads="1"/>
            </p:cNvSpPr>
            <p:nvPr/>
          </p:nvSpPr>
          <p:spPr bwMode="auto">
            <a:xfrm>
              <a:off x="3881" y="2568"/>
              <a:ext cx="23" cy="23"/>
            </a:xfrm>
            <a:prstGeom prst="ellipse">
              <a:avLst/>
            </a:prstGeom>
            <a:solidFill>
              <a:srgbClr val="FFFFFF"/>
            </a:solidFill>
            <a:ln w="9525">
              <a:solidFill>
                <a:srgbClr val="000000"/>
              </a:solidFill>
              <a:round/>
              <a:headEnd/>
              <a:tailEnd/>
            </a:ln>
          </p:spPr>
          <p:txBody>
            <a:bodyPr/>
            <a:lstStyle/>
            <a:p>
              <a:endParaRPr lang="en-US"/>
            </a:p>
          </p:txBody>
        </p:sp>
        <p:sp>
          <p:nvSpPr>
            <p:cNvPr id="131125" name="Oval 225"/>
            <p:cNvSpPr>
              <a:spLocks noChangeArrowheads="1"/>
            </p:cNvSpPr>
            <p:nvPr/>
          </p:nvSpPr>
          <p:spPr bwMode="auto">
            <a:xfrm>
              <a:off x="3911" y="2571"/>
              <a:ext cx="23" cy="23"/>
            </a:xfrm>
            <a:prstGeom prst="ellipse">
              <a:avLst/>
            </a:prstGeom>
            <a:solidFill>
              <a:srgbClr val="FFFFFF"/>
            </a:solidFill>
            <a:ln w="9525">
              <a:solidFill>
                <a:srgbClr val="000000"/>
              </a:solidFill>
              <a:round/>
              <a:headEnd/>
              <a:tailEnd/>
            </a:ln>
          </p:spPr>
          <p:txBody>
            <a:bodyPr/>
            <a:lstStyle/>
            <a:p>
              <a:endParaRPr lang="en-US"/>
            </a:p>
          </p:txBody>
        </p:sp>
        <p:sp>
          <p:nvSpPr>
            <p:cNvPr id="131126" name="Oval 226"/>
            <p:cNvSpPr>
              <a:spLocks noChangeArrowheads="1"/>
            </p:cNvSpPr>
            <p:nvPr/>
          </p:nvSpPr>
          <p:spPr bwMode="auto">
            <a:xfrm>
              <a:off x="3941" y="2569"/>
              <a:ext cx="23" cy="24"/>
            </a:xfrm>
            <a:prstGeom prst="ellipse">
              <a:avLst/>
            </a:prstGeom>
            <a:solidFill>
              <a:srgbClr val="FFFFFF"/>
            </a:solidFill>
            <a:ln w="9525">
              <a:solidFill>
                <a:srgbClr val="000000"/>
              </a:solidFill>
              <a:round/>
              <a:headEnd/>
              <a:tailEnd/>
            </a:ln>
          </p:spPr>
          <p:txBody>
            <a:bodyPr/>
            <a:lstStyle/>
            <a:p>
              <a:endParaRPr lang="en-US"/>
            </a:p>
          </p:txBody>
        </p:sp>
        <p:sp>
          <p:nvSpPr>
            <p:cNvPr id="131127" name="Oval 227"/>
            <p:cNvSpPr>
              <a:spLocks noChangeArrowheads="1"/>
            </p:cNvSpPr>
            <p:nvPr/>
          </p:nvSpPr>
          <p:spPr bwMode="auto">
            <a:xfrm>
              <a:off x="3970" y="2567"/>
              <a:ext cx="23" cy="23"/>
            </a:xfrm>
            <a:prstGeom prst="ellipse">
              <a:avLst/>
            </a:prstGeom>
            <a:solidFill>
              <a:srgbClr val="FFFFFF"/>
            </a:solidFill>
            <a:ln w="9525">
              <a:solidFill>
                <a:srgbClr val="000000"/>
              </a:solidFill>
              <a:round/>
              <a:headEnd/>
              <a:tailEnd/>
            </a:ln>
          </p:spPr>
          <p:txBody>
            <a:bodyPr/>
            <a:lstStyle/>
            <a:p>
              <a:endParaRPr lang="en-US"/>
            </a:p>
          </p:txBody>
        </p:sp>
        <p:sp>
          <p:nvSpPr>
            <p:cNvPr id="131128" name="Oval 228"/>
            <p:cNvSpPr>
              <a:spLocks noChangeArrowheads="1"/>
            </p:cNvSpPr>
            <p:nvPr/>
          </p:nvSpPr>
          <p:spPr bwMode="auto">
            <a:xfrm>
              <a:off x="4026" y="2551"/>
              <a:ext cx="24" cy="24"/>
            </a:xfrm>
            <a:prstGeom prst="ellipse">
              <a:avLst/>
            </a:prstGeom>
            <a:solidFill>
              <a:srgbClr val="FFFFFF"/>
            </a:solidFill>
            <a:ln w="9525">
              <a:solidFill>
                <a:srgbClr val="000000"/>
              </a:solidFill>
              <a:round/>
              <a:headEnd/>
              <a:tailEnd/>
            </a:ln>
          </p:spPr>
          <p:txBody>
            <a:bodyPr/>
            <a:lstStyle/>
            <a:p>
              <a:endParaRPr lang="en-US"/>
            </a:p>
          </p:txBody>
        </p:sp>
        <p:sp>
          <p:nvSpPr>
            <p:cNvPr id="131129" name="Oval 229"/>
            <p:cNvSpPr>
              <a:spLocks noChangeArrowheads="1"/>
            </p:cNvSpPr>
            <p:nvPr/>
          </p:nvSpPr>
          <p:spPr bwMode="auto">
            <a:xfrm>
              <a:off x="3999" y="2560"/>
              <a:ext cx="23" cy="23"/>
            </a:xfrm>
            <a:prstGeom prst="ellipse">
              <a:avLst/>
            </a:prstGeom>
            <a:solidFill>
              <a:srgbClr val="FFFFFF"/>
            </a:solidFill>
            <a:ln w="9525">
              <a:solidFill>
                <a:srgbClr val="000000"/>
              </a:solidFill>
              <a:round/>
              <a:headEnd/>
              <a:tailEnd/>
            </a:ln>
          </p:spPr>
          <p:txBody>
            <a:bodyPr/>
            <a:lstStyle/>
            <a:p>
              <a:endParaRPr lang="en-US"/>
            </a:p>
          </p:txBody>
        </p:sp>
        <p:sp>
          <p:nvSpPr>
            <p:cNvPr id="131130" name="Oval 230"/>
            <p:cNvSpPr>
              <a:spLocks noChangeArrowheads="1"/>
            </p:cNvSpPr>
            <p:nvPr/>
          </p:nvSpPr>
          <p:spPr bwMode="auto">
            <a:xfrm>
              <a:off x="4053" y="2538"/>
              <a:ext cx="23" cy="23"/>
            </a:xfrm>
            <a:prstGeom prst="ellipse">
              <a:avLst/>
            </a:prstGeom>
            <a:solidFill>
              <a:srgbClr val="FFFFFF"/>
            </a:solidFill>
            <a:ln w="9525">
              <a:solidFill>
                <a:srgbClr val="000000"/>
              </a:solidFill>
              <a:round/>
              <a:headEnd/>
              <a:tailEnd/>
            </a:ln>
          </p:spPr>
          <p:txBody>
            <a:bodyPr/>
            <a:lstStyle/>
            <a:p>
              <a:endParaRPr lang="en-US"/>
            </a:p>
          </p:txBody>
        </p:sp>
        <p:sp>
          <p:nvSpPr>
            <p:cNvPr id="131131" name="Oval 231"/>
            <p:cNvSpPr>
              <a:spLocks noChangeArrowheads="1"/>
            </p:cNvSpPr>
            <p:nvPr/>
          </p:nvSpPr>
          <p:spPr bwMode="auto">
            <a:xfrm>
              <a:off x="4080" y="2523"/>
              <a:ext cx="24" cy="23"/>
            </a:xfrm>
            <a:prstGeom prst="ellipse">
              <a:avLst/>
            </a:prstGeom>
            <a:solidFill>
              <a:srgbClr val="FFFFFF"/>
            </a:solidFill>
            <a:ln w="9525">
              <a:solidFill>
                <a:srgbClr val="000000"/>
              </a:solidFill>
              <a:round/>
              <a:headEnd/>
              <a:tailEnd/>
            </a:ln>
          </p:spPr>
          <p:txBody>
            <a:bodyPr/>
            <a:lstStyle/>
            <a:p>
              <a:endParaRPr lang="en-US"/>
            </a:p>
          </p:txBody>
        </p:sp>
        <p:sp>
          <p:nvSpPr>
            <p:cNvPr id="131132" name="Oval 232"/>
            <p:cNvSpPr>
              <a:spLocks noChangeArrowheads="1"/>
            </p:cNvSpPr>
            <p:nvPr/>
          </p:nvSpPr>
          <p:spPr bwMode="auto">
            <a:xfrm>
              <a:off x="4104" y="2505"/>
              <a:ext cx="24" cy="23"/>
            </a:xfrm>
            <a:prstGeom prst="ellipse">
              <a:avLst/>
            </a:prstGeom>
            <a:solidFill>
              <a:srgbClr val="FFFFFF"/>
            </a:solidFill>
            <a:ln w="9525">
              <a:solidFill>
                <a:srgbClr val="000000"/>
              </a:solidFill>
              <a:round/>
              <a:headEnd/>
              <a:tailEnd/>
            </a:ln>
          </p:spPr>
          <p:txBody>
            <a:bodyPr/>
            <a:lstStyle/>
            <a:p>
              <a:endParaRPr lang="en-US"/>
            </a:p>
          </p:txBody>
        </p:sp>
        <p:sp>
          <p:nvSpPr>
            <p:cNvPr id="131133" name="Oval 233"/>
            <p:cNvSpPr>
              <a:spLocks noChangeArrowheads="1"/>
            </p:cNvSpPr>
            <p:nvPr/>
          </p:nvSpPr>
          <p:spPr bwMode="auto">
            <a:xfrm>
              <a:off x="4125" y="2482"/>
              <a:ext cx="23" cy="23"/>
            </a:xfrm>
            <a:prstGeom prst="ellipse">
              <a:avLst/>
            </a:prstGeom>
            <a:solidFill>
              <a:srgbClr val="FFFFFF"/>
            </a:solidFill>
            <a:ln w="9525">
              <a:solidFill>
                <a:srgbClr val="000000"/>
              </a:solidFill>
              <a:round/>
              <a:headEnd/>
              <a:tailEnd/>
            </a:ln>
          </p:spPr>
          <p:txBody>
            <a:bodyPr/>
            <a:lstStyle/>
            <a:p>
              <a:endParaRPr lang="en-US"/>
            </a:p>
          </p:txBody>
        </p:sp>
        <p:sp>
          <p:nvSpPr>
            <p:cNvPr id="131134" name="Oval 234"/>
            <p:cNvSpPr>
              <a:spLocks noChangeArrowheads="1"/>
            </p:cNvSpPr>
            <p:nvPr/>
          </p:nvSpPr>
          <p:spPr bwMode="auto">
            <a:xfrm>
              <a:off x="4145" y="2460"/>
              <a:ext cx="23" cy="24"/>
            </a:xfrm>
            <a:prstGeom prst="ellipse">
              <a:avLst/>
            </a:prstGeom>
            <a:solidFill>
              <a:srgbClr val="FFFFFF"/>
            </a:solidFill>
            <a:ln w="9525">
              <a:solidFill>
                <a:srgbClr val="000000"/>
              </a:solidFill>
              <a:round/>
              <a:headEnd/>
              <a:tailEnd/>
            </a:ln>
          </p:spPr>
          <p:txBody>
            <a:bodyPr/>
            <a:lstStyle/>
            <a:p>
              <a:endParaRPr lang="en-US"/>
            </a:p>
          </p:txBody>
        </p:sp>
        <p:sp>
          <p:nvSpPr>
            <p:cNvPr id="131135" name="Oval 235"/>
            <p:cNvSpPr>
              <a:spLocks noChangeArrowheads="1"/>
            </p:cNvSpPr>
            <p:nvPr/>
          </p:nvSpPr>
          <p:spPr bwMode="auto">
            <a:xfrm>
              <a:off x="4162" y="2435"/>
              <a:ext cx="23" cy="23"/>
            </a:xfrm>
            <a:prstGeom prst="ellipse">
              <a:avLst/>
            </a:prstGeom>
            <a:solidFill>
              <a:srgbClr val="FFFFFF"/>
            </a:solidFill>
            <a:ln w="9525">
              <a:solidFill>
                <a:srgbClr val="000000"/>
              </a:solidFill>
              <a:round/>
              <a:headEnd/>
              <a:tailEnd/>
            </a:ln>
          </p:spPr>
          <p:txBody>
            <a:bodyPr/>
            <a:lstStyle/>
            <a:p>
              <a:endParaRPr lang="en-US"/>
            </a:p>
          </p:txBody>
        </p:sp>
        <p:sp>
          <p:nvSpPr>
            <p:cNvPr id="131136" name="Oval 236"/>
            <p:cNvSpPr>
              <a:spLocks noChangeArrowheads="1"/>
            </p:cNvSpPr>
            <p:nvPr/>
          </p:nvSpPr>
          <p:spPr bwMode="auto">
            <a:xfrm>
              <a:off x="4176" y="2409"/>
              <a:ext cx="24" cy="23"/>
            </a:xfrm>
            <a:prstGeom prst="ellipse">
              <a:avLst/>
            </a:prstGeom>
            <a:solidFill>
              <a:srgbClr val="FFFFFF"/>
            </a:solidFill>
            <a:ln w="9525">
              <a:solidFill>
                <a:srgbClr val="000000"/>
              </a:solidFill>
              <a:round/>
              <a:headEnd/>
              <a:tailEnd/>
            </a:ln>
          </p:spPr>
          <p:txBody>
            <a:bodyPr/>
            <a:lstStyle/>
            <a:p>
              <a:endParaRPr lang="en-US"/>
            </a:p>
          </p:txBody>
        </p:sp>
        <p:sp>
          <p:nvSpPr>
            <p:cNvPr id="131137" name="Oval 237"/>
            <p:cNvSpPr>
              <a:spLocks noChangeArrowheads="1"/>
            </p:cNvSpPr>
            <p:nvPr/>
          </p:nvSpPr>
          <p:spPr bwMode="auto">
            <a:xfrm>
              <a:off x="4186" y="2381"/>
              <a:ext cx="23" cy="23"/>
            </a:xfrm>
            <a:prstGeom prst="ellipse">
              <a:avLst/>
            </a:prstGeom>
            <a:solidFill>
              <a:srgbClr val="FFFFFF"/>
            </a:solidFill>
            <a:ln w="9525">
              <a:solidFill>
                <a:srgbClr val="000000"/>
              </a:solidFill>
              <a:round/>
              <a:headEnd/>
              <a:tailEnd/>
            </a:ln>
          </p:spPr>
          <p:txBody>
            <a:bodyPr/>
            <a:lstStyle/>
            <a:p>
              <a:endParaRPr lang="en-US"/>
            </a:p>
          </p:txBody>
        </p:sp>
        <p:sp>
          <p:nvSpPr>
            <p:cNvPr id="131138" name="Oval 238"/>
            <p:cNvSpPr>
              <a:spLocks noChangeArrowheads="1"/>
            </p:cNvSpPr>
            <p:nvPr/>
          </p:nvSpPr>
          <p:spPr bwMode="auto">
            <a:xfrm>
              <a:off x="4192" y="2354"/>
              <a:ext cx="23" cy="23"/>
            </a:xfrm>
            <a:prstGeom prst="ellipse">
              <a:avLst/>
            </a:prstGeom>
            <a:solidFill>
              <a:srgbClr val="FFFFFF"/>
            </a:solidFill>
            <a:ln w="9525">
              <a:solidFill>
                <a:srgbClr val="000000"/>
              </a:solidFill>
              <a:round/>
              <a:headEnd/>
              <a:tailEnd/>
            </a:ln>
          </p:spPr>
          <p:txBody>
            <a:bodyPr/>
            <a:lstStyle/>
            <a:p>
              <a:endParaRPr lang="en-US"/>
            </a:p>
          </p:txBody>
        </p:sp>
        <p:sp>
          <p:nvSpPr>
            <p:cNvPr id="131139" name="Oval 239"/>
            <p:cNvSpPr>
              <a:spLocks noChangeArrowheads="1"/>
            </p:cNvSpPr>
            <p:nvPr/>
          </p:nvSpPr>
          <p:spPr bwMode="auto">
            <a:xfrm>
              <a:off x="4197" y="2324"/>
              <a:ext cx="23" cy="23"/>
            </a:xfrm>
            <a:prstGeom prst="ellipse">
              <a:avLst/>
            </a:prstGeom>
            <a:solidFill>
              <a:srgbClr val="FFFFFF"/>
            </a:solidFill>
            <a:ln w="9525">
              <a:solidFill>
                <a:srgbClr val="000000"/>
              </a:solidFill>
              <a:round/>
              <a:headEnd/>
              <a:tailEnd/>
            </a:ln>
          </p:spPr>
          <p:txBody>
            <a:bodyPr/>
            <a:lstStyle/>
            <a:p>
              <a:endParaRPr lang="en-US"/>
            </a:p>
          </p:txBody>
        </p:sp>
        <p:sp>
          <p:nvSpPr>
            <p:cNvPr id="131140" name="Oval 240"/>
            <p:cNvSpPr>
              <a:spLocks noChangeArrowheads="1"/>
            </p:cNvSpPr>
            <p:nvPr/>
          </p:nvSpPr>
          <p:spPr bwMode="auto">
            <a:xfrm>
              <a:off x="4197" y="2295"/>
              <a:ext cx="23" cy="23"/>
            </a:xfrm>
            <a:prstGeom prst="ellipse">
              <a:avLst/>
            </a:prstGeom>
            <a:solidFill>
              <a:srgbClr val="FFFFFF"/>
            </a:solidFill>
            <a:ln w="9525">
              <a:solidFill>
                <a:srgbClr val="000000"/>
              </a:solidFill>
              <a:round/>
              <a:headEnd/>
              <a:tailEnd/>
            </a:ln>
          </p:spPr>
          <p:txBody>
            <a:bodyPr/>
            <a:lstStyle/>
            <a:p>
              <a:endParaRPr lang="en-US"/>
            </a:p>
          </p:txBody>
        </p:sp>
        <p:sp>
          <p:nvSpPr>
            <p:cNvPr id="131141" name="Oval 241"/>
            <p:cNvSpPr>
              <a:spLocks noChangeArrowheads="1"/>
            </p:cNvSpPr>
            <p:nvPr/>
          </p:nvSpPr>
          <p:spPr bwMode="auto">
            <a:xfrm>
              <a:off x="4197" y="2266"/>
              <a:ext cx="23" cy="23"/>
            </a:xfrm>
            <a:prstGeom prst="ellipse">
              <a:avLst/>
            </a:prstGeom>
            <a:solidFill>
              <a:srgbClr val="FFFFFF"/>
            </a:solidFill>
            <a:ln w="9525">
              <a:solidFill>
                <a:srgbClr val="000000"/>
              </a:solidFill>
              <a:round/>
              <a:headEnd/>
              <a:tailEnd/>
            </a:ln>
          </p:spPr>
          <p:txBody>
            <a:bodyPr/>
            <a:lstStyle/>
            <a:p>
              <a:endParaRPr lang="en-US"/>
            </a:p>
          </p:txBody>
        </p:sp>
        <p:sp>
          <p:nvSpPr>
            <p:cNvPr id="131142" name="Oval 242"/>
            <p:cNvSpPr>
              <a:spLocks noChangeArrowheads="1"/>
            </p:cNvSpPr>
            <p:nvPr/>
          </p:nvSpPr>
          <p:spPr bwMode="auto">
            <a:xfrm>
              <a:off x="4190" y="2237"/>
              <a:ext cx="23" cy="23"/>
            </a:xfrm>
            <a:prstGeom prst="ellipse">
              <a:avLst/>
            </a:prstGeom>
            <a:solidFill>
              <a:srgbClr val="FFFFFF"/>
            </a:solidFill>
            <a:ln w="9525">
              <a:solidFill>
                <a:srgbClr val="000000"/>
              </a:solidFill>
              <a:round/>
              <a:headEnd/>
              <a:tailEnd/>
            </a:ln>
          </p:spPr>
          <p:txBody>
            <a:bodyPr/>
            <a:lstStyle/>
            <a:p>
              <a:endParaRPr lang="en-US"/>
            </a:p>
          </p:txBody>
        </p:sp>
        <p:sp>
          <p:nvSpPr>
            <p:cNvPr id="131143" name="Oval 243"/>
            <p:cNvSpPr>
              <a:spLocks noChangeArrowheads="1"/>
            </p:cNvSpPr>
            <p:nvPr/>
          </p:nvSpPr>
          <p:spPr bwMode="auto">
            <a:xfrm>
              <a:off x="4181" y="2208"/>
              <a:ext cx="23" cy="24"/>
            </a:xfrm>
            <a:prstGeom prst="ellipse">
              <a:avLst/>
            </a:prstGeom>
            <a:solidFill>
              <a:srgbClr val="FFFFFF"/>
            </a:solidFill>
            <a:ln w="9525">
              <a:solidFill>
                <a:srgbClr val="000000"/>
              </a:solidFill>
              <a:round/>
              <a:headEnd/>
              <a:tailEnd/>
            </a:ln>
          </p:spPr>
          <p:txBody>
            <a:bodyPr/>
            <a:lstStyle/>
            <a:p>
              <a:endParaRPr lang="en-US"/>
            </a:p>
          </p:txBody>
        </p:sp>
        <p:sp>
          <p:nvSpPr>
            <p:cNvPr id="131144" name="Oval 244"/>
            <p:cNvSpPr>
              <a:spLocks noChangeArrowheads="1"/>
            </p:cNvSpPr>
            <p:nvPr/>
          </p:nvSpPr>
          <p:spPr bwMode="auto">
            <a:xfrm>
              <a:off x="4168" y="2181"/>
              <a:ext cx="23" cy="23"/>
            </a:xfrm>
            <a:prstGeom prst="ellipse">
              <a:avLst/>
            </a:prstGeom>
            <a:solidFill>
              <a:srgbClr val="FFFFFF"/>
            </a:solidFill>
            <a:ln w="9525">
              <a:solidFill>
                <a:srgbClr val="000000"/>
              </a:solidFill>
              <a:round/>
              <a:headEnd/>
              <a:tailEnd/>
            </a:ln>
          </p:spPr>
          <p:txBody>
            <a:bodyPr/>
            <a:lstStyle/>
            <a:p>
              <a:endParaRPr lang="en-US"/>
            </a:p>
          </p:txBody>
        </p:sp>
        <p:sp>
          <p:nvSpPr>
            <p:cNvPr id="131145" name="Oval 245"/>
            <p:cNvSpPr>
              <a:spLocks noChangeArrowheads="1"/>
            </p:cNvSpPr>
            <p:nvPr/>
          </p:nvSpPr>
          <p:spPr bwMode="auto">
            <a:xfrm>
              <a:off x="4151" y="2157"/>
              <a:ext cx="23" cy="23"/>
            </a:xfrm>
            <a:prstGeom prst="ellipse">
              <a:avLst/>
            </a:prstGeom>
            <a:solidFill>
              <a:srgbClr val="FFFFFF"/>
            </a:solidFill>
            <a:ln w="9525">
              <a:solidFill>
                <a:srgbClr val="000000"/>
              </a:solidFill>
              <a:round/>
              <a:headEnd/>
              <a:tailEnd/>
            </a:ln>
          </p:spPr>
          <p:txBody>
            <a:bodyPr/>
            <a:lstStyle/>
            <a:p>
              <a:endParaRPr lang="en-US"/>
            </a:p>
          </p:txBody>
        </p:sp>
        <p:sp>
          <p:nvSpPr>
            <p:cNvPr id="131146" name="Oval 246"/>
            <p:cNvSpPr>
              <a:spLocks noChangeArrowheads="1"/>
            </p:cNvSpPr>
            <p:nvPr/>
          </p:nvSpPr>
          <p:spPr bwMode="auto">
            <a:xfrm>
              <a:off x="4133" y="2133"/>
              <a:ext cx="23" cy="23"/>
            </a:xfrm>
            <a:prstGeom prst="ellipse">
              <a:avLst/>
            </a:prstGeom>
            <a:solidFill>
              <a:srgbClr val="FFFFFF"/>
            </a:solidFill>
            <a:ln w="9525">
              <a:solidFill>
                <a:srgbClr val="000000"/>
              </a:solidFill>
              <a:round/>
              <a:headEnd/>
              <a:tailEnd/>
            </a:ln>
          </p:spPr>
          <p:txBody>
            <a:bodyPr/>
            <a:lstStyle/>
            <a:p>
              <a:endParaRPr lang="en-US"/>
            </a:p>
          </p:txBody>
        </p:sp>
        <p:sp>
          <p:nvSpPr>
            <p:cNvPr id="131147" name="Oval 247"/>
            <p:cNvSpPr>
              <a:spLocks noChangeArrowheads="1"/>
            </p:cNvSpPr>
            <p:nvPr/>
          </p:nvSpPr>
          <p:spPr bwMode="auto">
            <a:xfrm>
              <a:off x="4115" y="2111"/>
              <a:ext cx="23" cy="23"/>
            </a:xfrm>
            <a:prstGeom prst="ellipse">
              <a:avLst/>
            </a:prstGeom>
            <a:solidFill>
              <a:srgbClr val="FFFFFF"/>
            </a:solidFill>
            <a:ln w="9525">
              <a:solidFill>
                <a:srgbClr val="000000"/>
              </a:solidFill>
              <a:round/>
              <a:headEnd/>
              <a:tailEnd/>
            </a:ln>
          </p:spPr>
          <p:txBody>
            <a:bodyPr/>
            <a:lstStyle/>
            <a:p>
              <a:endParaRPr lang="en-US"/>
            </a:p>
          </p:txBody>
        </p:sp>
        <p:sp>
          <p:nvSpPr>
            <p:cNvPr id="131148" name="Oval 248"/>
            <p:cNvSpPr>
              <a:spLocks noChangeArrowheads="1"/>
            </p:cNvSpPr>
            <p:nvPr/>
          </p:nvSpPr>
          <p:spPr bwMode="auto">
            <a:xfrm>
              <a:off x="4095" y="2092"/>
              <a:ext cx="23" cy="23"/>
            </a:xfrm>
            <a:prstGeom prst="ellipse">
              <a:avLst/>
            </a:prstGeom>
            <a:solidFill>
              <a:srgbClr val="FFFFFF"/>
            </a:solidFill>
            <a:ln w="9525">
              <a:solidFill>
                <a:srgbClr val="000000"/>
              </a:solidFill>
              <a:round/>
              <a:headEnd/>
              <a:tailEnd/>
            </a:ln>
          </p:spPr>
          <p:txBody>
            <a:bodyPr/>
            <a:lstStyle/>
            <a:p>
              <a:endParaRPr lang="en-US"/>
            </a:p>
          </p:txBody>
        </p:sp>
        <p:sp>
          <p:nvSpPr>
            <p:cNvPr id="131149" name="Oval 249"/>
            <p:cNvSpPr>
              <a:spLocks noChangeArrowheads="1"/>
            </p:cNvSpPr>
            <p:nvPr/>
          </p:nvSpPr>
          <p:spPr bwMode="auto">
            <a:xfrm>
              <a:off x="4071" y="2075"/>
              <a:ext cx="23" cy="23"/>
            </a:xfrm>
            <a:prstGeom prst="ellipse">
              <a:avLst/>
            </a:prstGeom>
            <a:solidFill>
              <a:srgbClr val="FFFFFF"/>
            </a:solidFill>
            <a:ln w="9525">
              <a:solidFill>
                <a:srgbClr val="000000"/>
              </a:solidFill>
              <a:round/>
              <a:headEnd/>
              <a:tailEnd/>
            </a:ln>
          </p:spPr>
          <p:txBody>
            <a:bodyPr/>
            <a:lstStyle/>
            <a:p>
              <a:endParaRPr lang="en-US"/>
            </a:p>
          </p:txBody>
        </p:sp>
        <p:sp>
          <p:nvSpPr>
            <p:cNvPr id="131150" name="Oval 250"/>
            <p:cNvSpPr>
              <a:spLocks noChangeArrowheads="1"/>
            </p:cNvSpPr>
            <p:nvPr/>
          </p:nvSpPr>
          <p:spPr bwMode="auto">
            <a:xfrm>
              <a:off x="4046" y="2061"/>
              <a:ext cx="23" cy="23"/>
            </a:xfrm>
            <a:prstGeom prst="ellipse">
              <a:avLst/>
            </a:prstGeom>
            <a:solidFill>
              <a:srgbClr val="FFFFFF"/>
            </a:solidFill>
            <a:ln w="9525">
              <a:solidFill>
                <a:srgbClr val="000000"/>
              </a:solidFill>
              <a:round/>
              <a:headEnd/>
              <a:tailEnd/>
            </a:ln>
          </p:spPr>
          <p:txBody>
            <a:bodyPr/>
            <a:lstStyle/>
            <a:p>
              <a:endParaRPr lang="en-US"/>
            </a:p>
          </p:txBody>
        </p:sp>
        <p:sp>
          <p:nvSpPr>
            <p:cNvPr id="131151" name="Oval 251"/>
            <p:cNvSpPr>
              <a:spLocks noChangeArrowheads="1"/>
            </p:cNvSpPr>
            <p:nvPr/>
          </p:nvSpPr>
          <p:spPr bwMode="auto">
            <a:xfrm>
              <a:off x="4020" y="2050"/>
              <a:ext cx="24" cy="23"/>
            </a:xfrm>
            <a:prstGeom prst="ellipse">
              <a:avLst/>
            </a:prstGeom>
            <a:solidFill>
              <a:srgbClr val="FFFFFF"/>
            </a:solidFill>
            <a:ln w="9525">
              <a:solidFill>
                <a:srgbClr val="000000"/>
              </a:solidFill>
              <a:round/>
              <a:headEnd/>
              <a:tailEnd/>
            </a:ln>
          </p:spPr>
          <p:txBody>
            <a:bodyPr/>
            <a:lstStyle/>
            <a:p>
              <a:endParaRPr lang="en-US"/>
            </a:p>
          </p:txBody>
        </p:sp>
        <p:sp>
          <p:nvSpPr>
            <p:cNvPr id="131152" name="Oval 252"/>
            <p:cNvSpPr>
              <a:spLocks noChangeArrowheads="1"/>
            </p:cNvSpPr>
            <p:nvPr/>
          </p:nvSpPr>
          <p:spPr bwMode="auto">
            <a:xfrm>
              <a:off x="3992" y="2042"/>
              <a:ext cx="23" cy="23"/>
            </a:xfrm>
            <a:prstGeom prst="ellipse">
              <a:avLst/>
            </a:prstGeom>
            <a:solidFill>
              <a:srgbClr val="FFFFFF"/>
            </a:solidFill>
            <a:ln w="9525">
              <a:solidFill>
                <a:srgbClr val="000000"/>
              </a:solidFill>
              <a:round/>
              <a:headEnd/>
              <a:tailEnd/>
            </a:ln>
          </p:spPr>
          <p:txBody>
            <a:bodyPr/>
            <a:lstStyle/>
            <a:p>
              <a:endParaRPr lang="en-US"/>
            </a:p>
          </p:txBody>
        </p:sp>
        <p:sp>
          <p:nvSpPr>
            <p:cNvPr id="131153" name="Oval 254"/>
            <p:cNvSpPr>
              <a:spLocks noChangeArrowheads="1"/>
            </p:cNvSpPr>
            <p:nvPr/>
          </p:nvSpPr>
          <p:spPr bwMode="auto">
            <a:xfrm>
              <a:off x="3964" y="2037"/>
              <a:ext cx="23" cy="23"/>
            </a:xfrm>
            <a:prstGeom prst="ellipse">
              <a:avLst/>
            </a:prstGeom>
            <a:solidFill>
              <a:srgbClr val="FFFFFF"/>
            </a:solidFill>
            <a:ln w="9525">
              <a:solidFill>
                <a:srgbClr val="000000"/>
              </a:solidFill>
              <a:round/>
              <a:headEnd/>
              <a:tailEnd/>
            </a:ln>
          </p:spPr>
          <p:txBody>
            <a:bodyPr/>
            <a:lstStyle/>
            <a:p>
              <a:endParaRPr lang="en-US"/>
            </a:p>
          </p:txBody>
        </p:sp>
        <p:sp>
          <p:nvSpPr>
            <p:cNvPr id="131154" name="Oval 255"/>
            <p:cNvSpPr>
              <a:spLocks noChangeArrowheads="1"/>
            </p:cNvSpPr>
            <p:nvPr/>
          </p:nvSpPr>
          <p:spPr bwMode="auto">
            <a:xfrm>
              <a:off x="3937" y="2033"/>
              <a:ext cx="23" cy="23"/>
            </a:xfrm>
            <a:prstGeom prst="ellipse">
              <a:avLst/>
            </a:prstGeom>
            <a:solidFill>
              <a:srgbClr val="FFFFFF"/>
            </a:solidFill>
            <a:ln w="9525">
              <a:solidFill>
                <a:srgbClr val="000000"/>
              </a:solidFill>
              <a:round/>
              <a:headEnd/>
              <a:tailEnd/>
            </a:ln>
          </p:spPr>
          <p:txBody>
            <a:bodyPr/>
            <a:lstStyle/>
            <a:p>
              <a:endParaRPr lang="en-US"/>
            </a:p>
          </p:txBody>
        </p:sp>
        <p:sp>
          <p:nvSpPr>
            <p:cNvPr id="131155" name="Oval 256"/>
            <p:cNvSpPr>
              <a:spLocks noChangeArrowheads="1"/>
            </p:cNvSpPr>
            <p:nvPr/>
          </p:nvSpPr>
          <p:spPr bwMode="auto">
            <a:xfrm>
              <a:off x="3908" y="2034"/>
              <a:ext cx="23" cy="24"/>
            </a:xfrm>
            <a:prstGeom prst="ellipse">
              <a:avLst/>
            </a:prstGeom>
            <a:solidFill>
              <a:srgbClr val="FFFFFF"/>
            </a:solidFill>
            <a:ln w="9525">
              <a:solidFill>
                <a:srgbClr val="000000"/>
              </a:solidFill>
              <a:round/>
              <a:headEnd/>
              <a:tailEnd/>
            </a:ln>
          </p:spPr>
          <p:txBody>
            <a:bodyPr/>
            <a:lstStyle/>
            <a:p>
              <a:endParaRPr lang="en-US"/>
            </a:p>
          </p:txBody>
        </p:sp>
        <p:sp>
          <p:nvSpPr>
            <p:cNvPr id="131156" name="Oval 257"/>
            <p:cNvSpPr>
              <a:spLocks noChangeArrowheads="1"/>
            </p:cNvSpPr>
            <p:nvPr/>
          </p:nvSpPr>
          <p:spPr bwMode="auto">
            <a:xfrm>
              <a:off x="3879" y="2038"/>
              <a:ext cx="23" cy="23"/>
            </a:xfrm>
            <a:prstGeom prst="ellipse">
              <a:avLst/>
            </a:prstGeom>
            <a:solidFill>
              <a:srgbClr val="FFFFFF"/>
            </a:solidFill>
            <a:ln w="9525">
              <a:solidFill>
                <a:srgbClr val="000000"/>
              </a:solidFill>
              <a:round/>
              <a:headEnd/>
              <a:tailEnd/>
            </a:ln>
          </p:spPr>
          <p:txBody>
            <a:bodyPr/>
            <a:lstStyle/>
            <a:p>
              <a:endParaRPr lang="en-US"/>
            </a:p>
          </p:txBody>
        </p:sp>
        <p:sp>
          <p:nvSpPr>
            <p:cNvPr id="131157" name="Oval 258"/>
            <p:cNvSpPr>
              <a:spLocks noChangeArrowheads="1"/>
            </p:cNvSpPr>
            <p:nvPr/>
          </p:nvSpPr>
          <p:spPr bwMode="auto">
            <a:xfrm>
              <a:off x="3851" y="2044"/>
              <a:ext cx="23" cy="23"/>
            </a:xfrm>
            <a:prstGeom prst="ellipse">
              <a:avLst/>
            </a:prstGeom>
            <a:solidFill>
              <a:srgbClr val="FFFFFF"/>
            </a:solidFill>
            <a:ln w="9525">
              <a:solidFill>
                <a:srgbClr val="000000"/>
              </a:solidFill>
              <a:round/>
              <a:headEnd/>
              <a:tailEnd/>
            </a:ln>
          </p:spPr>
          <p:txBody>
            <a:bodyPr/>
            <a:lstStyle/>
            <a:p>
              <a:endParaRPr lang="en-US"/>
            </a:p>
          </p:txBody>
        </p:sp>
        <p:sp>
          <p:nvSpPr>
            <p:cNvPr id="131158" name="Oval 259"/>
            <p:cNvSpPr>
              <a:spLocks noChangeArrowheads="1"/>
            </p:cNvSpPr>
            <p:nvPr/>
          </p:nvSpPr>
          <p:spPr bwMode="auto">
            <a:xfrm>
              <a:off x="3824" y="2051"/>
              <a:ext cx="23" cy="24"/>
            </a:xfrm>
            <a:prstGeom prst="ellipse">
              <a:avLst/>
            </a:prstGeom>
            <a:solidFill>
              <a:srgbClr val="FFFFFF"/>
            </a:solidFill>
            <a:ln w="9525">
              <a:solidFill>
                <a:srgbClr val="000000"/>
              </a:solidFill>
              <a:round/>
              <a:headEnd/>
              <a:tailEnd/>
            </a:ln>
          </p:spPr>
          <p:txBody>
            <a:bodyPr/>
            <a:lstStyle/>
            <a:p>
              <a:endParaRPr lang="en-US"/>
            </a:p>
          </p:txBody>
        </p:sp>
        <p:sp>
          <p:nvSpPr>
            <p:cNvPr id="131159" name="Oval 260"/>
            <p:cNvSpPr>
              <a:spLocks noChangeArrowheads="1"/>
            </p:cNvSpPr>
            <p:nvPr/>
          </p:nvSpPr>
          <p:spPr bwMode="auto">
            <a:xfrm>
              <a:off x="3796" y="2065"/>
              <a:ext cx="23" cy="23"/>
            </a:xfrm>
            <a:prstGeom prst="ellipse">
              <a:avLst/>
            </a:prstGeom>
            <a:solidFill>
              <a:srgbClr val="FFFFFF"/>
            </a:solidFill>
            <a:ln w="9525">
              <a:solidFill>
                <a:srgbClr val="000000"/>
              </a:solidFill>
              <a:round/>
              <a:headEnd/>
              <a:tailEnd/>
            </a:ln>
          </p:spPr>
          <p:txBody>
            <a:bodyPr/>
            <a:lstStyle/>
            <a:p>
              <a:endParaRPr lang="en-US"/>
            </a:p>
          </p:txBody>
        </p:sp>
        <p:sp>
          <p:nvSpPr>
            <p:cNvPr id="131160" name="Oval 261"/>
            <p:cNvSpPr>
              <a:spLocks noChangeArrowheads="1"/>
            </p:cNvSpPr>
            <p:nvPr/>
          </p:nvSpPr>
          <p:spPr bwMode="auto">
            <a:xfrm>
              <a:off x="3772" y="2080"/>
              <a:ext cx="23" cy="23"/>
            </a:xfrm>
            <a:prstGeom prst="ellipse">
              <a:avLst/>
            </a:prstGeom>
            <a:solidFill>
              <a:srgbClr val="FFFFFF"/>
            </a:solidFill>
            <a:ln w="9525">
              <a:solidFill>
                <a:srgbClr val="000000"/>
              </a:solidFill>
              <a:round/>
              <a:headEnd/>
              <a:tailEnd/>
            </a:ln>
          </p:spPr>
          <p:txBody>
            <a:bodyPr/>
            <a:lstStyle/>
            <a:p>
              <a:endParaRPr lang="en-US"/>
            </a:p>
          </p:txBody>
        </p:sp>
        <p:sp>
          <p:nvSpPr>
            <p:cNvPr id="131161" name="Oval 262"/>
            <p:cNvSpPr>
              <a:spLocks noChangeArrowheads="1"/>
            </p:cNvSpPr>
            <p:nvPr/>
          </p:nvSpPr>
          <p:spPr bwMode="auto">
            <a:xfrm>
              <a:off x="3749" y="2098"/>
              <a:ext cx="23" cy="23"/>
            </a:xfrm>
            <a:prstGeom prst="ellipse">
              <a:avLst/>
            </a:prstGeom>
            <a:solidFill>
              <a:srgbClr val="FFFFFF"/>
            </a:solidFill>
            <a:ln w="9525">
              <a:solidFill>
                <a:srgbClr val="000000"/>
              </a:solidFill>
              <a:round/>
              <a:headEnd/>
              <a:tailEnd/>
            </a:ln>
          </p:spPr>
          <p:txBody>
            <a:bodyPr/>
            <a:lstStyle/>
            <a:p>
              <a:endParaRPr lang="en-US"/>
            </a:p>
          </p:txBody>
        </p:sp>
        <p:sp>
          <p:nvSpPr>
            <p:cNvPr id="131162" name="Oval 263"/>
            <p:cNvSpPr>
              <a:spLocks noChangeArrowheads="1"/>
            </p:cNvSpPr>
            <p:nvPr/>
          </p:nvSpPr>
          <p:spPr bwMode="auto">
            <a:xfrm>
              <a:off x="3728" y="2116"/>
              <a:ext cx="23" cy="23"/>
            </a:xfrm>
            <a:prstGeom prst="ellipse">
              <a:avLst/>
            </a:prstGeom>
            <a:solidFill>
              <a:srgbClr val="FFFFFF"/>
            </a:solidFill>
            <a:ln w="9525">
              <a:solidFill>
                <a:srgbClr val="000000"/>
              </a:solidFill>
              <a:round/>
              <a:headEnd/>
              <a:tailEnd/>
            </a:ln>
          </p:spPr>
          <p:txBody>
            <a:bodyPr/>
            <a:lstStyle/>
            <a:p>
              <a:endParaRPr lang="en-US"/>
            </a:p>
          </p:txBody>
        </p:sp>
        <p:sp>
          <p:nvSpPr>
            <p:cNvPr id="131163" name="Oval 264"/>
            <p:cNvSpPr>
              <a:spLocks noChangeArrowheads="1"/>
            </p:cNvSpPr>
            <p:nvPr/>
          </p:nvSpPr>
          <p:spPr bwMode="auto">
            <a:xfrm>
              <a:off x="3710" y="2138"/>
              <a:ext cx="23" cy="23"/>
            </a:xfrm>
            <a:prstGeom prst="ellipse">
              <a:avLst/>
            </a:prstGeom>
            <a:solidFill>
              <a:srgbClr val="FFFFFF"/>
            </a:solidFill>
            <a:ln w="9525">
              <a:solidFill>
                <a:srgbClr val="000000"/>
              </a:solidFill>
              <a:round/>
              <a:headEnd/>
              <a:tailEnd/>
            </a:ln>
          </p:spPr>
          <p:txBody>
            <a:bodyPr/>
            <a:lstStyle/>
            <a:p>
              <a:endParaRPr lang="en-US"/>
            </a:p>
          </p:txBody>
        </p:sp>
        <p:sp>
          <p:nvSpPr>
            <p:cNvPr id="131164" name="Oval 265"/>
            <p:cNvSpPr>
              <a:spLocks noChangeArrowheads="1"/>
            </p:cNvSpPr>
            <p:nvPr/>
          </p:nvSpPr>
          <p:spPr bwMode="auto">
            <a:xfrm>
              <a:off x="3693" y="2163"/>
              <a:ext cx="23" cy="23"/>
            </a:xfrm>
            <a:prstGeom prst="ellipse">
              <a:avLst/>
            </a:prstGeom>
            <a:solidFill>
              <a:srgbClr val="FFFFFF"/>
            </a:solidFill>
            <a:ln w="9525">
              <a:solidFill>
                <a:srgbClr val="000000"/>
              </a:solidFill>
              <a:round/>
              <a:headEnd/>
              <a:tailEnd/>
            </a:ln>
          </p:spPr>
          <p:txBody>
            <a:bodyPr/>
            <a:lstStyle/>
            <a:p>
              <a:endParaRPr lang="en-US"/>
            </a:p>
          </p:txBody>
        </p:sp>
        <p:sp>
          <p:nvSpPr>
            <p:cNvPr id="131165" name="Oval 266"/>
            <p:cNvSpPr>
              <a:spLocks noChangeArrowheads="1"/>
            </p:cNvSpPr>
            <p:nvPr/>
          </p:nvSpPr>
          <p:spPr bwMode="auto">
            <a:xfrm>
              <a:off x="3681" y="2189"/>
              <a:ext cx="23" cy="23"/>
            </a:xfrm>
            <a:prstGeom prst="ellipse">
              <a:avLst/>
            </a:prstGeom>
            <a:solidFill>
              <a:srgbClr val="FFFFFF"/>
            </a:solidFill>
            <a:ln w="9525">
              <a:solidFill>
                <a:srgbClr val="000000"/>
              </a:solidFill>
              <a:round/>
              <a:headEnd/>
              <a:tailEnd/>
            </a:ln>
          </p:spPr>
          <p:txBody>
            <a:bodyPr/>
            <a:lstStyle/>
            <a:p>
              <a:endParaRPr lang="en-US"/>
            </a:p>
          </p:txBody>
        </p:sp>
        <p:sp>
          <p:nvSpPr>
            <p:cNvPr id="131166" name="Oval 267"/>
            <p:cNvSpPr>
              <a:spLocks noChangeArrowheads="1"/>
            </p:cNvSpPr>
            <p:nvPr/>
          </p:nvSpPr>
          <p:spPr bwMode="auto">
            <a:xfrm>
              <a:off x="3668" y="2216"/>
              <a:ext cx="23" cy="23"/>
            </a:xfrm>
            <a:prstGeom prst="ellipse">
              <a:avLst/>
            </a:prstGeom>
            <a:solidFill>
              <a:srgbClr val="FFFFFF"/>
            </a:solidFill>
            <a:ln w="9525">
              <a:solidFill>
                <a:srgbClr val="000000"/>
              </a:solidFill>
              <a:round/>
              <a:headEnd/>
              <a:tailEnd/>
            </a:ln>
          </p:spPr>
          <p:txBody>
            <a:bodyPr/>
            <a:lstStyle/>
            <a:p>
              <a:endParaRPr lang="en-US"/>
            </a:p>
          </p:txBody>
        </p:sp>
        <p:sp>
          <p:nvSpPr>
            <p:cNvPr id="131167" name="Oval 268"/>
            <p:cNvSpPr>
              <a:spLocks noChangeArrowheads="1"/>
            </p:cNvSpPr>
            <p:nvPr/>
          </p:nvSpPr>
          <p:spPr bwMode="auto">
            <a:xfrm>
              <a:off x="3658" y="2243"/>
              <a:ext cx="23" cy="23"/>
            </a:xfrm>
            <a:prstGeom prst="ellipse">
              <a:avLst/>
            </a:prstGeom>
            <a:solidFill>
              <a:srgbClr val="FFFFFF"/>
            </a:solidFill>
            <a:ln w="9525">
              <a:solidFill>
                <a:srgbClr val="000000"/>
              </a:solidFill>
              <a:round/>
              <a:headEnd/>
              <a:tailEnd/>
            </a:ln>
          </p:spPr>
          <p:txBody>
            <a:bodyPr/>
            <a:lstStyle/>
            <a:p>
              <a:endParaRPr lang="en-US"/>
            </a:p>
          </p:txBody>
        </p:sp>
        <p:sp>
          <p:nvSpPr>
            <p:cNvPr id="131168" name="Oval 269"/>
            <p:cNvSpPr>
              <a:spLocks noChangeArrowheads="1"/>
            </p:cNvSpPr>
            <p:nvPr/>
          </p:nvSpPr>
          <p:spPr bwMode="auto">
            <a:xfrm>
              <a:off x="3654" y="2272"/>
              <a:ext cx="24" cy="23"/>
            </a:xfrm>
            <a:prstGeom prst="ellipse">
              <a:avLst/>
            </a:prstGeom>
            <a:solidFill>
              <a:srgbClr val="FFFFFF"/>
            </a:solidFill>
            <a:ln w="9525">
              <a:solidFill>
                <a:srgbClr val="000000"/>
              </a:solidFill>
              <a:round/>
              <a:headEnd/>
              <a:tailEnd/>
            </a:ln>
          </p:spPr>
          <p:txBody>
            <a:bodyPr/>
            <a:lstStyle/>
            <a:p>
              <a:endParaRPr lang="en-US"/>
            </a:p>
          </p:txBody>
        </p:sp>
        <p:sp>
          <p:nvSpPr>
            <p:cNvPr id="131169" name="Oval 270"/>
            <p:cNvSpPr>
              <a:spLocks noChangeArrowheads="1"/>
            </p:cNvSpPr>
            <p:nvPr/>
          </p:nvSpPr>
          <p:spPr bwMode="auto">
            <a:xfrm>
              <a:off x="3653" y="2301"/>
              <a:ext cx="23" cy="23"/>
            </a:xfrm>
            <a:prstGeom prst="ellipse">
              <a:avLst/>
            </a:prstGeom>
            <a:solidFill>
              <a:srgbClr val="FFFFFF"/>
            </a:solidFill>
            <a:ln w="9525">
              <a:solidFill>
                <a:srgbClr val="000000"/>
              </a:solidFill>
              <a:round/>
              <a:headEnd/>
              <a:tailEnd/>
            </a:ln>
          </p:spPr>
          <p:txBody>
            <a:bodyPr/>
            <a:lstStyle/>
            <a:p>
              <a:endParaRPr lang="en-US"/>
            </a:p>
          </p:txBody>
        </p:sp>
        <p:sp>
          <p:nvSpPr>
            <p:cNvPr id="131170" name="Oval 271"/>
            <p:cNvSpPr>
              <a:spLocks noChangeArrowheads="1"/>
            </p:cNvSpPr>
            <p:nvPr/>
          </p:nvSpPr>
          <p:spPr bwMode="auto">
            <a:xfrm>
              <a:off x="3656" y="2330"/>
              <a:ext cx="23" cy="23"/>
            </a:xfrm>
            <a:prstGeom prst="ellipse">
              <a:avLst/>
            </a:prstGeom>
            <a:solidFill>
              <a:srgbClr val="FFFFFF"/>
            </a:solidFill>
            <a:ln w="9525">
              <a:solidFill>
                <a:srgbClr val="000000"/>
              </a:solidFill>
              <a:round/>
              <a:headEnd/>
              <a:tailEnd/>
            </a:ln>
          </p:spPr>
          <p:txBody>
            <a:bodyPr/>
            <a:lstStyle/>
            <a:p>
              <a:endParaRPr lang="en-US"/>
            </a:p>
          </p:txBody>
        </p:sp>
        <p:sp>
          <p:nvSpPr>
            <p:cNvPr id="131171" name="Oval 272"/>
            <p:cNvSpPr>
              <a:spLocks noChangeArrowheads="1"/>
            </p:cNvSpPr>
            <p:nvPr/>
          </p:nvSpPr>
          <p:spPr bwMode="auto">
            <a:xfrm>
              <a:off x="3659" y="2358"/>
              <a:ext cx="23" cy="24"/>
            </a:xfrm>
            <a:prstGeom prst="ellipse">
              <a:avLst/>
            </a:prstGeom>
            <a:solidFill>
              <a:srgbClr val="FFFFFF"/>
            </a:solidFill>
            <a:ln w="9525">
              <a:solidFill>
                <a:srgbClr val="000000"/>
              </a:solidFill>
              <a:round/>
              <a:headEnd/>
              <a:tailEnd/>
            </a:ln>
          </p:spPr>
          <p:txBody>
            <a:bodyPr/>
            <a:lstStyle/>
            <a:p>
              <a:endParaRPr lang="en-US"/>
            </a:p>
          </p:txBody>
        </p:sp>
        <p:sp>
          <p:nvSpPr>
            <p:cNvPr id="131172" name="Oval 273"/>
            <p:cNvSpPr>
              <a:spLocks noChangeArrowheads="1"/>
            </p:cNvSpPr>
            <p:nvPr/>
          </p:nvSpPr>
          <p:spPr bwMode="auto">
            <a:xfrm>
              <a:off x="3666" y="2386"/>
              <a:ext cx="24" cy="23"/>
            </a:xfrm>
            <a:prstGeom prst="ellipse">
              <a:avLst/>
            </a:prstGeom>
            <a:solidFill>
              <a:srgbClr val="FFFFFF"/>
            </a:solidFill>
            <a:ln w="9525">
              <a:solidFill>
                <a:srgbClr val="000000"/>
              </a:solidFill>
              <a:round/>
              <a:headEnd/>
              <a:tailEnd/>
            </a:ln>
          </p:spPr>
          <p:txBody>
            <a:bodyPr/>
            <a:lstStyle/>
            <a:p>
              <a:endParaRPr lang="en-US"/>
            </a:p>
          </p:txBody>
        </p:sp>
        <p:sp>
          <p:nvSpPr>
            <p:cNvPr id="131173" name="Oval 274"/>
            <p:cNvSpPr>
              <a:spLocks noChangeArrowheads="1"/>
            </p:cNvSpPr>
            <p:nvPr/>
          </p:nvSpPr>
          <p:spPr bwMode="auto">
            <a:xfrm>
              <a:off x="3676" y="2412"/>
              <a:ext cx="23" cy="24"/>
            </a:xfrm>
            <a:prstGeom prst="ellipse">
              <a:avLst/>
            </a:prstGeom>
            <a:solidFill>
              <a:srgbClr val="FFFFFF"/>
            </a:solidFill>
            <a:ln w="9525">
              <a:solidFill>
                <a:srgbClr val="000000"/>
              </a:solidFill>
              <a:round/>
              <a:headEnd/>
              <a:tailEnd/>
            </a:ln>
          </p:spPr>
          <p:txBody>
            <a:bodyPr/>
            <a:lstStyle/>
            <a:p>
              <a:endParaRPr lang="en-US"/>
            </a:p>
          </p:txBody>
        </p:sp>
        <p:sp>
          <p:nvSpPr>
            <p:cNvPr id="131174" name="Oval 275"/>
            <p:cNvSpPr>
              <a:spLocks noChangeArrowheads="1"/>
            </p:cNvSpPr>
            <p:nvPr/>
          </p:nvSpPr>
          <p:spPr bwMode="auto">
            <a:xfrm>
              <a:off x="3688" y="2439"/>
              <a:ext cx="23" cy="23"/>
            </a:xfrm>
            <a:prstGeom prst="ellipse">
              <a:avLst/>
            </a:prstGeom>
            <a:solidFill>
              <a:srgbClr val="FFFFFF"/>
            </a:solidFill>
            <a:ln w="9525">
              <a:solidFill>
                <a:srgbClr val="000000"/>
              </a:solidFill>
              <a:round/>
              <a:headEnd/>
              <a:tailEnd/>
            </a:ln>
          </p:spPr>
          <p:txBody>
            <a:bodyPr/>
            <a:lstStyle/>
            <a:p>
              <a:endParaRPr lang="en-US"/>
            </a:p>
          </p:txBody>
        </p:sp>
        <p:sp>
          <p:nvSpPr>
            <p:cNvPr id="131175" name="Oval 276"/>
            <p:cNvSpPr>
              <a:spLocks noChangeArrowheads="1"/>
            </p:cNvSpPr>
            <p:nvPr/>
          </p:nvSpPr>
          <p:spPr bwMode="auto">
            <a:xfrm>
              <a:off x="3707" y="2464"/>
              <a:ext cx="23" cy="23"/>
            </a:xfrm>
            <a:prstGeom prst="ellipse">
              <a:avLst/>
            </a:prstGeom>
            <a:solidFill>
              <a:srgbClr val="FFFFFF"/>
            </a:solidFill>
            <a:ln w="9525">
              <a:solidFill>
                <a:srgbClr val="000000"/>
              </a:solidFill>
              <a:round/>
              <a:headEnd/>
              <a:tailEnd/>
            </a:ln>
          </p:spPr>
          <p:txBody>
            <a:bodyPr/>
            <a:lstStyle/>
            <a:p>
              <a:endParaRPr lang="en-US"/>
            </a:p>
          </p:txBody>
        </p:sp>
        <p:sp>
          <p:nvSpPr>
            <p:cNvPr id="131176" name="Rectangle 277"/>
            <p:cNvSpPr>
              <a:spLocks noChangeArrowheads="1"/>
            </p:cNvSpPr>
            <p:nvPr/>
          </p:nvSpPr>
          <p:spPr bwMode="auto">
            <a:xfrm>
              <a:off x="3901" y="2333"/>
              <a:ext cx="56" cy="134"/>
            </a:xfrm>
            <a:prstGeom prst="rect">
              <a:avLst/>
            </a:prstGeom>
            <a:noFill/>
            <a:ln w="9525">
              <a:noFill/>
              <a:miter lim="800000"/>
              <a:headEnd/>
              <a:tailEnd/>
            </a:ln>
          </p:spPr>
          <p:txBody>
            <a:bodyPr wrap="none" lIns="0" tIns="0" rIns="0" bIns="0">
              <a:spAutoFit/>
            </a:bodyPr>
            <a:lstStyle/>
            <a:p>
              <a:pPr algn="ctr"/>
              <a:r>
                <a:rPr lang="en-US" sz="1400" i="1">
                  <a:solidFill>
                    <a:srgbClr val="000000"/>
                  </a:solidFill>
                  <a:latin typeface="Times New Roman" pitchFamily="18" charset="0"/>
                </a:rPr>
                <a:t>a</a:t>
              </a:r>
              <a:endParaRPr lang="en-US" sz="1400">
                <a:latin typeface="Times New Roman" pitchFamily="18" charset="0"/>
              </a:endParaRPr>
            </a:p>
          </p:txBody>
        </p:sp>
        <p:sp>
          <p:nvSpPr>
            <p:cNvPr id="131177" name="Rectangle 279"/>
            <p:cNvSpPr>
              <a:spLocks noChangeArrowheads="1"/>
            </p:cNvSpPr>
            <p:nvPr/>
          </p:nvSpPr>
          <p:spPr bwMode="auto">
            <a:xfrm>
              <a:off x="3969" y="2081"/>
              <a:ext cx="61" cy="134"/>
            </a:xfrm>
            <a:prstGeom prst="rect">
              <a:avLst/>
            </a:prstGeom>
            <a:noFill/>
            <a:ln w="9525">
              <a:noFill/>
              <a:miter lim="800000"/>
              <a:headEnd/>
              <a:tailEnd/>
            </a:ln>
          </p:spPr>
          <p:txBody>
            <a:bodyPr wrap="none" lIns="0" tIns="0" rIns="0" bIns="0">
              <a:spAutoFit/>
            </a:bodyPr>
            <a:lstStyle/>
            <a:p>
              <a:r>
                <a:rPr lang="en-US" sz="1400" i="1">
                  <a:solidFill>
                    <a:srgbClr val="000000"/>
                  </a:solidFill>
                  <a:latin typeface="Symbol" pitchFamily="18" charset="2"/>
                </a:rPr>
                <a:t>r</a:t>
              </a:r>
              <a:endParaRPr lang="en-US" sz="1400">
                <a:latin typeface="Times New Roman" pitchFamily="18" charset="0"/>
              </a:endParaRPr>
            </a:p>
          </p:txBody>
        </p:sp>
        <p:sp>
          <p:nvSpPr>
            <p:cNvPr id="131178" name="Rectangle 280"/>
            <p:cNvSpPr>
              <a:spLocks noChangeArrowheads="1"/>
            </p:cNvSpPr>
            <p:nvPr/>
          </p:nvSpPr>
          <p:spPr bwMode="auto">
            <a:xfrm>
              <a:off x="4039" y="2167"/>
              <a:ext cx="36" cy="86"/>
            </a:xfrm>
            <a:prstGeom prst="rect">
              <a:avLst/>
            </a:prstGeom>
            <a:noFill/>
            <a:ln w="9525">
              <a:noFill/>
              <a:miter lim="800000"/>
              <a:headEnd/>
              <a:tailEnd/>
            </a:ln>
          </p:spPr>
          <p:txBody>
            <a:bodyPr wrap="none" lIns="0" tIns="0" rIns="0" bIns="0">
              <a:spAutoFit/>
            </a:bodyPr>
            <a:lstStyle/>
            <a:p>
              <a:r>
                <a:rPr lang="en-US" sz="900" i="1">
                  <a:solidFill>
                    <a:srgbClr val="000000"/>
                  </a:solidFill>
                  <a:latin typeface="Times New Roman" pitchFamily="18" charset="0"/>
                </a:rPr>
                <a:t>o</a:t>
              </a:r>
              <a:endParaRPr lang="en-US" sz="1200">
                <a:latin typeface="Times New Roman" pitchFamily="18" charset="0"/>
              </a:endParaRPr>
            </a:p>
          </p:txBody>
        </p:sp>
        <p:sp>
          <p:nvSpPr>
            <p:cNvPr id="131179" name="Rectangle 281"/>
            <p:cNvSpPr>
              <a:spLocks noChangeArrowheads="1"/>
            </p:cNvSpPr>
            <p:nvPr/>
          </p:nvSpPr>
          <p:spPr bwMode="auto">
            <a:xfrm>
              <a:off x="4088" y="2293"/>
              <a:ext cx="56" cy="134"/>
            </a:xfrm>
            <a:prstGeom prst="rect">
              <a:avLst/>
            </a:prstGeom>
            <a:noFill/>
            <a:ln w="9525">
              <a:noFill/>
              <a:miter lim="800000"/>
              <a:headEnd/>
              <a:tailEnd/>
            </a:ln>
          </p:spPr>
          <p:txBody>
            <a:bodyPr wrap="none" lIns="0" tIns="0" rIns="0" bIns="0">
              <a:spAutoFit/>
            </a:bodyPr>
            <a:lstStyle/>
            <a:p>
              <a:pPr algn="ctr"/>
              <a:r>
                <a:rPr lang="en-US" sz="1400" i="1">
                  <a:solidFill>
                    <a:srgbClr val="000000"/>
                  </a:solidFill>
                  <a:latin typeface="Times New Roman" pitchFamily="18" charset="0"/>
                </a:rPr>
                <a:t>b</a:t>
              </a:r>
              <a:endParaRPr lang="en-US" sz="1400">
                <a:latin typeface="Times New Roman" pitchFamily="18" charset="0"/>
              </a:endParaRPr>
            </a:p>
          </p:txBody>
        </p:sp>
        <p:sp>
          <p:nvSpPr>
            <p:cNvPr id="131180" name="AutoShape 283"/>
            <p:cNvSpPr>
              <a:spLocks/>
            </p:cNvSpPr>
            <p:nvPr/>
          </p:nvSpPr>
          <p:spPr bwMode="auto">
            <a:xfrm>
              <a:off x="2715" y="1724"/>
              <a:ext cx="448" cy="200"/>
            </a:xfrm>
            <a:prstGeom prst="callout2">
              <a:avLst>
                <a:gd name="adj1" fmla="val 36000"/>
                <a:gd name="adj2" fmla="val 110713"/>
                <a:gd name="adj3" fmla="val 36000"/>
                <a:gd name="adj4" fmla="val 174778"/>
                <a:gd name="adj5" fmla="val 77500"/>
                <a:gd name="adj6" fmla="val 263616"/>
              </a:avLst>
            </a:prstGeom>
            <a:noFill/>
            <a:ln w="19050">
              <a:solidFill>
                <a:srgbClr val="000000"/>
              </a:solidFill>
              <a:miter lim="800000"/>
              <a:headEnd/>
              <a:tailEnd type="triangle" w="med" len="med"/>
            </a:ln>
          </p:spPr>
          <p:txBody>
            <a:bodyPr/>
            <a:lstStyle/>
            <a:p>
              <a:pPr algn="r"/>
              <a:r>
                <a:rPr lang="en-US" sz="1600" dirty="0" smtClean="0">
                  <a:latin typeface="Arial" charset="0"/>
                </a:rPr>
                <a:t>Feed</a:t>
              </a:r>
              <a:endParaRPr lang="en-US" sz="1600" dirty="0">
                <a:latin typeface="Arial" charset="0"/>
              </a:endParaRPr>
            </a:p>
          </p:txBody>
        </p:sp>
        <p:sp>
          <p:nvSpPr>
            <p:cNvPr id="131181" name="Line 290"/>
            <p:cNvSpPr>
              <a:spLocks noChangeShapeType="1"/>
            </p:cNvSpPr>
            <p:nvPr/>
          </p:nvSpPr>
          <p:spPr bwMode="auto">
            <a:xfrm>
              <a:off x="2573" y="2368"/>
              <a:ext cx="288" cy="0"/>
            </a:xfrm>
            <a:prstGeom prst="line">
              <a:avLst/>
            </a:prstGeom>
            <a:noFill/>
            <a:ln w="19050">
              <a:solidFill>
                <a:schemeClr val="tx1"/>
              </a:solidFill>
              <a:round/>
              <a:headEnd/>
              <a:tailEnd type="stealth" w="med" len="med"/>
            </a:ln>
          </p:spPr>
          <p:txBody>
            <a:bodyPr/>
            <a:lstStyle/>
            <a:p>
              <a:endParaRPr lang="en-US"/>
            </a:p>
          </p:txBody>
        </p:sp>
        <p:sp>
          <p:nvSpPr>
            <p:cNvPr id="131182" name="Line 291"/>
            <p:cNvSpPr>
              <a:spLocks noChangeShapeType="1"/>
            </p:cNvSpPr>
            <p:nvPr/>
          </p:nvSpPr>
          <p:spPr bwMode="auto">
            <a:xfrm flipV="1">
              <a:off x="1786" y="1781"/>
              <a:ext cx="0" cy="912"/>
            </a:xfrm>
            <a:prstGeom prst="line">
              <a:avLst/>
            </a:prstGeom>
            <a:noFill/>
            <a:ln w="19050">
              <a:solidFill>
                <a:schemeClr val="tx1"/>
              </a:solidFill>
              <a:round/>
              <a:headEnd/>
              <a:tailEnd type="stealth" w="med" len="med"/>
            </a:ln>
          </p:spPr>
          <p:txBody>
            <a:bodyPr/>
            <a:lstStyle/>
            <a:p>
              <a:endParaRPr lang="en-US"/>
            </a:p>
          </p:txBody>
        </p:sp>
        <p:sp>
          <p:nvSpPr>
            <p:cNvPr id="131183" name="Line 292"/>
            <p:cNvSpPr>
              <a:spLocks noChangeShapeType="1"/>
            </p:cNvSpPr>
            <p:nvPr/>
          </p:nvSpPr>
          <p:spPr bwMode="auto">
            <a:xfrm flipV="1">
              <a:off x="2132" y="1967"/>
              <a:ext cx="230" cy="2"/>
            </a:xfrm>
            <a:prstGeom prst="line">
              <a:avLst/>
            </a:prstGeom>
            <a:noFill/>
            <a:ln w="19050">
              <a:solidFill>
                <a:schemeClr val="tx1"/>
              </a:solidFill>
              <a:round/>
              <a:headEnd/>
              <a:tailEnd type="triangle" w="med" len="med"/>
            </a:ln>
          </p:spPr>
          <p:txBody>
            <a:bodyPr/>
            <a:lstStyle/>
            <a:p>
              <a:endParaRPr lang="en-US"/>
            </a:p>
          </p:txBody>
        </p:sp>
        <p:sp>
          <p:nvSpPr>
            <p:cNvPr id="131184" name="Line 293"/>
            <p:cNvSpPr>
              <a:spLocks noChangeShapeType="1"/>
            </p:cNvSpPr>
            <p:nvPr/>
          </p:nvSpPr>
          <p:spPr bwMode="auto">
            <a:xfrm flipH="1" flipV="1">
              <a:off x="1792" y="1967"/>
              <a:ext cx="226" cy="2"/>
            </a:xfrm>
            <a:prstGeom prst="line">
              <a:avLst/>
            </a:prstGeom>
            <a:noFill/>
            <a:ln w="19050">
              <a:solidFill>
                <a:schemeClr val="tx1"/>
              </a:solidFill>
              <a:round/>
              <a:headEnd/>
              <a:tailEnd type="triangle" w="med" len="med"/>
            </a:ln>
          </p:spPr>
          <p:txBody>
            <a:bodyPr/>
            <a:lstStyle/>
            <a:p>
              <a:endParaRPr lang="en-US"/>
            </a:p>
          </p:txBody>
        </p:sp>
        <p:sp>
          <p:nvSpPr>
            <p:cNvPr id="131185" name="Line 294"/>
            <p:cNvSpPr>
              <a:spLocks noChangeShapeType="1"/>
            </p:cNvSpPr>
            <p:nvPr/>
          </p:nvSpPr>
          <p:spPr bwMode="auto">
            <a:xfrm>
              <a:off x="2113" y="2091"/>
              <a:ext cx="153" cy="0"/>
            </a:xfrm>
            <a:prstGeom prst="line">
              <a:avLst/>
            </a:prstGeom>
            <a:noFill/>
            <a:ln w="19050">
              <a:solidFill>
                <a:schemeClr val="tx1"/>
              </a:solidFill>
              <a:round/>
              <a:headEnd/>
              <a:tailEnd type="triangle" w="med" len="med"/>
            </a:ln>
          </p:spPr>
          <p:txBody>
            <a:bodyPr/>
            <a:lstStyle/>
            <a:p>
              <a:endParaRPr lang="en-US"/>
            </a:p>
          </p:txBody>
        </p:sp>
        <p:sp>
          <p:nvSpPr>
            <p:cNvPr id="131186" name="Line 295"/>
            <p:cNvSpPr>
              <a:spLocks noChangeShapeType="1"/>
            </p:cNvSpPr>
            <p:nvPr/>
          </p:nvSpPr>
          <p:spPr bwMode="auto">
            <a:xfrm flipH="1">
              <a:off x="1786" y="2097"/>
              <a:ext cx="194" cy="2"/>
            </a:xfrm>
            <a:prstGeom prst="line">
              <a:avLst/>
            </a:prstGeom>
            <a:noFill/>
            <a:ln w="19050">
              <a:solidFill>
                <a:schemeClr val="tx1"/>
              </a:solidFill>
              <a:round/>
              <a:headEnd/>
              <a:tailEnd type="triangle" w="med" len="med"/>
            </a:ln>
          </p:spPr>
          <p:txBody>
            <a:bodyPr/>
            <a:lstStyle/>
            <a:p>
              <a:endParaRPr lang="en-US"/>
            </a:p>
          </p:txBody>
        </p:sp>
        <p:sp>
          <p:nvSpPr>
            <p:cNvPr id="131187" name="Line 296"/>
            <p:cNvSpPr>
              <a:spLocks noChangeShapeType="1"/>
            </p:cNvSpPr>
            <p:nvPr/>
          </p:nvSpPr>
          <p:spPr bwMode="auto">
            <a:xfrm flipV="1">
              <a:off x="1978" y="2255"/>
              <a:ext cx="120" cy="0"/>
            </a:xfrm>
            <a:prstGeom prst="line">
              <a:avLst/>
            </a:prstGeom>
            <a:noFill/>
            <a:ln w="19050">
              <a:solidFill>
                <a:schemeClr val="tx1"/>
              </a:solidFill>
              <a:round/>
              <a:headEnd/>
              <a:tailEnd type="triangle" w="med" len="med"/>
            </a:ln>
          </p:spPr>
          <p:txBody>
            <a:bodyPr/>
            <a:lstStyle/>
            <a:p>
              <a:endParaRPr lang="en-US"/>
            </a:p>
          </p:txBody>
        </p:sp>
        <p:sp>
          <p:nvSpPr>
            <p:cNvPr id="131188" name="Line 297"/>
            <p:cNvSpPr>
              <a:spLocks noChangeShapeType="1"/>
            </p:cNvSpPr>
            <p:nvPr/>
          </p:nvSpPr>
          <p:spPr bwMode="auto">
            <a:xfrm flipH="1" flipV="1">
              <a:off x="1786" y="2261"/>
              <a:ext cx="102" cy="0"/>
            </a:xfrm>
            <a:prstGeom prst="line">
              <a:avLst/>
            </a:prstGeom>
            <a:noFill/>
            <a:ln w="19050">
              <a:solidFill>
                <a:schemeClr val="tx1"/>
              </a:solidFill>
              <a:round/>
              <a:headEnd/>
              <a:tailEnd type="triangle" w="med" len="med"/>
            </a:ln>
          </p:spPr>
          <p:txBody>
            <a:bodyPr/>
            <a:lstStyle/>
            <a:p>
              <a:endParaRPr lang="en-US"/>
            </a:p>
          </p:txBody>
        </p:sp>
        <p:sp>
          <p:nvSpPr>
            <p:cNvPr id="131189" name="Line 300"/>
            <p:cNvSpPr>
              <a:spLocks noChangeShapeType="1"/>
            </p:cNvSpPr>
            <p:nvPr/>
          </p:nvSpPr>
          <p:spPr bwMode="auto">
            <a:xfrm flipH="1">
              <a:off x="1048" y="2693"/>
              <a:ext cx="192" cy="144"/>
            </a:xfrm>
            <a:prstGeom prst="line">
              <a:avLst/>
            </a:prstGeom>
            <a:noFill/>
            <a:ln w="19050">
              <a:solidFill>
                <a:schemeClr val="tx1"/>
              </a:solidFill>
              <a:round/>
              <a:headEnd type="triangle" w="med" len="med"/>
              <a:tailEnd/>
            </a:ln>
          </p:spPr>
          <p:txBody>
            <a:bodyPr/>
            <a:lstStyle/>
            <a:p>
              <a:endParaRPr lang="en-US"/>
            </a:p>
          </p:txBody>
        </p:sp>
        <p:sp>
          <p:nvSpPr>
            <p:cNvPr id="131190" name="Line 301"/>
            <p:cNvSpPr>
              <a:spLocks noChangeShapeType="1"/>
            </p:cNvSpPr>
            <p:nvPr/>
          </p:nvSpPr>
          <p:spPr bwMode="auto">
            <a:xfrm>
              <a:off x="1288" y="2165"/>
              <a:ext cx="96" cy="144"/>
            </a:xfrm>
            <a:prstGeom prst="line">
              <a:avLst/>
            </a:prstGeom>
            <a:noFill/>
            <a:ln w="19050">
              <a:solidFill>
                <a:schemeClr val="tx1"/>
              </a:solidFill>
              <a:round/>
              <a:headEnd/>
              <a:tailEnd type="triangle" w="med" len="med"/>
            </a:ln>
          </p:spPr>
          <p:txBody>
            <a:bodyPr/>
            <a:lstStyle/>
            <a:p>
              <a:endParaRPr lang="en-US"/>
            </a:p>
          </p:txBody>
        </p:sp>
        <p:sp>
          <p:nvSpPr>
            <p:cNvPr id="131191" name="Line 302"/>
            <p:cNvSpPr>
              <a:spLocks noChangeShapeType="1"/>
            </p:cNvSpPr>
            <p:nvPr/>
          </p:nvSpPr>
          <p:spPr bwMode="auto">
            <a:xfrm>
              <a:off x="2344" y="2693"/>
              <a:ext cx="192" cy="144"/>
            </a:xfrm>
            <a:prstGeom prst="line">
              <a:avLst/>
            </a:prstGeom>
            <a:noFill/>
            <a:ln w="19050">
              <a:solidFill>
                <a:schemeClr val="tx1"/>
              </a:solidFill>
              <a:round/>
              <a:headEnd type="triangle" w="med" len="med"/>
              <a:tailEnd/>
            </a:ln>
          </p:spPr>
          <p:txBody>
            <a:bodyPr/>
            <a:lstStyle/>
            <a:p>
              <a:endParaRPr lang="en-US"/>
            </a:p>
          </p:txBody>
        </p:sp>
        <p:sp>
          <p:nvSpPr>
            <p:cNvPr id="131192" name="Line 303"/>
            <p:cNvSpPr>
              <a:spLocks noChangeShapeType="1"/>
            </p:cNvSpPr>
            <p:nvPr/>
          </p:nvSpPr>
          <p:spPr bwMode="auto">
            <a:xfrm>
              <a:off x="3946" y="2291"/>
              <a:ext cx="444" cy="0"/>
            </a:xfrm>
            <a:prstGeom prst="line">
              <a:avLst/>
            </a:prstGeom>
            <a:noFill/>
            <a:ln w="19050">
              <a:solidFill>
                <a:schemeClr val="tx1"/>
              </a:solidFill>
              <a:round/>
              <a:headEnd/>
              <a:tailEnd type="triangle" w="med" len="med"/>
            </a:ln>
          </p:spPr>
          <p:txBody>
            <a:bodyPr/>
            <a:lstStyle/>
            <a:p>
              <a:endParaRPr lang="en-US"/>
            </a:p>
          </p:txBody>
        </p:sp>
        <p:sp>
          <p:nvSpPr>
            <p:cNvPr id="131193" name="Line 304"/>
            <p:cNvSpPr>
              <a:spLocks noChangeShapeType="1"/>
            </p:cNvSpPr>
            <p:nvPr/>
          </p:nvSpPr>
          <p:spPr bwMode="auto">
            <a:xfrm flipH="1">
              <a:off x="3760" y="2285"/>
              <a:ext cx="180" cy="216"/>
            </a:xfrm>
            <a:prstGeom prst="line">
              <a:avLst/>
            </a:prstGeom>
            <a:noFill/>
            <a:ln w="19050">
              <a:solidFill>
                <a:schemeClr val="tx1"/>
              </a:solidFill>
              <a:round/>
              <a:headEnd/>
              <a:tailEnd type="triangle" w="med" len="med"/>
            </a:ln>
          </p:spPr>
          <p:txBody>
            <a:bodyPr/>
            <a:lstStyle/>
            <a:p>
              <a:endParaRPr lang="en-US"/>
            </a:p>
          </p:txBody>
        </p:sp>
        <p:sp>
          <p:nvSpPr>
            <p:cNvPr id="131194" name="Line 305"/>
            <p:cNvSpPr>
              <a:spLocks noChangeShapeType="1"/>
            </p:cNvSpPr>
            <p:nvPr/>
          </p:nvSpPr>
          <p:spPr bwMode="auto">
            <a:xfrm>
              <a:off x="3946" y="1931"/>
              <a:ext cx="0" cy="354"/>
            </a:xfrm>
            <a:prstGeom prst="line">
              <a:avLst/>
            </a:prstGeom>
            <a:noFill/>
            <a:ln w="19050">
              <a:solidFill>
                <a:schemeClr val="tx1"/>
              </a:solidFill>
              <a:round/>
              <a:headEnd type="triangle" w="med" len="med"/>
              <a:tailEnd/>
            </a:ln>
          </p:spPr>
          <p:txBody>
            <a:bodyPr/>
            <a:lstStyle/>
            <a:p>
              <a:endParaRPr lang="en-US"/>
            </a:p>
          </p:txBody>
        </p:sp>
        <p:sp>
          <p:nvSpPr>
            <p:cNvPr id="131195" name="Line 309"/>
            <p:cNvSpPr>
              <a:spLocks noChangeShapeType="1"/>
            </p:cNvSpPr>
            <p:nvPr/>
          </p:nvSpPr>
          <p:spPr bwMode="auto">
            <a:xfrm>
              <a:off x="2295" y="2056"/>
              <a:ext cx="0" cy="280"/>
            </a:xfrm>
            <a:prstGeom prst="line">
              <a:avLst/>
            </a:prstGeom>
            <a:noFill/>
            <a:ln w="9525">
              <a:solidFill>
                <a:schemeClr val="tx1"/>
              </a:solidFill>
              <a:round/>
              <a:headEnd/>
              <a:tailEnd/>
            </a:ln>
          </p:spPr>
          <p:txBody>
            <a:bodyPr wrap="none"/>
            <a:lstStyle/>
            <a:p>
              <a:endParaRPr lang="en-US"/>
            </a:p>
          </p:txBody>
        </p:sp>
        <p:sp>
          <p:nvSpPr>
            <p:cNvPr id="131196" name="Line 310"/>
            <p:cNvSpPr>
              <a:spLocks noChangeShapeType="1"/>
            </p:cNvSpPr>
            <p:nvPr/>
          </p:nvSpPr>
          <p:spPr bwMode="auto">
            <a:xfrm>
              <a:off x="2688" y="2384"/>
              <a:ext cx="0" cy="28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31084" name="Rectangle 52"/>
            <p:cNvSpPr>
              <a:spLocks noChangeArrowheads="1"/>
            </p:cNvSpPr>
            <p:nvPr/>
          </p:nvSpPr>
          <p:spPr bwMode="auto">
            <a:xfrm>
              <a:off x="1191" y="2349"/>
              <a:ext cx="1181" cy="19"/>
            </a:xfrm>
            <a:prstGeom prst="rect">
              <a:avLst/>
            </a:prstGeom>
            <a:solidFill>
              <a:srgbClr val="FF9900"/>
            </a:solidFill>
            <a:ln w="8890">
              <a:solidFill>
                <a:srgbClr val="000000"/>
              </a:solidFill>
              <a:miter lim="800000"/>
              <a:headEnd/>
              <a:tailEnd/>
            </a:ln>
          </p:spPr>
          <p:txBody>
            <a:bodyPr/>
            <a:lstStyle/>
            <a:p>
              <a:endParaRPr lang="en-US"/>
            </a:p>
          </p:txBody>
        </p:sp>
      </p:grpSp>
      <p:sp>
        <p:nvSpPr>
          <p:cNvPr id="131077" name="Text Box 312"/>
          <p:cNvSpPr txBox="1">
            <a:spLocks noChangeArrowheads="1"/>
          </p:cNvSpPr>
          <p:nvPr/>
        </p:nvSpPr>
        <p:spPr bwMode="auto">
          <a:xfrm>
            <a:off x="513401" y="5400208"/>
            <a:ext cx="8455025" cy="824841"/>
          </a:xfrm>
          <a:prstGeom prst="rect">
            <a:avLst/>
          </a:prstGeom>
          <a:noFill/>
          <a:ln w="9525">
            <a:noFill/>
            <a:miter lim="800000"/>
            <a:headEnd/>
            <a:tailEnd/>
          </a:ln>
        </p:spPr>
        <p:txBody>
          <a:bodyPr>
            <a:spAutoFit/>
          </a:bodyPr>
          <a:lstStyle/>
          <a:p>
            <a:pPr marL="114300" lvl="1">
              <a:spcBef>
                <a:spcPct val="20000"/>
              </a:spcBef>
              <a:buSzPct val="100000"/>
            </a:pPr>
            <a:r>
              <a:rPr lang="en-US" sz="1400" dirty="0">
                <a:latin typeface="Arial" pitchFamily="34" charset="0"/>
                <a:cs typeface="Arial" pitchFamily="34" charset="0"/>
              </a:rPr>
              <a:t>D. R. Jackson, J. T. Williams, A. K. Bhattacharyya, R. Smith, S. J. </a:t>
            </a:r>
            <a:r>
              <a:rPr lang="en-US" sz="1400" dirty="0" err="1">
                <a:latin typeface="Arial" pitchFamily="34" charset="0"/>
                <a:cs typeface="Arial" pitchFamily="34" charset="0"/>
              </a:rPr>
              <a:t>Buchheit</a:t>
            </a:r>
            <a:r>
              <a:rPr lang="en-US" sz="1400" dirty="0">
                <a:latin typeface="Arial" pitchFamily="34" charset="0"/>
                <a:cs typeface="Arial" pitchFamily="34" charset="0"/>
              </a:rPr>
              <a:t>, and S. A. Long</a:t>
            </a:r>
            <a:r>
              <a:rPr lang="en-AU" sz="1400" dirty="0" smtClean="0">
                <a:latin typeface="Arial" pitchFamily="34" charset="0"/>
                <a:cs typeface="Arial" pitchFamily="34" charset="0"/>
              </a:rPr>
              <a:t>,</a:t>
            </a:r>
          </a:p>
          <a:p>
            <a:pPr marL="114300" lvl="1">
              <a:spcBef>
                <a:spcPct val="20000"/>
              </a:spcBef>
              <a:buSzPct val="100000"/>
            </a:pPr>
            <a:r>
              <a:rPr lang="en-AU" sz="1400" dirty="0" smtClean="0">
                <a:latin typeface="Arial" pitchFamily="34" charset="0"/>
                <a:cs typeface="Arial" pitchFamily="34" charset="0"/>
              </a:rPr>
              <a:t> </a:t>
            </a:r>
            <a:r>
              <a:rPr lang="en-AU" sz="1400" dirty="0">
                <a:latin typeface="Arial" pitchFamily="34" charset="0"/>
                <a:cs typeface="Arial" pitchFamily="34" charset="0"/>
              </a:rPr>
              <a:t>“Microstrip Patch Designs that do Not Excite Surface Waves,” IEEE Trans. Antennas Propagat</a:t>
            </a:r>
            <a:r>
              <a:rPr lang="en-AU" sz="1400" dirty="0" smtClean="0">
                <a:latin typeface="Arial" pitchFamily="34" charset="0"/>
                <a:cs typeface="Arial" pitchFamily="34" charset="0"/>
              </a:rPr>
              <a:t>.,</a:t>
            </a:r>
          </a:p>
          <a:p>
            <a:pPr marL="114300" lvl="1">
              <a:spcBef>
                <a:spcPct val="20000"/>
              </a:spcBef>
              <a:buSzPct val="100000"/>
            </a:pPr>
            <a:r>
              <a:rPr lang="en-AU" sz="1400" dirty="0" smtClean="0">
                <a:latin typeface="Arial" pitchFamily="34" charset="0"/>
                <a:cs typeface="Arial" pitchFamily="34" charset="0"/>
              </a:rPr>
              <a:t> </a:t>
            </a:r>
            <a:r>
              <a:rPr lang="en-AU" sz="1400" dirty="0">
                <a:latin typeface="Arial" pitchFamily="34" charset="0"/>
                <a:cs typeface="Arial" pitchFamily="34" charset="0"/>
              </a:rPr>
              <a:t>vol. 41, No 8, pp. 1026-1037, August 1993.</a:t>
            </a:r>
            <a:endParaRPr lang="en-US" sz="1400" dirty="0">
              <a:latin typeface="Arial" pitchFamily="34" charset="0"/>
              <a:cs typeface="Arial" pitchFamily="34" charset="0"/>
            </a:endParaRPr>
          </a:p>
        </p:txBody>
      </p:sp>
      <p:sp>
        <p:nvSpPr>
          <p:cNvPr id="259" name="Slide Number Placeholder 258"/>
          <p:cNvSpPr>
            <a:spLocks noGrp="1"/>
          </p:cNvSpPr>
          <p:nvPr>
            <p:ph type="sldNum" sz="quarter" idx="4"/>
          </p:nvPr>
        </p:nvSpPr>
        <p:spPr/>
        <p:txBody>
          <a:bodyPr/>
          <a:lstStyle/>
          <a:p>
            <a:pPr>
              <a:defRPr/>
            </a:pPr>
            <a:fld id="{70B0E88B-1183-42A5-A789-9A7FFF2AFA69}" type="slidenum">
              <a:rPr lang="en-US" smtClean="0"/>
              <a:pPr>
                <a:defRPr/>
              </a:pPr>
              <a:t>163</a:t>
            </a:fld>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790541" y="1406489"/>
            <a:ext cx="7286625" cy="808037"/>
          </a:xfrm>
          <a:prstGeom prst="rect">
            <a:avLst/>
          </a:prstGeom>
          <a:noFill/>
          <a:ln w="9525">
            <a:noFill/>
            <a:miter lim="800000"/>
            <a:headEnd/>
            <a:tailEnd/>
          </a:ln>
        </p:spPr>
        <p:txBody>
          <a:bodyPr/>
          <a:lstStyle/>
          <a:p>
            <a:pPr algn="ctr">
              <a:buClr>
                <a:srgbClr val="FF0000"/>
              </a:buClr>
              <a:buFont typeface="Wingdings" pitchFamily="2" charset="2"/>
              <a:buNone/>
            </a:pPr>
            <a:r>
              <a:rPr lang="en-US" sz="2000" dirty="0">
                <a:latin typeface="Arial" charset="0"/>
              </a:rPr>
              <a:t>Reducing surface-wave excitation and lateral radiation reduces </a:t>
            </a:r>
            <a:r>
              <a:rPr lang="en-US" sz="2000" dirty="0">
                <a:solidFill>
                  <a:schemeClr val="hlink"/>
                </a:solidFill>
                <a:latin typeface="Arial" charset="0"/>
              </a:rPr>
              <a:t>edge </a:t>
            </a:r>
            <a:r>
              <a:rPr lang="en-US" sz="2000" dirty="0" smtClean="0">
                <a:solidFill>
                  <a:schemeClr val="hlink"/>
                </a:solidFill>
                <a:latin typeface="Arial" charset="0"/>
              </a:rPr>
              <a:t>diffraction and mutual coupling</a:t>
            </a:r>
            <a:r>
              <a:rPr lang="en-US" sz="2000" dirty="0" smtClean="0">
                <a:latin typeface="Arial" charset="0"/>
              </a:rPr>
              <a:t>.</a:t>
            </a:r>
            <a:endParaRPr lang="en-US" sz="2000" dirty="0">
              <a:latin typeface="Arial" charset="0"/>
            </a:endParaRPr>
          </a:p>
        </p:txBody>
      </p:sp>
      <p:sp>
        <p:nvSpPr>
          <p:cNvPr id="122" name="Slide Number Placeholder 121"/>
          <p:cNvSpPr>
            <a:spLocks noGrp="1"/>
          </p:cNvSpPr>
          <p:nvPr>
            <p:ph type="sldNum" sz="quarter" idx="4"/>
          </p:nvPr>
        </p:nvSpPr>
        <p:spPr/>
        <p:txBody>
          <a:bodyPr/>
          <a:lstStyle/>
          <a:p>
            <a:pPr>
              <a:defRPr/>
            </a:pPr>
            <a:fld id="{70B0E88B-1183-42A5-A789-9A7FFF2AFA69}" type="slidenum">
              <a:rPr lang="en-US" smtClean="0"/>
              <a:pPr>
                <a:defRPr/>
              </a:pPr>
              <a:t>164</a:t>
            </a:fld>
            <a:endParaRPr lang="en-US" dirty="0"/>
          </a:p>
        </p:txBody>
      </p:sp>
      <p:sp>
        <p:nvSpPr>
          <p:cNvPr id="123"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
        <p:nvSpPr>
          <p:cNvPr id="124" name="TextBox 123"/>
          <p:cNvSpPr txBox="1"/>
          <p:nvPr/>
        </p:nvSpPr>
        <p:spPr>
          <a:xfrm>
            <a:off x="450377" y="2906973"/>
            <a:ext cx="7795019" cy="800219"/>
          </a:xfrm>
          <a:prstGeom prst="rect">
            <a:avLst/>
          </a:prstGeom>
          <a:noFill/>
        </p:spPr>
        <p:txBody>
          <a:bodyPr wrap="none" rtlCol="0">
            <a:spAutoFit/>
          </a:bodyPr>
          <a:lstStyle/>
          <a:p>
            <a:pPr>
              <a:spcAft>
                <a:spcPts val="1200"/>
              </a:spcAft>
              <a:buFont typeface="Wingdings" pitchFamily="2" charset="2"/>
              <a:buChar char="Ø"/>
            </a:pPr>
            <a:r>
              <a:rPr lang="en-US" dirty="0" smtClean="0">
                <a:latin typeface="Arial" pitchFamily="34" charset="0"/>
                <a:cs typeface="Arial" pitchFamily="34" charset="0"/>
              </a:rPr>
              <a:t> Edge diffraction degrades the radiation pattern on a finite ground plane.</a:t>
            </a:r>
          </a:p>
          <a:p>
            <a:pPr>
              <a:spcAft>
                <a:spcPts val="1200"/>
              </a:spcAft>
              <a:buFont typeface="Wingdings" pitchFamily="2" charset="2"/>
              <a:buChar char="Ø"/>
            </a:pPr>
            <a:r>
              <a:rPr lang="en-US" dirty="0" smtClean="0">
                <a:latin typeface="Arial" pitchFamily="34" charset="0"/>
                <a:cs typeface="Arial" pitchFamily="34" charset="0"/>
              </a:rPr>
              <a:t> Mutual coupling causes an desirable coupling between antennas.</a:t>
            </a:r>
            <a:endParaRPr lang="en-US" dirty="0">
              <a:latin typeface="Arial" pitchFamily="34" charset="0"/>
              <a:cs typeface="Arial"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954315" y="1037999"/>
            <a:ext cx="7286625" cy="808037"/>
          </a:xfrm>
          <a:prstGeom prst="rect">
            <a:avLst/>
          </a:prstGeom>
          <a:noFill/>
          <a:ln w="9525">
            <a:noFill/>
            <a:miter lim="800000"/>
            <a:headEnd/>
            <a:tailEnd/>
          </a:ln>
        </p:spPr>
        <p:txBody>
          <a:bodyPr/>
          <a:lstStyle/>
          <a:p>
            <a:pPr algn="ctr">
              <a:buClr>
                <a:srgbClr val="FF0000"/>
              </a:buClr>
              <a:buFont typeface="Wingdings" pitchFamily="2" charset="2"/>
              <a:buNone/>
            </a:pPr>
            <a:r>
              <a:rPr lang="en-US" sz="2000" dirty="0">
                <a:latin typeface="Arial" charset="0"/>
              </a:rPr>
              <a:t>Reducing surface-wave excitation and lateral radiation reduces </a:t>
            </a:r>
            <a:r>
              <a:rPr lang="en-US" sz="2000" dirty="0">
                <a:solidFill>
                  <a:schemeClr val="hlink"/>
                </a:solidFill>
                <a:latin typeface="Arial" charset="0"/>
              </a:rPr>
              <a:t>edge </a:t>
            </a:r>
            <a:r>
              <a:rPr lang="en-US" sz="2000" dirty="0" smtClean="0">
                <a:solidFill>
                  <a:schemeClr val="hlink"/>
                </a:solidFill>
                <a:latin typeface="Arial" charset="0"/>
              </a:rPr>
              <a:t>diffraction</a:t>
            </a:r>
            <a:r>
              <a:rPr lang="en-US" sz="2000" dirty="0" smtClean="0">
                <a:latin typeface="Arial" charset="0"/>
              </a:rPr>
              <a:t>.</a:t>
            </a:r>
            <a:endParaRPr lang="en-US" sz="2000" dirty="0">
              <a:latin typeface="Arial" charset="0"/>
            </a:endParaRPr>
          </a:p>
        </p:txBody>
      </p:sp>
      <p:grpSp>
        <p:nvGrpSpPr>
          <p:cNvPr id="2" name="Group 216"/>
          <p:cNvGrpSpPr>
            <a:grpSpLocks/>
          </p:cNvGrpSpPr>
          <p:nvPr/>
        </p:nvGrpSpPr>
        <p:grpSpPr bwMode="auto">
          <a:xfrm>
            <a:off x="765175" y="2535238"/>
            <a:ext cx="7966075" cy="3214687"/>
            <a:chOff x="482" y="1597"/>
            <a:chExt cx="5018" cy="2025"/>
          </a:xfrm>
        </p:grpSpPr>
        <p:sp>
          <p:nvSpPr>
            <p:cNvPr id="132101" name="Text Box 186"/>
            <p:cNvSpPr txBox="1">
              <a:spLocks noChangeArrowheads="1"/>
            </p:cNvSpPr>
            <p:nvPr/>
          </p:nvSpPr>
          <p:spPr bwMode="auto">
            <a:xfrm>
              <a:off x="2669" y="1597"/>
              <a:ext cx="2352" cy="252"/>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Space-wave </a:t>
              </a:r>
              <a:r>
                <a:rPr lang="en-US" sz="2000" dirty="0">
                  <a:solidFill>
                    <a:srgbClr val="0000FF"/>
                  </a:solidFill>
                  <a:latin typeface="Arial" charset="0"/>
                </a:rPr>
                <a:t>radiation (desired)</a:t>
              </a:r>
            </a:p>
          </p:txBody>
        </p:sp>
        <p:sp>
          <p:nvSpPr>
            <p:cNvPr id="132102" name="Text Box 187"/>
            <p:cNvSpPr txBox="1">
              <a:spLocks noChangeArrowheads="1"/>
            </p:cNvSpPr>
            <p:nvPr/>
          </p:nvSpPr>
          <p:spPr bwMode="auto">
            <a:xfrm>
              <a:off x="2821" y="2027"/>
              <a:ext cx="2136" cy="252"/>
            </a:xfrm>
            <a:prstGeom prst="rect">
              <a:avLst/>
            </a:prstGeom>
            <a:noFill/>
            <a:ln w="9525">
              <a:noFill/>
              <a:miter lim="800000"/>
              <a:headEnd/>
              <a:tailEnd/>
            </a:ln>
          </p:spPr>
          <p:txBody>
            <a:bodyPr wrap="none">
              <a:spAutoFit/>
            </a:bodyPr>
            <a:lstStyle/>
            <a:p>
              <a:pPr eaLnBrk="1" hangingPunct="1"/>
              <a:r>
                <a:rPr lang="en-US" sz="2000" dirty="0" smtClean="0">
                  <a:solidFill>
                    <a:srgbClr val="00CC00"/>
                  </a:solidFill>
                  <a:latin typeface="Arial" charset="0"/>
                </a:rPr>
                <a:t>Lateral </a:t>
              </a:r>
              <a:r>
                <a:rPr lang="en-US" sz="2000" dirty="0">
                  <a:solidFill>
                    <a:srgbClr val="00CC00"/>
                  </a:solidFill>
                  <a:latin typeface="Arial" charset="0"/>
                </a:rPr>
                <a:t>radiation (undesired)</a:t>
              </a:r>
            </a:p>
          </p:txBody>
        </p:sp>
        <p:sp>
          <p:nvSpPr>
            <p:cNvPr id="132103" name="Text Box 188"/>
            <p:cNvSpPr txBox="1">
              <a:spLocks noChangeArrowheads="1"/>
            </p:cNvSpPr>
            <p:nvPr/>
          </p:nvSpPr>
          <p:spPr bwMode="auto">
            <a:xfrm>
              <a:off x="2612" y="3370"/>
              <a:ext cx="2037" cy="252"/>
            </a:xfrm>
            <a:prstGeom prst="rect">
              <a:avLst/>
            </a:prstGeom>
            <a:noFill/>
            <a:ln w="9525">
              <a:noFill/>
              <a:miter lim="800000"/>
              <a:headEnd/>
              <a:tailEnd/>
            </a:ln>
          </p:spPr>
          <p:txBody>
            <a:bodyPr wrap="none">
              <a:spAutoFit/>
            </a:bodyPr>
            <a:lstStyle/>
            <a:p>
              <a:pPr eaLnBrk="1" hangingPunct="1"/>
              <a:r>
                <a:rPr lang="en-US" sz="2000" dirty="0" smtClean="0">
                  <a:solidFill>
                    <a:schemeClr val="hlink"/>
                  </a:solidFill>
                  <a:latin typeface="Arial" charset="0"/>
                </a:rPr>
                <a:t>Surface </a:t>
              </a:r>
              <a:r>
                <a:rPr lang="en-US" sz="2000" dirty="0">
                  <a:solidFill>
                    <a:schemeClr val="hlink"/>
                  </a:solidFill>
                  <a:latin typeface="Arial" charset="0"/>
                </a:rPr>
                <a:t>waves (undesired)</a:t>
              </a:r>
            </a:p>
          </p:txBody>
        </p:sp>
        <p:sp>
          <p:nvSpPr>
            <p:cNvPr id="132104" name="Rectangle 5" descr="Newsprint"/>
            <p:cNvSpPr>
              <a:spLocks noChangeAspect="1" noChangeArrowheads="1"/>
            </p:cNvSpPr>
            <p:nvPr/>
          </p:nvSpPr>
          <p:spPr bwMode="auto">
            <a:xfrm>
              <a:off x="482" y="2703"/>
              <a:ext cx="2620" cy="414"/>
            </a:xfrm>
            <a:prstGeom prst="rect">
              <a:avLst/>
            </a:prstGeom>
            <a:blipFill dpi="0" rotWithShape="0">
              <a:blip r:embed="rId2" cstate="print"/>
              <a:srcRect/>
              <a:tile tx="0" ty="0" sx="100000" sy="100000" flip="none" algn="tl"/>
            </a:blipFill>
            <a:ln w="9525">
              <a:solidFill>
                <a:srgbClr val="000000"/>
              </a:solidFill>
              <a:miter lim="800000"/>
              <a:headEnd/>
              <a:tailEnd/>
            </a:ln>
          </p:spPr>
          <p:txBody>
            <a:bodyPr/>
            <a:lstStyle/>
            <a:p>
              <a:endParaRPr lang="en-US"/>
            </a:p>
          </p:txBody>
        </p:sp>
        <p:sp>
          <p:nvSpPr>
            <p:cNvPr id="132105" name="Rectangle 6"/>
            <p:cNvSpPr>
              <a:spLocks noChangeArrowheads="1"/>
            </p:cNvSpPr>
            <p:nvPr/>
          </p:nvSpPr>
          <p:spPr bwMode="auto">
            <a:xfrm>
              <a:off x="482" y="3107"/>
              <a:ext cx="2620" cy="32"/>
            </a:xfrm>
            <a:prstGeom prst="rect">
              <a:avLst/>
            </a:prstGeom>
            <a:gradFill rotWithShape="0">
              <a:gsLst>
                <a:gs pos="0">
                  <a:srgbClr val="E88A00"/>
                </a:gs>
                <a:gs pos="100000">
                  <a:srgbClr val="B06900"/>
                </a:gs>
              </a:gsLst>
              <a:lin ang="5400000" scaled="1"/>
            </a:gradFill>
            <a:ln w="9525">
              <a:solidFill>
                <a:srgbClr val="000000"/>
              </a:solidFill>
              <a:miter lim="800000"/>
              <a:headEnd/>
              <a:tailEnd/>
            </a:ln>
          </p:spPr>
          <p:txBody>
            <a:bodyPr/>
            <a:lstStyle/>
            <a:p>
              <a:endParaRPr lang="en-US"/>
            </a:p>
          </p:txBody>
        </p:sp>
        <p:sp>
          <p:nvSpPr>
            <p:cNvPr id="132106" name="Rectangle 7"/>
            <p:cNvSpPr>
              <a:spLocks noChangeAspect="1" noChangeArrowheads="1"/>
            </p:cNvSpPr>
            <p:nvPr/>
          </p:nvSpPr>
          <p:spPr bwMode="auto">
            <a:xfrm>
              <a:off x="1016" y="2680"/>
              <a:ext cx="1035" cy="23"/>
            </a:xfrm>
            <a:prstGeom prst="rect">
              <a:avLst/>
            </a:prstGeom>
            <a:gradFill rotWithShape="0">
              <a:gsLst>
                <a:gs pos="0">
                  <a:srgbClr val="E88A00"/>
                </a:gs>
                <a:gs pos="100000">
                  <a:srgbClr val="995B00"/>
                </a:gs>
              </a:gsLst>
              <a:lin ang="5400000" scaled="1"/>
            </a:gradFill>
            <a:ln w="9525">
              <a:solidFill>
                <a:srgbClr val="000000"/>
              </a:solidFill>
              <a:miter lim="800000"/>
              <a:headEnd/>
              <a:tailEnd/>
            </a:ln>
          </p:spPr>
          <p:txBody>
            <a:bodyPr/>
            <a:lstStyle/>
            <a:p>
              <a:endParaRPr lang="en-US"/>
            </a:p>
          </p:txBody>
        </p:sp>
        <p:sp>
          <p:nvSpPr>
            <p:cNvPr id="132107" name="Rectangle 8"/>
            <p:cNvSpPr>
              <a:spLocks noChangeAspect="1" noChangeArrowheads="1"/>
            </p:cNvSpPr>
            <p:nvPr/>
          </p:nvSpPr>
          <p:spPr bwMode="auto">
            <a:xfrm>
              <a:off x="1798" y="3115"/>
              <a:ext cx="86" cy="96"/>
            </a:xfrm>
            <a:prstGeom prst="rect">
              <a:avLst/>
            </a:prstGeom>
            <a:solidFill>
              <a:srgbClr val="FFFFFF">
                <a:alpha val="50195"/>
              </a:srgbClr>
            </a:solidFill>
            <a:ln w="9525">
              <a:noFill/>
              <a:miter lim="800000"/>
              <a:headEnd/>
              <a:tailEnd/>
            </a:ln>
          </p:spPr>
          <p:txBody>
            <a:bodyPr/>
            <a:lstStyle/>
            <a:p>
              <a:endParaRPr lang="en-US"/>
            </a:p>
          </p:txBody>
        </p:sp>
        <p:sp>
          <p:nvSpPr>
            <p:cNvPr id="132108" name="Rectangle 9"/>
            <p:cNvSpPr>
              <a:spLocks noChangeAspect="1" noChangeArrowheads="1"/>
            </p:cNvSpPr>
            <p:nvPr/>
          </p:nvSpPr>
          <p:spPr bwMode="auto">
            <a:xfrm>
              <a:off x="1836" y="2690"/>
              <a:ext cx="12" cy="583"/>
            </a:xfrm>
            <a:prstGeom prst="rect">
              <a:avLst/>
            </a:prstGeom>
            <a:gradFill rotWithShape="0">
              <a:gsLst>
                <a:gs pos="0">
                  <a:srgbClr val="824D00"/>
                </a:gs>
                <a:gs pos="50000">
                  <a:srgbClr val="E88A00"/>
                </a:gs>
                <a:gs pos="100000">
                  <a:srgbClr val="824D00"/>
                </a:gs>
              </a:gsLst>
              <a:lin ang="0" scaled="1"/>
            </a:gradFill>
            <a:ln w="9525">
              <a:solidFill>
                <a:srgbClr val="000000"/>
              </a:solidFill>
              <a:miter lim="800000"/>
              <a:headEnd/>
              <a:tailEnd/>
            </a:ln>
          </p:spPr>
          <p:txBody>
            <a:bodyPr/>
            <a:lstStyle/>
            <a:p>
              <a:endParaRPr lang="en-US"/>
            </a:p>
          </p:txBody>
        </p:sp>
        <p:sp>
          <p:nvSpPr>
            <p:cNvPr id="132109" name="Rectangle 10"/>
            <p:cNvSpPr>
              <a:spLocks noChangeAspect="1" noChangeArrowheads="1"/>
            </p:cNvSpPr>
            <p:nvPr/>
          </p:nvSpPr>
          <p:spPr bwMode="auto">
            <a:xfrm>
              <a:off x="1777" y="3141"/>
              <a:ext cx="129" cy="57"/>
            </a:xfrm>
            <a:prstGeom prst="rect">
              <a:avLst/>
            </a:prstGeom>
            <a:solidFill>
              <a:srgbClr val="993300"/>
            </a:solidFill>
            <a:ln w="9525">
              <a:noFill/>
              <a:miter lim="800000"/>
              <a:headEnd/>
              <a:tailEnd/>
            </a:ln>
          </p:spPr>
          <p:txBody>
            <a:bodyPr/>
            <a:lstStyle/>
            <a:p>
              <a:endParaRPr lang="en-US"/>
            </a:p>
          </p:txBody>
        </p:sp>
        <p:sp>
          <p:nvSpPr>
            <p:cNvPr id="132110" name="Rectangle 11" descr="Dark horizontal"/>
            <p:cNvSpPr>
              <a:spLocks noChangeAspect="1" noChangeArrowheads="1"/>
            </p:cNvSpPr>
            <p:nvPr/>
          </p:nvSpPr>
          <p:spPr bwMode="auto">
            <a:xfrm>
              <a:off x="1802" y="3191"/>
              <a:ext cx="80" cy="96"/>
            </a:xfrm>
            <a:prstGeom prst="rect">
              <a:avLst/>
            </a:prstGeom>
            <a:pattFill prst="dkHorz">
              <a:fgClr>
                <a:srgbClr val="993300"/>
              </a:fgClr>
              <a:bgClr>
                <a:srgbClr val="BE7100"/>
              </a:bgClr>
            </a:pattFill>
            <a:ln w="9525">
              <a:noFill/>
              <a:miter lim="800000"/>
              <a:headEnd/>
              <a:tailEnd/>
            </a:ln>
          </p:spPr>
          <p:txBody>
            <a:bodyPr/>
            <a:lstStyle/>
            <a:p>
              <a:endParaRPr lang="en-US"/>
            </a:p>
          </p:txBody>
        </p:sp>
        <p:grpSp>
          <p:nvGrpSpPr>
            <p:cNvPr id="3" name="Group 12"/>
            <p:cNvGrpSpPr>
              <a:grpSpLocks/>
            </p:cNvGrpSpPr>
            <p:nvPr/>
          </p:nvGrpSpPr>
          <p:grpSpPr bwMode="auto">
            <a:xfrm>
              <a:off x="1508" y="1989"/>
              <a:ext cx="43" cy="655"/>
              <a:chOff x="6124" y="9105"/>
              <a:chExt cx="108" cy="1637"/>
            </a:xfrm>
          </p:grpSpPr>
          <p:grpSp>
            <p:nvGrpSpPr>
              <p:cNvPr id="4" name="Group 13"/>
              <p:cNvGrpSpPr>
                <a:grpSpLocks noChangeAspect="1"/>
              </p:cNvGrpSpPr>
              <p:nvPr/>
            </p:nvGrpSpPr>
            <p:grpSpPr bwMode="auto">
              <a:xfrm>
                <a:off x="6124" y="9146"/>
                <a:ext cx="84" cy="794"/>
                <a:chOff x="6275" y="6597"/>
                <a:chExt cx="140" cy="1318"/>
              </a:xfrm>
            </p:grpSpPr>
            <p:sp>
              <p:nvSpPr>
                <p:cNvPr id="132212" name="Arc 14"/>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3" name="Arc 15"/>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4" name="Arc 16"/>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5" name="Arc 17"/>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6" name="Arc 18"/>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7" name="Arc 19"/>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5" name="Group 20"/>
              <p:cNvGrpSpPr>
                <a:grpSpLocks noChangeAspect="1"/>
              </p:cNvGrpSpPr>
              <p:nvPr/>
            </p:nvGrpSpPr>
            <p:grpSpPr bwMode="auto">
              <a:xfrm rot="5400000" flipH="1">
                <a:off x="5787" y="10297"/>
                <a:ext cx="805" cy="85"/>
                <a:chOff x="2690" y="1653"/>
                <a:chExt cx="1122" cy="150"/>
              </a:xfrm>
            </p:grpSpPr>
            <p:sp>
              <p:nvSpPr>
                <p:cNvPr id="132206" name="Arc 21"/>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7" name="Arc 22"/>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8" name="Arc 23"/>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9" name="Arc 24"/>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0" name="Arc 25"/>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11" name="Arc 26"/>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2205" name="Line 27"/>
              <p:cNvSpPr>
                <a:spLocks noChangeAspect="1" noChangeShapeType="1"/>
              </p:cNvSpPr>
              <p:nvPr/>
            </p:nvSpPr>
            <p:spPr bwMode="auto">
              <a:xfrm rot="18632485" flipV="1">
                <a:off x="6142" y="9114"/>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6" name="Group 28"/>
            <p:cNvGrpSpPr>
              <a:grpSpLocks/>
            </p:cNvGrpSpPr>
            <p:nvPr/>
          </p:nvGrpSpPr>
          <p:grpSpPr bwMode="auto">
            <a:xfrm>
              <a:off x="1791" y="2034"/>
              <a:ext cx="213" cy="631"/>
              <a:chOff x="6856" y="9187"/>
              <a:chExt cx="532" cy="1577"/>
            </a:xfrm>
          </p:grpSpPr>
          <p:grpSp>
            <p:nvGrpSpPr>
              <p:cNvPr id="7" name="Group 29"/>
              <p:cNvGrpSpPr>
                <a:grpSpLocks noChangeAspect="1"/>
              </p:cNvGrpSpPr>
              <p:nvPr/>
            </p:nvGrpSpPr>
            <p:grpSpPr bwMode="auto">
              <a:xfrm rot="1332069">
                <a:off x="7136" y="9218"/>
                <a:ext cx="84" cy="794"/>
                <a:chOff x="6275" y="6597"/>
                <a:chExt cx="140" cy="1318"/>
              </a:xfrm>
            </p:grpSpPr>
            <p:sp>
              <p:nvSpPr>
                <p:cNvPr id="132197" name="Arc 30"/>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8" name="Arc 31"/>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9" name="Arc 32"/>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0" name="Arc 33"/>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1" name="Arc 34"/>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202" name="Arc 35"/>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8" name="Group 36"/>
              <p:cNvGrpSpPr>
                <a:grpSpLocks noChangeAspect="1"/>
              </p:cNvGrpSpPr>
              <p:nvPr/>
            </p:nvGrpSpPr>
            <p:grpSpPr bwMode="auto">
              <a:xfrm rot="6732069" flipH="1">
                <a:off x="6496" y="10319"/>
                <a:ext cx="805" cy="85"/>
                <a:chOff x="2690" y="1653"/>
                <a:chExt cx="1122" cy="150"/>
              </a:xfrm>
            </p:grpSpPr>
            <p:sp>
              <p:nvSpPr>
                <p:cNvPr id="132191" name="Arc 37"/>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2" name="Arc 38"/>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3" name="Arc 39"/>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4" name="Arc 40"/>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5" name="Arc 41"/>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96" name="Arc 42"/>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2190" name="Line 43"/>
              <p:cNvSpPr>
                <a:spLocks noChangeAspect="1" noChangeShapeType="1"/>
              </p:cNvSpPr>
              <p:nvPr/>
            </p:nvSpPr>
            <p:spPr bwMode="auto">
              <a:xfrm rot="19964554" flipV="1">
                <a:off x="7325" y="9187"/>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9" name="Group 44"/>
            <p:cNvGrpSpPr>
              <a:grpSpLocks/>
            </p:cNvGrpSpPr>
            <p:nvPr/>
          </p:nvGrpSpPr>
          <p:grpSpPr bwMode="auto">
            <a:xfrm>
              <a:off x="1105" y="2040"/>
              <a:ext cx="145" cy="619"/>
              <a:chOff x="5117" y="9209"/>
              <a:chExt cx="364" cy="1546"/>
            </a:xfrm>
          </p:grpSpPr>
          <p:grpSp>
            <p:nvGrpSpPr>
              <p:cNvPr id="10" name="Group 45"/>
              <p:cNvGrpSpPr>
                <a:grpSpLocks noChangeAspect="1"/>
              </p:cNvGrpSpPr>
              <p:nvPr/>
            </p:nvGrpSpPr>
            <p:grpSpPr bwMode="auto">
              <a:xfrm rot="20267931" flipH="1">
                <a:off x="5117" y="9209"/>
                <a:ext cx="85" cy="794"/>
                <a:chOff x="6275" y="6597"/>
                <a:chExt cx="140" cy="1318"/>
              </a:xfrm>
            </p:grpSpPr>
            <p:sp>
              <p:nvSpPr>
                <p:cNvPr id="132182" name="Arc 46"/>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3" name="Arc 47"/>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4" name="Arc 48"/>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5" name="Arc 49"/>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6" name="Arc 50"/>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7" name="Arc 51"/>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1" name="Group 52"/>
              <p:cNvGrpSpPr>
                <a:grpSpLocks noChangeAspect="1"/>
              </p:cNvGrpSpPr>
              <p:nvPr/>
            </p:nvGrpSpPr>
            <p:grpSpPr bwMode="auto">
              <a:xfrm rot="-6732069">
                <a:off x="5036" y="10310"/>
                <a:ext cx="805" cy="85"/>
                <a:chOff x="2690" y="1653"/>
                <a:chExt cx="1122" cy="150"/>
              </a:xfrm>
            </p:grpSpPr>
            <p:sp>
              <p:nvSpPr>
                <p:cNvPr id="132176" name="Arc 53"/>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77" name="Arc 54"/>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78" name="Arc 55"/>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79" name="Arc 56"/>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0" name="Arc 57"/>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2181" name="Arc 58"/>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sp>
          <p:nvSpPr>
            <p:cNvPr id="132114" name="Line 59"/>
            <p:cNvSpPr>
              <a:spLocks noChangeAspect="1" noChangeShapeType="1"/>
            </p:cNvSpPr>
            <p:nvPr/>
          </p:nvSpPr>
          <p:spPr bwMode="auto">
            <a:xfrm rot="1635446" flipH="1" flipV="1">
              <a:off x="1050" y="2060"/>
              <a:ext cx="25" cy="18"/>
            </a:xfrm>
            <a:prstGeom prst="line">
              <a:avLst/>
            </a:prstGeom>
            <a:noFill/>
            <a:ln w="19050">
              <a:solidFill>
                <a:schemeClr val="folHlink"/>
              </a:solidFill>
              <a:round/>
              <a:headEnd/>
              <a:tailEnd type="triangle" w="med" len="med"/>
            </a:ln>
          </p:spPr>
          <p:txBody>
            <a:bodyPr/>
            <a:lstStyle/>
            <a:p>
              <a:endParaRPr lang="en-US"/>
            </a:p>
          </p:txBody>
        </p:sp>
        <p:grpSp>
          <p:nvGrpSpPr>
            <p:cNvPr id="12" name="Group 60"/>
            <p:cNvGrpSpPr>
              <a:grpSpLocks/>
            </p:cNvGrpSpPr>
            <p:nvPr/>
          </p:nvGrpSpPr>
          <p:grpSpPr bwMode="auto">
            <a:xfrm>
              <a:off x="2069" y="2655"/>
              <a:ext cx="367" cy="35"/>
              <a:chOff x="7528" y="10679"/>
              <a:chExt cx="916" cy="87"/>
            </a:xfrm>
          </p:grpSpPr>
          <p:sp>
            <p:nvSpPr>
              <p:cNvPr id="132167" name="Arc 61"/>
              <p:cNvSpPr>
                <a:spLocks noChangeAspect="1"/>
              </p:cNvSpPr>
              <p:nvPr/>
            </p:nvSpPr>
            <p:spPr bwMode="auto">
              <a:xfrm rot="10800000" flipH="1">
                <a:off x="7528" y="10716"/>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68" name="Arc 62"/>
              <p:cNvSpPr>
                <a:spLocks noChangeAspect="1"/>
              </p:cNvSpPr>
              <p:nvPr/>
            </p:nvSpPr>
            <p:spPr bwMode="auto">
              <a:xfrm rot="10800000" flipH="1" flipV="1">
                <a:off x="7667" y="1068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69" name="Arc 63"/>
              <p:cNvSpPr>
                <a:spLocks noChangeAspect="1"/>
              </p:cNvSpPr>
              <p:nvPr/>
            </p:nvSpPr>
            <p:spPr bwMode="auto">
              <a:xfrm rot="10800000" flipH="1">
                <a:off x="7803"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70" name="Arc 64"/>
              <p:cNvSpPr>
                <a:spLocks noChangeAspect="1"/>
              </p:cNvSpPr>
              <p:nvPr/>
            </p:nvSpPr>
            <p:spPr bwMode="auto">
              <a:xfrm rot="10800000" flipH="1" flipV="1">
                <a:off x="7936" y="10682"/>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71" name="Arc 65"/>
              <p:cNvSpPr>
                <a:spLocks noChangeAspect="1"/>
              </p:cNvSpPr>
              <p:nvPr/>
            </p:nvSpPr>
            <p:spPr bwMode="auto">
              <a:xfrm rot="10800000" flipH="1">
                <a:off x="8072"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72" name="Arc 66"/>
              <p:cNvSpPr>
                <a:spLocks noChangeAspect="1"/>
              </p:cNvSpPr>
              <p:nvPr/>
            </p:nvSpPr>
            <p:spPr bwMode="auto">
              <a:xfrm rot="10800000" flipH="1" flipV="1">
                <a:off x="8205" y="10682"/>
                <a:ext cx="123" cy="44"/>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CC00"/>
                </a:solidFill>
                <a:round/>
                <a:headEnd/>
                <a:tailEnd/>
              </a:ln>
            </p:spPr>
            <p:txBody>
              <a:bodyPr/>
              <a:lstStyle/>
              <a:p>
                <a:endParaRPr lang="en-US"/>
              </a:p>
            </p:txBody>
          </p:sp>
          <p:sp>
            <p:nvSpPr>
              <p:cNvPr id="132173" name="Line 67"/>
              <p:cNvSpPr>
                <a:spLocks noChangeAspect="1" noChangeShapeType="1"/>
              </p:cNvSpPr>
              <p:nvPr/>
            </p:nvSpPr>
            <p:spPr bwMode="auto">
              <a:xfrm rot="2432485" flipV="1">
                <a:off x="8381" y="10679"/>
                <a:ext cx="63" cy="45"/>
              </a:xfrm>
              <a:prstGeom prst="line">
                <a:avLst/>
              </a:prstGeom>
              <a:noFill/>
              <a:ln w="19050">
                <a:solidFill>
                  <a:srgbClr val="00CC00"/>
                </a:solidFill>
                <a:round/>
                <a:headEnd/>
                <a:tailEnd type="triangle" w="med" len="med"/>
              </a:ln>
            </p:spPr>
            <p:txBody>
              <a:bodyPr/>
              <a:lstStyle/>
              <a:p>
                <a:endParaRPr lang="en-US"/>
              </a:p>
            </p:txBody>
          </p:sp>
        </p:grpSp>
        <p:sp>
          <p:nvSpPr>
            <p:cNvPr id="132116" name="Arc 68"/>
            <p:cNvSpPr>
              <a:spLocks noChangeAspect="1"/>
            </p:cNvSpPr>
            <p:nvPr/>
          </p:nvSpPr>
          <p:spPr bwMode="auto">
            <a:xfrm flipH="1">
              <a:off x="818" y="2799"/>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17" name="Arc 69"/>
            <p:cNvSpPr>
              <a:spLocks noChangeAspect="1"/>
            </p:cNvSpPr>
            <p:nvPr/>
          </p:nvSpPr>
          <p:spPr bwMode="auto">
            <a:xfrm flipH="1" flipV="1">
              <a:off x="767" y="2865"/>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18" name="Arc 70"/>
            <p:cNvSpPr>
              <a:spLocks noChangeAspect="1"/>
            </p:cNvSpPr>
            <p:nvPr/>
          </p:nvSpPr>
          <p:spPr bwMode="auto">
            <a:xfrm flipH="1">
              <a:off x="713" y="2806"/>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19" name="Arc 71"/>
            <p:cNvSpPr>
              <a:spLocks noChangeAspect="1"/>
            </p:cNvSpPr>
            <p:nvPr/>
          </p:nvSpPr>
          <p:spPr bwMode="auto">
            <a:xfrm flipH="1" flipV="1">
              <a:off x="659" y="2870"/>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20" name="Arc 72"/>
            <p:cNvSpPr>
              <a:spLocks noChangeAspect="1"/>
            </p:cNvSpPr>
            <p:nvPr/>
          </p:nvSpPr>
          <p:spPr bwMode="auto">
            <a:xfrm flipH="1">
              <a:off x="608" y="2809"/>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21" name="Arc 73"/>
            <p:cNvSpPr>
              <a:spLocks noChangeAspect="1"/>
            </p:cNvSpPr>
            <p:nvPr/>
          </p:nvSpPr>
          <p:spPr bwMode="auto">
            <a:xfrm flipH="1" flipV="1">
              <a:off x="559" y="2866"/>
              <a:ext cx="49" cy="72"/>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2122" name="Arc 74"/>
            <p:cNvSpPr>
              <a:spLocks noChangeAspect="1"/>
            </p:cNvSpPr>
            <p:nvPr/>
          </p:nvSpPr>
          <p:spPr bwMode="auto">
            <a:xfrm flipH="1">
              <a:off x="928" y="2799"/>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23" name="Arc 75"/>
            <p:cNvSpPr>
              <a:spLocks noChangeAspect="1"/>
            </p:cNvSpPr>
            <p:nvPr/>
          </p:nvSpPr>
          <p:spPr bwMode="auto">
            <a:xfrm flipH="1" flipV="1">
              <a:off x="875" y="2865"/>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24" name="Line 76"/>
            <p:cNvSpPr>
              <a:spLocks noChangeAspect="1" noChangeShapeType="1"/>
            </p:cNvSpPr>
            <p:nvPr/>
          </p:nvSpPr>
          <p:spPr bwMode="auto">
            <a:xfrm rot="15005947" flipV="1">
              <a:off x="509" y="2873"/>
              <a:ext cx="26" cy="73"/>
            </a:xfrm>
            <a:prstGeom prst="line">
              <a:avLst/>
            </a:prstGeom>
            <a:noFill/>
            <a:ln w="19050">
              <a:solidFill>
                <a:srgbClr val="FF0000"/>
              </a:solidFill>
              <a:round/>
              <a:headEnd/>
              <a:tailEnd type="triangle" w="med" len="med"/>
            </a:ln>
          </p:spPr>
          <p:txBody>
            <a:bodyPr/>
            <a:lstStyle/>
            <a:p>
              <a:endParaRPr lang="en-US"/>
            </a:p>
          </p:txBody>
        </p:sp>
        <p:grpSp>
          <p:nvGrpSpPr>
            <p:cNvPr id="13" name="Group 197"/>
            <p:cNvGrpSpPr>
              <a:grpSpLocks/>
            </p:cNvGrpSpPr>
            <p:nvPr/>
          </p:nvGrpSpPr>
          <p:grpSpPr bwMode="auto">
            <a:xfrm>
              <a:off x="2029" y="2836"/>
              <a:ext cx="498" cy="143"/>
              <a:chOff x="2221" y="2732"/>
              <a:chExt cx="498" cy="143"/>
            </a:xfrm>
          </p:grpSpPr>
          <p:sp>
            <p:nvSpPr>
              <p:cNvPr id="132158" name="Arc 77"/>
              <p:cNvSpPr>
                <a:spLocks noChangeAspect="1"/>
              </p:cNvSpPr>
              <p:nvPr/>
            </p:nvSpPr>
            <p:spPr bwMode="auto">
              <a:xfrm>
                <a:off x="2332" y="2732"/>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59" name="Arc 78"/>
              <p:cNvSpPr>
                <a:spLocks noChangeAspect="1"/>
              </p:cNvSpPr>
              <p:nvPr/>
            </p:nvSpPr>
            <p:spPr bwMode="auto">
              <a:xfrm flipV="1">
                <a:off x="2383" y="2798"/>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0" name="Arc 79"/>
              <p:cNvSpPr>
                <a:spLocks noChangeAspect="1"/>
              </p:cNvSpPr>
              <p:nvPr/>
            </p:nvSpPr>
            <p:spPr bwMode="auto">
              <a:xfrm>
                <a:off x="2437" y="2740"/>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1" name="Arc 80"/>
              <p:cNvSpPr>
                <a:spLocks noChangeAspect="1"/>
              </p:cNvSpPr>
              <p:nvPr/>
            </p:nvSpPr>
            <p:spPr bwMode="auto">
              <a:xfrm flipV="1">
                <a:off x="2490" y="2803"/>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2" name="Arc 81"/>
              <p:cNvSpPr>
                <a:spLocks noChangeAspect="1"/>
              </p:cNvSpPr>
              <p:nvPr/>
            </p:nvSpPr>
            <p:spPr bwMode="auto">
              <a:xfrm>
                <a:off x="2542" y="2742"/>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3" name="Arc 82"/>
              <p:cNvSpPr>
                <a:spLocks noChangeAspect="1"/>
              </p:cNvSpPr>
              <p:nvPr/>
            </p:nvSpPr>
            <p:spPr bwMode="auto">
              <a:xfrm flipV="1">
                <a:off x="2596" y="2800"/>
                <a:ext cx="49" cy="71"/>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2164" name="Arc 83"/>
              <p:cNvSpPr>
                <a:spLocks noChangeAspect="1"/>
              </p:cNvSpPr>
              <p:nvPr/>
            </p:nvSpPr>
            <p:spPr bwMode="auto">
              <a:xfrm>
                <a:off x="2221" y="2732"/>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5" name="Arc 84"/>
              <p:cNvSpPr>
                <a:spLocks noChangeAspect="1"/>
              </p:cNvSpPr>
              <p:nvPr/>
            </p:nvSpPr>
            <p:spPr bwMode="auto">
              <a:xfrm flipV="1">
                <a:off x="2278" y="2799"/>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66" name="Line 85"/>
              <p:cNvSpPr>
                <a:spLocks noChangeAspect="1" noChangeShapeType="1"/>
              </p:cNvSpPr>
              <p:nvPr/>
            </p:nvSpPr>
            <p:spPr bwMode="auto">
              <a:xfrm rot="6594053" flipH="1" flipV="1">
                <a:off x="2669" y="2807"/>
                <a:ext cx="25" cy="74"/>
              </a:xfrm>
              <a:prstGeom prst="line">
                <a:avLst/>
              </a:prstGeom>
              <a:noFill/>
              <a:ln w="19050">
                <a:solidFill>
                  <a:srgbClr val="FF0000"/>
                </a:solidFill>
                <a:round/>
                <a:headEnd/>
                <a:tailEnd type="triangle" w="med" len="med"/>
              </a:ln>
            </p:spPr>
            <p:txBody>
              <a:bodyPr/>
              <a:lstStyle/>
              <a:p>
                <a:endParaRPr lang="en-US"/>
              </a:p>
            </p:txBody>
          </p:sp>
        </p:grpSp>
        <p:sp>
          <p:nvSpPr>
            <p:cNvPr id="132126" name="Arc 86"/>
            <p:cNvSpPr>
              <a:spLocks noChangeAspect="1"/>
            </p:cNvSpPr>
            <p:nvPr/>
          </p:nvSpPr>
          <p:spPr bwMode="auto">
            <a:xfrm rot="10800000">
              <a:off x="949" y="2674"/>
              <a:ext cx="54" cy="17"/>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2127" name="Arc 87"/>
            <p:cNvSpPr>
              <a:spLocks noChangeAspect="1"/>
            </p:cNvSpPr>
            <p:nvPr/>
          </p:nvSpPr>
          <p:spPr bwMode="auto">
            <a:xfrm rot="10800000" flipV="1">
              <a:off x="894" y="2660"/>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2128" name="Arc 88"/>
            <p:cNvSpPr>
              <a:spLocks noChangeAspect="1"/>
            </p:cNvSpPr>
            <p:nvPr/>
          </p:nvSpPr>
          <p:spPr bwMode="auto">
            <a:xfrm rot="10800000">
              <a:off x="840" y="2676"/>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2129" name="Arc 89"/>
            <p:cNvSpPr>
              <a:spLocks noChangeAspect="1"/>
            </p:cNvSpPr>
            <p:nvPr/>
          </p:nvSpPr>
          <p:spPr bwMode="auto">
            <a:xfrm rot="10800000" flipV="1">
              <a:off x="786" y="2660"/>
              <a:ext cx="54"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2130" name="Arc 90"/>
            <p:cNvSpPr>
              <a:spLocks noChangeAspect="1"/>
            </p:cNvSpPr>
            <p:nvPr/>
          </p:nvSpPr>
          <p:spPr bwMode="auto">
            <a:xfrm rot="10800000">
              <a:off x="732" y="2676"/>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2131" name="Arc 91"/>
            <p:cNvSpPr>
              <a:spLocks noChangeAspect="1"/>
            </p:cNvSpPr>
            <p:nvPr/>
          </p:nvSpPr>
          <p:spPr bwMode="auto">
            <a:xfrm rot="10800000" flipV="1">
              <a:off x="683" y="2660"/>
              <a:ext cx="49" cy="18"/>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00FF"/>
              </a:solidFill>
              <a:round/>
              <a:headEnd/>
              <a:tailEnd/>
            </a:ln>
          </p:spPr>
          <p:txBody>
            <a:bodyPr/>
            <a:lstStyle/>
            <a:p>
              <a:endParaRPr lang="en-US"/>
            </a:p>
          </p:txBody>
        </p:sp>
        <p:sp>
          <p:nvSpPr>
            <p:cNvPr id="132132" name="Line 92"/>
            <p:cNvSpPr>
              <a:spLocks noChangeAspect="1" noChangeShapeType="1"/>
            </p:cNvSpPr>
            <p:nvPr/>
          </p:nvSpPr>
          <p:spPr bwMode="auto">
            <a:xfrm rot="-2432485" flipH="1" flipV="1">
              <a:off x="618" y="2659"/>
              <a:ext cx="26" cy="18"/>
            </a:xfrm>
            <a:prstGeom prst="line">
              <a:avLst/>
            </a:prstGeom>
            <a:noFill/>
            <a:ln w="19050">
              <a:solidFill>
                <a:srgbClr val="0000FF"/>
              </a:solidFill>
              <a:round/>
              <a:headEnd/>
              <a:tailEnd type="triangle" w="med" len="med"/>
            </a:ln>
          </p:spPr>
          <p:txBody>
            <a:bodyPr/>
            <a:lstStyle/>
            <a:p>
              <a:endParaRPr lang="en-US"/>
            </a:p>
          </p:txBody>
        </p:sp>
        <p:sp>
          <p:nvSpPr>
            <p:cNvPr id="132133" name="Line 180"/>
            <p:cNvSpPr>
              <a:spLocks noChangeShapeType="1"/>
            </p:cNvSpPr>
            <p:nvPr/>
          </p:nvSpPr>
          <p:spPr bwMode="auto">
            <a:xfrm flipH="1" flipV="1">
              <a:off x="2412" y="3010"/>
              <a:ext cx="174" cy="294"/>
            </a:xfrm>
            <a:prstGeom prst="line">
              <a:avLst/>
            </a:prstGeom>
            <a:noFill/>
            <a:ln w="9525">
              <a:solidFill>
                <a:schemeClr val="bg2"/>
              </a:solidFill>
              <a:round/>
              <a:headEnd/>
              <a:tailEnd type="triangle" w="med" len="med"/>
            </a:ln>
          </p:spPr>
          <p:txBody>
            <a:bodyPr/>
            <a:lstStyle/>
            <a:p>
              <a:endParaRPr lang="en-US"/>
            </a:p>
          </p:txBody>
        </p:sp>
        <p:sp>
          <p:nvSpPr>
            <p:cNvPr id="132134" name="Line 182"/>
            <p:cNvSpPr>
              <a:spLocks noChangeShapeType="1"/>
            </p:cNvSpPr>
            <p:nvPr/>
          </p:nvSpPr>
          <p:spPr bwMode="auto">
            <a:xfrm flipH="1">
              <a:off x="2436" y="2230"/>
              <a:ext cx="394" cy="366"/>
            </a:xfrm>
            <a:prstGeom prst="line">
              <a:avLst/>
            </a:prstGeom>
            <a:noFill/>
            <a:ln w="9525">
              <a:solidFill>
                <a:schemeClr val="tx1"/>
              </a:solidFill>
              <a:round/>
              <a:headEnd/>
              <a:tailEnd type="triangle" w="med" len="med"/>
            </a:ln>
          </p:spPr>
          <p:txBody>
            <a:bodyPr/>
            <a:lstStyle/>
            <a:p>
              <a:endParaRPr lang="en-US"/>
            </a:p>
          </p:txBody>
        </p:sp>
        <p:sp>
          <p:nvSpPr>
            <p:cNvPr id="132135" name="Line 184"/>
            <p:cNvSpPr>
              <a:spLocks noChangeShapeType="1"/>
            </p:cNvSpPr>
            <p:nvPr/>
          </p:nvSpPr>
          <p:spPr bwMode="auto">
            <a:xfrm flipH="1">
              <a:off x="2118" y="1911"/>
              <a:ext cx="450" cy="132"/>
            </a:xfrm>
            <a:prstGeom prst="line">
              <a:avLst/>
            </a:prstGeom>
            <a:noFill/>
            <a:ln w="9525">
              <a:solidFill>
                <a:schemeClr val="tx1"/>
              </a:solidFill>
              <a:round/>
              <a:headEnd/>
              <a:tailEnd type="triangle" w="med" len="med"/>
            </a:ln>
          </p:spPr>
          <p:txBody>
            <a:bodyPr/>
            <a:lstStyle/>
            <a:p>
              <a:endParaRPr lang="en-US"/>
            </a:p>
          </p:txBody>
        </p:sp>
        <p:grpSp>
          <p:nvGrpSpPr>
            <p:cNvPr id="14" name="Group 189"/>
            <p:cNvGrpSpPr>
              <a:grpSpLocks/>
            </p:cNvGrpSpPr>
            <p:nvPr/>
          </p:nvGrpSpPr>
          <p:grpSpPr bwMode="auto">
            <a:xfrm>
              <a:off x="2629" y="2679"/>
              <a:ext cx="367" cy="35"/>
              <a:chOff x="7528" y="10679"/>
              <a:chExt cx="916" cy="87"/>
            </a:xfrm>
          </p:grpSpPr>
          <p:sp>
            <p:nvSpPr>
              <p:cNvPr id="132151" name="Arc 190"/>
              <p:cNvSpPr>
                <a:spLocks noChangeAspect="1"/>
              </p:cNvSpPr>
              <p:nvPr/>
            </p:nvSpPr>
            <p:spPr bwMode="auto">
              <a:xfrm rot="10800000" flipH="1">
                <a:off x="7528" y="10716"/>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52" name="Arc 191"/>
              <p:cNvSpPr>
                <a:spLocks noChangeAspect="1"/>
              </p:cNvSpPr>
              <p:nvPr/>
            </p:nvSpPr>
            <p:spPr bwMode="auto">
              <a:xfrm rot="10800000" flipH="1" flipV="1">
                <a:off x="7667" y="1068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53" name="Arc 192"/>
              <p:cNvSpPr>
                <a:spLocks noChangeAspect="1"/>
              </p:cNvSpPr>
              <p:nvPr/>
            </p:nvSpPr>
            <p:spPr bwMode="auto">
              <a:xfrm rot="10800000" flipH="1">
                <a:off x="7803"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54" name="Arc 193"/>
              <p:cNvSpPr>
                <a:spLocks noChangeAspect="1"/>
              </p:cNvSpPr>
              <p:nvPr/>
            </p:nvSpPr>
            <p:spPr bwMode="auto">
              <a:xfrm rot="10800000" flipH="1" flipV="1">
                <a:off x="7936" y="10682"/>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55" name="Arc 194"/>
              <p:cNvSpPr>
                <a:spLocks noChangeAspect="1"/>
              </p:cNvSpPr>
              <p:nvPr/>
            </p:nvSpPr>
            <p:spPr bwMode="auto">
              <a:xfrm rot="10800000" flipH="1">
                <a:off x="8072"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2156" name="Arc 195"/>
              <p:cNvSpPr>
                <a:spLocks noChangeAspect="1"/>
              </p:cNvSpPr>
              <p:nvPr/>
            </p:nvSpPr>
            <p:spPr bwMode="auto">
              <a:xfrm rot="10800000" flipH="1" flipV="1">
                <a:off x="8205" y="10682"/>
                <a:ext cx="123" cy="44"/>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CC00"/>
                </a:solidFill>
                <a:round/>
                <a:headEnd/>
                <a:tailEnd/>
              </a:ln>
            </p:spPr>
            <p:txBody>
              <a:bodyPr/>
              <a:lstStyle/>
              <a:p>
                <a:endParaRPr lang="en-US"/>
              </a:p>
            </p:txBody>
          </p:sp>
          <p:sp>
            <p:nvSpPr>
              <p:cNvPr id="132157" name="Line 196"/>
              <p:cNvSpPr>
                <a:spLocks noChangeAspect="1" noChangeShapeType="1"/>
              </p:cNvSpPr>
              <p:nvPr/>
            </p:nvSpPr>
            <p:spPr bwMode="auto">
              <a:xfrm rot="2432485" flipV="1">
                <a:off x="8381" y="10679"/>
                <a:ext cx="63" cy="45"/>
              </a:xfrm>
              <a:prstGeom prst="line">
                <a:avLst/>
              </a:prstGeom>
              <a:noFill/>
              <a:ln w="19050">
                <a:solidFill>
                  <a:srgbClr val="00CC00"/>
                </a:solidFill>
                <a:round/>
                <a:headEnd/>
                <a:tailEnd type="triangle" w="med" len="med"/>
              </a:ln>
            </p:spPr>
            <p:txBody>
              <a:bodyPr/>
              <a:lstStyle/>
              <a:p>
                <a:endParaRPr lang="en-US"/>
              </a:p>
            </p:txBody>
          </p:sp>
        </p:grpSp>
        <p:grpSp>
          <p:nvGrpSpPr>
            <p:cNvPr id="15" name="Group 198"/>
            <p:cNvGrpSpPr>
              <a:grpSpLocks/>
            </p:cNvGrpSpPr>
            <p:nvPr/>
          </p:nvGrpSpPr>
          <p:grpSpPr bwMode="auto">
            <a:xfrm>
              <a:off x="2605" y="2844"/>
              <a:ext cx="498" cy="143"/>
              <a:chOff x="2221" y="2732"/>
              <a:chExt cx="498" cy="143"/>
            </a:xfrm>
          </p:grpSpPr>
          <p:sp>
            <p:nvSpPr>
              <p:cNvPr id="132142" name="Arc 199"/>
              <p:cNvSpPr>
                <a:spLocks noChangeAspect="1"/>
              </p:cNvSpPr>
              <p:nvPr/>
            </p:nvSpPr>
            <p:spPr bwMode="auto">
              <a:xfrm>
                <a:off x="2332" y="2732"/>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3" name="Arc 200"/>
              <p:cNvSpPr>
                <a:spLocks noChangeAspect="1"/>
              </p:cNvSpPr>
              <p:nvPr/>
            </p:nvSpPr>
            <p:spPr bwMode="auto">
              <a:xfrm flipV="1">
                <a:off x="2383" y="2798"/>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4" name="Arc 201"/>
              <p:cNvSpPr>
                <a:spLocks noChangeAspect="1"/>
              </p:cNvSpPr>
              <p:nvPr/>
            </p:nvSpPr>
            <p:spPr bwMode="auto">
              <a:xfrm>
                <a:off x="2437" y="2740"/>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5" name="Arc 202"/>
              <p:cNvSpPr>
                <a:spLocks noChangeAspect="1"/>
              </p:cNvSpPr>
              <p:nvPr/>
            </p:nvSpPr>
            <p:spPr bwMode="auto">
              <a:xfrm flipV="1">
                <a:off x="2490" y="2803"/>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6" name="Arc 203"/>
              <p:cNvSpPr>
                <a:spLocks noChangeAspect="1"/>
              </p:cNvSpPr>
              <p:nvPr/>
            </p:nvSpPr>
            <p:spPr bwMode="auto">
              <a:xfrm>
                <a:off x="2542" y="2742"/>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7" name="Arc 204"/>
              <p:cNvSpPr>
                <a:spLocks noChangeAspect="1"/>
              </p:cNvSpPr>
              <p:nvPr/>
            </p:nvSpPr>
            <p:spPr bwMode="auto">
              <a:xfrm flipV="1">
                <a:off x="2596" y="2800"/>
                <a:ext cx="49" cy="71"/>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2148" name="Arc 205"/>
              <p:cNvSpPr>
                <a:spLocks noChangeAspect="1"/>
              </p:cNvSpPr>
              <p:nvPr/>
            </p:nvSpPr>
            <p:spPr bwMode="auto">
              <a:xfrm>
                <a:off x="2221" y="2732"/>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49" name="Arc 206"/>
              <p:cNvSpPr>
                <a:spLocks noChangeAspect="1"/>
              </p:cNvSpPr>
              <p:nvPr/>
            </p:nvSpPr>
            <p:spPr bwMode="auto">
              <a:xfrm flipV="1">
                <a:off x="2278" y="2799"/>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2150" name="Line 207"/>
              <p:cNvSpPr>
                <a:spLocks noChangeAspect="1" noChangeShapeType="1"/>
              </p:cNvSpPr>
              <p:nvPr/>
            </p:nvSpPr>
            <p:spPr bwMode="auto">
              <a:xfrm rot="6594053" flipH="1" flipV="1">
                <a:off x="2669" y="2807"/>
                <a:ext cx="25" cy="74"/>
              </a:xfrm>
              <a:prstGeom prst="line">
                <a:avLst/>
              </a:prstGeom>
              <a:noFill/>
              <a:ln w="19050">
                <a:solidFill>
                  <a:srgbClr val="FF0000"/>
                </a:solidFill>
                <a:round/>
                <a:headEnd/>
                <a:tailEnd type="triangle" w="med" len="med"/>
              </a:ln>
            </p:spPr>
            <p:txBody>
              <a:bodyPr/>
              <a:lstStyle/>
              <a:p>
                <a:endParaRPr lang="en-US"/>
              </a:p>
            </p:txBody>
          </p:sp>
        </p:grpSp>
        <p:sp>
          <p:nvSpPr>
            <p:cNvPr id="132138" name="Line 208"/>
            <p:cNvSpPr>
              <a:spLocks noChangeShapeType="1"/>
            </p:cNvSpPr>
            <p:nvPr/>
          </p:nvSpPr>
          <p:spPr bwMode="auto">
            <a:xfrm flipV="1">
              <a:off x="3208" y="2480"/>
              <a:ext cx="384" cy="216"/>
            </a:xfrm>
            <a:prstGeom prst="line">
              <a:avLst/>
            </a:prstGeom>
            <a:noFill/>
            <a:ln w="9525">
              <a:solidFill>
                <a:schemeClr val="folHlink"/>
              </a:solidFill>
              <a:round/>
              <a:headEnd/>
              <a:tailEnd type="triangle" w="med" len="med"/>
            </a:ln>
          </p:spPr>
          <p:txBody>
            <a:bodyPr wrap="none"/>
            <a:lstStyle/>
            <a:p>
              <a:endParaRPr lang="en-US"/>
            </a:p>
          </p:txBody>
        </p:sp>
        <p:sp>
          <p:nvSpPr>
            <p:cNvPr id="132139" name="Line 209"/>
            <p:cNvSpPr>
              <a:spLocks noChangeShapeType="1"/>
            </p:cNvSpPr>
            <p:nvPr/>
          </p:nvSpPr>
          <p:spPr bwMode="auto">
            <a:xfrm>
              <a:off x="3224" y="2720"/>
              <a:ext cx="440" cy="0"/>
            </a:xfrm>
            <a:prstGeom prst="line">
              <a:avLst/>
            </a:prstGeom>
            <a:noFill/>
            <a:ln w="9525">
              <a:solidFill>
                <a:schemeClr val="folHlink"/>
              </a:solidFill>
              <a:round/>
              <a:headEnd/>
              <a:tailEnd type="triangle" w="med" len="med"/>
            </a:ln>
          </p:spPr>
          <p:txBody>
            <a:bodyPr wrap="none"/>
            <a:lstStyle/>
            <a:p>
              <a:endParaRPr lang="en-US"/>
            </a:p>
          </p:txBody>
        </p:sp>
        <p:sp>
          <p:nvSpPr>
            <p:cNvPr id="132140" name="Line 210"/>
            <p:cNvSpPr>
              <a:spLocks noChangeShapeType="1"/>
            </p:cNvSpPr>
            <p:nvPr/>
          </p:nvSpPr>
          <p:spPr bwMode="auto">
            <a:xfrm>
              <a:off x="3232" y="2800"/>
              <a:ext cx="376" cy="144"/>
            </a:xfrm>
            <a:prstGeom prst="line">
              <a:avLst/>
            </a:prstGeom>
            <a:noFill/>
            <a:ln w="9525">
              <a:solidFill>
                <a:schemeClr val="folHlink"/>
              </a:solidFill>
              <a:round/>
              <a:headEnd/>
              <a:tailEnd type="triangle" w="med" len="med"/>
            </a:ln>
          </p:spPr>
          <p:txBody>
            <a:bodyPr wrap="none"/>
            <a:lstStyle/>
            <a:p>
              <a:endParaRPr lang="en-US"/>
            </a:p>
          </p:txBody>
        </p:sp>
        <p:sp>
          <p:nvSpPr>
            <p:cNvPr id="132141" name="Text Box 211"/>
            <p:cNvSpPr txBox="1">
              <a:spLocks noChangeArrowheads="1"/>
            </p:cNvSpPr>
            <p:nvPr/>
          </p:nvSpPr>
          <p:spPr bwMode="auto">
            <a:xfrm>
              <a:off x="3772" y="2594"/>
              <a:ext cx="1728" cy="252"/>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Diffracted </a:t>
              </a:r>
              <a:r>
                <a:rPr lang="en-US" sz="2000" dirty="0">
                  <a:solidFill>
                    <a:srgbClr val="0000FF"/>
                  </a:solidFill>
                  <a:latin typeface="Arial" charset="0"/>
                </a:rPr>
                <a:t>field at edge</a:t>
              </a:r>
            </a:p>
          </p:txBody>
        </p:sp>
      </p:grpSp>
      <p:sp>
        <p:nvSpPr>
          <p:cNvPr id="122" name="Slide Number Placeholder 121"/>
          <p:cNvSpPr>
            <a:spLocks noGrp="1"/>
          </p:cNvSpPr>
          <p:nvPr>
            <p:ph type="sldNum" sz="quarter" idx="4"/>
          </p:nvPr>
        </p:nvSpPr>
        <p:spPr/>
        <p:txBody>
          <a:bodyPr/>
          <a:lstStyle/>
          <a:p>
            <a:pPr>
              <a:defRPr/>
            </a:pPr>
            <a:fld id="{70B0E88B-1183-42A5-A789-9A7FFF2AFA69}" type="slidenum">
              <a:rPr lang="en-US" smtClean="0"/>
              <a:pPr>
                <a:defRPr/>
              </a:pPr>
              <a:t>165</a:t>
            </a:fld>
            <a:endParaRPr lang="en-US" dirty="0"/>
          </a:p>
        </p:txBody>
      </p:sp>
      <p:sp>
        <p:nvSpPr>
          <p:cNvPr id="123"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8370" name="Object 130"/>
          <p:cNvGraphicFramePr>
            <a:graphicFrameLocks noChangeAspect="1"/>
          </p:cNvGraphicFramePr>
          <p:nvPr/>
        </p:nvGraphicFramePr>
        <p:xfrm>
          <a:off x="5390242" y="3436938"/>
          <a:ext cx="1984375" cy="831850"/>
        </p:xfrm>
        <a:graphic>
          <a:graphicData uri="http://schemas.openxmlformats.org/presentationml/2006/ole">
            <mc:AlternateContent xmlns:mc="http://schemas.openxmlformats.org/markup-compatibility/2006">
              <mc:Choice xmlns:v="urn:schemas-microsoft-com:vml" Requires="v">
                <p:oleObj spid="_x0000_s58524" name="Equation" r:id="rId3" imgW="939392" imgH="393529" progId="Equation.DSMT4">
                  <p:embed/>
                </p:oleObj>
              </mc:Choice>
              <mc:Fallback>
                <p:oleObj name="Equation" r:id="rId3" imgW="939392" imgH="393529" progId="Equation.DSMT4">
                  <p:embed/>
                  <p:pic>
                    <p:nvPicPr>
                      <p:cNvPr id="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242" y="3436938"/>
                        <a:ext cx="198437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131"/>
          <p:cNvGraphicFramePr>
            <a:graphicFrameLocks noChangeAspect="1"/>
          </p:cNvGraphicFramePr>
          <p:nvPr/>
        </p:nvGraphicFramePr>
        <p:xfrm>
          <a:off x="3646488" y="5653088"/>
          <a:ext cx="2173287" cy="831850"/>
        </p:xfrm>
        <a:graphic>
          <a:graphicData uri="http://schemas.openxmlformats.org/presentationml/2006/ole">
            <mc:AlternateContent xmlns:mc="http://schemas.openxmlformats.org/markup-compatibility/2006">
              <mc:Choice xmlns:v="urn:schemas-microsoft-com:vml" Requires="v">
                <p:oleObj spid="_x0000_s58525" name="Equation" r:id="rId5" imgW="1028254" imgH="393529" progId="Equation.DSMT4">
                  <p:embed/>
                </p:oleObj>
              </mc:Choice>
              <mc:Fallback>
                <p:oleObj name="Equation" r:id="rId5" imgW="1028254" imgH="393529" progId="Equation.DSMT4">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488" y="5653088"/>
                        <a:ext cx="2173287" cy="831850"/>
                      </a:xfrm>
                      <a:prstGeom prst="rect">
                        <a:avLst/>
                      </a:prstGeom>
                      <a:solidFill>
                        <a:srgbClr val="CCFFFF"/>
                      </a:solidFill>
                    </p:spPr>
                  </p:pic>
                </p:oleObj>
              </mc:Fallback>
            </mc:AlternateContent>
          </a:graphicData>
        </a:graphic>
      </p:graphicFrame>
      <p:graphicFrame>
        <p:nvGraphicFramePr>
          <p:cNvPr id="58372" name="Object 132"/>
          <p:cNvGraphicFramePr>
            <a:graphicFrameLocks noChangeAspect="1"/>
          </p:cNvGraphicFramePr>
          <p:nvPr/>
        </p:nvGraphicFramePr>
        <p:xfrm>
          <a:off x="725488" y="4381500"/>
          <a:ext cx="3122612" cy="482600"/>
        </p:xfrm>
        <a:graphic>
          <a:graphicData uri="http://schemas.openxmlformats.org/presentationml/2006/ole">
            <mc:AlternateContent xmlns:mc="http://schemas.openxmlformats.org/markup-compatibility/2006">
              <mc:Choice xmlns:v="urn:schemas-microsoft-com:vml" Requires="v">
                <p:oleObj spid="_x0000_s58526" name="Equation" r:id="rId7" imgW="1637589" imgH="253890" progId="Equation.DSMT4">
                  <p:embed/>
                </p:oleObj>
              </mc:Choice>
              <mc:Fallback>
                <p:oleObj name="Equation" r:id="rId7" imgW="1637589" imgH="253890" progId="Equation.DSMT4">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488" y="4381500"/>
                        <a:ext cx="3122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7" name="Text Box 133"/>
          <p:cNvSpPr txBox="1">
            <a:spLocks noChangeArrowheads="1"/>
          </p:cNvSpPr>
          <p:nvPr/>
        </p:nvSpPr>
        <p:spPr bwMode="auto">
          <a:xfrm>
            <a:off x="3991243" y="1475292"/>
            <a:ext cx="1513684"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TM</a:t>
            </a:r>
            <a:r>
              <a:rPr lang="en-US" sz="2000" baseline="-25000" dirty="0">
                <a:solidFill>
                  <a:srgbClr val="0000FF"/>
                </a:solidFill>
                <a:latin typeface="Arial" charset="0"/>
              </a:rPr>
              <a:t>11</a:t>
            </a:r>
            <a:r>
              <a:rPr lang="en-US" sz="2000" dirty="0">
                <a:solidFill>
                  <a:srgbClr val="0000FF"/>
                </a:solidFill>
                <a:latin typeface="Arial" charset="0"/>
              </a:rPr>
              <a:t> mode:</a:t>
            </a:r>
          </a:p>
        </p:txBody>
      </p:sp>
      <p:graphicFrame>
        <p:nvGraphicFramePr>
          <p:cNvPr id="58373" name="Object 134"/>
          <p:cNvGraphicFramePr>
            <a:graphicFrameLocks noChangeAspect="1"/>
          </p:cNvGraphicFramePr>
          <p:nvPr/>
        </p:nvGraphicFramePr>
        <p:xfrm>
          <a:off x="3881438" y="1927225"/>
          <a:ext cx="4419600" cy="930275"/>
        </p:xfrm>
        <a:graphic>
          <a:graphicData uri="http://schemas.openxmlformats.org/presentationml/2006/ole">
            <mc:AlternateContent xmlns:mc="http://schemas.openxmlformats.org/markup-compatibility/2006">
              <mc:Choice xmlns:v="urn:schemas-microsoft-com:vml" Requires="v">
                <p:oleObj spid="_x0000_s58527" name="Equation" r:id="rId9" imgW="2387600" imgH="508000" progId="Equation.DSMT4">
                  <p:embed/>
                </p:oleObj>
              </mc:Choice>
              <mc:Fallback>
                <p:oleObj name="Equation" r:id="rId9" imgW="2387600" imgH="508000" progId="Equation.DSMT4">
                  <p:embed/>
                  <p:pic>
                    <p:nvPicPr>
                      <p:cNvPr id="0" name="Picture 1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1438" y="1927225"/>
                        <a:ext cx="44196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8" name="Text Box 136"/>
          <p:cNvSpPr txBox="1">
            <a:spLocks noChangeArrowheads="1"/>
          </p:cNvSpPr>
          <p:nvPr/>
        </p:nvSpPr>
        <p:spPr bwMode="auto">
          <a:xfrm>
            <a:off x="4233667" y="3626613"/>
            <a:ext cx="1138453"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At edge:</a:t>
            </a:r>
          </a:p>
        </p:txBody>
      </p:sp>
      <p:graphicFrame>
        <p:nvGraphicFramePr>
          <p:cNvPr id="58374" name="Object 137"/>
          <p:cNvGraphicFramePr>
            <a:graphicFrameLocks noChangeAspect="1"/>
          </p:cNvGraphicFramePr>
          <p:nvPr/>
        </p:nvGraphicFramePr>
        <p:xfrm>
          <a:off x="1345046" y="4975761"/>
          <a:ext cx="2134079" cy="464169"/>
        </p:xfrm>
        <a:graphic>
          <a:graphicData uri="http://schemas.openxmlformats.org/presentationml/2006/ole">
            <mc:AlternateContent xmlns:mc="http://schemas.openxmlformats.org/markup-compatibility/2006">
              <mc:Choice xmlns:v="urn:schemas-microsoft-com:vml" Requires="v">
                <p:oleObj spid="_x0000_s58528" name="Equation" r:id="rId11" imgW="1167893" imgH="253890" progId="Equation.DSMT4">
                  <p:embed/>
                </p:oleObj>
              </mc:Choice>
              <mc:Fallback>
                <p:oleObj name="Equation" r:id="rId11" imgW="1167893" imgH="253890" progId="Equation.DSMT4">
                  <p:embed/>
                  <p:pic>
                    <p:nvPicPr>
                      <p:cNvPr id="0" name="Picture 1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5046" y="4975761"/>
                        <a:ext cx="2134079" cy="464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379" name="Group 144"/>
          <p:cNvGrpSpPr>
            <a:grpSpLocks/>
          </p:cNvGrpSpPr>
          <p:nvPr/>
        </p:nvGrpSpPr>
        <p:grpSpPr bwMode="auto">
          <a:xfrm>
            <a:off x="628650" y="841383"/>
            <a:ext cx="2343151" cy="2373320"/>
            <a:chOff x="508" y="324"/>
            <a:chExt cx="1476" cy="1495"/>
          </a:xfrm>
        </p:grpSpPr>
        <p:sp>
          <p:nvSpPr>
            <p:cNvPr id="58380" name="Oval 124"/>
            <p:cNvSpPr>
              <a:spLocks noChangeArrowheads="1"/>
            </p:cNvSpPr>
            <p:nvPr/>
          </p:nvSpPr>
          <p:spPr bwMode="auto">
            <a:xfrm>
              <a:off x="508" y="813"/>
              <a:ext cx="984" cy="984"/>
            </a:xfrm>
            <a:prstGeom prst="ellipse">
              <a:avLst/>
            </a:prstGeom>
            <a:solidFill>
              <a:srgbClr val="FF9900"/>
            </a:solidFill>
            <a:ln w="38100">
              <a:solidFill>
                <a:schemeClr val="folHlink"/>
              </a:solidFill>
              <a:round/>
              <a:headEnd/>
              <a:tailEnd/>
            </a:ln>
          </p:spPr>
          <p:txBody>
            <a:bodyPr wrap="none" anchor="ctr"/>
            <a:lstStyle/>
            <a:p>
              <a:endParaRPr lang="en-US"/>
            </a:p>
          </p:txBody>
        </p:sp>
        <p:sp>
          <p:nvSpPr>
            <p:cNvPr id="58381" name="Line 125"/>
            <p:cNvSpPr>
              <a:spLocks noChangeShapeType="1"/>
            </p:cNvSpPr>
            <p:nvPr/>
          </p:nvSpPr>
          <p:spPr bwMode="auto">
            <a:xfrm flipH="1">
              <a:off x="565" y="1292"/>
              <a:ext cx="438" cy="164"/>
            </a:xfrm>
            <a:prstGeom prst="line">
              <a:avLst/>
            </a:prstGeom>
            <a:noFill/>
            <a:ln w="9525">
              <a:solidFill>
                <a:schemeClr val="bg2"/>
              </a:solidFill>
              <a:round/>
              <a:headEnd/>
              <a:tailEnd type="triangle" w="med" len="med"/>
            </a:ln>
          </p:spPr>
          <p:txBody>
            <a:bodyPr wrap="none"/>
            <a:lstStyle/>
            <a:p>
              <a:endParaRPr lang="en-US"/>
            </a:p>
          </p:txBody>
        </p:sp>
        <p:sp>
          <p:nvSpPr>
            <p:cNvPr id="58382" name="Text Box 126"/>
            <p:cNvSpPr txBox="1">
              <a:spLocks noChangeArrowheads="1"/>
            </p:cNvSpPr>
            <p:nvPr/>
          </p:nvSpPr>
          <p:spPr bwMode="auto">
            <a:xfrm>
              <a:off x="620" y="1055"/>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58383" name="Line 128"/>
            <p:cNvSpPr>
              <a:spLocks noChangeShapeType="1"/>
            </p:cNvSpPr>
            <p:nvPr/>
          </p:nvSpPr>
          <p:spPr bwMode="auto">
            <a:xfrm flipV="1">
              <a:off x="1488" y="1195"/>
              <a:ext cx="0" cy="121"/>
            </a:xfrm>
            <a:prstGeom prst="line">
              <a:avLst/>
            </a:prstGeom>
            <a:noFill/>
            <a:ln w="38100">
              <a:solidFill>
                <a:schemeClr val="folHlink"/>
              </a:solidFill>
              <a:round/>
              <a:headEnd/>
              <a:tailEnd type="triangle" w="med" len="med"/>
            </a:ln>
          </p:spPr>
          <p:txBody>
            <a:bodyPr wrap="none"/>
            <a:lstStyle/>
            <a:p>
              <a:endParaRPr lang="en-US"/>
            </a:p>
          </p:txBody>
        </p:sp>
        <p:sp>
          <p:nvSpPr>
            <p:cNvPr id="58384" name="Line 129"/>
            <p:cNvSpPr>
              <a:spLocks noChangeShapeType="1"/>
            </p:cNvSpPr>
            <p:nvPr/>
          </p:nvSpPr>
          <p:spPr bwMode="auto">
            <a:xfrm flipV="1">
              <a:off x="1485" y="1291"/>
              <a:ext cx="0" cy="121"/>
            </a:xfrm>
            <a:prstGeom prst="line">
              <a:avLst/>
            </a:prstGeom>
            <a:noFill/>
            <a:ln w="38100">
              <a:solidFill>
                <a:schemeClr val="folHlink"/>
              </a:solidFill>
              <a:round/>
              <a:headEnd/>
              <a:tailEnd type="triangle" w="med" len="med"/>
            </a:ln>
          </p:spPr>
          <p:txBody>
            <a:bodyPr wrap="none"/>
            <a:lstStyle/>
            <a:p>
              <a:endParaRPr lang="en-US"/>
            </a:p>
          </p:txBody>
        </p:sp>
        <p:sp>
          <p:nvSpPr>
            <p:cNvPr id="58385" name="Line 138"/>
            <p:cNvSpPr>
              <a:spLocks noChangeShapeType="1"/>
            </p:cNvSpPr>
            <p:nvPr/>
          </p:nvSpPr>
          <p:spPr bwMode="auto">
            <a:xfrm>
              <a:off x="1006" y="1298"/>
              <a:ext cx="731" cy="0"/>
            </a:xfrm>
            <a:prstGeom prst="line">
              <a:avLst/>
            </a:prstGeom>
            <a:noFill/>
            <a:ln w="9525">
              <a:solidFill>
                <a:schemeClr val="tx1"/>
              </a:solidFill>
              <a:round/>
              <a:headEnd/>
              <a:tailEnd type="triangle" w="med" len="med"/>
            </a:ln>
          </p:spPr>
          <p:txBody>
            <a:bodyPr wrap="none"/>
            <a:lstStyle/>
            <a:p>
              <a:endParaRPr lang="en-US"/>
            </a:p>
          </p:txBody>
        </p:sp>
        <p:sp>
          <p:nvSpPr>
            <p:cNvPr id="58386" name="Text Box 139"/>
            <p:cNvSpPr txBox="1">
              <a:spLocks noChangeArrowheads="1"/>
            </p:cNvSpPr>
            <p:nvPr/>
          </p:nvSpPr>
          <p:spPr bwMode="auto">
            <a:xfrm>
              <a:off x="1797" y="1155"/>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x</a:t>
              </a:r>
            </a:p>
          </p:txBody>
        </p:sp>
        <p:sp>
          <p:nvSpPr>
            <p:cNvPr id="58387" name="Line 140"/>
            <p:cNvSpPr>
              <a:spLocks noChangeShapeType="1"/>
            </p:cNvSpPr>
            <p:nvPr/>
          </p:nvSpPr>
          <p:spPr bwMode="auto">
            <a:xfrm flipV="1">
              <a:off x="1006" y="619"/>
              <a:ext cx="0" cy="671"/>
            </a:xfrm>
            <a:prstGeom prst="line">
              <a:avLst/>
            </a:prstGeom>
            <a:noFill/>
            <a:ln w="9525">
              <a:solidFill>
                <a:schemeClr val="tx1"/>
              </a:solidFill>
              <a:round/>
              <a:headEnd/>
              <a:tailEnd type="triangle" w="med" len="med"/>
            </a:ln>
          </p:spPr>
          <p:txBody>
            <a:bodyPr wrap="none"/>
            <a:lstStyle/>
            <a:p>
              <a:endParaRPr lang="en-US"/>
            </a:p>
          </p:txBody>
        </p:sp>
        <p:sp>
          <p:nvSpPr>
            <p:cNvPr id="58388" name="Text Box 141"/>
            <p:cNvSpPr txBox="1">
              <a:spLocks noChangeArrowheads="1"/>
            </p:cNvSpPr>
            <p:nvPr/>
          </p:nvSpPr>
          <p:spPr bwMode="auto">
            <a:xfrm>
              <a:off x="937" y="324"/>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y</a:t>
              </a:r>
            </a:p>
          </p:txBody>
        </p:sp>
        <p:sp>
          <p:nvSpPr>
            <p:cNvPr id="58389" name="Oval 142"/>
            <p:cNvSpPr>
              <a:spLocks noChangeArrowheads="1"/>
            </p:cNvSpPr>
            <p:nvPr/>
          </p:nvSpPr>
          <p:spPr bwMode="auto">
            <a:xfrm>
              <a:off x="1229" y="1256"/>
              <a:ext cx="86" cy="86"/>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58375" name="Object 143"/>
            <p:cNvGraphicFramePr>
              <a:graphicFrameLocks noChangeAspect="1"/>
            </p:cNvGraphicFramePr>
            <p:nvPr/>
          </p:nvGraphicFramePr>
          <p:xfrm>
            <a:off x="1481" y="1498"/>
            <a:ext cx="372" cy="321"/>
          </p:xfrm>
          <a:graphic>
            <a:graphicData uri="http://schemas.openxmlformats.org/presentationml/2006/ole">
              <mc:AlternateContent xmlns:mc="http://schemas.openxmlformats.org/markup-compatibility/2006">
                <mc:Choice xmlns:v="urn:schemas-microsoft-com:vml" Requires="v">
                  <p:oleObj spid="_x0000_s58529" name="Equation" r:id="rId13" imgW="279279" imgH="241195" progId="Equation.DSMT4">
                    <p:embed/>
                  </p:oleObj>
                </mc:Choice>
                <mc:Fallback>
                  <p:oleObj name="Equation" r:id="rId13" imgW="279279" imgH="241195" progId="Equation.DSMT4">
                    <p:embed/>
                    <p:pic>
                      <p:nvPicPr>
                        <p:cNvPr id="0" name="Picture 1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1" y="1498"/>
                          <a:ext cx="372" cy="32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
        <p:nvSpPr>
          <p:cNvPr id="22" name="Slide Number Placeholder 21"/>
          <p:cNvSpPr>
            <a:spLocks noGrp="1"/>
          </p:cNvSpPr>
          <p:nvPr>
            <p:ph type="sldNum" sz="quarter" idx="4"/>
          </p:nvPr>
        </p:nvSpPr>
        <p:spPr/>
        <p:txBody>
          <a:bodyPr/>
          <a:lstStyle/>
          <a:p>
            <a:pPr>
              <a:defRPr/>
            </a:pPr>
            <a:fld id="{70B0E88B-1183-42A5-A789-9A7FFF2AFA69}" type="slidenum">
              <a:rPr lang="en-US" smtClean="0"/>
              <a:pPr>
                <a:defRPr/>
              </a:pPr>
              <a:t>166</a:t>
            </a:fld>
            <a:endParaRPr lang="en-US" dirty="0"/>
          </a:p>
        </p:txBody>
      </p:sp>
      <p:sp>
        <p:nvSpPr>
          <p:cNvPr id="23" name="Text Box 2"/>
          <p:cNvSpPr txBox="1">
            <a:spLocks noChangeArrowheads="1"/>
          </p:cNvSpPr>
          <p:nvPr/>
        </p:nvSpPr>
        <p:spPr bwMode="auto">
          <a:xfrm>
            <a:off x="422952"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graphicFrame>
        <p:nvGraphicFramePr>
          <p:cNvPr id="58376" name="Object 3"/>
          <p:cNvGraphicFramePr>
            <a:graphicFrameLocks noChangeAspect="1"/>
          </p:cNvGraphicFramePr>
          <p:nvPr/>
        </p:nvGraphicFramePr>
        <p:xfrm>
          <a:off x="1879992" y="3366695"/>
          <a:ext cx="1608798" cy="465075"/>
        </p:xfrm>
        <a:graphic>
          <a:graphicData uri="http://schemas.openxmlformats.org/presentationml/2006/ole">
            <mc:AlternateContent xmlns:mc="http://schemas.openxmlformats.org/markup-compatibility/2006">
              <mc:Choice xmlns:v="urn:schemas-microsoft-com:vml" Requires="v">
                <p:oleObj spid="_x0000_s58530" name="Equation" r:id="rId15" imgW="926698" imgH="266584" progId="Equation.DSMT4">
                  <p:embed/>
                </p:oleObj>
              </mc:Choice>
              <mc:Fallback>
                <p:oleObj name="Equation" r:id="rId15" imgW="926698" imgH="266584" progId="Equation.DSMT4">
                  <p:embed/>
                  <p:pic>
                    <p:nvPicPr>
                      <p:cNvPr id="0" name="Picture 1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9992" y="3366695"/>
                        <a:ext cx="1608798" cy="465075"/>
                      </a:xfrm>
                      <a:prstGeom prst="rect">
                        <a:avLst/>
                      </a:prstGeom>
                      <a:solidFill>
                        <a:srgbClr val="FFFF99"/>
                      </a:solidFill>
                    </p:spPr>
                  </p:pic>
                </p:oleObj>
              </mc:Fallback>
            </mc:AlternateContent>
          </a:graphicData>
        </a:graphic>
      </p:graphicFrame>
      <p:cxnSp>
        <p:nvCxnSpPr>
          <p:cNvPr id="26" name="Straight Arrow Connector 25"/>
          <p:cNvCxnSpPr/>
          <p:nvPr/>
        </p:nvCxnSpPr>
        <p:spPr bwMode="auto">
          <a:xfrm flipH="1" flipV="1">
            <a:off x="1496291" y="2766951"/>
            <a:ext cx="344384" cy="5225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 Box 306"/>
          <p:cNvSpPr txBox="1">
            <a:spLocks noChangeArrowheads="1"/>
          </p:cNvSpPr>
          <p:nvPr/>
        </p:nvSpPr>
        <p:spPr bwMode="auto">
          <a:xfrm>
            <a:off x="2207574" y="816820"/>
            <a:ext cx="5445530"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Reducing the Surface Wave Excitation</a:t>
            </a:r>
            <a:endParaRPr lang="en-US" sz="2400" dirty="0">
              <a:solidFill>
                <a:schemeClr val="hlink"/>
              </a:solidFill>
              <a:latin typeface="Arial"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4" name="Object 4"/>
          <p:cNvGraphicFramePr>
            <a:graphicFrameLocks noChangeAspect="1"/>
          </p:cNvGraphicFramePr>
          <p:nvPr/>
        </p:nvGraphicFramePr>
        <p:xfrm>
          <a:off x="4906055" y="2011816"/>
          <a:ext cx="2173287" cy="831850"/>
        </p:xfrm>
        <a:graphic>
          <a:graphicData uri="http://schemas.openxmlformats.org/presentationml/2006/ole">
            <mc:AlternateContent xmlns:mc="http://schemas.openxmlformats.org/markup-compatibility/2006">
              <mc:Choice xmlns:v="urn:schemas-microsoft-com:vml" Requires="v">
                <p:oleObj spid="_x0000_s59504" name="Equation" r:id="rId3" imgW="1028254" imgH="393529" progId="Equation.DSMT4">
                  <p:embed/>
                </p:oleObj>
              </mc:Choice>
              <mc:Fallback>
                <p:oleObj name="Equation" r:id="rId3" imgW="1028254" imgH="393529" progId="Equation.DSMT4">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055" y="2011816"/>
                        <a:ext cx="2173287" cy="83185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59400" name="Text Box 8"/>
          <p:cNvSpPr txBox="1">
            <a:spLocks noChangeArrowheads="1"/>
          </p:cNvSpPr>
          <p:nvPr/>
        </p:nvSpPr>
        <p:spPr bwMode="auto">
          <a:xfrm>
            <a:off x="4347730" y="3425929"/>
            <a:ext cx="3052567" cy="400110"/>
          </a:xfrm>
          <a:prstGeom prst="rect">
            <a:avLst/>
          </a:prstGeom>
          <a:noFill/>
          <a:ln w="9525">
            <a:noFill/>
            <a:miter lim="800000"/>
            <a:headEnd/>
            <a:tailEnd/>
          </a:ln>
        </p:spPr>
        <p:txBody>
          <a:bodyPr wrap="none">
            <a:spAutoFit/>
          </a:bodyPr>
          <a:lstStyle/>
          <a:p>
            <a:r>
              <a:rPr lang="en-US" sz="2000" dirty="0">
                <a:solidFill>
                  <a:schemeClr val="hlink"/>
                </a:solidFill>
                <a:latin typeface="Arial" charset="0"/>
              </a:rPr>
              <a:t>Surface-Wave Excitation:</a:t>
            </a:r>
          </a:p>
        </p:txBody>
      </p:sp>
      <p:graphicFrame>
        <p:nvGraphicFramePr>
          <p:cNvPr id="59395" name="Object 23"/>
          <p:cNvGraphicFramePr>
            <a:graphicFrameLocks noChangeAspect="1"/>
          </p:cNvGraphicFramePr>
          <p:nvPr/>
        </p:nvGraphicFramePr>
        <p:xfrm>
          <a:off x="3354841" y="3985079"/>
          <a:ext cx="4724400" cy="644525"/>
        </p:xfrm>
        <a:graphic>
          <a:graphicData uri="http://schemas.openxmlformats.org/presentationml/2006/ole">
            <mc:AlternateContent xmlns:mc="http://schemas.openxmlformats.org/markup-compatibility/2006">
              <mc:Choice xmlns:v="urn:schemas-microsoft-com:vml" Requires="v">
                <p:oleObj spid="_x0000_s59505" name="Equation" r:id="rId5" imgW="2234230" imgH="304668" progId="Equation.DSMT4">
                  <p:embed/>
                </p:oleObj>
              </mc:Choice>
              <mc:Fallback>
                <p:oleObj name="Equation" r:id="rId5" imgW="2234230" imgH="304668" progId="Equation.DSMT4">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841" y="3985079"/>
                        <a:ext cx="4724400" cy="644525"/>
                      </a:xfrm>
                      <a:prstGeom prst="rect">
                        <a:avLst/>
                      </a:prstGeom>
                      <a:solidFill>
                        <a:srgbClr val="FFFF99"/>
                      </a:solidFill>
                    </p:spPr>
                  </p:pic>
                </p:oleObj>
              </mc:Fallback>
            </mc:AlternateContent>
          </a:graphicData>
        </a:graphic>
      </p:graphicFrame>
      <p:graphicFrame>
        <p:nvGraphicFramePr>
          <p:cNvPr id="59396" name="Object 24"/>
          <p:cNvGraphicFramePr>
            <a:graphicFrameLocks noChangeAspect="1"/>
          </p:cNvGraphicFramePr>
          <p:nvPr/>
        </p:nvGraphicFramePr>
        <p:xfrm>
          <a:off x="4536149" y="4945955"/>
          <a:ext cx="2339665" cy="597800"/>
        </p:xfrm>
        <a:graphic>
          <a:graphicData uri="http://schemas.openxmlformats.org/presentationml/2006/ole">
            <mc:AlternateContent xmlns:mc="http://schemas.openxmlformats.org/markup-compatibility/2006">
              <mc:Choice xmlns:v="urn:schemas-microsoft-com:vml" Requires="v">
                <p:oleObj spid="_x0000_s59506" name="Equation" r:id="rId7" imgW="1193800" imgH="304800" progId="Equation.DSMT4">
                  <p:embed/>
                </p:oleObj>
              </mc:Choice>
              <mc:Fallback>
                <p:oleObj name="Equation" r:id="rId7" imgW="1193800" imgH="304800" progId="Equation.DSMT4">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6149" y="4945955"/>
                        <a:ext cx="2339665" cy="597800"/>
                      </a:xfrm>
                      <a:prstGeom prst="rect">
                        <a:avLst/>
                      </a:prstGeom>
                      <a:solidFill>
                        <a:srgbClr val="FFFF99"/>
                      </a:solidFill>
                    </p:spPr>
                  </p:pic>
                </p:oleObj>
              </mc:Fallback>
            </mc:AlternateContent>
          </a:graphicData>
        </a:graphic>
      </p:graphicFrame>
      <p:sp>
        <p:nvSpPr>
          <p:cNvPr id="59402" name="Text Box 25"/>
          <p:cNvSpPr txBox="1">
            <a:spLocks noChangeArrowheads="1"/>
          </p:cNvSpPr>
          <p:nvPr/>
        </p:nvSpPr>
        <p:spPr bwMode="auto">
          <a:xfrm>
            <a:off x="7950448" y="4676466"/>
            <a:ext cx="841375" cy="366712"/>
          </a:xfrm>
          <a:prstGeom prst="rect">
            <a:avLst/>
          </a:prstGeom>
          <a:noFill/>
          <a:ln w="9525">
            <a:noFill/>
            <a:miter lim="800000"/>
            <a:headEnd/>
            <a:tailEnd/>
          </a:ln>
        </p:spPr>
        <p:txBody>
          <a:bodyPr>
            <a:spAutoFit/>
          </a:bodyPr>
          <a:lstStyle/>
          <a:p>
            <a:r>
              <a:rPr lang="en-US" dirty="0">
                <a:latin typeface="Times New Roman" pitchFamily="18" charset="0"/>
              </a:rPr>
              <a:t>(</a:t>
            </a:r>
            <a:r>
              <a:rPr lang="en-US" i="1" dirty="0">
                <a:latin typeface="Times New Roman" pitchFamily="18" charset="0"/>
              </a:rPr>
              <a:t>z &gt; h</a:t>
            </a:r>
            <a:r>
              <a:rPr lang="en-US" dirty="0">
                <a:latin typeface="Times New Roman" pitchFamily="18" charset="0"/>
              </a:rPr>
              <a:t>)</a:t>
            </a:r>
          </a:p>
        </p:txBody>
      </p:sp>
      <p:graphicFrame>
        <p:nvGraphicFramePr>
          <p:cNvPr id="59397" name="Object 26"/>
          <p:cNvGraphicFramePr>
            <a:graphicFrameLocks noChangeAspect="1"/>
          </p:cNvGraphicFramePr>
          <p:nvPr/>
        </p:nvGraphicFramePr>
        <p:xfrm>
          <a:off x="2217964" y="5668055"/>
          <a:ext cx="1878013" cy="644525"/>
        </p:xfrm>
        <a:graphic>
          <a:graphicData uri="http://schemas.openxmlformats.org/presentationml/2006/ole">
            <mc:AlternateContent xmlns:mc="http://schemas.openxmlformats.org/markup-compatibility/2006">
              <mc:Choice xmlns:v="urn:schemas-microsoft-com:vml" Requires="v">
                <p:oleObj spid="_x0000_s59507" name="Equation" r:id="rId9" imgW="888614" imgH="304668" progId="Equation.DSMT4">
                  <p:embed/>
                </p:oleObj>
              </mc:Choice>
              <mc:Fallback>
                <p:oleObj name="Equation" r:id="rId9" imgW="888614" imgH="304668" progId="Equation.DSMT4">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964" y="5668055"/>
                        <a:ext cx="1878013" cy="644525"/>
                      </a:xfrm>
                      <a:prstGeom prst="rect">
                        <a:avLst/>
                      </a:prstGeom>
                      <a:solidFill>
                        <a:srgbClr val="CCFFFF"/>
                      </a:solidFill>
                    </p:spPr>
                  </p:pic>
                </p:oleObj>
              </mc:Fallback>
            </mc:AlternateContent>
          </a:graphicData>
        </a:graphic>
      </p:graphicFrame>
      <p:sp>
        <p:nvSpPr>
          <p:cNvPr id="59403" name="Text Box 27"/>
          <p:cNvSpPr txBox="1">
            <a:spLocks noChangeArrowheads="1"/>
          </p:cNvSpPr>
          <p:nvPr/>
        </p:nvSpPr>
        <p:spPr bwMode="auto">
          <a:xfrm>
            <a:off x="1417864" y="5773511"/>
            <a:ext cx="569387"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Set</a:t>
            </a:r>
          </a:p>
        </p:txBody>
      </p:sp>
      <p:sp>
        <p:nvSpPr>
          <p:cNvPr id="23" name="Slide Number Placeholder 22"/>
          <p:cNvSpPr>
            <a:spLocks noGrp="1"/>
          </p:cNvSpPr>
          <p:nvPr>
            <p:ph type="sldNum" sz="quarter" idx="4"/>
          </p:nvPr>
        </p:nvSpPr>
        <p:spPr/>
        <p:txBody>
          <a:bodyPr/>
          <a:lstStyle/>
          <a:p>
            <a:pPr>
              <a:defRPr/>
            </a:pPr>
            <a:fld id="{70B0E88B-1183-42A5-A789-9A7FFF2AFA69}" type="slidenum">
              <a:rPr lang="en-US" smtClean="0"/>
              <a:pPr>
                <a:defRPr/>
              </a:pPr>
              <a:t>167</a:t>
            </a:fld>
            <a:endParaRPr lang="en-US" dirty="0"/>
          </a:p>
        </p:txBody>
      </p:sp>
      <p:grpSp>
        <p:nvGrpSpPr>
          <p:cNvPr id="25" name="Group 24"/>
          <p:cNvGrpSpPr/>
          <p:nvPr/>
        </p:nvGrpSpPr>
        <p:grpSpPr>
          <a:xfrm>
            <a:off x="287338" y="936623"/>
            <a:ext cx="3070225" cy="2686047"/>
            <a:chOff x="287338" y="936623"/>
            <a:chExt cx="3070225" cy="2686047"/>
          </a:xfrm>
        </p:grpSpPr>
        <p:sp>
          <p:nvSpPr>
            <p:cNvPr id="59404" name="Rectangle 28"/>
            <p:cNvSpPr>
              <a:spLocks noChangeArrowheads="1"/>
            </p:cNvSpPr>
            <p:nvPr/>
          </p:nvSpPr>
          <p:spPr bwMode="auto">
            <a:xfrm>
              <a:off x="287338" y="1009648"/>
              <a:ext cx="3070225" cy="2613022"/>
            </a:xfrm>
            <a:prstGeom prst="rect">
              <a:avLst/>
            </a:prstGeom>
            <a:solidFill>
              <a:srgbClr val="DDDDDD"/>
            </a:solidFill>
            <a:ln w="9525">
              <a:solidFill>
                <a:schemeClr val="tx1"/>
              </a:solidFill>
              <a:miter lim="800000"/>
              <a:headEnd/>
              <a:tailEnd/>
            </a:ln>
          </p:spPr>
          <p:txBody>
            <a:bodyPr wrap="none" anchor="ctr"/>
            <a:lstStyle/>
            <a:p>
              <a:endParaRPr lang="en-US"/>
            </a:p>
          </p:txBody>
        </p:sp>
        <p:grpSp>
          <p:nvGrpSpPr>
            <p:cNvPr id="59405" name="Group 22"/>
            <p:cNvGrpSpPr>
              <a:grpSpLocks/>
            </p:cNvGrpSpPr>
            <p:nvPr/>
          </p:nvGrpSpPr>
          <p:grpSpPr bwMode="auto">
            <a:xfrm>
              <a:off x="806451" y="936623"/>
              <a:ext cx="2330450" cy="2325685"/>
              <a:chOff x="397" y="560"/>
              <a:chExt cx="1468" cy="1465"/>
            </a:xfrm>
          </p:grpSpPr>
          <p:sp>
            <p:nvSpPr>
              <p:cNvPr id="59406" name="Oval 11"/>
              <p:cNvSpPr>
                <a:spLocks noChangeArrowheads="1"/>
              </p:cNvSpPr>
              <p:nvPr/>
            </p:nvSpPr>
            <p:spPr bwMode="auto">
              <a:xfrm>
                <a:off x="397" y="1009"/>
                <a:ext cx="984" cy="984"/>
              </a:xfrm>
              <a:prstGeom prst="ellipse">
                <a:avLst/>
              </a:prstGeom>
              <a:noFill/>
              <a:ln w="38100">
                <a:solidFill>
                  <a:schemeClr val="folHlink"/>
                </a:solidFill>
                <a:round/>
                <a:headEnd/>
                <a:tailEnd/>
              </a:ln>
            </p:spPr>
            <p:txBody>
              <a:bodyPr wrap="none" anchor="ctr"/>
              <a:lstStyle/>
              <a:p>
                <a:endParaRPr lang="en-US"/>
              </a:p>
            </p:txBody>
          </p:sp>
          <p:sp>
            <p:nvSpPr>
              <p:cNvPr id="59407" name="Line 12"/>
              <p:cNvSpPr>
                <a:spLocks noChangeShapeType="1"/>
              </p:cNvSpPr>
              <p:nvPr/>
            </p:nvSpPr>
            <p:spPr bwMode="auto">
              <a:xfrm flipH="1">
                <a:off x="453" y="1498"/>
                <a:ext cx="438" cy="164"/>
              </a:xfrm>
              <a:prstGeom prst="line">
                <a:avLst/>
              </a:prstGeom>
              <a:noFill/>
              <a:ln w="9525">
                <a:solidFill>
                  <a:schemeClr val="bg2"/>
                </a:solidFill>
                <a:round/>
                <a:headEnd/>
                <a:tailEnd type="triangle" w="med" len="med"/>
              </a:ln>
            </p:spPr>
            <p:txBody>
              <a:bodyPr wrap="none"/>
              <a:lstStyle/>
              <a:p>
                <a:endParaRPr lang="en-US"/>
              </a:p>
            </p:txBody>
          </p:sp>
          <p:sp>
            <p:nvSpPr>
              <p:cNvPr id="59408" name="Text Box 13"/>
              <p:cNvSpPr txBox="1">
                <a:spLocks noChangeArrowheads="1"/>
              </p:cNvSpPr>
              <p:nvPr/>
            </p:nvSpPr>
            <p:spPr bwMode="auto">
              <a:xfrm>
                <a:off x="508" y="1261"/>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59409" name="Line 14"/>
              <p:cNvSpPr>
                <a:spLocks noChangeShapeType="1"/>
              </p:cNvSpPr>
              <p:nvPr/>
            </p:nvSpPr>
            <p:spPr bwMode="auto">
              <a:xfrm flipV="1">
                <a:off x="1376" y="1401"/>
                <a:ext cx="0" cy="121"/>
              </a:xfrm>
              <a:prstGeom prst="line">
                <a:avLst/>
              </a:prstGeom>
              <a:noFill/>
              <a:ln w="38100">
                <a:solidFill>
                  <a:schemeClr val="folHlink"/>
                </a:solidFill>
                <a:round/>
                <a:headEnd/>
                <a:tailEnd type="triangle" w="lg" len="med"/>
              </a:ln>
            </p:spPr>
            <p:txBody>
              <a:bodyPr wrap="none"/>
              <a:lstStyle/>
              <a:p>
                <a:endParaRPr lang="en-US"/>
              </a:p>
            </p:txBody>
          </p:sp>
          <p:sp>
            <p:nvSpPr>
              <p:cNvPr id="59410" name="Line 15"/>
              <p:cNvSpPr>
                <a:spLocks noChangeShapeType="1"/>
              </p:cNvSpPr>
              <p:nvPr/>
            </p:nvSpPr>
            <p:spPr bwMode="auto">
              <a:xfrm flipV="1">
                <a:off x="1373" y="1497"/>
                <a:ext cx="0" cy="121"/>
              </a:xfrm>
              <a:prstGeom prst="line">
                <a:avLst/>
              </a:prstGeom>
              <a:noFill/>
              <a:ln w="38100">
                <a:solidFill>
                  <a:schemeClr val="folHlink"/>
                </a:solidFill>
                <a:round/>
                <a:headEnd/>
                <a:tailEnd type="triangle" w="lg" len="med"/>
              </a:ln>
            </p:spPr>
            <p:txBody>
              <a:bodyPr wrap="none"/>
              <a:lstStyle/>
              <a:p>
                <a:endParaRPr lang="en-US"/>
              </a:p>
            </p:txBody>
          </p:sp>
          <p:sp>
            <p:nvSpPr>
              <p:cNvPr id="59411" name="Line 16"/>
              <p:cNvSpPr>
                <a:spLocks noChangeShapeType="1"/>
              </p:cNvSpPr>
              <p:nvPr/>
            </p:nvSpPr>
            <p:spPr bwMode="auto">
              <a:xfrm>
                <a:off x="894" y="1504"/>
                <a:ext cx="731" cy="0"/>
              </a:xfrm>
              <a:prstGeom prst="line">
                <a:avLst/>
              </a:prstGeom>
              <a:noFill/>
              <a:ln w="9525">
                <a:solidFill>
                  <a:schemeClr val="tx1"/>
                </a:solidFill>
                <a:round/>
                <a:headEnd/>
                <a:tailEnd type="triangle" w="med" len="med"/>
              </a:ln>
            </p:spPr>
            <p:txBody>
              <a:bodyPr wrap="none"/>
              <a:lstStyle/>
              <a:p>
                <a:endParaRPr lang="en-US"/>
              </a:p>
            </p:txBody>
          </p:sp>
          <p:sp>
            <p:nvSpPr>
              <p:cNvPr id="59412" name="Text Box 17"/>
              <p:cNvSpPr txBox="1">
                <a:spLocks noChangeArrowheads="1"/>
              </p:cNvSpPr>
              <p:nvPr/>
            </p:nvSpPr>
            <p:spPr bwMode="auto">
              <a:xfrm>
                <a:off x="1678" y="1368"/>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x</a:t>
                </a:r>
              </a:p>
            </p:txBody>
          </p:sp>
          <p:sp>
            <p:nvSpPr>
              <p:cNvPr id="59413" name="Line 18"/>
              <p:cNvSpPr>
                <a:spLocks noChangeShapeType="1"/>
              </p:cNvSpPr>
              <p:nvPr/>
            </p:nvSpPr>
            <p:spPr bwMode="auto">
              <a:xfrm flipV="1">
                <a:off x="894" y="825"/>
                <a:ext cx="0" cy="671"/>
              </a:xfrm>
              <a:prstGeom prst="line">
                <a:avLst/>
              </a:prstGeom>
              <a:noFill/>
              <a:ln w="9525">
                <a:solidFill>
                  <a:schemeClr val="tx1"/>
                </a:solidFill>
                <a:round/>
                <a:headEnd/>
                <a:tailEnd type="triangle" w="med" len="med"/>
              </a:ln>
            </p:spPr>
            <p:txBody>
              <a:bodyPr wrap="none"/>
              <a:lstStyle/>
              <a:p>
                <a:endParaRPr lang="en-US"/>
              </a:p>
            </p:txBody>
          </p:sp>
          <p:sp>
            <p:nvSpPr>
              <p:cNvPr id="59414" name="Text Box 19"/>
              <p:cNvSpPr txBox="1">
                <a:spLocks noChangeArrowheads="1"/>
              </p:cNvSpPr>
              <p:nvPr/>
            </p:nvSpPr>
            <p:spPr bwMode="auto">
              <a:xfrm>
                <a:off x="818" y="560"/>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y</a:t>
                </a:r>
              </a:p>
            </p:txBody>
          </p:sp>
          <p:graphicFrame>
            <p:nvGraphicFramePr>
              <p:cNvPr id="59398" name="Object 21"/>
              <p:cNvGraphicFramePr>
                <a:graphicFrameLocks noChangeAspect="1"/>
              </p:cNvGraphicFramePr>
              <p:nvPr/>
            </p:nvGraphicFramePr>
            <p:xfrm>
              <a:off x="1369" y="1704"/>
              <a:ext cx="372" cy="321"/>
            </p:xfrm>
            <a:graphic>
              <a:graphicData uri="http://schemas.openxmlformats.org/presentationml/2006/ole">
                <mc:AlternateContent xmlns:mc="http://schemas.openxmlformats.org/markup-compatibility/2006">
                  <mc:Choice xmlns:v="urn:schemas-microsoft-com:vml" Requires="v">
                    <p:oleObj spid="_x0000_s59508" name="Equation" r:id="rId11" imgW="279279" imgH="241195" progId="Equation.DSMT4">
                      <p:embed/>
                    </p:oleObj>
                  </mc:Choice>
                  <mc:Fallback>
                    <p:oleObj name="Equation" r:id="rId11" imgW="279279" imgH="241195" progId="Equation.DSMT4">
                      <p:embed/>
                      <p:pic>
                        <p:nvPicPr>
                          <p:cNvPr id="0" name="Picture 1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9" y="1704"/>
                            <a:ext cx="372" cy="32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
          <p:nvSpPr>
            <p:cNvPr id="24" name="TextBox 23"/>
            <p:cNvSpPr txBox="1"/>
            <p:nvPr/>
          </p:nvSpPr>
          <p:spPr>
            <a:xfrm>
              <a:off x="2013857" y="1197429"/>
              <a:ext cx="1172116" cy="369332"/>
            </a:xfrm>
            <a:prstGeom prst="rect">
              <a:avLst/>
            </a:prstGeom>
            <a:noFill/>
          </p:spPr>
          <p:txBody>
            <a:bodyPr wrap="none" rtlCol="0">
              <a:spAutoFit/>
            </a:bodyPr>
            <a:lstStyle/>
            <a:p>
              <a:r>
                <a:rPr lang="en-US" dirty="0" smtClean="0">
                  <a:latin typeface="Arial" pitchFamily="34" charset="0"/>
                  <a:cs typeface="Arial" pitchFamily="34" charset="0"/>
                </a:rPr>
                <a:t>Substrate</a:t>
              </a:r>
              <a:endParaRPr lang="en-US" dirty="0">
                <a:latin typeface="Arial" pitchFamily="34" charset="0"/>
                <a:cs typeface="Arial" pitchFamily="34" charset="0"/>
              </a:endParaRPr>
            </a:p>
          </p:txBody>
        </p:sp>
      </p:grpSp>
      <p:sp>
        <p:nvSpPr>
          <p:cNvPr id="26"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Rectangle 54"/>
          <p:cNvSpPr/>
          <p:nvPr/>
        </p:nvSpPr>
        <p:spPr bwMode="auto">
          <a:xfrm>
            <a:off x="522514" y="5649686"/>
            <a:ext cx="8164286" cy="751114"/>
          </a:xfrm>
          <a:prstGeom prst="rect">
            <a:avLst/>
          </a:prstGeom>
          <a:solidFill>
            <a:srgbClr val="FFCC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60418" name="Object 19"/>
          <p:cNvGraphicFramePr>
            <a:graphicFrameLocks noChangeAspect="1"/>
          </p:cNvGraphicFramePr>
          <p:nvPr/>
        </p:nvGraphicFramePr>
        <p:xfrm>
          <a:off x="4972319" y="1373023"/>
          <a:ext cx="1501775" cy="509587"/>
        </p:xfrm>
        <a:graphic>
          <a:graphicData uri="http://schemas.openxmlformats.org/presentationml/2006/ole">
            <mc:AlternateContent xmlns:mc="http://schemas.openxmlformats.org/markup-compatibility/2006">
              <mc:Choice xmlns:v="urn:schemas-microsoft-com:vml" Requires="v">
                <p:oleObj spid="_x0000_s60552" name="Equation" r:id="rId3" imgW="710891" imgH="241195" progId="Equation.DSMT4">
                  <p:embed/>
                </p:oleObj>
              </mc:Choice>
              <mc:Fallback>
                <p:oleObj name="Equation" r:id="rId3" imgW="710891" imgH="241195" progId="Equation.DSMT4">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19" y="1373023"/>
                        <a:ext cx="1501775" cy="509587"/>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aphicFrame>
        <p:nvGraphicFramePr>
          <p:cNvPr id="60419" name="Object 21"/>
          <p:cNvGraphicFramePr>
            <a:graphicFrameLocks noChangeAspect="1"/>
          </p:cNvGraphicFramePr>
          <p:nvPr/>
        </p:nvGraphicFramePr>
        <p:xfrm>
          <a:off x="6010275" y="2398713"/>
          <a:ext cx="1520825" cy="498475"/>
        </p:xfrm>
        <a:graphic>
          <a:graphicData uri="http://schemas.openxmlformats.org/presentationml/2006/ole">
            <mc:AlternateContent xmlns:mc="http://schemas.openxmlformats.org/markup-compatibility/2006">
              <mc:Choice xmlns:v="urn:schemas-microsoft-com:vml" Requires="v">
                <p:oleObj spid="_x0000_s60553" name="Equation" r:id="rId5" imgW="736600" imgH="241300" progId="Equation.DSMT4">
                  <p:embed/>
                </p:oleObj>
              </mc:Choice>
              <mc:Fallback>
                <p:oleObj name="Equation" r:id="rId5" imgW="736600" imgH="241300" progId="Equation.DSMT4">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275" y="2398713"/>
                        <a:ext cx="1520825" cy="49847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60425" name="Text Box 22"/>
          <p:cNvSpPr txBox="1">
            <a:spLocks noChangeArrowheads="1"/>
          </p:cNvSpPr>
          <p:nvPr/>
        </p:nvSpPr>
        <p:spPr bwMode="auto">
          <a:xfrm>
            <a:off x="4103070" y="2440256"/>
            <a:ext cx="1964320"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For TM</a:t>
            </a:r>
            <a:r>
              <a:rPr lang="en-US" sz="2000" baseline="-25000" dirty="0">
                <a:solidFill>
                  <a:srgbClr val="0000FF"/>
                </a:solidFill>
                <a:latin typeface="Arial" charset="0"/>
              </a:rPr>
              <a:t>11</a:t>
            </a:r>
            <a:r>
              <a:rPr lang="en-US" sz="2000" dirty="0">
                <a:solidFill>
                  <a:srgbClr val="0000FF"/>
                </a:solidFill>
                <a:latin typeface="Arial" charset="0"/>
              </a:rPr>
              <a:t> mode:</a:t>
            </a:r>
          </a:p>
        </p:txBody>
      </p:sp>
      <p:graphicFrame>
        <p:nvGraphicFramePr>
          <p:cNvPr id="60420" name="Object 23"/>
          <p:cNvGraphicFramePr>
            <a:graphicFrameLocks noChangeAspect="1"/>
          </p:cNvGraphicFramePr>
          <p:nvPr/>
        </p:nvGraphicFramePr>
        <p:xfrm>
          <a:off x="3640138" y="3968750"/>
          <a:ext cx="1824037" cy="509588"/>
        </p:xfrm>
        <a:graphic>
          <a:graphicData uri="http://schemas.openxmlformats.org/presentationml/2006/ole">
            <mc:AlternateContent xmlns:mc="http://schemas.openxmlformats.org/markup-compatibility/2006">
              <mc:Choice xmlns:v="urn:schemas-microsoft-com:vml" Requires="v">
                <p:oleObj spid="_x0000_s60554" name="Equation" r:id="rId7" imgW="863225" imgH="241195" progId="Equation.DSMT4">
                  <p:embed/>
                </p:oleObj>
              </mc:Choice>
              <mc:Fallback>
                <p:oleObj name="Equation" r:id="rId7" imgW="863225" imgH="241195" progId="Equation.DSMT4">
                  <p:embed/>
                  <p:pic>
                    <p:nvPicPr>
                      <p:cNvPr id="0"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0138" y="3968750"/>
                        <a:ext cx="1824037" cy="509588"/>
                      </a:xfrm>
                      <a:prstGeom prst="rect">
                        <a:avLst/>
                      </a:prstGeom>
                      <a:solidFill>
                        <a:srgbClr val="FFFF99"/>
                      </a:solidFill>
                    </p:spPr>
                  </p:pic>
                </p:oleObj>
              </mc:Fallback>
            </mc:AlternateContent>
          </a:graphicData>
        </a:graphic>
      </p:graphicFrame>
      <p:sp>
        <p:nvSpPr>
          <p:cNvPr id="60426" name="Text Box 24"/>
          <p:cNvSpPr txBox="1">
            <a:spLocks noChangeArrowheads="1"/>
          </p:cNvSpPr>
          <p:nvPr/>
        </p:nvSpPr>
        <p:spPr bwMode="auto">
          <a:xfrm>
            <a:off x="1338350" y="4888413"/>
            <a:ext cx="2178802" cy="400110"/>
          </a:xfrm>
          <a:prstGeom prst="rect">
            <a:avLst/>
          </a:prstGeom>
          <a:noFill/>
          <a:ln w="9525">
            <a:noFill/>
            <a:miter lim="800000"/>
            <a:headEnd/>
            <a:tailEnd/>
          </a:ln>
        </p:spPr>
        <p:txBody>
          <a:bodyPr wrap="none">
            <a:spAutoFit/>
          </a:bodyPr>
          <a:lstStyle/>
          <a:p>
            <a:r>
              <a:rPr lang="en-US" sz="2000" dirty="0">
                <a:solidFill>
                  <a:srgbClr val="FF0000"/>
                </a:solidFill>
                <a:latin typeface="Arial" charset="0"/>
              </a:rPr>
              <a:t>Patch resonance:</a:t>
            </a:r>
          </a:p>
        </p:txBody>
      </p:sp>
      <p:graphicFrame>
        <p:nvGraphicFramePr>
          <p:cNvPr id="60421" name="Object 25"/>
          <p:cNvGraphicFramePr>
            <a:graphicFrameLocks noChangeAspect="1"/>
          </p:cNvGraphicFramePr>
          <p:nvPr/>
        </p:nvGraphicFramePr>
        <p:xfrm>
          <a:off x="3613150" y="4883150"/>
          <a:ext cx="1474788" cy="482600"/>
        </p:xfrm>
        <a:graphic>
          <a:graphicData uri="http://schemas.openxmlformats.org/presentationml/2006/ole">
            <mc:AlternateContent xmlns:mc="http://schemas.openxmlformats.org/markup-compatibility/2006">
              <mc:Choice xmlns:v="urn:schemas-microsoft-com:vml" Requires="v">
                <p:oleObj spid="_x0000_s60555" name="Equation" r:id="rId9" imgW="698500" imgH="228600" progId="Equation.DSMT4">
                  <p:embed/>
                </p:oleObj>
              </mc:Choice>
              <mc:Fallback>
                <p:oleObj name="Equation" r:id="rId9" imgW="698500" imgH="228600" progId="Equation.DSMT4">
                  <p:embed/>
                  <p:pic>
                    <p:nvPicPr>
                      <p:cNvPr id="0" name="Picture 1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3150" y="4883150"/>
                        <a:ext cx="1474788" cy="482600"/>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sp>
        <p:nvSpPr>
          <p:cNvPr id="60427" name="Text Box 26"/>
          <p:cNvSpPr txBox="1">
            <a:spLocks noChangeArrowheads="1"/>
          </p:cNvSpPr>
          <p:nvPr/>
        </p:nvSpPr>
        <p:spPr bwMode="auto">
          <a:xfrm>
            <a:off x="650195" y="5781867"/>
            <a:ext cx="867545"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Note: </a:t>
            </a:r>
          </a:p>
        </p:txBody>
      </p:sp>
      <p:graphicFrame>
        <p:nvGraphicFramePr>
          <p:cNvPr id="60422" name="Object 27"/>
          <p:cNvGraphicFramePr>
            <a:graphicFrameLocks noChangeAspect="1"/>
          </p:cNvGraphicFramePr>
          <p:nvPr/>
        </p:nvGraphicFramePr>
        <p:xfrm>
          <a:off x="1579789" y="5772115"/>
          <a:ext cx="1168359" cy="482680"/>
        </p:xfrm>
        <a:graphic>
          <a:graphicData uri="http://schemas.openxmlformats.org/presentationml/2006/ole">
            <mc:AlternateContent xmlns:mc="http://schemas.openxmlformats.org/markup-compatibility/2006">
              <mc:Choice xmlns:v="urn:schemas-microsoft-com:vml" Requires="v">
                <p:oleObj spid="_x0000_s60556" name="Equation" r:id="rId11" imgW="583947" imgH="241195" progId="Equation.DSMT4">
                  <p:embed/>
                </p:oleObj>
              </mc:Choice>
              <mc:Fallback>
                <p:oleObj name="Equation" r:id="rId11" imgW="583947" imgH="241195" progId="Equation.DSMT4">
                  <p:embed/>
                  <p:pic>
                    <p:nvPicPr>
                      <p:cNvPr id="0" name="Picture 1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9789" y="5772115"/>
                        <a:ext cx="1168359" cy="482680"/>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sp>
        <p:nvSpPr>
          <p:cNvPr id="60428" name="Text Box 28"/>
          <p:cNvSpPr txBox="1">
            <a:spLocks noChangeArrowheads="1"/>
          </p:cNvSpPr>
          <p:nvPr/>
        </p:nvSpPr>
        <p:spPr bwMode="auto">
          <a:xfrm>
            <a:off x="3924981" y="5838954"/>
            <a:ext cx="4557658" cy="369332"/>
          </a:xfrm>
          <a:prstGeom prst="rect">
            <a:avLst/>
          </a:prstGeom>
          <a:noFill/>
          <a:ln w="9525">
            <a:noFill/>
            <a:miter lim="800000"/>
            <a:headEnd/>
            <a:tailEnd/>
          </a:ln>
        </p:spPr>
        <p:txBody>
          <a:bodyPr wrap="none">
            <a:spAutoFit/>
          </a:bodyPr>
          <a:lstStyle/>
          <a:p>
            <a:r>
              <a:rPr lang="en-US" dirty="0" smtClean="0">
                <a:latin typeface="Arial" charset="0"/>
              </a:rPr>
              <a:t>The </a:t>
            </a:r>
            <a:r>
              <a:rPr lang="en-US" dirty="0">
                <a:latin typeface="Arial" charset="0"/>
              </a:rPr>
              <a:t>RSW patch is </a:t>
            </a:r>
            <a:r>
              <a:rPr lang="en-US" u="sng" dirty="0">
                <a:latin typeface="Arial" charset="0"/>
              </a:rPr>
              <a:t>too big</a:t>
            </a:r>
            <a:r>
              <a:rPr lang="en-US" dirty="0">
                <a:latin typeface="Arial" charset="0"/>
              </a:rPr>
              <a:t> to be resonant</a:t>
            </a:r>
            <a:r>
              <a:rPr lang="en-US" dirty="0" smtClean="0">
                <a:latin typeface="Arial" charset="0"/>
              </a:rPr>
              <a:t>.</a:t>
            </a:r>
            <a:endParaRPr lang="en-US" dirty="0">
              <a:latin typeface="Arial" charset="0"/>
            </a:endParaRPr>
          </a:p>
        </p:txBody>
      </p:sp>
      <p:sp>
        <p:nvSpPr>
          <p:cNvPr id="25" name="Slide Number Placeholder 24"/>
          <p:cNvSpPr>
            <a:spLocks noGrp="1"/>
          </p:cNvSpPr>
          <p:nvPr>
            <p:ph type="sldNum" sz="quarter" idx="4"/>
          </p:nvPr>
        </p:nvSpPr>
        <p:spPr/>
        <p:txBody>
          <a:bodyPr/>
          <a:lstStyle/>
          <a:p>
            <a:pPr>
              <a:defRPr/>
            </a:pPr>
            <a:fld id="{70B0E88B-1183-42A5-A789-9A7FFF2AFA69}" type="slidenum">
              <a:rPr lang="en-US" smtClean="0"/>
              <a:pPr>
                <a:defRPr/>
              </a:pPr>
              <a:t>168</a:t>
            </a:fld>
            <a:endParaRPr lang="en-US" dirty="0"/>
          </a:p>
        </p:txBody>
      </p:sp>
      <p:sp>
        <p:nvSpPr>
          <p:cNvPr id="39" name="Text Box 24"/>
          <p:cNvSpPr txBox="1">
            <a:spLocks noChangeArrowheads="1"/>
          </p:cNvSpPr>
          <p:nvPr/>
        </p:nvSpPr>
        <p:spPr bwMode="auto">
          <a:xfrm>
            <a:off x="2547652" y="4007661"/>
            <a:ext cx="926857" cy="400110"/>
          </a:xfrm>
          <a:prstGeom prst="rect">
            <a:avLst/>
          </a:prstGeom>
          <a:noFill/>
          <a:ln w="9525">
            <a:noFill/>
            <a:miter lim="800000"/>
            <a:headEnd/>
            <a:tailEnd/>
          </a:ln>
        </p:spPr>
        <p:txBody>
          <a:bodyPr wrap="none">
            <a:spAutoFit/>
          </a:bodyPr>
          <a:lstStyle/>
          <a:p>
            <a:r>
              <a:rPr lang="en-US" sz="2000" dirty="0" smtClean="0">
                <a:solidFill>
                  <a:srgbClr val="0000FF"/>
                </a:solidFill>
                <a:latin typeface="Arial" charset="0"/>
              </a:rPr>
              <a:t>Hence</a:t>
            </a:r>
            <a:endParaRPr lang="en-US" sz="2000" dirty="0">
              <a:solidFill>
                <a:srgbClr val="0000FF"/>
              </a:solidFill>
              <a:latin typeface="Arial" charset="0"/>
            </a:endParaRPr>
          </a:p>
        </p:txBody>
      </p:sp>
      <p:grpSp>
        <p:nvGrpSpPr>
          <p:cNvPr id="40" name="Group 39"/>
          <p:cNvGrpSpPr/>
          <p:nvPr/>
        </p:nvGrpSpPr>
        <p:grpSpPr>
          <a:xfrm>
            <a:off x="287338" y="936623"/>
            <a:ext cx="3070225" cy="2686047"/>
            <a:chOff x="287338" y="936623"/>
            <a:chExt cx="3070225" cy="2686047"/>
          </a:xfrm>
        </p:grpSpPr>
        <p:sp>
          <p:nvSpPr>
            <p:cNvPr id="41" name="Rectangle 28"/>
            <p:cNvSpPr>
              <a:spLocks noChangeArrowheads="1"/>
            </p:cNvSpPr>
            <p:nvPr/>
          </p:nvSpPr>
          <p:spPr bwMode="auto">
            <a:xfrm>
              <a:off x="287338" y="1009648"/>
              <a:ext cx="3070225" cy="2613022"/>
            </a:xfrm>
            <a:prstGeom prst="rect">
              <a:avLst/>
            </a:prstGeom>
            <a:solidFill>
              <a:srgbClr val="DDDDDD"/>
            </a:solidFill>
            <a:ln w="9525">
              <a:solidFill>
                <a:schemeClr val="tx1"/>
              </a:solidFill>
              <a:miter lim="800000"/>
              <a:headEnd/>
              <a:tailEnd/>
            </a:ln>
          </p:spPr>
          <p:txBody>
            <a:bodyPr wrap="none" anchor="ctr"/>
            <a:lstStyle/>
            <a:p>
              <a:endParaRPr lang="en-US"/>
            </a:p>
          </p:txBody>
        </p:sp>
        <p:grpSp>
          <p:nvGrpSpPr>
            <p:cNvPr id="42" name="Group 22"/>
            <p:cNvGrpSpPr>
              <a:grpSpLocks/>
            </p:cNvGrpSpPr>
            <p:nvPr/>
          </p:nvGrpSpPr>
          <p:grpSpPr bwMode="auto">
            <a:xfrm>
              <a:off x="806451" y="936623"/>
              <a:ext cx="2330450" cy="2325685"/>
              <a:chOff x="397" y="560"/>
              <a:chExt cx="1468" cy="1465"/>
            </a:xfrm>
          </p:grpSpPr>
          <p:sp>
            <p:nvSpPr>
              <p:cNvPr id="44" name="Oval 11"/>
              <p:cNvSpPr>
                <a:spLocks noChangeArrowheads="1"/>
              </p:cNvSpPr>
              <p:nvPr/>
            </p:nvSpPr>
            <p:spPr bwMode="auto">
              <a:xfrm>
                <a:off x="397" y="1009"/>
                <a:ext cx="984" cy="984"/>
              </a:xfrm>
              <a:prstGeom prst="ellipse">
                <a:avLst/>
              </a:prstGeom>
              <a:noFill/>
              <a:ln w="38100">
                <a:solidFill>
                  <a:schemeClr val="folHlink"/>
                </a:solidFill>
                <a:round/>
                <a:headEnd/>
                <a:tailEnd/>
              </a:ln>
            </p:spPr>
            <p:txBody>
              <a:bodyPr wrap="none" anchor="ctr"/>
              <a:lstStyle/>
              <a:p>
                <a:endParaRPr lang="en-US"/>
              </a:p>
            </p:txBody>
          </p:sp>
          <p:sp>
            <p:nvSpPr>
              <p:cNvPr id="45" name="Line 12"/>
              <p:cNvSpPr>
                <a:spLocks noChangeShapeType="1"/>
              </p:cNvSpPr>
              <p:nvPr/>
            </p:nvSpPr>
            <p:spPr bwMode="auto">
              <a:xfrm flipH="1">
                <a:off x="453" y="1498"/>
                <a:ext cx="438" cy="164"/>
              </a:xfrm>
              <a:prstGeom prst="line">
                <a:avLst/>
              </a:prstGeom>
              <a:noFill/>
              <a:ln w="9525">
                <a:solidFill>
                  <a:schemeClr val="bg2"/>
                </a:solidFill>
                <a:round/>
                <a:headEnd/>
                <a:tailEnd type="triangle" w="med" len="med"/>
              </a:ln>
            </p:spPr>
            <p:txBody>
              <a:bodyPr wrap="none"/>
              <a:lstStyle/>
              <a:p>
                <a:endParaRPr lang="en-US"/>
              </a:p>
            </p:txBody>
          </p:sp>
          <p:sp>
            <p:nvSpPr>
              <p:cNvPr id="46" name="Text Box 13"/>
              <p:cNvSpPr txBox="1">
                <a:spLocks noChangeArrowheads="1"/>
              </p:cNvSpPr>
              <p:nvPr/>
            </p:nvSpPr>
            <p:spPr bwMode="auto">
              <a:xfrm>
                <a:off x="508" y="1261"/>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47" name="Line 14"/>
              <p:cNvSpPr>
                <a:spLocks noChangeShapeType="1"/>
              </p:cNvSpPr>
              <p:nvPr/>
            </p:nvSpPr>
            <p:spPr bwMode="auto">
              <a:xfrm flipV="1">
                <a:off x="1376" y="1401"/>
                <a:ext cx="0" cy="121"/>
              </a:xfrm>
              <a:prstGeom prst="line">
                <a:avLst/>
              </a:prstGeom>
              <a:noFill/>
              <a:ln w="38100">
                <a:solidFill>
                  <a:schemeClr val="folHlink"/>
                </a:solidFill>
                <a:round/>
                <a:headEnd/>
                <a:tailEnd type="triangle" w="lg" len="med"/>
              </a:ln>
            </p:spPr>
            <p:txBody>
              <a:bodyPr wrap="none"/>
              <a:lstStyle/>
              <a:p>
                <a:endParaRPr lang="en-US"/>
              </a:p>
            </p:txBody>
          </p:sp>
          <p:sp>
            <p:nvSpPr>
              <p:cNvPr id="48" name="Line 15"/>
              <p:cNvSpPr>
                <a:spLocks noChangeShapeType="1"/>
              </p:cNvSpPr>
              <p:nvPr/>
            </p:nvSpPr>
            <p:spPr bwMode="auto">
              <a:xfrm flipV="1">
                <a:off x="1373" y="1497"/>
                <a:ext cx="0" cy="121"/>
              </a:xfrm>
              <a:prstGeom prst="line">
                <a:avLst/>
              </a:prstGeom>
              <a:noFill/>
              <a:ln w="38100">
                <a:solidFill>
                  <a:schemeClr val="folHlink"/>
                </a:solidFill>
                <a:round/>
                <a:headEnd/>
                <a:tailEnd type="triangle" w="lg" len="med"/>
              </a:ln>
            </p:spPr>
            <p:txBody>
              <a:bodyPr wrap="none"/>
              <a:lstStyle/>
              <a:p>
                <a:endParaRPr lang="en-US"/>
              </a:p>
            </p:txBody>
          </p:sp>
          <p:sp>
            <p:nvSpPr>
              <p:cNvPr id="49" name="Line 16"/>
              <p:cNvSpPr>
                <a:spLocks noChangeShapeType="1"/>
              </p:cNvSpPr>
              <p:nvPr/>
            </p:nvSpPr>
            <p:spPr bwMode="auto">
              <a:xfrm>
                <a:off x="894" y="1504"/>
                <a:ext cx="731" cy="0"/>
              </a:xfrm>
              <a:prstGeom prst="line">
                <a:avLst/>
              </a:prstGeom>
              <a:noFill/>
              <a:ln w="9525">
                <a:solidFill>
                  <a:schemeClr val="tx1"/>
                </a:solidFill>
                <a:round/>
                <a:headEnd/>
                <a:tailEnd type="triangle" w="med" len="med"/>
              </a:ln>
            </p:spPr>
            <p:txBody>
              <a:bodyPr wrap="none"/>
              <a:lstStyle/>
              <a:p>
                <a:endParaRPr lang="en-US"/>
              </a:p>
            </p:txBody>
          </p:sp>
          <p:sp>
            <p:nvSpPr>
              <p:cNvPr id="50" name="Text Box 17"/>
              <p:cNvSpPr txBox="1">
                <a:spLocks noChangeArrowheads="1"/>
              </p:cNvSpPr>
              <p:nvPr/>
            </p:nvSpPr>
            <p:spPr bwMode="auto">
              <a:xfrm>
                <a:off x="1678" y="1368"/>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x</a:t>
                </a:r>
              </a:p>
            </p:txBody>
          </p:sp>
          <p:sp>
            <p:nvSpPr>
              <p:cNvPr id="51" name="Line 18"/>
              <p:cNvSpPr>
                <a:spLocks noChangeShapeType="1"/>
              </p:cNvSpPr>
              <p:nvPr/>
            </p:nvSpPr>
            <p:spPr bwMode="auto">
              <a:xfrm flipV="1">
                <a:off x="894" y="825"/>
                <a:ext cx="0" cy="671"/>
              </a:xfrm>
              <a:prstGeom prst="line">
                <a:avLst/>
              </a:prstGeom>
              <a:noFill/>
              <a:ln w="9525">
                <a:solidFill>
                  <a:schemeClr val="tx1"/>
                </a:solidFill>
                <a:round/>
                <a:headEnd/>
                <a:tailEnd type="triangle" w="med" len="med"/>
              </a:ln>
            </p:spPr>
            <p:txBody>
              <a:bodyPr wrap="none"/>
              <a:lstStyle/>
              <a:p>
                <a:endParaRPr lang="en-US"/>
              </a:p>
            </p:txBody>
          </p:sp>
          <p:sp>
            <p:nvSpPr>
              <p:cNvPr id="52" name="Text Box 19"/>
              <p:cNvSpPr txBox="1">
                <a:spLocks noChangeArrowheads="1"/>
              </p:cNvSpPr>
              <p:nvPr/>
            </p:nvSpPr>
            <p:spPr bwMode="auto">
              <a:xfrm>
                <a:off x="818" y="560"/>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y</a:t>
                </a:r>
              </a:p>
            </p:txBody>
          </p:sp>
          <p:graphicFrame>
            <p:nvGraphicFramePr>
              <p:cNvPr id="53" name="Object 21"/>
              <p:cNvGraphicFramePr>
                <a:graphicFrameLocks noChangeAspect="1"/>
              </p:cNvGraphicFramePr>
              <p:nvPr/>
            </p:nvGraphicFramePr>
            <p:xfrm>
              <a:off x="1369" y="1704"/>
              <a:ext cx="372" cy="321"/>
            </p:xfrm>
            <a:graphic>
              <a:graphicData uri="http://schemas.openxmlformats.org/presentationml/2006/ole">
                <mc:AlternateContent xmlns:mc="http://schemas.openxmlformats.org/markup-compatibility/2006">
                  <mc:Choice xmlns:v="urn:schemas-microsoft-com:vml" Requires="v">
                    <p:oleObj spid="_x0000_s60557" name="Equation" r:id="rId13" imgW="279279" imgH="241195" progId="Equation.DSMT4">
                      <p:embed/>
                    </p:oleObj>
                  </mc:Choice>
                  <mc:Fallback>
                    <p:oleObj name="Equation" r:id="rId13" imgW="279279" imgH="241195" progId="Equation.DSMT4">
                      <p:embed/>
                      <p:pic>
                        <p:nvPicPr>
                          <p:cNvPr id="0" name="Picture 1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9" y="1704"/>
                            <a:ext cx="372" cy="32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
          <p:nvSpPr>
            <p:cNvPr id="43" name="TextBox 42"/>
            <p:cNvSpPr txBox="1"/>
            <p:nvPr/>
          </p:nvSpPr>
          <p:spPr>
            <a:xfrm>
              <a:off x="2013857" y="1197429"/>
              <a:ext cx="1172116" cy="369332"/>
            </a:xfrm>
            <a:prstGeom prst="rect">
              <a:avLst/>
            </a:prstGeom>
            <a:noFill/>
          </p:spPr>
          <p:txBody>
            <a:bodyPr wrap="none" rtlCol="0">
              <a:spAutoFit/>
            </a:bodyPr>
            <a:lstStyle/>
            <a:p>
              <a:r>
                <a:rPr lang="en-US" dirty="0" smtClean="0">
                  <a:latin typeface="Arial" pitchFamily="34" charset="0"/>
                  <a:cs typeface="Arial" pitchFamily="34" charset="0"/>
                </a:rPr>
                <a:t>Substrate</a:t>
              </a:r>
              <a:endParaRPr lang="en-US" dirty="0">
                <a:latin typeface="Arial" pitchFamily="34" charset="0"/>
                <a:cs typeface="Arial" pitchFamily="34" charset="0"/>
              </a:endParaRPr>
            </a:p>
          </p:txBody>
        </p:sp>
      </p:grpSp>
      <p:sp>
        <p:nvSpPr>
          <p:cNvPr id="54" name="Right Arrow 53"/>
          <p:cNvSpPr/>
          <p:nvPr/>
        </p:nvSpPr>
        <p:spPr bwMode="auto">
          <a:xfrm>
            <a:off x="3091543" y="5889172"/>
            <a:ext cx="413657" cy="239485"/>
          </a:xfrm>
          <a:prstGeom prst="rightArrow">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0"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42" name="Object 277"/>
          <p:cNvGraphicFramePr>
            <a:graphicFrameLocks noChangeAspect="1"/>
          </p:cNvGraphicFramePr>
          <p:nvPr/>
        </p:nvGraphicFramePr>
        <p:xfrm>
          <a:off x="3646839" y="3848761"/>
          <a:ext cx="1641640" cy="458231"/>
        </p:xfrm>
        <a:graphic>
          <a:graphicData uri="http://schemas.openxmlformats.org/presentationml/2006/ole">
            <mc:AlternateContent xmlns:mc="http://schemas.openxmlformats.org/markup-compatibility/2006">
              <mc:Choice xmlns:v="urn:schemas-microsoft-com:vml" Requires="v">
                <p:oleObj spid="_x0000_s61486" name="Equation" r:id="rId3" imgW="863225" imgH="241195" progId="Equation.DSMT4">
                  <p:embed/>
                </p:oleObj>
              </mc:Choice>
              <mc:Fallback>
                <p:oleObj name="Equation" r:id="rId3" imgW="863225" imgH="241195"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839" y="3848761"/>
                        <a:ext cx="1641640" cy="458231"/>
                      </a:xfrm>
                      <a:prstGeom prst="rect">
                        <a:avLst/>
                      </a:prstGeom>
                      <a:solidFill>
                        <a:srgbClr val="FFFF99"/>
                      </a:solidFill>
                    </p:spPr>
                  </p:pic>
                </p:oleObj>
              </mc:Fallback>
            </mc:AlternateContent>
          </a:graphicData>
        </a:graphic>
      </p:graphicFrame>
      <p:sp>
        <p:nvSpPr>
          <p:cNvPr id="61444" name="Text Box 278"/>
          <p:cNvSpPr txBox="1">
            <a:spLocks noChangeArrowheads="1"/>
          </p:cNvSpPr>
          <p:nvPr/>
        </p:nvSpPr>
        <p:spPr bwMode="auto">
          <a:xfrm>
            <a:off x="944563" y="4438960"/>
            <a:ext cx="5961062" cy="45720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The radius </a:t>
            </a:r>
            <a:r>
              <a:rPr lang="en-US" sz="2400" i="1" dirty="0">
                <a:solidFill>
                  <a:srgbClr val="0000FF"/>
                </a:solidFill>
                <a:latin typeface="Times New Roman" pitchFamily="18" charset="0"/>
              </a:rPr>
              <a:t>a</a:t>
            </a:r>
            <a:r>
              <a:rPr lang="en-US" sz="2000" dirty="0">
                <a:solidFill>
                  <a:srgbClr val="0000FF"/>
                </a:solidFill>
                <a:latin typeface="Arial" charset="0"/>
              </a:rPr>
              <a:t> is chosen to make the patch resonant:</a:t>
            </a:r>
          </a:p>
        </p:txBody>
      </p:sp>
      <p:graphicFrame>
        <p:nvGraphicFramePr>
          <p:cNvPr id="61443" name="Object 279"/>
          <p:cNvGraphicFramePr>
            <a:graphicFrameLocks noChangeAspect="1"/>
          </p:cNvGraphicFramePr>
          <p:nvPr/>
        </p:nvGraphicFramePr>
        <p:xfrm>
          <a:off x="3222625" y="4938713"/>
          <a:ext cx="2251075" cy="1749425"/>
        </p:xfrm>
        <a:graphic>
          <a:graphicData uri="http://schemas.openxmlformats.org/presentationml/2006/ole">
            <mc:AlternateContent xmlns:mc="http://schemas.openxmlformats.org/markup-compatibility/2006">
              <mc:Choice xmlns:v="urn:schemas-microsoft-com:vml" Requires="v">
                <p:oleObj spid="_x0000_s61487" name="Equation" r:id="rId5" imgW="1308100" imgH="1016000" progId="Equation.DSMT4">
                  <p:embed/>
                </p:oleObj>
              </mc:Choice>
              <mc:Fallback>
                <p:oleObj name="Equation" r:id="rId5" imgW="1308100" imgH="1016000" progId="Equation.DSMT4">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4938713"/>
                        <a:ext cx="2251075" cy="1749425"/>
                      </a:xfrm>
                      <a:prstGeom prst="rect">
                        <a:avLst/>
                      </a:prstGeom>
                      <a:solidFill>
                        <a:srgbClr val="FFFF99"/>
                      </a:solidFill>
                    </p:spPr>
                  </p:pic>
                </p:oleObj>
              </mc:Fallback>
            </mc:AlternateContent>
          </a:graphicData>
        </a:graphic>
      </p:graphicFrame>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169</a:t>
            </a:fld>
            <a:endParaRPr lang="en-US" dirty="0"/>
          </a:p>
        </p:txBody>
      </p:sp>
      <p:sp>
        <p:nvSpPr>
          <p:cNvPr id="8"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grpSp>
        <p:nvGrpSpPr>
          <p:cNvPr id="9" name="Group 311"/>
          <p:cNvGrpSpPr>
            <a:grpSpLocks/>
          </p:cNvGrpSpPr>
          <p:nvPr/>
        </p:nvGrpSpPr>
        <p:grpSpPr bwMode="auto">
          <a:xfrm>
            <a:off x="1238987" y="641917"/>
            <a:ext cx="6896100" cy="2806706"/>
            <a:chOff x="328" y="1570"/>
            <a:chExt cx="4344" cy="1768"/>
          </a:xfrm>
        </p:grpSpPr>
        <p:sp>
          <p:nvSpPr>
            <p:cNvPr id="10" name="Rectangle 30"/>
            <p:cNvSpPr>
              <a:spLocks noChangeArrowheads="1"/>
            </p:cNvSpPr>
            <p:nvPr/>
          </p:nvSpPr>
          <p:spPr bwMode="auto">
            <a:xfrm>
              <a:off x="1373" y="3165"/>
              <a:ext cx="744" cy="173"/>
            </a:xfrm>
            <a:prstGeom prst="rect">
              <a:avLst/>
            </a:prstGeom>
            <a:noFill/>
            <a:ln w="9525">
              <a:noFill/>
              <a:miter lim="800000"/>
              <a:headEnd/>
              <a:tailEnd/>
            </a:ln>
          </p:spPr>
          <p:txBody>
            <a:bodyPr wrap="none" lIns="0" tIns="0" rIns="0" bIns="0">
              <a:spAutoFit/>
            </a:bodyPr>
            <a:lstStyle/>
            <a:p>
              <a:pPr algn="ctr"/>
              <a:r>
                <a:rPr lang="en-US" dirty="0">
                  <a:latin typeface="Arial" charset="0"/>
                </a:rPr>
                <a:t>SIDE VIEW</a:t>
              </a:r>
            </a:p>
          </p:txBody>
        </p:sp>
        <p:sp>
          <p:nvSpPr>
            <p:cNvPr id="11" name="Rectangle 31"/>
            <p:cNvSpPr>
              <a:spLocks noChangeArrowheads="1"/>
            </p:cNvSpPr>
            <p:nvPr/>
          </p:nvSpPr>
          <p:spPr bwMode="auto">
            <a:xfrm>
              <a:off x="1457" y="2364"/>
              <a:ext cx="647" cy="308"/>
            </a:xfrm>
            <a:prstGeom prst="rect">
              <a:avLst/>
            </a:prstGeom>
            <a:solidFill>
              <a:srgbClr val="FFFFFF"/>
            </a:solidFill>
            <a:ln w="8890">
              <a:solidFill>
                <a:srgbClr val="FFFFFF"/>
              </a:solidFill>
              <a:miter lim="800000"/>
              <a:headEnd/>
              <a:tailEnd/>
            </a:ln>
          </p:spPr>
          <p:txBody>
            <a:bodyPr/>
            <a:lstStyle/>
            <a:p>
              <a:endParaRPr lang="en-US"/>
            </a:p>
          </p:txBody>
        </p:sp>
        <p:sp>
          <p:nvSpPr>
            <p:cNvPr id="12" name="Rectangle 32"/>
            <p:cNvSpPr>
              <a:spLocks noChangeArrowheads="1"/>
            </p:cNvSpPr>
            <p:nvPr/>
          </p:nvSpPr>
          <p:spPr bwMode="auto">
            <a:xfrm>
              <a:off x="1717" y="1570"/>
              <a:ext cx="125" cy="174"/>
            </a:xfrm>
            <a:prstGeom prst="rect">
              <a:avLst/>
            </a:prstGeom>
            <a:noFill/>
            <a:ln w="9525">
              <a:noFill/>
              <a:miter lim="800000"/>
              <a:headEnd/>
              <a:tailEnd/>
            </a:ln>
          </p:spPr>
          <p:txBody>
            <a:bodyPr wrap="square" lIns="0" tIns="0" rIns="0" bIns="0">
              <a:spAutoFit/>
            </a:bodyPr>
            <a:lstStyle/>
            <a:p>
              <a:pPr algn="ctr"/>
              <a:r>
                <a:rPr lang="en-US" i="1" dirty="0">
                  <a:latin typeface="Times New Roman" pitchFamily="18" charset="0"/>
                </a:rPr>
                <a:t>z</a:t>
              </a:r>
              <a:endParaRPr lang="en-US" dirty="0">
                <a:latin typeface="Times New Roman" pitchFamily="18" charset="0"/>
              </a:endParaRPr>
            </a:p>
          </p:txBody>
        </p:sp>
        <p:grpSp>
          <p:nvGrpSpPr>
            <p:cNvPr id="13" name="Group 34"/>
            <p:cNvGrpSpPr>
              <a:grpSpLocks/>
            </p:cNvGrpSpPr>
            <p:nvPr/>
          </p:nvGrpSpPr>
          <p:grpSpPr bwMode="auto">
            <a:xfrm>
              <a:off x="1032" y="2365"/>
              <a:ext cx="1483" cy="316"/>
              <a:chOff x="6902" y="3814"/>
              <a:chExt cx="3708" cy="777"/>
            </a:xfrm>
          </p:grpSpPr>
          <p:pic>
            <p:nvPicPr>
              <p:cNvPr id="261" name="Picture 35"/>
              <p:cNvPicPr>
                <a:picLocks noChangeAspect="1" noChangeArrowheads="1"/>
              </p:cNvPicPr>
              <p:nvPr/>
            </p:nvPicPr>
            <p:blipFill>
              <a:blip r:embed="rId7" cstate="print"/>
              <a:srcRect b="67969"/>
              <a:stretch>
                <a:fillRect/>
              </a:stretch>
            </p:blipFill>
            <p:spPr bwMode="auto">
              <a:xfrm>
                <a:off x="6902" y="3814"/>
                <a:ext cx="2458" cy="777"/>
              </a:xfrm>
              <a:prstGeom prst="rect">
                <a:avLst/>
              </a:prstGeom>
              <a:noFill/>
              <a:ln w="9525">
                <a:noFill/>
                <a:miter lim="800000"/>
                <a:headEnd/>
                <a:tailEnd/>
              </a:ln>
            </p:spPr>
          </p:pic>
          <p:pic>
            <p:nvPicPr>
              <p:cNvPr id="262" name="Picture 36"/>
              <p:cNvPicPr>
                <a:picLocks noChangeAspect="1" noChangeArrowheads="1"/>
              </p:cNvPicPr>
              <p:nvPr/>
            </p:nvPicPr>
            <p:blipFill>
              <a:blip r:embed="rId7" cstate="print"/>
              <a:srcRect r="49219" b="67969"/>
              <a:stretch>
                <a:fillRect/>
              </a:stretch>
            </p:blipFill>
            <p:spPr bwMode="auto">
              <a:xfrm>
                <a:off x="9360" y="3814"/>
                <a:ext cx="1250" cy="777"/>
              </a:xfrm>
              <a:prstGeom prst="rect">
                <a:avLst/>
              </a:prstGeom>
              <a:noFill/>
              <a:ln w="9525">
                <a:noFill/>
                <a:miter lim="800000"/>
                <a:headEnd/>
                <a:tailEnd/>
              </a:ln>
            </p:spPr>
          </p:pic>
        </p:grpSp>
        <p:sp>
          <p:nvSpPr>
            <p:cNvPr id="14" name="Rectangle 37"/>
            <p:cNvSpPr>
              <a:spLocks noChangeArrowheads="1"/>
            </p:cNvSpPr>
            <p:nvPr/>
          </p:nvSpPr>
          <p:spPr bwMode="auto">
            <a:xfrm>
              <a:off x="1032" y="2365"/>
              <a:ext cx="1484" cy="317"/>
            </a:xfrm>
            <a:prstGeom prst="rect">
              <a:avLst/>
            </a:prstGeom>
            <a:noFill/>
            <a:ln w="8890">
              <a:solidFill>
                <a:srgbClr val="000000"/>
              </a:solidFill>
              <a:miter lim="800000"/>
              <a:headEnd/>
              <a:tailEnd/>
            </a:ln>
          </p:spPr>
          <p:txBody>
            <a:bodyPr/>
            <a:lstStyle/>
            <a:p>
              <a:endParaRPr lang="en-US"/>
            </a:p>
          </p:txBody>
        </p:sp>
        <p:grpSp>
          <p:nvGrpSpPr>
            <p:cNvPr id="15" name="Group 39"/>
            <p:cNvGrpSpPr>
              <a:grpSpLocks/>
            </p:cNvGrpSpPr>
            <p:nvPr/>
          </p:nvGrpSpPr>
          <p:grpSpPr bwMode="auto">
            <a:xfrm>
              <a:off x="1191" y="2349"/>
              <a:ext cx="1177" cy="18"/>
              <a:chOff x="7298" y="3775"/>
              <a:chExt cx="593" cy="43"/>
            </a:xfrm>
          </p:grpSpPr>
          <p:sp>
            <p:nvSpPr>
              <p:cNvPr id="249" name="Rectangle 40"/>
              <p:cNvSpPr>
                <a:spLocks noChangeArrowheads="1"/>
              </p:cNvSpPr>
              <p:nvPr/>
            </p:nvSpPr>
            <p:spPr bwMode="auto">
              <a:xfrm>
                <a:off x="7298" y="3775"/>
                <a:ext cx="593" cy="3"/>
              </a:xfrm>
              <a:prstGeom prst="rect">
                <a:avLst/>
              </a:prstGeom>
              <a:solidFill>
                <a:srgbClr val="E78900"/>
              </a:solidFill>
              <a:ln w="9525">
                <a:noFill/>
                <a:miter lim="800000"/>
                <a:headEnd/>
                <a:tailEnd/>
              </a:ln>
            </p:spPr>
            <p:txBody>
              <a:bodyPr/>
              <a:lstStyle/>
              <a:p>
                <a:endParaRPr lang="en-US"/>
              </a:p>
            </p:txBody>
          </p:sp>
          <p:sp>
            <p:nvSpPr>
              <p:cNvPr id="250" name="Rectangle 41"/>
              <p:cNvSpPr>
                <a:spLocks noChangeArrowheads="1"/>
              </p:cNvSpPr>
              <p:nvPr/>
            </p:nvSpPr>
            <p:spPr bwMode="auto">
              <a:xfrm>
                <a:off x="7298" y="3778"/>
                <a:ext cx="593" cy="4"/>
              </a:xfrm>
              <a:prstGeom prst="rect">
                <a:avLst/>
              </a:prstGeom>
              <a:solidFill>
                <a:srgbClr val="E58800"/>
              </a:solidFill>
              <a:ln w="9525">
                <a:noFill/>
                <a:miter lim="800000"/>
                <a:headEnd/>
                <a:tailEnd/>
              </a:ln>
            </p:spPr>
            <p:txBody>
              <a:bodyPr/>
              <a:lstStyle/>
              <a:p>
                <a:endParaRPr lang="en-US"/>
              </a:p>
            </p:txBody>
          </p:sp>
          <p:sp>
            <p:nvSpPr>
              <p:cNvPr id="251" name="Rectangle 42"/>
              <p:cNvSpPr>
                <a:spLocks noChangeArrowheads="1"/>
              </p:cNvSpPr>
              <p:nvPr/>
            </p:nvSpPr>
            <p:spPr bwMode="auto">
              <a:xfrm>
                <a:off x="7298" y="3782"/>
                <a:ext cx="593" cy="3"/>
              </a:xfrm>
              <a:prstGeom prst="rect">
                <a:avLst/>
              </a:prstGeom>
              <a:solidFill>
                <a:srgbClr val="E18600"/>
              </a:solidFill>
              <a:ln w="9525">
                <a:noFill/>
                <a:miter lim="800000"/>
                <a:headEnd/>
                <a:tailEnd/>
              </a:ln>
            </p:spPr>
            <p:txBody>
              <a:bodyPr/>
              <a:lstStyle/>
              <a:p>
                <a:endParaRPr lang="en-US"/>
              </a:p>
            </p:txBody>
          </p:sp>
          <p:sp>
            <p:nvSpPr>
              <p:cNvPr id="252" name="Rectangle 43"/>
              <p:cNvSpPr>
                <a:spLocks noChangeArrowheads="1"/>
              </p:cNvSpPr>
              <p:nvPr/>
            </p:nvSpPr>
            <p:spPr bwMode="auto">
              <a:xfrm>
                <a:off x="7298" y="3785"/>
                <a:ext cx="593" cy="5"/>
              </a:xfrm>
              <a:prstGeom prst="rect">
                <a:avLst/>
              </a:prstGeom>
              <a:solidFill>
                <a:srgbClr val="DC8300"/>
              </a:solidFill>
              <a:ln w="9525">
                <a:noFill/>
                <a:miter lim="800000"/>
                <a:headEnd/>
                <a:tailEnd/>
              </a:ln>
            </p:spPr>
            <p:txBody>
              <a:bodyPr/>
              <a:lstStyle/>
              <a:p>
                <a:endParaRPr lang="en-US"/>
              </a:p>
            </p:txBody>
          </p:sp>
          <p:sp>
            <p:nvSpPr>
              <p:cNvPr id="253" name="Rectangle 44"/>
              <p:cNvSpPr>
                <a:spLocks noChangeArrowheads="1"/>
              </p:cNvSpPr>
              <p:nvPr/>
            </p:nvSpPr>
            <p:spPr bwMode="auto">
              <a:xfrm>
                <a:off x="7298" y="3790"/>
                <a:ext cx="593" cy="2"/>
              </a:xfrm>
              <a:prstGeom prst="rect">
                <a:avLst/>
              </a:prstGeom>
              <a:solidFill>
                <a:srgbClr val="D47E00"/>
              </a:solidFill>
              <a:ln w="9525">
                <a:noFill/>
                <a:miter lim="800000"/>
                <a:headEnd/>
                <a:tailEnd/>
              </a:ln>
            </p:spPr>
            <p:txBody>
              <a:bodyPr/>
              <a:lstStyle/>
              <a:p>
                <a:endParaRPr lang="en-US"/>
              </a:p>
            </p:txBody>
          </p:sp>
          <p:sp>
            <p:nvSpPr>
              <p:cNvPr id="254" name="Rectangle 45"/>
              <p:cNvSpPr>
                <a:spLocks noChangeArrowheads="1"/>
              </p:cNvSpPr>
              <p:nvPr/>
            </p:nvSpPr>
            <p:spPr bwMode="auto">
              <a:xfrm>
                <a:off x="7298" y="3792"/>
                <a:ext cx="593" cy="5"/>
              </a:xfrm>
              <a:prstGeom prst="rect">
                <a:avLst/>
              </a:prstGeom>
              <a:solidFill>
                <a:srgbClr val="CB7900"/>
              </a:solidFill>
              <a:ln w="9525">
                <a:noFill/>
                <a:miter lim="800000"/>
                <a:headEnd/>
                <a:tailEnd/>
              </a:ln>
            </p:spPr>
            <p:txBody>
              <a:bodyPr/>
              <a:lstStyle/>
              <a:p>
                <a:endParaRPr lang="en-US"/>
              </a:p>
            </p:txBody>
          </p:sp>
          <p:sp>
            <p:nvSpPr>
              <p:cNvPr id="255" name="Rectangle 46"/>
              <p:cNvSpPr>
                <a:spLocks noChangeArrowheads="1"/>
              </p:cNvSpPr>
              <p:nvPr/>
            </p:nvSpPr>
            <p:spPr bwMode="auto">
              <a:xfrm>
                <a:off x="7298" y="3797"/>
                <a:ext cx="593" cy="2"/>
              </a:xfrm>
              <a:prstGeom prst="rect">
                <a:avLst/>
              </a:prstGeom>
              <a:solidFill>
                <a:srgbClr val="C07200"/>
              </a:solidFill>
              <a:ln w="9525">
                <a:noFill/>
                <a:miter lim="800000"/>
                <a:headEnd/>
                <a:tailEnd/>
              </a:ln>
            </p:spPr>
            <p:txBody>
              <a:bodyPr/>
              <a:lstStyle/>
              <a:p>
                <a:endParaRPr lang="en-US"/>
              </a:p>
            </p:txBody>
          </p:sp>
          <p:sp>
            <p:nvSpPr>
              <p:cNvPr id="256" name="Rectangle 47"/>
              <p:cNvSpPr>
                <a:spLocks noChangeArrowheads="1"/>
              </p:cNvSpPr>
              <p:nvPr/>
            </p:nvSpPr>
            <p:spPr bwMode="auto">
              <a:xfrm>
                <a:off x="7298" y="3799"/>
                <a:ext cx="593" cy="5"/>
              </a:xfrm>
              <a:prstGeom prst="rect">
                <a:avLst/>
              </a:prstGeom>
              <a:solidFill>
                <a:srgbClr val="B56C00"/>
              </a:solidFill>
              <a:ln w="9525">
                <a:noFill/>
                <a:miter lim="800000"/>
                <a:headEnd/>
                <a:tailEnd/>
              </a:ln>
            </p:spPr>
            <p:txBody>
              <a:bodyPr/>
              <a:lstStyle/>
              <a:p>
                <a:endParaRPr lang="en-US"/>
              </a:p>
            </p:txBody>
          </p:sp>
          <p:sp>
            <p:nvSpPr>
              <p:cNvPr id="257" name="Rectangle 48"/>
              <p:cNvSpPr>
                <a:spLocks noChangeArrowheads="1"/>
              </p:cNvSpPr>
              <p:nvPr/>
            </p:nvSpPr>
            <p:spPr bwMode="auto">
              <a:xfrm>
                <a:off x="7298" y="3804"/>
                <a:ext cx="593" cy="2"/>
              </a:xfrm>
              <a:prstGeom prst="rect">
                <a:avLst/>
              </a:prstGeom>
              <a:solidFill>
                <a:srgbClr val="AC6600"/>
              </a:solidFill>
              <a:ln w="9525">
                <a:noFill/>
                <a:miter lim="800000"/>
                <a:headEnd/>
                <a:tailEnd/>
              </a:ln>
            </p:spPr>
            <p:txBody>
              <a:bodyPr/>
              <a:lstStyle/>
              <a:p>
                <a:endParaRPr lang="en-US"/>
              </a:p>
            </p:txBody>
          </p:sp>
          <p:sp>
            <p:nvSpPr>
              <p:cNvPr id="258" name="Rectangle 49"/>
              <p:cNvSpPr>
                <a:spLocks noChangeArrowheads="1"/>
              </p:cNvSpPr>
              <p:nvPr/>
            </p:nvSpPr>
            <p:spPr bwMode="auto">
              <a:xfrm>
                <a:off x="7298" y="3806"/>
                <a:ext cx="593" cy="5"/>
              </a:xfrm>
              <a:prstGeom prst="rect">
                <a:avLst/>
              </a:prstGeom>
              <a:solidFill>
                <a:srgbClr val="A36100"/>
              </a:solidFill>
              <a:ln w="9525">
                <a:noFill/>
                <a:miter lim="800000"/>
                <a:headEnd/>
                <a:tailEnd/>
              </a:ln>
            </p:spPr>
            <p:txBody>
              <a:bodyPr/>
              <a:lstStyle/>
              <a:p>
                <a:endParaRPr lang="en-US"/>
              </a:p>
            </p:txBody>
          </p:sp>
          <p:sp>
            <p:nvSpPr>
              <p:cNvPr id="259" name="Rectangle 50"/>
              <p:cNvSpPr>
                <a:spLocks noChangeArrowheads="1"/>
              </p:cNvSpPr>
              <p:nvPr/>
            </p:nvSpPr>
            <p:spPr bwMode="auto">
              <a:xfrm>
                <a:off x="7298" y="3811"/>
                <a:ext cx="593" cy="3"/>
              </a:xfrm>
              <a:prstGeom prst="rect">
                <a:avLst/>
              </a:prstGeom>
              <a:solidFill>
                <a:srgbClr val="9E5E00"/>
              </a:solidFill>
              <a:ln w="9525">
                <a:noFill/>
                <a:miter lim="800000"/>
                <a:headEnd/>
                <a:tailEnd/>
              </a:ln>
            </p:spPr>
            <p:txBody>
              <a:bodyPr/>
              <a:lstStyle/>
              <a:p>
                <a:endParaRPr lang="en-US"/>
              </a:p>
            </p:txBody>
          </p:sp>
          <p:sp>
            <p:nvSpPr>
              <p:cNvPr id="260" name="Rectangle 51"/>
              <p:cNvSpPr>
                <a:spLocks noChangeArrowheads="1"/>
              </p:cNvSpPr>
              <p:nvPr/>
            </p:nvSpPr>
            <p:spPr bwMode="auto">
              <a:xfrm>
                <a:off x="7298" y="3814"/>
                <a:ext cx="593" cy="4"/>
              </a:xfrm>
              <a:prstGeom prst="rect">
                <a:avLst/>
              </a:prstGeom>
              <a:solidFill>
                <a:srgbClr val="9A5B00"/>
              </a:solidFill>
              <a:ln w="9525">
                <a:noFill/>
                <a:miter lim="800000"/>
                <a:headEnd/>
                <a:tailEnd/>
              </a:ln>
            </p:spPr>
            <p:txBody>
              <a:bodyPr/>
              <a:lstStyle/>
              <a:p>
                <a:endParaRPr lang="en-US"/>
              </a:p>
            </p:txBody>
          </p:sp>
        </p:grpSp>
        <p:grpSp>
          <p:nvGrpSpPr>
            <p:cNvPr id="16" name="Group 54"/>
            <p:cNvGrpSpPr>
              <a:grpSpLocks/>
            </p:cNvGrpSpPr>
            <p:nvPr/>
          </p:nvGrpSpPr>
          <p:grpSpPr bwMode="auto">
            <a:xfrm>
              <a:off x="1032" y="2678"/>
              <a:ext cx="1483" cy="17"/>
              <a:chOff x="6902" y="4596"/>
              <a:chExt cx="3708" cy="43"/>
            </a:xfrm>
          </p:grpSpPr>
          <p:sp>
            <p:nvSpPr>
              <p:cNvPr id="237" name="Rectangle 55"/>
              <p:cNvSpPr>
                <a:spLocks noChangeArrowheads="1"/>
              </p:cNvSpPr>
              <p:nvPr/>
            </p:nvSpPr>
            <p:spPr bwMode="auto">
              <a:xfrm>
                <a:off x="6902" y="4596"/>
                <a:ext cx="3708" cy="2"/>
              </a:xfrm>
              <a:prstGeom prst="rect">
                <a:avLst/>
              </a:prstGeom>
              <a:solidFill>
                <a:srgbClr val="E78900"/>
              </a:solidFill>
              <a:ln w="9525">
                <a:noFill/>
                <a:miter lim="800000"/>
                <a:headEnd/>
                <a:tailEnd/>
              </a:ln>
            </p:spPr>
            <p:txBody>
              <a:bodyPr/>
              <a:lstStyle/>
              <a:p>
                <a:endParaRPr lang="en-US"/>
              </a:p>
            </p:txBody>
          </p:sp>
          <p:sp>
            <p:nvSpPr>
              <p:cNvPr id="238" name="Rectangle 56"/>
              <p:cNvSpPr>
                <a:spLocks noChangeArrowheads="1"/>
              </p:cNvSpPr>
              <p:nvPr/>
            </p:nvSpPr>
            <p:spPr bwMode="auto">
              <a:xfrm>
                <a:off x="6902" y="4598"/>
                <a:ext cx="3708" cy="5"/>
              </a:xfrm>
              <a:prstGeom prst="rect">
                <a:avLst/>
              </a:prstGeom>
              <a:solidFill>
                <a:srgbClr val="E68800"/>
              </a:solidFill>
              <a:ln w="9525">
                <a:noFill/>
                <a:miter lim="800000"/>
                <a:headEnd/>
                <a:tailEnd/>
              </a:ln>
            </p:spPr>
            <p:txBody>
              <a:bodyPr/>
              <a:lstStyle/>
              <a:p>
                <a:endParaRPr lang="en-US"/>
              </a:p>
            </p:txBody>
          </p:sp>
          <p:sp>
            <p:nvSpPr>
              <p:cNvPr id="239" name="Rectangle 57"/>
              <p:cNvSpPr>
                <a:spLocks noChangeArrowheads="1"/>
              </p:cNvSpPr>
              <p:nvPr/>
            </p:nvSpPr>
            <p:spPr bwMode="auto">
              <a:xfrm>
                <a:off x="6902" y="4603"/>
                <a:ext cx="3708" cy="3"/>
              </a:xfrm>
              <a:prstGeom prst="rect">
                <a:avLst/>
              </a:prstGeom>
              <a:solidFill>
                <a:srgbClr val="E38700"/>
              </a:solidFill>
              <a:ln w="9525">
                <a:noFill/>
                <a:miter lim="800000"/>
                <a:headEnd/>
                <a:tailEnd/>
              </a:ln>
            </p:spPr>
            <p:txBody>
              <a:bodyPr/>
              <a:lstStyle/>
              <a:p>
                <a:endParaRPr lang="en-US"/>
              </a:p>
            </p:txBody>
          </p:sp>
          <p:sp>
            <p:nvSpPr>
              <p:cNvPr id="240" name="Rectangle 58"/>
              <p:cNvSpPr>
                <a:spLocks noChangeArrowheads="1"/>
              </p:cNvSpPr>
              <p:nvPr/>
            </p:nvSpPr>
            <p:spPr bwMode="auto">
              <a:xfrm>
                <a:off x="6902" y="4606"/>
                <a:ext cx="3708" cy="4"/>
              </a:xfrm>
              <a:prstGeom prst="rect">
                <a:avLst/>
              </a:prstGeom>
              <a:solidFill>
                <a:srgbClr val="DF8400"/>
              </a:solidFill>
              <a:ln w="9525">
                <a:noFill/>
                <a:miter lim="800000"/>
                <a:headEnd/>
                <a:tailEnd/>
              </a:ln>
            </p:spPr>
            <p:txBody>
              <a:bodyPr/>
              <a:lstStyle/>
              <a:p>
                <a:endParaRPr lang="en-US"/>
              </a:p>
            </p:txBody>
          </p:sp>
          <p:sp>
            <p:nvSpPr>
              <p:cNvPr id="241" name="Rectangle 59"/>
              <p:cNvSpPr>
                <a:spLocks noChangeArrowheads="1"/>
              </p:cNvSpPr>
              <p:nvPr/>
            </p:nvSpPr>
            <p:spPr bwMode="auto">
              <a:xfrm>
                <a:off x="6902" y="4610"/>
                <a:ext cx="3708" cy="3"/>
              </a:xfrm>
              <a:prstGeom prst="rect">
                <a:avLst/>
              </a:prstGeom>
              <a:solidFill>
                <a:srgbClr val="DA8100"/>
              </a:solidFill>
              <a:ln w="9525">
                <a:noFill/>
                <a:miter lim="800000"/>
                <a:headEnd/>
                <a:tailEnd/>
              </a:ln>
            </p:spPr>
            <p:txBody>
              <a:bodyPr/>
              <a:lstStyle/>
              <a:p>
                <a:endParaRPr lang="en-US"/>
              </a:p>
            </p:txBody>
          </p:sp>
          <p:sp>
            <p:nvSpPr>
              <p:cNvPr id="242" name="Rectangle 60"/>
              <p:cNvSpPr>
                <a:spLocks noChangeArrowheads="1"/>
              </p:cNvSpPr>
              <p:nvPr/>
            </p:nvSpPr>
            <p:spPr bwMode="auto">
              <a:xfrm>
                <a:off x="6902" y="4613"/>
                <a:ext cx="3708" cy="5"/>
              </a:xfrm>
              <a:prstGeom prst="rect">
                <a:avLst/>
              </a:prstGeom>
              <a:solidFill>
                <a:srgbClr val="D37D00"/>
              </a:solidFill>
              <a:ln w="9525">
                <a:noFill/>
                <a:miter lim="800000"/>
                <a:headEnd/>
                <a:tailEnd/>
              </a:ln>
            </p:spPr>
            <p:txBody>
              <a:bodyPr/>
              <a:lstStyle/>
              <a:p>
                <a:endParaRPr lang="en-US"/>
              </a:p>
            </p:txBody>
          </p:sp>
          <p:sp>
            <p:nvSpPr>
              <p:cNvPr id="243" name="Rectangle 61"/>
              <p:cNvSpPr>
                <a:spLocks noChangeArrowheads="1"/>
              </p:cNvSpPr>
              <p:nvPr/>
            </p:nvSpPr>
            <p:spPr bwMode="auto">
              <a:xfrm>
                <a:off x="6902" y="4618"/>
                <a:ext cx="3708" cy="2"/>
              </a:xfrm>
              <a:prstGeom prst="rect">
                <a:avLst/>
              </a:prstGeom>
              <a:solidFill>
                <a:srgbClr val="CB7900"/>
              </a:solidFill>
              <a:ln w="9525">
                <a:noFill/>
                <a:miter lim="800000"/>
                <a:headEnd/>
                <a:tailEnd/>
              </a:ln>
            </p:spPr>
            <p:txBody>
              <a:bodyPr/>
              <a:lstStyle/>
              <a:p>
                <a:endParaRPr lang="en-US"/>
              </a:p>
            </p:txBody>
          </p:sp>
          <p:sp>
            <p:nvSpPr>
              <p:cNvPr id="244" name="Rectangle 62"/>
              <p:cNvSpPr>
                <a:spLocks noChangeArrowheads="1"/>
              </p:cNvSpPr>
              <p:nvPr/>
            </p:nvSpPr>
            <p:spPr bwMode="auto">
              <a:xfrm>
                <a:off x="6902" y="4620"/>
                <a:ext cx="3708" cy="5"/>
              </a:xfrm>
              <a:prstGeom prst="rect">
                <a:avLst/>
              </a:prstGeom>
              <a:solidFill>
                <a:srgbClr val="C47400"/>
              </a:solidFill>
              <a:ln w="9525">
                <a:noFill/>
                <a:miter lim="800000"/>
                <a:headEnd/>
                <a:tailEnd/>
              </a:ln>
            </p:spPr>
            <p:txBody>
              <a:bodyPr/>
              <a:lstStyle/>
              <a:p>
                <a:endParaRPr lang="en-US"/>
              </a:p>
            </p:txBody>
          </p:sp>
          <p:sp>
            <p:nvSpPr>
              <p:cNvPr id="245" name="Rectangle 63"/>
              <p:cNvSpPr>
                <a:spLocks noChangeArrowheads="1"/>
              </p:cNvSpPr>
              <p:nvPr/>
            </p:nvSpPr>
            <p:spPr bwMode="auto">
              <a:xfrm>
                <a:off x="6902" y="4625"/>
                <a:ext cx="3708" cy="2"/>
              </a:xfrm>
              <a:prstGeom prst="rect">
                <a:avLst/>
              </a:prstGeom>
              <a:solidFill>
                <a:srgbClr val="BD7000"/>
              </a:solidFill>
              <a:ln w="9525">
                <a:noFill/>
                <a:miter lim="800000"/>
                <a:headEnd/>
                <a:tailEnd/>
              </a:ln>
            </p:spPr>
            <p:txBody>
              <a:bodyPr/>
              <a:lstStyle/>
              <a:p>
                <a:endParaRPr lang="en-US"/>
              </a:p>
            </p:txBody>
          </p:sp>
          <p:sp>
            <p:nvSpPr>
              <p:cNvPr id="246" name="Rectangle 64"/>
              <p:cNvSpPr>
                <a:spLocks noChangeArrowheads="1"/>
              </p:cNvSpPr>
              <p:nvPr/>
            </p:nvSpPr>
            <p:spPr bwMode="auto">
              <a:xfrm>
                <a:off x="6902" y="4627"/>
                <a:ext cx="3708" cy="5"/>
              </a:xfrm>
              <a:prstGeom prst="rect">
                <a:avLst/>
              </a:prstGeom>
              <a:solidFill>
                <a:srgbClr val="B86D00"/>
              </a:solidFill>
              <a:ln w="9525">
                <a:noFill/>
                <a:miter lim="800000"/>
                <a:headEnd/>
                <a:tailEnd/>
              </a:ln>
            </p:spPr>
            <p:txBody>
              <a:bodyPr/>
              <a:lstStyle/>
              <a:p>
                <a:endParaRPr lang="en-US"/>
              </a:p>
            </p:txBody>
          </p:sp>
          <p:sp>
            <p:nvSpPr>
              <p:cNvPr id="247" name="Rectangle 65"/>
              <p:cNvSpPr>
                <a:spLocks noChangeArrowheads="1"/>
              </p:cNvSpPr>
              <p:nvPr/>
            </p:nvSpPr>
            <p:spPr bwMode="auto">
              <a:xfrm>
                <a:off x="6902" y="4632"/>
                <a:ext cx="3708" cy="2"/>
              </a:xfrm>
              <a:prstGeom prst="rect">
                <a:avLst/>
              </a:prstGeom>
              <a:solidFill>
                <a:srgbClr val="B46B00"/>
              </a:solidFill>
              <a:ln w="9525">
                <a:noFill/>
                <a:miter lim="800000"/>
                <a:headEnd/>
                <a:tailEnd/>
              </a:ln>
            </p:spPr>
            <p:txBody>
              <a:bodyPr/>
              <a:lstStyle/>
              <a:p>
                <a:endParaRPr lang="en-US"/>
              </a:p>
            </p:txBody>
          </p:sp>
          <p:sp>
            <p:nvSpPr>
              <p:cNvPr id="248" name="Rectangle 66"/>
              <p:cNvSpPr>
                <a:spLocks noChangeArrowheads="1"/>
              </p:cNvSpPr>
              <p:nvPr/>
            </p:nvSpPr>
            <p:spPr bwMode="auto">
              <a:xfrm>
                <a:off x="6902" y="4634"/>
                <a:ext cx="3708" cy="5"/>
              </a:xfrm>
              <a:prstGeom prst="rect">
                <a:avLst/>
              </a:prstGeom>
              <a:solidFill>
                <a:srgbClr val="B16900"/>
              </a:solidFill>
              <a:ln w="9525">
                <a:noFill/>
                <a:miter lim="800000"/>
                <a:headEnd/>
                <a:tailEnd/>
              </a:ln>
            </p:spPr>
            <p:txBody>
              <a:bodyPr/>
              <a:lstStyle/>
              <a:p>
                <a:endParaRPr lang="en-US"/>
              </a:p>
            </p:txBody>
          </p:sp>
        </p:grpSp>
        <p:sp>
          <p:nvSpPr>
            <p:cNvPr id="17" name="Rectangle 67"/>
            <p:cNvSpPr>
              <a:spLocks noChangeArrowheads="1"/>
            </p:cNvSpPr>
            <p:nvPr/>
          </p:nvSpPr>
          <p:spPr bwMode="auto">
            <a:xfrm>
              <a:off x="1032" y="2678"/>
              <a:ext cx="1484" cy="18"/>
            </a:xfrm>
            <a:prstGeom prst="rect">
              <a:avLst/>
            </a:prstGeom>
            <a:noFill/>
            <a:ln w="8890">
              <a:solidFill>
                <a:srgbClr val="000000"/>
              </a:solidFill>
              <a:miter lim="800000"/>
              <a:headEnd/>
              <a:tailEnd/>
            </a:ln>
          </p:spPr>
          <p:txBody>
            <a:bodyPr/>
            <a:lstStyle/>
            <a:p>
              <a:endParaRPr lang="en-US"/>
            </a:p>
          </p:txBody>
        </p:sp>
        <p:sp>
          <p:nvSpPr>
            <p:cNvPr id="18" name="Rectangle 69"/>
            <p:cNvSpPr>
              <a:spLocks noChangeArrowheads="1"/>
            </p:cNvSpPr>
            <p:nvPr/>
          </p:nvSpPr>
          <p:spPr bwMode="auto">
            <a:xfrm>
              <a:off x="2268" y="2676"/>
              <a:ext cx="74" cy="72"/>
            </a:xfrm>
            <a:prstGeom prst="rect">
              <a:avLst/>
            </a:prstGeom>
            <a:solidFill>
              <a:srgbClr val="FFFFFF"/>
            </a:solidFill>
            <a:ln w="9525">
              <a:noFill/>
              <a:miter lim="800000"/>
              <a:headEnd/>
              <a:tailEnd/>
            </a:ln>
          </p:spPr>
          <p:txBody>
            <a:bodyPr/>
            <a:lstStyle/>
            <a:p>
              <a:endParaRPr lang="en-US"/>
            </a:p>
          </p:txBody>
        </p:sp>
        <p:sp>
          <p:nvSpPr>
            <p:cNvPr id="19" name="Rectangle 70"/>
            <p:cNvSpPr>
              <a:spLocks noChangeArrowheads="1"/>
            </p:cNvSpPr>
            <p:nvPr/>
          </p:nvSpPr>
          <p:spPr bwMode="auto">
            <a:xfrm>
              <a:off x="2268" y="2676"/>
              <a:ext cx="74" cy="72"/>
            </a:xfrm>
            <a:prstGeom prst="rect">
              <a:avLst/>
            </a:prstGeom>
            <a:solidFill>
              <a:srgbClr val="FFFFFF"/>
            </a:solidFill>
            <a:ln w="0">
              <a:solidFill>
                <a:srgbClr val="FFFFFF"/>
              </a:solidFill>
              <a:miter lim="800000"/>
              <a:headEnd/>
              <a:tailEnd/>
            </a:ln>
          </p:spPr>
          <p:txBody>
            <a:bodyPr/>
            <a:lstStyle/>
            <a:p>
              <a:endParaRPr lang="en-US"/>
            </a:p>
          </p:txBody>
        </p:sp>
        <p:sp>
          <p:nvSpPr>
            <p:cNvPr id="20" name="Rectangle 71"/>
            <p:cNvSpPr>
              <a:spLocks noChangeArrowheads="1"/>
            </p:cNvSpPr>
            <p:nvPr/>
          </p:nvSpPr>
          <p:spPr bwMode="auto">
            <a:xfrm>
              <a:off x="2268" y="2676"/>
              <a:ext cx="75" cy="73"/>
            </a:xfrm>
            <a:prstGeom prst="rect">
              <a:avLst/>
            </a:prstGeom>
            <a:blipFill dpi="0" rotWithShape="0">
              <a:blip r:embed="rId8" cstate="print"/>
              <a:srcRect/>
              <a:tile tx="0" ty="0" sx="100000" sy="100000" flip="none" algn="tl"/>
            </a:blipFill>
            <a:ln w="9525">
              <a:noFill/>
              <a:miter lim="800000"/>
              <a:headEnd/>
              <a:tailEnd/>
            </a:ln>
          </p:spPr>
          <p:txBody>
            <a:bodyPr/>
            <a:lstStyle/>
            <a:p>
              <a:endParaRPr lang="en-US"/>
            </a:p>
          </p:txBody>
        </p:sp>
        <p:sp>
          <p:nvSpPr>
            <p:cNvPr id="21" name="Rectangle 72"/>
            <p:cNvSpPr>
              <a:spLocks noChangeArrowheads="1"/>
            </p:cNvSpPr>
            <p:nvPr/>
          </p:nvSpPr>
          <p:spPr bwMode="auto">
            <a:xfrm>
              <a:off x="2268" y="2676"/>
              <a:ext cx="74" cy="72"/>
            </a:xfrm>
            <a:prstGeom prst="rect">
              <a:avLst/>
            </a:prstGeom>
            <a:solidFill>
              <a:srgbClr val="FFFFFF"/>
            </a:solidFill>
            <a:ln w="9525">
              <a:noFill/>
              <a:miter lim="800000"/>
              <a:headEnd/>
              <a:tailEnd/>
            </a:ln>
          </p:spPr>
          <p:txBody>
            <a:bodyPr/>
            <a:lstStyle/>
            <a:p>
              <a:endParaRPr lang="en-US"/>
            </a:p>
          </p:txBody>
        </p:sp>
        <p:grpSp>
          <p:nvGrpSpPr>
            <p:cNvPr id="22" name="Group 74"/>
            <p:cNvGrpSpPr>
              <a:grpSpLocks/>
            </p:cNvGrpSpPr>
            <p:nvPr/>
          </p:nvGrpSpPr>
          <p:grpSpPr bwMode="auto">
            <a:xfrm>
              <a:off x="2293" y="2365"/>
              <a:ext cx="10" cy="438"/>
              <a:chOff x="10053" y="3814"/>
              <a:chExt cx="27" cy="1094"/>
            </a:xfrm>
          </p:grpSpPr>
          <p:sp>
            <p:nvSpPr>
              <p:cNvPr id="229" name="Rectangle 75"/>
              <p:cNvSpPr>
                <a:spLocks noChangeArrowheads="1"/>
              </p:cNvSpPr>
              <p:nvPr/>
            </p:nvSpPr>
            <p:spPr bwMode="auto">
              <a:xfrm>
                <a:off x="10053" y="3814"/>
                <a:ext cx="3" cy="1094"/>
              </a:xfrm>
              <a:prstGeom prst="rect">
                <a:avLst/>
              </a:prstGeom>
              <a:solidFill>
                <a:srgbClr val="864F00"/>
              </a:solidFill>
              <a:ln w="9525">
                <a:noFill/>
                <a:miter lim="800000"/>
                <a:headEnd/>
                <a:tailEnd/>
              </a:ln>
            </p:spPr>
            <p:txBody>
              <a:bodyPr/>
              <a:lstStyle/>
              <a:p>
                <a:endParaRPr lang="en-US"/>
              </a:p>
            </p:txBody>
          </p:sp>
          <p:sp>
            <p:nvSpPr>
              <p:cNvPr id="230" name="Rectangle 76"/>
              <p:cNvSpPr>
                <a:spLocks noChangeArrowheads="1"/>
              </p:cNvSpPr>
              <p:nvPr/>
            </p:nvSpPr>
            <p:spPr bwMode="auto">
              <a:xfrm>
                <a:off x="10056" y="3814"/>
                <a:ext cx="4" cy="1094"/>
              </a:xfrm>
              <a:prstGeom prst="rect">
                <a:avLst/>
              </a:prstGeom>
              <a:solidFill>
                <a:srgbClr val="A56200"/>
              </a:solidFill>
              <a:ln w="9525">
                <a:noFill/>
                <a:miter lim="800000"/>
                <a:headEnd/>
                <a:tailEnd/>
              </a:ln>
            </p:spPr>
            <p:txBody>
              <a:bodyPr/>
              <a:lstStyle/>
              <a:p>
                <a:endParaRPr lang="en-US"/>
              </a:p>
            </p:txBody>
          </p:sp>
          <p:sp>
            <p:nvSpPr>
              <p:cNvPr id="231" name="Rectangle 77"/>
              <p:cNvSpPr>
                <a:spLocks noChangeArrowheads="1"/>
              </p:cNvSpPr>
              <p:nvPr/>
            </p:nvSpPr>
            <p:spPr bwMode="auto">
              <a:xfrm>
                <a:off x="10060" y="3814"/>
                <a:ext cx="3" cy="1094"/>
              </a:xfrm>
              <a:prstGeom prst="rect">
                <a:avLst/>
              </a:prstGeom>
              <a:solidFill>
                <a:srgbClr val="D07B00"/>
              </a:solidFill>
              <a:ln w="9525">
                <a:noFill/>
                <a:miter lim="800000"/>
                <a:headEnd/>
                <a:tailEnd/>
              </a:ln>
            </p:spPr>
            <p:txBody>
              <a:bodyPr/>
              <a:lstStyle/>
              <a:p>
                <a:endParaRPr lang="en-US"/>
              </a:p>
            </p:txBody>
          </p:sp>
          <p:sp>
            <p:nvSpPr>
              <p:cNvPr id="232" name="Rectangle 78"/>
              <p:cNvSpPr>
                <a:spLocks noChangeArrowheads="1"/>
              </p:cNvSpPr>
              <p:nvPr/>
            </p:nvSpPr>
            <p:spPr bwMode="auto">
              <a:xfrm>
                <a:off x="10063" y="3814"/>
                <a:ext cx="2" cy="1094"/>
              </a:xfrm>
              <a:prstGeom prst="rect">
                <a:avLst/>
              </a:prstGeom>
              <a:solidFill>
                <a:srgbClr val="E18600"/>
              </a:solidFill>
              <a:ln w="9525">
                <a:noFill/>
                <a:miter lim="800000"/>
                <a:headEnd/>
                <a:tailEnd/>
              </a:ln>
            </p:spPr>
            <p:txBody>
              <a:bodyPr/>
              <a:lstStyle/>
              <a:p>
                <a:endParaRPr lang="en-US"/>
              </a:p>
            </p:txBody>
          </p:sp>
          <p:sp>
            <p:nvSpPr>
              <p:cNvPr id="233" name="Rectangle 79"/>
              <p:cNvSpPr>
                <a:spLocks noChangeArrowheads="1"/>
              </p:cNvSpPr>
              <p:nvPr/>
            </p:nvSpPr>
            <p:spPr bwMode="auto">
              <a:xfrm>
                <a:off x="10065" y="3814"/>
                <a:ext cx="5" cy="1094"/>
              </a:xfrm>
              <a:prstGeom prst="rect">
                <a:avLst/>
              </a:prstGeom>
              <a:solidFill>
                <a:srgbClr val="E58800"/>
              </a:solidFill>
              <a:ln w="9525">
                <a:noFill/>
                <a:miter lim="800000"/>
                <a:headEnd/>
                <a:tailEnd/>
              </a:ln>
            </p:spPr>
            <p:txBody>
              <a:bodyPr/>
              <a:lstStyle/>
              <a:p>
                <a:endParaRPr lang="en-US"/>
              </a:p>
            </p:txBody>
          </p:sp>
          <p:sp>
            <p:nvSpPr>
              <p:cNvPr id="234" name="Rectangle 80"/>
              <p:cNvSpPr>
                <a:spLocks noChangeArrowheads="1"/>
              </p:cNvSpPr>
              <p:nvPr/>
            </p:nvSpPr>
            <p:spPr bwMode="auto">
              <a:xfrm>
                <a:off x="10070" y="3814"/>
                <a:ext cx="2" cy="1094"/>
              </a:xfrm>
              <a:prstGeom prst="rect">
                <a:avLst/>
              </a:prstGeom>
              <a:solidFill>
                <a:srgbClr val="D07B00"/>
              </a:solidFill>
              <a:ln w="9525">
                <a:noFill/>
                <a:miter lim="800000"/>
                <a:headEnd/>
                <a:tailEnd/>
              </a:ln>
            </p:spPr>
            <p:txBody>
              <a:bodyPr/>
              <a:lstStyle/>
              <a:p>
                <a:endParaRPr lang="en-US"/>
              </a:p>
            </p:txBody>
          </p:sp>
          <p:sp>
            <p:nvSpPr>
              <p:cNvPr id="235" name="Rectangle 81"/>
              <p:cNvSpPr>
                <a:spLocks noChangeArrowheads="1"/>
              </p:cNvSpPr>
              <p:nvPr/>
            </p:nvSpPr>
            <p:spPr bwMode="auto">
              <a:xfrm>
                <a:off x="10072" y="3814"/>
                <a:ext cx="5" cy="1094"/>
              </a:xfrm>
              <a:prstGeom prst="rect">
                <a:avLst/>
              </a:prstGeom>
              <a:solidFill>
                <a:srgbClr val="A56200"/>
              </a:solidFill>
              <a:ln w="9525">
                <a:noFill/>
                <a:miter lim="800000"/>
                <a:headEnd/>
                <a:tailEnd/>
              </a:ln>
            </p:spPr>
            <p:txBody>
              <a:bodyPr/>
              <a:lstStyle/>
              <a:p>
                <a:endParaRPr lang="en-US"/>
              </a:p>
            </p:txBody>
          </p:sp>
          <p:sp>
            <p:nvSpPr>
              <p:cNvPr id="236" name="Rectangle 82"/>
              <p:cNvSpPr>
                <a:spLocks noChangeArrowheads="1"/>
              </p:cNvSpPr>
              <p:nvPr/>
            </p:nvSpPr>
            <p:spPr bwMode="auto">
              <a:xfrm>
                <a:off x="10077" y="3814"/>
                <a:ext cx="3" cy="1094"/>
              </a:xfrm>
              <a:prstGeom prst="rect">
                <a:avLst/>
              </a:prstGeom>
              <a:solidFill>
                <a:srgbClr val="864F00"/>
              </a:solidFill>
              <a:ln w="9525">
                <a:noFill/>
                <a:miter lim="800000"/>
                <a:headEnd/>
                <a:tailEnd/>
              </a:ln>
            </p:spPr>
            <p:txBody>
              <a:bodyPr/>
              <a:lstStyle/>
              <a:p>
                <a:endParaRPr lang="en-US"/>
              </a:p>
            </p:txBody>
          </p:sp>
        </p:grpSp>
        <p:sp>
          <p:nvSpPr>
            <p:cNvPr id="23" name="Rectangle 83"/>
            <p:cNvSpPr>
              <a:spLocks noChangeArrowheads="1"/>
            </p:cNvSpPr>
            <p:nvPr/>
          </p:nvSpPr>
          <p:spPr bwMode="auto">
            <a:xfrm>
              <a:off x="2300" y="2365"/>
              <a:ext cx="11" cy="439"/>
            </a:xfrm>
            <a:prstGeom prst="rect">
              <a:avLst/>
            </a:prstGeom>
            <a:noFill/>
            <a:ln w="8890">
              <a:solidFill>
                <a:srgbClr val="000000"/>
              </a:solidFill>
              <a:miter lim="800000"/>
              <a:headEnd/>
              <a:tailEnd/>
            </a:ln>
          </p:spPr>
          <p:txBody>
            <a:bodyPr/>
            <a:lstStyle/>
            <a:p>
              <a:endParaRPr lang="en-US"/>
            </a:p>
          </p:txBody>
        </p:sp>
        <p:sp>
          <p:nvSpPr>
            <p:cNvPr id="24" name="Rectangle 84"/>
            <p:cNvSpPr>
              <a:spLocks noChangeArrowheads="1"/>
            </p:cNvSpPr>
            <p:nvPr/>
          </p:nvSpPr>
          <p:spPr bwMode="auto">
            <a:xfrm>
              <a:off x="2247" y="2695"/>
              <a:ext cx="110" cy="43"/>
            </a:xfrm>
            <a:prstGeom prst="rect">
              <a:avLst/>
            </a:prstGeom>
            <a:solidFill>
              <a:srgbClr val="993300"/>
            </a:solidFill>
            <a:ln w="9525">
              <a:noFill/>
              <a:miter lim="800000"/>
              <a:headEnd/>
              <a:tailEnd/>
            </a:ln>
          </p:spPr>
          <p:txBody>
            <a:bodyPr/>
            <a:lstStyle/>
            <a:p>
              <a:endParaRPr lang="en-US"/>
            </a:p>
          </p:txBody>
        </p:sp>
        <p:sp>
          <p:nvSpPr>
            <p:cNvPr id="25" name="Rectangle 85"/>
            <p:cNvSpPr>
              <a:spLocks noChangeArrowheads="1"/>
            </p:cNvSpPr>
            <p:nvPr/>
          </p:nvSpPr>
          <p:spPr bwMode="auto">
            <a:xfrm>
              <a:off x="2057" y="1901"/>
              <a:ext cx="64" cy="136"/>
            </a:xfrm>
            <a:prstGeom prst="rect">
              <a:avLst/>
            </a:prstGeom>
            <a:noFill/>
            <a:ln w="9525">
              <a:noFill/>
              <a:miter lim="800000"/>
              <a:headEnd/>
              <a:tailEnd/>
            </a:ln>
          </p:spPr>
          <p:txBody>
            <a:bodyPr wrap="square" lIns="0" tIns="0" rIns="0" bIns="0">
              <a:spAutoFit/>
            </a:bodyPr>
            <a:lstStyle/>
            <a:p>
              <a:r>
                <a:rPr lang="en-US" sz="1400" i="1" dirty="0">
                  <a:latin typeface="Times New Roman" pitchFamily="18" charset="0"/>
                </a:rPr>
                <a:t>b</a:t>
              </a:r>
              <a:endParaRPr lang="en-US" sz="1200" dirty="0">
                <a:latin typeface="Times New Roman" pitchFamily="18" charset="0"/>
              </a:endParaRPr>
            </a:p>
          </p:txBody>
        </p:sp>
        <p:sp>
          <p:nvSpPr>
            <p:cNvPr id="26" name="Line 86"/>
            <p:cNvSpPr>
              <a:spLocks noChangeShapeType="1"/>
            </p:cNvSpPr>
            <p:nvPr/>
          </p:nvSpPr>
          <p:spPr bwMode="auto">
            <a:xfrm>
              <a:off x="2372" y="1958"/>
              <a:ext cx="3" cy="370"/>
            </a:xfrm>
            <a:prstGeom prst="line">
              <a:avLst/>
            </a:prstGeom>
            <a:noFill/>
            <a:ln w="19050">
              <a:solidFill>
                <a:schemeClr val="tx1"/>
              </a:solidFill>
              <a:round/>
              <a:headEnd/>
              <a:tailEnd/>
            </a:ln>
          </p:spPr>
          <p:txBody>
            <a:bodyPr/>
            <a:lstStyle/>
            <a:p>
              <a:endParaRPr lang="en-US"/>
            </a:p>
          </p:txBody>
        </p:sp>
        <p:sp>
          <p:nvSpPr>
            <p:cNvPr id="27" name="Line 88"/>
            <p:cNvSpPr>
              <a:spLocks noChangeShapeType="1"/>
            </p:cNvSpPr>
            <p:nvPr/>
          </p:nvSpPr>
          <p:spPr bwMode="auto">
            <a:xfrm>
              <a:off x="2540" y="2676"/>
              <a:ext cx="100" cy="0"/>
            </a:xfrm>
            <a:prstGeom prst="line">
              <a:avLst/>
            </a:prstGeom>
            <a:noFill/>
            <a:ln w="19050">
              <a:solidFill>
                <a:schemeClr val="tx1"/>
              </a:solidFill>
              <a:round/>
              <a:headEnd/>
              <a:tailEnd/>
            </a:ln>
          </p:spPr>
          <p:txBody>
            <a:bodyPr/>
            <a:lstStyle/>
            <a:p>
              <a:endParaRPr lang="en-US"/>
            </a:p>
          </p:txBody>
        </p:sp>
        <p:sp>
          <p:nvSpPr>
            <p:cNvPr id="28" name="Rectangle 89"/>
            <p:cNvSpPr>
              <a:spLocks noChangeArrowheads="1"/>
            </p:cNvSpPr>
            <p:nvPr/>
          </p:nvSpPr>
          <p:spPr bwMode="auto">
            <a:xfrm>
              <a:off x="2569" y="2459"/>
              <a:ext cx="56" cy="134"/>
            </a:xfrm>
            <a:prstGeom prst="rect">
              <a:avLst/>
            </a:prstGeom>
            <a:noFill/>
            <a:ln w="9525">
              <a:noFill/>
              <a:miter lim="800000"/>
              <a:headEnd/>
              <a:tailEnd/>
            </a:ln>
          </p:spPr>
          <p:txBody>
            <a:bodyPr wrap="none" lIns="0" tIns="0" rIns="0" bIns="0">
              <a:spAutoFit/>
            </a:bodyPr>
            <a:lstStyle/>
            <a:p>
              <a:r>
                <a:rPr lang="en-US" sz="1400" i="1">
                  <a:latin typeface="Times New Roman" pitchFamily="18" charset="0"/>
                </a:rPr>
                <a:t>h</a:t>
              </a:r>
            </a:p>
          </p:txBody>
        </p:sp>
        <p:sp>
          <p:nvSpPr>
            <p:cNvPr id="29" name="Rectangle 90"/>
            <p:cNvSpPr>
              <a:spLocks noChangeArrowheads="1"/>
            </p:cNvSpPr>
            <p:nvPr/>
          </p:nvSpPr>
          <p:spPr bwMode="auto">
            <a:xfrm>
              <a:off x="2268" y="2738"/>
              <a:ext cx="68" cy="72"/>
            </a:xfrm>
            <a:prstGeom prst="rect">
              <a:avLst/>
            </a:prstGeom>
            <a:blipFill dpi="0" rotWithShape="0">
              <a:blip r:embed="rId9" cstate="print"/>
              <a:srcRect/>
              <a:tile tx="0" ty="0" sx="100000" sy="100000" flip="none" algn="tl"/>
            </a:blipFill>
            <a:ln w="9525">
              <a:noFill/>
              <a:miter lim="800000"/>
              <a:headEnd/>
              <a:tailEnd/>
            </a:ln>
          </p:spPr>
          <p:txBody>
            <a:bodyPr/>
            <a:lstStyle/>
            <a:p>
              <a:endParaRPr lang="en-US"/>
            </a:p>
          </p:txBody>
        </p:sp>
        <p:sp>
          <p:nvSpPr>
            <p:cNvPr id="30" name="Rectangle 91"/>
            <p:cNvSpPr>
              <a:spLocks noChangeArrowheads="1"/>
            </p:cNvSpPr>
            <p:nvPr/>
          </p:nvSpPr>
          <p:spPr bwMode="auto">
            <a:xfrm>
              <a:off x="2926" y="2273"/>
              <a:ext cx="138" cy="174"/>
            </a:xfrm>
            <a:prstGeom prst="rect">
              <a:avLst/>
            </a:prstGeom>
            <a:noFill/>
            <a:ln w="9525">
              <a:noFill/>
              <a:miter lim="800000"/>
              <a:headEnd/>
              <a:tailEnd/>
            </a:ln>
          </p:spPr>
          <p:txBody>
            <a:bodyPr wrap="square" lIns="0" tIns="0" rIns="0" bIns="0">
              <a:spAutoFit/>
            </a:bodyPr>
            <a:lstStyle/>
            <a:p>
              <a:pPr algn="ctr"/>
              <a:r>
                <a:rPr lang="en-US" i="1" dirty="0">
                  <a:latin typeface="Times New Roman" pitchFamily="18" charset="0"/>
                </a:rPr>
                <a:t>x</a:t>
              </a:r>
            </a:p>
          </p:txBody>
        </p:sp>
        <p:sp>
          <p:nvSpPr>
            <p:cNvPr id="31" name="Rectangle 92"/>
            <p:cNvSpPr>
              <a:spLocks noChangeArrowheads="1"/>
            </p:cNvSpPr>
            <p:nvPr/>
          </p:nvSpPr>
          <p:spPr bwMode="auto">
            <a:xfrm>
              <a:off x="328" y="1915"/>
              <a:ext cx="1595" cy="220"/>
            </a:xfrm>
            <a:prstGeom prst="rect">
              <a:avLst/>
            </a:prstGeom>
            <a:noFill/>
            <a:ln w="9525">
              <a:noFill/>
              <a:miter lim="800000"/>
              <a:headEnd/>
              <a:tailEnd/>
            </a:ln>
          </p:spPr>
          <p:txBody>
            <a:bodyPr/>
            <a:lstStyle/>
            <a:p>
              <a:endParaRPr lang="en-US"/>
            </a:p>
          </p:txBody>
        </p:sp>
        <p:sp>
          <p:nvSpPr>
            <p:cNvPr id="32" name="Rectangle 93"/>
            <p:cNvSpPr>
              <a:spLocks noChangeArrowheads="1"/>
            </p:cNvSpPr>
            <p:nvPr/>
          </p:nvSpPr>
          <p:spPr bwMode="auto">
            <a:xfrm>
              <a:off x="447" y="2021"/>
              <a:ext cx="1170" cy="155"/>
            </a:xfrm>
            <a:prstGeom prst="rect">
              <a:avLst/>
            </a:prstGeom>
            <a:noFill/>
            <a:ln w="9525">
              <a:noFill/>
              <a:miter lim="800000"/>
              <a:headEnd/>
              <a:tailEnd/>
            </a:ln>
          </p:spPr>
          <p:txBody>
            <a:bodyPr wrap="none" lIns="0" tIns="0" rIns="0" bIns="0">
              <a:spAutoFit/>
            </a:bodyPr>
            <a:lstStyle/>
            <a:p>
              <a:r>
                <a:rPr lang="en-US" sz="1600" dirty="0">
                  <a:latin typeface="Arial" charset="0"/>
                </a:rPr>
                <a:t>S</a:t>
              </a:r>
              <a:r>
                <a:rPr lang="en-US" sz="1600" dirty="0" smtClean="0">
                  <a:latin typeface="Arial" charset="0"/>
                </a:rPr>
                <a:t>horted </a:t>
              </a:r>
              <a:r>
                <a:rPr lang="en-US" sz="1600" dirty="0">
                  <a:latin typeface="Arial" charset="0"/>
                </a:rPr>
                <a:t>annular ring</a:t>
              </a:r>
            </a:p>
          </p:txBody>
        </p:sp>
        <p:sp>
          <p:nvSpPr>
            <p:cNvPr id="33" name="Rectangle 95"/>
            <p:cNvSpPr>
              <a:spLocks noChangeArrowheads="1"/>
            </p:cNvSpPr>
            <p:nvPr/>
          </p:nvSpPr>
          <p:spPr bwMode="auto">
            <a:xfrm>
              <a:off x="447" y="2837"/>
              <a:ext cx="793" cy="154"/>
            </a:xfrm>
            <a:prstGeom prst="rect">
              <a:avLst/>
            </a:prstGeom>
            <a:noFill/>
            <a:ln w="9525">
              <a:noFill/>
              <a:miter lim="800000"/>
              <a:headEnd/>
              <a:tailEnd/>
            </a:ln>
          </p:spPr>
          <p:txBody>
            <a:bodyPr lIns="0" tIns="0" rIns="0" bIns="0">
              <a:spAutoFit/>
            </a:bodyPr>
            <a:lstStyle/>
            <a:p>
              <a:r>
                <a:rPr lang="en-US" sz="1600" dirty="0">
                  <a:latin typeface="Arial" charset="0"/>
                </a:rPr>
                <a:t>G</a:t>
              </a:r>
              <a:r>
                <a:rPr lang="en-US" sz="1600" dirty="0" smtClean="0">
                  <a:latin typeface="Arial" charset="0"/>
                </a:rPr>
                <a:t>round </a:t>
              </a:r>
              <a:r>
                <a:rPr lang="en-US" sz="1600" dirty="0">
                  <a:latin typeface="Arial" charset="0"/>
                </a:rPr>
                <a:t>plane</a:t>
              </a:r>
            </a:p>
          </p:txBody>
        </p:sp>
        <p:sp>
          <p:nvSpPr>
            <p:cNvPr id="34" name="Rectangle 97"/>
            <p:cNvSpPr>
              <a:spLocks noChangeArrowheads="1"/>
            </p:cNvSpPr>
            <p:nvPr/>
          </p:nvSpPr>
          <p:spPr bwMode="auto">
            <a:xfrm>
              <a:off x="2589" y="2788"/>
              <a:ext cx="294" cy="155"/>
            </a:xfrm>
            <a:prstGeom prst="rect">
              <a:avLst/>
            </a:prstGeom>
            <a:noFill/>
            <a:ln w="9525">
              <a:noFill/>
              <a:miter lim="800000"/>
              <a:headEnd/>
              <a:tailEnd/>
            </a:ln>
          </p:spPr>
          <p:txBody>
            <a:bodyPr wrap="none" lIns="0" tIns="0" rIns="0" bIns="0">
              <a:spAutoFit/>
            </a:bodyPr>
            <a:lstStyle/>
            <a:p>
              <a:r>
                <a:rPr lang="en-US" sz="1600" dirty="0">
                  <a:latin typeface="Arial" charset="0"/>
                </a:rPr>
                <a:t>F</a:t>
              </a:r>
              <a:r>
                <a:rPr lang="en-US" sz="1600" dirty="0" smtClean="0">
                  <a:latin typeface="Arial" charset="0"/>
                </a:rPr>
                <a:t>eed</a:t>
              </a:r>
              <a:endParaRPr lang="en-US" sz="1600" dirty="0">
                <a:latin typeface="Arial" charset="0"/>
              </a:endParaRPr>
            </a:p>
          </p:txBody>
        </p:sp>
        <p:grpSp>
          <p:nvGrpSpPr>
            <p:cNvPr id="35" name="Group 99"/>
            <p:cNvGrpSpPr>
              <a:grpSpLocks/>
            </p:cNvGrpSpPr>
            <p:nvPr/>
          </p:nvGrpSpPr>
          <p:grpSpPr bwMode="auto">
            <a:xfrm>
              <a:off x="2100" y="2373"/>
              <a:ext cx="13" cy="299"/>
              <a:chOff x="9595" y="3768"/>
              <a:chExt cx="33" cy="833"/>
            </a:xfrm>
          </p:grpSpPr>
          <p:sp>
            <p:nvSpPr>
              <p:cNvPr id="181" name="Rectangle 100"/>
              <p:cNvSpPr>
                <a:spLocks noChangeArrowheads="1"/>
              </p:cNvSpPr>
              <p:nvPr/>
            </p:nvSpPr>
            <p:spPr bwMode="auto">
              <a:xfrm>
                <a:off x="9595" y="3768"/>
                <a:ext cx="33" cy="17"/>
              </a:xfrm>
              <a:prstGeom prst="rect">
                <a:avLst/>
              </a:prstGeom>
              <a:solidFill>
                <a:srgbClr val="E78900"/>
              </a:solidFill>
              <a:ln w="9525">
                <a:noFill/>
                <a:miter lim="800000"/>
                <a:headEnd/>
                <a:tailEnd/>
              </a:ln>
            </p:spPr>
            <p:txBody>
              <a:bodyPr/>
              <a:lstStyle/>
              <a:p>
                <a:endParaRPr lang="en-US"/>
              </a:p>
            </p:txBody>
          </p:sp>
          <p:sp>
            <p:nvSpPr>
              <p:cNvPr id="182" name="Rectangle 101"/>
              <p:cNvSpPr>
                <a:spLocks noChangeArrowheads="1"/>
              </p:cNvSpPr>
              <p:nvPr/>
            </p:nvSpPr>
            <p:spPr bwMode="auto">
              <a:xfrm>
                <a:off x="9595" y="3785"/>
                <a:ext cx="33" cy="17"/>
              </a:xfrm>
              <a:prstGeom prst="rect">
                <a:avLst/>
              </a:prstGeom>
              <a:solidFill>
                <a:srgbClr val="E78900"/>
              </a:solidFill>
              <a:ln w="9525">
                <a:noFill/>
                <a:miter lim="800000"/>
                <a:headEnd/>
                <a:tailEnd/>
              </a:ln>
            </p:spPr>
            <p:txBody>
              <a:bodyPr/>
              <a:lstStyle/>
              <a:p>
                <a:endParaRPr lang="en-US"/>
              </a:p>
            </p:txBody>
          </p:sp>
          <p:sp>
            <p:nvSpPr>
              <p:cNvPr id="183" name="Rectangle 102"/>
              <p:cNvSpPr>
                <a:spLocks noChangeArrowheads="1"/>
              </p:cNvSpPr>
              <p:nvPr/>
            </p:nvSpPr>
            <p:spPr bwMode="auto">
              <a:xfrm>
                <a:off x="9595" y="3802"/>
                <a:ext cx="33" cy="19"/>
              </a:xfrm>
              <a:prstGeom prst="rect">
                <a:avLst/>
              </a:prstGeom>
              <a:solidFill>
                <a:srgbClr val="E78900"/>
              </a:solidFill>
              <a:ln w="9525">
                <a:noFill/>
                <a:miter lim="800000"/>
                <a:headEnd/>
                <a:tailEnd/>
              </a:ln>
            </p:spPr>
            <p:txBody>
              <a:bodyPr/>
              <a:lstStyle/>
              <a:p>
                <a:endParaRPr lang="en-US"/>
              </a:p>
            </p:txBody>
          </p:sp>
          <p:sp>
            <p:nvSpPr>
              <p:cNvPr id="184" name="Rectangle 103"/>
              <p:cNvSpPr>
                <a:spLocks noChangeArrowheads="1"/>
              </p:cNvSpPr>
              <p:nvPr/>
            </p:nvSpPr>
            <p:spPr bwMode="auto">
              <a:xfrm>
                <a:off x="9595" y="3821"/>
                <a:ext cx="33" cy="17"/>
              </a:xfrm>
              <a:prstGeom prst="rect">
                <a:avLst/>
              </a:prstGeom>
              <a:solidFill>
                <a:srgbClr val="E68900"/>
              </a:solidFill>
              <a:ln w="9525">
                <a:noFill/>
                <a:miter lim="800000"/>
                <a:headEnd/>
                <a:tailEnd/>
              </a:ln>
            </p:spPr>
            <p:txBody>
              <a:bodyPr/>
              <a:lstStyle/>
              <a:p>
                <a:endParaRPr lang="en-US"/>
              </a:p>
            </p:txBody>
          </p:sp>
          <p:sp>
            <p:nvSpPr>
              <p:cNvPr id="185" name="Rectangle 104"/>
              <p:cNvSpPr>
                <a:spLocks noChangeArrowheads="1"/>
              </p:cNvSpPr>
              <p:nvPr/>
            </p:nvSpPr>
            <p:spPr bwMode="auto">
              <a:xfrm>
                <a:off x="9595" y="3838"/>
                <a:ext cx="33" cy="16"/>
              </a:xfrm>
              <a:prstGeom prst="rect">
                <a:avLst/>
              </a:prstGeom>
              <a:solidFill>
                <a:srgbClr val="E68800"/>
              </a:solidFill>
              <a:ln w="9525">
                <a:noFill/>
                <a:miter lim="800000"/>
                <a:headEnd/>
                <a:tailEnd/>
              </a:ln>
            </p:spPr>
            <p:txBody>
              <a:bodyPr/>
              <a:lstStyle/>
              <a:p>
                <a:endParaRPr lang="en-US"/>
              </a:p>
            </p:txBody>
          </p:sp>
          <p:sp>
            <p:nvSpPr>
              <p:cNvPr id="186" name="Rectangle 105"/>
              <p:cNvSpPr>
                <a:spLocks noChangeArrowheads="1"/>
              </p:cNvSpPr>
              <p:nvPr/>
            </p:nvSpPr>
            <p:spPr bwMode="auto">
              <a:xfrm>
                <a:off x="9595" y="3854"/>
                <a:ext cx="33" cy="17"/>
              </a:xfrm>
              <a:prstGeom prst="rect">
                <a:avLst/>
              </a:prstGeom>
              <a:solidFill>
                <a:srgbClr val="E58800"/>
              </a:solidFill>
              <a:ln w="9525">
                <a:noFill/>
                <a:miter lim="800000"/>
                <a:headEnd/>
                <a:tailEnd/>
              </a:ln>
            </p:spPr>
            <p:txBody>
              <a:bodyPr/>
              <a:lstStyle/>
              <a:p>
                <a:endParaRPr lang="en-US"/>
              </a:p>
            </p:txBody>
          </p:sp>
          <p:sp>
            <p:nvSpPr>
              <p:cNvPr id="187" name="Rectangle 106"/>
              <p:cNvSpPr>
                <a:spLocks noChangeArrowheads="1"/>
              </p:cNvSpPr>
              <p:nvPr/>
            </p:nvSpPr>
            <p:spPr bwMode="auto">
              <a:xfrm>
                <a:off x="9595" y="3871"/>
                <a:ext cx="33" cy="19"/>
              </a:xfrm>
              <a:prstGeom prst="rect">
                <a:avLst/>
              </a:prstGeom>
              <a:solidFill>
                <a:srgbClr val="E48800"/>
              </a:solidFill>
              <a:ln w="9525">
                <a:noFill/>
                <a:miter lim="800000"/>
                <a:headEnd/>
                <a:tailEnd/>
              </a:ln>
            </p:spPr>
            <p:txBody>
              <a:bodyPr/>
              <a:lstStyle/>
              <a:p>
                <a:endParaRPr lang="en-US"/>
              </a:p>
            </p:txBody>
          </p:sp>
          <p:sp>
            <p:nvSpPr>
              <p:cNvPr id="188" name="Rectangle 107"/>
              <p:cNvSpPr>
                <a:spLocks noChangeArrowheads="1"/>
              </p:cNvSpPr>
              <p:nvPr/>
            </p:nvSpPr>
            <p:spPr bwMode="auto">
              <a:xfrm>
                <a:off x="9595" y="3890"/>
                <a:ext cx="33" cy="17"/>
              </a:xfrm>
              <a:prstGeom prst="rect">
                <a:avLst/>
              </a:prstGeom>
              <a:solidFill>
                <a:srgbClr val="E38700"/>
              </a:solidFill>
              <a:ln w="9525">
                <a:noFill/>
                <a:miter lim="800000"/>
                <a:headEnd/>
                <a:tailEnd/>
              </a:ln>
            </p:spPr>
            <p:txBody>
              <a:bodyPr/>
              <a:lstStyle/>
              <a:p>
                <a:endParaRPr lang="en-US"/>
              </a:p>
            </p:txBody>
          </p:sp>
          <p:sp>
            <p:nvSpPr>
              <p:cNvPr id="189" name="Rectangle 108"/>
              <p:cNvSpPr>
                <a:spLocks noChangeArrowheads="1"/>
              </p:cNvSpPr>
              <p:nvPr/>
            </p:nvSpPr>
            <p:spPr bwMode="auto">
              <a:xfrm>
                <a:off x="9595" y="3907"/>
                <a:ext cx="33" cy="17"/>
              </a:xfrm>
              <a:prstGeom prst="rect">
                <a:avLst/>
              </a:prstGeom>
              <a:solidFill>
                <a:srgbClr val="E28600"/>
              </a:solidFill>
              <a:ln w="9525">
                <a:noFill/>
                <a:miter lim="800000"/>
                <a:headEnd/>
                <a:tailEnd/>
              </a:ln>
            </p:spPr>
            <p:txBody>
              <a:bodyPr/>
              <a:lstStyle/>
              <a:p>
                <a:endParaRPr lang="en-US"/>
              </a:p>
            </p:txBody>
          </p:sp>
          <p:sp>
            <p:nvSpPr>
              <p:cNvPr id="190" name="Rectangle 109"/>
              <p:cNvSpPr>
                <a:spLocks noChangeArrowheads="1"/>
              </p:cNvSpPr>
              <p:nvPr/>
            </p:nvSpPr>
            <p:spPr bwMode="auto">
              <a:xfrm>
                <a:off x="9595" y="3924"/>
                <a:ext cx="33" cy="17"/>
              </a:xfrm>
              <a:prstGeom prst="rect">
                <a:avLst/>
              </a:prstGeom>
              <a:solidFill>
                <a:srgbClr val="E18600"/>
              </a:solidFill>
              <a:ln w="9525">
                <a:noFill/>
                <a:miter lim="800000"/>
                <a:headEnd/>
                <a:tailEnd/>
              </a:ln>
            </p:spPr>
            <p:txBody>
              <a:bodyPr/>
              <a:lstStyle/>
              <a:p>
                <a:endParaRPr lang="en-US"/>
              </a:p>
            </p:txBody>
          </p:sp>
          <p:sp>
            <p:nvSpPr>
              <p:cNvPr id="191" name="Rectangle 110"/>
              <p:cNvSpPr>
                <a:spLocks noChangeArrowheads="1"/>
              </p:cNvSpPr>
              <p:nvPr/>
            </p:nvSpPr>
            <p:spPr bwMode="auto">
              <a:xfrm>
                <a:off x="9595" y="3941"/>
                <a:ext cx="33" cy="19"/>
              </a:xfrm>
              <a:prstGeom prst="rect">
                <a:avLst/>
              </a:prstGeom>
              <a:solidFill>
                <a:srgbClr val="E08500"/>
              </a:solidFill>
              <a:ln w="9525">
                <a:noFill/>
                <a:miter lim="800000"/>
                <a:headEnd/>
                <a:tailEnd/>
              </a:ln>
            </p:spPr>
            <p:txBody>
              <a:bodyPr/>
              <a:lstStyle/>
              <a:p>
                <a:endParaRPr lang="en-US"/>
              </a:p>
            </p:txBody>
          </p:sp>
          <p:sp>
            <p:nvSpPr>
              <p:cNvPr id="192" name="Rectangle 111"/>
              <p:cNvSpPr>
                <a:spLocks noChangeArrowheads="1"/>
              </p:cNvSpPr>
              <p:nvPr/>
            </p:nvSpPr>
            <p:spPr bwMode="auto">
              <a:xfrm>
                <a:off x="9595" y="3960"/>
                <a:ext cx="33" cy="17"/>
              </a:xfrm>
              <a:prstGeom prst="rect">
                <a:avLst/>
              </a:prstGeom>
              <a:solidFill>
                <a:srgbClr val="DF8400"/>
              </a:solidFill>
              <a:ln w="9525">
                <a:noFill/>
                <a:miter lim="800000"/>
                <a:headEnd/>
                <a:tailEnd/>
              </a:ln>
            </p:spPr>
            <p:txBody>
              <a:bodyPr/>
              <a:lstStyle/>
              <a:p>
                <a:endParaRPr lang="en-US"/>
              </a:p>
            </p:txBody>
          </p:sp>
          <p:sp>
            <p:nvSpPr>
              <p:cNvPr id="193" name="Rectangle 112"/>
              <p:cNvSpPr>
                <a:spLocks noChangeArrowheads="1"/>
              </p:cNvSpPr>
              <p:nvPr/>
            </p:nvSpPr>
            <p:spPr bwMode="auto">
              <a:xfrm>
                <a:off x="9595" y="3977"/>
                <a:ext cx="33" cy="17"/>
              </a:xfrm>
              <a:prstGeom prst="rect">
                <a:avLst/>
              </a:prstGeom>
              <a:solidFill>
                <a:srgbClr val="DD8300"/>
              </a:solidFill>
              <a:ln w="9525">
                <a:noFill/>
                <a:miter lim="800000"/>
                <a:headEnd/>
                <a:tailEnd/>
              </a:ln>
            </p:spPr>
            <p:txBody>
              <a:bodyPr/>
              <a:lstStyle/>
              <a:p>
                <a:endParaRPr lang="en-US"/>
              </a:p>
            </p:txBody>
          </p:sp>
          <p:sp>
            <p:nvSpPr>
              <p:cNvPr id="194" name="Rectangle 113"/>
              <p:cNvSpPr>
                <a:spLocks noChangeArrowheads="1"/>
              </p:cNvSpPr>
              <p:nvPr/>
            </p:nvSpPr>
            <p:spPr bwMode="auto">
              <a:xfrm>
                <a:off x="9595" y="3994"/>
                <a:ext cx="33" cy="16"/>
              </a:xfrm>
              <a:prstGeom prst="rect">
                <a:avLst/>
              </a:prstGeom>
              <a:solidFill>
                <a:srgbClr val="DC8300"/>
              </a:solidFill>
              <a:ln w="9525">
                <a:noFill/>
                <a:miter lim="800000"/>
                <a:headEnd/>
                <a:tailEnd/>
              </a:ln>
            </p:spPr>
            <p:txBody>
              <a:bodyPr/>
              <a:lstStyle/>
              <a:p>
                <a:endParaRPr lang="en-US"/>
              </a:p>
            </p:txBody>
          </p:sp>
          <p:sp>
            <p:nvSpPr>
              <p:cNvPr id="195" name="Rectangle 114"/>
              <p:cNvSpPr>
                <a:spLocks noChangeArrowheads="1"/>
              </p:cNvSpPr>
              <p:nvPr/>
            </p:nvSpPr>
            <p:spPr bwMode="auto">
              <a:xfrm>
                <a:off x="9595" y="4010"/>
                <a:ext cx="33" cy="17"/>
              </a:xfrm>
              <a:prstGeom prst="rect">
                <a:avLst/>
              </a:prstGeom>
              <a:solidFill>
                <a:srgbClr val="DA8100"/>
              </a:solidFill>
              <a:ln w="9525">
                <a:noFill/>
                <a:miter lim="800000"/>
                <a:headEnd/>
                <a:tailEnd/>
              </a:ln>
            </p:spPr>
            <p:txBody>
              <a:bodyPr/>
              <a:lstStyle/>
              <a:p>
                <a:endParaRPr lang="en-US"/>
              </a:p>
            </p:txBody>
          </p:sp>
          <p:sp>
            <p:nvSpPr>
              <p:cNvPr id="196" name="Rectangle 115"/>
              <p:cNvSpPr>
                <a:spLocks noChangeArrowheads="1"/>
              </p:cNvSpPr>
              <p:nvPr/>
            </p:nvSpPr>
            <p:spPr bwMode="auto">
              <a:xfrm>
                <a:off x="9595" y="4027"/>
                <a:ext cx="33" cy="19"/>
              </a:xfrm>
              <a:prstGeom prst="rect">
                <a:avLst/>
              </a:prstGeom>
              <a:solidFill>
                <a:srgbClr val="D88000"/>
              </a:solidFill>
              <a:ln w="9525">
                <a:noFill/>
                <a:miter lim="800000"/>
                <a:headEnd/>
                <a:tailEnd/>
              </a:ln>
            </p:spPr>
            <p:txBody>
              <a:bodyPr/>
              <a:lstStyle/>
              <a:p>
                <a:endParaRPr lang="en-US"/>
              </a:p>
            </p:txBody>
          </p:sp>
          <p:sp>
            <p:nvSpPr>
              <p:cNvPr id="197" name="Rectangle 116"/>
              <p:cNvSpPr>
                <a:spLocks noChangeArrowheads="1"/>
              </p:cNvSpPr>
              <p:nvPr/>
            </p:nvSpPr>
            <p:spPr bwMode="auto">
              <a:xfrm>
                <a:off x="9595" y="4046"/>
                <a:ext cx="33" cy="17"/>
              </a:xfrm>
              <a:prstGeom prst="rect">
                <a:avLst/>
              </a:prstGeom>
              <a:solidFill>
                <a:srgbClr val="D67F00"/>
              </a:solidFill>
              <a:ln w="9525">
                <a:noFill/>
                <a:miter lim="800000"/>
                <a:headEnd/>
                <a:tailEnd/>
              </a:ln>
            </p:spPr>
            <p:txBody>
              <a:bodyPr/>
              <a:lstStyle/>
              <a:p>
                <a:endParaRPr lang="en-US"/>
              </a:p>
            </p:txBody>
          </p:sp>
          <p:sp>
            <p:nvSpPr>
              <p:cNvPr id="198" name="Rectangle 117"/>
              <p:cNvSpPr>
                <a:spLocks noChangeArrowheads="1"/>
              </p:cNvSpPr>
              <p:nvPr/>
            </p:nvSpPr>
            <p:spPr bwMode="auto">
              <a:xfrm>
                <a:off x="9595" y="4063"/>
                <a:ext cx="33" cy="17"/>
              </a:xfrm>
              <a:prstGeom prst="rect">
                <a:avLst/>
              </a:prstGeom>
              <a:solidFill>
                <a:srgbClr val="D47E00"/>
              </a:solidFill>
              <a:ln w="9525">
                <a:noFill/>
                <a:miter lim="800000"/>
                <a:headEnd/>
                <a:tailEnd/>
              </a:ln>
            </p:spPr>
            <p:txBody>
              <a:bodyPr/>
              <a:lstStyle/>
              <a:p>
                <a:endParaRPr lang="en-US"/>
              </a:p>
            </p:txBody>
          </p:sp>
          <p:sp>
            <p:nvSpPr>
              <p:cNvPr id="199" name="Rectangle 118"/>
              <p:cNvSpPr>
                <a:spLocks noChangeArrowheads="1"/>
              </p:cNvSpPr>
              <p:nvPr/>
            </p:nvSpPr>
            <p:spPr bwMode="auto">
              <a:xfrm>
                <a:off x="9595" y="4080"/>
                <a:ext cx="33" cy="17"/>
              </a:xfrm>
              <a:prstGeom prst="rect">
                <a:avLst/>
              </a:prstGeom>
              <a:solidFill>
                <a:srgbClr val="D27D00"/>
              </a:solidFill>
              <a:ln w="9525">
                <a:noFill/>
                <a:miter lim="800000"/>
                <a:headEnd/>
                <a:tailEnd/>
              </a:ln>
            </p:spPr>
            <p:txBody>
              <a:bodyPr/>
              <a:lstStyle/>
              <a:p>
                <a:endParaRPr lang="en-US"/>
              </a:p>
            </p:txBody>
          </p:sp>
          <p:sp>
            <p:nvSpPr>
              <p:cNvPr id="200" name="Rectangle 119"/>
              <p:cNvSpPr>
                <a:spLocks noChangeArrowheads="1"/>
              </p:cNvSpPr>
              <p:nvPr/>
            </p:nvSpPr>
            <p:spPr bwMode="auto">
              <a:xfrm>
                <a:off x="9595" y="4097"/>
                <a:ext cx="33" cy="19"/>
              </a:xfrm>
              <a:prstGeom prst="rect">
                <a:avLst/>
              </a:prstGeom>
              <a:solidFill>
                <a:srgbClr val="CF7B00"/>
              </a:solidFill>
              <a:ln w="9525">
                <a:noFill/>
                <a:miter lim="800000"/>
                <a:headEnd/>
                <a:tailEnd/>
              </a:ln>
            </p:spPr>
            <p:txBody>
              <a:bodyPr/>
              <a:lstStyle/>
              <a:p>
                <a:endParaRPr lang="en-US"/>
              </a:p>
            </p:txBody>
          </p:sp>
          <p:sp>
            <p:nvSpPr>
              <p:cNvPr id="201" name="Rectangle 120"/>
              <p:cNvSpPr>
                <a:spLocks noChangeArrowheads="1"/>
              </p:cNvSpPr>
              <p:nvPr/>
            </p:nvSpPr>
            <p:spPr bwMode="auto">
              <a:xfrm>
                <a:off x="9595" y="4116"/>
                <a:ext cx="33" cy="17"/>
              </a:xfrm>
              <a:prstGeom prst="rect">
                <a:avLst/>
              </a:prstGeom>
              <a:solidFill>
                <a:srgbClr val="CD7A00"/>
              </a:solidFill>
              <a:ln w="9525">
                <a:noFill/>
                <a:miter lim="800000"/>
                <a:headEnd/>
                <a:tailEnd/>
              </a:ln>
            </p:spPr>
            <p:txBody>
              <a:bodyPr/>
              <a:lstStyle/>
              <a:p>
                <a:endParaRPr lang="en-US"/>
              </a:p>
            </p:txBody>
          </p:sp>
          <p:sp>
            <p:nvSpPr>
              <p:cNvPr id="202" name="Rectangle 121"/>
              <p:cNvSpPr>
                <a:spLocks noChangeArrowheads="1"/>
              </p:cNvSpPr>
              <p:nvPr/>
            </p:nvSpPr>
            <p:spPr bwMode="auto">
              <a:xfrm>
                <a:off x="9595" y="4133"/>
                <a:ext cx="33" cy="17"/>
              </a:xfrm>
              <a:prstGeom prst="rect">
                <a:avLst/>
              </a:prstGeom>
              <a:solidFill>
                <a:srgbClr val="CB7800"/>
              </a:solidFill>
              <a:ln w="9525">
                <a:noFill/>
                <a:miter lim="800000"/>
                <a:headEnd/>
                <a:tailEnd/>
              </a:ln>
            </p:spPr>
            <p:txBody>
              <a:bodyPr/>
              <a:lstStyle/>
              <a:p>
                <a:endParaRPr lang="en-US"/>
              </a:p>
            </p:txBody>
          </p:sp>
          <p:sp>
            <p:nvSpPr>
              <p:cNvPr id="203" name="Rectangle 122"/>
              <p:cNvSpPr>
                <a:spLocks noChangeArrowheads="1"/>
              </p:cNvSpPr>
              <p:nvPr/>
            </p:nvSpPr>
            <p:spPr bwMode="auto">
              <a:xfrm>
                <a:off x="9595" y="4150"/>
                <a:ext cx="33" cy="16"/>
              </a:xfrm>
              <a:prstGeom prst="rect">
                <a:avLst/>
              </a:prstGeom>
              <a:solidFill>
                <a:srgbClr val="C87700"/>
              </a:solidFill>
              <a:ln w="9525">
                <a:noFill/>
                <a:miter lim="800000"/>
                <a:headEnd/>
                <a:tailEnd/>
              </a:ln>
            </p:spPr>
            <p:txBody>
              <a:bodyPr/>
              <a:lstStyle/>
              <a:p>
                <a:endParaRPr lang="en-US"/>
              </a:p>
            </p:txBody>
          </p:sp>
          <p:sp>
            <p:nvSpPr>
              <p:cNvPr id="204" name="Rectangle 123"/>
              <p:cNvSpPr>
                <a:spLocks noChangeArrowheads="1"/>
              </p:cNvSpPr>
              <p:nvPr/>
            </p:nvSpPr>
            <p:spPr bwMode="auto">
              <a:xfrm>
                <a:off x="9595" y="4166"/>
                <a:ext cx="33" cy="17"/>
              </a:xfrm>
              <a:prstGeom prst="rect">
                <a:avLst/>
              </a:prstGeom>
              <a:solidFill>
                <a:srgbClr val="C57500"/>
              </a:solidFill>
              <a:ln w="9525">
                <a:noFill/>
                <a:miter lim="800000"/>
                <a:headEnd/>
                <a:tailEnd/>
              </a:ln>
            </p:spPr>
            <p:txBody>
              <a:bodyPr/>
              <a:lstStyle/>
              <a:p>
                <a:endParaRPr lang="en-US"/>
              </a:p>
            </p:txBody>
          </p:sp>
          <p:sp>
            <p:nvSpPr>
              <p:cNvPr id="205" name="Rectangle 124"/>
              <p:cNvSpPr>
                <a:spLocks noChangeArrowheads="1"/>
              </p:cNvSpPr>
              <p:nvPr/>
            </p:nvSpPr>
            <p:spPr bwMode="auto">
              <a:xfrm>
                <a:off x="9595" y="4183"/>
                <a:ext cx="33" cy="19"/>
              </a:xfrm>
              <a:prstGeom prst="rect">
                <a:avLst/>
              </a:prstGeom>
              <a:solidFill>
                <a:srgbClr val="C37400"/>
              </a:solidFill>
              <a:ln w="9525">
                <a:noFill/>
                <a:miter lim="800000"/>
                <a:headEnd/>
                <a:tailEnd/>
              </a:ln>
            </p:spPr>
            <p:txBody>
              <a:bodyPr/>
              <a:lstStyle/>
              <a:p>
                <a:endParaRPr lang="en-US"/>
              </a:p>
            </p:txBody>
          </p:sp>
          <p:sp>
            <p:nvSpPr>
              <p:cNvPr id="206" name="Rectangle 125"/>
              <p:cNvSpPr>
                <a:spLocks noChangeArrowheads="1"/>
              </p:cNvSpPr>
              <p:nvPr/>
            </p:nvSpPr>
            <p:spPr bwMode="auto">
              <a:xfrm>
                <a:off x="9595" y="4202"/>
                <a:ext cx="33" cy="17"/>
              </a:xfrm>
              <a:prstGeom prst="rect">
                <a:avLst/>
              </a:prstGeom>
              <a:solidFill>
                <a:srgbClr val="C07200"/>
              </a:solidFill>
              <a:ln w="9525">
                <a:noFill/>
                <a:miter lim="800000"/>
                <a:headEnd/>
                <a:tailEnd/>
              </a:ln>
            </p:spPr>
            <p:txBody>
              <a:bodyPr/>
              <a:lstStyle/>
              <a:p>
                <a:endParaRPr lang="en-US"/>
              </a:p>
            </p:txBody>
          </p:sp>
          <p:sp>
            <p:nvSpPr>
              <p:cNvPr id="207" name="Rectangle 126"/>
              <p:cNvSpPr>
                <a:spLocks noChangeArrowheads="1"/>
              </p:cNvSpPr>
              <p:nvPr/>
            </p:nvSpPr>
            <p:spPr bwMode="auto">
              <a:xfrm>
                <a:off x="9595" y="4219"/>
                <a:ext cx="33" cy="17"/>
              </a:xfrm>
              <a:prstGeom prst="rect">
                <a:avLst/>
              </a:prstGeom>
              <a:solidFill>
                <a:srgbClr val="BD7000"/>
              </a:solidFill>
              <a:ln w="9525">
                <a:noFill/>
                <a:miter lim="800000"/>
                <a:headEnd/>
                <a:tailEnd/>
              </a:ln>
            </p:spPr>
            <p:txBody>
              <a:bodyPr/>
              <a:lstStyle/>
              <a:p>
                <a:endParaRPr lang="en-US"/>
              </a:p>
            </p:txBody>
          </p:sp>
          <p:sp>
            <p:nvSpPr>
              <p:cNvPr id="208" name="Rectangle 127"/>
              <p:cNvSpPr>
                <a:spLocks noChangeArrowheads="1"/>
              </p:cNvSpPr>
              <p:nvPr/>
            </p:nvSpPr>
            <p:spPr bwMode="auto">
              <a:xfrm>
                <a:off x="9595" y="4236"/>
                <a:ext cx="33" cy="17"/>
              </a:xfrm>
              <a:prstGeom prst="rect">
                <a:avLst/>
              </a:prstGeom>
              <a:solidFill>
                <a:srgbClr val="BB6F00"/>
              </a:solidFill>
              <a:ln w="9525">
                <a:noFill/>
                <a:miter lim="800000"/>
                <a:headEnd/>
                <a:tailEnd/>
              </a:ln>
            </p:spPr>
            <p:txBody>
              <a:bodyPr/>
              <a:lstStyle/>
              <a:p>
                <a:endParaRPr lang="en-US"/>
              </a:p>
            </p:txBody>
          </p:sp>
          <p:sp>
            <p:nvSpPr>
              <p:cNvPr id="209" name="Rectangle 128"/>
              <p:cNvSpPr>
                <a:spLocks noChangeArrowheads="1"/>
              </p:cNvSpPr>
              <p:nvPr/>
            </p:nvSpPr>
            <p:spPr bwMode="auto">
              <a:xfrm>
                <a:off x="9595" y="4253"/>
                <a:ext cx="33" cy="19"/>
              </a:xfrm>
              <a:prstGeom prst="rect">
                <a:avLst/>
              </a:prstGeom>
              <a:solidFill>
                <a:srgbClr val="B86D00"/>
              </a:solidFill>
              <a:ln w="9525">
                <a:noFill/>
                <a:miter lim="800000"/>
                <a:headEnd/>
                <a:tailEnd/>
              </a:ln>
            </p:spPr>
            <p:txBody>
              <a:bodyPr/>
              <a:lstStyle/>
              <a:p>
                <a:endParaRPr lang="en-US"/>
              </a:p>
            </p:txBody>
          </p:sp>
          <p:sp>
            <p:nvSpPr>
              <p:cNvPr id="210" name="Rectangle 129"/>
              <p:cNvSpPr>
                <a:spLocks noChangeArrowheads="1"/>
              </p:cNvSpPr>
              <p:nvPr/>
            </p:nvSpPr>
            <p:spPr bwMode="auto">
              <a:xfrm>
                <a:off x="9595" y="4272"/>
                <a:ext cx="33" cy="17"/>
              </a:xfrm>
              <a:prstGeom prst="rect">
                <a:avLst/>
              </a:prstGeom>
              <a:solidFill>
                <a:srgbClr val="B56B00"/>
              </a:solidFill>
              <a:ln w="9525">
                <a:noFill/>
                <a:miter lim="800000"/>
                <a:headEnd/>
                <a:tailEnd/>
              </a:ln>
            </p:spPr>
            <p:txBody>
              <a:bodyPr/>
              <a:lstStyle/>
              <a:p>
                <a:endParaRPr lang="en-US"/>
              </a:p>
            </p:txBody>
          </p:sp>
          <p:sp>
            <p:nvSpPr>
              <p:cNvPr id="211" name="Rectangle 130"/>
              <p:cNvSpPr>
                <a:spLocks noChangeArrowheads="1"/>
              </p:cNvSpPr>
              <p:nvPr/>
            </p:nvSpPr>
            <p:spPr bwMode="auto">
              <a:xfrm>
                <a:off x="9595" y="4289"/>
                <a:ext cx="33" cy="17"/>
              </a:xfrm>
              <a:prstGeom prst="rect">
                <a:avLst/>
              </a:prstGeom>
              <a:solidFill>
                <a:srgbClr val="B36A00"/>
              </a:solidFill>
              <a:ln w="9525">
                <a:noFill/>
                <a:miter lim="800000"/>
                <a:headEnd/>
                <a:tailEnd/>
              </a:ln>
            </p:spPr>
            <p:txBody>
              <a:bodyPr/>
              <a:lstStyle/>
              <a:p>
                <a:endParaRPr lang="en-US"/>
              </a:p>
            </p:txBody>
          </p:sp>
          <p:sp>
            <p:nvSpPr>
              <p:cNvPr id="212" name="Rectangle 131"/>
              <p:cNvSpPr>
                <a:spLocks noChangeArrowheads="1"/>
              </p:cNvSpPr>
              <p:nvPr/>
            </p:nvSpPr>
            <p:spPr bwMode="auto">
              <a:xfrm>
                <a:off x="9595" y="4306"/>
                <a:ext cx="33" cy="16"/>
              </a:xfrm>
              <a:prstGeom prst="rect">
                <a:avLst/>
              </a:prstGeom>
              <a:solidFill>
                <a:srgbClr val="B06900"/>
              </a:solidFill>
              <a:ln w="9525">
                <a:noFill/>
                <a:miter lim="800000"/>
                <a:headEnd/>
                <a:tailEnd/>
              </a:ln>
            </p:spPr>
            <p:txBody>
              <a:bodyPr/>
              <a:lstStyle/>
              <a:p>
                <a:endParaRPr lang="en-US"/>
              </a:p>
            </p:txBody>
          </p:sp>
          <p:sp>
            <p:nvSpPr>
              <p:cNvPr id="213" name="Rectangle 132"/>
              <p:cNvSpPr>
                <a:spLocks noChangeArrowheads="1"/>
              </p:cNvSpPr>
              <p:nvPr/>
            </p:nvSpPr>
            <p:spPr bwMode="auto">
              <a:xfrm>
                <a:off x="9595" y="4322"/>
                <a:ext cx="33" cy="20"/>
              </a:xfrm>
              <a:prstGeom prst="rect">
                <a:avLst/>
              </a:prstGeom>
              <a:solidFill>
                <a:srgbClr val="AD6700"/>
              </a:solidFill>
              <a:ln w="9525">
                <a:noFill/>
                <a:miter lim="800000"/>
                <a:headEnd/>
                <a:tailEnd/>
              </a:ln>
            </p:spPr>
            <p:txBody>
              <a:bodyPr/>
              <a:lstStyle/>
              <a:p>
                <a:endParaRPr lang="en-US"/>
              </a:p>
            </p:txBody>
          </p:sp>
          <p:sp>
            <p:nvSpPr>
              <p:cNvPr id="214" name="Rectangle 133"/>
              <p:cNvSpPr>
                <a:spLocks noChangeArrowheads="1"/>
              </p:cNvSpPr>
              <p:nvPr/>
            </p:nvSpPr>
            <p:spPr bwMode="auto">
              <a:xfrm>
                <a:off x="9595" y="4342"/>
                <a:ext cx="33" cy="16"/>
              </a:xfrm>
              <a:prstGeom prst="rect">
                <a:avLst/>
              </a:prstGeom>
              <a:solidFill>
                <a:srgbClr val="AB6600"/>
              </a:solidFill>
              <a:ln w="9525">
                <a:noFill/>
                <a:miter lim="800000"/>
                <a:headEnd/>
                <a:tailEnd/>
              </a:ln>
            </p:spPr>
            <p:txBody>
              <a:bodyPr/>
              <a:lstStyle/>
              <a:p>
                <a:endParaRPr lang="en-US"/>
              </a:p>
            </p:txBody>
          </p:sp>
          <p:sp>
            <p:nvSpPr>
              <p:cNvPr id="215" name="Rectangle 134"/>
              <p:cNvSpPr>
                <a:spLocks noChangeArrowheads="1"/>
              </p:cNvSpPr>
              <p:nvPr/>
            </p:nvSpPr>
            <p:spPr bwMode="auto">
              <a:xfrm>
                <a:off x="9595" y="4358"/>
                <a:ext cx="33" cy="17"/>
              </a:xfrm>
              <a:prstGeom prst="rect">
                <a:avLst/>
              </a:prstGeom>
              <a:solidFill>
                <a:srgbClr val="A96400"/>
              </a:solidFill>
              <a:ln w="9525">
                <a:noFill/>
                <a:miter lim="800000"/>
                <a:headEnd/>
                <a:tailEnd/>
              </a:ln>
            </p:spPr>
            <p:txBody>
              <a:bodyPr/>
              <a:lstStyle/>
              <a:p>
                <a:endParaRPr lang="en-US"/>
              </a:p>
            </p:txBody>
          </p:sp>
          <p:sp>
            <p:nvSpPr>
              <p:cNvPr id="216" name="Rectangle 135"/>
              <p:cNvSpPr>
                <a:spLocks noChangeArrowheads="1"/>
              </p:cNvSpPr>
              <p:nvPr/>
            </p:nvSpPr>
            <p:spPr bwMode="auto">
              <a:xfrm>
                <a:off x="9595" y="4375"/>
                <a:ext cx="33" cy="17"/>
              </a:xfrm>
              <a:prstGeom prst="rect">
                <a:avLst/>
              </a:prstGeom>
              <a:solidFill>
                <a:srgbClr val="A76300"/>
              </a:solidFill>
              <a:ln w="9525">
                <a:noFill/>
                <a:miter lim="800000"/>
                <a:headEnd/>
                <a:tailEnd/>
              </a:ln>
            </p:spPr>
            <p:txBody>
              <a:bodyPr/>
              <a:lstStyle/>
              <a:p>
                <a:endParaRPr lang="en-US"/>
              </a:p>
            </p:txBody>
          </p:sp>
          <p:sp>
            <p:nvSpPr>
              <p:cNvPr id="217" name="Rectangle 136"/>
              <p:cNvSpPr>
                <a:spLocks noChangeArrowheads="1"/>
              </p:cNvSpPr>
              <p:nvPr/>
            </p:nvSpPr>
            <p:spPr bwMode="auto">
              <a:xfrm>
                <a:off x="9595" y="4392"/>
                <a:ext cx="33" cy="17"/>
              </a:xfrm>
              <a:prstGeom prst="rect">
                <a:avLst/>
              </a:prstGeom>
              <a:solidFill>
                <a:srgbClr val="A56200"/>
              </a:solidFill>
              <a:ln w="9525">
                <a:noFill/>
                <a:miter lim="800000"/>
                <a:headEnd/>
                <a:tailEnd/>
              </a:ln>
            </p:spPr>
            <p:txBody>
              <a:bodyPr/>
              <a:lstStyle/>
              <a:p>
                <a:endParaRPr lang="en-US"/>
              </a:p>
            </p:txBody>
          </p:sp>
          <p:sp>
            <p:nvSpPr>
              <p:cNvPr id="218" name="Rectangle 137"/>
              <p:cNvSpPr>
                <a:spLocks noChangeArrowheads="1"/>
              </p:cNvSpPr>
              <p:nvPr/>
            </p:nvSpPr>
            <p:spPr bwMode="auto">
              <a:xfrm>
                <a:off x="9595" y="4409"/>
                <a:ext cx="33" cy="19"/>
              </a:xfrm>
              <a:prstGeom prst="rect">
                <a:avLst/>
              </a:prstGeom>
              <a:solidFill>
                <a:srgbClr val="A36100"/>
              </a:solidFill>
              <a:ln w="9525">
                <a:noFill/>
                <a:miter lim="800000"/>
                <a:headEnd/>
                <a:tailEnd/>
              </a:ln>
            </p:spPr>
            <p:txBody>
              <a:bodyPr/>
              <a:lstStyle/>
              <a:p>
                <a:endParaRPr lang="en-US"/>
              </a:p>
            </p:txBody>
          </p:sp>
          <p:sp>
            <p:nvSpPr>
              <p:cNvPr id="219" name="Rectangle 138"/>
              <p:cNvSpPr>
                <a:spLocks noChangeArrowheads="1"/>
              </p:cNvSpPr>
              <p:nvPr/>
            </p:nvSpPr>
            <p:spPr bwMode="auto">
              <a:xfrm>
                <a:off x="9595" y="4428"/>
                <a:ext cx="33" cy="17"/>
              </a:xfrm>
              <a:prstGeom prst="rect">
                <a:avLst/>
              </a:prstGeom>
              <a:solidFill>
                <a:srgbClr val="A26000"/>
              </a:solidFill>
              <a:ln w="9525">
                <a:noFill/>
                <a:miter lim="800000"/>
                <a:headEnd/>
                <a:tailEnd/>
              </a:ln>
            </p:spPr>
            <p:txBody>
              <a:bodyPr/>
              <a:lstStyle/>
              <a:p>
                <a:endParaRPr lang="en-US"/>
              </a:p>
            </p:txBody>
          </p:sp>
          <p:sp>
            <p:nvSpPr>
              <p:cNvPr id="220" name="Rectangle 139"/>
              <p:cNvSpPr>
                <a:spLocks noChangeArrowheads="1"/>
              </p:cNvSpPr>
              <p:nvPr/>
            </p:nvSpPr>
            <p:spPr bwMode="auto">
              <a:xfrm>
                <a:off x="9595" y="4445"/>
                <a:ext cx="33" cy="17"/>
              </a:xfrm>
              <a:prstGeom prst="rect">
                <a:avLst/>
              </a:prstGeom>
              <a:solidFill>
                <a:srgbClr val="A05F00"/>
              </a:solidFill>
              <a:ln w="9525">
                <a:noFill/>
                <a:miter lim="800000"/>
                <a:headEnd/>
                <a:tailEnd/>
              </a:ln>
            </p:spPr>
            <p:txBody>
              <a:bodyPr/>
              <a:lstStyle/>
              <a:p>
                <a:endParaRPr lang="en-US"/>
              </a:p>
            </p:txBody>
          </p:sp>
          <p:sp>
            <p:nvSpPr>
              <p:cNvPr id="221" name="Rectangle 140"/>
              <p:cNvSpPr>
                <a:spLocks noChangeArrowheads="1"/>
              </p:cNvSpPr>
              <p:nvPr/>
            </p:nvSpPr>
            <p:spPr bwMode="auto">
              <a:xfrm>
                <a:off x="9595" y="4462"/>
                <a:ext cx="33" cy="16"/>
              </a:xfrm>
              <a:prstGeom prst="rect">
                <a:avLst/>
              </a:prstGeom>
              <a:solidFill>
                <a:srgbClr val="9F5E00"/>
              </a:solidFill>
              <a:ln w="9525">
                <a:noFill/>
                <a:miter lim="800000"/>
                <a:headEnd/>
                <a:tailEnd/>
              </a:ln>
            </p:spPr>
            <p:txBody>
              <a:bodyPr/>
              <a:lstStyle/>
              <a:p>
                <a:endParaRPr lang="en-US"/>
              </a:p>
            </p:txBody>
          </p:sp>
          <p:sp>
            <p:nvSpPr>
              <p:cNvPr id="222" name="Rectangle 141"/>
              <p:cNvSpPr>
                <a:spLocks noChangeArrowheads="1"/>
              </p:cNvSpPr>
              <p:nvPr/>
            </p:nvSpPr>
            <p:spPr bwMode="auto">
              <a:xfrm>
                <a:off x="9595" y="4478"/>
                <a:ext cx="33" cy="20"/>
              </a:xfrm>
              <a:prstGeom prst="rect">
                <a:avLst/>
              </a:prstGeom>
              <a:solidFill>
                <a:srgbClr val="9D5D00"/>
              </a:solidFill>
              <a:ln w="9525">
                <a:noFill/>
                <a:miter lim="800000"/>
                <a:headEnd/>
                <a:tailEnd/>
              </a:ln>
            </p:spPr>
            <p:txBody>
              <a:bodyPr/>
              <a:lstStyle/>
              <a:p>
                <a:endParaRPr lang="en-US"/>
              </a:p>
            </p:txBody>
          </p:sp>
          <p:sp>
            <p:nvSpPr>
              <p:cNvPr id="223" name="Rectangle 142"/>
              <p:cNvSpPr>
                <a:spLocks noChangeArrowheads="1"/>
              </p:cNvSpPr>
              <p:nvPr/>
            </p:nvSpPr>
            <p:spPr bwMode="auto">
              <a:xfrm>
                <a:off x="9595" y="4498"/>
                <a:ext cx="33" cy="16"/>
              </a:xfrm>
              <a:prstGeom prst="rect">
                <a:avLst/>
              </a:prstGeom>
              <a:solidFill>
                <a:srgbClr val="9C5D00"/>
              </a:solidFill>
              <a:ln w="9525">
                <a:noFill/>
                <a:miter lim="800000"/>
                <a:headEnd/>
                <a:tailEnd/>
              </a:ln>
            </p:spPr>
            <p:txBody>
              <a:bodyPr/>
              <a:lstStyle/>
              <a:p>
                <a:endParaRPr lang="en-US"/>
              </a:p>
            </p:txBody>
          </p:sp>
          <p:sp>
            <p:nvSpPr>
              <p:cNvPr id="224" name="Rectangle 143"/>
              <p:cNvSpPr>
                <a:spLocks noChangeArrowheads="1"/>
              </p:cNvSpPr>
              <p:nvPr/>
            </p:nvSpPr>
            <p:spPr bwMode="auto">
              <a:xfrm>
                <a:off x="9595" y="4514"/>
                <a:ext cx="33" cy="17"/>
              </a:xfrm>
              <a:prstGeom prst="rect">
                <a:avLst/>
              </a:prstGeom>
              <a:solidFill>
                <a:srgbClr val="9B5C00"/>
              </a:solidFill>
              <a:ln w="9525">
                <a:noFill/>
                <a:miter lim="800000"/>
                <a:headEnd/>
                <a:tailEnd/>
              </a:ln>
            </p:spPr>
            <p:txBody>
              <a:bodyPr/>
              <a:lstStyle/>
              <a:p>
                <a:endParaRPr lang="en-US"/>
              </a:p>
            </p:txBody>
          </p:sp>
          <p:sp>
            <p:nvSpPr>
              <p:cNvPr id="225" name="Rectangle 144"/>
              <p:cNvSpPr>
                <a:spLocks noChangeArrowheads="1"/>
              </p:cNvSpPr>
              <p:nvPr/>
            </p:nvSpPr>
            <p:spPr bwMode="auto">
              <a:xfrm>
                <a:off x="9595" y="4531"/>
                <a:ext cx="33" cy="17"/>
              </a:xfrm>
              <a:prstGeom prst="rect">
                <a:avLst/>
              </a:prstGeom>
              <a:solidFill>
                <a:srgbClr val="9B5C00"/>
              </a:solidFill>
              <a:ln w="9525">
                <a:noFill/>
                <a:miter lim="800000"/>
                <a:headEnd/>
                <a:tailEnd/>
              </a:ln>
            </p:spPr>
            <p:txBody>
              <a:bodyPr/>
              <a:lstStyle/>
              <a:p>
                <a:endParaRPr lang="en-US"/>
              </a:p>
            </p:txBody>
          </p:sp>
          <p:sp>
            <p:nvSpPr>
              <p:cNvPr id="226" name="Rectangle 145"/>
              <p:cNvSpPr>
                <a:spLocks noChangeArrowheads="1"/>
              </p:cNvSpPr>
              <p:nvPr/>
            </p:nvSpPr>
            <p:spPr bwMode="auto">
              <a:xfrm>
                <a:off x="9595" y="4548"/>
                <a:ext cx="33" cy="19"/>
              </a:xfrm>
              <a:prstGeom prst="rect">
                <a:avLst/>
              </a:prstGeom>
              <a:solidFill>
                <a:srgbClr val="9A5B00"/>
              </a:solidFill>
              <a:ln w="9525">
                <a:noFill/>
                <a:miter lim="800000"/>
                <a:headEnd/>
                <a:tailEnd/>
              </a:ln>
            </p:spPr>
            <p:txBody>
              <a:bodyPr/>
              <a:lstStyle/>
              <a:p>
                <a:endParaRPr lang="en-US"/>
              </a:p>
            </p:txBody>
          </p:sp>
          <p:sp>
            <p:nvSpPr>
              <p:cNvPr id="227" name="Rectangle 146"/>
              <p:cNvSpPr>
                <a:spLocks noChangeArrowheads="1"/>
              </p:cNvSpPr>
              <p:nvPr/>
            </p:nvSpPr>
            <p:spPr bwMode="auto">
              <a:xfrm>
                <a:off x="9595" y="4567"/>
                <a:ext cx="33" cy="17"/>
              </a:xfrm>
              <a:prstGeom prst="rect">
                <a:avLst/>
              </a:prstGeom>
              <a:solidFill>
                <a:srgbClr val="995B00"/>
              </a:solidFill>
              <a:ln w="9525">
                <a:noFill/>
                <a:miter lim="800000"/>
                <a:headEnd/>
                <a:tailEnd/>
              </a:ln>
            </p:spPr>
            <p:txBody>
              <a:bodyPr/>
              <a:lstStyle/>
              <a:p>
                <a:endParaRPr lang="en-US"/>
              </a:p>
            </p:txBody>
          </p:sp>
          <p:sp>
            <p:nvSpPr>
              <p:cNvPr id="228" name="Rectangle 147"/>
              <p:cNvSpPr>
                <a:spLocks noChangeArrowheads="1"/>
              </p:cNvSpPr>
              <p:nvPr/>
            </p:nvSpPr>
            <p:spPr bwMode="auto">
              <a:xfrm>
                <a:off x="9595" y="4584"/>
                <a:ext cx="33" cy="17"/>
              </a:xfrm>
              <a:prstGeom prst="rect">
                <a:avLst/>
              </a:prstGeom>
              <a:solidFill>
                <a:srgbClr val="995B00"/>
              </a:solidFill>
              <a:ln w="9525">
                <a:noFill/>
                <a:miter lim="800000"/>
                <a:headEnd/>
                <a:tailEnd/>
              </a:ln>
            </p:spPr>
            <p:txBody>
              <a:bodyPr/>
              <a:lstStyle/>
              <a:p>
                <a:endParaRPr lang="en-US"/>
              </a:p>
            </p:txBody>
          </p:sp>
        </p:grpSp>
        <p:sp>
          <p:nvSpPr>
            <p:cNvPr id="36" name="Rectangle 148"/>
            <p:cNvSpPr>
              <a:spLocks noChangeArrowheads="1"/>
            </p:cNvSpPr>
            <p:nvPr/>
          </p:nvSpPr>
          <p:spPr bwMode="auto">
            <a:xfrm>
              <a:off x="2100" y="2373"/>
              <a:ext cx="27" cy="300"/>
            </a:xfrm>
            <a:prstGeom prst="rect">
              <a:avLst/>
            </a:prstGeom>
            <a:solidFill>
              <a:srgbClr val="FF9900"/>
            </a:solidFill>
            <a:ln w="8890">
              <a:solidFill>
                <a:srgbClr val="000000"/>
              </a:solidFill>
              <a:miter lim="800000"/>
              <a:headEnd/>
              <a:tailEnd/>
            </a:ln>
          </p:spPr>
          <p:txBody>
            <a:bodyPr/>
            <a:lstStyle/>
            <a:p>
              <a:endParaRPr lang="en-US"/>
            </a:p>
          </p:txBody>
        </p:sp>
        <p:sp>
          <p:nvSpPr>
            <p:cNvPr id="37" name="Line 149"/>
            <p:cNvSpPr>
              <a:spLocks noChangeShapeType="1"/>
            </p:cNvSpPr>
            <p:nvPr/>
          </p:nvSpPr>
          <p:spPr bwMode="auto">
            <a:xfrm flipV="1">
              <a:off x="2114" y="2210"/>
              <a:ext cx="0" cy="120"/>
            </a:xfrm>
            <a:prstGeom prst="line">
              <a:avLst/>
            </a:prstGeom>
            <a:noFill/>
            <a:ln w="19050">
              <a:solidFill>
                <a:schemeClr val="tx1"/>
              </a:solidFill>
              <a:round/>
              <a:headEnd/>
              <a:tailEnd/>
            </a:ln>
          </p:spPr>
          <p:txBody>
            <a:bodyPr/>
            <a:lstStyle/>
            <a:p>
              <a:endParaRPr lang="en-US"/>
            </a:p>
          </p:txBody>
        </p:sp>
        <p:sp>
          <p:nvSpPr>
            <p:cNvPr id="38" name="Rectangle 150"/>
            <p:cNvSpPr>
              <a:spLocks noChangeArrowheads="1"/>
            </p:cNvSpPr>
            <p:nvPr/>
          </p:nvSpPr>
          <p:spPr bwMode="auto">
            <a:xfrm>
              <a:off x="1904" y="2190"/>
              <a:ext cx="56" cy="134"/>
            </a:xfrm>
            <a:prstGeom prst="rect">
              <a:avLst/>
            </a:prstGeom>
            <a:noFill/>
            <a:ln w="9525">
              <a:noFill/>
              <a:miter lim="800000"/>
              <a:headEnd/>
              <a:tailEnd/>
            </a:ln>
          </p:spPr>
          <p:txBody>
            <a:bodyPr wrap="none" lIns="0" tIns="0" rIns="0" bIns="0">
              <a:spAutoFit/>
            </a:bodyPr>
            <a:lstStyle/>
            <a:p>
              <a:r>
                <a:rPr lang="en-US" sz="1400" i="1">
                  <a:latin typeface="Times New Roman" pitchFamily="18" charset="0"/>
                </a:rPr>
                <a:t>a</a:t>
              </a:r>
            </a:p>
          </p:txBody>
        </p:sp>
        <p:sp>
          <p:nvSpPr>
            <p:cNvPr id="39" name="Rectangle 152"/>
            <p:cNvSpPr>
              <a:spLocks noChangeArrowheads="1"/>
            </p:cNvSpPr>
            <p:nvPr/>
          </p:nvSpPr>
          <p:spPr bwMode="auto">
            <a:xfrm>
              <a:off x="1998" y="2009"/>
              <a:ext cx="221" cy="134"/>
            </a:xfrm>
            <a:prstGeom prst="rect">
              <a:avLst/>
            </a:prstGeom>
            <a:noFill/>
            <a:ln w="9525">
              <a:noFill/>
              <a:miter lim="800000"/>
              <a:headEnd/>
              <a:tailEnd/>
            </a:ln>
          </p:spPr>
          <p:txBody>
            <a:bodyPr lIns="0" tIns="0" rIns="0" bIns="0">
              <a:spAutoFit/>
            </a:bodyPr>
            <a:lstStyle/>
            <a:p>
              <a:r>
                <a:rPr lang="en-US" sz="1400" i="1">
                  <a:latin typeface="Symbol" pitchFamily="18" charset="2"/>
                </a:rPr>
                <a:t>r</a:t>
              </a:r>
              <a:r>
                <a:rPr lang="en-US" sz="1400" baseline="-25000">
                  <a:latin typeface="Symbol" pitchFamily="18" charset="2"/>
                </a:rPr>
                <a:t>0</a:t>
              </a:r>
              <a:endParaRPr lang="en-US" sz="1200" baseline="-25000">
                <a:latin typeface="Times New Roman" pitchFamily="18" charset="0"/>
              </a:endParaRPr>
            </a:p>
          </p:txBody>
        </p:sp>
        <p:sp>
          <p:nvSpPr>
            <p:cNvPr id="40" name="Rectangle 155"/>
            <p:cNvSpPr>
              <a:spLocks noChangeArrowheads="1"/>
            </p:cNvSpPr>
            <p:nvPr/>
          </p:nvSpPr>
          <p:spPr bwMode="auto">
            <a:xfrm>
              <a:off x="1402" y="2963"/>
              <a:ext cx="1312" cy="197"/>
            </a:xfrm>
            <a:prstGeom prst="rect">
              <a:avLst/>
            </a:prstGeom>
            <a:noFill/>
            <a:ln w="9525">
              <a:noFill/>
              <a:miter lim="800000"/>
              <a:headEnd/>
              <a:tailEnd/>
            </a:ln>
          </p:spPr>
          <p:txBody>
            <a:bodyPr/>
            <a:lstStyle/>
            <a:p>
              <a:endParaRPr lang="en-US"/>
            </a:p>
          </p:txBody>
        </p:sp>
        <p:grpSp>
          <p:nvGrpSpPr>
            <p:cNvPr id="41" name="Group 157"/>
            <p:cNvGrpSpPr>
              <a:grpSpLocks/>
            </p:cNvGrpSpPr>
            <p:nvPr/>
          </p:nvGrpSpPr>
          <p:grpSpPr bwMode="auto">
            <a:xfrm>
              <a:off x="1419" y="2370"/>
              <a:ext cx="14" cy="305"/>
              <a:chOff x="9595" y="3768"/>
              <a:chExt cx="33" cy="833"/>
            </a:xfrm>
          </p:grpSpPr>
          <p:sp>
            <p:nvSpPr>
              <p:cNvPr id="133" name="Rectangle 158"/>
              <p:cNvSpPr>
                <a:spLocks noChangeArrowheads="1"/>
              </p:cNvSpPr>
              <p:nvPr/>
            </p:nvSpPr>
            <p:spPr bwMode="auto">
              <a:xfrm>
                <a:off x="9595" y="3768"/>
                <a:ext cx="33" cy="17"/>
              </a:xfrm>
              <a:prstGeom prst="rect">
                <a:avLst/>
              </a:prstGeom>
              <a:solidFill>
                <a:srgbClr val="E78900"/>
              </a:solidFill>
              <a:ln w="9525">
                <a:noFill/>
                <a:miter lim="800000"/>
                <a:headEnd/>
                <a:tailEnd/>
              </a:ln>
            </p:spPr>
            <p:txBody>
              <a:bodyPr/>
              <a:lstStyle/>
              <a:p>
                <a:endParaRPr lang="en-US"/>
              </a:p>
            </p:txBody>
          </p:sp>
          <p:sp>
            <p:nvSpPr>
              <p:cNvPr id="134" name="Rectangle 159"/>
              <p:cNvSpPr>
                <a:spLocks noChangeArrowheads="1"/>
              </p:cNvSpPr>
              <p:nvPr/>
            </p:nvSpPr>
            <p:spPr bwMode="auto">
              <a:xfrm>
                <a:off x="9595" y="3785"/>
                <a:ext cx="33" cy="17"/>
              </a:xfrm>
              <a:prstGeom prst="rect">
                <a:avLst/>
              </a:prstGeom>
              <a:solidFill>
                <a:srgbClr val="E78900"/>
              </a:solidFill>
              <a:ln w="9525">
                <a:noFill/>
                <a:miter lim="800000"/>
                <a:headEnd/>
                <a:tailEnd/>
              </a:ln>
            </p:spPr>
            <p:txBody>
              <a:bodyPr/>
              <a:lstStyle/>
              <a:p>
                <a:endParaRPr lang="en-US"/>
              </a:p>
            </p:txBody>
          </p:sp>
          <p:sp>
            <p:nvSpPr>
              <p:cNvPr id="135" name="Rectangle 160"/>
              <p:cNvSpPr>
                <a:spLocks noChangeArrowheads="1"/>
              </p:cNvSpPr>
              <p:nvPr/>
            </p:nvSpPr>
            <p:spPr bwMode="auto">
              <a:xfrm>
                <a:off x="9595" y="3802"/>
                <a:ext cx="33" cy="19"/>
              </a:xfrm>
              <a:prstGeom prst="rect">
                <a:avLst/>
              </a:prstGeom>
              <a:solidFill>
                <a:srgbClr val="E78900"/>
              </a:solidFill>
              <a:ln w="9525">
                <a:noFill/>
                <a:miter lim="800000"/>
                <a:headEnd/>
                <a:tailEnd/>
              </a:ln>
            </p:spPr>
            <p:txBody>
              <a:bodyPr/>
              <a:lstStyle/>
              <a:p>
                <a:endParaRPr lang="en-US"/>
              </a:p>
            </p:txBody>
          </p:sp>
          <p:sp>
            <p:nvSpPr>
              <p:cNvPr id="136" name="Rectangle 161"/>
              <p:cNvSpPr>
                <a:spLocks noChangeArrowheads="1"/>
              </p:cNvSpPr>
              <p:nvPr/>
            </p:nvSpPr>
            <p:spPr bwMode="auto">
              <a:xfrm>
                <a:off x="9595" y="3821"/>
                <a:ext cx="33" cy="17"/>
              </a:xfrm>
              <a:prstGeom prst="rect">
                <a:avLst/>
              </a:prstGeom>
              <a:solidFill>
                <a:srgbClr val="E68900"/>
              </a:solidFill>
              <a:ln w="9525">
                <a:noFill/>
                <a:miter lim="800000"/>
                <a:headEnd/>
                <a:tailEnd/>
              </a:ln>
            </p:spPr>
            <p:txBody>
              <a:bodyPr/>
              <a:lstStyle/>
              <a:p>
                <a:endParaRPr lang="en-US"/>
              </a:p>
            </p:txBody>
          </p:sp>
          <p:sp>
            <p:nvSpPr>
              <p:cNvPr id="137" name="Rectangle 162"/>
              <p:cNvSpPr>
                <a:spLocks noChangeArrowheads="1"/>
              </p:cNvSpPr>
              <p:nvPr/>
            </p:nvSpPr>
            <p:spPr bwMode="auto">
              <a:xfrm>
                <a:off x="9595" y="3838"/>
                <a:ext cx="33" cy="16"/>
              </a:xfrm>
              <a:prstGeom prst="rect">
                <a:avLst/>
              </a:prstGeom>
              <a:solidFill>
                <a:srgbClr val="E68800"/>
              </a:solidFill>
              <a:ln w="9525">
                <a:noFill/>
                <a:miter lim="800000"/>
                <a:headEnd/>
                <a:tailEnd/>
              </a:ln>
            </p:spPr>
            <p:txBody>
              <a:bodyPr/>
              <a:lstStyle/>
              <a:p>
                <a:endParaRPr lang="en-US"/>
              </a:p>
            </p:txBody>
          </p:sp>
          <p:sp>
            <p:nvSpPr>
              <p:cNvPr id="138" name="Rectangle 163"/>
              <p:cNvSpPr>
                <a:spLocks noChangeArrowheads="1"/>
              </p:cNvSpPr>
              <p:nvPr/>
            </p:nvSpPr>
            <p:spPr bwMode="auto">
              <a:xfrm>
                <a:off x="9595" y="3854"/>
                <a:ext cx="33" cy="17"/>
              </a:xfrm>
              <a:prstGeom prst="rect">
                <a:avLst/>
              </a:prstGeom>
              <a:solidFill>
                <a:srgbClr val="E58800"/>
              </a:solidFill>
              <a:ln w="9525">
                <a:noFill/>
                <a:miter lim="800000"/>
                <a:headEnd/>
                <a:tailEnd/>
              </a:ln>
            </p:spPr>
            <p:txBody>
              <a:bodyPr/>
              <a:lstStyle/>
              <a:p>
                <a:endParaRPr lang="en-US"/>
              </a:p>
            </p:txBody>
          </p:sp>
          <p:sp>
            <p:nvSpPr>
              <p:cNvPr id="139" name="Rectangle 164"/>
              <p:cNvSpPr>
                <a:spLocks noChangeArrowheads="1"/>
              </p:cNvSpPr>
              <p:nvPr/>
            </p:nvSpPr>
            <p:spPr bwMode="auto">
              <a:xfrm>
                <a:off x="9595" y="3871"/>
                <a:ext cx="33" cy="19"/>
              </a:xfrm>
              <a:prstGeom prst="rect">
                <a:avLst/>
              </a:prstGeom>
              <a:solidFill>
                <a:srgbClr val="E48800"/>
              </a:solidFill>
              <a:ln w="9525">
                <a:noFill/>
                <a:miter lim="800000"/>
                <a:headEnd/>
                <a:tailEnd/>
              </a:ln>
            </p:spPr>
            <p:txBody>
              <a:bodyPr/>
              <a:lstStyle/>
              <a:p>
                <a:endParaRPr lang="en-US"/>
              </a:p>
            </p:txBody>
          </p:sp>
          <p:sp>
            <p:nvSpPr>
              <p:cNvPr id="140" name="Rectangle 165"/>
              <p:cNvSpPr>
                <a:spLocks noChangeArrowheads="1"/>
              </p:cNvSpPr>
              <p:nvPr/>
            </p:nvSpPr>
            <p:spPr bwMode="auto">
              <a:xfrm>
                <a:off x="9595" y="3890"/>
                <a:ext cx="33" cy="17"/>
              </a:xfrm>
              <a:prstGeom prst="rect">
                <a:avLst/>
              </a:prstGeom>
              <a:solidFill>
                <a:srgbClr val="E38700"/>
              </a:solidFill>
              <a:ln w="9525">
                <a:noFill/>
                <a:miter lim="800000"/>
                <a:headEnd/>
                <a:tailEnd/>
              </a:ln>
            </p:spPr>
            <p:txBody>
              <a:bodyPr/>
              <a:lstStyle/>
              <a:p>
                <a:endParaRPr lang="en-US"/>
              </a:p>
            </p:txBody>
          </p:sp>
          <p:sp>
            <p:nvSpPr>
              <p:cNvPr id="141" name="Rectangle 166"/>
              <p:cNvSpPr>
                <a:spLocks noChangeArrowheads="1"/>
              </p:cNvSpPr>
              <p:nvPr/>
            </p:nvSpPr>
            <p:spPr bwMode="auto">
              <a:xfrm>
                <a:off x="9595" y="3907"/>
                <a:ext cx="33" cy="17"/>
              </a:xfrm>
              <a:prstGeom prst="rect">
                <a:avLst/>
              </a:prstGeom>
              <a:solidFill>
                <a:srgbClr val="E28600"/>
              </a:solidFill>
              <a:ln w="9525">
                <a:noFill/>
                <a:miter lim="800000"/>
                <a:headEnd/>
                <a:tailEnd/>
              </a:ln>
            </p:spPr>
            <p:txBody>
              <a:bodyPr/>
              <a:lstStyle/>
              <a:p>
                <a:endParaRPr lang="en-US"/>
              </a:p>
            </p:txBody>
          </p:sp>
          <p:sp>
            <p:nvSpPr>
              <p:cNvPr id="142" name="Rectangle 167"/>
              <p:cNvSpPr>
                <a:spLocks noChangeArrowheads="1"/>
              </p:cNvSpPr>
              <p:nvPr/>
            </p:nvSpPr>
            <p:spPr bwMode="auto">
              <a:xfrm>
                <a:off x="9595" y="3924"/>
                <a:ext cx="33" cy="17"/>
              </a:xfrm>
              <a:prstGeom prst="rect">
                <a:avLst/>
              </a:prstGeom>
              <a:solidFill>
                <a:srgbClr val="E18600"/>
              </a:solidFill>
              <a:ln w="9525">
                <a:noFill/>
                <a:miter lim="800000"/>
                <a:headEnd/>
                <a:tailEnd/>
              </a:ln>
            </p:spPr>
            <p:txBody>
              <a:bodyPr/>
              <a:lstStyle/>
              <a:p>
                <a:endParaRPr lang="en-US"/>
              </a:p>
            </p:txBody>
          </p:sp>
          <p:sp>
            <p:nvSpPr>
              <p:cNvPr id="143" name="Rectangle 168"/>
              <p:cNvSpPr>
                <a:spLocks noChangeArrowheads="1"/>
              </p:cNvSpPr>
              <p:nvPr/>
            </p:nvSpPr>
            <p:spPr bwMode="auto">
              <a:xfrm>
                <a:off x="9595" y="3941"/>
                <a:ext cx="33" cy="19"/>
              </a:xfrm>
              <a:prstGeom prst="rect">
                <a:avLst/>
              </a:prstGeom>
              <a:solidFill>
                <a:srgbClr val="E08500"/>
              </a:solidFill>
              <a:ln w="9525">
                <a:noFill/>
                <a:miter lim="800000"/>
                <a:headEnd/>
                <a:tailEnd/>
              </a:ln>
            </p:spPr>
            <p:txBody>
              <a:bodyPr/>
              <a:lstStyle/>
              <a:p>
                <a:endParaRPr lang="en-US"/>
              </a:p>
            </p:txBody>
          </p:sp>
          <p:sp>
            <p:nvSpPr>
              <p:cNvPr id="144" name="Rectangle 169"/>
              <p:cNvSpPr>
                <a:spLocks noChangeArrowheads="1"/>
              </p:cNvSpPr>
              <p:nvPr/>
            </p:nvSpPr>
            <p:spPr bwMode="auto">
              <a:xfrm>
                <a:off x="9595" y="3960"/>
                <a:ext cx="33" cy="17"/>
              </a:xfrm>
              <a:prstGeom prst="rect">
                <a:avLst/>
              </a:prstGeom>
              <a:solidFill>
                <a:srgbClr val="DF8400"/>
              </a:solidFill>
              <a:ln w="9525">
                <a:noFill/>
                <a:miter lim="800000"/>
                <a:headEnd/>
                <a:tailEnd/>
              </a:ln>
            </p:spPr>
            <p:txBody>
              <a:bodyPr/>
              <a:lstStyle/>
              <a:p>
                <a:endParaRPr lang="en-US"/>
              </a:p>
            </p:txBody>
          </p:sp>
          <p:sp>
            <p:nvSpPr>
              <p:cNvPr id="145" name="Rectangle 170"/>
              <p:cNvSpPr>
                <a:spLocks noChangeArrowheads="1"/>
              </p:cNvSpPr>
              <p:nvPr/>
            </p:nvSpPr>
            <p:spPr bwMode="auto">
              <a:xfrm>
                <a:off x="9595" y="3977"/>
                <a:ext cx="33" cy="17"/>
              </a:xfrm>
              <a:prstGeom prst="rect">
                <a:avLst/>
              </a:prstGeom>
              <a:solidFill>
                <a:srgbClr val="DD8300"/>
              </a:solidFill>
              <a:ln w="9525">
                <a:noFill/>
                <a:miter lim="800000"/>
                <a:headEnd/>
                <a:tailEnd/>
              </a:ln>
            </p:spPr>
            <p:txBody>
              <a:bodyPr/>
              <a:lstStyle/>
              <a:p>
                <a:endParaRPr lang="en-US"/>
              </a:p>
            </p:txBody>
          </p:sp>
          <p:sp>
            <p:nvSpPr>
              <p:cNvPr id="146" name="Rectangle 171"/>
              <p:cNvSpPr>
                <a:spLocks noChangeArrowheads="1"/>
              </p:cNvSpPr>
              <p:nvPr/>
            </p:nvSpPr>
            <p:spPr bwMode="auto">
              <a:xfrm>
                <a:off x="9595" y="3994"/>
                <a:ext cx="33" cy="16"/>
              </a:xfrm>
              <a:prstGeom prst="rect">
                <a:avLst/>
              </a:prstGeom>
              <a:solidFill>
                <a:srgbClr val="DC8300"/>
              </a:solidFill>
              <a:ln w="9525">
                <a:noFill/>
                <a:miter lim="800000"/>
                <a:headEnd/>
                <a:tailEnd/>
              </a:ln>
            </p:spPr>
            <p:txBody>
              <a:bodyPr/>
              <a:lstStyle/>
              <a:p>
                <a:endParaRPr lang="en-US"/>
              </a:p>
            </p:txBody>
          </p:sp>
          <p:sp>
            <p:nvSpPr>
              <p:cNvPr id="147" name="Rectangle 172"/>
              <p:cNvSpPr>
                <a:spLocks noChangeArrowheads="1"/>
              </p:cNvSpPr>
              <p:nvPr/>
            </p:nvSpPr>
            <p:spPr bwMode="auto">
              <a:xfrm>
                <a:off x="9595" y="4010"/>
                <a:ext cx="33" cy="17"/>
              </a:xfrm>
              <a:prstGeom prst="rect">
                <a:avLst/>
              </a:prstGeom>
              <a:solidFill>
                <a:srgbClr val="DA8100"/>
              </a:solidFill>
              <a:ln w="9525">
                <a:noFill/>
                <a:miter lim="800000"/>
                <a:headEnd/>
                <a:tailEnd/>
              </a:ln>
            </p:spPr>
            <p:txBody>
              <a:bodyPr/>
              <a:lstStyle/>
              <a:p>
                <a:endParaRPr lang="en-US"/>
              </a:p>
            </p:txBody>
          </p:sp>
          <p:sp>
            <p:nvSpPr>
              <p:cNvPr id="148" name="Rectangle 173"/>
              <p:cNvSpPr>
                <a:spLocks noChangeArrowheads="1"/>
              </p:cNvSpPr>
              <p:nvPr/>
            </p:nvSpPr>
            <p:spPr bwMode="auto">
              <a:xfrm>
                <a:off x="9595" y="4027"/>
                <a:ext cx="33" cy="19"/>
              </a:xfrm>
              <a:prstGeom prst="rect">
                <a:avLst/>
              </a:prstGeom>
              <a:solidFill>
                <a:srgbClr val="D88000"/>
              </a:solidFill>
              <a:ln w="9525">
                <a:noFill/>
                <a:miter lim="800000"/>
                <a:headEnd/>
                <a:tailEnd/>
              </a:ln>
            </p:spPr>
            <p:txBody>
              <a:bodyPr/>
              <a:lstStyle/>
              <a:p>
                <a:endParaRPr lang="en-US"/>
              </a:p>
            </p:txBody>
          </p:sp>
          <p:sp>
            <p:nvSpPr>
              <p:cNvPr id="149" name="Rectangle 174"/>
              <p:cNvSpPr>
                <a:spLocks noChangeArrowheads="1"/>
              </p:cNvSpPr>
              <p:nvPr/>
            </p:nvSpPr>
            <p:spPr bwMode="auto">
              <a:xfrm>
                <a:off x="9595" y="4046"/>
                <a:ext cx="33" cy="17"/>
              </a:xfrm>
              <a:prstGeom prst="rect">
                <a:avLst/>
              </a:prstGeom>
              <a:solidFill>
                <a:srgbClr val="D67F00"/>
              </a:solidFill>
              <a:ln w="9525">
                <a:noFill/>
                <a:miter lim="800000"/>
                <a:headEnd/>
                <a:tailEnd/>
              </a:ln>
            </p:spPr>
            <p:txBody>
              <a:bodyPr/>
              <a:lstStyle/>
              <a:p>
                <a:endParaRPr lang="en-US"/>
              </a:p>
            </p:txBody>
          </p:sp>
          <p:sp>
            <p:nvSpPr>
              <p:cNvPr id="150" name="Rectangle 175"/>
              <p:cNvSpPr>
                <a:spLocks noChangeArrowheads="1"/>
              </p:cNvSpPr>
              <p:nvPr/>
            </p:nvSpPr>
            <p:spPr bwMode="auto">
              <a:xfrm>
                <a:off x="9595" y="4063"/>
                <a:ext cx="33" cy="17"/>
              </a:xfrm>
              <a:prstGeom prst="rect">
                <a:avLst/>
              </a:prstGeom>
              <a:solidFill>
                <a:srgbClr val="D47E00"/>
              </a:solidFill>
              <a:ln w="9525">
                <a:noFill/>
                <a:miter lim="800000"/>
                <a:headEnd/>
                <a:tailEnd/>
              </a:ln>
            </p:spPr>
            <p:txBody>
              <a:bodyPr/>
              <a:lstStyle/>
              <a:p>
                <a:endParaRPr lang="en-US"/>
              </a:p>
            </p:txBody>
          </p:sp>
          <p:sp>
            <p:nvSpPr>
              <p:cNvPr id="151" name="Rectangle 176"/>
              <p:cNvSpPr>
                <a:spLocks noChangeArrowheads="1"/>
              </p:cNvSpPr>
              <p:nvPr/>
            </p:nvSpPr>
            <p:spPr bwMode="auto">
              <a:xfrm>
                <a:off x="9595" y="4080"/>
                <a:ext cx="33" cy="17"/>
              </a:xfrm>
              <a:prstGeom prst="rect">
                <a:avLst/>
              </a:prstGeom>
              <a:solidFill>
                <a:srgbClr val="D27D00"/>
              </a:solidFill>
              <a:ln w="9525">
                <a:noFill/>
                <a:miter lim="800000"/>
                <a:headEnd/>
                <a:tailEnd/>
              </a:ln>
            </p:spPr>
            <p:txBody>
              <a:bodyPr/>
              <a:lstStyle/>
              <a:p>
                <a:endParaRPr lang="en-US"/>
              </a:p>
            </p:txBody>
          </p:sp>
          <p:sp>
            <p:nvSpPr>
              <p:cNvPr id="152" name="Rectangle 177"/>
              <p:cNvSpPr>
                <a:spLocks noChangeArrowheads="1"/>
              </p:cNvSpPr>
              <p:nvPr/>
            </p:nvSpPr>
            <p:spPr bwMode="auto">
              <a:xfrm>
                <a:off x="9595" y="4097"/>
                <a:ext cx="33" cy="19"/>
              </a:xfrm>
              <a:prstGeom prst="rect">
                <a:avLst/>
              </a:prstGeom>
              <a:solidFill>
                <a:srgbClr val="CF7B00"/>
              </a:solidFill>
              <a:ln w="9525">
                <a:noFill/>
                <a:miter lim="800000"/>
                <a:headEnd/>
                <a:tailEnd/>
              </a:ln>
            </p:spPr>
            <p:txBody>
              <a:bodyPr/>
              <a:lstStyle/>
              <a:p>
                <a:endParaRPr lang="en-US"/>
              </a:p>
            </p:txBody>
          </p:sp>
          <p:sp>
            <p:nvSpPr>
              <p:cNvPr id="153" name="Rectangle 178"/>
              <p:cNvSpPr>
                <a:spLocks noChangeArrowheads="1"/>
              </p:cNvSpPr>
              <p:nvPr/>
            </p:nvSpPr>
            <p:spPr bwMode="auto">
              <a:xfrm>
                <a:off x="9595" y="4116"/>
                <a:ext cx="33" cy="17"/>
              </a:xfrm>
              <a:prstGeom prst="rect">
                <a:avLst/>
              </a:prstGeom>
              <a:solidFill>
                <a:srgbClr val="CD7A00"/>
              </a:solidFill>
              <a:ln w="9525">
                <a:noFill/>
                <a:miter lim="800000"/>
                <a:headEnd/>
                <a:tailEnd/>
              </a:ln>
            </p:spPr>
            <p:txBody>
              <a:bodyPr/>
              <a:lstStyle/>
              <a:p>
                <a:endParaRPr lang="en-US"/>
              </a:p>
            </p:txBody>
          </p:sp>
          <p:sp>
            <p:nvSpPr>
              <p:cNvPr id="154" name="Rectangle 179"/>
              <p:cNvSpPr>
                <a:spLocks noChangeArrowheads="1"/>
              </p:cNvSpPr>
              <p:nvPr/>
            </p:nvSpPr>
            <p:spPr bwMode="auto">
              <a:xfrm>
                <a:off x="9595" y="4133"/>
                <a:ext cx="33" cy="17"/>
              </a:xfrm>
              <a:prstGeom prst="rect">
                <a:avLst/>
              </a:prstGeom>
              <a:solidFill>
                <a:srgbClr val="CB7800"/>
              </a:solidFill>
              <a:ln w="9525">
                <a:noFill/>
                <a:miter lim="800000"/>
                <a:headEnd/>
                <a:tailEnd/>
              </a:ln>
            </p:spPr>
            <p:txBody>
              <a:bodyPr/>
              <a:lstStyle/>
              <a:p>
                <a:endParaRPr lang="en-US"/>
              </a:p>
            </p:txBody>
          </p:sp>
          <p:sp>
            <p:nvSpPr>
              <p:cNvPr id="155" name="Rectangle 180"/>
              <p:cNvSpPr>
                <a:spLocks noChangeArrowheads="1"/>
              </p:cNvSpPr>
              <p:nvPr/>
            </p:nvSpPr>
            <p:spPr bwMode="auto">
              <a:xfrm>
                <a:off x="9595" y="4150"/>
                <a:ext cx="33" cy="16"/>
              </a:xfrm>
              <a:prstGeom prst="rect">
                <a:avLst/>
              </a:prstGeom>
              <a:solidFill>
                <a:srgbClr val="C87700"/>
              </a:solidFill>
              <a:ln w="9525">
                <a:noFill/>
                <a:miter lim="800000"/>
                <a:headEnd/>
                <a:tailEnd/>
              </a:ln>
            </p:spPr>
            <p:txBody>
              <a:bodyPr/>
              <a:lstStyle/>
              <a:p>
                <a:endParaRPr lang="en-US"/>
              </a:p>
            </p:txBody>
          </p:sp>
          <p:sp>
            <p:nvSpPr>
              <p:cNvPr id="156" name="Rectangle 181"/>
              <p:cNvSpPr>
                <a:spLocks noChangeArrowheads="1"/>
              </p:cNvSpPr>
              <p:nvPr/>
            </p:nvSpPr>
            <p:spPr bwMode="auto">
              <a:xfrm>
                <a:off x="9595" y="4166"/>
                <a:ext cx="33" cy="17"/>
              </a:xfrm>
              <a:prstGeom prst="rect">
                <a:avLst/>
              </a:prstGeom>
              <a:solidFill>
                <a:srgbClr val="C57500"/>
              </a:solidFill>
              <a:ln w="9525">
                <a:noFill/>
                <a:miter lim="800000"/>
                <a:headEnd/>
                <a:tailEnd/>
              </a:ln>
            </p:spPr>
            <p:txBody>
              <a:bodyPr/>
              <a:lstStyle/>
              <a:p>
                <a:endParaRPr lang="en-US"/>
              </a:p>
            </p:txBody>
          </p:sp>
          <p:sp>
            <p:nvSpPr>
              <p:cNvPr id="157" name="Rectangle 182"/>
              <p:cNvSpPr>
                <a:spLocks noChangeArrowheads="1"/>
              </p:cNvSpPr>
              <p:nvPr/>
            </p:nvSpPr>
            <p:spPr bwMode="auto">
              <a:xfrm>
                <a:off x="9595" y="4183"/>
                <a:ext cx="33" cy="19"/>
              </a:xfrm>
              <a:prstGeom prst="rect">
                <a:avLst/>
              </a:prstGeom>
              <a:solidFill>
                <a:srgbClr val="C37400"/>
              </a:solidFill>
              <a:ln w="9525">
                <a:noFill/>
                <a:miter lim="800000"/>
                <a:headEnd/>
                <a:tailEnd/>
              </a:ln>
            </p:spPr>
            <p:txBody>
              <a:bodyPr/>
              <a:lstStyle/>
              <a:p>
                <a:endParaRPr lang="en-US"/>
              </a:p>
            </p:txBody>
          </p:sp>
          <p:sp>
            <p:nvSpPr>
              <p:cNvPr id="158" name="Rectangle 183"/>
              <p:cNvSpPr>
                <a:spLocks noChangeArrowheads="1"/>
              </p:cNvSpPr>
              <p:nvPr/>
            </p:nvSpPr>
            <p:spPr bwMode="auto">
              <a:xfrm>
                <a:off x="9595" y="4202"/>
                <a:ext cx="33" cy="17"/>
              </a:xfrm>
              <a:prstGeom prst="rect">
                <a:avLst/>
              </a:prstGeom>
              <a:solidFill>
                <a:srgbClr val="C07200"/>
              </a:solidFill>
              <a:ln w="9525">
                <a:noFill/>
                <a:miter lim="800000"/>
                <a:headEnd/>
                <a:tailEnd/>
              </a:ln>
            </p:spPr>
            <p:txBody>
              <a:bodyPr/>
              <a:lstStyle/>
              <a:p>
                <a:endParaRPr lang="en-US"/>
              </a:p>
            </p:txBody>
          </p:sp>
          <p:sp>
            <p:nvSpPr>
              <p:cNvPr id="159" name="Rectangle 184"/>
              <p:cNvSpPr>
                <a:spLocks noChangeArrowheads="1"/>
              </p:cNvSpPr>
              <p:nvPr/>
            </p:nvSpPr>
            <p:spPr bwMode="auto">
              <a:xfrm>
                <a:off x="9595" y="4219"/>
                <a:ext cx="33" cy="17"/>
              </a:xfrm>
              <a:prstGeom prst="rect">
                <a:avLst/>
              </a:prstGeom>
              <a:solidFill>
                <a:srgbClr val="BD7000"/>
              </a:solidFill>
              <a:ln w="9525">
                <a:noFill/>
                <a:miter lim="800000"/>
                <a:headEnd/>
                <a:tailEnd/>
              </a:ln>
            </p:spPr>
            <p:txBody>
              <a:bodyPr/>
              <a:lstStyle/>
              <a:p>
                <a:endParaRPr lang="en-US"/>
              </a:p>
            </p:txBody>
          </p:sp>
          <p:sp>
            <p:nvSpPr>
              <p:cNvPr id="160" name="Rectangle 185"/>
              <p:cNvSpPr>
                <a:spLocks noChangeArrowheads="1"/>
              </p:cNvSpPr>
              <p:nvPr/>
            </p:nvSpPr>
            <p:spPr bwMode="auto">
              <a:xfrm>
                <a:off x="9595" y="4236"/>
                <a:ext cx="33" cy="17"/>
              </a:xfrm>
              <a:prstGeom prst="rect">
                <a:avLst/>
              </a:prstGeom>
              <a:solidFill>
                <a:srgbClr val="BB6F00"/>
              </a:solidFill>
              <a:ln w="9525">
                <a:noFill/>
                <a:miter lim="800000"/>
                <a:headEnd/>
                <a:tailEnd/>
              </a:ln>
            </p:spPr>
            <p:txBody>
              <a:bodyPr/>
              <a:lstStyle/>
              <a:p>
                <a:endParaRPr lang="en-US"/>
              </a:p>
            </p:txBody>
          </p:sp>
          <p:sp>
            <p:nvSpPr>
              <p:cNvPr id="161" name="Rectangle 186"/>
              <p:cNvSpPr>
                <a:spLocks noChangeArrowheads="1"/>
              </p:cNvSpPr>
              <p:nvPr/>
            </p:nvSpPr>
            <p:spPr bwMode="auto">
              <a:xfrm>
                <a:off x="9595" y="4253"/>
                <a:ext cx="33" cy="19"/>
              </a:xfrm>
              <a:prstGeom prst="rect">
                <a:avLst/>
              </a:prstGeom>
              <a:solidFill>
                <a:srgbClr val="B86D00"/>
              </a:solidFill>
              <a:ln w="9525">
                <a:noFill/>
                <a:miter lim="800000"/>
                <a:headEnd/>
                <a:tailEnd/>
              </a:ln>
            </p:spPr>
            <p:txBody>
              <a:bodyPr/>
              <a:lstStyle/>
              <a:p>
                <a:endParaRPr lang="en-US"/>
              </a:p>
            </p:txBody>
          </p:sp>
          <p:sp>
            <p:nvSpPr>
              <p:cNvPr id="162" name="Rectangle 187"/>
              <p:cNvSpPr>
                <a:spLocks noChangeArrowheads="1"/>
              </p:cNvSpPr>
              <p:nvPr/>
            </p:nvSpPr>
            <p:spPr bwMode="auto">
              <a:xfrm>
                <a:off x="9595" y="4272"/>
                <a:ext cx="33" cy="17"/>
              </a:xfrm>
              <a:prstGeom prst="rect">
                <a:avLst/>
              </a:prstGeom>
              <a:solidFill>
                <a:srgbClr val="B56B00"/>
              </a:solidFill>
              <a:ln w="9525">
                <a:noFill/>
                <a:miter lim="800000"/>
                <a:headEnd/>
                <a:tailEnd/>
              </a:ln>
            </p:spPr>
            <p:txBody>
              <a:bodyPr/>
              <a:lstStyle/>
              <a:p>
                <a:endParaRPr lang="en-US"/>
              </a:p>
            </p:txBody>
          </p:sp>
          <p:sp>
            <p:nvSpPr>
              <p:cNvPr id="163" name="Rectangle 188"/>
              <p:cNvSpPr>
                <a:spLocks noChangeArrowheads="1"/>
              </p:cNvSpPr>
              <p:nvPr/>
            </p:nvSpPr>
            <p:spPr bwMode="auto">
              <a:xfrm>
                <a:off x="9595" y="4289"/>
                <a:ext cx="33" cy="17"/>
              </a:xfrm>
              <a:prstGeom prst="rect">
                <a:avLst/>
              </a:prstGeom>
              <a:solidFill>
                <a:srgbClr val="B36A00"/>
              </a:solidFill>
              <a:ln w="9525">
                <a:noFill/>
                <a:miter lim="800000"/>
                <a:headEnd/>
                <a:tailEnd/>
              </a:ln>
            </p:spPr>
            <p:txBody>
              <a:bodyPr/>
              <a:lstStyle/>
              <a:p>
                <a:endParaRPr lang="en-US"/>
              </a:p>
            </p:txBody>
          </p:sp>
          <p:sp>
            <p:nvSpPr>
              <p:cNvPr id="164" name="Rectangle 189"/>
              <p:cNvSpPr>
                <a:spLocks noChangeArrowheads="1"/>
              </p:cNvSpPr>
              <p:nvPr/>
            </p:nvSpPr>
            <p:spPr bwMode="auto">
              <a:xfrm>
                <a:off x="9595" y="4306"/>
                <a:ext cx="33" cy="16"/>
              </a:xfrm>
              <a:prstGeom prst="rect">
                <a:avLst/>
              </a:prstGeom>
              <a:solidFill>
                <a:srgbClr val="B06900"/>
              </a:solidFill>
              <a:ln w="9525">
                <a:noFill/>
                <a:miter lim="800000"/>
                <a:headEnd/>
                <a:tailEnd/>
              </a:ln>
            </p:spPr>
            <p:txBody>
              <a:bodyPr/>
              <a:lstStyle/>
              <a:p>
                <a:endParaRPr lang="en-US"/>
              </a:p>
            </p:txBody>
          </p:sp>
          <p:sp>
            <p:nvSpPr>
              <p:cNvPr id="165" name="Rectangle 190"/>
              <p:cNvSpPr>
                <a:spLocks noChangeArrowheads="1"/>
              </p:cNvSpPr>
              <p:nvPr/>
            </p:nvSpPr>
            <p:spPr bwMode="auto">
              <a:xfrm>
                <a:off x="9595" y="4322"/>
                <a:ext cx="33" cy="20"/>
              </a:xfrm>
              <a:prstGeom prst="rect">
                <a:avLst/>
              </a:prstGeom>
              <a:solidFill>
                <a:srgbClr val="AD6700"/>
              </a:solidFill>
              <a:ln w="9525">
                <a:noFill/>
                <a:miter lim="800000"/>
                <a:headEnd/>
                <a:tailEnd/>
              </a:ln>
            </p:spPr>
            <p:txBody>
              <a:bodyPr/>
              <a:lstStyle/>
              <a:p>
                <a:endParaRPr lang="en-US"/>
              </a:p>
            </p:txBody>
          </p:sp>
          <p:sp>
            <p:nvSpPr>
              <p:cNvPr id="166" name="Rectangle 191"/>
              <p:cNvSpPr>
                <a:spLocks noChangeArrowheads="1"/>
              </p:cNvSpPr>
              <p:nvPr/>
            </p:nvSpPr>
            <p:spPr bwMode="auto">
              <a:xfrm>
                <a:off x="9595" y="4342"/>
                <a:ext cx="33" cy="16"/>
              </a:xfrm>
              <a:prstGeom prst="rect">
                <a:avLst/>
              </a:prstGeom>
              <a:solidFill>
                <a:srgbClr val="AB6600"/>
              </a:solidFill>
              <a:ln w="9525">
                <a:noFill/>
                <a:miter lim="800000"/>
                <a:headEnd/>
                <a:tailEnd/>
              </a:ln>
            </p:spPr>
            <p:txBody>
              <a:bodyPr/>
              <a:lstStyle/>
              <a:p>
                <a:endParaRPr lang="en-US"/>
              </a:p>
            </p:txBody>
          </p:sp>
          <p:sp>
            <p:nvSpPr>
              <p:cNvPr id="167" name="Rectangle 192"/>
              <p:cNvSpPr>
                <a:spLocks noChangeArrowheads="1"/>
              </p:cNvSpPr>
              <p:nvPr/>
            </p:nvSpPr>
            <p:spPr bwMode="auto">
              <a:xfrm>
                <a:off x="9595" y="4358"/>
                <a:ext cx="33" cy="17"/>
              </a:xfrm>
              <a:prstGeom prst="rect">
                <a:avLst/>
              </a:prstGeom>
              <a:solidFill>
                <a:srgbClr val="A96400"/>
              </a:solidFill>
              <a:ln w="9525">
                <a:noFill/>
                <a:miter lim="800000"/>
                <a:headEnd/>
                <a:tailEnd/>
              </a:ln>
            </p:spPr>
            <p:txBody>
              <a:bodyPr/>
              <a:lstStyle/>
              <a:p>
                <a:endParaRPr lang="en-US"/>
              </a:p>
            </p:txBody>
          </p:sp>
          <p:sp>
            <p:nvSpPr>
              <p:cNvPr id="168" name="Rectangle 193"/>
              <p:cNvSpPr>
                <a:spLocks noChangeArrowheads="1"/>
              </p:cNvSpPr>
              <p:nvPr/>
            </p:nvSpPr>
            <p:spPr bwMode="auto">
              <a:xfrm>
                <a:off x="9595" y="4375"/>
                <a:ext cx="33" cy="17"/>
              </a:xfrm>
              <a:prstGeom prst="rect">
                <a:avLst/>
              </a:prstGeom>
              <a:solidFill>
                <a:srgbClr val="A76300"/>
              </a:solidFill>
              <a:ln w="9525">
                <a:noFill/>
                <a:miter lim="800000"/>
                <a:headEnd/>
                <a:tailEnd/>
              </a:ln>
            </p:spPr>
            <p:txBody>
              <a:bodyPr/>
              <a:lstStyle/>
              <a:p>
                <a:endParaRPr lang="en-US"/>
              </a:p>
            </p:txBody>
          </p:sp>
          <p:sp>
            <p:nvSpPr>
              <p:cNvPr id="169" name="Rectangle 194"/>
              <p:cNvSpPr>
                <a:spLocks noChangeArrowheads="1"/>
              </p:cNvSpPr>
              <p:nvPr/>
            </p:nvSpPr>
            <p:spPr bwMode="auto">
              <a:xfrm>
                <a:off x="9595" y="4392"/>
                <a:ext cx="33" cy="17"/>
              </a:xfrm>
              <a:prstGeom prst="rect">
                <a:avLst/>
              </a:prstGeom>
              <a:solidFill>
                <a:srgbClr val="A56200"/>
              </a:solidFill>
              <a:ln w="9525">
                <a:noFill/>
                <a:miter lim="800000"/>
                <a:headEnd/>
                <a:tailEnd/>
              </a:ln>
            </p:spPr>
            <p:txBody>
              <a:bodyPr/>
              <a:lstStyle/>
              <a:p>
                <a:endParaRPr lang="en-US"/>
              </a:p>
            </p:txBody>
          </p:sp>
          <p:sp>
            <p:nvSpPr>
              <p:cNvPr id="170" name="Rectangle 195"/>
              <p:cNvSpPr>
                <a:spLocks noChangeArrowheads="1"/>
              </p:cNvSpPr>
              <p:nvPr/>
            </p:nvSpPr>
            <p:spPr bwMode="auto">
              <a:xfrm>
                <a:off x="9595" y="4409"/>
                <a:ext cx="33" cy="19"/>
              </a:xfrm>
              <a:prstGeom prst="rect">
                <a:avLst/>
              </a:prstGeom>
              <a:solidFill>
                <a:srgbClr val="A36100"/>
              </a:solidFill>
              <a:ln w="9525">
                <a:noFill/>
                <a:miter lim="800000"/>
                <a:headEnd/>
                <a:tailEnd/>
              </a:ln>
            </p:spPr>
            <p:txBody>
              <a:bodyPr/>
              <a:lstStyle/>
              <a:p>
                <a:endParaRPr lang="en-US"/>
              </a:p>
            </p:txBody>
          </p:sp>
          <p:sp>
            <p:nvSpPr>
              <p:cNvPr id="171" name="Rectangle 196"/>
              <p:cNvSpPr>
                <a:spLocks noChangeArrowheads="1"/>
              </p:cNvSpPr>
              <p:nvPr/>
            </p:nvSpPr>
            <p:spPr bwMode="auto">
              <a:xfrm>
                <a:off x="9595" y="4428"/>
                <a:ext cx="33" cy="17"/>
              </a:xfrm>
              <a:prstGeom prst="rect">
                <a:avLst/>
              </a:prstGeom>
              <a:solidFill>
                <a:srgbClr val="A26000"/>
              </a:solidFill>
              <a:ln w="9525">
                <a:noFill/>
                <a:miter lim="800000"/>
                <a:headEnd/>
                <a:tailEnd/>
              </a:ln>
            </p:spPr>
            <p:txBody>
              <a:bodyPr/>
              <a:lstStyle/>
              <a:p>
                <a:endParaRPr lang="en-US"/>
              </a:p>
            </p:txBody>
          </p:sp>
          <p:sp>
            <p:nvSpPr>
              <p:cNvPr id="172" name="Rectangle 197"/>
              <p:cNvSpPr>
                <a:spLocks noChangeArrowheads="1"/>
              </p:cNvSpPr>
              <p:nvPr/>
            </p:nvSpPr>
            <p:spPr bwMode="auto">
              <a:xfrm>
                <a:off x="9595" y="4445"/>
                <a:ext cx="33" cy="17"/>
              </a:xfrm>
              <a:prstGeom prst="rect">
                <a:avLst/>
              </a:prstGeom>
              <a:solidFill>
                <a:srgbClr val="A05F00"/>
              </a:solidFill>
              <a:ln w="9525">
                <a:noFill/>
                <a:miter lim="800000"/>
                <a:headEnd/>
                <a:tailEnd/>
              </a:ln>
            </p:spPr>
            <p:txBody>
              <a:bodyPr/>
              <a:lstStyle/>
              <a:p>
                <a:endParaRPr lang="en-US"/>
              </a:p>
            </p:txBody>
          </p:sp>
          <p:sp>
            <p:nvSpPr>
              <p:cNvPr id="173" name="Rectangle 198"/>
              <p:cNvSpPr>
                <a:spLocks noChangeArrowheads="1"/>
              </p:cNvSpPr>
              <p:nvPr/>
            </p:nvSpPr>
            <p:spPr bwMode="auto">
              <a:xfrm>
                <a:off x="9595" y="4462"/>
                <a:ext cx="33" cy="16"/>
              </a:xfrm>
              <a:prstGeom prst="rect">
                <a:avLst/>
              </a:prstGeom>
              <a:solidFill>
                <a:srgbClr val="9F5E00"/>
              </a:solidFill>
              <a:ln w="9525">
                <a:noFill/>
                <a:miter lim="800000"/>
                <a:headEnd/>
                <a:tailEnd/>
              </a:ln>
            </p:spPr>
            <p:txBody>
              <a:bodyPr/>
              <a:lstStyle/>
              <a:p>
                <a:endParaRPr lang="en-US"/>
              </a:p>
            </p:txBody>
          </p:sp>
          <p:sp>
            <p:nvSpPr>
              <p:cNvPr id="174" name="Rectangle 199"/>
              <p:cNvSpPr>
                <a:spLocks noChangeArrowheads="1"/>
              </p:cNvSpPr>
              <p:nvPr/>
            </p:nvSpPr>
            <p:spPr bwMode="auto">
              <a:xfrm>
                <a:off x="9595" y="4478"/>
                <a:ext cx="33" cy="20"/>
              </a:xfrm>
              <a:prstGeom prst="rect">
                <a:avLst/>
              </a:prstGeom>
              <a:solidFill>
                <a:srgbClr val="9D5D00"/>
              </a:solidFill>
              <a:ln w="9525">
                <a:noFill/>
                <a:miter lim="800000"/>
                <a:headEnd/>
                <a:tailEnd/>
              </a:ln>
            </p:spPr>
            <p:txBody>
              <a:bodyPr/>
              <a:lstStyle/>
              <a:p>
                <a:endParaRPr lang="en-US"/>
              </a:p>
            </p:txBody>
          </p:sp>
          <p:sp>
            <p:nvSpPr>
              <p:cNvPr id="175" name="Rectangle 200"/>
              <p:cNvSpPr>
                <a:spLocks noChangeArrowheads="1"/>
              </p:cNvSpPr>
              <p:nvPr/>
            </p:nvSpPr>
            <p:spPr bwMode="auto">
              <a:xfrm>
                <a:off x="9595" y="4498"/>
                <a:ext cx="33" cy="16"/>
              </a:xfrm>
              <a:prstGeom prst="rect">
                <a:avLst/>
              </a:prstGeom>
              <a:solidFill>
                <a:srgbClr val="9C5D00"/>
              </a:solidFill>
              <a:ln w="9525">
                <a:noFill/>
                <a:miter lim="800000"/>
                <a:headEnd/>
                <a:tailEnd/>
              </a:ln>
            </p:spPr>
            <p:txBody>
              <a:bodyPr/>
              <a:lstStyle/>
              <a:p>
                <a:endParaRPr lang="en-US"/>
              </a:p>
            </p:txBody>
          </p:sp>
          <p:sp>
            <p:nvSpPr>
              <p:cNvPr id="176" name="Rectangle 201"/>
              <p:cNvSpPr>
                <a:spLocks noChangeArrowheads="1"/>
              </p:cNvSpPr>
              <p:nvPr/>
            </p:nvSpPr>
            <p:spPr bwMode="auto">
              <a:xfrm>
                <a:off x="9595" y="4514"/>
                <a:ext cx="33" cy="17"/>
              </a:xfrm>
              <a:prstGeom prst="rect">
                <a:avLst/>
              </a:prstGeom>
              <a:solidFill>
                <a:srgbClr val="9B5C00"/>
              </a:solidFill>
              <a:ln w="9525">
                <a:noFill/>
                <a:miter lim="800000"/>
                <a:headEnd/>
                <a:tailEnd/>
              </a:ln>
            </p:spPr>
            <p:txBody>
              <a:bodyPr/>
              <a:lstStyle/>
              <a:p>
                <a:endParaRPr lang="en-US"/>
              </a:p>
            </p:txBody>
          </p:sp>
          <p:sp>
            <p:nvSpPr>
              <p:cNvPr id="177" name="Rectangle 202"/>
              <p:cNvSpPr>
                <a:spLocks noChangeArrowheads="1"/>
              </p:cNvSpPr>
              <p:nvPr/>
            </p:nvSpPr>
            <p:spPr bwMode="auto">
              <a:xfrm>
                <a:off x="9595" y="4531"/>
                <a:ext cx="33" cy="17"/>
              </a:xfrm>
              <a:prstGeom prst="rect">
                <a:avLst/>
              </a:prstGeom>
              <a:solidFill>
                <a:srgbClr val="9B5C00"/>
              </a:solidFill>
              <a:ln w="9525">
                <a:noFill/>
                <a:miter lim="800000"/>
                <a:headEnd/>
                <a:tailEnd/>
              </a:ln>
            </p:spPr>
            <p:txBody>
              <a:bodyPr/>
              <a:lstStyle/>
              <a:p>
                <a:endParaRPr lang="en-US"/>
              </a:p>
            </p:txBody>
          </p:sp>
          <p:sp>
            <p:nvSpPr>
              <p:cNvPr id="178" name="Rectangle 203"/>
              <p:cNvSpPr>
                <a:spLocks noChangeArrowheads="1"/>
              </p:cNvSpPr>
              <p:nvPr/>
            </p:nvSpPr>
            <p:spPr bwMode="auto">
              <a:xfrm>
                <a:off x="9595" y="4548"/>
                <a:ext cx="33" cy="19"/>
              </a:xfrm>
              <a:prstGeom prst="rect">
                <a:avLst/>
              </a:prstGeom>
              <a:solidFill>
                <a:srgbClr val="9A5B00"/>
              </a:solidFill>
              <a:ln w="9525">
                <a:noFill/>
                <a:miter lim="800000"/>
                <a:headEnd/>
                <a:tailEnd/>
              </a:ln>
            </p:spPr>
            <p:txBody>
              <a:bodyPr/>
              <a:lstStyle/>
              <a:p>
                <a:endParaRPr lang="en-US"/>
              </a:p>
            </p:txBody>
          </p:sp>
          <p:sp>
            <p:nvSpPr>
              <p:cNvPr id="179" name="Rectangle 204"/>
              <p:cNvSpPr>
                <a:spLocks noChangeArrowheads="1"/>
              </p:cNvSpPr>
              <p:nvPr/>
            </p:nvSpPr>
            <p:spPr bwMode="auto">
              <a:xfrm>
                <a:off x="9595" y="4567"/>
                <a:ext cx="33" cy="17"/>
              </a:xfrm>
              <a:prstGeom prst="rect">
                <a:avLst/>
              </a:prstGeom>
              <a:solidFill>
                <a:srgbClr val="995B00"/>
              </a:solidFill>
              <a:ln w="9525">
                <a:noFill/>
                <a:miter lim="800000"/>
                <a:headEnd/>
                <a:tailEnd/>
              </a:ln>
            </p:spPr>
            <p:txBody>
              <a:bodyPr/>
              <a:lstStyle/>
              <a:p>
                <a:endParaRPr lang="en-US"/>
              </a:p>
            </p:txBody>
          </p:sp>
          <p:sp>
            <p:nvSpPr>
              <p:cNvPr id="180" name="Rectangle 205"/>
              <p:cNvSpPr>
                <a:spLocks noChangeArrowheads="1"/>
              </p:cNvSpPr>
              <p:nvPr/>
            </p:nvSpPr>
            <p:spPr bwMode="auto">
              <a:xfrm>
                <a:off x="9595" y="4584"/>
                <a:ext cx="33" cy="17"/>
              </a:xfrm>
              <a:prstGeom prst="rect">
                <a:avLst/>
              </a:prstGeom>
              <a:solidFill>
                <a:srgbClr val="995B00"/>
              </a:solidFill>
              <a:ln w="9525">
                <a:noFill/>
                <a:miter lim="800000"/>
                <a:headEnd/>
                <a:tailEnd/>
              </a:ln>
            </p:spPr>
            <p:txBody>
              <a:bodyPr/>
              <a:lstStyle/>
              <a:p>
                <a:endParaRPr lang="en-US"/>
              </a:p>
            </p:txBody>
          </p:sp>
        </p:grpSp>
        <p:sp>
          <p:nvSpPr>
            <p:cNvPr id="42" name="Rectangle 206"/>
            <p:cNvSpPr>
              <a:spLocks noChangeArrowheads="1"/>
            </p:cNvSpPr>
            <p:nvPr/>
          </p:nvSpPr>
          <p:spPr bwMode="auto">
            <a:xfrm>
              <a:off x="1419" y="2370"/>
              <a:ext cx="27" cy="306"/>
            </a:xfrm>
            <a:prstGeom prst="rect">
              <a:avLst/>
            </a:prstGeom>
            <a:solidFill>
              <a:srgbClr val="FF9900"/>
            </a:solidFill>
            <a:ln w="8890">
              <a:solidFill>
                <a:srgbClr val="000000"/>
              </a:solidFill>
              <a:miter lim="800000"/>
              <a:headEnd/>
              <a:tailEnd/>
            </a:ln>
          </p:spPr>
          <p:txBody>
            <a:bodyPr/>
            <a:lstStyle/>
            <a:p>
              <a:endParaRPr lang="en-US"/>
            </a:p>
          </p:txBody>
        </p:sp>
        <p:sp>
          <p:nvSpPr>
            <p:cNvPr id="43" name="Rectangle 207"/>
            <p:cNvSpPr>
              <a:spLocks noChangeArrowheads="1"/>
            </p:cNvSpPr>
            <p:nvPr/>
          </p:nvSpPr>
          <p:spPr bwMode="auto">
            <a:xfrm>
              <a:off x="3438" y="3155"/>
              <a:ext cx="921" cy="173"/>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charset="0"/>
                </a:rPr>
                <a:t>       </a:t>
              </a:r>
              <a:r>
                <a:rPr lang="en-US" dirty="0">
                  <a:latin typeface="Arial" charset="0"/>
                </a:rPr>
                <a:t>TOP VIEW</a:t>
              </a:r>
            </a:p>
          </p:txBody>
        </p:sp>
        <p:grpSp>
          <p:nvGrpSpPr>
            <p:cNvPr id="44" name="Group 209" descr="Newsprint"/>
            <p:cNvGrpSpPr>
              <a:grpSpLocks/>
            </p:cNvGrpSpPr>
            <p:nvPr/>
          </p:nvGrpSpPr>
          <p:grpSpPr bwMode="auto">
            <a:xfrm>
              <a:off x="3192" y="1743"/>
              <a:ext cx="1478" cy="1151"/>
              <a:chOff x="1085" y="2399"/>
              <a:chExt cx="3314" cy="2878"/>
            </a:xfrm>
          </p:grpSpPr>
          <p:pic>
            <p:nvPicPr>
              <p:cNvPr id="129" name="Picture 210" descr="Newsprint"/>
              <p:cNvPicPr>
                <a:picLocks noChangeAspect="1" noChangeArrowheads="1"/>
              </p:cNvPicPr>
              <p:nvPr/>
            </p:nvPicPr>
            <p:blipFill>
              <a:blip r:embed="rId7" cstate="print"/>
              <a:srcRect/>
              <a:stretch>
                <a:fillRect/>
              </a:stretch>
            </p:blipFill>
            <p:spPr bwMode="auto">
              <a:xfrm>
                <a:off x="1085" y="2399"/>
                <a:ext cx="2452" cy="2452"/>
              </a:xfrm>
              <a:prstGeom prst="rect">
                <a:avLst/>
              </a:prstGeom>
              <a:blipFill dpi="0" rotWithShape="0">
                <a:blip r:embed="rId10" cstate="print"/>
                <a:srcRect/>
                <a:tile tx="0" ty="0" sx="100000" sy="100000" flip="none" algn="tl"/>
              </a:blipFill>
              <a:ln w="9525">
                <a:noFill/>
                <a:miter lim="800000"/>
                <a:headEnd/>
                <a:tailEnd/>
              </a:ln>
            </p:spPr>
          </p:pic>
          <p:pic>
            <p:nvPicPr>
              <p:cNvPr id="130" name="Picture 211" descr="Newsprint"/>
              <p:cNvPicPr>
                <a:picLocks noChangeAspect="1" noChangeArrowheads="1"/>
              </p:cNvPicPr>
              <p:nvPr/>
            </p:nvPicPr>
            <p:blipFill>
              <a:blip r:embed="rId7" cstate="print"/>
              <a:srcRect r="64844"/>
              <a:stretch>
                <a:fillRect/>
              </a:stretch>
            </p:blipFill>
            <p:spPr bwMode="auto">
              <a:xfrm>
                <a:off x="3537" y="2399"/>
                <a:ext cx="862" cy="2452"/>
              </a:xfrm>
              <a:prstGeom prst="rect">
                <a:avLst/>
              </a:prstGeom>
              <a:blipFill dpi="0" rotWithShape="0">
                <a:blip r:embed="rId10" cstate="print"/>
                <a:srcRect r="64844"/>
                <a:tile tx="0" ty="0" sx="100000" sy="100000" flip="none" algn="tl"/>
              </a:blipFill>
              <a:ln w="9525">
                <a:noFill/>
                <a:miter lim="800000"/>
                <a:headEnd/>
                <a:tailEnd/>
              </a:ln>
            </p:spPr>
          </p:pic>
          <p:pic>
            <p:nvPicPr>
              <p:cNvPr id="131" name="Picture 212" descr="Newsprint"/>
              <p:cNvPicPr>
                <a:picLocks noChangeAspect="1" noChangeArrowheads="1"/>
              </p:cNvPicPr>
              <p:nvPr/>
            </p:nvPicPr>
            <p:blipFill>
              <a:blip r:embed="rId7" cstate="print"/>
              <a:srcRect b="82813"/>
              <a:stretch>
                <a:fillRect/>
              </a:stretch>
            </p:blipFill>
            <p:spPr bwMode="auto">
              <a:xfrm>
                <a:off x="1085" y="4851"/>
                <a:ext cx="2452" cy="426"/>
              </a:xfrm>
              <a:prstGeom prst="rect">
                <a:avLst/>
              </a:prstGeom>
              <a:blipFill dpi="0" rotWithShape="0">
                <a:blip r:embed="rId10" cstate="print"/>
                <a:srcRect b="82813"/>
                <a:tile tx="0" ty="0" sx="100000" sy="100000" flip="none" algn="tl"/>
              </a:blipFill>
              <a:ln w="9525">
                <a:noFill/>
                <a:miter lim="800000"/>
                <a:headEnd/>
                <a:tailEnd/>
              </a:ln>
            </p:spPr>
          </p:pic>
          <p:pic>
            <p:nvPicPr>
              <p:cNvPr id="132" name="Picture 213" descr="Newsprint"/>
              <p:cNvPicPr>
                <a:picLocks noChangeAspect="1" noChangeArrowheads="1"/>
              </p:cNvPicPr>
              <p:nvPr/>
            </p:nvPicPr>
            <p:blipFill>
              <a:blip r:embed="rId7" cstate="print"/>
              <a:srcRect r="64844" b="82813"/>
              <a:stretch>
                <a:fillRect/>
              </a:stretch>
            </p:blipFill>
            <p:spPr bwMode="auto">
              <a:xfrm>
                <a:off x="3537" y="4851"/>
                <a:ext cx="862" cy="426"/>
              </a:xfrm>
              <a:prstGeom prst="rect">
                <a:avLst/>
              </a:prstGeom>
              <a:blipFill dpi="0" rotWithShape="0">
                <a:blip r:embed="rId10" cstate="print"/>
                <a:srcRect r="64844" b="82813"/>
                <a:tile tx="0" ty="0" sx="100000" sy="100000" flip="none" algn="tl"/>
              </a:blipFill>
              <a:ln w="9525">
                <a:noFill/>
                <a:miter lim="800000"/>
                <a:headEnd/>
                <a:tailEnd/>
              </a:ln>
            </p:spPr>
          </p:pic>
        </p:grpSp>
        <p:sp>
          <p:nvSpPr>
            <p:cNvPr id="45" name="Rectangle 214" descr="Newsprint"/>
            <p:cNvSpPr>
              <a:spLocks noChangeArrowheads="1"/>
            </p:cNvSpPr>
            <p:nvPr/>
          </p:nvSpPr>
          <p:spPr bwMode="auto">
            <a:xfrm>
              <a:off x="3192" y="1743"/>
              <a:ext cx="1480" cy="1153"/>
            </a:xfrm>
            <a:prstGeom prst="rect">
              <a:avLst/>
            </a:prstGeom>
            <a:blipFill dpi="0" rotWithShape="0">
              <a:blip r:embed="rId10" cstate="print"/>
              <a:srcRect/>
              <a:tile tx="0" ty="0" sx="100000" sy="100000" flip="none" algn="tl"/>
            </a:blipFill>
            <a:ln w="8890">
              <a:solidFill>
                <a:srgbClr val="000000"/>
              </a:solidFill>
              <a:miter lim="800000"/>
              <a:headEnd/>
              <a:tailEnd/>
            </a:ln>
          </p:spPr>
          <p:txBody>
            <a:bodyPr/>
            <a:lstStyle/>
            <a:p>
              <a:endParaRPr lang="en-US"/>
            </a:p>
          </p:txBody>
        </p:sp>
        <p:sp>
          <p:nvSpPr>
            <p:cNvPr id="46" name="Oval 215"/>
            <p:cNvSpPr>
              <a:spLocks noChangeAspect="1" noChangeArrowheads="1"/>
            </p:cNvSpPr>
            <p:nvPr/>
          </p:nvSpPr>
          <p:spPr bwMode="auto">
            <a:xfrm>
              <a:off x="3480" y="1863"/>
              <a:ext cx="916" cy="902"/>
            </a:xfrm>
            <a:prstGeom prst="ellipse">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000000"/>
              </a:solidFill>
              <a:round/>
              <a:headEnd/>
              <a:tailEnd/>
            </a:ln>
          </p:spPr>
          <p:txBody>
            <a:bodyPr/>
            <a:lstStyle/>
            <a:p>
              <a:endParaRPr lang="en-US"/>
            </a:p>
          </p:txBody>
        </p:sp>
        <p:sp>
          <p:nvSpPr>
            <p:cNvPr id="47" name="Oval 216"/>
            <p:cNvSpPr>
              <a:spLocks noChangeArrowheads="1"/>
            </p:cNvSpPr>
            <p:nvPr/>
          </p:nvSpPr>
          <p:spPr bwMode="auto">
            <a:xfrm>
              <a:off x="3664" y="2047"/>
              <a:ext cx="544" cy="536"/>
            </a:xfrm>
            <a:prstGeom prst="ellipse">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000000"/>
              </a:solidFill>
              <a:round/>
              <a:headEnd/>
              <a:tailEnd/>
            </a:ln>
          </p:spPr>
          <p:txBody>
            <a:bodyPr/>
            <a:lstStyle/>
            <a:p>
              <a:endParaRPr lang="en-US"/>
            </a:p>
          </p:txBody>
        </p:sp>
        <p:sp>
          <p:nvSpPr>
            <p:cNvPr id="48" name="Oval 217"/>
            <p:cNvSpPr>
              <a:spLocks noChangeArrowheads="1"/>
            </p:cNvSpPr>
            <p:nvPr/>
          </p:nvSpPr>
          <p:spPr bwMode="auto">
            <a:xfrm>
              <a:off x="3909" y="1885"/>
              <a:ext cx="61" cy="61"/>
            </a:xfrm>
            <a:prstGeom prst="ellipse">
              <a:avLst/>
            </a:prstGeom>
            <a:solidFill>
              <a:srgbClr val="66FFFF"/>
            </a:solidFill>
            <a:ln w="8890">
              <a:solidFill>
                <a:srgbClr val="000000"/>
              </a:solidFill>
              <a:round/>
              <a:headEnd/>
              <a:tailEnd/>
            </a:ln>
          </p:spPr>
          <p:txBody>
            <a:bodyPr/>
            <a:lstStyle/>
            <a:p>
              <a:endParaRPr lang="en-US"/>
            </a:p>
          </p:txBody>
        </p:sp>
        <p:sp>
          <p:nvSpPr>
            <p:cNvPr id="49" name="Oval 218"/>
            <p:cNvSpPr>
              <a:spLocks noChangeArrowheads="1"/>
            </p:cNvSpPr>
            <p:nvPr/>
          </p:nvSpPr>
          <p:spPr bwMode="auto">
            <a:xfrm>
              <a:off x="3728" y="2487"/>
              <a:ext cx="24" cy="23"/>
            </a:xfrm>
            <a:prstGeom prst="ellipse">
              <a:avLst/>
            </a:prstGeom>
            <a:solidFill>
              <a:srgbClr val="FFFFFF"/>
            </a:solidFill>
            <a:ln w="9525">
              <a:solidFill>
                <a:srgbClr val="000000"/>
              </a:solidFill>
              <a:round/>
              <a:headEnd/>
              <a:tailEnd/>
            </a:ln>
          </p:spPr>
          <p:txBody>
            <a:bodyPr/>
            <a:lstStyle/>
            <a:p>
              <a:endParaRPr lang="en-US"/>
            </a:p>
          </p:txBody>
        </p:sp>
        <p:sp>
          <p:nvSpPr>
            <p:cNvPr id="50" name="Oval 219"/>
            <p:cNvSpPr>
              <a:spLocks noChangeArrowheads="1"/>
            </p:cNvSpPr>
            <p:nvPr/>
          </p:nvSpPr>
          <p:spPr bwMode="auto">
            <a:xfrm>
              <a:off x="3749" y="2508"/>
              <a:ext cx="23" cy="24"/>
            </a:xfrm>
            <a:prstGeom prst="ellipse">
              <a:avLst/>
            </a:prstGeom>
            <a:solidFill>
              <a:srgbClr val="FFFFFF"/>
            </a:solidFill>
            <a:ln w="9525">
              <a:solidFill>
                <a:srgbClr val="000000"/>
              </a:solidFill>
              <a:round/>
              <a:headEnd/>
              <a:tailEnd/>
            </a:ln>
          </p:spPr>
          <p:txBody>
            <a:bodyPr/>
            <a:lstStyle/>
            <a:p>
              <a:endParaRPr lang="en-US"/>
            </a:p>
          </p:txBody>
        </p:sp>
        <p:sp>
          <p:nvSpPr>
            <p:cNvPr id="51" name="Oval 220"/>
            <p:cNvSpPr>
              <a:spLocks noChangeArrowheads="1"/>
            </p:cNvSpPr>
            <p:nvPr/>
          </p:nvSpPr>
          <p:spPr bwMode="auto">
            <a:xfrm>
              <a:off x="3772" y="2526"/>
              <a:ext cx="23" cy="23"/>
            </a:xfrm>
            <a:prstGeom prst="ellipse">
              <a:avLst/>
            </a:prstGeom>
            <a:solidFill>
              <a:srgbClr val="FFFFFF"/>
            </a:solidFill>
            <a:ln w="9525">
              <a:solidFill>
                <a:srgbClr val="000000"/>
              </a:solidFill>
              <a:round/>
              <a:headEnd/>
              <a:tailEnd/>
            </a:ln>
          </p:spPr>
          <p:txBody>
            <a:bodyPr/>
            <a:lstStyle/>
            <a:p>
              <a:endParaRPr lang="en-US"/>
            </a:p>
          </p:txBody>
        </p:sp>
        <p:sp>
          <p:nvSpPr>
            <p:cNvPr id="52" name="Oval 221"/>
            <p:cNvSpPr>
              <a:spLocks noChangeArrowheads="1"/>
            </p:cNvSpPr>
            <p:nvPr/>
          </p:nvSpPr>
          <p:spPr bwMode="auto">
            <a:xfrm>
              <a:off x="3797" y="2543"/>
              <a:ext cx="23" cy="23"/>
            </a:xfrm>
            <a:prstGeom prst="ellipse">
              <a:avLst/>
            </a:prstGeom>
            <a:solidFill>
              <a:srgbClr val="FFFFFF"/>
            </a:solidFill>
            <a:ln w="9525">
              <a:solidFill>
                <a:srgbClr val="000000"/>
              </a:solidFill>
              <a:round/>
              <a:headEnd/>
              <a:tailEnd/>
            </a:ln>
          </p:spPr>
          <p:txBody>
            <a:bodyPr/>
            <a:lstStyle/>
            <a:p>
              <a:endParaRPr lang="en-US"/>
            </a:p>
          </p:txBody>
        </p:sp>
        <p:sp>
          <p:nvSpPr>
            <p:cNvPr id="53" name="Oval 222"/>
            <p:cNvSpPr>
              <a:spLocks noChangeArrowheads="1"/>
            </p:cNvSpPr>
            <p:nvPr/>
          </p:nvSpPr>
          <p:spPr bwMode="auto">
            <a:xfrm>
              <a:off x="3825" y="2555"/>
              <a:ext cx="23" cy="23"/>
            </a:xfrm>
            <a:prstGeom prst="ellipse">
              <a:avLst/>
            </a:prstGeom>
            <a:solidFill>
              <a:srgbClr val="FFFFFF"/>
            </a:solidFill>
            <a:ln w="9525">
              <a:solidFill>
                <a:srgbClr val="000000"/>
              </a:solidFill>
              <a:round/>
              <a:headEnd/>
              <a:tailEnd/>
            </a:ln>
          </p:spPr>
          <p:txBody>
            <a:bodyPr/>
            <a:lstStyle/>
            <a:p>
              <a:endParaRPr lang="en-US"/>
            </a:p>
          </p:txBody>
        </p:sp>
        <p:sp>
          <p:nvSpPr>
            <p:cNvPr id="54" name="Oval 223"/>
            <p:cNvSpPr>
              <a:spLocks noChangeArrowheads="1"/>
            </p:cNvSpPr>
            <p:nvPr/>
          </p:nvSpPr>
          <p:spPr bwMode="auto">
            <a:xfrm>
              <a:off x="3852" y="2565"/>
              <a:ext cx="24" cy="23"/>
            </a:xfrm>
            <a:prstGeom prst="ellipse">
              <a:avLst/>
            </a:prstGeom>
            <a:solidFill>
              <a:srgbClr val="FFFFFF"/>
            </a:solidFill>
            <a:ln w="9525">
              <a:solidFill>
                <a:srgbClr val="000000"/>
              </a:solidFill>
              <a:round/>
              <a:headEnd/>
              <a:tailEnd/>
            </a:ln>
          </p:spPr>
          <p:txBody>
            <a:bodyPr/>
            <a:lstStyle/>
            <a:p>
              <a:endParaRPr lang="en-US"/>
            </a:p>
          </p:txBody>
        </p:sp>
        <p:sp>
          <p:nvSpPr>
            <p:cNvPr id="55" name="Oval 224"/>
            <p:cNvSpPr>
              <a:spLocks noChangeArrowheads="1"/>
            </p:cNvSpPr>
            <p:nvPr/>
          </p:nvSpPr>
          <p:spPr bwMode="auto">
            <a:xfrm>
              <a:off x="3881" y="2568"/>
              <a:ext cx="23" cy="23"/>
            </a:xfrm>
            <a:prstGeom prst="ellipse">
              <a:avLst/>
            </a:prstGeom>
            <a:solidFill>
              <a:srgbClr val="FFFFFF"/>
            </a:solidFill>
            <a:ln w="9525">
              <a:solidFill>
                <a:srgbClr val="000000"/>
              </a:solidFill>
              <a:round/>
              <a:headEnd/>
              <a:tailEnd/>
            </a:ln>
          </p:spPr>
          <p:txBody>
            <a:bodyPr/>
            <a:lstStyle/>
            <a:p>
              <a:endParaRPr lang="en-US"/>
            </a:p>
          </p:txBody>
        </p:sp>
        <p:sp>
          <p:nvSpPr>
            <p:cNvPr id="56" name="Oval 225"/>
            <p:cNvSpPr>
              <a:spLocks noChangeArrowheads="1"/>
            </p:cNvSpPr>
            <p:nvPr/>
          </p:nvSpPr>
          <p:spPr bwMode="auto">
            <a:xfrm>
              <a:off x="3911" y="2571"/>
              <a:ext cx="23" cy="23"/>
            </a:xfrm>
            <a:prstGeom prst="ellipse">
              <a:avLst/>
            </a:prstGeom>
            <a:solidFill>
              <a:srgbClr val="FFFFFF"/>
            </a:solidFill>
            <a:ln w="9525">
              <a:solidFill>
                <a:srgbClr val="000000"/>
              </a:solidFill>
              <a:round/>
              <a:headEnd/>
              <a:tailEnd/>
            </a:ln>
          </p:spPr>
          <p:txBody>
            <a:bodyPr/>
            <a:lstStyle/>
            <a:p>
              <a:endParaRPr lang="en-US"/>
            </a:p>
          </p:txBody>
        </p:sp>
        <p:sp>
          <p:nvSpPr>
            <p:cNvPr id="57" name="Oval 226"/>
            <p:cNvSpPr>
              <a:spLocks noChangeArrowheads="1"/>
            </p:cNvSpPr>
            <p:nvPr/>
          </p:nvSpPr>
          <p:spPr bwMode="auto">
            <a:xfrm>
              <a:off x="3941" y="2569"/>
              <a:ext cx="23" cy="24"/>
            </a:xfrm>
            <a:prstGeom prst="ellipse">
              <a:avLst/>
            </a:prstGeom>
            <a:solidFill>
              <a:srgbClr val="FFFFFF"/>
            </a:solidFill>
            <a:ln w="9525">
              <a:solidFill>
                <a:srgbClr val="000000"/>
              </a:solidFill>
              <a:round/>
              <a:headEnd/>
              <a:tailEnd/>
            </a:ln>
          </p:spPr>
          <p:txBody>
            <a:bodyPr/>
            <a:lstStyle/>
            <a:p>
              <a:endParaRPr lang="en-US"/>
            </a:p>
          </p:txBody>
        </p:sp>
        <p:sp>
          <p:nvSpPr>
            <p:cNvPr id="58" name="Oval 227"/>
            <p:cNvSpPr>
              <a:spLocks noChangeArrowheads="1"/>
            </p:cNvSpPr>
            <p:nvPr/>
          </p:nvSpPr>
          <p:spPr bwMode="auto">
            <a:xfrm>
              <a:off x="3970" y="2567"/>
              <a:ext cx="23" cy="23"/>
            </a:xfrm>
            <a:prstGeom prst="ellipse">
              <a:avLst/>
            </a:prstGeom>
            <a:solidFill>
              <a:srgbClr val="FFFFFF"/>
            </a:solidFill>
            <a:ln w="9525">
              <a:solidFill>
                <a:srgbClr val="000000"/>
              </a:solidFill>
              <a:round/>
              <a:headEnd/>
              <a:tailEnd/>
            </a:ln>
          </p:spPr>
          <p:txBody>
            <a:bodyPr/>
            <a:lstStyle/>
            <a:p>
              <a:endParaRPr lang="en-US"/>
            </a:p>
          </p:txBody>
        </p:sp>
        <p:sp>
          <p:nvSpPr>
            <p:cNvPr id="59" name="Oval 228"/>
            <p:cNvSpPr>
              <a:spLocks noChangeArrowheads="1"/>
            </p:cNvSpPr>
            <p:nvPr/>
          </p:nvSpPr>
          <p:spPr bwMode="auto">
            <a:xfrm>
              <a:off x="4026" y="2551"/>
              <a:ext cx="24" cy="24"/>
            </a:xfrm>
            <a:prstGeom prst="ellipse">
              <a:avLst/>
            </a:prstGeom>
            <a:solidFill>
              <a:srgbClr val="FFFFFF"/>
            </a:solidFill>
            <a:ln w="9525">
              <a:solidFill>
                <a:srgbClr val="000000"/>
              </a:solidFill>
              <a:round/>
              <a:headEnd/>
              <a:tailEnd/>
            </a:ln>
          </p:spPr>
          <p:txBody>
            <a:bodyPr/>
            <a:lstStyle/>
            <a:p>
              <a:endParaRPr lang="en-US"/>
            </a:p>
          </p:txBody>
        </p:sp>
        <p:sp>
          <p:nvSpPr>
            <p:cNvPr id="60" name="Oval 229"/>
            <p:cNvSpPr>
              <a:spLocks noChangeArrowheads="1"/>
            </p:cNvSpPr>
            <p:nvPr/>
          </p:nvSpPr>
          <p:spPr bwMode="auto">
            <a:xfrm>
              <a:off x="3999" y="2560"/>
              <a:ext cx="23" cy="23"/>
            </a:xfrm>
            <a:prstGeom prst="ellipse">
              <a:avLst/>
            </a:prstGeom>
            <a:solidFill>
              <a:srgbClr val="FFFFFF"/>
            </a:solidFill>
            <a:ln w="9525">
              <a:solidFill>
                <a:srgbClr val="000000"/>
              </a:solidFill>
              <a:round/>
              <a:headEnd/>
              <a:tailEnd/>
            </a:ln>
          </p:spPr>
          <p:txBody>
            <a:bodyPr/>
            <a:lstStyle/>
            <a:p>
              <a:endParaRPr lang="en-US"/>
            </a:p>
          </p:txBody>
        </p:sp>
        <p:sp>
          <p:nvSpPr>
            <p:cNvPr id="61" name="Oval 230"/>
            <p:cNvSpPr>
              <a:spLocks noChangeArrowheads="1"/>
            </p:cNvSpPr>
            <p:nvPr/>
          </p:nvSpPr>
          <p:spPr bwMode="auto">
            <a:xfrm>
              <a:off x="4053" y="2538"/>
              <a:ext cx="23" cy="23"/>
            </a:xfrm>
            <a:prstGeom prst="ellipse">
              <a:avLst/>
            </a:prstGeom>
            <a:solidFill>
              <a:srgbClr val="FFFFFF"/>
            </a:solidFill>
            <a:ln w="9525">
              <a:solidFill>
                <a:srgbClr val="000000"/>
              </a:solidFill>
              <a:round/>
              <a:headEnd/>
              <a:tailEnd/>
            </a:ln>
          </p:spPr>
          <p:txBody>
            <a:bodyPr/>
            <a:lstStyle/>
            <a:p>
              <a:endParaRPr lang="en-US"/>
            </a:p>
          </p:txBody>
        </p:sp>
        <p:sp>
          <p:nvSpPr>
            <p:cNvPr id="62" name="Oval 231"/>
            <p:cNvSpPr>
              <a:spLocks noChangeArrowheads="1"/>
            </p:cNvSpPr>
            <p:nvPr/>
          </p:nvSpPr>
          <p:spPr bwMode="auto">
            <a:xfrm>
              <a:off x="4080" y="2523"/>
              <a:ext cx="24" cy="23"/>
            </a:xfrm>
            <a:prstGeom prst="ellipse">
              <a:avLst/>
            </a:prstGeom>
            <a:solidFill>
              <a:srgbClr val="FFFFFF"/>
            </a:solidFill>
            <a:ln w="9525">
              <a:solidFill>
                <a:srgbClr val="000000"/>
              </a:solidFill>
              <a:round/>
              <a:headEnd/>
              <a:tailEnd/>
            </a:ln>
          </p:spPr>
          <p:txBody>
            <a:bodyPr/>
            <a:lstStyle/>
            <a:p>
              <a:endParaRPr lang="en-US"/>
            </a:p>
          </p:txBody>
        </p:sp>
        <p:sp>
          <p:nvSpPr>
            <p:cNvPr id="63" name="Oval 232"/>
            <p:cNvSpPr>
              <a:spLocks noChangeArrowheads="1"/>
            </p:cNvSpPr>
            <p:nvPr/>
          </p:nvSpPr>
          <p:spPr bwMode="auto">
            <a:xfrm>
              <a:off x="4104" y="2505"/>
              <a:ext cx="24" cy="23"/>
            </a:xfrm>
            <a:prstGeom prst="ellipse">
              <a:avLst/>
            </a:prstGeom>
            <a:solidFill>
              <a:srgbClr val="FFFFFF"/>
            </a:solidFill>
            <a:ln w="9525">
              <a:solidFill>
                <a:srgbClr val="000000"/>
              </a:solidFill>
              <a:round/>
              <a:headEnd/>
              <a:tailEnd/>
            </a:ln>
          </p:spPr>
          <p:txBody>
            <a:bodyPr/>
            <a:lstStyle/>
            <a:p>
              <a:endParaRPr lang="en-US"/>
            </a:p>
          </p:txBody>
        </p:sp>
        <p:sp>
          <p:nvSpPr>
            <p:cNvPr id="64" name="Oval 233"/>
            <p:cNvSpPr>
              <a:spLocks noChangeArrowheads="1"/>
            </p:cNvSpPr>
            <p:nvPr/>
          </p:nvSpPr>
          <p:spPr bwMode="auto">
            <a:xfrm>
              <a:off x="4125" y="2482"/>
              <a:ext cx="23" cy="23"/>
            </a:xfrm>
            <a:prstGeom prst="ellipse">
              <a:avLst/>
            </a:prstGeom>
            <a:solidFill>
              <a:srgbClr val="FFFFFF"/>
            </a:solidFill>
            <a:ln w="9525">
              <a:solidFill>
                <a:srgbClr val="000000"/>
              </a:solidFill>
              <a:round/>
              <a:headEnd/>
              <a:tailEnd/>
            </a:ln>
          </p:spPr>
          <p:txBody>
            <a:bodyPr/>
            <a:lstStyle/>
            <a:p>
              <a:endParaRPr lang="en-US"/>
            </a:p>
          </p:txBody>
        </p:sp>
        <p:sp>
          <p:nvSpPr>
            <p:cNvPr id="65" name="Oval 234"/>
            <p:cNvSpPr>
              <a:spLocks noChangeArrowheads="1"/>
            </p:cNvSpPr>
            <p:nvPr/>
          </p:nvSpPr>
          <p:spPr bwMode="auto">
            <a:xfrm>
              <a:off x="4145" y="2460"/>
              <a:ext cx="23" cy="24"/>
            </a:xfrm>
            <a:prstGeom prst="ellipse">
              <a:avLst/>
            </a:prstGeom>
            <a:solidFill>
              <a:srgbClr val="FFFFFF"/>
            </a:solidFill>
            <a:ln w="9525">
              <a:solidFill>
                <a:srgbClr val="000000"/>
              </a:solidFill>
              <a:round/>
              <a:headEnd/>
              <a:tailEnd/>
            </a:ln>
          </p:spPr>
          <p:txBody>
            <a:bodyPr/>
            <a:lstStyle/>
            <a:p>
              <a:endParaRPr lang="en-US"/>
            </a:p>
          </p:txBody>
        </p:sp>
        <p:sp>
          <p:nvSpPr>
            <p:cNvPr id="66" name="Oval 235"/>
            <p:cNvSpPr>
              <a:spLocks noChangeArrowheads="1"/>
            </p:cNvSpPr>
            <p:nvPr/>
          </p:nvSpPr>
          <p:spPr bwMode="auto">
            <a:xfrm>
              <a:off x="4162" y="2435"/>
              <a:ext cx="23" cy="23"/>
            </a:xfrm>
            <a:prstGeom prst="ellipse">
              <a:avLst/>
            </a:prstGeom>
            <a:solidFill>
              <a:srgbClr val="FFFFFF"/>
            </a:solidFill>
            <a:ln w="9525">
              <a:solidFill>
                <a:srgbClr val="000000"/>
              </a:solidFill>
              <a:round/>
              <a:headEnd/>
              <a:tailEnd/>
            </a:ln>
          </p:spPr>
          <p:txBody>
            <a:bodyPr/>
            <a:lstStyle/>
            <a:p>
              <a:endParaRPr lang="en-US"/>
            </a:p>
          </p:txBody>
        </p:sp>
        <p:sp>
          <p:nvSpPr>
            <p:cNvPr id="67" name="Oval 236"/>
            <p:cNvSpPr>
              <a:spLocks noChangeArrowheads="1"/>
            </p:cNvSpPr>
            <p:nvPr/>
          </p:nvSpPr>
          <p:spPr bwMode="auto">
            <a:xfrm>
              <a:off x="4176" y="2409"/>
              <a:ext cx="24" cy="23"/>
            </a:xfrm>
            <a:prstGeom prst="ellipse">
              <a:avLst/>
            </a:prstGeom>
            <a:solidFill>
              <a:srgbClr val="FFFFFF"/>
            </a:solidFill>
            <a:ln w="9525">
              <a:solidFill>
                <a:srgbClr val="000000"/>
              </a:solidFill>
              <a:round/>
              <a:headEnd/>
              <a:tailEnd/>
            </a:ln>
          </p:spPr>
          <p:txBody>
            <a:bodyPr/>
            <a:lstStyle/>
            <a:p>
              <a:endParaRPr lang="en-US"/>
            </a:p>
          </p:txBody>
        </p:sp>
        <p:sp>
          <p:nvSpPr>
            <p:cNvPr id="68" name="Oval 237"/>
            <p:cNvSpPr>
              <a:spLocks noChangeArrowheads="1"/>
            </p:cNvSpPr>
            <p:nvPr/>
          </p:nvSpPr>
          <p:spPr bwMode="auto">
            <a:xfrm>
              <a:off x="4186" y="2381"/>
              <a:ext cx="23" cy="23"/>
            </a:xfrm>
            <a:prstGeom prst="ellipse">
              <a:avLst/>
            </a:prstGeom>
            <a:solidFill>
              <a:srgbClr val="FFFFFF"/>
            </a:solidFill>
            <a:ln w="9525">
              <a:solidFill>
                <a:srgbClr val="000000"/>
              </a:solidFill>
              <a:round/>
              <a:headEnd/>
              <a:tailEnd/>
            </a:ln>
          </p:spPr>
          <p:txBody>
            <a:bodyPr/>
            <a:lstStyle/>
            <a:p>
              <a:endParaRPr lang="en-US"/>
            </a:p>
          </p:txBody>
        </p:sp>
        <p:sp>
          <p:nvSpPr>
            <p:cNvPr id="69" name="Oval 238"/>
            <p:cNvSpPr>
              <a:spLocks noChangeArrowheads="1"/>
            </p:cNvSpPr>
            <p:nvPr/>
          </p:nvSpPr>
          <p:spPr bwMode="auto">
            <a:xfrm>
              <a:off x="4192" y="2354"/>
              <a:ext cx="23" cy="23"/>
            </a:xfrm>
            <a:prstGeom prst="ellipse">
              <a:avLst/>
            </a:prstGeom>
            <a:solidFill>
              <a:srgbClr val="FFFFFF"/>
            </a:solidFill>
            <a:ln w="9525">
              <a:solidFill>
                <a:srgbClr val="000000"/>
              </a:solidFill>
              <a:round/>
              <a:headEnd/>
              <a:tailEnd/>
            </a:ln>
          </p:spPr>
          <p:txBody>
            <a:bodyPr/>
            <a:lstStyle/>
            <a:p>
              <a:endParaRPr lang="en-US"/>
            </a:p>
          </p:txBody>
        </p:sp>
        <p:sp>
          <p:nvSpPr>
            <p:cNvPr id="70" name="Oval 239"/>
            <p:cNvSpPr>
              <a:spLocks noChangeArrowheads="1"/>
            </p:cNvSpPr>
            <p:nvPr/>
          </p:nvSpPr>
          <p:spPr bwMode="auto">
            <a:xfrm>
              <a:off x="4197" y="2324"/>
              <a:ext cx="23" cy="23"/>
            </a:xfrm>
            <a:prstGeom prst="ellipse">
              <a:avLst/>
            </a:prstGeom>
            <a:solidFill>
              <a:srgbClr val="FFFFFF"/>
            </a:solidFill>
            <a:ln w="9525">
              <a:solidFill>
                <a:srgbClr val="000000"/>
              </a:solidFill>
              <a:round/>
              <a:headEnd/>
              <a:tailEnd/>
            </a:ln>
          </p:spPr>
          <p:txBody>
            <a:bodyPr/>
            <a:lstStyle/>
            <a:p>
              <a:endParaRPr lang="en-US"/>
            </a:p>
          </p:txBody>
        </p:sp>
        <p:sp>
          <p:nvSpPr>
            <p:cNvPr id="71" name="Oval 240"/>
            <p:cNvSpPr>
              <a:spLocks noChangeArrowheads="1"/>
            </p:cNvSpPr>
            <p:nvPr/>
          </p:nvSpPr>
          <p:spPr bwMode="auto">
            <a:xfrm>
              <a:off x="4197" y="2295"/>
              <a:ext cx="23" cy="23"/>
            </a:xfrm>
            <a:prstGeom prst="ellipse">
              <a:avLst/>
            </a:prstGeom>
            <a:solidFill>
              <a:srgbClr val="FFFFFF"/>
            </a:solidFill>
            <a:ln w="9525">
              <a:solidFill>
                <a:srgbClr val="000000"/>
              </a:solidFill>
              <a:round/>
              <a:headEnd/>
              <a:tailEnd/>
            </a:ln>
          </p:spPr>
          <p:txBody>
            <a:bodyPr/>
            <a:lstStyle/>
            <a:p>
              <a:endParaRPr lang="en-US"/>
            </a:p>
          </p:txBody>
        </p:sp>
        <p:sp>
          <p:nvSpPr>
            <p:cNvPr id="72" name="Oval 241"/>
            <p:cNvSpPr>
              <a:spLocks noChangeArrowheads="1"/>
            </p:cNvSpPr>
            <p:nvPr/>
          </p:nvSpPr>
          <p:spPr bwMode="auto">
            <a:xfrm>
              <a:off x="4197" y="2266"/>
              <a:ext cx="23" cy="23"/>
            </a:xfrm>
            <a:prstGeom prst="ellipse">
              <a:avLst/>
            </a:prstGeom>
            <a:solidFill>
              <a:srgbClr val="FFFFFF"/>
            </a:solidFill>
            <a:ln w="9525">
              <a:solidFill>
                <a:srgbClr val="000000"/>
              </a:solidFill>
              <a:round/>
              <a:headEnd/>
              <a:tailEnd/>
            </a:ln>
          </p:spPr>
          <p:txBody>
            <a:bodyPr/>
            <a:lstStyle/>
            <a:p>
              <a:endParaRPr lang="en-US"/>
            </a:p>
          </p:txBody>
        </p:sp>
        <p:sp>
          <p:nvSpPr>
            <p:cNvPr id="73" name="Oval 242"/>
            <p:cNvSpPr>
              <a:spLocks noChangeArrowheads="1"/>
            </p:cNvSpPr>
            <p:nvPr/>
          </p:nvSpPr>
          <p:spPr bwMode="auto">
            <a:xfrm>
              <a:off x="4190" y="2237"/>
              <a:ext cx="23" cy="23"/>
            </a:xfrm>
            <a:prstGeom prst="ellipse">
              <a:avLst/>
            </a:prstGeom>
            <a:solidFill>
              <a:srgbClr val="FFFFFF"/>
            </a:solidFill>
            <a:ln w="9525">
              <a:solidFill>
                <a:srgbClr val="000000"/>
              </a:solidFill>
              <a:round/>
              <a:headEnd/>
              <a:tailEnd/>
            </a:ln>
          </p:spPr>
          <p:txBody>
            <a:bodyPr/>
            <a:lstStyle/>
            <a:p>
              <a:endParaRPr lang="en-US"/>
            </a:p>
          </p:txBody>
        </p:sp>
        <p:sp>
          <p:nvSpPr>
            <p:cNvPr id="74" name="Oval 243"/>
            <p:cNvSpPr>
              <a:spLocks noChangeArrowheads="1"/>
            </p:cNvSpPr>
            <p:nvPr/>
          </p:nvSpPr>
          <p:spPr bwMode="auto">
            <a:xfrm>
              <a:off x="4181" y="2208"/>
              <a:ext cx="23" cy="24"/>
            </a:xfrm>
            <a:prstGeom prst="ellipse">
              <a:avLst/>
            </a:prstGeom>
            <a:solidFill>
              <a:srgbClr val="FFFFFF"/>
            </a:solidFill>
            <a:ln w="9525">
              <a:solidFill>
                <a:srgbClr val="000000"/>
              </a:solidFill>
              <a:round/>
              <a:headEnd/>
              <a:tailEnd/>
            </a:ln>
          </p:spPr>
          <p:txBody>
            <a:bodyPr/>
            <a:lstStyle/>
            <a:p>
              <a:endParaRPr lang="en-US"/>
            </a:p>
          </p:txBody>
        </p:sp>
        <p:sp>
          <p:nvSpPr>
            <p:cNvPr id="75" name="Oval 244"/>
            <p:cNvSpPr>
              <a:spLocks noChangeArrowheads="1"/>
            </p:cNvSpPr>
            <p:nvPr/>
          </p:nvSpPr>
          <p:spPr bwMode="auto">
            <a:xfrm>
              <a:off x="4168" y="2181"/>
              <a:ext cx="23" cy="23"/>
            </a:xfrm>
            <a:prstGeom prst="ellipse">
              <a:avLst/>
            </a:prstGeom>
            <a:solidFill>
              <a:srgbClr val="FFFFFF"/>
            </a:solidFill>
            <a:ln w="9525">
              <a:solidFill>
                <a:srgbClr val="000000"/>
              </a:solidFill>
              <a:round/>
              <a:headEnd/>
              <a:tailEnd/>
            </a:ln>
          </p:spPr>
          <p:txBody>
            <a:bodyPr/>
            <a:lstStyle/>
            <a:p>
              <a:endParaRPr lang="en-US"/>
            </a:p>
          </p:txBody>
        </p:sp>
        <p:sp>
          <p:nvSpPr>
            <p:cNvPr id="76" name="Oval 245"/>
            <p:cNvSpPr>
              <a:spLocks noChangeArrowheads="1"/>
            </p:cNvSpPr>
            <p:nvPr/>
          </p:nvSpPr>
          <p:spPr bwMode="auto">
            <a:xfrm>
              <a:off x="4151" y="2157"/>
              <a:ext cx="23" cy="23"/>
            </a:xfrm>
            <a:prstGeom prst="ellipse">
              <a:avLst/>
            </a:prstGeom>
            <a:solidFill>
              <a:srgbClr val="FFFFFF"/>
            </a:solidFill>
            <a:ln w="9525">
              <a:solidFill>
                <a:srgbClr val="000000"/>
              </a:solidFill>
              <a:round/>
              <a:headEnd/>
              <a:tailEnd/>
            </a:ln>
          </p:spPr>
          <p:txBody>
            <a:bodyPr/>
            <a:lstStyle/>
            <a:p>
              <a:endParaRPr lang="en-US"/>
            </a:p>
          </p:txBody>
        </p:sp>
        <p:sp>
          <p:nvSpPr>
            <p:cNvPr id="77" name="Oval 246"/>
            <p:cNvSpPr>
              <a:spLocks noChangeArrowheads="1"/>
            </p:cNvSpPr>
            <p:nvPr/>
          </p:nvSpPr>
          <p:spPr bwMode="auto">
            <a:xfrm>
              <a:off x="4133" y="2133"/>
              <a:ext cx="23" cy="23"/>
            </a:xfrm>
            <a:prstGeom prst="ellipse">
              <a:avLst/>
            </a:prstGeom>
            <a:solidFill>
              <a:srgbClr val="FFFFFF"/>
            </a:solidFill>
            <a:ln w="9525">
              <a:solidFill>
                <a:srgbClr val="000000"/>
              </a:solidFill>
              <a:round/>
              <a:headEnd/>
              <a:tailEnd/>
            </a:ln>
          </p:spPr>
          <p:txBody>
            <a:bodyPr/>
            <a:lstStyle/>
            <a:p>
              <a:endParaRPr lang="en-US"/>
            </a:p>
          </p:txBody>
        </p:sp>
        <p:sp>
          <p:nvSpPr>
            <p:cNvPr id="78" name="Oval 247"/>
            <p:cNvSpPr>
              <a:spLocks noChangeArrowheads="1"/>
            </p:cNvSpPr>
            <p:nvPr/>
          </p:nvSpPr>
          <p:spPr bwMode="auto">
            <a:xfrm>
              <a:off x="4115" y="2111"/>
              <a:ext cx="23" cy="23"/>
            </a:xfrm>
            <a:prstGeom prst="ellipse">
              <a:avLst/>
            </a:prstGeom>
            <a:solidFill>
              <a:srgbClr val="FFFFFF"/>
            </a:solidFill>
            <a:ln w="9525">
              <a:solidFill>
                <a:srgbClr val="000000"/>
              </a:solidFill>
              <a:round/>
              <a:headEnd/>
              <a:tailEnd/>
            </a:ln>
          </p:spPr>
          <p:txBody>
            <a:bodyPr/>
            <a:lstStyle/>
            <a:p>
              <a:endParaRPr lang="en-US"/>
            </a:p>
          </p:txBody>
        </p:sp>
        <p:sp>
          <p:nvSpPr>
            <p:cNvPr id="79" name="Oval 248"/>
            <p:cNvSpPr>
              <a:spLocks noChangeArrowheads="1"/>
            </p:cNvSpPr>
            <p:nvPr/>
          </p:nvSpPr>
          <p:spPr bwMode="auto">
            <a:xfrm>
              <a:off x="4095" y="2092"/>
              <a:ext cx="23" cy="23"/>
            </a:xfrm>
            <a:prstGeom prst="ellipse">
              <a:avLst/>
            </a:prstGeom>
            <a:solidFill>
              <a:srgbClr val="FFFFFF"/>
            </a:solidFill>
            <a:ln w="9525">
              <a:solidFill>
                <a:srgbClr val="000000"/>
              </a:solidFill>
              <a:round/>
              <a:headEnd/>
              <a:tailEnd/>
            </a:ln>
          </p:spPr>
          <p:txBody>
            <a:bodyPr/>
            <a:lstStyle/>
            <a:p>
              <a:endParaRPr lang="en-US"/>
            </a:p>
          </p:txBody>
        </p:sp>
        <p:sp>
          <p:nvSpPr>
            <p:cNvPr id="80" name="Oval 249"/>
            <p:cNvSpPr>
              <a:spLocks noChangeArrowheads="1"/>
            </p:cNvSpPr>
            <p:nvPr/>
          </p:nvSpPr>
          <p:spPr bwMode="auto">
            <a:xfrm>
              <a:off x="4071" y="2075"/>
              <a:ext cx="23" cy="23"/>
            </a:xfrm>
            <a:prstGeom prst="ellipse">
              <a:avLst/>
            </a:prstGeom>
            <a:solidFill>
              <a:srgbClr val="FFFFFF"/>
            </a:solidFill>
            <a:ln w="9525">
              <a:solidFill>
                <a:srgbClr val="000000"/>
              </a:solidFill>
              <a:round/>
              <a:headEnd/>
              <a:tailEnd/>
            </a:ln>
          </p:spPr>
          <p:txBody>
            <a:bodyPr/>
            <a:lstStyle/>
            <a:p>
              <a:endParaRPr lang="en-US"/>
            </a:p>
          </p:txBody>
        </p:sp>
        <p:sp>
          <p:nvSpPr>
            <p:cNvPr id="81" name="Oval 250"/>
            <p:cNvSpPr>
              <a:spLocks noChangeArrowheads="1"/>
            </p:cNvSpPr>
            <p:nvPr/>
          </p:nvSpPr>
          <p:spPr bwMode="auto">
            <a:xfrm>
              <a:off x="4046" y="2061"/>
              <a:ext cx="23" cy="23"/>
            </a:xfrm>
            <a:prstGeom prst="ellipse">
              <a:avLst/>
            </a:prstGeom>
            <a:solidFill>
              <a:srgbClr val="FFFFFF"/>
            </a:solidFill>
            <a:ln w="9525">
              <a:solidFill>
                <a:srgbClr val="000000"/>
              </a:solidFill>
              <a:round/>
              <a:headEnd/>
              <a:tailEnd/>
            </a:ln>
          </p:spPr>
          <p:txBody>
            <a:bodyPr/>
            <a:lstStyle/>
            <a:p>
              <a:endParaRPr lang="en-US"/>
            </a:p>
          </p:txBody>
        </p:sp>
        <p:sp>
          <p:nvSpPr>
            <p:cNvPr id="82" name="Oval 251"/>
            <p:cNvSpPr>
              <a:spLocks noChangeArrowheads="1"/>
            </p:cNvSpPr>
            <p:nvPr/>
          </p:nvSpPr>
          <p:spPr bwMode="auto">
            <a:xfrm>
              <a:off x="4020" y="2050"/>
              <a:ext cx="24" cy="23"/>
            </a:xfrm>
            <a:prstGeom prst="ellipse">
              <a:avLst/>
            </a:prstGeom>
            <a:solidFill>
              <a:srgbClr val="FFFFFF"/>
            </a:solidFill>
            <a:ln w="9525">
              <a:solidFill>
                <a:srgbClr val="000000"/>
              </a:solidFill>
              <a:round/>
              <a:headEnd/>
              <a:tailEnd/>
            </a:ln>
          </p:spPr>
          <p:txBody>
            <a:bodyPr/>
            <a:lstStyle/>
            <a:p>
              <a:endParaRPr lang="en-US"/>
            </a:p>
          </p:txBody>
        </p:sp>
        <p:sp>
          <p:nvSpPr>
            <p:cNvPr id="83" name="Oval 252"/>
            <p:cNvSpPr>
              <a:spLocks noChangeArrowheads="1"/>
            </p:cNvSpPr>
            <p:nvPr/>
          </p:nvSpPr>
          <p:spPr bwMode="auto">
            <a:xfrm>
              <a:off x="3992" y="2042"/>
              <a:ext cx="23" cy="23"/>
            </a:xfrm>
            <a:prstGeom prst="ellipse">
              <a:avLst/>
            </a:prstGeom>
            <a:solidFill>
              <a:srgbClr val="FFFFFF"/>
            </a:solidFill>
            <a:ln w="9525">
              <a:solidFill>
                <a:srgbClr val="000000"/>
              </a:solidFill>
              <a:round/>
              <a:headEnd/>
              <a:tailEnd/>
            </a:ln>
          </p:spPr>
          <p:txBody>
            <a:bodyPr/>
            <a:lstStyle/>
            <a:p>
              <a:endParaRPr lang="en-US"/>
            </a:p>
          </p:txBody>
        </p:sp>
        <p:sp>
          <p:nvSpPr>
            <p:cNvPr id="84" name="Oval 254"/>
            <p:cNvSpPr>
              <a:spLocks noChangeArrowheads="1"/>
            </p:cNvSpPr>
            <p:nvPr/>
          </p:nvSpPr>
          <p:spPr bwMode="auto">
            <a:xfrm>
              <a:off x="3964" y="2037"/>
              <a:ext cx="23" cy="23"/>
            </a:xfrm>
            <a:prstGeom prst="ellipse">
              <a:avLst/>
            </a:prstGeom>
            <a:solidFill>
              <a:srgbClr val="FFFFFF"/>
            </a:solidFill>
            <a:ln w="9525">
              <a:solidFill>
                <a:srgbClr val="000000"/>
              </a:solidFill>
              <a:round/>
              <a:headEnd/>
              <a:tailEnd/>
            </a:ln>
          </p:spPr>
          <p:txBody>
            <a:bodyPr/>
            <a:lstStyle/>
            <a:p>
              <a:endParaRPr lang="en-US"/>
            </a:p>
          </p:txBody>
        </p:sp>
        <p:sp>
          <p:nvSpPr>
            <p:cNvPr id="85" name="Oval 255"/>
            <p:cNvSpPr>
              <a:spLocks noChangeArrowheads="1"/>
            </p:cNvSpPr>
            <p:nvPr/>
          </p:nvSpPr>
          <p:spPr bwMode="auto">
            <a:xfrm>
              <a:off x="3937" y="2033"/>
              <a:ext cx="23" cy="23"/>
            </a:xfrm>
            <a:prstGeom prst="ellipse">
              <a:avLst/>
            </a:prstGeom>
            <a:solidFill>
              <a:srgbClr val="FFFFFF"/>
            </a:solidFill>
            <a:ln w="9525">
              <a:solidFill>
                <a:srgbClr val="000000"/>
              </a:solidFill>
              <a:round/>
              <a:headEnd/>
              <a:tailEnd/>
            </a:ln>
          </p:spPr>
          <p:txBody>
            <a:bodyPr/>
            <a:lstStyle/>
            <a:p>
              <a:endParaRPr lang="en-US"/>
            </a:p>
          </p:txBody>
        </p:sp>
        <p:sp>
          <p:nvSpPr>
            <p:cNvPr id="86" name="Oval 256"/>
            <p:cNvSpPr>
              <a:spLocks noChangeArrowheads="1"/>
            </p:cNvSpPr>
            <p:nvPr/>
          </p:nvSpPr>
          <p:spPr bwMode="auto">
            <a:xfrm>
              <a:off x="3908" y="2034"/>
              <a:ext cx="23" cy="24"/>
            </a:xfrm>
            <a:prstGeom prst="ellipse">
              <a:avLst/>
            </a:prstGeom>
            <a:solidFill>
              <a:srgbClr val="FFFFFF"/>
            </a:solidFill>
            <a:ln w="9525">
              <a:solidFill>
                <a:srgbClr val="000000"/>
              </a:solidFill>
              <a:round/>
              <a:headEnd/>
              <a:tailEnd/>
            </a:ln>
          </p:spPr>
          <p:txBody>
            <a:bodyPr/>
            <a:lstStyle/>
            <a:p>
              <a:endParaRPr lang="en-US"/>
            </a:p>
          </p:txBody>
        </p:sp>
        <p:sp>
          <p:nvSpPr>
            <p:cNvPr id="87" name="Oval 257"/>
            <p:cNvSpPr>
              <a:spLocks noChangeArrowheads="1"/>
            </p:cNvSpPr>
            <p:nvPr/>
          </p:nvSpPr>
          <p:spPr bwMode="auto">
            <a:xfrm>
              <a:off x="3879" y="2038"/>
              <a:ext cx="23" cy="23"/>
            </a:xfrm>
            <a:prstGeom prst="ellipse">
              <a:avLst/>
            </a:prstGeom>
            <a:solidFill>
              <a:srgbClr val="FFFFFF"/>
            </a:solidFill>
            <a:ln w="9525">
              <a:solidFill>
                <a:srgbClr val="000000"/>
              </a:solidFill>
              <a:round/>
              <a:headEnd/>
              <a:tailEnd/>
            </a:ln>
          </p:spPr>
          <p:txBody>
            <a:bodyPr/>
            <a:lstStyle/>
            <a:p>
              <a:endParaRPr lang="en-US"/>
            </a:p>
          </p:txBody>
        </p:sp>
        <p:sp>
          <p:nvSpPr>
            <p:cNvPr id="88" name="Oval 258"/>
            <p:cNvSpPr>
              <a:spLocks noChangeArrowheads="1"/>
            </p:cNvSpPr>
            <p:nvPr/>
          </p:nvSpPr>
          <p:spPr bwMode="auto">
            <a:xfrm>
              <a:off x="3851" y="2044"/>
              <a:ext cx="23" cy="23"/>
            </a:xfrm>
            <a:prstGeom prst="ellipse">
              <a:avLst/>
            </a:prstGeom>
            <a:solidFill>
              <a:srgbClr val="FFFFFF"/>
            </a:solidFill>
            <a:ln w="9525">
              <a:solidFill>
                <a:srgbClr val="000000"/>
              </a:solidFill>
              <a:round/>
              <a:headEnd/>
              <a:tailEnd/>
            </a:ln>
          </p:spPr>
          <p:txBody>
            <a:bodyPr/>
            <a:lstStyle/>
            <a:p>
              <a:endParaRPr lang="en-US"/>
            </a:p>
          </p:txBody>
        </p:sp>
        <p:sp>
          <p:nvSpPr>
            <p:cNvPr id="89" name="Oval 259"/>
            <p:cNvSpPr>
              <a:spLocks noChangeArrowheads="1"/>
            </p:cNvSpPr>
            <p:nvPr/>
          </p:nvSpPr>
          <p:spPr bwMode="auto">
            <a:xfrm>
              <a:off x="3824" y="2051"/>
              <a:ext cx="23" cy="24"/>
            </a:xfrm>
            <a:prstGeom prst="ellipse">
              <a:avLst/>
            </a:prstGeom>
            <a:solidFill>
              <a:srgbClr val="FFFFFF"/>
            </a:solidFill>
            <a:ln w="9525">
              <a:solidFill>
                <a:srgbClr val="000000"/>
              </a:solidFill>
              <a:round/>
              <a:headEnd/>
              <a:tailEnd/>
            </a:ln>
          </p:spPr>
          <p:txBody>
            <a:bodyPr/>
            <a:lstStyle/>
            <a:p>
              <a:endParaRPr lang="en-US"/>
            </a:p>
          </p:txBody>
        </p:sp>
        <p:sp>
          <p:nvSpPr>
            <p:cNvPr id="90" name="Oval 260"/>
            <p:cNvSpPr>
              <a:spLocks noChangeArrowheads="1"/>
            </p:cNvSpPr>
            <p:nvPr/>
          </p:nvSpPr>
          <p:spPr bwMode="auto">
            <a:xfrm>
              <a:off x="3796" y="2065"/>
              <a:ext cx="23" cy="23"/>
            </a:xfrm>
            <a:prstGeom prst="ellipse">
              <a:avLst/>
            </a:prstGeom>
            <a:solidFill>
              <a:srgbClr val="FFFFFF"/>
            </a:solidFill>
            <a:ln w="9525">
              <a:solidFill>
                <a:srgbClr val="000000"/>
              </a:solidFill>
              <a:round/>
              <a:headEnd/>
              <a:tailEnd/>
            </a:ln>
          </p:spPr>
          <p:txBody>
            <a:bodyPr/>
            <a:lstStyle/>
            <a:p>
              <a:endParaRPr lang="en-US"/>
            </a:p>
          </p:txBody>
        </p:sp>
        <p:sp>
          <p:nvSpPr>
            <p:cNvPr id="91" name="Oval 261"/>
            <p:cNvSpPr>
              <a:spLocks noChangeArrowheads="1"/>
            </p:cNvSpPr>
            <p:nvPr/>
          </p:nvSpPr>
          <p:spPr bwMode="auto">
            <a:xfrm>
              <a:off x="3772" y="2080"/>
              <a:ext cx="23" cy="23"/>
            </a:xfrm>
            <a:prstGeom prst="ellipse">
              <a:avLst/>
            </a:prstGeom>
            <a:solidFill>
              <a:srgbClr val="FFFFFF"/>
            </a:solidFill>
            <a:ln w="9525">
              <a:solidFill>
                <a:srgbClr val="000000"/>
              </a:solidFill>
              <a:round/>
              <a:headEnd/>
              <a:tailEnd/>
            </a:ln>
          </p:spPr>
          <p:txBody>
            <a:bodyPr/>
            <a:lstStyle/>
            <a:p>
              <a:endParaRPr lang="en-US"/>
            </a:p>
          </p:txBody>
        </p:sp>
        <p:sp>
          <p:nvSpPr>
            <p:cNvPr id="92" name="Oval 262"/>
            <p:cNvSpPr>
              <a:spLocks noChangeArrowheads="1"/>
            </p:cNvSpPr>
            <p:nvPr/>
          </p:nvSpPr>
          <p:spPr bwMode="auto">
            <a:xfrm>
              <a:off x="3749" y="2098"/>
              <a:ext cx="23" cy="23"/>
            </a:xfrm>
            <a:prstGeom prst="ellipse">
              <a:avLst/>
            </a:prstGeom>
            <a:solidFill>
              <a:srgbClr val="FFFFFF"/>
            </a:solidFill>
            <a:ln w="9525">
              <a:solidFill>
                <a:srgbClr val="000000"/>
              </a:solidFill>
              <a:round/>
              <a:headEnd/>
              <a:tailEnd/>
            </a:ln>
          </p:spPr>
          <p:txBody>
            <a:bodyPr/>
            <a:lstStyle/>
            <a:p>
              <a:endParaRPr lang="en-US"/>
            </a:p>
          </p:txBody>
        </p:sp>
        <p:sp>
          <p:nvSpPr>
            <p:cNvPr id="93" name="Oval 263"/>
            <p:cNvSpPr>
              <a:spLocks noChangeArrowheads="1"/>
            </p:cNvSpPr>
            <p:nvPr/>
          </p:nvSpPr>
          <p:spPr bwMode="auto">
            <a:xfrm>
              <a:off x="3728" y="2116"/>
              <a:ext cx="23" cy="23"/>
            </a:xfrm>
            <a:prstGeom prst="ellipse">
              <a:avLst/>
            </a:prstGeom>
            <a:solidFill>
              <a:srgbClr val="FFFFFF"/>
            </a:solidFill>
            <a:ln w="9525">
              <a:solidFill>
                <a:srgbClr val="000000"/>
              </a:solidFill>
              <a:round/>
              <a:headEnd/>
              <a:tailEnd/>
            </a:ln>
          </p:spPr>
          <p:txBody>
            <a:bodyPr/>
            <a:lstStyle/>
            <a:p>
              <a:endParaRPr lang="en-US"/>
            </a:p>
          </p:txBody>
        </p:sp>
        <p:sp>
          <p:nvSpPr>
            <p:cNvPr id="94" name="Oval 264"/>
            <p:cNvSpPr>
              <a:spLocks noChangeArrowheads="1"/>
            </p:cNvSpPr>
            <p:nvPr/>
          </p:nvSpPr>
          <p:spPr bwMode="auto">
            <a:xfrm>
              <a:off x="3710" y="2138"/>
              <a:ext cx="23" cy="23"/>
            </a:xfrm>
            <a:prstGeom prst="ellipse">
              <a:avLst/>
            </a:prstGeom>
            <a:solidFill>
              <a:srgbClr val="FFFFFF"/>
            </a:solidFill>
            <a:ln w="9525">
              <a:solidFill>
                <a:srgbClr val="000000"/>
              </a:solidFill>
              <a:round/>
              <a:headEnd/>
              <a:tailEnd/>
            </a:ln>
          </p:spPr>
          <p:txBody>
            <a:bodyPr/>
            <a:lstStyle/>
            <a:p>
              <a:endParaRPr lang="en-US"/>
            </a:p>
          </p:txBody>
        </p:sp>
        <p:sp>
          <p:nvSpPr>
            <p:cNvPr id="95" name="Oval 265"/>
            <p:cNvSpPr>
              <a:spLocks noChangeArrowheads="1"/>
            </p:cNvSpPr>
            <p:nvPr/>
          </p:nvSpPr>
          <p:spPr bwMode="auto">
            <a:xfrm>
              <a:off x="3693" y="2163"/>
              <a:ext cx="23" cy="23"/>
            </a:xfrm>
            <a:prstGeom prst="ellipse">
              <a:avLst/>
            </a:prstGeom>
            <a:solidFill>
              <a:srgbClr val="FFFFFF"/>
            </a:solidFill>
            <a:ln w="9525">
              <a:solidFill>
                <a:srgbClr val="000000"/>
              </a:solidFill>
              <a:round/>
              <a:headEnd/>
              <a:tailEnd/>
            </a:ln>
          </p:spPr>
          <p:txBody>
            <a:bodyPr/>
            <a:lstStyle/>
            <a:p>
              <a:endParaRPr lang="en-US"/>
            </a:p>
          </p:txBody>
        </p:sp>
        <p:sp>
          <p:nvSpPr>
            <p:cNvPr id="96" name="Oval 266"/>
            <p:cNvSpPr>
              <a:spLocks noChangeArrowheads="1"/>
            </p:cNvSpPr>
            <p:nvPr/>
          </p:nvSpPr>
          <p:spPr bwMode="auto">
            <a:xfrm>
              <a:off x="3681" y="2189"/>
              <a:ext cx="23" cy="23"/>
            </a:xfrm>
            <a:prstGeom prst="ellipse">
              <a:avLst/>
            </a:prstGeom>
            <a:solidFill>
              <a:srgbClr val="FFFFFF"/>
            </a:solidFill>
            <a:ln w="9525">
              <a:solidFill>
                <a:srgbClr val="000000"/>
              </a:solidFill>
              <a:round/>
              <a:headEnd/>
              <a:tailEnd/>
            </a:ln>
          </p:spPr>
          <p:txBody>
            <a:bodyPr/>
            <a:lstStyle/>
            <a:p>
              <a:endParaRPr lang="en-US"/>
            </a:p>
          </p:txBody>
        </p:sp>
        <p:sp>
          <p:nvSpPr>
            <p:cNvPr id="97" name="Oval 267"/>
            <p:cNvSpPr>
              <a:spLocks noChangeArrowheads="1"/>
            </p:cNvSpPr>
            <p:nvPr/>
          </p:nvSpPr>
          <p:spPr bwMode="auto">
            <a:xfrm>
              <a:off x="3668" y="2216"/>
              <a:ext cx="23" cy="23"/>
            </a:xfrm>
            <a:prstGeom prst="ellipse">
              <a:avLst/>
            </a:prstGeom>
            <a:solidFill>
              <a:srgbClr val="FFFFFF"/>
            </a:solidFill>
            <a:ln w="9525">
              <a:solidFill>
                <a:srgbClr val="000000"/>
              </a:solidFill>
              <a:round/>
              <a:headEnd/>
              <a:tailEnd/>
            </a:ln>
          </p:spPr>
          <p:txBody>
            <a:bodyPr/>
            <a:lstStyle/>
            <a:p>
              <a:endParaRPr lang="en-US"/>
            </a:p>
          </p:txBody>
        </p:sp>
        <p:sp>
          <p:nvSpPr>
            <p:cNvPr id="98" name="Oval 268"/>
            <p:cNvSpPr>
              <a:spLocks noChangeArrowheads="1"/>
            </p:cNvSpPr>
            <p:nvPr/>
          </p:nvSpPr>
          <p:spPr bwMode="auto">
            <a:xfrm>
              <a:off x="3658" y="2243"/>
              <a:ext cx="23" cy="23"/>
            </a:xfrm>
            <a:prstGeom prst="ellipse">
              <a:avLst/>
            </a:prstGeom>
            <a:solidFill>
              <a:srgbClr val="FFFFFF"/>
            </a:solidFill>
            <a:ln w="9525">
              <a:solidFill>
                <a:srgbClr val="000000"/>
              </a:solidFill>
              <a:round/>
              <a:headEnd/>
              <a:tailEnd/>
            </a:ln>
          </p:spPr>
          <p:txBody>
            <a:bodyPr/>
            <a:lstStyle/>
            <a:p>
              <a:endParaRPr lang="en-US"/>
            </a:p>
          </p:txBody>
        </p:sp>
        <p:sp>
          <p:nvSpPr>
            <p:cNvPr id="99" name="Oval 269"/>
            <p:cNvSpPr>
              <a:spLocks noChangeArrowheads="1"/>
            </p:cNvSpPr>
            <p:nvPr/>
          </p:nvSpPr>
          <p:spPr bwMode="auto">
            <a:xfrm>
              <a:off x="3654" y="2272"/>
              <a:ext cx="24" cy="23"/>
            </a:xfrm>
            <a:prstGeom prst="ellipse">
              <a:avLst/>
            </a:prstGeom>
            <a:solidFill>
              <a:srgbClr val="FFFFFF"/>
            </a:solidFill>
            <a:ln w="9525">
              <a:solidFill>
                <a:srgbClr val="000000"/>
              </a:solidFill>
              <a:round/>
              <a:headEnd/>
              <a:tailEnd/>
            </a:ln>
          </p:spPr>
          <p:txBody>
            <a:bodyPr/>
            <a:lstStyle/>
            <a:p>
              <a:endParaRPr lang="en-US"/>
            </a:p>
          </p:txBody>
        </p:sp>
        <p:sp>
          <p:nvSpPr>
            <p:cNvPr id="100" name="Oval 270"/>
            <p:cNvSpPr>
              <a:spLocks noChangeArrowheads="1"/>
            </p:cNvSpPr>
            <p:nvPr/>
          </p:nvSpPr>
          <p:spPr bwMode="auto">
            <a:xfrm>
              <a:off x="3653" y="2301"/>
              <a:ext cx="23" cy="23"/>
            </a:xfrm>
            <a:prstGeom prst="ellipse">
              <a:avLst/>
            </a:prstGeom>
            <a:solidFill>
              <a:srgbClr val="FFFFFF"/>
            </a:solidFill>
            <a:ln w="9525">
              <a:solidFill>
                <a:srgbClr val="000000"/>
              </a:solidFill>
              <a:round/>
              <a:headEnd/>
              <a:tailEnd/>
            </a:ln>
          </p:spPr>
          <p:txBody>
            <a:bodyPr/>
            <a:lstStyle/>
            <a:p>
              <a:endParaRPr lang="en-US"/>
            </a:p>
          </p:txBody>
        </p:sp>
        <p:sp>
          <p:nvSpPr>
            <p:cNvPr id="101" name="Oval 271"/>
            <p:cNvSpPr>
              <a:spLocks noChangeArrowheads="1"/>
            </p:cNvSpPr>
            <p:nvPr/>
          </p:nvSpPr>
          <p:spPr bwMode="auto">
            <a:xfrm>
              <a:off x="3656" y="2330"/>
              <a:ext cx="23" cy="23"/>
            </a:xfrm>
            <a:prstGeom prst="ellipse">
              <a:avLst/>
            </a:prstGeom>
            <a:solidFill>
              <a:srgbClr val="FFFFFF"/>
            </a:solidFill>
            <a:ln w="9525">
              <a:solidFill>
                <a:srgbClr val="000000"/>
              </a:solidFill>
              <a:round/>
              <a:headEnd/>
              <a:tailEnd/>
            </a:ln>
          </p:spPr>
          <p:txBody>
            <a:bodyPr/>
            <a:lstStyle/>
            <a:p>
              <a:endParaRPr lang="en-US"/>
            </a:p>
          </p:txBody>
        </p:sp>
        <p:sp>
          <p:nvSpPr>
            <p:cNvPr id="102" name="Oval 272"/>
            <p:cNvSpPr>
              <a:spLocks noChangeArrowheads="1"/>
            </p:cNvSpPr>
            <p:nvPr/>
          </p:nvSpPr>
          <p:spPr bwMode="auto">
            <a:xfrm>
              <a:off x="3659" y="2358"/>
              <a:ext cx="23" cy="24"/>
            </a:xfrm>
            <a:prstGeom prst="ellipse">
              <a:avLst/>
            </a:prstGeom>
            <a:solidFill>
              <a:srgbClr val="FFFFFF"/>
            </a:solidFill>
            <a:ln w="9525">
              <a:solidFill>
                <a:srgbClr val="000000"/>
              </a:solidFill>
              <a:round/>
              <a:headEnd/>
              <a:tailEnd/>
            </a:ln>
          </p:spPr>
          <p:txBody>
            <a:bodyPr/>
            <a:lstStyle/>
            <a:p>
              <a:endParaRPr lang="en-US"/>
            </a:p>
          </p:txBody>
        </p:sp>
        <p:sp>
          <p:nvSpPr>
            <p:cNvPr id="103" name="Oval 273"/>
            <p:cNvSpPr>
              <a:spLocks noChangeArrowheads="1"/>
            </p:cNvSpPr>
            <p:nvPr/>
          </p:nvSpPr>
          <p:spPr bwMode="auto">
            <a:xfrm>
              <a:off x="3666" y="2386"/>
              <a:ext cx="24" cy="23"/>
            </a:xfrm>
            <a:prstGeom prst="ellipse">
              <a:avLst/>
            </a:prstGeom>
            <a:solidFill>
              <a:srgbClr val="FFFFFF"/>
            </a:solidFill>
            <a:ln w="9525">
              <a:solidFill>
                <a:srgbClr val="000000"/>
              </a:solidFill>
              <a:round/>
              <a:headEnd/>
              <a:tailEnd/>
            </a:ln>
          </p:spPr>
          <p:txBody>
            <a:bodyPr/>
            <a:lstStyle/>
            <a:p>
              <a:endParaRPr lang="en-US"/>
            </a:p>
          </p:txBody>
        </p:sp>
        <p:sp>
          <p:nvSpPr>
            <p:cNvPr id="104" name="Oval 274"/>
            <p:cNvSpPr>
              <a:spLocks noChangeArrowheads="1"/>
            </p:cNvSpPr>
            <p:nvPr/>
          </p:nvSpPr>
          <p:spPr bwMode="auto">
            <a:xfrm>
              <a:off x="3676" y="2412"/>
              <a:ext cx="23" cy="24"/>
            </a:xfrm>
            <a:prstGeom prst="ellipse">
              <a:avLst/>
            </a:prstGeom>
            <a:solidFill>
              <a:srgbClr val="FFFFFF"/>
            </a:solidFill>
            <a:ln w="9525">
              <a:solidFill>
                <a:srgbClr val="000000"/>
              </a:solidFill>
              <a:round/>
              <a:headEnd/>
              <a:tailEnd/>
            </a:ln>
          </p:spPr>
          <p:txBody>
            <a:bodyPr/>
            <a:lstStyle/>
            <a:p>
              <a:endParaRPr lang="en-US"/>
            </a:p>
          </p:txBody>
        </p:sp>
        <p:sp>
          <p:nvSpPr>
            <p:cNvPr id="105" name="Oval 275"/>
            <p:cNvSpPr>
              <a:spLocks noChangeArrowheads="1"/>
            </p:cNvSpPr>
            <p:nvPr/>
          </p:nvSpPr>
          <p:spPr bwMode="auto">
            <a:xfrm>
              <a:off x="3688" y="2439"/>
              <a:ext cx="23" cy="23"/>
            </a:xfrm>
            <a:prstGeom prst="ellipse">
              <a:avLst/>
            </a:prstGeom>
            <a:solidFill>
              <a:srgbClr val="FFFFFF"/>
            </a:solidFill>
            <a:ln w="9525">
              <a:solidFill>
                <a:srgbClr val="000000"/>
              </a:solidFill>
              <a:round/>
              <a:headEnd/>
              <a:tailEnd/>
            </a:ln>
          </p:spPr>
          <p:txBody>
            <a:bodyPr/>
            <a:lstStyle/>
            <a:p>
              <a:endParaRPr lang="en-US"/>
            </a:p>
          </p:txBody>
        </p:sp>
        <p:sp>
          <p:nvSpPr>
            <p:cNvPr id="106" name="Oval 276"/>
            <p:cNvSpPr>
              <a:spLocks noChangeArrowheads="1"/>
            </p:cNvSpPr>
            <p:nvPr/>
          </p:nvSpPr>
          <p:spPr bwMode="auto">
            <a:xfrm>
              <a:off x="3707" y="2464"/>
              <a:ext cx="23" cy="23"/>
            </a:xfrm>
            <a:prstGeom prst="ellipse">
              <a:avLst/>
            </a:prstGeom>
            <a:solidFill>
              <a:srgbClr val="FFFFFF"/>
            </a:solidFill>
            <a:ln w="9525">
              <a:solidFill>
                <a:srgbClr val="000000"/>
              </a:solidFill>
              <a:round/>
              <a:headEnd/>
              <a:tailEnd/>
            </a:ln>
          </p:spPr>
          <p:txBody>
            <a:bodyPr/>
            <a:lstStyle/>
            <a:p>
              <a:endParaRPr lang="en-US"/>
            </a:p>
          </p:txBody>
        </p:sp>
        <p:sp>
          <p:nvSpPr>
            <p:cNvPr id="107" name="Rectangle 277"/>
            <p:cNvSpPr>
              <a:spLocks noChangeArrowheads="1"/>
            </p:cNvSpPr>
            <p:nvPr/>
          </p:nvSpPr>
          <p:spPr bwMode="auto">
            <a:xfrm>
              <a:off x="3901" y="2333"/>
              <a:ext cx="56" cy="134"/>
            </a:xfrm>
            <a:prstGeom prst="rect">
              <a:avLst/>
            </a:prstGeom>
            <a:noFill/>
            <a:ln w="9525">
              <a:noFill/>
              <a:miter lim="800000"/>
              <a:headEnd/>
              <a:tailEnd/>
            </a:ln>
          </p:spPr>
          <p:txBody>
            <a:bodyPr wrap="none" lIns="0" tIns="0" rIns="0" bIns="0">
              <a:spAutoFit/>
            </a:bodyPr>
            <a:lstStyle/>
            <a:p>
              <a:pPr algn="ctr"/>
              <a:r>
                <a:rPr lang="en-US" sz="1400" i="1">
                  <a:solidFill>
                    <a:srgbClr val="000000"/>
                  </a:solidFill>
                  <a:latin typeface="Times New Roman" pitchFamily="18" charset="0"/>
                </a:rPr>
                <a:t>a</a:t>
              </a:r>
              <a:endParaRPr lang="en-US" sz="1400">
                <a:latin typeface="Times New Roman" pitchFamily="18" charset="0"/>
              </a:endParaRPr>
            </a:p>
          </p:txBody>
        </p:sp>
        <p:sp>
          <p:nvSpPr>
            <p:cNvPr id="108" name="Rectangle 279"/>
            <p:cNvSpPr>
              <a:spLocks noChangeArrowheads="1"/>
            </p:cNvSpPr>
            <p:nvPr/>
          </p:nvSpPr>
          <p:spPr bwMode="auto">
            <a:xfrm>
              <a:off x="3969" y="2081"/>
              <a:ext cx="61" cy="134"/>
            </a:xfrm>
            <a:prstGeom prst="rect">
              <a:avLst/>
            </a:prstGeom>
            <a:noFill/>
            <a:ln w="9525">
              <a:noFill/>
              <a:miter lim="800000"/>
              <a:headEnd/>
              <a:tailEnd/>
            </a:ln>
          </p:spPr>
          <p:txBody>
            <a:bodyPr wrap="none" lIns="0" tIns="0" rIns="0" bIns="0">
              <a:spAutoFit/>
            </a:bodyPr>
            <a:lstStyle/>
            <a:p>
              <a:r>
                <a:rPr lang="en-US" sz="1400" i="1">
                  <a:solidFill>
                    <a:srgbClr val="000000"/>
                  </a:solidFill>
                  <a:latin typeface="Symbol" pitchFamily="18" charset="2"/>
                </a:rPr>
                <a:t>r</a:t>
              </a:r>
              <a:endParaRPr lang="en-US" sz="1400">
                <a:latin typeface="Times New Roman" pitchFamily="18" charset="0"/>
              </a:endParaRPr>
            </a:p>
          </p:txBody>
        </p:sp>
        <p:sp>
          <p:nvSpPr>
            <p:cNvPr id="109" name="Rectangle 280"/>
            <p:cNvSpPr>
              <a:spLocks noChangeArrowheads="1"/>
            </p:cNvSpPr>
            <p:nvPr/>
          </p:nvSpPr>
          <p:spPr bwMode="auto">
            <a:xfrm>
              <a:off x="4039" y="2167"/>
              <a:ext cx="36" cy="86"/>
            </a:xfrm>
            <a:prstGeom prst="rect">
              <a:avLst/>
            </a:prstGeom>
            <a:noFill/>
            <a:ln w="9525">
              <a:noFill/>
              <a:miter lim="800000"/>
              <a:headEnd/>
              <a:tailEnd/>
            </a:ln>
          </p:spPr>
          <p:txBody>
            <a:bodyPr wrap="none" lIns="0" tIns="0" rIns="0" bIns="0">
              <a:spAutoFit/>
            </a:bodyPr>
            <a:lstStyle/>
            <a:p>
              <a:r>
                <a:rPr lang="en-US" sz="900" i="1">
                  <a:solidFill>
                    <a:srgbClr val="000000"/>
                  </a:solidFill>
                  <a:latin typeface="Times New Roman" pitchFamily="18" charset="0"/>
                </a:rPr>
                <a:t>o</a:t>
              </a:r>
              <a:endParaRPr lang="en-US" sz="1200">
                <a:latin typeface="Times New Roman" pitchFamily="18" charset="0"/>
              </a:endParaRPr>
            </a:p>
          </p:txBody>
        </p:sp>
        <p:sp>
          <p:nvSpPr>
            <p:cNvPr id="110" name="Rectangle 281"/>
            <p:cNvSpPr>
              <a:spLocks noChangeArrowheads="1"/>
            </p:cNvSpPr>
            <p:nvPr/>
          </p:nvSpPr>
          <p:spPr bwMode="auto">
            <a:xfrm>
              <a:off x="4088" y="2293"/>
              <a:ext cx="56" cy="134"/>
            </a:xfrm>
            <a:prstGeom prst="rect">
              <a:avLst/>
            </a:prstGeom>
            <a:noFill/>
            <a:ln w="9525">
              <a:noFill/>
              <a:miter lim="800000"/>
              <a:headEnd/>
              <a:tailEnd/>
            </a:ln>
          </p:spPr>
          <p:txBody>
            <a:bodyPr wrap="none" lIns="0" tIns="0" rIns="0" bIns="0">
              <a:spAutoFit/>
            </a:bodyPr>
            <a:lstStyle/>
            <a:p>
              <a:pPr algn="ctr"/>
              <a:r>
                <a:rPr lang="en-US" sz="1400" i="1">
                  <a:solidFill>
                    <a:srgbClr val="000000"/>
                  </a:solidFill>
                  <a:latin typeface="Times New Roman" pitchFamily="18" charset="0"/>
                </a:rPr>
                <a:t>b</a:t>
              </a:r>
              <a:endParaRPr lang="en-US" sz="1400">
                <a:latin typeface="Times New Roman" pitchFamily="18" charset="0"/>
              </a:endParaRPr>
            </a:p>
          </p:txBody>
        </p:sp>
        <p:sp>
          <p:nvSpPr>
            <p:cNvPr id="111" name="AutoShape 283"/>
            <p:cNvSpPr>
              <a:spLocks/>
            </p:cNvSpPr>
            <p:nvPr/>
          </p:nvSpPr>
          <p:spPr bwMode="auto">
            <a:xfrm>
              <a:off x="2715" y="1724"/>
              <a:ext cx="448" cy="200"/>
            </a:xfrm>
            <a:prstGeom prst="callout2">
              <a:avLst>
                <a:gd name="adj1" fmla="val 36000"/>
                <a:gd name="adj2" fmla="val 110713"/>
                <a:gd name="adj3" fmla="val 36000"/>
                <a:gd name="adj4" fmla="val 174778"/>
                <a:gd name="adj5" fmla="val 77500"/>
                <a:gd name="adj6" fmla="val 263616"/>
              </a:avLst>
            </a:prstGeom>
            <a:noFill/>
            <a:ln w="19050">
              <a:solidFill>
                <a:srgbClr val="000000"/>
              </a:solidFill>
              <a:miter lim="800000"/>
              <a:headEnd/>
              <a:tailEnd type="triangle" w="med" len="med"/>
            </a:ln>
          </p:spPr>
          <p:txBody>
            <a:bodyPr/>
            <a:lstStyle/>
            <a:p>
              <a:pPr algn="r"/>
              <a:r>
                <a:rPr lang="en-US" sz="1600" dirty="0" smtClean="0">
                  <a:latin typeface="Arial" charset="0"/>
                </a:rPr>
                <a:t>Feed</a:t>
              </a:r>
              <a:endParaRPr lang="en-US" sz="1600" dirty="0">
                <a:latin typeface="Arial" charset="0"/>
              </a:endParaRPr>
            </a:p>
          </p:txBody>
        </p:sp>
        <p:sp>
          <p:nvSpPr>
            <p:cNvPr id="112" name="Line 290"/>
            <p:cNvSpPr>
              <a:spLocks noChangeShapeType="1"/>
            </p:cNvSpPr>
            <p:nvPr/>
          </p:nvSpPr>
          <p:spPr bwMode="auto">
            <a:xfrm>
              <a:off x="2573" y="2368"/>
              <a:ext cx="288" cy="0"/>
            </a:xfrm>
            <a:prstGeom prst="line">
              <a:avLst/>
            </a:prstGeom>
            <a:noFill/>
            <a:ln w="19050">
              <a:solidFill>
                <a:schemeClr val="tx1"/>
              </a:solidFill>
              <a:round/>
              <a:headEnd/>
              <a:tailEnd type="stealth" w="med" len="med"/>
            </a:ln>
          </p:spPr>
          <p:txBody>
            <a:bodyPr/>
            <a:lstStyle/>
            <a:p>
              <a:endParaRPr lang="en-US"/>
            </a:p>
          </p:txBody>
        </p:sp>
        <p:sp>
          <p:nvSpPr>
            <p:cNvPr id="113" name="Line 291"/>
            <p:cNvSpPr>
              <a:spLocks noChangeShapeType="1"/>
            </p:cNvSpPr>
            <p:nvPr/>
          </p:nvSpPr>
          <p:spPr bwMode="auto">
            <a:xfrm flipV="1">
              <a:off x="1786" y="1781"/>
              <a:ext cx="0" cy="912"/>
            </a:xfrm>
            <a:prstGeom prst="line">
              <a:avLst/>
            </a:prstGeom>
            <a:noFill/>
            <a:ln w="19050">
              <a:solidFill>
                <a:schemeClr val="tx1"/>
              </a:solidFill>
              <a:round/>
              <a:headEnd/>
              <a:tailEnd type="stealth" w="med" len="med"/>
            </a:ln>
          </p:spPr>
          <p:txBody>
            <a:bodyPr/>
            <a:lstStyle/>
            <a:p>
              <a:endParaRPr lang="en-US"/>
            </a:p>
          </p:txBody>
        </p:sp>
        <p:sp>
          <p:nvSpPr>
            <p:cNvPr id="114" name="Line 292"/>
            <p:cNvSpPr>
              <a:spLocks noChangeShapeType="1"/>
            </p:cNvSpPr>
            <p:nvPr/>
          </p:nvSpPr>
          <p:spPr bwMode="auto">
            <a:xfrm flipV="1">
              <a:off x="2132" y="1967"/>
              <a:ext cx="230" cy="2"/>
            </a:xfrm>
            <a:prstGeom prst="line">
              <a:avLst/>
            </a:prstGeom>
            <a:noFill/>
            <a:ln w="19050">
              <a:solidFill>
                <a:schemeClr val="tx1"/>
              </a:solidFill>
              <a:round/>
              <a:headEnd/>
              <a:tailEnd type="triangle" w="med" len="med"/>
            </a:ln>
          </p:spPr>
          <p:txBody>
            <a:bodyPr/>
            <a:lstStyle/>
            <a:p>
              <a:endParaRPr lang="en-US"/>
            </a:p>
          </p:txBody>
        </p:sp>
        <p:sp>
          <p:nvSpPr>
            <p:cNvPr id="115" name="Line 293"/>
            <p:cNvSpPr>
              <a:spLocks noChangeShapeType="1"/>
            </p:cNvSpPr>
            <p:nvPr/>
          </p:nvSpPr>
          <p:spPr bwMode="auto">
            <a:xfrm flipH="1" flipV="1">
              <a:off x="1792" y="1967"/>
              <a:ext cx="226" cy="2"/>
            </a:xfrm>
            <a:prstGeom prst="line">
              <a:avLst/>
            </a:prstGeom>
            <a:noFill/>
            <a:ln w="19050">
              <a:solidFill>
                <a:schemeClr val="tx1"/>
              </a:solidFill>
              <a:round/>
              <a:headEnd/>
              <a:tailEnd type="triangle" w="med" len="med"/>
            </a:ln>
          </p:spPr>
          <p:txBody>
            <a:bodyPr/>
            <a:lstStyle/>
            <a:p>
              <a:endParaRPr lang="en-US"/>
            </a:p>
          </p:txBody>
        </p:sp>
        <p:sp>
          <p:nvSpPr>
            <p:cNvPr id="116" name="Line 294"/>
            <p:cNvSpPr>
              <a:spLocks noChangeShapeType="1"/>
            </p:cNvSpPr>
            <p:nvPr/>
          </p:nvSpPr>
          <p:spPr bwMode="auto">
            <a:xfrm>
              <a:off x="2113" y="2091"/>
              <a:ext cx="153" cy="0"/>
            </a:xfrm>
            <a:prstGeom prst="line">
              <a:avLst/>
            </a:prstGeom>
            <a:noFill/>
            <a:ln w="19050">
              <a:solidFill>
                <a:schemeClr val="tx1"/>
              </a:solidFill>
              <a:round/>
              <a:headEnd/>
              <a:tailEnd type="triangle" w="med" len="med"/>
            </a:ln>
          </p:spPr>
          <p:txBody>
            <a:bodyPr/>
            <a:lstStyle/>
            <a:p>
              <a:endParaRPr lang="en-US"/>
            </a:p>
          </p:txBody>
        </p:sp>
        <p:sp>
          <p:nvSpPr>
            <p:cNvPr id="117" name="Line 295"/>
            <p:cNvSpPr>
              <a:spLocks noChangeShapeType="1"/>
            </p:cNvSpPr>
            <p:nvPr/>
          </p:nvSpPr>
          <p:spPr bwMode="auto">
            <a:xfrm flipH="1">
              <a:off x="1786" y="2097"/>
              <a:ext cx="194" cy="2"/>
            </a:xfrm>
            <a:prstGeom prst="line">
              <a:avLst/>
            </a:prstGeom>
            <a:noFill/>
            <a:ln w="19050">
              <a:solidFill>
                <a:schemeClr val="tx1"/>
              </a:solidFill>
              <a:round/>
              <a:headEnd/>
              <a:tailEnd type="triangle" w="med" len="med"/>
            </a:ln>
          </p:spPr>
          <p:txBody>
            <a:bodyPr/>
            <a:lstStyle/>
            <a:p>
              <a:endParaRPr lang="en-US"/>
            </a:p>
          </p:txBody>
        </p:sp>
        <p:sp>
          <p:nvSpPr>
            <p:cNvPr id="118" name="Line 296"/>
            <p:cNvSpPr>
              <a:spLocks noChangeShapeType="1"/>
            </p:cNvSpPr>
            <p:nvPr/>
          </p:nvSpPr>
          <p:spPr bwMode="auto">
            <a:xfrm flipV="1">
              <a:off x="1978" y="2255"/>
              <a:ext cx="120" cy="0"/>
            </a:xfrm>
            <a:prstGeom prst="line">
              <a:avLst/>
            </a:prstGeom>
            <a:noFill/>
            <a:ln w="19050">
              <a:solidFill>
                <a:schemeClr val="tx1"/>
              </a:solidFill>
              <a:round/>
              <a:headEnd/>
              <a:tailEnd type="triangle" w="med" len="med"/>
            </a:ln>
          </p:spPr>
          <p:txBody>
            <a:bodyPr/>
            <a:lstStyle/>
            <a:p>
              <a:endParaRPr lang="en-US"/>
            </a:p>
          </p:txBody>
        </p:sp>
        <p:sp>
          <p:nvSpPr>
            <p:cNvPr id="119" name="Line 297"/>
            <p:cNvSpPr>
              <a:spLocks noChangeShapeType="1"/>
            </p:cNvSpPr>
            <p:nvPr/>
          </p:nvSpPr>
          <p:spPr bwMode="auto">
            <a:xfrm flipH="1" flipV="1">
              <a:off x="1786" y="2261"/>
              <a:ext cx="102" cy="0"/>
            </a:xfrm>
            <a:prstGeom prst="line">
              <a:avLst/>
            </a:prstGeom>
            <a:noFill/>
            <a:ln w="19050">
              <a:solidFill>
                <a:schemeClr val="tx1"/>
              </a:solidFill>
              <a:round/>
              <a:headEnd/>
              <a:tailEnd type="triangle" w="med" len="med"/>
            </a:ln>
          </p:spPr>
          <p:txBody>
            <a:bodyPr/>
            <a:lstStyle/>
            <a:p>
              <a:endParaRPr lang="en-US"/>
            </a:p>
          </p:txBody>
        </p:sp>
        <p:sp>
          <p:nvSpPr>
            <p:cNvPr id="120" name="Line 300"/>
            <p:cNvSpPr>
              <a:spLocks noChangeShapeType="1"/>
            </p:cNvSpPr>
            <p:nvPr/>
          </p:nvSpPr>
          <p:spPr bwMode="auto">
            <a:xfrm flipH="1">
              <a:off x="1048" y="2693"/>
              <a:ext cx="192" cy="144"/>
            </a:xfrm>
            <a:prstGeom prst="line">
              <a:avLst/>
            </a:prstGeom>
            <a:noFill/>
            <a:ln w="19050">
              <a:solidFill>
                <a:schemeClr val="tx1"/>
              </a:solidFill>
              <a:round/>
              <a:headEnd type="triangle" w="med" len="med"/>
              <a:tailEnd/>
            </a:ln>
          </p:spPr>
          <p:txBody>
            <a:bodyPr/>
            <a:lstStyle/>
            <a:p>
              <a:endParaRPr lang="en-US"/>
            </a:p>
          </p:txBody>
        </p:sp>
        <p:sp>
          <p:nvSpPr>
            <p:cNvPr id="121" name="Line 301"/>
            <p:cNvSpPr>
              <a:spLocks noChangeShapeType="1"/>
            </p:cNvSpPr>
            <p:nvPr/>
          </p:nvSpPr>
          <p:spPr bwMode="auto">
            <a:xfrm>
              <a:off x="1288" y="2165"/>
              <a:ext cx="96" cy="144"/>
            </a:xfrm>
            <a:prstGeom prst="line">
              <a:avLst/>
            </a:prstGeom>
            <a:noFill/>
            <a:ln w="19050">
              <a:solidFill>
                <a:schemeClr val="tx1"/>
              </a:solidFill>
              <a:round/>
              <a:headEnd/>
              <a:tailEnd type="triangle" w="med" len="med"/>
            </a:ln>
          </p:spPr>
          <p:txBody>
            <a:bodyPr/>
            <a:lstStyle/>
            <a:p>
              <a:endParaRPr lang="en-US"/>
            </a:p>
          </p:txBody>
        </p:sp>
        <p:sp>
          <p:nvSpPr>
            <p:cNvPr id="122" name="Line 302"/>
            <p:cNvSpPr>
              <a:spLocks noChangeShapeType="1"/>
            </p:cNvSpPr>
            <p:nvPr/>
          </p:nvSpPr>
          <p:spPr bwMode="auto">
            <a:xfrm>
              <a:off x="2344" y="2693"/>
              <a:ext cx="192" cy="144"/>
            </a:xfrm>
            <a:prstGeom prst="line">
              <a:avLst/>
            </a:prstGeom>
            <a:noFill/>
            <a:ln w="19050">
              <a:solidFill>
                <a:schemeClr val="tx1"/>
              </a:solidFill>
              <a:round/>
              <a:headEnd type="triangle" w="med" len="med"/>
              <a:tailEnd/>
            </a:ln>
          </p:spPr>
          <p:txBody>
            <a:bodyPr/>
            <a:lstStyle/>
            <a:p>
              <a:endParaRPr lang="en-US"/>
            </a:p>
          </p:txBody>
        </p:sp>
        <p:sp>
          <p:nvSpPr>
            <p:cNvPr id="123" name="Line 303"/>
            <p:cNvSpPr>
              <a:spLocks noChangeShapeType="1"/>
            </p:cNvSpPr>
            <p:nvPr/>
          </p:nvSpPr>
          <p:spPr bwMode="auto">
            <a:xfrm>
              <a:off x="3946" y="2291"/>
              <a:ext cx="444" cy="0"/>
            </a:xfrm>
            <a:prstGeom prst="line">
              <a:avLst/>
            </a:prstGeom>
            <a:noFill/>
            <a:ln w="19050">
              <a:solidFill>
                <a:schemeClr val="tx1"/>
              </a:solidFill>
              <a:round/>
              <a:headEnd/>
              <a:tailEnd type="triangle" w="med" len="med"/>
            </a:ln>
          </p:spPr>
          <p:txBody>
            <a:bodyPr/>
            <a:lstStyle/>
            <a:p>
              <a:endParaRPr lang="en-US"/>
            </a:p>
          </p:txBody>
        </p:sp>
        <p:sp>
          <p:nvSpPr>
            <p:cNvPr id="124" name="Line 304"/>
            <p:cNvSpPr>
              <a:spLocks noChangeShapeType="1"/>
            </p:cNvSpPr>
            <p:nvPr/>
          </p:nvSpPr>
          <p:spPr bwMode="auto">
            <a:xfrm flipH="1">
              <a:off x="3760" y="2285"/>
              <a:ext cx="180" cy="216"/>
            </a:xfrm>
            <a:prstGeom prst="line">
              <a:avLst/>
            </a:prstGeom>
            <a:noFill/>
            <a:ln w="19050">
              <a:solidFill>
                <a:schemeClr val="tx1"/>
              </a:solidFill>
              <a:round/>
              <a:headEnd/>
              <a:tailEnd type="triangle" w="med" len="med"/>
            </a:ln>
          </p:spPr>
          <p:txBody>
            <a:bodyPr/>
            <a:lstStyle/>
            <a:p>
              <a:endParaRPr lang="en-US"/>
            </a:p>
          </p:txBody>
        </p:sp>
        <p:sp>
          <p:nvSpPr>
            <p:cNvPr id="125" name="Line 305"/>
            <p:cNvSpPr>
              <a:spLocks noChangeShapeType="1"/>
            </p:cNvSpPr>
            <p:nvPr/>
          </p:nvSpPr>
          <p:spPr bwMode="auto">
            <a:xfrm>
              <a:off x="3946" y="1931"/>
              <a:ext cx="0" cy="354"/>
            </a:xfrm>
            <a:prstGeom prst="line">
              <a:avLst/>
            </a:prstGeom>
            <a:noFill/>
            <a:ln w="19050">
              <a:solidFill>
                <a:schemeClr val="tx1"/>
              </a:solidFill>
              <a:round/>
              <a:headEnd type="triangle" w="med" len="med"/>
              <a:tailEnd/>
            </a:ln>
          </p:spPr>
          <p:txBody>
            <a:bodyPr/>
            <a:lstStyle/>
            <a:p>
              <a:endParaRPr lang="en-US"/>
            </a:p>
          </p:txBody>
        </p:sp>
        <p:sp>
          <p:nvSpPr>
            <p:cNvPr id="126" name="Line 309"/>
            <p:cNvSpPr>
              <a:spLocks noChangeShapeType="1"/>
            </p:cNvSpPr>
            <p:nvPr/>
          </p:nvSpPr>
          <p:spPr bwMode="auto">
            <a:xfrm>
              <a:off x="2295" y="2056"/>
              <a:ext cx="0" cy="280"/>
            </a:xfrm>
            <a:prstGeom prst="line">
              <a:avLst/>
            </a:prstGeom>
            <a:noFill/>
            <a:ln w="9525">
              <a:solidFill>
                <a:schemeClr val="tx1"/>
              </a:solidFill>
              <a:round/>
              <a:headEnd/>
              <a:tailEnd/>
            </a:ln>
          </p:spPr>
          <p:txBody>
            <a:bodyPr wrap="none"/>
            <a:lstStyle/>
            <a:p>
              <a:endParaRPr lang="en-US"/>
            </a:p>
          </p:txBody>
        </p:sp>
        <p:sp>
          <p:nvSpPr>
            <p:cNvPr id="127" name="Line 310"/>
            <p:cNvSpPr>
              <a:spLocks noChangeShapeType="1"/>
            </p:cNvSpPr>
            <p:nvPr/>
          </p:nvSpPr>
          <p:spPr bwMode="auto">
            <a:xfrm>
              <a:off x="2688" y="2384"/>
              <a:ext cx="0" cy="28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28" name="Rectangle 52"/>
            <p:cNvSpPr>
              <a:spLocks noChangeArrowheads="1"/>
            </p:cNvSpPr>
            <p:nvPr/>
          </p:nvSpPr>
          <p:spPr bwMode="auto">
            <a:xfrm>
              <a:off x="1191" y="2349"/>
              <a:ext cx="1181" cy="19"/>
            </a:xfrm>
            <a:prstGeom prst="rect">
              <a:avLst/>
            </a:prstGeom>
            <a:solidFill>
              <a:srgbClr val="FF9900"/>
            </a:solidFill>
            <a:ln w="8890">
              <a:solidFill>
                <a:srgbClr val="000000"/>
              </a:solidFill>
              <a:miter lim="800000"/>
              <a:headEnd/>
              <a:tailEnd/>
            </a:ln>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15"/>
          <p:cNvSpPr txBox="1">
            <a:spLocks noChangeArrowheads="1"/>
          </p:cNvSpPr>
          <p:nvPr/>
        </p:nvSpPr>
        <p:spPr bwMode="auto">
          <a:xfrm>
            <a:off x="661639" y="4642765"/>
            <a:ext cx="7953375" cy="1261884"/>
          </a:xfrm>
          <a:prstGeom prst="rect">
            <a:avLst/>
          </a:prstGeom>
          <a:noFill/>
          <a:ln w="9525">
            <a:solidFill>
              <a:schemeClr val="tx1"/>
            </a:solidFill>
            <a:miter lim="800000"/>
            <a:headEnd/>
            <a:tailEnd/>
          </a:ln>
        </p:spPr>
        <p:txBody>
          <a:bodyPr>
            <a:spAutoFit/>
          </a:bodyPr>
          <a:lstStyle/>
          <a:p>
            <a:pPr algn="ctr" eaLnBrk="1" hangingPunct="1">
              <a:spcAft>
                <a:spcPts val="0"/>
              </a:spcAft>
            </a:pPr>
            <a:r>
              <a:rPr lang="en-US" sz="2000" b="1" dirty="0">
                <a:latin typeface="Arial" charset="0"/>
              </a:rPr>
              <a:t>Note:</a:t>
            </a:r>
            <a:r>
              <a:rPr lang="en-US" sz="2000" dirty="0">
                <a:latin typeface="Arial" charset="0"/>
              </a:rPr>
              <a:t> </a:t>
            </a:r>
            <a:endParaRPr lang="en-US" sz="2000" dirty="0" smtClean="0">
              <a:latin typeface="Arial" charset="0"/>
            </a:endParaRPr>
          </a:p>
          <a:p>
            <a:pPr algn="ctr" eaLnBrk="1" hangingPunct="1">
              <a:spcAft>
                <a:spcPts val="600"/>
              </a:spcAft>
            </a:pPr>
            <a:r>
              <a:rPr lang="en-US" sz="2000" i="1" dirty="0" smtClean="0">
                <a:latin typeface="Times New Roman" pitchFamily="18" charset="0"/>
              </a:rPr>
              <a:t>L</a:t>
            </a:r>
            <a:r>
              <a:rPr lang="en-US" sz="2000" dirty="0" smtClean="0">
                <a:latin typeface="Arial" charset="0"/>
              </a:rPr>
              <a:t> </a:t>
            </a:r>
            <a:r>
              <a:rPr lang="en-US" sz="2000" dirty="0">
                <a:latin typeface="Arial" charset="0"/>
              </a:rPr>
              <a:t>is the resonant </a:t>
            </a:r>
            <a:r>
              <a:rPr lang="en-US" sz="2000" dirty="0" smtClean="0">
                <a:latin typeface="Arial" charset="0"/>
              </a:rPr>
              <a:t>dimension (direction of current flow). </a:t>
            </a:r>
            <a:r>
              <a:rPr lang="en-US" dirty="0" smtClean="0">
                <a:latin typeface="Arial" charset="0"/>
              </a:rPr>
              <a:t>The </a:t>
            </a:r>
            <a:r>
              <a:rPr lang="en-US" dirty="0">
                <a:latin typeface="Arial" charset="0"/>
              </a:rPr>
              <a:t>width </a:t>
            </a:r>
            <a:r>
              <a:rPr lang="en-US" i="1" dirty="0">
                <a:latin typeface="Times New Roman" pitchFamily="18" charset="0"/>
              </a:rPr>
              <a:t>W</a:t>
            </a:r>
            <a:r>
              <a:rPr lang="en-US" dirty="0">
                <a:latin typeface="Arial" charset="0"/>
              </a:rPr>
              <a:t> is usually chosen to be larger than </a:t>
            </a:r>
            <a:r>
              <a:rPr lang="en-US" i="1" dirty="0">
                <a:latin typeface="Times New Roman" pitchFamily="18" charset="0"/>
              </a:rPr>
              <a:t>L</a:t>
            </a:r>
            <a:r>
              <a:rPr lang="en-US" dirty="0">
                <a:latin typeface="Arial" charset="0"/>
              </a:rPr>
              <a:t> (to get higher bandwidth). However, usually </a:t>
            </a:r>
            <a:r>
              <a:rPr lang="en-US" i="1" dirty="0">
                <a:latin typeface="Times New Roman" pitchFamily="18" charset="0"/>
              </a:rPr>
              <a:t>W</a:t>
            </a:r>
            <a:r>
              <a:rPr lang="en-US" dirty="0">
                <a:latin typeface="Arial" charset="0"/>
              </a:rPr>
              <a:t> </a:t>
            </a:r>
            <a:r>
              <a:rPr lang="en-US" dirty="0">
                <a:latin typeface="Times New Roman" pitchFamily="18" charset="0"/>
                <a:cs typeface="Times New Roman" pitchFamily="18" charset="0"/>
              </a:rPr>
              <a:t>&lt;</a:t>
            </a:r>
            <a:r>
              <a:rPr lang="en-US" dirty="0">
                <a:latin typeface="Arial" charset="0"/>
              </a:rPr>
              <a:t> </a:t>
            </a:r>
            <a:r>
              <a:rPr lang="en-US" dirty="0" smtClean="0">
                <a:latin typeface="Times New Roman" pitchFamily="18" charset="0"/>
                <a:cs typeface="Times New Roman" pitchFamily="18" charset="0"/>
              </a:rPr>
              <a:t>2</a:t>
            </a:r>
            <a:r>
              <a:rPr lang="en-US" i="1" dirty="0" smtClean="0">
                <a:latin typeface="Times New Roman" pitchFamily="18" charset="0"/>
              </a:rPr>
              <a:t>L </a:t>
            </a:r>
            <a:r>
              <a:rPr lang="en-US" dirty="0" smtClean="0">
                <a:latin typeface="Arial" pitchFamily="34" charset="0"/>
                <a:cs typeface="Arial" pitchFamily="34" charset="0"/>
              </a:rPr>
              <a:t>(to avoid problems with the </a:t>
            </a:r>
            <a:r>
              <a:rPr lang="en-US" dirty="0" smtClean="0">
                <a:latin typeface="Times New Roman" pitchFamily="18" charset="0"/>
                <a:cs typeface="Times New Roman" pitchFamily="18" charset="0"/>
              </a:rPr>
              <a:t>(0,2) </a:t>
            </a:r>
            <a:r>
              <a:rPr lang="en-US" dirty="0" smtClean="0">
                <a:latin typeface="Arial" pitchFamily="34" charset="0"/>
                <a:cs typeface="Arial" pitchFamily="34" charset="0"/>
              </a:rPr>
              <a:t>mode). </a:t>
            </a:r>
          </a:p>
        </p:txBody>
      </p:sp>
      <p:sp>
        <p:nvSpPr>
          <p:cNvPr id="17" name="Slide Number Placeholder 16"/>
          <p:cNvSpPr>
            <a:spLocks noGrp="1"/>
          </p:cNvSpPr>
          <p:nvPr>
            <p:ph type="sldNum" sz="quarter" idx="4"/>
          </p:nvPr>
        </p:nvSpPr>
        <p:spPr/>
        <p:txBody>
          <a:bodyPr/>
          <a:lstStyle/>
          <a:p>
            <a:pPr>
              <a:defRPr/>
            </a:pPr>
            <a:fld id="{70B0E88B-1183-42A5-A789-9A7FFF2AFA69}" type="slidenum">
              <a:rPr lang="en-US" smtClean="0"/>
              <a:pPr>
                <a:defRPr/>
              </a:pPr>
              <a:t>17</a:t>
            </a:fld>
            <a:endParaRPr lang="en-US" dirty="0"/>
          </a:p>
        </p:txBody>
      </p:sp>
      <p:sp>
        <p:nvSpPr>
          <p:cNvPr id="18" name="Text Box 2"/>
          <p:cNvSpPr txBox="1">
            <a:spLocks noChangeArrowheads="1"/>
          </p:cNvSpPr>
          <p:nvPr/>
        </p:nvSpPr>
        <p:spPr bwMode="auto">
          <a:xfrm>
            <a:off x="1407248"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19" name="Text Box 6"/>
          <p:cNvSpPr txBox="1">
            <a:spLocks noChangeArrowheads="1"/>
          </p:cNvSpPr>
          <p:nvPr/>
        </p:nvSpPr>
        <p:spPr bwMode="auto">
          <a:xfrm>
            <a:off x="3292434" y="641991"/>
            <a:ext cx="2685351"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Rectangular patch</a:t>
            </a:r>
            <a:endParaRPr lang="en-US" sz="2400" dirty="0">
              <a:solidFill>
                <a:schemeClr val="hlink"/>
              </a:solidFill>
              <a:latin typeface="Arial" charset="0"/>
            </a:endParaRPr>
          </a:p>
        </p:txBody>
      </p:sp>
      <p:sp>
        <p:nvSpPr>
          <p:cNvPr id="20" name="TextBox 19"/>
          <p:cNvSpPr txBox="1"/>
          <p:nvPr/>
        </p:nvSpPr>
        <p:spPr>
          <a:xfrm>
            <a:off x="3455866" y="6149192"/>
            <a:ext cx="2064989" cy="369332"/>
          </a:xfrm>
          <a:prstGeom prst="rect">
            <a:avLst/>
          </a:prstGeom>
          <a:noFill/>
        </p:spPr>
        <p:txBody>
          <a:bodyPr wrap="none" rtlCol="0">
            <a:spAutoFit/>
          </a:bodyPr>
          <a:lstStyle/>
          <a:p>
            <a:pPr algn="ctr"/>
            <a:r>
              <a:rPr lang="en-US" i="1" dirty="0" smtClean="0">
                <a:solidFill>
                  <a:srgbClr val="0000FF"/>
                </a:solidFill>
                <a:latin typeface="Times New Roman" pitchFamily="18" charset="0"/>
              </a:rPr>
              <a:t>W</a:t>
            </a:r>
            <a:r>
              <a:rPr lang="en-US" dirty="0" smtClean="0">
                <a:solidFill>
                  <a:srgbClr val="0000FF"/>
                </a:solidFill>
                <a:latin typeface="Arial" charset="0"/>
              </a:rPr>
              <a:t> </a:t>
            </a:r>
            <a:r>
              <a:rPr lang="en-US" dirty="0" smtClean="0">
                <a:solidFill>
                  <a:srgbClr val="0000FF"/>
                </a:solidFill>
                <a:latin typeface="Times New Roman" pitchFamily="18" charset="0"/>
                <a:cs typeface="Times New Roman" pitchFamily="18" charset="0"/>
              </a:rPr>
              <a:t>=</a:t>
            </a:r>
            <a:r>
              <a:rPr lang="en-US" dirty="0" smtClean="0">
                <a:solidFill>
                  <a:srgbClr val="0000FF"/>
                </a:solidFill>
                <a:latin typeface="Arial" charset="0"/>
              </a:rPr>
              <a:t> </a:t>
            </a:r>
            <a:r>
              <a:rPr lang="en-US" dirty="0" smtClean="0">
                <a:solidFill>
                  <a:srgbClr val="0000FF"/>
                </a:solidFill>
                <a:latin typeface="Times New Roman" pitchFamily="18" charset="0"/>
                <a:cs typeface="Times New Roman" pitchFamily="18" charset="0"/>
              </a:rPr>
              <a:t>1.5</a:t>
            </a:r>
            <a:r>
              <a:rPr lang="en-US" i="1" dirty="0" smtClean="0">
                <a:solidFill>
                  <a:srgbClr val="0000FF"/>
                </a:solidFill>
                <a:latin typeface="Times New Roman" pitchFamily="18" charset="0"/>
              </a:rPr>
              <a:t>L</a:t>
            </a:r>
            <a:r>
              <a:rPr lang="en-US" dirty="0" smtClean="0">
                <a:solidFill>
                  <a:srgbClr val="0000FF"/>
                </a:solidFill>
                <a:latin typeface="Arial" charset="0"/>
              </a:rPr>
              <a:t> is typical.</a:t>
            </a:r>
          </a:p>
        </p:txBody>
      </p:sp>
      <p:grpSp>
        <p:nvGrpSpPr>
          <p:cNvPr id="27" name="Group 26"/>
          <p:cNvGrpSpPr/>
          <p:nvPr/>
        </p:nvGrpSpPr>
        <p:grpSpPr>
          <a:xfrm>
            <a:off x="1036947" y="1342307"/>
            <a:ext cx="6765141" cy="2933946"/>
            <a:chOff x="1036947" y="1342307"/>
            <a:chExt cx="6765141" cy="2933946"/>
          </a:xfrm>
        </p:grpSpPr>
        <p:sp>
          <p:nvSpPr>
            <p:cNvPr id="73734" name="AutoShape 4"/>
            <p:cNvSpPr>
              <a:spLocks noChangeArrowheads="1"/>
            </p:cNvSpPr>
            <p:nvPr/>
          </p:nvSpPr>
          <p:spPr bwMode="auto">
            <a:xfrm>
              <a:off x="1036947" y="2017252"/>
              <a:ext cx="6765141" cy="2259001"/>
            </a:xfrm>
            <a:prstGeom prst="parallelogram">
              <a:avLst>
                <a:gd name="adj" fmla="val 96906"/>
              </a:avLst>
            </a:prstGeom>
            <a:solidFill>
              <a:srgbClr val="FF9900"/>
            </a:solidFill>
            <a:ln w="9525">
              <a:solidFill>
                <a:schemeClr val="tx1"/>
              </a:solidFill>
              <a:miter lim="800000"/>
              <a:headEnd/>
              <a:tailEnd/>
            </a:ln>
          </p:spPr>
          <p:txBody>
            <a:bodyPr wrap="none" anchor="ctr"/>
            <a:lstStyle/>
            <a:p>
              <a:endParaRPr lang="en-US"/>
            </a:p>
          </p:txBody>
        </p:sp>
        <p:sp>
          <p:nvSpPr>
            <p:cNvPr id="73735" name="AutoShape 5"/>
            <p:cNvSpPr>
              <a:spLocks noChangeArrowheads="1"/>
            </p:cNvSpPr>
            <p:nvPr/>
          </p:nvSpPr>
          <p:spPr bwMode="auto">
            <a:xfrm>
              <a:off x="2278897" y="2292740"/>
              <a:ext cx="4420785" cy="1542732"/>
            </a:xfrm>
            <a:prstGeom prst="cube">
              <a:avLst>
                <a:gd name="adj" fmla="val 78009"/>
              </a:avLst>
            </a:prstGeom>
            <a:solidFill>
              <a:srgbClr val="DDDDDD"/>
            </a:solidFill>
            <a:ln w="9525">
              <a:solidFill>
                <a:schemeClr val="tx1"/>
              </a:solidFill>
              <a:miter lim="800000"/>
              <a:headEnd/>
              <a:tailEnd/>
            </a:ln>
          </p:spPr>
          <p:txBody>
            <a:bodyPr wrap="none" anchor="ctr"/>
            <a:lstStyle/>
            <a:p>
              <a:endParaRPr lang="en-US"/>
            </a:p>
          </p:txBody>
        </p:sp>
        <p:sp>
          <p:nvSpPr>
            <p:cNvPr id="73736" name="AutoShape 6"/>
            <p:cNvSpPr>
              <a:spLocks noChangeArrowheads="1"/>
            </p:cNvSpPr>
            <p:nvPr/>
          </p:nvSpPr>
          <p:spPr bwMode="auto">
            <a:xfrm>
              <a:off x="3378512" y="2458033"/>
              <a:ext cx="2132247" cy="771366"/>
            </a:xfrm>
            <a:prstGeom prst="parallelogram">
              <a:avLst>
                <a:gd name="adj" fmla="val 100743"/>
              </a:avLst>
            </a:prstGeom>
            <a:solidFill>
              <a:srgbClr val="FF9900"/>
            </a:solidFill>
            <a:ln w="9525">
              <a:solidFill>
                <a:schemeClr val="tx1"/>
              </a:solidFill>
              <a:miter lim="800000"/>
              <a:headEnd/>
              <a:tailEnd/>
            </a:ln>
          </p:spPr>
          <p:txBody>
            <a:bodyPr wrap="none" anchor="ctr"/>
            <a:lstStyle/>
            <a:p>
              <a:endParaRPr lang="en-US"/>
            </a:p>
          </p:txBody>
        </p:sp>
        <p:sp>
          <p:nvSpPr>
            <p:cNvPr id="73737" name="Line 7"/>
            <p:cNvSpPr>
              <a:spLocks noChangeShapeType="1"/>
            </p:cNvSpPr>
            <p:nvPr/>
          </p:nvSpPr>
          <p:spPr bwMode="auto">
            <a:xfrm flipV="1">
              <a:off x="5030725" y="3242026"/>
              <a:ext cx="1738731" cy="5739"/>
            </a:xfrm>
            <a:prstGeom prst="line">
              <a:avLst/>
            </a:prstGeom>
            <a:noFill/>
            <a:ln w="9525">
              <a:solidFill>
                <a:schemeClr val="tx1"/>
              </a:solidFill>
              <a:round/>
              <a:headEnd/>
              <a:tailEnd type="triangle" w="med" len="med"/>
            </a:ln>
          </p:spPr>
          <p:txBody>
            <a:bodyPr wrap="none"/>
            <a:lstStyle/>
            <a:p>
              <a:endParaRPr lang="en-US"/>
            </a:p>
          </p:txBody>
        </p:sp>
        <p:sp>
          <p:nvSpPr>
            <p:cNvPr id="73738" name="Line 8"/>
            <p:cNvSpPr>
              <a:spLocks noChangeShapeType="1"/>
            </p:cNvSpPr>
            <p:nvPr/>
          </p:nvSpPr>
          <p:spPr bwMode="auto">
            <a:xfrm flipV="1">
              <a:off x="4194850" y="1757835"/>
              <a:ext cx="531666" cy="610665"/>
            </a:xfrm>
            <a:prstGeom prst="line">
              <a:avLst/>
            </a:prstGeom>
            <a:noFill/>
            <a:ln w="9525">
              <a:solidFill>
                <a:schemeClr val="tx1"/>
              </a:solidFill>
              <a:round/>
              <a:headEnd/>
              <a:tailEnd type="triangle" w="med" len="med"/>
            </a:ln>
          </p:spPr>
          <p:txBody>
            <a:bodyPr wrap="none"/>
            <a:lstStyle/>
            <a:p>
              <a:endParaRPr lang="en-US"/>
            </a:p>
          </p:txBody>
        </p:sp>
        <p:sp>
          <p:nvSpPr>
            <p:cNvPr id="73739" name="Text Box 9"/>
            <p:cNvSpPr txBox="1">
              <a:spLocks noChangeArrowheads="1"/>
            </p:cNvSpPr>
            <p:nvPr/>
          </p:nvSpPr>
          <p:spPr bwMode="auto">
            <a:xfrm>
              <a:off x="6858764" y="3019340"/>
              <a:ext cx="313976" cy="400605"/>
            </a:xfrm>
            <a:prstGeom prst="rect">
              <a:avLst/>
            </a:prstGeom>
            <a:noFill/>
            <a:ln w="9525">
              <a:noFill/>
              <a:miter lim="800000"/>
              <a:headEnd/>
              <a:tailEnd/>
            </a:ln>
          </p:spPr>
          <p:txBody>
            <a:bodyPr wrap="square">
              <a:spAutoFit/>
            </a:bodyPr>
            <a:lstStyle/>
            <a:p>
              <a:pPr eaLnBrk="1" hangingPunct="1"/>
              <a:r>
                <a:rPr lang="en-US" sz="2000" i="1" dirty="0">
                  <a:latin typeface="Times New Roman" pitchFamily="18" charset="0"/>
                </a:rPr>
                <a:t>x</a:t>
              </a:r>
            </a:p>
          </p:txBody>
        </p:sp>
        <p:sp>
          <p:nvSpPr>
            <p:cNvPr id="73740" name="Text Box 10"/>
            <p:cNvSpPr txBox="1">
              <a:spLocks noChangeArrowheads="1"/>
            </p:cNvSpPr>
            <p:nvPr/>
          </p:nvSpPr>
          <p:spPr bwMode="auto">
            <a:xfrm>
              <a:off x="4722330" y="1342307"/>
              <a:ext cx="325140" cy="415528"/>
            </a:xfrm>
            <a:prstGeom prst="rect">
              <a:avLst/>
            </a:prstGeom>
            <a:noFill/>
            <a:ln w="9525">
              <a:noFill/>
              <a:miter lim="800000"/>
              <a:headEnd/>
              <a:tailEnd/>
            </a:ln>
          </p:spPr>
          <p:txBody>
            <a:bodyPr wrap="square">
              <a:spAutoFit/>
            </a:bodyPr>
            <a:lstStyle/>
            <a:p>
              <a:pPr eaLnBrk="1" hangingPunct="1"/>
              <a:r>
                <a:rPr lang="en-US" sz="2000" i="1" dirty="0">
                  <a:latin typeface="Times New Roman" pitchFamily="18" charset="0"/>
                </a:rPr>
                <a:t>y</a:t>
              </a:r>
            </a:p>
          </p:txBody>
        </p:sp>
        <p:sp>
          <p:nvSpPr>
            <p:cNvPr id="73741" name="Text Box 11"/>
            <p:cNvSpPr txBox="1">
              <a:spLocks noChangeArrowheads="1"/>
            </p:cNvSpPr>
            <p:nvPr/>
          </p:nvSpPr>
          <p:spPr bwMode="auto">
            <a:xfrm>
              <a:off x="2640319" y="3440606"/>
              <a:ext cx="298626" cy="342064"/>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73742" name="Text Box 12"/>
            <p:cNvSpPr txBox="1">
              <a:spLocks noChangeArrowheads="1"/>
            </p:cNvSpPr>
            <p:nvPr/>
          </p:nvSpPr>
          <p:spPr bwMode="auto">
            <a:xfrm>
              <a:off x="3959019" y="3163844"/>
              <a:ext cx="312581" cy="342064"/>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73743" name="Text Box 13"/>
            <p:cNvSpPr txBox="1">
              <a:spLocks noChangeArrowheads="1"/>
            </p:cNvSpPr>
            <p:nvPr/>
          </p:nvSpPr>
          <p:spPr bwMode="auto">
            <a:xfrm>
              <a:off x="3339439" y="2569376"/>
              <a:ext cx="379562" cy="342064"/>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73744" name="Line 14"/>
            <p:cNvSpPr>
              <a:spLocks noChangeShapeType="1"/>
            </p:cNvSpPr>
            <p:nvPr/>
          </p:nvSpPr>
          <p:spPr bwMode="auto">
            <a:xfrm>
              <a:off x="2979413" y="3504887"/>
              <a:ext cx="0" cy="330585"/>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73733" name="Text Box 16"/>
            <p:cNvSpPr txBox="1">
              <a:spLocks noChangeArrowheads="1"/>
            </p:cNvSpPr>
            <p:nvPr/>
          </p:nvSpPr>
          <p:spPr bwMode="auto">
            <a:xfrm>
              <a:off x="4306207" y="3446611"/>
              <a:ext cx="538163" cy="400110"/>
            </a:xfrm>
            <a:prstGeom prst="rect">
              <a:avLst/>
            </a:prstGeom>
            <a:noFill/>
            <a:ln w="9525">
              <a:noFill/>
              <a:miter lim="800000"/>
              <a:headEnd/>
              <a:tailEnd/>
            </a:ln>
          </p:spPr>
          <p:txBody>
            <a:bodyPr>
              <a:spAutoFit/>
            </a:bodyPr>
            <a:lstStyle/>
            <a:p>
              <a:pPr eaLnBrk="1" hangingPunct="1"/>
              <a:r>
                <a:rPr lang="en-US" sz="2000" i="1" dirty="0">
                  <a:latin typeface="Times New Roman" pitchFamily="18" charset="0"/>
                  <a:sym typeface="Symbol" pitchFamily="18" charset="2"/>
                </a:rPr>
                <a:t></a:t>
              </a:r>
              <a:r>
                <a:rPr lang="en-US" sz="2000" i="1" baseline="-25000" dirty="0">
                  <a:latin typeface="Times New Roman" pitchFamily="18" charset="0"/>
                  <a:sym typeface="Symbol" pitchFamily="18" charset="2"/>
                </a:rPr>
                <a:t>r</a:t>
              </a:r>
            </a:p>
          </p:txBody>
        </p:sp>
        <p:cxnSp>
          <p:nvCxnSpPr>
            <p:cNvPr id="22" name="Straight Arrow Connector 21"/>
            <p:cNvCxnSpPr/>
            <p:nvPr/>
          </p:nvCxnSpPr>
          <p:spPr bwMode="auto">
            <a:xfrm>
              <a:off x="4203510" y="2811439"/>
              <a:ext cx="600502" cy="0"/>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p:spPr>
        </p:cxnSp>
        <p:cxnSp>
          <p:nvCxnSpPr>
            <p:cNvPr id="23" name="Straight Arrow Connector 22"/>
            <p:cNvCxnSpPr/>
            <p:nvPr/>
          </p:nvCxnSpPr>
          <p:spPr bwMode="auto">
            <a:xfrm>
              <a:off x="4014716" y="3045726"/>
              <a:ext cx="600502" cy="0"/>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p:spPr>
        </p:cxnSp>
        <p:cxnSp>
          <p:nvCxnSpPr>
            <p:cNvPr id="24" name="Straight Arrow Connector 23"/>
            <p:cNvCxnSpPr/>
            <p:nvPr/>
          </p:nvCxnSpPr>
          <p:spPr bwMode="auto">
            <a:xfrm>
              <a:off x="4344537" y="2597625"/>
              <a:ext cx="600502" cy="0"/>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p:spPr>
        </p:cxnSp>
        <p:sp>
          <p:nvSpPr>
            <p:cNvPr id="25" name="Text Box 9"/>
            <p:cNvSpPr txBox="1">
              <a:spLocks noChangeArrowheads="1"/>
            </p:cNvSpPr>
            <p:nvPr/>
          </p:nvSpPr>
          <p:spPr bwMode="auto">
            <a:xfrm>
              <a:off x="5414375" y="2557591"/>
              <a:ext cx="508753" cy="400110"/>
            </a:xfrm>
            <a:prstGeom prst="rect">
              <a:avLst/>
            </a:prstGeom>
            <a:noFill/>
            <a:ln w="9525">
              <a:noFill/>
              <a:miter lim="800000"/>
              <a:headEnd/>
              <a:tailEnd/>
            </a:ln>
          </p:spPr>
          <p:txBody>
            <a:bodyPr wrap="square">
              <a:spAutoFit/>
            </a:bodyPr>
            <a:lstStyle/>
            <a:p>
              <a:pPr eaLnBrk="1" hangingPunct="1"/>
              <a:r>
                <a:rPr lang="en-US" sz="2000" i="1" u="sng" dirty="0" smtClean="0">
                  <a:solidFill>
                    <a:srgbClr val="0000FF"/>
                  </a:solidFill>
                  <a:latin typeface="Times New Roman" pitchFamily="18" charset="0"/>
                </a:rPr>
                <a:t>J</a:t>
              </a:r>
              <a:r>
                <a:rPr lang="en-US" sz="2000" i="1" baseline="-25000" dirty="0" smtClean="0">
                  <a:solidFill>
                    <a:srgbClr val="0000FF"/>
                  </a:solidFill>
                  <a:latin typeface="Times New Roman" pitchFamily="18" charset="0"/>
                </a:rPr>
                <a:t>s</a:t>
              </a:r>
              <a:endParaRPr lang="en-US" sz="2000" i="1" baseline="-25000" dirty="0">
                <a:solidFill>
                  <a:srgbClr val="0000FF"/>
                </a:solidFill>
                <a:latin typeface="Times New Roman" pitchFamily="18" charset="0"/>
              </a:endParaRPr>
            </a:p>
          </p:txBody>
        </p:sp>
      </p:grpSp>
      <p:sp>
        <p:nvSpPr>
          <p:cNvPr id="26" name="TextBox 25"/>
          <p:cNvSpPr txBox="1"/>
          <p:nvPr/>
        </p:nvSpPr>
        <p:spPr>
          <a:xfrm>
            <a:off x="356508" y="1035503"/>
            <a:ext cx="2076450" cy="1169551"/>
          </a:xfrm>
          <a:prstGeom prst="rect">
            <a:avLst/>
          </a:prstGeom>
          <a:noFill/>
          <a:ln>
            <a:solidFill>
              <a:schemeClr val="tx1"/>
            </a:solidFill>
          </a:ln>
        </p:spPr>
        <p:txBody>
          <a:bodyPr wrap="square" rtlCol="0">
            <a:spAutoFit/>
          </a:bodyPr>
          <a:lstStyle/>
          <a:p>
            <a:pPr algn="ctr"/>
            <a:r>
              <a:rPr lang="en-US" sz="1400" b="1" dirty="0" smtClean="0">
                <a:latin typeface="Arial" pitchFamily="34" charset="0"/>
                <a:cs typeface="Arial" pitchFamily="34" charset="0"/>
              </a:rPr>
              <a:t>Note:</a:t>
            </a:r>
          </a:p>
          <a:p>
            <a:pPr algn="ctr"/>
            <a:r>
              <a:rPr lang="en-US" sz="1400" dirty="0" smtClean="0">
                <a:latin typeface="Arial" pitchFamily="34" charset="0"/>
                <a:cs typeface="Arial" pitchFamily="34" charset="0"/>
              </a:rPr>
              <a:t>The fields and current are approximately independent of </a:t>
            </a:r>
            <a:r>
              <a:rPr lang="en-US" sz="1400" i="1" dirty="0" smtClean="0">
                <a:latin typeface="Times New Roman" pitchFamily="18" charset="0"/>
                <a:cs typeface="Times New Roman" pitchFamily="18" charset="0"/>
              </a:rPr>
              <a:t>y</a:t>
            </a:r>
            <a:r>
              <a:rPr lang="en-US" sz="1400" dirty="0" smtClean="0">
                <a:latin typeface="Arial" pitchFamily="34" charset="0"/>
                <a:cs typeface="Arial" pitchFamily="34" charset="0"/>
              </a:rPr>
              <a:t> for the dominant (1,0) mode.</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5" name="Rectangle 2"/>
          <p:cNvSpPr>
            <a:spLocks noChangeArrowheads="1"/>
          </p:cNvSpPr>
          <p:nvPr/>
        </p:nvSpPr>
        <p:spPr bwMode="auto">
          <a:xfrm>
            <a:off x="0" y="2919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63490" name="Object 4"/>
          <p:cNvGraphicFramePr>
            <a:graphicFrameLocks noChangeAspect="1"/>
          </p:cNvGraphicFramePr>
          <p:nvPr/>
        </p:nvGraphicFramePr>
        <p:xfrm>
          <a:off x="5290008" y="1767795"/>
          <a:ext cx="2173288" cy="831850"/>
        </p:xfrm>
        <a:graphic>
          <a:graphicData uri="http://schemas.openxmlformats.org/presentationml/2006/ole">
            <mc:AlternateContent xmlns:mc="http://schemas.openxmlformats.org/markup-compatibility/2006">
              <mc:Choice xmlns:v="urn:schemas-microsoft-com:vml" Requires="v">
                <p:oleObj spid="_x0000_s63623" name="Equation" r:id="rId3" imgW="1028254" imgH="393529" progId="Equation.DSMT4">
                  <p:embed/>
                </p:oleObj>
              </mc:Choice>
              <mc:Fallback>
                <p:oleObj name="Equation" r:id="rId3" imgW="1028254" imgH="393529" progId="Equation.DSMT4">
                  <p:embed/>
                  <p:pic>
                    <p:nvPicPr>
                      <p:cNvPr id="0"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008" y="1767795"/>
                        <a:ext cx="2173288" cy="831850"/>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sp>
        <p:nvSpPr>
          <p:cNvPr id="63497" name="Text Box 5"/>
          <p:cNvSpPr txBox="1">
            <a:spLocks noChangeArrowheads="1"/>
          </p:cNvSpPr>
          <p:nvPr/>
        </p:nvSpPr>
        <p:spPr bwMode="auto">
          <a:xfrm>
            <a:off x="1454865" y="4453871"/>
            <a:ext cx="2342436" cy="400110"/>
          </a:xfrm>
          <a:prstGeom prst="rect">
            <a:avLst/>
          </a:prstGeom>
          <a:noFill/>
          <a:ln w="9525">
            <a:noFill/>
            <a:miter lim="800000"/>
            <a:headEnd/>
            <a:tailEnd/>
          </a:ln>
        </p:spPr>
        <p:txBody>
          <a:bodyPr wrap="none">
            <a:spAutoFit/>
          </a:bodyPr>
          <a:lstStyle/>
          <a:p>
            <a:r>
              <a:rPr lang="en-US" sz="2000" dirty="0">
                <a:solidFill>
                  <a:schemeClr val="hlink"/>
                </a:solidFill>
                <a:latin typeface="Arial" charset="0"/>
              </a:rPr>
              <a:t>Space-Wave Field:</a:t>
            </a:r>
          </a:p>
        </p:txBody>
      </p:sp>
      <p:graphicFrame>
        <p:nvGraphicFramePr>
          <p:cNvPr id="63491" name="Object 19"/>
          <p:cNvGraphicFramePr>
            <a:graphicFrameLocks noChangeAspect="1"/>
          </p:cNvGraphicFramePr>
          <p:nvPr/>
        </p:nvGraphicFramePr>
        <p:xfrm>
          <a:off x="3935182" y="4213457"/>
          <a:ext cx="3436938" cy="966787"/>
        </p:xfrm>
        <a:graphic>
          <a:graphicData uri="http://schemas.openxmlformats.org/presentationml/2006/ole">
            <mc:AlternateContent xmlns:mc="http://schemas.openxmlformats.org/markup-compatibility/2006">
              <mc:Choice xmlns:v="urn:schemas-microsoft-com:vml" Requires="v">
                <p:oleObj spid="_x0000_s63624" name="Equation" r:id="rId5" imgW="1625600" imgH="457200" progId="Equation.DSMT4">
                  <p:embed/>
                </p:oleObj>
              </mc:Choice>
              <mc:Fallback>
                <p:oleObj name="Equation" r:id="rId5" imgW="1625600" imgH="457200" progId="Equation.DSMT4">
                  <p:embed/>
                  <p:pic>
                    <p:nvPicPr>
                      <p:cNvPr id="0" name="Picture 1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182" y="4213457"/>
                        <a:ext cx="3436938" cy="966787"/>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aphicFrame>
        <p:nvGraphicFramePr>
          <p:cNvPr id="63492" name="Object 20"/>
          <p:cNvGraphicFramePr>
            <a:graphicFrameLocks noChangeAspect="1"/>
          </p:cNvGraphicFramePr>
          <p:nvPr/>
        </p:nvGraphicFramePr>
        <p:xfrm>
          <a:off x="4273484" y="5155370"/>
          <a:ext cx="1914546" cy="504690"/>
        </p:xfrm>
        <a:graphic>
          <a:graphicData uri="http://schemas.openxmlformats.org/presentationml/2006/ole">
            <mc:AlternateContent xmlns:mc="http://schemas.openxmlformats.org/markup-compatibility/2006">
              <mc:Choice xmlns:v="urn:schemas-microsoft-com:vml" Requires="v">
                <p:oleObj spid="_x0000_s63625" name="Equation" r:id="rId7" imgW="965200" imgH="254000" progId="Equation.DSMT4">
                  <p:embed/>
                </p:oleObj>
              </mc:Choice>
              <mc:Fallback>
                <p:oleObj name="Equation" r:id="rId7" imgW="965200" imgH="254000" progId="Equation.DSMT4">
                  <p:embed/>
                  <p:pic>
                    <p:nvPicPr>
                      <p:cNvPr id="0" name="Picture 1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3484" y="5155370"/>
                        <a:ext cx="1914546" cy="504690"/>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sp>
        <p:nvSpPr>
          <p:cNvPr id="63499" name="Text Box 21"/>
          <p:cNvSpPr txBox="1">
            <a:spLocks noChangeArrowheads="1"/>
          </p:cNvSpPr>
          <p:nvPr/>
        </p:nvSpPr>
        <p:spPr bwMode="auto">
          <a:xfrm>
            <a:off x="7485512" y="4498526"/>
            <a:ext cx="841375" cy="366713"/>
          </a:xfrm>
          <a:prstGeom prst="rect">
            <a:avLst/>
          </a:prstGeom>
          <a:noFill/>
          <a:ln w="9525">
            <a:noFill/>
            <a:miter lim="800000"/>
            <a:headEnd/>
            <a:tailEnd/>
          </a:ln>
        </p:spPr>
        <p:txBody>
          <a:bodyPr>
            <a:spAutoFit/>
          </a:bodyPr>
          <a:lstStyle/>
          <a:p>
            <a:r>
              <a:rPr lang="en-US" dirty="0">
                <a:latin typeface="Times New Roman" pitchFamily="18" charset="0"/>
              </a:rPr>
              <a:t>(</a:t>
            </a:r>
            <a:r>
              <a:rPr lang="en-US" i="1" dirty="0">
                <a:latin typeface="Times New Roman" pitchFamily="18" charset="0"/>
              </a:rPr>
              <a:t>z = h</a:t>
            </a:r>
            <a:r>
              <a:rPr lang="en-US" dirty="0">
                <a:latin typeface="Times New Roman" pitchFamily="18" charset="0"/>
              </a:rPr>
              <a:t>)</a:t>
            </a:r>
          </a:p>
        </p:txBody>
      </p:sp>
      <p:graphicFrame>
        <p:nvGraphicFramePr>
          <p:cNvPr id="63493" name="Object 22"/>
          <p:cNvGraphicFramePr>
            <a:graphicFrameLocks noChangeAspect="1"/>
          </p:cNvGraphicFramePr>
          <p:nvPr/>
        </p:nvGraphicFramePr>
        <p:xfrm>
          <a:off x="2623003" y="5913118"/>
          <a:ext cx="1524455" cy="525781"/>
        </p:xfrm>
        <a:graphic>
          <a:graphicData uri="http://schemas.openxmlformats.org/presentationml/2006/ole">
            <mc:AlternateContent xmlns:mc="http://schemas.openxmlformats.org/markup-compatibility/2006">
              <mc:Choice xmlns:v="urn:schemas-microsoft-com:vml" Requires="v">
                <p:oleObj spid="_x0000_s63626" name="Equation" r:id="rId9" imgW="736280" imgH="253890" progId="Equation.DSMT4">
                  <p:embed/>
                </p:oleObj>
              </mc:Choice>
              <mc:Fallback>
                <p:oleObj name="Equation" r:id="rId9" imgW="736280" imgH="253890" progId="Equation.DSMT4">
                  <p:embed/>
                  <p:pic>
                    <p:nvPicPr>
                      <p:cNvPr id="0" name="Picture 1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3003" y="5913118"/>
                        <a:ext cx="1524455" cy="525781"/>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sp>
        <p:nvSpPr>
          <p:cNvPr id="63500" name="Text Box 23"/>
          <p:cNvSpPr txBox="1">
            <a:spLocks noChangeArrowheads="1"/>
          </p:cNvSpPr>
          <p:nvPr/>
        </p:nvSpPr>
        <p:spPr bwMode="auto">
          <a:xfrm>
            <a:off x="1926409" y="5945743"/>
            <a:ext cx="569387"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Set</a:t>
            </a:r>
          </a:p>
        </p:txBody>
      </p:sp>
      <p:sp>
        <p:nvSpPr>
          <p:cNvPr id="63501" name="Text Box 24"/>
          <p:cNvSpPr txBox="1">
            <a:spLocks noChangeArrowheads="1"/>
          </p:cNvSpPr>
          <p:nvPr/>
        </p:nvSpPr>
        <p:spPr bwMode="auto">
          <a:xfrm>
            <a:off x="4139978" y="2793547"/>
            <a:ext cx="4469493" cy="707886"/>
          </a:xfrm>
          <a:prstGeom prst="rect">
            <a:avLst/>
          </a:prstGeom>
          <a:noFill/>
          <a:ln w="9525">
            <a:noFill/>
            <a:miter lim="800000"/>
            <a:headEnd/>
            <a:tailEnd/>
          </a:ln>
        </p:spPr>
        <p:txBody>
          <a:bodyPr wrap="none">
            <a:spAutoFit/>
          </a:bodyPr>
          <a:lstStyle/>
          <a:p>
            <a:pPr algn="ctr"/>
            <a:r>
              <a:rPr lang="en-US" sz="2000" dirty="0">
                <a:solidFill>
                  <a:srgbClr val="0000FF"/>
                </a:solidFill>
                <a:latin typeface="Arial" charset="0"/>
              </a:rPr>
              <a:t>Assume</a:t>
            </a:r>
            <a:r>
              <a:rPr lang="en-US" sz="2000" dirty="0">
                <a:solidFill>
                  <a:schemeClr val="folHlink"/>
                </a:solidFill>
                <a:latin typeface="Arial" charset="0"/>
              </a:rPr>
              <a:t> </a:t>
            </a:r>
            <a:r>
              <a:rPr lang="en-US" sz="2000" dirty="0">
                <a:solidFill>
                  <a:srgbClr val="0000FF"/>
                </a:solidFill>
                <a:latin typeface="Arial" charset="0"/>
              </a:rPr>
              <a:t>no substrate outside of </a:t>
            </a:r>
            <a:r>
              <a:rPr lang="en-US" sz="2000" dirty="0" smtClean="0">
                <a:solidFill>
                  <a:srgbClr val="0000FF"/>
                </a:solidFill>
                <a:latin typeface="Arial" charset="0"/>
              </a:rPr>
              <a:t>patch</a:t>
            </a:r>
          </a:p>
          <a:p>
            <a:pPr algn="ctr"/>
            <a:r>
              <a:rPr lang="en-US" sz="2000" dirty="0" smtClean="0">
                <a:solidFill>
                  <a:srgbClr val="0000FF"/>
                </a:solidFill>
                <a:latin typeface="Arial" charset="0"/>
              </a:rPr>
              <a:t> (or very thin substrate):</a:t>
            </a:r>
            <a:endParaRPr lang="en-US" sz="2000" dirty="0">
              <a:solidFill>
                <a:srgbClr val="0000FF"/>
              </a:solidFill>
              <a:latin typeface="Arial" charset="0"/>
            </a:endParaRPr>
          </a:p>
        </p:txBody>
      </p:sp>
      <p:sp>
        <p:nvSpPr>
          <p:cNvPr id="23" name="Slide Number Placeholder 22"/>
          <p:cNvSpPr>
            <a:spLocks noGrp="1"/>
          </p:cNvSpPr>
          <p:nvPr>
            <p:ph type="sldNum" sz="quarter" idx="4"/>
          </p:nvPr>
        </p:nvSpPr>
        <p:spPr/>
        <p:txBody>
          <a:bodyPr/>
          <a:lstStyle/>
          <a:p>
            <a:pPr>
              <a:defRPr/>
            </a:pPr>
            <a:fld id="{70B0E88B-1183-42A5-A789-9A7FFF2AFA69}" type="slidenum">
              <a:rPr lang="en-US" smtClean="0"/>
              <a:pPr>
                <a:defRPr/>
              </a:pPr>
              <a:t>170</a:t>
            </a:fld>
            <a:endParaRPr lang="en-US" dirty="0"/>
          </a:p>
        </p:txBody>
      </p:sp>
      <p:grpSp>
        <p:nvGrpSpPr>
          <p:cNvPr id="39" name="Group 38"/>
          <p:cNvGrpSpPr/>
          <p:nvPr/>
        </p:nvGrpSpPr>
        <p:grpSpPr>
          <a:xfrm>
            <a:off x="537716" y="1372063"/>
            <a:ext cx="3080403" cy="2686047"/>
            <a:chOff x="287338" y="936623"/>
            <a:chExt cx="3080403" cy="2686047"/>
          </a:xfrm>
        </p:grpSpPr>
        <p:grpSp>
          <p:nvGrpSpPr>
            <p:cNvPr id="24" name="Group 23"/>
            <p:cNvGrpSpPr/>
            <p:nvPr/>
          </p:nvGrpSpPr>
          <p:grpSpPr>
            <a:xfrm>
              <a:off x="287338" y="936623"/>
              <a:ext cx="3070225" cy="2686047"/>
              <a:chOff x="287338" y="936623"/>
              <a:chExt cx="3070225" cy="2686047"/>
            </a:xfrm>
          </p:grpSpPr>
          <p:sp>
            <p:nvSpPr>
              <p:cNvPr id="25" name="Rectangle 28"/>
              <p:cNvSpPr>
                <a:spLocks noChangeArrowheads="1"/>
              </p:cNvSpPr>
              <p:nvPr/>
            </p:nvSpPr>
            <p:spPr bwMode="auto">
              <a:xfrm>
                <a:off x="287338" y="1009648"/>
                <a:ext cx="3070225" cy="2613022"/>
              </a:xfrm>
              <a:prstGeom prst="rect">
                <a:avLst/>
              </a:prstGeom>
              <a:solidFill>
                <a:srgbClr val="FFC000"/>
              </a:solidFill>
              <a:ln w="9525">
                <a:solidFill>
                  <a:schemeClr val="tx1"/>
                </a:solidFill>
                <a:miter lim="800000"/>
                <a:headEnd/>
                <a:tailEnd/>
              </a:ln>
            </p:spPr>
            <p:txBody>
              <a:bodyPr wrap="none" anchor="ctr"/>
              <a:lstStyle/>
              <a:p>
                <a:endParaRPr lang="en-US"/>
              </a:p>
            </p:txBody>
          </p:sp>
          <p:grpSp>
            <p:nvGrpSpPr>
              <p:cNvPr id="26" name="Group 22"/>
              <p:cNvGrpSpPr>
                <a:grpSpLocks/>
              </p:cNvGrpSpPr>
              <p:nvPr/>
            </p:nvGrpSpPr>
            <p:grpSpPr bwMode="auto">
              <a:xfrm>
                <a:off x="806451" y="936623"/>
                <a:ext cx="2330450" cy="2325685"/>
                <a:chOff x="397" y="560"/>
                <a:chExt cx="1468" cy="1465"/>
              </a:xfrm>
            </p:grpSpPr>
            <p:sp>
              <p:nvSpPr>
                <p:cNvPr id="28" name="Oval 11"/>
                <p:cNvSpPr>
                  <a:spLocks noChangeArrowheads="1"/>
                </p:cNvSpPr>
                <p:nvPr/>
              </p:nvSpPr>
              <p:spPr bwMode="auto">
                <a:xfrm>
                  <a:off x="397" y="1009"/>
                  <a:ext cx="984" cy="984"/>
                </a:xfrm>
                <a:prstGeom prst="ellipse">
                  <a:avLst/>
                </a:prstGeom>
                <a:noFill/>
                <a:ln w="38100">
                  <a:solidFill>
                    <a:schemeClr val="folHlink"/>
                  </a:solidFill>
                  <a:round/>
                  <a:headEnd/>
                  <a:tailEnd/>
                </a:ln>
              </p:spPr>
              <p:txBody>
                <a:bodyPr wrap="none" anchor="ctr"/>
                <a:lstStyle/>
                <a:p>
                  <a:endParaRPr lang="en-US"/>
                </a:p>
              </p:txBody>
            </p:sp>
            <p:sp>
              <p:nvSpPr>
                <p:cNvPr id="29" name="Line 12"/>
                <p:cNvSpPr>
                  <a:spLocks noChangeShapeType="1"/>
                </p:cNvSpPr>
                <p:nvPr/>
              </p:nvSpPr>
              <p:spPr bwMode="auto">
                <a:xfrm flipH="1">
                  <a:off x="453" y="1498"/>
                  <a:ext cx="438" cy="164"/>
                </a:xfrm>
                <a:prstGeom prst="line">
                  <a:avLst/>
                </a:prstGeom>
                <a:noFill/>
                <a:ln w="9525">
                  <a:solidFill>
                    <a:schemeClr val="bg2"/>
                  </a:solidFill>
                  <a:round/>
                  <a:headEnd/>
                  <a:tailEnd type="triangle" w="med" len="med"/>
                </a:ln>
              </p:spPr>
              <p:txBody>
                <a:bodyPr wrap="none"/>
                <a:lstStyle/>
                <a:p>
                  <a:endParaRPr lang="en-US"/>
                </a:p>
              </p:txBody>
            </p:sp>
            <p:sp>
              <p:nvSpPr>
                <p:cNvPr id="30" name="Text Box 13"/>
                <p:cNvSpPr txBox="1">
                  <a:spLocks noChangeArrowheads="1"/>
                </p:cNvSpPr>
                <p:nvPr/>
              </p:nvSpPr>
              <p:spPr bwMode="auto">
                <a:xfrm>
                  <a:off x="508" y="1261"/>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31" name="Line 14"/>
                <p:cNvSpPr>
                  <a:spLocks noChangeShapeType="1"/>
                </p:cNvSpPr>
                <p:nvPr/>
              </p:nvSpPr>
              <p:spPr bwMode="auto">
                <a:xfrm flipV="1">
                  <a:off x="1376" y="1401"/>
                  <a:ext cx="0" cy="121"/>
                </a:xfrm>
                <a:prstGeom prst="line">
                  <a:avLst/>
                </a:prstGeom>
                <a:noFill/>
                <a:ln w="38100">
                  <a:solidFill>
                    <a:schemeClr val="folHlink"/>
                  </a:solidFill>
                  <a:round/>
                  <a:headEnd/>
                  <a:tailEnd type="triangle" w="lg" len="med"/>
                </a:ln>
              </p:spPr>
              <p:txBody>
                <a:bodyPr wrap="none"/>
                <a:lstStyle/>
                <a:p>
                  <a:endParaRPr lang="en-US"/>
                </a:p>
              </p:txBody>
            </p:sp>
            <p:sp>
              <p:nvSpPr>
                <p:cNvPr id="32" name="Line 15"/>
                <p:cNvSpPr>
                  <a:spLocks noChangeShapeType="1"/>
                </p:cNvSpPr>
                <p:nvPr/>
              </p:nvSpPr>
              <p:spPr bwMode="auto">
                <a:xfrm flipV="1">
                  <a:off x="1373" y="1497"/>
                  <a:ext cx="0" cy="121"/>
                </a:xfrm>
                <a:prstGeom prst="line">
                  <a:avLst/>
                </a:prstGeom>
                <a:noFill/>
                <a:ln w="38100">
                  <a:solidFill>
                    <a:schemeClr val="folHlink"/>
                  </a:solidFill>
                  <a:round/>
                  <a:headEnd/>
                  <a:tailEnd type="triangle" w="lg" len="med"/>
                </a:ln>
              </p:spPr>
              <p:txBody>
                <a:bodyPr wrap="none"/>
                <a:lstStyle/>
                <a:p>
                  <a:endParaRPr lang="en-US"/>
                </a:p>
              </p:txBody>
            </p:sp>
            <p:sp>
              <p:nvSpPr>
                <p:cNvPr id="33" name="Line 16"/>
                <p:cNvSpPr>
                  <a:spLocks noChangeShapeType="1"/>
                </p:cNvSpPr>
                <p:nvPr/>
              </p:nvSpPr>
              <p:spPr bwMode="auto">
                <a:xfrm>
                  <a:off x="894" y="1504"/>
                  <a:ext cx="731" cy="0"/>
                </a:xfrm>
                <a:prstGeom prst="line">
                  <a:avLst/>
                </a:prstGeom>
                <a:noFill/>
                <a:ln w="9525">
                  <a:solidFill>
                    <a:schemeClr val="tx1"/>
                  </a:solidFill>
                  <a:round/>
                  <a:headEnd/>
                  <a:tailEnd type="triangle" w="med" len="med"/>
                </a:ln>
              </p:spPr>
              <p:txBody>
                <a:bodyPr wrap="none"/>
                <a:lstStyle/>
                <a:p>
                  <a:endParaRPr lang="en-US"/>
                </a:p>
              </p:txBody>
            </p:sp>
            <p:sp>
              <p:nvSpPr>
                <p:cNvPr id="34" name="Text Box 17"/>
                <p:cNvSpPr txBox="1">
                  <a:spLocks noChangeArrowheads="1"/>
                </p:cNvSpPr>
                <p:nvPr/>
              </p:nvSpPr>
              <p:spPr bwMode="auto">
                <a:xfrm>
                  <a:off x="1678" y="1368"/>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x</a:t>
                  </a:r>
                </a:p>
              </p:txBody>
            </p:sp>
            <p:sp>
              <p:nvSpPr>
                <p:cNvPr id="35" name="Line 18"/>
                <p:cNvSpPr>
                  <a:spLocks noChangeShapeType="1"/>
                </p:cNvSpPr>
                <p:nvPr/>
              </p:nvSpPr>
              <p:spPr bwMode="auto">
                <a:xfrm flipV="1">
                  <a:off x="894" y="825"/>
                  <a:ext cx="0" cy="671"/>
                </a:xfrm>
                <a:prstGeom prst="line">
                  <a:avLst/>
                </a:prstGeom>
                <a:noFill/>
                <a:ln w="9525">
                  <a:solidFill>
                    <a:schemeClr val="tx1"/>
                  </a:solidFill>
                  <a:round/>
                  <a:headEnd/>
                  <a:tailEnd type="triangle" w="med" len="med"/>
                </a:ln>
              </p:spPr>
              <p:txBody>
                <a:bodyPr wrap="none"/>
                <a:lstStyle/>
                <a:p>
                  <a:endParaRPr lang="en-US"/>
                </a:p>
              </p:txBody>
            </p:sp>
            <p:sp>
              <p:nvSpPr>
                <p:cNvPr id="36" name="Text Box 19"/>
                <p:cNvSpPr txBox="1">
                  <a:spLocks noChangeArrowheads="1"/>
                </p:cNvSpPr>
                <p:nvPr/>
              </p:nvSpPr>
              <p:spPr bwMode="auto">
                <a:xfrm>
                  <a:off x="818" y="560"/>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y</a:t>
                  </a:r>
                </a:p>
              </p:txBody>
            </p:sp>
            <p:graphicFrame>
              <p:nvGraphicFramePr>
                <p:cNvPr id="37" name="Object 21"/>
                <p:cNvGraphicFramePr>
                  <a:graphicFrameLocks noChangeAspect="1"/>
                </p:cNvGraphicFramePr>
                <p:nvPr/>
              </p:nvGraphicFramePr>
              <p:xfrm>
                <a:off x="1369" y="1704"/>
                <a:ext cx="372" cy="321"/>
              </p:xfrm>
              <a:graphic>
                <a:graphicData uri="http://schemas.openxmlformats.org/presentationml/2006/ole">
                  <mc:AlternateContent xmlns:mc="http://schemas.openxmlformats.org/markup-compatibility/2006">
                    <mc:Choice xmlns:v="urn:schemas-microsoft-com:vml" Requires="v">
                      <p:oleObj spid="_x0000_s63627" name="Equation" r:id="rId11" imgW="279279" imgH="241195" progId="Equation.DSMT4">
                        <p:embed/>
                      </p:oleObj>
                    </mc:Choice>
                    <mc:Fallback>
                      <p:oleObj name="Equation" r:id="rId11" imgW="279279" imgH="241195" progId="Equation.DSMT4">
                        <p:embed/>
                        <p:pic>
                          <p:nvPicPr>
                            <p:cNvPr id="0" name="Picture 1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9" y="1704"/>
                              <a:ext cx="372" cy="32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grpSp>
        <p:sp>
          <p:nvSpPr>
            <p:cNvPr id="38" name="TextBox 37"/>
            <p:cNvSpPr txBox="1"/>
            <p:nvPr/>
          </p:nvSpPr>
          <p:spPr>
            <a:xfrm>
              <a:off x="1785257" y="1066800"/>
              <a:ext cx="1582484" cy="369332"/>
            </a:xfrm>
            <a:prstGeom prst="rect">
              <a:avLst/>
            </a:prstGeom>
            <a:noFill/>
          </p:spPr>
          <p:txBody>
            <a:bodyPr wrap="none" rtlCol="0">
              <a:spAutoFit/>
            </a:bodyPr>
            <a:lstStyle/>
            <a:p>
              <a:r>
                <a:rPr lang="en-US" dirty="0" smtClean="0">
                  <a:latin typeface="Arial" pitchFamily="34" charset="0"/>
                  <a:cs typeface="Arial" pitchFamily="34" charset="0"/>
                </a:rPr>
                <a:t>Ground plane</a:t>
              </a:r>
              <a:endParaRPr lang="en-US" dirty="0">
                <a:latin typeface="Arial" pitchFamily="34" charset="0"/>
                <a:cs typeface="Arial" pitchFamily="34" charset="0"/>
              </a:endParaRPr>
            </a:p>
          </p:txBody>
        </p:sp>
      </p:grpSp>
      <p:sp>
        <p:nvSpPr>
          <p:cNvPr id="40"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
        <p:nvSpPr>
          <p:cNvPr id="41" name="Text Box 306"/>
          <p:cNvSpPr txBox="1">
            <a:spLocks noChangeArrowheads="1"/>
          </p:cNvSpPr>
          <p:nvPr/>
        </p:nvSpPr>
        <p:spPr bwMode="auto">
          <a:xfrm>
            <a:off x="2512374" y="707963"/>
            <a:ext cx="441659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Reducing the Lateral Radiation</a:t>
            </a:r>
            <a:endParaRPr lang="en-US" sz="2400" dirty="0">
              <a:solidFill>
                <a:schemeClr val="hlink"/>
              </a:solidFill>
              <a:latin typeface="Arial" charset="0"/>
            </a:endParaRPr>
          </a:p>
        </p:txBody>
      </p:sp>
      <p:graphicFrame>
        <p:nvGraphicFramePr>
          <p:cNvPr id="63496" name="Object 23"/>
          <p:cNvGraphicFramePr>
            <a:graphicFrameLocks noChangeAspect="1"/>
          </p:cNvGraphicFramePr>
          <p:nvPr/>
        </p:nvGraphicFramePr>
        <p:xfrm>
          <a:off x="5388428" y="5907995"/>
          <a:ext cx="1658711" cy="523622"/>
        </p:xfrm>
        <a:graphic>
          <a:graphicData uri="http://schemas.openxmlformats.org/presentationml/2006/ole">
            <mc:AlternateContent xmlns:mc="http://schemas.openxmlformats.org/markup-compatibility/2006">
              <mc:Choice xmlns:v="urn:schemas-microsoft-com:vml" Requires="v">
                <p:oleObj spid="_x0000_s63628" name="Equation" r:id="rId13" imgW="723586" imgH="228501" progId="Equation.DSMT4">
                  <p:embed/>
                </p:oleObj>
              </mc:Choice>
              <mc:Fallback>
                <p:oleObj name="Equation" r:id="rId13" imgW="723586" imgH="228501" progId="Equation.DSMT4">
                  <p:embed/>
                  <p:pic>
                    <p:nvPicPr>
                      <p:cNvPr id="0" name="Picture 1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8428" y="5907995"/>
                        <a:ext cx="1658711" cy="523622"/>
                      </a:xfrm>
                      <a:prstGeom prst="rect">
                        <a:avLst/>
                      </a:prstGeom>
                      <a:solidFill>
                        <a:srgbClr val="FFFF99"/>
                      </a:solidFill>
                    </p:spPr>
                  </p:pic>
                </p:oleObj>
              </mc:Fallback>
            </mc:AlternateContent>
          </a:graphicData>
        </a:graphic>
      </p:graphicFrame>
      <p:sp>
        <p:nvSpPr>
          <p:cNvPr id="42" name="Right Arrow 41"/>
          <p:cNvSpPr/>
          <p:nvPr/>
        </p:nvSpPr>
        <p:spPr bwMode="auto">
          <a:xfrm>
            <a:off x="4561114" y="6008913"/>
            <a:ext cx="413657" cy="272143"/>
          </a:xfrm>
          <a:prstGeom prst="rightArrow">
            <a:avLst/>
          </a:prstGeom>
          <a:solidFill>
            <a:srgbClr val="9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4060825" y="1536700"/>
            <a:ext cx="2460930"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For a</a:t>
            </a:r>
            <a:r>
              <a:rPr lang="en-US" sz="2000" dirty="0">
                <a:solidFill>
                  <a:schemeClr val="folHlink"/>
                </a:solidFill>
                <a:latin typeface="Arial" charset="0"/>
              </a:rPr>
              <a:t> </a:t>
            </a:r>
            <a:r>
              <a:rPr lang="en-US" sz="2000" dirty="0">
                <a:solidFill>
                  <a:schemeClr val="hlink"/>
                </a:solidFill>
                <a:latin typeface="Arial" charset="0"/>
              </a:rPr>
              <a:t>thin</a:t>
            </a:r>
            <a:r>
              <a:rPr lang="en-US" sz="2000" dirty="0">
                <a:solidFill>
                  <a:schemeClr val="folHlink"/>
                </a:solidFill>
                <a:latin typeface="Arial" charset="0"/>
              </a:rPr>
              <a:t> </a:t>
            </a:r>
            <a:r>
              <a:rPr lang="en-US" sz="2000" dirty="0">
                <a:solidFill>
                  <a:schemeClr val="hlink"/>
                </a:solidFill>
                <a:latin typeface="Arial" charset="0"/>
              </a:rPr>
              <a:t>substrate</a:t>
            </a:r>
            <a:r>
              <a:rPr lang="en-US" sz="2000" dirty="0">
                <a:solidFill>
                  <a:schemeClr val="folHlink"/>
                </a:solidFill>
                <a:latin typeface="Arial" charset="0"/>
              </a:rPr>
              <a:t>:</a:t>
            </a:r>
          </a:p>
        </p:txBody>
      </p:sp>
      <p:graphicFrame>
        <p:nvGraphicFramePr>
          <p:cNvPr id="64514" name="Object 18"/>
          <p:cNvGraphicFramePr>
            <a:graphicFrameLocks noChangeAspect="1"/>
          </p:cNvGraphicFramePr>
          <p:nvPr/>
        </p:nvGraphicFramePr>
        <p:xfrm>
          <a:off x="4544105" y="2100943"/>
          <a:ext cx="1558819" cy="631371"/>
        </p:xfrm>
        <a:graphic>
          <a:graphicData uri="http://schemas.openxmlformats.org/presentationml/2006/ole">
            <mc:AlternateContent xmlns:mc="http://schemas.openxmlformats.org/markup-compatibility/2006">
              <mc:Choice xmlns:v="urn:schemas-microsoft-com:vml" Requires="v">
                <p:oleObj spid="_x0000_s64604" name="Equation" r:id="rId3" imgW="596900" imgH="241300" progId="Equation.DSMT4">
                  <p:embed/>
                </p:oleObj>
              </mc:Choice>
              <mc:Fallback>
                <p:oleObj name="Equation" r:id="rId3" imgW="596900" imgH="241300" progId="Equation.DSMT4">
                  <p:embed/>
                  <p:pic>
                    <p:nvPicPr>
                      <p:cNvPr id="0"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105" y="2100943"/>
                        <a:ext cx="1558819" cy="631371"/>
                      </a:xfrm>
                      <a:prstGeom prst="rect">
                        <a:avLst/>
                      </a:prstGeom>
                      <a:solidFill>
                        <a:srgbClr val="FFFF99"/>
                      </a:solidFill>
                    </p:spPr>
                  </p:pic>
                </p:oleObj>
              </mc:Fallback>
            </mc:AlternateContent>
          </a:graphicData>
        </a:graphic>
      </p:graphicFrame>
      <p:sp>
        <p:nvSpPr>
          <p:cNvPr id="64519" name="Text Box 22"/>
          <p:cNvSpPr txBox="1">
            <a:spLocks noChangeArrowheads="1"/>
          </p:cNvSpPr>
          <p:nvPr/>
        </p:nvSpPr>
        <p:spPr bwMode="auto">
          <a:xfrm>
            <a:off x="3918856" y="3169207"/>
            <a:ext cx="3586349" cy="1015663"/>
          </a:xfrm>
          <a:prstGeom prst="rect">
            <a:avLst/>
          </a:prstGeom>
          <a:solidFill>
            <a:srgbClr val="9FFFFF"/>
          </a:solidFill>
          <a:ln w="9525">
            <a:noFill/>
            <a:miter lim="800000"/>
            <a:headEnd/>
            <a:tailEnd/>
          </a:ln>
        </p:spPr>
        <p:txBody>
          <a:bodyPr wrap="square">
            <a:spAutoFit/>
          </a:bodyPr>
          <a:lstStyle/>
          <a:p>
            <a:pPr algn="ctr"/>
            <a:r>
              <a:rPr lang="en-US" sz="2000" dirty="0">
                <a:latin typeface="Arial" charset="0"/>
              </a:rPr>
              <a:t>The same design reduces both surface-wave </a:t>
            </a:r>
            <a:r>
              <a:rPr lang="en-US" sz="2000" dirty="0" smtClean="0">
                <a:latin typeface="Arial" charset="0"/>
              </a:rPr>
              <a:t>fields and lateral-radiation fields.</a:t>
            </a:r>
            <a:endParaRPr lang="en-US" sz="2000" dirty="0">
              <a:latin typeface="Arial" charset="0"/>
            </a:endParaRPr>
          </a:p>
        </p:txBody>
      </p:sp>
      <p:sp>
        <p:nvSpPr>
          <p:cNvPr id="17" name="Slide Number Placeholder 16"/>
          <p:cNvSpPr>
            <a:spLocks noGrp="1"/>
          </p:cNvSpPr>
          <p:nvPr>
            <p:ph type="sldNum" sz="quarter" idx="4"/>
          </p:nvPr>
        </p:nvSpPr>
        <p:spPr/>
        <p:txBody>
          <a:bodyPr/>
          <a:lstStyle/>
          <a:p>
            <a:pPr>
              <a:defRPr/>
            </a:pPr>
            <a:fld id="{70B0E88B-1183-42A5-A789-9A7FFF2AFA69}" type="slidenum">
              <a:rPr lang="en-US" smtClean="0"/>
              <a:pPr>
                <a:defRPr/>
              </a:pPr>
              <a:t>171</a:t>
            </a:fld>
            <a:endParaRPr lang="en-US" dirty="0"/>
          </a:p>
        </p:txBody>
      </p:sp>
      <p:grpSp>
        <p:nvGrpSpPr>
          <p:cNvPr id="29" name="Group 28"/>
          <p:cNvGrpSpPr/>
          <p:nvPr/>
        </p:nvGrpSpPr>
        <p:grpSpPr>
          <a:xfrm>
            <a:off x="287338" y="936623"/>
            <a:ext cx="3070225" cy="2686047"/>
            <a:chOff x="287338" y="936623"/>
            <a:chExt cx="3070225" cy="2686047"/>
          </a:xfrm>
        </p:grpSpPr>
        <p:sp>
          <p:nvSpPr>
            <p:cNvPr id="30" name="Rectangle 28"/>
            <p:cNvSpPr>
              <a:spLocks noChangeArrowheads="1"/>
            </p:cNvSpPr>
            <p:nvPr/>
          </p:nvSpPr>
          <p:spPr bwMode="auto">
            <a:xfrm>
              <a:off x="287338" y="1009648"/>
              <a:ext cx="3070225" cy="2613022"/>
            </a:xfrm>
            <a:prstGeom prst="rect">
              <a:avLst/>
            </a:prstGeom>
            <a:solidFill>
              <a:srgbClr val="DDDDDD"/>
            </a:solidFill>
            <a:ln w="9525">
              <a:solidFill>
                <a:schemeClr val="tx1"/>
              </a:solidFill>
              <a:miter lim="800000"/>
              <a:headEnd/>
              <a:tailEnd/>
            </a:ln>
          </p:spPr>
          <p:txBody>
            <a:bodyPr wrap="none" anchor="ctr"/>
            <a:lstStyle/>
            <a:p>
              <a:endParaRPr lang="en-US"/>
            </a:p>
          </p:txBody>
        </p:sp>
        <p:grpSp>
          <p:nvGrpSpPr>
            <p:cNvPr id="31" name="Group 22"/>
            <p:cNvGrpSpPr>
              <a:grpSpLocks/>
            </p:cNvGrpSpPr>
            <p:nvPr/>
          </p:nvGrpSpPr>
          <p:grpSpPr bwMode="auto">
            <a:xfrm>
              <a:off x="806451" y="936623"/>
              <a:ext cx="2330450" cy="2325685"/>
              <a:chOff x="397" y="560"/>
              <a:chExt cx="1468" cy="1465"/>
            </a:xfrm>
          </p:grpSpPr>
          <p:sp>
            <p:nvSpPr>
              <p:cNvPr id="33" name="Oval 11"/>
              <p:cNvSpPr>
                <a:spLocks noChangeArrowheads="1"/>
              </p:cNvSpPr>
              <p:nvPr/>
            </p:nvSpPr>
            <p:spPr bwMode="auto">
              <a:xfrm>
                <a:off x="397" y="1009"/>
                <a:ext cx="984" cy="984"/>
              </a:xfrm>
              <a:prstGeom prst="ellipse">
                <a:avLst/>
              </a:prstGeom>
              <a:noFill/>
              <a:ln w="38100">
                <a:solidFill>
                  <a:schemeClr val="folHlink"/>
                </a:solidFill>
                <a:round/>
                <a:headEnd/>
                <a:tailEnd/>
              </a:ln>
            </p:spPr>
            <p:txBody>
              <a:bodyPr wrap="none" anchor="ctr"/>
              <a:lstStyle/>
              <a:p>
                <a:endParaRPr lang="en-US"/>
              </a:p>
            </p:txBody>
          </p:sp>
          <p:sp>
            <p:nvSpPr>
              <p:cNvPr id="34" name="Line 12"/>
              <p:cNvSpPr>
                <a:spLocks noChangeShapeType="1"/>
              </p:cNvSpPr>
              <p:nvPr/>
            </p:nvSpPr>
            <p:spPr bwMode="auto">
              <a:xfrm flipH="1">
                <a:off x="453" y="1498"/>
                <a:ext cx="438" cy="164"/>
              </a:xfrm>
              <a:prstGeom prst="line">
                <a:avLst/>
              </a:prstGeom>
              <a:noFill/>
              <a:ln w="9525">
                <a:solidFill>
                  <a:schemeClr val="bg2"/>
                </a:solidFill>
                <a:round/>
                <a:headEnd/>
                <a:tailEnd type="triangle" w="med" len="med"/>
              </a:ln>
            </p:spPr>
            <p:txBody>
              <a:bodyPr wrap="none"/>
              <a:lstStyle/>
              <a:p>
                <a:endParaRPr lang="en-US"/>
              </a:p>
            </p:txBody>
          </p:sp>
          <p:sp>
            <p:nvSpPr>
              <p:cNvPr id="35" name="Text Box 13"/>
              <p:cNvSpPr txBox="1">
                <a:spLocks noChangeArrowheads="1"/>
              </p:cNvSpPr>
              <p:nvPr/>
            </p:nvSpPr>
            <p:spPr bwMode="auto">
              <a:xfrm>
                <a:off x="508" y="1261"/>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36" name="Line 14"/>
              <p:cNvSpPr>
                <a:spLocks noChangeShapeType="1"/>
              </p:cNvSpPr>
              <p:nvPr/>
            </p:nvSpPr>
            <p:spPr bwMode="auto">
              <a:xfrm flipV="1">
                <a:off x="1376" y="1401"/>
                <a:ext cx="0" cy="121"/>
              </a:xfrm>
              <a:prstGeom prst="line">
                <a:avLst/>
              </a:prstGeom>
              <a:noFill/>
              <a:ln w="38100">
                <a:solidFill>
                  <a:schemeClr val="folHlink"/>
                </a:solidFill>
                <a:round/>
                <a:headEnd/>
                <a:tailEnd type="triangle" w="lg" len="med"/>
              </a:ln>
            </p:spPr>
            <p:txBody>
              <a:bodyPr wrap="none"/>
              <a:lstStyle/>
              <a:p>
                <a:endParaRPr lang="en-US"/>
              </a:p>
            </p:txBody>
          </p:sp>
          <p:sp>
            <p:nvSpPr>
              <p:cNvPr id="37" name="Line 15"/>
              <p:cNvSpPr>
                <a:spLocks noChangeShapeType="1"/>
              </p:cNvSpPr>
              <p:nvPr/>
            </p:nvSpPr>
            <p:spPr bwMode="auto">
              <a:xfrm flipV="1">
                <a:off x="1373" y="1497"/>
                <a:ext cx="0" cy="121"/>
              </a:xfrm>
              <a:prstGeom prst="line">
                <a:avLst/>
              </a:prstGeom>
              <a:noFill/>
              <a:ln w="38100">
                <a:solidFill>
                  <a:schemeClr val="folHlink"/>
                </a:solidFill>
                <a:round/>
                <a:headEnd/>
                <a:tailEnd type="triangle" w="lg" len="med"/>
              </a:ln>
            </p:spPr>
            <p:txBody>
              <a:bodyPr wrap="none"/>
              <a:lstStyle/>
              <a:p>
                <a:endParaRPr lang="en-US"/>
              </a:p>
            </p:txBody>
          </p:sp>
          <p:sp>
            <p:nvSpPr>
              <p:cNvPr id="38" name="Line 16"/>
              <p:cNvSpPr>
                <a:spLocks noChangeShapeType="1"/>
              </p:cNvSpPr>
              <p:nvPr/>
            </p:nvSpPr>
            <p:spPr bwMode="auto">
              <a:xfrm>
                <a:off x="894" y="1504"/>
                <a:ext cx="731" cy="0"/>
              </a:xfrm>
              <a:prstGeom prst="line">
                <a:avLst/>
              </a:prstGeom>
              <a:noFill/>
              <a:ln w="9525">
                <a:solidFill>
                  <a:schemeClr val="tx1"/>
                </a:solidFill>
                <a:round/>
                <a:headEnd/>
                <a:tailEnd type="triangle" w="med" len="med"/>
              </a:ln>
            </p:spPr>
            <p:txBody>
              <a:bodyPr wrap="none"/>
              <a:lstStyle/>
              <a:p>
                <a:endParaRPr lang="en-US"/>
              </a:p>
            </p:txBody>
          </p:sp>
          <p:sp>
            <p:nvSpPr>
              <p:cNvPr id="39" name="Text Box 17"/>
              <p:cNvSpPr txBox="1">
                <a:spLocks noChangeArrowheads="1"/>
              </p:cNvSpPr>
              <p:nvPr/>
            </p:nvSpPr>
            <p:spPr bwMode="auto">
              <a:xfrm>
                <a:off x="1678" y="1368"/>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x</a:t>
                </a:r>
              </a:p>
            </p:txBody>
          </p:sp>
          <p:sp>
            <p:nvSpPr>
              <p:cNvPr id="40" name="Line 18"/>
              <p:cNvSpPr>
                <a:spLocks noChangeShapeType="1"/>
              </p:cNvSpPr>
              <p:nvPr/>
            </p:nvSpPr>
            <p:spPr bwMode="auto">
              <a:xfrm flipV="1">
                <a:off x="894" y="825"/>
                <a:ext cx="0" cy="671"/>
              </a:xfrm>
              <a:prstGeom prst="line">
                <a:avLst/>
              </a:prstGeom>
              <a:noFill/>
              <a:ln w="9525">
                <a:solidFill>
                  <a:schemeClr val="tx1"/>
                </a:solidFill>
                <a:round/>
                <a:headEnd/>
                <a:tailEnd type="triangle" w="med" len="med"/>
              </a:ln>
            </p:spPr>
            <p:txBody>
              <a:bodyPr wrap="none"/>
              <a:lstStyle/>
              <a:p>
                <a:endParaRPr lang="en-US"/>
              </a:p>
            </p:txBody>
          </p:sp>
          <p:sp>
            <p:nvSpPr>
              <p:cNvPr id="41" name="Text Box 19"/>
              <p:cNvSpPr txBox="1">
                <a:spLocks noChangeArrowheads="1"/>
              </p:cNvSpPr>
              <p:nvPr/>
            </p:nvSpPr>
            <p:spPr bwMode="auto">
              <a:xfrm>
                <a:off x="818" y="560"/>
                <a:ext cx="187" cy="250"/>
              </a:xfrm>
              <a:prstGeom prst="rect">
                <a:avLst/>
              </a:prstGeom>
              <a:noFill/>
              <a:ln w="9525">
                <a:noFill/>
                <a:miter lim="800000"/>
                <a:headEnd/>
                <a:tailEnd/>
              </a:ln>
            </p:spPr>
            <p:txBody>
              <a:bodyPr wrap="none">
                <a:spAutoFit/>
              </a:bodyPr>
              <a:lstStyle/>
              <a:p>
                <a:r>
                  <a:rPr lang="en-US" sz="2000" i="1" dirty="0">
                    <a:latin typeface="Times New Roman" pitchFamily="18" charset="0"/>
                  </a:rPr>
                  <a:t>y</a:t>
                </a:r>
              </a:p>
            </p:txBody>
          </p:sp>
          <p:graphicFrame>
            <p:nvGraphicFramePr>
              <p:cNvPr id="42" name="Object 21"/>
              <p:cNvGraphicFramePr>
                <a:graphicFrameLocks noChangeAspect="1"/>
              </p:cNvGraphicFramePr>
              <p:nvPr/>
            </p:nvGraphicFramePr>
            <p:xfrm>
              <a:off x="1369" y="1704"/>
              <a:ext cx="372" cy="321"/>
            </p:xfrm>
            <a:graphic>
              <a:graphicData uri="http://schemas.openxmlformats.org/presentationml/2006/ole">
                <mc:AlternateContent xmlns:mc="http://schemas.openxmlformats.org/markup-compatibility/2006">
                  <mc:Choice xmlns:v="urn:schemas-microsoft-com:vml" Requires="v">
                    <p:oleObj spid="_x0000_s64605" name="Equation" r:id="rId5" imgW="279279" imgH="241195" progId="Equation.DSMT4">
                      <p:embed/>
                    </p:oleObj>
                  </mc:Choice>
                  <mc:Fallback>
                    <p:oleObj name="Equation" r:id="rId5" imgW="279279" imgH="241195" progId="Equation.DSMT4">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 y="1704"/>
                            <a:ext cx="372" cy="32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
          <p:nvSpPr>
            <p:cNvPr id="32" name="TextBox 31"/>
            <p:cNvSpPr txBox="1"/>
            <p:nvPr/>
          </p:nvSpPr>
          <p:spPr>
            <a:xfrm>
              <a:off x="2013857" y="1197429"/>
              <a:ext cx="1172116" cy="369332"/>
            </a:xfrm>
            <a:prstGeom prst="rect">
              <a:avLst/>
            </a:prstGeom>
            <a:noFill/>
          </p:spPr>
          <p:txBody>
            <a:bodyPr wrap="none" rtlCol="0">
              <a:spAutoFit/>
            </a:bodyPr>
            <a:lstStyle/>
            <a:p>
              <a:r>
                <a:rPr lang="en-US" dirty="0" smtClean="0">
                  <a:latin typeface="Arial" pitchFamily="34" charset="0"/>
                  <a:cs typeface="Arial" pitchFamily="34" charset="0"/>
                </a:rPr>
                <a:t>Substrate</a:t>
              </a:r>
              <a:endParaRPr lang="en-US" dirty="0">
                <a:latin typeface="Arial" pitchFamily="34" charset="0"/>
                <a:cs typeface="Arial" pitchFamily="34" charset="0"/>
              </a:endParaRPr>
            </a:p>
          </p:txBody>
        </p:sp>
      </p:grpSp>
      <p:sp>
        <p:nvSpPr>
          <p:cNvPr id="21"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
        <p:nvSpPr>
          <p:cNvPr id="22" name="TextBox 21"/>
          <p:cNvSpPr txBox="1"/>
          <p:nvPr/>
        </p:nvSpPr>
        <p:spPr>
          <a:xfrm>
            <a:off x="1104412" y="4595764"/>
            <a:ext cx="5861541" cy="369332"/>
          </a:xfrm>
          <a:prstGeom prst="rect">
            <a:avLst/>
          </a:prstGeom>
          <a:noFill/>
        </p:spPr>
        <p:txBody>
          <a:bodyPr wrap="none" rtlCol="0">
            <a:spAutoFit/>
          </a:bodyPr>
          <a:lstStyle/>
          <a:p>
            <a:r>
              <a:rPr lang="en-US" b="1" dirty="0" smtClean="0">
                <a:latin typeface="Arial" pitchFamily="34" charset="0"/>
                <a:cs typeface="Arial" pitchFamily="34" charset="0"/>
              </a:rPr>
              <a:t>Note:</a:t>
            </a:r>
            <a:r>
              <a:rPr lang="en-US" dirty="0" smtClean="0">
                <a:latin typeface="Arial" pitchFamily="34" charset="0"/>
                <a:cs typeface="Arial" pitchFamily="34" charset="0"/>
              </a:rPr>
              <a:t> The diameter of the RSW antenna is found from</a:t>
            </a:r>
            <a:endParaRPr lang="en-US" dirty="0">
              <a:latin typeface="Arial" pitchFamily="34" charset="0"/>
              <a:cs typeface="Arial" pitchFamily="34" charset="0"/>
            </a:endParaRPr>
          </a:p>
        </p:txBody>
      </p:sp>
      <p:graphicFrame>
        <p:nvGraphicFramePr>
          <p:cNvPr id="64518" name="Object 23"/>
          <p:cNvGraphicFramePr>
            <a:graphicFrameLocks noChangeAspect="1"/>
          </p:cNvGraphicFramePr>
          <p:nvPr/>
        </p:nvGraphicFramePr>
        <p:xfrm>
          <a:off x="2826707" y="5132503"/>
          <a:ext cx="1175286" cy="377283"/>
        </p:xfrm>
        <a:graphic>
          <a:graphicData uri="http://schemas.openxmlformats.org/presentationml/2006/ole">
            <mc:AlternateContent xmlns:mc="http://schemas.openxmlformats.org/markup-compatibility/2006">
              <mc:Choice xmlns:v="urn:schemas-microsoft-com:vml" Requires="v">
                <p:oleObj spid="_x0000_s64606" name="Equation" r:id="rId7" imgW="711200" imgH="228600" progId="Equation.DSMT4">
                  <p:embed/>
                </p:oleObj>
              </mc:Choice>
              <mc:Fallback>
                <p:oleObj name="Equation" r:id="rId7" imgW="711200" imgH="228600" progId="Equation.DSMT4">
                  <p:embed/>
                  <p:pic>
                    <p:nvPicPr>
                      <p:cNvPr id="0" name="Picture 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707" y="5132503"/>
                        <a:ext cx="1175286" cy="377283"/>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aphicFrame>
        <p:nvGraphicFramePr>
          <p:cNvPr id="2" name="Object 23"/>
          <p:cNvGraphicFramePr>
            <a:graphicFrameLocks noChangeAspect="1"/>
          </p:cNvGraphicFramePr>
          <p:nvPr/>
        </p:nvGraphicFramePr>
        <p:xfrm>
          <a:off x="2792413" y="5705475"/>
          <a:ext cx="1195387" cy="704850"/>
        </p:xfrm>
        <a:graphic>
          <a:graphicData uri="http://schemas.openxmlformats.org/presentationml/2006/ole">
            <mc:AlternateContent xmlns:mc="http://schemas.openxmlformats.org/markup-compatibility/2006">
              <mc:Choice xmlns:v="urn:schemas-microsoft-com:vml" Requires="v">
                <p:oleObj spid="_x0000_s64607" name="Equation" r:id="rId9" imgW="723586" imgH="431613" progId="Equation.DSMT4">
                  <p:embed/>
                </p:oleObj>
              </mc:Choice>
              <mc:Fallback>
                <p:oleObj name="Equation" r:id="rId9" imgW="723586" imgH="431613" progId="Equation.DSMT4">
                  <p:embed/>
                  <p:pic>
                    <p:nvPicPr>
                      <p:cNvPr id="0" name="Picture 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2413" y="5705475"/>
                        <a:ext cx="1195387" cy="704850"/>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sp>
        <p:nvSpPr>
          <p:cNvPr id="24" name="Right Arrow 23"/>
          <p:cNvSpPr/>
          <p:nvPr/>
        </p:nvSpPr>
        <p:spPr bwMode="auto">
          <a:xfrm>
            <a:off x="1959442" y="5949548"/>
            <a:ext cx="498764" cy="249382"/>
          </a:xfrm>
          <a:prstGeom prst="rightArrow">
            <a:avLst/>
          </a:prstGeom>
          <a:solidFill>
            <a:srgbClr val="9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5" name="TextBox 24"/>
          <p:cNvSpPr txBox="1"/>
          <p:nvPr/>
        </p:nvSpPr>
        <p:spPr>
          <a:xfrm>
            <a:off x="4286985" y="5581404"/>
            <a:ext cx="4203871" cy="954107"/>
          </a:xfrm>
          <a:prstGeom prst="rect">
            <a:avLst/>
          </a:prstGeom>
          <a:noFill/>
          <a:ln>
            <a:solidFill>
              <a:schemeClr val="tx1"/>
            </a:solidFill>
          </a:ln>
        </p:spPr>
        <p:txBody>
          <a:bodyPr wrap="square" rtlCol="0">
            <a:spAutoFit/>
          </a:bodyPr>
          <a:lstStyle/>
          <a:p>
            <a:pPr algn="ctr"/>
            <a:r>
              <a:rPr lang="en-US" sz="1400" b="1" dirty="0" smtClean="0">
                <a:latin typeface="Arial" pitchFamily="34" charset="0"/>
                <a:cs typeface="Arial" pitchFamily="34" charset="0"/>
              </a:rPr>
              <a:t>Note</a:t>
            </a:r>
            <a:r>
              <a:rPr lang="en-US" sz="1400" dirty="0" smtClean="0">
                <a:latin typeface="Arial" pitchFamily="34" charset="0"/>
                <a:cs typeface="Arial" pitchFamily="34" charset="0"/>
              </a:rPr>
              <a:t>: </a:t>
            </a:r>
          </a:p>
          <a:p>
            <a:pPr algn="ctr"/>
            <a:r>
              <a:rPr lang="en-US" sz="1400" dirty="0" smtClean="0">
                <a:latin typeface="Arial" pitchFamily="34" charset="0"/>
                <a:cs typeface="Arial" pitchFamily="34" charset="0"/>
              </a:rPr>
              <a:t>The size is approximately independent of the permittivity (the patch cannot be miniaturized by choosing a higher permittivity!). </a:t>
            </a:r>
            <a:endParaRPr lang="en-US" sz="1400" dirty="0">
              <a:latin typeface="Arial" pitchFamily="34" charset="0"/>
              <a:cs typeface="Arial"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5538" name="Object 278"/>
          <p:cNvGraphicFramePr>
            <a:graphicFrameLocks noChangeAspect="1"/>
          </p:cNvGraphicFramePr>
          <p:nvPr/>
        </p:nvGraphicFramePr>
        <p:xfrm>
          <a:off x="180975" y="1858963"/>
          <a:ext cx="4149725" cy="4075112"/>
        </p:xfrm>
        <a:graphic>
          <a:graphicData uri="http://schemas.openxmlformats.org/presentationml/2006/ole">
            <mc:AlternateContent xmlns:mc="http://schemas.openxmlformats.org/markup-compatibility/2006">
              <mc:Choice xmlns:v="urn:schemas-microsoft-com:vml" Requires="v">
                <p:oleObj spid="_x0000_s65582" name="Chart Page" r:id="rId3" imgW="6386830" imgH="6269990" progId="">
                  <p:embed/>
                </p:oleObj>
              </mc:Choice>
              <mc:Fallback>
                <p:oleObj name="Chart Page" r:id="rId3" imgW="6386830" imgH="6269990"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8963"/>
                        <a:ext cx="414972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282"/>
          <p:cNvGraphicFramePr>
            <a:graphicFrameLocks noChangeAspect="1"/>
          </p:cNvGraphicFramePr>
          <p:nvPr/>
        </p:nvGraphicFramePr>
        <p:xfrm>
          <a:off x="4999038" y="1862138"/>
          <a:ext cx="4122737" cy="4059237"/>
        </p:xfrm>
        <a:graphic>
          <a:graphicData uri="http://schemas.openxmlformats.org/presentationml/2006/ole">
            <mc:AlternateContent xmlns:mc="http://schemas.openxmlformats.org/markup-compatibility/2006">
              <mc:Choice xmlns:v="urn:schemas-microsoft-com:vml" Requires="v">
                <p:oleObj spid="_x0000_s65583" name="Chart Page" r:id="rId5" imgW="6356350" imgH="6259830" progId="">
                  <p:embed/>
                </p:oleObj>
              </mc:Choice>
              <mc:Fallback>
                <p:oleObj name="Chart Page" r:id="rId5" imgW="6356350" imgH="6259830" progId="">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038" y="1862138"/>
                        <a:ext cx="4122737"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083" name="AutoShape 283"/>
          <p:cNvSpPr>
            <a:spLocks noChangeArrowheads="1"/>
          </p:cNvSpPr>
          <p:nvPr/>
        </p:nvSpPr>
        <p:spPr bwMode="auto">
          <a:xfrm>
            <a:off x="1203325" y="6156325"/>
            <a:ext cx="1985963" cy="434975"/>
          </a:xfrm>
          <a:prstGeom prst="roundRect">
            <a:avLst>
              <a:gd name="adj" fmla="val 16667"/>
            </a:avLst>
          </a:prstGeom>
          <a:solidFill>
            <a:srgbClr val="FFFFFF"/>
          </a:solidFill>
          <a:ln w="9525">
            <a:solidFill>
              <a:srgbClr val="000000"/>
            </a:solidFill>
            <a:round/>
            <a:headEnd/>
            <a:tailEnd/>
          </a:ln>
          <a:effectLst>
            <a:outerShdw dist="107763" dir="8100000" algn="ctr" rotWithShape="0">
              <a:srgbClr val="808080"/>
            </a:outerShdw>
          </a:effectLst>
        </p:spPr>
        <p:txBody>
          <a:bodyPr/>
          <a:lstStyle/>
          <a:p>
            <a:pPr algn="ctr">
              <a:defRPr/>
            </a:pPr>
            <a:r>
              <a:rPr lang="en-US" sz="2000" dirty="0">
                <a:solidFill>
                  <a:schemeClr val="bg2"/>
                </a:solidFill>
                <a:latin typeface="Arial" charset="0"/>
              </a:rPr>
              <a:t>C</a:t>
            </a:r>
            <a:r>
              <a:rPr lang="en-US" sz="2000" dirty="0" smtClean="0">
                <a:solidFill>
                  <a:schemeClr val="bg2"/>
                </a:solidFill>
                <a:latin typeface="Arial" charset="0"/>
              </a:rPr>
              <a:t>onventional</a:t>
            </a:r>
            <a:endParaRPr lang="en-US" sz="2000" dirty="0">
              <a:latin typeface="Arial" charset="0"/>
            </a:endParaRPr>
          </a:p>
        </p:txBody>
      </p:sp>
      <p:sp>
        <p:nvSpPr>
          <p:cNvPr id="77084" name="AutoShape 284"/>
          <p:cNvSpPr>
            <a:spLocks noChangeArrowheads="1"/>
          </p:cNvSpPr>
          <p:nvPr/>
        </p:nvSpPr>
        <p:spPr bwMode="auto">
          <a:xfrm>
            <a:off x="6027738" y="6153150"/>
            <a:ext cx="1985962" cy="434975"/>
          </a:xfrm>
          <a:prstGeom prst="roundRect">
            <a:avLst>
              <a:gd name="adj" fmla="val 16667"/>
            </a:avLst>
          </a:prstGeom>
          <a:solidFill>
            <a:srgbClr val="FFFFFF"/>
          </a:solidFill>
          <a:ln w="9525">
            <a:solidFill>
              <a:srgbClr val="000000"/>
            </a:solidFill>
            <a:round/>
            <a:headEnd/>
            <a:tailEnd/>
          </a:ln>
          <a:effectLst>
            <a:outerShdw dist="107763" dir="8100000" algn="ctr" rotWithShape="0">
              <a:srgbClr val="808080"/>
            </a:outerShdw>
          </a:effectLst>
        </p:spPr>
        <p:txBody>
          <a:bodyPr/>
          <a:lstStyle/>
          <a:p>
            <a:pPr algn="ctr">
              <a:defRPr/>
            </a:pPr>
            <a:r>
              <a:rPr lang="en-US" sz="2000">
                <a:solidFill>
                  <a:schemeClr val="bg2"/>
                </a:solidFill>
                <a:latin typeface="Arial" charset="0"/>
              </a:rPr>
              <a:t>RSW</a:t>
            </a:r>
            <a:endParaRPr lang="en-US" sz="2000">
              <a:latin typeface="Arial" charset="0"/>
            </a:endParaRPr>
          </a:p>
        </p:txBody>
      </p:sp>
      <p:sp>
        <p:nvSpPr>
          <p:cNvPr id="65543" name="Text Box 285"/>
          <p:cNvSpPr txBox="1">
            <a:spLocks noChangeArrowheads="1"/>
          </p:cNvSpPr>
          <p:nvPr/>
        </p:nvSpPr>
        <p:spPr bwMode="auto">
          <a:xfrm>
            <a:off x="348345" y="1045057"/>
            <a:ext cx="8643256" cy="416605"/>
          </a:xfrm>
          <a:prstGeom prst="rect">
            <a:avLst/>
          </a:prstGeom>
          <a:noFill/>
          <a:ln w="9525">
            <a:noFill/>
            <a:miter lim="800000"/>
            <a:headEnd/>
            <a:tailEnd/>
          </a:ln>
        </p:spPr>
        <p:txBody>
          <a:bodyPr/>
          <a:lstStyle/>
          <a:p>
            <a:pPr>
              <a:buClr>
                <a:srgbClr val="FF0000"/>
              </a:buClr>
              <a:buFont typeface="Wingdings" pitchFamily="2" charset="2"/>
              <a:buNone/>
            </a:pPr>
            <a:r>
              <a:rPr lang="en-US" dirty="0">
                <a:solidFill>
                  <a:srgbClr val="0000FF"/>
                </a:solidFill>
                <a:latin typeface="Arial" charset="0"/>
              </a:rPr>
              <a:t>Measurements were taken on a 1 m diameter circular ground plane at  </a:t>
            </a:r>
            <a:r>
              <a:rPr lang="en-US" dirty="0" smtClean="0">
                <a:solidFill>
                  <a:srgbClr val="0000FF"/>
                </a:solidFill>
                <a:latin typeface="Arial" charset="0"/>
              </a:rPr>
              <a:t>1.575 </a:t>
            </a:r>
            <a:r>
              <a:rPr lang="en-US" dirty="0">
                <a:solidFill>
                  <a:srgbClr val="0000FF"/>
                </a:solidFill>
                <a:latin typeface="Arial" charset="0"/>
              </a:rPr>
              <a:t>GHz.</a:t>
            </a:r>
          </a:p>
        </p:txBody>
      </p:sp>
      <p:sp>
        <p:nvSpPr>
          <p:cNvPr id="65544" name="Rectangle 286"/>
          <p:cNvSpPr>
            <a:spLocks noChangeArrowheads="1"/>
          </p:cNvSpPr>
          <p:nvPr/>
        </p:nvSpPr>
        <p:spPr bwMode="auto">
          <a:xfrm>
            <a:off x="2616872" y="566057"/>
            <a:ext cx="3866764" cy="461665"/>
          </a:xfrm>
          <a:prstGeom prst="rect">
            <a:avLst/>
          </a:prstGeom>
          <a:noFill/>
          <a:ln w="9525">
            <a:noFill/>
            <a:miter lim="800000"/>
            <a:headEnd/>
            <a:tailEnd/>
          </a:ln>
        </p:spPr>
        <p:txBody>
          <a:bodyPr wrap="none">
            <a:spAutoFit/>
          </a:bodyPr>
          <a:lstStyle/>
          <a:p>
            <a:pPr eaLnBrk="1" hangingPunct="1">
              <a:spcBef>
                <a:spcPct val="50000"/>
              </a:spcBef>
            </a:pPr>
            <a:r>
              <a:rPr lang="en-US" sz="2400" dirty="0" smtClean="0">
                <a:solidFill>
                  <a:srgbClr val="FF0000"/>
                </a:solidFill>
                <a:latin typeface="Arial" charset="0"/>
              </a:rPr>
              <a:t>E-plane </a:t>
            </a:r>
            <a:r>
              <a:rPr lang="en-US" sz="2400" dirty="0">
                <a:solidFill>
                  <a:srgbClr val="FF0000"/>
                </a:solidFill>
                <a:latin typeface="Arial" charset="0"/>
              </a:rPr>
              <a:t>Radiation Patterns</a:t>
            </a:r>
          </a:p>
        </p:txBody>
      </p:sp>
      <p:grpSp>
        <p:nvGrpSpPr>
          <p:cNvPr id="15" name="Group 14"/>
          <p:cNvGrpSpPr/>
          <p:nvPr/>
        </p:nvGrpSpPr>
        <p:grpSpPr>
          <a:xfrm>
            <a:off x="2953784" y="1524489"/>
            <a:ext cx="3472137" cy="763493"/>
            <a:chOff x="3095299" y="1350316"/>
            <a:chExt cx="3472137" cy="763493"/>
          </a:xfrm>
        </p:grpSpPr>
        <p:sp>
          <p:nvSpPr>
            <p:cNvPr id="65540" name="Rectangle 291"/>
            <p:cNvSpPr>
              <a:spLocks noChangeArrowheads="1"/>
            </p:cNvSpPr>
            <p:nvPr/>
          </p:nvSpPr>
          <p:spPr bwMode="auto">
            <a:xfrm>
              <a:off x="3095299" y="1350316"/>
              <a:ext cx="3448009" cy="763493"/>
            </a:xfrm>
            <a:prstGeom prst="rect">
              <a:avLst/>
            </a:prstGeom>
            <a:solidFill>
              <a:srgbClr val="DDDDDD"/>
            </a:solidFill>
            <a:ln w="9525">
              <a:solidFill>
                <a:schemeClr val="tx1"/>
              </a:solidFill>
              <a:miter lim="800000"/>
              <a:headEnd/>
              <a:tailEnd/>
            </a:ln>
          </p:spPr>
          <p:txBody>
            <a:bodyPr wrap="none" anchor="ctr"/>
            <a:lstStyle/>
            <a:p>
              <a:endParaRPr lang="en-US"/>
            </a:p>
          </p:txBody>
        </p:sp>
        <p:grpSp>
          <p:nvGrpSpPr>
            <p:cNvPr id="65545" name="Group 287"/>
            <p:cNvGrpSpPr>
              <a:grpSpLocks/>
            </p:cNvGrpSpPr>
            <p:nvPr/>
          </p:nvGrpSpPr>
          <p:grpSpPr bwMode="auto">
            <a:xfrm>
              <a:off x="3206343" y="1364607"/>
              <a:ext cx="3361093" cy="690562"/>
              <a:chOff x="580" y="2239"/>
              <a:chExt cx="3779" cy="1088"/>
            </a:xfrm>
          </p:grpSpPr>
          <p:sp>
            <p:nvSpPr>
              <p:cNvPr id="65546" name="Text Box 288"/>
              <p:cNvSpPr txBox="1">
                <a:spLocks noChangeArrowheads="1"/>
              </p:cNvSpPr>
              <p:nvPr/>
            </p:nvSpPr>
            <p:spPr bwMode="auto">
              <a:xfrm>
                <a:off x="810" y="2239"/>
                <a:ext cx="3549" cy="1088"/>
              </a:xfrm>
              <a:prstGeom prst="rect">
                <a:avLst/>
              </a:prstGeom>
              <a:noFill/>
              <a:ln w="9525">
                <a:noFill/>
                <a:miter lim="800000"/>
                <a:headEnd/>
                <a:tailEnd/>
              </a:ln>
            </p:spPr>
            <p:txBody>
              <a:bodyPr/>
              <a:lstStyle/>
              <a:p>
                <a:r>
                  <a:rPr lang="en-US" sz="2000" dirty="0">
                    <a:latin typeface="Times New Roman" pitchFamily="18" charset="0"/>
                  </a:rPr>
                  <a:t>          </a:t>
                </a:r>
                <a:r>
                  <a:rPr lang="en-US" dirty="0">
                    <a:latin typeface="Arial" charset="0"/>
                  </a:rPr>
                  <a:t>Measurement</a:t>
                </a:r>
              </a:p>
              <a:p>
                <a:r>
                  <a:rPr lang="en-US" sz="2000" dirty="0">
                    <a:latin typeface="Arial" charset="0"/>
                  </a:rPr>
                  <a:t>         </a:t>
                </a:r>
                <a:r>
                  <a:rPr lang="en-US" dirty="0" smtClean="0">
                    <a:latin typeface="Arial" charset="0"/>
                  </a:rPr>
                  <a:t>Theory (infinite GP)</a:t>
                </a:r>
                <a:endParaRPr lang="en-US" dirty="0">
                  <a:latin typeface="Times New Roman" pitchFamily="18" charset="0"/>
                </a:endParaRPr>
              </a:p>
            </p:txBody>
          </p:sp>
          <p:sp>
            <p:nvSpPr>
              <p:cNvPr id="65547" name="Line 289"/>
              <p:cNvSpPr>
                <a:spLocks noChangeShapeType="1"/>
              </p:cNvSpPr>
              <p:nvPr/>
            </p:nvSpPr>
            <p:spPr bwMode="auto">
              <a:xfrm>
                <a:off x="580" y="2561"/>
                <a:ext cx="854" cy="0"/>
              </a:xfrm>
              <a:prstGeom prst="line">
                <a:avLst/>
              </a:prstGeom>
              <a:noFill/>
              <a:ln w="38100">
                <a:solidFill>
                  <a:srgbClr val="0000FF"/>
                </a:solidFill>
                <a:round/>
                <a:headEnd/>
                <a:tailEnd/>
              </a:ln>
            </p:spPr>
            <p:txBody>
              <a:bodyPr/>
              <a:lstStyle/>
              <a:p>
                <a:endParaRPr lang="en-US"/>
              </a:p>
            </p:txBody>
          </p:sp>
          <p:sp>
            <p:nvSpPr>
              <p:cNvPr id="65548" name="Line 290"/>
              <p:cNvSpPr>
                <a:spLocks noChangeShapeType="1"/>
              </p:cNvSpPr>
              <p:nvPr/>
            </p:nvSpPr>
            <p:spPr bwMode="auto">
              <a:xfrm>
                <a:off x="591" y="3073"/>
                <a:ext cx="853" cy="0"/>
              </a:xfrm>
              <a:prstGeom prst="line">
                <a:avLst/>
              </a:prstGeom>
              <a:noFill/>
              <a:ln w="38100">
                <a:solidFill>
                  <a:srgbClr val="FF0000"/>
                </a:solidFill>
                <a:round/>
                <a:headEnd/>
                <a:tailEnd/>
              </a:ln>
            </p:spPr>
            <p:txBody>
              <a:bodyPr/>
              <a:lstStyle/>
              <a:p>
                <a:endParaRPr lang="en-US"/>
              </a:p>
            </p:txBody>
          </p:sp>
        </p:grpSp>
      </p:grpSp>
      <p:sp>
        <p:nvSpPr>
          <p:cNvPr id="13" name="Slide Number Placeholder 12"/>
          <p:cNvSpPr>
            <a:spLocks noGrp="1"/>
          </p:cNvSpPr>
          <p:nvPr>
            <p:ph type="sldNum" sz="quarter" idx="4"/>
          </p:nvPr>
        </p:nvSpPr>
        <p:spPr/>
        <p:txBody>
          <a:bodyPr/>
          <a:lstStyle/>
          <a:p>
            <a:pPr>
              <a:defRPr/>
            </a:pPr>
            <a:fld id="{70B0E88B-1183-42A5-A789-9A7FFF2AFA69}" type="slidenum">
              <a:rPr lang="en-US" smtClean="0"/>
              <a:pPr>
                <a:defRPr/>
              </a:pPr>
              <a:t>172</a:t>
            </a:fld>
            <a:endParaRPr lang="en-US" dirty="0"/>
          </a:p>
        </p:txBody>
      </p:sp>
      <p:sp>
        <p:nvSpPr>
          <p:cNvPr id="14"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ext Box 8"/>
          <p:cNvSpPr txBox="1">
            <a:spLocks noChangeArrowheads="1"/>
          </p:cNvSpPr>
          <p:nvPr/>
        </p:nvSpPr>
        <p:spPr bwMode="auto">
          <a:xfrm>
            <a:off x="890649" y="895949"/>
            <a:ext cx="7671460" cy="790347"/>
          </a:xfrm>
          <a:prstGeom prst="rect">
            <a:avLst/>
          </a:prstGeom>
          <a:noFill/>
          <a:ln w="9525">
            <a:noFill/>
            <a:miter lim="800000"/>
            <a:headEnd/>
            <a:tailEnd/>
          </a:ln>
        </p:spPr>
        <p:txBody>
          <a:bodyPr/>
          <a:lstStyle/>
          <a:p>
            <a:pPr algn="ctr">
              <a:buClr>
                <a:srgbClr val="FF0000"/>
              </a:buClr>
              <a:buFont typeface="Wingdings" pitchFamily="2" charset="2"/>
              <a:buNone/>
            </a:pPr>
            <a:r>
              <a:rPr lang="en-US" sz="2000" dirty="0">
                <a:latin typeface="Arial" charset="0"/>
              </a:rPr>
              <a:t>Reducing surface-wave excitation and lateral radiation reduces </a:t>
            </a:r>
            <a:r>
              <a:rPr lang="en-US" sz="2000" dirty="0">
                <a:solidFill>
                  <a:schemeClr val="hlink"/>
                </a:solidFill>
                <a:latin typeface="Arial" charset="0"/>
              </a:rPr>
              <a:t>mutual coupling</a:t>
            </a:r>
            <a:r>
              <a:rPr lang="en-US" sz="2000" dirty="0">
                <a:latin typeface="Arial" charset="0"/>
              </a:rPr>
              <a:t>.</a:t>
            </a:r>
          </a:p>
        </p:txBody>
      </p:sp>
      <p:grpSp>
        <p:nvGrpSpPr>
          <p:cNvPr id="133124" name="Group 3"/>
          <p:cNvGrpSpPr>
            <a:grpSpLocks/>
          </p:cNvGrpSpPr>
          <p:nvPr/>
        </p:nvGrpSpPr>
        <p:grpSpPr bwMode="auto">
          <a:xfrm>
            <a:off x="1019175" y="2497138"/>
            <a:ext cx="6777038" cy="3189287"/>
            <a:chOff x="642" y="1573"/>
            <a:chExt cx="4269" cy="2009"/>
          </a:xfrm>
        </p:grpSpPr>
        <p:sp>
          <p:nvSpPr>
            <p:cNvPr id="133125" name="Rectangle 337" descr="Newsprint"/>
            <p:cNvSpPr>
              <a:spLocks noChangeAspect="1" noChangeArrowheads="1"/>
            </p:cNvSpPr>
            <p:nvPr/>
          </p:nvSpPr>
          <p:spPr bwMode="auto">
            <a:xfrm>
              <a:off x="642" y="2687"/>
              <a:ext cx="4268" cy="414"/>
            </a:xfrm>
            <a:prstGeom prst="rect">
              <a:avLst/>
            </a:prstGeom>
            <a:blipFill dpi="0" rotWithShape="0">
              <a:blip r:embed="rId2" cstate="print"/>
              <a:srcRect/>
              <a:tile tx="0" ty="0" sx="100000" sy="100000" flip="none" algn="tl"/>
            </a:blipFill>
            <a:ln w="9525">
              <a:solidFill>
                <a:srgbClr val="000000"/>
              </a:solidFill>
              <a:miter lim="800000"/>
              <a:headEnd/>
              <a:tailEnd/>
            </a:ln>
          </p:spPr>
          <p:txBody>
            <a:bodyPr/>
            <a:lstStyle/>
            <a:p>
              <a:endParaRPr lang="en-US"/>
            </a:p>
          </p:txBody>
        </p:sp>
        <p:sp>
          <p:nvSpPr>
            <p:cNvPr id="133126" name="Rectangle 338"/>
            <p:cNvSpPr>
              <a:spLocks noChangeArrowheads="1"/>
            </p:cNvSpPr>
            <p:nvPr/>
          </p:nvSpPr>
          <p:spPr bwMode="auto">
            <a:xfrm>
              <a:off x="642" y="3099"/>
              <a:ext cx="4269" cy="27"/>
            </a:xfrm>
            <a:prstGeom prst="rect">
              <a:avLst/>
            </a:prstGeom>
            <a:gradFill rotWithShape="0">
              <a:gsLst>
                <a:gs pos="0">
                  <a:srgbClr val="E88A00"/>
                </a:gs>
                <a:gs pos="100000">
                  <a:srgbClr val="B06900"/>
                </a:gs>
              </a:gsLst>
              <a:lin ang="5400000" scaled="1"/>
            </a:gradFill>
            <a:ln w="9525">
              <a:solidFill>
                <a:srgbClr val="000000"/>
              </a:solidFill>
              <a:miter lim="800000"/>
              <a:headEnd/>
              <a:tailEnd/>
            </a:ln>
          </p:spPr>
          <p:txBody>
            <a:bodyPr/>
            <a:lstStyle/>
            <a:p>
              <a:endParaRPr lang="en-US"/>
            </a:p>
          </p:txBody>
        </p:sp>
        <p:sp>
          <p:nvSpPr>
            <p:cNvPr id="133127" name="Rectangle 339"/>
            <p:cNvSpPr>
              <a:spLocks noChangeAspect="1" noChangeArrowheads="1"/>
            </p:cNvSpPr>
            <p:nvPr/>
          </p:nvSpPr>
          <p:spPr bwMode="auto">
            <a:xfrm>
              <a:off x="1176" y="2664"/>
              <a:ext cx="1035" cy="23"/>
            </a:xfrm>
            <a:prstGeom prst="rect">
              <a:avLst/>
            </a:prstGeom>
            <a:gradFill rotWithShape="0">
              <a:gsLst>
                <a:gs pos="0">
                  <a:srgbClr val="E88A00"/>
                </a:gs>
                <a:gs pos="100000">
                  <a:srgbClr val="995B00"/>
                </a:gs>
              </a:gsLst>
              <a:lin ang="5400000" scaled="1"/>
            </a:gradFill>
            <a:ln w="9525">
              <a:solidFill>
                <a:srgbClr val="000000"/>
              </a:solidFill>
              <a:miter lim="800000"/>
              <a:headEnd/>
              <a:tailEnd/>
            </a:ln>
          </p:spPr>
          <p:txBody>
            <a:bodyPr/>
            <a:lstStyle/>
            <a:p>
              <a:endParaRPr lang="en-US"/>
            </a:p>
          </p:txBody>
        </p:sp>
        <p:sp>
          <p:nvSpPr>
            <p:cNvPr id="133128" name="Rectangle 340"/>
            <p:cNvSpPr>
              <a:spLocks noChangeAspect="1" noChangeArrowheads="1"/>
            </p:cNvSpPr>
            <p:nvPr/>
          </p:nvSpPr>
          <p:spPr bwMode="auto">
            <a:xfrm>
              <a:off x="1958" y="3099"/>
              <a:ext cx="86" cy="96"/>
            </a:xfrm>
            <a:prstGeom prst="rect">
              <a:avLst/>
            </a:prstGeom>
            <a:solidFill>
              <a:srgbClr val="FFFFFF">
                <a:alpha val="50195"/>
              </a:srgbClr>
            </a:solidFill>
            <a:ln w="9525">
              <a:noFill/>
              <a:miter lim="800000"/>
              <a:headEnd/>
              <a:tailEnd/>
            </a:ln>
          </p:spPr>
          <p:txBody>
            <a:bodyPr/>
            <a:lstStyle/>
            <a:p>
              <a:endParaRPr lang="en-US"/>
            </a:p>
          </p:txBody>
        </p:sp>
        <p:sp>
          <p:nvSpPr>
            <p:cNvPr id="133129" name="Rectangle 341"/>
            <p:cNvSpPr>
              <a:spLocks noChangeAspect="1" noChangeArrowheads="1"/>
            </p:cNvSpPr>
            <p:nvPr/>
          </p:nvSpPr>
          <p:spPr bwMode="auto">
            <a:xfrm>
              <a:off x="1996" y="2674"/>
              <a:ext cx="12" cy="583"/>
            </a:xfrm>
            <a:prstGeom prst="rect">
              <a:avLst/>
            </a:prstGeom>
            <a:gradFill rotWithShape="0">
              <a:gsLst>
                <a:gs pos="0">
                  <a:srgbClr val="824D00"/>
                </a:gs>
                <a:gs pos="50000">
                  <a:srgbClr val="E88A00"/>
                </a:gs>
                <a:gs pos="100000">
                  <a:srgbClr val="824D00"/>
                </a:gs>
              </a:gsLst>
              <a:lin ang="0" scaled="1"/>
            </a:gradFill>
            <a:ln w="9525">
              <a:solidFill>
                <a:srgbClr val="000000"/>
              </a:solidFill>
              <a:miter lim="800000"/>
              <a:headEnd/>
              <a:tailEnd/>
            </a:ln>
          </p:spPr>
          <p:txBody>
            <a:bodyPr/>
            <a:lstStyle/>
            <a:p>
              <a:endParaRPr lang="en-US"/>
            </a:p>
          </p:txBody>
        </p:sp>
        <p:sp>
          <p:nvSpPr>
            <p:cNvPr id="133130" name="Rectangle 342"/>
            <p:cNvSpPr>
              <a:spLocks noChangeAspect="1" noChangeArrowheads="1"/>
            </p:cNvSpPr>
            <p:nvPr/>
          </p:nvSpPr>
          <p:spPr bwMode="auto">
            <a:xfrm>
              <a:off x="1937" y="3125"/>
              <a:ext cx="129" cy="57"/>
            </a:xfrm>
            <a:prstGeom prst="rect">
              <a:avLst/>
            </a:prstGeom>
            <a:solidFill>
              <a:srgbClr val="993300"/>
            </a:solidFill>
            <a:ln w="9525">
              <a:noFill/>
              <a:miter lim="800000"/>
              <a:headEnd/>
              <a:tailEnd/>
            </a:ln>
          </p:spPr>
          <p:txBody>
            <a:bodyPr/>
            <a:lstStyle/>
            <a:p>
              <a:endParaRPr lang="en-US"/>
            </a:p>
          </p:txBody>
        </p:sp>
        <p:sp>
          <p:nvSpPr>
            <p:cNvPr id="133131" name="Rectangle 343" descr="Dark horizontal"/>
            <p:cNvSpPr>
              <a:spLocks noChangeAspect="1" noChangeArrowheads="1"/>
            </p:cNvSpPr>
            <p:nvPr/>
          </p:nvSpPr>
          <p:spPr bwMode="auto">
            <a:xfrm>
              <a:off x="1962" y="3175"/>
              <a:ext cx="80" cy="96"/>
            </a:xfrm>
            <a:prstGeom prst="rect">
              <a:avLst/>
            </a:prstGeom>
            <a:pattFill prst="dkHorz">
              <a:fgClr>
                <a:srgbClr val="993300"/>
              </a:fgClr>
              <a:bgClr>
                <a:srgbClr val="BE7100"/>
              </a:bgClr>
            </a:pattFill>
            <a:ln w="9525">
              <a:noFill/>
              <a:miter lim="800000"/>
              <a:headEnd/>
              <a:tailEnd/>
            </a:ln>
          </p:spPr>
          <p:txBody>
            <a:bodyPr/>
            <a:lstStyle/>
            <a:p>
              <a:endParaRPr lang="en-US"/>
            </a:p>
          </p:txBody>
        </p:sp>
        <p:grpSp>
          <p:nvGrpSpPr>
            <p:cNvPr id="133132" name="Group 344"/>
            <p:cNvGrpSpPr>
              <a:grpSpLocks/>
            </p:cNvGrpSpPr>
            <p:nvPr/>
          </p:nvGrpSpPr>
          <p:grpSpPr bwMode="auto">
            <a:xfrm>
              <a:off x="1668" y="1982"/>
              <a:ext cx="43" cy="655"/>
              <a:chOff x="6124" y="9105"/>
              <a:chExt cx="108" cy="1637"/>
            </a:xfrm>
          </p:grpSpPr>
          <p:grpSp>
            <p:nvGrpSpPr>
              <p:cNvPr id="133294" name="Group 345"/>
              <p:cNvGrpSpPr>
                <a:grpSpLocks noChangeAspect="1"/>
              </p:cNvGrpSpPr>
              <p:nvPr/>
            </p:nvGrpSpPr>
            <p:grpSpPr bwMode="auto">
              <a:xfrm>
                <a:off x="6124" y="9146"/>
                <a:ext cx="84" cy="794"/>
                <a:chOff x="6275" y="6597"/>
                <a:chExt cx="140" cy="1318"/>
              </a:xfrm>
            </p:grpSpPr>
            <p:sp>
              <p:nvSpPr>
                <p:cNvPr id="133303" name="Arc 346"/>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4" name="Arc 347"/>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5" name="Arc 348"/>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6" name="Arc 349"/>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7" name="Arc 350"/>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8" name="Arc 351"/>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95" name="Group 352"/>
              <p:cNvGrpSpPr>
                <a:grpSpLocks noChangeAspect="1"/>
              </p:cNvGrpSpPr>
              <p:nvPr/>
            </p:nvGrpSpPr>
            <p:grpSpPr bwMode="auto">
              <a:xfrm rot="5400000" flipH="1">
                <a:off x="5787" y="10297"/>
                <a:ext cx="805" cy="85"/>
                <a:chOff x="2690" y="1653"/>
                <a:chExt cx="1122" cy="150"/>
              </a:xfrm>
            </p:grpSpPr>
            <p:sp>
              <p:nvSpPr>
                <p:cNvPr id="133297" name="Arc 353"/>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8" name="Arc 354"/>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9" name="Arc 355"/>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0" name="Arc 356"/>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1" name="Arc 357"/>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302" name="Arc 358"/>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3296" name="Line 359"/>
              <p:cNvSpPr>
                <a:spLocks noChangeAspect="1" noChangeShapeType="1"/>
              </p:cNvSpPr>
              <p:nvPr/>
            </p:nvSpPr>
            <p:spPr bwMode="auto">
              <a:xfrm rot="18632485" flipV="1">
                <a:off x="6142" y="9114"/>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133133" name="Group 360"/>
            <p:cNvGrpSpPr>
              <a:grpSpLocks/>
            </p:cNvGrpSpPr>
            <p:nvPr/>
          </p:nvGrpSpPr>
          <p:grpSpPr bwMode="auto">
            <a:xfrm>
              <a:off x="1951" y="2018"/>
              <a:ext cx="213" cy="631"/>
              <a:chOff x="6856" y="9187"/>
              <a:chExt cx="532" cy="1577"/>
            </a:xfrm>
          </p:grpSpPr>
          <p:grpSp>
            <p:nvGrpSpPr>
              <p:cNvPr id="133279" name="Group 361"/>
              <p:cNvGrpSpPr>
                <a:grpSpLocks noChangeAspect="1"/>
              </p:cNvGrpSpPr>
              <p:nvPr/>
            </p:nvGrpSpPr>
            <p:grpSpPr bwMode="auto">
              <a:xfrm rot="1332069">
                <a:off x="7136" y="9218"/>
                <a:ext cx="84" cy="794"/>
                <a:chOff x="6275" y="6597"/>
                <a:chExt cx="140" cy="1318"/>
              </a:xfrm>
            </p:grpSpPr>
            <p:sp>
              <p:nvSpPr>
                <p:cNvPr id="133288" name="Arc 362"/>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9" name="Arc 363"/>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0" name="Arc 364"/>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1" name="Arc 365"/>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2" name="Arc 366"/>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93" name="Arc 367"/>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80" name="Group 368"/>
              <p:cNvGrpSpPr>
                <a:grpSpLocks noChangeAspect="1"/>
              </p:cNvGrpSpPr>
              <p:nvPr/>
            </p:nvGrpSpPr>
            <p:grpSpPr bwMode="auto">
              <a:xfrm rot="6732069" flipH="1">
                <a:off x="6496" y="10319"/>
                <a:ext cx="805" cy="85"/>
                <a:chOff x="2690" y="1653"/>
                <a:chExt cx="1122" cy="150"/>
              </a:xfrm>
            </p:grpSpPr>
            <p:sp>
              <p:nvSpPr>
                <p:cNvPr id="133282" name="Arc 369"/>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3" name="Arc 370"/>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4" name="Arc 371"/>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5" name="Arc 372"/>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6" name="Arc 373"/>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87" name="Arc 374"/>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3281" name="Line 375"/>
              <p:cNvSpPr>
                <a:spLocks noChangeAspect="1" noChangeShapeType="1"/>
              </p:cNvSpPr>
              <p:nvPr/>
            </p:nvSpPr>
            <p:spPr bwMode="auto">
              <a:xfrm rot="19964554" flipV="1">
                <a:off x="7325" y="9187"/>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133134" name="Group 376"/>
            <p:cNvGrpSpPr>
              <a:grpSpLocks/>
            </p:cNvGrpSpPr>
            <p:nvPr/>
          </p:nvGrpSpPr>
          <p:grpSpPr bwMode="auto">
            <a:xfrm>
              <a:off x="1265" y="2033"/>
              <a:ext cx="145" cy="619"/>
              <a:chOff x="5117" y="9209"/>
              <a:chExt cx="364" cy="1546"/>
            </a:xfrm>
          </p:grpSpPr>
          <p:grpSp>
            <p:nvGrpSpPr>
              <p:cNvPr id="133265" name="Group 377"/>
              <p:cNvGrpSpPr>
                <a:grpSpLocks noChangeAspect="1"/>
              </p:cNvGrpSpPr>
              <p:nvPr/>
            </p:nvGrpSpPr>
            <p:grpSpPr bwMode="auto">
              <a:xfrm rot="20267931" flipH="1">
                <a:off x="5117" y="9209"/>
                <a:ext cx="85" cy="794"/>
                <a:chOff x="6275" y="6597"/>
                <a:chExt cx="140" cy="1318"/>
              </a:xfrm>
            </p:grpSpPr>
            <p:sp>
              <p:nvSpPr>
                <p:cNvPr id="133273" name="Arc 378"/>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4" name="Arc 379"/>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5" name="Arc 380"/>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6" name="Arc 381"/>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7" name="Arc 382"/>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8" name="Arc 383"/>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66" name="Group 384"/>
              <p:cNvGrpSpPr>
                <a:grpSpLocks noChangeAspect="1"/>
              </p:cNvGrpSpPr>
              <p:nvPr/>
            </p:nvGrpSpPr>
            <p:grpSpPr bwMode="auto">
              <a:xfrm rot="-6732069">
                <a:off x="5036" y="10310"/>
                <a:ext cx="805" cy="85"/>
                <a:chOff x="2690" y="1653"/>
                <a:chExt cx="1122" cy="150"/>
              </a:xfrm>
            </p:grpSpPr>
            <p:sp>
              <p:nvSpPr>
                <p:cNvPr id="133267" name="Arc 385"/>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68" name="Arc 386"/>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69" name="Arc 387"/>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0" name="Arc 388"/>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1" name="Arc 389"/>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72" name="Arc 390"/>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sp>
          <p:nvSpPr>
            <p:cNvPr id="133135" name="Line 391"/>
            <p:cNvSpPr>
              <a:spLocks noChangeAspect="1" noChangeShapeType="1"/>
            </p:cNvSpPr>
            <p:nvPr/>
          </p:nvSpPr>
          <p:spPr bwMode="auto">
            <a:xfrm rot="1635446" flipH="1" flipV="1">
              <a:off x="1210" y="2044"/>
              <a:ext cx="25" cy="18"/>
            </a:xfrm>
            <a:prstGeom prst="line">
              <a:avLst/>
            </a:prstGeom>
            <a:noFill/>
            <a:ln w="19050">
              <a:solidFill>
                <a:schemeClr val="folHlink"/>
              </a:solidFill>
              <a:round/>
              <a:headEnd/>
              <a:tailEnd type="triangle" w="med" len="med"/>
            </a:ln>
          </p:spPr>
          <p:txBody>
            <a:bodyPr/>
            <a:lstStyle/>
            <a:p>
              <a:endParaRPr lang="en-US"/>
            </a:p>
          </p:txBody>
        </p:sp>
        <p:grpSp>
          <p:nvGrpSpPr>
            <p:cNvPr id="133136" name="Group 392"/>
            <p:cNvGrpSpPr>
              <a:grpSpLocks/>
            </p:cNvGrpSpPr>
            <p:nvPr/>
          </p:nvGrpSpPr>
          <p:grpSpPr bwMode="auto">
            <a:xfrm>
              <a:off x="2229" y="2639"/>
              <a:ext cx="367" cy="35"/>
              <a:chOff x="7528" y="10679"/>
              <a:chExt cx="916" cy="87"/>
            </a:xfrm>
          </p:grpSpPr>
          <p:sp>
            <p:nvSpPr>
              <p:cNvPr id="133258" name="Arc 393"/>
              <p:cNvSpPr>
                <a:spLocks noChangeAspect="1"/>
              </p:cNvSpPr>
              <p:nvPr/>
            </p:nvSpPr>
            <p:spPr bwMode="auto">
              <a:xfrm rot="10800000" flipH="1">
                <a:off x="7528" y="10716"/>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59" name="Arc 394"/>
              <p:cNvSpPr>
                <a:spLocks noChangeAspect="1"/>
              </p:cNvSpPr>
              <p:nvPr/>
            </p:nvSpPr>
            <p:spPr bwMode="auto">
              <a:xfrm rot="10800000" flipH="1" flipV="1">
                <a:off x="7667" y="1068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60" name="Arc 395"/>
              <p:cNvSpPr>
                <a:spLocks noChangeAspect="1"/>
              </p:cNvSpPr>
              <p:nvPr/>
            </p:nvSpPr>
            <p:spPr bwMode="auto">
              <a:xfrm rot="10800000" flipH="1">
                <a:off x="7803"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61" name="Arc 396"/>
              <p:cNvSpPr>
                <a:spLocks noChangeAspect="1"/>
              </p:cNvSpPr>
              <p:nvPr/>
            </p:nvSpPr>
            <p:spPr bwMode="auto">
              <a:xfrm rot="10800000" flipH="1" flipV="1">
                <a:off x="7936" y="10682"/>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62" name="Arc 397"/>
              <p:cNvSpPr>
                <a:spLocks noChangeAspect="1"/>
              </p:cNvSpPr>
              <p:nvPr/>
            </p:nvSpPr>
            <p:spPr bwMode="auto">
              <a:xfrm rot="10800000" flipH="1">
                <a:off x="8072"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63" name="Arc 398"/>
              <p:cNvSpPr>
                <a:spLocks noChangeAspect="1"/>
              </p:cNvSpPr>
              <p:nvPr/>
            </p:nvSpPr>
            <p:spPr bwMode="auto">
              <a:xfrm rot="10800000" flipH="1" flipV="1">
                <a:off x="8205" y="10682"/>
                <a:ext cx="123" cy="44"/>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CC00"/>
                </a:solidFill>
                <a:round/>
                <a:headEnd/>
                <a:tailEnd/>
              </a:ln>
            </p:spPr>
            <p:txBody>
              <a:bodyPr/>
              <a:lstStyle/>
              <a:p>
                <a:endParaRPr lang="en-US"/>
              </a:p>
            </p:txBody>
          </p:sp>
          <p:sp>
            <p:nvSpPr>
              <p:cNvPr id="133264" name="Line 399"/>
              <p:cNvSpPr>
                <a:spLocks noChangeAspect="1" noChangeShapeType="1"/>
              </p:cNvSpPr>
              <p:nvPr/>
            </p:nvSpPr>
            <p:spPr bwMode="auto">
              <a:xfrm rot="2432485" flipV="1">
                <a:off x="8381" y="10679"/>
                <a:ext cx="63" cy="45"/>
              </a:xfrm>
              <a:prstGeom prst="line">
                <a:avLst/>
              </a:prstGeom>
              <a:noFill/>
              <a:ln w="19050">
                <a:solidFill>
                  <a:srgbClr val="00CC00"/>
                </a:solidFill>
                <a:round/>
                <a:headEnd/>
                <a:tailEnd type="triangle" w="med" len="med"/>
              </a:ln>
            </p:spPr>
            <p:txBody>
              <a:bodyPr/>
              <a:lstStyle/>
              <a:p>
                <a:endParaRPr lang="en-US"/>
              </a:p>
            </p:txBody>
          </p:sp>
        </p:grpSp>
        <p:sp>
          <p:nvSpPr>
            <p:cNvPr id="133137" name="Arc 400"/>
            <p:cNvSpPr>
              <a:spLocks noChangeAspect="1"/>
            </p:cNvSpPr>
            <p:nvPr/>
          </p:nvSpPr>
          <p:spPr bwMode="auto">
            <a:xfrm flipH="1">
              <a:off x="978" y="2783"/>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38" name="Arc 401"/>
            <p:cNvSpPr>
              <a:spLocks noChangeAspect="1"/>
            </p:cNvSpPr>
            <p:nvPr/>
          </p:nvSpPr>
          <p:spPr bwMode="auto">
            <a:xfrm flipH="1" flipV="1">
              <a:off x="927" y="2849"/>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39" name="Arc 402"/>
            <p:cNvSpPr>
              <a:spLocks noChangeAspect="1"/>
            </p:cNvSpPr>
            <p:nvPr/>
          </p:nvSpPr>
          <p:spPr bwMode="auto">
            <a:xfrm flipH="1">
              <a:off x="873" y="2790"/>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0" name="Arc 403"/>
            <p:cNvSpPr>
              <a:spLocks noChangeAspect="1"/>
            </p:cNvSpPr>
            <p:nvPr/>
          </p:nvSpPr>
          <p:spPr bwMode="auto">
            <a:xfrm flipH="1" flipV="1">
              <a:off x="819" y="2854"/>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1" name="Arc 404"/>
            <p:cNvSpPr>
              <a:spLocks noChangeAspect="1"/>
            </p:cNvSpPr>
            <p:nvPr/>
          </p:nvSpPr>
          <p:spPr bwMode="auto">
            <a:xfrm flipH="1">
              <a:off x="768" y="2793"/>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2" name="Arc 405"/>
            <p:cNvSpPr>
              <a:spLocks noChangeAspect="1"/>
            </p:cNvSpPr>
            <p:nvPr/>
          </p:nvSpPr>
          <p:spPr bwMode="auto">
            <a:xfrm flipH="1" flipV="1">
              <a:off x="719" y="2850"/>
              <a:ext cx="49" cy="72"/>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3143" name="Arc 406"/>
            <p:cNvSpPr>
              <a:spLocks noChangeAspect="1"/>
            </p:cNvSpPr>
            <p:nvPr/>
          </p:nvSpPr>
          <p:spPr bwMode="auto">
            <a:xfrm flipH="1">
              <a:off x="1088" y="2783"/>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4" name="Arc 407"/>
            <p:cNvSpPr>
              <a:spLocks noChangeAspect="1"/>
            </p:cNvSpPr>
            <p:nvPr/>
          </p:nvSpPr>
          <p:spPr bwMode="auto">
            <a:xfrm flipH="1" flipV="1">
              <a:off x="1035" y="2849"/>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5" name="Line 408"/>
            <p:cNvSpPr>
              <a:spLocks noChangeAspect="1" noChangeShapeType="1"/>
            </p:cNvSpPr>
            <p:nvPr/>
          </p:nvSpPr>
          <p:spPr bwMode="auto">
            <a:xfrm rot="15005947" flipV="1">
              <a:off x="669" y="2857"/>
              <a:ext cx="26" cy="73"/>
            </a:xfrm>
            <a:prstGeom prst="line">
              <a:avLst/>
            </a:prstGeom>
            <a:noFill/>
            <a:ln w="19050">
              <a:solidFill>
                <a:srgbClr val="FF0000"/>
              </a:solidFill>
              <a:round/>
              <a:headEnd/>
              <a:tailEnd type="triangle" w="med" len="med"/>
            </a:ln>
          </p:spPr>
          <p:txBody>
            <a:bodyPr/>
            <a:lstStyle/>
            <a:p>
              <a:endParaRPr lang="en-US"/>
            </a:p>
          </p:txBody>
        </p:sp>
        <p:sp>
          <p:nvSpPr>
            <p:cNvPr id="133146" name="Arc 409"/>
            <p:cNvSpPr>
              <a:spLocks noChangeAspect="1"/>
            </p:cNvSpPr>
            <p:nvPr/>
          </p:nvSpPr>
          <p:spPr bwMode="auto">
            <a:xfrm>
              <a:off x="2348" y="2820"/>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7" name="Arc 410"/>
            <p:cNvSpPr>
              <a:spLocks noChangeAspect="1"/>
            </p:cNvSpPr>
            <p:nvPr/>
          </p:nvSpPr>
          <p:spPr bwMode="auto">
            <a:xfrm flipV="1">
              <a:off x="2399" y="2886"/>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8" name="Arc 411"/>
            <p:cNvSpPr>
              <a:spLocks noChangeAspect="1"/>
            </p:cNvSpPr>
            <p:nvPr/>
          </p:nvSpPr>
          <p:spPr bwMode="auto">
            <a:xfrm>
              <a:off x="2453" y="2828"/>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49" name="Arc 412"/>
            <p:cNvSpPr>
              <a:spLocks noChangeAspect="1"/>
            </p:cNvSpPr>
            <p:nvPr/>
          </p:nvSpPr>
          <p:spPr bwMode="auto">
            <a:xfrm flipV="1">
              <a:off x="2506" y="2891"/>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50" name="Arc 413"/>
            <p:cNvSpPr>
              <a:spLocks noChangeAspect="1"/>
            </p:cNvSpPr>
            <p:nvPr/>
          </p:nvSpPr>
          <p:spPr bwMode="auto">
            <a:xfrm>
              <a:off x="2558" y="2830"/>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51" name="Arc 414"/>
            <p:cNvSpPr>
              <a:spLocks noChangeAspect="1"/>
            </p:cNvSpPr>
            <p:nvPr/>
          </p:nvSpPr>
          <p:spPr bwMode="auto">
            <a:xfrm flipV="1">
              <a:off x="2612" y="2888"/>
              <a:ext cx="49" cy="71"/>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3152" name="Arc 415"/>
            <p:cNvSpPr>
              <a:spLocks noChangeAspect="1"/>
            </p:cNvSpPr>
            <p:nvPr/>
          </p:nvSpPr>
          <p:spPr bwMode="auto">
            <a:xfrm>
              <a:off x="2237" y="2820"/>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53" name="Arc 416"/>
            <p:cNvSpPr>
              <a:spLocks noChangeAspect="1"/>
            </p:cNvSpPr>
            <p:nvPr/>
          </p:nvSpPr>
          <p:spPr bwMode="auto">
            <a:xfrm flipV="1">
              <a:off x="2294" y="2887"/>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54" name="Line 417"/>
            <p:cNvSpPr>
              <a:spLocks noChangeAspect="1" noChangeShapeType="1"/>
            </p:cNvSpPr>
            <p:nvPr/>
          </p:nvSpPr>
          <p:spPr bwMode="auto">
            <a:xfrm rot="6594053" flipH="1" flipV="1">
              <a:off x="2685" y="2895"/>
              <a:ext cx="25" cy="74"/>
            </a:xfrm>
            <a:prstGeom prst="line">
              <a:avLst/>
            </a:prstGeom>
            <a:noFill/>
            <a:ln w="19050">
              <a:solidFill>
                <a:srgbClr val="FF0000"/>
              </a:solidFill>
              <a:round/>
              <a:headEnd/>
              <a:tailEnd type="triangle" w="med" len="med"/>
            </a:ln>
          </p:spPr>
          <p:txBody>
            <a:bodyPr/>
            <a:lstStyle/>
            <a:p>
              <a:endParaRPr lang="en-US"/>
            </a:p>
          </p:txBody>
        </p:sp>
        <p:sp>
          <p:nvSpPr>
            <p:cNvPr id="133155" name="Arc 418"/>
            <p:cNvSpPr>
              <a:spLocks noChangeAspect="1"/>
            </p:cNvSpPr>
            <p:nvPr/>
          </p:nvSpPr>
          <p:spPr bwMode="auto">
            <a:xfrm rot="10800000">
              <a:off x="1109" y="2658"/>
              <a:ext cx="54" cy="17"/>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156" name="Arc 419"/>
            <p:cNvSpPr>
              <a:spLocks noChangeAspect="1"/>
            </p:cNvSpPr>
            <p:nvPr/>
          </p:nvSpPr>
          <p:spPr bwMode="auto">
            <a:xfrm rot="10800000" flipV="1">
              <a:off x="1054" y="2644"/>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157" name="Arc 420"/>
            <p:cNvSpPr>
              <a:spLocks noChangeAspect="1"/>
            </p:cNvSpPr>
            <p:nvPr/>
          </p:nvSpPr>
          <p:spPr bwMode="auto">
            <a:xfrm rot="10800000">
              <a:off x="1000" y="2660"/>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158" name="Arc 421"/>
            <p:cNvSpPr>
              <a:spLocks noChangeAspect="1"/>
            </p:cNvSpPr>
            <p:nvPr/>
          </p:nvSpPr>
          <p:spPr bwMode="auto">
            <a:xfrm rot="10800000" flipV="1">
              <a:off x="946" y="2644"/>
              <a:ext cx="54"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159" name="Arc 422"/>
            <p:cNvSpPr>
              <a:spLocks noChangeAspect="1"/>
            </p:cNvSpPr>
            <p:nvPr/>
          </p:nvSpPr>
          <p:spPr bwMode="auto">
            <a:xfrm rot="10800000">
              <a:off x="892" y="2660"/>
              <a:ext cx="53" cy="1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160" name="Arc 423"/>
            <p:cNvSpPr>
              <a:spLocks noChangeAspect="1"/>
            </p:cNvSpPr>
            <p:nvPr/>
          </p:nvSpPr>
          <p:spPr bwMode="auto">
            <a:xfrm rot="10800000" flipV="1">
              <a:off x="843" y="2644"/>
              <a:ext cx="49" cy="18"/>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00FF"/>
              </a:solidFill>
              <a:round/>
              <a:headEnd/>
              <a:tailEnd/>
            </a:ln>
          </p:spPr>
          <p:txBody>
            <a:bodyPr/>
            <a:lstStyle/>
            <a:p>
              <a:endParaRPr lang="en-US"/>
            </a:p>
          </p:txBody>
        </p:sp>
        <p:sp>
          <p:nvSpPr>
            <p:cNvPr id="133161" name="Line 424"/>
            <p:cNvSpPr>
              <a:spLocks noChangeAspect="1" noChangeShapeType="1"/>
            </p:cNvSpPr>
            <p:nvPr/>
          </p:nvSpPr>
          <p:spPr bwMode="auto">
            <a:xfrm rot="-2432485" flipH="1" flipV="1">
              <a:off x="778" y="2643"/>
              <a:ext cx="26" cy="18"/>
            </a:xfrm>
            <a:prstGeom prst="line">
              <a:avLst/>
            </a:prstGeom>
            <a:noFill/>
            <a:ln w="19050">
              <a:solidFill>
                <a:srgbClr val="0000FF"/>
              </a:solidFill>
              <a:round/>
              <a:headEnd/>
              <a:tailEnd type="triangle" w="med" len="med"/>
            </a:ln>
          </p:spPr>
          <p:txBody>
            <a:bodyPr/>
            <a:lstStyle/>
            <a:p>
              <a:endParaRPr lang="en-US"/>
            </a:p>
          </p:txBody>
        </p:sp>
        <p:sp>
          <p:nvSpPr>
            <p:cNvPr id="133162" name="Rectangle 425"/>
            <p:cNvSpPr>
              <a:spLocks noChangeAspect="1" noChangeArrowheads="1"/>
            </p:cNvSpPr>
            <p:nvPr/>
          </p:nvSpPr>
          <p:spPr bwMode="auto">
            <a:xfrm>
              <a:off x="3306" y="2670"/>
              <a:ext cx="1035" cy="23"/>
            </a:xfrm>
            <a:prstGeom prst="rect">
              <a:avLst/>
            </a:prstGeom>
            <a:gradFill rotWithShape="0">
              <a:gsLst>
                <a:gs pos="0">
                  <a:srgbClr val="E88A00"/>
                </a:gs>
                <a:gs pos="100000">
                  <a:srgbClr val="995B00"/>
                </a:gs>
              </a:gsLst>
              <a:lin ang="5400000" scaled="1"/>
            </a:gradFill>
            <a:ln w="9525">
              <a:solidFill>
                <a:srgbClr val="000000"/>
              </a:solidFill>
              <a:miter lim="800000"/>
              <a:headEnd/>
              <a:tailEnd/>
            </a:ln>
          </p:spPr>
          <p:txBody>
            <a:bodyPr/>
            <a:lstStyle/>
            <a:p>
              <a:endParaRPr lang="en-US"/>
            </a:p>
          </p:txBody>
        </p:sp>
        <p:sp>
          <p:nvSpPr>
            <p:cNvPr id="133163" name="Rectangle 426"/>
            <p:cNvSpPr>
              <a:spLocks noChangeAspect="1" noChangeArrowheads="1"/>
            </p:cNvSpPr>
            <p:nvPr/>
          </p:nvSpPr>
          <p:spPr bwMode="auto">
            <a:xfrm>
              <a:off x="4088" y="3105"/>
              <a:ext cx="86" cy="96"/>
            </a:xfrm>
            <a:prstGeom prst="rect">
              <a:avLst/>
            </a:prstGeom>
            <a:solidFill>
              <a:srgbClr val="FFFFFF">
                <a:alpha val="50195"/>
              </a:srgbClr>
            </a:solidFill>
            <a:ln w="9525">
              <a:noFill/>
              <a:miter lim="800000"/>
              <a:headEnd/>
              <a:tailEnd/>
            </a:ln>
          </p:spPr>
          <p:txBody>
            <a:bodyPr/>
            <a:lstStyle/>
            <a:p>
              <a:endParaRPr lang="en-US"/>
            </a:p>
          </p:txBody>
        </p:sp>
        <p:sp>
          <p:nvSpPr>
            <p:cNvPr id="133164" name="Rectangle 427"/>
            <p:cNvSpPr>
              <a:spLocks noChangeAspect="1" noChangeArrowheads="1"/>
            </p:cNvSpPr>
            <p:nvPr/>
          </p:nvSpPr>
          <p:spPr bwMode="auto">
            <a:xfrm>
              <a:off x="4126" y="2680"/>
              <a:ext cx="12" cy="583"/>
            </a:xfrm>
            <a:prstGeom prst="rect">
              <a:avLst/>
            </a:prstGeom>
            <a:gradFill rotWithShape="0">
              <a:gsLst>
                <a:gs pos="0">
                  <a:srgbClr val="824D00"/>
                </a:gs>
                <a:gs pos="50000">
                  <a:srgbClr val="E88A00"/>
                </a:gs>
                <a:gs pos="100000">
                  <a:srgbClr val="824D00"/>
                </a:gs>
              </a:gsLst>
              <a:lin ang="0" scaled="1"/>
            </a:gradFill>
            <a:ln w="9525">
              <a:solidFill>
                <a:srgbClr val="000000"/>
              </a:solidFill>
              <a:miter lim="800000"/>
              <a:headEnd/>
              <a:tailEnd/>
            </a:ln>
          </p:spPr>
          <p:txBody>
            <a:bodyPr/>
            <a:lstStyle/>
            <a:p>
              <a:endParaRPr lang="en-US"/>
            </a:p>
          </p:txBody>
        </p:sp>
        <p:sp>
          <p:nvSpPr>
            <p:cNvPr id="133165" name="Rectangle 428"/>
            <p:cNvSpPr>
              <a:spLocks noChangeAspect="1" noChangeArrowheads="1"/>
            </p:cNvSpPr>
            <p:nvPr/>
          </p:nvSpPr>
          <p:spPr bwMode="auto">
            <a:xfrm>
              <a:off x="4067" y="3131"/>
              <a:ext cx="129" cy="57"/>
            </a:xfrm>
            <a:prstGeom prst="rect">
              <a:avLst/>
            </a:prstGeom>
            <a:solidFill>
              <a:srgbClr val="993300"/>
            </a:solidFill>
            <a:ln w="9525">
              <a:noFill/>
              <a:miter lim="800000"/>
              <a:headEnd/>
              <a:tailEnd/>
            </a:ln>
          </p:spPr>
          <p:txBody>
            <a:bodyPr/>
            <a:lstStyle/>
            <a:p>
              <a:endParaRPr lang="en-US"/>
            </a:p>
          </p:txBody>
        </p:sp>
        <p:sp>
          <p:nvSpPr>
            <p:cNvPr id="133166" name="Rectangle 429" descr="Dark horizontal"/>
            <p:cNvSpPr>
              <a:spLocks noChangeAspect="1" noChangeArrowheads="1"/>
            </p:cNvSpPr>
            <p:nvPr/>
          </p:nvSpPr>
          <p:spPr bwMode="auto">
            <a:xfrm>
              <a:off x="4092" y="3181"/>
              <a:ext cx="79" cy="96"/>
            </a:xfrm>
            <a:prstGeom prst="rect">
              <a:avLst/>
            </a:prstGeom>
            <a:pattFill prst="dkHorz">
              <a:fgClr>
                <a:srgbClr val="993300"/>
              </a:fgClr>
              <a:bgClr>
                <a:srgbClr val="BE7100"/>
              </a:bgClr>
            </a:pattFill>
            <a:ln w="9525">
              <a:noFill/>
              <a:miter lim="800000"/>
              <a:headEnd/>
              <a:tailEnd/>
            </a:ln>
          </p:spPr>
          <p:txBody>
            <a:bodyPr/>
            <a:lstStyle/>
            <a:p>
              <a:endParaRPr lang="en-US"/>
            </a:p>
          </p:txBody>
        </p:sp>
        <p:grpSp>
          <p:nvGrpSpPr>
            <p:cNvPr id="133167" name="Group 430"/>
            <p:cNvGrpSpPr>
              <a:grpSpLocks/>
            </p:cNvGrpSpPr>
            <p:nvPr/>
          </p:nvGrpSpPr>
          <p:grpSpPr bwMode="auto">
            <a:xfrm>
              <a:off x="3797" y="1988"/>
              <a:ext cx="44" cy="655"/>
              <a:chOff x="6124" y="9105"/>
              <a:chExt cx="108" cy="1637"/>
            </a:xfrm>
          </p:grpSpPr>
          <p:grpSp>
            <p:nvGrpSpPr>
              <p:cNvPr id="133243" name="Group 431"/>
              <p:cNvGrpSpPr>
                <a:grpSpLocks noChangeAspect="1"/>
              </p:cNvGrpSpPr>
              <p:nvPr/>
            </p:nvGrpSpPr>
            <p:grpSpPr bwMode="auto">
              <a:xfrm>
                <a:off x="6124" y="9146"/>
                <a:ext cx="84" cy="794"/>
                <a:chOff x="6275" y="6597"/>
                <a:chExt cx="140" cy="1318"/>
              </a:xfrm>
            </p:grpSpPr>
            <p:sp>
              <p:nvSpPr>
                <p:cNvPr id="133252" name="Arc 432"/>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3" name="Arc 433"/>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4" name="Arc 434"/>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5" name="Arc 435"/>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6" name="Arc 436"/>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7" name="Arc 437"/>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44" name="Group 438"/>
              <p:cNvGrpSpPr>
                <a:grpSpLocks noChangeAspect="1"/>
              </p:cNvGrpSpPr>
              <p:nvPr/>
            </p:nvGrpSpPr>
            <p:grpSpPr bwMode="auto">
              <a:xfrm rot="5400000" flipH="1">
                <a:off x="5787" y="10297"/>
                <a:ext cx="805" cy="85"/>
                <a:chOff x="2690" y="1653"/>
                <a:chExt cx="1122" cy="150"/>
              </a:xfrm>
            </p:grpSpPr>
            <p:sp>
              <p:nvSpPr>
                <p:cNvPr id="133246" name="Arc 439"/>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7" name="Arc 440"/>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8" name="Arc 441"/>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9" name="Arc 442"/>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0" name="Arc 443"/>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51" name="Arc 444"/>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3245" name="Line 445"/>
              <p:cNvSpPr>
                <a:spLocks noChangeAspect="1" noChangeShapeType="1"/>
              </p:cNvSpPr>
              <p:nvPr/>
            </p:nvSpPr>
            <p:spPr bwMode="auto">
              <a:xfrm rot="18632485" flipV="1">
                <a:off x="6142" y="9114"/>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133168" name="Group 446"/>
            <p:cNvGrpSpPr>
              <a:grpSpLocks/>
            </p:cNvGrpSpPr>
            <p:nvPr/>
          </p:nvGrpSpPr>
          <p:grpSpPr bwMode="auto">
            <a:xfrm>
              <a:off x="4090" y="2030"/>
              <a:ext cx="213" cy="631"/>
              <a:chOff x="6856" y="9187"/>
              <a:chExt cx="532" cy="1577"/>
            </a:xfrm>
          </p:grpSpPr>
          <p:grpSp>
            <p:nvGrpSpPr>
              <p:cNvPr id="133228" name="Group 447"/>
              <p:cNvGrpSpPr>
                <a:grpSpLocks noChangeAspect="1"/>
              </p:cNvGrpSpPr>
              <p:nvPr/>
            </p:nvGrpSpPr>
            <p:grpSpPr bwMode="auto">
              <a:xfrm rot="1332069">
                <a:off x="7136" y="9218"/>
                <a:ext cx="84" cy="794"/>
                <a:chOff x="6275" y="6597"/>
                <a:chExt cx="140" cy="1318"/>
              </a:xfrm>
            </p:grpSpPr>
            <p:sp>
              <p:nvSpPr>
                <p:cNvPr id="133237" name="Arc 448"/>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8" name="Arc 449"/>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9" name="Arc 450"/>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0" name="Arc 451"/>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1" name="Arc 452"/>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42" name="Arc 453"/>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29" name="Group 454"/>
              <p:cNvGrpSpPr>
                <a:grpSpLocks noChangeAspect="1"/>
              </p:cNvGrpSpPr>
              <p:nvPr/>
            </p:nvGrpSpPr>
            <p:grpSpPr bwMode="auto">
              <a:xfrm rot="6732069" flipH="1">
                <a:off x="6496" y="10319"/>
                <a:ext cx="805" cy="85"/>
                <a:chOff x="2690" y="1653"/>
                <a:chExt cx="1122" cy="150"/>
              </a:xfrm>
            </p:grpSpPr>
            <p:sp>
              <p:nvSpPr>
                <p:cNvPr id="133231" name="Arc 455"/>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2" name="Arc 456"/>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3" name="Arc 457"/>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4" name="Arc 458"/>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5" name="Arc 459"/>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36" name="Arc 460"/>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sp>
            <p:nvSpPr>
              <p:cNvPr id="133230" name="Line 461"/>
              <p:cNvSpPr>
                <a:spLocks noChangeAspect="1" noChangeShapeType="1"/>
              </p:cNvSpPr>
              <p:nvPr/>
            </p:nvSpPr>
            <p:spPr bwMode="auto">
              <a:xfrm rot="19964554" flipV="1">
                <a:off x="7325" y="9187"/>
                <a:ext cx="63" cy="45"/>
              </a:xfrm>
              <a:prstGeom prst="line">
                <a:avLst/>
              </a:prstGeom>
              <a:noFill/>
              <a:ln w="19050">
                <a:solidFill>
                  <a:schemeClr val="folHlink"/>
                </a:solidFill>
                <a:round/>
                <a:headEnd/>
                <a:tailEnd type="triangle" w="med" len="med"/>
              </a:ln>
            </p:spPr>
            <p:txBody>
              <a:bodyPr/>
              <a:lstStyle/>
              <a:p>
                <a:endParaRPr lang="en-US"/>
              </a:p>
            </p:txBody>
          </p:sp>
        </p:grpSp>
        <p:grpSp>
          <p:nvGrpSpPr>
            <p:cNvPr id="133169" name="Group 462"/>
            <p:cNvGrpSpPr>
              <a:grpSpLocks/>
            </p:cNvGrpSpPr>
            <p:nvPr/>
          </p:nvGrpSpPr>
          <p:grpSpPr bwMode="auto">
            <a:xfrm>
              <a:off x="3395" y="2039"/>
              <a:ext cx="145" cy="619"/>
              <a:chOff x="5117" y="9209"/>
              <a:chExt cx="364" cy="1546"/>
            </a:xfrm>
          </p:grpSpPr>
          <p:grpSp>
            <p:nvGrpSpPr>
              <p:cNvPr id="133214" name="Group 463"/>
              <p:cNvGrpSpPr>
                <a:grpSpLocks noChangeAspect="1"/>
              </p:cNvGrpSpPr>
              <p:nvPr/>
            </p:nvGrpSpPr>
            <p:grpSpPr bwMode="auto">
              <a:xfrm rot="20267931" flipH="1">
                <a:off x="5117" y="9209"/>
                <a:ext cx="85" cy="794"/>
                <a:chOff x="6275" y="6597"/>
                <a:chExt cx="140" cy="1318"/>
              </a:xfrm>
            </p:grpSpPr>
            <p:sp>
              <p:nvSpPr>
                <p:cNvPr id="133222" name="Arc 464"/>
                <p:cNvSpPr>
                  <a:spLocks noChangeAspect="1"/>
                </p:cNvSpPr>
                <p:nvPr/>
              </p:nvSpPr>
              <p:spPr bwMode="auto">
                <a:xfrm rot="5400000" flipH="1">
                  <a:off x="6268" y="7767"/>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3" name="Arc 465"/>
                <p:cNvSpPr>
                  <a:spLocks noChangeAspect="1"/>
                </p:cNvSpPr>
                <p:nvPr/>
              </p:nvSpPr>
              <p:spPr bwMode="auto">
                <a:xfrm rot="5400000" flipH="1" flipV="1">
                  <a:off x="6201" y="7546"/>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4" name="Arc 466"/>
                <p:cNvSpPr>
                  <a:spLocks noChangeAspect="1"/>
                </p:cNvSpPr>
                <p:nvPr/>
              </p:nvSpPr>
              <p:spPr bwMode="auto">
                <a:xfrm rot="5400000" flipH="1">
                  <a:off x="6268" y="7321"/>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5" name="Arc 467"/>
                <p:cNvSpPr>
                  <a:spLocks noChangeAspect="1"/>
                </p:cNvSpPr>
                <p:nvPr/>
              </p:nvSpPr>
              <p:spPr bwMode="auto">
                <a:xfrm rot="5400000" flipH="1" flipV="1">
                  <a:off x="6201" y="7099"/>
                  <a:ext cx="222"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6" name="Arc 468"/>
                <p:cNvSpPr>
                  <a:spLocks noChangeAspect="1"/>
                </p:cNvSpPr>
                <p:nvPr/>
              </p:nvSpPr>
              <p:spPr bwMode="auto">
                <a:xfrm rot="5400000" flipH="1">
                  <a:off x="6268" y="6874"/>
                  <a:ext cx="221" cy="73"/>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7" name="Arc 469"/>
                <p:cNvSpPr>
                  <a:spLocks noChangeAspect="1"/>
                </p:cNvSpPr>
                <p:nvPr/>
              </p:nvSpPr>
              <p:spPr bwMode="auto">
                <a:xfrm rot="5400000" flipH="1" flipV="1">
                  <a:off x="6211" y="6662"/>
                  <a:ext cx="204" cy="73"/>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nvGrpSpPr>
              <p:cNvPr id="133215" name="Group 470"/>
              <p:cNvGrpSpPr>
                <a:grpSpLocks noChangeAspect="1"/>
              </p:cNvGrpSpPr>
              <p:nvPr/>
            </p:nvGrpSpPr>
            <p:grpSpPr bwMode="auto">
              <a:xfrm rot="-6732069">
                <a:off x="5036" y="10310"/>
                <a:ext cx="805" cy="85"/>
                <a:chOff x="2690" y="1653"/>
                <a:chExt cx="1122" cy="150"/>
              </a:xfrm>
            </p:grpSpPr>
            <p:sp>
              <p:nvSpPr>
                <p:cNvPr id="133216" name="Arc 471"/>
                <p:cNvSpPr>
                  <a:spLocks noChangeAspect="1"/>
                </p:cNvSpPr>
                <p:nvPr/>
              </p:nvSpPr>
              <p:spPr bwMode="auto">
                <a:xfrm>
                  <a:off x="269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17" name="Arc 472"/>
                <p:cNvSpPr>
                  <a:spLocks noChangeAspect="1"/>
                </p:cNvSpPr>
                <p:nvPr/>
              </p:nvSpPr>
              <p:spPr bwMode="auto">
                <a:xfrm flipV="1">
                  <a:off x="287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18" name="Arc 473"/>
                <p:cNvSpPr>
                  <a:spLocks noChangeAspect="1"/>
                </p:cNvSpPr>
                <p:nvPr/>
              </p:nvSpPr>
              <p:spPr bwMode="auto">
                <a:xfrm>
                  <a:off x="3065"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19" name="Arc 474"/>
                <p:cNvSpPr>
                  <a:spLocks noChangeAspect="1"/>
                </p:cNvSpPr>
                <p:nvPr/>
              </p:nvSpPr>
              <p:spPr bwMode="auto">
                <a:xfrm flipV="1">
                  <a:off x="3251"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0" name="Arc 475"/>
                <p:cNvSpPr>
                  <a:spLocks noChangeAspect="1"/>
                </p:cNvSpPr>
                <p:nvPr/>
              </p:nvSpPr>
              <p:spPr bwMode="auto">
                <a:xfrm>
                  <a:off x="3440" y="1653"/>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sp>
              <p:nvSpPr>
                <p:cNvPr id="133221" name="Arc 476"/>
                <p:cNvSpPr>
                  <a:spLocks noChangeAspect="1"/>
                </p:cNvSpPr>
                <p:nvPr/>
              </p:nvSpPr>
              <p:spPr bwMode="auto">
                <a:xfrm flipV="1">
                  <a:off x="3626" y="1725"/>
                  <a:ext cx="186" cy="78"/>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solidFill>
                  <a:schemeClr val="folHlink"/>
                </a:solidFill>
                <a:ln w="19050">
                  <a:solidFill>
                    <a:schemeClr val="folHlink"/>
                  </a:solidFill>
                  <a:round/>
                  <a:headEnd/>
                  <a:tailEnd/>
                </a:ln>
              </p:spPr>
              <p:txBody>
                <a:bodyPr/>
                <a:lstStyle/>
                <a:p>
                  <a:endParaRPr lang="en-US"/>
                </a:p>
              </p:txBody>
            </p:sp>
          </p:grpSp>
        </p:grpSp>
        <p:sp>
          <p:nvSpPr>
            <p:cNvPr id="133170" name="Line 477"/>
            <p:cNvSpPr>
              <a:spLocks noChangeAspect="1" noChangeShapeType="1"/>
            </p:cNvSpPr>
            <p:nvPr/>
          </p:nvSpPr>
          <p:spPr bwMode="auto">
            <a:xfrm rot="1635446" flipH="1" flipV="1">
              <a:off x="3340" y="2050"/>
              <a:ext cx="25" cy="18"/>
            </a:xfrm>
            <a:prstGeom prst="line">
              <a:avLst/>
            </a:prstGeom>
            <a:noFill/>
            <a:ln w="19050">
              <a:solidFill>
                <a:schemeClr val="folHlink"/>
              </a:solidFill>
              <a:round/>
              <a:headEnd/>
              <a:tailEnd type="triangle" w="med" len="med"/>
            </a:ln>
          </p:spPr>
          <p:txBody>
            <a:bodyPr/>
            <a:lstStyle/>
            <a:p>
              <a:endParaRPr lang="en-US"/>
            </a:p>
          </p:txBody>
        </p:sp>
        <p:grpSp>
          <p:nvGrpSpPr>
            <p:cNvPr id="133171" name="Group 478"/>
            <p:cNvGrpSpPr>
              <a:grpSpLocks/>
            </p:cNvGrpSpPr>
            <p:nvPr/>
          </p:nvGrpSpPr>
          <p:grpSpPr bwMode="auto">
            <a:xfrm>
              <a:off x="4359" y="2645"/>
              <a:ext cx="366" cy="35"/>
              <a:chOff x="7528" y="10679"/>
              <a:chExt cx="916" cy="87"/>
            </a:xfrm>
          </p:grpSpPr>
          <p:sp>
            <p:nvSpPr>
              <p:cNvPr id="133207" name="Arc 479"/>
              <p:cNvSpPr>
                <a:spLocks noChangeAspect="1"/>
              </p:cNvSpPr>
              <p:nvPr/>
            </p:nvSpPr>
            <p:spPr bwMode="auto">
              <a:xfrm rot="10800000" flipH="1">
                <a:off x="7528" y="10716"/>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208" name="Arc 480"/>
              <p:cNvSpPr>
                <a:spLocks noChangeAspect="1"/>
              </p:cNvSpPr>
              <p:nvPr/>
            </p:nvSpPr>
            <p:spPr bwMode="auto">
              <a:xfrm rot="10800000" flipH="1" flipV="1">
                <a:off x="7667" y="1068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209" name="Arc 481"/>
              <p:cNvSpPr>
                <a:spLocks noChangeAspect="1"/>
              </p:cNvSpPr>
              <p:nvPr/>
            </p:nvSpPr>
            <p:spPr bwMode="auto">
              <a:xfrm rot="10800000" flipH="1">
                <a:off x="7803"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210" name="Arc 482"/>
              <p:cNvSpPr>
                <a:spLocks noChangeAspect="1"/>
              </p:cNvSpPr>
              <p:nvPr/>
            </p:nvSpPr>
            <p:spPr bwMode="auto">
              <a:xfrm rot="10800000" flipH="1" flipV="1">
                <a:off x="7936" y="10682"/>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211" name="Arc 483"/>
              <p:cNvSpPr>
                <a:spLocks noChangeAspect="1"/>
              </p:cNvSpPr>
              <p:nvPr/>
            </p:nvSpPr>
            <p:spPr bwMode="auto">
              <a:xfrm rot="10800000" flipH="1">
                <a:off x="8072" y="10722"/>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00FF"/>
                </a:solidFill>
                <a:round/>
                <a:headEnd/>
                <a:tailEnd/>
              </a:ln>
            </p:spPr>
            <p:txBody>
              <a:bodyPr/>
              <a:lstStyle/>
              <a:p>
                <a:endParaRPr lang="en-US"/>
              </a:p>
            </p:txBody>
          </p:sp>
          <p:sp>
            <p:nvSpPr>
              <p:cNvPr id="133212" name="Arc 484"/>
              <p:cNvSpPr>
                <a:spLocks noChangeAspect="1"/>
              </p:cNvSpPr>
              <p:nvPr/>
            </p:nvSpPr>
            <p:spPr bwMode="auto">
              <a:xfrm rot="10800000" flipH="1" flipV="1">
                <a:off x="8205" y="10682"/>
                <a:ext cx="123" cy="44"/>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00FF"/>
                </a:solidFill>
                <a:round/>
                <a:headEnd/>
                <a:tailEnd/>
              </a:ln>
            </p:spPr>
            <p:txBody>
              <a:bodyPr/>
              <a:lstStyle/>
              <a:p>
                <a:endParaRPr lang="en-US"/>
              </a:p>
            </p:txBody>
          </p:sp>
          <p:sp>
            <p:nvSpPr>
              <p:cNvPr id="133213" name="Line 485"/>
              <p:cNvSpPr>
                <a:spLocks noChangeAspect="1" noChangeShapeType="1"/>
              </p:cNvSpPr>
              <p:nvPr/>
            </p:nvSpPr>
            <p:spPr bwMode="auto">
              <a:xfrm rot="2432485" flipV="1">
                <a:off x="8381" y="10679"/>
                <a:ext cx="63" cy="45"/>
              </a:xfrm>
              <a:prstGeom prst="line">
                <a:avLst/>
              </a:prstGeom>
              <a:noFill/>
              <a:ln w="19050">
                <a:solidFill>
                  <a:srgbClr val="0000FF"/>
                </a:solidFill>
                <a:round/>
                <a:headEnd/>
                <a:tailEnd type="triangle" w="med" len="med"/>
              </a:ln>
            </p:spPr>
            <p:txBody>
              <a:bodyPr/>
              <a:lstStyle/>
              <a:p>
                <a:endParaRPr lang="en-US"/>
              </a:p>
            </p:txBody>
          </p:sp>
        </p:grpSp>
        <p:sp>
          <p:nvSpPr>
            <p:cNvPr id="133172" name="Arc 486"/>
            <p:cNvSpPr>
              <a:spLocks noChangeAspect="1"/>
            </p:cNvSpPr>
            <p:nvPr/>
          </p:nvSpPr>
          <p:spPr bwMode="auto">
            <a:xfrm flipH="1">
              <a:off x="3108" y="2789"/>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3" name="Arc 487"/>
            <p:cNvSpPr>
              <a:spLocks noChangeAspect="1"/>
            </p:cNvSpPr>
            <p:nvPr/>
          </p:nvSpPr>
          <p:spPr bwMode="auto">
            <a:xfrm flipH="1" flipV="1">
              <a:off x="3057" y="2855"/>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4" name="Arc 488"/>
            <p:cNvSpPr>
              <a:spLocks noChangeAspect="1"/>
            </p:cNvSpPr>
            <p:nvPr/>
          </p:nvSpPr>
          <p:spPr bwMode="auto">
            <a:xfrm flipH="1">
              <a:off x="3003" y="2796"/>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5" name="Arc 489"/>
            <p:cNvSpPr>
              <a:spLocks noChangeAspect="1"/>
            </p:cNvSpPr>
            <p:nvPr/>
          </p:nvSpPr>
          <p:spPr bwMode="auto">
            <a:xfrm flipH="1" flipV="1">
              <a:off x="2949" y="2860"/>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6" name="Arc 490"/>
            <p:cNvSpPr>
              <a:spLocks noChangeAspect="1"/>
            </p:cNvSpPr>
            <p:nvPr/>
          </p:nvSpPr>
          <p:spPr bwMode="auto">
            <a:xfrm flipH="1">
              <a:off x="2897" y="2799"/>
              <a:ext cx="54"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7" name="Arc 491"/>
            <p:cNvSpPr>
              <a:spLocks noChangeAspect="1"/>
            </p:cNvSpPr>
            <p:nvPr/>
          </p:nvSpPr>
          <p:spPr bwMode="auto">
            <a:xfrm flipH="1" flipV="1">
              <a:off x="2849" y="2856"/>
              <a:ext cx="49" cy="72"/>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3178" name="Arc 492"/>
            <p:cNvSpPr>
              <a:spLocks noChangeAspect="1"/>
            </p:cNvSpPr>
            <p:nvPr/>
          </p:nvSpPr>
          <p:spPr bwMode="auto">
            <a:xfrm flipH="1">
              <a:off x="3218" y="2789"/>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79" name="Arc 493"/>
            <p:cNvSpPr>
              <a:spLocks noChangeAspect="1"/>
            </p:cNvSpPr>
            <p:nvPr/>
          </p:nvSpPr>
          <p:spPr bwMode="auto">
            <a:xfrm flipH="1" flipV="1">
              <a:off x="3165" y="2855"/>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0" name="Line 494"/>
            <p:cNvSpPr>
              <a:spLocks noChangeAspect="1" noChangeShapeType="1"/>
            </p:cNvSpPr>
            <p:nvPr/>
          </p:nvSpPr>
          <p:spPr bwMode="auto">
            <a:xfrm rot="15005947" flipV="1">
              <a:off x="2799" y="2863"/>
              <a:ext cx="26" cy="73"/>
            </a:xfrm>
            <a:prstGeom prst="line">
              <a:avLst/>
            </a:prstGeom>
            <a:noFill/>
            <a:ln w="19050">
              <a:solidFill>
                <a:srgbClr val="FF0000"/>
              </a:solidFill>
              <a:round/>
              <a:headEnd/>
              <a:tailEnd type="triangle" w="med" len="med"/>
            </a:ln>
          </p:spPr>
          <p:txBody>
            <a:bodyPr/>
            <a:lstStyle/>
            <a:p>
              <a:endParaRPr lang="en-US"/>
            </a:p>
          </p:txBody>
        </p:sp>
        <p:sp>
          <p:nvSpPr>
            <p:cNvPr id="133181" name="Arc 495"/>
            <p:cNvSpPr>
              <a:spLocks noChangeAspect="1"/>
            </p:cNvSpPr>
            <p:nvPr/>
          </p:nvSpPr>
          <p:spPr bwMode="auto">
            <a:xfrm>
              <a:off x="4477" y="2826"/>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2" name="Arc 496"/>
            <p:cNvSpPr>
              <a:spLocks noChangeAspect="1"/>
            </p:cNvSpPr>
            <p:nvPr/>
          </p:nvSpPr>
          <p:spPr bwMode="auto">
            <a:xfrm flipV="1">
              <a:off x="4529" y="2892"/>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3" name="Arc 497"/>
            <p:cNvSpPr>
              <a:spLocks noChangeAspect="1"/>
            </p:cNvSpPr>
            <p:nvPr/>
          </p:nvSpPr>
          <p:spPr bwMode="auto">
            <a:xfrm>
              <a:off x="4583" y="2834"/>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4" name="Arc 498"/>
            <p:cNvSpPr>
              <a:spLocks noChangeAspect="1"/>
            </p:cNvSpPr>
            <p:nvPr/>
          </p:nvSpPr>
          <p:spPr bwMode="auto">
            <a:xfrm flipV="1">
              <a:off x="4636" y="2897"/>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5" name="Arc 499"/>
            <p:cNvSpPr>
              <a:spLocks noChangeAspect="1"/>
            </p:cNvSpPr>
            <p:nvPr/>
          </p:nvSpPr>
          <p:spPr bwMode="auto">
            <a:xfrm>
              <a:off x="4688" y="2836"/>
              <a:ext cx="53"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6" name="Arc 500"/>
            <p:cNvSpPr>
              <a:spLocks noChangeAspect="1"/>
            </p:cNvSpPr>
            <p:nvPr/>
          </p:nvSpPr>
          <p:spPr bwMode="auto">
            <a:xfrm flipV="1">
              <a:off x="4741" y="2894"/>
              <a:ext cx="50" cy="71"/>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FF0000"/>
              </a:solidFill>
              <a:round/>
              <a:headEnd/>
              <a:tailEnd/>
            </a:ln>
          </p:spPr>
          <p:txBody>
            <a:bodyPr/>
            <a:lstStyle/>
            <a:p>
              <a:endParaRPr lang="en-US"/>
            </a:p>
          </p:txBody>
        </p:sp>
        <p:sp>
          <p:nvSpPr>
            <p:cNvPr id="133187" name="Arc 501"/>
            <p:cNvSpPr>
              <a:spLocks noChangeAspect="1"/>
            </p:cNvSpPr>
            <p:nvPr/>
          </p:nvSpPr>
          <p:spPr bwMode="auto">
            <a:xfrm>
              <a:off x="4367" y="2826"/>
              <a:ext cx="54" cy="72"/>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8" name="Arc 502"/>
            <p:cNvSpPr>
              <a:spLocks noChangeAspect="1"/>
            </p:cNvSpPr>
            <p:nvPr/>
          </p:nvSpPr>
          <p:spPr bwMode="auto">
            <a:xfrm flipV="1">
              <a:off x="4424" y="2893"/>
              <a:ext cx="53" cy="71"/>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FF0000"/>
              </a:solidFill>
              <a:round/>
              <a:headEnd/>
              <a:tailEnd/>
            </a:ln>
          </p:spPr>
          <p:txBody>
            <a:bodyPr/>
            <a:lstStyle/>
            <a:p>
              <a:endParaRPr lang="en-US"/>
            </a:p>
          </p:txBody>
        </p:sp>
        <p:sp>
          <p:nvSpPr>
            <p:cNvPr id="133189" name="Line 503"/>
            <p:cNvSpPr>
              <a:spLocks noChangeAspect="1" noChangeShapeType="1"/>
            </p:cNvSpPr>
            <p:nvPr/>
          </p:nvSpPr>
          <p:spPr bwMode="auto">
            <a:xfrm rot="6594053" flipH="1" flipV="1">
              <a:off x="4815" y="2901"/>
              <a:ext cx="25" cy="74"/>
            </a:xfrm>
            <a:prstGeom prst="line">
              <a:avLst/>
            </a:prstGeom>
            <a:noFill/>
            <a:ln w="19050">
              <a:solidFill>
                <a:srgbClr val="FF0000"/>
              </a:solidFill>
              <a:round/>
              <a:headEnd/>
              <a:tailEnd type="triangle" w="med" len="med"/>
            </a:ln>
          </p:spPr>
          <p:txBody>
            <a:bodyPr/>
            <a:lstStyle/>
            <a:p>
              <a:endParaRPr lang="en-US"/>
            </a:p>
          </p:txBody>
        </p:sp>
        <p:grpSp>
          <p:nvGrpSpPr>
            <p:cNvPr id="133190" name="Group 504"/>
            <p:cNvGrpSpPr>
              <a:grpSpLocks/>
            </p:cNvGrpSpPr>
            <p:nvPr/>
          </p:nvGrpSpPr>
          <p:grpSpPr bwMode="auto">
            <a:xfrm>
              <a:off x="2944" y="2649"/>
              <a:ext cx="349" cy="35"/>
              <a:chOff x="3991" y="10688"/>
              <a:chExt cx="871" cy="87"/>
            </a:xfrm>
          </p:grpSpPr>
          <p:sp>
            <p:nvSpPr>
              <p:cNvPr id="133200" name="Arc 505"/>
              <p:cNvSpPr>
                <a:spLocks noChangeAspect="1"/>
              </p:cNvSpPr>
              <p:nvPr/>
            </p:nvSpPr>
            <p:spPr bwMode="auto">
              <a:xfrm rot="10800000">
                <a:off x="4728" y="10725"/>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01" name="Arc 506"/>
              <p:cNvSpPr>
                <a:spLocks noChangeAspect="1"/>
              </p:cNvSpPr>
              <p:nvPr/>
            </p:nvSpPr>
            <p:spPr bwMode="auto">
              <a:xfrm rot="10800000" flipV="1">
                <a:off x="4590" y="10691"/>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02" name="Arc 507"/>
              <p:cNvSpPr>
                <a:spLocks noChangeAspect="1"/>
              </p:cNvSpPr>
              <p:nvPr/>
            </p:nvSpPr>
            <p:spPr bwMode="auto">
              <a:xfrm rot="10800000">
                <a:off x="4454" y="10731"/>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03" name="Arc 508"/>
              <p:cNvSpPr>
                <a:spLocks noChangeAspect="1"/>
              </p:cNvSpPr>
              <p:nvPr/>
            </p:nvSpPr>
            <p:spPr bwMode="auto">
              <a:xfrm rot="10800000" flipV="1">
                <a:off x="4320" y="10691"/>
                <a:ext cx="134"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04" name="Arc 509"/>
              <p:cNvSpPr>
                <a:spLocks noChangeAspect="1"/>
              </p:cNvSpPr>
              <p:nvPr/>
            </p:nvSpPr>
            <p:spPr bwMode="auto">
              <a:xfrm rot="10800000">
                <a:off x="4185" y="10731"/>
                <a:ext cx="133" cy="44"/>
              </a:xfrm>
              <a:custGeom>
                <a:avLst/>
                <a:gdLst>
                  <a:gd name="T0" fmla="*/ 0 w 43160"/>
                  <a:gd name="T1" fmla="*/ 0 h 21600"/>
                  <a:gd name="T2" fmla="*/ 0 w 43160"/>
                  <a:gd name="T3" fmla="*/ 0 h 21600"/>
                  <a:gd name="T4" fmla="*/ 0 w 43160"/>
                  <a:gd name="T5" fmla="*/ 0 h 21600"/>
                  <a:gd name="T6" fmla="*/ 0 60000 65536"/>
                  <a:gd name="T7" fmla="*/ 0 60000 65536"/>
                  <a:gd name="T8" fmla="*/ 0 60000 65536"/>
                  <a:gd name="T9" fmla="*/ 0 w 43160"/>
                  <a:gd name="T10" fmla="*/ 0 h 21600"/>
                  <a:gd name="T11" fmla="*/ 43160 w 43160"/>
                  <a:gd name="T12" fmla="*/ 21600 h 21600"/>
                </a:gdLst>
                <a:ahLst/>
                <a:cxnLst>
                  <a:cxn ang="T6">
                    <a:pos x="T0" y="T1"/>
                  </a:cxn>
                  <a:cxn ang="T7">
                    <a:pos x="T2" y="T3"/>
                  </a:cxn>
                  <a:cxn ang="T8">
                    <a:pos x="T4" y="T5"/>
                  </a:cxn>
                </a:cxnLst>
                <a:rect l="T9" t="T10" r="T11" b="T12"/>
                <a:pathLst>
                  <a:path w="43160" h="21600" fill="none" extrusionOk="0">
                    <a:moveTo>
                      <a:pt x="0" y="20281"/>
                    </a:moveTo>
                    <a:cubicBezTo>
                      <a:pt x="697" y="8885"/>
                      <a:pt x="10142" y="-1"/>
                      <a:pt x="21560" y="0"/>
                    </a:cubicBezTo>
                    <a:cubicBezTo>
                      <a:pt x="33489" y="0"/>
                      <a:pt x="43160" y="9670"/>
                      <a:pt x="43160" y="21600"/>
                    </a:cubicBezTo>
                  </a:path>
                  <a:path w="43160" h="21600" stroke="0" extrusionOk="0">
                    <a:moveTo>
                      <a:pt x="0" y="20281"/>
                    </a:moveTo>
                    <a:cubicBezTo>
                      <a:pt x="697" y="8885"/>
                      <a:pt x="10142" y="-1"/>
                      <a:pt x="21560" y="0"/>
                    </a:cubicBezTo>
                    <a:cubicBezTo>
                      <a:pt x="33489" y="0"/>
                      <a:pt x="43160" y="9670"/>
                      <a:pt x="43160" y="21600"/>
                    </a:cubicBezTo>
                    <a:lnTo>
                      <a:pt x="21560" y="21600"/>
                    </a:lnTo>
                    <a:close/>
                  </a:path>
                </a:pathLst>
              </a:custGeom>
              <a:noFill/>
              <a:ln w="19050">
                <a:solidFill>
                  <a:srgbClr val="00CC00"/>
                </a:solidFill>
                <a:round/>
                <a:headEnd/>
                <a:tailEnd/>
              </a:ln>
            </p:spPr>
            <p:txBody>
              <a:bodyPr/>
              <a:lstStyle/>
              <a:p>
                <a:endParaRPr lang="en-US"/>
              </a:p>
            </p:txBody>
          </p:sp>
          <p:sp>
            <p:nvSpPr>
              <p:cNvPr id="133205" name="Arc 510"/>
              <p:cNvSpPr>
                <a:spLocks noChangeAspect="1"/>
              </p:cNvSpPr>
              <p:nvPr/>
            </p:nvSpPr>
            <p:spPr bwMode="auto">
              <a:xfrm rot="10800000" flipV="1">
                <a:off x="4062" y="10691"/>
                <a:ext cx="123" cy="44"/>
              </a:xfrm>
              <a:custGeom>
                <a:avLst/>
                <a:gdLst>
                  <a:gd name="T0" fmla="*/ 0 w 39680"/>
                  <a:gd name="T1" fmla="*/ 0 h 21600"/>
                  <a:gd name="T2" fmla="*/ 0 w 39680"/>
                  <a:gd name="T3" fmla="*/ 0 h 21600"/>
                  <a:gd name="T4" fmla="*/ 0 w 39680"/>
                  <a:gd name="T5" fmla="*/ 0 h 21600"/>
                  <a:gd name="T6" fmla="*/ 0 60000 65536"/>
                  <a:gd name="T7" fmla="*/ 0 60000 65536"/>
                  <a:gd name="T8" fmla="*/ 0 60000 65536"/>
                  <a:gd name="T9" fmla="*/ 0 w 39680"/>
                  <a:gd name="T10" fmla="*/ 0 h 21600"/>
                  <a:gd name="T11" fmla="*/ 39680 w 39680"/>
                  <a:gd name="T12" fmla="*/ 21600 h 21600"/>
                </a:gdLst>
                <a:ahLst/>
                <a:cxnLst>
                  <a:cxn ang="T6">
                    <a:pos x="T0" y="T1"/>
                  </a:cxn>
                  <a:cxn ang="T7">
                    <a:pos x="T2" y="T3"/>
                  </a:cxn>
                  <a:cxn ang="T8">
                    <a:pos x="T4" y="T5"/>
                  </a:cxn>
                </a:cxnLst>
                <a:rect l="T9" t="T10" r="T11" b="T12"/>
                <a:pathLst>
                  <a:path w="39680" h="21600" fill="none" extrusionOk="0">
                    <a:moveTo>
                      <a:pt x="0" y="20281"/>
                    </a:moveTo>
                    <a:cubicBezTo>
                      <a:pt x="697" y="8885"/>
                      <a:pt x="10142" y="-1"/>
                      <a:pt x="21560" y="0"/>
                    </a:cubicBezTo>
                    <a:cubicBezTo>
                      <a:pt x="28877" y="0"/>
                      <a:pt x="35697" y="3704"/>
                      <a:pt x="39679" y="9843"/>
                    </a:cubicBezTo>
                  </a:path>
                  <a:path w="39680" h="21600" stroke="0" extrusionOk="0">
                    <a:moveTo>
                      <a:pt x="0" y="20281"/>
                    </a:moveTo>
                    <a:cubicBezTo>
                      <a:pt x="697" y="8885"/>
                      <a:pt x="10142" y="-1"/>
                      <a:pt x="21560" y="0"/>
                    </a:cubicBezTo>
                    <a:cubicBezTo>
                      <a:pt x="28877" y="0"/>
                      <a:pt x="35697" y="3704"/>
                      <a:pt x="39679" y="9843"/>
                    </a:cubicBezTo>
                    <a:lnTo>
                      <a:pt x="21560" y="21600"/>
                    </a:lnTo>
                    <a:close/>
                  </a:path>
                </a:pathLst>
              </a:custGeom>
              <a:noFill/>
              <a:ln w="19050">
                <a:solidFill>
                  <a:srgbClr val="00CC00"/>
                </a:solidFill>
                <a:round/>
                <a:headEnd/>
                <a:tailEnd/>
              </a:ln>
            </p:spPr>
            <p:txBody>
              <a:bodyPr/>
              <a:lstStyle/>
              <a:p>
                <a:endParaRPr lang="en-US"/>
              </a:p>
            </p:txBody>
          </p:sp>
          <p:sp>
            <p:nvSpPr>
              <p:cNvPr id="133206" name="Line 511"/>
              <p:cNvSpPr>
                <a:spLocks noChangeAspect="1" noChangeShapeType="1"/>
              </p:cNvSpPr>
              <p:nvPr/>
            </p:nvSpPr>
            <p:spPr bwMode="auto">
              <a:xfrm rot="-2432485" flipH="1" flipV="1">
                <a:off x="3991" y="10688"/>
                <a:ext cx="63" cy="45"/>
              </a:xfrm>
              <a:prstGeom prst="line">
                <a:avLst/>
              </a:prstGeom>
              <a:noFill/>
              <a:ln w="19050">
                <a:solidFill>
                  <a:srgbClr val="00CC00"/>
                </a:solidFill>
                <a:round/>
                <a:headEnd/>
                <a:tailEnd type="triangle" w="med" len="med"/>
              </a:ln>
            </p:spPr>
            <p:txBody>
              <a:bodyPr/>
              <a:lstStyle/>
              <a:p>
                <a:endParaRPr lang="en-US"/>
              </a:p>
            </p:txBody>
          </p:sp>
        </p:grpSp>
        <p:sp>
          <p:nvSpPr>
            <p:cNvPr id="133191" name="Line 515"/>
            <p:cNvSpPr>
              <a:spLocks noChangeShapeType="1"/>
            </p:cNvSpPr>
            <p:nvPr/>
          </p:nvSpPr>
          <p:spPr bwMode="auto">
            <a:xfrm flipH="1" flipV="1">
              <a:off x="2572" y="2994"/>
              <a:ext cx="174" cy="294"/>
            </a:xfrm>
            <a:prstGeom prst="line">
              <a:avLst/>
            </a:prstGeom>
            <a:noFill/>
            <a:ln w="9525">
              <a:solidFill>
                <a:schemeClr val="tx1"/>
              </a:solidFill>
              <a:round/>
              <a:headEnd/>
              <a:tailEnd type="triangle" w="med" len="med"/>
            </a:ln>
          </p:spPr>
          <p:txBody>
            <a:bodyPr/>
            <a:lstStyle/>
            <a:p>
              <a:endParaRPr lang="en-US"/>
            </a:p>
          </p:txBody>
        </p:sp>
        <p:sp>
          <p:nvSpPr>
            <p:cNvPr id="133192" name="Line 516"/>
            <p:cNvSpPr>
              <a:spLocks noChangeShapeType="1"/>
            </p:cNvSpPr>
            <p:nvPr/>
          </p:nvSpPr>
          <p:spPr bwMode="auto">
            <a:xfrm flipV="1">
              <a:off x="2746" y="2988"/>
              <a:ext cx="180" cy="300"/>
            </a:xfrm>
            <a:prstGeom prst="line">
              <a:avLst/>
            </a:prstGeom>
            <a:noFill/>
            <a:ln w="9525">
              <a:solidFill>
                <a:schemeClr val="tx1"/>
              </a:solidFill>
              <a:round/>
              <a:headEnd/>
              <a:tailEnd type="triangle" w="med" len="med"/>
            </a:ln>
          </p:spPr>
          <p:txBody>
            <a:bodyPr/>
            <a:lstStyle/>
            <a:p>
              <a:endParaRPr lang="en-US"/>
            </a:p>
          </p:txBody>
        </p:sp>
        <p:sp>
          <p:nvSpPr>
            <p:cNvPr id="133193" name="Line 517"/>
            <p:cNvSpPr>
              <a:spLocks noChangeShapeType="1"/>
            </p:cNvSpPr>
            <p:nvPr/>
          </p:nvSpPr>
          <p:spPr bwMode="auto">
            <a:xfrm flipH="1">
              <a:off x="2596" y="2406"/>
              <a:ext cx="162" cy="174"/>
            </a:xfrm>
            <a:prstGeom prst="line">
              <a:avLst/>
            </a:prstGeom>
            <a:noFill/>
            <a:ln w="9525">
              <a:solidFill>
                <a:schemeClr val="tx1"/>
              </a:solidFill>
              <a:round/>
              <a:headEnd/>
              <a:tailEnd type="triangle" w="med" len="med"/>
            </a:ln>
          </p:spPr>
          <p:txBody>
            <a:bodyPr/>
            <a:lstStyle/>
            <a:p>
              <a:endParaRPr lang="en-US"/>
            </a:p>
          </p:txBody>
        </p:sp>
        <p:sp>
          <p:nvSpPr>
            <p:cNvPr id="133194" name="Line 518"/>
            <p:cNvSpPr>
              <a:spLocks noChangeShapeType="1"/>
            </p:cNvSpPr>
            <p:nvPr/>
          </p:nvSpPr>
          <p:spPr bwMode="auto">
            <a:xfrm>
              <a:off x="2758" y="2412"/>
              <a:ext cx="174" cy="174"/>
            </a:xfrm>
            <a:prstGeom prst="line">
              <a:avLst/>
            </a:prstGeom>
            <a:noFill/>
            <a:ln w="9525">
              <a:solidFill>
                <a:schemeClr val="tx1"/>
              </a:solidFill>
              <a:round/>
              <a:headEnd/>
              <a:tailEnd type="triangle" w="med" len="med"/>
            </a:ln>
          </p:spPr>
          <p:txBody>
            <a:bodyPr/>
            <a:lstStyle/>
            <a:p>
              <a:endParaRPr lang="en-US"/>
            </a:p>
          </p:txBody>
        </p:sp>
        <p:sp>
          <p:nvSpPr>
            <p:cNvPr id="133195" name="Line 519"/>
            <p:cNvSpPr>
              <a:spLocks noChangeShapeType="1"/>
            </p:cNvSpPr>
            <p:nvPr/>
          </p:nvSpPr>
          <p:spPr bwMode="auto">
            <a:xfrm flipH="1">
              <a:off x="2278" y="1895"/>
              <a:ext cx="450" cy="132"/>
            </a:xfrm>
            <a:prstGeom prst="line">
              <a:avLst/>
            </a:prstGeom>
            <a:noFill/>
            <a:ln w="9525">
              <a:solidFill>
                <a:schemeClr val="tx1"/>
              </a:solidFill>
              <a:round/>
              <a:headEnd/>
              <a:tailEnd type="triangle" w="med" len="med"/>
            </a:ln>
          </p:spPr>
          <p:txBody>
            <a:bodyPr/>
            <a:lstStyle/>
            <a:p>
              <a:endParaRPr lang="en-US"/>
            </a:p>
          </p:txBody>
        </p:sp>
        <p:sp>
          <p:nvSpPr>
            <p:cNvPr id="133196" name="Line 520"/>
            <p:cNvSpPr>
              <a:spLocks noChangeShapeType="1"/>
            </p:cNvSpPr>
            <p:nvPr/>
          </p:nvSpPr>
          <p:spPr bwMode="auto">
            <a:xfrm>
              <a:off x="2734" y="1895"/>
              <a:ext cx="456" cy="132"/>
            </a:xfrm>
            <a:prstGeom prst="line">
              <a:avLst/>
            </a:prstGeom>
            <a:noFill/>
            <a:ln w="9525">
              <a:solidFill>
                <a:schemeClr val="tx1"/>
              </a:solidFill>
              <a:round/>
              <a:headEnd/>
              <a:tailEnd type="triangle" w="med" len="med"/>
            </a:ln>
          </p:spPr>
          <p:txBody>
            <a:bodyPr/>
            <a:lstStyle/>
            <a:p>
              <a:endParaRPr lang="en-US"/>
            </a:p>
          </p:txBody>
        </p:sp>
        <p:sp>
          <p:nvSpPr>
            <p:cNvPr id="133197" name="Text Box 522"/>
            <p:cNvSpPr txBox="1">
              <a:spLocks noChangeArrowheads="1"/>
            </p:cNvSpPr>
            <p:nvPr/>
          </p:nvSpPr>
          <p:spPr bwMode="auto">
            <a:xfrm>
              <a:off x="2085" y="1573"/>
              <a:ext cx="1670" cy="252"/>
            </a:xfrm>
            <a:prstGeom prst="rect">
              <a:avLst/>
            </a:prstGeom>
            <a:noFill/>
            <a:ln w="9525">
              <a:noFill/>
              <a:miter lim="800000"/>
              <a:headEnd/>
              <a:tailEnd/>
            </a:ln>
          </p:spPr>
          <p:txBody>
            <a:bodyPr wrap="none">
              <a:spAutoFit/>
            </a:bodyPr>
            <a:lstStyle/>
            <a:p>
              <a:pPr eaLnBrk="1" hangingPunct="1"/>
              <a:r>
                <a:rPr lang="en-US" sz="2000" dirty="0" smtClean="0">
                  <a:latin typeface="Arial" charset="0"/>
                </a:rPr>
                <a:t>Space-wave </a:t>
              </a:r>
              <a:r>
                <a:rPr lang="en-US" sz="2000" dirty="0">
                  <a:latin typeface="Arial" charset="0"/>
                </a:rPr>
                <a:t>radiation</a:t>
              </a:r>
            </a:p>
          </p:txBody>
        </p:sp>
        <p:sp>
          <p:nvSpPr>
            <p:cNvPr id="133198" name="Text Box 523"/>
            <p:cNvSpPr txBox="1">
              <a:spLocks noChangeArrowheads="1"/>
            </p:cNvSpPr>
            <p:nvPr/>
          </p:nvSpPr>
          <p:spPr bwMode="auto">
            <a:xfrm>
              <a:off x="2213" y="2179"/>
              <a:ext cx="1275" cy="252"/>
            </a:xfrm>
            <a:prstGeom prst="rect">
              <a:avLst/>
            </a:prstGeom>
            <a:noFill/>
            <a:ln w="9525">
              <a:noFill/>
              <a:miter lim="800000"/>
              <a:headEnd/>
              <a:tailEnd/>
            </a:ln>
          </p:spPr>
          <p:txBody>
            <a:bodyPr wrap="none">
              <a:spAutoFit/>
            </a:bodyPr>
            <a:lstStyle/>
            <a:p>
              <a:pPr eaLnBrk="1" hangingPunct="1"/>
              <a:r>
                <a:rPr lang="en-US" sz="2000" dirty="0" smtClean="0">
                  <a:latin typeface="Arial" charset="0"/>
                </a:rPr>
                <a:t>Lateral </a:t>
              </a:r>
              <a:r>
                <a:rPr lang="en-US" sz="2000" dirty="0">
                  <a:latin typeface="Arial" charset="0"/>
                </a:rPr>
                <a:t>radiation</a:t>
              </a:r>
            </a:p>
          </p:txBody>
        </p:sp>
        <p:sp>
          <p:nvSpPr>
            <p:cNvPr id="133199" name="Text Box 524"/>
            <p:cNvSpPr txBox="1">
              <a:spLocks noChangeArrowheads="1"/>
            </p:cNvSpPr>
            <p:nvPr/>
          </p:nvSpPr>
          <p:spPr bwMode="auto">
            <a:xfrm>
              <a:off x="2196" y="3330"/>
              <a:ext cx="1176" cy="252"/>
            </a:xfrm>
            <a:prstGeom prst="rect">
              <a:avLst/>
            </a:prstGeom>
            <a:noFill/>
            <a:ln w="9525">
              <a:noFill/>
              <a:miter lim="800000"/>
              <a:headEnd/>
              <a:tailEnd/>
            </a:ln>
          </p:spPr>
          <p:txBody>
            <a:bodyPr wrap="none">
              <a:spAutoFit/>
            </a:bodyPr>
            <a:lstStyle/>
            <a:p>
              <a:pPr eaLnBrk="1" hangingPunct="1"/>
              <a:r>
                <a:rPr lang="en-US" sz="2000" dirty="0" smtClean="0">
                  <a:latin typeface="Arial" charset="0"/>
                </a:rPr>
                <a:t>Surface </a:t>
              </a:r>
              <a:r>
                <a:rPr lang="en-US" sz="2000" dirty="0">
                  <a:latin typeface="Arial" charset="0"/>
                </a:rPr>
                <a:t>waves</a:t>
              </a:r>
            </a:p>
          </p:txBody>
        </p:sp>
      </p:grpSp>
      <p:sp>
        <p:nvSpPr>
          <p:cNvPr id="189" name="Slide Number Placeholder 188"/>
          <p:cNvSpPr>
            <a:spLocks noGrp="1"/>
          </p:cNvSpPr>
          <p:nvPr>
            <p:ph type="sldNum" sz="quarter" idx="4"/>
          </p:nvPr>
        </p:nvSpPr>
        <p:spPr/>
        <p:txBody>
          <a:bodyPr/>
          <a:lstStyle/>
          <a:p>
            <a:pPr>
              <a:defRPr/>
            </a:pPr>
            <a:fld id="{70B0E88B-1183-42A5-A789-9A7FFF2AFA69}" type="slidenum">
              <a:rPr lang="en-US" smtClean="0"/>
              <a:pPr>
                <a:defRPr/>
              </a:pPr>
              <a:t>173</a:t>
            </a:fld>
            <a:endParaRPr lang="en-US" dirty="0"/>
          </a:p>
        </p:txBody>
      </p:sp>
      <p:sp>
        <p:nvSpPr>
          <p:cNvPr id="191"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431800" y="731838"/>
            <a:ext cx="8477250" cy="439737"/>
          </a:xfrm>
          <a:prstGeom prst="rect">
            <a:avLst/>
          </a:prstGeom>
          <a:noFill/>
          <a:ln w="9525">
            <a:noFill/>
            <a:miter lim="800000"/>
            <a:headEnd/>
            <a:tailEnd/>
          </a:ln>
        </p:spPr>
        <p:txBody>
          <a:bodyPr/>
          <a:lstStyle/>
          <a:p>
            <a:pPr>
              <a:buClr>
                <a:srgbClr val="FF0000"/>
              </a:buClr>
              <a:buFont typeface="Wingdings" pitchFamily="2" charset="2"/>
              <a:buNone/>
            </a:pPr>
            <a:r>
              <a:rPr lang="en-US" dirty="0">
                <a:solidFill>
                  <a:schemeClr val="hlink"/>
                </a:solidFill>
                <a:latin typeface="Arial" charset="0"/>
              </a:rPr>
              <a:t>Reducing surface-wave excitation and lateral radiation reduces mutual coupling.</a:t>
            </a:r>
          </a:p>
        </p:txBody>
      </p:sp>
      <p:graphicFrame>
        <p:nvGraphicFramePr>
          <p:cNvPr id="66562" name="Object 190"/>
          <p:cNvGraphicFramePr>
            <a:graphicFrameLocks noChangeAspect="1"/>
          </p:cNvGraphicFramePr>
          <p:nvPr/>
        </p:nvGraphicFramePr>
        <p:xfrm>
          <a:off x="1320800" y="1156775"/>
          <a:ext cx="6611938" cy="4324350"/>
        </p:xfrm>
        <a:graphic>
          <a:graphicData uri="http://schemas.openxmlformats.org/presentationml/2006/ole">
            <mc:AlternateContent xmlns:mc="http://schemas.openxmlformats.org/markup-compatibility/2006">
              <mc:Choice xmlns:v="urn:schemas-microsoft-com:vml" Requires="v">
                <p:oleObj spid="_x0000_s66584" name="Worksheet" r:id="rId3" imgW="7076160" imgH="4455000" progId="">
                  <p:embed/>
                </p:oleObj>
              </mc:Choice>
              <mc:Fallback>
                <p:oleObj name="Worksheet" r:id="rId3" imgW="7076160" imgH="445500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1156775"/>
                        <a:ext cx="6611938"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5" name="Text Box 193"/>
          <p:cNvSpPr txBox="1">
            <a:spLocks noChangeArrowheads="1"/>
          </p:cNvSpPr>
          <p:nvPr/>
        </p:nvSpPr>
        <p:spPr bwMode="auto">
          <a:xfrm>
            <a:off x="285009" y="5660700"/>
            <a:ext cx="8606580" cy="523220"/>
          </a:xfrm>
          <a:prstGeom prst="rect">
            <a:avLst/>
          </a:prstGeom>
          <a:noFill/>
          <a:ln w="9525">
            <a:noFill/>
            <a:miter lim="800000"/>
            <a:headEnd/>
            <a:tailEnd/>
          </a:ln>
        </p:spPr>
        <p:txBody>
          <a:bodyPr wrap="square">
            <a:spAutoFit/>
          </a:bodyPr>
          <a:lstStyle/>
          <a:p>
            <a:pPr eaLnBrk="1" hangingPunct="1"/>
            <a:r>
              <a:rPr lang="en-US" sz="1400" dirty="0">
                <a:latin typeface="Arial" charset="0"/>
                <a:cs typeface="Times New Roman" pitchFamily="18" charset="0"/>
              </a:rPr>
              <a:t>“Mutual Coupling Between Reduced Surface-Wave Microstrip Antennas,” M. A. </a:t>
            </a:r>
            <a:r>
              <a:rPr lang="en-US" sz="1400" dirty="0" err="1">
                <a:latin typeface="Arial" charset="0"/>
                <a:cs typeface="Times New Roman" pitchFamily="18" charset="0"/>
              </a:rPr>
              <a:t>Khayat</a:t>
            </a:r>
            <a:r>
              <a:rPr lang="en-US" sz="1400" dirty="0">
                <a:latin typeface="Arial" charset="0"/>
                <a:cs typeface="Times New Roman" pitchFamily="18" charset="0"/>
              </a:rPr>
              <a:t>, J. T. Williams, D. R. Jackson, and S. A. Long, IEEE Trans. Antennas and Propagation, Vol. 48, pp. 1581-1593, Oct. 2000. </a:t>
            </a:r>
            <a:endParaRPr lang="en-US" sz="1400" dirty="0">
              <a:latin typeface="Arial" charset="0"/>
            </a:endParaRPr>
          </a:p>
        </p:txBody>
      </p:sp>
      <p:sp>
        <p:nvSpPr>
          <p:cNvPr id="66566" name="TextBox 5"/>
          <p:cNvSpPr txBox="1">
            <a:spLocks noChangeArrowheads="1"/>
          </p:cNvSpPr>
          <p:nvPr/>
        </p:nvSpPr>
        <p:spPr bwMode="auto">
          <a:xfrm>
            <a:off x="4339772" y="1571172"/>
            <a:ext cx="950913" cy="369888"/>
          </a:xfrm>
          <a:prstGeom prst="rect">
            <a:avLst/>
          </a:prstGeom>
          <a:solidFill>
            <a:srgbClr val="FFFF99"/>
          </a:solidFill>
          <a:ln w="9525">
            <a:noFill/>
            <a:miter lim="800000"/>
            <a:headEnd/>
            <a:tailEnd/>
          </a:ln>
        </p:spPr>
        <p:txBody>
          <a:bodyPr wrap="none">
            <a:spAutoFit/>
          </a:bodyPr>
          <a:lstStyle/>
          <a:p>
            <a:r>
              <a:rPr lang="en-US" dirty="0"/>
              <a:t>E-plane</a:t>
            </a: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174</a:t>
            </a:fld>
            <a:endParaRPr lang="en-US" dirty="0"/>
          </a:p>
        </p:txBody>
      </p:sp>
      <p:sp>
        <p:nvSpPr>
          <p:cNvPr id="8" name="Text Box 2"/>
          <p:cNvSpPr txBox="1">
            <a:spLocks noChangeArrowheads="1"/>
          </p:cNvSpPr>
          <p:nvPr/>
        </p:nvSpPr>
        <p:spPr bwMode="auto">
          <a:xfrm>
            <a:off x="433838" y="0"/>
            <a:ext cx="8562975" cy="646331"/>
          </a:xfrm>
          <a:prstGeom prst="rect">
            <a:avLst/>
          </a:prstGeom>
          <a:noFill/>
          <a:ln w="9525">
            <a:noFill/>
            <a:miter lim="800000"/>
            <a:headEnd/>
            <a:tailEnd/>
          </a:ln>
        </p:spPr>
        <p:txBody>
          <a:bodyPr>
            <a:spAutoFit/>
          </a:bodyPr>
          <a:lstStyle/>
          <a:p>
            <a:pPr algn="ctr" eaLnBrk="1" hangingPunct="1">
              <a:spcAft>
                <a:spcPct val="25000"/>
              </a:spcAft>
            </a:pPr>
            <a:r>
              <a:rPr lang="en-US" sz="3600" dirty="0" smtClean="0">
                <a:solidFill>
                  <a:srgbClr val="FF9900"/>
                </a:solidFill>
                <a:latin typeface="Arial" charset="0"/>
              </a:rPr>
              <a:t>Reducing Surface and Lateral Waves</a:t>
            </a:r>
            <a:endParaRPr lang="en-US" sz="3600" dirty="0">
              <a:solidFill>
                <a:srgbClr val="FF9900"/>
              </a:solidFill>
              <a:latin typeface="Arial" charset="0"/>
            </a:endParaRPr>
          </a:p>
        </p:txBody>
      </p:sp>
      <p:sp>
        <p:nvSpPr>
          <p:cNvPr id="9" name="TextBox 8"/>
          <p:cNvSpPr txBox="1"/>
          <p:nvPr/>
        </p:nvSpPr>
        <p:spPr>
          <a:xfrm>
            <a:off x="5260769" y="2873829"/>
            <a:ext cx="453970" cy="369332"/>
          </a:xfrm>
          <a:prstGeom prst="rect">
            <a:avLst/>
          </a:prstGeom>
          <a:solidFill>
            <a:srgbClr val="FFCCFF"/>
          </a:solidFill>
        </p:spPr>
        <p:txBody>
          <a:bodyPr wrap="none" rtlCol="0">
            <a:spAutoFit/>
          </a:bodyPr>
          <a:lstStyle/>
          <a:p>
            <a:r>
              <a:rPr lang="en-US"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endParaRPr lang="en-US" i="1" dirty="0">
              <a:latin typeface="Times New Roman" pitchFamily="18" charset="0"/>
              <a:cs typeface="Times New Roman" pitchFamily="18" charset="0"/>
            </a:endParaRPr>
          </a:p>
        </p:txBody>
      </p:sp>
      <p:sp>
        <p:nvSpPr>
          <p:cNvPr id="10" name="TextBox 9"/>
          <p:cNvSpPr txBox="1"/>
          <p:nvPr/>
        </p:nvSpPr>
        <p:spPr>
          <a:xfrm>
            <a:off x="6327569" y="3845627"/>
            <a:ext cx="530915" cy="369332"/>
          </a:xfrm>
          <a:prstGeom prst="rect">
            <a:avLst/>
          </a:prstGeom>
          <a:solidFill>
            <a:srgbClr val="FFCCFF"/>
          </a:solidFill>
        </p:spPr>
        <p:txBody>
          <a:bodyPr wrap="none" rtlCol="0">
            <a:spAutoFit/>
          </a:bodyPr>
          <a:lstStyle/>
          <a:p>
            <a:r>
              <a:rPr lang="en-US"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r>
              <a:rPr lang="en-US" baseline="30000" dirty="0" smtClean="0">
                <a:latin typeface="Times New Roman" pitchFamily="18" charset="0"/>
                <a:cs typeface="Times New Roman" pitchFamily="18" charset="0"/>
              </a:rPr>
              <a:t>3</a:t>
            </a:r>
            <a:endParaRPr lang="en-US" baseline="30000" dirty="0">
              <a:latin typeface="Times New Roman" pitchFamily="18" charset="0"/>
              <a:cs typeface="Times New Roman"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ext Box 1026"/>
          <p:cNvSpPr txBox="1">
            <a:spLocks noChangeArrowheads="1"/>
          </p:cNvSpPr>
          <p:nvPr/>
        </p:nvSpPr>
        <p:spPr bwMode="auto">
          <a:xfrm>
            <a:off x="3016003" y="0"/>
            <a:ext cx="2782888" cy="701675"/>
          </a:xfrm>
          <a:prstGeom prst="rect">
            <a:avLst/>
          </a:prstGeom>
          <a:noFill/>
          <a:ln w="9525">
            <a:noFill/>
            <a:miter lim="800000"/>
            <a:headEnd/>
            <a:tailEnd/>
          </a:ln>
        </p:spPr>
        <p:txBody>
          <a:bodyPr wrap="none">
            <a:spAutoFit/>
          </a:bodyPr>
          <a:lstStyle/>
          <a:p>
            <a:pPr eaLnBrk="1" hangingPunct="1"/>
            <a:r>
              <a:rPr lang="en-US" sz="4000" dirty="0">
                <a:solidFill>
                  <a:srgbClr val="FF9900"/>
                </a:solidFill>
                <a:latin typeface="Arial" charset="0"/>
              </a:rPr>
              <a:t>References</a:t>
            </a:r>
          </a:p>
        </p:txBody>
      </p:sp>
      <p:sp>
        <p:nvSpPr>
          <p:cNvPr id="134147" name="Text Box 1029"/>
          <p:cNvSpPr txBox="1">
            <a:spLocks noChangeArrowheads="1"/>
          </p:cNvSpPr>
          <p:nvPr/>
        </p:nvSpPr>
        <p:spPr bwMode="auto">
          <a:xfrm>
            <a:off x="1019917" y="850385"/>
            <a:ext cx="6672263" cy="457200"/>
          </a:xfrm>
          <a:prstGeom prst="rect">
            <a:avLst/>
          </a:prstGeom>
          <a:noFill/>
          <a:ln w="9525">
            <a:noFill/>
            <a:miter lim="800000"/>
            <a:headEnd/>
            <a:tailEnd/>
          </a:ln>
        </p:spPr>
        <p:txBody>
          <a:bodyPr>
            <a:spAutoFit/>
          </a:bodyPr>
          <a:lstStyle/>
          <a:p>
            <a:pPr eaLnBrk="1" hangingPunct="1"/>
            <a:r>
              <a:rPr lang="en-US" sz="2400" dirty="0">
                <a:solidFill>
                  <a:schemeClr val="hlink"/>
                </a:solidFill>
                <a:latin typeface="Arial" charset="0"/>
              </a:rPr>
              <a:t>General references about microstrip </a:t>
            </a:r>
            <a:r>
              <a:rPr lang="en-US" sz="2400" dirty="0" smtClean="0">
                <a:solidFill>
                  <a:schemeClr val="hlink"/>
                </a:solidFill>
                <a:latin typeface="Arial" charset="0"/>
              </a:rPr>
              <a:t>antennas:</a:t>
            </a:r>
            <a:endParaRPr lang="en-US" sz="2400" dirty="0">
              <a:solidFill>
                <a:schemeClr val="hlink"/>
              </a:solidFill>
              <a:latin typeface="Arial" charset="0"/>
            </a:endParaRPr>
          </a:p>
        </p:txBody>
      </p:sp>
      <p:sp>
        <p:nvSpPr>
          <p:cNvPr id="134148" name="Rectangle 1030"/>
          <p:cNvSpPr>
            <a:spLocks noChangeArrowheads="1"/>
          </p:cNvSpPr>
          <p:nvPr/>
        </p:nvSpPr>
        <p:spPr bwMode="auto">
          <a:xfrm>
            <a:off x="571500" y="4252913"/>
            <a:ext cx="8215313" cy="701675"/>
          </a:xfrm>
          <a:prstGeom prst="rect">
            <a:avLst/>
          </a:prstGeom>
          <a:noFill/>
          <a:ln w="9525">
            <a:noFill/>
            <a:miter lim="800000"/>
            <a:headEnd/>
            <a:tailEnd/>
          </a:ln>
        </p:spPr>
        <p:txBody>
          <a:bodyPr>
            <a:spAutoFit/>
          </a:bodyPr>
          <a:lstStyle/>
          <a:p>
            <a:pPr algn="just" eaLnBrk="1" hangingPunct="1"/>
            <a:r>
              <a:rPr lang="en-US" sz="2000" i="1">
                <a:latin typeface="Arial" charset="0"/>
                <a:cs typeface="Times New Roman" pitchFamily="18" charset="0"/>
              </a:rPr>
              <a:t>Microstrip Antenna Design Handbook</a:t>
            </a:r>
            <a:r>
              <a:rPr lang="en-US" sz="2000">
                <a:latin typeface="Arial" charset="0"/>
                <a:cs typeface="Times New Roman" pitchFamily="18" charset="0"/>
              </a:rPr>
              <a:t>, R. Garg, P. Bhartia, I. J. Bahl, and A. Ittipiboon, Editors, Artech House, 2001. </a:t>
            </a:r>
          </a:p>
        </p:txBody>
      </p:sp>
      <p:sp>
        <p:nvSpPr>
          <p:cNvPr id="134149" name="Text Box 1031"/>
          <p:cNvSpPr txBox="1">
            <a:spLocks noChangeArrowheads="1"/>
          </p:cNvSpPr>
          <p:nvPr/>
        </p:nvSpPr>
        <p:spPr bwMode="auto">
          <a:xfrm>
            <a:off x="534988" y="3416300"/>
            <a:ext cx="8339137"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Microstrip Patch Antennas: A Designer’s Guide</a:t>
            </a:r>
            <a:r>
              <a:rPr lang="en-US" sz="2000">
                <a:latin typeface="Arial" charset="0"/>
                <a:cs typeface="Times New Roman" pitchFamily="18" charset="0"/>
              </a:rPr>
              <a:t>, R. B. Waterhouse, Kluwer Academic Publishers, 2003. </a:t>
            </a:r>
            <a:endParaRPr lang="en-US" sz="2400" b="1">
              <a:latin typeface="Times New Roman" pitchFamily="18" charset="0"/>
            </a:endParaRPr>
          </a:p>
        </p:txBody>
      </p:sp>
      <p:sp>
        <p:nvSpPr>
          <p:cNvPr id="134150" name="Text Box 1034"/>
          <p:cNvSpPr txBox="1">
            <a:spLocks noChangeArrowheads="1"/>
          </p:cNvSpPr>
          <p:nvPr/>
        </p:nvSpPr>
        <p:spPr bwMode="auto">
          <a:xfrm>
            <a:off x="560388" y="5037138"/>
            <a:ext cx="8562975"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Advances in Microstrip and Printed Antennas</a:t>
            </a:r>
            <a:r>
              <a:rPr lang="en-US" sz="2000">
                <a:latin typeface="Arial" charset="0"/>
                <a:cs typeface="Times New Roman" pitchFamily="18" charset="0"/>
              </a:rPr>
              <a:t>, K. F. Lee, Editor, John Wiley, 1997.</a:t>
            </a:r>
            <a:endParaRPr lang="en-US" sz="2400" b="1">
              <a:latin typeface="Times New Roman" pitchFamily="18" charset="0"/>
            </a:endParaRPr>
          </a:p>
        </p:txBody>
      </p:sp>
      <p:sp>
        <p:nvSpPr>
          <p:cNvPr id="134151" name="TextBox 10"/>
          <p:cNvSpPr txBox="1">
            <a:spLocks noChangeArrowheads="1"/>
          </p:cNvSpPr>
          <p:nvPr/>
        </p:nvSpPr>
        <p:spPr bwMode="auto">
          <a:xfrm>
            <a:off x="557213" y="1673225"/>
            <a:ext cx="8394700" cy="1016000"/>
          </a:xfrm>
          <a:prstGeom prst="rect">
            <a:avLst/>
          </a:prstGeom>
          <a:noFill/>
          <a:ln w="9525">
            <a:noFill/>
            <a:miter lim="800000"/>
            <a:headEnd/>
            <a:tailEnd/>
          </a:ln>
        </p:spPr>
        <p:txBody>
          <a:bodyPr>
            <a:spAutoFit/>
          </a:bodyPr>
          <a:lstStyle/>
          <a:p>
            <a:r>
              <a:rPr lang="en-US" sz="2000" i="1">
                <a:latin typeface="Arial" charset="0"/>
                <a:cs typeface="Arial" charset="0"/>
              </a:rPr>
              <a:t>Microstrip Patch Antennas</a:t>
            </a:r>
            <a:r>
              <a:rPr lang="en-US" sz="2000">
                <a:latin typeface="Arial" charset="0"/>
                <a:cs typeface="Arial" charset="0"/>
              </a:rPr>
              <a:t>, K. F. Fong Lee and K. M. Luk, Imperial College Press, 2011.</a:t>
            </a:r>
          </a:p>
          <a:p>
            <a:endParaRPr lang="en-US" sz="2000">
              <a:latin typeface="Arial" charset="0"/>
              <a:cs typeface="Arial" charset="0"/>
            </a:endParaRPr>
          </a:p>
        </p:txBody>
      </p:sp>
      <p:sp>
        <p:nvSpPr>
          <p:cNvPr id="134152" name="TextBox 10"/>
          <p:cNvSpPr txBox="1">
            <a:spLocks noChangeArrowheads="1"/>
          </p:cNvSpPr>
          <p:nvPr/>
        </p:nvSpPr>
        <p:spPr bwMode="auto">
          <a:xfrm>
            <a:off x="561975" y="2559050"/>
            <a:ext cx="8018463" cy="1016000"/>
          </a:xfrm>
          <a:prstGeom prst="rect">
            <a:avLst/>
          </a:prstGeom>
          <a:noFill/>
          <a:ln w="9525">
            <a:noFill/>
            <a:miter lim="800000"/>
            <a:headEnd/>
            <a:tailEnd/>
          </a:ln>
        </p:spPr>
        <p:txBody>
          <a:bodyPr>
            <a:spAutoFit/>
          </a:bodyPr>
          <a:lstStyle/>
          <a:p>
            <a:r>
              <a:rPr lang="en-US" sz="2000" i="1">
                <a:latin typeface="Arial" charset="0"/>
                <a:cs typeface="Arial" charset="0"/>
              </a:rPr>
              <a:t>Microstrip and Patch Antennas Design, 2</a:t>
            </a:r>
            <a:r>
              <a:rPr lang="en-US" sz="2000" i="1" baseline="30000">
                <a:latin typeface="Arial" charset="0"/>
                <a:cs typeface="Arial" charset="0"/>
              </a:rPr>
              <a:t>nd</a:t>
            </a:r>
            <a:r>
              <a:rPr lang="en-US" sz="2000" i="1">
                <a:latin typeface="Arial" charset="0"/>
                <a:cs typeface="Arial" charset="0"/>
              </a:rPr>
              <a:t> Ed., </a:t>
            </a:r>
            <a:r>
              <a:rPr lang="en-US" sz="2000">
                <a:latin typeface="Arial" charset="0"/>
                <a:cs typeface="Arial" charset="0"/>
              </a:rPr>
              <a:t>R</a:t>
            </a:r>
            <a:r>
              <a:rPr lang="en-US" sz="2000" i="1">
                <a:latin typeface="Arial" charset="0"/>
                <a:cs typeface="Arial" charset="0"/>
              </a:rPr>
              <a:t>. </a:t>
            </a:r>
            <a:r>
              <a:rPr lang="en-US" sz="2000">
                <a:latin typeface="Arial" charset="0"/>
                <a:cs typeface="Arial" charset="0"/>
              </a:rPr>
              <a:t>Bancroft, Scitech Publishing, 2009. </a:t>
            </a:r>
          </a:p>
          <a:p>
            <a:endParaRPr lang="en-US" sz="2000">
              <a:latin typeface="Arial" charset="0"/>
              <a:cs typeface="Arial" charset="0"/>
            </a:endParaRP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175</a:t>
            </a:fld>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16913" y="0"/>
            <a:ext cx="4365625" cy="701675"/>
          </a:xfrm>
          <a:prstGeom prst="rect">
            <a:avLst/>
          </a:prstGeom>
          <a:noFill/>
          <a:ln w="9525">
            <a:noFill/>
            <a:miter lim="800000"/>
            <a:headEnd/>
            <a:tailEnd/>
          </a:ln>
        </p:spPr>
        <p:txBody>
          <a:bodyPr wrap="none">
            <a:spAutoFit/>
          </a:bodyPr>
          <a:lstStyle/>
          <a:p>
            <a:pPr eaLnBrk="1" hangingPunct="1"/>
            <a:r>
              <a:rPr lang="en-US" sz="4000" dirty="0">
                <a:solidFill>
                  <a:srgbClr val="FF9900"/>
                </a:solidFill>
                <a:latin typeface="Arial" charset="0"/>
              </a:rPr>
              <a:t>References (cont.)</a:t>
            </a:r>
          </a:p>
        </p:txBody>
      </p:sp>
      <p:sp>
        <p:nvSpPr>
          <p:cNvPr id="135171" name="Text Box 3"/>
          <p:cNvSpPr txBox="1">
            <a:spLocks noChangeArrowheads="1"/>
          </p:cNvSpPr>
          <p:nvPr/>
        </p:nvSpPr>
        <p:spPr bwMode="auto">
          <a:xfrm>
            <a:off x="717633" y="1064512"/>
            <a:ext cx="7586663" cy="457200"/>
          </a:xfrm>
          <a:prstGeom prst="rect">
            <a:avLst/>
          </a:prstGeom>
          <a:noFill/>
          <a:ln w="9525">
            <a:noFill/>
            <a:miter lim="800000"/>
            <a:headEnd/>
            <a:tailEnd/>
          </a:ln>
        </p:spPr>
        <p:txBody>
          <a:bodyPr>
            <a:spAutoFit/>
          </a:bodyPr>
          <a:lstStyle/>
          <a:p>
            <a:pPr eaLnBrk="1" hangingPunct="1"/>
            <a:r>
              <a:rPr lang="en-US" sz="2400" dirty="0">
                <a:solidFill>
                  <a:schemeClr val="hlink"/>
                </a:solidFill>
                <a:latin typeface="Arial" charset="0"/>
              </a:rPr>
              <a:t>General references about microstrip </a:t>
            </a:r>
            <a:r>
              <a:rPr lang="en-US" sz="2400" dirty="0" smtClean="0">
                <a:solidFill>
                  <a:schemeClr val="hlink"/>
                </a:solidFill>
                <a:latin typeface="Arial" charset="0"/>
              </a:rPr>
              <a:t>antennas (cont</a:t>
            </a:r>
            <a:r>
              <a:rPr lang="en-US" sz="2400" dirty="0">
                <a:solidFill>
                  <a:schemeClr val="hlink"/>
                </a:solidFill>
                <a:latin typeface="Arial" charset="0"/>
              </a:rPr>
              <a:t>.):</a:t>
            </a:r>
          </a:p>
        </p:txBody>
      </p:sp>
      <p:sp>
        <p:nvSpPr>
          <p:cNvPr id="135172" name="Text Box 6"/>
          <p:cNvSpPr txBox="1">
            <a:spLocks noChangeArrowheads="1"/>
          </p:cNvSpPr>
          <p:nvPr/>
        </p:nvSpPr>
        <p:spPr bwMode="auto">
          <a:xfrm>
            <a:off x="720725" y="3827463"/>
            <a:ext cx="7843838"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Millimeter-Wave</a:t>
            </a:r>
            <a:r>
              <a:rPr lang="en-US" sz="2000">
                <a:latin typeface="Arial" charset="0"/>
                <a:cs typeface="Times New Roman" pitchFamily="18" charset="0"/>
              </a:rPr>
              <a:t> </a:t>
            </a:r>
            <a:r>
              <a:rPr lang="en-US" sz="2000" i="1">
                <a:latin typeface="Arial" charset="0"/>
                <a:cs typeface="Times New Roman" pitchFamily="18" charset="0"/>
              </a:rPr>
              <a:t>Microstrip and Printed Circuit Antennas</a:t>
            </a:r>
            <a:r>
              <a:rPr lang="en-US" sz="2000">
                <a:latin typeface="Arial" charset="0"/>
                <a:cs typeface="Times New Roman" pitchFamily="18" charset="0"/>
              </a:rPr>
              <a:t>, P. Bhartia,  Artech House, 1991. </a:t>
            </a:r>
            <a:endParaRPr lang="en-US" sz="2400" b="1">
              <a:latin typeface="Times New Roman" pitchFamily="18" charset="0"/>
            </a:endParaRPr>
          </a:p>
        </p:txBody>
      </p:sp>
      <p:sp>
        <p:nvSpPr>
          <p:cNvPr id="135173" name="Text Box 8"/>
          <p:cNvSpPr txBox="1">
            <a:spLocks noChangeArrowheads="1"/>
          </p:cNvSpPr>
          <p:nvPr/>
        </p:nvSpPr>
        <p:spPr bwMode="auto">
          <a:xfrm>
            <a:off x="695325" y="4752975"/>
            <a:ext cx="7843838"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The Handbook of Microstrip Antennas </a:t>
            </a:r>
            <a:r>
              <a:rPr lang="en-US" sz="2000">
                <a:latin typeface="Arial" charset="0"/>
                <a:cs typeface="Times New Roman" pitchFamily="18" charset="0"/>
              </a:rPr>
              <a:t>(two volume set), J. R. James and P. S. Hall, INSPEC, 1989. </a:t>
            </a:r>
            <a:endParaRPr lang="en-US" sz="2400" b="1">
              <a:latin typeface="Times New Roman" pitchFamily="18" charset="0"/>
            </a:endParaRPr>
          </a:p>
        </p:txBody>
      </p:sp>
      <p:sp>
        <p:nvSpPr>
          <p:cNvPr id="135174" name="Text Box 9"/>
          <p:cNvSpPr txBox="1">
            <a:spLocks noChangeArrowheads="1"/>
          </p:cNvSpPr>
          <p:nvPr/>
        </p:nvSpPr>
        <p:spPr bwMode="auto">
          <a:xfrm>
            <a:off x="682625" y="5667375"/>
            <a:ext cx="7843838"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Microstrip Antenna Theory and Design</a:t>
            </a:r>
            <a:r>
              <a:rPr lang="en-US" sz="2000">
                <a:latin typeface="Arial" charset="0"/>
                <a:cs typeface="Times New Roman" pitchFamily="18" charset="0"/>
              </a:rPr>
              <a:t>, J. R. James, P. S. Hall,  and C. Wood, INSPEC/IEE, 1981. </a:t>
            </a:r>
            <a:endParaRPr lang="en-US" sz="2400" b="1">
              <a:latin typeface="Times New Roman" pitchFamily="18" charset="0"/>
            </a:endParaRPr>
          </a:p>
        </p:txBody>
      </p:sp>
      <p:sp>
        <p:nvSpPr>
          <p:cNvPr id="135175" name="Rectangle 1033"/>
          <p:cNvSpPr>
            <a:spLocks noChangeArrowheads="1"/>
          </p:cNvSpPr>
          <p:nvPr/>
        </p:nvSpPr>
        <p:spPr bwMode="auto">
          <a:xfrm>
            <a:off x="671513" y="2728913"/>
            <a:ext cx="8215312" cy="1006475"/>
          </a:xfrm>
          <a:prstGeom prst="rect">
            <a:avLst/>
          </a:prstGeom>
          <a:noFill/>
          <a:ln w="9525">
            <a:noFill/>
            <a:miter lim="800000"/>
            <a:headEnd/>
            <a:tailEnd/>
          </a:ln>
        </p:spPr>
        <p:txBody>
          <a:bodyPr>
            <a:spAutoFit/>
          </a:bodyPr>
          <a:lstStyle/>
          <a:p>
            <a:pPr algn="just" eaLnBrk="1" hangingPunct="1"/>
            <a:r>
              <a:rPr lang="en-US" sz="2000" i="1">
                <a:latin typeface="Arial" charset="0"/>
                <a:cs typeface="Times New Roman" pitchFamily="18" charset="0"/>
              </a:rPr>
              <a:t>Microstrip Antennas: The Analysis and Design of Microstrip Antennas and Arrays</a:t>
            </a:r>
            <a:r>
              <a:rPr lang="en-US" sz="2000">
                <a:latin typeface="Arial" charset="0"/>
                <a:cs typeface="Times New Roman" pitchFamily="18" charset="0"/>
              </a:rPr>
              <a:t>, D. M. Pozar and D. H. Schaubert, Editors, Wiley/IEEE Press, 1995. </a:t>
            </a:r>
          </a:p>
        </p:txBody>
      </p:sp>
      <p:sp>
        <p:nvSpPr>
          <p:cNvPr id="135176" name="Rectangle 1033"/>
          <p:cNvSpPr>
            <a:spLocks noChangeArrowheads="1"/>
          </p:cNvSpPr>
          <p:nvPr/>
        </p:nvSpPr>
        <p:spPr bwMode="auto">
          <a:xfrm>
            <a:off x="663575" y="1860550"/>
            <a:ext cx="8215313" cy="708025"/>
          </a:xfrm>
          <a:prstGeom prst="rect">
            <a:avLst/>
          </a:prstGeom>
          <a:noFill/>
          <a:ln w="9525">
            <a:noFill/>
            <a:miter lim="800000"/>
            <a:headEnd/>
            <a:tailEnd/>
          </a:ln>
        </p:spPr>
        <p:txBody>
          <a:bodyPr>
            <a:spAutoFit/>
          </a:bodyPr>
          <a:lstStyle/>
          <a:p>
            <a:pPr algn="just" eaLnBrk="1" hangingPunct="1"/>
            <a:r>
              <a:rPr lang="en-US" sz="2000" i="1">
                <a:latin typeface="Arial" charset="0"/>
                <a:cs typeface="Times New Roman" pitchFamily="18" charset="0"/>
              </a:rPr>
              <a:t>CAD of Microstrip Antennas for Wireless Applications,</a:t>
            </a:r>
            <a:r>
              <a:rPr lang="en-US" sz="2000">
                <a:latin typeface="Arial" charset="0"/>
                <a:cs typeface="Times New Roman" pitchFamily="18" charset="0"/>
              </a:rPr>
              <a:t> R. A. Sainati, Artech House, 1996. </a:t>
            </a: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176</a:t>
            </a:fld>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473075" y="3903432"/>
            <a:ext cx="8205788" cy="1006475"/>
          </a:xfrm>
          <a:prstGeom prst="rect">
            <a:avLst/>
          </a:prstGeom>
          <a:noFill/>
          <a:ln w="9525">
            <a:noFill/>
            <a:miter lim="800000"/>
            <a:headEnd/>
            <a:tailEnd/>
          </a:ln>
        </p:spPr>
        <p:txBody>
          <a:bodyPr>
            <a:spAutoFit/>
          </a:bodyPr>
          <a:lstStyle/>
          <a:p>
            <a:pPr algn="just" eaLnBrk="1" hangingPunct="1">
              <a:tabLst>
                <a:tab pos="92075" algn="l"/>
                <a:tab pos="274638" algn="l"/>
                <a:tab pos="549275" algn="l"/>
                <a:tab pos="1006475" algn="l"/>
                <a:tab pos="1463675" algn="l"/>
                <a:tab pos="1920875" algn="l"/>
                <a:tab pos="2378075" algn="l"/>
                <a:tab pos="2835275" algn="l"/>
                <a:tab pos="3292475" algn="l"/>
                <a:tab pos="3749675" algn="l"/>
                <a:tab pos="4206875" algn="l"/>
                <a:tab pos="4664075" algn="l"/>
                <a:tab pos="5121275" algn="l"/>
                <a:tab pos="5578475" algn="l"/>
                <a:tab pos="6035675" algn="l"/>
              </a:tabLst>
            </a:pPr>
            <a:r>
              <a:rPr lang="en-US" sz="2000" i="1" dirty="0">
                <a:latin typeface="Arial" charset="0"/>
                <a:cs typeface="Times New Roman" pitchFamily="18" charset="0"/>
              </a:rPr>
              <a:t>Computer-Aided Design of Rectangular Microstrip Antennas</a:t>
            </a:r>
            <a:r>
              <a:rPr lang="en-US" sz="2000" dirty="0">
                <a:latin typeface="Arial" charset="0"/>
                <a:cs typeface="Times New Roman" pitchFamily="18" charset="0"/>
              </a:rPr>
              <a:t>, D. R. Jackson, S. A. Long, J. T. Williams, and V. B. Davis, Ch. 5 of </a:t>
            </a:r>
            <a:r>
              <a:rPr lang="en-US" sz="2000" i="1" dirty="0">
                <a:latin typeface="Arial" charset="0"/>
                <a:cs typeface="Times New Roman" pitchFamily="18" charset="0"/>
              </a:rPr>
              <a:t>Advances in Microstrip and Printed Antennas</a:t>
            </a:r>
            <a:r>
              <a:rPr lang="en-US" sz="2000" dirty="0">
                <a:latin typeface="Arial" charset="0"/>
                <a:cs typeface="Times New Roman" pitchFamily="18" charset="0"/>
              </a:rPr>
              <a:t>, K. F. Lee, Editor, John Wiley, 1997.</a:t>
            </a:r>
            <a:endParaRPr lang="en-US" sz="2000" dirty="0">
              <a:latin typeface="Arial" charset="0"/>
            </a:endParaRPr>
          </a:p>
        </p:txBody>
      </p:sp>
      <p:sp>
        <p:nvSpPr>
          <p:cNvPr id="136195" name="Text Box 4"/>
          <p:cNvSpPr txBox="1">
            <a:spLocks noChangeArrowheads="1"/>
          </p:cNvSpPr>
          <p:nvPr/>
        </p:nvSpPr>
        <p:spPr bwMode="auto">
          <a:xfrm>
            <a:off x="416688" y="1352159"/>
            <a:ext cx="8335962" cy="830997"/>
          </a:xfrm>
          <a:prstGeom prst="rect">
            <a:avLst/>
          </a:prstGeom>
          <a:noFill/>
          <a:ln w="9525">
            <a:noFill/>
            <a:miter lim="800000"/>
            <a:headEnd/>
            <a:tailEnd/>
          </a:ln>
        </p:spPr>
        <p:txBody>
          <a:bodyPr>
            <a:spAutoFit/>
          </a:bodyPr>
          <a:lstStyle/>
          <a:p>
            <a:pPr algn="ctr" eaLnBrk="1" hangingPunct="1"/>
            <a:r>
              <a:rPr lang="en-US" sz="2400" dirty="0">
                <a:solidFill>
                  <a:schemeClr val="hlink"/>
                </a:solidFill>
                <a:latin typeface="Arial" charset="0"/>
              </a:rPr>
              <a:t>More information about the CAD formulas presented here for the rectangular patch may be found in:</a:t>
            </a:r>
          </a:p>
        </p:txBody>
      </p:sp>
      <p:sp>
        <p:nvSpPr>
          <p:cNvPr id="136196" name="Text Box 6"/>
          <p:cNvSpPr txBox="1">
            <a:spLocks noChangeArrowheads="1"/>
          </p:cNvSpPr>
          <p:nvPr/>
        </p:nvSpPr>
        <p:spPr bwMode="auto">
          <a:xfrm>
            <a:off x="2228788" y="0"/>
            <a:ext cx="4365625" cy="701675"/>
          </a:xfrm>
          <a:prstGeom prst="rect">
            <a:avLst/>
          </a:prstGeom>
          <a:noFill/>
          <a:ln w="9525">
            <a:noFill/>
            <a:miter lim="800000"/>
            <a:headEnd/>
            <a:tailEnd/>
          </a:ln>
        </p:spPr>
        <p:txBody>
          <a:bodyPr wrap="none">
            <a:spAutoFit/>
          </a:bodyPr>
          <a:lstStyle/>
          <a:p>
            <a:pPr eaLnBrk="1" hangingPunct="1"/>
            <a:r>
              <a:rPr lang="en-US" sz="4000" dirty="0">
                <a:solidFill>
                  <a:srgbClr val="FF9900"/>
                </a:solidFill>
                <a:latin typeface="Arial" charset="0"/>
              </a:rPr>
              <a:t>References (cont.)</a:t>
            </a:r>
          </a:p>
        </p:txBody>
      </p:sp>
      <p:sp>
        <p:nvSpPr>
          <p:cNvPr id="136197" name="Rectangle 7"/>
          <p:cNvSpPr>
            <a:spLocks noChangeArrowheads="1"/>
          </p:cNvSpPr>
          <p:nvPr/>
        </p:nvSpPr>
        <p:spPr bwMode="auto">
          <a:xfrm>
            <a:off x="452438" y="2892425"/>
            <a:ext cx="8205787" cy="701675"/>
          </a:xfrm>
          <a:prstGeom prst="rect">
            <a:avLst/>
          </a:prstGeom>
          <a:noFill/>
          <a:ln w="9525">
            <a:noFill/>
            <a:miter lim="800000"/>
            <a:headEnd/>
            <a:tailEnd/>
          </a:ln>
        </p:spPr>
        <p:txBody>
          <a:bodyPr>
            <a:spAutoFit/>
          </a:bodyPr>
          <a:lstStyle/>
          <a:p>
            <a:pPr algn="just" eaLnBrk="1" hangingPunct="1">
              <a:tabLst>
                <a:tab pos="92075" algn="l"/>
                <a:tab pos="274638" algn="l"/>
                <a:tab pos="549275" algn="l"/>
                <a:tab pos="1006475" algn="l"/>
                <a:tab pos="1463675" algn="l"/>
                <a:tab pos="1920875" algn="l"/>
                <a:tab pos="2378075" algn="l"/>
                <a:tab pos="2835275" algn="l"/>
                <a:tab pos="3292475" algn="l"/>
                <a:tab pos="3749675" algn="l"/>
                <a:tab pos="4206875" algn="l"/>
                <a:tab pos="4664075" algn="l"/>
                <a:tab pos="5121275" algn="l"/>
                <a:tab pos="5578475" algn="l"/>
                <a:tab pos="6035675" algn="l"/>
              </a:tabLst>
            </a:pPr>
            <a:r>
              <a:rPr lang="en-US" sz="2000" i="1" dirty="0">
                <a:latin typeface="Arial" charset="0"/>
                <a:cs typeface="Times New Roman" pitchFamily="18" charset="0"/>
              </a:rPr>
              <a:t>Microstrip Antennas</a:t>
            </a:r>
            <a:r>
              <a:rPr lang="en-US" sz="2000" dirty="0">
                <a:latin typeface="Arial" charset="0"/>
                <a:cs typeface="Times New Roman" pitchFamily="18" charset="0"/>
              </a:rPr>
              <a:t>, D. R. Jackson, Ch. 7 of Antenna Engineering Handbook, J. L. Volakis, Editor, McGraw Hill, 2007.</a:t>
            </a:r>
            <a:endParaRPr lang="en-US" sz="2000" dirty="0">
              <a:latin typeface="Arial" charset="0"/>
            </a:endParaRP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177</a:t>
            </a:fld>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ext Box 4"/>
          <p:cNvSpPr txBox="1">
            <a:spLocks noChangeArrowheads="1"/>
          </p:cNvSpPr>
          <p:nvPr/>
        </p:nvSpPr>
        <p:spPr bwMode="auto">
          <a:xfrm>
            <a:off x="342900" y="1527175"/>
            <a:ext cx="7726363" cy="457200"/>
          </a:xfrm>
          <a:prstGeom prst="rect">
            <a:avLst/>
          </a:prstGeom>
          <a:noFill/>
          <a:ln w="9525">
            <a:noFill/>
            <a:miter lim="800000"/>
            <a:headEnd/>
            <a:tailEnd/>
          </a:ln>
        </p:spPr>
        <p:txBody>
          <a:bodyPr>
            <a:spAutoFit/>
          </a:bodyPr>
          <a:lstStyle/>
          <a:p>
            <a:pPr eaLnBrk="1" hangingPunct="1"/>
            <a:r>
              <a:rPr lang="en-US" sz="2400">
                <a:solidFill>
                  <a:schemeClr val="hlink"/>
                </a:solidFill>
                <a:latin typeface="Arial" charset="0"/>
              </a:rPr>
              <a:t>References devoted to broadband microstrip antennas:</a:t>
            </a:r>
          </a:p>
        </p:txBody>
      </p:sp>
      <p:sp>
        <p:nvSpPr>
          <p:cNvPr id="137219" name="Text Box 7"/>
          <p:cNvSpPr txBox="1">
            <a:spLocks noChangeArrowheads="1"/>
          </p:cNvSpPr>
          <p:nvPr/>
        </p:nvSpPr>
        <p:spPr bwMode="auto">
          <a:xfrm>
            <a:off x="908750" y="2532750"/>
            <a:ext cx="7081838" cy="701675"/>
          </a:xfrm>
          <a:prstGeom prst="rect">
            <a:avLst/>
          </a:prstGeom>
          <a:noFill/>
          <a:ln w="9525">
            <a:noFill/>
            <a:miter lim="800000"/>
            <a:headEnd/>
            <a:tailEnd/>
          </a:ln>
        </p:spPr>
        <p:txBody>
          <a:bodyPr>
            <a:spAutoFit/>
          </a:bodyPr>
          <a:lstStyle/>
          <a:p>
            <a:pPr eaLnBrk="1" hangingPunct="1"/>
            <a:r>
              <a:rPr lang="en-US" sz="2000" i="1" dirty="0">
                <a:latin typeface="Arial" charset="0"/>
                <a:cs typeface="Times New Roman" pitchFamily="18" charset="0"/>
              </a:rPr>
              <a:t>Compact and Broadband Microstrip Antennas</a:t>
            </a:r>
            <a:r>
              <a:rPr lang="en-US" sz="2000" dirty="0">
                <a:latin typeface="Arial" charset="0"/>
                <a:cs typeface="Times New Roman" pitchFamily="18" charset="0"/>
              </a:rPr>
              <a:t>, K.-L. Wong, John Wiley, 2003. </a:t>
            </a:r>
            <a:endParaRPr lang="en-US" sz="2400" b="1" dirty="0">
              <a:latin typeface="Times New Roman" pitchFamily="18" charset="0"/>
            </a:endParaRPr>
          </a:p>
        </p:txBody>
      </p:sp>
      <p:sp>
        <p:nvSpPr>
          <p:cNvPr id="137220" name="Text Box 8"/>
          <p:cNvSpPr txBox="1">
            <a:spLocks noChangeArrowheads="1"/>
          </p:cNvSpPr>
          <p:nvPr/>
        </p:nvSpPr>
        <p:spPr bwMode="auto">
          <a:xfrm>
            <a:off x="896050" y="3421750"/>
            <a:ext cx="7081838" cy="701675"/>
          </a:xfrm>
          <a:prstGeom prst="rect">
            <a:avLst/>
          </a:prstGeom>
          <a:noFill/>
          <a:ln w="9525">
            <a:noFill/>
            <a:miter lim="800000"/>
            <a:headEnd/>
            <a:tailEnd/>
          </a:ln>
        </p:spPr>
        <p:txBody>
          <a:bodyPr>
            <a:spAutoFit/>
          </a:bodyPr>
          <a:lstStyle/>
          <a:p>
            <a:pPr eaLnBrk="1" hangingPunct="1"/>
            <a:r>
              <a:rPr lang="en-US" sz="2000" i="1">
                <a:latin typeface="Arial" charset="0"/>
                <a:cs typeface="Times New Roman" pitchFamily="18" charset="0"/>
              </a:rPr>
              <a:t>Broadband Microstrip Antennas</a:t>
            </a:r>
            <a:r>
              <a:rPr lang="en-US" sz="2000">
                <a:latin typeface="Arial" charset="0"/>
                <a:cs typeface="Times New Roman" pitchFamily="18" charset="0"/>
              </a:rPr>
              <a:t>, G. Kumar and K. P. Ray, Artech House, 2002. </a:t>
            </a:r>
            <a:endParaRPr lang="en-US" sz="2400" b="1">
              <a:latin typeface="Times New Roman" pitchFamily="18" charset="0"/>
            </a:endParaRPr>
          </a:p>
        </p:txBody>
      </p:sp>
      <p:sp>
        <p:nvSpPr>
          <p:cNvPr id="137221" name="Text Box 9"/>
          <p:cNvSpPr txBox="1">
            <a:spLocks noChangeArrowheads="1"/>
          </p:cNvSpPr>
          <p:nvPr/>
        </p:nvSpPr>
        <p:spPr bwMode="auto">
          <a:xfrm>
            <a:off x="896050" y="4399650"/>
            <a:ext cx="7081838" cy="701675"/>
          </a:xfrm>
          <a:prstGeom prst="rect">
            <a:avLst/>
          </a:prstGeom>
          <a:noFill/>
          <a:ln w="9525">
            <a:noFill/>
            <a:miter lim="800000"/>
            <a:headEnd/>
            <a:tailEnd/>
          </a:ln>
        </p:spPr>
        <p:txBody>
          <a:bodyPr>
            <a:spAutoFit/>
          </a:bodyPr>
          <a:lstStyle/>
          <a:p>
            <a:pPr eaLnBrk="1" hangingPunct="1"/>
            <a:r>
              <a:rPr lang="en-US" sz="2000" i="1" dirty="0">
                <a:latin typeface="Arial" charset="0"/>
                <a:cs typeface="Times New Roman" pitchFamily="18" charset="0"/>
              </a:rPr>
              <a:t>Broadband Patch Antennas</a:t>
            </a:r>
            <a:r>
              <a:rPr lang="en-US" sz="2000" dirty="0">
                <a:latin typeface="Arial" charset="0"/>
                <a:cs typeface="Times New Roman" pitchFamily="18" charset="0"/>
              </a:rPr>
              <a:t>, J.-F. </a:t>
            </a:r>
            <a:r>
              <a:rPr lang="en-US" sz="2000" dirty="0" err="1" smtClean="0">
                <a:latin typeface="Arial" charset="0"/>
                <a:cs typeface="Times New Roman" pitchFamily="18" charset="0"/>
              </a:rPr>
              <a:t>Zürcher</a:t>
            </a:r>
            <a:r>
              <a:rPr lang="en-US" sz="2000" dirty="0" smtClean="0">
                <a:latin typeface="Arial" charset="0"/>
                <a:cs typeface="Times New Roman" pitchFamily="18" charset="0"/>
              </a:rPr>
              <a:t> </a:t>
            </a:r>
            <a:r>
              <a:rPr lang="en-US" sz="2000" dirty="0">
                <a:latin typeface="Arial" charset="0"/>
                <a:cs typeface="Times New Roman" pitchFamily="18" charset="0"/>
              </a:rPr>
              <a:t>and F. E. </a:t>
            </a:r>
            <a:r>
              <a:rPr lang="en-US" sz="2000" dirty="0" err="1">
                <a:latin typeface="Arial" charset="0"/>
                <a:cs typeface="Times New Roman" pitchFamily="18" charset="0"/>
              </a:rPr>
              <a:t>Gardiol</a:t>
            </a:r>
            <a:r>
              <a:rPr lang="en-US" sz="2000" dirty="0">
                <a:latin typeface="Arial" charset="0"/>
                <a:cs typeface="Times New Roman" pitchFamily="18" charset="0"/>
              </a:rPr>
              <a:t>, </a:t>
            </a:r>
            <a:r>
              <a:rPr lang="en-US" sz="2000" dirty="0" err="1">
                <a:latin typeface="Arial" charset="0"/>
                <a:cs typeface="Times New Roman" pitchFamily="18" charset="0"/>
              </a:rPr>
              <a:t>Artech</a:t>
            </a:r>
            <a:r>
              <a:rPr lang="en-US" sz="2000" dirty="0">
                <a:latin typeface="Arial" charset="0"/>
                <a:cs typeface="Times New Roman" pitchFamily="18" charset="0"/>
              </a:rPr>
              <a:t> House, 1995. </a:t>
            </a:r>
            <a:endParaRPr lang="en-US" sz="2400" b="1" dirty="0">
              <a:latin typeface="Times New Roman" pitchFamily="18" charset="0"/>
            </a:endParaRPr>
          </a:p>
        </p:txBody>
      </p:sp>
      <p:sp>
        <p:nvSpPr>
          <p:cNvPr id="137222" name="Text Box 10"/>
          <p:cNvSpPr txBox="1">
            <a:spLocks noChangeArrowheads="1"/>
          </p:cNvSpPr>
          <p:nvPr/>
        </p:nvSpPr>
        <p:spPr bwMode="auto">
          <a:xfrm>
            <a:off x="2216913" y="0"/>
            <a:ext cx="4365625" cy="701675"/>
          </a:xfrm>
          <a:prstGeom prst="rect">
            <a:avLst/>
          </a:prstGeom>
          <a:noFill/>
          <a:ln w="9525">
            <a:noFill/>
            <a:miter lim="800000"/>
            <a:headEnd/>
            <a:tailEnd/>
          </a:ln>
        </p:spPr>
        <p:txBody>
          <a:bodyPr wrap="none">
            <a:spAutoFit/>
          </a:bodyPr>
          <a:lstStyle/>
          <a:p>
            <a:pPr eaLnBrk="1" hangingPunct="1"/>
            <a:r>
              <a:rPr lang="en-US" sz="4000" dirty="0">
                <a:solidFill>
                  <a:srgbClr val="FF9900"/>
                </a:solidFill>
                <a:latin typeface="Arial" charset="0"/>
              </a:rPr>
              <a:t>References (cont.)</a:t>
            </a: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178</a:t>
            </a:fld>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179</a:t>
            </a:fld>
            <a:endParaRPr lang="en-US" dirty="0"/>
          </a:p>
        </p:txBody>
      </p:sp>
      <p:sp>
        <p:nvSpPr>
          <p:cNvPr id="8" name="Rectangle 7"/>
          <p:cNvSpPr/>
          <p:nvPr/>
        </p:nvSpPr>
        <p:spPr>
          <a:xfrm>
            <a:off x="1892699" y="2716965"/>
            <a:ext cx="518443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1" descr="D:\User\Conferences\AP-URSI\AP-URSI 2013\Short Course\APSURSI2013_Webheader.png"/>
          <p:cNvPicPr>
            <a:picLocks noChangeAspect="1" noChangeArrowheads="1"/>
          </p:cNvPicPr>
          <p:nvPr/>
        </p:nvPicPr>
        <p:blipFill>
          <a:blip r:embed="rId2" cstate="print"/>
          <a:srcRect/>
          <a:stretch>
            <a:fillRect/>
          </a:stretch>
        </p:blipFill>
        <p:spPr bwMode="auto">
          <a:xfrm>
            <a:off x="0" y="0"/>
            <a:ext cx="9144000" cy="190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559264" y="772887"/>
            <a:ext cx="2119491" cy="461665"/>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Circular Patch</a:t>
            </a:r>
          </a:p>
        </p:txBody>
      </p:sp>
      <p:grpSp>
        <p:nvGrpSpPr>
          <p:cNvPr id="2" name="Group 15"/>
          <p:cNvGrpSpPr>
            <a:grpSpLocks/>
          </p:cNvGrpSpPr>
          <p:nvPr/>
        </p:nvGrpSpPr>
        <p:grpSpPr bwMode="auto">
          <a:xfrm>
            <a:off x="876300" y="1643742"/>
            <a:ext cx="7102929" cy="3375025"/>
            <a:chOff x="360" y="1011"/>
            <a:chExt cx="4848" cy="2411"/>
          </a:xfrm>
        </p:grpSpPr>
        <p:sp>
          <p:nvSpPr>
            <p:cNvPr id="105476" name="AutoShape 16"/>
            <p:cNvSpPr>
              <a:spLocks noChangeArrowheads="1"/>
            </p:cNvSpPr>
            <p:nvPr/>
          </p:nvSpPr>
          <p:spPr bwMode="auto">
            <a:xfrm>
              <a:off x="360" y="1454"/>
              <a:ext cx="4848" cy="1968"/>
            </a:xfrm>
            <a:prstGeom prst="parallelogram">
              <a:avLst>
                <a:gd name="adj" fmla="val 96906"/>
              </a:avLst>
            </a:prstGeom>
            <a:solidFill>
              <a:srgbClr val="FF9900"/>
            </a:solidFill>
            <a:ln w="9525">
              <a:solidFill>
                <a:schemeClr val="tx1"/>
              </a:solidFill>
              <a:miter lim="800000"/>
              <a:headEnd/>
              <a:tailEnd/>
            </a:ln>
          </p:spPr>
          <p:txBody>
            <a:bodyPr wrap="none" anchor="ctr"/>
            <a:lstStyle/>
            <a:p>
              <a:endParaRPr lang="en-US"/>
            </a:p>
          </p:txBody>
        </p:sp>
        <p:sp>
          <p:nvSpPr>
            <p:cNvPr id="105477" name="AutoShape 17"/>
            <p:cNvSpPr>
              <a:spLocks noChangeArrowheads="1"/>
            </p:cNvSpPr>
            <p:nvPr/>
          </p:nvSpPr>
          <p:spPr bwMode="auto">
            <a:xfrm>
              <a:off x="1224" y="1694"/>
              <a:ext cx="3168" cy="1344"/>
            </a:xfrm>
            <a:prstGeom prst="cube">
              <a:avLst>
                <a:gd name="adj" fmla="val 78009"/>
              </a:avLst>
            </a:prstGeom>
            <a:solidFill>
              <a:srgbClr val="DDDDDD"/>
            </a:solidFill>
            <a:ln w="9525">
              <a:solidFill>
                <a:schemeClr val="tx1"/>
              </a:solidFill>
              <a:miter lim="800000"/>
              <a:headEnd/>
              <a:tailEnd/>
            </a:ln>
          </p:spPr>
          <p:txBody>
            <a:bodyPr wrap="none" anchor="ctr"/>
            <a:lstStyle/>
            <a:p>
              <a:endParaRPr lang="en-US"/>
            </a:p>
          </p:txBody>
        </p:sp>
        <p:sp>
          <p:nvSpPr>
            <p:cNvPr id="105478" name="Line 18"/>
            <p:cNvSpPr>
              <a:spLocks noChangeShapeType="1"/>
            </p:cNvSpPr>
            <p:nvPr/>
          </p:nvSpPr>
          <p:spPr bwMode="auto">
            <a:xfrm>
              <a:off x="3402" y="2342"/>
              <a:ext cx="1152" cy="0"/>
            </a:xfrm>
            <a:prstGeom prst="line">
              <a:avLst/>
            </a:prstGeom>
            <a:noFill/>
            <a:ln w="9525">
              <a:solidFill>
                <a:schemeClr val="tx1"/>
              </a:solidFill>
              <a:round/>
              <a:headEnd/>
              <a:tailEnd type="triangle" w="med" len="med"/>
            </a:ln>
          </p:spPr>
          <p:txBody>
            <a:bodyPr wrap="none"/>
            <a:lstStyle/>
            <a:p>
              <a:endParaRPr lang="en-US"/>
            </a:p>
          </p:txBody>
        </p:sp>
        <p:sp>
          <p:nvSpPr>
            <p:cNvPr id="105479" name="Line 19"/>
            <p:cNvSpPr>
              <a:spLocks noChangeShapeType="1"/>
            </p:cNvSpPr>
            <p:nvPr/>
          </p:nvSpPr>
          <p:spPr bwMode="auto">
            <a:xfrm flipV="1">
              <a:off x="2942" y="1358"/>
              <a:ext cx="464" cy="520"/>
            </a:xfrm>
            <a:prstGeom prst="line">
              <a:avLst/>
            </a:prstGeom>
            <a:noFill/>
            <a:ln w="9525">
              <a:solidFill>
                <a:schemeClr val="tx1"/>
              </a:solidFill>
              <a:round/>
              <a:headEnd/>
              <a:tailEnd type="triangle" w="med" len="med"/>
            </a:ln>
          </p:spPr>
          <p:txBody>
            <a:bodyPr wrap="none"/>
            <a:lstStyle/>
            <a:p>
              <a:endParaRPr lang="en-US"/>
            </a:p>
          </p:txBody>
        </p:sp>
        <p:sp>
          <p:nvSpPr>
            <p:cNvPr id="105480" name="Text Box 20"/>
            <p:cNvSpPr txBox="1">
              <a:spLocks noChangeArrowheads="1"/>
            </p:cNvSpPr>
            <p:nvPr/>
          </p:nvSpPr>
          <p:spPr bwMode="auto">
            <a:xfrm>
              <a:off x="4622" y="2190"/>
              <a:ext cx="204" cy="286"/>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105481" name="Text Box 21"/>
            <p:cNvSpPr txBox="1">
              <a:spLocks noChangeArrowheads="1"/>
            </p:cNvSpPr>
            <p:nvPr/>
          </p:nvSpPr>
          <p:spPr bwMode="auto">
            <a:xfrm>
              <a:off x="3410" y="1011"/>
              <a:ext cx="204" cy="286"/>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105482" name="Text Box 22"/>
            <p:cNvSpPr txBox="1">
              <a:spLocks noChangeArrowheads="1"/>
            </p:cNvSpPr>
            <p:nvPr/>
          </p:nvSpPr>
          <p:spPr bwMode="auto">
            <a:xfrm>
              <a:off x="1502" y="2751"/>
              <a:ext cx="212" cy="288"/>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105483" name="Line 23"/>
            <p:cNvSpPr>
              <a:spLocks noChangeShapeType="1"/>
            </p:cNvSpPr>
            <p:nvPr/>
          </p:nvSpPr>
          <p:spPr bwMode="auto">
            <a:xfrm>
              <a:off x="1752" y="2750"/>
              <a:ext cx="0" cy="288"/>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5484" name="Oval 24"/>
            <p:cNvSpPr>
              <a:spLocks noChangeArrowheads="1"/>
            </p:cNvSpPr>
            <p:nvPr/>
          </p:nvSpPr>
          <p:spPr bwMode="auto">
            <a:xfrm rot="3739785">
              <a:off x="2404" y="1834"/>
              <a:ext cx="609" cy="808"/>
            </a:xfrm>
            <a:prstGeom prst="ellipse">
              <a:avLst/>
            </a:prstGeom>
            <a:gradFill rotWithShape="1">
              <a:gsLst>
                <a:gs pos="0">
                  <a:srgbClr val="764700"/>
                </a:gs>
                <a:gs pos="50000">
                  <a:srgbClr val="FF9900"/>
                </a:gs>
                <a:gs pos="100000">
                  <a:srgbClr val="764700"/>
                </a:gs>
              </a:gsLst>
              <a:lin ang="2700000" scaled="1"/>
            </a:gradFill>
            <a:ln w="9525">
              <a:solidFill>
                <a:schemeClr val="tx1"/>
              </a:solidFill>
              <a:round/>
              <a:headEnd/>
              <a:tailEnd/>
            </a:ln>
          </p:spPr>
          <p:txBody>
            <a:bodyPr wrap="none" anchor="ctr"/>
            <a:lstStyle/>
            <a:p>
              <a:endParaRPr lang="en-US"/>
            </a:p>
          </p:txBody>
        </p:sp>
        <p:sp>
          <p:nvSpPr>
            <p:cNvPr id="105485" name="Line 25"/>
            <p:cNvSpPr>
              <a:spLocks noChangeShapeType="1"/>
            </p:cNvSpPr>
            <p:nvPr/>
          </p:nvSpPr>
          <p:spPr bwMode="auto">
            <a:xfrm>
              <a:off x="2744" y="2270"/>
              <a:ext cx="112" cy="232"/>
            </a:xfrm>
            <a:prstGeom prst="line">
              <a:avLst/>
            </a:prstGeom>
            <a:noFill/>
            <a:ln w="9525">
              <a:solidFill>
                <a:schemeClr val="bg2"/>
              </a:solidFill>
              <a:round/>
              <a:headEnd/>
              <a:tailEnd type="triangle" w="med" len="med"/>
            </a:ln>
          </p:spPr>
          <p:txBody>
            <a:bodyPr wrap="none"/>
            <a:lstStyle/>
            <a:p>
              <a:endParaRPr lang="en-US"/>
            </a:p>
          </p:txBody>
        </p:sp>
        <p:sp>
          <p:nvSpPr>
            <p:cNvPr id="105486" name="Text Box 26"/>
            <p:cNvSpPr txBox="1">
              <a:spLocks noChangeArrowheads="1"/>
            </p:cNvSpPr>
            <p:nvPr/>
          </p:nvSpPr>
          <p:spPr bwMode="auto">
            <a:xfrm>
              <a:off x="2800" y="2103"/>
              <a:ext cx="212" cy="288"/>
            </a:xfrm>
            <a:prstGeom prst="rect">
              <a:avLst/>
            </a:prstGeom>
            <a:noFill/>
            <a:ln w="9525">
              <a:noFill/>
              <a:miter lim="800000"/>
              <a:headEnd/>
              <a:tailEnd/>
            </a:ln>
          </p:spPr>
          <p:txBody>
            <a:bodyPr wrap="none">
              <a:spAutoFit/>
            </a:bodyPr>
            <a:lstStyle/>
            <a:p>
              <a:pPr eaLnBrk="1" hangingPunct="1"/>
              <a:r>
                <a:rPr lang="en-US" sz="2400" i="1">
                  <a:solidFill>
                    <a:schemeClr val="bg2"/>
                  </a:solidFill>
                  <a:latin typeface="Times New Roman" pitchFamily="18" charset="0"/>
                </a:rPr>
                <a:t>a</a:t>
              </a:r>
            </a:p>
          </p:txBody>
        </p:sp>
        <p:sp>
          <p:nvSpPr>
            <p:cNvPr id="105487" name="Text Box 27"/>
            <p:cNvSpPr txBox="1">
              <a:spLocks noChangeArrowheads="1"/>
            </p:cNvSpPr>
            <p:nvPr/>
          </p:nvSpPr>
          <p:spPr bwMode="auto">
            <a:xfrm>
              <a:off x="2504" y="2715"/>
              <a:ext cx="371" cy="288"/>
            </a:xfrm>
            <a:prstGeom prst="rect">
              <a:avLst/>
            </a:prstGeom>
            <a:noFill/>
            <a:ln w="9525">
              <a:noFill/>
              <a:miter lim="800000"/>
              <a:headEnd/>
              <a:tailEnd/>
            </a:ln>
          </p:spPr>
          <p:txBody>
            <a:bodyPr>
              <a:spAutoFit/>
            </a:bodyPr>
            <a:lstStyle/>
            <a:p>
              <a:pPr eaLnBrk="1" hangingPunct="1"/>
              <a:r>
                <a:rPr lang="en-US" sz="2000" i="1" dirty="0">
                  <a:latin typeface="Times New Roman" pitchFamily="18" charset="0"/>
                  <a:sym typeface="Symbol" pitchFamily="18" charset="2"/>
                </a:rPr>
                <a:t></a:t>
              </a:r>
              <a:r>
                <a:rPr lang="en-US" sz="2000" i="1" baseline="-25000" dirty="0">
                  <a:latin typeface="Times New Roman" pitchFamily="18" charset="0"/>
                  <a:sym typeface="Symbol" pitchFamily="18" charset="2"/>
                </a:rPr>
                <a:t>r</a:t>
              </a:r>
            </a:p>
          </p:txBody>
        </p:sp>
      </p:grpSp>
      <p:sp>
        <p:nvSpPr>
          <p:cNvPr id="16" name="Slide Number Placeholder 15"/>
          <p:cNvSpPr>
            <a:spLocks noGrp="1"/>
          </p:cNvSpPr>
          <p:nvPr>
            <p:ph type="sldNum" sz="quarter" idx="4"/>
          </p:nvPr>
        </p:nvSpPr>
        <p:spPr/>
        <p:txBody>
          <a:bodyPr/>
          <a:lstStyle/>
          <a:p>
            <a:pPr>
              <a:defRPr/>
            </a:pPr>
            <a:fld id="{70B0E88B-1183-42A5-A789-9A7FFF2AFA69}" type="slidenum">
              <a:rPr lang="en-US" smtClean="0"/>
              <a:pPr>
                <a:defRPr/>
              </a:pPr>
              <a:t>18</a:t>
            </a:fld>
            <a:endParaRPr lang="en-US" dirty="0"/>
          </a:p>
        </p:txBody>
      </p:sp>
      <p:sp>
        <p:nvSpPr>
          <p:cNvPr id="17" name="Text Box 2"/>
          <p:cNvSpPr txBox="1">
            <a:spLocks noChangeArrowheads="1"/>
          </p:cNvSpPr>
          <p:nvPr/>
        </p:nvSpPr>
        <p:spPr bwMode="auto">
          <a:xfrm>
            <a:off x="1205373"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18" name="Text Box 15"/>
          <p:cNvSpPr txBox="1">
            <a:spLocks noChangeArrowheads="1"/>
          </p:cNvSpPr>
          <p:nvPr/>
        </p:nvSpPr>
        <p:spPr bwMode="auto">
          <a:xfrm>
            <a:off x="604610" y="5391603"/>
            <a:ext cx="7953375" cy="646331"/>
          </a:xfrm>
          <a:prstGeom prst="rect">
            <a:avLst/>
          </a:prstGeom>
          <a:noFill/>
          <a:ln w="9525">
            <a:noFill/>
            <a:miter lim="800000"/>
            <a:headEnd/>
            <a:tailEnd/>
          </a:ln>
        </p:spPr>
        <p:txBody>
          <a:bodyPr>
            <a:spAutoFit/>
          </a:bodyPr>
          <a:lstStyle/>
          <a:p>
            <a:pPr algn="ctr" eaLnBrk="1" hangingPunct="1"/>
            <a:r>
              <a:rPr lang="en-US" dirty="0" smtClean="0">
                <a:latin typeface="Arial" charset="0"/>
              </a:rPr>
              <a:t>The location of the feed determines the direction of current flow and hence the polarization of the radiated field.</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69" y="0"/>
            <a:ext cx="1810112"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882736"/>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Feeding methods</a:t>
            </a:r>
          </a:p>
          <a:p>
            <a:pPr marL="225425" indent="-225425" eaLnBrk="1" hangingPunct="1">
              <a:spcAft>
                <a:spcPct val="50000"/>
              </a:spcAft>
              <a:buClr>
                <a:schemeClr val="tx1"/>
              </a:buClr>
              <a:buFont typeface="Wingdings" pitchFamily="2" charset="2"/>
              <a:buChar char="v"/>
            </a:pPr>
            <a:r>
              <a:rPr lang="en-US" sz="2000" dirty="0" smtClean="0">
                <a:latin typeface="Arial" charset="0"/>
              </a:rPr>
              <a:t> Basic principles of operation </a:t>
            </a:r>
          </a:p>
          <a:p>
            <a:pPr marL="225425" indent="-225425" eaLnBrk="1" hangingPunct="1">
              <a:spcAft>
                <a:spcPct val="50000"/>
              </a:spcAft>
              <a:buClr>
                <a:schemeClr val="tx1"/>
              </a:buClr>
              <a:buFont typeface="Wingdings" pitchFamily="2" charset="2"/>
              <a:buChar char="v"/>
            </a:pPr>
            <a:r>
              <a:rPr lang="en-US" sz="2000" dirty="0" smtClean="0">
                <a:latin typeface="Arial" charset="0"/>
              </a:rPr>
              <a:t> General characteristics</a:t>
            </a:r>
          </a:p>
          <a:p>
            <a:pPr marL="225425" indent="-225425" eaLnBrk="1" hangingPunct="1">
              <a:spcAft>
                <a:spcPct val="50000"/>
              </a:spcAft>
              <a:buClr>
                <a:schemeClr val="tx1"/>
              </a:buClr>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2857916" y="1540364"/>
            <a:ext cx="3438762" cy="3293209"/>
          </a:xfrm>
          <a:prstGeom prst="rect">
            <a:avLst/>
          </a:prstGeom>
          <a:noFill/>
          <a:ln w="9525">
            <a:solidFill>
              <a:schemeClr val="tx1"/>
            </a:solidFill>
            <a:miter lim="800000"/>
            <a:headEnd/>
            <a:tailEnd/>
          </a:ln>
        </p:spPr>
        <p:txBody>
          <a:bodyPr wrap="none">
            <a:spAutoFit/>
          </a:bodyPr>
          <a:lstStyle/>
          <a:p>
            <a:pPr algn="ctr" eaLnBrk="1" hangingPunct="1"/>
            <a:r>
              <a:rPr lang="en-US" sz="2400" dirty="0">
                <a:solidFill>
                  <a:srgbClr val="0000FF"/>
                </a:solidFill>
                <a:latin typeface="Arial" charset="0"/>
              </a:rPr>
              <a:t>David R. </a:t>
            </a:r>
            <a:r>
              <a:rPr lang="en-US" sz="2400" dirty="0" smtClean="0">
                <a:solidFill>
                  <a:srgbClr val="0000FF"/>
                </a:solidFill>
                <a:latin typeface="Arial" charset="0"/>
              </a:rPr>
              <a:t>Jackson</a:t>
            </a:r>
          </a:p>
          <a:p>
            <a:pPr algn="ctr" eaLnBrk="1" hangingPunct="1"/>
            <a:endParaRPr lang="en-US" sz="2400" dirty="0">
              <a:latin typeface="Arial" charset="0"/>
            </a:endParaRPr>
          </a:p>
          <a:p>
            <a:pPr algn="ctr" eaLnBrk="1" hangingPunct="1"/>
            <a:r>
              <a:rPr lang="en-US" sz="2000" dirty="0">
                <a:latin typeface="Arial" charset="0"/>
              </a:rPr>
              <a:t>Dept. of </a:t>
            </a:r>
            <a:r>
              <a:rPr lang="en-US" sz="2000" dirty="0" smtClean="0">
                <a:latin typeface="Arial" charset="0"/>
              </a:rPr>
              <a:t>ECE</a:t>
            </a:r>
          </a:p>
          <a:p>
            <a:pPr algn="ctr" eaLnBrk="1" hangingPunct="1"/>
            <a:r>
              <a:rPr lang="en-US" sz="2000" dirty="0" smtClean="0">
                <a:latin typeface="Arial" charset="0"/>
              </a:rPr>
              <a:t>N308 Engineering Building 1</a:t>
            </a:r>
            <a:endParaRPr lang="en-US" sz="2000" dirty="0">
              <a:latin typeface="Arial" charset="0"/>
            </a:endParaRPr>
          </a:p>
          <a:p>
            <a:pPr algn="ctr" eaLnBrk="1" hangingPunct="1"/>
            <a:r>
              <a:rPr lang="en-US" sz="2000" dirty="0">
                <a:latin typeface="Arial" charset="0"/>
              </a:rPr>
              <a:t>University of </a:t>
            </a:r>
            <a:r>
              <a:rPr lang="en-US" sz="2000" dirty="0" smtClean="0">
                <a:latin typeface="Arial" charset="0"/>
              </a:rPr>
              <a:t>Houston</a:t>
            </a:r>
          </a:p>
          <a:p>
            <a:pPr algn="ctr" eaLnBrk="1" hangingPunct="1"/>
            <a:r>
              <a:rPr lang="en-US" sz="2000" dirty="0" smtClean="0">
                <a:latin typeface="Arial" charset="0"/>
              </a:rPr>
              <a:t>Houston, TX 77204-4005</a:t>
            </a:r>
          </a:p>
          <a:p>
            <a:pPr algn="ctr" eaLnBrk="1" hangingPunct="1"/>
            <a:endParaRPr lang="en-US" sz="2000" dirty="0" smtClean="0">
              <a:latin typeface="Arial" charset="0"/>
            </a:endParaRPr>
          </a:p>
          <a:p>
            <a:pPr algn="ctr" eaLnBrk="1" hangingPunct="1"/>
            <a:r>
              <a:rPr lang="en-US" sz="2000" dirty="0" smtClean="0">
                <a:latin typeface="Arial" charset="0"/>
              </a:rPr>
              <a:t>Phone: 713-743-4426</a:t>
            </a:r>
          </a:p>
          <a:p>
            <a:pPr algn="ctr" eaLnBrk="1" hangingPunct="1"/>
            <a:r>
              <a:rPr lang="en-US" sz="2000" dirty="0" smtClean="0">
                <a:latin typeface="Arial" charset="0"/>
              </a:rPr>
              <a:t>Fax: 713-743-4444</a:t>
            </a:r>
          </a:p>
          <a:p>
            <a:pPr algn="ctr" eaLnBrk="1" hangingPunct="1"/>
            <a:r>
              <a:rPr lang="en-US" sz="2000" dirty="0" smtClean="0">
                <a:latin typeface="Arial" charset="0"/>
              </a:rPr>
              <a:t>Email: djackson@uh.edu</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2</a:t>
            </a:fld>
            <a:endParaRPr lang="en-US" dirty="0"/>
          </a:p>
        </p:txBody>
      </p:sp>
      <p:sp>
        <p:nvSpPr>
          <p:cNvPr id="9" name="Text Box 2"/>
          <p:cNvSpPr txBox="1">
            <a:spLocks noChangeArrowheads="1"/>
          </p:cNvSpPr>
          <p:nvPr/>
        </p:nvSpPr>
        <p:spPr bwMode="auto">
          <a:xfrm>
            <a:off x="2517018" y="0"/>
            <a:ext cx="4211409" cy="646331"/>
          </a:xfrm>
          <a:prstGeom prst="rect">
            <a:avLst/>
          </a:prstGeom>
          <a:noFill/>
          <a:ln w="9525">
            <a:noFill/>
            <a:miter lim="800000"/>
            <a:headEnd/>
            <a:tailEnd/>
          </a:ln>
        </p:spPr>
        <p:txBody>
          <a:bodyPr wrap="none">
            <a:spAutoFit/>
          </a:bodyPr>
          <a:lstStyle/>
          <a:p>
            <a:pPr algn="ctr" eaLnBrk="1" hangingPunct="1"/>
            <a:r>
              <a:rPr lang="en-US" sz="3600" dirty="0" smtClean="0">
                <a:solidFill>
                  <a:srgbClr val="FF9900"/>
                </a:solidFill>
                <a:latin typeface="Arial" charset="0"/>
              </a:rPr>
              <a:t>Contact Information</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579055"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
        <p:nvSpPr>
          <p:cNvPr id="106499" name="Text Box 3"/>
          <p:cNvSpPr txBox="1">
            <a:spLocks noChangeArrowheads="1"/>
          </p:cNvSpPr>
          <p:nvPr/>
        </p:nvSpPr>
        <p:spPr bwMode="auto">
          <a:xfrm>
            <a:off x="1308100" y="2184400"/>
            <a:ext cx="6602413" cy="946150"/>
          </a:xfrm>
          <a:prstGeom prst="rect">
            <a:avLst/>
          </a:prstGeom>
          <a:noFill/>
          <a:ln w="9525">
            <a:noFill/>
            <a:miter lim="800000"/>
            <a:headEnd/>
            <a:tailEnd/>
          </a:ln>
        </p:spPr>
        <p:txBody>
          <a:bodyPr>
            <a:spAutoFit/>
          </a:bodyPr>
          <a:lstStyle/>
          <a:p>
            <a:pPr eaLnBrk="1" hangingPunct="1">
              <a:spcAft>
                <a:spcPct val="25000"/>
              </a:spcAft>
            </a:pPr>
            <a:r>
              <a:rPr lang="en-US" sz="2800" dirty="0">
                <a:solidFill>
                  <a:schemeClr val="hlink"/>
                </a:solidFill>
                <a:latin typeface="Arial" charset="0"/>
              </a:rPr>
              <a:t>Some of the more common methods for feeding microstrip antennas are shown.</a:t>
            </a:r>
          </a:p>
        </p:txBody>
      </p:sp>
      <p:sp>
        <p:nvSpPr>
          <p:cNvPr id="4" name="Slide Number Placeholder 3"/>
          <p:cNvSpPr>
            <a:spLocks noGrp="1"/>
          </p:cNvSpPr>
          <p:nvPr>
            <p:ph type="sldNum" sz="quarter" idx="4"/>
          </p:nvPr>
        </p:nvSpPr>
        <p:spPr/>
        <p:txBody>
          <a:bodyPr/>
          <a:lstStyle/>
          <a:p>
            <a:pPr>
              <a:defRPr/>
            </a:pPr>
            <a:fld id="{70B0E88B-1183-42A5-A789-9A7FFF2AFA69}" type="slidenum">
              <a:rPr lang="en-US" smtClean="0"/>
              <a:pPr>
                <a:defRPr/>
              </a:pPr>
              <a:t>20</a:t>
            </a:fld>
            <a:endParaRPr lang="en-US" dirty="0"/>
          </a:p>
        </p:txBody>
      </p:sp>
      <p:sp>
        <p:nvSpPr>
          <p:cNvPr id="5" name="TextBox 4"/>
          <p:cNvSpPr txBox="1"/>
          <p:nvPr/>
        </p:nvSpPr>
        <p:spPr>
          <a:xfrm>
            <a:off x="528704" y="3959679"/>
            <a:ext cx="8098476" cy="646331"/>
          </a:xfrm>
          <a:prstGeom prst="rect">
            <a:avLst/>
          </a:prstGeom>
          <a:noFill/>
        </p:spPr>
        <p:txBody>
          <a:bodyPr wrap="square" rtlCol="0">
            <a:spAutoFit/>
          </a:bodyPr>
          <a:lstStyle/>
          <a:p>
            <a:pPr algn="ctr"/>
            <a:r>
              <a:rPr lang="en-US" dirty="0" smtClean="0"/>
              <a:t>The feeding methods are illustrated for a rectangular patch,</a:t>
            </a:r>
          </a:p>
          <a:p>
            <a:pPr algn="ctr"/>
            <a:r>
              <a:rPr lang="en-US" dirty="0" smtClean="0"/>
              <a:t> but the principles apply for circular and other shapes as well.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3490686" y="788740"/>
            <a:ext cx="2000869" cy="461665"/>
          </a:xfrm>
          <a:prstGeom prst="rect">
            <a:avLst/>
          </a:prstGeom>
          <a:noFill/>
          <a:ln w="9525">
            <a:noFill/>
            <a:miter lim="800000"/>
            <a:headEnd/>
            <a:tailEnd/>
          </a:ln>
        </p:spPr>
        <p:txBody>
          <a:bodyPr wrap="none">
            <a:spAutoFit/>
          </a:bodyPr>
          <a:lstStyle/>
          <a:p>
            <a:pPr eaLnBrk="1" hangingPunct="1"/>
            <a:r>
              <a:rPr lang="en-US" sz="2400" dirty="0" smtClean="0">
                <a:solidFill>
                  <a:srgbClr val="FF0000"/>
                </a:solidFill>
                <a:latin typeface="Arial" charset="0"/>
              </a:rPr>
              <a:t>Coaxial </a:t>
            </a:r>
            <a:r>
              <a:rPr lang="en-US" sz="2400" dirty="0">
                <a:solidFill>
                  <a:srgbClr val="FF0000"/>
                </a:solidFill>
                <a:latin typeface="Arial" charset="0"/>
              </a:rPr>
              <a:t>F</a:t>
            </a:r>
            <a:r>
              <a:rPr lang="en-US" sz="2400" dirty="0" smtClean="0">
                <a:solidFill>
                  <a:srgbClr val="FF0000"/>
                </a:solidFill>
                <a:latin typeface="Arial" charset="0"/>
              </a:rPr>
              <a:t>eed</a:t>
            </a:r>
            <a:endParaRPr lang="en-US" sz="2400" dirty="0">
              <a:solidFill>
                <a:srgbClr val="FF0000"/>
              </a:solidFill>
              <a:latin typeface="Arial" charset="0"/>
            </a:endParaRPr>
          </a:p>
        </p:txBody>
      </p:sp>
      <p:sp>
        <p:nvSpPr>
          <p:cNvPr id="74766" name="Text Box 15"/>
          <p:cNvSpPr txBox="1">
            <a:spLocks noChangeArrowheads="1"/>
          </p:cNvSpPr>
          <p:nvPr/>
        </p:nvSpPr>
        <p:spPr bwMode="auto">
          <a:xfrm>
            <a:off x="5693227" y="3493860"/>
            <a:ext cx="3211286" cy="1169551"/>
          </a:xfrm>
          <a:prstGeom prst="rect">
            <a:avLst/>
          </a:prstGeom>
          <a:noFill/>
          <a:ln w="9525">
            <a:solidFill>
              <a:schemeClr val="tx1"/>
            </a:solidFill>
            <a:miter lim="800000"/>
            <a:headEnd/>
            <a:tailEnd/>
          </a:ln>
        </p:spPr>
        <p:txBody>
          <a:bodyPr wrap="square">
            <a:spAutoFit/>
          </a:bodyPr>
          <a:lstStyle/>
          <a:p>
            <a:pPr algn="ctr" eaLnBrk="1" hangingPunct="1"/>
            <a:r>
              <a:rPr lang="en-US" sz="1400" b="1" dirty="0" smtClean="0">
                <a:latin typeface="Arial" charset="0"/>
              </a:rPr>
              <a:t>Note:</a:t>
            </a:r>
          </a:p>
          <a:p>
            <a:pPr algn="ctr" eaLnBrk="1" hangingPunct="1"/>
            <a:r>
              <a:rPr lang="en-US" sz="1400" dirty="0" smtClean="0">
                <a:latin typeface="Arial" charset="0"/>
              </a:rPr>
              <a:t>A </a:t>
            </a:r>
            <a:r>
              <a:rPr lang="en-US" sz="1400" dirty="0">
                <a:latin typeface="Arial" charset="0"/>
              </a:rPr>
              <a:t>feed along the </a:t>
            </a:r>
            <a:r>
              <a:rPr lang="en-US" sz="1400" dirty="0" smtClean="0">
                <a:latin typeface="Arial" charset="0"/>
              </a:rPr>
              <a:t>centerline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/2</a:t>
            </a:r>
            <a:r>
              <a:rPr lang="en-US" sz="1400" dirty="0" smtClean="0">
                <a:latin typeface="Arial" charset="0"/>
              </a:rPr>
              <a:t> </a:t>
            </a:r>
            <a:r>
              <a:rPr lang="en-US" sz="1400" dirty="0">
                <a:latin typeface="Arial" charset="0"/>
              </a:rPr>
              <a:t>is the most </a:t>
            </a:r>
            <a:r>
              <a:rPr lang="en-US" sz="1400" dirty="0" smtClean="0">
                <a:latin typeface="Arial" charset="0"/>
              </a:rPr>
              <a:t>common</a:t>
            </a:r>
          </a:p>
          <a:p>
            <a:pPr algn="ctr" eaLnBrk="1" hangingPunct="1"/>
            <a:r>
              <a:rPr lang="en-US" sz="1400" dirty="0" smtClean="0">
                <a:latin typeface="Arial" charset="0"/>
              </a:rPr>
              <a:t> (this minimizes </a:t>
            </a:r>
            <a:r>
              <a:rPr lang="en-US" sz="1400" dirty="0">
                <a:latin typeface="Arial" charset="0"/>
              </a:rPr>
              <a:t>higher-order modes and </a:t>
            </a:r>
            <a:r>
              <a:rPr lang="en-US" sz="1400" dirty="0" smtClean="0">
                <a:latin typeface="Arial" charset="0"/>
              </a:rPr>
              <a:t>cross-pol).</a:t>
            </a:r>
            <a:endParaRPr lang="en-US" sz="1400" dirty="0">
              <a:latin typeface="Arial" charset="0"/>
            </a:endParaRPr>
          </a:p>
        </p:txBody>
      </p:sp>
      <p:grpSp>
        <p:nvGrpSpPr>
          <p:cNvPr id="33" name="Group 32"/>
          <p:cNvGrpSpPr/>
          <p:nvPr/>
        </p:nvGrpSpPr>
        <p:grpSpPr>
          <a:xfrm>
            <a:off x="1284288" y="3193013"/>
            <a:ext cx="5380037" cy="3438987"/>
            <a:chOff x="1960563" y="3059663"/>
            <a:chExt cx="5380037" cy="3438987"/>
          </a:xfrm>
        </p:grpSpPr>
        <p:sp>
          <p:nvSpPr>
            <p:cNvPr id="74756" name="Rectangle 4"/>
            <p:cNvSpPr>
              <a:spLocks noChangeArrowheads="1"/>
            </p:cNvSpPr>
            <p:nvPr/>
          </p:nvSpPr>
          <p:spPr bwMode="auto">
            <a:xfrm>
              <a:off x="4632325" y="4432300"/>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74757" name="Line 5"/>
            <p:cNvSpPr>
              <a:spLocks noChangeShapeType="1"/>
            </p:cNvSpPr>
            <p:nvPr/>
          </p:nvSpPr>
          <p:spPr bwMode="auto">
            <a:xfrm>
              <a:off x="6161088" y="6035675"/>
              <a:ext cx="788987" cy="0"/>
            </a:xfrm>
            <a:prstGeom prst="line">
              <a:avLst/>
            </a:prstGeom>
            <a:noFill/>
            <a:ln w="9525">
              <a:solidFill>
                <a:schemeClr val="tx1"/>
              </a:solidFill>
              <a:round/>
              <a:headEnd/>
              <a:tailEnd type="triangle" w="med" len="med"/>
            </a:ln>
          </p:spPr>
          <p:txBody>
            <a:bodyPr wrap="none"/>
            <a:lstStyle/>
            <a:p>
              <a:endParaRPr lang="en-US"/>
            </a:p>
          </p:txBody>
        </p:sp>
        <p:sp>
          <p:nvSpPr>
            <p:cNvPr id="74758" name="Text Box 6"/>
            <p:cNvSpPr txBox="1">
              <a:spLocks noChangeArrowheads="1"/>
            </p:cNvSpPr>
            <p:nvPr/>
          </p:nvSpPr>
          <p:spPr bwMode="auto">
            <a:xfrm>
              <a:off x="7021513" y="5772150"/>
              <a:ext cx="319087"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74759" name="Text Box 7"/>
            <p:cNvSpPr txBox="1">
              <a:spLocks noChangeArrowheads="1"/>
            </p:cNvSpPr>
            <p:nvPr/>
          </p:nvSpPr>
          <p:spPr bwMode="auto">
            <a:xfrm>
              <a:off x="4507725" y="30596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74760" name="Line 8"/>
            <p:cNvSpPr>
              <a:spLocks noChangeShapeType="1"/>
            </p:cNvSpPr>
            <p:nvPr/>
          </p:nvSpPr>
          <p:spPr bwMode="auto">
            <a:xfrm flipV="1">
              <a:off x="4619625" y="3617913"/>
              <a:ext cx="0" cy="701675"/>
            </a:xfrm>
            <a:prstGeom prst="line">
              <a:avLst/>
            </a:prstGeom>
            <a:noFill/>
            <a:ln w="9525">
              <a:solidFill>
                <a:schemeClr val="tx1"/>
              </a:solidFill>
              <a:round/>
              <a:headEnd/>
              <a:tailEnd type="triangle" w="med" len="med"/>
            </a:ln>
          </p:spPr>
          <p:txBody>
            <a:bodyPr wrap="none"/>
            <a:lstStyle/>
            <a:p>
              <a:endParaRPr lang="en-US"/>
            </a:p>
          </p:txBody>
        </p:sp>
        <p:sp>
          <p:nvSpPr>
            <p:cNvPr id="74761" name="Text Box 9"/>
            <p:cNvSpPr txBox="1">
              <a:spLocks noChangeArrowheads="1"/>
            </p:cNvSpPr>
            <p:nvPr/>
          </p:nvSpPr>
          <p:spPr bwMode="auto">
            <a:xfrm>
              <a:off x="5045075" y="6041450"/>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74762" name="Text Box 10"/>
            <p:cNvSpPr txBox="1">
              <a:spLocks noChangeArrowheads="1"/>
            </p:cNvSpPr>
            <p:nvPr/>
          </p:nvSpPr>
          <p:spPr bwMode="auto">
            <a:xfrm>
              <a:off x="4070350" y="4937125"/>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74763" name="Text Box 12"/>
            <p:cNvSpPr txBox="1">
              <a:spLocks noChangeArrowheads="1"/>
            </p:cNvSpPr>
            <p:nvPr/>
          </p:nvSpPr>
          <p:spPr bwMode="auto">
            <a:xfrm>
              <a:off x="1960563" y="5791200"/>
              <a:ext cx="1832553"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Feed </a:t>
              </a:r>
              <a:r>
                <a:rPr lang="en-US" sz="2000" dirty="0">
                  <a:latin typeface="Arial" charset="0"/>
                </a:rPr>
                <a:t>at (</a:t>
              </a:r>
              <a:r>
                <a:rPr lang="en-US" sz="2000" i="1" dirty="0">
                  <a:latin typeface="Times New Roman" pitchFamily="18" charset="0"/>
                </a:rPr>
                <a:t>x</a:t>
              </a:r>
              <a:r>
                <a:rPr lang="en-US" sz="2000" baseline="-25000" dirty="0">
                  <a:latin typeface="Times New Roman" pitchFamily="18" charset="0"/>
                  <a:cs typeface="Times New Roman" pitchFamily="18" charset="0"/>
                </a:rPr>
                <a:t>0</a:t>
              </a:r>
              <a:r>
                <a:rPr lang="en-US" sz="2000" dirty="0">
                  <a:latin typeface="Arial" charset="0"/>
                </a:rPr>
                <a:t>, </a:t>
              </a:r>
              <a:r>
                <a:rPr lang="en-US" sz="2000" i="1" dirty="0">
                  <a:latin typeface="Times New Roman" pitchFamily="18" charset="0"/>
                </a:rPr>
                <a:t>y</a:t>
              </a:r>
              <a:r>
                <a:rPr lang="en-US" sz="2000" baseline="-25000" dirty="0">
                  <a:latin typeface="Times New Roman" pitchFamily="18" charset="0"/>
                  <a:cs typeface="Times New Roman" pitchFamily="18" charset="0"/>
                </a:rPr>
                <a:t>0</a:t>
              </a:r>
              <a:r>
                <a:rPr lang="en-US" sz="2000" dirty="0">
                  <a:latin typeface="Arial" charset="0"/>
                </a:rPr>
                <a:t>)</a:t>
              </a:r>
            </a:p>
          </p:txBody>
        </p:sp>
        <p:sp>
          <p:nvSpPr>
            <p:cNvPr id="74764" name="Line 13"/>
            <p:cNvSpPr>
              <a:spLocks noChangeShapeType="1"/>
            </p:cNvSpPr>
            <p:nvPr/>
          </p:nvSpPr>
          <p:spPr bwMode="auto">
            <a:xfrm flipV="1">
              <a:off x="3965575" y="5316538"/>
              <a:ext cx="833438" cy="531812"/>
            </a:xfrm>
            <a:prstGeom prst="line">
              <a:avLst/>
            </a:prstGeom>
            <a:noFill/>
            <a:ln w="9525">
              <a:solidFill>
                <a:schemeClr val="tx1"/>
              </a:solidFill>
              <a:round/>
              <a:headEnd/>
              <a:tailEnd type="triangle" w="med" len="med"/>
            </a:ln>
          </p:spPr>
          <p:txBody>
            <a:bodyPr wrap="none"/>
            <a:lstStyle/>
            <a:p>
              <a:endParaRPr lang="en-US"/>
            </a:p>
          </p:txBody>
        </p:sp>
        <p:sp>
          <p:nvSpPr>
            <p:cNvPr id="74765" name="Line 14"/>
            <p:cNvSpPr>
              <a:spLocks noChangeShapeType="1"/>
            </p:cNvSpPr>
            <p:nvPr/>
          </p:nvSpPr>
          <p:spPr bwMode="auto">
            <a:xfrm>
              <a:off x="4648200" y="5232400"/>
              <a:ext cx="1206500" cy="0"/>
            </a:xfrm>
            <a:prstGeom prst="line">
              <a:avLst/>
            </a:prstGeom>
            <a:noFill/>
            <a:ln w="9525">
              <a:solidFill>
                <a:schemeClr val="tx1"/>
              </a:solidFill>
              <a:prstDash val="dash"/>
              <a:round/>
              <a:headEnd/>
              <a:tailEnd/>
            </a:ln>
          </p:spPr>
          <p:txBody>
            <a:bodyPr wrap="none"/>
            <a:lstStyle/>
            <a:p>
              <a:endParaRPr lang="en-US"/>
            </a:p>
          </p:txBody>
        </p:sp>
        <p:sp>
          <p:nvSpPr>
            <p:cNvPr id="74768" name="Line 28"/>
            <p:cNvSpPr>
              <a:spLocks noChangeShapeType="1"/>
            </p:cNvSpPr>
            <p:nvPr/>
          </p:nvSpPr>
          <p:spPr bwMode="auto">
            <a:xfrm flipV="1">
              <a:off x="5037138" y="4773613"/>
              <a:ext cx="390525" cy="1587"/>
            </a:xfrm>
            <a:prstGeom prst="line">
              <a:avLst/>
            </a:prstGeom>
            <a:noFill/>
            <a:ln w="28575">
              <a:solidFill>
                <a:srgbClr val="0000FF"/>
              </a:solidFill>
              <a:round/>
              <a:headEnd/>
              <a:tailEnd type="triangle" w="med" len="med"/>
            </a:ln>
          </p:spPr>
          <p:txBody>
            <a:bodyPr wrap="none"/>
            <a:lstStyle/>
            <a:p>
              <a:endParaRPr lang="en-US"/>
            </a:p>
          </p:txBody>
        </p:sp>
        <p:sp>
          <p:nvSpPr>
            <p:cNvPr id="74769" name="Line 29"/>
            <p:cNvSpPr>
              <a:spLocks noChangeShapeType="1"/>
            </p:cNvSpPr>
            <p:nvPr/>
          </p:nvSpPr>
          <p:spPr bwMode="auto">
            <a:xfrm flipV="1">
              <a:off x="5029200" y="5678488"/>
              <a:ext cx="390525" cy="1587"/>
            </a:xfrm>
            <a:prstGeom prst="line">
              <a:avLst/>
            </a:prstGeom>
            <a:noFill/>
            <a:ln w="28575">
              <a:solidFill>
                <a:srgbClr val="0000FF"/>
              </a:solidFill>
              <a:round/>
              <a:headEnd/>
              <a:tailEnd type="triangle" w="med" len="med"/>
            </a:ln>
          </p:spPr>
          <p:txBody>
            <a:bodyPr wrap="none"/>
            <a:lstStyle/>
            <a:p>
              <a:endParaRPr lang="en-US"/>
            </a:p>
          </p:txBody>
        </p:sp>
        <p:sp>
          <p:nvSpPr>
            <p:cNvPr id="74770" name="Line 30"/>
            <p:cNvSpPr>
              <a:spLocks noChangeShapeType="1"/>
            </p:cNvSpPr>
            <p:nvPr/>
          </p:nvSpPr>
          <p:spPr bwMode="auto">
            <a:xfrm flipV="1">
              <a:off x="5051425" y="5237163"/>
              <a:ext cx="390525" cy="1587"/>
            </a:xfrm>
            <a:prstGeom prst="line">
              <a:avLst/>
            </a:prstGeom>
            <a:noFill/>
            <a:ln w="28575">
              <a:solidFill>
                <a:srgbClr val="0000FF"/>
              </a:solidFill>
              <a:round/>
              <a:headEnd/>
              <a:tailEnd type="triangle" w="med" len="med"/>
            </a:ln>
          </p:spPr>
          <p:txBody>
            <a:bodyPr wrap="none"/>
            <a:lstStyle/>
            <a:p>
              <a:endParaRPr lang="en-US"/>
            </a:p>
          </p:txBody>
        </p:sp>
        <p:sp>
          <p:nvSpPr>
            <p:cNvPr id="74771" name="Text Box 31"/>
            <p:cNvSpPr txBox="1">
              <a:spLocks noChangeArrowheads="1"/>
            </p:cNvSpPr>
            <p:nvPr/>
          </p:nvSpPr>
          <p:spPr bwMode="auto">
            <a:xfrm>
              <a:off x="4740316" y="4009324"/>
              <a:ext cx="1395062" cy="307777"/>
            </a:xfrm>
            <a:prstGeom prst="rect">
              <a:avLst/>
            </a:prstGeom>
            <a:noFill/>
            <a:ln w="9525">
              <a:noFill/>
              <a:miter lim="800000"/>
              <a:headEnd/>
              <a:tailEnd/>
            </a:ln>
          </p:spPr>
          <p:txBody>
            <a:bodyPr wrap="none">
              <a:spAutoFit/>
            </a:bodyPr>
            <a:lstStyle/>
            <a:p>
              <a:r>
                <a:rPr lang="en-US" sz="1400" dirty="0" smtClean="0">
                  <a:solidFill>
                    <a:srgbClr val="0000FF"/>
                  </a:solidFill>
                </a:rPr>
                <a:t>Surface </a:t>
              </a:r>
              <a:r>
                <a:rPr lang="en-US" sz="1400" dirty="0">
                  <a:solidFill>
                    <a:srgbClr val="0000FF"/>
                  </a:solidFill>
                </a:rPr>
                <a:t>current</a:t>
              </a:r>
            </a:p>
          </p:txBody>
        </p:sp>
        <p:sp>
          <p:nvSpPr>
            <p:cNvPr id="74772" name="Oval 11"/>
            <p:cNvSpPr>
              <a:spLocks noChangeArrowheads="1"/>
            </p:cNvSpPr>
            <p:nvPr/>
          </p:nvSpPr>
          <p:spPr bwMode="auto">
            <a:xfrm>
              <a:off x="4833938" y="5164138"/>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21</a:t>
            </a:fld>
            <a:endParaRPr lang="en-US" dirty="0"/>
          </a:p>
        </p:txBody>
      </p:sp>
      <p:grpSp>
        <p:nvGrpSpPr>
          <p:cNvPr id="34" name="Group 33"/>
          <p:cNvGrpSpPr/>
          <p:nvPr/>
        </p:nvGrpSpPr>
        <p:grpSpPr>
          <a:xfrm>
            <a:off x="889165" y="822003"/>
            <a:ext cx="7308851" cy="3125108"/>
            <a:chOff x="976250" y="3586975"/>
            <a:chExt cx="7308851" cy="3125108"/>
          </a:xfrm>
        </p:grpSpPr>
        <p:sp>
          <p:nvSpPr>
            <p:cNvPr id="35" name="Rectangle 17"/>
            <p:cNvSpPr>
              <a:spLocks noChangeArrowheads="1"/>
            </p:cNvSpPr>
            <p:nvPr/>
          </p:nvSpPr>
          <p:spPr bwMode="auto">
            <a:xfrm>
              <a:off x="976250" y="5416683"/>
              <a:ext cx="60198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6" name="Rectangle 18"/>
            <p:cNvSpPr>
              <a:spLocks noChangeArrowheads="1"/>
            </p:cNvSpPr>
            <p:nvPr/>
          </p:nvSpPr>
          <p:spPr bwMode="auto">
            <a:xfrm>
              <a:off x="976250" y="4883283"/>
              <a:ext cx="6019800" cy="533400"/>
            </a:xfrm>
            <a:prstGeom prst="rect">
              <a:avLst/>
            </a:prstGeom>
            <a:solidFill>
              <a:srgbClr val="DDDDDD"/>
            </a:solidFill>
            <a:ln w="9525">
              <a:noFill/>
              <a:miter lim="800000"/>
              <a:headEnd/>
              <a:tailEnd/>
            </a:ln>
          </p:spPr>
          <p:txBody>
            <a:bodyPr wrap="none" anchor="ctr"/>
            <a:lstStyle/>
            <a:p>
              <a:endParaRPr lang="en-US"/>
            </a:p>
          </p:txBody>
        </p:sp>
        <p:sp>
          <p:nvSpPr>
            <p:cNvPr id="37" name="Rectangle 19"/>
            <p:cNvSpPr>
              <a:spLocks noChangeArrowheads="1"/>
            </p:cNvSpPr>
            <p:nvPr/>
          </p:nvSpPr>
          <p:spPr bwMode="auto">
            <a:xfrm>
              <a:off x="2119250" y="4807083"/>
              <a:ext cx="35814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8" name="Rectangle 20"/>
            <p:cNvSpPr>
              <a:spLocks noChangeArrowheads="1"/>
            </p:cNvSpPr>
            <p:nvPr/>
          </p:nvSpPr>
          <p:spPr bwMode="auto">
            <a:xfrm>
              <a:off x="31860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 name="Rectangle 21"/>
            <p:cNvSpPr>
              <a:spLocks noChangeArrowheads="1"/>
            </p:cNvSpPr>
            <p:nvPr/>
          </p:nvSpPr>
          <p:spPr bwMode="auto">
            <a:xfrm>
              <a:off x="27288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 name="Rectangle 22"/>
            <p:cNvSpPr>
              <a:spLocks noChangeArrowheads="1"/>
            </p:cNvSpPr>
            <p:nvPr/>
          </p:nvSpPr>
          <p:spPr bwMode="auto">
            <a:xfrm>
              <a:off x="2728850" y="5429383"/>
              <a:ext cx="569913" cy="635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1" name="Rectangle 23"/>
            <p:cNvSpPr>
              <a:spLocks noChangeArrowheads="1"/>
            </p:cNvSpPr>
            <p:nvPr/>
          </p:nvSpPr>
          <p:spPr bwMode="auto">
            <a:xfrm>
              <a:off x="2957450" y="4883283"/>
              <a:ext cx="762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2" name="Rectangle 24"/>
            <p:cNvSpPr>
              <a:spLocks noChangeArrowheads="1"/>
            </p:cNvSpPr>
            <p:nvPr/>
          </p:nvSpPr>
          <p:spPr bwMode="auto">
            <a:xfrm>
              <a:off x="3272600" y="5500821"/>
              <a:ext cx="427038" cy="80963"/>
            </a:xfrm>
            <a:prstGeom prst="rect">
              <a:avLst/>
            </a:prstGeom>
            <a:solidFill>
              <a:schemeClr val="accent1"/>
            </a:solidFill>
            <a:ln w="9525">
              <a:noFill/>
              <a:miter lim="800000"/>
              <a:headEnd/>
              <a:tailEnd/>
            </a:ln>
          </p:spPr>
          <p:txBody>
            <a:bodyPr wrap="none" anchor="ctr"/>
            <a:lstStyle/>
            <a:p>
              <a:endParaRPr lang="en-US"/>
            </a:p>
          </p:txBody>
        </p:sp>
        <p:sp>
          <p:nvSpPr>
            <p:cNvPr id="43" name="Rectangle 25"/>
            <p:cNvSpPr>
              <a:spLocks noChangeArrowheads="1"/>
            </p:cNvSpPr>
            <p:nvPr/>
          </p:nvSpPr>
          <p:spPr bwMode="auto">
            <a:xfrm>
              <a:off x="2296225" y="5502408"/>
              <a:ext cx="427038" cy="80963"/>
            </a:xfrm>
            <a:prstGeom prst="rect">
              <a:avLst/>
            </a:prstGeom>
            <a:solidFill>
              <a:schemeClr val="accent1"/>
            </a:solidFill>
            <a:ln w="9525">
              <a:noFill/>
              <a:miter lim="800000"/>
              <a:headEnd/>
              <a:tailEnd/>
            </a:ln>
          </p:spPr>
          <p:txBody>
            <a:bodyPr wrap="none" anchor="ctr"/>
            <a:lstStyle/>
            <a:p>
              <a:endParaRPr lang="en-US"/>
            </a:p>
          </p:txBody>
        </p:sp>
        <p:sp>
          <p:nvSpPr>
            <p:cNvPr id="44" name="Line 26"/>
            <p:cNvSpPr>
              <a:spLocks noChangeShapeType="1"/>
            </p:cNvSpPr>
            <p:nvPr/>
          </p:nvSpPr>
          <p:spPr bwMode="auto">
            <a:xfrm>
              <a:off x="7211950" y="5411694"/>
              <a:ext cx="622300" cy="0"/>
            </a:xfrm>
            <a:prstGeom prst="line">
              <a:avLst/>
            </a:prstGeom>
            <a:noFill/>
            <a:ln w="9525">
              <a:solidFill>
                <a:schemeClr val="tx1"/>
              </a:solidFill>
              <a:round/>
              <a:headEnd/>
              <a:tailEnd type="triangle" w="med" len="med"/>
            </a:ln>
          </p:spPr>
          <p:txBody>
            <a:bodyPr wrap="none"/>
            <a:lstStyle/>
            <a:p>
              <a:endParaRPr lang="en-US"/>
            </a:p>
          </p:txBody>
        </p:sp>
        <p:sp>
          <p:nvSpPr>
            <p:cNvPr id="45" name="Text Box 27"/>
            <p:cNvSpPr txBox="1">
              <a:spLocks noChangeArrowheads="1"/>
            </p:cNvSpPr>
            <p:nvPr/>
          </p:nvSpPr>
          <p:spPr bwMode="auto">
            <a:xfrm>
              <a:off x="7966013" y="514363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graphicFrame>
          <p:nvGraphicFramePr>
            <p:cNvPr id="47" name="Object 4"/>
            <p:cNvGraphicFramePr>
              <a:graphicFrameLocks noChangeAspect="1"/>
            </p:cNvGraphicFramePr>
            <p:nvPr/>
          </p:nvGraphicFramePr>
          <p:xfrm>
            <a:off x="1125539" y="4909467"/>
            <a:ext cx="337463" cy="468993"/>
          </p:xfrm>
          <a:graphic>
            <a:graphicData uri="http://schemas.openxmlformats.org/presentationml/2006/ole">
              <mc:AlternateContent xmlns:mc="http://schemas.openxmlformats.org/markup-compatibility/2006">
                <mc:Choice xmlns:v="urn:schemas-microsoft-com:vml" Requires="v">
                  <p:oleObj spid="_x0000_s157741" name="Equation" r:id="rId3" imgW="165028" imgH="228501" progId="Equation.DSMT4">
                    <p:embed/>
                  </p:oleObj>
                </mc:Choice>
                <mc:Fallback>
                  <p:oleObj name="Equation" r:id="rId3" imgW="165028" imgH="228501" progId="Equation.DSMT4">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9" y="4909467"/>
                          <a:ext cx="337463" cy="468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
            <p:cNvGraphicFramePr>
              <a:graphicFrameLocks noChangeAspect="1"/>
            </p:cNvGraphicFramePr>
            <p:nvPr/>
          </p:nvGraphicFramePr>
          <p:xfrm>
            <a:off x="5601834" y="5007438"/>
            <a:ext cx="236636" cy="332014"/>
          </p:xfrm>
          <a:graphic>
            <a:graphicData uri="http://schemas.openxmlformats.org/presentationml/2006/ole">
              <mc:AlternateContent xmlns:mc="http://schemas.openxmlformats.org/markup-compatibility/2006">
                <mc:Choice xmlns:v="urn:schemas-microsoft-com:vml" Requires="v">
                  <p:oleObj spid="_x0000_s157742" name="Equation" r:id="rId5" imgW="126725" imgH="177415" progId="Equation.DSMT4">
                    <p:embed/>
                  </p:oleObj>
                </mc:Choice>
                <mc:Fallback>
                  <p:oleObj name="Equation" r:id="rId5" imgW="126725" imgH="177415" progId="Equation.DSMT4">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834" y="5007438"/>
                          <a:ext cx="236636" cy="332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p:nvPr/>
          </p:nvCxnSpPr>
          <p:spPr bwMode="auto">
            <a:xfrm>
              <a:off x="5943600" y="4852069"/>
              <a:ext cx="0" cy="55517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1" name="Line 26"/>
            <p:cNvSpPr>
              <a:spLocks noChangeShapeType="1"/>
            </p:cNvSpPr>
            <p:nvPr/>
          </p:nvSpPr>
          <p:spPr bwMode="auto">
            <a:xfrm rot="16200000">
              <a:off x="1834407" y="4399323"/>
              <a:ext cx="622300" cy="0"/>
            </a:xfrm>
            <a:prstGeom prst="line">
              <a:avLst/>
            </a:prstGeom>
            <a:noFill/>
            <a:ln w="9525">
              <a:solidFill>
                <a:schemeClr val="tx1"/>
              </a:solidFill>
              <a:round/>
              <a:headEnd/>
              <a:tailEnd type="triangle" w="med" len="med"/>
            </a:ln>
          </p:spPr>
          <p:txBody>
            <a:bodyPr wrap="none"/>
            <a:lstStyle/>
            <a:p>
              <a:endParaRPr lang="en-US"/>
            </a:p>
          </p:txBody>
        </p:sp>
        <p:sp>
          <p:nvSpPr>
            <p:cNvPr id="52" name="Text Box 27"/>
            <p:cNvSpPr txBox="1">
              <a:spLocks noChangeArrowheads="1"/>
            </p:cNvSpPr>
            <p:nvPr/>
          </p:nvSpPr>
          <p:spPr bwMode="auto">
            <a:xfrm>
              <a:off x="2000642" y="3586975"/>
              <a:ext cx="304892" cy="461665"/>
            </a:xfrm>
            <a:prstGeom prst="rect">
              <a:avLst/>
            </a:prstGeom>
            <a:noFill/>
            <a:ln w="9525">
              <a:noFill/>
              <a:miter lim="800000"/>
              <a:headEnd/>
              <a:tailEnd/>
            </a:ln>
          </p:spPr>
          <p:txBody>
            <a:bodyPr wrap="none">
              <a:spAutoFit/>
            </a:bodyPr>
            <a:lstStyle/>
            <a:p>
              <a:pPr eaLnBrk="1" hangingPunct="1"/>
              <a:r>
                <a:rPr lang="en-US" sz="2400" i="1" dirty="0" smtClean="0">
                  <a:latin typeface="Times New Roman" pitchFamily="18" charset="0"/>
                </a:rPr>
                <a:t>z</a:t>
              </a:r>
              <a:endParaRPr lang="en-US" sz="2400" i="1" dirty="0">
                <a:latin typeface="Times New Roman" pitchFamily="18" charset="0"/>
              </a:endParaRPr>
            </a:p>
          </p:txBody>
        </p:sp>
      </p:grpSp>
      <p:sp>
        <p:nvSpPr>
          <p:cNvPr id="46" name="Text Box 2"/>
          <p:cNvSpPr txBox="1">
            <a:spLocks noChangeArrowheads="1"/>
          </p:cNvSpPr>
          <p:nvPr/>
        </p:nvSpPr>
        <p:spPr bwMode="auto">
          <a:xfrm>
            <a:off x="2507805" y="0"/>
            <a:ext cx="4148893" cy="707886"/>
          </a:xfrm>
          <a:prstGeom prst="rect">
            <a:avLst/>
          </a:prstGeom>
          <a:noFill/>
          <a:ln w="9525">
            <a:noFill/>
            <a:miter lim="800000"/>
            <a:headEnd/>
            <a:tailEnd/>
          </a:ln>
        </p:spPr>
        <p:txBody>
          <a:bodyPr wrap="none">
            <a:spAutoFit/>
          </a:bodyPr>
          <a:lstStyle/>
          <a:p>
            <a:pPr eaLnBrk="1" hangingPunct="1"/>
            <a:r>
              <a:rPr lang="en-US" sz="4000" dirty="0">
                <a:solidFill>
                  <a:srgbClr val="FF9900"/>
                </a:solidFill>
                <a:latin typeface="Arial" charset="0"/>
              </a:rPr>
              <a:t>Feeding Methods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22</a:t>
            </a:fld>
            <a:endParaRPr lang="en-US" dirty="0"/>
          </a:p>
        </p:txBody>
      </p:sp>
      <p:sp>
        <p:nvSpPr>
          <p:cNvPr id="35" name="Text Box 8"/>
          <p:cNvSpPr txBox="1">
            <a:spLocks noChangeArrowheads="1"/>
          </p:cNvSpPr>
          <p:nvPr/>
        </p:nvSpPr>
        <p:spPr bwMode="auto">
          <a:xfrm>
            <a:off x="236783" y="3170257"/>
            <a:ext cx="5817618" cy="1408078"/>
          </a:xfrm>
          <a:prstGeom prst="rect">
            <a:avLst/>
          </a:prstGeom>
          <a:noFill/>
          <a:ln w="9525">
            <a:noFill/>
            <a:miter lim="800000"/>
            <a:headEnd/>
            <a:tailEnd/>
          </a:ln>
        </p:spPr>
        <p:txBody>
          <a:bodyPr wrap="none">
            <a:spAutoFit/>
          </a:bodyPr>
          <a:lstStyle/>
          <a:p>
            <a:pPr eaLnBrk="1" hangingPunct="1">
              <a:spcAft>
                <a:spcPct val="25000"/>
              </a:spcAft>
            </a:pPr>
            <a:r>
              <a:rPr lang="en-US" dirty="0">
                <a:solidFill>
                  <a:schemeClr val="hlink"/>
                </a:solidFill>
                <a:latin typeface="Arial" charset="0"/>
              </a:rPr>
              <a:t>Advantages:</a:t>
            </a:r>
            <a:r>
              <a:rPr lang="en-US" dirty="0">
                <a:latin typeface="Arial" charset="0"/>
              </a:rPr>
              <a:t> </a:t>
            </a:r>
          </a:p>
          <a:p>
            <a:pPr eaLnBrk="1" hangingPunct="1">
              <a:spcAft>
                <a:spcPct val="25000"/>
              </a:spcAft>
              <a:buFont typeface="Wingdings" pitchFamily="2" charset="2"/>
              <a:buChar char="Ø"/>
            </a:pPr>
            <a:r>
              <a:rPr lang="en-US" dirty="0">
                <a:latin typeface="Arial" charset="0"/>
              </a:rPr>
              <a:t> </a:t>
            </a:r>
            <a:r>
              <a:rPr lang="en-US" dirty="0" smtClean="0">
                <a:latin typeface="Arial" charset="0"/>
              </a:rPr>
              <a:t>Simple</a:t>
            </a:r>
          </a:p>
          <a:p>
            <a:pPr eaLnBrk="1" hangingPunct="1">
              <a:spcAft>
                <a:spcPct val="25000"/>
              </a:spcAft>
              <a:buFont typeface="Wingdings" pitchFamily="2" charset="2"/>
              <a:buChar char="Ø"/>
            </a:pPr>
            <a:r>
              <a:rPr lang="en-US" dirty="0" smtClean="0">
                <a:latin typeface="Arial" charset="0"/>
              </a:rPr>
              <a:t> Directly compatible with coaxial cables</a:t>
            </a:r>
            <a:endParaRPr lang="en-US" dirty="0">
              <a:latin typeface="Arial" charset="0"/>
            </a:endParaRPr>
          </a:p>
          <a:p>
            <a:pPr eaLnBrk="1" hangingPunct="1">
              <a:buFont typeface="Wingdings" pitchFamily="2" charset="2"/>
              <a:buChar char="Ø"/>
            </a:pPr>
            <a:r>
              <a:rPr lang="en-US" dirty="0">
                <a:latin typeface="Arial" charset="0"/>
              </a:rPr>
              <a:t> Easy to obtain input </a:t>
            </a:r>
            <a:r>
              <a:rPr lang="en-US" dirty="0" smtClean="0">
                <a:latin typeface="Arial" charset="0"/>
              </a:rPr>
              <a:t>match by adjusting feed position</a:t>
            </a:r>
            <a:endParaRPr lang="en-US" dirty="0">
              <a:latin typeface="Arial" charset="0"/>
            </a:endParaRPr>
          </a:p>
        </p:txBody>
      </p:sp>
      <p:sp>
        <p:nvSpPr>
          <p:cNvPr id="36" name="Text Box 9"/>
          <p:cNvSpPr txBox="1">
            <a:spLocks noChangeArrowheads="1"/>
          </p:cNvSpPr>
          <p:nvPr/>
        </p:nvSpPr>
        <p:spPr bwMode="auto">
          <a:xfrm>
            <a:off x="249113" y="4878105"/>
            <a:ext cx="6797901" cy="1685077"/>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dirty="0">
                <a:solidFill>
                  <a:srgbClr val="0000FF"/>
                </a:solidFill>
                <a:latin typeface="Arial" charset="0"/>
              </a:rPr>
              <a:t>Disadvantages: </a:t>
            </a:r>
          </a:p>
          <a:p>
            <a:pPr marL="228600" indent="-228600" eaLnBrk="1" hangingPunct="1">
              <a:spcAft>
                <a:spcPct val="25000"/>
              </a:spcAft>
              <a:buFont typeface="Wingdings" pitchFamily="2" charset="2"/>
              <a:buChar char="Ø"/>
            </a:pPr>
            <a:r>
              <a:rPr lang="en-US" dirty="0">
                <a:latin typeface="Arial" charset="0"/>
              </a:rPr>
              <a:t>Significant </a:t>
            </a:r>
            <a:r>
              <a:rPr lang="en-US" dirty="0" smtClean="0">
                <a:latin typeface="Arial" charset="0"/>
              </a:rPr>
              <a:t>probe (feed) </a:t>
            </a:r>
            <a:r>
              <a:rPr lang="en-US" dirty="0">
                <a:latin typeface="Arial" charset="0"/>
              </a:rPr>
              <a:t>radiation for thicker </a:t>
            </a:r>
            <a:r>
              <a:rPr lang="en-US" dirty="0" smtClean="0">
                <a:latin typeface="Arial" charset="0"/>
              </a:rPr>
              <a:t>substrates</a:t>
            </a:r>
          </a:p>
          <a:p>
            <a:pPr marL="228600" indent="-228600" eaLnBrk="1" hangingPunct="1">
              <a:spcAft>
                <a:spcPct val="25000"/>
              </a:spcAft>
              <a:buFont typeface="Wingdings" pitchFamily="2" charset="2"/>
              <a:buChar char="Ø"/>
            </a:pPr>
            <a:r>
              <a:rPr lang="en-US" dirty="0" smtClean="0">
                <a:latin typeface="Arial" charset="0"/>
              </a:rPr>
              <a:t>Significant probe inductance for thicker substrates (limits bandwidth)</a:t>
            </a:r>
            <a:endParaRPr lang="en-US" dirty="0">
              <a:latin typeface="Arial" charset="0"/>
            </a:endParaRPr>
          </a:p>
          <a:p>
            <a:pPr marL="228600" indent="-228600" eaLnBrk="1" hangingPunct="1">
              <a:spcAft>
                <a:spcPct val="25000"/>
              </a:spcAft>
              <a:buFont typeface="Wingdings" pitchFamily="2" charset="2"/>
              <a:buChar char="Ø"/>
            </a:pPr>
            <a:r>
              <a:rPr lang="en-US" dirty="0" smtClean="0">
                <a:latin typeface="Arial" charset="0"/>
              </a:rPr>
              <a:t>Not easily compatible with arrays</a:t>
            </a:r>
            <a:endParaRPr lang="en-US" dirty="0">
              <a:latin typeface="Arial" charset="0"/>
            </a:endParaRPr>
          </a:p>
        </p:txBody>
      </p:sp>
      <p:sp>
        <p:nvSpPr>
          <p:cNvPr id="37" name="Text Box 3"/>
          <p:cNvSpPr txBox="1">
            <a:spLocks noChangeArrowheads="1"/>
          </p:cNvSpPr>
          <p:nvPr/>
        </p:nvSpPr>
        <p:spPr bwMode="auto">
          <a:xfrm>
            <a:off x="3473243" y="685946"/>
            <a:ext cx="2000869" cy="461665"/>
          </a:xfrm>
          <a:prstGeom prst="rect">
            <a:avLst/>
          </a:prstGeom>
          <a:noFill/>
          <a:ln w="9525">
            <a:noFill/>
            <a:miter lim="800000"/>
            <a:headEnd/>
            <a:tailEnd/>
          </a:ln>
        </p:spPr>
        <p:txBody>
          <a:bodyPr wrap="none">
            <a:spAutoFit/>
          </a:bodyPr>
          <a:lstStyle/>
          <a:p>
            <a:pPr eaLnBrk="1" hangingPunct="1"/>
            <a:r>
              <a:rPr lang="en-US" sz="2400" dirty="0" smtClean="0">
                <a:solidFill>
                  <a:srgbClr val="FF0000"/>
                </a:solidFill>
                <a:latin typeface="Arial" charset="0"/>
              </a:rPr>
              <a:t>Coaxial </a:t>
            </a:r>
            <a:r>
              <a:rPr lang="en-US" sz="2400" dirty="0">
                <a:solidFill>
                  <a:srgbClr val="FF0000"/>
                </a:solidFill>
                <a:latin typeface="Arial" charset="0"/>
              </a:rPr>
              <a:t>F</a:t>
            </a:r>
            <a:r>
              <a:rPr lang="en-US" sz="2400" dirty="0" smtClean="0">
                <a:solidFill>
                  <a:srgbClr val="FF0000"/>
                </a:solidFill>
                <a:latin typeface="Arial" charset="0"/>
              </a:rPr>
              <a:t>eed</a:t>
            </a:r>
            <a:endParaRPr lang="en-US" sz="2400" dirty="0">
              <a:solidFill>
                <a:srgbClr val="FF0000"/>
              </a:solidFill>
              <a:latin typeface="Arial" charset="0"/>
            </a:endParaRPr>
          </a:p>
        </p:txBody>
      </p:sp>
      <p:graphicFrame>
        <p:nvGraphicFramePr>
          <p:cNvPr id="200705" name="Object 15"/>
          <p:cNvGraphicFramePr>
            <a:graphicFrameLocks noChangeAspect="1"/>
          </p:cNvGraphicFramePr>
          <p:nvPr/>
        </p:nvGraphicFramePr>
        <p:xfrm>
          <a:off x="604838" y="1308100"/>
          <a:ext cx="2079625" cy="698500"/>
        </p:xfrm>
        <a:graphic>
          <a:graphicData uri="http://schemas.openxmlformats.org/presentationml/2006/ole">
            <mc:AlternateContent xmlns:mc="http://schemas.openxmlformats.org/markup-compatibility/2006">
              <mc:Choice xmlns:v="urn:schemas-microsoft-com:vml" Requires="v">
                <p:oleObj spid="_x0000_s200793" name="Equation" r:id="rId3" imgW="1282700" imgH="431800" progId="Equation.DSMT4">
                  <p:embed/>
                </p:oleObj>
              </mc:Choice>
              <mc:Fallback>
                <p:oleObj name="Equation" r:id="rId3" imgW="1282700" imgH="431800" progId="Equation.DSMT4">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308100"/>
                        <a:ext cx="2079625" cy="698500"/>
                      </a:xfrm>
                      <a:prstGeom prst="rect">
                        <a:avLst/>
                      </a:prstGeom>
                      <a:solidFill>
                        <a:srgbClr val="FFFF99"/>
                      </a:solidFill>
                    </p:spPr>
                  </p:pic>
                </p:oleObj>
              </mc:Fallback>
            </mc:AlternateContent>
          </a:graphicData>
        </a:graphic>
      </p:graphicFrame>
      <p:grpSp>
        <p:nvGrpSpPr>
          <p:cNvPr id="19" name="Group 18"/>
          <p:cNvGrpSpPr/>
          <p:nvPr/>
        </p:nvGrpSpPr>
        <p:grpSpPr>
          <a:xfrm>
            <a:off x="3749141" y="1344871"/>
            <a:ext cx="5140759" cy="2346910"/>
            <a:chOff x="976250" y="3527899"/>
            <a:chExt cx="7354482" cy="3184184"/>
          </a:xfrm>
        </p:grpSpPr>
        <p:sp>
          <p:nvSpPr>
            <p:cNvPr id="20" name="Rectangle 17"/>
            <p:cNvSpPr>
              <a:spLocks noChangeArrowheads="1"/>
            </p:cNvSpPr>
            <p:nvPr/>
          </p:nvSpPr>
          <p:spPr bwMode="auto">
            <a:xfrm>
              <a:off x="976250" y="5416683"/>
              <a:ext cx="60198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 name="Rectangle 18"/>
            <p:cNvSpPr>
              <a:spLocks noChangeArrowheads="1"/>
            </p:cNvSpPr>
            <p:nvPr/>
          </p:nvSpPr>
          <p:spPr bwMode="auto">
            <a:xfrm>
              <a:off x="976250" y="4883283"/>
              <a:ext cx="6019800" cy="533400"/>
            </a:xfrm>
            <a:prstGeom prst="rect">
              <a:avLst/>
            </a:prstGeom>
            <a:solidFill>
              <a:srgbClr val="DDDDDD"/>
            </a:solidFill>
            <a:ln w="9525">
              <a:noFill/>
              <a:miter lim="800000"/>
              <a:headEnd/>
              <a:tailEnd/>
            </a:ln>
          </p:spPr>
          <p:txBody>
            <a:bodyPr wrap="none" anchor="ctr"/>
            <a:lstStyle/>
            <a:p>
              <a:endParaRPr lang="en-US"/>
            </a:p>
          </p:txBody>
        </p:sp>
        <p:sp>
          <p:nvSpPr>
            <p:cNvPr id="22" name="Rectangle 19"/>
            <p:cNvSpPr>
              <a:spLocks noChangeArrowheads="1"/>
            </p:cNvSpPr>
            <p:nvPr/>
          </p:nvSpPr>
          <p:spPr bwMode="auto">
            <a:xfrm>
              <a:off x="2119250" y="4807083"/>
              <a:ext cx="35814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 name="Rectangle 20"/>
            <p:cNvSpPr>
              <a:spLocks noChangeArrowheads="1"/>
            </p:cNvSpPr>
            <p:nvPr/>
          </p:nvSpPr>
          <p:spPr bwMode="auto">
            <a:xfrm>
              <a:off x="31860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Rectangle 21"/>
            <p:cNvSpPr>
              <a:spLocks noChangeArrowheads="1"/>
            </p:cNvSpPr>
            <p:nvPr/>
          </p:nvSpPr>
          <p:spPr bwMode="auto">
            <a:xfrm>
              <a:off x="27288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22"/>
            <p:cNvSpPr>
              <a:spLocks noChangeArrowheads="1"/>
            </p:cNvSpPr>
            <p:nvPr/>
          </p:nvSpPr>
          <p:spPr bwMode="auto">
            <a:xfrm>
              <a:off x="2728850" y="5429383"/>
              <a:ext cx="569913" cy="635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 name="Rectangle 23"/>
            <p:cNvSpPr>
              <a:spLocks noChangeArrowheads="1"/>
            </p:cNvSpPr>
            <p:nvPr/>
          </p:nvSpPr>
          <p:spPr bwMode="auto">
            <a:xfrm>
              <a:off x="2957450" y="4883283"/>
              <a:ext cx="762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 name="Rectangle 24"/>
            <p:cNvSpPr>
              <a:spLocks noChangeArrowheads="1"/>
            </p:cNvSpPr>
            <p:nvPr/>
          </p:nvSpPr>
          <p:spPr bwMode="auto">
            <a:xfrm>
              <a:off x="3284475" y="5500821"/>
              <a:ext cx="427038" cy="80963"/>
            </a:xfrm>
            <a:prstGeom prst="rect">
              <a:avLst/>
            </a:prstGeom>
            <a:solidFill>
              <a:schemeClr val="accent1"/>
            </a:solidFill>
            <a:ln w="9525">
              <a:noFill/>
              <a:miter lim="800000"/>
              <a:headEnd/>
              <a:tailEnd/>
            </a:ln>
          </p:spPr>
          <p:txBody>
            <a:bodyPr wrap="none" anchor="ctr"/>
            <a:lstStyle/>
            <a:p>
              <a:endParaRPr lang="en-US"/>
            </a:p>
          </p:txBody>
        </p:sp>
        <p:sp>
          <p:nvSpPr>
            <p:cNvPr id="28" name="Rectangle 25"/>
            <p:cNvSpPr>
              <a:spLocks noChangeArrowheads="1"/>
            </p:cNvSpPr>
            <p:nvPr/>
          </p:nvSpPr>
          <p:spPr bwMode="auto">
            <a:xfrm>
              <a:off x="2301339" y="5502408"/>
              <a:ext cx="427038" cy="80963"/>
            </a:xfrm>
            <a:prstGeom prst="rect">
              <a:avLst/>
            </a:prstGeom>
            <a:solidFill>
              <a:schemeClr val="accent1"/>
            </a:solidFill>
            <a:ln w="9525">
              <a:noFill/>
              <a:miter lim="800000"/>
              <a:headEnd/>
              <a:tailEnd/>
            </a:ln>
          </p:spPr>
          <p:txBody>
            <a:bodyPr wrap="none" anchor="ctr"/>
            <a:lstStyle/>
            <a:p>
              <a:endParaRPr lang="en-US"/>
            </a:p>
          </p:txBody>
        </p:sp>
        <p:sp>
          <p:nvSpPr>
            <p:cNvPr id="29" name="Line 26"/>
            <p:cNvSpPr>
              <a:spLocks noChangeShapeType="1"/>
            </p:cNvSpPr>
            <p:nvPr/>
          </p:nvSpPr>
          <p:spPr bwMode="auto">
            <a:xfrm>
              <a:off x="7211950" y="5411694"/>
              <a:ext cx="622300" cy="0"/>
            </a:xfrm>
            <a:prstGeom prst="line">
              <a:avLst/>
            </a:prstGeom>
            <a:noFill/>
            <a:ln w="9525">
              <a:solidFill>
                <a:schemeClr val="tx1"/>
              </a:solidFill>
              <a:round/>
              <a:headEnd/>
              <a:tailEnd type="triangle" w="med" len="med"/>
            </a:ln>
          </p:spPr>
          <p:txBody>
            <a:bodyPr wrap="none"/>
            <a:lstStyle/>
            <a:p>
              <a:endParaRPr lang="en-US"/>
            </a:p>
          </p:txBody>
        </p:sp>
        <p:sp>
          <p:nvSpPr>
            <p:cNvPr id="30" name="Text Box 27"/>
            <p:cNvSpPr txBox="1">
              <a:spLocks noChangeArrowheads="1"/>
            </p:cNvSpPr>
            <p:nvPr/>
          </p:nvSpPr>
          <p:spPr bwMode="auto">
            <a:xfrm>
              <a:off x="7903720" y="5114096"/>
              <a:ext cx="427012" cy="5428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graphicFrame>
          <p:nvGraphicFramePr>
            <p:cNvPr id="31" name="Object 4"/>
            <p:cNvGraphicFramePr>
              <a:graphicFrameLocks noChangeAspect="1"/>
            </p:cNvGraphicFramePr>
            <p:nvPr/>
          </p:nvGraphicFramePr>
          <p:xfrm>
            <a:off x="1125539" y="4909467"/>
            <a:ext cx="337463" cy="468993"/>
          </p:xfrm>
          <a:graphic>
            <a:graphicData uri="http://schemas.openxmlformats.org/presentationml/2006/ole">
              <mc:AlternateContent xmlns:mc="http://schemas.openxmlformats.org/markup-compatibility/2006">
                <mc:Choice xmlns:v="urn:schemas-microsoft-com:vml" Requires="v">
                  <p:oleObj spid="_x0000_s200794" name="Equation" r:id="rId5" imgW="165028" imgH="228501" progId="Equation.DSMT4">
                    <p:embed/>
                  </p:oleObj>
                </mc:Choice>
                <mc:Fallback>
                  <p:oleObj name="Equation" r:id="rId5" imgW="165028" imgH="228501" progId="Equation.DSMT4">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9" y="4909467"/>
                          <a:ext cx="337463" cy="468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4"/>
            <p:cNvGraphicFramePr>
              <a:graphicFrameLocks noChangeAspect="1"/>
            </p:cNvGraphicFramePr>
            <p:nvPr/>
          </p:nvGraphicFramePr>
          <p:xfrm>
            <a:off x="5601834" y="5007438"/>
            <a:ext cx="236636" cy="332014"/>
          </p:xfrm>
          <a:graphic>
            <a:graphicData uri="http://schemas.openxmlformats.org/presentationml/2006/ole">
              <mc:AlternateContent xmlns:mc="http://schemas.openxmlformats.org/markup-compatibility/2006">
                <mc:Choice xmlns:v="urn:schemas-microsoft-com:vml" Requires="v">
                  <p:oleObj spid="_x0000_s200795" name="Equation" r:id="rId7" imgW="126725" imgH="177415" progId="Equation.DSMT4">
                    <p:embed/>
                  </p:oleObj>
                </mc:Choice>
                <mc:Fallback>
                  <p:oleObj name="Equation" r:id="rId7" imgW="126725" imgH="177415" progId="Equation.DSMT4">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1834" y="5007438"/>
                          <a:ext cx="236636" cy="332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Arrow Connector 33"/>
            <p:cNvCxnSpPr/>
            <p:nvPr/>
          </p:nvCxnSpPr>
          <p:spPr bwMode="auto">
            <a:xfrm>
              <a:off x="5943599" y="4871583"/>
              <a:ext cx="0" cy="55517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38" name="Line 26"/>
            <p:cNvSpPr>
              <a:spLocks noChangeShapeType="1"/>
            </p:cNvSpPr>
            <p:nvPr/>
          </p:nvSpPr>
          <p:spPr bwMode="auto">
            <a:xfrm rot="16200000">
              <a:off x="1834407" y="4399323"/>
              <a:ext cx="622300" cy="0"/>
            </a:xfrm>
            <a:prstGeom prst="line">
              <a:avLst/>
            </a:prstGeom>
            <a:noFill/>
            <a:ln w="9525">
              <a:solidFill>
                <a:schemeClr val="tx1"/>
              </a:solidFill>
              <a:round/>
              <a:headEnd/>
              <a:tailEnd type="triangle" w="med" len="med"/>
            </a:ln>
          </p:spPr>
          <p:txBody>
            <a:bodyPr wrap="none"/>
            <a:lstStyle/>
            <a:p>
              <a:endParaRPr lang="en-US"/>
            </a:p>
          </p:txBody>
        </p:sp>
        <p:sp>
          <p:nvSpPr>
            <p:cNvPr id="39" name="Text Box 27"/>
            <p:cNvSpPr txBox="1">
              <a:spLocks noChangeArrowheads="1"/>
            </p:cNvSpPr>
            <p:nvPr/>
          </p:nvSpPr>
          <p:spPr bwMode="auto">
            <a:xfrm>
              <a:off x="1938347" y="3527899"/>
              <a:ext cx="406371" cy="542852"/>
            </a:xfrm>
            <a:prstGeom prst="rect">
              <a:avLst/>
            </a:prstGeom>
            <a:noFill/>
            <a:ln w="9525">
              <a:noFill/>
              <a:miter lim="800000"/>
              <a:headEnd/>
              <a:tailEnd/>
            </a:ln>
          </p:spPr>
          <p:txBody>
            <a:bodyPr wrap="none">
              <a:spAutoFit/>
            </a:bodyPr>
            <a:lstStyle/>
            <a:p>
              <a:pPr eaLnBrk="1" hangingPunct="1"/>
              <a:r>
                <a:rPr lang="en-US" sz="2000" i="1" dirty="0" smtClean="0">
                  <a:latin typeface="Times New Roman" pitchFamily="18" charset="0"/>
                </a:rPr>
                <a:t>z</a:t>
              </a:r>
              <a:endParaRPr lang="en-US" sz="2000" i="1" dirty="0">
                <a:latin typeface="Times New Roman" pitchFamily="18" charset="0"/>
              </a:endParaRPr>
            </a:p>
          </p:txBody>
        </p:sp>
      </p:grpSp>
      <p:sp>
        <p:nvSpPr>
          <p:cNvPr id="40" name="Text Box 2"/>
          <p:cNvSpPr txBox="1">
            <a:spLocks noChangeArrowheads="1"/>
          </p:cNvSpPr>
          <p:nvPr/>
        </p:nvSpPr>
        <p:spPr bwMode="auto">
          <a:xfrm>
            <a:off x="2555305"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grpSp>
        <p:nvGrpSpPr>
          <p:cNvPr id="57" name="Group 56"/>
          <p:cNvGrpSpPr/>
          <p:nvPr/>
        </p:nvGrpSpPr>
        <p:grpSpPr>
          <a:xfrm>
            <a:off x="6530150" y="3197549"/>
            <a:ext cx="2079464" cy="2641662"/>
            <a:chOff x="6268893" y="4147574"/>
            <a:chExt cx="2079464" cy="2641662"/>
          </a:xfrm>
        </p:grpSpPr>
        <p:sp>
          <p:nvSpPr>
            <p:cNvPr id="42" name="Rectangle 4"/>
            <p:cNvSpPr>
              <a:spLocks noChangeArrowheads="1"/>
            </p:cNvSpPr>
            <p:nvPr/>
          </p:nvSpPr>
          <p:spPr bwMode="auto">
            <a:xfrm>
              <a:off x="6661862" y="5044445"/>
              <a:ext cx="765161" cy="1352799"/>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43" name="Line 5"/>
            <p:cNvSpPr>
              <a:spLocks noChangeShapeType="1"/>
            </p:cNvSpPr>
            <p:nvPr/>
          </p:nvSpPr>
          <p:spPr bwMode="auto">
            <a:xfrm>
              <a:off x="7479585" y="6397245"/>
              <a:ext cx="501695" cy="0"/>
            </a:xfrm>
            <a:prstGeom prst="line">
              <a:avLst/>
            </a:prstGeom>
            <a:noFill/>
            <a:ln w="9525">
              <a:solidFill>
                <a:schemeClr val="tx1"/>
              </a:solidFill>
              <a:round/>
              <a:headEnd/>
              <a:tailEnd type="triangle" w="med" len="med"/>
            </a:ln>
          </p:spPr>
          <p:txBody>
            <a:bodyPr wrap="none"/>
            <a:lstStyle/>
            <a:p>
              <a:endParaRPr lang="en-US"/>
            </a:p>
          </p:txBody>
        </p:sp>
        <p:sp>
          <p:nvSpPr>
            <p:cNvPr id="44" name="Text Box 6"/>
            <p:cNvSpPr txBox="1">
              <a:spLocks noChangeArrowheads="1"/>
            </p:cNvSpPr>
            <p:nvPr/>
          </p:nvSpPr>
          <p:spPr bwMode="auto">
            <a:xfrm>
              <a:off x="8038580" y="6139278"/>
              <a:ext cx="309777" cy="400110"/>
            </a:xfrm>
            <a:prstGeom prst="rect">
              <a:avLst/>
            </a:prstGeom>
            <a:noFill/>
            <a:ln w="9525">
              <a:noFill/>
              <a:miter lim="800000"/>
              <a:headEnd/>
              <a:tailEnd/>
            </a:ln>
          </p:spPr>
          <p:txBody>
            <a:bodyPr wrap="square">
              <a:spAutoFit/>
            </a:bodyPr>
            <a:lstStyle/>
            <a:p>
              <a:pPr eaLnBrk="1" hangingPunct="1"/>
              <a:r>
                <a:rPr lang="en-US" sz="2000" i="1" dirty="0">
                  <a:latin typeface="Times New Roman" pitchFamily="18" charset="0"/>
                </a:rPr>
                <a:t>x</a:t>
              </a:r>
            </a:p>
          </p:txBody>
        </p:sp>
        <p:sp>
          <p:nvSpPr>
            <p:cNvPr id="45" name="Text Box 7"/>
            <p:cNvSpPr txBox="1">
              <a:spLocks noChangeArrowheads="1"/>
            </p:cNvSpPr>
            <p:nvPr/>
          </p:nvSpPr>
          <p:spPr bwMode="auto">
            <a:xfrm>
              <a:off x="6511383" y="4147574"/>
              <a:ext cx="305055" cy="400110"/>
            </a:xfrm>
            <a:prstGeom prst="rect">
              <a:avLst/>
            </a:prstGeom>
            <a:noFill/>
            <a:ln w="9525">
              <a:noFill/>
              <a:miter lim="800000"/>
              <a:headEnd/>
              <a:tailEnd/>
            </a:ln>
          </p:spPr>
          <p:txBody>
            <a:bodyPr wrap="square">
              <a:spAutoFit/>
            </a:bodyPr>
            <a:lstStyle/>
            <a:p>
              <a:pPr eaLnBrk="1" hangingPunct="1"/>
              <a:r>
                <a:rPr lang="en-US" sz="2000" i="1" dirty="0">
                  <a:latin typeface="Times New Roman" pitchFamily="18" charset="0"/>
                </a:rPr>
                <a:t>y</a:t>
              </a:r>
            </a:p>
          </p:txBody>
        </p:sp>
        <p:sp>
          <p:nvSpPr>
            <p:cNvPr id="46" name="Line 8"/>
            <p:cNvSpPr>
              <a:spLocks noChangeShapeType="1"/>
            </p:cNvSpPr>
            <p:nvPr/>
          </p:nvSpPr>
          <p:spPr bwMode="auto">
            <a:xfrm flipH="1" flipV="1">
              <a:off x="6650182" y="4571999"/>
              <a:ext cx="3605" cy="377348"/>
            </a:xfrm>
            <a:prstGeom prst="line">
              <a:avLst/>
            </a:prstGeom>
            <a:noFill/>
            <a:ln w="9525">
              <a:solidFill>
                <a:schemeClr val="tx1"/>
              </a:solidFill>
              <a:round/>
              <a:headEnd/>
              <a:tailEnd type="triangle" w="med" len="med"/>
            </a:ln>
          </p:spPr>
          <p:txBody>
            <a:bodyPr wrap="none"/>
            <a:lstStyle/>
            <a:p>
              <a:endParaRPr lang="en-US"/>
            </a:p>
          </p:txBody>
        </p:sp>
        <p:sp>
          <p:nvSpPr>
            <p:cNvPr id="47" name="Text Box 9"/>
            <p:cNvSpPr txBox="1">
              <a:spLocks noChangeArrowheads="1"/>
            </p:cNvSpPr>
            <p:nvPr/>
          </p:nvSpPr>
          <p:spPr bwMode="auto">
            <a:xfrm>
              <a:off x="6924319" y="6389126"/>
              <a:ext cx="327334"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48" name="Text Box 10"/>
            <p:cNvSpPr txBox="1">
              <a:spLocks noChangeArrowheads="1"/>
            </p:cNvSpPr>
            <p:nvPr/>
          </p:nvSpPr>
          <p:spPr bwMode="auto">
            <a:xfrm>
              <a:off x="6268893" y="5506001"/>
              <a:ext cx="39786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51" name="Line 14"/>
            <p:cNvSpPr>
              <a:spLocks noChangeShapeType="1"/>
            </p:cNvSpPr>
            <p:nvPr/>
          </p:nvSpPr>
          <p:spPr bwMode="auto">
            <a:xfrm>
              <a:off x="6671957" y="5719505"/>
              <a:ext cx="767180" cy="0"/>
            </a:xfrm>
            <a:prstGeom prst="line">
              <a:avLst/>
            </a:prstGeom>
            <a:noFill/>
            <a:ln w="9525">
              <a:solidFill>
                <a:schemeClr val="tx1"/>
              </a:solidFill>
              <a:prstDash val="dash"/>
              <a:round/>
              <a:headEnd/>
              <a:tailEnd/>
            </a:ln>
          </p:spPr>
          <p:txBody>
            <a:bodyPr wrap="none"/>
            <a:lstStyle/>
            <a:p>
              <a:endParaRPr lang="en-US"/>
            </a:p>
          </p:txBody>
        </p:sp>
        <p:sp>
          <p:nvSpPr>
            <p:cNvPr id="56" name="Oval 11"/>
            <p:cNvSpPr>
              <a:spLocks noChangeArrowheads="1"/>
            </p:cNvSpPr>
            <p:nvPr/>
          </p:nvSpPr>
          <p:spPr bwMode="auto">
            <a:xfrm>
              <a:off x="6766311" y="5664529"/>
              <a:ext cx="121377" cy="106878"/>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00708" name="Object 15"/>
            <p:cNvGraphicFramePr>
              <a:graphicFrameLocks noChangeAspect="1"/>
            </p:cNvGraphicFramePr>
            <p:nvPr/>
          </p:nvGraphicFramePr>
          <p:xfrm>
            <a:off x="6736299" y="5283095"/>
            <a:ext cx="638278" cy="328223"/>
          </p:xfrm>
          <a:graphic>
            <a:graphicData uri="http://schemas.openxmlformats.org/presentationml/2006/ole">
              <mc:AlternateContent xmlns:mc="http://schemas.openxmlformats.org/markup-compatibility/2006">
                <mc:Choice xmlns:v="urn:schemas-microsoft-com:vml" Requires="v">
                  <p:oleObj spid="_x0000_s200796" name="Equation" r:id="rId9" imgW="494870" imgH="253780" progId="Equation.DSMT4">
                    <p:embed/>
                  </p:oleObj>
                </mc:Choice>
                <mc:Fallback>
                  <p:oleObj name="Equation" r:id="rId9" imgW="494870" imgH="253780" progId="Equation.DSMT4">
                    <p:embed/>
                    <p:pic>
                      <p:nvPicPr>
                        <p:cNvPr id="0" name="Picture 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6299" y="5283095"/>
                          <a:ext cx="638278" cy="328223"/>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41" name="TextBox 40"/>
          <p:cNvSpPr txBox="1"/>
          <p:nvPr/>
        </p:nvSpPr>
        <p:spPr>
          <a:xfrm>
            <a:off x="348343" y="2188029"/>
            <a:ext cx="2819400" cy="523220"/>
          </a:xfrm>
          <a:prstGeom prst="rect">
            <a:avLst/>
          </a:prstGeom>
          <a:noFill/>
        </p:spPr>
        <p:txBody>
          <a:bodyPr wrap="square" rtlCol="0">
            <a:spAutoFit/>
          </a:bodyPr>
          <a:lstStyle/>
          <a:p>
            <a:pPr algn="ctr"/>
            <a:r>
              <a:rPr lang="en-US" sz="1400" dirty="0" smtClean="0"/>
              <a:t>(The resistance varies as the square of the modal field shape.)</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8"/>
          <p:cNvSpPr txBox="1">
            <a:spLocks noChangeArrowheads="1"/>
          </p:cNvSpPr>
          <p:nvPr/>
        </p:nvSpPr>
        <p:spPr bwMode="auto">
          <a:xfrm>
            <a:off x="279338" y="2451781"/>
            <a:ext cx="3150221" cy="1754326"/>
          </a:xfrm>
          <a:prstGeom prst="rect">
            <a:avLst/>
          </a:prstGeom>
          <a:noFill/>
          <a:ln w="9525">
            <a:noFill/>
            <a:miter lim="800000"/>
            <a:headEnd/>
            <a:tailEnd/>
          </a:ln>
        </p:spPr>
        <p:txBody>
          <a:bodyPr wrap="none">
            <a:spAutoFit/>
          </a:bodyPr>
          <a:lstStyle/>
          <a:p>
            <a:pPr eaLnBrk="1" hangingPunct="1">
              <a:spcAft>
                <a:spcPct val="25000"/>
              </a:spcAft>
            </a:pPr>
            <a:r>
              <a:rPr lang="en-US" dirty="0">
                <a:solidFill>
                  <a:schemeClr val="hlink"/>
                </a:solidFill>
                <a:latin typeface="Arial" charset="0"/>
              </a:rPr>
              <a:t>Advantages:</a:t>
            </a:r>
            <a:r>
              <a:rPr lang="en-US" dirty="0">
                <a:latin typeface="Arial" charset="0"/>
              </a:rPr>
              <a:t> </a:t>
            </a:r>
          </a:p>
          <a:p>
            <a:pPr eaLnBrk="1" hangingPunct="1">
              <a:spcAft>
                <a:spcPct val="25000"/>
              </a:spcAft>
              <a:buFont typeface="Wingdings" pitchFamily="2" charset="2"/>
              <a:buChar char="Ø"/>
            </a:pPr>
            <a:r>
              <a:rPr lang="en-US" dirty="0">
                <a:latin typeface="Arial" charset="0"/>
              </a:rPr>
              <a:t> Simple</a:t>
            </a:r>
          </a:p>
          <a:p>
            <a:pPr eaLnBrk="1" hangingPunct="1">
              <a:spcAft>
                <a:spcPct val="25000"/>
              </a:spcAft>
              <a:buFont typeface="Wingdings" pitchFamily="2" charset="2"/>
              <a:buChar char="Ø"/>
            </a:pPr>
            <a:r>
              <a:rPr lang="en-US" dirty="0">
                <a:latin typeface="Arial" charset="0"/>
              </a:rPr>
              <a:t> Allows for planar </a:t>
            </a:r>
            <a:r>
              <a:rPr lang="en-US" dirty="0" smtClean="0">
                <a:latin typeface="Arial" charset="0"/>
              </a:rPr>
              <a:t>feeding</a:t>
            </a:r>
          </a:p>
          <a:p>
            <a:pPr eaLnBrk="1" hangingPunct="1">
              <a:spcAft>
                <a:spcPct val="25000"/>
              </a:spcAft>
              <a:buFont typeface="Wingdings" pitchFamily="2" charset="2"/>
              <a:buChar char="Ø"/>
            </a:pPr>
            <a:r>
              <a:rPr lang="en-US" dirty="0" smtClean="0">
                <a:latin typeface="Arial" charset="0"/>
              </a:rPr>
              <a:t> Easy to use with arrays </a:t>
            </a:r>
            <a:endParaRPr lang="en-US" dirty="0">
              <a:latin typeface="Arial" charset="0"/>
            </a:endParaRPr>
          </a:p>
          <a:p>
            <a:pPr eaLnBrk="1" hangingPunct="1">
              <a:buFont typeface="Wingdings" pitchFamily="2" charset="2"/>
              <a:buChar char="Ø"/>
            </a:pPr>
            <a:r>
              <a:rPr lang="en-US" dirty="0">
                <a:latin typeface="Arial" charset="0"/>
              </a:rPr>
              <a:t> Easy to obtain input match</a:t>
            </a:r>
          </a:p>
        </p:txBody>
      </p:sp>
      <p:sp>
        <p:nvSpPr>
          <p:cNvPr id="107525" name="Text Box 9"/>
          <p:cNvSpPr txBox="1">
            <a:spLocks noChangeArrowheads="1"/>
          </p:cNvSpPr>
          <p:nvPr/>
        </p:nvSpPr>
        <p:spPr bwMode="auto">
          <a:xfrm>
            <a:off x="239713" y="4833938"/>
            <a:ext cx="8098744" cy="1061829"/>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dirty="0">
                <a:solidFill>
                  <a:srgbClr val="0000FF"/>
                </a:solidFill>
                <a:latin typeface="Arial" charset="0"/>
              </a:rPr>
              <a:t>Disadvantages: </a:t>
            </a:r>
          </a:p>
          <a:p>
            <a:pPr marL="228600" indent="-228600" eaLnBrk="1" hangingPunct="1">
              <a:spcAft>
                <a:spcPct val="25000"/>
              </a:spcAft>
              <a:buFont typeface="Wingdings" pitchFamily="2" charset="2"/>
              <a:buChar char="Ø"/>
            </a:pPr>
            <a:r>
              <a:rPr lang="en-US" dirty="0">
                <a:latin typeface="Arial" charset="0"/>
              </a:rPr>
              <a:t>Significant line radiation for thicker substrates</a:t>
            </a:r>
          </a:p>
          <a:p>
            <a:pPr marL="228600" indent="-228600" eaLnBrk="1" hangingPunct="1">
              <a:spcAft>
                <a:spcPct val="25000"/>
              </a:spcAft>
              <a:buFont typeface="Wingdings" pitchFamily="2" charset="2"/>
              <a:buChar char="Ø"/>
            </a:pPr>
            <a:r>
              <a:rPr lang="en-US" dirty="0">
                <a:latin typeface="Arial" charset="0"/>
              </a:rPr>
              <a:t>For deep notches, </a:t>
            </a:r>
            <a:r>
              <a:rPr lang="en-US" dirty="0" smtClean="0">
                <a:latin typeface="Arial" charset="0"/>
              </a:rPr>
              <a:t>patch current and radiation pattern </a:t>
            </a:r>
            <a:r>
              <a:rPr lang="en-US" dirty="0">
                <a:latin typeface="Arial" charset="0"/>
              </a:rPr>
              <a:t>may show </a:t>
            </a:r>
            <a:r>
              <a:rPr lang="en-US" dirty="0" smtClean="0">
                <a:latin typeface="Arial" charset="0"/>
              </a:rPr>
              <a:t>distortion </a:t>
            </a:r>
            <a:endParaRPr lang="en-US" dirty="0">
              <a:latin typeface="Arial" charset="0"/>
            </a:endParaRPr>
          </a:p>
        </p:txBody>
      </p:sp>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23</a:t>
            </a:fld>
            <a:endParaRPr lang="en-US" dirty="0"/>
          </a:p>
        </p:txBody>
      </p:sp>
      <p:sp>
        <p:nvSpPr>
          <p:cNvPr id="12" name="TextBox 11"/>
          <p:cNvSpPr txBox="1"/>
          <p:nvPr/>
        </p:nvSpPr>
        <p:spPr>
          <a:xfrm>
            <a:off x="3548464" y="647236"/>
            <a:ext cx="1638590"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Inset Feed</a:t>
            </a:r>
            <a:endParaRPr lang="en-US" sz="2400" dirty="0">
              <a:solidFill>
                <a:srgbClr val="FF0000"/>
              </a:solidFill>
              <a:latin typeface="Arial" pitchFamily="34" charset="0"/>
              <a:cs typeface="Arial" pitchFamily="34" charset="0"/>
            </a:endParaRPr>
          </a:p>
        </p:txBody>
      </p:sp>
      <p:grpSp>
        <p:nvGrpSpPr>
          <p:cNvPr id="17" name="Group 16"/>
          <p:cNvGrpSpPr/>
          <p:nvPr/>
        </p:nvGrpSpPr>
        <p:grpSpPr>
          <a:xfrm>
            <a:off x="4424363" y="1725843"/>
            <a:ext cx="3965575" cy="2911475"/>
            <a:chOff x="4881563" y="1802043"/>
            <a:chExt cx="3965575" cy="2911475"/>
          </a:xfrm>
        </p:grpSpPr>
        <p:grpSp>
          <p:nvGrpSpPr>
            <p:cNvPr id="15" name="Group 14"/>
            <p:cNvGrpSpPr/>
            <p:nvPr/>
          </p:nvGrpSpPr>
          <p:grpSpPr>
            <a:xfrm>
              <a:off x="4881563" y="1802043"/>
              <a:ext cx="3965575" cy="2911475"/>
              <a:chOff x="4881563" y="1660525"/>
              <a:chExt cx="3965575" cy="2911475"/>
            </a:xfrm>
          </p:grpSpPr>
          <p:sp>
            <p:nvSpPr>
              <p:cNvPr id="107526" name="Rectangle 4"/>
              <p:cNvSpPr>
                <a:spLocks noChangeArrowheads="1"/>
              </p:cNvSpPr>
              <p:nvPr/>
            </p:nvSpPr>
            <p:spPr bwMode="auto">
              <a:xfrm>
                <a:off x="4881563" y="1660525"/>
                <a:ext cx="3965575" cy="291147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7527" name="Rectangle 5"/>
              <p:cNvSpPr>
                <a:spLocks noChangeArrowheads="1"/>
              </p:cNvSpPr>
              <p:nvPr/>
            </p:nvSpPr>
            <p:spPr bwMode="auto">
              <a:xfrm>
                <a:off x="7073901" y="2325688"/>
                <a:ext cx="1143000" cy="14986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7528" name="Rectangle 6"/>
              <p:cNvSpPr>
                <a:spLocks noChangeArrowheads="1"/>
              </p:cNvSpPr>
              <p:nvPr/>
            </p:nvSpPr>
            <p:spPr bwMode="auto">
              <a:xfrm>
                <a:off x="6915151" y="2867025"/>
                <a:ext cx="450850" cy="4254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7529" name="Rectangle 7"/>
              <p:cNvSpPr>
                <a:spLocks noChangeArrowheads="1"/>
              </p:cNvSpPr>
              <p:nvPr/>
            </p:nvSpPr>
            <p:spPr bwMode="auto">
              <a:xfrm>
                <a:off x="5121276" y="3033713"/>
                <a:ext cx="2244725" cy="125413"/>
              </a:xfrm>
              <a:prstGeom prst="rect">
                <a:avLst/>
              </a:prstGeom>
              <a:solidFill>
                <a:srgbClr val="FF9900"/>
              </a:solidFill>
              <a:ln w="9525">
                <a:noFill/>
                <a:miter lim="800000"/>
                <a:headEnd/>
                <a:tailEnd/>
              </a:ln>
            </p:spPr>
            <p:txBody>
              <a:bodyPr wrap="none" anchor="ctr"/>
              <a:lstStyle/>
              <a:p>
                <a:endParaRPr lang="en-US"/>
              </a:p>
            </p:txBody>
          </p:sp>
          <p:sp>
            <p:nvSpPr>
              <p:cNvPr id="13" name="Rectangle 12"/>
              <p:cNvSpPr/>
              <p:nvPr/>
            </p:nvSpPr>
            <p:spPr bwMode="auto">
              <a:xfrm>
                <a:off x="6671462" y="2823667"/>
                <a:ext cx="402336" cy="21214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670242" y="3158949"/>
                <a:ext cx="402336" cy="21214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
          <p:nvSpPr>
            <p:cNvPr id="16" name="TextBox 15"/>
            <p:cNvSpPr txBox="1"/>
            <p:nvPr/>
          </p:nvSpPr>
          <p:spPr>
            <a:xfrm>
              <a:off x="5472589" y="2772932"/>
              <a:ext cx="1289135" cy="307777"/>
            </a:xfrm>
            <a:prstGeom prst="rect">
              <a:avLst/>
            </a:prstGeom>
            <a:noFill/>
          </p:spPr>
          <p:txBody>
            <a:bodyPr wrap="none" rtlCol="0">
              <a:spAutoFit/>
            </a:bodyPr>
            <a:lstStyle/>
            <a:p>
              <a:r>
                <a:rPr lang="en-US" sz="1400" dirty="0" smtClean="0">
                  <a:latin typeface="Arial" pitchFamily="34" charset="0"/>
                  <a:cs typeface="Arial" pitchFamily="34" charset="0"/>
                </a:rPr>
                <a:t>Microstrip line</a:t>
              </a:r>
              <a:endParaRPr lang="en-US" sz="1400" dirty="0">
                <a:latin typeface="Arial" pitchFamily="34" charset="0"/>
                <a:cs typeface="Arial" pitchFamily="34" charset="0"/>
              </a:endParaRPr>
            </a:p>
          </p:txBody>
        </p:sp>
      </p:grpSp>
      <p:sp>
        <p:nvSpPr>
          <p:cNvPr id="18" name="Text Box 2"/>
          <p:cNvSpPr txBox="1">
            <a:spLocks noChangeArrowheads="1"/>
          </p:cNvSpPr>
          <p:nvPr/>
        </p:nvSpPr>
        <p:spPr bwMode="auto">
          <a:xfrm>
            <a:off x="2507805"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Text Box 10"/>
          <p:cNvSpPr txBox="1">
            <a:spLocks noChangeArrowheads="1"/>
          </p:cNvSpPr>
          <p:nvPr/>
        </p:nvSpPr>
        <p:spPr bwMode="auto">
          <a:xfrm>
            <a:off x="229054" y="1423989"/>
            <a:ext cx="3820432" cy="646331"/>
          </a:xfrm>
          <a:prstGeom prst="rect">
            <a:avLst/>
          </a:prstGeom>
          <a:noFill/>
          <a:ln w="9525">
            <a:noFill/>
            <a:miter lim="800000"/>
            <a:headEnd/>
            <a:tailEnd/>
          </a:ln>
        </p:spPr>
        <p:txBody>
          <a:bodyPr wrap="square">
            <a:spAutoFit/>
          </a:bodyPr>
          <a:lstStyle/>
          <a:p>
            <a:pPr eaLnBrk="1" hangingPunct="1"/>
            <a:r>
              <a:rPr lang="en-US" dirty="0" smtClean="0">
                <a:latin typeface="Arial" charset="0"/>
              </a:rPr>
              <a:t>An investigation has </a:t>
            </a:r>
            <a:r>
              <a:rPr lang="en-US" dirty="0">
                <a:latin typeface="Arial" charset="0"/>
              </a:rPr>
              <a:t>shown that the resonant input resistance varies </a:t>
            </a:r>
            <a:r>
              <a:rPr lang="en-US" dirty="0" smtClean="0">
                <a:latin typeface="Arial" charset="0"/>
              </a:rPr>
              <a:t>as:</a:t>
            </a:r>
            <a:endParaRPr lang="en-US" dirty="0">
              <a:latin typeface="Arial" charset="0"/>
            </a:endParaRPr>
          </a:p>
        </p:txBody>
      </p:sp>
      <p:graphicFrame>
        <p:nvGraphicFramePr>
          <p:cNvPr id="51202" name="Object 11"/>
          <p:cNvGraphicFramePr>
            <a:graphicFrameLocks noChangeAspect="1"/>
          </p:cNvGraphicFramePr>
          <p:nvPr/>
        </p:nvGraphicFramePr>
        <p:xfrm>
          <a:off x="443408" y="2168835"/>
          <a:ext cx="3344862" cy="900112"/>
        </p:xfrm>
        <a:graphic>
          <a:graphicData uri="http://schemas.openxmlformats.org/presentationml/2006/ole">
            <mc:AlternateContent xmlns:mc="http://schemas.openxmlformats.org/markup-compatibility/2006">
              <mc:Choice xmlns:v="urn:schemas-microsoft-com:vml" Requires="v">
                <p:oleObj spid="_x0000_s51244" name="Equation" r:id="rId3" imgW="1701800" imgH="457200" progId="Equation.DSMT4">
                  <p:embed/>
                </p:oleObj>
              </mc:Choice>
              <mc:Fallback>
                <p:oleObj name="Equation" r:id="rId3" imgW="1701800" imgH="457200"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08" y="2168835"/>
                        <a:ext cx="3344862" cy="900112"/>
                      </a:xfrm>
                      <a:prstGeom prst="rect">
                        <a:avLst/>
                      </a:prstGeom>
                      <a:solidFill>
                        <a:srgbClr val="FFFF99"/>
                      </a:solidFill>
                    </p:spPr>
                  </p:pic>
                </p:oleObj>
              </mc:Fallback>
            </mc:AlternateContent>
          </a:graphicData>
        </a:graphic>
      </p:graphicFrame>
      <p:sp>
        <p:nvSpPr>
          <p:cNvPr id="51206" name="Text Box 19"/>
          <p:cNvSpPr txBox="1">
            <a:spLocks noChangeArrowheads="1"/>
          </p:cNvSpPr>
          <p:nvPr/>
        </p:nvSpPr>
        <p:spPr bwMode="auto">
          <a:xfrm>
            <a:off x="735569" y="4848699"/>
            <a:ext cx="7542213" cy="646331"/>
          </a:xfrm>
          <a:prstGeom prst="rect">
            <a:avLst/>
          </a:prstGeom>
          <a:noFill/>
          <a:ln w="9525">
            <a:noFill/>
            <a:miter lim="800000"/>
            <a:headEnd/>
            <a:tailEnd/>
          </a:ln>
        </p:spPr>
        <p:txBody>
          <a:bodyPr>
            <a:spAutoFit/>
          </a:bodyPr>
          <a:lstStyle/>
          <a:p>
            <a:pPr eaLnBrk="1" hangingPunct="1"/>
            <a:r>
              <a:rPr lang="en-US" dirty="0">
                <a:latin typeface="Arial" charset="0"/>
              </a:rPr>
              <a:t>The coefficients </a:t>
            </a:r>
            <a:r>
              <a:rPr lang="en-US" i="1" dirty="0">
                <a:latin typeface="Times New Roman" pitchFamily="18" charset="0"/>
              </a:rPr>
              <a:t>A</a:t>
            </a:r>
            <a:r>
              <a:rPr lang="en-US" dirty="0">
                <a:latin typeface="Arial" charset="0"/>
              </a:rPr>
              <a:t> and </a:t>
            </a:r>
            <a:r>
              <a:rPr lang="en-US" i="1" dirty="0">
                <a:latin typeface="Times New Roman" pitchFamily="18" charset="0"/>
              </a:rPr>
              <a:t>B</a:t>
            </a:r>
            <a:r>
              <a:rPr lang="en-US" dirty="0">
                <a:latin typeface="Arial" charset="0"/>
              </a:rPr>
              <a:t> depend on the notch width </a:t>
            </a:r>
            <a:r>
              <a:rPr lang="en-US" i="1" dirty="0">
                <a:latin typeface="Times New Roman" pitchFamily="18" charset="0"/>
              </a:rPr>
              <a:t>S</a:t>
            </a:r>
            <a:r>
              <a:rPr lang="en-US" dirty="0">
                <a:latin typeface="Arial" charset="0"/>
              </a:rPr>
              <a:t> but (to a good approximation) not on the line width </a:t>
            </a:r>
            <a:r>
              <a:rPr lang="en-US" i="1" dirty="0" err="1">
                <a:latin typeface="Times New Roman" pitchFamily="18" charset="0"/>
              </a:rPr>
              <a:t>W</a:t>
            </a:r>
            <a:r>
              <a:rPr lang="en-US" i="1" baseline="-25000" dirty="0" err="1">
                <a:latin typeface="Times New Roman" pitchFamily="18" charset="0"/>
              </a:rPr>
              <a:t>f</a:t>
            </a:r>
            <a:r>
              <a:rPr lang="en-US" i="1" baseline="-25000" dirty="0">
                <a:latin typeface="Times New Roman" pitchFamily="18" charset="0"/>
              </a:rPr>
              <a:t> </a:t>
            </a:r>
            <a:r>
              <a:rPr lang="en-US" dirty="0">
                <a:latin typeface="Arial" charset="0"/>
              </a:rPr>
              <a:t>.</a:t>
            </a:r>
          </a:p>
        </p:txBody>
      </p:sp>
      <p:sp>
        <p:nvSpPr>
          <p:cNvPr id="51207" name="Text Box 20"/>
          <p:cNvSpPr txBox="1">
            <a:spLocks noChangeArrowheads="1"/>
          </p:cNvSpPr>
          <p:nvPr/>
        </p:nvSpPr>
        <p:spPr bwMode="auto">
          <a:xfrm>
            <a:off x="726374" y="5779778"/>
            <a:ext cx="7924800" cy="738664"/>
          </a:xfrm>
          <a:prstGeom prst="rect">
            <a:avLst/>
          </a:prstGeom>
          <a:noFill/>
          <a:ln w="9525">
            <a:noFill/>
            <a:miter lim="800000"/>
            <a:headEnd/>
            <a:tailEnd/>
          </a:ln>
        </p:spPr>
        <p:txBody>
          <a:bodyPr>
            <a:spAutoFit/>
          </a:bodyPr>
          <a:lstStyle/>
          <a:p>
            <a:pPr eaLnBrk="1" hangingPunct="1"/>
            <a:r>
              <a:rPr lang="en-US" sz="1400" dirty="0">
                <a:latin typeface="Arial" pitchFamily="34" charset="0"/>
                <a:cs typeface="Arial" pitchFamily="34" charset="0"/>
              </a:rPr>
              <a:t>Y. Hu, D. R. Jackson, J. T. Williams, and S. A. Long, “Characterization of the Input Impedance of the Inset-Fed Rectangular Microstrip Antenna,” </a:t>
            </a:r>
            <a:r>
              <a:rPr lang="en-US" sz="1400" i="1" dirty="0">
                <a:latin typeface="Arial" pitchFamily="34" charset="0"/>
                <a:cs typeface="Arial" pitchFamily="34" charset="0"/>
              </a:rPr>
              <a:t>IEEE Trans. Antennas and Propagation</a:t>
            </a:r>
            <a:r>
              <a:rPr lang="en-US" sz="1400" dirty="0">
                <a:latin typeface="Arial" pitchFamily="34" charset="0"/>
                <a:cs typeface="Arial" pitchFamily="34" charset="0"/>
              </a:rPr>
              <a:t>, Vol. 56, No. 10, pp. 3314-3318, Oct. 2008.</a:t>
            </a:r>
          </a:p>
        </p:txBody>
      </p:sp>
      <p:sp>
        <p:nvSpPr>
          <p:cNvPr id="19" name="Slide Number Placeholder 18"/>
          <p:cNvSpPr>
            <a:spLocks noGrp="1"/>
          </p:cNvSpPr>
          <p:nvPr>
            <p:ph type="sldNum" sz="quarter" idx="4"/>
          </p:nvPr>
        </p:nvSpPr>
        <p:spPr/>
        <p:txBody>
          <a:bodyPr/>
          <a:lstStyle/>
          <a:p>
            <a:pPr>
              <a:defRPr/>
            </a:pPr>
            <a:fld id="{70B0E88B-1183-42A5-A789-9A7FFF2AFA69}" type="slidenum">
              <a:rPr lang="en-US" smtClean="0"/>
              <a:pPr>
                <a:defRPr/>
              </a:pPr>
              <a:t>24</a:t>
            </a:fld>
            <a:endParaRPr lang="en-US" dirty="0"/>
          </a:p>
        </p:txBody>
      </p:sp>
      <p:grpSp>
        <p:nvGrpSpPr>
          <p:cNvPr id="22" name="Group 21"/>
          <p:cNvGrpSpPr/>
          <p:nvPr/>
        </p:nvGrpSpPr>
        <p:grpSpPr>
          <a:xfrm>
            <a:off x="4427995" y="1509945"/>
            <a:ext cx="3965575" cy="2911475"/>
            <a:chOff x="4297363" y="1292225"/>
            <a:chExt cx="3965575" cy="2911475"/>
          </a:xfrm>
        </p:grpSpPr>
        <p:sp>
          <p:nvSpPr>
            <p:cNvPr id="51208" name="Rectangle 4"/>
            <p:cNvSpPr>
              <a:spLocks noChangeArrowheads="1"/>
            </p:cNvSpPr>
            <p:nvPr/>
          </p:nvSpPr>
          <p:spPr bwMode="auto">
            <a:xfrm>
              <a:off x="4297363" y="1292225"/>
              <a:ext cx="3965575" cy="291147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209" name="Rectangle 5"/>
            <p:cNvSpPr>
              <a:spLocks noChangeArrowheads="1"/>
            </p:cNvSpPr>
            <p:nvPr/>
          </p:nvSpPr>
          <p:spPr bwMode="auto">
            <a:xfrm>
              <a:off x="6489701" y="1957388"/>
              <a:ext cx="1143000" cy="14986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51210" name="Rectangle 6"/>
            <p:cNvSpPr>
              <a:spLocks noChangeArrowheads="1"/>
            </p:cNvSpPr>
            <p:nvPr/>
          </p:nvSpPr>
          <p:spPr bwMode="auto">
            <a:xfrm>
              <a:off x="6330951" y="2498725"/>
              <a:ext cx="450850" cy="4254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211" name="Rectangle 7"/>
            <p:cNvSpPr>
              <a:spLocks noChangeArrowheads="1"/>
            </p:cNvSpPr>
            <p:nvPr/>
          </p:nvSpPr>
          <p:spPr bwMode="auto">
            <a:xfrm>
              <a:off x="4537076" y="2665413"/>
              <a:ext cx="2244725" cy="125413"/>
            </a:xfrm>
            <a:prstGeom prst="rect">
              <a:avLst/>
            </a:prstGeom>
            <a:solidFill>
              <a:srgbClr val="FF9900"/>
            </a:solidFill>
            <a:ln w="9525">
              <a:noFill/>
              <a:miter lim="800000"/>
              <a:headEnd/>
              <a:tailEnd/>
            </a:ln>
          </p:spPr>
          <p:txBody>
            <a:bodyPr wrap="none" anchor="ctr"/>
            <a:lstStyle/>
            <a:p>
              <a:endParaRPr lang="en-US"/>
            </a:p>
          </p:txBody>
        </p:sp>
        <p:sp>
          <p:nvSpPr>
            <p:cNvPr id="51212" name="Text Box 12"/>
            <p:cNvSpPr txBox="1">
              <a:spLocks noChangeArrowheads="1"/>
            </p:cNvSpPr>
            <p:nvPr/>
          </p:nvSpPr>
          <p:spPr bwMode="auto">
            <a:xfrm>
              <a:off x="6880226" y="354647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51213" name="Text Box 13"/>
            <p:cNvSpPr txBox="1">
              <a:spLocks noChangeArrowheads="1"/>
            </p:cNvSpPr>
            <p:nvPr/>
          </p:nvSpPr>
          <p:spPr bwMode="auto">
            <a:xfrm>
              <a:off x="7731126" y="2555875"/>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51214" name="Text Box 14"/>
            <p:cNvSpPr txBox="1">
              <a:spLocks noChangeArrowheads="1"/>
            </p:cNvSpPr>
            <p:nvPr/>
          </p:nvSpPr>
          <p:spPr bwMode="auto">
            <a:xfrm>
              <a:off x="5254626" y="2149475"/>
              <a:ext cx="49530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r>
                <a:rPr lang="en-US" sz="2400" i="1" baseline="-25000">
                  <a:latin typeface="Times New Roman" pitchFamily="18" charset="0"/>
                </a:rPr>
                <a:t>f</a:t>
              </a:r>
            </a:p>
          </p:txBody>
        </p:sp>
        <p:sp>
          <p:nvSpPr>
            <p:cNvPr id="51215" name="Text Box 15"/>
            <p:cNvSpPr txBox="1">
              <a:spLocks noChangeArrowheads="1"/>
            </p:cNvSpPr>
            <p:nvPr/>
          </p:nvSpPr>
          <p:spPr bwMode="auto">
            <a:xfrm>
              <a:off x="6925751" y="2445700"/>
              <a:ext cx="3365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S</a:t>
              </a:r>
            </a:p>
          </p:txBody>
        </p:sp>
        <p:sp>
          <p:nvSpPr>
            <p:cNvPr id="51216" name="Line 16"/>
            <p:cNvSpPr>
              <a:spLocks noChangeShapeType="1"/>
            </p:cNvSpPr>
            <p:nvPr/>
          </p:nvSpPr>
          <p:spPr bwMode="auto">
            <a:xfrm>
              <a:off x="6896101" y="2489200"/>
              <a:ext cx="0" cy="4318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51217" name="Line 17"/>
            <p:cNvSpPr>
              <a:spLocks noChangeShapeType="1"/>
            </p:cNvSpPr>
            <p:nvPr/>
          </p:nvSpPr>
          <p:spPr bwMode="auto">
            <a:xfrm>
              <a:off x="6477001" y="2286000"/>
              <a:ext cx="3175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51218" name="Text Box 18"/>
            <p:cNvSpPr txBox="1">
              <a:spLocks noChangeArrowheads="1"/>
            </p:cNvSpPr>
            <p:nvPr/>
          </p:nvSpPr>
          <p:spPr bwMode="auto">
            <a:xfrm>
              <a:off x="6484226" y="1797675"/>
              <a:ext cx="4206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r>
                <a:rPr lang="en-US" sz="2400" baseline="-25000" dirty="0">
                  <a:latin typeface="Times New Roman" pitchFamily="18" charset="0"/>
                </a:rPr>
                <a:t>0</a:t>
              </a:r>
            </a:p>
          </p:txBody>
        </p:sp>
        <p:sp>
          <p:nvSpPr>
            <p:cNvPr id="20" name="Rectangle 19"/>
            <p:cNvSpPr/>
            <p:nvPr/>
          </p:nvSpPr>
          <p:spPr bwMode="auto">
            <a:xfrm>
              <a:off x="5925788" y="2434441"/>
              <a:ext cx="558140" cy="225632"/>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1" name="Rectangle 20"/>
            <p:cNvSpPr/>
            <p:nvPr/>
          </p:nvSpPr>
          <p:spPr bwMode="auto">
            <a:xfrm>
              <a:off x="5923808" y="2788727"/>
              <a:ext cx="558140" cy="225632"/>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
        <p:nvSpPr>
          <p:cNvPr id="23" name="Text Box 2"/>
          <p:cNvSpPr txBox="1">
            <a:spLocks noChangeArrowheads="1"/>
          </p:cNvSpPr>
          <p:nvPr/>
        </p:nvSpPr>
        <p:spPr bwMode="auto">
          <a:xfrm>
            <a:off x="2507805"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
        <p:nvSpPr>
          <p:cNvPr id="24" name="Text Box 3"/>
          <p:cNvSpPr txBox="1">
            <a:spLocks noChangeArrowheads="1"/>
          </p:cNvSpPr>
          <p:nvPr/>
        </p:nvSpPr>
        <p:spPr bwMode="auto">
          <a:xfrm>
            <a:off x="3688608" y="689774"/>
            <a:ext cx="1638590" cy="461665"/>
          </a:xfrm>
          <a:prstGeom prst="rect">
            <a:avLst/>
          </a:prstGeom>
          <a:noFill/>
          <a:ln w="9525">
            <a:noFill/>
            <a:miter lim="800000"/>
            <a:headEnd/>
            <a:tailEnd/>
          </a:ln>
        </p:spPr>
        <p:txBody>
          <a:bodyPr wrap="none">
            <a:spAutoFit/>
          </a:bodyPr>
          <a:lstStyle/>
          <a:p>
            <a:pPr eaLnBrk="1" hangingPunct="1"/>
            <a:r>
              <a:rPr lang="en-US" sz="2400" dirty="0" smtClean="0">
                <a:solidFill>
                  <a:srgbClr val="FF0000"/>
                </a:solidFill>
                <a:latin typeface="Arial" charset="0"/>
              </a:rPr>
              <a:t>Inset </a:t>
            </a:r>
            <a:r>
              <a:rPr lang="en-US" sz="2400" dirty="0">
                <a:solidFill>
                  <a:srgbClr val="FF0000"/>
                </a:solidFill>
                <a:latin typeface="Arial" charset="0"/>
              </a:rPr>
              <a:t>F</a:t>
            </a:r>
            <a:r>
              <a:rPr lang="en-US" sz="2400" dirty="0" smtClean="0">
                <a:solidFill>
                  <a:srgbClr val="FF0000"/>
                </a:solidFill>
                <a:latin typeface="Arial" charset="0"/>
              </a:rPr>
              <a:t>eed</a:t>
            </a:r>
            <a:endParaRPr lang="en-US" sz="2400" dirty="0">
              <a:solidFill>
                <a:srgbClr val="FF0000"/>
              </a:solidFill>
              <a:latin typeface="Arial" charset="0"/>
            </a:endParaRPr>
          </a:p>
        </p:txBody>
      </p:sp>
      <p:graphicFrame>
        <p:nvGraphicFramePr>
          <p:cNvPr id="51205" name="Object 5"/>
          <p:cNvGraphicFramePr>
            <a:graphicFrameLocks noChangeAspect="1"/>
          </p:cNvGraphicFramePr>
          <p:nvPr/>
        </p:nvGraphicFramePr>
        <p:xfrm>
          <a:off x="1072923" y="3909785"/>
          <a:ext cx="2079625" cy="698500"/>
        </p:xfrm>
        <a:graphic>
          <a:graphicData uri="http://schemas.openxmlformats.org/presentationml/2006/ole">
            <mc:AlternateContent xmlns:mc="http://schemas.openxmlformats.org/markup-compatibility/2006">
              <mc:Choice xmlns:v="urn:schemas-microsoft-com:vml" Requires="v">
                <p:oleObj spid="_x0000_s51245" name="Equation" r:id="rId5" imgW="1282700" imgH="431800" progId="Equation.DSMT4">
                  <p:embed/>
                </p:oleObj>
              </mc:Choice>
              <mc:Fallback>
                <p:oleObj name="Equation" r:id="rId5" imgW="1282700" imgH="431800"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23" y="3909785"/>
                        <a:ext cx="2079625" cy="698500"/>
                      </a:xfrm>
                      <a:prstGeom prst="rect">
                        <a:avLst/>
                      </a:prstGeom>
                      <a:solidFill>
                        <a:srgbClr val="FFFF99"/>
                      </a:solidFill>
                    </p:spPr>
                  </p:pic>
                </p:oleObj>
              </mc:Fallback>
            </mc:AlternateContent>
          </a:graphicData>
        </a:graphic>
      </p:graphicFrame>
      <p:sp>
        <p:nvSpPr>
          <p:cNvPr id="25" name="TextBox 24"/>
          <p:cNvSpPr txBox="1"/>
          <p:nvPr/>
        </p:nvSpPr>
        <p:spPr>
          <a:xfrm>
            <a:off x="685800" y="3461656"/>
            <a:ext cx="3288208" cy="369332"/>
          </a:xfrm>
          <a:prstGeom prst="rect">
            <a:avLst/>
          </a:prstGeom>
          <a:noFill/>
        </p:spPr>
        <p:txBody>
          <a:bodyPr wrap="none" rtlCol="0">
            <a:spAutoFit/>
          </a:bodyPr>
          <a:lstStyle/>
          <a:p>
            <a:r>
              <a:rPr lang="en-US" dirty="0" smtClean="0"/>
              <a:t>Less accurate approximation: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Text Box 9"/>
          <p:cNvSpPr txBox="1">
            <a:spLocks noChangeArrowheads="1"/>
          </p:cNvSpPr>
          <p:nvPr/>
        </p:nvSpPr>
        <p:spPr bwMode="auto">
          <a:xfrm>
            <a:off x="385936" y="1749647"/>
            <a:ext cx="8192007" cy="1292662"/>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sz="1600" dirty="0">
                <a:solidFill>
                  <a:schemeClr val="hlink"/>
                </a:solidFill>
                <a:latin typeface="Arial" charset="0"/>
              </a:rPr>
              <a:t>Advantages:</a:t>
            </a:r>
            <a:r>
              <a:rPr lang="en-US" sz="1600" dirty="0">
                <a:solidFill>
                  <a:schemeClr val="accent1"/>
                </a:solidFill>
                <a:latin typeface="Arial" charset="0"/>
              </a:rPr>
              <a:t> </a:t>
            </a:r>
          </a:p>
          <a:p>
            <a:pPr marL="228600" indent="-228600" eaLnBrk="1" hangingPunct="1">
              <a:spcAft>
                <a:spcPts val="600"/>
              </a:spcAft>
              <a:buFont typeface="Wingdings" pitchFamily="2" charset="2"/>
              <a:buChar char="Ø"/>
            </a:pPr>
            <a:r>
              <a:rPr lang="en-US" sz="1600" dirty="0">
                <a:latin typeface="Arial" charset="0"/>
              </a:rPr>
              <a:t>Allows for planar feeding </a:t>
            </a:r>
          </a:p>
          <a:p>
            <a:pPr marL="228600" indent="-228600" eaLnBrk="1" hangingPunct="1">
              <a:spcAft>
                <a:spcPts val="600"/>
              </a:spcAft>
              <a:buFont typeface="Wingdings" pitchFamily="2" charset="2"/>
              <a:buChar char="Ø"/>
            </a:pPr>
            <a:r>
              <a:rPr lang="en-US" sz="1600" dirty="0">
                <a:latin typeface="Arial" charset="0"/>
              </a:rPr>
              <a:t>Less line radiation compared to microstrip </a:t>
            </a:r>
            <a:r>
              <a:rPr lang="en-US" sz="1600" dirty="0" smtClean="0">
                <a:latin typeface="Arial" charset="0"/>
              </a:rPr>
              <a:t>feed (the line is closer to the ground plane)</a:t>
            </a:r>
          </a:p>
          <a:p>
            <a:pPr marL="228600" indent="-228600" eaLnBrk="1" hangingPunct="1">
              <a:buFont typeface="Wingdings" pitchFamily="2" charset="2"/>
              <a:buChar char="Ø"/>
            </a:pPr>
            <a:r>
              <a:rPr lang="en-US" sz="1600" dirty="0" smtClean="0">
                <a:latin typeface="Arial" charset="0"/>
              </a:rPr>
              <a:t>Can allow for higher bandwidth (no probe inductance, so substrate can be thicker)</a:t>
            </a:r>
            <a:endParaRPr lang="en-US" sz="1600" dirty="0">
              <a:latin typeface="Arial" charset="0"/>
            </a:endParaRPr>
          </a:p>
        </p:txBody>
      </p:sp>
      <p:sp>
        <p:nvSpPr>
          <p:cNvPr id="108548" name="Text Box 10"/>
          <p:cNvSpPr txBox="1">
            <a:spLocks noChangeArrowheads="1"/>
          </p:cNvSpPr>
          <p:nvPr/>
        </p:nvSpPr>
        <p:spPr bwMode="auto">
          <a:xfrm>
            <a:off x="510874" y="5565255"/>
            <a:ext cx="4756830" cy="954107"/>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sz="1600" dirty="0">
                <a:solidFill>
                  <a:srgbClr val="0000FF"/>
                </a:solidFill>
                <a:latin typeface="Arial" charset="0"/>
              </a:rPr>
              <a:t>Disadvantages:</a:t>
            </a:r>
            <a:r>
              <a:rPr lang="en-US" sz="1600" dirty="0">
                <a:solidFill>
                  <a:schemeClr val="accent1"/>
                </a:solidFill>
                <a:latin typeface="Arial" charset="0"/>
              </a:rPr>
              <a:t> </a:t>
            </a:r>
          </a:p>
          <a:p>
            <a:pPr marL="228600" indent="-228600" eaLnBrk="1" hangingPunct="1">
              <a:spcAft>
                <a:spcPct val="25000"/>
              </a:spcAft>
              <a:buFont typeface="Wingdings" pitchFamily="2" charset="2"/>
              <a:buChar char="Ø"/>
            </a:pPr>
            <a:r>
              <a:rPr lang="en-US" sz="1600" dirty="0">
                <a:latin typeface="Arial" charset="0"/>
              </a:rPr>
              <a:t>Requires multilayer fabrication</a:t>
            </a:r>
          </a:p>
          <a:p>
            <a:pPr marL="228600" indent="-228600" eaLnBrk="1" hangingPunct="1">
              <a:spcAft>
                <a:spcPct val="25000"/>
              </a:spcAft>
              <a:buFont typeface="Wingdings" pitchFamily="2" charset="2"/>
              <a:buChar char="Ø"/>
            </a:pPr>
            <a:r>
              <a:rPr lang="en-US" sz="1600" dirty="0">
                <a:latin typeface="Arial" charset="0"/>
              </a:rPr>
              <a:t>Alignment is important for input match</a:t>
            </a:r>
          </a:p>
        </p:txBody>
      </p:sp>
      <p:grpSp>
        <p:nvGrpSpPr>
          <p:cNvPr id="108549" name="Group 27"/>
          <p:cNvGrpSpPr>
            <a:grpSpLocks/>
          </p:cNvGrpSpPr>
          <p:nvPr/>
        </p:nvGrpSpPr>
        <p:grpSpPr bwMode="auto">
          <a:xfrm>
            <a:off x="510445" y="3583071"/>
            <a:ext cx="5002213" cy="1630363"/>
            <a:chOff x="2398" y="1845"/>
            <a:chExt cx="3151" cy="1027"/>
          </a:xfrm>
        </p:grpSpPr>
        <p:sp>
          <p:nvSpPr>
            <p:cNvPr id="108550" name="Rectangle 12"/>
            <p:cNvSpPr>
              <a:spLocks noChangeArrowheads="1"/>
            </p:cNvSpPr>
            <p:nvPr/>
          </p:nvSpPr>
          <p:spPr bwMode="auto">
            <a:xfrm>
              <a:off x="2398" y="2472"/>
              <a:ext cx="3151" cy="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8551" name="Rectangle 13"/>
            <p:cNvSpPr>
              <a:spLocks noChangeArrowheads="1"/>
            </p:cNvSpPr>
            <p:nvPr/>
          </p:nvSpPr>
          <p:spPr bwMode="auto">
            <a:xfrm>
              <a:off x="2398" y="2211"/>
              <a:ext cx="3151" cy="261"/>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552" name="Rectangle 14"/>
            <p:cNvSpPr>
              <a:spLocks noChangeArrowheads="1"/>
            </p:cNvSpPr>
            <p:nvPr/>
          </p:nvSpPr>
          <p:spPr bwMode="auto">
            <a:xfrm>
              <a:off x="3468" y="2174"/>
              <a:ext cx="1875"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8553" name="Rectangle 21"/>
            <p:cNvSpPr>
              <a:spLocks noChangeArrowheads="1"/>
            </p:cNvSpPr>
            <p:nvPr/>
          </p:nvSpPr>
          <p:spPr bwMode="auto">
            <a:xfrm>
              <a:off x="2421" y="2311"/>
              <a:ext cx="1486" cy="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8554" name="Text Box 23"/>
            <p:cNvSpPr txBox="1">
              <a:spLocks noChangeArrowheads="1"/>
            </p:cNvSpPr>
            <p:nvPr/>
          </p:nvSpPr>
          <p:spPr bwMode="auto">
            <a:xfrm>
              <a:off x="4169" y="1845"/>
              <a:ext cx="488" cy="233"/>
            </a:xfrm>
            <a:prstGeom prst="rect">
              <a:avLst/>
            </a:prstGeom>
            <a:noFill/>
            <a:ln w="9525">
              <a:noFill/>
              <a:miter lim="800000"/>
              <a:headEnd/>
              <a:tailEnd/>
            </a:ln>
          </p:spPr>
          <p:txBody>
            <a:bodyPr wrap="none">
              <a:spAutoFit/>
            </a:bodyPr>
            <a:lstStyle/>
            <a:p>
              <a:pPr eaLnBrk="1" hangingPunct="1"/>
              <a:r>
                <a:rPr lang="en-US" dirty="0" smtClean="0">
                  <a:latin typeface="Arial" charset="0"/>
                </a:rPr>
                <a:t>Patch</a:t>
              </a:r>
              <a:endParaRPr lang="en-US" dirty="0">
                <a:latin typeface="Arial" charset="0"/>
              </a:endParaRPr>
            </a:p>
          </p:txBody>
        </p:sp>
        <p:sp>
          <p:nvSpPr>
            <p:cNvPr id="108555" name="Text Box 24"/>
            <p:cNvSpPr txBox="1">
              <a:spLocks noChangeArrowheads="1"/>
            </p:cNvSpPr>
            <p:nvPr/>
          </p:nvSpPr>
          <p:spPr bwMode="auto">
            <a:xfrm>
              <a:off x="3738" y="2639"/>
              <a:ext cx="1013" cy="233"/>
            </a:xfrm>
            <a:prstGeom prst="rect">
              <a:avLst/>
            </a:prstGeom>
            <a:noFill/>
            <a:ln w="9525">
              <a:noFill/>
              <a:miter lim="800000"/>
              <a:headEnd/>
              <a:tailEnd/>
            </a:ln>
          </p:spPr>
          <p:txBody>
            <a:bodyPr wrap="none">
              <a:spAutoFit/>
            </a:bodyPr>
            <a:lstStyle/>
            <a:p>
              <a:pPr eaLnBrk="1" hangingPunct="1"/>
              <a:r>
                <a:rPr lang="en-US" dirty="0" smtClean="0">
                  <a:latin typeface="Arial" charset="0"/>
                </a:rPr>
                <a:t>Microstrip </a:t>
              </a:r>
              <a:r>
                <a:rPr lang="en-US" dirty="0">
                  <a:latin typeface="Arial" charset="0"/>
                </a:rPr>
                <a:t>line</a:t>
              </a:r>
            </a:p>
          </p:txBody>
        </p:sp>
        <p:sp>
          <p:nvSpPr>
            <p:cNvPr id="108556" name="Line 25"/>
            <p:cNvSpPr>
              <a:spLocks noChangeShapeType="1"/>
            </p:cNvSpPr>
            <p:nvPr/>
          </p:nvSpPr>
          <p:spPr bwMode="auto">
            <a:xfrm flipH="1" flipV="1">
              <a:off x="3342" y="2353"/>
              <a:ext cx="414" cy="381"/>
            </a:xfrm>
            <a:prstGeom prst="line">
              <a:avLst/>
            </a:prstGeom>
            <a:noFill/>
            <a:ln w="9525">
              <a:solidFill>
                <a:schemeClr val="tx1"/>
              </a:solidFill>
              <a:round/>
              <a:headEnd/>
              <a:tailEnd type="triangle" w="med" len="med"/>
            </a:ln>
          </p:spPr>
          <p:txBody>
            <a:bodyPr wrap="none"/>
            <a:lstStyle/>
            <a:p>
              <a:endParaRPr lang="en-US"/>
            </a:p>
          </p:txBody>
        </p:sp>
      </p:grpSp>
      <p:sp>
        <p:nvSpPr>
          <p:cNvPr id="13" name="Slide Number Placeholder 12"/>
          <p:cNvSpPr>
            <a:spLocks noGrp="1"/>
          </p:cNvSpPr>
          <p:nvPr>
            <p:ph type="sldNum" sz="quarter" idx="4"/>
          </p:nvPr>
        </p:nvSpPr>
        <p:spPr/>
        <p:txBody>
          <a:bodyPr/>
          <a:lstStyle/>
          <a:p>
            <a:pPr>
              <a:defRPr/>
            </a:pPr>
            <a:fld id="{70B0E88B-1183-42A5-A789-9A7FFF2AFA69}" type="slidenum">
              <a:rPr lang="en-US" smtClean="0"/>
              <a:pPr>
                <a:defRPr/>
              </a:pPr>
              <a:t>25</a:t>
            </a:fld>
            <a:endParaRPr lang="en-US" dirty="0"/>
          </a:p>
        </p:txBody>
      </p:sp>
      <p:sp>
        <p:nvSpPr>
          <p:cNvPr id="14" name="Text Box 2"/>
          <p:cNvSpPr txBox="1">
            <a:spLocks noChangeArrowheads="1"/>
          </p:cNvSpPr>
          <p:nvPr/>
        </p:nvSpPr>
        <p:spPr bwMode="auto">
          <a:xfrm>
            <a:off x="2496919"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
        <p:nvSpPr>
          <p:cNvPr id="15" name="Text Box 3"/>
          <p:cNvSpPr txBox="1">
            <a:spLocks noChangeArrowheads="1"/>
          </p:cNvSpPr>
          <p:nvPr/>
        </p:nvSpPr>
        <p:spPr bwMode="auto">
          <a:xfrm>
            <a:off x="1974604" y="675924"/>
            <a:ext cx="5099473" cy="830997"/>
          </a:xfrm>
          <a:prstGeom prst="rect">
            <a:avLst/>
          </a:prstGeom>
          <a:noFill/>
          <a:ln w="9525">
            <a:noFill/>
            <a:miter lim="800000"/>
            <a:headEnd/>
            <a:tailEnd/>
          </a:ln>
        </p:spPr>
        <p:txBody>
          <a:bodyPr wrap="none">
            <a:spAutoFit/>
          </a:bodyPr>
          <a:lstStyle/>
          <a:p>
            <a:pPr algn="ctr" eaLnBrk="1" hangingPunct="1"/>
            <a:r>
              <a:rPr lang="en-US" sz="2400" dirty="0" smtClean="0">
                <a:solidFill>
                  <a:srgbClr val="FF0000"/>
                </a:solidFill>
                <a:latin typeface="Arial" charset="0"/>
              </a:rPr>
              <a:t>Proximity-coupled Feed</a:t>
            </a:r>
          </a:p>
          <a:p>
            <a:pPr algn="ctr" eaLnBrk="1" hangingPunct="1"/>
            <a:r>
              <a:rPr lang="en-US" sz="2400" dirty="0" smtClean="0">
                <a:solidFill>
                  <a:srgbClr val="FF0000"/>
                </a:solidFill>
                <a:latin typeface="Arial" charset="0"/>
              </a:rPr>
              <a:t> (Electromagnetically-coupled Feed)</a:t>
            </a:r>
            <a:endParaRPr lang="en-US" sz="2400" dirty="0">
              <a:solidFill>
                <a:srgbClr val="FF0000"/>
              </a:solidFill>
              <a:latin typeface="Arial" charset="0"/>
            </a:endParaRPr>
          </a:p>
        </p:txBody>
      </p:sp>
      <p:grpSp>
        <p:nvGrpSpPr>
          <p:cNvPr id="16" name="Group 15"/>
          <p:cNvGrpSpPr/>
          <p:nvPr/>
        </p:nvGrpSpPr>
        <p:grpSpPr>
          <a:xfrm>
            <a:off x="5983272" y="3686771"/>
            <a:ext cx="2674962" cy="2292824"/>
            <a:chOff x="6264322" y="1405719"/>
            <a:chExt cx="2674962" cy="2292824"/>
          </a:xfrm>
        </p:grpSpPr>
        <p:sp>
          <p:nvSpPr>
            <p:cNvPr id="17" name="Rectangle 16"/>
            <p:cNvSpPr/>
            <p:nvPr/>
          </p:nvSpPr>
          <p:spPr bwMode="auto">
            <a:xfrm>
              <a:off x="6264322" y="1405719"/>
              <a:ext cx="2674962" cy="22928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6597560" y="1630017"/>
              <a:ext cx="1951630" cy="990353"/>
            </a:xfrm>
            <a:prstGeom prst="rect">
              <a:avLst/>
            </a:prstGeom>
            <a:solidFill>
              <a:srgbClr val="FFC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6359857" y="3002508"/>
              <a:ext cx="1082861" cy="369332"/>
            </a:xfrm>
            <a:prstGeom prst="rect">
              <a:avLst/>
            </a:prstGeom>
            <a:noFill/>
          </p:spPr>
          <p:txBody>
            <a:bodyPr wrap="none" rtlCol="0">
              <a:spAutoFit/>
            </a:bodyPr>
            <a:lstStyle/>
            <a:p>
              <a:r>
                <a:rPr lang="en-US" dirty="0" smtClean="0"/>
                <a:t>Top view</a:t>
              </a:r>
              <a:endParaRPr lang="en-US" dirty="0"/>
            </a:p>
          </p:txBody>
        </p:sp>
        <p:sp>
          <p:nvSpPr>
            <p:cNvPr id="21" name="Text Box 12"/>
            <p:cNvSpPr txBox="1">
              <a:spLocks noChangeArrowheads="1"/>
            </p:cNvSpPr>
            <p:nvPr/>
          </p:nvSpPr>
          <p:spPr bwMode="auto">
            <a:xfrm>
              <a:off x="7751875" y="2946909"/>
              <a:ext cx="893193" cy="461665"/>
            </a:xfrm>
            <a:prstGeom prst="rect">
              <a:avLst/>
            </a:prstGeom>
            <a:noFill/>
            <a:ln w="9525">
              <a:noFill/>
              <a:miter lim="800000"/>
              <a:headEnd/>
              <a:tailEnd/>
            </a:ln>
          </p:spPr>
          <p:txBody>
            <a:bodyPr wrap="none">
              <a:spAutoFit/>
            </a:bodyPr>
            <a:lstStyle/>
            <a:p>
              <a:pPr algn="ctr" eaLnBrk="1" hangingPunct="1"/>
              <a:r>
                <a:rPr lang="en-US" sz="1200" dirty="0" smtClean="0">
                  <a:latin typeface="Arial" charset="0"/>
                </a:rPr>
                <a:t>Microstrip </a:t>
              </a:r>
            </a:p>
            <a:p>
              <a:pPr algn="ctr" eaLnBrk="1" hangingPunct="1"/>
              <a:r>
                <a:rPr lang="en-US" sz="1200" dirty="0" smtClean="0">
                  <a:latin typeface="Arial" charset="0"/>
                </a:rPr>
                <a:t>line</a:t>
              </a:r>
              <a:endParaRPr lang="en-US" sz="1200" dirty="0">
                <a:latin typeface="Arial" charset="0"/>
              </a:endParaRPr>
            </a:p>
          </p:txBody>
        </p:sp>
        <p:sp>
          <p:nvSpPr>
            <p:cNvPr id="22" name="Rectangle 21"/>
            <p:cNvSpPr/>
            <p:nvPr/>
          </p:nvSpPr>
          <p:spPr bwMode="auto">
            <a:xfrm rot="16200000" flipV="1">
              <a:off x="6937125" y="2880549"/>
              <a:ext cx="1299196" cy="145723"/>
            </a:xfrm>
            <a:prstGeom prst="rect">
              <a:avLst/>
            </a:prstGeom>
            <a:solidFill>
              <a:schemeClr val="accent2"/>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4" name="Rectangle 23"/>
            <p:cNvSpPr/>
            <p:nvPr/>
          </p:nvSpPr>
          <p:spPr bwMode="auto">
            <a:xfrm>
              <a:off x="6607534" y="1630017"/>
              <a:ext cx="1956021" cy="99391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Text Box 9"/>
          <p:cNvSpPr txBox="1">
            <a:spLocks noChangeArrowheads="1"/>
          </p:cNvSpPr>
          <p:nvPr/>
        </p:nvSpPr>
        <p:spPr bwMode="auto">
          <a:xfrm>
            <a:off x="432939" y="1408129"/>
            <a:ext cx="6918325" cy="1200329"/>
          </a:xfrm>
          <a:prstGeom prst="rect">
            <a:avLst/>
          </a:prstGeom>
          <a:noFill/>
          <a:ln w="9525">
            <a:noFill/>
            <a:miter lim="800000"/>
            <a:headEnd/>
            <a:tailEnd/>
          </a:ln>
        </p:spPr>
        <p:txBody>
          <a:bodyPr>
            <a:spAutoFit/>
          </a:bodyPr>
          <a:lstStyle/>
          <a:p>
            <a:pPr marL="347663" indent="-347663" eaLnBrk="1" hangingPunct="1">
              <a:spcAft>
                <a:spcPct val="25000"/>
              </a:spcAft>
            </a:pPr>
            <a:r>
              <a:rPr lang="en-US" sz="1600" dirty="0">
                <a:solidFill>
                  <a:schemeClr val="hlink"/>
                </a:solidFill>
                <a:latin typeface="Arial" charset="0"/>
              </a:rPr>
              <a:t>Advantages:</a:t>
            </a:r>
            <a:r>
              <a:rPr lang="en-US" sz="1600" dirty="0">
                <a:solidFill>
                  <a:schemeClr val="accent1"/>
                </a:solidFill>
                <a:latin typeface="Arial" charset="0"/>
              </a:rPr>
              <a:t> </a:t>
            </a:r>
          </a:p>
          <a:p>
            <a:pPr marL="228600" indent="-228600" eaLnBrk="1" hangingPunct="1">
              <a:spcAft>
                <a:spcPct val="25000"/>
              </a:spcAft>
              <a:buFont typeface="Wingdings" pitchFamily="2" charset="2"/>
              <a:buChar char="Ø"/>
            </a:pPr>
            <a:r>
              <a:rPr lang="en-US" sz="1600" dirty="0">
                <a:latin typeface="Arial" charset="0"/>
              </a:rPr>
              <a:t>Allows for planar feeding </a:t>
            </a:r>
          </a:p>
          <a:p>
            <a:pPr marL="228600" indent="-228600" eaLnBrk="1" hangingPunct="1">
              <a:buFont typeface="Wingdings" pitchFamily="2" charset="2"/>
              <a:buChar char="Ø"/>
            </a:pPr>
            <a:r>
              <a:rPr lang="en-US" sz="1600" dirty="0">
                <a:latin typeface="Arial" charset="0"/>
              </a:rPr>
              <a:t>Can allow for a match </a:t>
            </a:r>
            <a:r>
              <a:rPr lang="en-US" sz="1600" dirty="0" smtClean="0">
                <a:latin typeface="Arial" charset="0"/>
              </a:rPr>
              <a:t>even with </a:t>
            </a:r>
            <a:r>
              <a:rPr lang="en-US" sz="1600" dirty="0">
                <a:latin typeface="Arial" charset="0"/>
              </a:rPr>
              <a:t>high edge impedances, where a notch might be too </a:t>
            </a:r>
            <a:r>
              <a:rPr lang="en-US" sz="1600" dirty="0" smtClean="0">
                <a:latin typeface="Arial" charset="0"/>
              </a:rPr>
              <a:t>large (e.g., when using a high permittivity substrate)</a:t>
            </a:r>
            <a:endParaRPr lang="en-US" sz="1600" dirty="0">
              <a:latin typeface="Arial" charset="0"/>
            </a:endParaRPr>
          </a:p>
        </p:txBody>
      </p:sp>
      <p:sp>
        <p:nvSpPr>
          <p:cNvPr id="109572" name="Text Box 10"/>
          <p:cNvSpPr txBox="1">
            <a:spLocks noChangeArrowheads="1"/>
          </p:cNvSpPr>
          <p:nvPr/>
        </p:nvSpPr>
        <p:spPr bwMode="auto">
          <a:xfrm>
            <a:off x="457433" y="5106090"/>
            <a:ext cx="4571773" cy="954107"/>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sz="1600" dirty="0">
                <a:solidFill>
                  <a:srgbClr val="0000FF"/>
                </a:solidFill>
                <a:latin typeface="Arial" charset="0"/>
              </a:rPr>
              <a:t>Disadvantages:</a:t>
            </a:r>
            <a:r>
              <a:rPr lang="en-US" sz="1600" dirty="0">
                <a:solidFill>
                  <a:schemeClr val="accent1"/>
                </a:solidFill>
                <a:latin typeface="Arial" charset="0"/>
              </a:rPr>
              <a:t> </a:t>
            </a:r>
          </a:p>
          <a:p>
            <a:pPr marL="228600" indent="-228600" eaLnBrk="1" hangingPunct="1">
              <a:spcAft>
                <a:spcPct val="25000"/>
              </a:spcAft>
              <a:buFont typeface="Wingdings" pitchFamily="2" charset="2"/>
              <a:buChar char="Ø"/>
            </a:pPr>
            <a:r>
              <a:rPr lang="en-US" sz="1600" dirty="0">
                <a:latin typeface="Arial" charset="0"/>
              </a:rPr>
              <a:t>Requires accurate gap fabrication</a:t>
            </a:r>
          </a:p>
          <a:p>
            <a:pPr marL="228600" indent="-228600" eaLnBrk="1" hangingPunct="1">
              <a:spcAft>
                <a:spcPct val="25000"/>
              </a:spcAft>
              <a:buFont typeface="Wingdings" pitchFamily="2" charset="2"/>
              <a:buChar char="Ø"/>
            </a:pPr>
            <a:r>
              <a:rPr lang="en-US" sz="1600" dirty="0">
                <a:latin typeface="Arial" charset="0"/>
              </a:rPr>
              <a:t>Requires full-wave design</a:t>
            </a:r>
          </a:p>
        </p:txBody>
      </p:sp>
      <p:grpSp>
        <p:nvGrpSpPr>
          <p:cNvPr id="109573" name="Group 13"/>
          <p:cNvGrpSpPr>
            <a:grpSpLocks/>
          </p:cNvGrpSpPr>
          <p:nvPr/>
        </p:nvGrpSpPr>
        <p:grpSpPr bwMode="auto">
          <a:xfrm>
            <a:off x="438580" y="3325326"/>
            <a:ext cx="5225956" cy="1456220"/>
            <a:chOff x="2817813" y="2928940"/>
            <a:chExt cx="5986463" cy="1609726"/>
          </a:xfrm>
        </p:grpSpPr>
        <p:grpSp>
          <p:nvGrpSpPr>
            <p:cNvPr id="109574" name="Group 27"/>
            <p:cNvGrpSpPr>
              <a:grpSpLocks/>
            </p:cNvGrpSpPr>
            <p:nvPr/>
          </p:nvGrpSpPr>
          <p:grpSpPr bwMode="auto">
            <a:xfrm>
              <a:off x="2817813" y="2928940"/>
              <a:ext cx="5986463" cy="1609726"/>
              <a:chOff x="1775" y="1845"/>
              <a:chExt cx="3771" cy="1014"/>
            </a:xfrm>
          </p:grpSpPr>
          <p:sp>
            <p:nvSpPr>
              <p:cNvPr id="109576" name="Rectangle 12"/>
              <p:cNvSpPr>
                <a:spLocks noChangeArrowheads="1"/>
              </p:cNvSpPr>
              <p:nvPr/>
            </p:nvSpPr>
            <p:spPr bwMode="auto">
              <a:xfrm>
                <a:off x="1775" y="2458"/>
                <a:ext cx="3771" cy="54"/>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9577" name="Rectangle 13"/>
              <p:cNvSpPr>
                <a:spLocks noChangeArrowheads="1"/>
              </p:cNvSpPr>
              <p:nvPr/>
            </p:nvSpPr>
            <p:spPr bwMode="auto">
              <a:xfrm>
                <a:off x="1775" y="2204"/>
                <a:ext cx="3769" cy="261"/>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578" name="Rectangle 14"/>
              <p:cNvSpPr>
                <a:spLocks noChangeArrowheads="1"/>
              </p:cNvSpPr>
              <p:nvPr/>
            </p:nvSpPr>
            <p:spPr bwMode="auto">
              <a:xfrm>
                <a:off x="3468" y="2157"/>
                <a:ext cx="1875" cy="4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9579" name="Rectangle 21"/>
              <p:cNvSpPr>
                <a:spLocks noChangeArrowheads="1"/>
              </p:cNvSpPr>
              <p:nvPr/>
            </p:nvSpPr>
            <p:spPr bwMode="auto">
              <a:xfrm>
                <a:off x="1780" y="2157"/>
                <a:ext cx="1571" cy="44"/>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9580" name="Text Box 23"/>
              <p:cNvSpPr txBox="1">
                <a:spLocks noChangeArrowheads="1"/>
              </p:cNvSpPr>
              <p:nvPr/>
            </p:nvSpPr>
            <p:spPr bwMode="auto">
              <a:xfrm>
                <a:off x="4169" y="1845"/>
                <a:ext cx="488" cy="233"/>
              </a:xfrm>
              <a:prstGeom prst="rect">
                <a:avLst/>
              </a:prstGeom>
              <a:noFill/>
              <a:ln w="9525">
                <a:noFill/>
                <a:miter lim="800000"/>
                <a:headEnd/>
                <a:tailEnd/>
              </a:ln>
            </p:spPr>
            <p:txBody>
              <a:bodyPr wrap="none">
                <a:spAutoFit/>
              </a:bodyPr>
              <a:lstStyle/>
              <a:p>
                <a:pPr eaLnBrk="1" hangingPunct="1"/>
                <a:r>
                  <a:rPr lang="en-US" dirty="0" smtClean="0">
                    <a:latin typeface="Arial" charset="0"/>
                  </a:rPr>
                  <a:t>Patch</a:t>
                </a:r>
                <a:endParaRPr lang="en-US" dirty="0">
                  <a:latin typeface="Arial" charset="0"/>
                </a:endParaRPr>
              </a:p>
            </p:txBody>
          </p:sp>
          <p:sp>
            <p:nvSpPr>
              <p:cNvPr id="109581" name="Text Box 24"/>
              <p:cNvSpPr txBox="1">
                <a:spLocks noChangeArrowheads="1"/>
              </p:cNvSpPr>
              <p:nvPr/>
            </p:nvSpPr>
            <p:spPr bwMode="auto">
              <a:xfrm>
                <a:off x="3416" y="2626"/>
                <a:ext cx="1013" cy="233"/>
              </a:xfrm>
              <a:prstGeom prst="rect">
                <a:avLst/>
              </a:prstGeom>
              <a:noFill/>
              <a:ln w="9525">
                <a:noFill/>
                <a:miter lim="800000"/>
                <a:headEnd/>
                <a:tailEnd/>
              </a:ln>
            </p:spPr>
            <p:txBody>
              <a:bodyPr wrap="none">
                <a:spAutoFit/>
              </a:bodyPr>
              <a:lstStyle/>
              <a:p>
                <a:pPr eaLnBrk="1" hangingPunct="1"/>
                <a:r>
                  <a:rPr lang="en-US" dirty="0" smtClean="0">
                    <a:latin typeface="Arial" charset="0"/>
                  </a:rPr>
                  <a:t>Microstrip </a:t>
                </a:r>
                <a:r>
                  <a:rPr lang="en-US" dirty="0">
                    <a:latin typeface="Arial" charset="0"/>
                  </a:rPr>
                  <a:t>line</a:t>
                </a:r>
              </a:p>
            </p:txBody>
          </p:sp>
          <p:sp>
            <p:nvSpPr>
              <p:cNvPr id="109582" name="Line 25"/>
              <p:cNvSpPr>
                <a:spLocks noChangeShapeType="1"/>
              </p:cNvSpPr>
              <p:nvPr/>
            </p:nvSpPr>
            <p:spPr bwMode="auto">
              <a:xfrm flipH="1" flipV="1">
                <a:off x="2994" y="2244"/>
                <a:ext cx="447" cy="423"/>
              </a:xfrm>
              <a:prstGeom prst="line">
                <a:avLst/>
              </a:prstGeom>
              <a:noFill/>
              <a:ln w="9525">
                <a:solidFill>
                  <a:schemeClr val="tx1"/>
                </a:solidFill>
                <a:round/>
                <a:headEnd/>
                <a:tailEnd type="triangle" w="med" len="med"/>
              </a:ln>
            </p:spPr>
            <p:txBody>
              <a:bodyPr wrap="none"/>
              <a:lstStyle/>
              <a:p>
                <a:endParaRPr lang="en-US"/>
              </a:p>
            </p:txBody>
          </p:sp>
        </p:grpSp>
        <p:sp>
          <p:nvSpPr>
            <p:cNvPr id="109575" name="Text Box 23"/>
            <p:cNvSpPr txBox="1">
              <a:spLocks noChangeArrowheads="1"/>
            </p:cNvSpPr>
            <p:nvPr/>
          </p:nvSpPr>
          <p:spPr bwMode="auto">
            <a:xfrm>
              <a:off x="5077128" y="2954935"/>
              <a:ext cx="620683" cy="369347"/>
            </a:xfrm>
            <a:prstGeom prst="rect">
              <a:avLst/>
            </a:prstGeom>
            <a:noFill/>
            <a:ln w="9525">
              <a:noFill/>
              <a:miter lim="800000"/>
              <a:headEnd/>
              <a:tailEnd/>
            </a:ln>
          </p:spPr>
          <p:txBody>
            <a:bodyPr wrap="none">
              <a:spAutoFit/>
            </a:bodyPr>
            <a:lstStyle/>
            <a:p>
              <a:pPr eaLnBrk="1" hangingPunct="1"/>
              <a:r>
                <a:rPr lang="en-US" dirty="0" smtClean="0">
                  <a:latin typeface="Arial" charset="0"/>
                </a:rPr>
                <a:t>Gap</a:t>
              </a:r>
              <a:endParaRPr lang="en-US" dirty="0">
                <a:latin typeface="Arial" charset="0"/>
              </a:endParaRPr>
            </a:p>
          </p:txBody>
        </p:sp>
      </p:grpSp>
      <p:sp>
        <p:nvSpPr>
          <p:cNvPr id="15" name="Slide Number Placeholder 14"/>
          <p:cNvSpPr>
            <a:spLocks noGrp="1"/>
          </p:cNvSpPr>
          <p:nvPr>
            <p:ph type="sldNum" sz="quarter" idx="4"/>
          </p:nvPr>
        </p:nvSpPr>
        <p:spPr/>
        <p:txBody>
          <a:bodyPr/>
          <a:lstStyle/>
          <a:p>
            <a:pPr>
              <a:defRPr/>
            </a:pPr>
            <a:fld id="{70B0E88B-1183-42A5-A789-9A7FFF2AFA69}" type="slidenum">
              <a:rPr lang="en-US" smtClean="0"/>
              <a:pPr>
                <a:defRPr/>
              </a:pPr>
              <a:t>26</a:t>
            </a:fld>
            <a:endParaRPr lang="en-US" dirty="0"/>
          </a:p>
        </p:txBody>
      </p:sp>
      <p:sp>
        <p:nvSpPr>
          <p:cNvPr id="16" name="Text Box 2"/>
          <p:cNvSpPr txBox="1">
            <a:spLocks noChangeArrowheads="1"/>
          </p:cNvSpPr>
          <p:nvPr/>
        </p:nvSpPr>
        <p:spPr bwMode="auto">
          <a:xfrm>
            <a:off x="2663169"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
        <p:nvSpPr>
          <p:cNvPr id="17" name="Text Box 3"/>
          <p:cNvSpPr txBox="1">
            <a:spLocks noChangeArrowheads="1"/>
          </p:cNvSpPr>
          <p:nvPr/>
        </p:nvSpPr>
        <p:spPr bwMode="auto">
          <a:xfrm>
            <a:off x="3126333" y="733328"/>
            <a:ext cx="2736648" cy="461665"/>
          </a:xfrm>
          <a:prstGeom prst="rect">
            <a:avLst/>
          </a:prstGeom>
          <a:noFill/>
          <a:ln w="9525">
            <a:noFill/>
            <a:miter lim="800000"/>
            <a:headEnd/>
            <a:tailEnd/>
          </a:ln>
        </p:spPr>
        <p:txBody>
          <a:bodyPr wrap="none">
            <a:spAutoFit/>
          </a:bodyPr>
          <a:lstStyle/>
          <a:p>
            <a:pPr algn="ctr" eaLnBrk="1" hangingPunct="1"/>
            <a:r>
              <a:rPr lang="en-US" sz="2400" dirty="0" smtClean="0">
                <a:solidFill>
                  <a:srgbClr val="FF0000"/>
                </a:solidFill>
                <a:latin typeface="Arial" charset="0"/>
              </a:rPr>
              <a:t>Gap-coupled Feed</a:t>
            </a:r>
            <a:endParaRPr lang="en-US" sz="2400" dirty="0">
              <a:solidFill>
                <a:srgbClr val="FF0000"/>
              </a:solidFill>
              <a:latin typeface="Arial" charset="0"/>
            </a:endParaRPr>
          </a:p>
        </p:txBody>
      </p:sp>
      <p:grpSp>
        <p:nvGrpSpPr>
          <p:cNvPr id="27" name="Group 26"/>
          <p:cNvGrpSpPr/>
          <p:nvPr/>
        </p:nvGrpSpPr>
        <p:grpSpPr>
          <a:xfrm>
            <a:off x="6157444" y="3044514"/>
            <a:ext cx="2674962" cy="2292824"/>
            <a:chOff x="6157444" y="3044514"/>
            <a:chExt cx="2674962" cy="2292824"/>
          </a:xfrm>
        </p:grpSpPr>
        <p:sp>
          <p:nvSpPr>
            <p:cNvPr id="20" name="Rectangle 19"/>
            <p:cNvSpPr/>
            <p:nvPr/>
          </p:nvSpPr>
          <p:spPr bwMode="auto">
            <a:xfrm>
              <a:off x="6157444" y="3044514"/>
              <a:ext cx="2674962" cy="22928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1" name="Rectangle 20"/>
            <p:cNvSpPr/>
            <p:nvPr/>
          </p:nvSpPr>
          <p:spPr bwMode="auto">
            <a:xfrm>
              <a:off x="6490682" y="3297387"/>
              <a:ext cx="1951630" cy="990353"/>
            </a:xfrm>
            <a:prstGeom prst="rect">
              <a:avLst/>
            </a:prstGeom>
            <a:solidFill>
              <a:srgbClr val="FFC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2" name="TextBox 21"/>
            <p:cNvSpPr txBox="1"/>
            <p:nvPr/>
          </p:nvSpPr>
          <p:spPr>
            <a:xfrm>
              <a:off x="6252979" y="4641303"/>
              <a:ext cx="1082861" cy="369332"/>
            </a:xfrm>
            <a:prstGeom prst="rect">
              <a:avLst/>
            </a:prstGeom>
            <a:noFill/>
          </p:spPr>
          <p:txBody>
            <a:bodyPr wrap="none" rtlCol="0">
              <a:spAutoFit/>
            </a:bodyPr>
            <a:lstStyle/>
            <a:p>
              <a:r>
                <a:rPr lang="en-US" dirty="0" smtClean="0"/>
                <a:t>Top view</a:t>
              </a:r>
              <a:endParaRPr lang="en-US" dirty="0"/>
            </a:p>
          </p:txBody>
        </p:sp>
        <p:sp>
          <p:nvSpPr>
            <p:cNvPr id="23" name="Text Box 12"/>
            <p:cNvSpPr txBox="1">
              <a:spLocks noChangeArrowheads="1"/>
            </p:cNvSpPr>
            <p:nvPr/>
          </p:nvSpPr>
          <p:spPr bwMode="auto">
            <a:xfrm>
              <a:off x="7644997" y="4585704"/>
              <a:ext cx="893193" cy="461665"/>
            </a:xfrm>
            <a:prstGeom prst="rect">
              <a:avLst/>
            </a:prstGeom>
            <a:noFill/>
            <a:ln w="9525">
              <a:noFill/>
              <a:miter lim="800000"/>
              <a:headEnd/>
              <a:tailEnd/>
            </a:ln>
          </p:spPr>
          <p:txBody>
            <a:bodyPr wrap="none">
              <a:spAutoFit/>
            </a:bodyPr>
            <a:lstStyle/>
            <a:p>
              <a:pPr algn="ctr" eaLnBrk="1" hangingPunct="1"/>
              <a:r>
                <a:rPr lang="en-US" sz="1200" dirty="0" smtClean="0">
                  <a:latin typeface="Arial" charset="0"/>
                </a:rPr>
                <a:t>Microstrip </a:t>
              </a:r>
            </a:p>
            <a:p>
              <a:pPr algn="ctr" eaLnBrk="1" hangingPunct="1"/>
              <a:r>
                <a:rPr lang="en-US" sz="1200" dirty="0" smtClean="0">
                  <a:latin typeface="Arial" charset="0"/>
                </a:rPr>
                <a:t>line</a:t>
              </a:r>
              <a:endParaRPr lang="en-US" sz="1200" dirty="0">
                <a:latin typeface="Arial" charset="0"/>
              </a:endParaRPr>
            </a:p>
          </p:txBody>
        </p:sp>
        <p:sp>
          <p:nvSpPr>
            <p:cNvPr id="24" name="Rectangle 23"/>
            <p:cNvSpPr/>
            <p:nvPr/>
          </p:nvSpPr>
          <p:spPr bwMode="auto">
            <a:xfrm rot="16200000" flipV="1">
              <a:off x="6981081" y="4772271"/>
              <a:ext cx="985651" cy="13384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5" name="Rectangle 24"/>
            <p:cNvSpPr/>
            <p:nvPr/>
          </p:nvSpPr>
          <p:spPr bwMode="auto">
            <a:xfrm>
              <a:off x="6500656" y="3297387"/>
              <a:ext cx="1956021" cy="99391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6" name="Text Box 23"/>
            <p:cNvSpPr txBox="1">
              <a:spLocks noChangeArrowheads="1"/>
            </p:cNvSpPr>
            <p:nvPr/>
          </p:nvSpPr>
          <p:spPr bwMode="auto">
            <a:xfrm>
              <a:off x="7052329" y="3561791"/>
              <a:ext cx="774700" cy="369873"/>
            </a:xfrm>
            <a:prstGeom prst="rect">
              <a:avLst/>
            </a:prstGeom>
            <a:noFill/>
            <a:ln w="9525">
              <a:noFill/>
              <a:miter lim="800000"/>
              <a:headEnd/>
              <a:tailEnd/>
            </a:ln>
          </p:spPr>
          <p:txBody>
            <a:bodyPr wrap="none">
              <a:spAutoFit/>
            </a:bodyPr>
            <a:lstStyle/>
            <a:p>
              <a:pPr eaLnBrk="1" hangingPunct="1"/>
              <a:r>
                <a:rPr lang="en-US" dirty="0" smtClean="0">
                  <a:latin typeface="Arial" charset="0"/>
                </a:rPr>
                <a:t>Patch</a:t>
              </a:r>
              <a:endParaRPr lang="en-US" dirty="0">
                <a:latin typeface="Arial"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Text Box 4"/>
          <p:cNvSpPr txBox="1">
            <a:spLocks noChangeArrowheads="1"/>
          </p:cNvSpPr>
          <p:nvPr/>
        </p:nvSpPr>
        <p:spPr bwMode="auto">
          <a:xfrm>
            <a:off x="305625" y="1362989"/>
            <a:ext cx="5501409" cy="2677656"/>
          </a:xfrm>
          <a:prstGeom prst="rect">
            <a:avLst/>
          </a:prstGeom>
          <a:noFill/>
          <a:ln w="9525">
            <a:noFill/>
            <a:miter lim="800000"/>
            <a:headEnd/>
            <a:tailEnd/>
          </a:ln>
        </p:spPr>
        <p:txBody>
          <a:bodyPr wrap="square">
            <a:spAutoFit/>
          </a:bodyPr>
          <a:lstStyle/>
          <a:p>
            <a:pPr marL="347663" indent="-347663" eaLnBrk="1" hangingPunct="1">
              <a:spcAft>
                <a:spcPts val="1200"/>
              </a:spcAft>
            </a:pPr>
            <a:r>
              <a:rPr lang="en-US" sz="1600" dirty="0">
                <a:solidFill>
                  <a:schemeClr val="hlink"/>
                </a:solidFill>
                <a:latin typeface="Arial" charset="0"/>
              </a:rPr>
              <a:t>Advantages:</a:t>
            </a:r>
            <a:r>
              <a:rPr lang="en-US" sz="1600" dirty="0">
                <a:latin typeface="Arial" charset="0"/>
              </a:rPr>
              <a:t> </a:t>
            </a:r>
          </a:p>
          <a:p>
            <a:pPr marL="228600" indent="-228600" eaLnBrk="1" hangingPunct="1">
              <a:spcAft>
                <a:spcPts val="1200"/>
              </a:spcAft>
              <a:buFont typeface="Wingdings" pitchFamily="2" charset="2"/>
              <a:buChar char="Ø"/>
            </a:pPr>
            <a:r>
              <a:rPr lang="en-US" sz="1600" dirty="0">
                <a:latin typeface="Arial" charset="0"/>
              </a:rPr>
              <a:t>Allows for planar </a:t>
            </a:r>
            <a:r>
              <a:rPr lang="en-US" sz="1600" dirty="0" smtClean="0">
                <a:latin typeface="Arial" charset="0"/>
              </a:rPr>
              <a:t>feeding</a:t>
            </a:r>
            <a:endParaRPr lang="en-US" sz="1600" dirty="0">
              <a:latin typeface="Arial" charset="0"/>
            </a:endParaRPr>
          </a:p>
          <a:p>
            <a:pPr marL="228600" indent="-228600" eaLnBrk="1" hangingPunct="1">
              <a:spcAft>
                <a:spcPts val="1200"/>
              </a:spcAft>
              <a:buFont typeface="Wingdings" pitchFamily="2" charset="2"/>
              <a:buChar char="Ø"/>
            </a:pPr>
            <a:r>
              <a:rPr lang="en-US" sz="1600" dirty="0">
                <a:latin typeface="Arial" charset="0"/>
              </a:rPr>
              <a:t>Feed-line radiation is isolated from patch </a:t>
            </a:r>
            <a:r>
              <a:rPr lang="en-US" sz="1600" dirty="0" smtClean="0">
                <a:latin typeface="Arial" charset="0"/>
              </a:rPr>
              <a:t>radiation</a:t>
            </a:r>
            <a:endParaRPr lang="en-US" sz="1600" dirty="0">
              <a:latin typeface="Arial" charset="0"/>
            </a:endParaRPr>
          </a:p>
          <a:p>
            <a:pPr marL="228600" indent="-228600" eaLnBrk="1" hangingPunct="1">
              <a:spcAft>
                <a:spcPts val="1200"/>
              </a:spcAft>
              <a:buFont typeface="Wingdings" pitchFamily="2" charset="2"/>
              <a:buChar char="Ø"/>
            </a:pPr>
            <a:r>
              <a:rPr lang="en-US" sz="1600" dirty="0">
                <a:latin typeface="Arial" charset="0"/>
              </a:rPr>
              <a:t>Higher </a:t>
            </a:r>
            <a:r>
              <a:rPr lang="en-US" sz="1600" dirty="0" smtClean="0">
                <a:latin typeface="Arial" charset="0"/>
              </a:rPr>
              <a:t>bandwidth is possible </a:t>
            </a:r>
            <a:r>
              <a:rPr lang="en-US" sz="1600" dirty="0">
                <a:latin typeface="Arial" charset="0"/>
              </a:rPr>
              <a:t>since probe inductance </a:t>
            </a:r>
            <a:r>
              <a:rPr lang="en-US" sz="1600" dirty="0" smtClean="0">
                <a:latin typeface="Arial" charset="0"/>
              </a:rPr>
              <a:t>is eliminated (allowing for a thick substrate), </a:t>
            </a:r>
            <a:r>
              <a:rPr lang="en-US" sz="1600" dirty="0">
                <a:latin typeface="Arial" charset="0"/>
              </a:rPr>
              <a:t>and </a:t>
            </a:r>
            <a:r>
              <a:rPr lang="en-US" sz="1600" dirty="0" smtClean="0">
                <a:latin typeface="Arial" charset="0"/>
              </a:rPr>
              <a:t>also a </a:t>
            </a:r>
            <a:r>
              <a:rPr lang="en-US" sz="1600" dirty="0">
                <a:latin typeface="Arial" charset="0"/>
              </a:rPr>
              <a:t>double-resonance can be </a:t>
            </a:r>
            <a:r>
              <a:rPr lang="en-US" sz="1600" dirty="0" smtClean="0">
                <a:latin typeface="Arial" charset="0"/>
              </a:rPr>
              <a:t>created</a:t>
            </a:r>
            <a:endParaRPr lang="en-US" sz="1600" dirty="0">
              <a:latin typeface="Arial" charset="0"/>
            </a:endParaRPr>
          </a:p>
          <a:p>
            <a:pPr marL="228600" indent="-228600" eaLnBrk="1" hangingPunct="1">
              <a:spcAft>
                <a:spcPts val="1200"/>
              </a:spcAft>
              <a:buFont typeface="Wingdings" pitchFamily="2" charset="2"/>
              <a:buChar char="Ø"/>
            </a:pPr>
            <a:r>
              <a:rPr lang="en-US" sz="1600" dirty="0">
                <a:latin typeface="Arial" charset="0"/>
              </a:rPr>
              <a:t>Allows for use of different substrates to optimize antenna and feed-circuit </a:t>
            </a:r>
            <a:r>
              <a:rPr lang="en-US" sz="1600" dirty="0" smtClean="0">
                <a:latin typeface="Arial" charset="0"/>
              </a:rPr>
              <a:t>performance</a:t>
            </a:r>
            <a:endParaRPr lang="en-US" sz="1600" dirty="0">
              <a:latin typeface="Arial" charset="0"/>
            </a:endParaRPr>
          </a:p>
        </p:txBody>
      </p:sp>
      <p:sp>
        <p:nvSpPr>
          <p:cNvPr id="110596" name="Text Box 5"/>
          <p:cNvSpPr txBox="1">
            <a:spLocks noChangeArrowheads="1"/>
          </p:cNvSpPr>
          <p:nvPr/>
        </p:nvSpPr>
        <p:spPr bwMode="auto">
          <a:xfrm>
            <a:off x="349937" y="5469838"/>
            <a:ext cx="4494211" cy="954107"/>
          </a:xfrm>
          <a:prstGeom prst="rect">
            <a:avLst/>
          </a:prstGeom>
          <a:noFill/>
          <a:ln w="9525">
            <a:noFill/>
            <a:miter lim="800000"/>
            <a:headEnd/>
            <a:tailEnd/>
          </a:ln>
        </p:spPr>
        <p:txBody>
          <a:bodyPr wrap="square">
            <a:spAutoFit/>
          </a:bodyPr>
          <a:lstStyle/>
          <a:p>
            <a:pPr marL="347663" indent="-347663" eaLnBrk="1" hangingPunct="1">
              <a:spcAft>
                <a:spcPct val="25000"/>
              </a:spcAft>
            </a:pPr>
            <a:r>
              <a:rPr lang="en-US" sz="1600" dirty="0">
                <a:solidFill>
                  <a:srgbClr val="0000FF"/>
                </a:solidFill>
                <a:latin typeface="Arial" charset="0"/>
              </a:rPr>
              <a:t>Disadvantages: </a:t>
            </a:r>
          </a:p>
          <a:p>
            <a:pPr marL="228600" indent="-228600" eaLnBrk="1" hangingPunct="1">
              <a:spcAft>
                <a:spcPct val="25000"/>
              </a:spcAft>
              <a:buFont typeface="Wingdings" pitchFamily="2" charset="2"/>
              <a:buChar char="Ø"/>
            </a:pPr>
            <a:r>
              <a:rPr lang="en-US" sz="1600" dirty="0">
                <a:latin typeface="Arial" charset="0"/>
              </a:rPr>
              <a:t>Requires multilayer fabrication</a:t>
            </a:r>
          </a:p>
          <a:p>
            <a:pPr marL="228600" indent="-228600" eaLnBrk="1" hangingPunct="1">
              <a:spcAft>
                <a:spcPct val="25000"/>
              </a:spcAft>
              <a:buFont typeface="Wingdings" pitchFamily="2" charset="2"/>
              <a:buChar char="Ø"/>
            </a:pPr>
            <a:r>
              <a:rPr lang="en-US" sz="1600" dirty="0">
                <a:latin typeface="Arial" charset="0"/>
              </a:rPr>
              <a:t>Alignment is important for input match</a:t>
            </a:r>
          </a:p>
        </p:txBody>
      </p:sp>
      <p:grpSp>
        <p:nvGrpSpPr>
          <p:cNvPr id="17" name="Group 16"/>
          <p:cNvGrpSpPr/>
          <p:nvPr/>
        </p:nvGrpSpPr>
        <p:grpSpPr>
          <a:xfrm>
            <a:off x="3539044" y="3886396"/>
            <a:ext cx="5003800" cy="2468007"/>
            <a:chOff x="3805238" y="3576638"/>
            <a:chExt cx="5003800" cy="2468007"/>
          </a:xfrm>
        </p:grpSpPr>
        <p:sp>
          <p:nvSpPr>
            <p:cNvPr id="110597" name="Rectangle 7"/>
            <p:cNvSpPr>
              <a:spLocks noChangeArrowheads="1"/>
            </p:cNvSpPr>
            <p:nvPr/>
          </p:nvSpPr>
          <p:spPr bwMode="auto">
            <a:xfrm>
              <a:off x="3806825" y="4572000"/>
              <a:ext cx="5002213" cy="6032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0598" name="Rectangle 8"/>
            <p:cNvSpPr>
              <a:spLocks noChangeArrowheads="1"/>
            </p:cNvSpPr>
            <p:nvPr/>
          </p:nvSpPr>
          <p:spPr bwMode="auto">
            <a:xfrm>
              <a:off x="3806825" y="4157663"/>
              <a:ext cx="5002213" cy="414337"/>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110599" name="Rectangle 9"/>
            <p:cNvSpPr>
              <a:spLocks noChangeArrowheads="1"/>
            </p:cNvSpPr>
            <p:nvPr/>
          </p:nvSpPr>
          <p:spPr bwMode="auto">
            <a:xfrm>
              <a:off x="5505450" y="4098925"/>
              <a:ext cx="2976563" cy="58738"/>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0600" name="Rectangle 10"/>
            <p:cNvSpPr>
              <a:spLocks noChangeArrowheads="1"/>
            </p:cNvSpPr>
            <p:nvPr/>
          </p:nvSpPr>
          <p:spPr bwMode="auto">
            <a:xfrm>
              <a:off x="3932238" y="5049838"/>
              <a:ext cx="4098925" cy="587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0601" name="Text Box 11"/>
            <p:cNvSpPr txBox="1">
              <a:spLocks noChangeArrowheads="1"/>
            </p:cNvSpPr>
            <p:nvPr/>
          </p:nvSpPr>
          <p:spPr bwMode="auto">
            <a:xfrm>
              <a:off x="6618288" y="3576638"/>
              <a:ext cx="774571" cy="369332"/>
            </a:xfrm>
            <a:prstGeom prst="rect">
              <a:avLst/>
            </a:prstGeom>
            <a:noFill/>
            <a:ln w="9525">
              <a:noFill/>
              <a:miter lim="800000"/>
              <a:headEnd/>
              <a:tailEnd/>
            </a:ln>
          </p:spPr>
          <p:txBody>
            <a:bodyPr wrap="none">
              <a:spAutoFit/>
            </a:bodyPr>
            <a:lstStyle/>
            <a:p>
              <a:pPr eaLnBrk="1" hangingPunct="1"/>
              <a:r>
                <a:rPr lang="en-US" dirty="0" smtClean="0">
                  <a:latin typeface="Arial" charset="0"/>
                </a:rPr>
                <a:t>Patch</a:t>
              </a:r>
              <a:endParaRPr lang="en-US" dirty="0">
                <a:latin typeface="Arial" charset="0"/>
              </a:endParaRPr>
            </a:p>
          </p:txBody>
        </p:sp>
        <p:sp>
          <p:nvSpPr>
            <p:cNvPr id="110602" name="Text Box 12"/>
            <p:cNvSpPr txBox="1">
              <a:spLocks noChangeArrowheads="1"/>
            </p:cNvSpPr>
            <p:nvPr/>
          </p:nvSpPr>
          <p:spPr bwMode="auto">
            <a:xfrm>
              <a:off x="6113463" y="5675313"/>
              <a:ext cx="1608133" cy="369332"/>
            </a:xfrm>
            <a:prstGeom prst="rect">
              <a:avLst/>
            </a:prstGeom>
            <a:noFill/>
            <a:ln w="9525">
              <a:noFill/>
              <a:miter lim="800000"/>
              <a:headEnd/>
              <a:tailEnd/>
            </a:ln>
          </p:spPr>
          <p:txBody>
            <a:bodyPr wrap="none">
              <a:spAutoFit/>
            </a:bodyPr>
            <a:lstStyle/>
            <a:p>
              <a:pPr eaLnBrk="1" hangingPunct="1"/>
              <a:r>
                <a:rPr lang="en-US" dirty="0" smtClean="0">
                  <a:latin typeface="Arial" charset="0"/>
                </a:rPr>
                <a:t>Microstrip </a:t>
              </a:r>
              <a:r>
                <a:rPr lang="en-US" dirty="0">
                  <a:latin typeface="Arial" charset="0"/>
                </a:rPr>
                <a:t>line</a:t>
              </a:r>
            </a:p>
          </p:txBody>
        </p:sp>
        <p:sp>
          <p:nvSpPr>
            <p:cNvPr id="110603" name="Line 13"/>
            <p:cNvSpPr>
              <a:spLocks noChangeShapeType="1"/>
            </p:cNvSpPr>
            <p:nvPr/>
          </p:nvSpPr>
          <p:spPr bwMode="auto">
            <a:xfrm flipH="1" flipV="1">
              <a:off x="5457825" y="5156200"/>
              <a:ext cx="657225" cy="604838"/>
            </a:xfrm>
            <a:prstGeom prst="line">
              <a:avLst/>
            </a:prstGeom>
            <a:noFill/>
            <a:ln w="9525">
              <a:solidFill>
                <a:schemeClr val="tx1"/>
              </a:solidFill>
              <a:round/>
              <a:headEnd/>
              <a:tailEnd type="triangle" w="med" len="med"/>
            </a:ln>
          </p:spPr>
          <p:txBody>
            <a:bodyPr wrap="none"/>
            <a:lstStyle/>
            <a:p>
              <a:endParaRPr lang="en-US"/>
            </a:p>
          </p:txBody>
        </p:sp>
        <p:sp>
          <p:nvSpPr>
            <p:cNvPr id="110604" name="Rectangle 14"/>
            <p:cNvSpPr>
              <a:spLocks noChangeArrowheads="1"/>
            </p:cNvSpPr>
            <p:nvPr/>
          </p:nvSpPr>
          <p:spPr bwMode="auto">
            <a:xfrm>
              <a:off x="3805238" y="4632325"/>
              <a:ext cx="5002212" cy="414338"/>
            </a:xfrm>
            <a:prstGeom prst="rect">
              <a:avLst/>
            </a:prstGeom>
            <a:solidFill>
              <a:srgbClr val="B2B2B2"/>
            </a:solidFill>
            <a:ln w="9525">
              <a:solidFill>
                <a:schemeClr val="tx1"/>
              </a:solidFill>
              <a:miter lim="800000"/>
              <a:headEnd/>
              <a:tailEnd/>
            </a:ln>
          </p:spPr>
          <p:txBody>
            <a:bodyPr wrap="none" anchor="ctr"/>
            <a:lstStyle/>
            <a:p>
              <a:endParaRPr lang="en-US"/>
            </a:p>
          </p:txBody>
        </p:sp>
        <p:sp>
          <p:nvSpPr>
            <p:cNvPr id="110605" name="Rectangle 15"/>
            <p:cNvSpPr>
              <a:spLocks noChangeArrowheads="1"/>
            </p:cNvSpPr>
            <p:nvPr/>
          </p:nvSpPr>
          <p:spPr bwMode="auto">
            <a:xfrm>
              <a:off x="6850063" y="4564063"/>
              <a:ext cx="373062" cy="88900"/>
            </a:xfrm>
            <a:prstGeom prst="rect">
              <a:avLst/>
            </a:prstGeom>
            <a:solidFill>
              <a:schemeClr val="bg1"/>
            </a:solidFill>
            <a:ln w="9525">
              <a:noFill/>
              <a:miter lim="800000"/>
              <a:headEnd/>
              <a:tailEnd/>
            </a:ln>
          </p:spPr>
          <p:txBody>
            <a:bodyPr wrap="none" anchor="ctr"/>
            <a:lstStyle/>
            <a:p>
              <a:endParaRPr lang="en-US"/>
            </a:p>
          </p:txBody>
        </p:sp>
        <p:sp>
          <p:nvSpPr>
            <p:cNvPr id="110606" name="Text Box 16"/>
            <p:cNvSpPr txBox="1">
              <a:spLocks noChangeArrowheads="1"/>
            </p:cNvSpPr>
            <p:nvPr/>
          </p:nvSpPr>
          <p:spPr bwMode="auto">
            <a:xfrm>
              <a:off x="8059738" y="5157788"/>
              <a:ext cx="582211" cy="369332"/>
            </a:xfrm>
            <a:prstGeom prst="rect">
              <a:avLst/>
            </a:prstGeom>
            <a:noFill/>
            <a:ln w="9525">
              <a:noFill/>
              <a:miter lim="800000"/>
              <a:headEnd/>
              <a:tailEnd/>
            </a:ln>
          </p:spPr>
          <p:txBody>
            <a:bodyPr wrap="none">
              <a:spAutoFit/>
            </a:bodyPr>
            <a:lstStyle/>
            <a:p>
              <a:pPr eaLnBrk="1" hangingPunct="1"/>
              <a:r>
                <a:rPr lang="en-US" dirty="0" smtClean="0">
                  <a:latin typeface="Arial" charset="0"/>
                </a:rPr>
                <a:t>Slot</a:t>
              </a:r>
              <a:endParaRPr lang="en-US" dirty="0">
                <a:latin typeface="Arial" charset="0"/>
              </a:endParaRPr>
            </a:p>
          </p:txBody>
        </p:sp>
        <p:sp>
          <p:nvSpPr>
            <p:cNvPr id="110607" name="Line 18"/>
            <p:cNvSpPr>
              <a:spLocks noChangeShapeType="1"/>
            </p:cNvSpPr>
            <p:nvPr/>
          </p:nvSpPr>
          <p:spPr bwMode="auto">
            <a:xfrm flipH="1" flipV="1">
              <a:off x="7134225" y="4691063"/>
              <a:ext cx="889000" cy="593725"/>
            </a:xfrm>
            <a:prstGeom prst="line">
              <a:avLst/>
            </a:prstGeom>
            <a:noFill/>
            <a:ln w="9525">
              <a:solidFill>
                <a:schemeClr val="tx1"/>
              </a:solidFill>
              <a:round/>
              <a:headEnd/>
              <a:tailEnd type="triangle" w="med" len="med"/>
            </a:ln>
          </p:spPr>
          <p:txBody>
            <a:bodyPr wrap="none"/>
            <a:lstStyle/>
            <a:p>
              <a:endParaRPr lang="en-US"/>
            </a:p>
          </p:txBody>
        </p:sp>
      </p:grpSp>
      <p:sp>
        <p:nvSpPr>
          <p:cNvPr id="16" name="Slide Number Placeholder 15"/>
          <p:cNvSpPr>
            <a:spLocks noGrp="1"/>
          </p:cNvSpPr>
          <p:nvPr>
            <p:ph type="sldNum" sz="quarter" idx="4"/>
          </p:nvPr>
        </p:nvSpPr>
        <p:spPr/>
        <p:txBody>
          <a:bodyPr/>
          <a:lstStyle/>
          <a:p>
            <a:pPr>
              <a:defRPr/>
            </a:pPr>
            <a:fld id="{70B0E88B-1183-42A5-A789-9A7FFF2AFA69}" type="slidenum">
              <a:rPr lang="en-US" smtClean="0"/>
              <a:pPr>
                <a:defRPr/>
              </a:pPr>
              <a:t>27</a:t>
            </a:fld>
            <a:endParaRPr lang="en-US" dirty="0"/>
          </a:p>
        </p:txBody>
      </p:sp>
      <p:sp>
        <p:nvSpPr>
          <p:cNvPr id="18" name="Text Box 2"/>
          <p:cNvSpPr txBox="1">
            <a:spLocks noChangeArrowheads="1"/>
          </p:cNvSpPr>
          <p:nvPr/>
        </p:nvSpPr>
        <p:spPr bwMode="auto">
          <a:xfrm>
            <a:off x="2496919" y="0"/>
            <a:ext cx="3749744"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Feeding Methods</a:t>
            </a:r>
          </a:p>
        </p:txBody>
      </p:sp>
      <p:sp>
        <p:nvSpPr>
          <p:cNvPr id="19" name="Text Box 3"/>
          <p:cNvSpPr txBox="1">
            <a:spLocks noChangeArrowheads="1"/>
          </p:cNvSpPr>
          <p:nvPr/>
        </p:nvSpPr>
        <p:spPr bwMode="auto">
          <a:xfrm>
            <a:off x="2340253" y="654157"/>
            <a:ext cx="4344459" cy="461665"/>
          </a:xfrm>
          <a:prstGeom prst="rect">
            <a:avLst/>
          </a:prstGeom>
          <a:noFill/>
          <a:ln w="9525">
            <a:noFill/>
            <a:miter lim="800000"/>
            <a:headEnd/>
            <a:tailEnd/>
          </a:ln>
        </p:spPr>
        <p:txBody>
          <a:bodyPr wrap="none">
            <a:spAutoFit/>
          </a:bodyPr>
          <a:lstStyle/>
          <a:p>
            <a:pPr algn="ctr" eaLnBrk="1" hangingPunct="1"/>
            <a:r>
              <a:rPr lang="en-US" sz="2400" dirty="0" smtClean="0">
                <a:solidFill>
                  <a:srgbClr val="FF0000"/>
                </a:solidFill>
                <a:latin typeface="Arial" charset="0"/>
              </a:rPr>
              <a:t>Aperture-coupled Patch (ACP)</a:t>
            </a:r>
            <a:endParaRPr lang="en-US" sz="2400" dirty="0">
              <a:solidFill>
                <a:srgbClr val="FF0000"/>
              </a:solidFill>
              <a:latin typeface="Arial" charset="0"/>
            </a:endParaRPr>
          </a:p>
        </p:txBody>
      </p:sp>
      <p:grpSp>
        <p:nvGrpSpPr>
          <p:cNvPr id="28" name="Group 27"/>
          <p:cNvGrpSpPr/>
          <p:nvPr/>
        </p:nvGrpSpPr>
        <p:grpSpPr>
          <a:xfrm>
            <a:off x="6264322" y="1405719"/>
            <a:ext cx="2674962" cy="2292824"/>
            <a:chOff x="6264322" y="1405719"/>
            <a:chExt cx="2674962" cy="2292824"/>
          </a:xfrm>
        </p:grpSpPr>
        <p:sp>
          <p:nvSpPr>
            <p:cNvPr id="23" name="Rectangle 22"/>
            <p:cNvSpPr/>
            <p:nvPr/>
          </p:nvSpPr>
          <p:spPr bwMode="auto">
            <a:xfrm>
              <a:off x="6264322" y="1405719"/>
              <a:ext cx="2674962" cy="22928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0" name="Rectangle 19"/>
            <p:cNvSpPr/>
            <p:nvPr/>
          </p:nvSpPr>
          <p:spPr bwMode="auto">
            <a:xfrm>
              <a:off x="6597560" y="1630017"/>
              <a:ext cx="1951630" cy="990353"/>
            </a:xfrm>
            <a:prstGeom prst="rect">
              <a:avLst/>
            </a:prstGeom>
            <a:solidFill>
              <a:srgbClr val="FFC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4" name="TextBox 23"/>
            <p:cNvSpPr txBox="1"/>
            <p:nvPr/>
          </p:nvSpPr>
          <p:spPr>
            <a:xfrm>
              <a:off x="6359857" y="3002508"/>
              <a:ext cx="1082861" cy="369332"/>
            </a:xfrm>
            <a:prstGeom prst="rect">
              <a:avLst/>
            </a:prstGeom>
            <a:noFill/>
          </p:spPr>
          <p:txBody>
            <a:bodyPr wrap="none" rtlCol="0">
              <a:spAutoFit/>
            </a:bodyPr>
            <a:lstStyle/>
            <a:p>
              <a:r>
                <a:rPr lang="en-US" dirty="0" smtClean="0"/>
                <a:t>Top view</a:t>
              </a:r>
              <a:endParaRPr lang="en-US" dirty="0"/>
            </a:p>
          </p:txBody>
        </p:sp>
        <p:sp>
          <p:nvSpPr>
            <p:cNvPr id="25" name="Text Box 16"/>
            <p:cNvSpPr txBox="1">
              <a:spLocks noChangeArrowheads="1"/>
            </p:cNvSpPr>
            <p:nvPr/>
          </p:nvSpPr>
          <p:spPr bwMode="auto">
            <a:xfrm>
              <a:off x="7945796" y="1844776"/>
              <a:ext cx="449162" cy="276999"/>
            </a:xfrm>
            <a:prstGeom prst="rect">
              <a:avLst/>
            </a:prstGeom>
            <a:noFill/>
            <a:ln w="9525">
              <a:noFill/>
              <a:miter lim="800000"/>
              <a:headEnd/>
              <a:tailEnd/>
            </a:ln>
          </p:spPr>
          <p:txBody>
            <a:bodyPr wrap="none">
              <a:spAutoFit/>
            </a:bodyPr>
            <a:lstStyle/>
            <a:p>
              <a:pPr eaLnBrk="1" hangingPunct="1"/>
              <a:r>
                <a:rPr lang="en-US" sz="1200" dirty="0" smtClean="0">
                  <a:latin typeface="Arial" charset="0"/>
                </a:rPr>
                <a:t>Slot</a:t>
              </a:r>
              <a:endParaRPr lang="en-US" sz="1200" dirty="0">
                <a:latin typeface="Arial" charset="0"/>
              </a:endParaRPr>
            </a:p>
          </p:txBody>
        </p:sp>
        <p:sp>
          <p:nvSpPr>
            <p:cNvPr id="26" name="Text Box 12"/>
            <p:cNvSpPr txBox="1">
              <a:spLocks noChangeArrowheads="1"/>
            </p:cNvSpPr>
            <p:nvPr/>
          </p:nvSpPr>
          <p:spPr bwMode="auto">
            <a:xfrm>
              <a:off x="7751875" y="2946909"/>
              <a:ext cx="893193" cy="461665"/>
            </a:xfrm>
            <a:prstGeom prst="rect">
              <a:avLst/>
            </a:prstGeom>
            <a:noFill/>
            <a:ln w="9525">
              <a:noFill/>
              <a:miter lim="800000"/>
              <a:headEnd/>
              <a:tailEnd/>
            </a:ln>
          </p:spPr>
          <p:txBody>
            <a:bodyPr wrap="none">
              <a:spAutoFit/>
            </a:bodyPr>
            <a:lstStyle/>
            <a:p>
              <a:pPr algn="ctr" eaLnBrk="1" hangingPunct="1"/>
              <a:r>
                <a:rPr lang="en-US" sz="1200" dirty="0" smtClean="0">
                  <a:latin typeface="Arial" charset="0"/>
                </a:rPr>
                <a:t>Microstrip </a:t>
              </a:r>
            </a:p>
            <a:p>
              <a:pPr algn="ctr" eaLnBrk="1" hangingPunct="1"/>
              <a:r>
                <a:rPr lang="en-US" sz="1200" dirty="0" smtClean="0">
                  <a:latin typeface="Arial" charset="0"/>
                </a:rPr>
                <a:t>line</a:t>
              </a:r>
              <a:endParaRPr lang="en-US" sz="1200" dirty="0">
                <a:latin typeface="Arial" charset="0"/>
              </a:endParaRPr>
            </a:p>
          </p:txBody>
        </p:sp>
        <p:sp>
          <p:nvSpPr>
            <p:cNvPr id="22" name="Rectangle 21"/>
            <p:cNvSpPr/>
            <p:nvPr/>
          </p:nvSpPr>
          <p:spPr bwMode="auto">
            <a:xfrm rot="16200000" flipV="1">
              <a:off x="6757917" y="2663589"/>
              <a:ext cx="1730990" cy="147850"/>
            </a:xfrm>
            <a:prstGeom prst="rect">
              <a:avLst/>
            </a:prstGeom>
            <a:solidFill>
              <a:schemeClr val="accent2"/>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1" name="Rectangle 20"/>
            <p:cNvSpPr/>
            <p:nvPr/>
          </p:nvSpPr>
          <p:spPr bwMode="auto">
            <a:xfrm>
              <a:off x="7260610" y="2060813"/>
              <a:ext cx="684662" cy="138752"/>
            </a:xfrm>
            <a:prstGeom prst="rect">
              <a:avLst/>
            </a:prstGeom>
            <a:solidFill>
              <a:schemeClr val="accent2"/>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 name="Rectangle 26"/>
            <p:cNvSpPr/>
            <p:nvPr/>
          </p:nvSpPr>
          <p:spPr bwMode="auto">
            <a:xfrm>
              <a:off x="6607534" y="1630017"/>
              <a:ext cx="1956021" cy="99391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87086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Basic principles of operation </a:t>
            </a:r>
          </a:p>
          <a:p>
            <a:pPr marL="225425" indent="-225425" eaLnBrk="1" hangingPunct="1">
              <a:spcAft>
                <a:spcPct val="50000"/>
              </a:spcAft>
              <a:buClr>
                <a:schemeClr val="tx1"/>
              </a:buClr>
              <a:buFont typeface="Wingdings" pitchFamily="2" charset="2"/>
              <a:buChar char="v"/>
            </a:pPr>
            <a:r>
              <a:rPr lang="en-US" sz="2000" dirty="0" smtClean="0">
                <a:latin typeface="Arial" charset="0"/>
              </a:rPr>
              <a:t> General characteristics</a:t>
            </a:r>
          </a:p>
          <a:p>
            <a:pPr marL="225425" indent="-225425" eaLnBrk="1" hangingPunct="1">
              <a:spcAft>
                <a:spcPct val="50000"/>
              </a:spcAft>
              <a:buClr>
                <a:schemeClr val="tx1"/>
              </a:buClr>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a:t>
            </a:r>
            <a:r>
              <a:rPr lang="en-US" sz="2000" dirty="0">
                <a:latin typeface="Arial" charset="0"/>
              </a:rPr>
              <a:t>pattern</a:t>
            </a:r>
            <a:endParaRPr lang="en-US" sz="2000" dirty="0" smtClean="0">
              <a:latin typeface="Arial" charset="0"/>
            </a:endParaRP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50938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77827" name="Text Box 3"/>
          <p:cNvSpPr txBox="1">
            <a:spLocks noChangeArrowheads="1"/>
          </p:cNvSpPr>
          <p:nvPr/>
        </p:nvSpPr>
        <p:spPr bwMode="auto">
          <a:xfrm>
            <a:off x="250098" y="1310813"/>
            <a:ext cx="8607425" cy="1323439"/>
          </a:xfrm>
          <a:prstGeom prst="rect">
            <a:avLst/>
          </a:prstGeom>
          <a:no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sz="2000" dirty="0">
                <a:solidFill>
                  <a:srgbClr val="0000FF"/>
                </a:solidFill>
                <a:latin typeface="Arial" charset="0"/>
              </a:rPr>
              <a:t>The </a:t>
            </a:r>
            <a:r>
              <a:rPr lang="en-US" sz="2000" dirty="0" smtClean="0">
                <a:solidFill>
                  <a:srgbClr val="0000FF"/>
                </a:solidFill>
                <a:latin typeface="Arial" charset="0"/>
              </a:rPr>
              <a:t>basic principles are illustrated here for a rectangular patch, but the principles apply similarly for other patch shapes.</a:t>
            </a:r>
          </a:p>
          <a:p>
            <a:pPr marL="347663" indent="-347663" eaLnBrk="1" hangingPunct="1">
              <a:spcAft>
                <a:spcPts val="2400"/>
              </a:spcAft>
              <a:buFont typeface="Wingdings" pitchFamily="2" charset="2"/>
              <a:buChar char="Ø"/>
            </a:pPr>
            <a:r>
              <a:rPr lang="en-US" sz="2000" dirty="0" smtClean="0">
                <a:solidFill>
                  <a:srgbClr val="0000FF"/>
                </a:solidFill>
                <a:latin typeface="Arial" charset="0"/>
              </a:rPr>
              <a:t>We use t</a:t>
            </a:r>
            <a:r>
              <a:rPr lang="en-US" sz="2000" dirty="0" smtClean="0">
                <a:solidFill>
                  <a:srgbClr val="0000CC"/>
                </a:solidFill>
                <a:latin typeface="Arial" charset="0"/>
              </a:rPr>
              <a:t>he </a:t>
            </a:r>
            <a:r>
              <a:rPr lang="en-US" sz="2000" dirty="0" smtClean="0">
                <a:solidFill>
                  <a:srgbClr val="FF0000"/>
                </a:solidFill>
                <a:latin typeface="Arial" charset="0"/>
              </a:rPr>
              <a:t>cavity model </a:t>
            </a:r>
            <a:r>
              <a:rPr lang="en-US" sz="2000" dirty="0" smtClean="0">
                <a:solidFill>
                  <a:srgbClr val="0000FF"/>
                </a:solidFill>
                <a:latin typeface="Arial" charset="0"/>
              </a:rPr>
              <a:t>to explain the operation of the patch antenna.</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29</a:t>
            </a:fld>
            <a:endParaRPr lang="en-US" dirty="0"/>
          </a:p>
        </p:txBody>
      </p:sp>
      <p:sp>
        <p:nvSpPr>
          <p:cNvPr id="154625" name="Rectangle 1"/>
          <p:cNvSpPr>
            <a:spLocks noChangeArrowheads="1"/>
          </p:cNvSpPr>
          <p:nvPr/>
        </p:nvSpPr>
        <p:spPr bwMode="auto">
          <a:xfrm>
            <a:off x="627797" y="5516182"/>
            <a:ext cx="76427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33375"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Y. T. Lo, D. Solomon, and W. F. Richards, “Theory and Experiment on Microstrip Antennas,”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TimesNewRomanPS-ItalicMT"/>
              </a:rPr>
              <a:t>IEEE Trans. Antennas Propagat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 vol. AP-27, no. 3 (March 1979): 137–145.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 name="Group 19"/>
          <p:cNvGrpSpPr/>
          <p:nvPr/>
        </p:nvGrpSpPr>
        <p:grpSpPr>
          <a:xfrm>
            <a:off x="2975163" y="2863275"/>
            <a:ext cx="2933700" cy="2124704"/>
            <a:chOff x="3070698" y="2617615"/>
            <a:chExt cx="2933700" cy="2124704"/>
          </a:xfrm>
        </p:grpSpPr>
        <p:sp>
          <p:nvSpPr>
            <p:cNvPr id="8" name="Line 3"/>
            <p:cNvSpPr>
              <a:spLocks noChangeShapeType="1"/>
            </p:cNvSpPr>
            <p:nvPr/>
          </p:nvSpPr>
          <p:spPr bwMode="auto">
            <a:xfrm>
              <a:off x="5166198" y="3957347"/>
              <a:ext cx="292100" cy="0"/>
            </a:xfrm>
            <a:prstGeom prst="line">
              <a:avLst/>
            </a:prstGeom>
            <a:noFill/>
            <a:ln w="9525">
              <a:solidFill>
                <a:schemeClr val="tx1"/>
              </a:solidFill>
              <a:round/>
              <a:headEnd/>
              <a:tailEnd type="triangle" w="med" len="med"/>
            </a:ln>
          </p:spPr>
          <p:txBody>
            <a:bodyPr wrap="none"/>
            <a:lstStyle/>
            <a:p>
              <a:endParaRPr lang="en-US"/>
            </a:p>
          </p:txBody>
        </p:sp>
        <p:sp>
          <p:nvSpPr>
            <p:cNvPr id="9" name="Rectangle 4"/>
            <p:cNvSpPr>
              <a:spLocks noChangeArrowheads="1"/>
            </p:cNvSpPr>
            <p:nvPr/>
          </p:nvSpPr>
          <p:spPr bwMode="auto">
            <a:xfrm>
              <a:off x="3070698" y="4135147"/>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1" name="Rectangle 6"/>
            <p:cNvSpPr>
              <a:spLocks noChangeArrowheads="1"/>
            </p:cNvSpPr>
            <p:nvPr/>
          </p:nvSpPr>
          <p:spPr bwMode="auto">
            <a:xfrm>
              <a:off x="3756498" y="3766847"/>
              <a:ext cx="1333500" cy="355600"/>
            </a:xfrm>
            <a:prstGeom prst="rect">
              <a:avLst/>
            </a:prstGeom>
            <a:solidFill>
              <a:srgbClr val="C0C0C0"/>
            </a:solidFill>
            <a:ln w="9525">
              <a:solidFill>
                <a:srgbClr val="C0C0C0"/>
              </a:solidFill>
              <a:miter lim="800000"/>
              <a:headEnd/>
              <a:tailEnd/>
            </a:ln>
          </p:spPr>
          <p:txBody>
            <a:bodyPr wrap="none" anchor="ctr"/>
            <a:lstStyle/>
            <a:p>
              <a:endParaRPr lang="en-US"/>
            </a:p>
          </p:txBody>
        </p:sp>
        <p:graphicFrame>
          <p:nvGraphicFramePr>
            <p:cNvPr id="12" name="Object 7"/>
            <p:cNvGraphicFramePr>
              <a:graphicFrameLocks noChangeAspect="1"/>
            </p:cNvGraphicFramePr>
            <p:nvPr/>
          </p:nvGraphicFramePr>
          <p:xfrm>
            <a:off x="5601173" y="3643952"/>
            <a:ext cx="303499" cy="373720"/>
          </p:xfrm>
          <a:graphic>
            <a:graphicData uri="http://schemas.openxmlformats.org/presentationml/2006/ole">
              <mc:AlternateContent xmlns:mc="http://schemas.openxmlformats.org/markup-compatibility/2006">
                <mc:Choice xmlns:v="urn:schemas-microsoft-com:vml" Requires="v">
                  <p:oleObj spid="_x0000_s154648" name="Equation" r:id="rId3" imgW="164957" imgH="203024" progId="Equation.DSMT4">
                    <p:embed/>
                  </p:oleObj>
                </mc:Choice>
                <mc:Fallback>
                  <p:oleObj name="Equation" r:id="rId3" imgW="164957" imgH="203024"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173" y="3643952"/>
                          <a:ext cx="303499" cy="373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3162179" y="3720810"/>
              <a:ext cx="31290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14" name="Line 24"/>
            <p:cNvSpPr>
              <a:spLocks noChangeShapeType="1"/>
            </p:cNvSpPr>
            <p:nvPr/>
          </p:nvSpPr>
          <p:spPr bwMode="auto">
            <a:xfrm>
              <a:off x="5067073" y="3754147"/>
              <a:ext cx="0" cy="381000"/>
            </a:xfrm>
            <a:prstGeom prst="line">
              <a:avLst/>
            </a:prstGeom>
            <a:noFill/>
            <a:ln w="57150">
              <a:solidFill>
                <a:srgbClr val="FF3399"/>
              </a:solidFill>
              <a:round/>
              <a:headEnd/>
              <a:tailEnd/>
            </a:ln>
          </p:spPr>
          <p:txBody>
            <a:bodyPr wrap="none"/>
            <a:lstStyle/>
            <a:p>
              <a:endParaRPr lang="en-US"/>
            </a:p>
          </p:txBody>
        </p:sp>
        <p:sp>
          <p:nvSpPr>
            <p:cNvPr id="15" name="Line 25"/>
            <p:cNvSpPr>
              <a:spLocks noChangeShapeType="1"/>
            </p:cNvSpPr>
            <p:nvPr/>
          </p:nvSpPr>
          <p:spPr bwMode="auto">
            <a:xfrm>
              <a:off x="3767548" y="3750972"/>
              <a:ext cx="0" cy="381000"/>
            </a:xfrm>
            <a:prstGeom prst="line">
              <a:avLst/>
            </a:prstGeom>
            <a:noFill/>
            <a:ln w="57150">
              <a:solidFill>
                <a:srgbClr val="FF3399"/>
              </a:solidFill>
              <a:round/>
              <a:headEnd/>
              <a:tailEnd/>
            </a:ln>
          </p:spPr>
          <p:txBody>
            <a:bodyPr wrap="none"/>
            <a:lstStyle/>
            <a:p>
              <a:endParaRPr lang="en-US"/>
            </a:p>
          </p:txBody>
        </p:sp>
        <p:sp>
          <p:nvSpPr>
            <p:cNvPr id="16" name="Text Box 26"/>
            <p:cNvSpPr txBox="1">
              <a:spLocks noChangeArrowheads="1"/>
            </p:cNvSpPr>
            <p:nvPr/>
          </p:nvSpPr>
          <p:spPr bwMode="auto">
            <a:xfrm>
              <a:off x="4791501" y="4342209"/>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cxnSp>
          <p:nvCxnSpPr>
            <p:cNvPr id="18" name="Straight Arrow Connector 17"/>
            <p:cNvCxnSpPr/>
            <p:nvPr/>
          </p:nvCxnSpPr>
          <p:spPr bwMode="auto">
            <a:xfrm flipV="1">
              <a:off x="3739487" y="3057099"/>
              <a:ext cx="0" cy="46402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9" name="Text Box 8"/>
            <p:cNvSpPr txBox="1">
              <a:spLocks noChangeArrowheads="1"/>
            </p:cNvSpPr>
            <p:nvPr/>
          </p:nvSpPr>
          <p:spPr bwMode="auto">
            <a:xfrm>
              <a:off x="3614830" y="2617615"/>
              <a:ext cx="284052" cy="400110"/>
            </a:xfrm>
            <a:prstGeom prst="rect">
              <a:avLst/>
            </a:prstGeom>
            <a:noFill/>
            <a:ln w="9525">
              <a:noFill/>
              <a:miter lim="800000"/>
              <a:headEnd/>
              <a:tailEnd/>
            </a:ln>
          </p:spPr>
          <p:txBody>
            <a:bodyPr wrap="none">
              <a:spAutoFit/>
            </a:bodyPr>
            <a:lstStyle/>
            <a:p>
              <a:pPr eaLnBrk="1" hangingPunct="1"/>
              <a:r>
                <a:rPr lang="en-US" sz="2000" i="1" dirty="0" smtClean="0">
                  <a:latin typeface="Times New Roman" pitchFamily="18" charset="0"/>
                </a:rPr>
                <a:t>z</a:t>
              </a:r>
              <a:endParaRPr lang="en-US" sz="2000" i="1" dirty="0">
                <a:latin typeface="Times New Roman" pitchFamily="18" charset="0"/>
              </a:endParaRPr>
            </a:p>
          </p:txBody>
        </p:sp>
        <p:sp>
          <p:nvSpPr>
            <p:cNvPr id="10" name="Rectangle 5"/>
            <p:cNvSpPr>
              <a:spLocks noChangeArrowheads="1"/>
            </p:cNvSpPr>
            <p:nvPr/>
          </p:nvSpPr>
          <p:spPr bwMode="auto">
            <a:xfrm>
              <a:off x="3744623" y="3727922"/>
              <a:ext cx="1333500" cy="42863"/>
            </a:xfrm>
            <a:prstGeom prst="rect">
              <a:avLst/>
            </a:prstGeom>
            <a:solidFill>
              <a:srgbClr val="FF9900"/>
            </a:solidFill>
            <a:ln w="9525">
              <a:solidFill>
                <a:srgbClr val="FF990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991227" y="0"/>
            <a:ext cx="5262979" cy="646331"/>
          </a:xfrm>
          <a:prstGeom prst="rect">
            <a:avLst/>
          </a:prstGeom>
          <a:noFill/>
          <a:ln w="9525">
            <a:noFill/>
            <a:miter lim="800000"/>
            <a:headEnd/>
            <a:tailEnd/>
          </a:ln>
        </p:spPr>
        <p:txBody>
          <a:bodyPr wrap="none">
            <a:spAutoFit/>
          </a:bodyPr>
          <a:lstStyle/>
          <a:p>
            <a:pPr algn="ctr" eaLnBrk="1" hangingPunct="1"/>
            <a:r>
              <a:rPr lang="en-US" sz="3600" dirty="0" smtClean="0">
                <a:solidFill>
                  <a:srgbClr val="FF9900"/>
                </a:solidFill>
                <a:latin typeface="Arial" charset="0"/>
              </a:rPr>
              <a:t>Purpose of Short Course</a:t>
            </a:r>
            <a:endParaRPr lang="en-US" sz="3600" dirty="0">
              <a:solidFill>
                <a:srgbClr val="FF9900"/>
              </a:solidFill>
              <a:latin typeface="Arial" charset="0"/>
            </a:endParaRPr>
          </a:p>
        </p:txBody>
      </p:sp>
      <p:sp>
        <p:nvSpPr>
          <p:cNvPr id="69636" name="Text Box 4"/>
          <p:cNvSpPr txBox="1">
            <a:spLocks noChangeArrowheads="1"/>
          </p:cNvSpPr>
          <p:nvPr/>
        </p:nvSpPr>
        <p:spPr bwMode="auto">
          <a:xfrm>
            <a:off x="586633" y="1719942"/>
            <a:ext cx="7999227" cy="2939266"/>
          </a:xfrm>
          <a:prstGeom prst="rect">
            <a:avLst/>
          </a:prstGeom>
          <a:noFill/>
          <a:ln w="9525">
            <a:noFill/>
            <a:miter lim="800000"/>
            <a:headEnd/>
            <a:tailEnd/>
          </a:ln>
        </p:spPr>
        <p:txBody>
          <a:bodyPr wrap="square">
            <a:spAutoFit/>
          </a:bodyPr>
          <a:lstStyle/>
          <a:p>
            <a:pPr marL="225425" indent="-225425" eaLnBrk="1" hangingPunct="1">
              <a:lnSpc>
                <a:spcPct val="75000"/>
              </a:lnSpc>
              <a:spcAft>
                <a:spcPct val="50000"/>
              </a:spcAft>
              <a:buFont typeface="Wingdings" pitchFamily="2" charset="2"/>
              <a:buChar char="§"/>
            </a:pPr>
            <a:r>
              <a:rPr lang="en-US" sz="2000" dirty="0" smtClean="0">
                <a:solidFill>
                  <a:srgbClr val="0000FF"/>
                </a:solidFill>
                <a:latin typeface="Arial" charset="0"/>
              </a:rPr>
              <a:t>Provide an introduction to microstrip antennas.</a:t>
            </a:r>
            <a:endParaRPr lang="en-US" sz="2000" dirty="0">
              <a:solidFill>
                <a:srgbClr val="0000FF"/>
              </a:solidFill>
              <a:latin typeface="Arial" charset="0"/>
            </a:endParaRPr>
          </a:p>
          <a:p>
            <a:pPr marL="225425" indent="-225425" eaLnBrk="1" hangingPunct="1">
              <a:spcAft>
                <a:spcPct val="50000"/>
              </a:spcAft>
              <a:buFont typeface="Wingdings" pitchFamily="2" charset="2"/>
              <a:buChar char="§"/>
            </a:pPr>
            <a:r>
              <a:rPr lang="en-US" sz="2000" dirty="0" smtClean="0">
                <a:solidFill>
                  <a:srgbClr val="0000FF"/>
                </a:solidFill>
                <a:latin typeface="Arial" charset="0"/>
              </a:rPr>
              <a:t>Provide a physical and mathematical basis for understanding how microstrip antennas work.</a:t>
            </a:r>
          </a:p>
          <a:p>
            <a:pPr marL="225425" indent="-225425" eaLnBrk="1" hangingPunct="1">
              <a:spcAft>
                <a:spcPct val="50000"/>
              </a:spcAft>
              <a:buFont typeface="Wingdings" pitchFamily="2" charset="2"/>
              <a:buChar char="§"/>
            </a:pPr>
            <a:r>
              <a:rPr lang="en-US" sz="2000" dirty="0" smtClean="0">
                <a:solidFill>
                  <a:srgbClr val="0000FF"/>
                </a:solidFill>
                <a:latin typeface="Arial" charset="0"/>
              </a:rPr>
              <a:t>Provide a physical understanding of the basic physical properties of microstrip antennas.</a:t>
            </a:r>
          </a:p>
          <a:p>
            <a:pPr marL="225425" indent="-225425" eaLnBrk="1" hangingPunct="1">
              <a:spcAft>
                <a:spcPct val="50000"/>
              </a:spcAft>
              <a:buFont typeface="Wingdings" pitchFamily="2" charset="2"/>
              <a:buChar char="§"/>
            </a:pPr>
            <a:r>
              <a:rPr lang="en-US" sz="2000" dirty="0" smtClean="0">
                <a:solidFill>
                  <a:srgbClr val="0000FF"/>
                </a:solidFill>
                <a:latin typeface="Arial" charset="0"/>
              </a:rPr>
              <a:t>Provide an overview of some of the recent advances and trends in the area (but not an exhaustive survey – directed towards understanding the fundamental principles).</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450007"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77827" name="Text Box 3"/>
          <p:cNvSpPr txBox="1">
            <a:spLocks noChangeArrowheads="1"/>
          </p:cNvSpPr>
          <p:nvPr/>
        </p:nvSpPr>
        <p:spPr bwMode="auto">
          <a:xfrm>
            <a:off x="312811" y="1346331"/>
            <a:ext cx="8607425" cy="3508653"/>
          </a:xfrm>
          <a:prstGeom prst="rect">
            <a:avLst/>
          </a:prstGeom>
          <a:no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dirty="0">
                <a:solidFill>
                  <a:srgbClr val="0000FF"/>
                </a:solidFill>
                <a:latin typeface="Arial" charset="0"/>
              </a:rPr>
              <a:t>The patch acts approximately as a </a:t>
            </a:r>
            <a:r>
              <a:rPr lang="en-US" u="sng" dirty="0">
                <a:solidFill>
                  <a:srgbClr val="0000FF"/>
                </a:solidFill>
                <a:latin typeface="Arial" charset="0"/>
              </a:rPr>
              <a:t>resonant cavity</a:t>
            </a:r>
            <a:r>
              <a:rPr lang="en-US" dirty="0">
                <a:solidFill>
                  <a:srgbClr val="0000FF"/>
                </a:solidFill>
                <a:latin typeface="Arial" charset="0"/>
              </a:rPr>
              <a:t> </a:t>
            </a:r>
            <a:r>
              <a:rPr lang="en-US" dirty="0" smtClean="0">
                <a:solidFill>
                  <a:srgbClr val="0000FF"/>
                </a:solidFill>
                <a:latin typeface="Arial" charset="0"/>
              </a:rPr>
              <a:t>(with perfect electric conductor </a:t>
            </a:r>
            <a:r>
              <a:rPr lang="en-US" dirty="0">
                <a:solidFill>
                  <a:srgbClr val="0000FF"/>
                </a:solidFill>
                <a:latin typeface="Arial" charset="0"/>
              </a:rPr>
              <a:t>(PEC) walls on top and bottom, </a:t>
            </a:r>
            <a:r>
              <a:rPr lang="en-US" dirty="0" smtClean="0">
                <a:solidFill>
                  <a:srgbClr val="0000FF"/>
                </a:solidFill>
                <a:latin typeface="Arial" charset="0"/>
              </a:rPr>
              <a:t>and perfect magnetic conductor </a:t>
            </a:r>
            <a:r>
              <a:rPr lang="en-US" dirty="0">
                <a:solidFill>
                  <a:srgbClr val="0000FF"/>
                </a:solidFill>
                <a:latin typeface="Arial" charset="0"/>
              </a:rPr>
              <a:t>(PMC) walls on the </a:t>
            </a:r>
            <a:r>
              <a:rPr lang="en-US" dirty="0" smtClean="0">
                <a:solidFill>
                  <a:srgbClr val="0000FF"/>
                </a:solidFill>
                <a:latin typeface="Arial" charset="0"/>
              </a:rPr>
              <a:t>edges).</a:t>
            </a:r>
          </a:p>
          <a:p>
            <a:pPr marL="347663" indent="-347663" eaLnBrk="1" hangingPunct="1">
              <a:spcAft>
                <a:spcPts val="2400"/>
              </a:spcAft>
              <a:buFont typeface="Wingdings" pitchFamily="2" charset="2"/>
              <a:buChar char="Ø"/>
            </a:pPr>
            <a:r>
              <a:rPr lang="en-US" dirty="0" smtClean="0">
                <a:solidFill>
                  <a:srgbClr val="0000FF"/>
                </a:solidFill>
                <a:latin typeface="Arial" charset="0"/>
              </a:rPr>
              <a:t> Radiation is accounted for by using an effective loss tangent for the substrate.</a:t>
            </a:r>
            <a:endParaRPr lang="en-US" dirty="0">
              <a:solidFill>
                <a:srgbClr val="0000FF"/>
              </a:solidFill>
              <a:latin typeface="Arial" charset="0"/>
            </a:endParaRPr>
          </a:p>
          <a:p>
            <a:pPr marL="347663" indent="-347663" eaLnBrk="1" hangingPunct="1">
              <a:spcAft>
                <a:spcPts val="2400"/>
              </a:spcAft>
              <a:buFont typeface="Wingdings" pitchFamily="2" charset="2"/>
              <a:buChar char="Ø"/>
            </a:pPr>
            <a:r>
              <a:rPr lang="en-US" dirty="0">
                <a:solidFill>
                  <a:srgbClr val="0000FF"/>
                </a:solidFill>
                <a:latin typeface="Arial" charset="0"/>
              </a:rPr>
              <a:t>In a cavity, only certain modes are allowed to exist, at different </a:t>
            </a:r>
            <a:r>
              <a:rPr lang="en-US" dirty="0" smtClean="0">
                <a:solidFill>
                  <a:srgbClr val="0000FF"/>
                </a:solidFill>
                <a:latin typeface="Arial" charset="0"/>
              </a:rPr>
              <a:t>resonance </a:t>
            </a:r>
            <a:r>
              <a:rPr lang="en-US" dirty="0">
                <a:solidFill>
                  <a:srgbClr val="0000FF"/>
                </a:solidFill>
                <a:latin typeface="Arial" charset="0"/>
              </a:rPr>
              <a:t>frequencies. </a:t>
            </a:r>
          </a:p>
          <a:p>
            <a:pPr marL="347663" indent="-347663" eaLnBrk="1" hangingPunct="1">
              <a:spcAft>
                <a:spcPts val="2400"/>
              </a:spcAft>
              <a:buFont typeface="Wingdings" pitchFamily="2" charset="2"/>
              <a:buChar char="Ø"/>
            </a:pPr>
            <a:r>
              <a:rPr lang="en-US" dirty="0">
                <a:solidFill>
                  <a:srgbClr val="0000FF"/>
                </a:solidFill>
                <a:latin typeface="Arial" charset="0"/>
              </a:rPr>
              <a:t>If the antenna is excited at a resonance frequency, a strong field is set up inside the cavity, and a strong current on the (bottom) surface of the patch. This produces significant radiation (a good antenna).</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30</a:t>
            </a:fld>
            <a:endParaRPr lang="en-US" dirty="0"/>
          </a:p>
        </p:txBody>
      </p:sp>
      <p:sp>
        <p:nvSpPr>
          <p:cNvPr id="6" name="TextBox 5"/>
          <p:cNvSpPr txBox="1"/>
          <p:nvPr/>
        </p:nvSpPr>
        <p:spPr>
          <a:xfrm>
            <a:off x="3535095" y="688885"/>
            <a:ext cx="1775038"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Main Ideas:</a:t>
            </a:r>
            <a:endParaRPr lang="en-US" sz="2400" dirty="0">
              <a:solidFill>
                <a:srgbClr val="FF0000"/>
              </a:solidFill>
              <a:latin typeface="Arial" pitchFamily="34" charset="0"/>
              <a:cs typeface="Arial" pitchFamily="34" charset="0"/>
            </a:endParaRPr>
          </a:p>
        </p:txBody>
      </p:sp>
      <p:grpSp>
        <p:nvGrpSpPr>
          <p:cNvPr id="7" name="Group 6"/>
          <p:cNvGrpSpPr/>
          <p:nvPr/>
        </p:nvGrpSpPr>
        <p:grpSpPr>
          <a:xfrm>
            <a:off x="3018706" y="4702960"/>
            <a:ext cx="2933700" cy="1606432"/>
            <a:chOff x="3070698" y="2617615"/>
            <a:chExt cx="2933700" cy="1606432"/>
          </a:xfrm>
        </p:grpSpPr>
        <p:sp>
          <p:nvSpPr>
            <p:cNvPr id="8" name="Line 3"/>
            <p:cNvSpPr>
              <a:spLocks noChangeShapeType="1"/>
            </p:cNvSpPr>
            <p:nvPr/>
          </p:nvSpPr>
          <p:spPr bwMode="auto">
            <a:xfrm>
              <a:off x="5166198" y="3957347"/>
              <a:ext cx="292100" cy="0"/>
            </a:xfrm>
            <a:prstGeom prst="line">
              <a:avLst/>
            </a:prstGeom>
            <a:noFill/>
            <a:ln w="9525">
              <a:solidFill>
                <a:schemeClr val="tx1"/>
              </a:solidFill>
              <a:round/>
              <a:headEnd/>
              <a:tailEnd type="triangle" w="med" len="med"/>
            </a:ln>
          </p:spPr>
          <p:txBody>
            <a:bodyPr wrap="none"/>
            <a:lstStyle/>
            <a:p>
              <a:endParaRPr lang="en-US"/>
            </a:p>
          </p:txBody>
        </p:sp>
        <p:sp>
          <p:nvSpPr>
            <p:cNvPr id="9" name="Rectangle 4"/>
            <p:cNvSpPr>
              <a:spLocks noChangeArrowheads="1"/>
            </p:cNvSpPr>
            <p:nvPr/>
          </p:nvSpPr>
          <p:spPr bwMode="auto">
            <a:xfrm>
              <a:off x="3070698" y="4135147"/>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0" name="Rectangle 6"/>
            <p:cNvSpPr>
              <a:spLocks noChangeArrowheads="1"/>
            </p:cNvSpPr>
            <p:nvPr/>
          </p:nvSpPr>
          <p:spPr bwMode="auto">
            <a:xfrm>
              <a:off x="3756498" y="3766847"/>
              <a:ext cx="1333500" cy="355600"/>
            </a:xfrm>
            <a:prstGeom prst="rect">
              <a:avLst/>
            </a:prstGeom>
            <a:solidFill>
              <a:srgbClr val="C0C0C0"/>
            </a:solidFill>
            <a:ln w="9525">
              <a:solidFill>
                <a:srgbClr val="C0C0C0"/>
              </a:solidFill>
              <a:miter lim="800000"/>
              <a:headEnd/>
              <a:tailEnd/>
            </a:ln>
          </p:spPr>
          <p:txBody>
            <a:bodyPr wrap="none" anchor="ctr"/>
            <a:lstStyle/>
            <a:p>
              <a:endParaRPr lang="en-US"/>
            </a:p>
          </p:txBody>
        </p:sp>
        <p:graphicFrame>
          <p:nvGraphicFramePr>
            <p:cNvPr id="11" name="Object 7"/>
            <p:cNvGraphicFramePr>
              <a:graphicFrameLocks noChangeAspect="1"/>
            </p:cNvGraphicFramePr>
            <p:nvPr/>
          </p:nvGraphicFramePr>
          <p:xfrm>
            <a:off x="5601173" y="3643952"/>
            <a:ext cx="303499" cy="373720"/>
          </p:xfrm>
          <a:graphic>
            <a:graphicData uri="http://schemas.openxmlformats.org/presentationml/2006/ole">
              <mc:AlternateContent xmlns:mc="http://schemas.openxmlformats.org/markup-compatibility/2006">
                <mc:Choice xmlns:v="urn:schemas-microsoft-com:vml" Requires="v">
                  <p:oleObj spid="_x0000_s562197" name="Equation" r:id="rId3" imgW="164957" imgH="203024" progId="Equation.DSMT4">
                    <p:embed/>
                  </p:oleObj>
                </mc:Choice>
                <mc:Fallback>
                  <p:oleObj name="Equation" r:id="rId3" imgW="164957" imgH="203024"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173" y="3643952"/>
                          <a:ext cx="303499" cy="373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8"/>
            <p:cNvSpPr txBox="1">
              <a:spLocks noChangeArrowheads="1"/>
            </p:cNvSpPr>
            <p:nvPr/>
          </p:nvSpPr>
          <p:spPr bwMode="auto">
            <a:xfrm>
              <a:off x="3162179" y="3720810"/>
              <a:ext cx="31290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13" name="Line 24"/>
            <p:cNvSpPr>
              <a:spLocks noChangeShapeType="1"/>
            </p:cNvSpPr>
            <p:nvPr/>
          </p:nvSpPr>
          <p:spPr bwMode="auto">
            <a:xfrm>
              <a:off x="5067073" y="3754147"/>
              <a:ext cx="0" cy="381000"/>
            </a:xfrm>
            <a:prstGeom prst="line">
              <a:avLst/>
            </a:prstGeom>
            <a:noFill/>
            <a:ln w="57150">
              <a:solidFill>
                <a:srgbClr val="FF3399"/>
              </a:solidFill>
              <a:round/>
              <a:headEnd/>
              <a:tailEnd/>
            </a:ln>
          </p:spPr>
          <p:txBody>
            <a:bodyPr wrap="none"/>
            <a:lstStyle/>
            <a:p>
              <a:endParaRPr lang="en-US"/>
            </a:p>
          </p:txBody>
        </p:sp>
        <p:sp>
          <p:nvSpPr>
            <p:cNvPr id="14" name="Line 25"/>
            <p:cNvSpPr>
              <a:spLocks noChangeShapeType="1"/>
            </p:cNvSpPr>
            <p:nvPr/>
          </p:nvSpPr>
          <p:spPr bwMode="auto">
            <a:xfrm>
              <a:off x="3767548" y="3750972"/>
              <a:ext cx="0" cy="381000"/>
            </a:xfrm>
            <a:prstGeom prst="line">
              <a:avLst/>
            </a:prstGeom>
            <a:noFill/>
            <a:ln w="57150">
              <a:solidFill>
                <a:srgbClr val="FF3399"/>
              </a:solidFill>
              <a:round/>
              <a:headEnd/>
              <a:tailEnd/>
            </a:ln>
          </p:spPr>
          <p:txBody>
            <a:bodyPr wrap="none"/>
            <a:lstStyle/>
            <a:p>
              <a:endParaRPr lang="en-US"/>
            </a:p>
          </p:txBody>
        </p:sp>
        <p:sp>
          <p:nvSpPr>
            <p:cNvPr id="15" name="Text Box 26"/>
            <p:cNvSpPr txBox="1">
              <a:spLocks noChangeArrowheads="1"/>
            </p:cNvSpPr>
            <p:nvPr/>
          </p:nvSpPr>
          <p:spPr bwMode="auto">
            <a:xfrm>
              <a:off x="4704416" y="3242752"/>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cxnSp>
          <p:nvCxnSpPr>
            <p:cNvPr id="16" name="Straight Arrow Connector 15"/>
            <p:cNvCxnSpPr/>
            <p:nvPr/>
          </p:nvCxnSpPr>
          <p:spPr bwMode="auto">
            <a:xfrm flipV="1">
              <a:off x="3739487" y="3057099"/>
              <a:ext cx="0" cy="46402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7" name="Text Box 8"/>
            <p:cNvSpPr txBox="1">
              <a:spLocks noChangeArrowheads="1"/>
            </p:cNvSpPr>
            <p:nvPr/>
          </p:nvSpPr>
          <p:spPr bwMode="auto">
            <a:xfrm>
              <a:off x="3614830" y="2617615"/>
              <a:ext cx="284052" cy="400110"/>
            </a:xfrm>
            <a:prstGeom prst="rect">
              <a:avLst/>
            </a:prstGeom>
            <a:noFill/>
            <a:ln w="9525">
              <a:noFill/>
              <a:miter lim="800000"/>
              <a:headEnd/>
              <a:tailEnd/>
            </a:ln>
          </p:spPr>
          <p:txBody>
            <a:bodyPr wrap="none">
              <a:spAutoFit/>
            </a:bodyPr>
            <a:lstStyle/>
            <a:p>
              <a:pPr eaLnBrk="1" hangingPunct="1"/>
              <a:r>
                <a:rPr lang="en-US" sz="2000" i="1" dirty="0" smtClean="0">
                  <a:latin typeface="Times New Roman" pitchFamily="18" charset="0"/>
                </a:rPr>
                <a:t>z</a:t>
              </a:r>
              <a:endParaRPr lang="en-US" sz="2000" i="1" dirty="0">
                <a:latin typeface="Times New Roman" pitchFamily="18" charset="0"/>
              </a:endParaRPr>
            </a:p>
          </p:txBody>
        </p:sp>
        <p:sp>
          <p:nvSpPr>
            <p:cNvPr id="18" name="Rectangle 5"/>
            <p:cNvSpPr>
              <a:spLocks noChangeArrowheads="1"/>
            </p:cNvSpPr>
            <p:nvPr/>
          </p:nvSpPr>
          <p:spPr bwMode="auto">
            <a:xfrm>
              <a:off x="3744623" y="3727922"/>
              <a:ext cx="1333500" cy="42863"/>
            </a:xfrm>
            <a:prstGeom prst="rect">
              <a:avLst/>
            </a:prstGeom>
            <a:solidFill>
              <a:srgbClr val="FF9900"/>
            </a:solidFill>
            <a:ln w="9525">
              <a:solidFill>
                <a:srgbClr val="FF9900"/>
              </a:solidFill>
              <a:miter lim="800000"/>
              <a:headEnd/>
              <a:tailEnd/>
            </a:ln>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770632" y="0"/>
            <a:ext cx="5447325" cy="584775"/>
          </a:xfrm>
          <a:prstGeom prst="rect">
            <a:avLst/>
          </a:prstGeom>
          <a:noFill/>
          <a:ln w="9525">
            <a:noFill/>
            <a:miter lim="800000"/>
            <a:headEnd/>
            <a:tailEnd/>
          </a:ln>
        </p:spPr>
        <p:txBody>
          <a:bodyPr wrap="none">
            <a:spAutoFit/>
          </a:bodyPr>
          <a:lstStyle/>
          <a:p>
            <a:pPr eaLnBrk="1" hangingPunct="1"/>
            <a:r>
              <a:rPr lang="en-US" sz="3200" dirty="0">
                <a:solidFill>
                  <a:srgbClr val="FF9900"/>
                </a:solidFill>
                <a:latin typeface="Arial" charset="0"/>
              </a:rPr>
              <a:t>Basic </a:t>
            </a:r>
            <a:r>
              <a:rPr lang="en-US" sz="3200" dirty="0" smtClean="0">
                <a:solidFill>
                  <a:srgbClr val="FF9900"/>
                </a:solidFill>
                <a:latin typeface="Arial" charset="0"/>
              </a:rPr>
              <a:t>Principles of Operation</a:t>
            </a:r>
            <a:endParaRPr lang="en-US" sz="3200" dirty="0">
              <a:solidFill>
                <a:srgbClr val="FF9900"/>
              </a:solidFill>
              <a:latin typeface="Arial" charset="0"/>
            </a:endParaRPr>
          </a:p>
        </p:txBody>
      </p:sp>
      <p:sp>
        <p:nvSpPr>
          <p:cNvPr id="4" name="TextBox 3"/>
          <p:cNvSpPr txBox="1"/>
          <p:nvPr/>
        </p:nvSpPr>
        <p:spPr>
          <a:xfrm>
            <a:off x="517934" y="1697362"/>
            <a:ext cx="8250864" cy="2062103"/>
          </a:xfrm>
          <a:prstGeom prst="rect">
            <a:avLst/>
          </a:prstGeom>
          <a:noFill/>
        </p:spPr>
        <p:txBody>
          <a:bodyPr wrap="square" rtlCol="0">
            <a:spAutoFit/>
          </a:bodyPr>
          <a:lstStyle/>
          <a:p>
            <a:pPr marL="228600" indent="-228600">
              <a:spcAft>
                <a:spcPts val="1200"/>
              </a:spcAft>
              <a:buFont typeface="Wingdings" pitchFamily="2" charset="2"/>
              <a:buChar char="Ø"/>
            </a:pPr>
            <a:r>
              <a:rPr lang="en-US" dirty="0" smtClean="0">
                <a:latin typeface="Arial" pitchFamily="34" charset="0"/>
                <a:cs typeface="Arial" pitchFamily="34" charset="0"/>
              </a:rPr>
              <a:t> As the substrate gets thinner the patch current radiates less, due to image cancellation (current and image are separated by </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h</a:t>
            </a:r>
            <a:r>
              <a:rPr lang="en-US" dirty="0" smtClean="0">
                <a:latin typeface="Arial" pitchFamily="34" charset="0"/>
                <a:cs typeface="Arial" pitchFamily="34" charset="0"/>
              </a:rPr>
              <a:t>). </a:t>
            </a:r>
          </a:p>
          <a:p>
            <a:pPr marL="228600" indent="-228600">
              <a:spcAft>
                <a:spcPts val="1200"/>
              </a:spcAft>
              <a:buFont typeface="Wingdings" pitchFamily="2" charset="2"/>
              <a:buChar char="Ø"/>
            </a:pPr>
            <a:r>
              <a:rPr lang="en-US" dirty="0" smtClean="0">
                <a:latin typeface="Arial" pitchFamily="34" charset="0"/>
                <a:cs typeface="Arial" pitchFamily="34" charset="0"/>
              </a:rPr>
              <a:t>However, the </a:t>
            </a:r>
            <a:r>
              <a:rPr lang="en-US" i="1" dirty="0" smtClean="0">
                <a:latin typeface="Times New Roman" pitchFamily="18" charset="0"/>
                <a:cs typeface="Times New Roman" pitchFamily="18" charset="0"/>
              </a:rPr>
              <a:t>Q</a:t>
            </a:r>
            <a:r>
              <a:rPr lang="en-US" dirty="0" smtClean="0">
                <a:latin typeface="Arial" pitchFamily="34" charset="0"/>
                <a:cs typeface="Arial" pitchFamily="34" charset="0"/>
              </a:rPr>
              <a:t> of the resonant cavity mode also increases, making the patch currents stronger at resonance. </a:t>
            </a:r>
          </a:p>
          <a:p>
            <a:pPr marL="228600" indent="-228600">
              <a:spcAft>
                <a:spcPts val="1200"/>
              </a:spcAft>
              <a:buFont typeface="Wingdings" pitchFamily="2" charset="2"/>
              <a:buChar char="Ø"/>
            </a:pPr>
            <a:r>
              <a:rPr lang="en-US" dirty="0" smtClean="0">
                <a:latin typeface="Arial" pitchFamily="34" charset="0"/>
                <a:cs typeface="Arial" pitchFamily="34" charset="0"/>
              </a:rPr>
              <a:t>These two effects cancel, allowing the patch to radiate well even for thin substrates (though the bandwidth decreases).</a:t>
            </a:r>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31</a:t>
            </a:fld>
            <a:endParaRPr lang="en-US" dirty="0"/>
          </a:p>
        </p:txBody>
      </p:sp>
      <p:sp>
        <p:nvSpPr>
          <p:cNvPr id="7" name="TextBox 6"/>
          <p:cNvSpPr txBox="1"/>
          <p:nvPr/>
        </p:nvSpPr>
        <p:spPr>
          <a:xfrm>
            <a:off x="904974" y="718456"/>
            <a:ext cx="7564127" cy="707886"/>
          </a:xfrm>
          <a:prstGeom prst="rect">
            <a:avLst/>
          </a:prstGeom>
          <a:noFill/>
          <a:ln>
            <a:solidFill>
              <a:srgbClr val="0000FF"/>
            </a:solidFill>
          </a:ln>
        </p:spPr>
        <p:txBody>
          <a:bodyPr wrap="square" rtlCol="0">
            <a:spAutoFit/>
          </a:bodyPr>
          <a:lstStyle/>
          <a:p>
            <a:pPr algn="ctr"/>
            <a:r>
              <a:rPr lang="en-US" sz="2000" dirty="0" smtClean="0">
                <a:solidFill>
                  <a:srgbClr val="0000FF"/>
                </a:solidFill>
                <a:latin typeface="Arial" pitchFamily="34" charset="0"/>
                <a:cs typeface="Arial" pitchFamily="34" charset="0"/>
              </a:rPr>
              <a:t>A microstrip antenna can radiate well, even with a thin substrate, </a:t>
            </a:r>
          </a:p>
          <a:p>
            <a:pPr algn="ctr"/>
            <a:r>
              <a:rPr lang="en-US" sz="2000" dirty="0" smtClean="0">
                <a:solidFill>
                  <a:srgbClr val="0000FF"/>
                </a:solidFill>
                <a:latin typeface="Arial" pitchFamily="34" charset="0"/>
                <a:cs typeface="Arial" pitchFamily="34" charset="0"/>
              </a:rPr>
              <a:t>because of </a:t>
            </a:r>
            <a:r>
              <a:rPr lang="en-US" sz="2000" u="sng" dirty="0" smtClean="0">
                <a:solidFill>
                  <a:srgbClr val="0000FF"/>
                </a:solidFill>
                <a:latin typeface="Arial" pitchFamily="34" charset="0"/>
                <a:cs typeface="Arial" pitchFamily="34" charset="0"/>
              </a:rPr>
              <a:t>resonance</a:t>
            </a:r>
            <a:r>
              <a:rPr lang="en-US" sz="2000" dirty="0" smtClean="0">
                <a:solidFill>
                  <a:srgbClr val="0000FF"/>
                </a:solidFill>
                <a:latin typeface="Arial" pitchFamily="34" charset="0"/>
                <a:cs typeface="Arial" pitchFamily="34" charset="0"/>
              </a:rPr>
              <a:t>. </a:t>
            </a:r>
            <a:endParaRPr lang="en-US" sz="2000" dirty="0">
              <a:solidFill>
                <a:srgbClr val="0000FF"/>
              </a:solidFill>
              <a:latin typeface="Arial" pitchFamily="34" charset="0"/>
              <a:cs typeface="Arial" pitchFamily="34" charset="0"/>
            </a:endParaRPr>
          </a:p>
        </p:txBody>
      </p:sp>
      <p:grpSp>
        <p:nvGrpSpPr>
          <p:cNvPr id="29" name="Group 28"/>
          <p:cNvGrpSpPr/>
          <p:nvPr/>
        </p:nvGrpSpPr>
        <p:grpSpPr>
          <a:xfrm>
            <a:off x="976250" y="3826467"/>
            <a:ext cx="7308851" cy="2885616"/>
            <a:chOff x="976250" y="3826467"/>
            <a:chExt cx="7308851" cy="2885616"/>
          </a:xfrm>
        </p:grpSpPr>
        <p:sp>
          <p:nvSpPr>
            <p:cNvPr id="9" name="Rectangle 17"/>
            <p:cNvSpPr>
              <a:spLocks noChangeArrowheads="1"/>
            </p:cNvSpPr>
            <p:nvPr/>
          </p:nvSpPr>
          <p:spPr bwMode="auto">
            <a:xfrm>
              <a:off x="976250" y="5416683"/>
              <a:ext cx="60198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 name="Rectangle 18"/>
            <p:cNvSpPr>
              <a:spLocks noChangeArrowheads="1"/>
            </p:cNvSpPr>
            <p:nvPr/>
          </p:nvSpPr>
          <p:spPr bwMode="auto">
            <a:xfrm>
              <a:off x="976250" y="4883283"/>
              <a:ext cx="6019800" cy="533400"/>
            </a:xfrm>
            <a:prstGeom prst="rect">
              <a:avLst/>
            </a:prstGeom>
            <a:solidFill>
              <a:srgbClr val="DDDDDD"/>
            </a:solidFill>
            <a:ln w="9525">
              <a:noFill/>
              <a:miter lim="800000"/>
              <a:headEnd/>
              <a:tailEnd/>
            </a:ln>
          </p:spPr>
          <p:txBody>
            <a:bodyPr wrap="none" anchor="ctr"/>
            <a:lstStyle/>
            <a:p>
              <a:endParaRPr lang="en-US"/>
            </a:p>
          </p:txBody>
        </p:sp>
        <p:sp>
          <p:nvSpPr>
            <p:cNvPr id="11" name="Rectangle 19"/>
            <p:cNvSpPr>
              <a:spLocks noChangeArrowheads="1"/>
            </p:cNvSpPr>
            <p:nvPr/>
          </p:nvSpPr>
          <p:spPr bwMode="auto">
            <a:xfrm>
              <a:off x="2119250" y="4807083"/>
              <a:ext cx="3581400" cy="76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 name="Rectangle 20"/>
            <p:cNvSpPr>
              <a:spLocks noChangeArrowheads="1"/>
            </p:cNvSpPr>
            <p:nvPr/>
          </p:nvSpPr>
          <p:spPr bwMode="auto">
            <a:xfrm>
              <a:off x="31860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21"/>
            <p:cNvSpPr>
              <a:spLocks noChangeArrowheads="1"/>
            </p:cNvSpPr>
            <p:nvPr/>
          </p:nvSpPr>
          <p:spPr bwMode="auto">
            <a:xfrm>
              <a:off x="2728850" y="5492883"/>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22"/>
            <p:cNvSpPr>
              <a:spLocks noChangeArrowheads="1"/>
            </p:cNvSpPr>
            <p:nvPr/>
          </p:nvSpPr>
          <p:spPr bwMode="auto">
            <a:xfrm>
              <a:off x="2728850" y="5429383"/>
              <a:ext cx="569913" cy="635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 name="Rectangle 23"/>
            <p:cNvSpPr>
              <a:spLocks noChangeArrowheads="1"/>
            </p:cNvSpPr>
            <p:nvPr/>
          </p:nvSpPr>
          <p:spPr bwMode="auto">
            <a:xfrm>
              <a:off x="2957450" y="4883283"/>
              <a:ext cx="762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Rectangle 24"/>
            <p:cNvSpPr>
              <a:spLocks noChangeArrowheads="1"/>
            </p:cNvSpPr>
            <p:nvPr/>
          </p:nvSpPr>
          <p:spPr bwMode="auto">
            <a:xfrm>
              <a:off x="3272600" y="5500821"/>
              <a:ext cx="427038" cy="80963"/>
            </a:xfrm>
            <a:prstGeom prst="rect">
              <a:avLst/>
            </a:prstGeom>
            <a:solidFill>
              <a:schemeClr val="accent1"/>
            </a:solidFill>
            <a:ln w="9525">
              <a:noFill/>
              <a:miter lim="800000"/>
              <a:headEnd/>
              <a:tailEnd/>
            </a:ln>
          </p:spPr>
          <p:txBody>
            <a:bodyPr wrap="none" anchor="ctr"/>
            <a:lstStyle/>
            <a:p>
              <a:endParaRPr lang="en-US"/>
            </a:p>
          </p:txBody>
        </p:sp>
        <p:sp>
          <p:nvSpPr>
            <p:cNvPr id="17" name="Rectangle 25"/>
            <p:cNvSpPr>
              <a:spLocks noChangeArrowheads="1"/>
            </p:cNvSpPr>
            <p:nvPr/>
          </p:nvSpPr>
          <p:spPr bwMode="auto">
            <a:xfrm>
              <a:off x="2306122" y="5502408"/>
              <a:ext cx="427038" cy="80963"/>
            </a:xfrm>
            <a:prstGeom prst="rect">
              <a:avLst/>
            </a:prstGeom>
            <a:solidFill>
              <a:schemeClr val="accent1"/>
            </a:solidFill>
            <a:ln w="9525">
              <a:noFill/>
              <a:miter lim="800000"/>
              <a:headEnd/>
              <a:tailEnd/>
            </a:ln>
          </p:spPr>
          <p:txBody>
            <a:bodyPr wrap="none" anchor="ctr"/>
            <a:lstStyle/>
            <a:p>
              <a:endParaRPr lang="en-US"/>
            </a:p>
          </p:txBody>
        </p:sp>
        <p:sp>
          <p:nvSpPr>
            <p:cNvPr id="18" name="Line 26"/>
            <p:cNvSpPr>
              <a:spLocks noChangeShapeType="1"/>
            </p:cNvSpPr>
            <p:nvPr/>
          </p:nvSpPr>
          <p:spPr bwMode="auto">
            <a:xfrm>
              <a:off x="7211950" y="5411694"/>
              <a:ext cx="622300" cy="0"/>
            </a:xfrm>
            <a:prstGeom prst="line">
              <a:avLst/>
            </a:prstGeom>
            <a:noFill/>
            <a:ln w="9525">
              <a:solidFill>
                <a:schemeClr val="tx1"/>
              </a:solidFill>
              <a:round/>
              <a:headEnd/>
              <a:tailEnd type="triangle" w="med" len="med"/>
            </a:ln>
          </p:spPr>
          <p:txBody>
            <a:bodyPr wrap="none"/>
            <a:lstStyle/>
            <a:p>
              <a:endParaRPr lang="en-US"/>
            </a:p>
          </p:txBody>
        </p:sp>
        <p:sp>
          <p:nvSpPr>
            <p:cNvPr id="19" name="Text Box 27"/>
            <p:cNvSpPr txBox="1">
              <a:spLocks noChangeArrowheads="1"/>
            </p:cNvSpPr>
            <p:nvPr/>
          </p:nvSpPr>
          <p:spPr bwMode="auto">
            <a:xfrm>
              <a:off x="7966013" y="514363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cxnSp>
          <p:nvCxnSpPr>
            <p:cNvPr id="21" name="Straight Arrow Connector 20"/>
            <p:cNvCxnSpPr/>
            <p:nvPr/>
          </p:nvCxnSpPr>
          <p:spPr bwMode="auto">
            <a:xfrm>
              <a:off x="3788229" y="4953008"/>
              <a:ext cx="576943" cy="0"/>
            </a:xfrm>
            <a:prstGeom prst="straightConnector1">
              <a:avLst/>
            </a:prstGeom>
            <a:solidFill>
              <a:schemeClr val="accent1"/>
            </a:solidFill>
            <a:ln w="76200" cap="flat" cmpd="sng" algn="ctr">
              <a:solidFill>
                <a:srgbClr val="0000FF"/>
              </a:solidFill>
              <a:prstDash val="solid"/>
              <a:round/>
              <a:headEnd type="none" w="med" len="med"/>
              <a:tailEnd type="triangle" w="med" len="sm"/>
            </a:ln>
            <a:effectLst/>
          </p:spPr>
        </p:cxnSp>
        <p:graphicFrame>
          <p:nvGraphicFramePr>
            <p:cNvPr id="247810" name="Object 4"/>
            <p:cNvGraphicFramePr>
              <a:graphicFrameLocks noChangeAspect="1"/>
            </p:cNvGraphicFramePr>
            <p:nvPr/>
          </p:nvGraphicFramePr>
          <p:xfrm>
            <a:off x="1125539" y="4909467"/>
            <a:ext cx="337463" cy="468993"/>
          </p:xfrm>
          <a:graphic>
            <a:graphicData uri="http://schemas.openxmlformats.org/presentationml/2006/ole">
              <mc:AlternateContent xmlns:mc="http://schemas.openxmlformats.org/markup-compatibility/2006">
                <mc:Choice xmlns:v="urn:schemas-microsoft-com:vml" Requires="v">
                  <p:oleObj spid="_x0000_s247898" name="Equation" r:id="rId3" imgW="165028" imgH="228501" progId="Equation.DSMT4">
                    <p:embed/>
                  </p:oleObj>
                </mc:Choice>
                <mc:Fallback>
                  <p:oleObj name="Equation" r:id="rId3" imgW="165028" imgH="228501"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9" y="4909467"/>
                          <a:ext cx="337463" cy="468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1" name="Object 4"/>
            <p:cNvGraphicFramePr>
              <a:graphicFrameLocks noChangeAspect="1"/>
            </p:cNvGraphicFramePr>
            <p:nvPr/>
          </p:nvGraphicFramePr>
          <p:xfrm>
            <a:off x="5601834" y="5007438"/>
            <a:ext cx="236636" cy="332014"/>
          </p:xfrm>
          <a:graphic>
            <a:graphicData uri="http://schemas.openxmlformats.org/presentationml/2006/ole">
              <mc:AlternateContent xmlns:mc="http://schemas.openxmlformats.org/markup-compatibility/2006">
                <mc:Choice xmlns:v="urn:schemas-microsoft-com:vml" Requires="v">
                  <p:oleObj spid="_x0000_s247899" name="Equation" r:id="rId5" imgW="126725" imgH="177415" progId="Equation.DSMT4">
                    <p:embed/>
                  </p:oleObj>
                </mc:Choice>
                <mc:Fallback>
                  <p:oleObj name="Equation" r:id="rId5" imgW="126725" imgH="177415"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834" y="5007438"/>
                          <a:ext cx="236636" cy="332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Arrow Connector 24"/>
            <p:cNvCxnSpPr/>
            <p:nvPr/>
          </p:nvCxnSpPr>
          <p:spPr bwMode="auto">
            <a:xfrm>
              <a:off x="5943600" y="4852069"/>
              <a:ext cx="0" cy="55517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aphicFrame>
          <p:nvGraphicFramePr>
            <p:cNvPr id="247812" name="Object 4"/>
            <p:cNvGraphicFramePr>
              <a:graphicFrameLocks noChangeAspect="1"/>
            </p:cNvGraphicFramePr>
            <p:nvPr/>
          </p:nvGraphicFramePr>
          <p:xfrm>
            <a:off x="4434115" y="4883612"/>
            <a:ext cx="331788" cy="427038"/>
          </p:xfrm>
          <a:graphic>
            <a:graphicData uri="http://schemas.openxmlformats.org/presentationml/2006/ole">
              <mc:AlternateContent xmlns:mc="http://schemas.openxmlformats.org/markup-compatibility/2006">
                <mc:Choice xmlns:v="urn:schemas-microsoft-com:vml" Requires="v">
                  <p:oleObj spid="_x0000_s247900" name="Equation" r:id="rId7" imgW="177646" imgH="228402" progId="Equation.DSMT4">
                    <p:embed/>
                  </p:oleObj>
                </mc:Choice>
                <mc:Fallback>
                  <p:oleObj name="Equation" r:id="rId7" imgW="177646" imgH="228402"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4115" y="4883612"/>
                          <a:ext cx="33178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Line 26"/>
            <p:cNvSpPr>
              <a:spLocks noChangeShapeType="1"/>
            </p:cNvSpPr>
            <p:nvPr/>
          </p:nvSpPr>
          <p:spPr bwMode="auto">
            <a:xfrm rot="16200000">
              <a:off x="1934806" y="4499722"/>
              <a:ext cx="421502" cy="0"/>
            </a:xfrm>
            <a:prstGeom prst="line">
              <a:avLst/>
            </a:prstGeom>
            <a:noFill/>
            <a:ln w="9525">
              <a:solidFill>
                <a:schemeClr val="tx1"/>
              </a:solidFill>
              <a:round/>
              <a:headEnd/>
              <a:tailEnd type="triangle" w="med" len="med"/>
            </a:ln>
          </p:spPr>
          <p:txBody>
            <a:bodyPr wrap="none"/>
            <a:lstStyle/>
            <a:p>
              <a:endParaRPr lang="en-US"/>
            </a:p>
          </p:txBody>
        </p:sp>
        <p:sp>
          <p:nvSpPr>
            <p:cNvPr id="28" name="Text Box 27"/>
            <p:cNvSpPr txBox="1">
              <a:spLocks noChangeArrowheads="1"/>
            </p:cNvSpPr>
            <p:nvPr/>
          </p:nvSpPr>
          <p:spPr bwMode="auto">
            <a:xfrm>
              <a:off x="2000642" y="3826467"/>
              <a:ext cx="304892" cy="461665"/>
            </a:xfrm>
            <a:prstGeom prst="rect">
              <a:avLst/>
            </a:prstGeom>
            <a:noFill/>
            <a:ln w="9525">
              <a:noFill/>
              <a:miter lim="800000"/>
              <a:headEnd/>
              <a:tailEnd/>
            </a:ln>
          </p:spPr>
          <p:txBody>
            <a:bodyPr wrap="none">
              <a:spAutoFit/>
            </a:bodyPr>
            <a:lstStyle/>
            <a:p>
              <a:pPr eaLnBrk="1" hangingPunct="1"/>
              <a:r>
                <a:rPr lang="en-US" sz="2400" i="1" dirty="0" smtClean="0">
                  <a:latin typeface="Times New Roman" pitchFamily="18" charset="0"/>
                </a:rPr>
                <a:t>z</a:t>
              </a:r>
              <a:endParaRPr lang="en-US" sz="2400" i="1" dirty="0">
                <a:latin typeface="Times New Roman" pitchFamily="18" charset="0"/>
              </a:endParaRPr>
            </a:p>
          </p:txBody>
        </p:sp>
      </p:grpSp>
      <p:graphicFrame>
        <p:nvGraphicFramePr>
          <p:cNvPr id="247813" name="Object 5"/>
          <p:cNvGraphicFramePr>
            <a:graphicFrameLocks noChangeAspect="1"/>
          </p:cNvGraphicFramePr>
          <p:nvPr/>
        </p:nvGraphicFramePr>
        <p:xfrm>
          <a:off x="6110288" y="3813629"/>
          <a:ext cx="1495425" cy="749300"/>
        </p:xfrm>
        <a:graphic>
          <a:graphicData uri="http://schemas.openxmlformats.org/presentationml/2006/ole">
            <mc:AlternateContent xmlns:mc="http://schemas.openxmlformats.org/markup-compatibility/2006">
              <mc:Choice xmlns:v="urn:schemas-microsoft-com:vml" Requires="v">
                <p:oleObj spid="_x0000_s247901" name="Equation" r:id="rId9" imgW="787058" imgH="393529" progId="Equation.DSMT4">
                  <p:embed/>
                </p:oleObj>
              </mc:Choice>
              <mc:Fallback>
                <p:oleObj name="Equation" r:id="rId9" imgW="787058" imgH="393529"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0288" y="3813629"/>
                        <a:ext cx="1495425" cy="749300"/>
                      </a:xfrm>
                      <a:prstGeom prst="rect">
                        <a:avLst/>
                      </a:prstGeom>
                      <a:solidFill>
                        <a:srgbClr val="FFFF99"/>
                      </a:solidFill>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3"/>
          <p:cNvSpPr txBox="1">
            <a:spLocks noChangeArrowheads="1"/>
          </p:cNvSpPr>
          <p:nvPr/>
        </p:nvSpPr>
        <p:spPr bwMode="auto">
          <a:xfrm>
            <a:off x="698501" y="1841688"/>
            <a:ext cx="3644900" cy="400110"/>
          </a:xfrm>
          <a:prstGeom prst="rect">
            <a:avLst/>
          </a:prstGeom>
          <a:noFill/>
          <a:ln w="9525">
            <a:noFill/>
            <a:miter lim="800000"/>
            <a:headEnd/>
            <a:tailEnd/>
          </a:ln>
        </p:spPr>
        <p:txBody>
          <a:bodyPr wrap="square">
            <a:spAutoFit/>
          </a:bodyPr>
          <a:lstStyle/>
          <a:p>
            <a:pPr eaLnBrk="1" hangingPunct="1"/>
            <a:r>
              <a:rPr lang="en-US" sz="2000" dirty="0">
                <a:solidFill>
                  <a:srgbClr val="0000FF"/>
                </a:solidFill>
                <a:latin typeface="Arial" charset="0"/>
              </a:rPr>
              <a:t>On patch and ground </a:t>
            </a:r>
            <a:r>
              <a:rPr lang="en-US" sz="2000" dirty="0" smtClean="0">
                <a:solidFill>
                  <a:srgbClr val="0000FF"/>
                </a:solidFill>
                <a:latin typeface="Arial" charset="0"/>
              </a:rPr>
              <a:t>plane:</a:t>
            </a:r>
            <a:endParaRPr lang="en-US" sz="2000" dirty="0">
              <a:solidFill>
                <a:srgbClr val="0000FF"/>
              </a:solidFill>
              <a:latin typeface="Arial" charset="0"/>
            </a:endParaRPr>
          </a:p>
        </p:txBody>
      </p:sp>
      <p:graphicFrame>
        <p:nvGraphicFramePr>
          <p:cNvPr id="1026" name="Object 4"/>
          <p:cNvGraphicFramePr>
            <a:graphicFrameLocks noChangeAspect="1"/>
          </p:cNvGraphicFramePr>
          <p:nvPr/>
        </p:nvGraphicFramePr>
        <p:xfrm>
          <a:off x="4119329" y="1813296"/>
          <a:ext cx="924715" cy="490127"/>
        </p:xfrm>
        <a:graphic>
          <a:graphicData uri="http://schemas.openxmlformats.org/presentationml/2006/ole">
            <mc:AlternateContent xmlns:mc="http://schemas.openxmlformats.org/markup-compatibility/2006">
              <mc:Choice xmlns:v="urn:schemas-microsoft-com:vml" Requires="v">
                <p:oleObj spid="_x0000_s1114" name="Equation" r:id="rId3" imgW="431613" imgH="228501" progId="Equation.DSMT4">
                  <p:embed/>
                </p:oleObj>
              </mc:Choice>
              <mc:Fallback>
                <p:oleObj name="Equation" r:id="rId3" imgW="431613" imgH="228501"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329" y="1813296"/>
                        <a:ext cx="924715" cy="49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6140225" y="1811883"/>
          <a:ext cx="1255134" cy="513993"/>
        </p:xfrm>
        <a:graphic>
          <a:graphicData uri="http://schemas.openxmlformats.org/presentationml/2006/ole">
            <mc:AlternateContent xmlns:mc="http://schemas.openxmlformats.org/markup-compatibility/2006">
              <mc:Choice xmlns:v="urn:schemas-microsoft-com:vml" Requires="v">
                <p:oleObj spid="_x0000_s1115" name="Equation" r:id="rId5" imgW="558800" imgH="228600" progId="Equation.DSMT4">
                  <p:embed/>
                </p:oleObj>
              </mc:Choice>
              <mc:Fallback>
                <p:oleObj name="Equation" r:id="rId5" imgW="558800" imgH="2286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225" y="1811883"/>
                        <a:ext cx="1255134" cy="513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6"/>
          <p:cNvSpPr txBox="1">
            <a:spLocks noChangeArrowheads="1"/>
          </p:cNvSpPr>
          <p:nvPr/>
        </p:nvSpPr>
        <p:spPr bwMode="auto">
          <a:xfrm>
            <a:off x="1093332" y="2652261"/>
            <a:ext cx="6613752" cy="646331"/>
          </a:xfrm>
          <a:prstGeom prst="rect">
            <a:avLst/>
          </a:prstGeom>
          <a:noFill/>
          <a:ln w="9525">
            <a:noFill/>
            <a:miter lim="800000"/>
            <a:headEnd/>
            <a:tailEnd/>
          </a:ln>
        </p:spPr>
        <p:txBody>
          <a:bodyPr wrap="square">
            <a:spAutoFit/>
          </a:bodyPr>
          <a:lstStyle/>
          <a:p>
            <a:pPr algn="ctr" eaLnBrk="1" hangingPunct="1"/>
            <a:r>
              <a:rPr lang="en-US" dirty="0">
                <a:latin typeface="Arial" charset="0"/>
              </a:rPr>
              <a:t>Inside the patch cavity, because of the thin substrate, </a:t>
            </a:r>
            <a:endParaRPr lang="en-US" dirty="0" smtClean="0">
              <a:latin typeface="Arial" charset="0"/>
            </a:endParaRPr>
          </a:p>
          <a:p>
            <a:pPr algn="ctr" eaLnBrk="1" hangingPunct="1"/>
            <a:r>
              <a:rPr lang="en-US" dirty="0" smtClean="0">
                <a:latin typeface="Arial" charset="0"/>
              </a:rPr>
              <a:t>the </a:t>
            </a:r>
            <a:r>
              <a:rPr lang="en-US" dirty="0">
                <a:latin typeface="Arial" charset="0"/>
              </a:rPr>
              <a:t>electric field vector is approximately independent of </a:t>
            </a:r>
            <a:r>
              <a:rPr lang="en-US" i="1" dirty="0">
                <a:latin typeface="Times New Roman" pitchFamily="18" charset="0"/>
              </a:rPr>
              <a:t>z</a:t>
            </a:r>
            <a:r>
              <a:rPr lang="en-US" dirty="0">
                <a:latin typeface="Arial" charset="0"/>
              </a:rPr>
              <a:t>.</a:t>
            </a:r>
          </a:p>
        </p:txBody>
      </p:sp>
      <p:sp>
        <p:nvSpPr>
          <p:cNvPr id="1033" name="AutoShape 7"/>
          <p:cNvSpPr>
            <a:spLocks noChangeArrowheads="1"/>
          </p:cNvSpPr>
          <p:nvPr/>
        </p:nvSpPr>
        <p:spPr bwMode="auto">
          <a:xfrm>
            <a:off x="5408442" y="1958502"/>
            <a:ext cx="436562" cy="218640"/>
          </a:xfrm>
          <a:prstGeom prst="rightArrow">
            <a:avLst>
              <a:gd name="adj1" fmla="val 50000"/>
              <a:gd name="adj2" fmla="val 84877"/>
            </a:avLst>
          </a:prstGeom>
          <a:solidFill>
            <a:srgbClr val="66FFFF"/>
          </a:solidFill>
          <a:ln w="9525">
            <a:solidFill>
              <a:schemeClr val="tx1"/>
            </a:solidFill>
            <a:miter lim="800000"/>
            <a:headEnd/>
            <a:tailEnd/>
          </a:ln>
        </p:spPr>
        <p:txBody>
          <a:bodyPr wrap="none" anchor="ctr"/>
          <a:lstStyle/>
          <a:p>
            <a:endParaRPr lang="en-US"/>
          </a:p>
        </p:txBody>
      </p:sp>
      <p:sp>
        <p:nvSpPr>
          <p:cNvPr id="1034" name="Text Box 8"/>
          <p:cNvSpPr txBox="1">
            <a:spLocks noChangeArrowheads="1"/>
          </p:cNvSpPr>
          <p:nvPr/>
        </p:nvSpPr>
        <p:spPr bwMode="auto">
          <a:xfrm>
            <a:off x="2614839" y="3720710"/>
            <a:ext cx="851515" cy="369332"/>
          </a:xfrm>
          <a:prstGeom prst="rect">
            <a:avLst/>
          </a:prstGeom>
          <a:noFill/>
          <a:ln w="9525">
            <a:noFill/>
            <a:miter lim="800000"/>
            <a:headEnd/>
            <a:tailEnd/>
          </a:ln>
        </p:spPr>
        <p:txBody>
          <a:bodyPr wrap="none">
            <a:spAutoFit/>
          </a:bodyPr>
          <a:lstStyle/>
          <a:p>
            <a:pPr eaLnBrk="1" hangingPunct="1"/>
            <a:r>
              <a:rPr lang="en-US" dirty="0">
                <a:solidFill>
                  <a:srgbClr val="0000FF"/>
                </a:solidFill>
                <a:latin typeface="Arial" charset="0"/>
              </a:rPr>
              <a:t>Hence</a:t>
            </a:r>
          </a:p>
        </p:txBody>
      </p:sp>
      <p:graphicFrame>
        <p:nvGraphicFramePr>
          <p:cNvPr id="1028" name="Object 9"/>
          <p:cNvGraphicFramePr>
            <a:graphicFrameLocks noChangeAspect="1"/>
          </p:cNvGraphicFramePr>
          <p:nvPr/>
        </p:nvGraphicFramePr>
        <p:xfrm>
          <a:off x="3562578" y="3612390"/>
          <a:ext cx="3449637" cy="622300"/>
        </p:xfrm>
        <a:graphic>
          <a:graphicData uri="http://schemas.openxmlformats.org/presentationml/2006/ole">
            <mc:AlternateContent xmlns:mc="http://schemas.openxmlformats.org/markup-compatibility/2006">
              <mc:Choice xmlns:v="urn:schemas-microsoft-com:vml" Requires="v">
                <p:oleObj spid="_x0000_s1116" name="Equation" r:id="rId7" imgW="1409088" imgH="253890" progId="Equation.DSMT4">
                  <p:embed/>
                </p:oleObj>
              </mc:Choice>
              <mc:Fallback>
                <p:oleObj name="Equation" r:id="rId7" imgW="1409088" imgH="25389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2578" y="3612390"/>
                        <a:ext cx="3449637" cy="622300"/>
                      </a:xfrm>
                      <a:prstGeom prst="rect">
                        <a:avLst/>
                      </a:prstGeom>
                      <a:solidFill>
                        <a:srgbClr val="FFFF99"/>
                      </a:solidFill>
                      <a:ln w="9525">
                        <a:solidFill>
                          <a:srgbClr val="FFFF99"/>
                        </a:solidFill>
                        <a:miter lim="800000"/>
                        <a:headEnd/>
                        <a:tailEnd/>
                      </a:ln>
                    </p:spPr>
                  </p:pic>
                </p:oleObj>
              </mc:Fallback>
            </mc:AlternateContent>
          </a:graphicData>
        </a:graphic>
      </p:graphicFrame>
      <p:sp>
        <p:nvSpPr>
          <p:cNvPr id="16" name="Slide Number Placeholder 15"/>
          <p:cNvSpPr>
            <a:spLocks noGrp="1"/>
          </p:cNvSpPr>
          <p:nvPr>
            <p:ph type="sldNum" sz="quarter" idx="4"/>
          </p:nvPr>
        </p:nvSpPr>
        <p:spPr/>
        <p:txBody>
          <a:bodyPr/>
          <a:lstStyle/>
          <a:p>
            <a:pPr>
              <a:defRPr/>
            </a:pPr>
            <a:fld id="{70B0E88B-1183-42A5-A789-9A7FFF2AFA69}" type="slidenum">
              <a:rPr lang="en-US" smtClean="0"/>
              <a:pPr>
                <a:defRPr/>
              </a:pPr>
              <a:t>32</a:t>
            </a:fld>
            <a:endParaRPr lang="en-US" dirty="0"/>
          </a:p>
        </p:txBody>
      </p:sp>
      <p:grpSp>
        <p:nvGrpSpPr>
          <p:cNvPr id="22" name="Group 21"/>
          <p:cNvGrpSpPr/>
          <p:nvPr/>
        </p:nvGrpSpPr>
        <p:grpSpPr>
          <a:xfrm>
            <a:off x="2788558" y="4593772"/>
            <a:ext cx="3319138" cy="1582057"/>
            <a:chOff x="2908300" y="4767943"/>
            <a:chExt cx="3319138" cy="1582057"/>
          </a:xfrm>
        </p:grpSpPr>
        <p:sp>
          <p:nvSpPr>
            <p:cNvPr id="1035" name="Rectangle 10"/>
            <p:cNvSpPr>
              <a:spLocks noChangeArrowheads="1"/>
            </p:cNvSpPr>
            <p:nvPr/>
          </p:nvSpPr>
          <p:spPr bwMode="auto">
            <a:xfrm>
              <a:off x="2908300" y="6261100"/>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036" name="Rectangle 11"/>
            <p:cNvSpPr>
              <a:spLocks noChangeArrowheads="1"/>
            </p:cNvSpPr>
            <p:nvPr/>
          </p:nvSpPr>
          <p:spPr bwMode="auto">
            <a:xfrm>
              <a:off x="3594100" y="5829300"/>
              <a:ext cx="1765300" cy="55563"/>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037" name="Rectangle 12"/>
            <p:cNvSpPr>
              <a:spLocks noChangeArrowheads="1"/>
            </p:cNvSpPr>
            <p:nvPr/>
          </p:nvSpPr>
          <p:spPr bwMode="auto">
            <a:xfrm>
              <a:off x="3594100" y="5892800"/>
              <a:ext cx="1765300" cy="355600"/>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1038" name="Text Box 13"/>
            <p:cNvSpPr txBox="1">
              <a:spLocks noChangeArrowheads="1"/>
            </p:cNvSpPr>
            <p:nvPr/>
          </p:nvSpPr>
          <p:spPr bwMode="auto">
            <a:xfrm>
              <a:off x="3133499" y="5912079"/>
              <a:ext cx="287258" cy="338554"/>
            </a:xfrm>
            <a:prstGeom prst="rect">
              <a:avLst/>
            </a:prstGeom>
            <a:noFill/>
            <a:ln w="9525">
              <a:noFill/>
              <a:miter lim="800000"/>
              <a:headEnd/>
              <a:tailEnd/>
            </a:ln>
          </p:spPr>
          <p:txBody>
            <a:bodyPr wrap="none">
              <a:spAutoFit/>
            </a:bodyPr>
            <a:lstStyle/>
            <a:p>
              <a:pPr eaLnBrk="1" hangingPunct="1"/>
              <a:r>
                <a:rPr lang="en-US" sz="1600" i="1" dirty="0">
                  <a:latin typeface="Times New Roman" pitchFamily="18" charset="0"/>
                </a:rPr>
                <a:t>h</a:t>
              </a:r>
            </a:p>
          </p:txBody>
        </p:sp>
        <p:sp>
          <p:nvSpPr>
            <p:cNvPr id="1039" name="Line 14"/>
            <p:cNvSpPr>
              <a:spLocks noChangeShapeType="1"/>
            </p:cNvSpPr>
            <p:nvPr/>
          </p:nvSpPr>
          <p:spPr bwMode="auto">
            <a:xfrm rot="16200000" flipV="1">
              <a:off x="4699000" y="6070600"/>
              <a:ext cx="406400" cy="0"/>
            </a:xfrm>
            <a:prstGeom prst="line">
              <a:avLst/>
            </a:prstGeom>
            <a:noFill/>
            <a:ln w="28575">
              <a:solidFill>
                <a:schemeClr val="hlink"/>
              </a:solidFill>
              <a:round/>
              <a:headEnd/>
              <a:tailEnd type="triangle" w="med" len="med"/>
            </a:ln>
          </p:spPr>
          <p:txBody>
            <a:bodyPr wrap="none"/>
            <a:lstStyle/>
            <a:p>
              <a:endParaRPr lang="en-US"/>
            </a:p>
          </p:txBody>
        </p:sp>
        <p:graphicFrame>
          <p:nvGraphicFramePr>
            <p:cNvPr id="1029" name="Object 15"/>
            <p:cNvGraphicFramePr>
              <a:graphicFrameLocks noChangeAspect="1"/>
            </p:cNvGraphicFramePr>
            <p:nvPr/>
          </p:nvGraphicFramePr>
          <p:xfrm>
            <a:off x="5456691" y="5780314"/>
            <a:ext cx="770747" cy="350838"/>
          </p:xfrm>
          <a:graphic>
            <a:graphicData uri="http://schemas.openxmlformats.org/presentationml/2006/ole">
              <mc:AlternateContent xmlns:mc="http://schemas.openxmlformats.org/markup-compatibility/2006">
                <mc:Choice xmlns:v="urn:schemas-microsoft-com:vml" Requires="v">
                  <p:oleObj spid="_x0000_s1117" name="Equation" r:id="rId9" imgW="558558" imgH="253890" progId="Equation.DSMT4">
                    <p:embed/>
                  </p:oleObj>
                </mc:Choice>
                <mc:Fallback>
                  <p:oleObj name="Equation" r:id="rId9" imgW="558558" imgH="253890"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6691" y="5780314"/>
                          <a:ext cx="770747"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Straight Arrow Connector 17"/>
            <p:cNvCxnSpPr/>
            <p:nvPr/>
          </p:nvCxnSpPr>
          <p:spPr bwMode="auto">
            <a:xfrm flipV="1">
              <a:off x="3614057" y="5203372"/>
              <a:ext cx="0" cy="46808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9" name="TextBox 18"/>
            <p:cNvSpPr txBox="1"/>
            <p:nvPr/>
          </p:nvSpPr>
          <p:spPr>
            <a:xfrm>
              <a:off x="3483428" y="4767943"/>
              <a:ext cx="274434"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z</a:t>
              </a:r>
              <a:endParaRPr lang="en-US" i="1" dirty="0">
                <a:latin typeface="Times New Roman" pitchFamily="18" charset="0"/>
                <a:cs typeface="Times New Roman" pitchFamily="18" charset="0"/>
              </a:endParaRPr>
            </a:p>
          </p:txBody>
        </p:sp>
        <p:cxnSp>
          <p:nvCxnSpPr>
            <p:cNvPr id="21" name="Straight Arrow Connector 20"/>
            <p:cNvCxnSpPr/>
            <p:nvPr/>
          </p:nvCxnSpPr>
          <p:spPr bwMode="auto">
            <a:xfrm>
              <a:off x="3439886" y="5900057"/>
              <a:ext cx="0" cy="37011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sp>
        <p:nvSpPr>
          <p:cNvPr id="23" name="Text Box 2"/>
          <p:cNvSpPr txBox="1">
            <a:spLocks noChangeArrowheads="1"/>
          </p:cNvSpPr>
          <p:nvPr/>
        </p:nvSpPr>
        <p:spPr bwMode="auto">
          <a:xfrm>
            <a:off x="1580632"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24" name="TextBox 23"/>
          <p:cNvSpPr txBox="1"/>
          <p:nvPr/>
        </p:nvSpPr>
        <p:spPr>
          <a:xfrm>
            <a:off x="2365377" y="846234"/>
            <a:ext cx="4224875"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Thin Substrate Approximation</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3145046" y="2908089"/>
          <a:ext cx="3330575" cy="2451100"/>
        </p:xfrm>
        <a:graphic>
          <a:graphicData uri="http://schemas.openxmlformats.org/presentationml/2006/ole">
            <mc:AlternateContent xmlns:mc="http://schemas.openxmlformats.org/markup-compatibility/2006">
              <mc:Choice xmlns:v="urn:schemas-microsoft-com:vml" Requires="v">
                <p:oleObj spid="_x0000_s2072" name="Equation" r:id="rId3" imgW="1778000" imgH="1308100" progId="Equation.DSMT4">
                  <p:embed/>
                </p:oleObj>
              </mc:Choice>
              <mc:Fallback>
                <p:oleObj name="Equation" r:id="rId3" imgW="1778000" imgH="130810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046" y="2908089"/>
                        <a:ext cx="3330575"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962025" y="2158774"/>
            <a:ext cx="4003019"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Magnetic field inside patch cavity:</a:t>
            </a: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33</a:t>
            </a:fld>
            <a:endParaRPr lang="en-US" dirty="0"/>
          </a:p>
        </p:txBody>
      </p:sp>
      <p:sp>
        <p:nvSpPr>
          <p:cNvPr id="8" name="Text Box 2"/>
          <p:cNvSpPr txBox="1">
            <a:spLocks noChangeArrowheads="1"/>
          </p:cNvSpPr>
          <p:nvPr/>
        </p:nvSpPr>
        <p:spPr bwMode="auto">
          <a:xfrm>
            <a:off x="1450007"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10" name="TextBox 9"/>
          <p:cNvSpPr txBox="1"/>
          <p:nvPr/>
        </p:nvSpPr>
        <p:spPr>
          <a:xfrm>
            <a:off x="2365377" y="929362"/>
            <a:ext cx="4224875"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Thin Substrate Approximation</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2464026" y="1796143"/>
          <a:ext cx="3638550" cy="784225"/>
        </p:xfrm>
        <a:graphic>
          <a:graphicData uri="http://schemas.openxmlformats.org/presentationml/2006/ole">
            <mc:AlternateContent xmlns:mc="http://schemas.openxmlformats.org/markup-compatibility/2006">
              <mc:Choice xmlns:v="urn:schemas-microsoft-com:vml" Requires="v">
                <p:oleObj spid="_x0000_s3141" name="Equation" r:id="rId3" imgW="1943100" imgH="419100" progId="Equation.DSMT4">
                  <p:embed/>
                </p:oleObj>
              </mc:Choice>
              <mc:Fallback>
                <p:oleObj name="Equation" r:id="rId3" imgW="1943100" imgH="419100"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026" y="1796143"/>
                        <a:ext cx="3638550" cy="784225"/>
                      </a:xfrm>
                      <a:prstGeom prst="rect">
                        <a:avLst/>
                      </a:prstGeom>
                      <a:solidFill>
                        <a:srgbClr val="FFFF99"/>
                      </a:solidFill>
                    </p:spPr>
                  </p:pic>
                </p:oleObj>
              </mc:Fallback>
            </mc:AlternateContent>
          </a:graphicData>
        </a:graphic>
      </p:graphicFrame>
      <p:sp>
        <p:nvSpPr>
          <p:cNvPr id="3078" name="Text Box 4"/>
          <p:cNvSpPr txBox="1">
            <a:spLocks noChangeArrowheads="1"/>
          </p:cNvSpPr>
          <p:nvPr/>
        </p:nvSpPr>
        <p:spPr bwMode="auto">
          <a:xfrm>
            <a:off x="2312628" y="2908074"/>
            <a:ext cx="4121641" cy="923330"/>
          </a:xfrm>
          <a:prstGeom prst="rect">
            <a:avLst/>
          </a:prstGeom>
          <a:noFill/>
          <a:ln w="9525">
            <a:solidFill>
              <a:schemeClr val="tx1"/>
            </a:solidFill>
            <a:miter lim="800000"/>
            <a:headEnd/>
            <a:tailEnd/>
          </a:ln>
        </p:spPr>
        <p:txBody>
          <a:bodyPr wrap="none">
            <a:spAutoFit/>
          </a:bodyPr>
          <a:lstStyle/>
          <a:p>
            <a:pPr algn="ctr" eaLnBrk="1" hangingPunct="1"/>
            <a:r>
              <a:rPr lang="en-US" b="1" dirty="0">
                <a:latin typeface="Arial" charset="0"/>
              </a:rPr>
              <a:t>Note:</a:t>
            </a:r>
            <a:r>
              <a:rPr lang="en-US" dirty="0">
                <a:latin typeface="Arial" charset="0"/>
              </a:rPr>
              <a:t> </a:t>
            </a:r>
            <a:r>
              <a:rPr lang="en-US" dirty="0" smtClean="0">
                <a:latin typeface="Arial" charset="0"/>
              </a:rPr>
              <a:t/>
            </a:r>
            <a:br>
              <a:rPr lang="en-US" dirty="0" smtClean="0">
                <a:latin typeface="Arial" charset="0"/>
              </a:rPr>
            </a:br>
            <a:r>
              <a:rPr lang="en-US" dirty="0" smtClean="0">
                <a:latin typeface="Arial" charset="0"/>
              </a:rPr>
              <a:t>The </a:t>
            </a:r>
            <a:r>
              <a:rPr lang="en-US" dirty="0">
                <a:latin typeface="Arial" charset="0"/>
              </a:rPr>
              <a:t>magnetic field is purely horizontal.</a:t>
            </a:r>
          </a:p>
          <a:p>
            <a:pPr algn="ctr" eaLnBrk="1" hangingPunct="1"/>
            <a:r>
              <a:rPr lang="en-US" dirty="0">
                <a:latin typeface="Arial" charset="0"/>
              </a:rPr>
              <a:t>(The mode is </a:t>
            </a:r>
            <a:r>
              <a:rPr lang="en-US" dirty="0">
                <a:latin typeface="Arial" panose="020B0604020202020204" pitchFamily="34" charset="0"/>
                <a:cs typeface="Arial" panose="020B0604020202020204" pitchFamily="34" charset="0"/>
              </a:rPr>
              <a:t>TM</a:t>
            </a:r>
            <a:r>
              <a:rPr lang="en-US" i="1" baseline="-25000" dirty="0">
                <a:latin typeface="Times New Roman" pitchFamily="18" charset="0"/>
              </a:rPr>
              <a:t>z</a:t>
            </a:r>
            <a:r>
              <a:rPr lang="en-US" dirty="0">
                <a:latin typeface="Arial" charset="0"/>
              </a:rPr>
              <a:t>.)</a:t>
            </a:r>
          </a:p>
        </p:txBody>
      </p:sp>
      <p:sp>
        <p:nvSpPr>
          <p:cNvPr id="15" name="Slide Number Placeholder 14"/>
          <p:cNvSpPr>
            <a:spLocks noGrp="1"/>
          </p:cNvSpPr>
          <p:nvPr>
            <p:ph type="sldNum" sz="quarter" idx="4"/>
          </p:nvPr>
        </p:nvSpPr>
        <p:spPr/>
        <p:txBody>
          <a:bodyPr/>
          <a:lstStyle/>
          <a:p>
            <a:pPr>
              <a:defRPr/>
            </a:pPr>
            <a:fld id="{70B0E88B-1183-42A5-A789-9A7FFF2AFA69}" type="slidenum">
              <a:rPr lang="en-US" smtClean="0"/>
              <a:pPr>
                <a:defRPr/>
              </a:pPr>
              <a:t>34</a:t>
            </a:fld>
            <a:endParaRPr lang="en-US" dirty="0"/>
          </a:p>
        </p:txBody>
      </p:sp>
      <p:grpSp>
        <p:nvGrpSpPr>
          <p:cNvPr id="27" name="Group 26"/>
          <p:cNvGrpSpPr/>
          <p:nvPr/>
        </p:nvGrpSpPr>
        <p:grpSpPr>
          <a:xfrm>
            <a:off x="2755900" y="4397828"/>
            <a:ext cx="3319138" cy="1995343"/>
            <a:chOff x="1580243" y="4561114"/>
            <a:chExt cx="3319138" cy="1995343"/>
          </a:xfrm>
        </p:grpSpPr>
        <p:graphicFrame>
          <p:nvGraphicFramePr>
            <p:cNvPr id="3076" name="Object 14"/>
            <p:cNvGraphicFramePr>
              <a:graphicFrameLocks noChangeAspect="1"/>
            </p:cNvGraphicFramePr>
            <p:nvPr/>
          </p:nvGraphicFramePr>
          <p:xfrm>
            <a:off x="2654712" y="6199270"/>
            <a:ext cx="747713" cy="357187"/>
          </p:xfrm>
          <a:graphic>
            <a:graphicData uri="http://schemas.openxmlformats.org/presentationml/2006/ole">
              <mc:AlternateContent xmlns:mc="http://schemas.openxmlformats.org/markup-compatibility/2006">
                <mc:Choice xmlns:v="urn:schemas-microsoft-com:vml" Requires="v">
                  <p:oleObj spid="_x0000_s3142" name="Equation" r:id="rId5" imgW="533169" imgH="253890" progId="Equation.DSMT4">
                    <p:embed/>
                  </p:oleObj>
                </mc:Choice>
                <mc:Fallback>
                  <p:oleObj name="Equation" r:id="rId5" imgW="533169" imgH="253890" progId="Equation.DSMT4">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712" y="6199270"/>
                          <a:ext cx="747713"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6"/>
            <p:cNvGrpSpPr/>
            <p:nvPr/>
          </p:nvGrpSpPr>
          <p:grpSpPr>
            <a:xfrm>
              <a:off x="1580243" y="4561114"/>
              <a:ext cx="3319138" cy="1582057"/>
              <a:chOff x="2908300" y="4767943"/>
              <a:chExt cx="3319138" cy="1582057"/>
            </a:xfrm>
          </p:grpSpPr>
          <p:sp>
            <p:nvSpPr>
              <p:cNvPr id="18" name="Rectangle 10"/>
              <p:cNvSpPr>
                <a:spLocks noChangeArrowheads="1"/>
              </p:cNvSpPr>
              <p:nvPr/>
            </p:nvSpPr>
            <p:spPr bwMode="auto">
              <a:xfrm>
                <a:off x="2908300" y="6261100"/>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19" name="Rectangle 11"/>
              <p:cNvSpPr>
                <a:spLocks noChangeArrowheads="1"/>
              </p:cNvSpPr>
              <p:nvPr/>
            </p:nvSpPr>
            <p:spPr bwMode="auto">
              <a:xfrm>
                <a:off x="3594100" y="5829300"/>
                <a:ext cx="1765300" cy="55563"/>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20" name="Rectangle 12"/>
              <p:cNvSpPr>
                <a:spLocks noChangeArrowheads="1"/>
              </p:cNvSpPr>
              <p:nvPr/>
            </p:nvSpPr>
            <p:spPr bwMode="auto">
              <a:xfrm>
                <a:off x="3594100" y="5892800"/>
                <a:ext cx="1765300" cy="355600"/>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21" name="Text Box 13"/>
              <p:cNvSpPr txBox="1">
                <a:spLocks noChangeArrowheads="1"/>
              </p:cNvSpPr>
              <p:nvPr/>
            </p:nvSpPr>
            <p:spPr bwMode="auto">
              <a:xfrm>
                <a:off x="3133499" y="5912079"/>
                <a:ext cx="287258" cy="338554"/>
              </a:xfrm>
              <a:prstGeom prst="rect">
                <a:avLst/>
              </a:prstGeom>
              <a:noFill/>
              <a:ln w="9525">
                <a:noFill/>
                <a:miter lim="800000"/>
                <a:headEnd/>
                <a:tailEnd/>
              </a:ln>
            </p:spPr>
            <p:txBody>
              <a:bodyPr wrap="none">
                <a:spAutoFit/>
              </a:bodyPr>
              <a:lstStyle/>
              <a:p>
                <a:pPr eaLnBrk="1" hangingPunct="1"/>
                <a:r>
                  <a:rPr lang="en-US" sz="1600" i="1" dirty="0">
                    <a:latin typeface="Times New Roman" pitchFamily="18" charset="0"/>
                  </a:rPr>
                  <a:t>h</a:t>
                </a:r>
              </a:p>
            </p:txBody>
          </p:sp>
          <p:sp>
            <p:nvSpPr>
              <p:cNvPr id="22" name="Line 14"/>
              <p:cNvSpPr>
                <a:spLocks noChangeShapeType="1"/>
              </p:cNvSpPr>
              <p:nvPr/>
            </p:nvSpPr>
            <p:spPr bwMode="auto">
              <a:xfrm rot="16200000" flipV="1">
                <a:off x="4699000" y="6070600"/>
                <a:ext cx="406400" cy="0"/>
              </a:xfrm>
              <a:prstGeom prst="line">
                <a:avLst/>
              </a:prstGeom>
              <a:noFill/>
              <a:ln w="28575">
                <a:solidFill>
                  <a:schemeClr val="hlink"/>
                </a:solidFill>
                <a:round/>
                <a:headEnd/>
                <a:tailEnd type="triangle" w="med" len="med"/>
              </a:ln>
            </p:spPr>
            <p:txBody>
              <a:bodyPr wrap="none"/>
              <a:lstStyle/>
              <a:p>
                <a:endParaRPr lang="en-US"/>
              </a:p>
            </p:txBody>
          </p:sp>
          <p:graphicFrame>
            <p:nvGraphicFramePr>
              <p:cNvPr id="23" name="Object 15"/>
              <p:cNvGraphicFramePr>
                <a:graphicFrameLocks noChangeAspect="1"/>
              </p:cNvGraphicFramePr>
              <p:nvPr/>
            </p:nvGraphicFramePr>
            <p:xfrm>
              <a:off x="5456691" y="5780314"/>
              <a:ext cx="770747" cy="350838"/>
            </p:xfrm>
            <a:graphic>
              <a:graphicData uri="http://schemas.openxmlformats.org/presentationml/2006/ole">
                <mc:AlternateContent xmlns:mc="http://schemas.openxmlformats.org/markup-compatibility/2006">
                  <mc:Choice xmlns:v="urn:schemas-microsoft-com:vml" Requires="v">
                    <p:oleObj spid="_x0000_s3143" name="Equation" r:id="rId7" imgW="558558" imgH="253890" progId="Equation.DSMT4">
                      <p:embed/>
                    </p:oleObj>
                  </mc:Choice>
                  <mc:Fallback>
                    <p:oleObj name="Equation" r:id="rId7" imgW="558558" imgH="253890" progId="Equation.DSMT4">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6691" y="5780314"/>
                            <a:ext cx="770747"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Straight Arrow Connector 23"/>
              <p:cNvCxnSpPr/>
              <p:nvPr/>
            </p:nvCxnSpPr>
            <p:spPr bwMode="auto">
              <a:xfrm flipV="1">
                <a:off x="3614057" y="5203372"/>
                <a:ext cx="0" cy="46808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25" name="TextBox 24"/>
              <p:cNvSpPr txBox="1"/>
              <p:nvPr/>
            </p:nvSpPr>
            <p:spPr>
              <a:xfrm>
                <a:off x="3483428" y="4767943"/>
                <a:ext cx="274434"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z</a:t>
                </a:r>
                <a:endParaRPr lang="en-US" i="1" dirty="0">
                  <a:latin typeface="Times New Roman" pitchFamily="18" charset="0"/>
                  <a:cs typeface="Times New Roman" pitchFamily="18" charset="0"/>
                </a:endParaRPr>
              </a:p>
            </p:txBody>
          </p:sp>
          <p:cxnSp>
            <p:nvCxnSpPr>
              <p:cNvPr id="26" name="Straight Arrow Connector 25"/>
              <p:cNvCxnSpPr/>
              <p:nvPr/>
            </p:nvCxnSpPr>
            <p:spPr bwMode="auto">
              <a:xfrm>
                <a:off x="3480830" y="5872761"/>
                <a:ext cx="0" cy="37011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grpSp>
          <p:nvGrpSpPr>
            <p:cNvPr id="3084" name="Group 11"/>
            <p:cNvGrpSpPr>
              <a:grpSpLocks/>
            </p:cNvGrpSpPr>
            <p:nvPr/>
          </p:nvGrpSpPr>
          <p:grpSpPr bwMode="auto">
            <a:xfrm>
              <a:off x="2864490" y="5783571"/>
              <a:ext cx="171450" cy="171450"/>
              <a:chOff x="4016" y="3324"/>
              <a:chExt cx="108" cy="108"/>
            </a:xfrm>
          </p:grpSpPr>
          <p:sp>
            <p:nvSpPr>
              <p:cNvPr id="3085" name="Oval 12"/>
              <p:cNvSpPr>
                <a:spLocks noChangeArrowheads="1"/>
              </p:cNvSpPr>
              <p:nvPr/>
            </p:nvSpPr>
            <p:spPr bwMode="auto">
              <a:xfrm>
                <a:off x="4016" y="3324"/>
                <a:ext cx="108" cy="108"/>
              </a:xfrm>
              <a:prstGeom prst="ellipse">
                <a:avLst/>
              </a:prstGeom>
              <a:solidFill>
                <a:srgbClr val="66FFFF"/>
              </a:solidFill>
              <a:ln w="9525">
                <a:solidFill>
                  <a:schemeClr val="accent1"/>
                </a:solidFill>
                <a:round/>
                <a:headEnd/>
                <a:tailEnd/>
              </a:ln>
            </p:spPr>
            <p:txBody>
              <a:bodyPr wrap="none" anchor="ctr"/>
              <a:lstStyle/>
              <a:p>
                <a:endParaRPr lang="en-US"/>
              </a:p>
            </p:txBody>
          </p:sp>
          <p:sp>
            <p:nvSpPr>
              <p:cNvPr id="3086" name="Oval 13"/>
              <p:cNvSpPr>
                <a:spLocks noChangeArrowheads="1"/>
              </p:cNvSpPr>
              <p:nvPr/>
            </p:nvSpPr>
            <p:spPr bwMode="auto">
              <a:xfrm>
                <a:off x="4042" y="3350"/>
                <a:ext cx="56" cy="56"/>
              </a:xfrm>
              <a:prstGeom prst="ellipse">
                <a:avLst/>
              </a:prstGeom>
              <a:solidFill>
                <a:schemeClr val="bg2"/>
              </a:solidFill>
              <a:ln w="9525">
                <a:solidFill>
                  <a:schemeClr val="bg2"/>
                </a:solidFill>
                <a:round/>
                <a:headEnd/>
                <a:tailEnd/>
              </a:ln>
            </p:spPr>
            <p:txBody>
              <a:bodyPr wrap="none" anchor="ctr"/>
              <a:lstStyle/>
              <a:p>
                <a:endParaRPr lang="en-US"/>
              </a:p>
            </p:txBody>
          </p:sp>
        </p:grpSp>
      </p:grpSp>
      <p:sp>
        <p:nvSpPr>
          <p:cNvPr id="28" name="Text Box 2"/>
          <p:cNvSpPr txBox="1">
            <a:spLocks noChangeArrowheads="1"/>
          </p:cNvSpPr>
          <p:nvPr/>
        </p:nvSpPr>
        <p:spPr bwMode="auto">
          <a:xfrm>
            <a:off x="142228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30" name="TextBox 29"/>
          <p:cNvSpPr txBox="1"/>
          <p:nvPr/>
        </p:nvSpPr>
        <p:spPr>
          <a:xfrm>
            <a:off x="2300062" y="946186"/>
            <a:ext cx="4224875" cy="461665"/>
          </a:xfrm>
          <a:prstGeom prst="rect">
            <a:avLst/>
          </a:prstGeom>
          <a:noFill/>
        </p:spPr>
        <p:txBody>
          <a:bodyPr wrap="none" rtlCol="0">
            <a:spAutoFit/>
          </a:bodyPr>
          <a:lstStyle/>
          <a:p>
            <a:pPr algn="ctr"/>
            <a:r>
              <a:rPr lang="en-US" sz="2400" dirty="0" smtClean="0">
                <a:solidFill>
                  <a:srgbClr val="FF0000"/>
                </a:solidFill>
                <a:latin typeface="Arial" pitchFamily="34" charset="0"/>
                <a:cs typeface="Arial" pitchFamily="34" charset="0"/>
              </a:rPr>
              <a:t>Thin Substrate Approximation</a:t>
            </a:r>
            <a:endParaRPr lang="en-US" sz="2400" dirty="0">
              <a:solidFill>
                <a:srgbClr val="FF0000"/>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22"/>
          <p:cNvGraphicFramePr>
            <a:graphicFrameLocks noChangeAspect="1"/>
          </p:cNvGraphicFramePr>
          <p:nvPr>
            <p:extLst>
              <p:ext uri="{D42A27DB-BD31-4B8C-83A1-F6EECF244321}">
                <p14:modId xmlns:p14="http://schemas.microsoft.com/office/powerpoint/2010/main" val="2004219276"/>
              </p:ext>
            </p:extLst>
          </p:nvPr>
        </p:nvGraphicFramePr>
        <p:xfrm>
          <a:off x="1581519" y="2474087"/>
          <a:ext cx="2002785" cy="480232"/>
        </p:xfrm>
        <a:graphic>
          <a:graphicData uri="http://schemas.openxmlformats.org/presentationml/2006/ole">
            <mc:AlternateContent xmlns:mc="http://schemas.openxmlformats.org/markup-compatibility/2006">
              <mc:Choice xmlns:v="urn:schemas-microsoft-com:vml" Requires="v">
                <p:oleObj spid="_x0000_s5310" name="Equation" r:id="rId3" imgW="952087" imgH="228501" progId="Equation.DSMT4">
                  <p:embed/>
                </p:oleObj>
              </mc:Choice>
              <mc:Fallback>
                <p:oleObj name="Equation" r:id="rId3" imgW="952087" imgH="228501" progId="Equation.DSMT4">
                  <p:embed/>
                  <p:pic>
                    <p:nvPicPr>
                      <p:cNvPr id="0"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519" y="2474087"/>
                        <a:ext cx="2002785" cy="480232"/>
                      </a:xfrm>
                      <a:prstGeom prst="rect">
                        <a:avLst/>
                      </a:prstGeom>
                      <a:solidFill>
                        <a:srgbClr val="FFFF99"/>
                      </a:solidFill>
                      <a:ln w="9525">
                        <a:solidFill>
                          <a:srgbClr val="FFFF66"/>
                        </a:solidFill>
                        <a:miter lim="800000"/>
                        <a:headEnd/>
                        <a:tailEnd/>
                      </a:ln>
                    </p:spPr>
                  </p:pic>
                </p:oleObj>
              </mc:Fallback>
            </mc:AlternateContent>
          </a:graphicData>
        </a:graphic>
      </p:graphicFrame>
      <p:sp>
        <p:nvSpPr>
          <p:cNvPr id="5133" name="Text Box 23"/>
          <p:cNvSpPr txBox="1">
            <a:spLocks noChangeArrowheads="1"/>
          </p:cNvSpPr>
          <p:nvPr/>
        </p:nvSpPr>
        <p:spPr bwMode="auto">
          <a:xfrm>
            <a:off x="1455827" y="1393880"/>
            <a:ext cx="5688025" cy="369332"/>
          </a:xfrm>
          <a:prstGeom prst="rect">
            <a:avLst/>
          </a:prstGeom>
          <a:noFill/>
          <a:ln w="9525">
            <a:solidFill>
              <a:schemeClr val="tx1"/>
            </a:solidFill>
            <a:miter lim="800000"/>
            <a:headEnd/>
            <a:tailEnd/>
          </a:ln>
        </p:spPr>
        <p:txBody>
          <a:bodyPr wrap="square">
            <a:spAutoFit/>
          </a:bodyPr>
          <a:lstStyle/>
          <a:p>
            <a:pPr algn="ctr" eaLnBrk="1" hangingPunct="1"/>
            <a:r>
              <a:rPr lang="en-US" dirty="0" smtClean="0">
                <a:solidFill>
                  <a:srgbClr val="0000FF"/>
                </a:solidFill>
                <a:latin typeface="Arial" charset="0"/>
              </a:rPr>
              <a:t>The patch edge acts as an approximate open circuit.</a:t>
            </a:r>
            <a:endParaRPr lang="en-US" dirty="0">
              <a:solidFill>
                <a:srgbClr val="0000FF"/>
              </a:solidFill>
              <a:latin typeface="Arial" charset="0"/>
            </a:endParaRPr>
          </a:p>
        </p:txBody>
      </p:sp>
      <p:grpSp>
        <p:nvGrpSpPr>
          <p:cNvPr id="55" name="Group 54"/>
          <p:cNvGrpSpPr/>
          <p:nvPr/>
        </p:nvGrpSpPr>
        <p:grpSpPr>
          <a:xfrm>
            <a:off x="5232744" y="5248705"/>
            <a:ext cx="2933700" cy="1098367"/>
            <a:chOff x="4064000" y="5123153"/>
            <a:chExt cx="2933700" cy="1098367"/>
          </a:xfrm>
        </p:grpSpPr>
        <p:sp>
          <p:nvSpPr>
            <p:cNvPr id="5127" name="Line 3"/>
            <p:cNvSpPr>
              <a:spLocks noChangeShapeType="1"/>
            </p:cNvSpPr>
            <p:nvPr/>
          </p:nvSpPr>
          <p:spPr bwMode="auto">
            <a:xfrm>
              <a:off x="6159500" y="5422900"/>
              <a:ext cx="292100" cy="0"/>
            </a:xfrm>
            <a:prstGeom prst="line">
              <a:avLst/>
            </a:prstGeom>
            <a:noFill/>
            <a:ln w="9525">
              <a:solidFill>
                <a:schemeClr val="tx1"/>
              </a:solidFill>
              <a:round/>
              <a:headEnd/>
              <a:tailEnd type="triangle" w="med" len="med"/>
            </a:ln>
          </p:spPr>
          <p:txBody>
            <a:bodyPr wrap="none"/>
            <a:lstStyle/>
            <a:p>
              <a:endParaRPr lang="en-US"/>
            </a:p>
          </p:txBody>
        </p:sp>
        <p:sp>
          <p:nvSpPr>
            <p:cNvPr id="5128" name="Rectangle 4"/>
            <p:cNvSpPr>
              <a:spLocks noChangeArrowheads="1"/>
            </p:cNvSpPr>
            <p:nvPr/>
          </p:nvSpPr>
          <p:spPr bwMode="auto">
            <a:xfrm>
              <a:off x="4064000" y="5600700"/>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5130" name="Rectangle 6"/>
            <p:cNvSpPr>
              <a:spLocks noChangeArrowheads="1"/>
            </p:cNvSpPr>
            <p:nvPr/>
          </p:nvSpPr>
          <p:spPr bwMode="auto">
            <a:xfrm>
              <a:off x="4749800" y="5232400"/>
              <a:ext cx="1333500" cy="355600"/>
            </a:xfrm>
            <a:prstGeom prst="rect">
              <a:avLst/>
            </a:prstGeom>
            <a:solidFill>
              <a:srgbClr val="C0C0C0"/>
            </a:solidFill>
            <a:ln w="9525">
              <a:solidFill>
                <a:srgbClr val="C0C0C0"/>
              </a:solidFill>
              <a:miter lim="800000"/>
              <a:headEnd/>
              <a:tailEnd/>
            </a:ln>
          </p:spPr>
          <p:txBody>
            <a:bodyPr wrap="none" anchor="ctr"/>
            <a:lstStyle/>
            <a:p>
              <a:endParaRPr lang="en-US"/>
            </a:p>
          </p:txBody>
        </p:sp>
        <p:graphicFrame>
          <p:nvGraphicFramePr>
            <p:cNvPr id="5122" name="Object 7"/>
            <p:cNvGraphicFramePr>
              <a:graphicFrameLocks noChangeAspect="1"/>
            </p:cNvGraphicFramePr>
            <p:nvPr/>
          </p:nvGraphicFramePr>
          <p:xfrm>
            <a:off x="6594476" y="5123153"/>
            <a:ext cx="292416" cy="360072"/>
          </p:xfrm>
          <a:graphic>
            <a:graphicData uri="http://schemas.openxmlformats.org/presentationml/2006/ole">
              <mc:AlternateContent xmlns:mc="http://schemas.openxmlformats.org/markup-compatibility/2006">
                <mc:Choice xmlns:v="urn:schemas-microsoft-com:vml" Requires="v">
                  <p:oleObj spid="_x0000_s5311" name="Equation" r:id="rId5" imgW="164957" imgH="203024" progId="Equation.DSMT4">
                    <p:embed/>
                  </p:oleObj>
                </mc:Choice>
                <mc:Fallback>
                  <p:oleObj name="Equation" r:id="rId5" imgW="164957" imgH="203024" progId="Equation.DSMT4">
                    <p:embed/>
                    <p:pic>
                      <p:nvPicPr>
                        <p:cNvPr id="0" name="Picture 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4476" y="5123153"/>
                          <a:ext cx="292416" cy="360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Text Box 8"/>
            <p:cNvSpPr txBox="1">
              <a:spLocks noChangeArrowheads="1"/>
            </p:cNvSpPr>
            <p:nvPr/>
          </p:nvSpPr>
          <p:spPr bwMode="auto">
            <a:xfrm>
              <a:off x="4278313" y="5213659"/>
              <a:ext cx="31290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5134" name="Line 24"/>
            <p:cNvSpPr>
              <a:spLocks noChangeShapeType="1"/>
            </p:cNvSpPr>
            <p:nvPr/>
          </p:nvSpPr>
          <p:spPr bwMode="auto">
            <a:xfrm>
              <a:off x="6060375" y="5219700"/>
              <a:ext cx="0" cy="381000"/>
            </a:xfrm>
            <a:prstGeom prst="line">
              <a:avLst/>
            </a:prstGeom>
            <a:noFill/>
            <a:ln w="57150">
              <a:solidFill>
                <a:srgbClr val="FF3399"/>
              </a:solidFill>
              <a:round/>
              <a:headEnd/>
              <a:tailEnd/>
            </a:ln>
          </p:spPr>
          <p:txBody>
            <a:bodyPr wrap="none"/>
            <a:lstStyle/>
            <a:p>
              <a:endParaRPr lang="en-US"/>
            </a:p>
          </p:txBody>
        </p:sp>
        <p:sp>
          <p:nvSpPr>
            <p:cNvPr id="5135" name="Line 25"/>
            <p:cNvSpPr>
              <a:spLocks noChangeShapeType="1"/>
            </p:cNvSpPr>
            <p:nvPr/>
          </p:nvSpPr>
          <p:spPr bwMode="auto">
            <a:xfrm>
              <a:off x="4772725" y="5216525"/>
              <a:ext cx="0" cy="381000"/>
            </a:xfrm>
            <a:prstGeom prst="line">
              <a:avLst/>
            </a:prstGeom>
            <a:noFill/>
            <a:ln w="57150">
              <a:solidFill>
                <a:srgbClr val="FF3399"/>
              </a:solidFill>
              <a:round/>
              <a:headEnd/>
              <a:tailEnd/>
            </a:ln>
          </p:spPr>
          <p:txBody>
            <a:bodyPr wrap="none"/>
            <a:lstStyle/>
            <a:p>
              <a:endParaRPr lang="en-US"/>
            </a:p>
          </p:txBody>
        </p:sp>
        <p:sp>
          <p:nvSpPr>
            <p:cNvPr id="5136" name="Text Box 26"/>
            <p:cNvSpPr txBox="1">
              <a:spLocks noChangeArrowheads="1"/>
            </p:cNvSpPr>
            <p:nvPr/>
          </p:nvSpPr>
          <p:spPr bwMode="auto">
            <a:xfrm>
              <a:off x="4728378" y="5821410"/>
              <a:ext cx="1524776" cy="400110"/>
            </a:xfrm>
            <a:prstGeom prst="rect">
              <a:avLst/>
            </a:prstGeom>
            <a:noFill/>
            <a:ln w="9525">
              <a:noFill/>
              <a:miter lim="800000"/>
              <a:headEnd/>
              <a:tailEnd/>
            </a:ln>
          </p:spPr>
          <p:txBody>
            <a:bodyPr wrap="none">
              <a:spAutoFit/>
            </a:bodyPr>
            <a:lstStyle/>
            <a:p>
              <a:pPr eaLnBrk="1" hangingPunct="1"/>
              <a:r>
                <a:rPr lang="en-US" sz="2000" dirty="0" smtClean="0">
                  <a:solidFill>
                    <a:srgbClr val="FF3399"/>
                  </a:solidFill>
                  <a:latin typeface="Arial" charset="0"/>
                </a:rPr>
                <a:t>PMC Model</a:t>
              </a:r>
              <a:endParaRPr lang="en-US" sz="2000" dirty="0">
                <a:solidFill>
                  <a:srgbClr val="FF3399"/>
                </a:solidFill>
                <a:latin typeface="Arial" charset="0"/>
              </a:endParaRPr>
            </a:p>
          </p:txBody>
        </p:sp>
        <p:sp>
          <p:nvSpPr>
            <p:cNvPr id="5129" name="Rectangle 5"/>
            <p:cNvSpPr>
              <a:spLocks noChangeArrowheads="1"/>
            </p:cNvSpPr>
            <p:nvPr/>
          </p:nvSpPr>
          <p:spPr bwMode="auto">
            <a:xfrm>
              <a:off x="4749800" y="5193475"/>
              <a:ext cx="1333500" cy="42863"/>
            </a:xfrm>
            <a:prstGeom prst="rect">
              <a:avLst/>
            </a:prstGeom>
            <a:solidFill>
              <a:srgbClr val="FF9900"/>
            </a:solidFill>
            <a:ln w="9525">
              <a:solidFill>
                <a:srgbClr val="FF9900"/>
              </a:solidFill>
              <a:miter lim="800000"/>
              <a:headEnd/>
              <a:tailEnd/>
            </a:ln>
          </p:spPr>
          <p:txBody>
            <a:bodyPr wrap="none" anchor="ctr"/>
            <a:lstStyle/>
            <a:p>
              <a:endParaRPr lang="en-US"/>
            </a:p>
          </p:txBody>
        </p:sp>
      </p:grpSp>
      <p:sp>
        <p:nvSpPr>
          <p:cNvPr id="40" name="Slide Number Placeholder 39"/>
          <p:cNvSpPr>
            <a:spLocks noGrp="1"/>
          </p:cNvSpPr>
          <p:nvPr>
            <p:ph type="sldNum" sz="quarter" idx="4"/>
          </p:nvPr>
        </p:nvSpPr>
        <p:spPr/>
        <p:txBody>
          <a:bodyPr/>
          <a:lstStyle/>
          <a:p>
            <a:pPr>
              <a:defRPr/>
            </a:pPr>
            <a:fld id="{70B0E88B-1183-42A5-A789-9A7FFF2AFA69}" type="slidenum">
              <a:rPr lang="en-US" smtClean="0"/>
              <a:pPr>
                <a:defRPr/>
              </a:pPr>
              <a:t>35</a:t>
            </a:fld>
            <a:endParaRPr lang="en-US" dirty="0"/>
          </a:p>
        </p:txBody>
      </p:sp>
      <p:graphicFrame>
        <p:nvGraphicFramePr>
          <p:cNvPr id="5155" name="Object 26"/>
          <p:cNvGraphicFramePr>
            <a:graphicFrameLocks noChangeAspect="1"/>
          </p:cNvGraphicFramePr>
          <p:nvPr>
            <p:extLst>
              <p:ext uri="{D42A27DB-BD31-4B8C-83A1-F6EECF244321}">
                <p14:modId xmlns:p14="http://schemas.microsoft.com/office/powerpoint/2010/main" val="477731029"/>
              </p:ext>
            </p:extLst>
          </p:nvPr>
        </p:nvGraphicFramePr>
        <p:xfrm>
          <a:off x="1499524" y="3641461"/>
          <a:ext cx="2222500" cy="577850"/>
        </p:xfrm>
        <a:graphic>
          <a:graphicData uri="http://schemas.openxmlformats.org/presentationml/2006/ole">
            <mc:AlternateContent xmlns:mc="http://schemas.openxmlformats.org/markup-compatibility/2006">
              <mc:Choice xmlns:v="urn:schemas-microsoft-com:vml" Requires="v">
                <p:oleObj spid="_x0000_s5312" name="Equation" r:id="rId7" imgW="977476" imgH="253890" progId="Equation.DSMT4">
                  <p:embed/>
                </p:oleObj>
              </mc:Choice>
              <mc:Fallback>
                <p:oleObj name="Equation" r:id="rId7" imgW="977476" imgH="253890" progId="Equation.DSMT4">
                  <p:embed/>
                  <p:pic>
                    <p:nvPicPr>
                      <p:cNvPr id="0" name="Picture 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9524" y="3641461"/>
                        <a:ext cx="2222500" cy="577850"/>
                      </a:xfrm>
                      <a:prstGeom prst="rect">
                        <a:avLst/>
                      </a:prstGeom>
                      <a:solidFill>
                        <a:srgbClr val="FFFF99"/>
                      </a:solidFill>
                    </p:spPr>
                  </p:pic>
                </p:oleObj>
              </mc:Fallback>
            </mc:AlternateContent>
          </a:graphicData>
        </a:graphic>
      </p:graphicFrame>
      <p:sp>
        <p:nvSpPr>
          <p:cNvPr id="60" name="TextBox 59"/>
          <p:cNvSpPr txBox="1"/>
          <p:nvPr/>
        </p:nvSpPr>
        <p:spPr>
          <a:xfrm>
            <a:off x="1100385" y="3111909"/>
            <a:ext cx="393056" cy="369332"/>
          </a:xfrm>
          <a:prstGeom prst="rect">
            <a:avLst/>
          </a:prstGeom>
          <a:noFill/>
        </p:spPr>
        <p:txBody>
          <a:bodyPr wrap="none" rtlCol="0">
            <a:spAutoFit/>
          </a:bodyPr>
          <a:lstStyle/>
          <a:p>
            <a:r>
              <a:rPr lang="en-US" dirty="0" smtClean="0">
                <a:solidFill>
                  <a:srgbClr val="0000FF"/>
                </a:solidFill>
              </a:rPr>
              <a:t>or</a:t>
            </a:r>
            <a:endParaRPr lang="en-US" dirty="0">
              <a:solidFill>
                <a:srgbClr val="0000FF"/>
              </a:solidFill>
            </a:endParaRPr>
          </a:p>
        </p:txBody>
      </p:sp>
      <p:cxnSp>
        <p:nvCxnSpPr>
          <p:cNvPr id="42" name="Straight Arrow Connector 41"/>
          <p:cNvCxnSpPr/>
          <p:nvPr/>
        </p:nvCxnSpPr>
        <p:spPr bwMode="auto">
          <a:xfrm>
            <a:off x="6152613" y="5339113"/>
            <a:ext cx="0" cy="35626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73" name="Text Box 26"/>
          <p:cNvSpPr txBox="1">
            <a:spLocks noChangeArrowheads="1"/>
          </p:cNvSpPr>
          <p:nvPr/>
        </p:nvSpPr>
        <p:spPr bwMode="auto">
          <a:xfrm>
            <a:off x="7159865" y="4923705"/>
            <a:ext cx="639919" cy="338554"/>
          </a:xfrm>
          <a:prstGeom prst="rect">
            <a:avLst/>
          </a:prstGeom>
          <a:noFill/>
          <a:ln w="9525">
            <a:noFill/>
            <a:miter lim="800000"/>
            <a:headEnd/>
            <a:tailEnd/>
          </a:ln>
        </p:spPr>
        <p:txBody>
          <a:bodyPr wrap="none">
            <a:spAutoFit/>
          </a:bodyPr>
          <a:lstStyle/>
          <a:p>
            <a:pPr eaLnBrk="1" hangingPunct="1"/>
            <a:r>
              <a:rPr lang="en-US" sz="1600" dirty="0" smtClean="0">
                <a:solidFill>
                  <a:srgbClr val="FF3399"/>
                </a:solidFill>
                <a:latin typeface="Arial" charset="0"/>
              </a:rPr>
              <a:t>PMC</a:t>
            </a:r>
            <a:endParaRPr lang="en-US" sz="1600" dirty="0">
              <a:solidFill>
                <a:srgbClr val="FF3399"/>
              </a:solidFill>
              <a:latin typeface="Arial" charset="0"/>
            </a:endParaRPr>
          </a:p>
        </p:txBody>
      </p:sp>
      <p:grpSp>
        <p:nvGrpSpPr>
          <p:cNvPr id="75" name="Group 74"/>
          <p:cNvGrpSpPr/>
          <p:nvPr/>
        </p:nvGrpSpPr>
        <p:grpSpPr>
          <a:xfrm>
            <a:off x="461299" y="5060043"/>
            <a:ext cx="4273307" cy="1254372"/>
            <a:chOff x="461299" y="5060043"/>
            <a:chExt cx="4273307" cy="1254372"/>
          </a:xfrm>
        </p:grpSpPr>
        <p:grpSp>
          <p:nvGrpSpPr>
            <p:cNvPr id="62" name="Group 61"/>
            <p:cNvGrpSpPr/>
            <p:nvPr/>
          </p:nvGrpSpPr>
          <p:grpSpPr>
            <a:xfrm>
              <a:off x="461299" y="5283203"/>
              <a:ext cx="2933700" cy="508000"/>
              <a:chOff x="3933829" y="5359400"/>
              <a:chExt cx="2933700" cy="508000"/>
            </a:xfrm>
          </p:grpSpPr>
          <p:grpSp>
            <p:nvGrpSpPr>
              <p:cNvPr id="63" name="Group 24"/>
              <p:cNvGrpSpPr>
                <a:grpSpLocks/>
              </p:cNvGrpSpPr>
              <p:nvPr/>
            </p:nvGrpSpPr>
            <p:grpSpPr bwMode="auto">
              <a:xfrm>
                <a:off x="3933829" y="5359400"/>
                <a:ext cx="2933700" cy="508000"/>
                <a:chOff x="2478" y="3376"/>
                <a:chExt cx="1848" cy="320"/>
              </a:xfrm>
            </p:grpSpPr>
            <p:sp>
              <p:nvSpPr>
                <p:cNvPr id="65" name="Rectangle 26"/>
                <p:cNvSpPr>
                  <a:spLocks noChangeArrowheads="1"/>
                </p:cNvSpPr>
                <p:nvPr/>
              </p:nvSpPr>
              <p:spPr bwMode="auto">
                <a:xfrm>
                  <a:off x="2478" y="3640"/>
                  <a:ext cx="1848" cy="56"/>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66" name="Rectangle 27"/>
                <p:cNvSpPr>
                  <a:spLocks noChangeArrowheads="1"/>
                </p:cNvSpPr>
                <p:nvPr/>
              </p:nvSpPr>
              <p:spPr bwMode="auto">
                <a:xfrm>
                  <a:off x="2992" y="3376"/>
                  <a:ext cx="840" cy="27"/>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67" name="Rectangle 28"/>
                <p:cNvSpPr>
                  <a:spLocks noChangeArrowheads="1"/>
                </p:cNvSpPr>
                <p:nvPr/>
              </p:nvSpPr>
              <p:spPr bwMode="auto">
                <a:xfrm>
                  <a:off x="2992" y="3408"/>
                  <a:ext cx="840" cy="224"/>
                </a:xfrm>
                <a:prstGeom prst="rect">
                  <a:avLst/>
                </a:prstGeom>
                <a:solidFill>
                  <a:srgbClr val="C0C0C0"/>
                </a:solidFill>
                <a:ln w="9525">
                  <a:solidFill>
                    <a:srgbClr val="C0C0C0"/>
                  </a:solidFill>
                  <a:miter lim="800000"/>
                  <a:headEnd/>
                  <a:tailEnd/>
                </a:ln>
              </p:spPr>
              <p:txBody>
                <a:bodyPr wrap="none" anchor="ctr"/>
                <a:lstStyle/>
                <a:p>
                  <a:endParaRPr lang="en-US"/>
                </a:p>
              </p:txBody>
            </p:sp>
            <p:sp>
              <p:nvSpPr>
                <p:cNvPr id="68" name="Text Box 30"/>
                <p:cNvSpPr txBox="1">
                  <a:spLocks noChangeArrowheads="1"/>
                </p:cNvSpPr>
                <p:nvPr/>
              </p:nvSpPr>
              <p:spPr bwMode="auto">
                <a:xfrm>
                  <a:off x="2695" y="3379"/>
                  <a:ext cx="212"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h</a:t>
                  </a:r>
                </a:p>
              </p:txBody>
            </p:sp>
          </p:grpSp>
          <p:cxnSp>
            <p:nvCxnSpPr>
              <p:cNvPr id="64" name="Straight Arrow Connector 63"/>
              <p:cNvCxnSpPr/>
              <p:nvPr/>
            </p:nvCxnSpPr>
            <p:spPr bwMode="auto">
              <a:xfrm>
                <a:off x="4660445" y="5410272"/>
                <a:ext cx="0" cy="35626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graphicFrame>
          <p:nvGraphicFramePr>
            <p:cNvPr id="69" name="Object 7"/>
            <p:cNvGraphicFramePr>
              <a:graphicFrameLocks noChangeAspect="1"/>
            </p:cNvGraphicFramePr>
            <p:nvPr/>
          </p:nvGraphicFramePr>
          <p:xfrm>
            <a:off x="3704318" y="5060043"/>
            <a:ext cx="1030288" cy="406400"/>
          </p:xfrm>
          <a:graphic>
            <a:graphicData uri="http://schemas.openxmlformats.org/presentationml/2006/ole">
              <mc:AlternateContent xmlns:mc="http://schemas.openxmlformats.org/markup-compatibility/2006">
                <mc:Choice xmlns:v="urn:schemas-microsoft-com:vml" Requires="v">
                  <p:oleObj spid="_x0000_s5313" name="Equation" r:id="rId9" imgW="609336" imgH="241195" progId="Equation.DSMT4">
                    <p:embed/>
                  </p:oleObj>
                </mc:Choice>
                <mc:Fallback>
                  <p:oleObj name="Equation" r:id="rId9" imgW="609336" imgH="241195" progId="Equation.DSMT4">
                    <p:embed/>
                    <p:pic>
                      <p:nvPicPr>
                        <p:cNvPr id="0" name="Picture 1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4318" y="5060043"/>
                          <a:ext cx="1030288" cy="4064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cxnSp>
          <p:nvCxnSpPr>
            <p:cNvPr id="70" name="Straight Arrow Connector 69"/>
            <p:cNvCxnSpPr/>
            <p:nvPr/>
          </p:nvCxnSpPr>
          <p:spPr bwMode="auto">
            <a:xfrm flipH="1">
              <a:off x="2667000" y="5290461"/>
              <a:ext cx="903528" cy="16328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74" name="Text Box 26"/>
            <p:cNvSpPr txBox="1">
              <a:spLocks noChangeArrowheads="1"/>
            </p:cNvSpPr>
            <p:nvPr/>
          </p:nvSpPr>
          <p:spPr bwMode="auto">
            <a:xfrm>
              <a:off x="1129178" y="5914305"/>
              <a:ext cx="1595309"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Actual patch</a:t>
              </a:r>
              <a:endParaRPr lang="en-US" sz="2000" dirty="0">
                <a:latin typeface="Arial" charset="0"/>
              </a:endParaRPr>
            </a:p>
          </p:txBody>
        </p:sp>
      </p:grpSp>
      <p:sp>
        <p:nvSpPr>
          <p:cNvPr id="56" name="Text Box 2"/>
          <p:cNvSpPr txBox="1">
            <a:spLocks noChangeArrowheads="1"/>
          </p:cNvSpPr>
          <p:nvPr/>
        </p:nvSpPr>
        <p:spPr bwMode="auto">
          <a:xfrm>
            <a:off x="146978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57" name="TextBox 56"/>
          <p:cNvSpPr txBox="1"/>
          <p:nvPr/>
        </p:nvSpPr>
        <p:spPr>
          <a:xfrm>
            <a:off x="2402982" y="765086"/>
            <a:ext cx="4107856"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Magnetic-wall Approximation</a:t>
            </a:r>
            <a:endParaRPr lang="en-US" sz="2400" dirty="0">
              <a:solidFill>
                <a:srgbClr val="FF0000"/>
              </a:solidFill>
              <a:latin typeface="Arial" pitchFamily="34" charset="0"/>
              <a:cs typeface="Arial" pitchFamily="34" charset="0"/>
            </a:endParaRPr>
          </a:p>
        </p:txBody>
      </p:sp>
      <p:grpSp>
        <p:nvGrpSpPr>
          <p:cNvPr id="58" name="Group 8"/>
          <p:cNvGrpSpPr>
            <a:grpSpLocks/>
          </p:cNvGrpSpPr>
          <p:nvPr/>
        </p:nvGrpSpPr>
        <p:grpSpPr bwMode="auto">
          <a:xfrm>
            <a:off x="5603510" y="1912791"/>
            <a:ext cx="2613025" cy="2797177"/>
            <a:chOff x="2770" y="716"/>
            <a:chExt cx="1646" cy="1762"/>
          </a:xfrm>
        </p:grpSpPr>
        <p:sp>
          <p:nvSpPr>
            <p:cNvPr id="59" name="Rectangle 9"/>
            <p:cNvSpPr>
              <a:spLocks noChangeArrowheads="1"/>
            </p:cNvSpPr>
            <p:nvPr/>
          </p:nvSpPr>
          <p:spPr bwMode="auto">
            <a:xfrm>
              <a:off x="3032" y="1375"/>
              <a:ext cx="758" cy="1010"/>
            </a:xfrm>
            <a:prstGeom prst="rect">
              <a:avLst/>
            </a:prstGeom>
            <a:solidFill>
              <a:srgbClr val="FF9900"/>
            </a:solidFill>
            <a:ln w="38100">
              <a:solidFill>
                <a:schemeClr val="tx1"/>
              </a:solidFill>
              <a:miter lim="800000"/>
              <a:headEnd/>
              <a:tailEnd/>
            </a:ln>
          </p:spPr>
          <p:txBody>
            <a:bodyPr wrap="none" anchor="ctr"/>
            <a:lstStyle/>
            <a:p>
              <a:endParaRPr lang="en-US"/>
            </a:p>
          </p:txBody>
        </p:sp>
        <p:sp>
          <p:nvSpPr>
            <p:cNvPr id="71" name="Line 10"/>
            <p:cNvSpPr>
              <a:spLocks noChangeShapeType="1"/>
            </p:cNvSpPr>
            <p:nvPr/>
          </p:nvSpPr>
          <p:spPr bwMode="auto">
            <a:xfrm flipV="1">
              <a:off x="3864" y="2383"/>
              <a:ext cx="330" cy="2"/>
            </a:xfrm>
            <a:prstGeom prst="line">
              <a:avLst/>
            </a:prstGeom>
            <a:noFill/>
            <a:ln w="9525">
              <a:solidFill>
                <a:schemeClr val="tx1"/>
              </a:solidFill>
              <a:round/>
              <a:headEnd/>
              <a:tailEnd type="triangle" w="med" len="med"/>
            </a:ln>
          </p:spPr>
          <p:txBody>
            <a:bodyPr wrap="none"/>
            <a:lstStyle/>
            <a:p>
              <a:endParaRPr lang="en-US"/>
            </a:p>
          </p:txBody>
        </p:sp>
        <p:sp>
          <p:nvSpPr>
            <p:cNvPr id="72" name="Text Box 11"/>
            <p:cNvSpPr txBox="1">
              <a:spLocks noChangeArrowheads="1"/>
            </p:cNvSpPr>
            <p:nvPr/>
          </p:nvSpPr>
          <p:spPr bwMode="auto">
            <a:xfrm>
              <a:off x="4228" y="2226"/>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76" name="Text Box 12"/>
            <p:cNvSpPr txBox="1">
              <a:spLocks noChangeArrowheads="1"/>
            </p:cNvSpPr>
            <p:nvPr/>
          </p:nvSpPr>
          <p:spPr bwMode="auto">
            <a:xfrm>
              <a:off x="2929" y="716"/>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77" name="Line 13"/>
            <p:cNvSpPr>
              <a:spLocks noChangeShapeType="1"/>
            </p:cNvSpPr>
            <p:nvPr/>
          </p:nvSpPr>
          <p:spPr bwMode="auto">
            <a:xfrm flipH="1" flipV="1">
              <a:off x="3022" y="1046"/>
              <a:ext cx="2" cy="285"/>
            </a:xfrm>
            <a:prstGeom prst="line">
              <a:avLst/>
            </a:prstGeom>
            <a:noFill/>
            <a:ln w="9525">
              <a:solidFill>
                <a:schemeClr val="tx1"/>
              </a:solidFill>
              <a:round/>
              <a:headEnd/>
              <a:tailEnd type="triangle" w="med" len="med"/>
            </a:ln>
          </p:spPr>
          <p:txBody>
            <a:bodyPr wrap="none"/>
            <a:lstStyle/>
            <a:p>
              <a:endParaRPr lang="en-US"/>
            </a:p>
          </p:txBody>
        </p:sp>
        <p:graphicFrame>
          <p:nvGraphicFramePr>
            <p:cNvPr id="78" name="Object 14"/>
            <p:cNvGraphicFramePr>
              <a:graphicFrameLocks noChangeAspect="1"/>
            </p:cNvGraphicFramePr>
            <p:nvPr/>
          </p:nvGraphicFramePr>
          <p:xfrm>
            <a:off x="4105" y="1574"/>
            <a:ext cx="198" cy="243"/>
          </p:xfrm>
          <a:graphic>
            <a:graphicData uri="http://schemas.openxmlformats.org/presentationml/2006/ole">
              <mc:AlternateContent xmlns:mc="http://schemas.openxmlformats.org/markup-compatibility/2006">
                <mc:Choice xmlns:v="urn:schemas-microsoft-com:vml" Requires="v">
                  <p:oleObj spid="_x0000_s5314" name="Equation" r:id="rId11" imgW="164957" imgH="203024" progId="Equation.DSMT4">
                    <p:embed/>
                  </p:oleObj>
                </mc:Choice>
                <mc:Fallback>
                  <p:oleObj name="Equation" r:id="rId11" imgW="164957" imgH="203024" progId="Equation.DSMT4">
                    <p:embed/>
                    <p:pic>
                      <p:nvPicPr>
                        <p:cNvPr id="0" name="Picture 1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5" y="1574"/>
                          <a:ext cx="198"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Line 15"/>
            <p:cNvSpPr>
              <a:spLocks noChangeShapeType="1"/>
            </p:cNvSpPr>
            <p:nvPr/>
          </p:nvSpPr>
          <p:spPr bwMode="auto">
            <a:xfrm>
              <a:off x="3843" y="1702"/>
              <a:ext cx="184" cy="0"/>
            </a:xfrm>
            <a:prstGeom prst="line">
              <a:avLst/>
            </a:prstGeom>
            <a:noFill/>
            <a:ln w="19050">
              <a:solidFill>
                <a:schemeClr val="tx1"/>
              </a:solidFill>
              <a:round/>
              <a:headEnd/>
              <a:tailEnd type="triangle" w="med" len="med"/>
            </a:ln>
          </p:spPr>
          <p:txBody>
            <a:bodyPr wrap="none"/>
            <a:lstStyle/>
            <a:p>
              <a:endParaRPr lang="en-US"/>
            </a:p>
          </p:txBody>
        </p:sp>
        <p:sp>
          <p:nvSpPr>
            <p:cNvPr id="80" name="Text Box 16"/>
            <p:cNvSpPr txBox="1">
              <a:spLocks noChangeArrowheads="1"/>
            </p:cNvSpPr>
            <p:nvPr/>
          </p:nvSpPr>
          <p:spPr bwMode="auto">
            <a:xfrm>
              <a:off x="3304" y="1101"/>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81" name="Text Box 17"/>
            <p:cNvSpPr txBox="1">
              <a:spLocks noChangeArrowheads="1"/>
            </p:cNvSpPr>
            <p:nvPr/>
          </p:nvSpPr>
          <p:spPr bwMode="auto">
            <a:xfrm>
              <a:off x="2770" y="1739"/>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graphicFrame>
          <p:nvGraphicFramePr>
            <p:cNvPr id="82" name="Object 18"/>
            <p:cNvGraphicFramePr>
              <a:graphicFrameLocks noChangeAspect="1"/>
            </p:cNvGraphicFramePr>
            <p:nvPr/>
          </p:nvGraphicFramePr>
          <p:xfrm>
            <a:off x="3351" y="1624"/>
            <a:ext cx="212" cy="225"/>
          </p:xfrm>
          <a:graphic>
            <a:graphicData uri="http://schemas.openxmlformats.org/presentationml/2006/ole">
              <mc:AlternateContent xmlns:mc="http://schemas.openxmlformats.org/markup-compatibility/2006">
                <mc:Choice xmlns:v="urn:schemas-microsoft-com:vml" Requires="v">
                  <p:oleObj spid="_x0000_s5315" name="Equation" r:id="rId13" imgW="215806" imgH="228501" progId="Equation.DSMT4">
                    <p:embed/>
                  </p:oleObj>
                </mc:Choice>
                <mc:Fallback>
                  <p:oleObj name="Equation" r:id="rId13" imgW="215806" imgH="228501" progId="Equation.DSMT4">
                    <p:embed/>
                    <p:pic>
                      <p:nvPicPr>
                        <p:cNvPr id="0"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1" y="1624"/>
                          <a:ext cx="212" cy="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Line 19"/>
            <p:cNvSpPr>
              <a:spLocks noChangeShapeType="1"/>
            </p:cNvSpPr>
            <p:nvPr/>
          </p:nvSpPr>
          <p:spPr bwMode="auto">
            <a:xfrm rot="16200000">
              <a:off x="3598" y="2178"/>
              <a:ext cx="261" cy="0"/>
            </a:xfrm>
            <a:prstGeom prst="line">
              <a:avLst/>
            </a:prstGeom>
            <a:noFill/>
            <a:ln w="19050">
              <a:solidFill>
                <a:schemeClr val="bg2"/>
              </a:solidFill>
              <a:round/>
              <a:headEnd/>
              <a:tailEnd type="triangle" w="med" len="med"/>
            </a:ln>
          </p:spPr>
          <p:txBody>
            <a:bodyPr wrap="none"/>
            <a:lstStyle/>
            <a:p>
              <a:endParaRPr lang="en-US"/>
            </a:p>
          </p:txBody>
        </p:sp>
        <p:graphicFrame>
          <p:nvGraphicFramePr>
            <p:cNvPr id="84" name="Object 20"/>
            <p:cNvGraphicFramePr>
              <a:graphicFrameLocks noChangeAspect="1"/>
            </p:cNvGraphicFramePr>
            <p:nvPr/>
          </p:nvGraphicFramePr>
          <p:xfrm>
            <a:off x="3827" y="2061"/>
            <a:ext cx="193" cy="267"/>
          </p:xfrm>
          <a:graphic>
            <a:graphicData uri="http://schemas.openxmlformats.org/presentationml/2006/ole">
              <mc:AlternateContent xmlns:mc="http://schemas.openxmlformats.org/markup-compatibility/2006">
                <mc:Choice xmlns:v="urn:schemas-microsoft-com:vml" Requires="v">
                  <p:oleObj spid="_x0000_s5316" name="Equation" r:id="rId15" imgW="165028" imgH="228501" progId="Equation.DSMT4">
                    <p:embed/>
                  </p:oleObj>
                </mc:Choice>
                <mc:Fallback>
                  <p:oleObj name="Equation" r:id="rId15" imgW="165028" imgH="228501" progId="Equation.DSMT4">
                    <p:embed/>
                    <p:pic>
                      <p:nvPicPr>
                        <p:cNvPr id="0" name="Picture 1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27" y="2061"/>
                          <a:ext cx="193"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Line 21"/>
            <p:cNvSpPr>
              <a:spLocks noChangeShapeType="1"/>
            </p:cNvSpPr>
            <p:nvPr/>
          </p:nvSpPr>
          <p:spPr bwMode="auto">
            <a:xfrm rot="5400000" flipV="1">
              <a:off x="3475" y="1758"/>
              <a:ext cx="0" cy="324"/>
            </a:xfrm>
            <a:prstGeom prst="line">
              <a:avLst/>
            </a:prstGeom>
            <a:noFill/>
            <a:ln w="38100">
              <a:solidFill>
                <a:srgbClr val="0000FF"/>
              </a:solidFill>
              <a:round/>
              <a:headEnd/>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Text Box 20"/>
          <p:cNvSpPr txBox="1">
            <a:spLocks noChangeArrowheads="1"/>
          </p:cNvSpPr>
          <p:nvPr/>
        </p:nvSpPr>
        <p:spPr bwMode="auto">
          <a:xfrm>
            <a:off x="445496" y="2995257"/>
            <a:ext cx="1196975" cy="400110"/>
          </a:xfrm>
          <a:prstGeom prst="rect">
            <a:avLst/>
          </a:prstGeom>
          <a:noFill/>
          <a:ln w="9525">
            <a:noFill/>
            <a:miter lim="800000"/>
            <a:headEnd/>
            <a:tailEnd/>
          </a:ln>
        </p:spPr>
        <p:txBody>
          <a:bodyPr>
            <a:spAutoFit/>
          </a:bodyPr>
          <a:lstStyle/>
          <a:p>
            <a:pPr eaLnBrk="1" hangingPunct="1"/>
            <a:r>
              <a:rPr lang="en-US" sz="2000" dirty="0">
                <a:solidFill>
                  <a:srgbClr val="0000FF"/>
                </a:solidFill>
                <a:latin typeface="Arial" charset="0"/>
              </a:rPr>
              <a:t>Hence,</a:t>
            </a:r>
          </a:p>
        </p:txBody>
      </p:sp>
      <p:graphicFrame>
        <p:nvGraphicFramePr>
          <p:cNvPr id="6149" name="Object 24"/>
          <p:cNvGraphicFramePr>
            <a:graphicFrameLocks noChangeAspect="1"/>
          </p:cNvGraphicFramePr>
          <p:nvPr/>
        </p:nvGraphicFramePr>
        <p:xfrm>
          <a:off x="1027113" y="5464175"/>
          <a:ext cx="1430337" cy="963613"/>
        </p:xfrm>
        <a:graphic>
          <a:graphicData uri="http://schemas.openxmlformats.org/presentationml/2006/ole">
            <mc:AlternateContent xmlns:mc="http://schemas.openxmlformats.org/markup-compatibility/2006">
              <mc:Choice xmlns:v="urn:schemas-microsoft-com:vml" Requires="v">
                <p:oleObj spid="_x0000_s6368" name="Equation" r:id="rId3" imgW="583947" imgH="393529" progId="Equation.DSMT4">
                  <p:embed/>
                </p:oleObj>
              </mc:Choice>
              <mc:Fallback>
                <p:oleObj name="Equation" r:id="rId3" imgW="583947" imgH="393529" progId="Equation.DSMT4">
                  <p:embed/>
                  <p:pic>
                    <p:nvPicPr>
                      <p:cNvPr id="0"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5464175"/>
                        <a:ext cx="1430337" cy="963613"/>
                      </a:xfrm>
                      <a:prstGeom prst="rect">
                        <a:avLst/>
                      </a:prstGeom>
                      <a:solidFill>
                        <a:srgbClr val="FFFF99"/>
                      </a:solidFill>
                    </p:spPr>
                  </p:pic>
                </p:oleObj>
              </mc:Fallback>
            </mc:AlternateContent>
          </a:graphicData>
        </a:graphic>
      </p:graphicFrame>
      <p:graphicFrame>
        <p:nvGraphicFramePr>
          <p:cNvPr id="6150" name="Object 25"/>
          <p:cNvGraphicFramePr>
            <a:graphicFrameLocks noChangeAspect="1"/>
          </p:cNvGraphicFramePr>
          <p:nvPr/>
        </p:nvGraphicFramePr>
        <p:xfrm>
          <a:off x="328613" y="2033814"/>
          <a:ext cx="3638550" cy="784225"/>
        </p:xfrm>
        <a:graphic>
          <a:graphicData uri="http://schemas.openxmlformats.org/presentationml/2006/ole">
            <mc:AlternateContent xmlns:mc="http://schemas.openxmlformats.org/markup-compatibility/2006">
              <mc:Choice xmlns:v="urn:schemas-microsoft-com:vml" Requires="v">
                <p:oleObj spid="_x0000_s6369" name="Equation" r:id="rId5" imgW="1943100" imgH="419100" progId="Equation.DSMT4">
                  <p:embed/>
                </p:oleObj>
              </mc:Choice>
              <mc:Fallback>
                <p:oleObj name="Equation" r:id="rId5" imgW="1943100" imgH="419100" progId="Equation.DSMT4">
                  <p:embed/>
                  <p:pic>
                    <p:nvPicPr>
                      <p:cNvPr id="0" name="Picture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3" y="2033814"/>
                        <a:ext cx="3638550" cy="78422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151" name="Object 26"/>
          <p:cNvGraphicFramePr>
            <a:graphicFrameLocks noChangeAspect="1"/>
          </p:cNvGraphicFramePr>
          <p:nvPr/>
        </p:nvGraphicFramePr>
        <p:xfrm>
          <a:off x="1095829" y="1430846"/>
          <a:ext cx="1854199" cy="482092"/>
        </p:xfrm>
        <a:graphic>
          <a:graphicData uri="http://schemas.openxmlformats.org/presentationml/2006/ole">
            <mc:AlternateContent xmlns:mc="http://schemas.openxmlformats.org/markup-compatibility/2006">
              <mc:Choice xmlns:v="urn:schemas-microsoft-com:vml" Requires="v">
                <p:oleObj spid="_x0000_s6370" name="Equation" r:id="rId7" imgW="977476" imgH="253890" progId="Equation.DSMT4">
                  <p:embed/>
                </p:oleObj>
              </mc:Choice>
              <mc:Fallback>
                <p:oleObj name="Equation" r:id="rId7" imgW="977476" imgH="253890" progId="Equation.DSMT4">
                  <p:embed/>
                  <p:pic>
                    <p:nvPicPr>
                      <p:cNvPr id="0" name="Picture 1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829" y="1430846"/>
                        <a:ext cx="1854199" cy="48209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152" name="Object 27"/>
          <p:cNvGraphicFramePr>
            <a:graphicFrameLocks noChangeAspect="1"/>
          </p:cNvGraphicFramePr>
          <p:nvPr/>
        </p:nvGraphicFramePr>
        <p:xfrm>
          <a:off x="710250" y="3481000"/>
          <a:ext cx="2663825" cy="523875"/>
        </p:xfrm>
        <a:graphic>
          <a:graphicData uri="http://schemas.openxmlformats.org/presentationml/2006/ole">
            <mc:AlternateContent xmlns:mc="http://schemas.openxmlformats.org/markup-compatibility/2006">
              <mc:Choice xmlns:v="urn:schemas-microsoft-com:vml" Requires="v">
                <p:oleObj spid="_x0000_s6371" name="Equation" r:id="rId9" imgW="1422400" imgH="279400" progId="Equation.DSMT4">
                  <p:embed/>
                </p:oleObj>
              </mc:Choice>
              <mc:Fallback>
                <p:oleObj name="Equation" r:id="rId9" imgW="1422400" imgH="279400" progId="Equation.DSMT4">
                  <p:embed/>
                  <p:pic>
                    <p:nvPicPr>
                      <p:cNvPr id="0" name="Picture 1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250" y="3481000"/>
                        <a:ext cx="2663825" cy="5238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153" name="Object 28"/>
          <p:cNvGraphicFramePr>
            <a:graphicFrameLocks noChangeAspect="1"/>
          </p:cNvGraphicFramePr>
          <p:nvPr/>
        </p:nvGraphicFramePr>
        <p:xfrm>
          <a:off x="1009650" y="4583278"/>
          <a:ext cx="2403475" cy="523875"/>
        </p:xfrm>
        <a:graphic>
          <a:graphicData uri="http://schemas.openxmlformats.org/presentationml/2006/ole">
            <mc:AlternateContent xmlns:mc="http://schemas.openxmlformats.org/markup-compatibility/2006">
              <mc:Choice xmlns:v="urn:schemas-microsoft-com:vml" Requires="v">
                <p:oleObj spid="_x0000_s6372" name="Equation" r:id="rId11" imgW="1282700" imgH="279400" progId="Equation.DSMT4">
                  <p:embed/>
                </p:oleObj>
              </mc:Choice>
              <mc:Fallback>
                <p:oleObj name="Equation" r:id="rId11" imgW="1282700" imgH="279400" progId="Equation.DSMT4">
                  <p:embed/>
                  <p:pic>
                    <p:nvPicPr>
                      <p:cNvPr id="0" name="Picture 1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650" y="4583278"/>
                        <a:ext cx="2403475" cy="5238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173" name="AutoShape 29"/>
          <p:cNvSpPr>
            <a:spLocks noChangeArrowheads="1"/>
          </p:cNvSpPr>
          <p:nvPr/>
        </p:nvSpPr>
        <p:spPr bwMode="auto">
          <a:xfrm>
            <a:off x="263072" y="4708915"/>
            <a:ext cx="558800" cy="254970"/>
          </a:xfrm>
          <a:prstGeom prst="rightArrow">
            <a:avLst>
              <a:gd name="adj1" fmla="val 50000"/>
              <a:gd name="adj2" fmla="val 91667"/>
            </a:avLst>
          </a:prstGeom>
          <a:solidFill>
            <a:srgbClr val="66FFFF"/>
          </a:solidFill>
          <a:ln w="9525">
            <a:solidFill>
              <a:schemeClr val="tx1"/>
            </a:solidFill>
            <a:miter lim="800000"/>
            <a:headEnd/>
            <a:tailEnd/>
          </a:ln>
        </p:spPr>
        <p:txBody>
          <a:bodyPr wrap="none" anchor="ctr"/>
          <a:lstStyle/>
          <a:p>
            <a:endParaRPr lang="en-US"/>
          </a:p>
        </p:txBody>
      </p:sp>
      <p:graphicFrame>
        <p:nvGraphicFramePr>
          <p:cNvPr id="6154" name="Object 31"/>
          <p:cNvGraphicFramePr>
            <a:graphicFrameLocks noChangeAspect="1"/>
          </p:cNvGraphicFramePr>
          <p:nvPr/>
        </p:nvGraphicFramePr>
        <p:xfrm>
          <a:off x="3898674" y="4237252"/>
          <a:ext cx="5026025" cy="406400"/>
        </p:xfrm>
        <a:graphic>
          <a:graphicData uri="http://schemas.openxmlformats.org/presentationml/2006/ole">
            <mc:AlternateContent xmlns:mc="http://schemas.openxmlformats.org/markup-compatibility/2006">
              <mc:Choice xmlns:v="urn:schemas-microsoft-com:vml" Requires="v">
                <p:oleObj spid="_x0000_s6373" name="Equation" r:id="rId13" imgW="3454400" imgH="279400" progId="Equation.DSMT4">
                  <p:embed/>
                </p:oleObj>
              </mc:Choice>
              <mc:Fallback>
                <p:oleObj name="Equation" r:id="rId13" imgW="3454400" imgH="279400" progId="Equation.DSMT4">
                  <p:embed/>
                  <p:pic>
                    <p:nvPicPr>
                      <p:cNvPr id="0" name="Picture 1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8674" y="4237252"/>
                        <a:ext cx="5026025" cy="4064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cxnSp>
        <p:nvCxnSpPr>
          <p:cNvPr id="6175" name="Straight Connector 32"/>
          <p:cNvCxnSpPr>
            <a:cxnSpLocks noChangeShapeType="1"/>
          </p:cNvCxnSpPr>
          <p:nvPr/>
        </p:nvCxnSpPr>
        <p:spPr bwMode="auto">
          <a:xfrm rot="5400000" flipH="1" flipV="1">
            <a:off x="8329388" y="4243602"/>
            <a:ext cx="558800" cy="431800"/>
          </a:xfrm>
          <a:prstGeom prst="line">
            <a:avLst/>
          </a:prstGeom>
          <a:noFill/>
          <a:ln w="9525" algn="ctr">
            <a:solidFill>
              <a:srgbClr val="FF0000"/>
            </a:solidFill>
            <a:round/>
            <a:headEnd/>
            <a:tailEnd/>
          </a:ln>
        </p:spPr>
      </p:cxnSp>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36</a:t>
            </a:fld>
            <a:endParaRPr lang="en-US" dirty="0"/>
          </a:p>
        </p:txBody>
      </p:sp>
      <p:grpSp>
        <p:nvGrpSpPr>
          <p:cNvPr id="35" name="Group 34"/>
          <p:cNvGrpSpPr/>
          <p:nvPr/>
        </p:nvGrpSpPr>
        <p:grpSpPr>
          <a:xfrm>
            <a:off x="5384800" y="5452602"/>
            <a:ext cx="2933700" cy="1141793"/>
            <a:chOff x="5232400" y="5093373"/>
            <a:chExt cx="2933700" cy="1141793"/>
          </a:xfrm>
        </p:grpSpPr>
        <p:sp>
          <p:nvSpPr>
            <p:cNvPr id="6155" name="Line 2"/>
            <p:cNvSpPr>
              <a:spLocks noChangeShapeType="1"/>
            </p:cNvSpPr>
            <p:nvPr/>
          </p:nvSpPr>
          <p:spPr bwMode="auto">
            <a:xfrm>
              <a:off x="7327900" y="5422900"/>
              <a:ext cx="292100" cy="0"/>
            </a:xfrm>
            <a:prstGeom prst="line">
              <a:avLst/>
            </a:prstGeom>
            <a:noFill/>
            <a:ln w="9525">
              <a:solidFill>
                <a:schemeClr val="tx1"/>
              </a:solidFill>
              <a:round/>
              <a:headEnd/>
              <a:tailEnd type="triangle" w="med" len="med"/>
            </a:ln>
          </p:spPr>
          <p:txBody>
            <a:bodyPr wrap="none"/>
            <a:lstStyle/>
            <a:p>
              <a:endParaRPr lang="en-US"/>
            </a:p>
          </p:txBody>
        </p:sp>
        <p:sp>
          <p:nvSpPr>
            <p:cNvPr id="6156" name="Rectangle 3"/>
            <p:cNvSpPr>
              <a:spLocks noChangeArrowheads="1"/>
            </p:cNvSpPr>
            <p:nvPr/>
          </p:nvSpPr>
          <p:spPr bwMode="auto">
            <a:xfrm>
              <a:off x="5232400" y="5600700"/>
              <a:ext cx="2933700" cy="88900"/>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6157" name="Rectangle 4"/>
            <p:cNvSpPr>
              <a:spLocks noChangeArrowheads="1"/>
            </p:cNvSpPr>
            <p:nvPr/>
          </p:nvSpPr>
          <p:spPr bwMode="auto">
            <a:xfrm>
              <a:off x="5918200" y="5181600"/>
              <a:ext cx="1333500" cy="42863"/>
            </a:xfrm>
            <a:prstGeom prst="rect">
              <a:avLst/>
            </a:prstGeom>
            <a:solidFill>
              <a:srgbClr val="FF9900"/>
            </a:solidFill>
            <a:ln w="9525">
              <a:solidFill>
                <a:srgbClr val="FF9900"/>
              </a:solidFill>
              <a:miter lim="800000"/>
              <a:headEnd/>
              <a:tailEnd/>
            </a:ln>
          </p:spPr>
          <p:txBody>
            <a:bodyPr wrap="none" anchor="ctr"/>
            <a:lstStyle/>
            <a:p>
              <a:endParaRPr lang="en-US"/>
            </a:p>
          </p:txBody>
        </p:sp>
        <p:sp>
          <p:nvSpPr>
            <p:cNvPr id="6158" name="Rectangle 5"/>
            <p:cNvSpPr>
              <a:spLocks noChangeArrowheads="1"/>
            </p:cNvSpPr>
            <p:nvPr/>
          </p:nvSpPr>
          <p:spPr bwMode="auto">
            <a:xfrm>
              <a:off x="5918200" y="5232400"/>
              <a:ext cx="1333500" cy="355600"/>
            </a:xfrm>
            <a:prstGeom prst="rect">
              <a:avLst/>
            </a:prstGeom>
            <a:solidFill>
              <a:srgbClr val="C0C0C0"/>
            </a:solidFill>
            <a:ln w="9525">
              <a:solidFill>
                <a:srgbClr val="C0C0C0"/>
              </a:solidFill>
              <a:miter lim="800000"/>
              <a:headEnd/>
              <a:tailEnd/>
            </a:ln>
          </p:spPr>
          <p:txBody>
            <a:bodyPr wrap="none" anchor="ctr"/>
            <a:lstStyle/>
            <a:p>
              <a:endParaRPr lang="en-US"/>
            </a:p>
          </p:txBody>
        </p:sp>
        <p:graphicFrame>
          <p:nvGraphicFramePr>
            <p:cNvPr id="6146" name="Object 6"/>
            <p:cNvGraphicFramePr>
              <a:graphicFrameLocks noChangeAspect="1"/>
            </p:cNvGraphicFramePr>
            <p:nvPr/>
          </p:nvGraphicFramePr>
          <p:xfrm>
            <a:off x="7762876" y="5093373"/>
            <a:ext cx="316600" cy="389852"/>
          </p:xfrm>
          <a:graphic>
            <a:graphicData uri="http://schemas.openxmlformats.org/presentationml/2006/ole">
              <mc:AlternateContent xmlns:mc="http://schemas.openxmlformats.org/markup-compatibility/2006">
                <mc:Choice xmlns:v="urn:schemas-microsoft-com:vml" Requires="v">
                  <p:oleObj spid="_x0000_s6374" name="Equation" r:id="rId15" imgW="164957" imgH="203024" progId="Equation.DSMT4">
                    <p:embed/>
                  </p:oleObj>
                </mc:Choice>
                <mc:Fallback>
                  <p:oleObj name="Equation" r:id="rId15" imgW="164957" imgH="203024" progId="Equation.DSMT4">
                    <p:embed/>
                    <p:pic>
                      <p:nvPicPr>
                        <p:cNvPr id="0" name="Picture 2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62876" y="5093373"/>
                          <a:ext cx="316600" cy="389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9" name="Text Box 7"/>
            <p:cNvSpPr txBox="1">
              <a:spLocks noChangeArrowheads="1"/>
            </p:cNvSpPr>
            <p:nvPr/>
          </p:nvSpPr>
          <p:spPr bwMode="auto">
            <a:xfrm>
              <a:off x="5419417" y="5213659"/>
              <a:ext cx="31290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p>
          </p:txBody>
        </p:sp>
        <p:sp>
          <p:nvSpPr>
            <p:cNvPr id="6170" name="Line 21"/>
            <p:cNvSpPr>
              <a:spLocks noChangeShapeType="1"/>
            </p:cNvSpPr>
            <p:nvPr/>
          </p:nvSpPr>
          <p:spPr bwMode="auto">
            <a:xfrm>
              <a:off x="7264400" y="5219700"/>
              <a:ext cx="0" cy="381000"/>
            </a:xfrm>
            <a:prstGeom prst="line">
              <a:avLst/>
            </a:prstGeom>
            <a:noFill/>
            <a:ln w="57150">
              <a:solidFill>
                <a:srgbClr val="FF3399"/>
              </a:solidFill>
              <a:round/>
              <a:headEnd/>
              <a:tailEnd/>
            </a:ln>
          </p:spPr>
          <p:txBody>
            <a:bodyPr wrap="none"/>
            <a:lstStyle/>
            <a:p>
              <a:endParaRPr lang="en-US"/>
            </a:p>
          </p:txBody>
        </p:sp>
        <p:sp>
          <p:nvSpPr>
            <p:cNvPr id="6171" name="Line 22"/>
            <p:cNvSpPr>
              <a:spLocks noChangeShapeType="1"/>
            </p:cNvSpPr>
            <p:nvPr/>
          </p:nvSpPr>
          <p:spPr bwMode="auto">
            <a:xfrm>
              <a:off x="5905500" y="5216525"/>
              <a:ext cx="0" cy="381000"/>
            </a:xfrm>
            <a:prstGeom prst="line">
              <a:avLst/>
            </a:prstGeom>
            <a:noFill/>
            <a:ln w="57150">
              <a:solidFill>
                <a:srgbClr val="FF3399"/>
              </a:solidFill>
              <a:round/>
              <a:headEnd/>
              <a:tailEnd/>
            </a:ln>
          </p:spPr>
          <p:txBody>
            <a:bodyPr wrap="none"/>
            <a:lstStyle/>
            <a:p>
              <a:endParaRPr lang="en-US"/>
            </a:p>
          </p:txBody>
        </p:sp>
        <p:sp>
          <p:nvSpPr>
            <p:cNvPr id="6172" name="Text Box 23"/>
            <p:cNvSpPr txBox="1">
              <a:spLocks noChangeArrowheads="1"/>
            </p:cNvSpPr>
            <p:nvPr/>
          </p:nvSpPr>
          <p:spPr bwMode="auto">
            <a:xfrm>
              <a:off x="6816725" y="5835056"/>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cxnSp>
          <p:nvCxnSpPr>
            <p:cNvPr id="34" name="Straight Arrow Connector 33"/>
            <p:cNvCxnSpPr/>
            <p:nvPr/>
          </p:nvCxnSpPr>
          <p:spPr bwMode="auto">
            <a:xfrm>
              <a:off x="5765913" y="5246500"/>
              <a:ext cx="0" cy="35626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sp>
        <p:nvSpPr>
          <p:cNvPr id="36" name="TextBox 35"/>
          <p:cNvSpPr txBox="1"/>
          <p:nvPr/>
        </p:nvSpPr>
        <p:spPr>
          <a:xfrm>
            <a:off x="2666997" y="5725879"/>
            <a:ext cx="1811201" cy="369332"/>
          </a:xfrm>
          <a:prstGeom prst="rect">
            <a:avLst/>
          </a:prstGeom>
          <a:noFill/>
        </p:spPr>
        <p:txBody>
          <a:bodyPr wrap="none" rtlCol="0">
            <a:spAutoFit/>
          </a:bodyPr>
          <a:lstStyle/>
          <a:p>
            <a:r>
              <a:rPr lang="en-US" dirty="0" smtClean="0"/>
              <a:t>(Neumann B.C.)</a:t>
            </a:r>
            <a:endParaRPr lang="en-US" dirty="0"/>
          </a:p>
        </p:txBody>
      </p:sp>
      <p:sp>
        <p:nvSpPr>
          <p:cNvPr id="37" name="Text Box 2"/>
          <p:cNvSpPr txBox="1">
            <a:spLocks noChangeArrowheads="1"/>
          </p:cNvSpPr>
          <p:nvPr/>
        </p:nvSpPr>
        <p:spPr bwMode="auto">
          <a:xfrm>
            <a:off x="152916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38" name="TextBox 37"/>
          <p:cNvSpPr txBox="1"/>
          <p:nvPr/>
        </p:nvSpPr>
        <p:spPr>
          <a:xfrm>
            <a:off x="2544500" y="710656"/>
            <a:ext cx="4107856"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Magnetic-wall Approximation</a:t>
            </a:r>
            <a:endParaRPr lang="en-US" sz="2400" dirty="0">
              <a:solidFill>
                <a:srgbClr val="FF0000"/>
              </a:solidFill>
              <a:latin typeface="Arial" pitchFamily="34" charset="0"/>
              <a:cs typeface="Arial" pitchFamily="34" charset="0"/>
            </a:endParaRPr>
          </a:p>
        </p:txBody>
      </p:sp>
      <p:grpSp>
        <p:nvGrpSpPr>
          <p:cNvPr id="39" name="Group 8"/>
          <p:cNvGrpSpPr>
            <a:grpSpLocks/>
          </p:cNvGrpSpPr>
          <p:nvPr/>
        </p:nvGrpSpPr>
        <p:grpSpPr bwMode="auto">
          <a:xfrm>
            <a:off x="5522402" y="1228756"/>
            <a:ext cx="2613025" cy="2797177"/>
            <a:chOff x="2770" y="716"/>
            <a:chExt cx="1646" cy="1762"/>
          </a:xfrm>
        </p:grpSpPr>
        <p:sp>
          <p:nvSpPr>
            <p:cNvPr id="40" name="Rectangle 9"/>
            <p:cNvSpPr>
              <a:spLocks noChangeArrowheads="1"/>
            </p:cNvSpPr>
            <p:nvPr/>
          </p:nvSpPr>
          <p:spPr bwMode="auto">
            <a:xfrm>
              <a:off x="3032" y="1375"/>
              <a:ext cx="758" cy="1010"/>
            </a:xfrm>
            <a:prstGeom prst="rect">
              <a:avLst/>
            </a:prstGeom>
            <a:solidFill>
              <a:srgbClr val="FF9900"/>
            </a:solidFill>
            <a:ln w="38100">
              <a:solidFill>
                <a:schemeClr val="tx1"/>
              </a:solidFill>
              <a:miter lim="800000"/>
              <a:headEnd/>
              <a:tailEnd/>
            </a:ln>
          </p:spPr>
          <p:txBody>
            <a:bodyPr wrap="none" anchor="ctr"/>
            <a:lstStyle/>
            <a:p>
              <a:endParaRPr lang="en-US"/>
            </a:p>
          </p:txBody>
        </p:sp>
        <p:sp>
          <p:nvSpPr>
            <p:cNvPr id="41" name="Line 10"/>
            <p:cNvSpPr>
              <a:spLocks noChangeShapeType="1"/>
            </p:cNvSpPr>
            <p:nvPr/>
          </p:nvSpPr>
          <p:spPr bwMode="auto">
            <a:xfrm flipV="1">
              <a:off x="3864" y="2383"/>
              <a:ext cx="330" cy="2"/>
            </a:xfrm>
            <a:prstGeom prst="line">
              <a:avLst/>
            </a:prstGeom>
            <a:noFill/>
            <a:ln w="9525">
              <a:solidFill>
                <a:schemeClr val="tx1"/>
              </a:solidFill>
              <a:round/>
              <a:headEnd/>
              <a:tailEnd type="triangle" w="med" len="med"/>
            </a:ln>
          </p:spPr>
          <p:txBody>
            <a:bodyPr wrap="none"/>
            <a:lstStyle/>
            <a:p>
              <a:endParaRPr lang="en-US"/>
            </a:p>
          </p:txBody>
        </p:sp>
        <p:sp>
          <p:nvSpPr>
            <p:cNvPr id="42" name="Text Box 11"/>
            <p:cNvSpPr txBox="1">
              <a:spLocks noChangeArrowheads="1"/>
            </p:cNvSpPr>
            <p:nvPr/>
          </p:nvSpPr>
          <p:spPr bwMode="auto">
            <a:xfrm>
              <a:off x="4228" y="2226"/>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43" name="Text Box 12"/>
            <p:cNvSpPr txBox="1">
              <a:spLocks noChangeArrowheads="1"/>
            </p:cNvSpPr>
            <p:nvPr/>
          </p:nvSpPr>
          <p:spPr bwMode="auto">
            <a:xfrm>
              <a:off x="2929" y="716"/>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44" name="Line 13"/>
            <p:cNvSpPr>
              <a:spLocks noChangeShapeType="1"/>
            </p:cNvSpPr>
            <p:nvPr/>
          </p:nvSpPr>
          <p:spPr bwMode="auto">
            <a:xfrm flipH="1" flipV="1">
              <a:off x="3022" y="1046"/>
              <a:ext cx="2" cy="285"/>
            </a:xfrm>
            <a:prstGeom prst="line">
              <a:avLst/>
            </a:prstGeom>
            <a:noFill/>
            <a:ln w="9525">
              <a:solidFill>
                <a:schemeClr val="tx1"/>
              </a:solidFill>
              <a:round/>
              <a:headEnd/>
              <a:tailEnd type="triangle" w="med" len="med"/>
            </a:ln>
          </p:spPr>
          <p:txBody>
            <a:bodyPr wrap="none"/>
            <a:lstStyle/>
            <a:p>
              <a:endParaRPr lang="en-US"/>
            </a:p>
          </p:txBody>
        </p:sp>
        <p:graphicFrame>
          <p:nvGraphicFramePr>
            <p:cNvPr id="45" name="Object 14"/>
            <p:cNvGraphicFramePr>
              <a:graphicFrameLocks noChangeAspect="1"/>
            </p:cNvGraphicFramePr>
            <p:nvPr/>
          </p:nvGraphicFramePr>
          <p:xfrm>
            <a:off x="4105" y="1574"/>
            <a:ext cx="198" cy="243"/>
          </p:xfrm>
          <a:graphic>
            <a:graphicData uri="http://schemas.openxmlformats.org/presentationml/2006/ole">
              <mc:AlternateContent xmlns:mc="http://schemas.openxmlformats.org/markup-compatibility/2006">
                <mc:Choice xmlns:v="urn:schemas-microsoft-com:vml" Requires="v">
                  <p:oleObj spid="_x0000_s6375" name="Equation" r:id="rId17" imgW="164957" imgH="203024" progId="Equation.DSMT4">
                    <p:embed/>
                  </p:oleObj>
                </mc:Choice>
                <mc:Fallback>
                  <p:oleObj name="Equation" r:id="rId17" imgW="164957" imgH="203024" progId="Equation.DSMT4">
                    <p:embed/>
                    <p:pic>
                      <p:nvPicPr>
                        <p:cNvPr id="0" name="Picture 2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05" y="1574"/>
                          <a:ext cx="198"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15"/>
            <p:cNvSpPr>
              <a:spLocks noChangeShapeType="1"/>
            </p:cNvSpPr>
            <p:nvPr/>
          </p:nvSpPr>
          <p:spPr bwMode="auto">
            <a:xfrm>
              <a:off x="3843" y="1702"/>
              <a:ext cx="184" cy="0"/>
            </a:xfrm>
            <a:prstGeom prst="line">
              <a:avLst/>
            </a:prstGeom>
            <a:noFill/>
            <a:ln w="19050">
              <a:solidFill>
                <a:schemeClr val="tx1"/>
              </a:solidFill>
              <a:round/>
              <a:headEnd/>
              <a:tailEnd type="triangle" w="med" len="med"/>
            </a:ln>
          </p:spPr>
          <p:txBody>
            <a:bodyPr wrap="none"/>
            <a:lstStyle/>
            <a:p>
              <a:endParaRPr lang="en-US"/>
            </a:p>
          </p:txBody>
        </p:sp>
        <p:sp>
          <p:nvSpPr>
            <p:cNvPr id="47" name="Text Box 16"/>
            <p:cNvSpPr txBox="1">
              <a:spLocks noChangeArrowheads="1"/>
            </p:cNvSpPr>
            <p:nvPr/>
          </p:nvSpPr>
          <p:spPr bwMode="auto">
            <a:xfrm>
              <a:off x="3304" y="1101"/>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48" name="Text Box 17"/>
            <p:cNvSpPr txBox="1">
              <a:spLocks noChangeArrowheads="1"/>
            </p:cNvSpPr>
            <p:nvPr/>
          </p:nvSpPr>
          <p:spPr bwMode="auto">
            <a:xfrm>
              <a:off x="2770" y="1739"/>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graphicFrame>
          <p:nvGraphicFramePr>
            <p:cNvPr id="49" name="Object 18"/>
            <p:cNvGraphicFramePr>
              <a:graphicFrameLocks noChangeAspect="1"/>
            </p:cNvGraphicFramePr>
            <p:nvPr/>
          </p:nvGraphicFramePr>
          <p:xfrm>
            <a:off x="3351" y="1624"/>
            <a:ext cx="212" cy="225"/>
          </p:xfrm>
          <a:graphic>
            <a:graphicData uri="http://schemas.openxmlformats.org/presentationml/2006/ole">
              <mc:AlternateContent xmlns:mc="http://schemas.openxmlformats.org/markup-compatibility/2006">
                <mc:Choice xmlns:v="urn:schemas-microsoft-com:vml" Requires="v">
                  <p:oleObj spid="_x0000_s6376" name="Equation" r:id="rId19" imgW="215806" imgH="228501" progId="Equation.DSMT4">
                    <p:embed/>
                  </p:oleObj>
                </mc:Choice>
                <mc:Fallback>
                  <p:oleObj name="Equation" r:id="rId19" imgW="215806" imgH="228501" progId="Equation.DSMT4">
                    <p:embed/>
                    <p:pic>
                      <p:nvPicPr>
                        <p:cNvPr id="0" name="Picture 2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1" y="1624"/>
                          <a:ext cx="212" cy="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Line 19"/>
            <p:cNvSpPr>
              <a:spLocks noChangeShapeType="1"/>
            </p:cNvSpPr>
            <p:nvPr/>
          </p:nvSpPr>
          <p:spPr bwMode="auto">
            <a:xfrm rot="16200000">
              <a:off x="3598" y="2178"/>
              <a:ext cx="261" cy="0"/>
            </a:xfrm>
            <a:prstGeom prst="line">
              <a:avLst/>
            </a:prstGeom>
            <a:noFill/>
            <a:ln w="19050">
              <a:solidFill>
                <a:schemeClr val="bg2"/>
              </a:solidFill>
              <a:round/>
              <a:headEnd/>
              <a:tailEnd type="triangle" w="med" len="med"/>
            </a:ln>
          </p:spPr>
          <p:txBody>
            <a:bodyPr wrap="none"/>
            <a:lstStyle/>
            <a:p>
              <a:endParaRPr lang="en-US"/>
            </a:p>
          </p:txBody>
        </p:sp>
        <p:graphicFrame>
          <p:nvGraphicFramePr>
            <p:cNvPr id="51" name="Object 20"/>
            <p:cNvGraphicFramePr>
              <a:graphicFrameLocks noChangeAspect="1"/>
            </p:cNvGraphicFramePr>
            <p:nvPr/>
          </p:nvGraphicFramePr>
          <p:xfrm>
            <a:off x="3827" y="2061"/>
            <a:ext cx="193" cy="267"/>
          </p:xfrm>
          <a:graphic>
            <a:graphicData uri="http://schemas.openxmlformats.org/presentationml/2006/ole">
              <mc:AlternateContent xmlns:mc="http://schemas.openxmlformats.org/markup-compatibility/2006">
                <mc:Choice xmlns:v="urn:schemas-microsoft-com:vml" Requires="v">
                  <p:oleObj spid="_x0000_s6377" name="Equation" r:id="rId21" imgW="165028" imgH="228501" progId="Equation.DSMT4">
                    <p:embed/>
                  </p:oleObj>
                </mc:Choice>
                <mc:Fallback>
                  <p:oleObj name="Equation" r:id="rId21" imgW="165028" imgH="228501" progId="Equation.DSMT4">
                    <p:embed/>
                    <p:pic>
                      <p:nvPicPr>
                        <p:cNvPr id="0"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7" y="2061"/>
                          <a:ext cx="193"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Line 21"/>
            <p:cNvSpPr>
              <a:spLocks noChangeShapeType="1"/>
            </p:cNvSpPr>
            <p:nvPr/>
          </p:nvSpPr>
          <p:spPr bwMode="auto">
            <a:xfrm rot="5400000" flipH="1" flipV="1">
              <a:off x="3447" y="1782"/>
              <a:ext cx="3" cy="272"/>
            </a:xfrm>
            <a:prstGeom prst="line">
              <a:avLst/>
            </a:prstGeom>
            <a:noFill/>
            <a:ln w="38100">
              <a:solidFill>
                <a:srgbClr val="0000FF"/>
              </a:solidFill>
              <a:round/>
              <a:headEnd/>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784720" y="1580975"/>
          <a:ext cx="2301875" cy="547925"/>
        </p:xfrm>
        <a:graphic>
          <a:graphicData uri="http://schemas.openxmlformats.org/presentationml/2006/ole">
            <mc:AlternateContent xmlns:mc="http://schemas.openxmlformats.org/markup-compatibility/2006">
              <mc:Choice xmlns:v="urn:schemas-microsoft-com:vml" Requires="v">
                <p:oleObj spid="_x0000_s7302" name="Equation" r:id="rId3" imgW="1016000" imgH="241300" progId="Equation.DSMT4">
                  <p:embed/>
                </p:oleObj>
              </mc:Choice>
              <mc:Fallback>
                <p:oleObj name="Equation" r:id="rId3" imgW="1016000" imgH="241300" progId="Equation.DSMT4">
                  <p:embed/>
                  <p:pic>
                    <p:nvPicPr>
                      <p:cNvPr id="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20" y="1580975"/>
                        <a:ext cx="2301875" cy="547925"/>
                      </a:xfrm>
                      <a:prstGeom prst="rect">
                        <a:avLst/>
                      </a:prstGeom>
                      <a:solidFill>
                        <a:srgbClr val="FFFF99"/>
                      </a:solidFill>
                    </p:spPr>
                  </p:pic>
                </p:oleObj>
              </mc:Fallback>
            </mc:AlternateContent>
          </a:graphicData>
        </a:graphic>
      </p:graphicFrame>
      <p:graphicFrame>
        <p:nvGraphicFramePr>
          <p:cNvPr id="7171" name="Object 4"/>
          <p:cNvGraphicFramePr>
            <a:graphicFrameLocks noChangeAspect="1"/>
          </p:cNvGraphicFramePr>
          <p:nvPr/>
        </p:nvGraphicFramePr>
        <p:xfrm>
          <a:off x="468767" y="2790450"/>
          <a:ext cx="2862262" cy="721558"/>
        </p:xfrm>
        <a:graphic>
          <a:graphicData uri="http://schemas.openxmlformats.org/presentationml/2006/ole">
            <mc:AlternateContent xmlns:mc="http://schemas.openxmlformats.org/markup-compatibility/2006">
              <mc:Choice xmlns:v="urn:schemas-microsoft-com:vml" Requires="v">
                <p:oleObj spid="_x0000_s7303" name="Equation" r:id="rId5" imgW="1714500" imgH="431800" progId="Equation.DSMT4">
                  <p:embed/>
                </p:oleObj>
              </mc:Choice>
              <mc:Fallback>
                <p:oleObj name="Equation" r:id="rId5" imgW="1714500" imgH="431800" progId="Equation.DSMT4">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67" y="2790450"/>
                        <a:ext cx="2862262" cy="721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5"/>
          <p:cNvGraphicFramePr>
            <a:graphicFrameLocks noChangeAspect="1"/>
          </p:cNvGraphicFramePr>
          <p:nvPr/>
        </p:nvGraphicFramePr>
        <p:xfrm>
          <a:off x="2579007" y="4445006"/>
          <a:ext cx="3125107" cy="845804"/>
        </p:xfrm>
        <a:graphic>
          <a:graphicData uri="http://schemas.openxmlformats.org/presentationml/2006/ole">
            <mc:AlternateContent xmlns:mc="http://schemas.openxmlformats.org/markup-compatibility/2006">
              <mc:Choice xmlns:v="urn:schemas-microsoft-com:vml" Requires="v">
                <p:oleObj spid="_x0000_s7304" name="Equation" r:id="rId7" imgW="1968500" imgH="533400" progId="Equation.DSMT4">
                  <p:embed/>
                </p:oleObj>
              </mc:Choice>
              <mc:Fallback>
                <p:oleObj name="Equation" r:id="rId7" imgW="1968500" imgH="533400" progId="Equation.DSMT4">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007" y="4445006"/>
                        <a:ext cx="3125107" cy="845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Text Box 6"/>
          <p:cNvSpPr txBox="1">
            <a:spLocks noChangeArrowheads="1"/>
          </p:cNvSpPr>
          <p:nvPr/>
        </p:nvSpPr>
        <p:spPr bwMode="auto">
          <a:xfrm>
            <a:off x="1459820" y="5808147"/>
            <a:ext cx="926857"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Hence</a:t>
            </a:r>
          </a:p>
        </p:txBody>
      </p:sp>
      <p:graphicFrame>
        <p:nvGraphicFramePr>
          <p:cNvPr id="7173" name="Object 7"/>
          <p:cNvGraphicFramePr>
            <a:graphicFrameLocks noChangeAspect="1"/>
          </p:cNvGraphicFramePr>
          <p:nvPr/>
        </p:nvGraphicFramePr>
        <p:xfrm>
          <a:off x="2443839" y="5668169"/>
          <a:ext cx="2792186" cy="830145"/>
        </p:xfrm>
        <a:graphic>
          <a:graphicData uri="http://schemas.openxmlformats.org/presentationml/2006/ole">
            <mc:AlternateContent xmlns:mc="http://schemas.openxmlformats.org/markup-compatibility/2006">
              <mc:Choice xmlns:v="urn:schemas-microsoft-com:vml" Requires="v">
                <p:oleObj spid="_x0000_s7305" name="Equation" r:id="rId9" imgW="1790700" imgH="533400" progId="Equation.DSMT4">
                  <p:embed/>
                </p:oleObj>
              </mc:Choice>
              <mc:Fallback>
                <p:oleObj name="Equation" r:id="rId9" imgW="1790700" imgH="533400" progId="Equation.DSMT4">
                  <p:embed/>
                  <p:pic>
                    <p:nvPicPr>
                      <p:cNvPr id="0" name="Picture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839" y="5668169"/>
                        <a:ext cx="2792186" cy="830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8"/>
          <p:cNvSpPr txBox="1">
            <a:spLocks noChangeArrowheads="1"/>
          </p:cNvSpPr>
          <p:nvPr/>
        </p:nvSpPr>
        <p:spPr bwMode="auto">
          <a:xfrm>
            <a:off x="210911" y="2338846"/>
            <a:ext cx="3470275" cy="396875"/>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From </a:t>
            </a:r>
            <a:r>
              <a:rPr lang="en-US" sz="2000" dirty="0">
                <a:solidFill>
                  <a:schemeClr val="hlink"/>
                </a:solidFill>
                <a:latin typeface="Arial" charset="0"/>
              </a:rPr>
              <a:t>separation of variables</a:t>
            </a:r>
            <a:r>
              <a:rPr lang="en-US" sz="2000" dirty="0">
                <a:solidFill>
                  <a:srgbClr val="0000FF"/>
                </a:solidFill>
                <a:latin typeface="Arial" charset="0"/>
              </a:rPr>
              <a:t>:</a:t>
            </a:r>
          </a:p>
        </p:txBody>
      </p:sp>
      <p:sp>
        <p:nvSpPr>
          <p:cNvPr id="7179" name="Text Box 19"/>
          <p:cNvSpPr txBox="1">
            <a:spLocks noChangeArrowheads="1"/>
          </p:cNvSpPr>
          <p:nvPr/>
        </p:nvSpPr>
        <p:spPr bwMode="auto">
          <a:xfrm>
            <a:off x="1243239" y="3659647"/>
            <a:ext cx="1645002"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a:t>
            </a:r>
            <a:r>
              <a:rPr lang="en-US" sz="2000" dirty="0" err="1">
                <a:solidFill>
                  <a:srgbClr val="0000FF"/>
                </a:solidFill>
                <a:latin typeface="Arial" charset="0"/>
              </a:rPr>
              <a:t>TM</a:t>
            </a:r>
            <a:r>
              <a:rPr lang="en-US" sz="2000" i="1" baseline="-25000" dirty="0" err="1">
                <a:solidFill>
                  <a:srgbClr val="0000FF"/>
                </a:solidFill>
                <a:latin typeface="Times New Roman" pitchFamily="18" charset="0"/>
              </a:rPr>
              <a:t>mn</a:t>
            </a:r>
            <a:r>
              <a:rPr lang="en-US" sz="2000" dirty="0">
                <a:solidFill>
                  <a:srgbClr val="0000FF"/>
                </a:solidFill>
                <a:latin typeface="Arial" charset="0"/>
              </a:rPr>
              <a:t> mode)</a:t>
            </a:r>
          </a:p>
        </p:txBody>
      </p:sp>
      <p:grpSp>
        <p:nvGrpSpPr>
          <p:cNvPr id="21" name="Group 20"/>
          <p:cNvGrpSpPr/>
          <p:nvPr/>
        </p:nvGrpSpPr>
        <p:grpSpPr>
          <a:xfrm>
            <a:off x="5364988" y="1399781"/>
            <a:ext cx="2714625" cy="3097217"/>
            <a:chOff x="5391707" y="982165"/>
            <a:chExt cx="2714625" cy="3097217"/>
          </a:xfrm>
        </p:grpSpPr>
        <p:grpSp>
          <p:nvGrpSpPr>
            <p:cNvPr id="7177" name="Group 8"/>
            <p:cNvGrpSpPr>
              <a:grpSpLocks/>
            </p:cNvGrpSpPr>
            <p:nvPr/>
          </p:nvGrpSpPr>
          <p:grpSpPr bwMode="auto">
            <a:xfrm>
              <a:off x="5391707" y="982165"/>
              <a:ext cx="2714625" cy="3097217"/>
              <a:chOff x="3531" y="499"/>
              <a:chExt cx="1710" cy="1951"/>
            </a:xfrm>
          </p:grpSpPr>
          <p:sp>
            <p:nvSpPr>
              <p:cNvPr id="7181" name="Rectangle 9"/>
              <p:cNvSpPr>
                <a:spLocks noChangeArrowheads="1"/>
              </p:cNvSpPr>
              <p:nvPr/>
            </p:nvSpPr>
            <p:spPr bwMode="auto">
              <a:xfrm>
                <a:off x="3816" y="1159"/>
                <a:ext cx="758" cy="1010"/>
              </a:xfrm>
              <a:prstGeom prst="rect">
                <a:avLst/>
              </a:prstGeom>
              <a:solidFill>
                <a:srgbClr val="FF9900"/>
              </a:solidFill>
              <a:ln w="57150">
                <a:solidFill>
                  <a:srgbClr val="FF3399"/>
                </a:solidFill>
                <a:miter lim="800000"/>
                <a:headEnd/>
                <a:tailEnd/>
              </a:ln>
            </p:spPr>
            <p:txBody>
              <a:bodyPr wrap="none" anchor="ctr"/>
              <a:lstStyle/>
              <a:p>
                <a:endParaRPr lang="en-US"/>
              </a:p>
            </p:txBody>
          </p:sp>
          <p:sp>
            <p:nvSpPr>
              <p:cNvPr id="7182" name="Line 10"/>
              <p:cNvSpPr>
                <a:spLocks noChangeShapeType="1"/>
              </p:cNvSpPr>
              <p:nvPr/>
            </p:nvSpPr>
            <p:spPr bwMode="auto">
              <a:xfrm flipV="1">
                <a:off x="4697" y="2168"/>
                <a:ext cx="296" cy="1"/>
              </a:xfrm>
              <a:prstGeom prst="line">
                <a:avLst/>
              </a:prstGeom>
              <a:noFill/>
              <a:ln w="9525">
                <a:solidFill>
                  <a:schemeClr val="tx1"/>
                </a:solidFill>
                <a:round/>
                <a:headEnd/>
                <a:tailEnd type="triangle" w="med" len="med"/>
              </a:ln>
            </p:spPr>
            <p:txBody>
              <a:bodyPr wrap="none"/>
              <a:lstStyle/>
              <a:p>
                <a:endParaRPr lang="en-US"/>
              </a:p>
            </p:txBody>
          </p:sp>
          <p:sp>
            <p:nvSpPr>
              <p:cNvPr id="7183" name="Text Box 11"/>
              <p:cNvSpPr txBox="1">
                <a:spLocks noChangeArrowheads="1"/>
              </p:cNvSpPr>
              <p:nvPr/>
            </p:nvSpPr>
            <p:spPr bwMode="auto">
              <a:xfrm>
                <a:off x="5053" y="2024"/>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7184" name="Text Box 12"/>
              <p:cNvSpPr txBox="1">
                <a:spLocks noChangeArrowheads="1"/>
              </p:cNvSpPr>
              <p:nvPr/>
            </p:nvSpPr>
            <p:spPr bwMode="auto">
              <a:xfrm>
                <a:off x="3726" y="499"/>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7185" name="Line 13"/>
              <p:cNvSpPr>
                <a:spLocks noChangeShapeType="1"/>
              </p:cNvSpPr>
              <p:nvPr/>
            </p:nvSpPr>
            <p:spPr bwMode="auto">
              <a:xfrm flipH="1" flipV="1">
                <a:off x="3806" y="810"/>
                <a:ext cx="2" cy="291"/>
              </a:xfrm>
              <a:prstGeom prst="line">
                <a:avLst/>
              </a:prstGeom>
              <a:noFill/>
              <a:ln w="9525">
                <a:solidFill>
                  <a:schemeClr val="tx1"/>
                </a:solidFill>
                <a:round/>
                <a:headEnd/>
                <a:tailEnd type="triangle" w="med" len="med"/>
              </a:ln>
            </p:spPr>
            <p:txBody>
              <a:bodyPr wrap="none"/>
              <a:lstStyle/>
              <a:p>
                <a:endParaRPr lang="en-US"/>
              </a:p>
            </p:txBody>
          </p:sp>
          <p:sp>
            <p:nvSpPr>
              <p:cNvPr id="7186" name="Text Box 14"/>
              <p:cNvSpPr txBox="1">
                <a:spLocks noChangeArrowheads="1"/>
              </p:cNvSpPr>
              <p:nvPr/>
            </p:nvSpPr>
            <p:spPr bwMode="auto">
              <a:xfrm>
                <a:off x="4110" y="2198"/>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7187" name="Text Box 15"/>
              <p:cNvSpPr txBox="1">
                <a:spLocks noChangeArrowheads="1"/>
              </p:cNvSpPr>
              <p:nvPr/>
            </p:nvSpPr>
            <p:spPr bwMode="auto">
              <a:xfrm>
                <a:off x="3531" y="1498"/>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grpSp>
        <p:sp>
          <p:nvSpPr>
            <p:cNvPr id="7180" name="Text Box 23"/>
            <p:cNvSpPr txBox="1">
              <a:spLocks noChangeArrowheads="1"/>
            </p:cNvSpPr>
            <p:nvPr/>
          </p:nvSpPr>
          <p:spPr bwMode="auto">
            <a:xfrm>
              <a:off x="7228568" y="2435699"/>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graphicFrame>
          <p:nvGraphicFramePr>
            <p:cNvPr id="7174" name="Object 21"/>
            <p:cNvGraphicFramePr>
              <a:graphicFrameLocks noChangeAspect="1"/>
            </p:cNvGraphicFramePr>
            <p:nvPr/>
          </p:nvGraphicFramePr>
          <p:xfrm>
            <a:off x="6654244" y="1407443"/>
            <a:ext cx="969715" cy="441601"/>
          </p:xfrm>
          <a:graphic>
            <a:graphicData uri="http://schemas.openxmlformats.org/presentationml/2006/ole">
              <mc:AlternateContent xmlns:mc="http://schemas.openxmlformats.org/markup-compatibility/2006">
                <mc:Choice xmlns:v="urn:schemas-microsoft-com:vml" Requires="v">
                  <p:oleObj spid="_x0000_s7306" name="Equation" r:id="rId11" imgW="558558" imgH="253890" progId="Equation.DSMT4">
                    <p:embed/>
                  </p:oleObj>
                </mc:Choice>
                <mc:Fallback>
                  <p:oleObj name="Equation" r:id="rId11" imgW="558558" imgH="253890" progId="Equation.DSMT4">
                    <p:embed/>
                    <p:pic>
                      <p:nvPicPr>
                        <p:cNvPr id="0" name="Picture 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4244" y="1407443"/>
                          <a:ext cx="969715" cy="441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Slide Number Placeholder 19"/>
          <p:cNvSpPr>
            <a:spLocks noGrp="1"/>
          </p:cNvSpPr>
          <p:nvPr>
            <p:ph type="sldNum" sz="quarter" idx="4"/>
          </p:nvPr>
        </p:nvSpPr>
        <p:spPr/>
        <p:txBody>
          <a:bodyPr/>
          <a:lstStyle/>
          <a:p>
            <a:pPr>
              <a:defRPr/>
            </a:pPr>
            <a:fld id="{70B0E88B-1183-42A5-A789-9A7FFF2AFA69}" type="slidenum">
              <a:rPr lang="en-US" smtClean="0"/>
              <a:pPr>
                <a:defRPr/>
              </a:pPr>
              <a:t>37</a:t>
            </a:fld>
            <a:endParaRPr lang="en-US" dirty="0"/>
          </a:p>
        </p:txBody>
      </p:sp>
      <p:sp>
        <p:nvSpPr>
          <p:cNvPr id="22" name="Text Box 2"/>
          <p:cNvSpPr txBox="1">
            <a:spLocks noChangeArrowheads="1"/>
          </p:cNvSpPr>
          <p:nvPr/>
        </p:nvSpPr>
        <p:spPr bwMode="auto">
          <a:xfrm>
            <a:off x="146978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23" name="TextBox 22"/>
          <p:cNvSpPr txBox="1"/>
          <p:nvPr/>
        </p:nvSpPr>
        <p:spPr>
          <a:xfrm>
            <a:off x="2740448" y="765086"/>
            <a:ext cx="352532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Frequencies</a:t>
            </a:r>
            <a:endParaRPr lang="en-US" sz="2400" dirty="0">
              <a:solidFill>
                <a:srgbClr val="FF0000"/>
              </a:solidFill>
              <a:latin typeface="Arial" pitchFamily="34" charset="0"/>
              <a:cs typeface="Arial" pitchFamily="34" charset="0"/>
            </a:endParaRPr>
          </a:p>
        </p:txBody>
      </p:sp>
      <p:sp>
        <p:nvSpPr>
          <p:cNvPr id="24" name="Text Box 6"/>
          <p:cNvSpPr txBox="1">
            <a:spLocks noChangeArrowheads="1"/>
          </p:cNvSpPr>
          <p:nvPr/>
        </p:nvSpPr>
        <p:spPr bwMode="auto">
          <a:xfrm>
            <a:off x="741363" y="4632490"/>
            <a:ext cx="1760610"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We then have</a:t>
            </a:r>
            <a:endParaRPr lang="en-US" sz="2000" dirty="0">
              <a:solidFill>
                <a:srgbClr val="0000FF"/>
              </a:solidFill>
              <a:latin typeface="Arial" charset="0"/>
            </a:endParaRPr>
          </a:p>
        </p:txBody>
      </p:sp>
      <p:graphicFrame>
        <p:nvGraphicFramePr>
          <p:cNvPr id="7175" name="Object 3"/>
          <p:cNvGraphicFramePr>
            <a:graphicFrameLocks noChangeAspect="1"/>
          </p:cNvGraphicFramePr>
          <p:nvPr/>
        </p:nvGraphicFramePr>
        <p:xfrm>
          <a:off x="3444917" y="1632857"/>
          <a:ext cx="1600432" cy="462105"/>
        </p:xfrm>
        <a:graphic>
          <a:graphicData uri="http://schemas.openxmlformats.org/presentationml/2006/ole">
            <mc:AlternateContent xmlns:mc="http://schemas.openxmlformats.org/markup-compatibility/2006">
              <mc:Choice xmlns:v="urn:schemas-microsoft-com:vml" Requires="v">
                <p:oleObj spid="_x0000_s7307" name="Equation" r:id="rId13" imgW="926698" imgH="266584" progId="Equation.DSMT4">
                  <p:embed/>
                </p:oleObj>
              </mc:Choice>
              <mc:Fallback>
                <p:oleObj name="Equation" r:id="rId13" imgW="926698" imgH="266584" progId="Equation.DSMT4">
                  <p:embed/>
                  <p:pic>
                    <p:nvPicPr>
                      <p:cNvPr id="0" name="Picture 1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4917" y="1632857"/>
                        <a:ext cx="1600432" cy="462105"/>
                      </a:xfrm>
                      <a:prstGeom prst="rect">
                        <a:avLst/>
                      </a:prstGeom>
                      <a:solidFill>
                        <a:srgbClr val="FFFF99"/>
                      </a:solidFill>
                    </p:spPr>
                  </p:pic>
                </p:oleObj>
              </mc:Fallback>
            </mc:AlternateContent>
          </a:graphicData>
        </a:graphic>
      </p:graphicFrame>
      <p:cxnSp>
        <p:nvCxnSpPr>
          <p:cNvPr id="26" name="Straight Arrow Connector 25"/>
          <p:cNvCxnSpPr/>
          <p:nvPr/>
        </p:nvCxnSpPr>
        <p:spPr bwMode="auto">
          <a:xfrm>
            <a:off x="4904509" y="2137558"/>
            <a:ext cx="1389413" cy="8787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5976258" y="4931228"/>
            <a:ext cx="2895599" cy="1323439"/>
          </a:xfrm>
          <a:prstGeom prst="rect">
            <a:avLst/>
          </a:prstGeom>
          <a:noFill/>
          <a:ln>
            <a:solidFill>
              <a:schemeClr val="tx1"/>
            </a:solidFill>
          </a:ln>
        </p:spPr>
        <p:txBody>
          <a:bodyPr wrap="square" rtlCol="0">
            <a:spAutoFit/>
          </a:bodyPr>
          <a:lstStyle/>
          <a:p>
            <a:pPr algn="ctr"/>
            <a:r>
              <a:rPr lang="en-US" sz="1600" b="1" dirty="0" smtClean="0">
                <a:latin typeface="Arial" pitchFamily="34" charset="0"/>
                <a:cs typeface="Arial" pitchFamily="34" charset="0"/>
              </a:rPr>
              <a:t>Note:</a:t>
            </a:r>
          </a:p>
          <a:p>
            <a:pPr algn="ctr"/>
            <a:r>
              <a:rPr lang="en-US" sz="1600" dirty="0" smtClean="0">
                <a:latin typeface="Arial" pitchFamily="34" charset="0"/>
                <a:cs typeface="Arial" pitchFamily="34" charset="0"/>
              </a:rPr>
              <a:t>We ignore the loss tangent of the substrate for the calculation of the resonance frequencies.</a:t>
            </a:r>
            <a:endParaRPr lang="en-US" sz="16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1137145" y="1982067"/>
          <a:ext cx="2566967" cy="912482"/>
        </p:xfrm>
        <a:graphic>
          <a:graphicData uri="http://schemas.openxmlformats.org/presentationml/2006/ole">
            <mc:AlternateContent xmlns:mc="http://schemas.openxmlformats.org/markup-compatibility/2006">
              <mc:Choice xmlns:v="urn:schemas-microsoft-com:vml" Requires="v">
                <p:oleObj spid="_x0000_s8328" name="Equation" r:id="rId3" imgW="1320227" imgH="469696" progId="Equation.DSMT4">
                  <p:embed/>
                </p:oleObj>
              </mc:Choice>
              <mc:Fallback>
                <p:oleObj name="Equation" r:id="rId3" imgW="1320227" imgH="469696" progId="Equation.DSMT4">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45" y="1982067"/>
                        <a:ext cx="2566967" cy="912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4"/>
          <p:cNvGraphicFramePr>
            <a:graphicFrameLocks noChangeAspect="1"/>
          </p:cNvGraphicFramePr>
          <p:nvPr/>
        </p:nvGraphicFramePr>
        <p:xfrm>
          <a:off x="1804988" y="3840163"/>
          <a:ext cx="3190875" cy="531812"/>
        </p:xfrm>
        <a:graphic>
          <a:graphicData uri="http://schemas.openxmlformats.org/presentationml/2006/ole">
            <mc:AlternateContent xmlns:mc="http://schemas.openxmlformats.org/markup-compatibility/2006">
              <mc:Choice xmlns:v="urn:schemas-microsoft-com:vml" Requires="v">
                <p:oleObj spid="_x0000_s8329" name="Equation" r:id="rId5" imgW="1600200" imgH="266700" progId="Equation.DSMT4">
                  <p:embed/>
                </p:oleObj>
              </mc:Choice>
              <mc:Fallback>
                <p:oleObj name="Equation" r:id="rId5" imgW="1600200" imgH="266700" progId="Equation.DSMT4">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3840163"/>
                        <a:ext cx="319087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ext Box 5"/>
          <p:cNvSpPr txBox="1">
            <a:spLocks noChangeArrowheads="1"/>
          </p:cNvSpPr>
          <p:nvPr/>
        </p:nvSpPr>
        <p:spPr bwMode="auto">
          <a:xfrm>
            <a:off x="647804" y="3431660"/>
            <a:ext cx="1396536"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Recall that</a:t>
            </a:r>
          </a:p>
        </p:txBody>
      </p:sp>
      <p:graphicFrame>
        <p:nvGraphicFramePr>
          <p:cNvPr id="8196" name="Object 6"/>
          <p:cNvGraphicFramePr>
            <a:graphicFrameLocks noChangeAspect="1"/>
          </p:cNvGraphicFramePr>
          <p:nvPr/>
        </p:nvGraphicFramePr>
        <p:xfrm>
          <a:off x="2605873" y="4504400"/>
          <a:ext cx="1138814" cy="396439"/>
        </p:xfrm>
        <a:graphic>
          <a:graphicData uri="http://schemas.openxmlformats.org/presentationml/2006/ole">
            <mc:AlternateContent xmlns:mc="http://schemas.openxmlformats.org/markup-compatibility/2006">
              <mc:Choice xmlns:v="urn:schemas-microsoft-com:vml" Requires="v">
                <p:oleObj spid="_x0000_s8330" name="Equation" r:id="rId7" imgW="583947" imgH="203112" progId="Equation.DSMT4">
                  <p:embed/>
                </p:oleObj>
              </mc:Choice>
              <mc:Fallback>
                <p:oleObj name="Equation" r:id="rId7" imgW="583947" imgH="203112" progId="Equation.DSMT4">
                  <p:embed/>
                  <p:pic>
                    <p:nvPicPr>
                      <p:cNvPr id="0"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873" y="4504400"/>
                        <a:ext cx="1138814" cy="396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Text Box 7"/>
          <p:cNvSpPr txBox="1">
            <a:spLocks noChangeArrowheads="1"/>
          </p:cNvSpPr>
          <p:nvPr/>
        </p:nvSpPr>
        <p:spPr bwMode="auto">
          <a:xfrm>
            <a:off x="1150525" y="5019427"/>
            <a:ext cx="926857"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Hence</a:t>
            </a:r>
          </a:p>
        </p:txBody>
      </p:sp>
      <p:graphicFrame>
        <p:nvGraphicFramePr>
          <p:cNvPr id="8197" name="Object 8"/>
          <p:cNvGraphicFramePr>
            <a:graphicFrameLocks noChangeAspect="1"/>
          </p:cNvGraphicFramePr>
          <p:nvPr/>
        </p:nvGraphicFramePr>
        <p:xfrm>
          <a:off x="1633085" y="5441855"/>
          <a:ext cx="3330801" cy="927875"/>
        </p:xfrm>
        <a:graphic>
          <a:graphicData uri="http://schemas.openxmlformats.org/presentationml/2006/ole">
            <mc:AlternateContent xmlns:mc="http://schemas.openxmlformats.org/markup-compatibility/2006">
              <mc:Choice xmlns:v="urn:schemas-microsoft-com:vml" Requires="v">
                <p:oleObj spid="_x0000_s8331" name="Equation" r:id="rId9" imgW="1916868" imgH="533169" progId="Equation.DSMT4">
                  <p:embed/>
                </p:oleObj>
              </mc:Choice>
              <mc:Fallback>
                <p:oleObj name="Equation" r:id="rId9" imgW="1916868" imgH="533169" progId="Equation.DSMT4">
                  <p:embed/>
                  <p:pic>
                    <p:nvPicPr>
                      <p:cNvPr id="0" name="Picture 1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085" y="5441855"/>
                        <a:ext cx="3330801" cy="92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9"/>
          <p:cNvGraphicFramePr>
            <a:graphicFrameLocks noChangeAspect="1"/>
          </p:cNvGraphicFramePr>
          <p:nvPr/>
        </p:nvGraphicFramePr>
        <p:xfrm>
          <a:off x="6175911" y="5769358"/>
          <a:ext cx="1554925" cy="519987"/>
        </p:xfrm>
        <a:graphic>
          <a:graphicData uri="http://schemas.openxmlformats.org/presentationml/2006/ole">
            <mc:AlternateContent xmlns:mc="http://schemas.openxmlformats.org/markup-compatibility/2006">
              <mc:Choice xmlns:v="urn:schemas-microsoft-com:vml" Requires="v">
                <p:oleObj spid="_x0000_s8332" name="Equation" r:id="rId11" imgW="799753" imgH="266584" progId="Equation.DSMT4">
                  <p:embed/>
                </p:oleObj>
              </mc:Choice>
              <mc:Fallback>
                <p:oleObj name="Equation" r:id="rId11" imgW="799753" imgH="266584" progId="Equation.DSMT4">
                  <p:embed/>
                  <p:pic>
                    <p:nvPicPr>
                      <p:cNvPr id="0" name="Picture 1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5911" y="5769358"/>
                        <a:ext cx="1554925" cy="51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Slide Number Placeholder 17"/>
          <p:cNvSpPr>
            <a:spLocks noGrp="1"/>
          </p:cNvSpPr>
          <p:nvPr>
            <p:ph type="sldNum" sz="quarter" idx="4"/>
          </p:nvPr>
        </p:nvSpPr>
        <p:spPr/>
        <p:txBody>
          <a:bodyPr/>
          <a:lstStyle/>
          <a:p>
            <a:pPr>
              <a:defRPr/>
            </a:pPr>
            <a:fld id="{70B0E88B-1183-42A5-A789-9A7FFF2AFA69}" type="slidenum">
              <a:rPr lang="en-US" smtClean="0"/>
              <a:pPr>
                <a:defRPr/>
              </a:pPr>
              <a:t>38</a:t>
            </a:fld>
            <a:endParaRPr lang="en-US" dirty="0"/>
          </a:p>
        </p:txBody>
      </p:sp>
      <p:sp>
        <p:nvSpPr>
          <p:cNvPr id="22" name="Text Box 5"/>
          <p:cNvSpPr txBox="1">
            <a:spLocks noChangeArrowheads="1"/>
          </p:cNvSpPr>
          <p:nvPr/>
        </p:nvSpPr>
        <p:spPr bwMode="auto">
          <a:xfrm>
            <a:off x="709159" y="1524685"/>
            <a:ext cx="1746184"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We thus have</a:t>
            </a:r>
            <a:endParaRPr lang="en-US" sz="2000" dirty="0">
              <a:solidFill>
                <a:srgbClr val="0000FF"/>
              </a:solidFill>
              <a:latin typeface="Arial" charset="0"/>
            </a:endParaRPr>
          </a:p>
        </p:txBody>
      </p:sp>
      <p:grpSp>
        <p:nvGrpSpPr>
          <p:cNvPr id="23" name="Group 22"/>
          <p:cNvGrpSpPr/>
          <p:nvPr/>
        </p:nvGrpSpPr>
        <p:grpSpPr>
          <a:xfrm>
            <a:off x="5364988" y="1650152"/>
            <a:ext cx="2714625" cy="3097217"/>
            <a:chOff x="5391707" y="982165"/>
            <a:chExt cx="2714625" cy="3097217"/>
          </a:xfrm>
        </p:grpSpPr>
        <p:grpSp>
          <p:nvGrpSpPr>
            <p:cNvPr id="24" name="Group 8"/>
            <p:cNvGrpSpPr>
              <a:grpSpLocks/>
            </p:cNvGrpSpPr>
            <p:nvPr/>
          </p:nvGrpSpPr>
          <p:grpSpPr bwMode="auto">
            <a:xfrm>
              <a:off x="5391707" y="982165"/>
              <a:ext cx="2714625" cy="3097217"/>
              <a:chOff x="3531" y="499"/>
              <a:chExt cx="1710" cy="1951"/>
            </a:xfrm>
          </p:grpSpPr>
          <p:sp>
            <p:nvSpPr>
              <p:cNvPr id="27" name="Rectangle 9"/>
              <p:cNvSpPr>
                <a:spLocks noChangeArrowheads="1"/>
              </p:cNvSpPr>
              <p:nvPr/>
            </p:nvSpPr>
            <p:spPr bwMode="auto">
              <a:xfrm>
                <a:off x="3816" y="1159"/>
                <a:ext cx="758" cy="1010"/>
              </a:xfrm>
              <a:prstGeom prst="rect">
                <a:avLst/>
              </a:prstGeom>
              <a:solidFill>
                <a:srgbClr val="FF9900"/>
              </a:solidFill>
              <a:ln w="57150">
                <a:solidFill>
                  <a:srgbClr val="FF3399"/>
                </a:solidFill>
                <a:miter lim="800000"/>
                <a:headEnd/>
                <a:tailEnd/>
              </a:ln>
            </p:spPr>
            <p:txBody>
              <a:bodyPr wrap="none" anchor="ctr"/>
              <a:lstStyle/>
              <a:p>
                <a:endParaRPr lang="en-US"/>
              </a:p>
            </p:txBody>
          </p:sp>
          <p:sp>
            <p:nvSpPr>
              <p:cNvPr id="28" name="Line 10"/>
              <p:cNvSpPr>
                <a:spLocks noChangeShapeType="1"/>
              </p:cNvSpPr>
              <p:nvPr/>
            </p:nvSpPr>
            <p:spPr bwMode="auto">
              <a:xfrm flipV="1">
                <a:off x="4697" y="2168"/>
                <a:ext cx="296" cy="1"/>
              </a:xfrm>
              <a:prstGeom prst="line">
                <a:avLst/>
              </a:prstGeom>
              <a:noFill/>
              <a:ln w="9525">
                <a:solidFill>
                  <a:schemeClr val="tx1"/>
                </a:solidFill>
                <a:round/>
                <a:headEnd/>
                <a:tailEnd type="triangle" w="med" len="med"/>
              </a:ln>
            </p:spPr>
            <p:txBody>
              <a:bodyPr wrap="none"/>
              <a:lstStyle/>
              <a:p>
                <a:endParaRPr lang="en-US"/>
              </a:p>
            </p:txBody>
          </p:sp>
          <p:sp>
            <p:nvSpPr>
              <p:cNvPr id="29" name="Text Box 11"/>
              <p:cNvSpPr txBox="1">
                <a:spLocks noChangeArrowheads="1"/>
              </p:cNvSpPr>
              <p:nvPr/>
            </p:nvSpPr>
            <p:spPr bwMode="auto">
              <a:xfrm>
                <a:off x="5053" y="2024"/>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41" name="Text Box 12"/>
              <p:cNvSpPr txBox="1">
                <a:spLocks noChangeArrowheads="1"/>
              </p:cNvSpPr>
              <p:nvPr/>
            </p:nvSpPr>
            <p:spPr bwMode="auto">
              <a:xfrm>
                <a:off x="3726" y="499"/>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42" name="Line 13"/>
              <p:cNvSpPr>
                <a:spLocks noChangeShapeType="1"/>
              </p:cNvSpPr>
              <p:nvPr/>
            </p:nvSpPr>
            <p:spPr bwMode="auto">
              <a:xfrm flipH="1" flipV="1">
                <a:off x="3806" y="810"/>
                <a:ext cx="2" cy="291"/>
              </a:xfrm>
              <a:prstGeom prst="line">
                <a:avLst/>
              </a:prstGeom>
              <a:noFill/>
              <a:ln w="9525">
                <a:solidFill>
                  <a:schemeClr val="tx1"/>
                </a:solidFill>
                <a:round/>
                <a:headEnd/>
                <a:tailEnd type="triangle" w="med" len="med"/>
              </a:ln>
            </p:spPr>
            <p:txBody>
              <a:bodyPr wrap="none"/>
              <a:lstStyle/>
              <a:p>
                <a:endParaRPr lang="en-US"/>
              </a:p>
            </p:txBody>
          </p:sp>
          <p:sp>
            <p:nvSpPr>
              <p:cNvPr id="43" name="Text Box 14"/>
              <p:cNvSpPr txBox="1">
                <a:spLocks noChangeArrowheads="1"/>
              </p:cNvSpPr>
              <p:nvPr/>
            </p:nvSpPr>
            <p:spPr bwMode="auto">
              <a:xfrm>
                <a:off x="4110" y="2198"/>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44" name="Text Box 15"/>
              <p:cNvSpPr txBox="1">
                <a:spLocks noChangeArrowheads="1"/>
              </p:cNvSpPr>
              <p:nvPr/>
            </p:nvSpPr>
            <p:spPr bwMode="auto">
              <a:xfrm>
                <a:off x="3531" y="1498"/>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grpSp>
        <p:sp>
          <p:nvSpPr>
            <p:cNvPr id="25" name="Text Box 23"/>
            <p:cNvSpPr txBox="1">
              <a:spLocks noChangeArrowheads="1"/>
            </p:cNvSpPr>
            <p:nvPr/>
          </p:nvSpPr>
          <p:spPr bwMode="auto">
            <a:xfrm>
              <a:off x="7228568" y="2435699"/>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graphicFrame>
          <p:nvGraphicFramePr>
            <p:cNvPr id="26" name="Object 21"/>
            <p:cNvGraphicFramePr>
              <a:graphicFrameLocks noChangeAspect="1"/>
            </p:cNvGraphicFramePr>
            <p:nvPr/>
          </p:nvGraphicFramePr>
          <p:xfrm>
            <a:off x="6654244" y="1407443"/>
            <a:ext cx="969715" cy="441601"/>
          </p:xfrm>
          <a:graphic>
            <a:graphicData uri="http://schemas.openxmlformats.org/presentationml/2006/ole">
              <mc:AlternateContent xmlns:mc="http://schemas.openxmlformats.org/markup-compatibility/2006">
                <mc:Choice xmlns:v="urn:schemas-microsoft-com:vml" Requires="v">
                  <p:oleObj spid="_x0000_s8333" name="Equation" r:id="rId13" imgW="558558" imgH="253890" progId="Equation.DSMT4">
                    <p:embed/>
                  </p:oleObj>
                </mc:Choice>
                <mc:Fallback>
                  <p:oleObj name="Equation" r:id="rId13" imgW="558558" imgH="253890" progId="Equation.DSMT4">
                    <p:embed/>
                    <p:pic>
                      <p:nvPicPr>
                        <p:cNvPr id="0" name="Picture 1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4244" y="1407443"/>
                          <a:ext cx="969715" cy="441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5" name="Text Box 2"/>
          <p:cNvSpPr txBox="1">
            <a:spLocks noChangeArrowheads="1"/>
          </p:cNvSpPr>
          <p:nvPr/>
        </p:nvSpPr>
        <p:spPr bwMode="auto">
          <a:xfrm>
            <a:off x="148166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46" name="TextBox 45"/>
          <p:cNvSpPr txBox="1"/>
          <p:nvPr/>
        </p:nvSpPr>
        <p:spPr>
          <a:xfrm>
            <a:off x="2794877" y="743312"/>
            <a:ext cx="352532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Frequencies</a:t>
            </a:r>
            <a:endParaRPr lang="en-US" sz="2400" dirty="0">
              <a:solidFill>
                <a:srgbClr val="FF0000"/>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560822" y="4433229"/>
          <a:ext cx="4506974" cy="1200211"/>
        </p:xfrm>
        <a:graphic>
          <a:graphicData uri="http://schemas.openxmlformats.org/presentationml/2006/ole">
            <mc:AlternateContent xmlns:mc="http://schemas.openxmlformats.org/markup-compatibility/2006">
              <mc:Choice xmlns:v="urn:schemas-microsoft-com:vml" Requires="v">
                <p:oleObj spid="_x0000_s9285" name="Equation" r:id="rId3" imgW="2005729" imgH="533169" progId="Equation.DSMT4">
                  <p:embed/>
                </p:oleObj>
              </mc:Choice>
              <mc:Fallback>
                <p:oleObj name="Equation" r:id="rId3" imgW="2005729" imgH="533169"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22" y="4433229"/>
                        <a:ext cx="4506974" cy="1200211"/>
                      </a:xfrm>
                      <a:prstGeom prst="rect">
                        <a:avLst/>
                      </a:prstGeom>
                      <a:solidFill>
                        <a:srgbClr val="CCFFFF"/>
                      </a:solidFill>
                    </p:spPr>
                  </p:pic>
                </p:oleObj>
              </mc:Fallback>
            </mc:AlternateContent>
          </a:graphicData>
        </a:graphic>
      </p:graphicFrame>
      <p:sp>
        <p:nvSpPr>
          <p:cNvPr id="9220" name="Text Box 3"/>
          <p:cNvSpPr txBox="1">
            <a:spLocks noChangeArrowheads="1"/>
          </p:cNvSpPr>
          <p:nvPr/>
        </p:nvSpPr>
        <p:spPr bwMode="auto">
          <a:xfrm>
            <a:off x="1068841" y="2227943"/>
            <a:ext cx="926857"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Hence</a:t>
            </a:r>
          </a:p>
        </p:txBody>
      </p:sp>
      <p:graphicFrame>
        <p:nvGraphicFramePr>
          <p:cNvPr id="9219" name="Object 4"/>
          <p:cNvGraphicFramePr>
            <a:graphicFrameLocks noChangeAspect="1"/>
          </p:cNvGraphicFramePr>
          <p:nvPr/>
        </p:nvGraphicFramePr>
        <p:xfrm>
          <a:off x="2022707" y="2198914"/>
          <a:ext cx="1108904" cy="511691"/>
        </p:xfrm>
        <a:graphic>
          <a:graphicData uri="http://schemas.openxmlformats.org/presentationml/2006/ole">
            <mc:AlternateContent xmlns:mc="http://schemas.openxmlformats.org/markup-compatibility/2006">
              <mc:Choice xmlns:v="urn:schemas-microsoft-com:vml" Requires="v">
                <p:oleObj spid="_x0000_s9286" name="Equation" r:id="rId5" imgW="495085" imgH="228501" progId="Equation.DSMT4">
                  <p:embed/>
                </p:oleObj>
              </mc:Choice>
              <mc:Fallback>
                <p:oleObj name="Equation" r:id="rId5" imgW="495085" imgH="228501" progId="Equation.DSMT4">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707" y="2198914"/>
                        <a:ext cx="1108904" cy="511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5"/>
          <p:cNvSpPr txBox="1">
            <a:spLocks noChangeArrowheads="1"/>
          </p:cNvSpPr>
          <p:nvPr/>
        </p:nvSpPr>
        <p:spPr bwMode="auto">
          <a:xfrm>
            <a:off x="334484" y="2901476"/>
            <a:ext cx="4548250" cy="369332"/>
          </a:xfrm>
          <a:prstGeom prst="rect">
            <a:avLst/>
          </a:prstGeom>
          <a:noFill/>
          <a:ln w="9525">
            <a:noFill/>
            <a:miter lim="800000"/>
            <a:headEnd/>
            <a:tailEnd/>
          </a:ln>
        </p:spPr>
        <p:txBody>
          <a:bodyPr wrap="square">
            <a:spAutoFit/>
          </a:bodyPr>
          <a:lstStyle/>
          <a:p>
            <a:pPr algn="ctr" eaLnBrk="1" hangingPunct="1"/>
            <a:r>
              <a:rPr lang="en-US" dirty="0">
                <a:latin typeface="Arial" charset="0"/>
              </a:rPr>
              <a:t>(resonance frequency of (</a:t>
            </a:r>
            <a:r>
              <a:rPr lang="en-US" i="1" dirty="0" err="1" smtClean="0">
                <a:latin typeface="Times New Roman" pitchFamily="18" charset="0"/>
              </a:rPr>
              <a:t>m</a:t>
            </a:r>
            <a:r>
              <a:rPr lang="en-US" dirty="0" err="1" smtClean="0">
                <a:latin typeface="Arial" charset="0"/>
              </a:rPr>
              <a:t>,</a:t>
            </a:r>
            <a:r>
              <a:rPr lang="en-US" i="1" dirty="0" err="1" smtClean="0">
                <a:latin typeface="Times New Roman" pitchFamily="18" charset="0"/>
              </a:rPr>
              <a:t>n</a:t>
            </a:r>
            <a:r>
              <a:rPr lang="en-US" dirty="0">
                <a:latin typeface="Arial" charset="0"/>
              </a:rPr>
              <a:t>) mode)</a:t>
            </a:r>
          </a:p>
        </p:txBody>
      </p:sp>
      <p:sp>
        <p:nvSpPr>
          <p:cNvPr id="15" name="Slide Number Placeholder 14"/>
          <p:cNvSpPr>
            <a:spLocks noGrp="1"/>
          </p:cNvSpPr>
          <p:nvPr>
            <p:ph type="sldNum" sz="quarter" idx="4"/>
          </p:nvPr>
        </p:nvSpPr>
        <p:spPr/>
        <p:txBody>
          <a:bodyPr/>
          <a:lstStyle/>
          <a:p>
            <a:pPr>
              <a:defRPr/>
            </a:pPr>
            <a:fld id="{70B0E88B-1183-42A5-A789-9A7FFF2AFA69}" type="slidenum">
              <a:rPr lang="en-US" smtClean="0"/>
              <a:pPr>
                <a:defRPr/>
              </a:pPr>
              <a:t>39</a:t>
            </a:fld>
            <a:endParaRPr lang="en-US" dirty="0"/>
          </a:p>
        </p:txBody>
      </p:sp>
      <p:sp>
        <p:nvSpPr>
          <p:cNvPr id="27" name="Text Box 2"/>
          <p:cNvSpPr txBox="1">
            <a:spLocks noChangeArrowheads="1"/>
          </p:cNvSpPr>
          <p:nvPr/>
        </p:nvSpPr>
        <p:spPr bwMode="auto">
          <a:xfrm>
            <a:off x="155291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28" name="TextBox 27"/>
          <p:cNvSpPr txBox="1"/>
          <p:nvPr/>
        </p:nvSpPr>
        <p:spPr>
          <a:xfrm>
            <a:off x="2794877" y="743312"/>
            <a:ext cx="352532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Resonance Frequencies</a:t>
            </a:r>
            <a:endParaRPr lang="en-US" sz="2400" dirty="0">
              <a:solidFill>
                <a:srgbClr val="FF0000"/>
              </a:solidFill>
              <a:latin typeface="Arial" pitchFamily="34" charset="0"/>
              <a:cs typeface="Arial" pitchFamily="34" charset="0"/>
            </a:endParaRPr>
          </a:p>
        </p:txBody>
      </p:sp>
      <p:grpSp>
        <p:nvGrpSpPr>
          <p:cNvPr id="29" name="Group 28"/>
          <p:cNvGrpSpPr/>
          <p:nvPr/>
        </p:nvGrpSpPr>
        <p:grpSpPr>
          <a:xfrm>
            <a:off x="5691559" y="1628381"/>
            <a:ext cx="2714625" cy="3097217"/>
            <a:chOff x="5391707" y="982165"/>
            <a:chExt cx="2714625" cy="3097217"/>
          </a:xfrm>
        </p:grpSpPr>
        <p:grpSp>
          <p:nvGrpSpPr>
            <p:cNvPr id="30" name="Group 8"/>
            <p:cNvGrpSpPr>
              <a:grpSpLocks/>
            </p:cNvGrpSpPr>
            <p:nvPr/>
          </p:nvGrpSpPr>
          <p:grpSpPr bwMode="auto">
            <a:xfrm>
              <a:off x="5391707" y="982165"/>
              <a:ext cx="2714625" cy="3097217"/>
              <a:chOff x="3531" y="499"/>
              <a:chExt cx="1710" cy="1951"/>
            </a:xfrm>
          </p:grpSpPr>
          <p:sp>
            <p:nvSpPr>
              <p:cNvPr id="33" name="Rectangle 9"/>
              <p:cNvSpPr>
                <a:spLocks noChangeArrowheads="1"/>
              </p:cNvSpPr>
              <p:nvPr/>
            </p:nvSpPr>
            <p:spPr bwMode="auto">
              <a:xfrm>
                <a:off x="3816" y="1159"/>
                <a:ext cx="758" cy="1010"/>
              </a:xfrm>
              <a:prstGeom prst="rect">
                <a:avLst/>
              </a:prstGeom>
              <a:solidFill>
                <a:srgbClr val="FF9900"/>
              </a:solidFill>
              <a:ln w="57150">
                <a:solidFill>
                  <a:srgbClr val="FF3399"/>
                </a:solidFill>
                <a:miter lim="800000"/>
                <a:headEnd/>
                <a:tailEnd/>
              </a:ln>
            </p:spPr>
            <p:txBody>
              <a:bodyPr wrap="none" anchor="ctr"/>
              <a:lstStyle/>
              <a:p>
                <a:endParaRPr lang="en-US"/>
              </a:p>
            </p:txBody>
          </p:sp>
          <p:sp>
            <p:nvSpPr>
              <p:cNvPr id="34" name="Line 10"/>
              <p:cNvSpPr>
                <a:spLocks noChangeShapeType="1"/>
              </p:cNvSpPr>
              <p:nvPr/>
            </p:nvSpPr>
            <p:spPr bwMode="auto">
              <a:xfrm flipV="1">
                <a:off x="4697" y="2168"/>
                <a:ext cx="296" cy="1"/>
              </a:xfrm>
              <a:prstGeom prst="line">
                <a:avLst/>
              </a:prstGeom>
              <a:noFill/>
              <a:ln w="9525">
                <a:solidFill>
                  <a:schemeClr val="tx1"/>
                </a:solidFill>
                <a:round/>
                <a:headEnd/>
                <a:tailEnd type="triangle" w="med" len="med"/>
              </a:ln>
            </p:spPr>
            <p:txBody>
              <a:bodyPr wrap="none"/>
              <a:lstStyle/>
              <a:p>
                <a:endParaRPr lang="en-US"/>
              </a:p>
            </p:txBody>
          </p:sp>
          <p:sp>
            <p:nvSpPr>
              <p:cNvPr id="35" name="Text Box 11"/>
              <p:cNvSpPr txBox="1">
                <a:spLocks noChangeArrowheads="1"/>
              </p:cNvSpPr>
              <p:nvPr/>
            </p:nvSpPr>
            <p:spPr bwMode="auto">
              <a:xfrm>
                <a:off x="5053" y="2024"/>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36" name="Text Box 12"/>
              <p:cNvSpPr txBox="1">
                <a:spLocks noChangeArrowheads="1"/>
              </p:cNvSpPr>
              <p:nvPr/>
            </p:nvSpPr>
            <p:spPr bwMode="auto">
              <a:xfrm>
                <a:off x="3726" y="499"/>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37" name="Line 13"/>
              <p:cNvSpPr>
                <a:spLocks noChangeShapeType="1"/>
              </p:cNvSpPr>
              <p:nvPr/>
            </p:nvSpPr>
            <p:spPr bwMode="auto">
              <a:xfrm flipH="1" flipV="1">
                <a:off x="3806" y="810"/>
                <a:ext cx="2" cy="291"/>
              </a:xfrm>
              <a:prstGeom prst="line">
                <a:avLst/>
              </a:prstGeom>
              <a:noFill/>
              <a:ln w="9525">
                <a:solidFill>
                  <a:schemeClr val="tx1"/>
                </a:solidFill>
                <a:round/>
                <a:headEnd/>
                <a:tailEnd type="triangle" w="med" len="med"/>
              </a:ln>
            </p:spPr>
            <p:txBody>
              <a:bodyPr wrap="none"/>
              <a:lstStyle/>
              <a:p>
                <a:endParaRPr lang="en-US"/>
              </a:p>
            </p:txBody>
          </p:sp>
          <p:sp>
            <p:nvSpPr>
              <p:cNvPr id="38" name="Text Box 14"/>
              <p:cNvSpPr txBox="1">
                <a:spLocks noChangeArrowheads="1"/>
              </p:cNvSpPr>
              <p:nvPr/>
            </p:nvSpPr>
            <p:spPr bwMode="auto">
              <a:xfrm>
                <a:off x="4110" y="2198"/>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39" name="Text Box 15"/>
              <p:cNvSpPr txBox="1">
                <a:spLocks noChangeArrowheads="1"/>
              </p:cNvSpPr>
              <p:nvPr/>
            </p:nvSpPr>
            <p:spPr bwMode="auto">
              <a:xfrm>
                <a:off x="3531" y="1498"/>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grpSp>
        <p:sp>
          <p:nvSpPr>
            <p:cNvPr id="31" name="Text Box 23"/>
            <p:cNvSpPr txBox="1">
              <a:spLocks noChangeArrowheads="1"/>
            </p:cNvSpPr>
            <p:nvPr/>
          </p:nvSpPr>
          <p:spPr bwMode="auto">
            <a:xfrm>
              <a:off x="7228568" y="2435699"/>
              <a:ext cx="755335" cy="400110"/>
            </a:xfrm>
            <a:prstGeom prst="rect">
              <a:avLst/>
            </a:prstGeom>
            <a:noFill/>
            <a:ln w="9525">
              <a:noFill/>
              <a:miter lim="800000"/>
              <a:headEnd/>
              <a:tailEnd/>
            </a:ln>
          </p:spPr>
          <p:txBody>
            <a:bodyPr wrap="none">
              <a:spAutoFit/>
            </a:bodyPr>
            <a:lstStyle/>
            <a:p>
              <a:pPr eaLnBrk="1" hangingPunct="1"/>
              <a:r>
                <a:rPr lang="en-US" sz="2000" dirty="0">
                  <a:solidFill>
                    <a:srgbClr val="FF3399"/>
                  </a:solidFill>
                  <a:latin typeface="Arial" charset="0"/>
                </a:rPr>
                <a:t>PMC</a:t>
              </a:r>
            </a:p>
          </p:txBody>
        </p:sp>
        <p:graphicFrame>
          <p:nvGraphicFramePr>
            <p:cNvPr id="32" name="Object 21"/>
            <p:cNvGraphicFramePr>
              <a:graphicFrameLocks noChangeAspect="1"/>
            </p:cNvGraphicFramePr>
            <p:nvPr/>
          </p:nvGraphicFramePr>
          <p:xfrm>
            <a:off x="6654244" y="1407443"/>
            <a:ext cx="969715" cy="441601"/>
          </p:xfrm>
          <a:graphic>
            <a:graphicData uri="http://schemas.openxmlformats.org/presentationml/2006/ole">
              <mc:AlternateContent xmlns:mc="http://schemas.openxmlformats.org/markup-compatibility/2006">
                <mc:Choice xmlns:v="urn:schemas-microsoft-com:vml" Requires="v">
                  <p:oleObj spid="_x0000_s9287" name="Equation" r:id="rId7" imgW="558558" imgH="253890" progId="Equation.DSMT4">
                    <p:embed/>
                  </p:oleObj>
                </mc:Choice>
                <mc:Fallback>
                  <p:oleObj name="Equation" r:id="rId7" imgW="558558" imgH="253890" progId="Equation.DSMT4">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244" y="1407443"/>
                          <a:ext cx="969715" cy="441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 Box 3"/>
          <p:cNvSpPr txBox="1">
            <a:spLocks noChangeArrowheads="1"/>
          </p:cNvSpPr>
          <p:nvPr/>
        </p:nvSpPr>
        <p:spPr bwMode="auto">
          <a:xfrm>
            <a:off x="1243012" y="3860800"/>
            <a:ext cx="883575"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where</a:t>
            </a:r>
            <a:endParaRPr lang="en-US" sz="2000" dirty="0">
              <a:solidFill>
                <a:srgbClr val="0000FF"/>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350307" y="0"/>
            <a:ext cx="4544834" cy="646331"/>
          </a:xfrm>
          <a:prstGeom prst="rect">
            <a:avLst/>
          </a:prstGeom>
          <a:noFill/>
          <a:ln w="9525">
            <a:noFill/>
            <a:miter lim="800000"/>
            <a:headEnd/>
            <a:tailEnd/>
          </a:ln>
        </p:spPr>
        <p:txBody>
          <a:bodyPr wrap="none">
            <a:spAutoFit/>
          </a:bodyPr>
          <a:lstStyle/>
          <a:p>
            <a:pPr algn="ctr" eaLnBrk="1" hangingPunct="1"/>
            <a:r>
              <a:rPr lang="en-US" sz="3600" dirty="0" smtClean="0">
                <a:solidFill>
                  <a:srgbClr val="FF9900"/>
                </a:solidFill>
                <a:latin typeface="Arial" charset="0"/>
              </a:rPr>
              <a:t>Additional Resources</a:t>
            </a:r>
            <a:endParaRPr lang="en-US" sz="3600" dirty="0">
              <a:solidFill>
                <a:srgbClr val="FF9900"/>
              </a:solidFill>
              <a:latin typeface="Arial" charset="0"/>
            </a:endParaRPr>
          </a:p>
        </p:txBody>
      </p:sp>
      <p:sp>
        <p:nvSpPr>
          <p:cNvPr id="69636" name="Text Box 4"/>
          <p:cNvSpPr txBox="1">
            <a:spLocks noChangeArrowheads="1"/>
          </p:cNvSpPr>
          <p:nvPr/>
        </p:nvSpPr>
        <p:spPr bwMode="auto">
          <a:xfrm>
            <a:off x="429244" y="1415143"/>
            <a:ext cx="8557367" cy="1708160"/>
          </a:xfrm>
          <a:prstGeom prst="rect">
            <a:avLst/>
          </a:prstGeom>
          <a:noFill/>
          <a:ln w="9525">
            <a:noFill/>
            <a:miter lim="800000"/>
            <a:headEnd/>
            <a:tailEnd/>
          </a:ln>
        </p:spPr>
        <p:txBody>
          <a:bodyPr wrap="square">
            <a:spAutoFit/>
          </a:bodyPr>
          <a:lstStyle/>
          <a:p>
            <a:pPr marL="225425" indent="-225425" eaLnBrk="1" hangingPunct="1">
              <a:lnSpc>
                <a:spcPct val="75000"/>
              </a:lnSpc>
              <a:spcAft>
                <a:spcPct val="50000"/>
              </a:spcAft>
              <a:buFont typeface="Wingdings" pitchFamily="2" charset="2"/>
              <a:buChar char="§"/>
            </a:pPr>
            <a:r>
              <a:rPr lang="en-US" sz="2000" dirty="0" smtClean="0">
                <a:latin typeface="Arial" charset="0"/>
              </a:rPr>
              <a:t>Some basic references are provided at the end of these viewgraphs.</a:t>
            </a:r>
            <a:endParaRPr lang="en-US" sz="2000" dirty="0">
              <a:latin typeface="Arial" charset="0"/>
            </a:endParaRPr>
          </a:p>
          <a:p>
            <a:pPr marL="225425" indent="-225425" eaLnBrk="1" hangingPunct="1">
              <a:spcAft>
                <a:spcPct val="50000"/>
              </a:spcAft>
              <a:buFont typeface="Wingdings" pitchFamily="2" charset="2"/>
              <a:buChar char="§"/>
            </a:pPr>
            <a:r>
              <a:rPr lang="en-US" sz="2000" dirty="0" smtClean="0">
                <a:latin typeface="Arial" charset="0"/>
              </a:rPr>
              <a:t>You are welcome to visit a website that goes along with a course at the University of Houston on microstrip antennas (PowerPoint viewgraphs from the course may be found there, along with the viewgraphs from this short course).</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4</a:t>
            </a:fld>
            <a:endParaRPr lang="en-US" dirty="0"/>
          </a:p>
        </p:txBody>
      </p:sp>
      <p:sp>
        <p:nvSpPr>
          <p:cNvPr id="6" name="TextBox 5"/>
          <p:cNvSpPr txBox="1"/>
          <p:nvPr/>
        </p:nvSpPr>
        <p:spPr>
          <a:xfrm>
            <a:off x="2536371" y="3529262"/>
            <a:ext cx="3668312" cy="400110"/>
          </a:xfrm>
          <a:prstGeom prst="rect">
            <a:avLst/>
          </a:prstGeom>
          <a:noFill/>
        </p:spPr>
        <p:txBody>
          <a:bodyPr wrap="none" rtlCol="0">
            <a:spAutoFit/>
          </a:bodyPr>
          <a:lstStyle/>
          <a:p>
            <a:r>
              <a:rPr lang="en-US" sz="2000" dirty="0" smtClean="0">
                <a:solidFill>
                  <a:srgbClr val="0000FF"/>
                </a:solidFill>
              </a:rPr>
              <a:t>ECE 6345: Microstrip Antennas</a:t>
            </a:r>
            <a:endParaRPr lang="en-US" sz="2000" dirty="0">
              <a:solidFill>
                <a:srgbClr val="0000FF"/>
              </a:solidFill>
            </a:endParaRPr>
          </a:p>
        </p:txBody>
      </p:sp>
      <p:sp>
        <p:nvSpPr>
          <p:cNvPr id="240641" name="Rectangle 1"/>
          <p:cNvSpPr>
            <a:spLocks noChangeArrowheads="1"/>
          </p:cNvSpPr>
          <p:nvPr/>
        </p:nvSpPr>
        <p:spPr bwMode="auto">
          <a:xfrm>
            <a:off x="1928754" y="4103453"/>
            <a:ext cx="492667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1" hangingPunct="1"/>
            <a:r>
              <a:rPr lang="en-US" sz="2000" u="sng" dirty="0" smtClean="0">
                <a:latin typeface="Arial" pitchFamily="34" charset="0"/>
                <a:cs typeface="Arial" pitchFamily="34" charset="0"/>
                <a:hlinkClick r:id="rId2"/>
              </a:rPr>
              <a:t>http://courses.egr.uh.edu/ECE/ECE6345/</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p:txBody>
      </p:sp>
      <p:sp>
        <p:nvSpPr>
          <p:cNvPr id="7" name="TextBox 6"/>
          <p:cNvSpPr txBox="1"/>
          <p:nvPr/>
        </p:nvSpPr>
        <p:spPr>
          <a:xfrm>
            <a:off x="890650" y="5344886"/>
            <a:ext cx="7493330" cy="923330"/>
          </a:xfrm>
          <a:prstGeom prst="rect">
            <a:avLst/>
          </a:prstGeom>
          <a:no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Note:</a:t>
            </a:r>
            <a:r>
              <a:rPr lang="en-US" dirty="0" smtClean="0">
                <a:latin typeface="Arial" panose="020B0604020202020204" pitchFamily="34" charset="0"/>
                <a:cs typeface="Arial" panose="020B0604020202020204" pitchFamily="34" charset="0"/>
              </a:rPr>
              <a:t> </a:t>
            </a:r>
          </a:p>
          <a:p>
            <a:pPr algn="ctr"/>
            <a:r>
              <a:rPr lang="en-US" dirty="0" smtClean="0">
                <a:latin typeface="Arial" panose="020B0604020202020204" pitchFamily="34" charset="0"/>
                <a:cs typeface="Arial" panose="020B0604020202020204" pitchFamily="34" charset="0"/>
              </a:rPr>
              <a:t>You are welcome to use anything that you find on this website, </a:t>
            </a:r>
          </a:p>
          <a:p>
            <a:pPr algn="ctr"/>
            <a:r>
              <a:rPr lang="en-US" dirty="0" smtClean="0">
                <a:latin typeface="Arial" panose="020B0604020202020204" pitchFamily="34" charset="0"/>
                <a:cs typeface="Arial" panose="020B0604020202020204" pitchFamily="34" charset="0"/>
              </a:rPr>
              <a:t>as long as you please acknowledge the source.</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3"/>
          <p:cNvSpPr txBox="1">
            <a:spLocks noChangeArrowheads="1"/>
          </p:cNvSpPr>
          <p:nvPr/>
        </p:nvSpPr>
        <p:spPr bwMode="auto">
          <a:xfrm>
            <a:off x="166856" y="1946529"/>
            <a:ext cx="4927658" cy="707886"/>
          </a:xfrm>
          <a:prstGeom prst="rect">
            <a:avLst/>
          </a:prstGeom>
          <a:noFill/>
          <a:ln w="9525">
            <a:noFill/>
            <a:miter lim="800000"/>
            <a:headEnd/>
            <a:tailEnd/>
          </a:ln>
        </p:spPr>
        <p:txBody>
          <a:bodyPr wrap="square">
            <a:spAutoFit/>
          </a:bodyPr>
          <a:lstStyle/>
          <a:p>
            <a:pPr algn="ctr" eaLnBrk="1" hangingPunct="1"/>
            <a:r>
              <a:rPr lang="en-US" sz="2000" dirty="0">
                <a:solidFill>
                  <a:srgbClr val="0000FF"/>
                </a:solidFill>
                <a:latin typeface="Arial" charset="0"/>
              </a:rPr>
              <a:t>This mode is usually used because </a:t>
            </a:r>
            <a:r>
              <a:rPr lang="en-US" sz="2000" dirty="0" smtClean="0">
                <a:solidFill>
                  <a:srgbClr val="0000FF"/>
                </a:solidFill>
                <a:latin typeface="Arial" charset="0"/>
              </a:rPr>
              <a:t>the</a:t>
            </a:r>
          </a:p>
          <a:p>
            <a:pPr algn="ctr" eaLnBrk="1" hangingPunct="1"/>
            <a:r>
              <a:rPr lang="en-US" sz="2000" dirty="0" smtClean="0">
                <a:solidFill>
                  <a:srgbClr val="0000FF"/>
                </a:solidFill>
                <a:latin typeface="Arial" charset="0"/>
              </a:rPr>
              <a:t> </a:t>
            </a:r>
            <a:r>
              <a:rPr lang="en-US" sz="2000" dirty="0">
                <a:solidFill>
                  <a:srgbClr val="0000FF"/>
                </a:solidFill>
                <a:latin typeface="Arial" charset="0"/>
              </a:rPr>
              <a:t>radiation pattern has a </a:t>
            </a:r>
            <a:r>
              <a:rPr lang="en-US" sz="2000" dirty="0">
                <a:solidFill>
                  <a:schemeClr val="hlink"/>
                </a:solidFill>
                <a:latin typeface="Arial" charset="0"/>
              </a:rPr>
              <a:t>broadside beam</a:t>
            </a:r>
            <a:r>
              <a:rPr lang="en-US" sz="2000" dirty="0">
                <a:solidFill>
                  <a:srgbClr val="0000FF"/>
                </a:solidFill>
                <a:latin typeface="Arial" charset="0"/>
              </a:rPr>
              <a:t>.</a:t>
            </a:r>
          </a:p>
        </p:txBody>
      </p:sp>
      <p:graphicFrame>
        <p:nvGraphicFramePr>
          <p:cNvPr id="10242" name="Object 4"/>
          <p:cNvGraphicFramePr>
            <a:graphicFrameLocks noChangeAspect="1"/>
          </p:cNvGraphicFramePr>
          <p:nvPr/>
        </p:nvGraphicFramePr>
        <p:xfrm>
          <a:off x="1393763" y="2742510"/>
          <a:ext cx="1915494" cy="866022"/>
        </p:xfrm>
        <a:graphic>
          <a:graphicData uri="http://schemas.openxmlformats.org/presentationml/2006/ole">
            <mc:AlternateContent xmlns:mc="http://schemas.openxmlformats.org/markup-compatibility/2006">
              <mc:Choice xmlns:v="urn:schemas-microsoft-com:vml" Requires="v">
                <p:oleObj spid="_x0000_s10330" name="Equation" r:id="rId3" imgW="1040948" imgH="469696" progId="Equation.DSMT4">
                  <p:embed/>
                </p:oleObj>
              </mc:Choice>
              <mc:Fallback>
                <p:oleObj name="Equation" r:id="rId3" imgW="1040948" imgH="469696"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763" y="2742510"/>
                        <a:ext cx="1915494" cy="866022"/>
                      </a:xfrm>
                      <a:prstGeom prst="rect">
                        <a:avLst/>
                      </a:prstGeom>
                      <a:solidFill>
                        <a:srgbClr val="FFFF99"/>
                      </a:solidFill>
                    </p:spPr>
                  </p:pic>
                </p:oleObj>
              </mc:Fallback>
            </mc:AlternateContent>
          </a:graphicData>
        </a:graphic>
      </p:graphicFrame>
      <p:graphicFrame>
        <p:nvGraphicFramePr>
          <p:cNvPr id="10243" name="Object 5"/>
          <p:cNvGraphicFramePr>
            <a:graphicFrameLocks noChangeAspect="1"/>
          </p:cNvGraphicFramePr>
          <p:nvPr/>
        </p:nvGraphicFramePr>
        <p:xfrm>
          <a:off x="1429637" y="3820886"/>
          <a:ext cx="1575843" cy="733671"/>
        </p:xfrm>
        <a:graphic>
          <a:graphicData uri="http://schemas.openxmlformats.org/presentationml/2006/ole">
            <mc:AlternateContent xmlns:mc="http://schemas.openxmlformats.org/markup-compatibility/2006">
              <mc:Choice xmlns:v="urn:schemas-microsoft-com:vml" Requires="v">
                <p:oleObj spid="_x0000_s10331" name="Equation" r:id="rId5" imgW="927100" imgH="431800" progId="Equation.DSMT4">
                  <p:embed/>
                </p:oleObj>
              </mc:Choice>
              <mc:Fallback>
                <p:oleObj name="Equation" r:id="rId5" imgW="927100" imgH="4318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637" y="3820886"/>
                        <a:ext cx="1575843" cy="733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6"/>
          <p:cNvGraphicFramePr>
            <a:graphicFrameLocks noChangeAspect="1"/>
          </p:cNvGraphicFramePr>
          <p:nvPr/>
        </p:nvGraphicFramePr>
        <p:xfrm>
          <a:off x="888032" y="5760440"/>
          <a:ext cx="2932854" cy="774039"/>
        </p:xfrm>
        <a:graphic>
          <a:graphicData uri="http://schemas.openxmlformats.org/presentationml/2006/ole">
            <mc:AlternateContent xmlns:mc="http://schemas.openxmlformats.org/markup-compatibility/2006">
              <mc:Choice xmlns:v="urn:schemas-microsoft-com:vml" Requires="v">
                <p:oleObj spid="_x0000_s10332" name="Equation" r:id="rId7" imgW="1828800" imgH="482600" progId="Equation.DSMT4">
                  <p:embed/>
                </p:oleObj>
              </mc:Choice>
              <mc:Fallback>
                <p:oleObj name="Equation" r:id="rId7" imgW="1828800" imgH="48260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032" y="5760440"/>
                        <a:ext cx="2932854" cy="774039"/>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0247" name="Text Box 7"/>
          <p:cNvSpPr txBox="1">
            <a:spLocks noChangeArrowheads="1"/>
          </p:cNvSpPr>
          <p:nvPr/>
        </p:nvSpPr>
        <p:spPr bwMode="auto">
          <a:xfrm>
            <a:off x="4822372" y="5219475"/>
            <a:ext cx="3937453" cy="923330"/>
          </a:xfrm>
          <a:prstGeom prst="rect">
            <a:avLst/>
          </a:prstGeom>
          <a:noFill/>
          <a:ln w="9525">
            <a:solidFill>
              <a:schemeClr val="tx1"/>
            </a:solidFill>
            <a:miter lim="800000"/>
            <a:headEnd/>
            <a:tailEnd/>
          </a:ln>
        </p:spPr>
        <p:txBody>
          <a:bodyPr wrap="square">
            <a:spAutoFit/>
          </a:bodyPr>
          <a:lstStyle/>
          <a:p>
            <a:pPr algn="ctr" eaLnBrk="1" hangingPunct="1"/>
            <a:r>
              <a:rPr lang="en-US" dirty="0" smtClean="0">
                <a:solidFill>
                  <a:srgbClr val="0000FF"/>
                </a:solidFill>
                <a:latin typeface="Arial" charset="0"/>
              </a:rPr>
              <a:t>The resonant </a:t>
            </a:r>
            <a:r>
              <a:rPr lang="en-US" dirty="0">
                <a:solidFill>
                  <a:srgbClr val="0000FF"/>
                </a:solidFill>
                <a:latin typeface="Arial" charset="0"/>
              </a:rPr>
              <a:t>length </a:t>
            </a:r>
            <a:r>
              <a:rPr lang="en-US" i="1" dirty="0" smtClean="0">
                <a:solidFill>
                  <a:srgbClr val="0000FF"/>
                </a:solidFill>
                <a:latin typeface="Times New Roman" pitchFamily="18" charset="0"/>
                <a:cs typeface="Times New Roman" pitchFamily="18" charset="0"/>
              </a:rPr>
              <a:t>L</a:t>
            </a:r>
            <a:r>
              <a:rPr lang="en-US" dirty="0" smtClean="0">
                <a:solidFill>
                  <a:srgbClr val="0000FF"/>
                </a:solidFill>
                <a:latin typeface="Arial" charset="0"/>
              </a:rPr>
              <a:t> is about </a:t>
            </a:r>
            <a:r>
              <a:rPr lang="en-US" dirty="0">
                <a:solidFill>
                  <a:srgbClr val="0000FF"/>
                </a:solidFill>
                <a:latin typeface="Times New Roman" pitchFamily="18" charset="0"/>
                <a:cs typeface="Times New Roman" pitchFamily="18" charset="0"/>
              </a:rPr>
              <a:t>0.5</a:t>
            </a:r>
            <a:r>
              <a:rPr lang="en-US" dirty="0">
                <a:solidFill>
                  <a:srgbClr val="0000FF"/>
                </a:solidFill>
                <a:latin typeface="Arial" charset="0"/>
              </a:rPr>
              <a:t> guided wavelengths in the </a:t>
            </a:r>
            <a:r>
              <a:rPr lang="en-US" i="1" dirty="0">
                <a:solidFill>
                  <a:srgbClr val="0000FF"/>
                </a:solidFill>
                <a:latin typeface="Times New Roman" pitchFamily="18" charset="0"/>
              </a:rPr>
              <a:t>x</a:t>
            </a:r>
            <a:r>
              <a:rPr lang="en-US" dirty="0">
                <a:solidFill>
                  <a:srgbClr val="0000FF"/>
                </a:solidFill>
                <a:latin typeface="Arial" charset="0"/>
              </a:rPr>
              <a:t> </a:t>
            </a:r>
            <a:r>
              <a:rPr lang="en-US" dirty="0" smtClean="0">
                <a:solidFill>
                  <a:srgbClr val="0000FF"/>
                </a:solidFill>
                <a:latin typeface="Arial" charset="0"/>
              </a:rPr>
              <a:t>direction (see next slide).</a:t>
            </a:r>
            <a:endParaRPr lang="en-US" dirty="0">
              <a:solidFill>
                <a:srgbClr val="0000FF"/>
              </a:solidFill>
              <a:latin typeface="Arial" charset="0"/>
            </a:endParaRPr>
          </a:p>
        </p:txBody>
      </p:sp>
      <p:grpSp>
        <p:nvGrpSpPr>
          <p:cNvPr id="10248" name="Group 8"/>
          <p:cNvGrpSpPr>
            <a:grpSpLocks/>
          </p:cNvGrpSpPr>
          <p:nvPr/>
        </p:nvGrpSpPr>
        <p:grpSpPr bwMode="auto">
          <a:xfrm>
            <a:off x="5803897" y="1185187"/>
            <a:ext cx="2873375" cy="3116263"/>
            <a:chOff x="3800" y="438"/>
            <a:chExt cx="1810" cy="1963"/>
          </a:xfrm>
        </p:grpSpPr>
        <p:sp>
          <p:nvSpPr>
            <p:cNvPr id="10249" name="Rectangle 9"/>
            <p:cNvSpPr>
              <a:spLocks noChangeArrowheads="1"/>
            </p:cNvSpPr>
            <p:nvPr/>
          </p:nvSpPr>
          <p:spPr bwMode="auto">
            <a:xfrm>
              <a:off x="4154" y="1097"/>
              <a:ext cx="758" cy="1010"/>
            </a:xfrm>
            <a:prstGeom prst="rect">
              <a:avLst/>
            </a:prstGeom>
            <a:solidFill>
              <a:srgbClr val="FF9900"/>
            </a:solidFill>
            <a:ln w="38100">
              <a:solidFill>
                <a:srgbClr val="FF3399"/>
              </a:solidFill>
              <a:miter lim="800000"/>
              <a:headEnd/>
              <a:tailEnd/>
            </a:ln>
          </p:spPr>
          <p:txBody>
            <a:bodyPr wrap="none" anchor="ctr"/>
            <a:lstStyle/>
            <a:p>
              <a:pPr algn="ctr" eaLnBrk="1" hangingPunct="1"/>
              <a:endParaRPr lang="en-US" sz="2400" b="1">
                <a:latin typeface="Times New Roman" pitchFamily="18" charset="0"/>
              </a:endParaRPr>
            </a:p>
          </p:txBody>
        </p:sp>
        <p:sp>
          <p:nvSpPr>
            <p:cNvPr id="10250" name="Line 10"/>
            <p:cNvSpPr>
              <a:spLocks noChangeShapeType="1"/>
            </p:cNvSpPr>
            <p:nvPr/>
          </p:nvSpPr>
          <p:spPr bwMode="auto">
            <a:xfrm>
              <a:off x="5053" y="2099"/>
              <a:ext cx="292" cy="0"/>
            </a:xfrm>
            <a:prstGeom prst="line">
              <a:avLst/>
            </a:prstGeom>
            <a:noFill/>
            <a:ln w="9525">
              <a:solidFill>
                <a:schemeClr val="tx1"/>
              </a:solidFill>
              <a:round/>
              <a:headEnd/>
              <a:tailEnd type="triangle" w="med" len="med"/>
            </a:ln>
          </p:spPr>
          <p:txBody>
            <a:bodyPr wrap="none"/>
            <a:lstStyle/>
            <a:p>
              <a:endParaRPr lang="en-US"/>
            </a:p>
          </p:txBody>
        </p:sp>
        <p:sp>
          <p:nvSpPr>
            <p:cNvPr id="10251" name="Text Box 11"/>
            <p:cNvSpPr txBox="1">
              <a:spLocks noChangeArrowheads="1"/>
            </p:cNvSpPr>
            <p:nvPr/>
          </p:nvSpPr>
          <p:spPr bwMode="auto">
            <a:xfrm>
              <a:off x="5422" y="1960"/>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10252" name="Text Box 12"/>
            <p:cNvSpPr txBox="1">
              <a:spLocks noChangeArrowheads="1"/>
            </p:cNvSpPr>
            <p:nvPr/>
          </p:nvSpPr>
          <p:spPr bwMode="auto">
            <a:xfrm>
              <a:off x="4057" y="438"/>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10253" name="Line 13"/>
            <p:cNvSpPr>
              <a:spLocks noChangeShapeType="1"/>
            </p:cNvSpPr>
            <p:nvPr/>
          </p:nvSpPr>
          <p:spPr bwMode="auto">
            <a:xfrm flipV="1">
              <a:off x="4146" y="713"/>
              <a:ext cx="3" cy="313"/>
            </a:xfrm>
            <a:prstGeom prst="line">
              <a:avLst/>
            </a:prstGeom>
            <a:noFill/>
            <a:ln w="9525">
              <a:solidFill>
                <a:schemeClr val="tx1"/>
              </a:solidFill>
              <a:round/>
              <a:headEnd/>
              <a:tailEnd type="triangle" w="med" len="med"/>
            </a:ln>
          </p:spPr>
          <p:txBody>
            <a:bodyPr wrap="none"/>
            <a:lstStyle/>
            <a:p>
              <a:endParaRPr lang="en-US"/>
            </a:p>
          </p:txBody>
        </p:sp>
        <p:sp>
          <p:nvSpPr>
            <p:cNvPr id="10254" name="Text Box 14"/>
            <p:cNvSpPr txBox="1">
              <a:spLocks noChangeArrowheads="1"/>
            </p:cNvSpPr>
            <p:nvPr/>
          </p:nvSpPr>
          <p:spPr bwMode="auto">
            <a:xfrm>
              <a:off x="4435" y="2149"/>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10255" name="Text Box 15"/>
            <p:cNvSpPr txBox="1">
              <a:spLocks noChangeArrowheads="1"/>
            </p:cNvSpPr>
            <p:nvPr/>
          </p:nvSpPr>
          <p:spPr bwMode="auto">
            <a:xfrm>
              <a:off x="3800" y="1415"/>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10256" name="Oval 16"/>
            <p:cNvSpPr>
              <a:spLocks noChangeArrowheads="1"/>
            </p:cNvSpPr>
            <p:nvPr/>
          </p:nvSpPr>
          <p:spPr bwMode="auto">
            <a:xfrm>
              <a:off x="4281" y="1571"/>
              <a:ext cx="78" cy="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7" name="AutoShape 17"/>
            <p:cNvSpPr>
              <a:spLocks noChangeArrowheads="1"/>
            </p:cNvSpPr>
            <p:nvPr/>
          </p:nvSpPr>
          <p:spPr bwMode="auto">
            <a:xfrm>
              <a:off x="4450" y="1578"/>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10258" name="AutoShape 18"/>
            <p:cNvSpPr>
              <a:spLocks noChangeArrowheads="1"/>
            </p:cNvSpPr>
            <p:nvPr/>
          </p:nvSpPr>
          <p:spPr bwMode="auto">
            <a:xfrm>
              <a:off x="4443" y="1264"/>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10259" name="AutoShape 19"/>
            <p:cNvSpPr>
              <a:spLocks noChangeArrowheads="1"/>
            </p:cNvSpPr>
            <p:nvPr/>
          </p:nvSpPr>
          <p:spPr bwMode="auto">
            <a:xfrm>
              <a:off x="4452" y="1879"/>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10260" name="Text Box 20"/>
            <p:cNvSpPr txBox="1">
              <a:spLocks noChangeArrowheads="1"/>
            </p:cNvSpPr>
            <p:nvPr/>
          </p:nvSpPr>
          <p:spPr bwMode="auto">
            <a:xfrm>
              <a:off x="4732" y="745"/>
              <a:ext cx="601" cy="233"/>
            </a:xfrm>
            <a:prstGeom prst="rect">
              <a:avLst/>
            </a:prstGeom>
            <a:noFill/>
            <a:ln w="9525">
              <a:noFill/>
              <a:miter lim="800000"/>
              <a:headEnd/>
              <a:tailEnd/>
            </a:ln>
          </p:spPr>
          <p:txBody>
            <a:bodyPr wrap="none">
              <a:spAutoFit/>
            </a:bodyPr>
            <a:lstStyle/>
            <a:p>
              <a:pPr eaLnBrk="1" hangingPunct="1"/>
              <a:r>
                <a:rPr lang="en-US" dirty="0" smtClean="0">
                  <a:solidFill>
                    <a:srgbClr val="0000FF"/>
                  </a:solidFill>
                  <a:latin typeface="Arial" charset="0"/>
                </a:rPr>
                <a:t>Current</a:t>
              </a:r>
              <a:endParaRPr lang="en-US" dirty="0">
                <a:solidFill>
                  <a:srgbClr val="0000FF"/>
                </a:solidFill>
                <a:latin typeface="Arial" charset="0"/>
              </a:endParaRPr>
            </a:p>
          </p:txBody>
        </p:sp>
      </p:grpSp>
      <p:sp>
        <p:nvSpPr>
          <p:cNvPr id="21" name="Slide Number Placeholder 20"/>
          <p:cNvSpPr>
            <a:spLocks noGrp="1"/>
          </p:cNvSpPr>
          <p:nvPr>
            <p:ph type="sldNum" sz="quarter" idx="4"/>
          </p:nvPr>
        </p:nvSpPr>
        <p:spPr/>
        <p:txBody>
          <a:bodyPr/>
          <a:lstStyle/>
          <a:p>
            <a:pPr>
              <a:defRPr/>
            </a:pPr>
            <a:fld id="{70B0E88B-1183-42A5-A789-9A7FFF2AFA69}" type="slidenum">
              <a:rPr lang="en-US" smtClean="0"/>
              <a:pPr>
                <a:defRPr/>
              </a:pPr>
              <a:t>40</a:t>
            </a:fld>
            <a:endParaRPr lang="en-US" dirty="0"/>
          </a:p>
        </p:txBody>
      </p:sp>
      <p:sp>
        <p:nvSpPr>
          <p:cNvPr id="22" name="Text Box 2"/>
          <p:cNvSpPr txBox="1">
            <a:spLocks noChangeArrowheads="1"/>
          </p:cNvSpPr>
          <p:nvPr/>
        </p:nvSpPr>
        <p:spPr bwMode="auto">
          <a:xfrm>
            <a:off x="137478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23" name="TextBox 22"/>
          <p:cNvSpPr txBox="1"/>
          <p:nvPr/>
        </p:nvSpPr>
        <p:spPr>
          <a:xfrm>
            <a:off x="2762219" y="808626"/>
            <a:ext cx="3078087"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Dominant (1,0) mode</a:t>
            </a:r>
            <a:endParaRPr lang="en-US" sz="2400" dirty="0">
              <a:solidFill>
                <a:srgbClr val="FF0000"/>
              </a:solidFill>
              <a:latin typeface="Arial" pitchFamily="34" charset="0"/>
              <a:cs typeface="Arial" pitchFamily="34" charset="0"/>
            </a:endParaRPr>
          </a:p>
        </p:txBody>
      </p:sp>
      <p:sp>
        <p:nvSpPr>
          <p:cNvPr id="24" name="TextBox 23"/>
          <p:cNvSpPr txBox="1"/>
          <p:nvPr/>
        </p:nvSpPr>
        <p:spPr>
          <a:xfrm>
            <a:off x="189956" y="1528453"/>
            <a:ext cx="5083443" cy="369332"/>
          </a:xfrm>
          <a:prstGeom prst="rect">
            <a:avLst/>
          </a:prstGeom>
          <a:noFill/>
        </p:spPr>
        <p:txBody>
          <a:bodyPr wrap="none" rtlCol="0">
            <a:spAutoFit/>
          </a:bodyPr>
          <a:lstStyle/>
          <a:p>
            <a:pPr algn="ctr"/>
            <a:r>
              <a:rPr lang="en-US" dirty="0" smtClean="0">
                <a:latin typeface="Arial" pitchFamily="34" charset="0"/>
                <a:cs typeface="Arial" pitchFamily="34" charset="0"/>
              </a:rPr>
              <a:t>This structure operates as a “fat planar dipole.”</a:t>
            </a:r>
            <a:endParaRPr lang="en-US" dirty="0">
              <a:latin typeface="Arial" pitchFamily="34" charset="0"/>
              <a:cs typeface="Arial" pitchFamily="34" charset="0"/>
            </a:endParaRPr>
          </a:p>
        </p:txBody>
      </p:sp>
      <p:graphicFrame>
        <p:nvGraphicFramePr>
          <p:cNvPr id="10245" name="Object 3"/>
          <p:cNvGraphicFramePr>
            <a:graphicFrameLocks noChangeAspect="1"/>
          </p:cNvGraphicFramePr>
          <p:nvPr/>
        </p:nvGraphicFramePr>
        <p:xfrm>
          <a:off x="380774" y="4716010"/>
          <a:ext cx="3651250" cy="758825"/>
        </p:xfrm>
        <a:graphic>
          <a:graphicData uri="http://schemas.openxmlformats.org/presentationml/2006/ole">
            <mc:AlternateContent xmlns:mc="http://schemas.openxmlformats.org/markup-compatibility/2006">
              <mc:Choice xmlns:v="urn:schemas-microsoft-com:vml" Requires="v">
                <p:oleObj spid="_x0000_s10333" name="Equation" r:id="rId9" imgW="2197100" imgH="457200" progId="Equation.DSMT4">
                  <p:embed/>
                </p:oleObj>
              </mc:Choice>
              <mc:Fallback>
                <p:oleObj name="Equation" r:id="rId9" imgW="2197100" imgH="457200"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774" y="4716010"/>
                        <a:ext cx="3651250" cy="75882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5" name="TextBox 24"/>
          <p:cNvSpPr txBox="1"/>
          <p:nvPr/>
        </p:nvSpPr>
        <p:spPr>
          <a:xfrm>
            <a:off x="4695362" y="4321629"/>
            <a:ext cx="4122067" cy="584775"/>
          </a:xfrm>
          <a:prstGeom prst="rect">
            <a:avLst/>
          </a:prstGeom>
          <a:noFill/>
        </p:spPr>
        <p:txBody>
          <a:bodyPr wrap="square" rtlCol="0">
            <a:spAutoFit/>
          </a:bodyPr>
          <a:lstStyle/>
          <a:p>
            <a:pPr algn="ctr"/>
            <a:r>
              <a:rPr lang="en-US" sz="1600" dirty="0" smtClean="0">
                <a:latin typeface="Arial" pitchFamily="34" charset="0"/>
                <a:cs typeface="Arial" pitchFamily="34" charset="0"/>
              </a:rPr>
              <a:t>The current is maximum in the middle of the patch, when plotted along </a:t>
            </a:r>
            <a:r>
              <a:rPr lang="en-US" sz="1600" i="1" dirty="0" smtClean="0">
                <a:latin typeface="Times New Roman" pitchFamily="18" charset="0"/>
                <a:cs typeface="Times New Roman" pitchFamily="18" charset="0"/>
              </a:rPr>
              <a:t>x</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3"/>
          <p:cNvSpPr txBox="1">
            <a:spLocks noChangeArrowheads="1"/>
          </p:cNvSpPr>
          <p:nvPr/>
        </p:nvSpPr>
        <p:spPr bwMode="auto">
          <a:xfrm>
            <a:off x="1324559" y="1573534"/>
            <a:ext cx="6556697" cy="646331"/>
          </a:xfrm>
          <a:prstGeom prst="rect">
            <a:avLst/>
          </a:prstGeom>
          <a:noFill/>
          <a:ln w="9525">
            <a:noFill/>
            <a:miter lim="800000"/>
            <a:headEnd/>
            <a:tailEnd/>
          </a:ln>
        </p:spPr>
        <p:txBody>
          <a:bodyPr wrap="square">
            <a:spAutoFit/>
          </a:bodyPr>
          <a:lstStyle/>
          <a:p>
            <a:pPr algn="ctr" eaLnBrk="1" hangingPunct="1">
              <a:spcAft>
                <a:spcPts val="0"/>
              </a:spcAft>
            </a:pPr>
            <a:r>
              <a:rPr lang="en-US" dirty="0">
                <a:solidFill>
                  <a:srgbClr val="0000FF"/>
                </a:solidFill>
                <a:latin typeface="Arial" charset="0"/>
                <a:sym typeface="Symbol" pitchFamily="18" charset="2"/>
              </a:rPr>
              <a:t>The resonance frequency is </a:t>
            </a:r>
            <a:r>
              <a:rPr lang="en-US" dirty="0" smtClean="0">
                <a:solidFill>
                  <a:srgbClr val="0000FF"/>
                </a:solidFill>
                <a:latin typeface="Arial" charset="0"/>
                <a:sym typeface="Symbol" pitchFamily="18" charset="2"/>
              </a:rPr>
              <a:t>mainly controlled </a:t>
            </a:r>
            <a:r>
              <a:rPr lang="en-US" dirty="0">
                <a:solidFill>
                  <a:srgbClr val="0000FF"/>
                </a:solidFill>
                <a:latin typeface="Arial" charset="0"/>
                <a:sym typeface="Symbol" pitchFamily="18" charset="2"/>
              </a:rPr>
              <a:t>by </a:t>
            </a:r>
            <a:r>
              <a:rPr lang="en-US" dirty="0" smtClean="0">
                <a:solidFill>
                  <a:srgbClr val="0000FF"/>
                </a:solidFill>
                <a:latin typeface="Arial" charset="0"/>
                <a:sym typeface="Symbol" pitchFamily="18" charset="2"/>
              </a:rPr>
              <a:t>the</a:t>
            </a:r>
          </a:p>
          <a:p>
            <a:pPr algn="ctr" eaLnBrk="1" hangingPunct="1">
              <a:spcAft>
                <a:spcPct val="50000"/>
              </a:spcAft>
            </a:pPr>
            <a:r>
              <a:rPr lang="en-US" dirty="0" smtClean="0">
                <a:solidFill>
                  <a:srgbClr val="0000FF"/>
                </a:solidFill>
                <a:latin typeface="Arial" charset="0"/>
                <a:sym typeface="Symbol" pitchFamily="18" charset="2"/>
              </a:rPr>
              <a:t>patch </a:t>
            </a:r>
            <a:r>
              <a:rPr lang="en-US" dirty="0">
                <a:solidFill>
                  <a:srgbClr val="0000FF"/>
                </a:solidFill>
                <a:latin typeface="Arial" charset="0"/>
                <a:sym typeface="Symbol" pitchFamily="18" charset="2"/>
              </a:rPr>
              <a:t>length </a:t>
            </a:r>
            <a:r>
              <a:rPr lang="en-US" i="1" dirty="0" smtClean="0">
                <a:solidFill>
                  <a:srgbClr val="0000FF"/>
                </a:solidFill>
                <a:latin typeface="Times New Roman" pitchFamily="18" charset="0"/>
                <a:sym typeface="Symbol" pitchFamily="18" charset="2"/>
              </a:rPr>
              <a:t>L</a:t>
            </a:r>
            <a:r>
              <a:rPr lang="en-US" i="1" dirty="0" smtClean="0">
                <a:solidFill>
                  <a:srgbClr val="0000FF"/>
                </a:solidFill>
                <a:latin typeface="Arial" charset="0"/>
                <a:sym typeface="Symbol" pitchFamily="18" charset="2"/>
              </a:rPr>
              <a:t> </a:t>
            </a:r>
            <a:r>
              <a:rPr lang="en-US" dirty="0">
                <a:solidFill>
                  <a:srgbClr val="0000FF"/>
                </a:solidFill>
                <a:latin typeface="Arial" charset="0"/>
                <a:sym typeface="Symbol" pitchFamily="18" charset="2"/>
              </a:rPr>
              <a:t>and the substrate permittivity.</a:t>
            </a:r>
          </a:p>
        </p:txBody>
      </p:sp>
      <p:sp>
        <p:nvSpPr>
          <p:cNvPr id="11271" name="Text Box 4"/>
          <p:cNvSpPr txBox="1">
            <a:spLocks noChangeArrowheads="1"/>
          </p:cNvSpPr>
          <p:nvPr/>
        </p:nvSpPr>
        <p:spPr bwMode="auto">
          <a:xfrm>
            <a:off x="1445966" y="868693"/>
            <a:ext cx="6604693" cy="461665"/>
          </a:xfrm>
          <a:prstGeom prst="rect">
            <a:avLst/>
          </a:prstGeom>
          <a:noFill/>
          <a:ln w="9525">
            <a:noFill/>
            <a:miter lim="800000"/>
            <a:headEnd/>
            <a:tailEnd/>
          </a:ln>
        </p:spPr>
        <p:txBody>
          <a:bodyPr wrap="none">
            <a:spAutoFit/>
          </a:bodyPr>
          <a:lstStyle/>
          <a:p>
            <a:pPr algn="ctr" eaLnBrk="1" hangingPunct="1"/>
            <a:r>
              <a:rPr lang="en-US" sz="2400" dirty="0">
                <a:solidFill>
                  <a:schemeClr val="hlink"/>
                </a:solidFill>
                <a:latin typeface="Arial" charset="0"/>
              </a:rPr>
              <a:t>Resonance </a:t>
            </a:r>
            <a:r>
              <a:rPr lang="en-US" sz="2400" dirty="0" smtClean="0">
                <a:solidFill>
                  <a:schemeClr val="hlink"/>
                </a:solidFill>
                <a:latin typeface="Arial" charset="0"/>
              </a:rPr>
              <a:t>Frequency of Dominant (1,0) Mode</a:t>
            </a:r>
            <a:endParaRPr lang="en-US" sz="2400" dirty="0">
              <a:solidFill>
                <a:schemeClr val="hlink"/>
              </a:solidFill>
              <a:latin typeface="Arial" charset="0"/>
            </a:endParaRPr>
          </a:p>
        </p:txBody>
      </p:sp>
      <p:sp>
        <p:nvSpPr>
          <p:cNvPr id="11272" name="Text Box 5"/>
          <p:cNvSpPr txBox="1">
            <a:spLocks noChangeArrowheads="1"/>
          </p:cNvSpPr>
          <p:nvPr/>
        </p:nvSpPr>
        <p:spPr bwMode="auto">
          <a:xfrm>
            <a:off x="644588" y="5765496"/>
            <a:ext cx="7943850" cy="923330"/>
          </a:xfrm>
          <a:prstGeom prst="rect">
            <a:avLst/>
          </a:prstGeom>
          <a:solidFill>
            <a:srgbClr val="FFCCFF"/>
          </a:solidFill>
          <a:ln w="9525">
            <a:noFill/>
            <a:miter lim="800000"/>
            <a:headEnd/>
            <a:tailEnd/>
          </a:ln>
        </p:spPr>
        <p:txBody>
          <a:bodyPr>
            <a:spAutoFit/>
          </a:bodyPr>
          <a:lstStyle/>
          <a:p>
            <a:pPr algn="ctr" eaLnBrk="1" hangingPunct="1"/>
            <a:r>
              <a:rPr lang="en-US" b="1" dirty="0" smtClean="0">
                <a:latin typeface="Arial" charset="0"/>
              </a:rPr>
              <a:t>Comment:</a:t>
            </a:r>
            <a:r>
              <a:rPr lang="en-US" dirty="0" smtClean="0">
                <a:latin typeface="Arial" charset="0"/>
              </a:rPr>
              <a:t> </a:t>
            </a:r>
          </a:p>
          <a:p>
            <a:pPr algn="ctr" eaLnBrk="1" hangingPunct="1"/>
            <a:r>
              <a:rPr lang="en-US" dirty="0" smtClean="0">
                <a:latin typeface="Arial" charset="0"/>
              </a:rPr>
              <a:t>A </a:t>
            </a:r>
            <a:r>
              <a:rPr lang="en-US" dirty="0">
                <a:latin typeface="Arial" charset="0"/>
              </a:rPr>
              <a:t>higher substrate permittivity allows for a smaller antenna (miniaturization</a:t>
            </a:r>
            <a:r>
              <a:rPr lang="en-US" dirty="0" smtClean="0">
                <a:latin typeface="Arial" charset="0"/>
              </a:rPr>
              <a:t>), but with a lower </a:t>
            </a:r>
            <a:r>
              <a:rPr lang="en-US" dirty="0">
                <a:latin typeface="Arial" charset="0"/>
              </a:rPr>
              <a:t>bandwidth.</a:t>
            </a:r>
          </a:p>
        </p:txBody>
      </p:sp>
      <p:sp>
        <p:nvSpPr>
          <p:cNvPr id="11273" name="Text Box 6"/>
          <p:cNvSpPr txBox="1">
            <a:spLocks noChangeArrowheads="1"/>
          </p:cNvSpPr>
          <p:nvPr/>
        </p:nvSpPr>
        <p:spPr bwMode="auto">
          <a:xfrm>
            <a:off x="807397" y="2688519"/>
            <a:ext cx="4484113" cy="400110"/>
          </a:xfrm>
          <a:prstGeom prst="rect">
            <a:avLst/>
          </a:prstGeom>
          <a:noFill/>
          <a:ln w="9525">
            <a:noFill/>
            <a:miter lim="800000"/>
            <a:headEnd/>
            <a:tailEnd/>
          </a:ln>
        </p:spPr>
        <p:txBody>
          <a:bodyPr wrap="none">
            <a:spAutoFit/>
          </a:bodyPr>
          <a:lstStyle/>
          <a:p>
            <a:pPr eaLnBrk="1" hangingPunct="1"/>
            <a:r>
              <a:rPr lang="en-US" sz="2000" dirty="0">
                <a:latin typeface="Arial" charset="0"/>
              </a:rPr>
              <a:t>Approximately, (assuming PMC walls)</a:t>
            </a:r>
          </a:p>
        </p:txBody>
      </p:sp>
      <p:sp>
        <p:nvSpPr>
          <p:cNvPr id="11274" name="Text Box 7"/>
          <p:cNvSpPr txBox="1">
            <a:spLocks noChangeArrowheads="1"/>
          </p:cNvSpPr>
          <p:nvPr/>
        </p:nvSpPr>
        <p:spPr bwMode="auto">
          <a:xfrm>
            <a:off x="5204360" y="3265922"/>
            <a:ext cx="3177144" cy="830997"/>
          </a:xfrm>
          <a:prstGeom prst="rect">
            <a:avLst/>
          </a:prstGeom>
          <a:noFill/>
          <a:ln w="9525">
            <a:noFill/>
            <a:miter lim="800000"/>
            <a:headEnd/>
            <a:tailEnd/>
          </a:ln>
        </p:spPr>
        <p:txBody>
          <a:bodyPr wrap="square">
            <a:spAutoFit/>
          </a:bodyPr>
          <a:lstStyle/>
          <a:p>
            <a:pPr algn="ctr" eaLnBrk="1" hangingPunct="1"/>
            <a:r>
              <a:rPr lang="en-US" sz="1600" dirty="0" smtClean="0">
                <a:latin typeface="Arial" charset="0"/>
              </a:rPr>
              <a:t>This </a:t>
            </a:r>
            <a:r>
              <a:rPr lang="en-US" sz="1600" dirty="0">
                <a:latin typeface="Arial" charset="0"/>
              </a:rPr>
              <a:t>is equivalent to saying that  the length </a:t>
            </a:r>
            <a:r>
              <a:rPr lang="en-US" sz="1600" i="1" dirty="0">
                <a:latin typeface="Times New Roman" pitchFamily="18" charset="0"/>
              </a:rPr>
              <a:t>L</a:t>
            </a:r>
            <a:r>
              <a:rPr lang="en-US" sz="1600" dirty="0">
                <a:latin typeface="Arial" charset="0"/>
              </a:rPr>
              <a:t> is one-half of a wavelength in the </a:t>
            </a:r>
            <a:r>
              <a:rPr lang="en-US" sz="1600" dirty="0" smtClean="0">
                <a:latin typeface="Arial" charset="0"/>
              </a:rPr>
              <a:t>dielectric.</a:t>
            </a:r>
            <a:endParaRPr lang="en-US" sz="1600" dirty="0">
              <a:latin typeface="Arial" charset="0"/>
            </a:endParaRPr>
          </a:p>
        </p:txBody>
      </p:sp>
      <p:graphicFrame>
        <p:nvGraphicFramePr>
          <p:cNvPr id="11266" name="Object 8"/>
          <p:cNvGraphicFramePr>
            <a:graphicFrameLocks noChangeAspect="1"/>
          </p:cNvGraphicFramePr>
          <p:nvPr/>
        </p:nvGraphicFramePr>
        <p:xfrm>
          <a:off x="5105082" y="4546009"/>
          <a:ext cx="2245755" cy="921202"/>
        </p:xfrm>
        <a:graphic>
          <a:graphicData uri="http://schemas.openxmlformats.org/presentationml/2006/ole">
            <mc:AlternateContent xmlns:mc="http://schemas.openxmlformats.org/markup-compatibility/2006">
              <mc:Choice xmlns:v="urn:schemas-microsoft-com:vml" Requires="v">
                <p:oleObj spid="_x0000_s11352" name="Equation" r:id="rId3" imgW="1117600" imgH="457200" progId="Equation.DSMT4">
                  <p:embed/>
                </p:oleObj>
              </mc:Choice>
              <mc:Fallback>
                <p:oleObj name="Equation" r:id="rId3" imgW="1117600" imgH="457200" progId="Equation.DSMT4">
                  <p:embed/>
                  <p:pic>
                    <p:nvPicPr>
                      <p:cNvPr id="0"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082" y="4546009"/>
                        <a:ext cx="2245755" cy="921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9"/>
          <p:cNvGraphicFramePr>
            <a:graphicFrameLocks noChangeAspect="1"/>
          </p:cNvGraphicFramePr>
          <p:nvPr/>
        </p:nvGraphicFramePr>
        <p:xfrm>
          <a:off x="2747963" y="4683125"/>
          <a:ext cx="1057275" cy="487363"/>
        </p:xfrm>
        <a:graphic>
          <a:graphicData uri="http://schemas.openxmlformats.org/presentationml/2006/ole">
            <mc:AlternateContent xmlns:mc="http://schemas.openxmlformats.org/markup-compatibility/2006">
              <mc:Choice xmlns:v="urn:schemas-microsoft-com:vml" Requires="v">
                <p:oleObj spid="_x0000_s11353" name="Equation" r:id="rId5" imgW="495085" imgH="228501" progId="Equation.DSMT4">
                  <p:embed/>
                </p:oleObj>
              </mc:Choice>
              <mc:Fallback>
                <p:oleObj name="Equation" r:id="rId5" imgW="495085" imgH="228501" progId="Equation.DSMT4">
                  <p:embed/>
                  <p:pic>
                    <p:nvPicPr>
                      <p:cNvPr id="0"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7963" y="4683125"/>
                        <a:ext cx="105727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AutoShape 10"/>
          <p:cNvSpPr>
            <a:spLocks noChangeArrowheads="1"/>
          </p:cNvSpPr>
          <p:nvPr/>
        </p:nvSpPr>
        <p:spPr bwMode="auto">
          <a:xfrm>
            <a:off x="4117611" y="4800600"/>
            <a:ext cx="457200" cy="224642"/>
          </a:xfrm>
          <a:prstGeom prst="rightArrow">
            <a:avLst>
              <a:gd name="adj1" fmla="val 50000"/>
              <a:gd name="adj2" fmla="val 81818"/>
            </a:avLst>
          </a:prstGeom>
          <a:solidFill>
            <a:srgbClr val="66FFFF"/>
          </a:solidFill>
          <a:ln w="9525">
            <a:solidFill>
              <a:schemeClr val="tx1"/>
            </a:solidFill>
            <a:miter lim="800000"/>
            <a:headEnd/>
            <a:tailEnd/>
          </a:ln>
        </p:spPr>
        <p:txBody>
          <a:bodyPr wrap="none" anchor="ctr"/>
          <a:lstStyle/>
          <a:p>
            <a:endParaRPr lang="en-US"/>
          </a:p>
        </p:txBody>
      </p:sp>
      <p:graphicFrame>
        <p:nvGraphicFramePr>
          <p:cNvPr id="11268" name="Object 11"/>
          <p:cNvGraphicFramePr>
            <a:graphicFrameLocks noChangeAspect="1"/>
          </p:cNvGraphicFramePr>
          <p:nvPr/>
        </p:nvGraphicFramePr>
        <p:xfrm>
          <a:off x="1390196" y="3156152"/>
          <a:ext cx="2552411" cy="907307"/>
        </p:xfrm>
        <a:graphic>
          <a:graphicData uri="http://schemas.openxmlformats.org/presentationml/2006/ole">
            <mc:AlternateContent xmlns:mc="http://schemas.openxmlformats.org/markup-compatibility/2006">
              <mc:Choice xmlns:v="urn:schemas-microsoft-com:vml" Requires="v">
                <p:oleObj spid="_x0000_s11354" name="Equation" r:id="rId7" imgW="1320227" imgH="469696" progId="Equation.DSMT4">
                  <p:embed/>
                </p:oleObj>
              </mc:Choice>
              <mc:Fallback>
                <p:oleObj name="Equation" r:id="rId7" imgW="1320227" imgH="469696" progId="Equation.DSMT4">
                  <p:embed/>
                  <p:pic>
                    <p:nvPicPr>
                      <p:cNvPr id="0"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0196" y="3156152"/>
                        <a:ext cx="2552411" cy="907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2"/>
          <p:cNvSpPr txBox="1">
            <a:spLocks noChangeArrowheads="1"/>
          </p:cNvSpPr>
          <p:nvPr/>
        </p:nvSpPr>
        <p:spPr bwMode="auto">
          <a:xfrm>
            <a:off x="1110521" y="4712569"/>
            <a:ext cx="1457450" cy="400110"/>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a:t>
            </a:r>
            <a:r>
              <a:rPr lang="en-US" sz="2000" dirty="0">
                <a:solidFill>
                  <a:srgbClr val="0000FF"/>
                </a:solidFill>
                <a:latin typeface="Times New Roman" pitchFamily="18" charset="0"/>
                <a:cs typeface="Times New Roman" pitchFamily="18" charset="0"/>
              </a:rPr>
              <a:t>1,0</a:t>
            </a:r>
            <a:r>
              <a:rPr lang="en-US" sz="2000" dirty="0">
                <a:solidFill>
                  <a:srgbClr val="0000FF"/>
                </a:solidFill>
                <a:latin typeface="Arial" charset="0"/>
              </a:rPr>
              <a:t>) mode:</a:t>
            </a:r>
          </a:p>
        </p:txBody>
      </p:sp>
      <p:sp>
        <p:nvSpPr>
          <p:cNvPr id="13" name="Slide Number Placeholder 12"/>
          <p:cNvSpPr>
            <a:spLocks noGrp="1"/>
          </p:cNvSpPr>
          <p:nvPr>
            <p:ph type="sldNum" sz="quarter" idx="4"/>
          </p:nvPr>
        </p:nvSpPr>
        <p:spPr/>
        <p:txBody>
          <a:bodyPr/>
          <a:lstStyle/>
          <a:p>
            <a:pPr>
              <a:defRPr/>
            </a:pPr>
            <a:fld id="{70B0E88B-1183-42A5-A789-9A7FFF2AFA69}" type="slidenum">
              <a:rPr lang="en-US" smtClean="0"/>
              <a:pPr>
                <a:defRPr/>
              </a:pPr>
              <a:t>41</a:t>
            </a:fld>
            <a:endParaRPr lang="en-US" dirty="0"/>
          </a:p>
        </p:txBody>
      </p:sp>
      <p:sp>
        <p:nvSpPr>
          <p:cNvPr id="14" name="Text Box 2"/>
          <p:cNvSpPr txBox="1">
            <a:spLocks noChangeArrowheads="1"/>
          </p:cNvSpPr>
          <p:nvPr/>
        </p:nvSpPr>
        <p:spPr bwMode="auto">
          <a:xfrm>
            <a:off x="151728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15" name="Curved Left Arrow 14"/>
          <p:cNvSpPr/>
          <p:nvPr/>
        </p:nvSpPr>
        <p:spPr bwMode="auto">
          <a:xfrm flipV="1">
            <a:off x="7659585" y="4235533"/>
            <a:ext cx="285008" cy="73627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2" name="Object 11"/>
          <p:cNvGraphicFramePr>
            <a:graphicFrameLocks noChangeAspect="1"/>
          </p:cNvGraphicFramePr>
          <p:nvPr/>
        </p:nvGraphicFramePr>
        <p:xfrm>
          <a:off x="3738335" y="5155765"/>
          <a:ext cx="1171121" cy="360345"/>
        </p:xfrm>
        <a:graphic>
          <a:graphicData uri="http://schemas.openxmlformats.org/presentationml/2006/ole">
            <mc:AlternateContent xmlns:mc="http://schemas.openxmlformats.org/markup-compatibility/2006">
              <mc:Choice xmlns:v="urn:schemas-microsoft-com:vml" Requires="v">
                <p:oleObj spid="_x0000_s11355" name="Equation" r:id="rId9" imgW="736600" imgH="228600" progId="Equation.DSMT4">
                  <p:embed/>
                </p:oleObj>
              </mc:Choice>
              <mc:Fallback>
                <p:oleObj name="Equation" r:id="rId9" imgW="736600" imgH="228600" progId="Equation.DSMT4">
                  <p:embed/>
                  <p:pic>
                    <p:nvPicPr>
                      <p:cNvPr id="0"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8335" y="5155765"/>
                        <a:ext cx="1171121" cy="360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438396" y="1425513"/>
            <a:ext cx="8122722" cy="923330"/>
          </a:xfrm>
          <a:prstGeom prst="rect">
            <a:avLst/>
          </a:prstGeom>
          <a:noFill/>
          <a:ln w="9525">
            <a:solidFill>
              <a:srgbClr val="3333FF"/>
            </a:solidFill>
            <a:miter lim="800000"/>
            <a:headEnd/>
            <a:tailEnd/>
          </a:ln>
        </p:spPr>
        <p:txBody>
          <a:bodyPr wrap="square">
            <a:spAutoFit/>
          </a:bodyPr>
          <a:lstStyle/>
          <a:p>
            <a:pPr algn="ctr" eaLnBrk="1" hangingPunct="1">
              <a:spcAft>
                <a:spcPts val="0"/>
              </a:spcAft>
            </a:pPr>
            <a:r>
              <a:rPr lang="en-US" dirty="0">
                <a:solidFill>
                  <a:srgbClr val="0000FF"/>
                </a:solidFill>
                <a:latin typeface="Arial" charset="0"/>
                <a:sym typeface="Symbol" pitchFamily="18" charset="2"/>
              </a:rPr>
              <a:t>The </a:t>
            </a:r>
            <a:r>
              <a:rPr lang="en-US" dirty="0" smtClean="0">
                <a:solidFill>
                  <a:srgbClr val="0000FF"/>
                </a:solidFill>
                <a:latin typeface="Arial" charset="0"/>
                <a:sym typeface="Symbol" pitchFamily="18" charset="2"/>
              </a:rPr>
              <a:t>resonance frequency calculation </a:t>
            </a:r>
            <a:r>
              <a:rPr lang="en-US" dirty="0">
                <a:solidFill>
                  <a:srgbClr val="0000FF"/>
                </a:solidFill>
                <a:latin typeface="Arial" charset="0"/>
                <a:sym typeface="Symbol" pitchFamily="18" charset="2"/>
              </a:rPr>
              <a:t>can be improved by adding </a:t>
            </a:r>
            <a:r>
              <a:rPr lang="en-US" dirty="0" smtClean="0">
                <a:solidFill>
                  <a:srgbClr val="0000FF"/>
                </a:solidFill>
                <a:latin typeface="Arial" charset="0"/>
                <a:sym typeface="Symbol" pitchFamily="18" charset="2"/>
              </a:rPr>
              <a:t>a</a:t>
            </a:r>
          </a:p>
          <a:p>
            <a:pPr algn="ctr" eaLnBrk="1" hangingPunct="1">
              <a:spcAft>
                <a:spcPts val="0"/>
              </a:spcAft>
            </a:pPr>
            <a:r>
              <a:rPr lang="en-US" dirty="0" smtClean="0">
                <a:solidFill>
                  <a:srgbClr val="0000FF"/>
                </a:solidFill>
                <a:latin typeface="Arial" charset="0"/>
                <a:sym typeface="Symbol" pitchFamily="18" charset="2"/>
              </a:rPr>
              <a:t> </a:t>
            </a:r>
            <a:r>
              <a:rPr lang="en-US" dirty="0">
                <a:solidFill>
                  <a:srgbClr val="0000FF"/>
                </a:solidFill>
                <a:latin typeface="Arial" charset="0"/>
                <a:sym typeface="Symbol" pitchFamily="18" charset="2"/>
              </a:rPr>
              <a:t>“fringing length extension” </a:t>
            </a:r>
            <a:r>
              <a:rPr lang="en-US" i="1" dirty="0">
                <a:solidFill>
                  <a:srgbClr val="0000FF"/>
                </a:solidFill>
                <a:latin typeface="Times New Roman" pitchFamily="18" charset="0"/>
                <a:sym typeface="Symbol" pitchFamily="18" charset="2"/>
              </a:rPr>
              <a:t>L</a:t>
            </a:r>
            <a:r>
              <a:rPr lang="en-US" dirty="0">
                <a:solidFill>
                  <a:srgbClr val="0000FF"/>
                </a:solidFill>
                <a:latin typeface="Arial" charset="0"/>
                <a:sym typeface="Symbol" pitchFamily="18" charset="2"/>
              </a:rPr>
              <a:t> to each edge of the patch to get </a:t>
            </a:r>
            <a:r>
              <a:rPr lang="en-US" dirty="0" smtClean="0">
                <a:solidFill>
                  <a:srgbClr val="0000FF"/>
                </a:solidFill>
                <a:latin typeface="Arial" charset="0"/>
                <a:sym typeface="Symbol" pitchFamily="18" charset="2"/>
              </a:rPr>
              <a:t>an</a:t>
            </a:r>
          </a:p>
          <a:p>
            <a:pPr algn="ctr" eaLnBrk="1" hangingPunct="1">
              <a:spcAft>
                <a:spcPct val="50000"/>
              </a:spcAft>
            </a:pPr>
            <a:r>
              <a:rPr lang="en-US" dirty="0" smtClean="0">
                <a:solidFill>
                  <a:srgbClr val="0000FF"/>
                </a:solidFill>
                <a:latin typeface="Arial" charset="0"/>
                <a:sym typeface="Symbol" pitchFamily="18" charset="2"/>
              </a:rPr>
              <a:t> </a:t>
            </a:r>
            <a:r>
              <a:rPr lang="en-US" dirty="0">
                <a:solidFill>
                  <a:srgbClr val="0000FF"/>
                </a:solidFill>
                <a:latin typeface="Arial" charset="0"/>
                <a:sym typeface="Symbol" pitchFamily="18" charset="2"/>
              </a:rPr>
              <a:t>“effective length” </a:t>
            </a:r>
            <a:r>
              <a:rPr lang="en-US" i="1" dirty="0">
                <a:solidFill>
                  <a:srgbClr val="0000FF"/>
                </a:solidFill>
                <a:latin typeface="Times New Roman" pitchFamily="18" charset="0"/>
                <a:sym typeface="Symbol" pitchFamily="18" charset="2"/>
              </a:rPr>
              <a:t>L</a:t>
            </a:r>
            <a:r>
              <a:rPr lang="en-US" i="1" baseline="-25000" dirty="0">
                <a:solidFill>
                  <a:srgbClr val="0000FF"/>
                </a:solidFill>
                <a:latin typeface="Times New Roman" pitchFamily="18" charset="0"/>
                <a:sym typeface="Symbol" pitchFamily="18" charset="2"/>
              </a:rPr>
              <a:t>e</a:t>
            </a:r>
            <a:r>
              <a:rPr lang="en-US" baseline="-25000" dirty="0">
                <a:solidFill>
                  <a:srgbClr val="0000FF"/>
                </a:solidFill>
                <a:latin typeface="Arial" charset="0"/>
                <a:sym typeface="Symbol" pitchFamily="18" charset="2"/>
              </a:rPr>
              <a:t> </a:t>
            </a:r>
            <a:r>
              <a:rPr lang="en-US" dirty="0">
                <a:solidFill>
                  <a:srgbClr val="0000FF"/>
                </a:solidFill>
                <a:latin typeface="Arial" charset="0"/>
                <a:sym typeface="Symbol" pitchFamily="18" charset="2"/>
              </a:rPr>
              <a:t>.</a:t>
            </a:r>
          </a:p>
        </p:txBody>
      </p:sp>
      <p:graphicFrame>
        <p:nvGraphicFramePr>
          <p:cNvPr id="12290" name="Object 4"/>
          <p:cNvGraphicFramePr>
            <a:graphicFrameLocks noChangeAspect="1"/>
          </p:cNvGraphicFramePr>
          <p:nvPr>
            <p:extLst>
              <p:ext uri="{D42A27DB-BD31-4B8C-83A1-F6EECF244321}">
                <p14:modId xmlns:p14="http://schemas.microsoft.com/office/powerpoint/2010/main" val="4196349567"/>
              </p:ext>
            </p:extLst>
          </p:nvPr>
        </p:nvGraphicFramePr>
        <p:xfrm>
          <a:off x="1421968" y="3721017"/>
          <a:ext cx="2646362" cy="1216025"/>
        </p:xfrm>
        <a:graphic>
          <a:graphicData uri="http://schemas.openxmlformats.org/presentationml/2006/ole">
            <mc:AlternateContent xmlns:mc="http://schemas.openxmlformats.org/markup-compatibility/2006">
              <mc:Choice xmlns:v="urn:schemas-microsoft-com:vml" Requires="v">
                <p:oleObj spid="_x0000_s12334" name="Equation" r:id="rId3" imgW="1079032" imgH="495085" progId="Equation.DSMT4">
                  <p:embed/>
                </p:oleObj>
              </mc:Choice>
              <mc:Fallback>
                <p:oleObj name="Equation" r:id="rId3" imgW="1079032" imgH="495085"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968" y="3721017"/>
                        <a:ext cx="2646362" cy="1216025"/>
                      </a:xfrm>
                      <a:prstGeom prst="rect">
                        <a:avLst/>
                      </a:prstGeom>
                      <a:solidFill>
                        <a:srgbClr val="CCFFFF"/>
                      </a:solidFill>
                    </p:spPr>
                  </p:pic>
                </p:oleObj>
              </mc:Fallback>
            </mc:AlternateContent>
          </a:graphicData>
        </a:graphic>
      </p:graphicFrame>
      <p:graphicFrame>
        <p:nvGraphicFramePr>
          <p:cNvPr id="12291" name="Object 5"/>
          <p:cNvGraphicFramePr>
            <a:graphicFrameLocks noChangeAspect="1"/>
          </p:cNvGraphicFramePr>
          <p:nvPr>
            <p:extLst>
              <p:ext uri="{D42A27DB-BD31-4B8C-83A1-F6EECF244321}">
                <p14:modId xmlns:p14="http://schemas.microsoft.com/office/powerpoint/2010/main" val="518737899"/>
              </p:ext>
            </p:extLst>
          </p:nvPr>
        </p:nvGraphicFramePr>
        <p:xfrm>
          <a:off x="1664050" y="2960028"/>
          <a:ext cx="2024062" cy="560387"/>
        </p:xfrm>
        <a:graphic>
          <a:graphicData uri="http://schemas.openxmlformats.org/presentationml/2006/ole">
            <mc:AlternateContent xmlns:mc="http://schemas.openxmlformats.org/markup-compatibility/2006">
              <mc:Choice xmlns:v="urn:schemas-microsoft-com:vml" Requires="v">
                <p:oleObj spid="_x0000_s12335" name="Equation" r:id="rId5" imgW="825500" imgH="228600" progId="Equation.DSMT4">
                  <p:embed/>
                </p:oleObj>
              </mc:Choice>
              <mc:Fallback>
                <p:oleObj name="Equation" r:id="rId5" imgW="825500" imgH="228600" progId="Equation.DSMT4">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4050" y="2960028"/>
                        <a:ext cx="2024062"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22"/>
          <p:cNvSpPr txBox="1">
            <a:spLocks noChangeArrowheads="1"/>
          </p:cNvSpPr>
          <p:nvPr/>
        </p:nvSpPr>
        <p:spPr bwMode="auto">
          <a:xfrm>
            <a:off x="1238910" y="6002215"/>
            <a:ext cx="6442789" cy="646331"/>
          </a:xfrm>
          <a:prstGeom prst="rect">
            <a:avLst/>
          </a:prstGeom>
          <a:noFill/>
          <a:ln w="9525">
            <a:noFill/>
            <a:miter lim="800000"/>
            <a:headEnd/>
            <a:tailEnd/>
          </a:ln>
        </p:spPr>
        <p:txBody>
          <a:bodyPr wrap="none">
            <a:spAutoFit/>
          </a:bodyPr>
          <a:lstStyle/>
          <a:p>
            <a:pPr algn="ctr"/>
            <a:r>
              <a:rPr lang="en-US" b="1" dirty="0">
                <a:latin typeface="Arial" charset="0"/>
              </a:rPr>
              <a:t>Note:</a:t>
            </a:r>
            <a:r>
              <a:rPr lang="en-US" dirty="0">
                <a:latin typeface="Arial" charset="0"/>
              </a:rPr>
              <a:t> Some authors use </a:t>
            </a:r>
            <a:r>
              <a:rPr lang="en-US" i="1" dirty="0">
                <a:latin typeface="Arial" charset="0"/>
              </a:rPr>
              <a:t>effective permitt</a:t>
            </a:r>
            <a:r>
              <a:rPr lang="en-US" dirty="0">
                <a:latin typeface="Arial" charset="0"/>
              </a:rPr>
              <a:t>ivity in this equation</a:t>
            </a:r>
            <a:r>
              <a:rPr lang="en-US" dirty="0" smtClean="0">
                <a:latin typeface="Arial" charset="0"/>
              </a:rPr>
              <a:t>.</a:t>
            </a:r>
          </a:p>
          <a:p>
            <a:pPr algn="ctr"/>
            <a:r>
              <a:rPr lang="en-US" dirty="0" smtClean="0">
                <a:latin typeface="Arial" charset="0"/>
              </a:rPr>
              <a:t>(This would change the value of </a:t>
            </a:r>
            <a:r>
              <a:rPr lang="en-US" i="1" dirty="0" smtClean="0">
                <a:latin typeface="Times New Roman" pitchFamily="18" charset="0"/>
                <a:cs typeface="Times New Roman" pitchFamily="18" charset="0"/>
              </a:rPr>
              <a:t>L</a:t>
            </a:r>
            <a:r>
              <a:rPr lang="en-US" i="1" baseline="-25000" dirty="0" smtClean="0">
                <a:latin typeface="Times New Roman" pitchFamily="18" charset="0"/>
                <a:cs typeface="Times New Roman" pitchFamily="18" charset="0"/>
              </a:rPr>
              <a:t>e</a:t>
            </a:r>
            <a:r>
              <a:rPr lang="en-US" dirty="0" smtClean="0">
                <a:latin typeface="Arial" charset="0"/>
              </a:rPr>
              <a:t>.)</a:t>
            </a:r>
            <a:endParaRPr lang="en-US" dirty="0">
              <a:latin typeface="Arial" charset="0"/>
            </a:endParaRPr>
          </a:p>
        </p:txBody>
      </p:sp>
      <p:sp>
        <p:nvSpPr>
          <p:cNvPr id="23" name="Slide Number Placeholder 22"/>
          <p:cNvSpPr>
            <a:spLocks noGrp="1"/>
          </p:cNvSpPr>
          <p:nvPr>
            <p:ph type="sldNum" sz="quarter" idx="4"/>
          </p:nvPr>
        </p:nvSpPr>
        <p:spPr/>
        <p:txBody>
          <a:bodyPr/>
          <a:lstStyle/>
          <a:p>
            <a:pPr>
              <a:defRPr/>
            </a:pPr>
            <a:fld id="{70B0E88B-1183-42A5-A789-9A7FFF2AFA69}" type="slidenum">
              <a:rPr lang="en-US" smtClean="0"/>
              <a:pPr>
                <a:defRPr/>
              </a:pPr>
              <a:t>42</a:t>
            </a:fld>
            <a:endParaRPr lang="en-US" dirty="0"/>
          </a:p>
        </p:txBody>
      </p:sp>
      <p:pic>
        <p:nvPicPr>
          <p:cNvPr id="24" name="Picture 16" descr="C:\Users\elee1l5\AppData\Local\Microsoft\Windows\Temporary Internet Files\Low\Content.IE5\4ZF1K1OX\MC900434750[1].PNG"/>
          <p:cNvPicPr>
            <a:picLocks noChangeAspect="1" noChangeArrowheads="1"/>
          </p:cNvPicPr>
          <p:nvPr/>
        </p:nvPicPr>
        <p:blipFill>
          <a:blip r:embed="rId7" cstate="print"/>
          <a:srcRect/>
          <a:stretch>
            <a:fillRect/>
          </a:stretch>
        </p:blipFill>
        <p:spPr bwMode="auto">
          <a:xfrm>
            <a:off x="399123" y="5848577"/>
            <a:ext cx="674687" cy="674687"/>
          </a:xfrm>
          <a:prstGeom prst="rect">
            <a:avLst/>
          </a:prstGeom>
          <a:noFill/>
          <a:ln w="9525">
            <a:noFill/>
            <a:miter lim="800000"/>
            <a:headEnd/>
            <a:tailEnd/>
          </a:ln>
        </p:spPr>
      </p:pic>
      <p:sp>
        <p:nvSpPr>
          <p:cNvPr id="25" name="Text Box 2"/>
          <p:cNvSpPr txBox="1">
            <a:spLocks noChangeArrowheads="1"/>
          </p:cNvSpPr>
          <p:nvPr/>
        </p:nvSpPr>
        <p:spPr bwMode="auto">
          <a:xfrm>
            <a:off x="157666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26" name="Text Box 4"/>
          <p:cNvSpPr txBox="1">
            <a:spLocks noChangeArrowheads="1"/>
          </p:cNvSpPr>
          <p:nvPr/>
        </p:nvSpPr>
        <p:spPr bwMode="auto">
          <a:xfrm>
            <a:off x="1696337" y="748950"/>
            <a:ext cx="5835252"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Resonance </a:t>
            </a:r>
            <a:r>
              <a:rPr lang="en-US" sz="2400" dirty="0" smtClean="0">
                <a:solidFill>
                  <a:schemeClr val="hlink"/>
                </a:solidFill>
                <a:latin typeface="Arial" charset="0"/>
              </a:rPr>
              <a:t>Frequency of Dominant Mode</a:t>
            </a:r>
            <a:endParaRPr lang="en-US" sz="2400" dirty="0">
              <a:solidFill>
                <a:schemeClr val="hlink"/>
              </a:solidFill>
              <a:latin typeface="Arial" charset="0"/>
            </a:endParaRPr>
          </a:p>
        </p:txBody>
      </p:sp>
      <p:grpSp>
        <p:nvGrpSpPr>
          <p:cNvPr id="30" name="Group 29"/>
          <p:cNvGrpSpPr/>
          <p:nvPr/>
        </p:nvGrpSpPr>
        <p:grpSpPr>
          <a:xfrm>
            <a:off x="5449580" y="2417538"/>
            <a:ext cx="3043238" cy="3295650"/>
            <a:chOff x="5406037" y="2582018"/>
            <a:chExt cx="3043238" cy="3295650"/>
          </a:xfrm>
        </p:grpSpPr>
        <p:grpSp>
          <p:nvGrpSpPr>
            <p:cNvPr id="12294" name="Group 6"/>
            <p:cNvGrpSpPr>
              <a:grpSpLocks/>
            </p:cNvGrpSpPr>
            <p:nvPr/>
          </p:nvGrpSpPr>
          <p:grpSpPr bwMode="auto">
            <a:xfrm>
              <a:off x="5406037" y="2582018"/>
              <a:ext cx="3043238" cy="3295650"/>
              <a:chOff x="3423" y="2105"/>
              <a:chExt cx="1917" cy="2076"/>
            </a:xfrm>
          </p:grpSpPr>
          <p:grpSp>
            <p:nvGrpSpPr>
              <p:cNvPr id="12296" name="Group 7"/>
              <p:cNvGrpSpPr>
                <a:grpSpLocks/>
              </p:cNvGrpSpPr>
              <p:nvPr/>
            </p:nvGrpSpPr>
            <p:grpSpPr bwMode="auto">
              <a:xfrm>
                <a:off x="3423" y="2105"/>
                <a:ext cx="1917" cy="2076"/>
                <a:chOff x="3383" y="1919"/>
                <a:chExt cx="1917" cy="2076"/>
              </a:xfrm>
            </p:grpSpPr>
            <p:sp>
              <p:nvSpPr>
                <p:cNvPr id="12298" name="Text Box 8"/>
                <p:cNvSpPr txBox="1">
                  <a:spLocks noChangeArrowheads="1"/>
                </p:cNvSpPr>
                <p:nvPr/>
              </p:nvSpPr>
              <p:spPr bwMode="auto">
                <a:xfrm>
                  <a:off x="3676" y="1919"/>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12299" name="Line 9"/>
                <p:cNvSpPr>
                  <a:spLocks noChangeShapeType="1"/>
                </p:cNvSpPr>
                <p:nvPr/>
              </p:nvSpPr>
              <p:spPr bwMode="auto">
                <a:xfrm flipV="1">
                  <a:off x="3758" y="2215"/>
                  <a:ext cx="0" cy="255"/>
                </a:xfrm>
                <a:prstGeom prst="line">
                  <a:avLst/>
                </a:prstGeom>
                <a:noFill/>
                <a:ln w="9525">
                  <a:solidFill>
                    <a:schemeClr val="tx1"/>
                  </a:solidFill>
                  <a:round/>
                  <a:headEnd/>
                  <a:tailEnd type="triangle" w="med" len="med"/>
                </a:ln>
              </p:spPr>
              <p:txBody>
                <a:bodyPr wrap="none"/>
                <a:lstStyle/>
                <a:p>
                  <a:endParaRPr lang="en-US"/>
                </a:p>
              </p:txBody>
            </p:sp>
            <p:sp>
              <p:nvSpPr>
                <p:cNvPr id="12300" name="Oval 10"/>
                <p:cNvSpPr>
                  <a:spLocks noChangeArrowheads="1"/>
                </p:cNvSpPr>
                <p:nvPr/>
              </p:nvSpPr>
              <p:spPr bwMode="auto">
                <a:xfrm>
                  <a:off x="4005" y="3015"/>
                  <a:ext cx="78" cy="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301" name="Rectangle 11"/>
                <p:cNvSpPr>
                  <a:spLocks noChangeArrowheads="1"/>
                </p:cNvSpPr>
                <p:nvPr/>
              </p:nvSpPr>
              <p:spPr bwMode="auto">
                <a:xfrm>
                  <a:off x="3754" y="2522"/>
                  <a:ext cx="989" cy="1055"/>
                </a:xfrm>
                <a:prstGeom prst="rect">
                  <a:avLst/>
                </a:prstGeom>
                <a:solidFill>
                  <a:srgbClr val="FFC000"/>
                </a:solidFill>
                <a:ln w="38100">
                  <a:solidFill>
                    <a:srgbClr val="FF00FF"/>
                  </a:solidFill>
                  <a:miter lim="800000"/>
                  <a:headEnd/>
                  <a:tailEnd/>
                </a:ln>
              </p:spPr>
              <p:txBody>
                <a:bodyPr wrap="none" anchor="ctr"/>
                <a:lstStyle/>
                <a:p>
                  <a:endParaRPr lang="en-US"/>
                </a:p>
              </p:txBody>
            </p:sp>
            <p:sp>
              <p:nvSpPr>
                <p:cNvPr id="12302" name="Rectangle 12"/>
                <p:cNvSpPr>
                  <a:spLocks noChangeArrowheads="1"/>
                </p:cNvSpPr>
                <p:nvPr/>
              </p:nvSpPr>
              <p:spPr bwMode="auto">
                <a:xfrm>
                  <a:off x="3878" y="2537"/>
                  <a:ext cx="758" cy="102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2303" name="Line 13"/>
                <p:cNvSpPr>
                  <a:spLocks noChangeShapeType="1"/>
                </p:cNvSpPr>
                <p:nvPr/>
              </p:nvSpPr>
              <p:spPr bwMode="auto">
                <a:xfrm>
                  <a:off x="4777" y="3580"/>
                  <a:ext cx="292" cy="0"/>
                </a:xfrm>
                <a:prstGeom prst="line">
                  <a:avLst/>
                </a:prstGeom>
                <a:noFill/>
                <a:ln w="9525">
                  <a:solidFill>
                    <a:schemeClr val="tx1"/>
                  </a:solidFill>
                  <a:round/>
                  <a:headEnd/>
                  <a:tailEnd type="triangle" w="med" len="med"/>
                </a:ln>
              </p:spPr>
              <p:txBody>
                <a:bodyPr wrap="none"/>
                <a:lstStyle/>
                <a:p>
                  <a:endParaRPr lang="en-US"/>
                </a:p>
              </p:txBody>
            </p:sp>
            <p:sp>
              <p:nvSpPr>
                <p:cNvPr id="12304" name="Text Box 14"/>
                <p:cNvSpPr txBox="1">
                  <a:spLocks noChangeArrowheads="1"/>
                </p:cNvSpPr>
                <p:nvPr/>
              </p:nvSpPr>
              <p:spPr bwMode="auto">
                <a:xfrm>
                  <a:off x="5112" y="3433"/>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sp>
              <p:nvSpPr>
                <p:cNvPr id="12305" name="Text Box 15"/>
                <p:cNvSpPr txBox="1">
                  <a:spLocks noChangeArrowheads="1"/>
                </p:cNvSpPr>
                <p:nvPr/>
              </p:nvSpPr>
              <p:spPr bwMode="auto">
                <a:xfrm>
                  <a:off x="4154" y="3213"/>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12306" name="Text Box 16"/>
                <p:cNvSpPr txBox="1">
                  <a:spLocks noChangeArrowheads="1"/>
                </p:cNvSpPr>
                <p:nvPr/>
              </p:nvSpPr>
              <p:spPr bwMode="auto">
                <a:xfrm>
                  <a:off x="4139" y="3743"/>
                  <a:ext cx="254"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r>
                    <a:rPr lang="en-US" sz="2000" i="1" baseline="-25000" dirty="0">
                      <a:latin typeface="Times New Roman" pitchFamily="18" charset="0"/>
                    </a:rPr>
                    <a:t>e</a:t>
                  </a:r>
                </a:p>
              </p:txBody>
            </p:sp>
            <p:sp>
              <p:nvSpPr>
                <p:cNvPr id="12307" name="Line 17"/>
                <p:cNvSpPr>
                  <a:spLocks noChangeShapeType="1"/>
                </p:cNvSpPr>
                <p:nvPr/>
              </p:nvSpPr>
              <p:spPr bwMode="auto">
                <a:xfrm>
                  <a:off x="3740" y="3724"/>
                  <a:ext cx="1026"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2308" name="Line 18"/>
                <p:cNvSpPr>
                  <a:spLocks noChangeShapeType="1"/>
                </p:cNvSpPr>
                <p:nvPr/>
              </p:nvSpPr>
              <p:spPr bwMode="auto">
                <a:xfrm>
                  <a:off x="3874" y="3180"/>
                  <a:ext cx="766"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2309" name="Text Box 19"/>
                <p:cNvSpPr txBox="1">
                  <a:spLocks noChangeArrowheads="1"/>
                </p:cNvSpPr>
                <p:nvPr/>
              </p:nvSpPr>
              <p:spPr bwMode="auto">
                <a:xfrm>
                  <a:off x="4824" y="2781"/>
                  <a:ext cx="305" cy="252"/>
                </a:xfrm>
                <a:prstGeom prst="rect">
                  <a:avLst/>
                </a:prstGeom>
                <a:noFill/>
                <a:ln w="9525">
                  <a:noFill/>
                  <a:miter lim="800000"/>
                  <a:headEnd/>
                  <a:tailEnd/>
                </a:ln>
              </p:spPr>
              <p:txBody>
                <a:bodyPr wrap="none">
                  <a:spAutoFit/>
                </a:bodyPr>
                <a:lstStyle/>
                <a:p>
                  <a:pPr eaLnBrk="1" hangingPunct="1"/>
                  <a:r>
                    <a:rPr lang="en-US" sz="2000" dirty="0">
                      <a:latin typeface="Arial" charset="0"/>
                      <a:sym typeface="Symbol" pitchFamily="18" charset="2"/>
                    </a:rPr>
                    <a:t></a:t>
                  </a:r>
                  <a:r>
                    <a:rPr lang="en-US" sz="2000" i="1" dirty="0">
                      <a:latin typeface="Times New Roman" pitchFamily="18" charset="0"/>
                    </a:rPr>
                    <a:t>L</a:t>
                  </a:r>
                </a:p>
              </p:txBody>
            </p:sp>
            <p:sp>
              <p:nvSpPr>
                <p:cNvPr id="12310" name="Text Box 20"/>
                <p:cNvSpPr txBox="1">
                  <a:spLocks noChangeArrowheads="1"/>
                </p:cNvSpPr>
                <p:nvPr/>
              </p:nvSpPr>
              <p:spPr bwMode="auto">
                <a:xfrm>
                  <a:off x="3383" y="2776"/>
                  <a:ext cx="305" cy="252"/>
                </a:xfrm>
                <a:prstGeom prst="rect">
                  <a:avLst/>
                </a:prstGeom>
                <a:noFill/>
                <a:ln w="9525">
                  <a:noFill/>
                  <a:miter lim="800000"/>
                  <a:headEnd/>
                  <a:tailEnd/>
                </a:ln>
              </p:spPr>
              <p:txBody>
                <a:bodyPr wrap="none">
                  <a:spAutoFit/>
                </a:bodyPr>
                <a:lstStyle/>
                <a:p>
                  <a:pPr eaLnBrk="1" hangingPunct="1"/>
                  <a:r>
                    <a:rPr lang="en-US" sz="2000" dirty="0">
                      <a:latin typeface="Arial" charset="0"/>
                      <a:sym typeface="Symbol" pitchFamily="18" charset="2"/>
                    </a:rPr>
                    <a:t></a:t>
                  </a:r>
                  <a:r>
                    <a:rPr lang="en-US" sz="2000" i="1" dirty="0">
                      <a:latin typeface="Times New Roman" pitchFamily="18" charset="0"/>
                    </a:rPr>
                    <a:t>L</a:t>
                  </a:r>
                </a:p>
              </p:txBody>
            </p:sp>
          </p:grpSp>
          <p:sp>
            <p:nvSpPr>
              <p:cNvPr id="12297" name="Oval 21"/>
              <p:cNvSpPr>
                <a:spLocks noChangeArrowheads="1"/>
              </p:cNvSpPr>
              <p:nvPr/>
            </p:nvSpPr>
            <p:spPr bwMode="auto">
              <a:xfrm>
                <a:off x="4056" y="3192"/>
                <a:ext cx="88" cy="88"/>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28" name="Straight Arrow Connector 27"/>
            <p:cNvCxnSpPr/>
            <p:nvPr/>
          </p:nvCxnSpPr>
          <p:spPr bwMode="auto">
            <a:xfrm>
              <a:off x="7042067" y="3895106"/>
              <a:ext cx="344385"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9" name="Straight Arrow Connector 28"/>
            <p:cNvCxnSpPr/>
            <p:nvPr/>
          </p:nvCxnSpPr>
          <p:spPr bwMode="auto">
            <a:xfrm flipH="1">
              <a:off x="7610092" y="3905006"/>
              <a:ext cx="344385"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3"/>
          <p:cNvSpPr txBox="1">
            <a:spLocks noChangeArrowheads="1"/>
          </p:cNvSpPr>
          <p:nvPr/>
        </p:nvSpPr>
        <p:spPr bwMode="auto">
          <a:xfrm>
            <a:off x="581724" y="1470175"/>
            <a:ext cx="2646878"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Hammerstad formula:</a:t>
            </a:r>
          </a:p>
        </p:txBody>
      </p:sp>
      <p:graphicFrame>
        <p:nvGraphicFramePr>
          <p:cNvPr id="13314" name="Object 4"/>
          <p:cNvGraphicFramePr>
            <a:graphicFrameLocks noChangeAspect="1"/>
          </p:cNvGraphicFramePr>
          <p:nvPr/>
        </p:nvGraphicFramePr>
        <p:xfrm>
          <a:off x="1800844" y="2026077"/>
          <a:ext cx="4469327" cy="1461653"/>
        </p:xfrm>
        <a:graphic>
          <a:graphicData uri="http://schemas.openxmlformats.org/presentationml/2006/ole">
            <mc:AlternateContent xmlns:mc="http://schemas.openxmlformats.org/markup-compatibility/2006">
              <mc:Choice xmlns:v="urn:schemas-microsoft-com:vml" Requires="v">
                <p:oleObj spid="_x0000_s13380" name="Equation" r:id="rId3" imgW="2641600" imgH="863600" progId="Equation.DSMT4">
                  <p:embed/>
                </p:oleObj>
              </mc:Choice>
              <mc:Fallback>
                <p:oleObj name="Equation" r:id="rId3" imgW="2641600" imgH="86360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844" y="2026077"/>
                        <a:ext cx="4469327" cy="14616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5"/>
          <p:cNvGraphicFramePr>
            <a:graphicFrameLocks noChangeAspect="1"/>
          </p:cNvGraphicFramePr>
          <p:nvPr/>
        </p:nvGraphicFramePr>
        <p:xfrm>
          <a:off x="2268888" y="3737821"/>
          <a:ext cx="4055711" cy="845861"/>
        </p:xfrm>
        <a:graphic>
          <a:graphicData uri="http://schemas.openxmlformats.org/presentationml/2006/ole">
            <mc:AlternateContent xmlns:mc="http://schemas.openxmlformats.org/markup-compatibility/2006">
              <mc:Choice xmlns:v="urn:schemas-microsoft-com:vml" Requires="v">
                <p:oleObj spid="_x0000_s13381" name="Equation" r:id="rId5" imgW="2373870" imgH="495085" progId="Equation.DSMT4">
                  <p:embed/>
                </p:oleObj>
              </mc:Choice>
              <mc:Fallback>
                <p:oleObj name="Equation" r:id="rId5" imgW="2373870" imgH="495085" progId="Equation.DSMT4">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888" y="3737821"/>
                        <a:ext cx="4055711" cy="845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43</a:t>
            </a:fld>
            <a:endParaRPr lang="en-US" dirty="0"/>
          </a:p>
        </p:txBody>
      </p:sp>
      <p:sp>
        <p:nvSpPr>
          <p:cNvPr id="7" name="Text Box 22"/>
          <p:cNvSpPr txBox="1">
            <a:spLocks noChangeArrowheads="1"/>
          </p:cNvSpPr>
          <p:nvPr/>
        </p:nvSpPr>
        <p:spPr bwMode="auto">
          <a:xfrm>
            <a:off x="261257" y="5098700"/>
            <a:ext cx="4669971" cy="1477328"/>
          </a:xfrm>
          <a:prstGeom prst="rect">
            <a:avLst/>
          </a:prstGeom>
          <a:noFill/>
          <a:ln w="9525">
            <a:solidFill>
              <a:schemeClr val="tx1"/>
            </a:solidFill>
            <a:miter lim="800000"/>
            <a:headEnd/>
            <a:tailEnd/>
          </a:ln>
        </p:spPr>
        <p:txBody>
          <a:bodyPr wrap="square">
            <a:spAutoFit/>
          </a:bodyPr>
          <a:lstStyle/>
          <a:p>
            <a:pPr algn="ctr"/>
            <a:r>
              <a:rPr lang="en-US" b="1" dirty="0">
                <a:latin typeface="Arial" charset="0"/>
              </a:rPr>
              <a:t>Note:</a:t>
            </a:r>
            <a:r>
              <a:rPr lang="en-US" dirty="0">
                <a:latin typeface="Arial" charset="0"/>
              </a:rPr>
              <a:t> </a:t>
            </a:r>
            <a:endParaRPr lang="en-US" dirty="0" smtClean="0">
              <a:latin typeface="Arial" charset="0"/>
            </a:endParaRPr>
          </a:p>
          <a:p>
            <a:pPr algn="ctr"/>
            <a:r>
              <a:rPr lang="en-US" dirty="0" smtClean="0">
                <a:latin typeface="Arial" charset="0"/>
              </a:rPr>
              <a:t>Even though the </a:t>
            </a:r>
            <a:r>
              <a:rPr lang="en-US" dirty="0" err="1" smtClean="0">
                <a:latin typeface="Arial" charset="0"/>
              </a:rPr>
              <a:t>Hammerstad</a:t>
            </a:r>
            <a:r>
              <a:rPr lang="en-US" dirty="0" smtClean="0">
                <a:latin typeface="Arial" charset="0"/>
              </a:rPr>
              <a:t> formula involves an effective permittivity, we still use the </a:t>
            </a:r>
            <a:r>
              <a:rPr lang="en-US" i="1" dirty="0" smtClean="0">
                <a:latin typeface="Arial" charset="0"/>
              </a:rPr>
              <a:t>actual substrate permittivity </a:t>
            </a:r>
            <a:r>
              <a:rPr lang="en-US" dirty="0" smtClean="0">
                <a:latin typeface="Arial" charset="0"/>
              </a:rPr>
              <a:t>in the resonance frequency formula.</a:t>
            </a:r>
            <a:endParaRPr lang="en-US" dirty="0">
              <a:latin typeface="Arial" charset="0"/>
            </a:endParaRPr>
          </a:p>
        </p:txBody>
      </p:sp>
      <p:graphicFrame>
        <p:nvGraphicFramePr>
          <p:cNvPr id="2" name="Object 4"/>
          <p:cNvGraphicFramePr>
            <a:graphicFrameLocks noChangeAspect="1"/>
          </p:cNvGraphicFramePr>
          <p:nvPr/>
        </p:nvGraphicFramePr>
        <p:xfrm>
          <a:off x="5232463" y="5399151"/>
          <a:ext cx="2812523" cy="921431"/>
        </p:xfrm>
        <a:graphic>
          <a:graphicData uri="http://schemas.openxmlformats.org/presentationml/2006/ole">
            <mc:AlternateContent xmlns:mc="http://schemas.openxmlformats.org/markup-compatibility/2006">
              <mc:Choice xmlns:v="urn:schemas-microsoft-com:vml" Requires="v">
                <p:oleObj spid="_x0000_s13382" name="Equation" r:id="rId7" imgW="1435100" imgH="469900" progId="Equation.DSMT4">
                  <p:embed/>
                </p:oleObj>
              </mc:Choice>
              <mc:Fallback>
                <p:oleObj name="Equation" r:id="rId7" imgW="1435100" imgH="469900" progId="Equation.DSMT4">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63" y="5399151"/>
                        <a:ext cx="2812523" cy="921431"/>
                      </a:xfrm>
                      <a:prstGeom prst="rect">
                        <a:avLst/>
                      </a:prstGeom>
                      <a:solidFill>
                        <a:srgbClr val="CCFFFF"/>
                      </a:solidFill>
                    </p:spPr>
                  </p:pic>
                </p:oleObj>
              </mc:Fallback>
            </mc:AlternateContent>
          </a:graphicData>
        </a:graphic>
      </p:graphicFrame>
      <p:sp>
        <p:nvSpPr>
          <p:cNvPr id="9" name="Text Box 2"/>
          <p:cNvSpPr txBox="1">
            <a:spLocks noChangeArrowheads="1"/>
          </p:cNvSpPr>
          <p:nvPr/>
        </p:nvSpPr>
        <p:spPr bwMode="auto">
          <a:xfrm>
            <a:off x="1588539"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11" name="Text Box 4"/>
          <p:cNvSpPr txBox="1">
            <a:spLocks noChangeArrowheads="1"/>
          </p:cNvSpPr>
          <p:nvPr/>
        </p:nvSpPr>
        <p:spPr bwMode="auto">
          <a:xfrm>
            <a:off x="1696337" y="748950"/>
            <a:ext cx="5835252"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Resonance </a:t>
            </a:r>
            <a:r>
              <a:rPr lang="en-US" sz="2400" dirty="0" smtClean="0">
                <a:solidFill>
                  <a:schemeClr val="hlink"/>
                </a:solidFill>
                <a:latin typeface="Arial" charset="0"/>
              </a:rPr>
              <a:t>Frequency of Dominant Mode</a:t>
            </a:r>
            <a:endParaRPr lang="en-US" sz="2400" dirty="0">
              <a:solidFill>
                <a:schemeClr val="hlink"/>
              </a:solidFill>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2947287" y="2450193"/>
            <a:ext cx="912812" cy="457200"/>
          </a:xfrm>
          <a:prstGeom prst="rect">
            <a:avLst/>
          </a:prstGeom>
          <a:noFill/>
          <a:ln w="9525">
            <a:noFill/>
            <a:miter lim="800000"/>
            <a:headEnd/>
            <a:tailEnd/>
          </a:ln>
        </p:spPr>
        <p:txBody>
          <a:bodyPr wrap="none">
            <a:spAutoFit/>
          </a:bodyPr>
          <a:lstStyle/>
          <a:p>
            <a:pPr eaLnBrk="1" hangingPunct="1"/>
            <a:r>
              <a:rPr lang="en-US" sz="2400">
                <a:latin typeface="Arial" charset="0"/>
              </a:rPr>
              <a:t>Note:</a:t>
            </a:r>
          </a:p>
        </p:txBody>
      </p:sp>
      <p:graphicFrame>
        <p:nvGraphicFramePr>
          <p:cNvPr id="14338" name="Object 4"/>
          <p:cNvGraphicFramePr>
            <a:graphicFrameLocks noChangeAspect="1"/>
          </p:cNvGraphicFramePr>
          <p:nvPr/>
        </p:nvGraphicFramePr>
        <p:xfrm>
          <a:off x="3904549" y="2458131"/>
          <a:ext cx="1711325" cy="498475"/>
        </p:xfrm>
        <a:graphic>
          <a:graphicData uri="http://schemas.openxmlformats.org/presentationml/2006/ole">
            <mc:AlternateContent xmlns:mc="http://schemas.openxmlformats.org/markup-compatibility/2006">
              <mc:Choice xmlns:v="urn:schemas-microsoft-com:vml" Requires="v">
                <p:oleObj spid="_x0000_s14360" name="Equation" r:id="rId3" imgW="698197" imgH="203112" progId="Equation.DSMT4">
                  <p:embed/>
                </p:oleObj>
              </mc:Choice>
              <mc:Fallback>
                <p:oleObj name="Equation" r:id="rId3" imgW="698197" imgH="203112"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549" y="2458131"/>
                        <a:ext cx="171132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1279998" y="3348447"/>
            <a:ext cx="6333785"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This is a good “rule of </a:t>
            </a:r>
            <a:r>
              <a:rPr lang="en-US" sz="2000" dirty="0" smtClean="0">
                <a:solidFill>
                  <a:srgbClr val="0000FF"/>
                </a:solidFill>
                <a:latin typeface="Arial" charset="0"/>
              </a:rPr>
              <a:t>thumb” to give a quick estimate.</a:t>
            </a:r>
            <a:endParaRPr lang="en-US" sz="2000" dirty="0">
              <a:solidFill>
                <a:srgbClr val="0000FF"/>
              </a:solidFill>
              <a:latin typeface="Arial" charset="0"/>
            </a:endParaRP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44</a:t>
            </a:fld>
            <a:endParaRPr lang="en-US" dirty="0"/>
          </a:p>
        </p:txBody>
      </p:sp>
      <p:sp>
        <p:nvSpPr>
          <p:cNvPr id="7" name="Text Box 2"/>
          <p:cNvSpPr txBox="1">
            <a:spLocks noChangeArrowheads="1"/>
          </p:cNvSpPr>
          <p:nvPr/>
        </p:nvSpPr>
        <p:spPr bwMode="auto">
          <a:xfrm>
            <a:off x="1529164"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
        <p:nvSpPr>
          <p:cNvPr id="9" name="Text Box 4"/>
          <p:cNvSpPr txBox="1">
            <a:spLocks noChangeArrowheads="1"/>
          </p:cNvSpPr>
          <p:nvPr/>
        </p:nvSpPr>
        <p:spPr bwMode="auto">
          <a:xfrm>
            <a:off x="1546212" y="1021906"/>
            <a:ext cx="5835252"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Resonance </a:t>
            </a:r>
            <a:r>
              <a:rPr lang="en-US" sz="2400" dirty="0" smtClean="0">
                <a:solidFill>
                  <a:schemeClr val="hlink"/>
                </a:solidFill>
                <a:latin typeface="Arial" charset="0"/>
              </a:rPr>
              <a:t>Frequency of Dominant Mode</a:t>
            </a:r>
            <a:endParaRPr lang="en-US" sz="2400" dirty="0">
              <a:solidFill>
                <a:schemeClr val="hlink"/>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27956" y="711201"/>
            <a:ext cx="8356600" cy="4982029"/>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78851" name="Picture 3"/>
          <p:cNvPicPr>
            <a:picLocks noChangeAspect="1" noChangeArrowheads="1"/>
          </p:cNvPicPr>
          <p:nvPr/>
        </p:nvPicPr>
        <p:blipFill>
          <a:blip r:embed="rId3" cstate="print"/>
          <a:srcRect/>
          <a:stretch>
            <a:fillRect/>
          </a:stretch>
        </p:blipFill>
        <p:spPr bwMode="auto">
          <a:xfrm>
            <a:off x="1045481" y="889002"/>
            <a:ext cx="6840538" cy="4683125"/>
          </a:xfrm>
          <a:prstGeom prst="rect">
            <a:avLst/>
          </a:prstGeom>
          <a:noFill/>
          <a:ln w="9525">
            <a:noFill/>
            <a:miter lim="800000"/>
            <a:headEnd/>
            <a:tailEnd/>
          </a:ln>
        </p:spPr>
      </p:pic>
      <p:sp>
        <p:nvSpPr>
          <p:cNvPr id="78852" name="Text Box 4"/>
          <p:cNvSpPr txBox="1">
            <a:spLocks noChangeArrowheads="1"/>
          </p:cNvSpPr>
          <p:nvPr/>
        </p:nvSpPr>
        <p:spPr bwMode="auto">
          <a:xfrm>
            <a:off x="915761" y="6274011"/>
            <a:ext cx="1160895"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rPr>
              <a:t>W</a:t>
            </a:r>
            <a:r>
              <a:rPr lang="en-US" dirty="0">
                <a:latin typeface="Times New Roman" pitchFamily="18" charset="0"/>
              </a:rPr>
              <a:t>/ </a:t>
            </a:r>
            <a:r>
              <a:rPr lang="en-US" i="1" dirty="0">
                <a:latin typeface="Times New Roman" pitchFamily="18" charset="0"/>
              </a:rPr>
              <a:t>L</a:t>
            </a:r>
            <a:r>
              <a:rPr lang="en-US" dirty="0">
                <a:latin typeface="Times New Roman" pitchFamily="18" charset="0"/>
              </a:rPr>
              <a:t> = 1.5</a:t>
            </a:r>
          </a:p>
        </p:txBody>
      </p:sp>
      <p:sp>
        <p:nvSpPr>
          <p:cNvPr id="78853" name="Text Box 5"/>
          <p:cNvSpPr txBox="1">
            <a:spLocks noChangeArrowheads="1"/>
          </p:cNvSpPr>
          <p:nvPr/>
        </p:nvSpPr>
        <p:spPr bwMode="auto">
          <a:xfrm>
            <a:off x="969736" y="5835424"/>
            <a:ext cx="936475"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sym typeface="Symbol" pitchFamily="18" charset="2"/>
              </a:rPr>
              <a:t></a:t>
            </a:r>
            <a:r>
              <a:rPr lang="en-US" i="1" baseline="-25000" dirty="0">
                <a:latin typeface="Times New Roman" pitchFamily="18" charset="0"/>
                <a:sym typeface="Symbol" pitchFamily="18" charset="2"/>
              </a:rPr>
              <a:t>r</a:t>
            </a:r>
            <a:r>
              <a:rPr lang="en-US" dirty="0">
                <a:latin typeface="Times New Roman" pitchFamily="18" charset="0"/>
              </a:rPr>
              <a:t> = 2.2</a:t>
            </a:r>
          </a:p>
        </p:txBody>
      </p:sp>
      <p:sp>
        <p:nvSpPr>
          <p:cNvPr id="78854" name="Text Box 6"/>
          <p:cNvSpPr txBox="1">
            <a:spLocks noChangeArrowheads="1"/>
          </p:cNvSpPr>
          <p:nvPr/>
        </p:nvSpPr>
        <p:spPr bwMode="auto">
          <a:xfrm>
            <a:off x="2505976" y="5959704"/>
            <a:ext cx="5656263" cy="646331"/>
          </a:xfrm>
          <a:prstGeom prst="rect">
            <a:avLst/>
          </a:prstGeom>
          <a:noFill/>
          <a:ln w="9525">
            <a:noFill/>
            <a:miter lim="800000"/>
            <a:headEnd/>
            <a:tailEnd/>
          </a:ln>
        </p:spPr>
        <p:txBody>
          <a:bodyPr>
            <a:spAutoFit/>
          </a:bodyPr>
          <a:lstStyle/>
          <a:p>
            <a:pPr eaLnBrk="1" hangingPunct="1"/>
            <a:r>
              <a:rPr lang="en-US" dirty="0">
                <a:solidFill>
                  <a:srgbClr val="0000FF"/>
                </a:solidFill>
                <a:latin typeface="Arial" charset="0"/>
              </a:rPr>
              <a:t>The resonance frequency has been normalized by the zero-order value (without fringing</a:t>
            </a:r>
            <a:r>
              <a:rPr lang="en-US" dirty="0" smtClean="0">
                <a:solidFill>
                  <a:srgbClr val="0000FF"/>
                </a:solidFill>
                <a:latin typeface="Arial" charset="0"/>
              </a:rPr>
              <a:t>).</a:t>
            </a:r>
            <a:endParaRPr lang="en-US" dirty="0">
              <a:solidFill>
                <a:srgbClr val="0000FF"/>
              </a:solidFill>
              <a:latin typeface="Arial" charset="0"/>
            </a:endParaRPr>
          </a:p>
        </p:txBody>
      </p:sp>
      <p:sp>
        <p:nvSpPr>
          <p:cNvPr id="78855" name="Text Box 7"/>
          <p:cNvSpPr txBox="1">
            <a:spLocks noChangeArrowheads="1"/>
          </p:cNvSpPr>
          <p:nvPr/>
        </p:nvSpPr>
        <p:spPr bwMode="auto">
          <a:xfrm>
            <a:off x="553357" y="792617"/>
            <a:ext cx="1244600" cy="457200"/>
          </a:xfrm>
          <a:prstGeom prst="rect">
            <a:avLst/>
          </a:prstGeom>
          <a:solidFill>
            <a:srgbClr val="FFFF99"/>
          </a:solidFill>
          <a:ln w="9525">
            <a:noFill/>
            <a:miter lim="800000"/>
            <a:headEnd/>
            <a:tailEnd/>
          </a:ln>
        </p:spPr>
        <p:txBody>
          <a:bodyPr wrap="none">
            <a:spAutoFit/>
          </a:bodyPr>
          <a:lstStyle/>
          <a:p>
            <a:pPr eaLnBrk="1" hangingPunct="1"/>
            <a:r>
              <a:rPr lang="en-US" sz="2400" i="1" dirty="0" err="1">
                <a:latin typeface="Times New Roman" pitchFamily="18" charset="0"/>
              </a:rPr>
              <a:t>f</a:t>
            </a:r>
            <a:r>
              <a:rPr lang="en-US" sz="2400" i="1" baseline="-25000" dirty="0" err="1">
                <a:latin typeface="Times New Roman" pitchFamily="18" charset="0"/>
              </a:rPr>
              <a:t>N</a:t>
            </a:r>
            <a:r>
              <a:rPr lang="en-US" sz="2400" dirty="0">
                <a:latin typeface="Times New Roman" pitchFamily="18" charset="0"/>
              </a:rPr>
              <a:t> = </a:t>
            </a:r>
            <a:r>
              <a:rPr lang="en-US" sz="2400" i="1" dirty="0">
                <a:latin typeface="Times New Roman" pitchFamily="18" charset="0"/>
              </a:rPr>
              <a:t>f </a:t>
            </a:r>
            <a:r>
              <a:rPr lang="en-US" sz="2400" dirty="0">
                <a:latin typeface="Times New Roman" pitchFamily="18" charset="0"/>
              </a:rPr>
              <a:t>/ </a:t>
            </a:r>
            <a:r>
              <a:rPr lang="en-US" sz="2400" i="1" dirty="0">
                <a:latin typeface="Times New Roman" pitchFamily="18" charset="0"/>
              </a:rPr>
              <a:t>f</a:t>
            </a:r>
            <a:r>
              <a:rPr lang="en-US" sz="2400" baseline="-25000" dirty="0">
                <a:latin typeface="Times New Roman" pitchFamily="18" charset="0"/>
              </a:rPr>
              <a:t>0</a:t>
            </a:r>
          </a:p>
        </p:txBody>
      </p:sp>
      <p:sp>
        <p:nvSpPr>
          <p:cNvPr id="78856" name="Text Box 8"/>
          <p:cNvSpPr txBox="1">
            <a:spLocks noChangeArrowheads="1"/>
          </p:cNvSpPr>
          <p:nvPr/>
        </p:nvSpPr>
        <p:spPr bwMode="auto">
          <a:xfrm>
            <a:off x="2496910" y="682173"/>
            <a:ext cx="456727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Results: Resonance </a:t>
            </a:r>
            <a:r>
              <a:rPr lang="en-US" sz="2400" dirty="0" smtClean="0">
                <a:solidFill>
                  <a:schemeClr val="hlink"/>
                </a:solidFill>
                <a:latin typeface="Arial" charset="0"/>
              </a:rPr>
              <a:t>Frequency</a:t>
            </a:r>
            <a:endParaRPr lang="en-US" sz="2400" dirty="0">
              <a:solidFill>
                <a:schemeClr val="hlink"/>
              </a:solidFill>
              <a:latin typeface="Arial" charset="0"/>
            </a:endParaRPr>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45</a:t>
            </a:fld>
            <a:endParaRPr lang="en-US" dirty="0"/>
          </a:p>
        </p:txBody>
      </p:sp>
      <p:graphicFrame>
        <p:nvGraphicFramePr>
          <p:cNvPr id="192513" name="Object 4"/>
          <p:cNvGraphicFramePr>
            <a:graphicFrameLocks noChangeAspect="1"/>
          </p:cNvGraphicFramePr>
          <p:nvPr/>
        </p:nvGraphicFramePr>
        <p:xfrm>
          <a:off x="4337955" y="5127173"/>
          <a:ext cx="858810" cy="483508"/>
        </p:xfrm>
        <a:graphic>
          <a:graphicData uri="http://schemas.openxmlformats.org/presentationml/2006/ole">
            <mc:AlternateContent xmlns:mc="http://schemas.openxmlformats.org/markup-compatibility/2006">
              <mc:Choice xmlns:v="urn:schemas-microsoft-com:vml" Requires="v">
                <p:oleObj spid="_x0000_s192535" name="Equation" r:id="rId4" imgW="406224" imgH="228501" progId="Equation.DSMT4">
                  <p:embed/>
                </p:oleObj>
              </mc:Choice>
              <mc:Fallback>
                <p:oleObj name="Equation" r:id="rId4" imgW="406224" imgH="228501"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955" y="5127173"/>
                        <a:ext cx="858810" cy="483508"/>
                      </a:xfrm>
                      <a:prstGeom prst="rect">
                        <a:avLst/>
                      </a:prstGeom>
                      <a:solidFill>
                        <a:schemeClr val="bg1"/>
                      </a:solidFill>
                    </p:spPr>
                  </p:pic>
                </p:oleObj>
              </mc:Fallback>
            </mc:AlternateContent>
          </a:graphicData>
        </a:graphic>
      </p:graphicFrame>
      <p:sp>
        <p:nvSpPr>
          <p:cNvPr id="11" name="Text Box 2"/>
          <p:cNvSpPr txBox="1">
            <a:spLocks noChangeArrowheads="1"/>
          </p:cNvSpPr>
          <p:nvPr/>
        </p:nvSpPr>
        <p:spPr bwMode="auto">
          <a:xfrm>
            <a:off x="1594487" y="0"/>
            <a:ext cx="610936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Basic Principles of Operation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91836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latin typeface="Arial" charset="0"/>
              </a:rPr>
              <a:t> Basic principles of operation </a:t>
            </a:r>
          </a:p>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General characteristics</a:t>
            </a:r>
          </a:p>
          <a:p>
            <a:pPr marL="225425" indent="-225425" eaLnBrk="1" hangingPunct="1">
              <a:spcAft>
                <a:spcPct val="50000"/>
              </a:spcAft>
              <a:buClr>
                <a:schemeClr val="tx1"/>
              </a:buClr>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a:t>
            </a:r>
            <a:r>
              <a:rPr lang="en-US" sz="2000" dirty="0">
                <a:latin typeface="Arial" charset="0"/>
              </a:rPr>
              <a:t>pattern</a:t>
            </a:r>
            <a:endParaRPr lang="en-US" sz="2000" dirty="0" smtClean="0">
              <a:latin typeface="Arial" charset="0"/>
            </a:endParaRP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79875" name="Text Box 3"/>
          <p:cNvSpPr txBox="1">
            <a:spLocks noChangeArrowheads="1"/>
          </p:cNvSpPr>
          <p:nvPr/>
        </p:nvSpPr>
        <p:spPr bwMode="auto">
          <a:xfrm>
            <a:off x="369209" y="2065338"/>
            <a:ext cx="8356600" cy="3231654"/>
          </a:xfrm>
          <a:prstGeom prst="rect">
            <a:avLst/>
          </a:prstGeom>
          <a:solidFill>
            <a:schemeClr val="bg1">
              <a:lumMod val="85000"/>
            </a:schemeClr>
          </a:solid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dirty="0">
                <a:solidFill>
                  <a:srgbClr val="0000FF"/>
                </a:solidFill>
                <a:latin typeface="Arial" charset="0"/>
              </a:rPr>
              <a:t>The bandwidth is directly proportional to substrate thickness </a:t>
            </a:r>
            <a:r>
              <a:rPr lang="en-US" i="1" dirty="0">
                <a:solidFill>
                  <a:srgbClr val="0000FF"/>
                </a:solidFill>
                <a:latin typeface="Times New Roman" pitchFamily="18" charset="0"/>
              </a:rPr>
              <a:t>h</a:t>
            </a:r>
            <a:r>
              <a:rPr lang="en-US" dirty="0">
                <a:solidFill>
                  <a:srgbClr val="0000FF"/>
                </a:solidFill>
                <a:latin typeface="Arial" charset="0"/>
              </a:rPr>
              <a:t>.</a:t>
            </a:r>
          </a:p>
          <a:p>
            <a:pPr marL="347663" indent="-347663" eaLnBrk="1" hangingPunct="1">
              <a:spcAft>
                <a:spcPts val="2400"/>
              </a:spcAft>
              <a:buFont typeface="Wingdings" pitchFamily="2" charset="2"/>
              <a:buChar char="Ø"/>
            </a:pPr>
            <a:r>
              <a:rPr lang="en-US" dirty="0">
                <a:solidFill>
                  <a:srgbClr val="0000FF"/>
                </a:solidFill>
                <a:latin typeface="Arial" charset="0"/>
              </a:rPr>
              <a:t>However, if </a:t>
            </a:r>
            <a:r>
              <a:rPr lang="en-US" i="1" dirty="0">
                <a:solidFill>
                  <a:srgbClr val="0000FF"/>
                </a:solidFill>
                <a:latin typeface="Times New Roman" pitchFamily="18" charset="0"/>
              </a:rPr>
              <a:t>h</a:t>
            </a:r>
            <a:r>
              <a:rPr lang="en-US" dirty="0">
                <a:solidFill>
                  <a:srgbClr val="0000FF"/>
                </a:solidFill>
                <a:latin typeface="Arial" charset="0"/>
              </a:rPr>
              <a:t> is greater than about </a:t>
            </a:r>
            <a:r>
              <a:rPr lang="en-US" dirty="0">
                <a:solidFill>
                  <a:srgbClr val="0000FF"/>
                </a:solidFill>
                <a:latin typeface="Times New Roman" pitchFamily="18" charset="0"/>
              </a:rPr>
              <a:t>0.05</a:t>
            </a:r>
            <a:r>
              <a:rPr lang="en-US" dirty="0">
                <a:solidFill>
                  <a:srgbClr val="0000FF"/>
                </a:solidFill>
                <a:latin typeface="Arial" charset="0"/>
              </a:rPr>
              <a:t> </a:t>
            </a:r>
            <a:r>
              <a:rPr lang="en-US" i="1" dirty="0">
                <a:solidFill>
                  <a:srgbClr val="0000FF"/>
                </a:solidFill>
                <a:latin typeface="Times New Roman" pitchFamily="18" charset="0"/>
                <a:sym typeface="Symbol" pitchFamily="18" charset="2"/>
              </a:rPr>
              <a:t></a:t>
            </a:r>
            <a:r>
              <a:rPr lang="en-US" baseline="-25000" dirty="0">
                <a:solidFill>
                  <a:srgbClr val="0000FF"/>
                </a:solidFill>
                <a:latin typeface="Times New Roman" pitchFamily="18" charset="0"/>
                <a:sym typeface="Symbol" pitchFamily="18" charset="2"/>
              </a:rPr>
              <a:t>0</a:t>
            </a:r>
            <a:r>
              <a:rPr lang="en-US" baseline="-25000" dirty="0">
                <a:solidFill>
                  <a:srgbClr val="0000FF"/>
                </a:solidFill>
                <a:latin typeface="Arial" charset="0"/>
                <a:sym typeface="Symbol" pitchFamily="18" charset="2"/>
              </a:rPr>
              <a:t> </a:t>
            </a:r>
            <a:r>
              <a:rPr lang="en-US" dirty="0">
                <a:solidFill>
                  <a:srgbClr val="0000FF"/>
                </a:solidFill>
                <a:latin typeface="Arial" charset="0"/>
                <a:sym typeface="Symbol" pitchFamily="18" charset="2"/>
              </a:rPr>
              <a:t>, the probe inductance </a:t>
            </a:r>
            <a:r>
              <a:rPr lang="en-US" dirty="0" smtClean="0">
                <a:solidFill>
                  <a:srgbClr val="0000FF"/>
                </a:solidFill>
                <a:latin typeface="Arial" charset="0"/>
                <a:sym typeface="Symbol" pitchFamily="18" charset="2"/>
              </a:rPr>
              <a:t>(for a coaxial feed) becomes </a:t>
            </a:r>
            <a:r>
              <a:rPr lang="en-US" dirty="0">
                <a:solidFill>
                  <a:srgbClr val="0000FF"/>
                </a:solidFill>
                <a:latin typeface="Arial" charset="0"/>
                <a:sym typeface="Symbol" pitchFamily="18" charset="2"/>
              </a:rPr>
              <a:t>large enough so that matching is </a:t>
            </a:r>
            <a:r>
              <a:rPr lang="en-US" dirty="0" smtClean="0">
                <a:solidFill>
                  <a:srgbClr val="0000FF"/>
                </a:solidFill>
                <a:latin typeface="Arial" charset="0"/>
                <a:sym typeface="Symbol" pitchFamily="18" charset="2"/>
              </a:rPr>
              <a:t>difficult – the bandwidth will decrease.  </a:t>
            </a:r>
            <a:endParaRPr lang="en-US" dirty="0">
              <a:solidFill>
                <a:srgbClr val="0000FF"/>
              </a:solidFill>
              <a:latin typeface="Arial" charset="0"/>
              <a:sym typeface="Symbol" pitchFamily="18" charset="2"/>
            </a:endParaRPr>
          </a:p>
          <a:p>
            <a:pPr marL="347663" indent="-347663" eaLnBrk="1" hangingPunct="1">
              <a:spcAft>
                <a:spcPts val="2400"/>
              </a:spcAft>
              <a:buFont typeface="Wingdings" pitchFamily="2" charset="2"/>
              <a:buChar char="Ø"/>
            </a:pPr>
            <a:r>
              <a:rPr lang="en-US" dirty="0">
                <a:solidFill>
                  <a:srgbClr val="0000FF"/>
                </a:solidFill>
                <a:latin typeface="Arial" charset="0"/>
                <a:sym typeface="Symbol" pitchFamily="18" charset="2"/>
              </a:rPr>
              <a:t>The bandwidth is inversely proportional to </a:t>
            </a:r>
            <a:r>
              <a:rPr lang="en-US" i="1" dirty="0">
                <a:solidFill>
                  <a:srgbClr val="0000FF"/>
                </a:solidFill>
                <a:latin typeface="Arial" charset="0"/>
                <a:sym typeface="Symbol" pitchFamily="18" charset="2"/>
              </a:rPr>
              <a:t></a:t>
            </a:r>
            <a:r>
              <a:rPr lang="en-US" i="1" baseline="-25000" dirty="0">
                <a:solidFill>
                  <a:srgbClr val="0000FF"/>
                </a:solidFill>
                <a:latin typeface="Times New Roman" pitchFamily="18" charset="0"/>
                <a:sym typeface="Symbol" pitchFamily="18" charset="2"/>
              </a:rPr>
              <a:t>r</a:t>
            </a:r>
            <a:r>
              <a:rPr lang="en-US" dirty="0">
                <a:solidFill>
                  <a:srgbClr val="0000FF"/>
                </a:solidFill>
                <a:latin typeface="Arial" charset="0"/>
                <a:sym typeface="Symbol" pitchFamily="18" charset="2"/>
              </a:rPr>
              <a:t> (a foam substrate gives a high bandwidth</a:t>
            </a:r>
            <a:r>
              <a:rPr lang="en-US" dirty="0" smtClean="0">
                <a:solidFill>
                  <a:srgbClr val="0000FF"/>
                </a:solidFill>
                <a:latin typeface="Arial" charset="0"/>
                <a:sym typeface="Symbol" pitchFamily="18" charset="2"/>
              </a:rPr>
              <a:t>).</a:t>
            </a:r>
          </a:p>
          <a:p>
            <a:pPr marL="347663" indent="-347663" eaLnBrk="1" hangingPunct="1">
              <a:spcAft>
                <a:spcPts val="2400"/>
              </a:spcAft>
              <a:buFont typeface="Wingdings" pitchFamily="2" charset="2"/>
              <a:buChar char="Ø"/>
            </a:pPr>
            <a:r>
              <a:rPr lang="en-US" dirty="0" smtClean="0">
                <a:solidFill>
                  <a:srgbClr val="0000FF"/>
                </a:solidFill>
                <a:latin typeface="Arial" charset="0"/>
                <a:sym typeface="Symbol" pitchFamily="18" charset="2"/>
              </a:rPr>
              <a:t>The bandwidth of a rectangular patch is proportional to the patch width </a:t>
            </a:r>
            <a:r>
              <a:rPr lang="en-US" i="1" dirty="0" smtClean="0">
                <a:solidFill>
                  <a:srgbClr val="0000FF"/>
                </a:solidFill>
                <a:latin typeface="Times New Roman" pitchFamily="18" charset="0"/>
                <a:cs typeface="Times New Roman" pitchFamily="18" charset="0"/>
                <a:sym typeface="Symbol" pitchFamily="18" charset="2"/>
              </a:rPr>
              <a:t>W </a:t>
            </a:r>
            <a:r>
              <a:rPr lang="en-US" dirty="0" smtClean="0">
                <a:solidFill>
                  <a:srgbClr val="0000FF"/>
                </a:solidFill>
                <a:latin typeface="Arial" pitchFamily="34" charset="0"/>
                <a:cs typeface="Arial" pitchFamily="34" charset="0"/>
                <a:sym typeface="Symbol" pitchFamily="18" charset="2"/>
              </a:rPr>
              <a:t>(but we need to keep </a:t>
            </a:r>
            <a:r>
              <a:rPr lang="en-US" i="1" dirty="0" smtClean="0">
                <a:solidFill>
                  <a:srgbClr val="0000FF"/>
                </a:solidFill>
                <a:latin typeface="Times New Roman" pitchFamily="18" charset="0"/>
                <a:cs typeface="Times New Roman" pitchFamily="18" charset="0"/>
                <a:sym typeface="Symbol" pitchFamily="18" charset="2"/>
              </a:rPr>
              <a:t>W &lt; </a:t>
            </a:r>
            <a:r>
              <a:rPr lang="en-US" dirty="0" smtClean="0">
                <a:solidFill>
                  <a:srgbClr val="0000FF"/>
                </a:solidFill>
                <a:latin typeface="Times New Roman" pitchFamily="18" charset="0"/>
                <a:cs typeface="Times New Roman" pitchFamily="18" charset="0"/>
                <a:sym typeface="Symbol" pitchFamily="18" charset="2"/>
              </a:rPr>
              <a:t>2</a:t>
            </a:r>
            <a:r>
              <a:rPr lang="en-US" i="1" dirty="0" smtClean="0">
                <a:solidFill>
                  <a:srgbClr val="0000FF"/>
                </a:solidFill>
                <a:latin typeface="Times New Roman" pitchFamily="18" charset="0"/>
                <a:cs typeface="Times New Roman" pitchFamily="18" charset="0"/>
                <a:sym typeface="Symbol" pitchFamily="18" charset="2"/>
              </a:rPr>
              <a:t>L </a:t>
            </a:r>
            <a:r>
              <a:rPr lang="en-US" dirty="0" smtClean="0">
                <a:solidFill>
                  <a:srgbClr val="0000FF"/>
                </a:solidFill>
                <a:latin typeface="Times New Roman" pitchFamily="18" charset="0"/>
                <a:cs typeface="Times New Roman" pitchFamily="18" charset="0"/>
                <a:sym typeface="Symbol" pitchFamily="18" charset="2"/>
              </a:rPr>
              <a:t>;</a:t>
            </a:r>
            <a:r>
              <a:rPr lang="en-US" dirty="0" smtClean="0">
                <a:solidFill>
                  <a:srgbClr val="0000FF"/>
                </a:solidFill>
                <a:latin typeface="Arial" pitchFamily="34" charset="0"/>
                <a:cs typeface="Arial" pitchFamily="34" charset="0"/>
                <a:sym typeface="Symbol" pitchFamily="18" charset="2"/>
              </a:rPr>
              <a:t> see the next slide).</a:t>
            </a:r>
            <a:endParaRPr lang="en-US" dirty="0">
              <a:solidFill>
                <a:srgbClr val="0000FF"/>
              </a:solidFill>
              <a:latin typeface="Arial" pitchFamily="34" charset="0"/>
              <a:cs typeface="Arial" pitchFamily="34" charset="0"/>
              <a:sym typeface="Symbol" pitchFamily="18" charset="2"/>
            </a:endParaRPr>
          </a:p>
        </p:txBody>
      </p:sp>
      <p:sp>
        <p:nvSpPr>
          <p:cNvPr id="79876" name="Text Box 4"/>
          <p:cNvSpPr txBox="1">
            <a:spLocks noChangeArrowheads="1"/>
          </p:cNvSpPr>
          <p:nvPr/>
        </p:nvSpPr>
        <p:spPr bwMode="auto">
          <a:xfrm>
            <a:off x="3382735" y="991611"/>
            <a:ext cx="1864613" cy="523220"/>
          </a:xfrm>
          <a:prstGeom prst="rect">
            <a:avLst/>
          </a:prstGeom>
          <a:noFill/>
          <a:ln w="9525">
            <a:noFill/>
            <a:miter lim="800000"/>
            <a:headEnd/>
            <a:tailEnd/>
          </a:ln>
        </p:spPr>
        <p:txBody>
          <a:bodyPr wrap="none">
            <a:spAutoFit/>
          </a:bodyPr>
          <a:lstStyle/>
          <a:p>
            <a:pPr eaLnBrk="1" hangingPunct="1"/>
            <a:r>
              <a:rPr lang="en-US" sz="2800" dirty="0" smtClean="0">
                <a:solidFill>
                  <a:schemeClr val="hlink"/>
                </a:solidFill>
                <a:latin typeface="Arial" charset="0"/>
              </a:rPr>
              <a:t>Bandwidth</a:t>
            </a:r>
            <a:endParaRPr lang="en-US" sz="2800" dirty="0">
              <a:solidFill>
                <a:schemeClr val="hlink"/>
              </a:solidFill>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48</a:t>
            </a:fld>
            <a:endParaRPr lang="en-US" dirty="0"/>
          </a:p>
        </p:txBody>
      </p:sp>
      <p:graphicFrame>
        <p:nvGraphicFramePr>
          <p:cNvPr id="191489" name="Object 2"/>
          <p:cNvGraphicFramePr>
            <a:graphicFrameLocks noChangeAspect="1"/>
          </p:cNvGraphicFramePr>
          <p:nvPr/>
        </p:nvGraphicFramePr>
        <p:xfrm>
          <a:off x="484639" y="2476897"/>
          <a:ext cx="3619273" cy="963780"/>
        </p:xfrm>
        <a:graphic>
          <a:graphicData uri="http://schemas.openxmlformats.org/presentationml/2006/ole">
            <mc:AlternateContent xmlns:mc="http://schemas.openxmlformats.org/markup-compatibility/2006">
              <mc:Choice xmlns:v="urn:schemas-microsoft-com:vml" Requires="v">
                <p:oleObj spid="_x0000_s248966" name="Equation" r:id="rId3" imgW="2005729" imgH="533169" progId="Equation.DSMT4">
                  <p:embed/>
                </p:oleObj>
              </mc:Choice>
              <mc:Fallback>
                <p:oleObj name="Equation" r:id="rId3" imgW="2005729" imgH="533169" progId="Equation.DSMT4">
                  <p:embed/>
                  <p:pic>
                    <p:nvPicPr>
                      <p:cNvPr id="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39" y="2476897"/>
                        <a:ext cx="3619273" cy="963780"/>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graphicFrame>
        <p:nvGraphicFramePr>
          <p:cNvPr id="191490" name="Object 2"/>
          <p:cNvGraphicFramePr>
            <a:graphicFrameLocks noChangeAspect="1"/>
          </p:cNvGraphicFramePr>
          <p:nvPr/>
        </p:nvGraphicFramePr>
        <p:xfrm>
          <a:off x="6319384" y="2511991"/>
          <a:ext cx="1878012" cy="847725"/>
        </p:xfrm>
        <a:graphic>
          <a:graphicData uri="http://schemas.openxmlformats.org/presentationml/2006/ole">
            <mc:AlternateContent xmlns:mc="http://schemas.openxmlformats.org/markup-compatibility/2006">
              <mc:Choice xmlns:v="urn:schemas-microsoft-com:vml" Requires="v">
                <p:oleObj spid="_x0000_s248967" name="Equation" r:id="rId5" imgW="1040948" imgH="469696" progId="Equation.DSMT4">
                  <p:embed/>
                </p:oleObj>
              </mc:Choice>
              <mc:Fallback>
                <p:oleObj name="Equation" r:id="rId5" imgW="1040948" imgH="469696" progId="Equation.DSMT4">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384" y="2511991"/>
                        <a:ext cx="1878012" cy="847725"/>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graphicFrame>
        <p:nvGraphicFramePr>
          <p:cNvPr id="191491" name="Object 2"/>
          <p:cNvGraphicFramePr>
            <a:graphicFrameLocks noChangeAspect="1"/>
          </p:cNvGraphicFramePr>
          <p:nvPr/>
        </p:nvGraphicFramePr>
        <p:xfrm>
          <a:off x="6294667" y="3677446"/>
          <a:ext cx="1970088" cy="847725"/>
        </p:xfrm>
        <a:graphic>
          <a:graphicData uri="http://schemas.openxmlformats.org/presentationml/2006/ole">
            <mc:AlternateContent xmlns:mc="http://schemas.openxmlformats.org/markup-compatibility/2006">
              <mc:Choice xmlns:v="urn:schemas-microsoft-com:vml" Requires="v">
                <p:oleObj spid="_x0000_s248968" name="Equation" r:id="rId7" imgW="1091726" imgH="469696" progId="Equation.DSMT4">
                  <p:embed/>
                </p:oleObj>
              </mc:Choice>
              <mc:Fallback>
                <p:oleObj name="Equation" r:id="rId7" imgW="1091726" imgH="469696" progId="Equation.DSMT4">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4667" y="3677446"/>
                        <a:ext cx="1970088" cy="847725"/>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cxnSp>
        <p:nvCxnSpPr>
          <p:cNvPr id="10" name="Straight Arrow Connector 9"/>
          <p:cNvCxnSpPr/>
          <p:nvPr/>
        </p:nvCxnSpPr>
        <p:spPr bwMode="auto">
          <a:xfrm flipV="1">
            <a:off x="4376048" y="1857489"/>
            <a:ext cx="1600209" cy="66403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4408705" y="3294403"/>
            <a:ext cx="1436924" cy="6640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191492" name="Object 2"/>
          <p:cNvGraphicFramePr>
            <a:graphicFrameLocks noChangeAspect="1"/>
          </p:cNvGraphicFramePr>
          <p:nvPr/>
        </p:nvGraphicFramePr>
        <p:xfrm>
          <a:off x="3846410" y="1452740"/>
          <a:ext cx="1234704" cy="432253"/>
        </p:xfrm>
        <a:graphic>
          <a:graphicData uri="http://schemas.openxmlformats.org/presentationml/2006/ole">
            <mc:AlternateContent xmlns:mc="http://schemas.openxmlformats.org/markup-compatibility/2006">
              <mc:Choice xmlns:v="urn:schemas-microsoft-com:vml" Requires="v">
                <p:oleObj spid="_x0000_s248969" name="Equation" r:id="rId9" imgW="507780" imgH="177723" progId="Equation.DSMT4">
                  <p:embed/>
                </p:oleObj>
              </mc:Choice>
              <mc:Fallback>
                <p:oleObj name="Equation" r:id="rId9" imgW="507780" imgH="177723" progId="Equation.DSMT4">
                  <p:embed/>
                  <p:pic>
                    <p:nvPicPr>
                      <p:cNvPr id="0" name="Picture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6410" y="1452740"/>
                        <a:ext cx="1234704" cy="432253"/>
                      </a:xfrm>
                      <a:prstGeom prst="rect">
                        <a:avLst/>
                      </a:prstGeom>
                      <a:solidFill>
                        <a:srgbClr val="00FFFF"/>
                      </a:solidFill>
                    </p:spPr>
                  </p:pic>
                </p:oleObj>
              </mc:Fallback>
            </mc:AlternateContent>
          </a:graphicData>
        </a:graphic>
      </p:graphicFrame>
      <p:sp>
        <p:nvSpPr>
          <p:cNvPr id="12" name="TextBox 11"/>
          <p:cNvSpPr txBox="1"/>
          <p:nvPr/>
        </p:nvSpPr>
        <p:spPr>
          <a:xfrm>
            <a:off x="1684318" y="760013"/>
            <a:ext cx="591700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Width Restriction for a Rectangular Patch</a:t>
            </a:r>
            <a:endParaRPr lang="en-US" sz="2400" dirty="0">
              <a:solidFill>
                <a:srgbClr val="FF0000"/>
              </a:solidFill>
              <a:latin typeface="Arial" pitchFamily="34" charset="0"/>
              <a:cs typeface="Arial" pitchFamily="34" charset="0"/>
            </a:endParaRPr>
          </a:p>
        </p:txBody>
      </p:sp>
      <p:grpSp>
        <p:nvGrpSpPr>
          <p:cNvPr id="40" name="Group 39"/>
          <p:cNvGrpSpPr/>
          <p:nvPr/>
        </p:nvGrpSpPr>
        <p:grpSpPr>
          <a:xfrm>
            <a:off x="743857" y="5025722"/>
            <a:ext cx="5618390" cy="941059"/>
            <a:chOff x="743857" y="4740722"/>
            <a:chExt cx="5618390" cy="941059"/>
          </a:xfrm>
        </p:grpSpPr>
        <p:sp>
          <p:nvSpPr>
            <p:cNvPr id="15" name="Line 13"/>
            <p:cNvSpPr>
              <a:spLocks noChangeShapeType="1"/>
            </p:cNvSpPr>
            <p:nvPr/>
          </p:nvSpPr>
          <p:spPr bwMode="auto">
            <a:xfrm>
              <a:off x="743857" y="5134422"/>
              <a:ext cx="4949372" cy="0"/>
            </a:xfrm>
            <a:prstGeom prst="line">
              <a:avLst/>
            </a:prstGeom>
            <a:noFill/>
            <a:ln w="9525">
              <a:solidFill>
                <a:schemeClr val="tx1"/>
              </a:solidFill>
              <a:round/>
              <a:headEnd/>
              <a:tailEnd/>
            </a:ln>
            <a:effectLst/>
          </p:spPr>
          <p:txBody>
            <a:bodyPr/>
            <a:lstStyle/>
            <a:p>
              <a:endParaRPr lang="en-US"/>
            </a:p>
          </p:txBody>
        </p:sp>
        <p:sp>
          <p:nvSpPr>
            <p:cNvPr id="16" name="Text Box 14"/>
            <p:cNvSpPr txBox="1">
              <a:spLocks noChangeArrowheads="1"/>
            </p:cNvSpPr>
            <p:nvPr/>
          </p:nvSpPr>
          <p:spPr bwMode="auto">
            <a:xfrm>
              <a:off x="5873297" y="4915119"/>
              <a:ext cx="488950" cy="366712"/>
            </a:xfrm>
            <a:prstGeom prst="rect">
              <a:avLst/>
            </a:prstGeom>
            <a:noFill/>
            <a:ln w="9525">
              <a:noFill/>
              <a:miter lim="800000"/>
              <a:headEnd/>
              <a:tailEnd/>
            </a:ln>
            <a:effectLst/>
          </p:spPr>
          <p:txBody>
            <a:bodyPr>
              <a:spAutoFit/>
            </a:bodyPr>
            <a:lstStyle/>
            <a:p>
              <a:pPr algn="ctr"/>
              <a:r>
                <a:rPr lang="en-US" i="1" dirty="0" err="1">
                  <a:latin typeface="Times New Roman" pitchFamily="18" charset="0"/>
                </a:rPr>
                <a:t>f</a:t>
              </a:r>
              <a:r>
                <a:rPr lang="en-US" i="1" baseline="-25000" dirty="0" err="1">
                  <a:latin typeface="Times New Roman" pitchFamily="18" charset="0"/>
                </a:rPr>
                <a:t>c</a:t>
              </a:r>
              <a:endParaRPr lang="en-US" i="1" baseline="-25000" dirty="0">
                <a:latin typeface="Times New Roman" pitchFamily="18" charset="0"/>
              </a:endParaRPr>
            </a:p>
          </p:txBody>
        </p:sp>
        <p:sp>
          <p:nvSpPr>
            <p:cNvPr id="17" name="Line 15"/>
            <p:cNvSpPr>
              <a:spLocks noChangeShapeType="1"/>
            </p:cNvSpPr>
            <p:nvPr/>
          </p:nvSpPr>
          <p:spPr bwMode="auto">
            <a:xfrm>
              <a:off x="1251857" y="4740722"/>
              <a:ext cx="0" cy="762000"/>
            </a:xfrm>
            <a:prstGeom prst="line">
              <a:avLst/>
            </a:prstGeom>
            <a:noFill/>
            <a:ln w="9525">
              <a:solidFill>
                <a:schemeClr val="tx1"/>
              </a:solidFill>
              <a:round/>
              <a:headEnd/>
              <a:tailEnd/>
            </a:ln>
            <a:effectLst/>
          </p:spPr>
          <p:txBody>
            <a:bodyPr/>
            <a:lstStyle/>
            <a:p>
              <a:endParaRPr lang="en-US"/>
            </a:p>
          </p:txBody>
        </p:sp>
        <p:sp>
          <p:nvSpPr>
            <p:cNvPr id="18" name="Line 16"/>
            <p:cNvSpPr>
              <a:spLocks noChangeShapeType="1"/>
            </p:cNvSpPr>
            <p:nvPr/>
          </p:nvSpPr>
          <p:spPr bwMode="auto">
            <a:xfrm>
              <a:off x="3601363" y="5034636"/>
              <a:ext cx="0" cy="203200"/>
            </a:xfrm>
            <a:prstGeom prst="line">
              <a:avLst/>
            </a:prstGeom>
            <a:noFill/>
            <a:ln w="38100">
              <a:solidFill>
                <a:srgbClr val="0000FF"/>
              </a:solidFill>
              <a:round/>
              <a:headEnd/>
              <a:tailEnd/>
            </a:ln>
            <a:effectLst/>
          </p:spPr>
          <p:txBody>
            <a:bodyPr/>
            <a:lstStyle/>
            <a:p>
              <a:endParaRPr lang="en-US"/>
            </a:p>
          </p:txBody>
        </p:sp>
        <p:sp>
          <p:nvSpPr>
            <p:cNvPr id="19" name="Text Box 17"/>
            <p:cNvSpPr txBox="1">
              <a:spLocks noChangeArrowheads="1"/>
            </p:cNvSpPr>
            <p:nvPr/>
          </p:nvSpPr>
          <p:spPr bwMode="auto">
            <a:xfrm>
              <a:off x="3391362" y="5312449"/>
              <a:ext cx="402674" cy="369332"/>
            </a:xfrm>
            <a:prstGeom prst="rect">
              <a:avLst/>
            </a:prstGeom>
            <a:noFill/>
            <a:ln w="9525">
              <a:noFill/>
              <a:miter lim="800000"/>
              <a:headEnd/>
              <a:tailEnd/>
            </a:ln>
            <a:effectLst/>
          </p:spPr>
          <p:txBody>
            <a:bodyPr wrap="none">
              <a:spAutoFit/>
            </a:bodyPr>
            <a:lstStyle/>
            <a:p>
              <a:r>
                <a:rPr lang="en-US" i="1"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10</a:t>
              </a:r>
              <a:endParaRPr lang="en-US" baseline="-25000" dirty="0">
                <a:latin typeface="Times New Roman" pitchFamily="18" charset="0"/>
                <a:cs typeface="Times New Roman" pitchFamily="18" charset="0"/>
              </a:endParaRPr>
            </a:p>
          </p:txBody>
        </p:sp>
        <p:sp>
          <p:nvSpPr>
            <p:cNvPr id="28" name="Text Box 17"/>
            <p:cNvSpPr txBox="1">
              <a:spLocks noChangeArrowheads="1"/>
            </p:cNvSpPr>
            <p:nvPr/>
          </p:nvSpPr>
          <p:spPr bwMode="auto">
            <a:xfrm>
              <a:off x="2640251" y="5312448"/>
              <a:ext cx="402674" cy="369332"/>
            </a:xfrm>
            <a:prstGeom prst="rect">
              <a:avLst/>
            </a:prstGeom>
            <a:noFill/>
            <a:ln w="9525">
              <a:noFill/>
              <a:miter lim="800000"/>
              <a:headEnd/>
              <a:tailEnd/>
            </a:ln>
            <a:effectLst/>
          </p:spPr>
          <p:txBody>
            <a:bodyPr wrap="none">
              <a:spAutoFit/>
            </a:bodyPr>
            <a:lstStyle/>
            <a:p>
              <a:r>
                <a:rPr lang="en-US" i="1"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01</a:t>
              </a:r>
              <a:endParaRPr lang="en-US" baseline="-25000" dirty="0">
                <a:latin typeface="Times New Roman" pitchFamily="18" charset="0"/>
                <a:cs typeface="Times New Roman" pitchFamily="18" charset="0"/>
              </a:endParaRPr>
            </a:p>
          </p:txBody>
        </p:sp>
        <p:sp>
          <p:nvSpPr>
            <p:cNvPr id="29" name="Line 16"/>
            <p:cNvSpPr>
              <a:spLocks noChangeShapeType="1"/>
            </p:cNvSpPr>
            <p:nvPr/>
          </p:nvSpPr>
          <p:spPr bwMode="auto">
            <a:xfrm>
              <a:off x="2850250" y="5034636"/>
              <a:ext cx="0" cy="203200"/>
            </a:xfrm>
            <a:prstGeom prst="line">
              <a:avLst/>
            </a:prstGeom>
            <a:noFill/>
            <a:ln w="9525">
              <a:solidFill>
                <a:schemeClr val="tx1"/>
              </a:solidFill>
              <a:round/>
              <a:headEnd/>
              <a:tailEnd/>
            </a:ln>
            <a:effectLst/>
          </p:spPr>
          <p:txBody>
            <a:bodyPr/>
            <a:lstStyle/>
            <a:p>
              <a:endParaRPr lang="en-US"/>
            </a:p>
          </p:txBody>
        </p:sp>
        <p:sp>
          <p:nvSpPr>
            <p:cNvPr id="30" name="Text Box 17"/>
            <p:cNvSpPr txBox="1">
              <a:spLocks noChangeArrowheads="1"/>
            </p:cNvSpPr>
            <p:nvPr/>
          </p:nvSpPr>
          <p:spPr bwMode="auto">
            <a:xfrm>
              <a:off x="3892099" y="5301560"/>
              <a:ext cx="402674" cy="369332"/>
            </a:xfrm>
            <a:prstGeom prst="rect">
              <a:avLst/>
            </a:prstGeom>
            <a:noFill/>
            <a:ln w="9525">
              <a:noFill/>
              <a:miter lim="800000"/>
              <a:headEnd/>
              <a:tailEnd/>
            </a:ln>
            <a:effectLst/>
          </p:spPr>
          <p:txBody>
            <a:bodyPr wrap="none">
              <a:spAutoFit/>
            </a:bodyPr>
            <a:lstStyle/>
            <a:p>
              <a:r>
                <a:rPr lang="en-US" i="1"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02</a:t>
              </a:r>
              <a:endParaRPr lang="en-US" baseline="-25000" dirty="0">
                <a:latin typeface="Times New Roman" pitchFamily="18" charset="0"/>
                <a:cs typeface="Times New Roman" pitchFamily="18" charset="0"/>
              </a:endParaRPr>
            </a:p>
          </p:txBody>
        </p:sp>
        <p:sp>
          <p:nvSpPr>
            <p:cNvPr id="31" name="Line 16"/>
            <p:cNvSpPr>
              <a:spLocks noChangeShapeType="1"/>
            </p:cNvSpPr>
            <p:nvPr/>
          </p:nvSpPr>
          <p:spPr bwMode="auto">
            <a:xfrm>
              <a:off x="4080321" y="5023750"/>
              <a:ext cx="0" cy="203200"/>
            </a:xfrm>
            <a:prstGeom prst="line">
              <a:avLst/>
            </a:prstGeom>
            <a:noFill/>
            <a:ln w="28575">
              <a:solidFill>
                <a:srgbClr val="FF0000"/>
              </a:solidFill>
              <a:round/>
              <a:headEnd/>
              <a:tailEnd/>
            </a:ln>
            <a:effectLst/>
          </p:spPr>
          <p:txBody>
            <a:bodyPr/>
            <a:lstStyle/>
            <a:p>
              <a:endParaRPr lang="en-US"/>
            </a:p>
          </p:txBody>
        </p:sp>
      </p:grpSp>
      <p:graphicFrame>
        <p:nvGraphicFramePr>
          <p:cNvPr id="248838" name="Object 6"/>
          <p:cNvGraphicFramePr>
            <a:graphicFrameLocks noChangeAspect="1"/>
          </p:cNvGraphicFramePr>
          <p:nvPr/>
        </p:nvGraphicFramePr>
        <p:xfrm>
          <a:off x="6339799" y="1370128"/>
          <a:ext cx="1946275" cy="847725"/>
        </p:xfrm>
        <a:graphic>
          <a:graphicData uri="http://schemas.openxmlformats.org/presentationml/2006/ole">
            <mc:AlternateContent xmlns:mc="http://schemas.openxmlformats.org/markup-compatibility/2006">
              <mc:Choice xmlns:v="urn:schemas-microsoft-com:vml" Requires="v">
                <p:oleObj spid="_x0000_s248970" name="Equation" r:id="rId11" imgW="1079500" imgH="469900" progId="Equation.DSMT4">
                  <p:embed/>
                </p:oleObj>
              </mc:Choice>
              <mc:Fallback>
                <p:oleObj name="Equation" r:id="rId11" imgW="1079500" imgH="469900" progId="Equation.DSMT4">
                  <p:embed/>
                  <p:pic>
                    <p:nvPicPr>
                      <p:cNvPr id="0" name="Picture 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99" y="1370128"/>
                        <a:ext cx="1946275" cy="847725"/>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cxnSp>
        <p:nvCxnSpPr>
          <p:cNvPr id="36" name="Straight Arrow Connector 35"/>
          <p:cNvCxnSpPr/>
          <p:nvPr/>
        </p:nvCxnSpPr>
        <p:spPr bwMode="auto">
          <a:xfrm>
            <a:off x="4419600" y="2924289"/>
            <a:ext cx="1447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Text Box 6"/>
          <p:cNvSpPr txBox="1">
            <a:spLocks noChangeArrowheads="1"/>
          </p:cNvSpPr>
          <p:nvPr/>
        </p:nvSpPr>
        <p:spPr bwMode="auto">
          <a:xfrm>
            <a:off x="4288128" y="5999187"/>
            <a:ext cx="2599562" cy="400110"/>
          </a:xfrm>
          <a:prstGeom prst="rect">
            <a:avLst/>
          </a:prstGeom>
          <a:noFill/>
          <a:ln w="9525">
            <a:noFill/>
            <a:miter lim="800000"/>
            <a:headEnd/>
            <a:tailEnd/>
          </a:ln>
        </p:spPr>
        <p:txBody>
          <a:bodyPr wrap="square">
            <a:spAutoFit/>
          </a:bodyPr>
          <a:lstStyle/>
          <a:p>
            <a:pPr eaLnBrk="1" hangingPunct="1"/>
            <a:r>
              <a:rPr lang="en-US" sz="2000" i="1" dirty="0">
                <a:solidFill>
                  <a:srgbClr val="0000FF"/>
                </a:solidFill>
                <a:latin typeface="Times New Roman" pitchFamily="18" charset="0"/>
                <a:sym typeface="Symbol" pitchFamily="18" charset="2"/>
              </a:rPr>
              <a:t>W</a:t>
            </a:r>
            <a:r>
              <a:rPr lang="en-US" sz="2000" dirty="0">
                <a:solidFill>
                  <a:srgbClr val="0000FF"/>
                </a:solidFill>
                <a:latin typeface="Arial" charset="0"/>
                <a:sym typeface="Symbol" pitchFamily="18" charset="2"/>
              </a:rPr>
              <a:t> </a:t>
            </a:r>
            <a:r>
              <a:rPr lang="en-US" sz="2000" dirty="0">
                <a:solidFill>
                  <a:srgbClr val="0000FF"/>
                </a:solidFill>
                <a:latin typeface="Times New Roman" pitchFamily="18" charset="0"/>
                <a:cs typeface="Times New Roman" pitchFamily="18" charset="0"/>
                <a:sym typeface="Symbol" pitchFamily="18" charset="2"/>
              </a:rPr>
              <a:t>=</a:t>
            </a:r>
            <a:r>
              <a:rPr lang="en-US" sz="2000" dirty="0">
                <a:solidFill>
                  <a:srgbClr val="0000FF"/>
                </a:solidFill>
                <a:latin typeface="Arial" charset="0"/>
                <a:sym typeface="Symbol" pitchFamily="18" charset="2"/>
              </a:rPr>
              <a:t> </a:t>
            </a:r>
            <a:r>
              <a:rPr lang="en-US" sz="2000" dirty="0">
                <a:solidFill>
                  <a:srgbClr val="0000FF"/>
                </a:solidFill>
                <a:latin typeface="Times New Roman" pitchFamily="18" charset="0"/>
                <a:cs typeface="Times New Roman" pitchFamily="18" charset="0"/>
                <a:sym typeface="Symbol" pitchFamily="18" charset="2"/>
              </a:rPr>
              <a:t>1.5</a:t>
            </a:r>
            <a:r>
              <a:rPr lang="en-US" sz="2000" dirty="0">
                <a:solidFill>
                  <a:srgbClr val="0000FF"/>
                </a:solidFill>
                <a:latin typeface="Arial" charset="0"/>
                <a:sym typeface="Symbol" pitchFamily="18" charset="2"/>
              </a:rPr>
              <a:t> </a:t>
            </a:r>
            <a:r>
              <a:rPr lang="en-US" sz="2000" i="1" dirty="0">
                <a:solidFill>
                  <a:srgbClr val="0000FF"/>
                </a:solidFill>
                <a:latin typeface="Times New Roman" pitchFamily="18" charset="0"/>
                <a:sym typeface="Symbol" pitchFamily="18" charset="2"/>
              </a:rPr>
              <a:t>L</a:t>
            </a:r>
            <a:r>
              <a:rPr lang="en-US" sz="2000" dirty="0">
                <a:solidFill>
                  <a:srgbClr val="0000FF"/>
                </a:solidFill>
                <a:latin typeface="Arial" charset="0"/>
                <a:sym typeface="Symbol" pitchFamily="18" charset="2"/>
              </a:rPr>
              <a:t> is typical.</a:t>
            </a:r>
            <a:endParaRPr lang="en-US" sz="2000" b="1" dirty="0">
              <a:solidFill>
                <a:srgbClr val="0000FF"/>
              </a:solidFill>
              <a:latin typeface="Arial" charset="0"/>
            </a:endParaRPr>
          </a:p>
        </p:txBody>
      </p:sp>
      <p:graphicFrame>
        <p:nvGraphicFramePr>
          <p:cNvPr id="248839" name="Object 7"/>
          <p:cNvGraphicFramePr>
            <a:graphicFrameLocks noChangeAspect="1"/>
          </p:cNvGraphicFramePr>
          <p:nvPr>
            <p:extLst>
              <p:ext uri="{D42A27DB-BD31-4B8C-83A1-F6EECF244321}">
                <p14:modId xmlns:p14="http://schemas.microsoft.com/office/powerpoint/2010/main" val="2366260812"/>
              </p:ext>
            </p:extLst>
          </p:nvPr>
        </p:nvGraphicFramePr>
        <p:xfrm>
          <a:off x="2590800" y="4202113"/>
          <a:ext cx="2411413" cy="685800"/>
        </p:xfrm>
        <a:graphic>
          <a:graphicData uri="http://schemas.openxmlformats.org/presentationml/2006/ole">
            <mc:AlternateContent xmlns:mc="http://schemas.openxmlformats.org/markup-compatibility/2006">
              <mc:Choice xmlns:v="urn:schemas-microsoft-com:vml" Requires="v">
                <p:oleObj spid="_x0000_s248971" name="Equation" r:id="rId13" imgW="1650960" imgH="469800" progId="Equation.DSMT4">
                  <p:embed/>
                </p:oleObj>
              </mc:Choice>
              <mc:Fallback>
                <p:oleObj name="Equation" r:id="rId13" imgW="1650960" imgH="469800" progId="Equation.DSMT4">
                  <p:embed/>
                  <p:pic>
                    <p:nvPicPr>
                      <p:cNvPr id="0" name="Picture 1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4202113"/>
                        <a:ext cx="2411413" cy="685800"/>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sp>
        <p:nvSpPr>
          <p:cNvPr id="25"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cxnSp>
        <p:nvCxnSpPr>
          <p:cNvPr id="27" name="Straight Arrow Connector 26"/>
          <p:cNvCxnSpPr/>
          <p:nvPr/>
        </p:nvCxnSpPr>
        <p:spPr bwMode="auto">
          <a:xfrm>
            <a:off x="3586348" y="5094519"/>
            <a:ext cx="510639" cy="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grpSp>
        <p:nvGrpSpPr>
          <p:cNvPr id="26" name="Group 8"/>
          <p:cNvGrpSpPr>
            <a:grpSpLocks/>
          </p:cNvGrpSpPr>
          <p:nvPr/>
        </p:nvGrpSpPr>
        <p:grpSpPr bwMode="auto">
          <a:xfrm>
            <a:off x="6998860" y="4728525"/>
            <a:ext cx="1701801" cy="2011363"/>
            <a:chOff x="4154" y="1097"/>
            <a:chExt cx="1072" cy="1267"/>
          </a:xfrm>
        </p:grpSpPr>
        <p:sp>
          <p:nvSpPr>
            <p:cNvPr id="32" name="Rectangle 9"/>
            <p:cNvSpPr>
              <a:spLocks noChangeArrowheads="1"/>
            </p:cNvSpPr>
            <p:nvPr/>
          </p:nvSpPr>
          <p:spPr bwMode="auto">
            <a:xfrm>
              <a:off x="4154" y="1097"/>
              <a:ext cx="758" cy="1010"/>
            </a:xfrm>
            <a:prstGeom prst="rect">
              <a:avLst/>
            </a:prstGeom>
            <a:solidFill>
              <a:srgbClr val="FF9900"/>
            </a:solidFill>
            <a:ln w="38100">
              <a:solidFill>
                <a:srgbClr val="FF3399"/>
              </a:solidFill>
              <a:miter lim="800000"/>
              <a:headEnd/>
              <a:tailEnd/>
            </a:ln>
          </p:spPr>
          <p:txBody>
            <a:bodyPr wrap="none" anchor="ctr"/>
            <a:lstStyle/>
            <a:p>
              <a:pPr algn="ctr" eaLnBrk="1" hangingPunct="1"/>
              <a:endParaRPr lang="en-US" sz="2400" b="1">
                <a:latin typeface="Times New Roman" pitchFamily="18" charset="0"/>
              </a:endParaRPr>
            </a:p>
          </p:txBody>
        </p:sp>
        <p:sp>
          <p:nvSpPr>
            <p:cNvPr id="38" name="Text Box 14"/>
            <p:cNvSpPr txBox="1">
              <a:spLocks noChangeArrowheads="1"/>
            </p:cNvSpPr>
            <p:nvPr/>
          </p:nvSpPr>
          <p:spPr bwMode="auto">
            <a:xfrm>
              <a:off x="4435" y="2112"/>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39" name="Text Box 15"/>
            <p:cNvSpPr txBox="1">
              <a:spLocks noChangeArrowheads="1"/>
            </p:cNvSpPr>
            <p:nvPr/>
          </p:nvSpPr>
          <p:spPr bwMode="auto">
            <a:xfrm>
              <a:off x="4975" y="1475"/>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42" name="Oval 16"/>
            <p:cNvSpPr>
              <a:spLocks noChangeArrowheads="1"/>
            </p:cNvSpPr>
            <p:nvPr/>
          </p:nvSpPr>
          <p:spPr bwMode="auto">
            <a:xfrm>
              <a:off x="4281" y="1571"/>
              <a:ext cx="78" cy="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 name="AutoShape 17"/>
            <p:cNvSpPr>
              <a:spLocks noChangeArrowheads="1"/>
            </p:cNvSpPr>
            <p:nvPr/>
          </p:nvSpPr>
          <p:spPr bwMode="auto">
            <a:xfrm>
              <a:off x="4450" y="1578"/>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44" name="AutoShape 18"/>
            <p:cNvSpPr>
              <a:spLocks noChangeArrowheads="1"/>
            </p:cNvSpPr>
            <p:nvPr/>
          </p:nvSpPr>
          <p:spPr bwMode="auto">
            <a:xfrm>
              <a:off x="4443" y="1264"/>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45" name="AutoShape 19"/>
            <p:cNvSpPr>
              <a:spLocks noChangeArrowheads="1"/>
            </p:cNvSpPr>
            <p:nvPr/>
          </p:nvSpPr>
          <p:spPr bwMode="auto">
            <a:xfrm>
              <a:off x="4452" y="1879"/>
              <a:ext cx="292"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3 w 21600"/>
                <a:gd name="T13" fmla="*/ 5400 h 21600"/>
                <a:gd name="T14" fmla="*/ 1886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FF"/>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2346572" y="1086037"/>
            <a:ext cx="4413388"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Some Bandwidth Observations</a:t>
            </a:r>
            <a:endParaRPr lang="en-US" sz="2400" dirty="0">
              <a:solidFill>
                <a:schemeClr val="hlink"/>
              </a:solidFill>
              <a:latin typeface="Arial" charset="0"/>
            </a:endParaRPr>
          </a:p>
        </p:txBody>
      </p:sp>
      <p:sp>
        <p:nvSpPr>
          <p:cNvPr id="81924" name="Rectangle 4"/>
          <p:cNvSpPr>
            <a:spLocks noChangeArrowheads="1"/>
          </p:cNvSpPr>
          <p:nvPr/>
        </p:nvSpPr>
        <p:spPr bwMode="auto">
          <a:xfrm>
            <a:off x="746396" y="2183143"/>
            <a:ext cx="8048625" cy="2092881"/>
          </a:xfrm>
          <a:prstGeom prst="rect">
            <a:avLst/>
          </a:prstGeom>
          <a:no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dirty="0">
                <a:solidFill>
                  <a:srgbClr val="0000FF"/>
                </a:solidFill>
                <a:latin typeface="Arial" charset="0"/>
                <a:sym typeface="Symbol" pitchFamily="18" charset="2"/>
              </a:rPr>
              <a:t>For a typical substrate thickness (</a:t>
            </a:r>
            <a:r>
              <a:rPr lang="en-US" i="1" dirty="0">
                <a:solidFill>
                  <a:srgbClr val="0000FF"/>
                </a:solidFill>
                <a:latin typeface="Times New Roman" pitchFamily="18" charset="0"/>
                <a:sym typeface="Symbol" pitchFamily="18" charset="2"/>
              </a:rPr>
              <a:t>h</a:t>
            </a:r>
            <a:r>
              <a:rPr lang="en-US" dirty="0">
                <a:solidFill>
                  <a:srgbClr val="0000FF"/>
                </a:solidFill>
                <a:latin typeface="Arial" charset="0"/>
                <a:sym typeface="Symbol" pitchFamily="18" charset="2"/>
              </a:rPr>
              <a:t> /</a:t>
            </a:r>
            <a:r>
              <a:rPr lang="en-US" i="1" dirty="0">
                <a:solidFill>
                  <a:srgbClr val="0000FF"/>
                </a:solidFill>
                <a:latin typeface="Arial" charset="0"/>
                <a:sym typeface="Symbol" pitchFamily="18" charset="2"/>
              </a:rPr>
              <a:t></a:t>
            </a:r>
            <a:r>
              <a:rPr lang="en-US" baseline="-25000" dirty="0">
                <a:solidFill>
                  <a:srgbClr val="0000FF"/>
                </a:solidFill>
                <a:latin typeface="Times New Roman" pitchFamily="18" charset="0"/>
                <a:sym typeface="Symbol" pitchFamily="18" charset="2"/>
              </a:rPr>
              <a:t>0</a:t>
            </a:r>
            <a:r>
              <a:rPr lang="en-US" baseline="-25000" dirty="0">
                <a:solidFill>
                  <a:srgbClr val="0000FF"/>
                </a:solidFill>
                <a:latin typeface="Arial" charset="0"/>
                <a:sym typeface="Symbol" pitchFamily="18" charset="2"/>
              </a:rPr>
              <a:t> </a:t>
            </a:r>
            <a:r>
              <a:rPr lang="en-US" dirty="0">
                <a:solidFill>
                  <a:srgbClr val="0000FF"/>
                </a:solidFill>
                <a:latin typeface="Arial" charset="0"/>
                <a:sym typeface="Symbol" pitchFamily="18" charset="2"/>
              </a:rPr>
              <a:t> </a:t>
            </a:r>
            <a:r>
              <a:rPr lang="en-US" dirty="0">
                <a:solidFill>
                  <a:srgbClr val="0000FF"/>
                </a:solidFill>
                <a:latin typeface="Times New Roman" pitchFamily="18" charset="0"/>
                <a:sym typeface="Symbol" pitchFamily="18" charset="2"/>
              </a:rPr>
              <a:t>= 0.02</a:t>
            </a:r>
            <a:r>
              <a:rPr lang="en-US" dirty="0">
                <a:solidFill>
                  <a:srgbClr val="0000FF"/>
                </a:solidFill>
                <a:latin typeface="Arial" charset="0"/>
                <a:sym typeface="Symbol" pitchFamily="18" charset="2"/>
              </a:rPr>
              <a:t>), and a typical substrate permittivity (</a:t>
            </a:r>
            <a:r>
              <a:rPr lang="en-US" i="1" dirty="0">
                <a:solidFill>
                  <a:srgbClr val="0000FF"/>
                </a:solidFill>
                <a:latin typeface="Arial" charset="0"/>
                <a:sym typeface="Symbol" pitchFamily="18" charset="2"/>
              </a:rPr>
              <a:t></a:t>
            </a:r>
            <a:r>
              <a:rPr lang="en-US" i="1" baseline="-25000" dirty="0">
                <a:solidFill>
                  <a:srgbClr val="0000FF"/>
                </a:solidFill>
                <a:latin typeface="Times New Roman" pitchFamily="18" charset="0"/>
                <a:sym typeface="Symbol" pitchFamily="18" charset="2"/>
              </a:rPr>
              <a:t>r</a:t>
            </a:r>
            <a:r>
              <a:rPr lang="en-US" dirty="0">
                <a:solidFill>
                  <a:srgbClr val="0000FF"/>
                </a:solidFill>
                <a:latin typeface="Times New Roman" pitchFamily="18" charset="0"/>
                <a:sym typeface="Symbol" pitchFamily="18" charset="2"/>
              </a:rPr>
              <a:t> = 2.2</a:t>
            </a:r>
            <a:r>
              <a:rPr lang="en-US" dirty="0">
                <a:solidFill>
                  <a:srgbClr val="0000FF"/>
                </a:solidFill>
                <a:latin typeface="Arial" charset="0"/>
                <a:sym typeface="Symbol" pitchFamily="18" charset="2"/>
              </a:rPr>
              <a:t>) the bandwidth is about </a:t>
            </a:r>
            <a:r>
              <a:rPr lang="en-US" dirty="0">
                <a:solidFill>
                  <a:srgbClr val="0000FF"/>
                </a:solidFill>
                <a:latin typeface="Times New Roman" pitchFamily="18" charset="0"/>
                <a:sym typeface="Symbol" pitchFamily="18" charset="2"/>
              </a:rPr>
              <a:t>3%.</a:t>
            </a:r>
          </a:p>
          <a:p>
            <a:pPr marL="347663" indent="-347663" eaLnBrk="1" hangingPunct="1">
              <a:spcAft>
                <a:spcPts val="2400"/>
              </a:spcAft>
              <a:buFont typeface="Wingdings" pitchFamily="2" charset="2"/>
              <a:buChar char="Ø"/>
            </a:pPr>
            <a:r>
              <a:rPr lang="en-US" dirty="0">
                <a:solidFill>
                  <a:srgbClr val="0000FF"/>
                </a:solidFill>
                <a:latin typeface="Arial" charset="0"/>
                <a:sym typeface="Symbol" pitchFamily="18" charset="2"/>
              </a:rPr>
              <a:t>By using a thick foam substrate, bandwidth of about </a:t>
            </a:r>
            <a:r>
              <a:rPr lang="en-US" dirty="0">
                <a:solidFill>
                  <a:srgbClr val="0000FF"/>
                </a:solidFill>
                <a:latin typeface="Times New Roman" pitchFamily="18" charset="0"/>
                <a:sym typeface="Symbol" pitchFamily="18" charset="2"/>
              </a:rPr>
              <a:t>10%</a:t>
            </a:r>
            <a:r>
              <a:rPr lang="en-US" dirty="0">
                <a:solidFill>
                  <a:srgbClr val="0000FF"/>
                </a:solidFill>
                <a:latin typeface="Arial" charset="0"/>
                <a:sym typeface="Symbol" pitchFamily="18" charset="2"/>
              </a:rPr>
              <a:t> can be achieved. </a:t>
            </a:r>
          </a:p>
          <a:p>
            <a:pPr marL="347663" indent="-347663" eaLnBrk="1" hangingPunct="1">
              <a:spcAft>
                <a:spcPts val="2400"/>
              </a:spcAft>
              <a:buFont typeface="Wingdings" pitchFamily="2" charset="2"/>
              <a:buChar char="Ø"/>
            </a:pPr>
            <a:r>
              <a:rPr lang="en-US" dirty="0">
                <a:solidFill>
                  <a:srgbClr val="0000FF"/>
                </a:solidFill>
                <a:latin typeface="Arial" charset="0"/>
                <a:sym typeface="Symbol" pitchFamily="18" charset="2"/>
              </a:rPr>
              <a:t>By using special feeding techniques (aperture coupling) and stacked patches, bandwidths of </a:t>
            </a:r>
            <a:r>
              <a:rPr lang="en-US" dirty="0">
                <a:solidFill>
                  <a:srgbClr val="0000FF"/>
                </a:solidFill>
                <a:latin typeface="Times New Roman" pitchFamily="18" charset="0"/>
                <a:cs typeface="Times New Roman" pitchFamily="18" charset="0"/>
                <a:sym typeface="Symbol" pitchFamily="18" charset="2"/>
              </a:rPr>
              <a:t>100%</a:t>
            </a:r>
            <a:r>
              <a:rPr lang="en-US" dirty="0">
                <a:solidFill>
                  <a:srgbClr val="0000FF"/>
                </a:solidFill>
                <a:latin typeface="Arial" charset="0"/>
                <a:sym typeface="Symbol" pitchFamily="18" charset="2"/>
              </a:rPr>
              <a:t> have been achieved.</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49</a:t>
            </a:fld>
            <a:endParaRPr lang="en-US" dirty="0"/>
          </a:p>
        </p:txBody>
      </p:sp>
      <p:sp>
        <p:nvSpPr>
          <p:cNvPr id="6"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89461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Clr>
                <a:schemeClr val="tx1"/>
              </a:buClr>
              <a:buFont typeface="Wingdings" pitchFamily="2" charset="2"/>
              <a:buChar char="v"/>
            </a:pPr>
            <a:r>
              <a:rPr lang="en-US" sz="2000" dirty="0" smtClean="0">
                <a:latin typeface="Arial" charset="0"/>
              </a:rPr>
              <a:t> Overview of microstrip antennas</a:t>
            </a:r>
          </a:p>
          <a:p>
            <a:pPr marL="225425" indent="-225425" eaLnBrk="1" hangingPunct="1">
              <a:spcAft>
                <a:spcPct val="50000"/>
              </a:spcAft>
              <a:buClr>
                <a:schemeClr val="tx1"/>
              </a:buClr>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latin typeface="Arial" charset="0"/>
              </a:rPr>
              <a:t> Basic principles of operation </a:t>
            </a:r>
          </a:p>
          <a:p>
            <a:pPr marL="225425" indent="-225425" eaLnBrk="1" hangingPunct="1">
              <a:spcAft>
                <a:spcPct val="50000"/>
              </a:spcAft>
              <a:buClr>
                <a:schemeClr val="tx1"/>
              </a:buClr>
              <a:buFont typeface="Wingdings" pitchFamily="2" charset="2"/>
              <a:buChar char="v"/>
            </a:pPr>
            <a:r>
              <a:rPr lang="en-US" sz="2000" dirty="0" smtClean="0">
                <a:latin typeface="Arial" charset="0"/>
              </a:rPr>
              <a:t> General characteristics</a:t>
            </a:r>
          </a:p>
          <a:p>
            <a:pPr marL="225425" indent="-225425" eaLnBrk="1" hangingPunct="1">
              <a:spcAft>
                <a:spcPct val="50000"/>
              </a:spcAft>
              <a:buClr>
                <a:schemeClr val="tx1"/>
              </a:buClr>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07786" y="607788"/>
            <a:ext cx="8051800" cy="505460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82947" name="Picture 3"/>
          <p:cNvPicPr>
            <a:picLocks noChangeAspect="1" noChangeArrowheads="1"/>
          </p:cNvPicPr>
          <p:nvPr/>
        </p:nvPicPr>
        <p:blipFill>
          <a:blip r:embed="rId3" cstate="print"/>
          <a:srcRect/>
          <a:stretch>
            <a:fillRect/>
          </a:stretch>
        </p:blipFill>
        <p:spPr bwMode="auto">
          <a:xfrm>
            <a:off x="1133249" y="841151"/>
            <a:ext cx="6870700" cy="4762500"/>
          </a:xfrm>
          <a:prstGeom prst="rect">
            <a:avLst/>
          </a:prstGeom>
          <a:noFill/>
          <a:ln w="9525">
            <a:noFill/>
            <a:miter lim="800000"/>
            <a:headEnd/>
            <a:tailEnd/>
          </a:ln>
        </p:spPr>
      </p:pic>
      <p:sp>
        <p:nvSpPr>
          <p:cNvPr id="82948" name="Text Box 4"/>
          <p:cNvSpPr txBox="1">
            <a:spLocks noChangeArrowheads="1"/>
          </p:cNvSpPr>
          <p:nvPr/>
        </p:nvSpPr>
        <p:spPr bwMode="auto">
          <a:xfrm>
            <a:off x="4938713" y="6351816"/>
            <a:ext cx="1160895" cy="369332"/>
          </a:xfrm>
          <a:prstGeom prst="rect">
            <a:avLst/>
          </a:prstGeom>
          <a:noFill/>
          <a:ln w="9525">
            <a:noFill/>
            <a:miter lim="800000"/>
            <a:headEnd/>
            <a:tailEnd/>
          </a:ln>
        </p:spPr>
        <p:txBody>
          <a:bodyPr wrap="none">
            <a:spAutoFit/>
          </a:bodyPr>
          <a:lstStyle/>
          <a:p>
            <a:pPr eaLnBrk="1" hangingPunct="1"/>
            <a:r>
              <a:rPr lang="en-US" i="1">
                <a:latin typeface="Times New Roman" pitchFamily="18" charset="0"/>
              </a:rPr>
              <a:t>W</a:t>
            </a:r>
            <a:r>
              <a:rPr lang="en-US">
                <a:latin typeface="Times New Roman" pitchFamily="18" charset="0"/>
              </a:rPr>
              <a:t>/ </a:t>
            </a:r>
            <a:r>
              <a:rPr lang="en-US" i="1">
                <a:latin typeface="Times New Roman" pitchFamily="18" charset="0"/>
              </a:rPr>
              <a:t>L</a:t>
            </a:r>
            <a:r>
              <a:rPr lang="en-US">
                <a:latin typeface="Times New Roman" pitchFamily="18" charset="0"/>
              </a:rPr>
              <a:t> = 1.5</a:t>
            </a:r>
          </a:p>
        </p:txBody>
      </p:sp>
      <p:sp>
        <p:nvSpPr>
          <p:cNvPr id="82949" name="Text Box 5"/>
          <p:cNvSpPr txBox="1">
            <a:spLocks noChangeArrowheads="1"/>
          </p:cNvSpPr>
          <p:nvPr/>
        </p:nvSpPr>
        <p:spPr bwMode="auto">
          <a:xfrm>
            <a:off x="3065689" y="6368601"/>
            <a:ext cx="1661032"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sym typeface="Symbol" pitchFamily="18" charset="2"/>
              </a:rPr>
              <a:t></a:t>
            </a:r>
            <a:r>
              <a:rPr lang="en-US" i="1" baseline="-25000" dirty="0">
                <a:latin typeface="Times New Roman" pitchFamily="18" charset="0"/>
                <a:sym typeface="Symbol" pitchFamily="18" charset="2"/>
              </a:rPr>
              <a:t>r</a:t>
            </a:r>
            <a:r>
              <a:rPr lang="en-US" dirty="0">
                <a:latin typeface="Times New Roman" pitchFamily="18" charset="0"/>
              </a:rPr>
              <a:t> = 2.2 </a:t>
            </a:r>
            <a:r>
              <a:rPr lang="en-US" dirty="0">
                <a:latin typeface="Arial" charset="0"/>
              </a:rPr>
              <a:t>or</a:t>
            </a:r>
            <a:r>
              <a:rPr lang="en-US" dirty="0">
                <a:latin typeface="Times New Roman" pitchFamily="18" charset="0"/>
              </a:rPr>
              <a:t> 10.8</a:t>
            </a:r>
          </a:p>
        </p:txBody>
      </p:sp>
      <p:sp>
        <p:nvSpPr>
          <p:cNvPr id="82950" name="Text Box 6"/>
          <p:cNvSpPr txBox="1">
            <a:spLocks noChangeArrowheads="1"/>
          </p:cNvSpPr>
          <p:nvPr/>
        </p:nvSpPr>
        <p:spPr bwMode="auto">
          <a:xfrm>
            <a:off x="3183618" y="660401"/>
            <a:ext cx="282160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Results: Bandwidth</a:t>
            </a:r>
          </a:p>
        </p:txBody>
      </p:sp>
      <p:sp>
        <p:nvSpPr>
          <p:cNvPr id="82951" name="Text Box 7"/>
          <p:cNvSpPr txBox="1">
            <a:spLocks noChangeArrowheads="1"/>
          </p:cNvSpPr>
          <p:nvPr/>
        </p:nvSpPr>
        <p:spPr bwMode="auto">
          <a:xfrm>
            <a:off x="1783366" y="5749574"/>
            <a:ext cx="5864345" cy="646331"/>
          </a:xfrm>
          <a:prstGeom prst="rect">
            <a:avLst/>
          </a:prstGeom>
          <a:noFill/>
          <a:ln w="9525">
            <a:noFill/>
            <a:miter lim="800000"/>
            <a:headEnd/>
            <a:tailEnd/>
          </a:ln>
        </p:spPr>
        <p:txBody>
          <a:bodyPr wrap="square">
            <a:spAutoFit/>
          </a:bodyPr>
          <a:lstStyle/>
          <a:p>
            <a:pPr algn="ctr" eaLnBrk="1" hangingPunct="1"/>
            <a:r>
              <a:rPr lang="en-US" dirty="0">
                <a:solidFill>
                  <a:srgbClr val="0000FF"/>
                </a:solidFill>
                <a:latin typeface="Arial" charset="0"/>
              </a:rPr>
              <a:t>The discrete data points are measured values. </a:t>
            </a:r>
            <a:endParaRPr lang="en-US" dirty="0" smtClean="0">
              <a:solidFill>
                <a:srgbClr val="0000FF"/>
              </a:solidFill>
              <a:latin typeface="Arial" charset="0"/>
            </a:endParaRPr>
          </a:p>
          <a:p>
            <a:pPr algn="ctr" eaLnBrk="1" hangingPunct="1"/>
            <a:r>
              <a:rPr lang="en-US" dirty="0" smtClean="0">
                <a:solidFill>
                  <a:srgbClr val="0000FF"/>
                </a:solidFill>
                <a:latin typeface="Arial" charset="0"/>
              </a:rPr>
              <a:t>The </a:t>
            </a:r>
            <a:r>
              <a:rPr lang="en-US" dirty="0">
                <a:solidFill>
                  <a:srgbClr val="0000FF"/>
                </a:solidFill>
                <a:latin typeface="Arial" charset="0"/>
              </a:rPr>
              <a:t>solid curves are from a CAD </a:t>
            </a:r>
            <a:r>
              <a:rPr lang="en-US" dirty="0" smtClean="0">
                <a:solidFill>
                  <a:srgbClr val="0000FF"/>
                </a:solidFill>
                <a:latin typeface="Arial" charset="0"/>
              </a:rPr>
              <a:t>formula (given later).</a:t>
            </a:r>
            <a:endParaRPr lang="en-US" dirty="0">
              <a:solidFill>
                <a:srgbClr val="0000FF"/>
              </a:solidFill>
              <a:latin typeface="Arial" charset="0"/>
            </a:endParaRPr>
          </a:p>
        </p:txBody>
      </p:sp>
      <p:sp>
        <p:nvSpPr>
          <p:cNvPr id="82952" name="Rectangle 8"/>
          <p:cNvSpPr>
            <a:spLocks noChangeArrowheads="1"/>
          </p:cNvSpPr>
          <p:nvPr/>
        </p:nvSpPr>
        <p:spPr bwMode="auto">
          <a:xfrm>
            <a:off x="7795986" y="785588"/>
            <a:ext cx="330200" cy="1028700"/>
          </a:xfrm>
          <a:prstGeom prst="rect">
            <a:avLst/>
          </a:prstGeom>
          <a:solidFill>
            <a:srgbClr val="66FFFF"/>
          </a:solidFill>
          <a:ln w="9525">
            <a:solidFill>
              <a:srgbClr val="66FFFF"/>
            </a:solidFill>
            <a:miter lim="800000"/>
            <a:headEnd/>
            <a:tailEnd/>
          </a:ln>
        </p:spPr>
        <p:txBody>
          <a:bodyPr wrap="none" anchor="ctr"/>
          <a:lstStyle/>
          <a:p>
            <a:endParaRPr lang="en-US"/>
          </a:p>
        </p:txBody>
      </p:sp>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50</a:t>
            </a:fld>
            <a:endParaRPr lang="en-US" dirty="0"/>
          </a:p>
        </p:txBody>
      </p:sp>
      <p:graphicFrame>
        <p:nvGraphicFramePr>
          <p:cNvPr id="188417" name="Object 4"/>
          <p:cNvGraphicFramePr>
            <a:graphicFrameLocks noChangeAspect="1"/>
          </p:cNvGraphicFramePr>
          <p:nvPr/>
        </p:nvGraphicFramePr>
        <p:xfrm>
          <a:off x="4392386" y="5138513"/>
          <a:ext cx="858838" cy="482600"/>
        </p:xfrm>
        <a:graphic>
          <a:graphicData uri="http://schemas.openxmlformats.org/presentationml/2006/ole">
            <mc:AlternateContent xmlns:mc="http://schemas.openxmlformats.org/markup-compatibility/2006">
              <mc:Choice xmlns:v="urn:schemas-microsoft-com:vml" Requires="v">
                <p:oleObj spid="_x0000_s188483" name="Equation" r:id="rId4" imgW="406224" imgH="228501" progId="Equation.DSMT4">
                  <p:embed/>
                </p:oleObj>
              </mc:Choice>
              <mc:Fallback>
                <p:oleObj name="Equation" r:id="rId4" imgW="406224" imgH="228501"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386" y="5138513"/>
                        <a:ext cx="858838" cy="482600"/>
                      </a:xfrm>
                      <a:prstGeom prst="rect">
                        <a:avLst/>
                      </a:prstGeom>
                      <a:solidFill>
                        <a:schemeClr val="bg1"/>
                      </a:solidFill>
                    </p:spPr>
                  </p:pic>
                </p:oleObj>
              </mc:Fallback>
            </mc:AlternateContent>
          </a:graphicData>
        </a:graphic>
      </p:graphicFrame>
      <p:graphicFrame>
        <p:nvGraphicFramePr>
          <p:cNvPr id="188418" name="Object 4"/>
          <p:cNvGraphicFramePr>
            <a:graphicFrameLocks noChangeAspect="1"/>
          </p:cNvGraphicFramePr>
          <p:nvPr/>
        </p:nvGraphicFramePr>
        <p:xfrm>
          <a:off x="4184134" y="1797280"/>
          <a:ext cx="1343025" cy="482600"/>
        </p:xfrm>
        <a:graphic>
          <a:graphicData uri="http://schemas.openxmlformats.org/presentationml/2006/ole">
            <mc:AlternateContent xmlns:mc="http://schemas.openxmlformats.org/markup-compatibility/2006">
              <mc:Choice xmlns:v="urn:schemas-microsoft-com:vml" Requires="v">
                <p:oleObj spid="_x0000_s188484" name="Equation" r:id="rId6" imgW="634725" imgH="228501" progId="Equation.DSMT4">
                  <p:embed/>
                </p:oleObj>
              </mc:Choice>
              <mc:Fallback>
                <p:oleObj name="Equation" r:id="rId6" imgW="634725" imgH="228501"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4134" y="1797280"/>
                        <a:ext cx="1343025" cy="482600"/>
                      </a:xfrm>
                      <a:prstGeom prst="rect">
                        <a:avLst/>
                      </a:prstGeom>
                      <a:solidFill>
                        <a:schemeClr val="bg1"/>
                      </a:solidFill>
                    </p:spPr>
                  </p:pic>
                </p:oleObj>
              </mc:Fallback>
            </mc:AlternateContent>
          </a:graphicData>
        </a:graphic>
      </p:graphicFrame>
      <p:graphicFrame>
        <p:nvGraphicFramePr>
          <p:cNvPr id="188419" name="Object 4"/>
          <p:cNvGraphicFramePr>
            <a:graphicFrameLocks noChangeAspect="1"/>
          </p:cNvGraphicFramePr>
          <p:nvPr/>
        </p:nvGraphicFramePr>
        <p:xfrm>
          <a:off x="3097213" y="3846843"/>
          <a:ext cx="509587" cy="374650"/>
        </p:xfrm>
        <a:graphic>
          <a:graphicData uri="http://schemas.openxmlformats.org/presentationml/2006/ole">
            <mc:AlternateContent xmlns:mc="http://schemas.openxmlformats.org/markup-compatibility/2006">
              <mc:Choice xmlns:v="urn:schemas-microsoft-com:vml" Requires="v">
                <p:oleObj spid="_x0000_s188485" name="Equation" r:id="rId8" imgW="241091" imgH="177646" progId="Equation.DSMT4">
                  <p:embed/>
                </p:oleObj>
              </mc:Choice>
              <mc:Fallback>
                <p:oleObj name="Equation" r:id="rId8" imgW="241091" imgH="177646" progId="Equation.DSMT4">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3846843"/>
                        <a:ext cx="509587" cy="374650"/>
                      </a:xfrm>
                      <a:prstGeom prst="rect">
                        <a:avLst/>
                      </a:prstGeom>
                      <a:solidFill>
                        <a:schemeClr val="bg1"/>
                      </a:solidFill>
                    </p:spPr>
                  </p:pic>
                </p:oleObj>
              </mc:Fallback>
            </mc:AlternateContent>
          </a:graphicData>
        </a:graphic>
      </p:graphicFrame>
      <p:sp>
        <p:nvSpPr>
          <p:cNvPr id="13" name="Text Box 2"/>
          <p:cNvSpPr txBox="1">
            <a:spLocks noChangeArrowheads="1"/>
          </p:cNvSpPr>
          <p:nvPr/>
        </p:nvSpPr>
        <p:spPr bwMode="auto">
          <a:xfrm>
            <a:off x="2240629"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780022" y="1457141"/>
            <a:ext cx="7797800" cy="2369880"/>
          </a:xfrm>
          <a:prstGeom prst="rect">
            <a:avLst/>
          </a:prstGeom>
          <a:solidFill>
            <a:schemeClr val="bg1">
              <a:lumMod val="85000"/>
            </a:schemeClr>
          </a:solid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dirty="0">
                <a:solidFill>
                  <a:srgbClr val="0000FF"/>
                </a:solidFill>
                <a:latin typeface="Arial" charset="0"/>
              </a:rPr>
              <a:t>The resonant input resistance is </a:t>
            </a:r>
            <a:r>
              <a:rPr lang="en-US" dirty="0" smtClean="0">
                <a:solidFill>
                  <a:srgbClr val="0000FF"/>
                </a:solidFill>
                <a:latin typeface="Arial" charset="0"/>
              </a:rPr>
              <a:t>fairly </a:t>
            </a:r>
            <a:r>
              <a:rPr lang="en-US" dirty="0">
                <a:solidFill>
                  <a:srgbClr val="0000FF"/>
                </a:solidFill>
                <a:latin typeface="Arial" charset="0"/>
              </a:rPr>
              <a:t>independent of the substrate thickness </a:t>
            </a:r>
            <a:r>
              <a:rPr lang="en-US" i="1" dirty="0">
                <a:solidFill>
                  <a:srgbClr val="0000FF"/>
                </a:solidFill>
                <a:latin typeface="Times New Roman" pitchFamily="18" charset="0"/>
              </a:rPr>
              <a:t>h</a:t>
            </a:r>
            <a:r>
              <a:rPr lang="en-US" dirty="0">
                <a:solidFill>
                  <a:srgbClr val="0000FF"/>
                </a:solidFill>
                <a:latin typeface="Arial" charset="0"/>
              </a:rPr>
              <a:t> </a:t>
            </a:r>
            <a:r>
              <a:rPr lang="en-US" dirty="0" smtClean="0">
                <a:solidFill>
                  <a:srgbClr val="0000FF"/>
                </a:solidFill>
                <a:latin typeface="Arial" charset="0"/>
              </a:rPr>
              <a:t>unless </a:t>
            </a:r>
            <a:r>
              <a:rPr lang="en-US" i="1" dirty="0" smtClean="0">
                <a:solidFill>
                  <a:srgbClr val="0000FF"/>
                </a:solidFill>
                <a:latin typeface="Times New Roman" pitchFamily="18" charset="0"/>
                <a:cs typeface="Times New Roman" pitchFamily="18" charset="0"/>
              </a:rPr>
              <a:t>h</a:t>
            </a:r>
            <a:r>
              <a:rPr lang="en-US" dirty="0" smtClean="0">
                <a:solidFill>
                  <a:srgbClr val="0000FF"/>
                </a:solidFill>
                <a:latin typeface="Arial" charset="0"/>
              </a:rPr>
              <a:t> gets small (the </a:t>
            </a:r>
            <a:r>
              <a:rPr lang="en-US" dirty="0">
                <a:solidFill>
                  <a:srgbClr val="0000FF"/>
                </a:solidFill>
                <a:latin typeface="Arial" charset="0"/>
              </a:rPr>
              <a:t>variation is </a:t>
            </a:r>
            <a:r>
              <a:rPr lang="en-US" dirty="0" smtClean="0">
                <a:solidFill>
                  <a:srgbClr val="0000FF"/>
                </a:solidFill>
                <a:latin typeface="Arial" charset="0"/>
              </a:rPr>
              <a:t>then mainly </a:t>
            </a:r>
            <a:r>
              <a:rPr lang="en-US" dirty="0">
                <a:solidFill>
                  <a:srgbClr val="0000FF"/>
                </a:solidFill>
                <a:latin typeface="Arial" charset="0"/>
              </a:rPr>
              <a:t>due to dielectric and conductor loss</a:t>
            </a:r>
            <a:r>
              <a:rPr lang="en-US" dirty="0" smtClean="0">
                <a:solidFill>
                  <a:srgbClr val="0000FF"/>
                </a:solidFill>
                <a:latin typeface="Arial" charset="0"/>
              </a:rPr>
              <a:t>).</a:t>
            </a:r>
            <a:endParaRPr lang="en-US" dirty="0">
              <a:solidFill>
                <a:srgbClr val="0000FF"/>
              </a:solidFill>
              <a:latin typeface="Arial" charset="0"/>
            </a:endParaRPr>
          </a:p>
          <a:p>
            <a:pPr marL="347663" indent="-347663" eaLnBrk="1" hangingPunct="1">
              <a:spcAft>
                <a:spcPts val="2400"/>
              </a:spcAft>
              <a:buFont typeface="Wingdings" pitchFamily="2" charset="2"/>
              <a:buChar char="Ø"/>
            </a:pPr>
            <a:r>
              <a:rPr lang="en-US" dirty="0">
                <a:solidFill>
                  <a:srgbClr val="0000FF"/>
                </a:solidFill>
                <a:latin typeface="Arial" charset="0"/>
              </a:rPr>
              <a:t>The resonant input resistance is proportional to </a:t>
            </a:r>
            <a:r>
              <a:rPr lang="en-US" i="1" dirty="0">
                <a:solidFill>
                  <a:srgbClr val="0000FF"/>
                </a:solidFill>
                <a:latin typeface="Arial" charset="0"/>
                <a:sym typeface="Symbol" pitchFamily="18" charset="2"/>
              </a:rPr>
              <a:t></a:t>
            </a:r>
            <a:r>
              <a:rPr lang="en-US" i="1" baseline="-25000" dirty="0">
                <a:solidFill>
                  <a:srgbClr val="0000FF"/>
                </a:solidFill>
                <a:latin typeface="Times New Roman" pitchFamily="18" charset="0"/>
                <a:sym typeface="Symbol" pitchFamily="18" charset="2"/>
              </a:rPr>
              <a:t>r</a:t>
            </a:r>
            <a:r>
              <a:rPr lang="en-US" dirty="0">
                <a:solidFill>
                  <a:srgbClr val="0000FF"/>
                </a:solidFill>
                <a:latin typeface="Arial" charset="0"/>
                <a:sym typeface="Symbol" pitchFamily="18" charset="2"/>
              </a:rPr>
              <a:t>.</a:t>
            </a:r>
            <a:endParaRPr lang="en-US" dirty="0">
              <a:solidFill>
                <a:srgbClr val="0000FF"/>
              </a:solidFill>
              <a:latin typeface="Arial" charset="0"/>
            </a:endParaRPr>
          </a:p>
          <a:p>
            <a:pPr marL="347663" indent="-347663" eaLnBrk="1" hangingPunct="1">
              <a:spcAft>
                <a:spcPts val="2400"/>
              </a:spcAft>
              <a:buFont typeface="Wingdings" pitchFamily="2" charset="2"/>
              <a:buChar char="Ø"/>
            </a:pPr>
            <a:r>
              <a:rPr lang="en-US" dirty="0">
                <a:solidFill>
                  <a:srgbClr val="0000FF"/>
                </a:solidFill>
                <a:latin typeface="Arial" charset="0"/>
                <a:sym typeface="Symbol" pitchFamily="18" charset="2"/>
              </a:rPr>
              <a:t>The resonant input resistance is directly controlled by the location of the feed </a:t>
            </a:r>
            <a:r>
              <a:rPr lang="en-US" dirty="0" smtClean="0">
                <a:solidFill>
                  <a:srgbClr val="0000FF"/>
                </a:solidFill>
                <a:latin typeface="Arial" charset="0"/>
                <a:sym typeface="Symbol" pitchFamily="18" charset="2"/>
              </a:rPr>
              <a:t>point </a:t>
            </a:r>
            <a:r>
              <a:rPr lang="en-US" dirty="0">
                <a:solidFill>
                  <a:srgbClr val="0000FF"/>
                </a:solidFill>
                <a:latin typeface="Arial" charset="0"/>
                <a:sym typeface="Symbol" pitchFamily="18" charset="2"/>
              </a:rPr>
              <a:t>(maximum at edges </a:t>
            </a:r>
            <a:r>
              <a:rPr lang="en-US" i="1" dirty="0">
                <a:solidFill>
                  <a:srgbClr val="0000FF"/>
                </a:solidFill>
                <a:latin typeface="Times New Roman" pitchFamily="18" charset="0"/>
                <a:sym typeface="Symbol" pitchFamily="18" charset="2"/>
              </a:rPr>
              <a:t>x</a:t>
            </a:r>
            <a:r>
              <a:rPr lang="en-US" dirty="0">
                <a:solidFill>
                  <a:srgbClr val="0000FF"/>
                </a:solidFill>
                <a:latin typeface="Times New Roman" pitchFamily="18" charset="0"/>
                <a:sym typeface="Symbol" pitchFamily="18" charset="2"/>
              </a:rPr>
              <a:t> = 0</a:t>
            </a:r>
            <a:r>
              <a:rPr lang="en-US" dirty="0">
                <a:solidFill>
                  <a:srgbClr val="0000FF"/>
                </a:solidFill>
                <a:latin typeface="Arial" charset="0"/>
                <a:sym typeface="Symbol" pitchFamily="18" charset="2"/>
              </a:rPr>
              <a:t> or </a:t>
            </a:r>
            <a:r>
              <a:rPr lang="en-US" i="1" dirty="0">
                <a:solidFill>
                  <a:srgbClr val="0000FF"/>
                </a:solidFill>
                <a:latin typeface="Times New Roman" pitchFamily="18" charset="0"/>
                <a:sym typeface="Symbol" pitchFamily="18" charset="2"/>
              </a:rPr>
              <a:t>x</a:t>
            </a:r>
            <a:r>
              <a:rPr lang="en-US" dirty="0">
                <a:solidFill>
                  <a:srgbClr val="0000FF"/>
                </a:solidFill>
                <a:latin typeface="Times New Roman" pitchFamily="18" charset="0"/>
                <a:sym typeface="Symbol" pitchFamily="18" charset="2"/>
              </a:rPr>
              <a:t> = </a:t>
            </a:r>
            <a:r>
              <a:rPr lang="en-US" i="1" dirty="0">
                <a:solidFill>
                  <a:srgbClr val="0000FF"/>
                </a:solidFill>
                <a:latin typeface="Times New Roman" pitchFamily="18" charset="0"/>
                <a:sym typeface="Symbol" pitchFamily="18" charset="2"/>
              </a:rPr>
              <a:t>L</a:t>
            </a:r>
            <a:r>
              <a:rPr lang="en-US" dirty="0">
                <a:solidFill>
                  <a:srgbClr val="0000FF"/>
                </a:solidFill>
                <a:latin typeface="Arial" charset="0"/>
                <a:sym typeface="Symbol" pitchFamily="18" charset="2"/>
              </a:rPr>
              <a:t>, zero at center of </a:t>
            </a:r>
            <a:r>
              <a:rPr lang="en-US" dirty="0" smtClean="0">
                <a:solidFill>
                  <a:srgbClr val="0000FF"/>
                </a:solidFill>
                <a:latin typeface="Arial" charset="0"/>
                <a:sym typeface="Symbol" pitchFamily="18" charset="2"/>
              </a:rPr>
              <a:t>patch).</a:t>
            </a:r>
            <a:endParaRPr lang="en-US" dirty="0">
              <a:solidFill>
                <a:srgbClr val="0000FF"/>
              </a:solidFill>
              <a:latin typeface="Arial" charset="0"/>
              <a:sym typeface="Symbol" pitchFamily="18" charset="2"/>
            </a:endParaRPr>
          </a:p>
        </p:txBody>
      </p:sp>
      <p:sp>
        <p:nvSpPr>
          <p:cNvPr id="83972" name="Text Box 4"/>
          <p:cNvSpPr txBox="1">
            <a:spLocks noChangeArrowheads="1"/>
          </p:cNvSpPr>
          <p:nvPr/>
        </p:nvSpPr>
        <p:spPr bwMode="auto">
          <a:xfrm>
            <a:off x="2341809" y="735408"/>
            <a:ext cx="4503156" cy="523220"/>
          </a:xfrm>
          <a:prstGeom prst="rect">
            <a:avLst/>
          </a:prstGeom>
          <a:noFill/>
          <a:ln w="9525">
            <a:noFill/>
            <a:miter lim="800000"/>
            <a:headEnd/>
            <a:tailEnd/>
          </a:ln>
        </p:spPr>
        <p:txBody>
          <a:bodyPr wrap="none">
            <a:spAutoFit/>
          </a:bodyPr>
          <a:lstStyle/>
          <a:p>
            <a:pPr eaLnBrk="1" hangingPunct="1"/>
            <a:r>
              <a:rPr lang="en-US" sz="2800" dirty="0">
                <a:solidFill>
                  <a:schemeClr val="hlink"/>
                </a:solidFill>
                <a:latin typeface="Arial" charset="0"/>
              </a:rPr>
              <a:t>Resonant Input Resistance</a:t>
            </a:r>
          </a:p>
        </p:txBody>
      </p:sp>
      <p:grpSp>
        <p:nvGrpSpPr>
          <p:cNvPr id="21" name="Group 20"/>
          <p:cNvGrpSpPr/>
          <p:nvPr/>
        </p:nvGrpSpPr>
        <p:grpSpPr>
          <a:xfrm>
            <a:off x="4468548" y="3936064"/>
            <a:ext cx="2555728" cy="2758454"/>
            <a:chOff x="5795963" y="3912471"/>
            <a:chExt cx="2555728" cy="2758454"/>
          </a:xfrm>
        </p:grpSpPr>
        <p:sp>
          <p:nvSpPr>
            <p:cNvPr id="83976" name="Text Box 7"/>
            <p:cNvSpPr txBox="1">
              <a:spLocks noChangeArrowheads="1"/>
            </p:cNvSpPr>
            <p:nvPr/>
          </p:nvSpPr>
          <p:spPr bwMode="auto">
            <a:xfrm>
              <a:off x="6343651" y="6026150"/>
              <a:ext cx="327334" cy="400110"/>
            </a:xfrm>
            <a:prstGeom prst="rect">
              <a:avLst/>
            </a:prstGeom>
            <a:noFill/>
            <a:ln w="9525">
              <a:noFill/>
              <a:miter lim="800000"/>
              <a:headEnd/>
              <a:tailEnd/>
            </a:ln>
          </p:spPr>
          <p:txBody>
            <a:bodyPr wrap="none">
              <a:spAutoFit/>
            </a:bodyPr>
            <a:lstStyle/>
            <a:p>
              <a:pPr eaLnBrk="1" hangingPunct="1"/>
              <a:r>
                <a:rPr lang="en-US" sz="2000">
                  <a:latin typeface="Arial" charset="0"/>
                </a:rPr>
                <a:t>L</a:t>
              </a:r>
            </a:p>
          </p:txBody>
        </p:sp>
        <p:sp>
          <p:nvSpPr>
            <p:cNvPr id="83977" name="Rectangle 8"/>
            <p:cNvSpPr>
              <a:spLocks noChangeArrowheads="1"/>
            </p:cNvSpPr>
            <p:nvPr/>
          </p:nvSpPr>
          <p:spPr bwMode="auto">
            <a:xfrm>
              <a:off x="6357938" y="4876800"/>
              <a:ext cx="1203325" cy="1603375"/>
            </a:xfrm>
            <a:prstGeom prst="rect">
              <a:avLst/>
            </a:prstGeom>
            <a:solidFill>
              <a:srgbClr val="FF9900"/>
            </a:solidFill>
            <a:ln w="9525">
              <a:solidFill>
                <a:schemeClr val="tx1"/>
              </a:solidFill>
              <a:miter lim="800000"/>
              <a:headEnd/>
              <a:tailEnd/>
            </a:ln>
          </p:spPr>
          <p:txBody>
            <a:bodyPr wrap="none" anchor="ctr"/>
            <a:lstStyle/>
            <a:p>
              <a:endParaRPr lang="en-US" sz="2000"/>
            </a:p>
          </p:txBody>
        </p:sp>
        <p:sp>
          <p:nvSpPr>
            <p:cNvPr id="83978" name="Text Box 9"/>
            <p:cNvSpPr txBox="1">
              <a:spLocks noChangeArrowheads="1"/>
            </p:cNvSpPr>
            <p:nvPr/>
          </p:nvSpPr>
          <p:spPr bwMode="auto">
            <a:xfrm>
              <a:off x="5795963" y="5381625"/>
              <a:ext cx="39786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83979" name="Text Box 11"/>
            <p:cNvSpPr txBox="1">
              <a:spLocks noChangeArrowheads="1"/>
            </p:cNvSpPr>
            <p:nvPr/>
          </p:nvSpPr>
          <p:spPr bwMode="auto">
            <a:xfrm>
              <a:off x="6454776" y="5013325"/>
              <a:ext cx="880369" cy="400110"/>
            </a:xfrm>
            <a:prstGeom prst="rect">
              <a:avLst/>
            </a:prstGeom>
            <a:noFill/>
            <a:ln w="9525">
              <a:noFill/>
              <a:miter lim="800000"/>
              <a:headEnd/>
              <a:tailEnd/>
            </a:ln>
          </p:spPr>
          <p:txBody>
            <a:bodyPr wrap="none">
              <a:spAutoFit/>
            </a:bodyPr>
            <a:lstStyle/>
            <a:p>
              <a:pPr eaLnBrk="1" hangingPunct="1"/>
              <a:r>
                <a:rPr lang="en-US" sz="2000" dirty="0">
                  <a:latin typeface="Times New Roman" pitchFamily="18" charset="0"/>
                </a:rPr>
                <a:t>(</a:t>
              </a:r>
              <a:r>
                <a:rPr lang="en-US" sz="2000" i="1" dirty="0">
                  <a:latin typeface="Times New Roman" pitchFamily="18" charset="0"/>
                </a:rPr>
                <a:t>x</a:t>
              </a:r>
              <a:r>
                <a:rPr lang="en-US" sz="2000" baseline="-25000" dirty="0">
                  <a:latin typeface="Times New Roman" pitchFamily="18" charset="0"/>
                </a:rPr>
                <a:t>0</a:t>
              </a:r>
              <a:r>
                <a:rPr lang="en-US" sz="2000" dirty="0">
                  <a:latin typeface="Times New Roman" pitchFamily="18" charset="0"/>
                </a:rPr>
                <a:t>, </a:t>
              </a:r>
              <a:r>
                <a:rPr lang="en-US" sz="2000" i="1" dirty="0">
                  <a:latin typeface="Times New Roman" pitchFamily="18" charset="0"/>
                </a:rPr>
                <a:t>y</a:t>
              </a:r>
              <a:r>
                <a:rPr lang="en-US" sz="2000" baseline="-25000" dirty="0">
                  <a:latin typeface="Times New Roman" pitchFamily="18" charset="0"/>
                </a:rPr>
                <a:t>0</a:t>
              </a:r>
              <a:r>
                <a:rPr lang="en-US" sz="2000" dirty="0">
                  <a:latin typeface="Times New Roman" pitchFamily="18" charset="0"/>
                </a:rPr>
                <a:t>)</a:t>
              </a:r>
            </a:p>
          </p:txBody>
        </p:sp>
        <p:sp>
          <p:nvSpPr>
            <p:cNvPr id="83980" name="Text Box 12"/>
            <p:cNvSpPr txBox="1">
              <a:spLocks noChangeArrowheads="1"/>
            </p:cNvSpPr>
            <p:nvPr/>
          </p:nvSpPr>
          <p:spPr bwMode="auto">
            <a:xfrm>
              <a:off x="6788151" y="5984875"/>
              <a:ext cx="327334" cy="400110"/>
            </a:xfrm>
            <a:prstGeom prst="rect">
              <a:avLst/>
            </a:prstGeom>
            <a:noFill/>
            <a:ln w="9525">
              <a:noFill/>
              <a:miter lim="800000"/>
              <a:headEnd/>
              <a:tailEnd/>
            </a:ln>
          </p:spPr>
          <p:txBody>
            <a:bodyPr wrap="none">
              <a:spAutoFit/>
            </a:bodyPr>
            <a:lstStyle/>
            <a:p>
              <a:pPr eaLnBrk="1" hangingPunct="1"/>
              <a:r>
                <a:rPr lang="en-US" sz="2000" i="1">
                  <a:latin typeface="Times New Roman" pitchFamily="18" charset="0"/>
                </a:rPr>
                <a:t>L</a:t>
              </a:r>
            </a:p>
          </p:txBody>
        </p:sp>
        <p:sp>
          <p:nvSpPr>
            <p:cNvPr id="83975" name="Line 13"/>
            <p:cNvSpPr>
              <a:spLocks noChangeShapeType="1"/>
            </p:cNvSpPr>
            <p:nvPr/>
          </p:nvSpPr>
          <p:spPr bwMode="auto">
            <a:xfrm flipV="1">
              <a:off x="6400800" y="5689600"/>
              <a:ext cx="1168400" cy="0"/>
            </a:xfrm>
            <a:prstGeom prst="line">
              <a:avLst/>
            </a:prstGeom>
            <a:noFill/>
            <a:ln w="9525">
              <a:solidFill>
                <a:schemeClr val="tx1"/>
              </a:solidFill>
              <a:prstDash val="dash"/>
              <a:round/>
              <a:headEnd/>
              <a:tailEnd/>
            </a:ln>
          </p:spPr>
          <p:txBody>
            <a:bodyPr wrap="none"/>
            <a:lstStyle/>
            <a:p>
              <a:endParaRPr lang="en-US" sz="2000"/>
            </a:p>
          </p:txBody>
        </p:sp>
        <p:sp>
          <p:nvSpPr>
            <p:cNvPr id="83981" name="Oval 10"/>
            <p:cNvSpPr>
              <a:spLocks noChangeArrowheads="1"/>
            </p:cNvSpPr>
            <p:nvPr/>
          </p:nvSpPr>
          <p:spPr bwMode="auto">
            <a:xfrm>
              <a:off x="6559551" y="5629275"/>
              <a:ext cx="123825" cy="123825"/>
            </a:xfrm>
            <a:prstGeom prst="ellipse">
              <a:avLst/>
            </a:prstGeom>
            <a:solidFill>
              <a:schemeClr val="accent1"/>
            </a:solidFill>
            <a:ln w="9525">
              <a:solidFill>
                <a:schemeClr val="tx1"/>
              </a:solidFill>
              <a:round/>
              <a:headEnd/>
              <a:tailEnd/>
            </a:ln>
          </p:spPr>
          <p:txBody>
            <a:bodyPr wrap="none" anchor="ctr"/>
            <a:lstStyle/>
            <a:p>
              <a:endParaRPr lang="en-US" sz="2000"/>
            </a:p>
          </p:txBody>
        </p:sp>
        <p:cxnSp>
          <p:nvCxnSpPr>
            <p:cNvPr id="16" name="Straight Arrow Connector 15"/>
            <p:cNvCxnSpPr/>
            <p:nvPr/>
          </p:nvCxnSpPr>
          <p:spPr bwMode="auto">
            <a:xfrm>
              <a:off x="7644802" y="6475228"/>
              <a:ext cx="350875"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7" name="Text Box 11"/>
            <p:cNvSpPr txBox="1">
              <a:spLocks noChangeArrowheads="1"/>
            </p:cNvSpPr>
            <p:nvPr/>
          </p:nvSpPr>
          <p:spPr bwMode="auto">
            <a:xfrm>
              <a:off x="8053211" y="6270815"/>
              <a:ext cx="298480"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cxnSp>
          <p:nvCxnSpPr>
            <p:cNvPr id="19" name="Straight Arrow Connector 18"/>
            <p:cNvCxnSpPr/>
            <p:nvPr/>
          </p:nvCxnSpPr>
          <p:spPr bwMode="auto">
            <a:xfrm rot="5400000" flipH="1" flipV="1">
              <a:off x="6156252" y="4594279"/>
              <a:ext cx="404037"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20" name="Text Box 11"/>
            <p:cNvSpPr txBox="1">
              <a:spLocks noChangeArrowheads="1"/>
            </p:cNvSpPr>
            <p:nvPr/>
          </p:nvSpPr>
          <p:spPr bwMode="auto">
            <a:xfrm>
              <a:off x="6211701" y="3912471"/>
              <a:ext cx="298480" cy="400110"/>
            </a:xfrm>
            <a:prstGeom prst="rect">
              <a:avLst/>
            </a:prstGeom>
            <a:noFill/>
            <a:ln w="9525">
              <a:noFill/>
              <a:miter lim="800000"/>
              <a:headEnd/>
              <a:tailEnd/>
            </a:ln>
          </p:spPr>
          <p:txBody>
            <a:bodyPr wrap="none">
              <a:spAutoFit/>
            </a:bodyPr>
            <a:lstStyle/>
            <a:p>
              <a:pPr eaLnBrk="1" hangingPunct="1"/>
              <a:r>
                <a:rPr lang="en-US" sz="2000" i="1" dirty="0" smtClean="0">
                  <a:latin typeface="Times New Roman" pitchFamily="18" charset="0"/>
                </a:rPr>
                <a:t>y</a:t>
              </a:r>
              <a:endParaRPr lang="en-US" sz="2000" i="1" dirty="0">
                <a:latin typeface="Times New Roman" pitchFamily="18" charset="0"/>
              </a:endParaRPr>
            </a:p>
          </p:txBody>
        </p:sp>
      </p:grpSp>
      <p:sp>
        <p:nvSpPr>
          <p:cNvPr id="22" name="Slide Number Placeholder 21"/>
          <p:cNvSpPr>
            <a:spLocks noGrp="1"/>
          </p:cNvSpPr>
          <p:nvPr>
            <p:ph type="sldNum" sz="quarter" idx="4"/>
          </p:nvPr>
        </p:nvSpPr>
        <p:spPr/>
        <p:txBody>
          <a:bodyPr/>
          <a:lstStyle/>
          <a:p>
            <a:pPr>
              <a:defRPr/>
            </a:pPr>
            <a:fld id="{70B0E88B-1183-42A5-A789-9A7FFF2AFA69}" type="slidenum">
              <a:rPr lang="en-US" smtClean="0"/>
              <a:pPr>
                <a:defRPr/>
              </a:pPr>
              <a:t>51</a:t>
            </a:fld>
            <a:endParaRPr lang="en-US" dirty="0"/>
          </a:p>
        </p:txBody>
      </p:sp>
      <p:sp>
        <p:nvSpPr>
          <p:cNvPr id="18"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652100" y="1696499"/>
            <a:ext cx="7838766" cy="1200329"/>
          </a:xfrm>
          <a:prstGeom prst="rect">
            <a:avLst/>
          </a:prstGeom>
          <a:noFill/>
          <a:ln w="9525">
            <a:solidFill>
              <a:schemeClr val="tx1"/>
            </a:solidFill>
            <a:miter lim="800000"/>
            <a:headEnd/>
            <a:tailEnd/>
          </a:ln>
        </p:spPr>
        <p:txBody>
          <a:bodyPr wrap="square">
            <a:spAutoFit/>
          </a:bodyPr>
          <a:lstStyle/>
          <a:p>
            <a:pPr algn="ctr" eaLnBrk="1" hangingPunct="1"/>
            <a:r>
              <a:rPr lang="en-US" b="1" dirty="0" smtClean="0">
                <a:latin typeface="Arial" charset="0"/>
              </a:rPr>
              <a:t>Note:</a:t>
            </a:r>
          </a:p>
          <a:p>
            <a:pPr algn="ctr" eaLnBrk="1" hangingPunct="1"/>
            <a:r>
              <a:rPr lang="en-US" dirty="0" smtClean="0">
                <a:latin typeface="Arial" charset="0"/>
              </a:rPr>
              <a:t>The </a:t>
            </a:r>
            <a:r>
              <a:rPr lang="en-US" dirty="0">
                <a:latin typeface="Arial" charset="0"/>
              </a:rPr>
              <a:t>patch is usually fed along the </a:t>
            </a:r>
            <a:r>
              <a:rPr lang="en-US" u="sng" dirty="0">
                <a:latin typeface="Arial" charset="0"/>
              </a:rPr>
              <a:t>centerline</a:t>
            </a:r>
            <a:r>
              <a:rPr lang="en-US" dirty="0">
                <a:latin typeface="Arial" charset="0"/>
              </a:rPr>
              <a:t> (</a:t>
            </a:r>
            <a:r>
              <a:rPr lang="en-US" i="1" dirty="0">
                <a:latin typeface="Times New Roman" pitchFamily="18" charset="0"/>
              </a:rPr>
              <a:t>y</a:t>
            </a:r>
            <a:r>
              <a:rPr lang="en-US" baseline="-25000" dirty="0">
                <a:latin typeface="Times New Roman" pitchFamily="18" charset="0"/>
              </a:rPr>
              <a:t>0</a:t>
            </a:r>
            <a:r>
              <a:rPr lang="en-US" dirty="0">
                <a:latin typeface="Arial" charset="0"/>
              </a:rPr>
              <a:t> </a:t>
            </a:r>
            <a:r>
              <a:rPr lang="en-US" dirty="0">
                <a:latin typeface="Times New Roman" pitchFamily="18" charset="0"/>
                <a:cs typeface="Times New Roman" pitchFamily="18" charset="0"/>
              </a:rPr>
              <a:t>=</a:t>
            </a:r>
            <a:r>
              <a:rPr lang="en-US" dirty="0">
                <a:latin typeface="Arial" charset="0"/>
              </a:rPr>
              <a:t> </a:t>
            </a:r>
            <a:r>
              <a:rPr lang="en-US" i="1" dirty="0">
                <a:latin typeface="Times New Roman" pitchFamily="18" charset="0"/>
              </a:rPr>
              <a:t>W</a:t>
            </a:r>
            <a:r>
              <a:rPr lang="en-US" dirty="0">
                <a:latin typeface="Arial" charset="0"/>
              </a:rPr>
              <a:t> </a:t>
            </a:r>
            <a:r>
              <a:rPr lang="en-US" dirty="0">
                <a:latin typeface="Times New Roman" pitchFamily="18" charset="0"/>
                <a:cs typeface="Times New Roman" pitchFamily="18" charset="0"/>
              </a:rPr>
              <a:t>/ 2</a:t>
            </a:r>
            <a:r>
              <a:rPr lang="en-US" dirty="0" smtClean="0">
                <a:latin typeface="Arial" charset="0"/>
              </a:rPr>
              <a:t>)</a:t>
            </a:r>
          </a:p>
          <a:p>
            <a:pPr algn="ctr" eaLnBrk="1" hangingPunct="1"/>
            <a:r>
              <a:rPr lang="en-US" dirty="0" smtClean="0">
                <a:latin typeface="Arial" charset="0"/>
              </a:rPr>
              <a:t> </a:t>
            </a:r>
            <a:r>
              <a:rPr lang="en-US" dirty="0">
                <a:latin typeface="Arial" charset="0"/>
              </a:rPr>
              <a:t>to maintain symmetry and thus minimize excitation of undesirable </a:t>
            </a:r>
            <a:r>
              <a:rPr lang="en-US" dirty="0" smtClean="0">
                <a:latin typeface="Arial" charset="0"/>
              </a:rPr>
              <a:t>modes</a:t>
            </a:r>
          </a:p>
          <a:p>
            <a:pPr algn="ctr" eaLnBrk="1" hangingPunct="1"/>
            <a:r>
              <a:rPr lang="en-US" dirty="0" smtClean="0">
                <a:latin typeface="Arial" charset="0"/>
              </a:rPr>
              <a:t>(</a:t>
            </a:r>
            <a:r>
              <a:rPr lang="en-US" dirty="0">
                <a:latin typeface="Arial" charset="0"/>
              </a:rPr>
              <a:t>which cause cross-</a:t>
            </a:r>
            <a:r>
              <a:rPr lang="en-US" dirty="0" err="1">
                <a:latin typeface="Arial" charset="0"/>
              </a:rPr>
              <a:t>pol</a:t>
            </a:r>
            <a:r>
              <a:rPr lang="en-US" dirty="0">
                <a:latin typeface="Arial" charset="0"/>
              </a:rPr>
              <a:t>).</a:t>
            </a:r>
          </a:p>
        </p:txBody>
      </p:sp>
      <p:sp>
        <p:nvSpPr>
          <p:cNvPr id="84996" name="Text Box 4"/>
          <p:cNvSpPr txBox="1">
            <a:spLocks noChangeArrowheads="1"/>
          </p:cNvSpPr>
          <p:nvPr/>
        </p:nvSpPr>
        <p:spPr bwMode="auto">
          <a:xfrm>
            <a:off x="4471800" y="3493882"/>
            <a:ext cx="2425700" cy="396875"/>
          </a:xfrm>
          <a:prstGeom prst="rect">
            <a:avLst/>
          </a:prstGeom>
          <a:noFill/>
          <a:ln w="9525">
            <a:noFill/>
            <a:miter lim="800000"/>
            <a:headEnd/>
            <a:tailEnd/>
          </a:ln>
        </p:spPr>
        <p:txBody>
          <a:bodyPr wrap="none">
            <a:spAutoFit/>
          </a:bodyPr>
          <a:lstStyle/>
          <a:p>
            <a:r>
              <a:rPr lang="en-US" sz="2000" dirty="0">
                <a:solidFill>
                  <a:srgbClr val="0000FF"/>
                </a:solidFill>
                <a:latin typeface="Arial" charset="0"/>
              </a:rPr>
              <a:t>Desired mode: (1,0)</a:t>
            </a:r>
          </a:p>
        </p:txBody>
      </p:sp>
      <p:grpSp>
        <p:nvGrpSpPr>
          <p:cNvPr id="20" name="Group 19"/>
          <p:cNvGrpSpPr/>
          <p:nvPr/>
        </p:nvGrpSpPr>
        <p:grpSpPr>
          <a:xfrm>
            <a:off x="1524160" y="3169434"/>
            <a:ext cx="4511226" cy="3313462"/>
            <a:chOff x="1513275" y="2766663"/>
            <a:chExt cx="4511226" cy="3313462"/>
          </a:xfrm>
        </p:grpSpPr>
        <p:sp>
          <p:nvSpPr>
            <p:cNvPr id="84998" name="Text Box 6"/>
            <p:cNvSpPr txBox="1">
              <a:spLocks noChangeArrowheads="1"/>
            </p:cNvSpPr>
            <p:nvPr/>
          </p:nvSpPr>
          <p:spPr bwMode="auto">
            <a:xfrm>
              <a:off x="4081463" y="5622925"/>
              <a:ext cx="354013"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p>
          </p:txBody>
        </p:sp>
        <p:sp>
          <p:nvSpPr>
            <p:cNvPr id="84999" name="Rectangle 7"/>
            <p:cNvSpPr>
              <a:spLocks noChangeArrowheads="1"/>
            </p:cNvSpPr>
            <p:nvPr/>
          </p:nvSpPr>
          <p:spPr bwMode="auto">
            <a:xfrm>
              <a:off x="3668713" y="3930650"/>
              <a:ext cx="1203325" cy="160337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85000" name="Line 8"/>
            <p:cNvSpPr>
              <a:spLocks noChangeShapeType="1"/>
            </p:cNvSpPr>
            <p:nvPr/>
          </p:nvSpPr>
          <p:spPr bwMode="auto">
            <a:xfrm>
              <a:off x="5095875" y="5521325"/>
              <a:ext cx="463550" cy="0"/>
            </a:xfrm>
            <a:prstGeom prst="line">
              <a:avLst/>
            </a:prstGeom>
            <a:noFill/>
            <a:ln w="9525">
              <a:solidFill>
                <a:schemeClr val="tx1"/>
              </a:solidFill>
              <a:round/>
              <a:headEnd/>
              <a:tailEnd type="triangle" w="med" len="med"/>
            </a:ln>
          </p:spPr>
          <p:txBody>
            <a:bodyPr wrap="none"/>
            <a:lstStyle/>
            <a:p>
              <a:endParaRPr lang="en-US"/>
            </a:p>
          </p:txBody>
        </p:sp>
        <p:sp>
          <p:nvSpPr>
            <p:cNvPr id="85001" name="Text Box 9"/>
            <p:cNvSpPr txBox="1">
              <a:spLocks noChangeArrowheads="1"/>
            </p:cNvSpPr>
            <p:nvPr/>
          </p:nvSpPr>
          <p:spPr bwMode="auto">
            <a:xfrm>
              <a:off x="5705413" y="52484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85002" name="Text Box 10"/>
            <p:cNvSpPr txBox="1">
              <a:spLocks noChangeArrowheads="1"/>
            </p:cNvSpPr>
            <p:nvPr/>
          </p:nvSpPr>
          <p:spPr bwMode="auto">
            <a:xfrm>
              <a:off x="3106738" y="4435475"/>
              <a:ext cx="43815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p>
          </p:txBody>
        </p:sp>
        <p:sp>
          <p:nvSpPr>
            <p:cNvPr id="85004" name="Text Box 12"/>
            <p:cNvSpPr txBox="1">
              <a:spLocks noChangeArrowheads="1"/>
            </p:cNvSpPr>
            <p:nvPr/>
          </p:nvSpPr>
          <p:spPr bwMode="auto">
            <a:xfrm>
              <a:off x="1513275" y="3613725"/>
              <a:ext cx="1600118"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Feed</a:t>
              </a:r>
              <a:r>
                <a:rPr lang="en-US" sz="2000" dirty="0">
                  <a:latin typeface="Arial" charset="0"/>
                </a:rPr>
                <a:t>:</a:t>
              </a:r>
              <a:r>
                <a:rPr lang="en-US" sz="2000" dirty="0">
                  <a:latin typeface="Times New Roman" pitchFamily="18" charset="0"/>
                </a:rPr>
                <a:t> (</a:t>
              </a:r>
              <a:r>
                <a:rPr lang="en-US" sz="2000" i="1" dirty="0">
                  <a:latin typeface="Times New Roman" pitchFamily="18" charset="0"/>
                </a:rPr>
                <a:t>x</a:t>
              </a:r>
              <a:r>
                <a:rPr lang="en-US" sz="2000" baseline="-25000" dirty="0">
                  <a:latin typeface="Times New Roman" pitchFamily="18" charset="0"/>
                </a:rPr>
                <a:t>0</a:t>
              </a:r>
              <a:r>
                <a:rPr lang="en-US" sz="2000" dirty="0">
                  <a:latin typeface="Times New Roman" pitchFamily="18" charset="0"/>
                </a:rPr>
                <a:t>, </a:t>
              </a:r>
              <a:r>
                <a:rPr lang="en-US" sz="2000" i="1" dirty="0">
                  <a:latin typeface="Times New Roman" pitchFamily="18" charset="0"/>
                </a:rPr>
                <a:t>y</a:t>
              </a:r>
              <a:r>
                <a:rPr lang="en-US" sz="2000" baseline="-25000" dirty="0">
                  <a:latin typeface="Times New Roman" pitchFamily="18" charset="0"/>
                </a:rPr>
                <a:t>0</a:t>
              </a:r>
              <a:r>
                <a:rPr lang="en-US" sz="2000" dirty="0">
                  <a:latin typeface="Times New Roman" pitchFamily="18" charset="0"/>
                </a:rPr>
                <a:t>)</a:t>
              </a:r>
            </a:p>
          </p:txBody>
        </p:sp>
        <p:sp>
          <p:nvSpPr>
            <p:cNvPr id="85005" name="Line 13"/>
            <p:cNvSpPr>
              <a:spLocks noChangeShapeType="1"/>
            </p:cNvSpPr>
            <p:nvPr/>
          </p:nvSpPr>
          <p:spPr bwMode="auto">
            <a:xfrm>
              <a:off x="3675063" y="4745038"/>
              <a:ext cx="1203325" cy="0"/>
            </a:xfrm>
            <a:prstGeom prst="line">
              <a:avLst/>
            </a:prstGeom>
            <a:noFill/>
            <a:ln w="9525">
              <a:solidFill>
                <a:schemeClr val="tx1"/>
              </a:solidFill>
              <a:prstDash val="dash"/>
              <a:round/>
              <a:headEnd/>
              <a:tailEnd/>
            </a:ln>
          </p:spPr>
          <p:txBody>
            <a:bodyPr wrap="none"/>
            <a:lstStyle/>
            <a:p>
              <a:endParaRPr lang="en-US"/>
            </a:p>
          </p:txBody>
        </p:sp>
        <p:sp>
          <p:nvSpPr>
            <p:cNvPr id="85006" name="Line 14"/>
            <p:cNvSpPr>
              <a:spLocks noChangeShapeType="1"/>
            </p:cNvSpPr>
            <p:nvPr/>
          </p:nvSpPr>
          <p:spPr bwMode="auto">
            <a:xfrm flipV="1">
              <a:off x="3649663" y="3341688"/>
              <a:ext cx="0" cy="338138"/>
            </a:xfrm>
            <a:prstGeom prst="line">
              <a:avLst/>
            </a:prstGeom>
            <a:noFill/>
            <a:ln w="9525">
              <a:solidFill>
                <a:schemeClr val="tx1"/>
              </a:solidFill>
              <a:round/>
              <a:headEnd/>
              <a:tailEnd type="triangle" w="med" len="med"/>
            </a:ln>
          </p:spPr>
          <p:txBody>
            <a:bodyPr wrap="none"/>
            <a:lstStyle/>
            <a:p>
              <a:endParaRPr lang="en-US"/>
            </a:p>
          </p:txBody>
        </p:sp>
        <p:sp>
          <p:nvSpPr>
            <p:cNvPr id="85007" name="Text Box 15"/>
            <p:cNvSpPr txBox="1">
              <a:spLocks noChangeArrowheads="1"/>
            </p:cNvSpPr>
            <p:nvPr/>
          </p:nvSpPr>
          <p:spPr bwMode="auto">
            <a:xfrm>
              <a:off x="3502375" y="276666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85008" name="Line 16"/>
            <p:cNvSpPr>
              <a:spLocks noChangeShapeType="1"/>
            </p:cNvSpPr>
            <p:nvPr/>
          </p:nvSpPr>
          <p:spPr bwMode="auto">
            <a:xfrm>
              <a:off x="4078288" y="4310063"/>
              <a:ext cx="508000" cy="0"/>
            </a:xfrm>
            <a:prstGeom prst="line">
              <a:avLst/>
            </a:prstGeom>
            <a:noFill/>
            <a:ln w="28575">
              <a:solidFill>
                <a:srgbClr val="0000FF"/>
              </a:solidFill>
              <a:round/>
              <a:headEnd/>
              <a:tailEnd type="triangle" w="med" len="med"/>
            </a:ln>
          </p:spPr>
          <p:txBody>
            <a:bodyPr wrap="none"/>
            <a:lstStyle/>
            <a:p>
              <a:endParaRPr lang="en-US"/>
            </a:p>
          </p:txBody>
        </p:sp>
        <p:sp>
          <p:nvSpPr>
            <p:cNvPr id="85009" name="Line 17"/>
            <p:cNvSpPr>
              <a:spLocks noChangeShapeType="1"/>
            </p:cNvSpPr>
            <p:nvPr/>
          </p:nvSpPr>
          <p:spPr bwMode="auto">
            <a:xfrm>
              <a:off x="4071938" y="5130800"/>
              <a:ext cx="508000" cy="0"/>
            </a:xfrm>
            <a:prstGeom prst="line">
              <a:avLst/>
            </a:prstGeom>
            <a:noFill/>
            <a:ln w="28575">
              <a:solidFill>
                <a:srgbClr val="0000FF"/>
              </a:solidFill>
              <a:round/>
              <a:headEnd/>
              <a:tailEnd type="triangle" w="med" len="med"/>
            </a:ln>
          </p:spPr>
          <p:txBody>
            <a:bodyPr wrap="none"/>
            <a:lstStyle/>
            <a:p>
              <a:endParaRPr lang="en-US"/>
            </a:p>
          </p:txBody>
        </p:sp>
        <p:sp>
          <p:nvSpPr>
            <p:cNvPr id="85010" name="Line 18"/>
            <p:cNvSpPr>
              <a:spLocks noChangeShapeType="1"/>
            </p:cNvSpPr>
            <p:nvPr/>
          </p:nvSpPr>
          <p:spPr bwMode="auto">
            <a:xfrm>
              <a:off x="4086225" y="4750748"/>
              <a:ext cx="508000" cy="0"/>
            </a:xfrm>
            <a:prstGeom prst="line">
              <a:avLst/>
            </a:prstGeom>
            <a:noFill/>
            <a:ln w="28575">
              <a:solidFill>
                <a:srgbClr val="0000FF"/>
              </a:solidFill>
              <a:round/>
              <a:headEnd/>
              <a:tailEnd type="triangle" w="med" len="med"/>
            </a:ln>
          </p:spPr>
          <p:txBody>
            <a:bodyPr wrap="none"/>
            <a:lstStyle/>
            <a:p>
              <a:endParaRPr lang="en-US"/>
            </a:p>
          </p:txBody>
        </p:sp>
        <p:sp>
          <p:nvSpPr>
            <p:cNvPr id="85011" name="Line 19"/>
            <p:cNvSpPr>
              <a:spLocks noChangeShapeType="1"/>
            </p:cNvSpPr>
            <p:nvPr/>
          </p:nvSpPr>
          <p:spPr bwMode="auto">
            <a:xfrm>
              <a:off x="3106738" y="4064000"/>
              <a:ext cx="725488" cy="595313"/>
            </a:xfrm>
            <a:prstGeom prst="line">
              <a:avLst/>
            </a:prstGeom>
            <a:noFill/>
            <a:ln w="9525">
              <a:solidFill>
                <a:schemeClr val="tx1"/>
              </a:solidFill>
              <a:round/>
              <a:headEnd/>
              <a:tailEnd type="triangle" w="med" len="med"/>
            </a:ln>
          </p:spPr>
          <p:txBody>
            <a:bodyPr wrap="none"/>
            <a:lstStyle/>
            <a:p>
              <a:endParaRPr lang="en-US"/>
            </a:p>
          </p:txBody>
        </p:sp>
        <p:sp>
          <p:nvSpPr>
            <p:cNvPr id="85003" name="Oval 11"/>
            <p:cNvSpPr>
              <a:spLocks noChangeArrowheads="1"/>
            </p:cNvSpPr>
            <p:nvPr/>
          </p:nvSpPr>
          <p:spPr bwMode="auto">
            <a:xfrm>
              <a:off x="3870325" y="4683125"/>
              <a:ext cx="123825" cy="123825"/>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1" name="Slide Number Placeholder 20"/>
          <p:cNvSpPr>
            <a:spLocks noGrp="1"/>
          </p:cNvSpPr>
          <p:nvPr>
            <p:ph type="sldNum" sz="quarter" idx="4"/>
          </p:nvPr>
        </p:nvSpPr>
        <p:spPr/>
        <p:txBody>
          <a:bodyPr/>
          <a:lstStyle/>
          <a:p>
            <a:pPr>
              <a:defRPr/>
            </a:pPr>
            <a:fld id="{70B0E88B-1183-42A5-A789-9A7FFF2AFA69}" type="slidenum">
              <a:rPr lang="en-US" smtClean="0"/>
              <a:pPr>
                <a:defRPr/>
              </a:pPr>
              <a:t>52</a:t>
            </a:fld>
            <a:endParaRPr lang="en-US" dirty="0"/>
          </a:p>
        </p:txBody>
      </p:sp>
      <p:sp>
        <p:nvSpPr>
          <p:cNvPr id="22" name="Text Box 4"/>
          <p:cNvSpPr txBox="1">
            <a:spLocks noChangeArrowheads="1"/>
          </p:cNvSpPr>
          <p:nvPr/>
        </p:nvSpPr>
        <p:spPr bwMode="auto">
          <a:xfrm>
            <a:off x="2134980" y="949165"/>
            <a:ext cx="483978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Resonant Input </a:t>
            </a:r>
            <a:r>
              <a:rPr lang="en-US" sz="2400" dirty="0" smtClean="0">
                <a:solidFill>
                  <a:schemeClr val="hlink"/>
                </a:solidFill>
                <a:latin typeface="Arial" charset="0"/>
              </a:rPr>
              <a:t>Resistance (cont.)</a:t>
            </a:r>
            <a:endParaRPr lang="en-US" sz="2400" dirty="0">
              <a:solidFill>
                <a:schemeClr val="hlink"/>
              </a:solidFill>
              <a:latin typeface="Arial" charset="0"/>
            </a:endParaRPr>
          </a:p>
        </p:txBody>
      </p:sp>
      <p:sp>
        <p:nvSpPr>
          <p:cNvPr id="23"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3"/>
          <p:cNvSpPr txBox="1">
            <a:spLocks noChangeArrowheads="1"/>
          </p:cNvSpPr>
          <p:nvPr/>
        </p:nvSpPr>
        <p:spPr bwMode="auto">
          <a:xfrm>
            <a:off x="374090" y="1422351"/>
            <a:ext cx="8131175" cy="646331"/>
          </a:xfrm>
          <a:prstGeom prst="rect">
            <a:avLst/>
          </a:prstGeom>
          <a:noFill/>
          <a:ln w="9525">
            <a:noFill/>
            <a:miter lim="800000"/>
            <a:headEnd/>
            <a:tailEnd/>
          </a:ln>
        </p:spPr>
        <p:txBody>
          <a:bodyPr>
            <a:spAutoFit/>
          </a:bodyPr>
          <a:lstStyle/>
          <a:p>
            <a:pPr algn="ctr" eaLnBrk="1" hangingPunct="1"/>
            <a:r>
              <a:rPr lang="en-US" dirty="0">
                <a:solidFill>
                  <a:srgbClr val="0000FF"/>
                </a:solidFill>
                <a:latin typeface="Arial" charset="0"/>
              </a:rPr>
              <a:t>For a given mode, it can be shown that the resonant input resistance is proportional to the square of the cavity-mode field at the feed point. </a:t>
            </a:r>
          </a:p>
        </p:txBody>
      </p:sp>
      <p:graphicFrame>
        <p:nvGraphicFramePr>
          <p:cNvPr id="15362" name="Object 4"/>
          <p:cNvGraphicFramePr>
            <a:graphicFrameLocks noChangeAspect="1"/>
          </p:cNvGraphicFramePr>
          <p:nvPr/>
        </p:nvGraphicFramePr>
        <p:xfrm>
          <a:off x="883673" y="3205339"/>
          <a:ext cx="2524006" cy="623447"/>
        </p:xfrm>
        <a:graphic>
          <a:graphicData uri="http://schemas.openxmlformats.org/presentationml/2006/ole">
            <mc:AlternateContent xmlns:mc="http://schemas.openxmlformats.org/markup-compatibility/2006">
              <mc:Choice xmlns:v="urn:schemas-microsoft-com:vml" Requires="v">
                <p:oleObj spid="_x0000_s15406" name="Equation" r:id="rId3" imgW="1028254" imgH="253890" progId="Equation.DSMT4">
                  <p:embed/>
                </p:oleObj>
              </mc:Choice>
              <mc:Fallback>
                <p:oleObj name="Equation" r:id="rId3" imgW="1028254" imgH="253890"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73" y="3205339"/>
                        <a:ext cx="2524006" cy="623447"/>
                      </a:xfrm>
                      <a:prstGeom prst="rect">
                        <a:avLst/>
                      </a:prstGeom>
                      <a:solidFill>
                        <a:srgbClr val="FFFF99"/>
                      </a:solidFill>
                    </p:spPr>
                  </p:pic>
                </p:oleObj>
              </mc:Fallback>
            </mc:AlternateContent>
          </a:graphicData>
        </a:graphic>
      </p:graphicFrame>
      <p:sp>
        <p:nvSpPr>
          <p:cNvPr id="15366" name="Text Box 5"/>
          <p:cNvSpPr txBox="1">
            <a:spLocks noChangeArrowheads="1"/>
          </p:cNvSpPr>
          <p:nvPr/>
        </p:nvSpPr>
        <p:spPr bwMode="auto">
          <a:xfrm>
            <a:off x="784225" y="4251091"/>
            <a:ext cx="2060179" cy="400110"/>
          </a:xfrm>
          <a:prstGeom prst="rect">
            <a:avLst/>
          </a:prstGeom>
          <a:noFill/>
          <a:ln w="9525">
            <a:noFill/>
            <a:miter lim="800000"/>
            <a:headEnd/>
            <a:tailEnd/>
          </a:ln>
        </p:spPr>
        <p:txBody>
          <a:bodyPr wrap="none">
            <a:spAutoFit/>
          </a:bodyPr>
          <a:lstStyle/>
          <a:p>
            <a:pPr eaLnBrk="1" hangingPunct="1"/>
            <a:r>
              <a:rPr lang="en-US" sz="2000" dirty="0">
                <a:latin typeface="Arial" charset="0"/>
              </a:rPr>
              <a:t>For (</a:t>
            </a:r>
            <a:r>
              <a:rPr lang="en-US" sz="2000" dirty="0">
                <a:latin typeface="Times New Roman" pitchFamily="18" charset="0"/>
              </a:rPr>
              <a:t>1</a:t>
            </a:r>
            <a:r>
              <a:rPr lang="en-US" sz="2000" dirty="0">
                <a:latin typeface="Arial" charset="0"/>
              </a:rPr>
              <a:t>,</a:t>
            </a:r>
            <a:r>
              <a:rPr lang="en-US" sz="2000" dirty="0">
                <a:latin typeface="Times New Roman" pitchFamily="18" charset="0"/>
              </a:rPr>
              <a:t>0</a:t>
            </a:r>
            <a:r>
              <a:rPr lang="en-US" sz="2000" dirty="0">
                <a:latin typeface="Arial" charset="0"/>
              </a:rPr>
              <a:t>)  mode: </a:t>
            </a:r>
          </a:p>
        </p:txBody>
      </p:sp>
      <p:graphicFrame>
        <p:nvGraphicFramePr>
          <p:cNvPr id="15363" name="Object 6"/>
          <p:cNvGraphicFramePr>
            <a:graphicFrameLocks noChangeAspect="1"/>
          </p:cNvGraphicFramePr>
          <p:nvPr/>
        </p:nvGraphicFramePr>
        <p:xfrm>
          <a:off x="1031503" y="4808003"/>
          <a:ext cx="2305463" cy="922185"/>
        </p:xfrm>
        <a:graphic>
          <a:graphicData uri="http://schemas.openxmlformats.org/presentationml/2006/ole">
            <mc:AlternateContent xmlns:mc="http://schemas.openxmlformats.org/markup-compatibility/2006">
              <mc:Choice xmlns:v="urn:schemas-microsoft-com:vml" Requires="v">
                <p:oleObj spid="_x0000_s15407" name="Equation" r:id="rId5" imgW="1079032" imgH="431613" progId="Equation.DSMT4">
                  <p:embed/>
                </p:oleObj>
              </mc:Choice>
              <mc:Fallback>
                <p:oleObj name="Equation" r:id="rId5" imgW="1079032" imgH="431613" progId="Equation.DSMT4">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503" y="4808003"/>
                        <a:ext cx="2305463" cy="922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367" name="Group 7"/>
          <p:cNvGrpSpPr>
            <a:grpSpLocks/>
          </p:cNvGrpSpPr>
          <p:nvPr/>
        </p:nvGrpSpPr>
        <p:grpSpPr bwMode="auto">
          <a:xfrm>
            <a:off x="4896823" y="2864197"/>
            <a:ext cx="2681288" cy="3073400"/>
            <a:chOff x="3416" y="2201"/>
            <a:chExt cx="1689" cy="1936"/>
          </a:xfrm>
        </p:grpSpPr>
        <p:sp>
          <p:nvSpPr>
            <p:cNvPr id="15368" name="Text Box 8"/>
            <p:cNvSpPr txBox="1">
              <a:spLocks noChangeArrowheads="1"/>
            </p:cNvSpPr>
            <p:nvPr/>
          </p:nvSpPr>
          <p:spPr bwMode="auto">
            <a:xfrm>
              <a:off x="4023" y="3849"/>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15369" name="Rectangle 9"/>
            <p:cNvSpPr>
              <a:spLocks noChangeArrowheads="1"/>
            </p:cNvSpPr>
            <p:nvPr/>
          </p:nvSpPr>
          <p:spPr bwMode="auto">
            <a:xfrm>
              <a:off x="3736" y="2817"/>
              <a:ext cx="758" cy="101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5370" name="Line 10"/>
            <p:cNvSpPr>
              <a:spLocks noChangeShapeType="1"/>
            </p:cNvSpPr>
            <p:nvPr/>
          </p:nvSpPr>
          <p:spPr bwMode="auto">
            <a:xfrm>
              <a:off x="4553" y="3819"/>
              <a:ext cx="292" cy="0"/>
            </a:xfrm>
            <a:prstGeom prst="line">
              <a:avLst/>
            </a:prstGeom>
            <a:noFill/>
            <a:ln w="9525">
              <a:solidFill>
                <a:schemeClr val="tx1"/>
              </a:solidFill>
              <a:round/>
              <a:headEnd/>
              <a:tailEnd type="triangle" w="med" len="med"/>
            </a:ln>
          </p:spPr>
          <p:txBody>
            <a:bodyPr wrap="none"/>
            <a:lstStyle/>
            <a:p>
              <a:endParaRPr lang="en-US"/>
            </a:p>
          </p:txBody>
        </p:sp>
        <p:sp>
          <p:nvSpPr>
            <p:cNvPr id="15371" name="Text Box 11"/>
            <p:cNvSpPr txBox="1">
              <a:spLocks noChangeArrowheads="1"/>
            </p:cNvSpPr>
            <p:nvPr/>
          </p:nvSpPr>
          <p:spPr bwMode="auto">
            <a:xfrm>
              <a:off x="4904" y="3662"/>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5372" name="Text Box 12"/>
            <p:cNvSpPr txBox="1">
              <a:spLocks noChangeArrowheads="1"/>
            </p:cNvSpPr>
            <p:nvPr/>
          </p:nvSpPr>
          <p:spPr bwMode="auto">
            <a:xfrm>
              <a:off x="3416" y="3169"/>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15373" name="Text Box 14"/>
            <p:cNvSpPr txBox="1">
              <a:spLocks noChangeArrowheads="1"/>
            </p:cNvSpPr>
            <p:nvPr/>
          </p:nvSpPr>
          <p:spPr bwMode="auto">
            <a:xfrm>
              <a:off x="3797" y="2903"/>
              <a:ext cx="638" cy="288"/>
            </a:xfrm>
            <a:prstGeom prst="rect">
              <a:avLst/>
            </a:prstGeom>
            <a:noFill/>
            <a:ln w="9525">
              <a:noFill/>
              <a:miter lim="800000"/>
              <a:headEnd/>
              <a:tailEnd/>
            </a:ln>
          </p:spPr>
          <p:txBody>
            <a:bodyPr wrap="none">
              <a:spAutoFit/>
            </a:bodyPr>
            <a:lstStyle/>
            <a:p>
              <a:pPr eaLnBrk="1" hangingPunct="1"/>
              <a:r>
                <a:rPr lang="en-US" sz="2400" dirty="0">
                  <a:latin typeface="Times New Roman" pitchFamily="18" charset="0"/>
                </a:rPr>
                <a:t>(</a:t>
              </a:r>
              <a:r>
                <a:rPr lang="en-US" sz="2400" i="1" dirty="0">
                  <a:latin typeface="Times New Roman" pitchFamily="18" charset="0"/>
                </a:rPr>
                <a:t>x</a:t>
              </a:r>
              <a:r>
                <a:rPr lang="en-US" sz="2400" baseline="-25000" dirty="0">
                  <a:latin typeface="Times New Roman" pitchFamily="18" charset="0"/>
                </a:rPr>
                <a:t>0</a:t>
              </a:r>
              <a:r>
                <a:rPr lang="en-US" sz="2400" dirty="0">
                  <a:latin typeface="Times New Roman" pitchFamily="18" charset="0"/>
                </a:rPr>
                <a:t>, </a:t>
              </a:r>
              <a:r>
                <a:rPr lang="en-US" sz="2400" i="1" dirty="0">
                  <a:latin typeface="Times New Roman" pitchFamily="18" charset="0"/>
                </a:rPr>
                <a:t>y</a:t>
              </a:r>
              <a:r>
                <a:rPr lang="en-US" sz="2400" baseline="-25000" dirty="0">
                  <a:latin typeface="Times New Roman" pitchFamily="18" charset="0"/>
                </a:rPr>
                <a:t>0</a:t>
              </a:r>
              <a:r>
                <a:rPr lang="en-US" sz="2400" dirty="0">
                  <a:latin typeface="Times New Roman" pitchFamily="18" charset="0"/>
                </a:rPr>
                <a:t>)</a:t>
              </a:r>
            </a:p>
          </p:txBody>
        </p:sp>
        <p:sp>
          <p:nvSpPr>
            <p:cNvPr id="15374" name="Line 15"/>
            <p:cNvSpPr>
              <a:spLocks noChangeShapeType="1"/>
            </p:cNvSpPr>
            <p:nvPr/>
          </p:nvSpPr>
          <p:spPr bwMode="auto">
            <a:xfrm>
              <a:off x="3740" y="3330"/>
              <a:ext cx="758" cy="0"/>
            </a:xfrm>
            <a:prstGeom prst="line">
              <a:avLst/>
            </a:prstGeom>
            <a:noFill/>
            <a:ln w="9525">
              <a:solidFill>
                <a:schemeClr val="tx1"/>
              </a:solidFill>
              <a:prstDash val="dash"/>
              <a:round/>
              <a:headEnd/>
              <a:tailEnd/>
            </a:ln>
          </p:spPr>
          <p:txBody>
            <a:bodyPr wrap="none"/>
            <a:lstStyle/>
            <a:p>
              <a:endParaRPr lang="en-US"/>
            </a:p>
          </p:txBody>
        </p:sp>
        <p:sp>
          <p:nvSpPr>
            <p:cNvPr id="15375" name="Line 16"/>
            <p:cNvSpPr>
              <a:spLocks noChangeShapeType="1"/>
            </p:cNvSpPr>
            <p:nvPr/>
          </p:nvSpPr>
          <p:spPr bwMode="auto">
            <a:xfrm flipV="1">
              <a:off x="3724" y="2549"/>
              <a:ext cx="0" cy="213"/>
            </a:xfrm>
            <a:prstGeom prst="line">
              <a:avLst/>
            </a:prstGeom>
            <a:noFill/>
            <a:ln w="9525">
              <a:solidFill>
                <a:schemeClr val="tx1"/>
              </a:solidFill>
              <a:round/>
              <a:headEnd/>
              <a:tailEnd type="triangle" w="med" len="med"/>
            </a:ln>
          </p:spPr>
          <p:txBody>
            <a:bodyPr wrap="none"/>
            <a:lstStyle/>
            <a:p>
              <a:endParaRPr lang="en-US"/>
            </a:p>
          </p:txBody>
        </p:sp>
        <p:sp>
          <p:nvSpPr>
            <p:cNvPr id="15376" name="Text Box 17"/>
            <p:cNvSpPr txBox="1">
              <a:spLocks noChangeArrowheads="1"/>
            </p:cNvSpPr>
            <p:nvPr/>
          </p:nvSpPr>
          <p:spPr bwMode="auto">
            <a:xfrm>
              <a:off x="3631" y="2201"/>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5377" name="Oval 13"/>
            <p:cNvSpPr>
              <a:spLocks noChangeArrowheads="1"/>
            </p:cNvSpPr>
            <p:nvPr/>
          </p:nvSpPr>
          <p:spPr bwMode="auto">
            <a:xfrm>
              <a:off x="3863" y="3291"/>
              <a:ext cx="78" cy="7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8" name="Slide Number Placeholder 17"/>
          <p:cNvSpPr>
            <a:spLocks noGrp="1"/>
          </p:cNvSpPr>
          <p:nvPr>
            <p:ph type="sldNum" sz="quarter" idx="4"/>
          </p:nvPr>
        </p:nvSpPr>
        <p:spPr/>
        <p:txBody>
          <a:bodyPr/>
          <a:lstStyle/>
          <a:p>
            <a:pPr>
              <a:defRPr/>
            </a:pPr>
            <a:fld id="{70B0E88B-1183-42A5-A789-9A7FFF2AFA69}" type="slidenum">
              <a:rPr lang="en-US" smtClean="0"/>
              <a:pPr>
                <a:defRPr/>
              </a:pPr>
              <a:t>53</a:t>
            </a:fld>
            <a:endParaRPr lang="en-US" dirty="0"/>
          </a:p>
        </p:txBody>
      </p:sp>
      <p:sp>
        <p:nvSpPr>
          <p:cNvPr id="20"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21" name="TextBox 20"/>
          <p:cNvSpPr txBox="1"/>
          <p:nvPr/>
        </p:nvSpPr>
        <p:spPr>
          <a:xfrm>
            <a:off x="1292374" y="2198870"/>
            <a:ext cx="5992794" cy="646331"/>
          </a:xfrm>
          <a:prstGeom prst="rect">
            <a:avLst/>
          </a:prstGeom>
          <a:noFill/>
        </p:spPr>
        <p:txBody>
          <a:bodyPr wrap="none" rtlCol="0">
            <a:spAutoFit/>
          </a:bodyPr>
          <a:lstStyle/>
          <a:p>
            <a:pPr algn="ctr"/>
            <a:r>
              <a:rPr lang="en-US" dirty="0" smtClean="0">
                <a:latin typeface="Arial" pitchFamily="34" charset="0"/>
                <a:cs typeface="Arial" pitchFamily="34" charset="0"/>
              </a:rPr>
              <a:t>This is seen from the cavity-model eigenfunction analysis</a:t>
            </a:r>
          </a:p>
          <a:p>
            <a:pPr algn="ctr"/>
            <a:r>
              <a:rPr lang="en-US" dirty="0" smtClean="0">
                <a:latin typeface="Arial" pitchFamily="34" charset="0"/>
                <a:cs typeface="Arial" pitchFamily="34" charset="0"/>
              </a:rPr>
              <a:t> (please see the reference).</a:t>
            </a:r>
            <a:endParaRPr lang="en-US" dirty="0">
              <a:latin typeface="Arial" pitchFamily="34" charset="0"/>
              <a:cs typeface="Arial" pitchFamily="34" charset="0"/>
            </a:endParaRPr>
          </a:p>
        </p:txBody>
      </p:sp>
      <p:sp>
        <p:nvSpPr>
          <p:cNvPr id="22" name="Text Box 4"/>
          <p:cNvSpPr txBox="1">
            <a:spLocks noChangeArrowheads="1"/>
          </p:cNvSpPr>
          <p:nvPr/>
        </p:nvSpPr>
        <p:spPr bwMode="auto">
          <a:xfrm>
            <a:off x="2091437" y="840308"/>
            <a:ext cx="483978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Resonant Input </a:t>
            </a:r>
            <a:r>
              <a:rPr lang="en-US" sz="2400" dirty="0" smtClean="0">
                <a:solidFill>
                  <a:schemeClr val="hlink"/>
                </a:solidFill>
                <a:latin typeface="Arial" charset="0"/>
              </a:rPr>
              <a:t>Resistance (cont.)</a:t>
            </a:r>
            <a:endParaRPr lang="en-US" sz="2400" dirty="0">
              <a:solidFill>
                <a:schemeClr val="hlink"/>
              </a:solidFill>
              <a:latin typeface="Arial" charset="0"/>
            </a:endParaRPr>
          </a:p>
        </p:txBody>
      </p:sp>
      <p:sp>
        <p:nvSpPr>
          <p:cNvPr id="23" name="Rectangle 1"/>
          <p:cNvSpPr>
            <a:spLocks noChangeArrowheads="1"/>
          </p:cNvSpPr>
          <p:nvPr/>
        </p:nvSpPr>
        <p:spPr bwMode="auto">
          <a:xfrm>
            <a:off x="747539" y="6169325"/>
            <a:ext cx="76427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33375"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Y. T. Lo, D. Solomon, and W. F. Richards, “Theory and Experiment on Microstrip Antennas,”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TimesNewRomanPS-ItalicMT"/>
              </a:rPr>
              <a:t>IEEE Trans. Antennas Propagat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 vol. AP-27, no. 3 (March 1979): 137–145.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3"/>
          <p:cNvSpPr txBox="1">
            <a:spLocks noChangeArrowheads="1"/>
          </p:cNvSpPr>
          <p:nvPr/>
        </p:nvSpPr>
        <p:spPr bwMode="auto">
          <a:xfrm>
            <a:off x="1080181" y="2155146"/>
            <a:ext cx="2871299"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Hence, for (1,</a:t>
            </a:r>
            <a:r>
              <a:rPr lang="en-US" sz="2000" dirty="0">
                <a:solidFill>
                  <a:srgbClr val="0000FF"/>
                </a:solidFill>
                <a:latin typeface="Times New Roman" pitchFamily="18" charset="0"/>
              </a:rPr>
              <a:t>0</a:t>
            </a:r>
            <a:r>
              <a:rPr lang="en-US" sz="2000" dirty="0">
                <a:solidFill>
                  <a:srgbClr val="0000FF"/>
                </a:solidFill>
                <a:latin typeface="Arial" charset="0"/>
              </a:rPr>
              <a:t>)  mode: </a:t>
            </a:r>
          </a:p>
        </p:txBody>
      </p:sp>
      <p:graphicFrame>
        <p:nvGraphicFramePr>
          <p:cNvPr id="16386" name="Object 4"/>
          <p:cNvGraphicFramePr>
            <a:graphicFrameLocks noChangeAspect="1"/>
          </p:cNvGraphicFramePr>
          <p:nvPr/>
        </p:nvGraphicFramePr>
        <p:xfrm>
          <a:off x="889227" y="2763471"/>
          <a:ext cx="3218645" cy="1022718"/>
        </p:xfrm>
        <a:graphic>
          <a:graphicData uri="http://schemas.openxmlformats.org/presentationml/2006/ole">
            <mc:AlternateContent xmlns:mc="http://schemas.openxmlformats.org/markup-compatibility/2006">
              <mc:Choice xmlns:v="urn:schemas-microsoft-com:vml" Requires="v">
                <p:oleObj spid="_x0000_s16408" name="Equation" r:id="rId3" imgW="1358310" imgH="431613" progId="Equation.DSMT4">
                  <p:embed/>
                </p:oleObj>
              </mc:Choice>
              <mc:Fallback>
                <p:oleObj name="Equation" r:id="rId3" imgW="1358310" imgH="431613"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227" y="2763471"/>
                        <a:ext cx="3218645" cy="1022718"/>
                      </a:xfrm>
                      <a:prstGeom prst="rect">
                        <a:avLst/>
                      </a:prstGeom>
                      <a:solidFill>
                        <a:srgbClr val="FFFF99"/>
                      </a:solidFill>
                    </p:spPr>
                  </p:pic>
                </p:oleObj>
              </mc:Fallback>
            </mc:AlternateContent>
          </a:graphicData>
        </a:graphic>
      </p:graphicFrame>
      <p:sp>
        <p:nvSpPr>
          <p:cNvPr id="16389" name="Text Box 5"/>
          <p:cNvSpPr txBox="1">
            <a:spLocks noChangeArrowheads="1"/>
          </p:cNvSpPr>
          <p:nvPr/>
        </p:nvSpPr>
        <p:spPr bwMode="auto">
          <a:xfrm>
            <a:off x="535995" y="5165479"/>
            <a:ext cx="8179380" cy="1169551"/>
          </a:xfrm>
          <a:prstGeom prst="rect">
            <a:avLst/>
          </a:prstGeom>
          <a:noFill/>
          <a:ln w="9525">
            <a:noFill/>
            <a:miter lim="800000"/>
            <a:headEnd/>
            <a:tailEnd/>
          </a:ln>
        </p:spPr>
        <p:txBody>
          <a:bodyPr wrap="square">
            <a:spAutoFit/>
          </a:bodyPr>
          <a:lstStyle/>
          <a:p>
            <a:pPr algn="ctr" eaLnBrk="1" hangingPunct="1"/>
            <a:r>
              <a:rPr lang="en-US" dirty="0">
                <a:solidFill>
                  <a:srgbClr val="0000FF"/>
                </a:solidFill>
                <a:latin typeface="Arial" charset="0"/>
              </a:rPr>
              <a:t>The value of </a:t>
            </a:r>
            <a:r>
              <a:rPr lang="en-US" i="1" dirty="0">
                <a:solidFill>
                  <a:srgbClr val="0000FF"/>
                </a:solidFill>
                <a:latin typeface="Times New Roman" pitchFamily="18" charset="0"/>
              </a:rPr>
              <a:t>R</a:t>
            </a:r>
            <a:r>
              <a:rPr lang="en-US" i="1" baseline="-25000" dirty="0">
                <a:solidFill>
                  <a:srgbClr val="0000FF"/>
                </a:solidFill>
                <a:latin typeface="Times New Roman" pitchFamily="18" charset="0"/>
              </a:rPr>
              <a:t>edge</a:t>
            </a:r>
            <a:r>
              <a:rPr lang="en-US" dirty="0">
                <a:solidFill>
                  <a:srgbClr val="0000FF"/>
                </a:solidFill>
                <a:latin typeface="Arial" charset="0"/>
              </a:rPr>
              <a:t> depends strongly on the substrate </a:t>
            </a:r>
            <a:r>
              <a:rPr lang="en-US" dirty="0" smtClean="0">
                <a:solidFill>
                  <a:srgbClr val="0000FF"/>
                </a:solidFill>
                <a:latin typeface="Arial" charset="0"/>
              </a:rPr>
              <a:t>permittivity</a:t>
            </a:r>
          </a:p>
          <a:p>
            <a:pPr algn="ctr" eaLnBrk="1" hangingPunct="1">
              <a:spcAft>
                <a:spcPts val="600"/>
              </a:spcAft>
            </a:pPr>
            <a:r>
              <a:rPr lang="en-US" dirty="0" smtClean="0">
                <a:solidFill>
                  <a:srgbClr val="0000FF"/>
                </a:solidFill>
                <a:latin typeface="Arial" charset="0"/>
              </a:rPr>
              <a:t> (it is proportional to the permittivity).</a:t>
            </a:r>
          </a:p>
          <a:p>
            <a:pPr algn="ctr" eaLnBrk="1" hangingPunct="1">
              <a:spcAft>
                <a:spcPts val="600"/>
              </a:spcAft>
            </a:pPr>
            <a:endParaRPr lang="en-US" sz="600" dirty="0" smtClean="0">
              <a:solidFill>
                <a:srgbClr val="0000FF"/>
              </a:solidFill>
              <a:latin typeface="Arial" charset="0"/>
            </a:endParaRPr>
          </a:p>
          <a:p>
            <a:pPr algn="ctr" eaLnBrk="1" hangingPunct="1"/>
            <a:r>
              <a:rPr lang="en-US" dirty="0" smtClean="0">
                <a:solidFill>
                  <a:srgbClr val="0000FF"/>
                </a:solidFill>
                <a:latin typeface="Arial" charset="0"/>
              </a:rPr>
              <a:t> </a:t>
            </a:r>
            <a:r>
              <a:rPr lang="en-US" dirty="0">
                <a:solidFill>
                  <a:srgbClr val="0000FF"/>
                </a:solidFill>
                <a:latin typeface="Arial" charset="0"/>
              </a:rPr>
              <a:t>For a typical patch, it </a:t>
            </a:r>
            <a:r>
              <a:rPr lang="en-US" dirty="0" smtClean="0">
                <a:solidFill>
                  <a:srgbClr val="0000FF"/>
                </a:solidFill>
                <a:latin typeface="Arial" charset="0"/>
              </a:rPr>
              <a:t>is often in the range of 100-200 </a:t>
            </a:r>
            <a:r>
              <a:rPr lang="en-US" dirty="0">
                <a:solidFill>
                  <a:srgbClr val="0000FF"/>
                </a:solidFill>
                <a:latin typeface="Arial" charset="0"/>
              </a:rPr>
              <a:t>Ohms.</a:t>
            </a:r>
          </a:p>
        </p:txBody>
      </p:sp>
      <p:sp>
        <p:nvSpPr>
          <p:cNvPr id="28" name="Slide Number Placeholder 27"/>
          <p:cNvSpPr>
            <a:spLocks noGrp="1"/>
          </p:cNvSpPr>
          <p:nvPr>
            <p:ph type="sldNum" sz="quarter" idx="4"/>
          </p:nvPr>
        </p:nvSpPr>
        <p:spPr/>
        <p:txBody>
          <a:bodyPr/>
          <a:lstStyle/>
          <a:p>
            <a:pPr>
              <a:defRPr/>
            </a:pPr>
            <a:fld id="{70B0E88B-1183-42A5-A789-9A7FFF2AFA69}" type="slidenum">
              <a:rPr lang="en-US" smtClean="0"/>
              <a:pPr>
                <a:defRPr/>
              </a:pPr>
              <a:t>54</a:t>
            </a:fld>
            <a:endParaRPr lang="en-US" dirty="0"/>
          </a:p>
        </p:txBody>
      </p:sp>
      <p:sp>
        <p:nvSpPr>
          <p:cNvPr id="30"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grpSp>
        <p:nvGrpSpPr>
          <p:cNvPr id="31" name="Group 7"/>
          <p:cNvGrpSpPr>
            <a:grpSpLocks/>
          </p:cNvGrpSpPr>
          <p:nvPr/>
        </p:nvGrpSpPr>
        <p:grpSpPr bwMode="auto">
          <a:xfrm>
            <a:off x="5506875" y="1742973"/>
            <a:ext cx="2735263" cy="3073400"/>
            <a:chOff x="3382" y="2201"/>
            <a:chExt cx="1723" cy="1936"/>
          </a:xfrm>
        </p:grpSpPr>
        <p:sp>
          <p:nvSpPr>
            <p:cNvPr id="32" name="Text Box 8"/>
            <p:cNvSpPr txBox="1">
              <a:spLocks noChangeArrowheads="1"/>
            </p:cNvSpPr>
            <p:nvPr/>
          </p:nvSpPr>
          <p:spPr bwMode="auto">
            <a:xfrm>
              <a:off x="4037" y="3849"/>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33" name="Rectangle 9"/>
            <p:cNvSpPr>
              <a:spLocks noChangeArrowheads="1"/>
            </p:cNvSpPr>
            <p:nvPr/>
          </p:nvSpPr>
          <p:spPr bwMode="auto">
            <a:xfrm>
              <a:off x="3736" y="2817"/>
              <a:ext cx="758" cy="101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4" name="Line 10"/>
            <p:cNvSpPr>
              <a:spLocks noChangeShapeType="1"/>
            </p:cNvSpPr>
            <p:nvPr/>
          </p:nvSpPr>
          <p:spPr bwMode="auto">
            <a:xfrm>
              <a:off x="4553" y="3819"/>
              <a:ext cx="292" cy="0"/>
            </a:xfrm>
            <a:prstGeom prst="line">
              <a:avLst/>
            </a:prstGeom>
            <a:noFill/>
            <a:ln w="9525">
              <a:solidFill>
                <a:schemeClr val="tx1"/>
              </a:solidFill>
              <a:round/>
              <a:headEnd/>
              <a:tailEnd type="triangle" w="med" len="med"/>
            </a:ln>
          </p:spPr>
          <p:txBody>
            <a:bodyPr wrap="none"/>
            <a:lstStyle/>
            <a:p>
              <a:endParaRPr lang="en-US"/>
            </a:p>
          </p:txBody>
        </p:sp>
        <p:sp>
          <p:nvSpPr>
            <p:cNvPr id="35" name="Text Box 11"/>
            <p:cNvSpPr txBox="1">
              <a:spLocks noChangeArrowheads="1"/>
            </p:cNvSpPr>
            <p:nvPr/>
          </p:nvSpPr>
          <p:spPr bwMode="auto">
            <a:xfrm>
              <a:off x="4904" y="3662"/>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36" name="Text Box 12"/>
            <p:cNvSpPr txBox="1">
              <a:spLocks noChangeArrowheads="1"/>
            </p:cNvSpPr>
            <p:nvPr/>
          </p:nvSpPr>
          <p:spPr bwMode="auto">
            <a:xfrm>
              <a:off x="3382" y="3204"/>
              <a:ext cx="276"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sp>
          <p:nvSpPr>
            <p:cNvPr id="37" name="Text Box 14"/>
            <p:cNvSpPr txBox="1">
              <a:spLocks noChangeArrowheads="1"/>
            </p:cNvSpPr>
            <p:nvPr/>
          </p:nvSpPr>
          <p:spPr bwMode="auto">
            <a:xfrm>
              <a:off x="3797" y="2903"/>
              <a:ext cx="638" cy="288"/>
            </a:xfrm>
            <a:prstGeom prst="rect">
              <a:avLst/>
            </a:prstGeom>
            <a:noFill/>
            <a:ln w="9525">
              <a:noFill/>
              <a:miter lim="800000"/>
              <a:headEnd/>
              <a:tailEnd/>
            </a:ln>
          </p:spPr>
          <p:txBody>
            <a:bodyPr wrap="none">
              <a:spAutoFit/>
            </a:bodyPr>
            <a:lstStyle/>
            <a:p>
              <a:pPr eaLnBrk="1" hangingPunct="1"/>
              <a:r>
                <a:rPr lang="en-US" sz="2400" dirty="0">
                  <a:latin typeface="Times New Roman" pitchFamily="18" charset="0"/>
                </a:rPr>
                <a:t>(</a:t>
              </a:r>
              <a:r>
                <a:rPr lang="en-US" sz="2400" i="1" dirty="0">
                  <a:latin typeface="Times New Roman" pitchFamily="18" charset="0"/>
                </a:rPr>
                <a:t>x</a:t>
              </a:r>
              <a:r>
                <a:rPr lang="en-US" sz="2400" baseline="-25000" dirty="0">
                  <a:latin typeface="Times New Roman" pitchFamily="18" charset="0"/>
                </a:rPr>
                <a:t>0</a:t>
              </a:r>
              <a:r>
                <a:rPr lang="en-US" sz="2400" dirty="0">
                  <a:latin typeface="Times New Roman" pitchFamily="18" charset="0"/>
                </a:rPr>
                <a:t>, </a:t>
              </a:r>
              <a:r>
                <a:rPr lang="en-US" sz="2400" i="1" dirty="0">
                  <a:latin typeface="Times New Roman" pitchFamily="18" charset="0"/>
                </a:rPr>
                <a:t>y</a:t>
              </a:r>
              <a:r>
                <a:rPr lang="en-US" sz="2400" baseline="-25000" dirty="0">
                  <a:latin typeface="Times New Roman" pitchFamily="18" charset="0"/>
                </a:rPr>
                <a:t>0</a:t>
              </a:r>
              <a:r>
                <a:rPr lang="en-US" sz="2400" dirty="0">
                  <a:latin typeface="Times New Roman" pitchFamily="18" charset="0"/>
                </a:rPr>
                <a:t>)</a:t>
              </a:r>
            </a:p>
          </p:txBody>
        </p:sp>
        <p:sp>
          <p:nvSpPr>
            <p:cNvPr id="38" name="Line 15"/>
            <p:cNvSpPr>
              <a:spLocks noChangeShapeType="1"/>
            </p:cNvSpPr>
            <p:nvPr/>
          </p:nvSpPr>
          <p:spPr bwMode="auto">
            <a:xfrm>
              <a:off x="3740" y="3330"/>
              <a:ext cx="758" cy="0"/>
            </a:xfrm>
            <a:prstGeom prst="line">
              <a:avLst/>
            </a:prstGeom>
            <a:noFill/>
            <a:ln w="9525">
              <a:solidFill>
                <a:schemeClr val="tx1"/>
              </a:solidFill>
              <a:prstDash val="dash"/>
              <a:round/>
              <a:headEnd/>
              <a:tailEnd/>
            </a:ln>
          </p:spPr>
          <p:txBody>
            <a:bodyPr wrap="none"/>
            <a:lstStyle/>
            <a:p>
              <a:endParaRPr lang="en-US"/>
            </a:p>
          </p:txBody>
        </p:sp>
        <p:sp>
          <p:nvSpPr>
            <p:cNvPr id="39" name="Line 16"/>
            <p:cNvSpPr>
              <a:spLocks noChangeShapeType="1"/>
            </p:cNvSpPr>
            <p:nvPr/>
          </p:nvSpPr>
          <p:spPr bwMode="auto">
            <a:xfrm flipV="1">
              <a:off x="3724" y="2549"/>
              <a:ext cx="0" cy="213"/>
            </a:xfrm>
            <a:prstGeom prst="line">
              <a:avLst/>
            </a:prstGeom>
            <a:noFill/>
            <a:ln w="9525">
              <a:solidFill>
                <a:schemeClr val="tx1"/>
              </a:solidFill>
              <a:round/>
              <a:headEnd/>
              <a:tailEnd type="triangle" w="med" len="med"/>
            </a:ln>
          </p:spPr>
          <p:txBody>
            <a:bodyPr wrap="none"/>
            <a:lstStyle/>
            <a:p>
              <a:endParaRPr lang="en-US"/>
            </a:p>
          </p:txBody>
        </p:sp>
        <p:sp>
          <p:nvSpPr>
            <p:cNvPr id="40" name="Text Box 17"/>
            <p:cNvSpPr txBox="1">
              <a:spLocks noChangeArrowheads="1"/>
            </p:cNvSpPr>
            <p:nvPr/>
          </p:nvSpPr>
          <p:spPr bwMode="auto">
            <a:xfrm>
              <a:off x="3631" y="2201"/>
              <a:ext cx="201"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41" name="Oval 13"/>
            <p:cNvSpPr>
              <a:spLocks noChangeArrowheads="1"/>
            </p:cNvSpPr>
            <p:nvPr/>
          </p:nvSpPr>
          <p:spPr bwMode="auto">
            <a:xfrm>
              <a:off x="3863" y="3291"/>
              <a:ext cx="78" cy="7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9" name="Text Box 4"/>
          <p:cNvSpPr txBox="1">
            <a:spLocks noChangeArrowheads="1"/>
          </p:cNvSpPr>
          <p:nvPr/>
        </p:nvSpPr>
        <p:spPr bwMode="auto">
          <a:xfrm>
            <a:off x="2037009" y="1014480"/>
            <a:ext cx="4839786"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Resonant Input </a:t>
            </a:r>
            <a:r>
              <a:rPr lang="en-US" sz="2400" dirty="0" smtClean="0">
                <a:solidFill>
                  <a:schemeClr val="hlink"/>
                </a:solidFill>
                <a:latin typeface="Arial" charset="0"/>
              </a:rPr>
              <a:t>Resistance (cont.)</a:t>
            </a:r>
            <a:endParaRPr lang="en-US" sz="2400" dirty="0">
              <a:solidFill>
                <a:schemeClr val="hlink"/>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17930" y="1206009"/>
            <a:ext cx="6959600" cy="4960257"/>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86019" name="Picture 3"/>
          <p:cNvPicPr>
            <a:picLocks noChangeAspect="1" noChangeArrowheads="1"/>
          </p:cNvPicPr>
          <p:nvPr/>
        </p:nvPicPr>
        <p:blipFill>
          <a:blip r:embed="rId3" cstate="print"/>
          <a:srcRect/>
          <a:stretch>
            <a:fillRect/>
          </a:stretch>
        </p:blipFill>
        <p:spPr bwMode="auto">
          <a:xfrm>
            <a:off x="260805" y="1357729"/>
            <a:ext cx="7621588" cy="4673600"/>
          </a:xfrm>
          <a:prstGeom prst="rect">
            <a:avLst/>
          </a:prstGeom>
          <a:noFill/>
          <a:ln w="9525">
            <a:noFill/>
            <a:miter lim="800000"/>
            <a:headEnd/>
            <a:tailEnd/>
          </a:ln>
        </p:spPr>
      </p:pic>
      <p:sp>
        <p:nvSpPr>
          <p:cNvPr id="86020" name="Text Box 4"/>
          <p:cNvSpPr txBox="1">
            <a:spLocks noChangeArrowheads="1"/>
          </p:cNvSpPr>
          <p:nvPr/>
        </p:nvSpPr>
        <p:spPr bwMode="auto">
          <a:xfrm>
            <a:off x="2237922" y="6254981"/>
            <a:ext cx="20891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sym typeface="Symbol" pitchFamily="18" charset="2"/>
              </a:rPr>
              <a:t></a:t>
            </a:r>
            <a:r>
              <a:rPr lang="en-US" sz="2400" i="1" baseline="-25000" dirty="0">
                <a:latin typeface="Times New Roman" pitchFamily="18" charset="0"/>
                <a:sym typeface="Symbol" pitchFamily="18" charset="2"/>
              </a:rPr>
              <a:t>r</a:t>
            </a:r>
            <a:r>
              <a:rPr lang="en-US" sz="2400" dirty="0">
                <a:latin typeface="Times New Roman" pitchFamily="18" charset="0"/>
              </a:rPr>
              <a:t> = 2.2 </a:t>
            </a:r>
            <a:r>
              <a:rPr lang="en-US" sz="2000" dirty="0">
                <a:latin typeface="Arial" charset="0"/>
              </a:rPr>
              <a:t>or</a:t>
            </a:r>
            <a:r>
              <a:rPr lang="en-US" sz="2400" dirty="0">
                <a:latin typeface="Times New Roman" pitchFamily="18" charset="0"/>
              </a:rPr>
              <a:t> 10.8</a:t>
            </a:r>
          </a:p>
        </p:txBody>
      </p:sp>
      <p:sp>
        <p:nvSpPr>
          <p:cNvPr id="86021" name="Text Box 5"/>
          <p:cNvSpPr txBox="1">
            <a:spLocks noChangeArrowheads="1"/>
          </p:cNvSpPr>
          <p:nvPr/>
        </p:nvSpPr>
        <p:spPr bwMode="auto">
          <a:xfrm>
            <a:off x="4645706" y="6248404"/>
            <a:ext cx="139700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r>
              <a:rPr lang="en-US" sz="2400" dirty="0">
                <a:latin typeface="Times New Roman" pitchFamily="18" charset="0"/>
              </a:rPr>
              <a:t>/</a:t>
            </a:r>
            <a:r>
              <a:rPr lang="en-US" sz="2400" i="1" dirty="0">
                <a:latin typeface="Times New Roman" pitchFamily="18" charset="0"/>
              </a:rPr>
              <a:t>L</a:t>
            </a:r>
            <a:r>
              <a:rPr lang="en-US" sz="2400" dirty="0">
                <a:latin typeface="Times New Roman" pitchFamily="18" charset="0"/>
              </a:rPr>
              <a:t> = 1.5</a:t>
            </a:r>
          </a:p>
        </p:txBody>
      </p:sp>
      <p:sp>
        <p:nvSpPr>
          <p:cNvPr id="86022" name="Text Box 6"/>
          <p:cNvSpPr txBox="1">
            <a:spLocks noChangeArrowheads="1"/>
          </p:cNvSpPr>
          <p:nvPr/>
        </p:nvSpPr>
        <p:spPr bwMode="auto">
          <a:xfrm>
            <a:off x="7601180" y="2574190"/>
            <a:ext cx="1160462" cy="457200"/>
          </a:xfrm>
          <a:prstGeom prst="rect">
            <a:avLst/>
          </a:prstGeom>
          <a:solidFill>
            <a:srgbClr val="FFFF99"/>
          </a:solidFill>
          <a:ln w="9525">
            <a:noFill/>
            <a:miter lim="800000"/>
            <a:headEnd/>
            <a:tailEnd/>
          </a:ln>
        </p:spPr>
        <p:txBody>
          <a:bodyPr wrap="none">
            <a:spAutoFit/>
          </a:bodyPr>
          <a:lstStyle/>
          <a:p>
            <a:pPr eaLnBrk="1" hangingPunct="1"/>
            <a:r>
              <a:rPr lang="en-US" sz="2400" i="1" dirty="0">
                <a:latin typeface="Times New Roman" pitchFamily="18" charset="0"/>
              </a:rPr>
              <a:t>x</a:t>
            </a:r>
            <a:r>
              <a:rPr lang="en-US" sz="2400" baseline="-25000" dirty="0">
                <a:latin typeface="Times New Roman" pitchFamily="18" charset="0"/>
              </a:rPr>
              <a:t>0</a:t>
            </a:r>
            <a:r>
              <a:rPr lang="en-US" sz="2400" i="1" baseline="-25000" dirty="0">
                <a:latin typeface="Times New Roman" pitchFamily="18" charset="0"/>
              </a:rPr>
              <a:t> </a:t>
            </a:r>
            <a:r>
              <a:rPr lang="en-US" sz="2400" i="1" dirty="0">
                <a:latin typeface="Times New Roman" pitchFamily="18" charset="0"/>
              </a:rPr>
              <a:t>= L/</a:t>
            </a:r>
            <a:r>
              <a:rPr lang="en-US" sz="2400" dirty="0">
                <a:latin typeface="Times New Roman" pitchFamily="18" charset="0"/>
              </a:rPr>
              <a:t>4</a:t>
            </a:r>
          </a:p>
        </p:txBody>
      </p:sp>
      <p:sp>
        <p:nvSpPr>
          <p:cNvPr id="86023" name="Text Box 7"/>
          <p:cNvSpPr txBox="1">
            <a:spLocks noChangeArrowheads="1"/>
          </p:cNvSpPr>
          <p:nvPr/>
        </p:nvSpPr>
        <p:spPr bwMode="auto">
          <a:xfrm>
            <a:off x="2052877" y="728099"/>
            <a:ext cx="4259499" cy="400110"/>
          </a:xfrm>
          <a:prstGeom prst="rect">
            <a:avLst/>
          </a:prstGeom>
          <a:noFill/>
          <a:ln w="9525">
            <a:noFill/>
            <a:miter lim="800000"/>
            <a:headEnd/>
            <a:tailEnd/>
          </a:ln>
        </p:spPr>
        <p:txBody>
          <a:bodyPr wrap="none">
            <a:spAutoFit/>
          </a:bodyPr>
          <a:lstStyle/>
          <a:p>
            <a:pPr eaLnBrk="1" hangingPunct="1"/>
            <a:r>
              <a:rPr lang="en-US" sz="2000" dirty="0">
                <a:solidFill>
                  <a:schemeClr val="hlink"/>
                </a:solidFill>
                <a:latin typeface="Arial" charset="0"/>
              </a:rPr>
              <a:t>Results: Resonant </a:t>
            </a:r>
            <a:r>
              <a:rPr lang="en-US" sz="2000" dirty="0" smtClean="0">
                <a:solidFill>
                  <a:schemeClr val="hlink"/>
                </a:solidFill>
                <a:latin typeface="Arial" charset="0"/>
              </a:rPr>
              <a:t>Input </a:t>
            </a:r>
            <a:r>
              <a:rPr lang="en-US" sz="2000" dirty="0">
                <a:solidFill>
                  <a:schemeClr val="hlink"/>
                </a:solidFill>
                <a:latin typeface="Arial" charset="0"/>
              </a:rPr>
              <a:t>R</a:t>
            </a:r>
            <a:r>
              <a:rPr lang="en-US" sz="2000" dirty="0" smtClean="0">
                <a:solidFill>
                  <a:schemeClr val="hlink"/>
                </a:solidFill>
                <a:latin typeface="Arial" charset="0"/>
              </a:rPr>
              <a:t>esistance</a:t>
            </a:r>
            <a:endParaRPr lang="en-US" sz="2000" dirty="0">
              <a:solidFill>
                <a:schemeClr val="hlink"/>
              </a:solidFill>
              <a:latin typeface="Arial" charset="0"/>
            </a:endParaRPr>
          </a:p>
        </p:txBody>
      </p:sp>
      <p:sp>
        <p:nvSpPr>
          <p:cNvPr id="86024" name="Text Box 8"/>
          <p:cNvSpPr txBox="1">
            <a:spLocks noChangeArrowheads="1"/>
          </p:cNvSpPr>
          <p:nvPr/>
        </p:nvSpPr>
        <p:spPr bwMode="auto">
          <a:xfrm>
            <a:off x="2590804" y="1754604"/>
            <a:ext cx="4065134" cy="584775"/>
          </a:xfrm>
          <a:prstGeom prst="rect">
            <a:avLst/>
          </a:prstGeom>
          <a:solidFill>
            <a:schemeClr val="bg1"/>
          </a:solidFill>
          <a:ln w="9525">
            <a:solidFill>
              <a:srgbClr val="0000FF"/>
            </a:solidFill>
            <a:miter lim="800000"/>
            <a:headEnd/>
            <a:tailEnd/>
          </a:ln>
        </p:spPr>
        <p:txBody>
          <a:bodyPr wrap="square">
            <a:spAutoFit/>
          </a:bodyPr>
          <a:lstStyle/>
          <a:p>
            <a:pPr algn="ctr" eaLnBrk="1" hangingPunct="1"/>
            <a:r>
              <a:rPr lang="en-US" sz="1600" dirty="0">
                <a:solidFill>
                  <a:srgbClr val="0000FF"/>
                </a:solidFill>
                <a:latin typeface="Arial" charset="0"/>
              </a:rPr>
              <a:t>The </a:t>
            </a:r>
            <a:r>
              <a:rPr lang="en-US" sz="1600" dirty="0" smtClean="0">
                <a:solidFill>
                  <a:srgbClr val="0000FF"/>
                </a:solidFill>
                <a:latin typeface="Arial" charset="0"/>
              </a:rPr>
              <a:t>solid curves are </a:t>
            </a:r>
            <a:r>
              <a:rPr lang="en-US" sz="1600" dirty="0">
                <a:solidFill>
                  <a:srgbClr val="0000FF"/>
                </a:solidFill>
                <a:latin typeface="Arial" charset="0"/>
              </a:rPr>
              <a:t>from a CAD </a:t>
            </a:r>
            <a:r>
              <a:rPr lang="en-US" sz="1600" dirty="0" smtClean="0">
                <a:solidFill>
                  <a:srgbClr val="0000FF"/>
                </a:solidFill>
                <a:latin typeface="Arial" charset="0"/>
              </a:rPr>
              <a:t>formula (given later.)</a:t>
            </a:r>
            <a:endParaRPr lang="en-US" sz="1600" dirty="0">
              <a:solidFill>
                <a:srgbClr val="0000FF"/>
              </a:solidFill>
              <a:latin typeface="Arial" charset="0"/>
            </a:endParaRPr>
          </a:p>
        </p:txBody>
      </p:sp>
      <p:grpSp>
        <p:nvGrpSpPr>
          <p:cNvPr id="86025" name="Group 9"/>
          <p:cNvGrpSpPr>
            <a:grpSpLocks/>
          </p:cNvGrpSpPr>
          <p:nvPr/>
        </p:nvGrpSpPr>
        <p:grpSpPr bwMode="auto">
          <a:xfrm>
            <a:off x="7053019" y="3111350"/>
            <a:ext cx="2049463" cy="2867025"/>
            <a:chOff x="4469" y="2410"/>
            <a:chExt cx="1291" cy="1806"/>
          </a:xfrm>
        </p:grpSpPr>
        <p:sp>
          <p:nvSpPr>
            <p:cNvPr id="86027" name="Text Box 10"/>
            <p:cNvSpPr txBox="1">
              <a:spLocks noChangeArrowheads="1"/>
            </p:cNvSpPr>
            <p:nvPr/>
          </p:nvSpPr>
          <p:spPr bwMode="auto">
            <a:xfrm>
              <a:off x="5021" y="3964"/>
              <a:ext cx="206"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86028" name="Rectangle 11"/>
            <p:cNvSpPr>
              <a:spLocks noChangeArrowheads="1"/>
            </p:cNvSpPr>
            <p:nvPr/>
          </p:nvSpPr>
          <p:spPr bwMode="auto">
            <a:xfrm>
              <a:off x="4720" y="2967"/>
              <a:ext cx="758" cy="1010"/>
            </a:xfrm>
            <a:prstGeom prst="rect">
              <a:avLst/>
            </a:prstGeom>
            <a:solidFill>
              <a:srgbClr val="FF9900"/>
            </a:solidFill>
            <a:ln w="9525">
              <a:solidFill>
                <a:schemeClr val="tx1"/>
              </a:solidFill>
              <a:miter lim="800000"/>
              <a:headEnd/>
              <a:tailEnd/>
            </a:ln>
          </p:spPr>
          <p:txBody>
            <a:bodyPr wrap="none" anchor="ctr"/>
            <a:lstStyle/>
            <a:p>
              <a:endParaRPr lang="en-US" sz="2000"/>
            </a:p>
          </p:txBody>
        </p:sp>
        <p:sp>
          <p:nvSpPr>
            <p:cNvPr id="86029" name="Line 12"/>
            <p:cNvSpPr>
              <a:spLocks noChangeShapeType="1"/>
            </p:cNvSpPr>
            <p:nvPr/>
          </p:nvSpPr>
          <p:spPr bwMode="auto">
            <a:xfrm flipV="1">
              <a:off x="5515" y="3969"/>
              <a:ext cx="245" cy="0"/>
            </a:xfrm>
            <a:prstGeom prst="line">
              <a:avLst/>
            </a:prstGeom>
            <a:noFill/>
            <a:ln w="9525">
              <a:solidFill>
                <a:schemeClr val="tx1"/>
              </a:solidFill>
              <a:round/>
              <a:headEnd/>
              <a:tailEnd type="triangle" w="med" len="med"/>
            </a:ln>
          </p:spPr>
          <p:txBody>
            <a:bodyPr wrap="none"/>
            <a:lstStyle/>
            <a:p>
              <a:endParaRPr lang="en-US" sz="2000"/>
            </a:p>
          </p:txBody>
        </p:sp>
        <p:sp>
          <p:nvSpPr>
            <p:cNvPr id="86030" name="Text Box 13"/>
            <p:cNvSpPr txBox="1">
              <a:spLocks noChangeArrowheads="1"/>
            </p:cNvSpPr>
            <p:nvPr/>
          </p:nvSpPr>
          <p:spPr bwMode="auto">
            <a:xfrm>
              <a:off x="5548" y="3953"/>
              <a:ext cx="188" cy="252"/>
            </a:xfrm>
            <a:prstGeom prst="rect">
              <a:avLst/>
            </a:prstGeom>
            <a:noFill/>
            <a:ln w="9525">
              <a:noFill/>
              <a:miter lim="800000"/>
              <a:headEnd/>
              <a:tailEnd/>
            </a:ln>
          </p:spPr>
          <p:txBody>
            <a:bodyPr wrap="none">
              <a:spAutoFit/>
            </a:bodyPr>
            <a:lstStyle/>
            <a:p>
              <a:pPr eaLnBrk="1" hangingPunct="1"/>
              <a:r>
                <a:rPr lang="en-US" sz="2000" i="1">
                  <a:latin typeface="Times New Roman" pitchFamily="18" charset="0"/>
                </a:rPr>
                <a:t>x</a:t>
              </a:r>
            </a:p>
          </p:txBody>
        </p:sp>
        <p:sp>
          <p:nvSpPr>
            <p:cNvPr id="86031" name="Text Box 14"/>
            <p:cNvSpPr txBox="1">
              <a:spLocks noChangeArrowheads="1"/>
            </p:cNvSpPr>
            <p:nvPr/>
          </p:nvSpPr>
          <p:spPr bwMode="auto">
            <a:xfrm>
              <a:off x="4469" y="3361"/>
              <a:ext cx="251"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86032" name="Text Box 16"/>
            <p:cNvSpPr txBox="1">
              <a:spLocks noChangeArrowheads="1"/>
            </p:cNvSpPr>
            <p:nvPr/>
          </p:nvSpPr>
          <p:spPr bwMode="auto">
            <a:xfrm>
              <a:off x="4795" y="3067"/>
              <a:ext cx="555" cy="252"/>
            </a:xfrm>
            <a:prstGeom prst="rect">
              <a:avLst/>
            </a:prstGeom>
            <a:noFill/>
            <a:ln w="9525">
              <a:noFill/>
              <a:miter lim="800000"/>
              <a:headEnd/>
              <a:tailEnd/>
            </a:ln>
          </p:spPr>
          <p:txBody>
            <a:bodyPr wrap="none">
              <a:spAutoFit/>
            </a:bodyPr>
            <a:lstStyle/>
            <a:p>
              <a:pPr eaLnBrk="1" hangingPunct="1"/>
              <a:r>
                <a:rPr lang="en-US" sz="2000" dirty="0">
                  <a:latin typeface="Times New Roman" pitchFamily="18" charset="0"/>
                </a:rPr>
                <a:t>(</a:t>
              </a:r>
              <a:r>
                <a:rPr lang="en-US" sz="2000" i="1" dirty="0">
                  <a:latin typeface="Times New Roman" pitchFamily="18" charset="0"/>
                </a:rPr>
                <a:t>x</a:t>
              </a:r>
              <a:r>
                <a:rPr lang="en-US" sz="2000" baseline="-25000" dirty="0">
                  <a:latin typeface="Times New Roman" pitchFamily="18" charset="0"/>
                </a:rPr>
                <a:t>0</a:t>
              </a:r>
              <a:r>
                <a:rPr lang="en-US" sz="2000" dirty="0">
                  <a:latin typeface="Times New Roman" pitchFamily="18" charset="0"/>
                </a:rPr>
                <a:t>, </a:t>
              </a:r>
              <a:r>
                <a:rPr lang="en-US" sz="2000" i="1" dirty="0">
                  <a:latin typeface="Times New Roman" pitchFamily="18" charset="0"/>
                </a:rPr>
                <a:t>y</a:t>
              </a:r>
              <a:r>
                <a:rPr lang="en-US" sz="2000" baseline="-25000" dirty="0">
                  <a:latin typeface="Times New Roman" pitchFamily="18" charset="0"/>
                </a:rPr>
                <a:t>0</a:t>
              </a:r>
              <a:r>
                <a:rPr lang="en-US" sz="2000" dirty="0">
                  <a:latin typeface="Times New Roman" pitchFamily="18" charset="0"/>
                </a:rPr>
                <a:t>)</a:t>
              </a:r>
            </a:p>
          </p:txBody>
        </p:sp>
        <p:sp>
          <p:nvSpPr>
            <p:cNvPr id="86033" name="Line 17"/>
            <p:cNvSpPr>
              <a:spLocks noChangeShapeType="1"/>
            </p:cNvSpPr>
            <p:nvPr/>
          </p:nvSpPr>
          <p:spPr bwMode="auto">
            <a:xfrm>
              <a:off x="4724" y="3480"/>
              <a:ext cx="758" cy="0"/>
            </a:xfrm>
            <a:prstGeom prst="line">
              <a:avLst/>
            </a:prstGeom>
            <a:noFill/>
            <a:ln w="9525">
              <a:solidFill>
                <a:schemeClr val="tx1"/>
              </a:solidFill>
              <a:prstDash val="dash"/>
              <a:round/>
              <a:headEnd/>
              <a:tailEnd/>
            </a:ln>
          </p:spPr>
          <p:txBody>
            <a:bodyPr wrap="none"/>
            <a:lstStyle/>
            <a:p>
              <a:endParaRPr lang="en-US" sz="2000"/>
            </a:p>
          </p:txBody>
        </p:sp>
        <p:sp>
          <p:nvSpPr>
            <p:cNvPr id="86034" name="Line 18"/>
            <p:cNvSpPr>
              <a:spLocks noChangeShapeType="1"/>
            </p:cNvSpPr>
            <p:nvPr/>
          </p:nvSpPr>
          <p:spPr bwMode="auto">
            <a:xfrm flipV="1">
              <a:off x="4708" y="2708"/>
              <a:ext cx="0" cy="213"/>
            </a:xfrm>
            <a:prstGeom prst="line">
              <a:avLst/>
            </a:prstGeom>
            <a:noFill/>
            <a:ln w="9525">
              <a:solidFill>
                <a:schemeClr val="tx1"/>
              </a:solidFill>
              <a:round/>
              <a:headEnd/>
              <a:tailEnd type="triangle" w="med" len="med"/>
            </a:ln>
          </p:spPr>
          <p:txBody>
            <a:bodyPr wrap="none"/>
            <a:lstStyle/>
            <a:p>
              <a:endParaRPr lang="en-US" sz="2000"/>
            </a:p>
          </p:txBody>
        </p:sp>
        <p:sp>
          <p:nvSpPr>
            <p:cNvPr id="86035" name="Text Box 19"/>
            <p:cNvSpPr txBox="1">
              <a:spLocks noChangeArrowheads="1"/>
            </p:cNvSpPr>
            <p:nvPr/>
          </p:nvSpPr>
          <p:spPr bwMode="auto">
            <a:xfrm>
              <a:off x="4611" y="2410"/>
              <a:ext cx="188" cy="252"/>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y</a:t>
              </a:r>
            </a:p>
          </p:txBody>
        </p:sp>
        <p:sp>
          <p:nvSpPr>
            <p:cNvPr id="86036" name="Oval 15"/>
            <p:cNvSpPr>
              <a:spLocks noChangeArrowheads="1"/>
            </p:cNvSpPr>
            <p:nvPr/>
          </p:nvSpPr>
          <p:spPr bwMode="auto">
            <a:xfrm>
              <a:off x="4869" y="3441"/>
              <a:ext cx="78" cy="78"/>
            </a:xfrm>
            <a:prstGeom prst="ellipse">
              <a:avLst/>
            </a:prstGeom>
            <a:solidFill>
              <a:schemeClr val="accent1"/>
            </a:solidFill>
            <a:ln w="9525">
              <a:solidFill>
                <a:schemeClr val="tx1"/>
              </a:solidFill>
              <a:round/>
              <a:headEnd/>
              <a:tailEnd/>
            </a:ln>
          </p:spPr>
          <p:txBody>
            <a:bodyPr wrap="none" anchor="ctr"/>
            <a:lstStyle/>
            <a:p>
              <a:endParaRPr lang="en-US" sz="2000"/>
            </a:p>
          </p:txBody>
        </p:sp>
      </p:grpSp>
      <p:sp>
        <p:nvSpPr>
          <p:cNvPr id="86026" name="Text Box 20"/>
          <p:cNvSpPr txBox="1">
            <a:spLocks noChangeArrowheads="1"/>
          </p:cNvSpPr>
          <p:nvPr/>
        </p:nvSpPr>
        <p:spPr bwMode="auto">
          <a:xfrm>
            <a:off x="7603220" y="1935787"/>
            <a:ext cx="1235075"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r>
              <a:rPr lang="en-US" sz="2400" baseline="-25000" dirty="0">
                <a:latin typeface="Times New Roman" pitchFamily="18" charset="0"/>
              </a:rPr>
              <a:t>0</a:t>
            </a:r>
            <a:r>
              <a:rPr lang="en-US" sz="2400" dirty="0">
                <a:latin typeface="Times New Roman" pitchFamily="18" charset="0"/>
              </a:rPr>
              <a:t> = </a:t>
            </a:r>
            <a:r>
              <a:rPr lang="en-US" sz="2400" i="1" dirty="0">
                <a:latin typeface="Times New Roman" pitchFamily="18" charset="0"/>
              </a:rPr>
              <a:t>W</a:t>
            </a:r>
            <a:r>
              <a:rPr lang="en-US" sz="2400" dirty="0">
                <a:latin typeface="Times New Roman" pitchFamily="18" charset="0"/>
              </a:rPr>
              <a:t>/2</a:t>
            </a:r>
          </a:p>
        </p:txBody>
      </p:sp>
      <p:sp>
        <p:nvSpPr>
          <p:cNvPr id="21" name="Slide Number Placeholder 20"/>
          <p:cNvSpPr>
            <a:spLocks noGrp="1"/>
          </p:cNvSpPr>
          <p:nvPr>
            <p:ph type="sldNum" sz="quarter" idx="4"/>
          </p:nvPr>
        </p:nvSpPr>
        <p:spPr/>
        <p:txBody>
          <a:bodyPr/>
          <a:lstStyle/>
          <a:p>
            <a:pPr>
              <a:defRPr/>
            </a:pPr>
            <a:fld id="{70B0E88B-1183-42A5-A789-9A7FFF2AFA69}" type="slidenum">
              <a:rPr lang="en-US" smtClean="0"/>
              <a:pPr>
                <a:defRPr/>
              </a:pPr>
              <a:t>55</a:t>
            </a:fld>
            <a:endParaRPr lang="en-US" dirty="0"/>
          </a:p>
        </p:txBody>
      </p:sp>
      <p:graphicFrame>
        <p:nvGraphicFramePr>
          <p:cNvPr id="193537" name="Object 4"/>
          <p:cNvGraphicFramePr>
            <a:graphicFrameLocks noChangeAspect="1"/>
          </p:cNvGraphicFramePr>
          <p:nvPr/>
        </p:nvGraphicFramePr>
        <p:xfrm>
          <a:off x="3554189" y="5633321"/>
          <a:ext cx="858838" cy="482600"/>
        </p:xfrm>
        <a:graphic>
          <a:graphicData uri="http://schemas.openxmlformats.org/presentationml/2006/ole">
            <mc:AlternateContent xmlns:mc="http://schemas.openxmlformats.org/markup-compatibility/2006">
              <mc:Choice xmlns:v="urn:schemas-microsoft-com:vml" Requires="v">
                <p:oleObj spid="_x0000_s193603" name="Equation" r:id="rId4" imgW="406224" imgH="228501" progId="Equation.DSMT4">
                  <p:embed/>
                </p:oleObj>
              </mc:Choice>
              <mc:Fallback>
                <p:oleObj name="Equation" r:id="rId4" imgW="406224" imgH="228501"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189" y="5633321"/>
                        <a:ext cx="858838" cy="482600"/>
                      </a:xfrm>
                      <a:prstGeom prst="rect">
                        <a:avLst/>
                      </a:prstGeom>
                      <a:solidFill>
                        <a:schemeClr val="bg1"/>
                      </a:solidFill>
                    </p:spPr>
                  </p:pic>
                </p:oleObj>
              </mc:Fallback>
            </mc:AlternateContent>
          </a:graphicData>
        </a:graphic>
      </p:graphicFrame>
      <p:graphicFrame>
        <p:nvGraphicFramePr>
          <p:cNvPr id="193538" name="Object 2"/>
          <p:cNvGraphicFramePr>
            <a:graphicFrameLocks noChangeAspect="1"/>
          </p:cNvGraphicFramePr>
          <p:nvPr/>
        </p:nvGraphicFramePr>
        <p:xfrm>
          <a:off x="2071454" y="2650863"/>
          <a:ext cx="1343025" cy="482600"/>
        </p:xfrm>
        <a:graphic>
          <a:graphicData uri="http://schemas.openxmlformats.org/presentationml/2006/ole">
            <mc:AlternateContent xmlns:mc="http://schemas.openxmlformats.org/markup-compatibility/2006">
              <mc:Choice xmlns:v="urn:schemas-microsoft-com:vml" Requires="v">
                <p:oleObj spid="_x0000_s193604" name="Equation" r:id="rId6" imgW="634725" imgH="228501" progId="Equation.DSMT4">
                  <p:embed/>
                </p:oleObj>
              </mc:Choice>
              <mc:Fallback>
                <p:oleObj name="Equation" r:id="rId6" imgW="634725" imgH="228501"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454" y="2650863"/>
                        <a:ext cx="1343025" cy="482600"/>
                      </a:xfrm>
                      <a:prstGeom prst="rect">
                        <a:avLst/>
                      </a:prstGeom>
                      <a:solidFill>
                        <a:schemeClr val="bg1"/>
                      </a:solidFill>
                    </p:spPr>
                  </p:pic>
                </p:oleObj>
              </mc:Fallback>
            </mc:AlternateContent>
          </a:graphicData>
        </a:graphic>
      </p:graphicFrame>
      <p:graphicFrame>
        <p:nvGraphicFramePr>
          <p:cNvPr id="193539" name="Object 3"/>
          <p:cNvGraphicFramePr>
            <a:graphicFrameLocks noChangeAspect="1"/>
          </p:cNvGraphicFramePr>
          <p:nvPr/>
        </p:nvGraphicFramePr>
        <p:xfrm>
          <a:off x="3226709" y="3781162"/>
          <a:ext cx="511175" cy="374650"/>
        </p:xfrm>
        <a:graphic>
          <a:graphicData uri="http://schemas.openxmlformats.org/presentationml/2006/ole">
            <mc:AlternateContent xmlns:mc="http://schemas.openxmlformats.org/markup-compatibility/2006">
              <mc:Choice xmlns:v="urn:schemas-microsoft-com:vml" Requires="v">
                <p:oleObj spid="_x0000_s193605" name="Equation" r:id="rId8" imgW="241091" imgH="177646" progId="Equation.DSMT4">
                  <p:embed/>
                </p:oleObj>
              </mc:Choice>
              <mc:Fallback>
                <p:oleObj name="Equation" r:id="rId8" imgW="241091" imgH="177646" progId="Equation.DSMT4">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6709" y="3781162"/>
                        <a:ext cx="511175" cy="374650"/>
                      </a:xfrm>
                      <a:prstGeom prst="rect">
                        <a:avLst/>
                      </a:prstGeom>
                      <a:solidFill>
                        <a:schemeClr val="bg1"/>
                      </a:solidFill>
                    </p:spPr>
                  </p:pic>
                </p:oleObj>
              </mc:Fallback>
            </mc:AlternateContent>
          </a:graphicData>
        </a:graphic>
      </p:graphicFrame>
      <p:sp>
        <p:nvSpPr>
          <p:cNvPr id="25"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26" name="TextBox 25"/>
          <p:cNvSpPr txBox="1"/>
          <p:nvPr/>
        </p:nvSpPr>
        <p:spPr>
          <a:xfrm>
            <a:off x="3762375" y="2800350"/>
            <a:ext cx="2623475" cy="307777"/>
          </a:xfrm>
          <a:prstGeom prst="rect">
            <a:avLst/>
          </a:prstGeom>
          <a:noFill/>
        </p:spPr>
        <p:txBody>
          <a:bodyPr wrap="none" rtlCol="0">
            <a:spAutoFit/>
          </a:bodyPr>
          <a:lstStyle/>
          <a:p>
            <a:r>
              <a:rPr lang="en-US" sz="1400" dirty="0" smtClean="0">
                <a:solidFill>
                  <a:srgbClr val="FF0000"/>
                </a:solidFill>
              </a:rPr>
              <a:t>Region where loss is important</a:t>
            </a:r>
            <a:endParaRPr lang="en-US" sz="1400" dirty="0">
              <a:solidFill>
                <a:srgbClr val="FF0000"/>
              </a:solidFill>
            </a:endParaRPr>
          </a:p>
        </p:txBody>
      </p:sp>
      <p:sp>
        <p:nvSpPr>
          <p:cNvPr id="28" name="Rectangle 27"/>
          <p:cNvSpPr/>
          <p:nvPr/>
        </p:nvSpPr>
        <p:spPr bwMode="auto">
          <a:xfrm>
            <a:off x="1323975" y="1609725"/>
            <a:ext cx="685800" cy="3657600"/>
          </a:xfrm>
          <a:prstGeom prst="rect">
            <a:avLst/>
          </a:prstGeom>
          <a:solidFill>
            <a:srgbClr val="BFBFBF">
              <a:alpha val="50196"/>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30" name="Straight Arrow Connector 29"/>
          <p:cNvCxnSpPr/>
          <p:nvPr/>
        </p:nvCxnSpPr>
        <p:spPr bwMode="auto">
          <a:xfrm flipH="1">
            <a:off x="1850571" y="2982814"/>
            <a:ext cx="1911804" cy="3046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txBox="1">
            <a:spLocks noChangeArrowheads="1"/>
          </p:cNvSpPr>
          <p:nvPr/>
        </p:nvSpPr>
        <p:spPr bwMode="auto">
          <a:xfrm>
            <a:off x="2750697" y="913761"/>
            <a:ext cx="3336106" cy="523220"/>
          </a:xfrm>
          <a:prstGeom prst="rect">
            <a:avLst/>
          </a:prstGeom>
          <a:noFill/>
          <a:ln w="9525">
            <a:noFill/>
            <a:miter lim="800000"/>
            <a:headEnd/>
            <a:tailEnd/>
          </a:ln>
        </p:spPr>
        <p:txBody>
          <a:bodyPr wrap="none">
            <a:spAutoFit/>
          </a:bodyPr>
          <a:lstStyle/>
          <a:p>
            <a:pPr eaLnBrk="1" hangingPunct="1"/>
            <a:r>
              <a:rPr lang="en-US" sz="2800" dirty="0">
                <a:solidFill>
                  <a:schemeClr val="hlink"/>
                </a:solidFill>
                <a:latin typeface="Arial" charset="0"/>
              </a:rPr>
              <a:t>Radiation Efficiency</a:t>
            </a:r>
          </a:p>
        </p:txBody>
      </p:sp>
      <p:sp>
        <p:nvSpPr>
          <p:cNvPr id="17413" name="Text Box 4"/>
          <p:cNvSpPr txBox="1">
            <a:spLocks noChangeArrowheads="1"/>
          </p:cNvSpPr>
          <p:nvPr/>
        </p:nvSpPr>
        <p:spPr bwMode="auto">
          <a:xfrm>
            <a:off x="1032285" y="4155013"/>
            <a:ext cx="6697909" cy="400110"/>
          </a:xfrm>
          <a:prstGeom prst="rect">
            <a:avLst/>
          </a:prstGeom>
          <a:noFill/>
          <a:ln w="9525">
            <a:noFill/>
            <a:miter lim="800000"/>
            <a:headEnd/>
            <a:tailEnd/>
          </a:ln>
        </p:spPr>
        <p:txBody>
          <a:bodyPr wrap="square">
            <a:spAutoFit/>
          </a:bodyPr>
          <a:lstStyle/>
          <a:p>
            <a:pPr marL="347663" indent="-347663" eaLnBrk="1" hangingPunct="1">
              <a:spcAft>
                <a:spcPct val="50000"/>
              </a:spcAft>
              <a:buFont typeface="Wingdings" pitchFamily="2" charset="2"/>
              <a:buChar char="Ø"/>
            </a:pPr>
            <a:r>
              <a:rPr lang="en-US" sz="2000" dirty="0">
                <a:solidFill>
                  <a:srgbClr val="0000FF"/>
                </a:solidFill>
                <a:latin typeface="Arial" charset="0"/>
              </a:rPr>
              <a:t>The radiation efficiency is less than </a:t>
            </a:r>
            <a:r>
              <a:rPr lang="en-US" sz="2000" dirty="0">
                <a:solidFill>
                  <a:srgbClr val="0000FF"/>
                </a:solidFill>
                <a:latin typeface="Times New Roman" pitchFamily="18" charset="0"/>
                <a:cs typeface="Times New Roman" pitchFamily="18" charset="0"/>
              </a:rPr>
              <a:t>100%</a:t>
            </a:r>
            <a:r>
              <a:rPr lang="en-US" sz="2000" dirty="0">
                <a:solidFill>
                  <a:srgbClr val="0000FF"/>
                </a:solidFill>
                <a:latin typeface="Arial" charset="0"/>
              </a:rPr>
              <a:t> due to </a:t>
            </a:r>
          </a:p>
        </p:txBody>
      </p:sp>
      <p:sp>
        <p:nvSpPr>
          <p:cNvPr id="17414" name="Text Box 5"/>
          <p:cNvSpPr txBox="1">
            <a:spLocks noChangeArrowheads="1"/>
          </p:cNvSpPr>
          <p:nvPr/>
        </p:nvSpPr>
        <p:spPr bwMode="auto">
          <a:xfrm>
            <a:off x="1702384" y="4704288"/>
            <a:ext cx="3180679" cy="1323439"/>
          </a:xfrm>
          <a:prstGeom prst="rect">
            <a:avLst/>
          </a:prstGeom>
          <a:noFill/>
          <a:ln w="9525">
            <a:noFill/>
            <a:miter lim="800000"/>
            <a:headEnd/>
            <a:tailEnd/>
          </a:ln>
        </p:spPr>
        <p:txBody>
          <a:bodyPr wrap="none">
            <a:spAutoFit/>
          </a:bodyPr>
          <a:lstStyle/>
          <a:p>
            <a:pPr eaLnBrk="1" hangingPunct="1">
              <a:spcAft>
                <a:spcPct val="50000"/>
              </a:spcAft>
              <a:buFont typeface="Wingdings" pitchFamily="2" charset="2"/>
              <a:buChar char="§"/>
            </a:pPr>
            <a:r>
              <a:rPr lang="en-US" sz="2000" dirty="0">
                <a:latin typeface="Arial" charset="0"/>
              </a:rPr>
              <a:t> </a:t>
            </a:r>
            <a:r>
              <a:rPr lang="en-US" sz="2000" dirty="0" smtClean="0">
                <a:latin typeface="Arial" charset="0"/>
              </a:rPr>
              <a:t>Conductor </a:t>
            </a:r>
            <a:r>
              <a:rPr lang="en-US" sz="2000" dirty="0">
                <a:latin typeface="Arial" charset="0"/>
              </a:rPr>
              <a:t>loss</a:t>
            </a:r>
          </a:p>
          <a:p>
            <a:pPr eaLnBrk="1" hangingPunct="1">
              <a:spcAft>
                <a:spcPct val="50000"/>
              </a:spcAft>
              <a:buFont typeface="Wingdings" pitchFamily="2" charset="2"/>
              <a:buChar char="§"/>
            </a:pPr>
            <a:r>
              <a:rPr lang="en-US" sz="2000" dirty="0">
                <a:latin typeface="Arial" charset="0"/>
              </a:rPr>
              <a:t> </a:t>
            </a:r>
            <a:r>
              <a:rPr lang="en-US" sz="2000" dirty="0" smtClean="0">
                <a:latin typeface="Arial" charset="0"/>
              </a:rPr>
              <a:t>Dielectric </a:t>
            </a:r>
            <a:r>
              <a:rPr lang="en-US" sz="2000" dirty="0">
                <a:latin typeface="Arial" charset="0"/>
              </a:rPr>
              <a:t>loss</a:t>
            </a:r>
          </a:p>
          <a:p>
            <a:pPr eaLnBrk="1" hangingPunct="1">
              <a:spcAft>
                <a:spcPct val="50000"/>
              </a:spcAft>
              <a:buFont typeface="Wingdings" pitchFamily="2" charset="2"/>
              <a:buChar char="§"/>
            </a:pPr>
            <a:r>
              <a:rPr lang="en-US" sz="2000" dirty="0">
                <a:latin typeface="Arial" charset="0"/>
              </a:rPr>
              <a:t> </a:t>
            </a:r>
            <a:r>
              <a:rPr lang="en-US" sz="2000" dirty="0" smtClean="0">
                <a:latin typeface="Arial" charset="0"/>
              </a:rPr>
              <a:t>Surface-wave excitation*</a:t>
            </a:r>
            <a:endParaRPr lang="en-US" sz="2000" b="1" dirty="0">
              <a:latin typeface="Arial" charset="0"/>
            </a:endParaRPr>
          </a:p>
        </p:txBody>
      </p:sp>
      <p:sp>
        <p:nvSpPr>
          <p:cNvPr id="17415" name="Text Box 6"/>
          <p:cNvSpPr txBox="1">
            <a:spLocks noChangeArrowheads="1"/>
          </p:cNvSpPr>
          <p:nvPr/>
        </p:nvSpPr>
        <p:spPr bwMode="auto">
          <a:xfrm>
            <a:off x="969942" y="1784783"/>
            <a:ext cx="7243763" cy="707886"/>
          </a:xfrm>
          <a:prstGeom prst="rect">
            <a:avLst/>
          </a:prstGeom>
          <a:noFill/>
          <a:ln w="9525">
            <a:noFill/>
            <a:miter lim="800000"/>
            <a:headEnd/>
            <a:tailEnd/>
          </a:ln>
        </p:spPr>
        <p:txBody>
          <a:bodyPr>
            <a:spAutoFit/>
          </a:bodyPr>
          <a:lstStyle/>
          <a:p>
            <a:pPr marL="347663" indent="-347663" eaLnBrk="1" hangingPunct="1">
              <a:buFont typeface="Wingdings" pitchFamily="2" charset="2"/>
              <a:buChar char="Ø"/>
            </a:pPr>
            <a:r>
              <a:rPr lang="en-US" sz="2000" dirty="0">
                <a:solidFill>
                  <a:srgbClr val="0000FF"/>
                </a:solidFill>
                <a:latin typeface="Arial" charset="0"/>
              </a:rPr>
              <a:t>Radiation efficiency is the ratio of power radiated into space, to the total input power.</a:t>
            </a:r>
          </a:p>
        </p:txBody>
      </p:sp>
      <p:graphicFrame>
        <p:nvGraphicFramePr>
          <p:cNvPr id="17410" name="Object 7"/>
          <p:cNvGraphicFramePr>
            <a:graphicFrameLocks noChangeAspect="1"/>
          </p:cNvGraphicFramePr>
          <p:nvPr>
            <p:extLst>
              <p:ext uri="{D42A27DB-BD31-4B8C-83A1-F6EECF244321}">
                <p14:modId xmlns:p14="http://schemas.microsoft.com/office/powerpoint/2010/main" val="3366142214"/>
              </p:ext>
            </p:extLst>
          </p:nvPr>
        </p:nvGraphicFramePr>
        <p:xfrm>
          <a:off x="3958389" y="2575433"/>
          <a:ext cx="1231113" cy="997755"/>
        </p:xfrm>
        <a:graphic>
          <a:graphicData uri="http://schemas.openxmlformats.org/presentationml/2006/ole">
            <mc:AlternateContent xmlns:mc="http://schemas.openxmlformats.org/markup-compatibility/2006">
              <mc:Choice xmlns:v="urn:schemas-microsoft-com:vml" Requires="v">
                <p:oleObj spid="_x0000_s17432" name="Equation" r:id="rId3" imgW="533169" imgH="431613" progId="Equation.DSMT4">
                  <p:embed/>
                </p:oleObj>
              </mc:Choice>
              <mc:Fallback>
                <p:oleObj name="Equation" r:id="rId3" imgW="533169" imgH="431613"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389" y="2575433"/>
                        <a:ext cx="1231113" cy="997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56</a:t>
            </a:fld>
            <a:endParaRPr lang="en-US" dirty="0"/>
          </a:p>
        </p:txBody>
      </p:sp>
      <p:sp>
        <p:nvSpPr>
          <p:cNvPr id="9"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2" name="TextBox 1"/>
          <p:cNvSpPr txBox="1"/>
          <p:nvPr/>
        </p:nvSpPr>
        <p:spPr>
          <a:xfrm>
            <a:off x="3457031" y="6176892"/>
            <a:ext cx="285206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*assuming the substrate is infinite</a:t>
            </a:r>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4"/>
          </p:nvPr>
        </p:nvSpPr>
        <p:spPr/>
        <p:txBody>
          <a:bodyPr/>
          <a:lstStyle/>
          <a:p>
            <a:pPr>
              <a:defRPr/>
            </a:pPr>
            <a:fld id="{70B0E88B-1183-42A5-A789-9A7FFF2AFA69}" type="slidenum">
              <a:rPr lang="en-US" smtClean="0"/>
              <a:pPr>
                <a:defRPr/>
              </a:pPr>
              <a:t>57</a:t>
            </a:fld>
            <a:endParaRPr lang="en-US" dirty="0"/>
          </a:p>
        </p:txBody>
      </p:sp>
      <p:sp>
        <p:nvSpPr>
          <p:cNvPr id="24" name="Text Box 3"/>
          <p:cNvSpPr txBox="1">
            <a:spLocks noChangeArrowheads="1"/>
          </p:cNvSpPr>
          <p:nvPr/>
        </p:nvSpPr>
        <p:spPr bwMode="auto">
          <a:xfrm>
            <a:off x="2663612" y="815789"/>
            <a:ext cx="3841949"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Radiation </a:t>
            </a:r>
            <a:r>
              <a:rPr lang="en-US" sz="2400" dirty="0" smtClean="0">
                <a:solidFill>
                  <a:schemeClr val="hlink"/>
                </a:solidFill>
                <a:latin typeface="Arial" charset="0"/>
              </a:rPr>
              <a:t>Efficiency (cont.)</a:t>
            </a:r>
            <a:endParaRPr lang="en-US" sz="2400" dirty="0">
              <a:solidFill>
                <a:schemeClr val="hlink"/>
              </a:solidFill>
              <a:latin typeface="Arial" charset="0"/>
            </a:endParaRPr>
          </a:p>
        </p:txBody>
      </p:sp>
      <p:sp>
        <p:nvSpPr>
          <p:cNvPr id="25"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grpSp>
        <p:nvGrpSpPr>
          <p:cNvPr id="30" name="Group 29"/>
          <p:cNvGrpSpPr/>
          <p:nvPr/>
        </p:nvGrpSpPr>
        <p:grpSpPr>
          <a:xfrm>
            <a:off x="1079904" y="1591430"/>
            <a:ext cx="6803571" cy="4422321"/>
            <a:chOff x="1079904" y="1591430"/>
            <a:chExt cx="6803571" cy="4422321"/>
          </a:xfrm>
        </p:grpSpPr>
        <p:sp>
          <p:nvSpPr>
            <p:cNvPr id="87043" name="Rectangle 3"/>
            <p:cNvSpPr>
              <a:spLocks noChangeArrowheads="1"/>
            </p:cNvSpPr>
            <p:nvPr/>
          </p:nvSpPr>
          <p:spPr bwMode="auto">
            <a:xfrm>
              <a:off x="1079904" y="1591430"/>
              <a:ext cx="6803571" cy="4422321"/>
            </a:xfrm>
            <a:prstGeom prst="rect">
              <a:avLst/>
            </a:prstGeom>
            <a:solidFill>
              <a:srgbClr val="C0C0C0"/>
            </a:solidFill>
            <a:ln w="9525">
              <a:solidFill>
                <a:schemeClr val="tx1"/>
              </a:solidFill>
              <a:miter lim="800000"/>
              <a:headEnd/>
              <a:tailEnd/>
            </a:ln>
          </p:spPr>
          <p:txBody>
            <a:bodyPr wrap="none" anchor="ctr"/>
            <a:lstStyle/>
            <a:p>
              <a:pPr algn="ctr" eaLnBrk="1" hangingPunct="1"/>
              <a:endParaRPr lang="en-US" sz="2400" b="1" dirty="0">
                <a:latin typeface="Times New Roman" pitchFamily="18" charset="0"/>
              </a:endParaRPr>
            </a:p>
          </p:txBody>
        </p:sp>
        <p:sp>
          <p:nvSpPr>
            <p:cNvPr id="87044" name="Rectangle 4"/>
            <p:cNvSpPr>
              <a:spLocks noChangeArrowheads="1"/>
            </p:cNvSpPr>
            <p:nvPr/>
          </p:nvSpPr>
          <p:spPr bwMode="auto">
            <a:xfrm>
              <a:off x="4167188" y="3784600"/>
              <a:ext cx="400050" cy="53975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87045" name="Oval 5"/>
            <p:cNvSpPr>
              <a:spLocks noChangeArrowheads="1"/>
            </p:cNvSpPr>
            <p:nvPr/>
          </p:nvSpPr>
          <p:spPr bwMode="auto">
            <a:xfrm>
              <a:off x="3381375" y="3143250"/>
              <a:ext cx="1928813" cy="1890713"/>
            </a:xfrm>
            <a:prstGeom prst="ellipse">
              <a:avLst/>
            </a:prstGeom>
            <a:noFill/>
            <a:ln w="9525">
              <a:solidFill>
                <a:schemeClr val="hlink"/>
              </a:solidFill>
              <a:round/>
              <a:headEnd/>
              <a:tailEnd/>
            </a:ln>
          </p:spPr>
          <p:txBody>
            <a:bodyPr wrap="none" anchor="ctr"/>
            <a:lstStyle/>
            <a:p>
              <a:endParaRPr lang="en-US"/>
            </a:p>
          </p:txBody>
        </p:sp>
        <p:sp>
          <p:nvSpPr>
            <p:cNvPr id="87046" name="AutoShape 6"/>
            <p:cNvSpPr>
              <a:spLocks noChangeArrowheads="1"/>
            </p:cNvSpPr>
            <p:nvPr/>
          </p:nvSpPr>
          <p:spPr bwMode="auto">
            <a:xfrm>
              <a:off x="5630863" y="3971925"/>
              <a:ext cx="576262" cy="187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47" name="AutoShape 7"/>
            <p:cNvSpPr>
              <a:spLocks noChangeArrowheads="1"/>
            </p:cNvSpPr>
            <p:nvPr/>
          </p:nvSpPr>
          <p:spPr bwMode="auto">
            <a:xfrm flipH="1" flipV="1">
              <a:off x="2500313" y="3962400"/>
              <a:ext cx="576262" cy="187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48" name="Oval 8"/>
            <p:cNvSpPr>
              <a:spLocks noChangeArrowheads="1"/>
            </p:cNvSpPr>
            <p:nvPr/>
          </p:nvSpPr>
          <p:spPr bwMode="auto">
            <a:xfrm>
              <a:off x="3559175" y="3316288"/>
              <a:ext cx="1552575" cy="1552575"/>
            </a:xfrm>
            <a:prstGeom prst="ellipse">
              <a:avLst/>
            </a:prstGeom>
            <a:noFill/>
            <a:ln w="9525">
              <a:solidFill>
                <a:schemeClr val="hlink"/>
              </a:solidFill>
              <a:round/>
              <a:headEnd/>
              <a:tailEnd/>
            </a:ln>
          </p:spPr>
          <p:txBody>
            <a:bodyPr wrap="none" anchor="ctr"/>
            <a:lstStyle/>
            <a:p>
              <a:endParaRPr lang="en-US"/>
            </a:p>
          </p:txBody>
        </p:sp>
        <p:sp>
          <p:nvSpPr>
            <p:cNvPr id="87049" name="AutoShape 9"/>
            <p:cNvSpPr>
              <a:spLocks noChangeArrowheads="1"/>
            </p:cNvSpPr>
            <p:nvPr/>
          </p:nvSpPr>
          <p:spPr bwMode="auto">
            <a:xfrm rot="-2090122">
              <a:off x="5321300" y="3160713"/>
              <a:ext cx="354013" cy="904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0" name="AutoShape 10"/>
            <p:cNvSpPr>
              <a:spLocks noChangeArrowheads="1"/>
            </p:cNvSpPr>
            <p:nvPr/>
          </p:nvSpPr>
          <p:spPr bwMode="auto">
            <a:xfrm rot="1913920">
              <a:off x="5299075" y="4979988"/>
              <a:ext cx="327025" cy="95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1" name="AutoShape 11"/>
            <p:cNvSpPr>
              <a:spLocks noChangeArrowheads="1"/>
            </p:cNvSpPr>
            <p:nvPr/>
          </p:nvSpPr>
          <p:spPr bwMode="auto">
            <a:xfrm rot="9004989">
              <a:off x="3008313" y="4933950"/>
              <a:ext cx="360362" cy="120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2" name="AutoShape 12"/>
            <p:cNvSpPr>
              <a:spLocks noChangeArrowheads="1"/>
            </p:cNvSpPr>
            <p:nvPr/>
          </p:nvSpPr>
          <p:spPr bwMode="auto">
            <a:xfrm rot="2016745" flipH="1" flipV="1">
              <a:off x="3065463" y="3081338"/>
              <a:ext cx="309562" cy="122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3" name="Text Box 13"/>
            <p:cNvSpPr txBox="1">
              <a:spLocks noChangeArrowheads="1"/>
            </p:cNvSpPr>
            <p:nvPr/>
          </p:nvSpPr>
          <p:spPr bwMode="auto">
            <a:xfrm>
              <a:off x="5689600" y="3228975"/>
              <a:ext cx="1679575" cy="396875"/>
            </a:xfrm>
            <a:prstGeom prst="rect">
              <a:avLst/>
            </a:prstGeom>
            <a:noFill/>
            <a:ln w="9525">
              <a:noFill/>
              <a:miter lim="800000"/>
              <a:headEnd/>
              <a:tailEnd/>
            </a:ln>
          </p:spPr>
          <p:txBody>
            <a:bodyPr wrap="none">
              <a:spAutoFit/>
            </a:bodyPr>
            <a:lstStyle/>
            <a:p>
              <a:pPr eaLnBrk="1" hangingPunct="1"/>
              <a:r>
                <a:rPr lang="en-US" sz="2000">
                  <a:solidFill>
                    <a:schemeClr val="folHlink"/>
                  </a:solidFill>
                  <a:latin typeface="Arial" charset="0"/>
                </a:rPr>
                <a:t>surface wave</a:t>
              </a:r>
            </a:p>
          </p:txBody>
        </p:sp>
        <p:sp>
          <p:nvSpPr>
            <p:cNvPr id="87054" name="Text Box 14"/>
            <p:cNvSpPr txBox="1">
              <a:spLocks noChangeArrowheads="1"/>
            </p:cNvSpPr>
            <p:nvPr/>
          </p:nvSpPr>
          <p:spPr bwMode="auto">
            <a:xfrm>
              <a:off x="6238875" y="2716213"/>
              <a:ext cx="736600" cy="457200"/>
            </a:xfrm>
            <a:prstGeom prst="rect">
              <a:avLst/>
            </a:prstGeom>
            <a:noFill/>
            <a:ln w="9525">
              <a:noFill/>
              <a:miter lim="800000"/>
              <a:headEnd/>
              <a:tailEnd/>
            </a:ln>
          </p:spPr>
          <p:txBody>
            <a:bodyPr wrap="none">
              <a:spAutoFit/>
            </a:bodyPr>
            <a:lstStyle/>
            <a:p>
              <a:pPr eaLnBrk="1" hangingPunct="1"/>
              <a:r>
                <a:rPr lang="en-US" sz="2400" dirty="0">
                  <a:solidFill>
                    <a:schemeClr val="folHlink"/>
                  </a:solidFill>
                  <a:latin typeface="Arial" charset="0"/>
                </a:rPr>
                <a:t>TM</a:t>
              </a:r>
              <a:r>
                <a:rPr lang="en-US" sz="2400" baseline="-25000" dirty="0">
                  <a:solidFill>
                    <a:schemeClr val="folHlink"/>
                  </a:solidFill>
                  <a:latin typeface="Arial" charset="0"/>
                </a:rPr>
                <a:t>0</a:t>
              </a:r>
            </a:p>
          </p:txBody>
        </p:sp>
        <p:sp>
          <p:nvSpPr>
            <p:cNvPr id="87055" name="Oval 15"/>
            <p:cNvSpPr>
              <a:spLocks noChangeArrowheads="1"/>
            </p:cNvSpPr>
            <p:nvPr/>
          </p:nvSpPr>
          <p:spPr bwMode="auto">
            <a:xfrm>
              <a:off x="4213225" y="401002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7056" name="AutoShape 16"/>
            <p:cNvSpPr>
              <a:spLocks noChangeArrowheads="1"/>
            </p:cNvSpPr>
            <p:nvPr/>
          </p:nvSpPr>
          <p:spPr bwMode="auto">
            <a:xfrm rot="-5400000">
              <a:off x="4281488" y="2863850"/>
              <a:ext cx="165100" cy="50800"/>
            </a:xfrm>
            <a:custGeom>
              <a:avLst/>
              <a:gdLst>
                <a:gd name="T0" fmla="*/ 2147483647 w 21600"/>
                <a:gd name="T1" fmla="*/ 0 h 21600"/>
                <a:gd name="T2" fmla="*/ 0 w 21600"/>
                <a:gd name="T3" fmla="*/ 23774702 h 21600"/>
                <a:gd name="T4" fmla="*/ 2147483647 w 21600"/>
                <a:gd name="T5" fmla="*/ 47549140 h 21600"/>
                <a:gd name="T6" fmla="*/ 2147483647 w 21600"/>
                <a:gd name="T7" fmla="*/ 237747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7" name="AutoShape 17"/>
            <p:cNvSpPr>
              <a:spLocks noChangeArrowheads="1"/>
            </p:cNvSpPr>
            <p:nvPr/>
          </p:nvSpPr>
          <p:spPr bwMode="auto">
            <a:xfrm rot="5400000" flipV="1">
              <a:off x="4295775" y="5233988"/>
              <a:ext cx="165100" cy="50800"/>
            </a:xfrm>
            <a:custGeom>
              <a:avLst/>
              <a:gdLst>
                <a:gd name="T0" fmla="*/ 2147483647 w 21600"/>
                <a:gd name="T1" fmla="*/ 0 h 21600"/>
                <a:gd name="T2" fmla="*/ 0 w 21600"/>
                <a:gd name="T3" fmla="*/ 23774702 h 21600"/>
                <a:gd name="T4" fmla="*/ 2147483647 w 21600"/>
                <a:gd name="T5" fmla="*/ 47549140 h 21600"/>
                <a:gd name="T6" fmla="*/ 2147483647 w 21600"/>
                <a:gd name="T7" fmla="*/ 237747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87058" name="Text Box 18"/>
            <p:cNvSpPr txBox="1">
              <a:spLocks noChangeArrowheads="1"/>
            </p:cNvSpPr>
            <p:nvPr/>
          </p:nvSpPr>
          <p:spPr bwMode="auto">
            <a:xfrm>
              <a:off x="5576888" y="4413250"/>
              <a:ext cx="1808162" cy="396875"/>
            </a:xfrm>
            <a:prstGeom prst="rect">
              <a:avLst/>
            </a:prstGeom>
            <a:noFill/>
            <a:ln w="9525">
              <a:noFill/>
              <a:miter lim="800000"/>
              <a:headEnd/>
              <a:tailEnd/>
            </a:ln>
          </p:spPr>
          <p:txBody>
            <a:bodyPr wrap="none">
              <a:spAutoFit/>
            </a:bodyPr>
            <a:lstStyle/>
            <a:p>
              <a:pPr eaLnBrk="1" hangingPunct="1"/>
              <a:r>
                <a:rPr lang="en-US" sz="2000">
                  <a:latin typeface="Arial" charset="0"/>
                </a:rPr>
                <a:t>cos (</a:t>
              </a:r>
              <a:r>
                <a:rPr lang="en-US" sz="2000" i="1">
                  <a:latin typeface="Times New Roman" pitchFamily="18" charset="0"/>
                  <a:sym typeface="Symbol" pitchFamily="18" charset="2"/>
                </a:rPr>
                <a:t></a:t>
              </a:r>
              <a:r>
                <a:rPr lang="en-US" sz="2000">
                  <a:latin typeface="Arial" charset="0"/>
                  <a:sym typeface="Symbol" pitchFamily="18" charset="2"/>
                </a:rPr>
                <a:t>) pattern</a:t>
              </a:r>
              <a:endParaRPr lang="en-US" sz="2000">
                <a:latin typeface="Arial" charset="0"/>
              </a:endParaRPr>
            </a:p>
          </p:txBody>
        </p:sp>
        <p:sp>
          <p:nvSpPr>
            <p:cNvPr id="87059" name="Line 19"/>
            <p:cNvSpPr>
              <a:spLocks noChangeShapeType="1"/>
            </p:cNvSpPr>
            <p:nvPr/>
          </p:nvSpPr>
          <p:spPr bwMode="auto">
            <a:xfrm>
              <a:off x="6594475" y="4084638"/>
              <a:ext cx="576263" cy="0"/>
            </a:xfrm>
            <a:prstGeom prst="line">
              <a:avLst/>
            </a:prstGeom>
            <a:noFill/>
            <a:ln w="9525">
              <a:solidFill>
                <a:schemeClr val="tx1"/>
              </a:solidFill>
              <a:round/>
              <a:headEnd/>
              <a:tailEnd type="triangle" w="med" len="med"/>
            </a:ln>
          </p:spPr>
          <p:txBody>
            <a:bodyPr wrap="none"/>
            <a:lstStyle/>
            <a:p>
              <a:endParaRPr lang="en-US"/>
            </a:p>
          </p:txBody>
        </p:sp>
        <p:sp>
          <p:nvSpPr>
            <p:cNvPr id="87060" name="Text Box 20"/>
            <p:cNvSpPr txBox="1">
              <a:spLocks noChangeArrowheads="1"/>
            </p:cNvSpPr>
            <p:nvPr/>
          </p:nvSpPr>
          <p:spPr bwMode="auto">
            <a:xfrm>
              <a:off x="7340149" y="3821113"/>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87061" name="Line 21"/>
            <p:cNvSpPr>
              <a:spLocks noChangeShapeType="1"/>
            </p:cNvSpPr>
            <p:nvPr/>
          </p:nvSpPr>
          <p:spPr bwMode="auto">
            <a:xfrm flipV="1">
              <a:off x="4365625" y="2132013"/>
              <a:ext cx="0" cy="400050"/>
            </a:xfrm>
            <a:prstGeom prst="line">
              <a:avLst/>
            </a:prstGeom>
            <a:noFill/>
            <a:ln w="9525">
              <a:solidFill>
                <a:schemeClr val="tx1"/>
              </a:solidFill>
              <a:round/>
              <a:headEnd/>
              <a:tailEnd type="triangle" w="med" len="med"/>
            </a:ln>
          </p:spPr>
          <p:txBody>
            <a:bodyPr wrap="none"/>
            <a:lstStyle/>
            <a:p>
              <a:endParaRPr lang="en-US"/>
            </a:p>
          </p:txBody>
        </p:sp>
        <p:sp>
          <p:nvSpPr>
            <p:cNvPr id="87062" name="Text Box 22"/>
            <p:cNvSpPr txBox="1">
              <a:spLocks noChangeArrowheads="1"/>
            </p:cNvSpPr>
            <p:nvPr/>
          </p:nvSpPr>
          <p:spPr bwMode="auto">
            <a:xfrm>
              <a:off x="4231821" y="1603827"/>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26" name="Line 21"/>
            <p:cNvSpPr>
              <a:spLocks noChangeShapeType="1"/>
            </p:cNvSpPr>
            <p:nvPr/>
          </p:nvSpPr>
          <p:spPr bwMode="auto">
            <a:xfrm rot="5400000" flipV="1">
              <a:off x="4386398" y="3805688"/>
              <a:ext cx="1444" cy="231093"/>
            </a:xfrm>
            <a:prstGeom prst="line">
              <a:avLst/>
            </a:prstGeom>
            <a:noFill/>
            <a:ln w="38100">
              <a:solidFill>
                <a:srgbClr val="0000FF"/>
              </a:solidFill>
              <a:round/>
              <a:headEnd/>
              <a:tailEnd type="triangle" w="sm" len="sm"/>
            </a:ln>
          </p:spPr>
          <p:txBody>
            <a:bodyPr wrap="none"/>
            <a:lstStyle/>
            <a:p>
              <a:endParaRPr lang="en-US" sz="1400" dirty="0">
                <a:latin typeface="Arial" pitchFamily="34" charset="0"/>
                <a:cs typeface="Arial" pitchFamily="34" charset="0"/>
              </a:endParaRPr>
            </a:p>
          </p:txBody>
        </p:sp>
        <p:sp>
          <p:nvSpPr>
            <p:cNvPr id="27" name="Line 21"/>
            <p:cNvSpPr>
              <a:spLocks noChangeShapeType="1"/>
            </p:cNvSpPr>
            <p:nvPr/>
          </p:nvSpPr>
          <p:spPr bwMode="auto">
            <a:xfrm rot="5400000" flipV="1">
              <a:off x="4382789" y="4083766"/>
              <a:ext cx="1444" cy="231093"/>
            </a:xfrm>
            <a:prstGeom prst="line">
              <a:avLst/>
            </a:prstGeom>
            <a:noFill/>
            <a:ln w="38100">
              <a:solidFill>
                <a:srgbClr val="0000FF"/>
              </a:solidFill>
              <a:round/>
              <a:headEnd/>
              <a:tailEnd type="triangle" w="sm" len="sm"/>
            </a:ln>
          </p:spPr>
          <p:txBody>
            <a:bodyPr wrap="none"/>
            <a:lstStyle/>
            <a:p>
              <a:endParaRPr lang="en-US" sz="1400" dirty="0">
                <a:latin typeface="Arial" pitchFamily="34" charset="0"/>
                <a:cs typeface="Arial" pitchFamily="34" charset="0"/>
              </a:endParaRPr>
            </a:p>
          </p:txBody>
        </p:sp>
        <p:sp>
          <p:nvSpPr>
            <p:cNvPr id="28" name="Line 21"/>
            <p:cNvSpPr>
              <a:spLocks noChangeShapeType="1"/>
            </p:cNvSpPr>
            <p:nvPr/>
          </p:nvSpPr>
          <p:spPr bwMode="auto">
            <a:xfrm rot="5400000" flipH="1" flipV="1">
              <a:off x="4446345" y="3969647"/>
              <a:ext cx="8" cy="173304"/>
            </a:xfrm>
            <a:prstGeom prst="line">
              <a:avLst/>
            </a:prstGeom>
            <a:noFill/>
            <a:ln w="38100">
              <a:solidFill>
                <a:srgbClr val="0000FF"/>
              </a:solidFill>
              <a:round/>
              <a:headEnd/>
              <a:tailEnd type="triangle" w="sm" len="sm"/>
            </a:ln>
          </p:spPr>
          <p:txBody>
            <a:bodyPr wrap="none"/>
            <a:lstStyle/>
            <a:p>
              <a:endParaRPr lang="en-US" sz="1400" dirty="0">
                <a:latin typeface="Arial" pitchFamily="34" charset="0"/>
                <a:cs typeface="Arial" pitchFamily="34" charset="0"/>
              </a:endParaRPr>
            </a:p>
          </p:txBody>
        </p:sp>
        <p:sp>
          <p:nvSpPr>
            <p:cNvPr id="29" name="TextBox 28"/>
            <p:cNvSpPr txBox="1"/>
            <p:nvPr/>
          </p:nvSpPr>
          <p:spPr>
            <a:xfrm>
              <a:off x="4600575" y="3609975"/>
              <a:ext cx="328936" cy="338554"/>
            </a:xfrm>
            <a:prstGeom prst="rect">
              <a:avLst/>
            </a:prstGeom>
            <a:noFill/>
          </p:spPr>
          <p:txBody>
            <a:bodyPr wrap="none" rtlCol="0">
              <a:spAutoFit/>
            </a:bodyPr>
            <a:lstStyle/>
            <a:p>
              <a:r>
                <a:rPr lang="en-US" sz="1600" i="1" u="sng" dirty="0" smtClean="0">
                  <a:solidFill>
                    <a:srgbClr val="0000CC"/>
                  </a:solidFill>
                  <a:latin typeface="Times New Roman" pitchFamily="18" charset="0"/>
                  <a:cs typeface="Times New Roman" pitchFamily="18" charset="0"/>
                </a:rPr>
                <a:t>J</a:t>
              </a:r>
              <a:r>
                <a:rPr lang="en-US" sz="1600" i="1" baseline="-25000" dirty="0" smtClean="0">
                  <a:solidFill>
                    <a:srgbClr val="0000CC"/>
                  </a:solidFill>
                  <a:latin typeface="Times New Roman" pitchFamily="18" charset="0"/>
                  <a:cs typeface="Times New Roman" pitchFamily="18" charset="0"/>
                </a:rPr>
                <a:t>s</a:t>
              </a:r>
              <a:endParaRPr lang="en-US" sz="1600" i="1" baseline="-25000" dirty="0">
                <a:solidFill>
                  <a:srgbClr val="0000CC"/>
                </a:solidFill>
                <a:latin typeface="Times New Roman" pitchFamily="18" charset="0"/>
                <a:cs typeface="Times New Roman" pitchFamily="18" charset="0"/>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
          <p:cNvGraphicFramePr>
            <a:graphicFrameLocks noChangeAspect="1"/>
          </p:cNvGraphicFramePr>
          <p:nvPr/>
        </p:nvGraphicFramePr>
        <p:xfrm>
          <a:off x="2304395" y="2004040"/>
          <a:ext cx="4050145" cy="991577"/>
        </p:xfrm>
        <a:graphic>
          <a:graphicData uri="http://schemas.openxmlformats.org/presentationml/2006/ole">
            <mc:AlternateContent xmlns:mc="http://schemas.openxmlformats.org/markup-compatibility/2006">
              <mc:Choice xmlns:v="urn:schemas-microsoft-com:vml" Requires="v">
                <p:oleObj spid="_x0000_s18456" name="Equation" r:id="rId3" imgW="1815312" imgH="444307" progId="Equation.DSMT4">
                  <p:embed/>
                </p:oleObj>
              </mc:Choice>
              <mc:Fallback>
                <p:oleObj name="Equation" r:id="rId3" imgW="1815312" imgH="444307"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395" y="2004040"/>
                        <a:ext cx="4050145" cy="991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Text Box 4"/>
          <p:cNvSpPr txBox="1">
            <a:spLocks noChangeArrowheads="1"/>
          </p:cNvSpPr>
          <p:nvPr/>
        </p:nvSpPr>
        <p:spPr bwMode="auto">
          <a:xfrm>
            <a:off x="368300" y="4502150"/>
            <a:ext cx="2438400" cy="461963"/>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P</a:t>
            </a:r>
            <a:r>
              <a:rPr lang="en-US" sz="2400" i="1" baseline="-25000" dirty="0">
                <a:latin typeface="Times New Roman" pitchFamily="18" charset="0"/>
              </a:rPr>
              <a:t>r</a:t>
            </a:r>
            <a:r>
              <a:rPr lang="en-US" sz="2000" dirty="0">
                <a:latin typeface="Arial" charset="0"/>
              </a:rPr>
              <a:t> </a:t>
            </a:r>
            <a:r>
              <a:rPr lang="en-US" dirty="0">
                <a:latin typeface="Times New Roman" pitchFamily="18" charset="0"/>
                <a:cs typeface="Times New Roman" pitchFamily="18" charset="0"/>
              </a:rPr>
              <a:t>=</a:t>
            </a:r>
            <a:r>
              <a:rPr lang="en-US" sz="2000" dirty="0">
                <a:latin typeface="Arial" charset="0"/>
              </a:rPr>
              <a:t> radiated power</a:t>
            </a:r>
          </a:p>
        </p:txBody>
      </p:sp>
      <p:sp>
        <p:nvSpPr>
          <p:cNvPr id="18437" name="Text Box 5"/>
          <p:cNvSpPr txBox="1">
            <a:spLocks noChangeArrowheads="1"/>
          </p:cNvSpPr>
          <p:nvPr/>
        </p:nvSpPr>
        <p:spPr bwMode="auto">
          <a:xfrm>
            <a:off x="382588" y="5143500"/>
            <a:ext cx="2735262" cy="457200"/>
          </a:xfrm>
          <a:prstGeom prst="rect">
            <a:avLst/>
          </a:prstGeom>
          <a:noFill/>
          <a:ln w="9525">
            <a:noFill/>
            <a:miter lim="800000"/>
            <a:headEnd/>
            <a:tailEnd/>
          </a:ln>
        </p:spPr>
        <p:txBody>
          <a:bodyPr wrap="none">
            <a:spAutoFit/>
          </a:bodyPr>
          <a:lstStyle/>
          <a:p>
            <a:pPr eaLnBrk="1" hangingPunct="1"/>
            <a:r>
              <a:rPr lang="en-US" sz="2400" i="1" dirty="0" err="1">
                <a:latin typeface="Times New Roman" pitchFamily="18" charset="0"/>
              </a:rPr>
              <a:t>P</a:t>
            </a:r>
            <a:r>
              <a:rPr lang="en-US" sz="2400" i="1" baseline="-25000" dirty="0" err="1">
                <a:latin typeface="Times New Roman" pitchFamily="18" charset="0"/>
              </a:rPr>
              <a:t>tot</a:t>
            </a:r>
            <a:r>
              <a:rPr lang="en-US" sz="2000" dirty="0">
                <a:latin typeface="Arial" charset="0"/>
              </a:rPr>
              <a:t> </a:t>
            </a:r>
            <a:r>
              <a:rPr lang="en-US" dirty="0">
                <a:latin typeface="Times New Roman" pitchFamily="18" charset="0"/>
                <a:cs typeface="Times New Roman" pitchFamily="18" charset="0"/>
              </a:rPr>
              <a:t>=</a:t>
            </a:r>
            <a:r>
              <a:rPr lang="en-US" sz="2000" dirty="0">
                <a:latin typeface="Arial" charset="0"/>
              </a:rPr>
              <a:t> total input power</a:t>
            </a:r>
          </a:p>
        </p:txBody>
      </p:sp>
      <p:sp>
        <p:nvSpPr>
          <p:cNvPr id="18438" name="Text Box 6"/>
          <p:cNvSpPr txBox="1">
            <a:spLocks noChangeArrowheads="1"/>
          </p:cNvSpPr>
          <p:nvPr/>
        </p:nvSpPr>
        <p:spPr bwMode="auto">
          <a:xfrm>
            <a:off x="4035425" y="4468813"/>
            <a:ext cx="43037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P</a:t>
            </a:r>
            <a:r>
              <a:rPr lang="en-US" sz="2400" i="1" baseline="-25000" dirty="0">
                <a:latin typeface="Times New Roman" pitchFamily="18" charset="0"/>
              </a:rPr>
              <a:t>c</a:t>
            </a:r>
            <a:r>
              <a:rPr lang="en-US" sz="2000" dirty="0">
                <a:latin typeface="Arial" charset="0"/>
              </a:rPr>
              <a:t> </a:t>
            </a:r>
            <a:r>
              <a:rPr lang="en-US" sz="2000" dirty="0">
                <a:latin typeface="Times New Roman" pitchFamily="18" charset="0"/>
                <a:cs typeface="Times New Roman" pitchFamily="18" charset="0"/>
              </a:rPr>
              <a:t>=</a:t>
            </a:r>
            <a:r>
              <a:rPr lang="en-US" sz="2000" dirty="0">
                <a:latin typeface="Arial" charset="0"/>
              </a:rPr>
              <a:t> power dissipated by conductors</a:t>
            </a:r>
          </a:p>
        </p:txBody>
      </p:sp>
      <p:sp>
        <p:nvSpPr>
          <p:cNvPr id="18439" name="Text Box 7"/>
          <p:cNvSpPr txBox="1">
            <a:spLocks noChangeArrowheads="1"/>
          </p:cNvSpPr>
          <p:nvPr/>
        </p:nvSpPr>
        <p:spPr bwMode="auto">
          <a:xfrm>
            <a:off x="4011613" y="5045075"/>
            <a:ext cx="407670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P</a:t>
            </a:r>
            <a:r>
              <a:rPr lang="en-US" sz="2400" i="1" baseline="-25000" dirty="0">
                <a:latin typeface="Times New Roman" pitchFamily="18" charset="0"/>
              </a:rPr>
              <a:t>d</a:t>
            </a:r>
            <a:r>
              <a:rPr lang="en-US" sz="2000" dirty="0">
                <a:latin typeface="Arial" charset="0"/>
              </a:rPr>
              <a:t> </a:t>
            </a:r>
            <a:r>
              <a:rPr lang="en-US" sz="2000" dirty="0">
                <a:latin typeface="Times New Roman" pitchFamily="18" charset="0"/>
                <a:cs typeface="Times New Roman" pitchFamily="18" charset="0"/>
              </a:rPr>
              <a:t>=</a:t>
            </a:r>
            <a:r>
              <a:rPr lang="en-US" sz="2000" dirty="0">
                <a:latin typeface="Arial" charset="0"/>
              </a:rPr>
              <a:t> power dissipated by dielectric</a:t>
            </a:r>
          </a:p>
        </p:txBody>
      </p:sp>
      <p:sp>
        <p:nvSpPr>
          <p:cNvPr id="18440" name="Text Box 8"/>
          <p:cNvSpPr txBox="1">
            <a:spLocks noChangeArrowheads="1"/>
          </p:cNvSpPr>
          <p:nvPr/>
        </p:nvSpPr>
        <p:spPr bwMode="auto">
          <a:xfrm>
            <a:off x="3990975" y="5637213"/>
            <a:ext cx="4714875" cy="457200"/>
          </a:xfrm>
          <a:prstGeom prst="rect">
            <a:avLst/>
          </a:prstGeom>
          <a:noFill/>
          <a:ln w="9525">
            <a:noFill/>
            <a:miter lim="800000"/>
            <a:headEnd/>
            <a:tailEnd/>
          </a:ln>
        </p:spPr>
        <p:txBody>
          <a:bodyPr wrap="none">
            <a:spAutoFit/>
          </a:bodyPr>
          <a:lstStyle/>
          <a:p>
            <a:pPr eaLnBrk="1" hangingPunct="1"/>
            <a:r>
              <a:rPr lang="en-US" sz="2400" i="1" dirty="0" err="1">
                <a:latin typeface="Times New Roman" pitchFamily="18" charset="0"/>
              </a:rPr>
              <a:t>P</a:t>
            </a:r>
            <a:r>
              <a:rPr lang="en-US" sz="2400" i="1" baseline="-25000" dirty="0" err="1">
                <a:latin typeface="Times New Roman" pitchFamily="18" charset="0"/>
              </a:rPr>
              <a:t>sw</a:t>
            </a:r>
            <a:r>
              <a:rPr lang="en-US" sz="2000" dirty="0">
                <a:latin typeface="Times New Roman" pitchFamily="18" charset="0"/>
              </a:rPr>
              <a:t> </a:t>
            </a:r>
            <a:r>
              <a:rPr lang="en-US" sz="2000" dirty="0">
                <a:latin typeface="Times New Roman" pitchFamily="18" charset="0"/>
                <a:cs typeface="Times New Roman" pitchFamily="18" charset="0"/>
              </a:rPr>
              <a:t>=</a:t>
            </a:r>
            <a:r>
              <a:rPr lang="en-US" sz="2000" dirty="0">
                <a:latin typeface="Arial" charset="0"/>
              </a:rPr>
              <a:t> power launched into surface wave</a:t>
            </a:r>
          </a:p>
        </p:txBody>
      </p:sp>
      <p:sp>
        <p:nvSpPr>
          <p:cNvPr id="18441" name="Text Box 9"/>
          <p:cNvSpPr txBox="1">
            <a:spLocks noChangeArrowheads="1"/>
          </p:cNvSpPr>
          <p:nvPr/>
        </p:nvSpPr>
        <p:spPr bwMode="auto">
          <a:xfrm>
            <a:off x="949470" y="1416215"/>
            <a:ext cx="997389"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Hence,</a:t>
            </a:r>
          </a:p>
        </p:txBody>
      </p:sp>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58</a:t>
            </a:fld>
            <a:endParaRPr lang="en-US" dirty="0"/>
          </a:p>
        </p:txBody>
      </p:sp>
      <p:sp>
        <p:nvSpPr>
          <p:cNvPr id="12" name="Text Box 2"/>
          <p:cNvSpPr txBox="1">
            <a:spLocks noChangeArrowheads="1"/>
          </p:cNvSpPr>
          <p:nvPr/>
        </p:nvSpPr>
        <p:spPr bwMode="auto">
          <a:xfrm>
            <a:off x="2133754"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3" name="Text Box 3"/>
          <p:cNvSpPr txBox="1">
            <a:spLocks noChangeArrowheads="1"/>
          </p:cNvSpPr>
          <p:nvPr/>
        </p:nvSpPr>
        <p:spPr bwMode="auto">
          <a:xfrm>
            <a:off x="2435012" y="761361"/>
            <a:ext cx="3841949"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Radiation </a:t>
            </a:r>
            <a:r>
              <a:rPr lang="en-US" sz="2400" dirty="0" smtClean="0">
                <a:solidFill>
                  <a:schemeClr val="hlink"/>
                </a:solidFill>
                <a:latin typeface="Arial" charset="0"/>
              </a:rPr>
              <a:t>Efficiency (cont.)</a:t>
            </a:r>
            <a:endParaRPr lang="en-US" sz="2400" dirty="0">
              <a:solidFill>
                <a:schemeClr val="hlink"/>
              </a:solidFill>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3"/>
          <p:cNvSpPr txBox="1">
            <a:spLocks noChangeArrowheads="1"/>
          </p:cNvSpPr>
          <p:nvPr/>
        </p:nvSpPr>
        <p:spPr bwMode="auto">
          <a:xfrm>
            <a:off x="590016" y="1865410"/>
            <a:ext cx="8139113" cy="2646878"/>
          </a:xfrm>
          <a:prstGeom prst="rect">
            <a:avLst/>
          </a:prstGeom>
          <a:no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dirty="0">
                <a:solidFill>
                  <a:srgbClr val="0000FF"/>
                </a:solidFill>
                <a:latin typeface="Arial" charset="0"/>
              </a:rPr>
              <a:t>Conductor and dielectric loss is more important for thinner </a:t>
            </a:r>
            <a:r>
              <a:rPr lang="en-US" dirty="0" smtClean="0">
                <a:solidFill>
                  <a:srgbClr val="0000FF"/>
                </a:solidFill>
                <a:latin typeface="Arial" charset="0"/>
              </a:rPr>
              <a:t>substrates (the </a:t>
            </a:r>
            <a:r>
              <a:rPr lang="en-US" i="1" dirty="0" smtClean="0">
                <a:solidFill>
                  <a:srgbClr val="0000FF"/>
                </a:solidFill>
                <a:latin typeface="Times New Roman" pitchFamily="18" charset="0"/>
                <a:cs typeface="Times New Roman" pitchFamily="18" charset="0"/>
              </a:rPr>
              <a:t>Q</a:t>
            </a:r>
            <a:r>
              <a:rPr lang="en-US" dirty="0" smtClean="0">
                <a:solidFill>
                  <a:srgbClr val="0000FF"/>
                </a:solidFill>
                <a:latin typeface="Arial" charset="0"/>
              </a:rPr>
              <a:t> of the cavity is higher, and thus the resonance is more seriously affected by loss).</a:t>
            </a:r>
            <a:endParaRPr lang="en-US" dirty="0">
              <a:solidFill>
                <a:srgbClr val="0000FF"/>
              </a:solidFill>
              <a:latin typeface="Arial" charset="0"/>
            </a:endParaRPr>
          </a:p>
          <a:p>
            <a:pPr marL="347663" indent="-347663" eaLnBrk="1" hangingPunct="1">
              <a:spcAft>
                <a:spcPts val="2400"/>
              </a:spcAft>
              <a:buFont typeface="Wingdings" pitchFamily="2" charset="2"/>
              <a:buChar char="Ø"/>
            </a:pPr>
            <a:r>
              <a:rPr lang="en-US" dirty="0">
                <a:solidFill>
                  <a:srgbClr val="0000FF"/>
                </a:solidFill>
                <a:latin typeface="Arial" charset="0"/>
              </a:rPr>
              <a:t>Conductor loss increases with frequency (proportional to </a:t>
            </a:r>
            <a:r>
              <a:rPr lang="en-US" i="1" dirty="0">
                <a:solidFill>
                  <a:srgbClr val="0000FF"/>
                </a:solidFill>
                <a:latin typeface="Times New Roman" pitchFamily="18" charset="0"/>
              </a:rPr>
              <a:t>f</a:t>
            </a:r>
            <a:r>
              <a:rPr lang="en-US" dirty="0">
                <a:solidFill>
                  <a:srgbClr val="0000FF"/>
                </a:solidFill>
                <a:latin typeface="Arial" charset="0"/>
              </a:rPr>
              <a:t> </a:t>
            </a:r>
            <a:r>
              <a:rPr lang="en-US" baseline="30000" dirty="0" smtClean="0">
                <a:solidFill>
                  <a:srgbClr val="0000FF"/>
                </a:solidFill>
                <a:latin typeface="Times New Roman" pitchFamily="18" charset="0"/>
                <a:cs typeface="Times New Roman" pitchFamily="18" charset="0"/>
              </a:rPr>
              <a:t>1/2</a:t>
            </a:r>
            <a:r>
              <a:rPr lang="en-US" dirty="0" smtClean="0">
                <a:solidFill>
                  <a:srgbClr val="0000FF"/>
                </a:solidFill>
                <a:latin typeface="Arial" charset="0"/>
              </a:rPr>
              <a:t>) </a:t>
            </a:r>
            <a:r>
              <a:rPr lang="en-US" dirty="0">
                <a:solidFill>
                  <a:srgbClr val="0000FF"/>
                </a:solidFill>
                <a:latin typeface="Arial" charset="0"/>
              </a:rPr>
              <a:t>due to the skin effect</a:t>
            </a:r>
            <a:r>
              <a:rPr lang="en-US" dirty="0" smtClean="0">
                <a:solidFill>
                  <a:srgbClr val="0000FF"/>
                </a:solidFill>
                <a:latin typeface="Arial" charset="0"/>
              </a:rPr>
              <a:t>. It can be very serious at millimeter-wave frequencies.  </a:t>
            </a:r>
          </a:p>
          <a:p>
            <a:pPr marL="347663" indent="-347663" eaLnBrk="1" hangingPunct="1">
              <a:spcAft>
                <a:spcPts val="2400"/>
              </a:spcAft>
              <a:buFont typeface="Wingdings" pitchFamily="2" charset="2"/>
              <a:buChar char="Ø"/>
            </a:pPr>
            <a:r>
              <a:rPr lang="en-US" dirty="0" smtClean="0">
                <a:solidFill>
                  <a:srgbClr val="0000FF"/>
                </a:solidFill>
                <a:latin typeface="Arial" charset="0"/>
              </a:rPr>
              <a:t>Conductor </a:t>
            </a:r>
            <a:r>
              <a:rPr lang="en-US" dirty="0">
                <a:solidFill>
                  <a:srgbClr val="0000FF"/>
                </a:solidFill>
                <a:latin typeface="Arial" charset="0"/>
              </a:rPr>
              <a:t>loss is usually more important than dielectric </a:t>
            </a:r>
            <a:r>
              <a:rPr lang="en-US" dirty="0" smtClean="0">
                <a:solidFill>
                  <a:srgbClr val="0000FF"/>
                </a:solidFill>
                <a:latin typeface="Arial" charset="0"/>
              </a:rPr>
              <a:t>loss for typical substrate thicknesses and loss tangents.</a:t>
            </a:r>
            <a:endParaRPr lang="en-US" dirty="0">
              <a:solidFill>
                <a:srgbClr val="0000FF"/>
              </a:solidFill>
              <a:latin typeface="Arial" charset="0"/>
            </a:endParaRPr>
          </a:p>
        </p:txBody>
      </p:sp>
      <p:graphicFrame>
        <p:nvGraphicFramePr>
          <p:cNvPr id="19459" name="Object 5"/>
          <p:cNvGraphicFramePr>
            <a:graphicFrameLocks noChangeAspect="1"/>
          </p:cNvGraphicFramePr>
          <p:nvPr/>
        </p:nvGraphicFramePr>
        <p:xfrm>
          <a:off x="1180399" y="4681992"/>
          <a:ext cx="2501900" cy="825500"/>
        </p:xfrm>
        <a:graphic>
          <a:graphicData uri="http://schemas.openxmlformats.org/presentationml/2006/ole">
            <mc:AlternateContent xmlns:mc="http://schemas.openxmlformats.org/markup-compatibility/2006">
              <mc:Choice xmlns:v="urn:schemas-microsoft-com:vml" Requires="v">
                <p:oleObj spid="_x0000_s19503" name="Equation" r:id="rId3" imgW="1422400" imgH="469900" progId="Equation.DSMT4">
                  <p:embed/>
                </p:oleObj>
              </mc:Choice>
              <mc:Fallback>
                <p:oleObj name="Equation" r:id="rId3" imgW="1422400" imgH="469900" progId="Equation.DSMT4">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399" y="4681992"/>
                        <a:ext cx="2501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 Box 6"/>
          <p:cNvSpPr txBox="1">
            <a:spLocks noChangeArrowheads="1"/>
          </p:cNvSpPr>
          <p:nvPr/>
        </p:nvSpPr>
        <p:spPr bwMode="auto">
          <a:xfrm>
            <a:off x="4662364" y="5235143"/>
            <a:ext cx="3852244" cy="584775"/>
          </a:xfrm>
          <a:prstGeom prst="rect">
            <a:avLst/>
          </a:prstGeom>
          <a:noFill/>
          <a:ln w="9525">
            <a:noFill/>
            <a:miter lim="800000"/>
            <a:headEnd/>
            <a:tailEnd/>
          </a:ln>
        </p:spPr>
        <p:txBody>
          <a:bodyPr wrap="square">
            <a:spAutoFit/>
          </a:bodyPr>
          <a:lstStyle/>
          <a:p>
            <a:pPr algn="ctr" eaLnBrk="1" hangingPunct="1"/>
            <a:r>
              <a:rPr lang="en-US" sz="1600" i="1" dirty="0">
                <a:latin typeface="Times New Roman" pitchFamily="18" charset="0"/>
              </a:rPr>
              <a:t>R</a:t>
            </a:r>
            <a:r>
              <a:rPr lang="en-US" sz="1600" baseline="-25000" dirty="0">
                <a:latin typeface="Times New Roman" pitchFamily="18" charset="0"/>
              </a:rPr>
              <a:t>s</a:t>
            </a:r>
            <a:r>
              <a:rPr lang="en-US" sz="1600" dirty="0">
                <a:latin typeface="Arial" charset="0"/>
              </a:rPr>
              <a:t> is the surface resistance of the metal. The skin depth of the metal is </a:t>
            </a:r>
            <a:r>
              <a:rPr lang="en-US" sz="1600" i="1" dirty="0">
                <a:latin typeface="Arial" charset="0"/>
                <a:sym typeface="Symbol" pitchFamily="18" charset="2"/>
              </a:rPr>
              <a:t></a:t>
            </a:r>
            <a:r>
              <a:rPr lang="en-US" sz="1600" dirty="0">
                <a:latin typeface="Arial" charset="0"/>
                <a:sym typeface="Symbol" pitchFamily="18" charset="2"/>
              </a:rPr>
              <a:t>.</a:t>
            </a:r>
            <a:endParaRPr lang="en-US" sz="1600" dirty="0">
              <a:latin typeface="Arial" charset="0"/>
            </a:endParaRP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59</a:t>
            </a:fld>
            <a:endParaRPr lang="en-US" dirty="0"/>
          </a:p>
        </p:txBody>
      </p:sp>
      <p:graphicFrame>
        <p:nvGraphicFramePr>
          <p:cNvPr id="2" name="Object 5"/>
          <p:cNvGraphicFramePr>
            <a:graphicFrameLocks noChangeAspect="1"/>
          </p:cNvGraphicFramePr>
          <p:nvPr/>
        </p:nvGraphicFramePr>
        <p:xfrm>
          <a:off x="1415102" y="5683249"/>
          <a:ext cx="2112736" cy="833192"/>
        </p:xfrm>
        <a:graphic>
          <a:graphicData uri="http://schemas.openxmlformats.org/presentationml/2006/ole">
            <mc:AlternateContent xmlns:mc="http://schemas.openxmlformats.org/markup-compatibility/2006">
              <mc:Choice xmlns:v="urn:schemas-microsoft-com:vml" Requires="v">
                <p:oleObj spid="_x0000_s19504" name="Equation" r:id="rId5" imgW="1129810" imgH="444307" progId="Equation.DSMT4">
                  <p:embed/>
                </p:oleObj>
              </mc:Choice>
              <mc:Fallback>
                <p:oleObj name="Equation" r:id="rId5" imgW="1129810" imgH="444307" progId="Equation.DSMT4">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5102" y="5683249"/>
                        <a:ext cx="2112736" cy="833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08011" y="1310212"/>
            <a:ext cx="2449710" cy="400110"/>
          </a:xfrm>
          <a:prstGeom prst="rect">
            <a:avLst/>
          </a:prstGeom>
          <a:noFill/>
        </p:spPr>
        <p:txBody>
          <a:bodyPr wrap="none" rtlCol="0">
            <a:spAutoFit/>
          </a:bodyPr>
          <a:lstStyle/>
          <a:p>
            <a:r>
              <a:rPr lang="en-US" sz="2000" dirty="0" smtClean="0">
                <a:latin typeface="Arial" pitchFamily="34" charset="0"/>
                <a:cs typeface="Arial" pitchFamily="34" charset="0"/>
              </a:rPr>
              <a:t>Some observations:</a:t>
            </a:r>
            <a:endParaRPr lang="en-US" sz="2000" dirty="0">
              <a:latin typeface="Arial" pitchFamily="34" charset="0"/>
              <a:cs typeface="Arial" pitchFamily="34" charset="0"/>
            </a:endParaRPr>
          </a:p>
        </p:txBody>
      </p:sp>
      <p:sp>
        <p:nvSpPr>
          <p:cNvPr id="11"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2" name="Right Arrow 11"/>
          <p:cNvSpPr/>
          <p:nvPr/>
        </p:nvSpPr>
        <p:spPr bwMode="auto">
          <a:xfrm>
            <a:off x="685676" y="5980339"/>
            <a:ext cx="439387" cy="249382"/>
          </a:xfrm>
          <a:prstGeom prst="rightArrow">
            <a:avLst/>
          </a:prstGeom>
          <a:solidFill>
            <a:srgbClr val="9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Text Box 3"/>
          <p:cNvSpPr txBox="1">
            <a:spLocks noChangeArrowheads="1"/>
          </p:cNvSpPr>
          <p:nvPr/>
        </p:nvSpPr>
        <p:spPr bwMode="auto">
          <a:xfrm>
            <a:off x="2543866" y="674271"/>
            <a:ext cx="3841949"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Radiation </a:t>
            </a:r>
            <a:r>
              <a:rPr lang="en-US" sz="2400" dirty="0" smtClean="0">
                <a:solidFill>
                  <a:schemeClr val="hlink"/>
                </a:solidFill>
                <a:latin typeface="Arial" charset="0"/>
              </a:rPr>
              <a:t>Efficiency (cont.)</a:t>
            </a:r>
            <a:endParaRPr lang="en-US" sz="2400" dirty="0">
              <a:solidFill>
                <a:schemeClr val="hlink"/>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456253" y="0"/>
            <a:ext cx="2095446"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Notation</a:t>
            </a:r>
            <a:endParaRPr lang="en-US" sz="4000" dirty="0">
              <a:solidFill>
                <a:srgbClr val="FF9900"/>
              </a:solidFill>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6</a:t>
            </a:fld>
            <a:endParaRPr lang="en-US" dirty="0"/>
          </a:p>
        </p:txBody>
      </p:sp>
      <p:sp>
        <p:nvSpPr>
          <p:cNvPr id="20" name="Rectangle 19"/>
          <p:cNvSpPr/>
          <p:nvPr/>
        </p:nvSpPr>
        <p:spPr bwMode="auto">
          <a:xfrm>
            <a:off x="5759530" y="665027"/>
            <a:ext cx="2980707" cy="3586348"/>
          </a:xfrm>
          <a:prstGeom prst="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aphicFrame>
        <p:nvGraphicFramePr>
          <p:cNvPr id="519177" name="Object 3"/>
          <p:cNvGraphicFramePr>
            <a:graphicFrameLocks noChangeAspect="1"/>
          </p:cNvGraphicFramePr>
          <p:nvPr/>
        </p:nvGraphicFramePr>
        <p:xfrm>
          <a:off x="6171918" y="1925391"/>
          <a:ext cx="2093827" cy="403645"/>
        </p:xfrm>
        <a:graphic>
          <a:graphicData uri="http://schemas.openxmlformats.org/presentationml/2006/ole">
            <mc:AlternateContent xmlns:mc="http://schemas.openxmlformats.org/markup-compatibility/2006">
              <mc:Choice xmlns:v="urn:schemas-microsoft-com:vml" Requires="v">
                <p:oleObj spid="_x0000_s519542" name="Equation" r:id="rId3" imgW="1383699" imgH="266584" progId="Equation.DSMT4">
                  <p:embed/>
                </p:oleObj>
              </mc:Choice>
              <mc:Fallback>
                <p:oleObj name="Equation" r:id="rId3" imgW="1383699" imgH="266584" progId="Equation.DSMT4">
                  <p:embed/>
                  <p:pic>
                    <p:nvPicPr>
                      <p:cNvPr id="0" name="Picture 3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918" y="1925391"/>
                        <a:ext cx="2093827" cy="403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78" name="Object 3"/>
          <p:cNvGraphicFramePr>
            <a:graphicFrameLocks noChangeAspect="1"/>
          </p:cNvGraphicFramePr>
          <p:nvPr/>
        </p:nvGraphicFramePr>
        <p:xfrm>
          <a:off x="6766319" y="2492879"/>
          <a:ext cx="1055883" cy="403644"/>
        </p:xfrm>
        <a:graphic>
          <a:graphicData uri="http://schemas.openxmlformats.org/presentationml/2006/ole">
            <mc:AlternateContent xmlns:mc="http://schemas.openxmlformats.org/markup-compatibility/2006">
              <mc:Choice xmlns:v="urn:schemas-microsoft-com:vml" Requires="v">
                <p:oleObj spid="_x0000_s519543" name="Equation" r:id="rId5" imgW="698197" imgH="266584" progId="Equation.DSMT4">
                  <p:embed/>
                </p:oleObj>
              </mc:Choice>
              <mc:Fallback>
                <p:oleObj name="Equation" r:id="rId5" imgW="698197" imgH="266584" progId="Equation.DSMT4">
                  <p:embed/>
                  <p:pic>
                    <p:nvPicPr>
                      <p:cNvPr id="0" name="Picture 3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319" y="2492879"/>
                        <a:ext cx="1055883" cy="403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79" name="Object 3"/>
          <p:cNvGraphicFramePr>
            <a:graphicFrameLocks noChangeAspect="1"/>
          </p:cNvGraphicFramePr>
          <p:nvPr/>
        </p:nvGraphicFramePr>
        <p:xfrm>
          <a:off x="6216725" y="3122039"/>
          <a:ext cx="2142520" cy="641987"/>
        </p:xfrm>
        <a:graphic>
          <a:graphicData uri="http://schemas.openxmlformats.org/presentationml/2006/ole">
            <mc:AlternateContent xmlns:mc="http://schemas.openxmlformats.org/markup-compatibility/2006">
              <mc:Choice xmlns:v="urn:schemas-microsoft-com:vml" Requires="v">
                <p:oleObj spid="_x0000_s519544" name="Equation" r:id="rId7" imgW="1612900" imgH="482600" progId="Equation.DSMT4">
                  <p:embed/>
                </p:oleObj>
              </mc:Choice>
              <mc:Fallback>
                <p:oleObj name="Equation" r:id="rId7" imgW="1612900" imgH="482600" progId="Equation.DSMT4">
                  <p:embed/>
                  <p:pic>
                    <p:nvPicPr>
                      <p:cNvPr id="0" name="Picture 3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6725" y="3122039"/>
                        <a:ext cx="2142520" cy="64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81" name="Object 13"/>
          <p:cNvGraphicFramePr>
            <a:graphicFrameLocks noChangeAspect="1"/>
          </p:cNvGraphicFramePr>
          <p:nvPr/>
        </p:nvGraphicFramePr>
        <p:xfrm>
          <a:off x="6764931" y="1387578"/>
          <a:ext cx="922616" cy="345981"/>
        </p:xfrm>
        <a:graphic>
          <a:graphicData uri="http://schemas.openxmlformats.org/presentationml/2006/ole">
            <mc:AlternateContent xmlns:mc="http://schemas.openxmlformats.org/markup-compatibility/2006">
              <mc:Choice xmlns:v="urn:schemas-microsoft-com:vml" Requires="v">
                <p:oleObj spid="_x0000_s519545" name="Equation" r:id="rId9" imgW="609600" imgH="228600" progId="Equation.DSMT4">
                  <p:embed/>
                </p:oleObj>
              </mc:Choice>
              <mc:Fallback>
                <p:oleObj name="Equation" r:id="rId9" imgW="609600" imgH="228600" progId="Equation.DSMT4">
                  <p:embed/>
                  <p:pic>
                    <p:nvPicPr>
                      <p:cNvPr id="0" name="Picture 3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931" y="1387578"/>
                        <a:ext cx="922616" cy="345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83" name="Object 15"/>
          <p:cNvGraphicFramePr>
            <a:graphicFrameLocks noChangeAspect="1"/>
          </p:cNvGraphicFramePr>
          <p:nvPr>
            <p:extLst>
              <p:ext uri="{D42A27DB-BD31-4B8C-83A1-F6EECF244321}">
                <p14:modId xmlns:p14="http://schemas.microsoft.com/office/powerpoint/2010/main" val="2261416322"/>
              </p:ext>
            </p:extLst>
          </p:nvPr>
        </p:nvGraphicFramePr>
        <p:xfrm>
          <a:off x="5894277" y="919415"/>
          <a:ext cx="2537195" cy="384423"/>
        </p:xfrm>
        <a:graphic>
          <a:graphicData uri="http://schemas.openxmlformats.org/presentationml/2006/ole">
            <mc:AlternateContent xmlns:mc="http://schemas.openxmlformats.org/markup-compatibility/2006">
              <mc:Choice xmlns:v="urn:schemas-microsoft-com:vml" Requires="v">
                <p:oleObj spid="_x0000_s519546" name="Equation" r:id="rId11" imgW="1675673" imgH="253890" progId="Equation.DSMT4">
                  <p:embed/>
                </p:oleObj>
              </mc:Choice>
              <mc:Fallback>
                <p:oleObj name="Equation" r:id="rId11" imgW="1675673" imgH="253890" progId="Equation.DSMT4">
                  <p:embed/>
                  <p:pic>
                    <p:nvPicPr>
                      <p:cNvPr id="0" name="Picture 3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4277" y="919415"/>
                        <a:ext cx="2537195" cy="384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84" name="Object 16"/>
          <p:cNvGraphicFramePr>
            <a:graphicFrameLocks noChangeAspect="1"/>
          </p:cNvGraphicFramePr>
          <p:nvPr/>
        </p:nvGraphicFramePr>
        <p:xfrm>
          <a:off x="6803351" y="3823953"/>
          <a:ext cx="1062291" cy="354952"/>
        </p:xfrm>
        <a:graphic>
          <a:graphicData uri="http://schemas.openxmlformats.org/presentationml/2006/ole">
            <mc:AlternateContent xmlns:mc="http://schemas.openxmlformats.org/markup-compatibility/2006">
              <mc:Choice xmlns:v="urn:schemas-microsoft-com:vml" Requires="v">
                <p:oleObj spid="_x0000_s519547" name="Equation" r:id="rId13" imgW="799753" imgH="266584" progId="Equation.DSMT4">
                  <p:embed/>
                </p:oleObj>
              </mc:Choice>
              <mc:Fallback>
                <p:oleObj name="Equation" r:id="rId13" imgW="799753" imgH="266584" progId="Equation.DSMT4">
                  <p:embed/>
                  <p:pic>
                    <p:nvPicPr>
                      <p:cNvPr id="0" name="Picture 3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3351" y="3823953"/>
                        <a:ext cx="1062291" cy="354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85" name="Object 17"/>
          <p:cNvGraphicFramePr>
            <a:graphicFrameLocks noChangeAspect="1"/>
          </p:cNvGraphicFramePr>
          <p:nvPr/>
        </p:nvGraphicFramePr>
        <p:xfrm>
          <a:off x="5750000" y="4524502"/>
          <a:ext cx="3171537" cy="1772845"/>
        </p:xfrm>
        <a:graphic>
          <a:graphicData uri="http://schemas.openxmlformats.org/presentationml/2006/ole">
            <mc:AlternateContent xmlns:mc="http://schemas.openxmlformats.org/markup-compatibility/2006">
              <mc:Choice xmlns:v="urn:schemas-microsoft-com:vml" Requires="v">
                <p:oleObj spid="_x0000_s519548" name="Equation" r:id="rId15" imgW="2095500" imgH="1168400" progId="Equation.DSMT4">
                  <p:embed/>
                </p:oleObj>
              </mc:Choice>
              <mc:Fallback>
                <p:oleObj name="Equation" r:id="rId15" imgW="2095500" imgH="1168400" progId="Equation.DSMT4">
                  <p:embed/>
                  <p:pic>
                    <p:nvPicPr>
                      <p:cNvPr id="0" name="Picture 3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50000" y="4524502"/>
                        <a:ext cx="3171537" cy="1772845"/>
                      </a:xfrm>
                      <a:prstGeom prst="rect">
                        <a:avLst/>
                      </a:prstGeom>
                      <a:solidFill>
                        <a:srgbClr val="FFFF99"/>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84461100"/>
              </p:ext>
            </p:extLst>
          </p:nvPr>
        </p:nvGraphicFramePr>
        <p:xfrm>
          <a:off x="265113" y="909638"/>
          <a:ext cx="2614612" cy="288925"/>
        </p:xfrm>
        <a:graphic>
          <a:graphicData uri="http://schemas.openxmlformats.org/presentationml/2006/ole">
            <mc:AlternateContent xmlns:mc="http://schemas.openxmlformats.org/markup-compatibility/2006">
              <mc:Choice xmlns:v="urn:schemas-microsoft-com:vml" Requires="v">
                <p:oleObj spid="_x0000_s519549" name="Equation" r:id="rId17" imgW="1727200" imgH="190500" progId="Equation.DSMT4">
                  <p:embed/>
                </p:oleObj>
              </mc:Choice>
              <mc:Fallback>
                <p:oleObj name="Equation" r:id="rId17" imgW="1727200" imgH="190500" progId="Equation.DSMT4">
                  <p:embed/>
                  <p:pic>
                    <p:nvPicPr>
                      <p:cNvPr id="0" name="Picture 33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113" y="909638"/>
                        <a:ext cx="26146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52668800"/>
              </p:ext>
            </p:extLst>
          </p:nvPr>
        </p:nvGraphicFramePr>
        <p:xfrm>
          <a:off x="217488" y="1433513"/>
          <a:ext cx="2595562" cy="347662"/>
        </p:xfrm>
        <a:graphic>
          <a:graphicData uri="http://schemas.openxmlformats.org/presentationml/2006/ole">
            <mc:AlternateContent xmlns:mc="http://schemas.openxmlformats.org/markup-compatibility/2006">
              <mc:Choice xmlns:v="urn:schemas-microsoft-com:vml" Requires="v">
                <p:oleObj spid="_x0000_s519550" name="Equation" r:id="rId19" imgW="1714500" imgH="228600" progId="Equation.DSMT4">
                  <p:embed/>
                </p:oleObj>
              </mc:Choice>
              <mc:Fallback>
                <p:oleObj name="Equation" r:id="rId19" imgW="1714500" imgH="228600" progId="Equation.DSMT4">
                  <p:embed/>
                  <p:pic>
                    <p:nvPicPr>
                      <p:cNvPr id="0" name="Picture 3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7488" y="1433513"/>
                        <a:ext cx="2595562"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63131817"/>
              </p:ext>
            </p:extLst>
          </p:nvPr>
        </p:nvGraphicFramePr>
        <p:xfrm>
          <a:off x="207963" y="2043113"/>
          <a:ext cx="2730500" cy="347662"/>
        </p:xfrm>
        <a:graphic>
          <a:graphicData uri="http://schemas.openxmlformats.org/presentationml/2006/ole">
            <mc:AlternateContent xmlns:mc="http://schemas.openxmlformats.org/markup-compatibility/2006">
              <mc:Choice xmlns:v="urn:schemas-microsoft-com:vml" Requires="v">
                <p:oleObj spid="_x0000_s519551" name="Equation" r:id="rId21" imgW="1803400" imgH="228600" progId="Equation.DSMT4">
                  <p:embed/>
                </p:oleObj>
              </mc:Choice>
              <mc:Fallback>
                <p:oleObj name="Equation" r:id="rId21" imgW="1803400" imgH="228600" progId="Equation.DSMT4">
                  <p:embed/>
                  <p:pic>
                    <p:nvPicPr>
                      <p:cNvPr id="0" name="Picture 33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963" y="2043113"/>
                        <a:ext cx="2730500"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31814423"/>
              </p:ext>
            </p:extLst>
          </p:nvPr>
        </p:nvGraphicFramePr>
        <p:xfrm>
          <a:off x="227013" y="2662238"/>
          <a:ext cx="2616200" cy="347662"/>
        </p:xfrm>
        <a:graphic>
          <a:graphicData uri="http://schemas.openxmlformats.org/presentationml/2006/ole">
            <mc:AlternateContent xmlns:mc="http://schemas.openxmlformats.org/markup-compatibility/2006">
              <mc:Choice xmlns:v="urn:schemas-microsoft-com:vml" Requires="v">
                <p:oleObj spid="_x0000_s519552" name="Equation" r:id="rId23" imgW="1727200" imgH="228600" progId="Equation.DSMT4">
                  <p:embed/>
                </p:oleObj>
              </mc:Choice>
              <mc:Fallback>
                <p:oleObj name="Equation" r:id="rId23" imgW="1727200" imgH="228600" progId="Equation.DSMT4">
                  <p:embed/>
                  <p:pic>
                    <p:nvPicPr>
                      <p:cNvPr id="0" name="Picture 33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7013" y="2662238"/>
                        <a:ext cx="2616200"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49734561"/>
              </p:ext>
            </p:extLst>
          </p:nvPr>
        </p:nvGraphicFramePr>
        <p:xfrm>
          <a:off x="206640" y="3243263"/>
          <a:ext cx="3249613" cy="347662"/>
        </p:xfrm>
        <a:graphic>
          <a:graphicData uri="http://schemas.openxmlformats.org/presentationml/2006/ole">
            <mc:AlternateContent xmlns:mc="http://schemas.openxmlformats.org/markup-compatibility/2006">
              <mc:Choice xmlns:v="urn:schemas-microsoft-com:vml" Requires="v">
                <p:oleObj spid="_x0000_s519553" name="Equation" r:id="rId25" imgW="2146300" imgH="228600" progId="Equation.DSMT4">
                  <p:embed/>
                </p:oleObj>
              </mc:Choice>
              <mc:Fallback>
                <p:oleObj name="Equation" r:id="rId25" imgW="2146300" imgH="228600" progId="Equation.DSMT4">
                  <p:embed/>
                  <p:pic>
                    <p:nvPicPr>
                      <p:cNvPr id="0" name="Picture 3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6640" y="3243263"/>
                        <a:ext cx="3249613"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31626073"/>
              </p:ext>
            </p:extLst>
          </p:nvPr>
        </p:nvGraphicFramePr>
        <p:xfrm>
          <a:off x="206375" y="3805238"/>
          <a:ext cx="3114675" cy="347662"/>
        </p:xfrm>
        <a:graphic>
          <a:graphicData uri="http://schemas.openxmlformats.org/presentationml/2006/ole">
            <mc:AlternateContent xmlns:mc="http://schemas.openxmlformats.org/markup-compatibility/2006">
              <mc:Choice xmlns:v="urn:schemas-microsoft-com:vml" Requires="v">
                <p:oleObj spid="_x0000_s519554" name="Equation" r:id="rId27" imgW="2057400" imgH="228600" progId="Equation.DSMT4">
                  <p:embed/>
                </p:oleObj>
              </mc:Choice>
              <mc:Fallback>
                <p:oleObj name="Equation" r:id="rId27" imgW="2057400" imgH="228600" progId="Equation.DSMT4">
                  <p:embed/>
                  <p:pic>
                    <p:nvPicPr>
                      <p:cNvPr id="0" name="Picture 3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6375" y="3805238"/>
                        <a:ext cx="3114675"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33993304"/>
              </p:ext>
            </p:extLst>
          </p:nvPr>
        </p:nvGraphicFramePr>
        <p:xfrm>
          <a:off x="198438" y="4376738"/>
          <a:ext cx="4768850" cy="347662"/>
        </p:xfrm>
        <a:graphic>
          <a:graphicData uri="http://schemas.openxmlformats.org/presentationml/2006/ole">
            <mc:AlternateContent xmlns:mc="http://schemas.openxmlformats.org/markup-compatibility/2006">
              <mc:Choice xmlns:v="urn:schemas-microsoft-com:vml" Requires="v">
                <p:oleObj spid="_x0000_s519555" name="Equation" r:id="rId29" imgW="3149600" imgH="228600" progId="Equation.DSMT4">
                  <p:embed/>
                </p:oleObj>
              </mc:Choice>
              <mc:Fallback>
                <p:oleObj name="Equation" r:id="rId29" imgW="3149600" imgH="228600" progId="Equation.DSMT4">
                  <p:embed/>
                  <p:pic>
                    <p:nvPicPr>
                      <p:cNvPr id="0" name="Picture 33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8438" y="4376738"/>
                        <a:ext cx="4768850"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78287613"/>
              </p:ext>
            </p:extLst>
          </p:nvPr>
        </p:nvGraphicFramePr>
        <p:xfrm>
          <a:off x="179599" y="5006975"/>
          <a:ext cx="4173538" cy="579438"/>
        </p:xfrm>
        <a:graphic>
          <a:graphicData uri="http://schemas.openxmlformats.org/presentationml/2006/ole">
            <mc:AlternateContent xmlns:mc="http://schemas.openxmlformats.org/markup-compatibility/2006">
              <mc:Choice xmlns:v="urn:schemas-microsoft-com:vml" Requires="v">
                <p:oleObj spid="_x0000_s519556" name="Equation" r:id="rId31" imgW="2755900" imgH="381000" progId="Equation.DSMT4">
                  <p:embed/>
                </p:oleObj>
              </mc:Choice>
              <mc:Fallback>
                <p:oleObj name="Equation" r:id="rId31" imgW="2755900" imgH="381000" progId="Equation.DSMT4">
                  <p:embed/>
                  <p:pic>
                    <p:nvPicPr>
                      <p:cNvPr id="0" name="Picture 34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9599" y="5006975"/>
                        <a:ext cx="4173538"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64062473"/>
              </p:ext>
            </p:extLst>
          </p:nvPr>
        </p:nvGraphicFramePr>
        <p:xfrm>
          <a:off x="158750" y="5854700"/>
          <a:ext cx="4635500" cy="579438"/>
        </p:xfrm>
        <a:graphic>
          <a:graphicData uri="http://schemas.openxmlformats.org/presentationml/2006/ole">
            <mc:AlternateContent xmlns:mc="http://schemas.openxmlformats.org/markup-compatibility/2006">
              <mc:Choice xmlns:v="urn:schemas-microsoft-com:vml" Requires="v">
                <p:oleObj spid="_x0000_s519557" name="Equation" r:id="rId33" imgW="3060700" imgH="381000" progId="Equation.DSMT4">
                  <p:embed/>
                </p:oleObj>
              </mc:Choice>
              <mc:Fallback>
                <p:oleObj name="Equation" r:id="rId33" imgW="3060700" imgH="381000" progId="Equation.DSMT4">
                  <p:embed/>
                  <p:pic>
                    <p:nvPicPr>
                      <p:cNvPr id="0" name="Picture 34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750" y="5854700"/>
                        <a:ext cx="463550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205613" y="1781520"/>
            <a:ext cx="8724900" cy="1015663"/>
          </a:xfrm>
          <a:prstGeom prst="rect">
            <a:avLst/>
          </a:prstGeom>
          <a:noFill/>
          <a:ln w="9525">
            <a:noFill/>
            <a:miter lim="800000"/>
            <a:headEnd/>
            <a:tailEnd/>
          </a:ln>
        </p:spPr>
        <p:txBody>
          <a:bodyPr>
            <a:spAutoFit/>
          </a:bodyPr>
          <a:lstStyle/>
          <a:p>
            <a:pPr marL="347663" indent="-347663" eaLnBrk="1" hangingPunct="1">
              <a:spcAft>
                <a:spcPct val="50000"/>
              </a:spcAft>
              <a:buFont typeface="Wingdings" pitchFamily="2" charset="2"/>
              <a:buChar char="Ø"/>
            </a:pPr>
            <a:r>
              <a:rPr lang="en-US" sz="2000" dirty="0">
                <a:solidFill>
                  <a:srgbClr val="0000FF"/>
                </a:solidFill>
                <a:latin typeface="Arial" charset="0"/>
              </a:rPr>
              <a:t>Surface-wave power is more important for thicker substrates or for </a:t>
            </a:r>
            <a:r>
              <a:rPr lang="en-US" sz="2000" dirty="0" smtClean="0">
                <a:solidFill>
                  <a:srgbClr val="0000FF"/>
                </a:solidFill>
                <a:latin typeface="Arial" charset="0"/>
              </a:rPr>
              <a:t>higher-substrate </a:t>
            </a:r>
            <a:r>
              <a:rPr lang="en-US" sz="2000" dirty="0">
                <a:solidFill>
                  <a:srgbClr val="0000FF"/>
                </a:solidFill>
                <a:latin typeface="Arial" charset="0"/>
              </a:rPr>
              <a:t>permittivities. (The surface-wave power can be minimized by using a </a:t>
            </a:r>
            <a:r>
              <a:rPr lang="en-US" sz="2000" dirty="0" smtClean="0">
                <a:solidFill>
                  <a:srgbClr val="0000FF"/>
                </a:solidFill>
                <a:latin typeface="Arial" charset="0"/>
              </a:rPr>
              <a:t>thin substrate or a foam </a:t>
            </a:r>
            <a:r>
              <a:rPr lang="en-US" sz="2000" dirty="0">
                <a:solidFill>
                  <a:srgbClr val="0000FF"/>
                </a:solidFill>
                <a:latin typeface="Arial" charset="0"/>
              </a:rPr>
              <a:t>substrate.)</a:t>
            </a:r>
          </a:p>
        </p:txBody>
      </p:sp>
      <p:sp>
        <p:nvSpPr>
          <p:cNvPr id="4" name="Slide Number Placeholder 3"/>
          <p:cNvSpPr>
            <a:spLocks noGrp="1"/>
          </p:cNvSpPr>
          <p:nvPr>
            <p:ph type="sldNum" sz="quarter" idx="4"/>
          </p:nvPr>
        </p:nvSpPr>
        <p:spPr/>
        <p:txBody>
          <a:bodyPr/>
          <a:lstStyle/>
          <a:p>
            <a:pPr>
              <a:defRPr/>
            </a:pPr>
            <a:fld id="{70B0E88B-1183-42A5-A789-9A7FFF2AFA69}" type="slidenum">
              <a:rPr lang="en-US" smtClean="0"/>
              <a:pPr>
                <a:defRPr/>
              </a:pPr>
              <a:t>60</a:t>
            </a:fld>
            <a:endParaRPr lang="en-US" dirty="0"/>
          </a:p>
        </p:txBody>
      </p:sp>
      <p:sp>
        <p:nvSpPr>
          <p:cNvPr id="5" name="Text Box 3"/>
          <p:cNvSpPr txBox="1">
            <a:spLocks noChangeArrowheads="1"/>
          </p:cNvSpPr>
          <p:nvPr/>
        </p:nvSpPr>
        <p:spPr bwMode="auto">
          <a:xfrm>
            <a:off x="476929" y="3277063"/>
            <a:ext cx="8404225" cy="1785104"/>
          </a:xfrm>
          <a:prstGeom prst="rect">
            <a:avLst/>
          </a:prstGeom>
          <a:noFill/>
          <a:ln w="9525">
            <a:noFill/>
            <a:miter lim="800000"/>
            <a:headEnd/>
            <a:tailEnd/>
          </a:ln>
        </p:spPr>
        <p:txBody>
          <a:bodyPr>
            <a:spAutoFit/>
          </a:bodyPr>
          <a:lstStyle/>
          <a:p>
            <a:pPr marL="282575" indent="-282575" eaLnBrk="1" hangingPunct="1">
              <a:spcAft>
                <a:spcPts val="2400"/>
              </a:spcAft>
              <a:buFont typeface="Wingdings" pitchFamily="2" charset="2"/>
              <a:buChar char="§"/>
            </a:pPr>
            <a:r>
              <a:rPr lang="en-US" dirty="0">
                <a:solidFill>
                  <a:srgbClr val="0000FF"/>
                </a:solidFill>
                <a:latin typeface="Arial" charset="0"/>
              </a:rPr>
              <a:t>For a </a:t>
            </a:r>
            <a:r>
              <a:rPr lang="en-US" dirty="0">
                <a:solidFill>
                  <a:schemeClr val="hlink"/>
                </a:solidFill>
                <a:latin typeface="Arial" charset="0"/>
              </a:rPr>
              <a:t>foam substrate</a:t>
            </a:r>
            <a:r>
              <a:rPr lang="en-US" dirty="0">
                <a:solidFill>
                  <a:srgbClr val="0000FF"/>
                </a:solidFill>
                <a:latin typeface="Arial" charset="0"/>
              </a:rPr>
              <a:t>, </a:t>
            </a:r>
            <a:r>
              <a:rPr lang="en-US" dirty="0" smtClean="0">
                <a:solidFill>
                  <a:srgbClr val="0000FF"/>
                </a:solidFill>
                <a:latin typeface="Arial" charset="0"/>
              </a:rPr>
              <a:t>a high </a:t>
            </a:r>
            <a:r>
              <a:rPr lang="en-US" dirty="0">
                <a:solidFill>
                  <a:srgbClr val="0000FF"/>
                </a:solidFill>
                <a:latin typeface="Arial" charset="0"/>
              </a:rPr>
              <a:t>radiation efficiency is obtained by making the substrate thicker </a:t>
            </a:r>
            <a:r>
              <a:rPr lang="en-US" dirty="0" smtClean="0">
                <a:solidFill>
                  <a:srgbClr val="0000FF"/>
                </a:solidFill>
                <a:latin typeface="Arial" charset="0"/>
              </a:rPr>
              <a:t>(minimizing the conductor and dielectric losses). There is no surface-wave power to worry about.</a:t>
            </a:r>
            <a:endParaRPr lang="en-US" dirty="0">
              <a:solidFill>
                <a:srgbClr val="0000FF"/>
              </a:solidFill>
              <a:latin typeface="Arial" charset="0"/>
            </a:endParaRPr>
          </a:p>
          <a:p>
            <a:pPr marL="228600" indent="-228600" eaLnBrk="1" hangingPunct="1">
              <a:spcAft>
                <a:spcPts val="2400"/>
              </a:spcAft>
              <a:buFont typeface="Wingdings" pitchFamily="2" charset="2"/>
              <a:buChar char="§"/>
            </a:pPr>
            <a:r>
              <a:rPr lang="en-US" dirty="0">
                <a:solidFill>
                  <a:srgbClr val="0000FF"/>
                </a:solidFill>
                <a:latin typeface="Arial" charset="0"/>
              </a:rPr>
              <a:t>For a </a:t>
            </a:r>
            <a:r>
              <a:rPr lang="en-US" dirty="0">
                <a:solidFill>
                  <a:schemeClr val="hlink"/>
                </a:solidFill>
                <a:latin typeface="Arial" charset="0"/>
              </a:rPr>
              <a:t>typical substrate</a:t>
            </a:r>
            <a:r>
              <a:rPr lang="en-US" dirty="0">
                <a:solidFill>
                  <a:srgbClr val="0000FF"/>
                </a:solidFill>
                <a:latin typeface="Arial" charset="0"/>
              </a:rPr>
              <a:t> such as </a:t>
            </a:r>
            <a:r>
              <a:rPr lang="en-US" i="1" dirty="0">
                <a:solidFill>
                  <a:srgbClr val="0000FF"/>
                </a:solidFill>
                <a:latin typeface="Times New Roman" pitchFamily="18" charset="0"/>
                <a:sym typeface="Symbol" pitchFamily="18" charset="2"/>
              </a:rPr>
              <a:t></a:t>
            </a:r>
            <a:r>
              <a:rPr lang="en-US" i="1" baseline="-25000" dirty="0">
                <a:solidFill>
                  <a:srgbClr val="0000FF"/>
                </a:solidFill>
                <a:latin typeface="Times New Roman" pitchFamily="18" charset="0"/>
                <a:sym typeface="Symbol" pitchFamily="18" charset="2"/>
              </a:rPr>
              <a:t>r</a:t>
            </a:r>
            <a:r>
              <a:rPr lang="en-US" dirty="0">
                <a:solidFill>
                  <a:srgbClr val="0000FF"/>
                </a:solidFill>
                <a:latin typeface="Arial" charset="0"/>
                <a:sym typeface="Symbol" pitchFamily="18" charset="2"/>
              </a:rPr>
              <a:t> </a:t>
            </a:r>
            <a:r>
              <a:rPr lang="en-US" dirty="0">
                <a:solidFill>
                  <a:srgbClr val="0000FF"/>
                </a:solidFill>
                <a:latin typeface="Times New Roman" pitchFamily="18" charset="0"/>
                <a:sym typeface="Symbol" pitchFamily="18" charset="2"/>
              </a:rPr>
              <a:t>= 2.2</a:t>
            </a:r>
            <a:r>
              <a:rPr lang="en-US" dirty="0">
                <a:solidFill>
                  <a:srgbClr val="0000FF"/>
                </a:solidFill>
                <a:latin typeface="Arial" charset="0"/>
                <a:sym typeface="Symbol" pitchFamily="18" charset="2"/>
              </a:rPr>
              <a:t>, the radiation efficiency is maximum for </a:t>
            </a:r>
            <a:r>
              <a:rPr lang="en-US" i="1" dirty="0">
                <a:solidFill>
                  <a:srgbClr val="0000FF"/>
                </a:solidFill>
                <a:latin typeface="Times New Roman" pitchFamily="18" charset="0"/>
                <a:sym typeface="Symbol" pitchFamily="18" charset="2"/>
              </a:rPr>
              <a:t>h</a:t>
            </a:r>
            <a:r>
              <a:rPr lang="en-US" dirty="0">
                <a:solidFill>
                  <a:srgbClr val="0000FF"/>
                </a:solidFill>
                <a:latin typeface="Arial" charset="0"/>
                <a:sym typeface="Symbol" pitchFamily="18" charset="2"/>
              </a:rPr>
              <a:t> / </a:t>
            </a:r>
            <a:r>
              <a:rPr lang="en-US" i="1" dirty="0">
                <a:solidFill>
                  <a:srgbClr val="0000FF"/>
                </a:solidFill>
                <a:latin typeface="Arial" charset="0"/>
                <a:sym typeface="Symbol" pitchFamily="18" charset="2"/>
              </a:rPr>
              <a:t></a:t>
            </a:r>
            <a:r>
              <a:rPr lang="en-US" baseline="-25000" dirty="0">
                <a:solidFill>
                  <a:srgbClr val="0000FF"/>
                </a:solidFill>
                <a:latin typeface="Times New Roman" pitchFamily="18" charset="0"/>
                <a:cs typeface="Times New Roman" pitchFamily="18" charset="0"/>
                <a:sym typeface="Symbol" pitchFamily="18" charset="2"/>
              </a:rPr>
              <a:t>0</a:t>
            </a:r>
            <a:r>
              <a:rPr lang="en-US" baseline="-25000" dirty="0">
                <a:solidFill>
                  <a:srgbClr val="0000FF"/>
                </a:solidFill>
                <a:latin typeface="Arial" charset="0"/>
                <a:sym typeface="Symbol" pitchFamily="18" charset="2"/>
              </a:rPr>
              <a:t> </a:t>
            </a:r>
            <a:r>
              <a:rPr lang="en-US" dirty="0">
                <a:solidFill>
                  <a:srgbClr val="0000FF"/>
                </a:solidFill>
                <a:latin typeface="Arial" charset="0"/>
                <a:sym typeface="Symbol" pitchFamily="18" charset="2"/>
              </a:rPr>
              <a:t> </a:t>
            </a:r>
            <a:r>
              <a:rPr lang="en-US" dirty="0">
                <a:solidFill>
                  <a:srgbClr val="0000FF"/>
                </a:solidFill>
                <a:latin typeface="Times New Roman" pitchFamily="18" charset="0"/>
                <a:sym typeface="Symbol" pitchFamily="18" charset="2"/>
              </a:rPr>
              <a:t>0.02</a:t>
            </a:r>
            <a:r>
              <a:rPr lang="en-US" dirty="0">
                <a:solidFill>
                  <a:srgbClr val="0000FF"/>
                </a:solidFill>
                <a:latin typeface="Arial" charset="0"/>
                <a:sym typeface="Symbol" pitchFamily="18" charset="2"/>
              </a:rPr>
              <a:t>.</a:t>
            </a:r>
            <a:endParaRPr lang="en-US" dirty="0">
              <a:solidFill>
                <a:srgbClr val="0000FF"/>
              </a:solidFill>
              <a:latin typeface="Arial" charset="0"/>
            </a:endParaRPr>
          </a:p>
        </p:txBody>
      </p:sp>
      <p:sp>
        <p:nvSpPr>
          <p:cNvPr id="7"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8" name="Text Box 3"/>
          <p:cNvSpPr txBox="1">
            <a:spLocks noChangeArrowheads="1"/>
          </p:cNvSpPr>
          <p:nvPr/>
        </p:nvSpPr>
        <p:spPr bwMode="auto">
          <a:xfrm>
            <a:off x="2511209" y="1000843"/>
            <a:ext cx="3841949"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Radiation </a:t>
            </a:r>
            <a:r>
              <a:rPr lang="en-US" sz="2400" dirty="0" smtClean="0">
                <a:solidFill>
                  <a:schemeClr val="hlink"/>
                </a:solidFill>
                <a:latin typeface="Arial" charset="0"/>
              </a:rPr>
              <a:t>Efficiency (cont.)</a:t>
            </a:r>
            <a:endParaRPr lang="en-US" sz="24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812800" y="1195620"/>
            <a:ext cx="7721600" cy="49403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90115" name="Text Box 3"/>
          <p:cNvSpPr txBox="1">
            <a:spLocks noChangeArrowheads="1"/>
          </p:cNvSpPr>
          <p:nvPr/>
        </p:nvSpPr>
        <p:spPr bwMode="auto">
          <a:xfrm>
            <a:off x="343256" y="6286957"/>
            <a:ext cx="1661032"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sym typeface="Symbol" pitchFamily="18" charset="2"/>
              </a:rPr>
              <a:t></a:t>
            </a:r>
            <a:r>
              <a:rPr lang="en-US" i="1" baseline="-25000" dirty="0">
                <a:latin typeface="Times New Roman" pitchFamily="18" charset="0"/>
                <a:sym typeface="Symbol" pitchFamily="18" charset="2"/>
              </a:rPr>
              <a:t>r</a:t>
            </a:r>
            <a:r>
              <a:rPr lang="en-US" dirty="0">
                <a:latin typeface="Times New Roman" pitchFamily="18" charset="0"/>
              </a:rPr>
              <a:t> = 2.2 </a:t>
            </a:r>
            <a:r>
              <a:rPr lang="en-US" dirty="0">
                <a:latin typeface="Arial" charset="0"/>
              </a:rPr>
              <a:t>or</a:t>
            </a:r>
            <a:r>
              <a:rPr lang="en-US" dirty="0">
                <a:latin typeface="Times New Roman" pitchFamily="18" charset="0"/>
              </a:rPr>
              <a:t> 10.8</a:t>
            </a:r>
          </a:p>
        </p:txBody>
      </p:sp>
      <p:sp>
        <p:nvSpPr>
          <p:cNvPr id="90116" name="Text Box 4"/>
          <p:cNvSpPr txBox="1">
            <a:spLocks noChangeArrowheads="1"/>
          </p:cNvSpPr>
          <p:nvPr/>
        </p:nvSpPr>
        <p:spPr bwMode="auto">
          <a:xfrm>
            <a:off x="2154819" y="6308502"/>
            <a:ext cx="1103187"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rPr>
              <a:t>W</a:t>
            </a:r>
            <a:r>
              <a:rPr lang="en-US" dirty="0">
                <a:latin typeface="Times New Roman" pitchFamily="18" charset="0"/>
              </a:rPr>
              <a:t>/</a:t>
            </a:r>
            <a:r>
              <a:rPr lang="en-US" i="1" dirty="0">
                <a:latin typeface="Times New Roman" pitchFamily="18" charset="0"/>
              </a:rPr>
              <a:t>L</a:t>
            </a:r>
            <a:r>
              <a:rPr lang="en-US" dirty="0">
                <a:latin typeface="Times New Roman" pitchFamily="18" charset="0"/>
              </a:rPr>
              <a:t> = 1.5</a:t>
            </a:r>
          </a:p>
        </p:txBody>
      </p:sp>
      <p:pic>
        <p:nvPicPr>
          <p:cNvPr id="90117" name="Picture 5"/>
          <p:cNvPicPr>
            <a:picLocks noChangeAspect="1" noChangeArrowheads="1"/>
          </p:cNvPicPr>
          <p:nvPr/>
        </p:nvPicPr>
        <p:blipFill>
          <a:blip r:embed="rId3" cstate="print"/>
          <a:srcRect/>
          <a:stretch>
            <a:fillRect/>
          </a:stretch>
        </p:blipFill>
        <p:spPr bwMode="auto">
          <a:xfrm>
            <a:off x="1182688" y="1346433"/>
            <a:ext cx="6626225" cy="4673600"/>
          </a:xfrm>
          <a:prstGeom prst="rect">
            <a:avLst/>
          </a:prstGeom>
          <a:noFill/>
          <a:ln w="9525">
            <a:noFill/>
            <a:miter lim="800000"/>
            <a:headEnd/>
            <a:tailEnd/>
          </a:ln>
        </p:spPr>
      </p:pic>
      <p:sp>
        <p:nvSpPr>
          <p:cNvPr id="90118" name="Text Box 6"/>
          <p:cNvSpPr txBox="1">
            <a:spLocks noChangeArrowheads="1"/>
          </p:cNvSpPr>
          <p:nvPr/>
        </p:nvSpPr>
        <p:spPr bwMode="auto">
          <a:xfrm>
            <a:off x="1344456" y="711782"/>
            <a:ext cx="6774803" cy="400110"/>
          </a:xfrm>
          <a:prstGeom prst="rect">
            <a:avLst/>
          </a:prstGeom>
          <a:noFill/>
          <a:ln w="9525">
            <a:noFill/>
            <a:miter lim="800000"/>
            <a:headEnd/>
            <a:tailEnd/>
          </a:ln>
        </p:spPr>
        <p:txBody>
          <a:bodyPr wrap="none">
            <a:spAutoFit/>
          </a:bodyPr>
          <a:lstStyle/>
          <a:p>
            <a:pPr eaLnBrk="1" hangingPunct="1"/>
            <a:r>
              <a:rPr lang="en-US" sz="2000" b="1" dirty="0">
                <a:solidFill>
                  <a:schemeClr val="hlink"/>
                </a:solidFill>
                <a:latin typeface="Arial" charset="0"/>
              </a:rPr>
              <a:t>Results:</a:t>
            </a:r>
            <a:r>
              <a:rPr lang="en-US" sz="2000" dirty="0">
                <a:solidFill>
                  <a:schemeClr val="hlink"/>
                </a:solidFill>
                <a:latin typeface="Arial" charset="0"/>
              </a:rPr>
              <a:t> </a:t>
            </a:r>
            <a:r>
              <a:rPr lang="en-US" sz="2000" dirty="0" smtClean="0">
                <a:solidFill>
                  <a:schemeClr val="hlink"/>
                </a:solidFill>
                <a:latin typeface="Arial" charset="0"/>
              </a:rPr>
              <a:t>Efficiency </a:t>
            </a:r>
            <a:r>
              <a:rPr lang="en-US" sz="1600" dirty="0" smtClean="0">
                <a:solidFill>
                  <a:schemeClr val="hlink"/>
                </a:solidFill>
                <a:latin typeface="Arial" charset="0"/>
              </a:rPr>
              <a:t>(Conductor </a:t>
            </a:r>
            <a:r>
              <a:rPr lang="en-US" sz="1600" dirty="0">
                <a:solidFill>
                  <a:schemeClr val="hlink"/>
                </a:solidFill>
                <a:latin typeface="Arial" charset="0"/>
              </a:rPr>
              <a:t>and dielectric losses are </a:t>
            </a:r>
            <a:r>
              <a:rPr lang="en-US" sz="1600" u="sng" dirty="0" smtClean="0">
                <a:solidFill>
                  <a:schemeClr val="hlink"/>
                </a:solidFill>
                <a:latin typeface="Arial" charset="0"/>
              </a:rPr>
              <a:t>neglected</a:t>
            </a:r>
            <a:r>
              <a:rPr lang="en-US" sz="1600" dirty="0" smtClean="0">
                <a:solidFill>
                  <a:schemeClr val="hlink"/>
                </a:solidFill>
                <a:latin typeface="Arial" charset="0"/>
              </a:rPr>
              <a:t>.)</a:t>
            </a:r>
            <a:endParaRPr lang="en-US" sz="1600" dirty="0">
              <a:solidFill>
                <a:schemeClr val="hlink"/>
              </a:solidFill>
              <a:latin typeface="Arial" charset="0"/>
            </a:endParaRPr>
          </a:p>
        </p:txBody>
      </p:sp>
      <p:sp>
        <p:nvSpPr>
          <p:cNvPr id="90119" name="Text Box 7"/>
          <p:cNvSpPr txBox="1">
            <a:spLocks noChangeArrowheads="1"/>
          </p:cNvSpPr>
          <p:nvPr/>
        </p:nvSpPr>
        <p:spPr bwMode="auto">
          <a:xfrm>
            <a:off x="5795963" y="1554395"/>
            <a:ext cx="565150" cy="457200"/>
          </a:xfrm>
          <a:prstGeom prst="rect">
            <a:avLst/>
          </a:prstGeom>
          <a:noFill/>
          <a:ln w="9525">
            <a:noFill/>
            <a:miter lim="800000"/>
            <a:headEnd/>
            <a:tailEnd/>
          </a:ln>
        </p:spPr>
        <p:txBody>
          <a:bodyPr wrap="none">
            <a:spAutoFit/>
          </a:bodyPr>
          <a:lstStyle/>
          <a:p>
            <a:pPr eaLnBrk="1" hangingPunct="1"/>
            <a:r>
              <a:rPr lang="en-US" sz="2400" b="1">
                <a:solidFill>
                  <a:schemeClr val="bg2"/>
                </a:solidFill>
                <a:latin typeface="Times New Roman" pitchFamily="18" charset="0"/>
              </a:rPr>
              <a:t>2.2</a:t>
            </a:r>
          </a:p>
        </p:txBody>
      </p:sp>
      <p:sp>
        <p:nvSpPr>
          <p:cNvPr id="90120" name="Text Box 8"/>
          <p:cNvSpPr txBox="1">
            <a:spLocks noChangeArrowheads="1"/>
          </p:cNvSpPr>
          <p:nvPr/>
        </p:nvSpPr>
        <p:spPr bwMode="auto">
          <a:xfrm>
            <a:off x="5259388" y="3133958"/>
            <a:ext cx="717550" cy="457200"/>
          </a:xfrm>
          <a:prstGeom prst="rect">
            <a:avLst/>
          </a:prstGeom>
          <a:noFill/>
          <a:ln w="9525">
            <a:noFill/>
            <a:miter lim="800000"/>
            <a:headEnd/>
            <a:tailEnd/>
          </a:ln>
        </p:spPr>
        <p:txBody>
          <a:bodyPr wrap="none">
            <a:spAutoFit/>
          </a:bodyPr>
          <a:lstStyle/>
          <a:p>
            <a:pPr eaLnBrk="1" hangingPunct="1"/>
            <a:r>
              <a:rPr lang="en-US" sz="2400" b="1">
                <a:solidFill>
                  <a:schemeClr val="bg2"/>
                </a:solidFill>
                <a:latin typeface="Times New Roman" pitchFamily="18" charset="0"/>
              </a:rPr>
              <a:t>10.8</a:t>
            </a:r>
          </a:p>
        </p:txBody>
      </p:sp>
      <p:sp>
        <p:nvSpPr>
          <p:cNvPr id="90121" name="Text Box 9"/>
          <p:cNvSpPr txBox="1">
            <a:spLocks noChangeArrowheads="1"/>
          </p:cNvSpPr>
          <p:nvPr/>
        </p:nvSpPr>
        <p:spPr bwMode="auto">
          <a:xfrm>
            <a:off x="3459324" y="6317261"/>
            <a:ext cx="5545108" cy="369332"/>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Note:</a:t>
            </a:r>
            <a:r>
              <a:rPr lang="en-US" dirty="0">
                <a:latin typeface="Arial" pitchFamily="34" charset="0"/>
                <a:cs typeface="Arial" pitchFamily="34" charset="0"/>
              </a:rPr>
              <a:t> CAD plot uses </a:t>
            </a:r>
            <a:r>
              <a:rPr lang="en-US" dirty="0" smtClean="0">
                <a:latin typeface="Arial" pitchFamily="34" charset="0"/>
                <a:cs typeface="Arial" pitchFamily="34" charset="0"/>
              </a:rPr>
              <a:t>the </a:t>
            </a:r>
            <a:r>
              <a:rPr lang="en-US" dirty="0" err="1" smtClean="0">
                <a:latin typeface="Arial" pitchFamily="34" charset="0"/>
                <a:cs typeface="Arial" pitchFamily="34" charset="0"/>
              </a:rPr>
              <a:t>Pozar</a:t>
            </a:r>
            <a:r>
              <a:rPr lang="en-US" dirty="0" smtClean="0">
                <a:latin typeface="Arial" pitchFamily="34" charset="0"/>
                <a:cs typeface="Arial" pitchFamily="34" charset="0"/>
              </a:rPr>
              <a:t> formula (given later).</a:t>
            </a:r>
            <a:endParaRPr lang="en-US" dirty="0">
              <a:latin typeface="Arial" pitchFamily="34" charset="0"/>
              <a:cs typeface="Arial" pitchFamily="34" charset="0"/>
            </a:endParaRPr>
          </a:p>
        </p:txBody>
      </p:sp>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61</a:t>
            </a:fld>
            <a:endParaRPr lang="en-US" dirty="0"/>
          </a:p>
        </p:txBody>
      </p:sp>
      <p:graphicFrame>
        <p:nvGraphicFramePr>
          <p:cNvPr id="195585" name="Object 1"/>
          <p:cNvGraphicFramePr>
            <a:graphicFrameLocks noChangeAspect="1"/>
          </p:cNvGraphicFramePr>
          <p:nvPr/>
        </p:nvGraphicFramePr>
        <p:xfrm>
          <a:off x="4955495" y="3114455"/>
          <a:ext cx="1343025" cy="482600"/>
        </p:xfrm>
        <a:graphic>
          <a:graphicData uri="http://schemas.openxmlformats.org/presentationml/2006/ole">
            <mc:AlternateContent xmlns:mc="http://schemas.openxmlformats.org/markup-compatibility/2006">
              <mc:Choice xmlns:v="urn:schemas-microsoft-com:vml" Requires="v">
                <p:oleObj spid="_x0000_s195651" name="Equation" r:id="rId4" imgW="634725" imgH="228501" progId="Equation.DSMT4">
                  <p:embed/>
                </p:oleObj>
              </mc:Choice>
              <mc:Fallback>
                <p:oleObj name="Equation" r:id="rId4" imgW="634725" imgH="228501"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495" y="3114455"/>
                        <a:ext cx="1343025" cy="482600"/>
                      </a:xfrm>
                      <a:prstGeom prst="rect">
                        <a:avLst/>
                      </a:prstGeom>
                      <a:solidFill>
                        <a:schemeClr val="bg1"/>
                      </a:solidFill>
                    </p:spPr>
                  </p:pic>
                </p:oleObj>
              </mc:Fallback>
            </mc:AlternateContent>
          </a:graphicData>
        </a:graphic>
      </p:graphicFrame>
      <p:graphicFrame>
        <p:nvGraphicFramePr>
          <p:cNvPr id="195586" name="Object 2"/>
          <p:cNvGraphicFramePr>
            <a:graphicFrameLocks noChangeAspect="1"/>
          </p:cNvGraphicFramePr>
          <p:nvPr/>
        </p:nvGraphicFramePr>
        <p:xfrm>
          <a:off x="5774642" y="1644883"/>
          <a:ext cx="511175" cy="374650"/>
        </p:xfrm>
        <a:graphic>
          <a:graphicData uri="http://schemas.openxmlformats.org/presentationml/2006/ole">
            <mc:AlternateContent xmlns:mc="http://schemas.openxmlformats.org/markup-compatibility/2006">
              <mc:Choice xmlns:v="urn:schemas-microsoft-com:vml" Requires="v">
                <p:oleObj spid="_x0000_s195652" name="Equation" r:id="rId6" imgW="241091" imgH="177646" progId="Equation.DSMT4">
                  <p:embed/>
                </p:oleObj>
              </mc:Choice>
              <mc:Fallback>
                <p:oleObj name="Equation" r:id="rId6" imgW="241091" imgH="177646"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642" y="1644883"/>
                        <a:ext cx="511175" cy="374650"/>
                      </a:xfrm>
                      <a:prstGeom prst="rect">
                        <a:avLst/>
                      </a:prstGeom>
                      <a:solidFill>
                        <a:schemeClr val="bg1"/>
                      </a:solidFill>
                    </p:spPr>
                  </p:pic>
                </p:oleObj>
              </mc:Fallback>
            </mc:AlternateContent>
          </a:graphicData>
        </a:graphic>
      </p:graphicFrame>
      <p:graphicFrame>
        <p:nvGraphicFramePr>
          <p:cNvPr id="195587" name="Object 4"/>
          <p:cNvGraphicFramePr>
            <a:graphicFrameLocks noChangeAspect="1"/>
          </p:cNvGraphicFramePr>
          <p:nvPr/>
        </p:nvGraphicFramePr>
        <p:xfrm>
          <a:off x="4327071" y="5595945"/>
          <a:ext cx="858838" cy="482600"/>
        </p:xfrm>
        <a:graphic>
          <a:graphicData uri="http://schemas.openxmlformats.org/presentationml/2006/ole">
            <mc:AlternateContent xmlns:mc="http://schemas.openxmlformats.org/markup-compatibility/2006">
              <mc:Choice xmlns:v="urn:schemas-microsoft-com:vml" Requires="v">
                <p:oleObj spid="_x0000_s195653" name="Equation" r:id="rId8" imgW="406224" imgH="228501" progId="Equation.DSMT4">
                  <p:embed/>
                </p:oleObj>
              </mc:Choice>
              <mc:Fallback>
                <p:oleObj name="Equation" r:id="rId8" imgW="406224" imgH="228501" progId="Equation.DSMT4">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7071" y="5595945"/>
                        <a:ext cx="858838" cy="482600"/>
                      </a:xfrm>
                      <a:prstGeom prst="rect">
                        <a:avLst/>
                      </a:prstGeom>
                      <a:solidFill>
                        <a:schemeClr val="bg1"/>
                      </a:solidFill>
                    </p:spPr>
                  </p:pic>
                </p:oleObj>
              </mc:Fallback>
            </mc:AlternateContent>
          </a:graphicData>
        </a:graphic>
      </p:graphicFrame>
      <p:sp>
        <p:nvSpPr>
          <p:cNvPr id="14"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47700" y="1208320"/>
            <a:ext cx="8229600" cy="497840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91139" name="Picture 3"/>
          <p:cNvPicPr>
            <a:picLocks noChangeAspect="1" noChangeArrowheads="1"/>
          </p:cNvPicPr>
          <p:nvPr/>
        </p:nvPicPr>
        <p:blipFill>
          <a:blip r:embed="rId3" cstate="print"/>
          <a:srcRect/>
          <a:stretch>
            <a:fillRect/>
          </a:stretch>
        </p:blipFill>
        <p:spPr bwMode="auto">
          <a:xfrm>
            <a:off x="668338" y="1382945"/>
            <a:ext cx="7229475" cy="4673600"/>
          </a:xfrm>
          <a:prstGeom prst="rect">
            <a:avLst/>
          </a:prstGeom>
          <a:noFill/>
          <a:ln w="9525">
            <a:noFill/>
            <a:miter lim="800000"/>
            <a:headEnd/>
            <a:tailEnd/>
          </a:ln>
        </p:spPr>
      </p:pic>
      <p:sp>
        <p:nvSpPr>
          <p:cNvPr id="91140" name="Text Box 4"/>
          <p:cNvSpPr txBox="1">
            <a:spLocks noChangeArrowheads="1"/>
          </p:cNvSpPr>
          <p:nvPr/>
        </p:nvSpPr>
        <p:spPr bwMode="auto">
          <a:xfrm>
            <a:off x="422330" y="6309725"/>
            <a:ext cx="1661032" cy="369332"/>
          </a:xfrm>
          <a:prstGeom prst="rect">
            <a:avLst/>
          </a:prstGeom>
          <a:noFill/>
          <a:ln w="9525">
            <a:noFill/>
            <a:miter lim="800000"/>
            <a:headEnd/>
            <a:tailEnd/>
          </a:ln>
        </p:spPr>
        <p:txBody>
          <a:bodyPr wrap="none">
            <a:spAutoFit/>
          </a:bodyPr>
          <a:lstStyle/>
          <a:p>
            <a:pPr eaLnBrk="1" hangingPunct="1"/>
            <a:r>
              <a:rPr lang="en-US" i="1">
                <a:latin typeface="Times New Roman" pitchFamily="18" charset="0"/>
                <a:sym typeface="Symbol" pitchFamily="18" charset="2"/>
              </a:rPr>
              <a:t></a:t>
            </a:r>
            <a:r>
              <a:rPr lang="en-US" i="1" baseline="-25000">
                <a:latin typeface="Times New Roman" pitchFamily="18" charset="0"/>
                <a:sym typeface="Symbol" pitchFamily="18" charset="2"/>
              </a:rPr>
              <a:t>r</a:t>
            </a:r>
            <a:r>
              <a:rPr lang="en-US">
                <a:latin typeface="Times New Roman" pitchFamily="18" charset="0"/>
              </a:rPr>
              <a:t> = 2.2 </a:t>
            </a:r>
            <a:r>
              <a:rPr lang="en-US">
                <a:latin typeface="Arial" charset="0"/>
              </a:rPr>
              <a:t>or</a:t>
            </a:r>
            <a:r>
              <a:rPr lang="en-US">
                <a:latin typeface="Times New Roman" pitchFamily="18" charset="0"/>
              </a:rPr>
              <a:t> 10.8</a:t>
            </a:r>
          </a:p>
        </p:txBody>
      </p:sp>
      <p:sp>
        <p:nvSpPr>
          <p:cNvPr id="91141" name="Text Box 5"/>
          <p:cNvSpPr txBox="1">
            <a:spLocks noChangeArrowheads="1"/>
          </p:cNvSpPr>
          <p:nvPr/>
        </p:nvSpPr>
        <p:spPr bwMode="auto">
          <a:xfrm>
            <a:off x="2146980" y="6328013"/>
            <a:ext cx="1103187"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rPr>
              <a:t>W</a:t>
            </a:r>
            <a:r>
              <a:rPr lang="en-US" dirty="0">
                <a:latin typeface="Times New Roman" pitchFamily="18" charset="0"/>
              </a:rPr>
              <a:t>/</a:t>
            </a:r>
            <a:r>
              <a:rPr lang="en-US" i="1" dirty="0">
                <a:latin typeface="Times New Roman" pitchFamily="18" charset="0"/>
              </a:rPr>
              <a:t>L</a:t>
            </a:r>
            <a:r>
              <a:rPr lang="en-US" dirty="0">
                <a:latin typeface="Times New Roman" pitchFamily="18" charset="0"/>
              </a:rPr>
              <a:t> = 1.5</a:t>
            </a: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62</a:t>
            </a:fld>
            <a:endParaRPr lang="en-US" dirty="0"/>
          </a:p>
        </p:txBody>
      </p:sp>
      <p:graphicFrame>
        <p:nvGraphicFramePr>
          <p:cNvPr id="130049" name="Object 1"/>
          <p:cNvGraphicFramePr>
            <a:graphicFrameLocks noChangeAspect="1"/>
          </p:cNvGraphicFramePr>
          <p:nvPr/>
        </p:nvGraphicFramePr>
        <p:xfrm>
          <a:off x="2588595" y="4182141"/>
          <a:ext cx="1633537" cy="639763"/>
        </p:xfrm>
        <a:graphic>
          <a:graphicData uri="http://schemas.openxmlformats.org/presentationml/2006/ole">
            <mc:AlternateContent xmlns:mc="http://schemas.openxmlformats.org/markup-compatibility/2006">
              <mc:Choice xmlns:v="urn:schemas-microsoft-com:vml" Requires="v">
                <p:oleObj spid="_x0000_s130137" name="Equation" r:id="rId4" imgW="1002865" imgH="393529" progId="Equation.DSMT4">
                  <p:embed/>
                </p:oleObj>
              </mc:Choice>
              <mc:Fallback>
                <p:oleObj name="Equation" r:id="rId4" imgW="1002865" imgH="393529" progId="Equation.DSMT4">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595" y="4182141"/>
                        <a:ext cx="1633537" cy="639763"/>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97273" y="711946"/>
            <a:ext cx="5134804" cy="400110"/>
          </a:xfrm>
          <a:prstGeom prst="rect">
            <a:avLst/>
          </a:prstGeom>
          <a:noFill/>
          <a:ln w="9525">
            <a:noFill/>
            <a:miter lim="800000"/>
            <a:headEnd/>
            <a:tailEnd/>
          </a:ln>
        </p:spPr>
        <p:txBody>
          <a:bodyPr wrap="none">
            <a:spAutoFit/>
          </a:bodyPr>
          <a:lstStyle/>
          <a:p>
            <a:pPr eaLnBrk="1" hangingPunct="1"/>
            <a:r>
              <a:rPr lang="en-US" sz="2000" b="1" dirty="0">
                <a:solidFill>
                  <a:schemeClr val="hlink"/>
                </a:solidFill>
                <a:latin typeface="Arial" charset="0"/>
              </a:rPr>
              <a:t>Results:</a:t>
            </a:r>
            <a:r>
              <a:rPr lang="en-US" sz="2000" dirty="0">
                <a:solidFill>
                  <a:schemeClr val="hlink"/>
                </a:solidFill>
                <a:latin typeface="Arial" charset="0"/>
              </a:rPr>
              <a:t> </a:t>
            </a:r>
            <a:r>
              <a:rPr lang="en-US" sz="2000" dirty="0" smtClean="0">
                <a:solidFill>
                  <a:schemeClr val="hlink"/>
                </a:solidFill>
                <a:latin typeface="Arial" charset="0"/>
              </a:rPr>
              <a:t>Efficiency </a:t>
            </a:r>
            <a:r>
              <a:rPr lang="en-US" sz="1600" dirty="0" smtClean="0">
                <a:solidFill>
                  <a:schemeClr val="hlink"/>
                </a:solidFill>
                <a:latin typeface="Arial" charset="0"/>
              </a:rPr>
              <a:t>(All losses are </a:t>
            </a:r>
            <a:r>
              <a:rPr lang="en-US" sz="1600" u="sng" dirty="0" smtClean="0">
                <a:solidFill>
                  <a:schemeClr val="hlink"/>
                </a:solidFill>
                <a:latin typeface="Arial" charset="0"/>
              </a:rPr>
              <a:t>accounted</a:t>
            </a:r>
            <a:r>
              <a:rPr lang="en-US" sz="1600" dirty="0" smtClean="0">
                <a:solidFill>
                  <a:schemeClr val="hlink"/>
                </a:solidFill>
                <a:latin typeface="Arial" charset="0"/>
              </a:rPr>
              <a:t> for.)</a:t>
            </a:r>
            <a:endParaRPr lang="en-US" sz="1600" dirty="0">
              <a:solidFill>
                <a:schemeClr val="hlink"/>
              </a:solidFill>
              <a:latin typeface="Arial" charset="0"/>
            </a:endParaRPr>
          </a:p>
        </p:txBody>
      </p:sp>
      <p:graphicFrame>
        <p:nvGraphicFramePr>
          <p:cNvPr id="130050" name="Object 4"/>
          <p:cNvGraphicFramePr>
            <a:graphicFrameLocks noChangeAspect="1"/>
          </p:cNvGraphicFramePr>
          <p:nvPr/>
        </p:nvGraphicFramePr>
        <p:xfrm>
          <a:off x="4458157" y="5596170"/>
          <a:ext cx="858838" cy="482600"/>
        </p:xfrm>
        <a:graphic>
          <a:graphicData uri="http://schemas.openxmlformats.org/presentationml/2006/ole">
            <mc:AlternateContent xmlns:mc="http://schemas.openxmlformats.org/markup-compatibility/2006">
              <mc:Choice xmlns:v="urn:schemas-microsoft-com:vml" Requires="v">
                <p:oleObj spid="_x0000_s130138" name="Equation" r:id="rId6" imgW="406224" imgH="228501" progId="Equation.DSMT4">
                  <p:embed/>
                </p:oleObj>
              </mc:Choice>
              <mc:Fallback>
                <p:oleObj name="Equation" r:id="rId6" imgW="406224" imgH="228501" progId="Equation.DSMT4">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157" y="5596170"/>
                        <a:ext cx="858838" cy="482600"/>
                      </a:xfrm>
                      <a:prstGeom prst="rect">
                        <a:avLst/>
                      </a:prstGeom>
                      <a:solidFill>
                        <a:schemeClr val="bg1"/>
                      </a:solidFill>
                    </p:spPr>
                  </p:pic>
                </p:oleObj>
              </mc:Fallback>
            </mc:AlternateContent>
          </a:graphicData>
        </a:graphic>
      </p:graphicFrame>
      <p:graphicFrame>
        <p:nvGraphicFramePr>
          <p:cNvPr id="130051" name="Object 3"/>
          <p:cNvGraphicFramePr>
            <a:graphicFrameLocks noChangeAspect="1"/>
          </p:cNvGraphicFramePr>
          <p:nvPr/>
        </p:nvGraphicFramePr>
        <p:xfrm>
          <a:off x="2768147" y="3299965"/>
          <a:ext cx="1343025" cy="482600"/>
        </p:xfrm>
        <a:graphic>
          <a:graphicData uri="http://schemas.openxmlformats.org/presentationml/2006/ole">
            <mc:AlternateContent xmlns:mc="http://schemas.openxmlformats.org/markup-compatibility/2006">
              <mc:Choice xmlns:v="urn:schemas-microsoft-com:vml" Requires="v">
                <p:oleObj spid="_x0000_s130139" name="Equation" r:id="rId8" imgW="634725" imgH="228501" progId="Equation.DSMT4">
                  <p:embed/>
                </p:oleObj>
              </mc:Choice>
              <mc:Fallback>
                <p:oleObj name="Equation" r:id="rId8" imgW="634725" imgH="228501" progId="Equation.DSMT4">
                  <p:embed/>
                  <p:pic>
                    <p:nvPicPr>
                      <p:cNvPr id="0" name="Picture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8147" y="3299965"/>
                        <a:ext cx="1343025" cy="482600"/>
                      </a:xfrm>
                      <a:prstGeom prst="rect">
                        <a:avLst/>
                      </a:prstGeom>
                      <a:solidFill>
                        <a:schemeClr val="bg1"/>
                      </a:solidFill>
                    </p:spPr>
                  </p:pic>
                </p:oleObj>
              </mc:Fallback>
            </mc:AlternateContent>
          </a:graphicData>
        </a:graphic>
      </p:graphicFrame>
      <p:graphicFrame>
        <p:nvGraphicFramePr>
          <p:cNvPr id="130052" name="Object 4"/>
          <p:cNvGraphicFramePr>
            <a:graphicFrameLocks noChangeAspect="1"/>
          </p:cNvGraphicFramePr>
          <p:nvPr/>
        </p:nvGraphicFramePr>
        <p:xfrm>
          <a:off x="4969782" y="1753740"/>
          <a:ext cx="511175" cy="374650"/>
        </p:xfrm>
        <a:graphic>
          <a:graphicData uri="http://schemas.openxmlformats.org/presentationml/2006/ole">
            <mc:AlternateContent xmlns:mc="http://schemas.openxmlformats.org/markup-compatibility/2006">
              <mc:Choice xmlns:v="urn:schemas-microsoft-com:vml" Requires="v">
                <p:oleObj spid="_x0000_s130140" name="Equation" r:id="rId10" imgW="241091" imgH="177646" progId="Equation.DSMT4">
                  <p:embed/>
                </p:oleObj>
              </mc:Choice>
              <mc:Fallback>
                <p:oleObj name="Equation" r:id="rId10" imgW="241091" imgH="177646" progId="Equation.DSMT4">
                  <p:embed/>
                  <p:pic>
                    <p:nvPicPr>
                      <p:cNvPr id="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9782" y="1753740"/>
                        <a:ext cx="511175" cy="374650"/>
                      </a:xfrm>
                      <a:prstGeom prst="rect">
                        <a:avLst/>
                      </a:prstGeom>
                      <a:solidFill>
                        <a:schemeClr val="bg1"/>
                      </a:solidFill>
                    </p:spPr>
                  </p:pic>
                </p:oleObj>
              </mc:Fallback>
            </mc:AlternateContent>
          </a:graphicData>
        </a:graphic>
      </p:graphicFrame>
      <p:sp>
        <p:nvSpPr>
          <p:cNvPr id="13"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4" name="Text Box 9"/>
          <p:cNvSpPr txBox="1">
            <a:spLocks noChangeArrowheads="1"/>
          </p:cNvSpPr>
          <p:nvPr/>
        </p:nvSpPr>
        <p:spPr bwMode="auto">
          <a:xfrm>
            <a:off x="3407854" y="6352886"/>
            <a:ext cx="5498878" cy="369332"/>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Note:</a:t>
            </a:r>
            <a:r>
              <a:rPr lang="en-US" dirty="0">
                <a:latin typeface="Arial" pitchFamily="34" charset="0"/>
                <a:cs typeface="Arial" pitchFamily="34" charset="0"/>
              </a:rPr>
              <a:t> CAD plot uses </a:t>
            </a:r>
            <a:r>
              <a:rPr lang="en-US" dirty="0" smtClean="0">
                <a:latin typeface="Arial" pitchFamily="34" charset="0"/>
                <a:cs typeface="Arial" pitchFamily="34" charset="0"/>
              </a:rPr>
              <a:t>the </a:t>
            </a:r>
            <a:r>
              <a:rPr lang="en-US" dirty="0" err="1" smtClean="0">
                <a:latin typeface="Arial" pitchFamily="34" charset="0"/>
                <a:cs typeface="Arial" pitchFamily="34" charset="0"/>
              </a:rPr>
              <a:t>Pozar</a:t>
            </a:r>
            <a:r>
              <a:rPr lang="en-US" dirty="0" smtClean="0">
                <a:latin typeface="Arial" pitchFamily="34" charset="0"/>
                <a:cs typeface="Arial" pitchFamily="34" charset="0"/>
              </a:rPr>
              <a:t> formula (given later).</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5116286" y="1894113"/>
            <a:ext cx="3026228" cy="1556657"/>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63</a:t>
            </a:fld>
            <a:endParaRPr lang="en-US" dirty="0"/>
          </a:p>
        </p:txBody>
      </p:sp>
      <p:sp>
        <p:nvSpPr>
          <p:cNvPr id="34"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40" name="Text Box 6"/>
          <p:cNvSpPr txBox="1">
            <a:spLocks noChangeArrowheads="1"/>
          </p:cNvSpPr>
          <p:nvPr/>
        </p:nvSpPr>
        <p:spPr bwMode="auto">
          <a:xfrm>
            <a:off x="2966100" y="773299"/>
            <a:ext cx="2964273" cy="523220"/>
          </a:xfrm>
          <a:prstGeom prst="rect">
            <a:avLst/>
          </a:prstGeom>
          <a:noFill/>
          <a:ln w="9525">
            <a:noFill/>
            <a:miter lim="800000"/>
            <a:headEnd/>
            <a:tailEnd/>
          </a:ln>
        </p:spPr>
        <p:txBody>
          <a:bodyPr wrap="none">
            <a:spAutoFit/>
          </a:bodyPr>
          <a:lstStyle/>
          <a:p>
            <a:pPr eaLnBrk="1" hangingPunct="1"/>
            <a:r>
              <a:rPr lang="en-US" sz="2800" dirty="0" smtClean="0">
                <a:solidFill>
                  <a:schemeClr val="hlink"/>
                </a:solidFill>
                <a:latin typeface="Arial" charset="0"/>
              </a:rPr>
              <a:t>Radiation Pattern</a:t>
            </a:r>
            <a:endParaRPr lang="en-US" sz="2800" dirty="0">
              <a:solidFill>
                <a:schemeClr val="hlink"/>
              </a:solidFill>
              <a:latin typeface="Arial" charset="0"/>
            </a:endParaRPr>
          </a:p>
        </p:txBody>
      </p:sp>
      <p:sp>
        <p:nvSpPr>
          <p:cNvPr id="44" name="TextBox 43"/>
          <p:cNvSpPr txBox="1"/>
          <p:nvPr/>
        </p:nvSpPr>
        <p:spPr>
          <a:xfrm>
            <a:off x="5366657" y="2122714"/>
            <a:ext cx="2483372"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E-plane: co-</a:t>
            </a:r>
            <a:r>
              <a:rPr lang="en-US" sz="2000" dirty="0" err="1" smtClean="0">
                <a:solidFill>
                  <a:srgbClr val="FF0000"/>
                </a:solidFill>
                <a:latin typeface="Arial" pitchFamily="34" charset="0"/>
                <a:cs typeface="Arial" pitchFamily="34" charset="0"/>
              </a:rPr>
              <a:t>pol</a:t>
            </a:r>
            <a:r>
              <a:rPr lang="en-US" sz="2000" dirty="0" smtClean="0">
                <a:solidFill>
                  <a:srgbClr val="FF0000"/>
                </a:solidFill>
                <a:latin typeface="Arial" pitchFamily="34" charset="0"/>
                <a:cs typeface="Arial" pitchFamily="34" charset="0"/>
              </a:rPr>
              <a:t> is </a:t>
            </a:r>
            <a:r>
              <a:rPr lang="en-US" sz="2000" i="1" dirty="0" smtClean="0">
                <a:solidFill>
                  <a:srgbClr val="FF0000"/>
                </a:solidFill>
                <a:latin typeface="Times New Roman" pitchFamily="18" charset="0"/>
                <a:cs typeface="Times New Roman" pitchFamily="18" charset="0"/>
              </a:rPr>
              <a:t>E</a:t>
            </a:r>
            <a:r>
              <a:rPr lang="en-US" sz="2000" i="1" baseline="-25000" dirty="0" smtClean="0">
                <a:solidFill>
                  <a:srgbClr val="FF0000"/>
                </a:solidFill>
                <a:latin typeface="Times New Roman" pitchFamily="18" charset="0"/>
                <a:cs typeface="Times New Roman" pitchFamily="18" charset="0"/>
                <a:sym typeface="Symbol"/>
              </a:rPr>
              <a:t></a:t>
            </a:r>
            <a:endParaRPr lang="en-US" sz="2000" i="1" baseline="-25000" dirty="0">
              <a:solidFill>
                <a:srgbClr val="FF0000"/>
              </a:solidFill>
              <a:latin typeface="Times New Roman" pitchFamily="18" charset="0"/>
              <a:cs typeface="Times New Roman" pitchFamily="18" charset="0"/>
            </a:endParaRPr>
          </a:p>
        </p:txBody>
      </p:sp>
      <p:sp>
        <p:nvSpPr>
          <p:cNvPr id="45" name="TextBox 44"/>
          <p:cNvSpPr txBox="1"/>
          <p:nvPr/>
        </p:nvSpPr>
        <p:spPr>
          <a:xfrm>
            <a:off x="5399315" y="2754085"/>
            <a:ext cx="2497800" cy="400110"/>
          </a:xfrm>
          <a:prstGeom prst="rect">
            <a:avLst/>
          </a:prstGeom>
          <a:noFill/>
        </p:spPr>
        <p:txBody>
          <a:bodyPr wrap="none" rtlCol="0">
            <a:spAutoFit/>
          </a:bodyPr>
          <a:lstStyle/>
          <a:p>
            <a:r>
              <a:rPr lang="en-US" sz="2000" dirty="0" smtClean="0">
                <a:solidFill>
                  <a:srgbClr val="0000FF"/>
                </a:solidFill>
                <a:latin typeface="Arial" pitchFamily="34" charset="0"/>
                <a:cs typeface="Arial" pitchFamily="34" charset="0"/>
              </a:rPr>
              <a:t>H-plane: co-</a:t>
            </a:r>
            <a:r>
              <a:rPr lang="en-US" sz="2000" dirty="0" err="1" smtClean="0">
                <a:solidFill>
                  <a:srgbClr val="0000FF"/>
                </a:solidFill>
                <a:latin typeface="Arial" pitchFamily="34" charset="0"/>
                <a:cs typeface="Arial" pitchFamily="34" charset="0"/>
              </a:rPr>
              <a:t>pol</a:t>
            </a:r>
            <a:r>
              <a:rPr lang="en-US" sz="2000" dirty="0" smtClean="0">
                <a:solidFill>
                  <a:srgbClr val="0000FF"/>
                </a:solidFill>
                <a:latin typeface="Arial" pitchFamily="34" charset="0"/>
                <a:cs typeface="Arial" pitchFamily="34" charset="0"/>
              </a:rPr>
              <a:t> is </a:t>
            </a:r>
            <a:r>
              <a:rPr lang="en-US" sz="2000" i="1" dirty="0" smtClean="0">
                <a:solidFill>
                  <a:srgbClr val="0000FF"/>
                </a:solidFill>
                <a:latin typeface="Times New Roman" pitchFamily="18" charset="0"/>
                <a:cs typeface="Times New Roman" pitchFamily="18" charset="0"/>
              </a:rPr>
              <a:t>E</a:t>
            </a:r>
            <a:r>
              <a:rPr lang="en-US" sz="2000" i="1" baseline="-25000" dirty="0" smtClean="0">
                <a:solidFill>
                  <a:srgbClr val="0000FF"/>
                </a:solidFill>
                <a:latin typeface="Times New Roman" pitchFamily="18" charset="0"/>
                <a:cs typeface="Times New Roman" pitchFamily="18" charset="0"/>
                <a:sym typeface="Symbol"/>
              </a:rPr>
              <a:t></a:t>
            </a:r>
            <a:endParaRPr lang="en-US" sz="2000" i="1" baseline="-25000" dirty="0">
              <a:solidFill>
                <a:srgbClr val="0000FF"/>
              </a:solidFill>
              <a:latin typeface="Times New Roman" pitchFamily="18" charset="0"/>
              <a:cs typeface="Times New Roman" pitchFamily="18" charset="0"/>
            </a:endParaRPr>
          </a:p>
        </p:txBody>
      </p:sp>
      <p:sp>
        <p:nvSpPr>
          <p:cNvPr id="23" name="TextBox 22"/>
          <p:cNvSpPr txBox="1"/>
          <p:nvPr/>
        </p:nvSpPr>
        <p:spPr>
          <a:xfrm>
            <a:off x="3823855" y="5070764"/>
            <a:ext cx="4536374" cy="954107"/>
          </a:xfrm>
          <a:prstGeom prst="rect">
            <a:avLst/>
          </a:prstGeom>
          <a:noFill/>
          <a:ln>
            <a:solidFill>
              <a:schemeClr val="tx1"/>
            </a:solidFill>
          </a:ln>
        </p:spPr>
        <p:txBody>
          <a:bodyPr wrap="square" rtlCol="0">
            <a:spAutoFit/>
          </a:bodyPr>
          <a:lstStyle/>
          <a:p>
            <a:pPr algn="ctr"/>
            <a:r>
              <a:rPr lang="en-US" sz="1400" b="1" dirty="0" smtClean="0">
                <a:latin typeface="Arial" pitchFamily="34" charset="0"/>
                <a:cs typeface="Arial" pitchFamily="34" charset="0"/>
              </a:rPr>
              <a:t>Note:</a:t>
            </a:r>
            <a:r>
              <a:rPr lang="en-US" sz="1400" dirty="0" smtClean="0">
                <a:latin typeface="Arial" pitchFamily="34" charset="0"/>
                <a:cs typeface="Arial" pitchFamily="34" charset="0"/>
              </a:rPr>
              <a:t> </a:t>
            </a:r>
          </a:p>
          <a:p>
            <a:pPr algn="ctr"/>
            <a:r>
              <a:rPr lang="en-US" sz="1400" dirty="0" smtClean="0">
                <a:latin typeface="Arial" pitchFamily="34" charset="0"/>
                <a:cs typeface="Arial" pitchFamily="34" charset="0"/>
              </a:rPr>
              <a:t>For radiation patterns, it is usually more convenient to place the origin at the middle of the patch</a:t>
            </a:r>
          </a:p>
          <a:p>
            <a:pPr algn="ctr"/>
            <a:r>
              <a:rPr lang="en-US" sz="1400" dirty="0" smtClean="0">
                <a:latin typeface="Arial" pitchFamily="34" charset="0"/>
                <a:cs typeface="Arial" pitchFamily="34" charset="0"/>
              </a:rPr>
              <a:t> (this keeps the formulas as simple as possible).</a:t>
            </a:r>
            <a:endParaRPr lang="en-US" sz="1400" dirty="0">
              <a:latin typeface="Arial" pitchFamily="34" charset="0"/>
              <a:cs typeface="Arial" pitchFamily="34" charset="0"/>
            </a:endParaRPr>
          </a:p>
        </p:txBody>
      </p:sp>
      <p:grpSp>
        <p:nvGrpSpPr>
          <p:cNvPr id="35" name="Group 34"/>
          <p:cNvGrpSpPr/>
          <p:nvPr/>
        </p:nvGrpSpPr>
        <p:grpSpPr>
          <a:xfrm>
            <a:off x="656540" y="1726602"/>
            <a:ext cx="4656205" cy="4369398"/>
            <a:chOff x="656540" y="1726602"/>
            <a:chExt cx="4656205" cy="4369398"/>
          </a:xfrm>
        </p:grpSpPr>
        <p:sp>
          <p:nvSpPr>
            <p:cNvPr id="10" name="Rectangle 9"/>
            <p:cNvSpPr>
              <a:spLocks noChangeArrowheads="1"/>
            </p:cNvSpPr>
            <p:nvPr/>
          </p:nvSpPr>
          <p:spPr bwMode="auto">
            <a:xfrm>
              <a:off x="1609212" y="3255385"/>
              <a:ext cx="1203325" cy="1603374"/>
            </a:xfrm>
            <a:prstGeom prst="rect">
              <a:avLst/>
            </a:prstGeom>
            <a:solidFill>
              <a:srgbClr val="FF9900"/>
            </a:solidFill>
            <a:ln w="38100">
              <a:solidFill>
                <a:schemeClr val="tx1"/>
              </a:solidFill>
              <a:miter lim="800000"/>
              <a:headEnd/>
              <a:tailEnd/>
            </a:ln>
          </p:spPr>
          <p:txBody>
            <a:bodyPr wrap="none" anchor="ctr"/>
            <a:lstStyle/>
            <a:p>
              <a:endParaRPr lang="en-US"/>
            </a:p>
          </p:txBody>
        </p:sp>
        <p:sp>
          <p:nvSpPr>
            <p:cNvPr id="11" name="Line 10"/>
            <p:cNvSpPr>
              <a:spLocks noChangeShapeType="1"/>
            </p:cNvSpPr>
            <p:nvPr/>
          </p:nvSpPr>
          <p:spPr bwMode="auto">
            <a:xfrm>
              <a:off x="3058352" y="4061340"/>
              <a:ext cx="788988" cy="0"/>
            </a:xfrm>
            <a:prstGeom prst="line">
              <a:avLst/>
            </a:prstGeom>
            <a:noFill/>
            <a:ln w="9525">
              <a:solidFill>
                <a:schemeClr val="tx1"/>
              </a:solidFill>
              <a:round/>
              <a:headEnd/>
              <a:tailEnd type="triangle" w="med" len="med"/>
            </a:ln>
          </p:spPr>
          <p:txBody>
            <a:bodyPr wrap="none"/>
            <a:lstStyle/>
            <a:p>
              <a:endParaRPr lang="en-US"/>
            </a:p>
          </p:txBody>
        </p:sp>
        <p:sp>
          <p:nvSpPr>
            <p:cNvPr id="12" name="Text Box 11"/>
            <p:cNvSpPr txBox="1">
              <a:spLocks noChangeArrowheads="1"/>
            </p:cNvSpPr>
            <p:nvPr/>
          </p:nvSpPr>
          <p:spPr bwMode="auto">
            <a:xfrm>
              <a:off x="3937889" y="3799588"/>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3" name="Text Box 12"/>
            <p:cNvSpPr txBox="1">
              <a:spLocks noChangeArrowheads="1"/>
            </p:cNvSpPr>
            <p:nvPr/>
          </p:nvSpPr>
          <p:spPr bwMode="auto">
            <a:xfrm>
              <a:off x="2110717" y="1726602"/>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4" name="Line 13"/>
            <p:cNvSpPr>
              <a:spLocks noChangeShapeType="1"/>
            </p:cNvSpPr>
            <p:nvPr/>
          </p:nvSpPr>
          <p:spPr bwMode="auto">
            <a:xfrm flipV="1">
              <a:off x="2249654" y="2310370"/>
              <a:ext cx="0" cy="701675"/>
            </a:xfrm>
            <a:prstGeom prst="line">
              <a:avLst/>
            </a:prstGeom>
            <a:noFill/>
            <a:ln w="9525">
              <a:solidFill>
                <a:schemeClr val="tx1"/>
              </a:solidFill>
              <a:round/>
              <a:headEnd/>
              <a:tailEnd type="triangle" w="med" len="med"/>
            </a:ln>
          </p:spPr>
          <p:txBody>
            <a:bodyPr wrap="none"/>
            <a:lstStyle/>
            <a:p>
              <a:endParaRPr lang="en-US"/>
            </a:p>
          </p:txBody>
        </p:sp>
        <p:sp>
          <p:nvSpPr>
            <p:cNvPr id="17" name="Text Box 16"/>
            <p:cNvSpPr txBox="1">
              <a:spLocks noChangeArrowheads="1"/>
            </p:cNvSpPr>
            <p:nvPr/>
          </p:nvSpPr>
          <p:spPr bwMode="auto">
            <a:xfrm>
              <a:off x="2302276" y="2733098"/>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18" name="Text Box 17"/>
            <p:cNvSpPr txBox="1">
              <a:spLocks noChangeArrowheads="1"/>
            </p:cNvSpPr>
            <p:nvPr/>
          </p:nvSpPr>
          <p:spPr bwMode="auto">
            <a:xfrm>
              <a:off x="1150428" y="3539313"/>
              <a:ext cx="4381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cxnSp>
          <p:nvCxnSpPr>
            <p:cNvPr id="24" name="Straight Connector 23"/>
            <p:cNvCxnSpPr/>
            <p:nvPr/>
          </p:nvCxnSpPr>
          <p:spPr bwMode="auto">
            <a:xfrm>
              <a:off x="656540" y="4073004"/>
              <a:ext cx="3048000" cy="0"/>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25" name="Text Box 16"/>
            <p:cNvSpPr txBox="1">
              <a:spLocks noChangeArrowheads="1"/>
            </p:cNvSpPr>
            <p:nvPr/>
          </p:nvSpPr>
          <p:spPr bwMode="auto">
            <a:xfrm>
              <a:off x="4345814" y="3885005"/>
              <a:ext cx="966931" cy="369332"/>
            </a:xfrm>
            <a:prstGeom prst="rect">
              <a:avLst/>
            </a:prstGeom>
            <a:noFill/>
            <a:ln w="9525">
              <a:noFill/>
              <a:miter lim="800000"/>
              <a:headEnd/>
              <a:tailEnd/>
            </a:ln>
          </p:spPr>
          <p:txBody>
            <a:bodyPr wrap="none">
              <a:spAutoFit/>
            </a:bodyPr>
            <a:lstStyle/>
            <a:p>
              <a:pPr eaLnBrk="1" hangingPunct="1"/>
              <a:r>
                <a:rPr lang="en-US" dirty="0" smtClean="0">
                  <a:solidFill>
                    <a:srgbClr val="FF0000"/>
                  </a:solidFill>
                  <a:latin typeface="Arial" pitchFamily="34" charset="0"/>
                  <a:cs typeface="Arial" pitchFamily="34" charset="0"/>
                </a:rPr>
                <a:t>E plane</a:t>
              </a:r>
              <a:endParaRPr lang="en-US" dirty="0">
                <a:solidFill>
                  <a:srgbClr val="FF0000"/>
                </a:solidFill>
                <a:latin typeface="Arial" pitchFamily="34" charset="0"/>
                <a:cs typeface="Arial" pitchFamily="34" charset="0"/>
              </a:endParaRPr>
            </a:p>
          </p:txBody>
        </p:sp>
        <p:cxnSp>
          <p:nvCxnSpPr>
            <p:cNvPr id="26" name="Straight Connector 25"/>
            <p:cNvCxnSpPr/>
            <p:nvPr/>
          </p:nvCxnSpPr>
          <p:spPr bwMode="auto">
            <a:xfrm rot="16200000">
              <a:off x="721852" y="4126441"/>
              <a:ext cx="3048000" cy="0"/>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27" name="Text Box 16"/>
            <p:cNvSpPr txBox="1">
              <a:spLocks noChangeArrowheads="1"/>
            </p:cNvSpPr>
            <p:nvPr/>
          </p:nvSpPr>
          <p:spPr bwMode="auto">
            <a:xfrm>
              <a:off x="1790638" y="5726668"/>
              <a:ext cx="979755" cy="369332"/>
            </a:xfrm>
            <a:prstGeom prst="rect">
              <a:avLst/>
            </a:prstGeom>
            <a:noFill/>
            <a:ln w="9525">
              <a:noFill/>
              <a:miter lim="800000"/>
              <a:headEnd/>
              <a:tailEnd/>
            </a:ln>
          </p:spPr>
          <p:txBody>
            <a:bodyPr wrap="none">
              <a:spAutoFit/>
            </a:bodyPr>
            <a:lstStyle/>
            <a:p>
              <a:pPr eaLnBrk="1" hangingPunct="1"/>
              <a:r>
                <a:rPr lang="en-US" dirty="0" smtClean="0">
                  <a:solidFill>
                    <a:srgbClr val="0000FF"/>
                  </a:solidFill>
                  <a:latin typeface="Arial" pitchFamily="34" charset="0"/>
                  <a:cs typeface="Arial" pitchFamily="34" charset="0"/>
                </a:rPr>
                <a:t>H plane</a:t>
              </a:r>
              <a:endParaRPr lang="en-US" dirty="0">
                <a:solidFill>
                  <a:srgbClr val="0000FF"/>
                </a:solidFill>
                <a:latin typeface="Arial" pitchFamily="34" charset="0"/>
                <a:cs typeface="Arial" pitchFamily="34" charset="0"/>
              </a:endParaRPr>
            </a:p>
          </p:txBody>
        </p:sp>
        <p:sp>
          <p:nvSpPr>
            <p:cNvPr id="21" name="Oval 20"/>
            <p:cNvSpPr/>
            <p:nvPr/>
          </p:nvSpPr>
          <p:spPr bwMode="auto">
            <a:xfrm>
              <a:off x="1805050" y="3978233"/>
              <a:ext cx="142504" cy="14250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2" name="TextBox 21"/>
            <p:cNvSpPr txBox="1"/>
            <p:nvPr/>
          </p:nvSpPr>
          <p:spPr>
            <a:xfrm>
              <a:off x="831276" y="4191990"/>
              <a:ext cx="731290" cy="338554"/>
            </a:xfrm>
            <a:prstGeom prst="rect">
              <a:avLst/>
            </a:prstGeom>
            <a:noFill/>
          </p:spPr>
          <p:txBody>
            <a:bodyPr wrap="none" rtlCol="0">
              <a:spAutoFit/>
            </a:bodyPr>
            <a:lstStyle/>
            <a:p>
              <a:r>
                <a:rPr lang="en-US" sz="1600" dirty="0" smtClean="0">
                  <a:latin typeface="Arial" pitchFamily="34" charset="0"/>
                  <a:cs typeface="Arial" pitchFamily="34" charset="0"/>
                </a:rPr>
                <a:t>Probe</a:t>
              </a:r>
              <a:endParaRPr lang="en-US" sz="1600" dirty="0">
                <a:latin typeface="Arial" pitchFamily="34" charset="0"/>
                <a:cs typeface="Arial" pitchFamily="34" charset="0"/>
              </a:endParaRPr>
            </a:p>
          </p:txBody>
        </p:sp>
        <p:sp>
          <p:nvSpPr>
            <p:cNvPr id="28" name="Line 16"/>
            <p:cNvSpPr>
              <a:spLocks noChangeShapeType="1"/>
            </p:cNvSpPr>
            <p:nvPr/>
          </p:nvSpPr>
          <p:spPr bwMode="auto">
            <a:xfrm>
              <a:off x="1989226" y="4069376"/>
              <a:ext cx="508000" cy="0"/>
            </a:xfrm>
            <a:prstGeom prst="line">
              <a:avLst/>
            </a:prstGeom>
            <a:noFill/>
            <a:ln w="28575">
              <a:solidFill>
                <a:srgbClr val="0000FF"/>
              </a:solidFill>
              <a:round/>
              <a:headEnd/>
              <a:tailEnd type="triangle" w="med" len="med"/>
            </a:ln>
          </p:spPr>
          <p:txBody>
            <a:bodyPr wrap="none"/>
            <a:lstStyle/>
            <a:p>
              <a:endParaRPr lang="en-US"/>
            </a:p>
          </p:txBody>
        </p:sp>
        <p:sp>
          <p:nvSpPr>
            <p:cNvPr id="29" name="Line 16"/>
            <p:cNvSpPr>
              <a:spLocks noChangeShapeType="1"/>
            </p:cNvSpPr>
            <p:nvPr/>
          </p:nvSpPr>
          <p:spPr bwMode="auto">
            <a:xfrm>
              <a:off x="1989226" y="4311047"/>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30" name="Line 16"/>
            <p:cNvSpPr>
              <a:spLocks noChangeShapeType="1"/>
            </p:cNvSpPr>
            <p:nvPr/>
          </p:nvSpPr>
          <p:spPr bwMode="auto">
            <a:xfrm>
              <a:off x="1989226" y="4566366"/>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31" name="Line 16"/>
            <p:cNvSpPr>
              <a:spLocks noChangeShapeType="1"/>
            </p:cNvSpPr>
            <p:nvPr/>
          </p:nvSpPr>
          <p:spPr bwMode="auto">
            <a:xfrm>
              <a:off x="1989226" y="3800409"/>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32" name="Line 16"/>
            <p:cNvSpPr>
              <a:spLocks noChangeShapeType="1"/>
            </p:cNvSpPr>
            <p:nvPr/>
          </p:nvSpPr>
          <p:spPr bwMode="auto">
            <a:xfrm>
              <a:off x="1989226" y="3545090"/>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33" name="TextBox 32"/>
            <p:cNvSpPr txBox="1"/>
            <p:nvPr/>
          </p:nvSpPr>
          <p:spPr>
            <a:xfrm>
              <a:off x="2493817" y="3247905"/>
              <a:ext cx="346570" cy="369332"/>
            </a:xfrm>
            <a:prstGeom prst="rect">
              <a:avLst/>
            </a:prstGeom>
            <a:noFill/>
          </p:spPr>
          <p:txBody>
            <a:bodyPr wrap="none" rtlCol="0">
              <a:spAutoFit/>
            </a:bodyPr>
            <a:lstStyle/>
            <a:p>
              <a:r>
                <a:rPr lang="en-US" i="1" u="sng" dirty="0" smtClean="0">
                  <a:solidFill>
                    <a:srgbClr val="0000FF"/>
                  </a:solidFill>
                  <a:latin typeface="Times New Roman" pitchFamily="18" charset="0"/>
                  <a:cs typeface="Times New Roman" pitchFamily="18" charset="0"/>
                </a:rPr>
                <a:t>J</a:t>
              </a:r>
              <a:r>
                <a:rPr lang="en-US" i="1" baseline="-25000" dirty="0" smtClean="0">
                  <a:solidFill>
                    <a:srgbClr val="0000FF"/>
                  </a:solidFill>
                  <a:latin typeface="Times New Roman" pitchFamily="18" charset="0"/>
                  <a:cs typeface="Times New Roman" pitchFamily="18" charset="0"/>
                </a:rPr>
                <a:t>s</a:t>
              </a:r>
              <a:endParaRPr lang="en-US" i="1" baseline="-25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553564" y="1776044"/>
            <a:ext cx="3900427" cy="400110"/>
          </a:xfrm>
          <a:prstGeom prst="rect">
            <a:avLst/>
          </a:prstGeom>
          <a:noFill/>
          <a:ln w="9525">
            <a:noFill/>
            <a:miter lim="800000"/>
            <a:headEnd/>
            <a:tailEnd/>
          </a:ln>
        </p:spPr>
        <p:txBody>
          <a:bodyPr wrap="none">
            <a:spAutoFit/>
          </a:bodyPr>
          <a:lstStyle/>
          <a:p>
            <a:pPr eaLnBrk="1" hangingPunct="1"/>
            <a:r>
              <a:rPr lang="en-US" sz="2000" dirty="0" smtClean="0">
                <a:latin typeface="Arial" charset="0"/>
              </a:rPr>
              <a:t>Comments on radiation patterns:</a:t>
            </a:r>
            <a:endParaRPr lang="en-US" sz="2000" dirty="0">
              <a:latin typeface="Arial" charset="0"/>
            </a:endParaRPr>
          </a:p>
        </p:txBody>
      </p:sp>
      <p:sp>
        <p:nvSpPr>
          <p:cNvPr id="92164" name="Text Box 4"/>
          <p:cNvSpPr txBox="1">
            <a:spLocks noChangeArrowheads="1"/>
          </p:cNvSpPr>
          <p:nvPr/>
        </p:nvSpPr>
        <p:spPr bwMode="auto">
          <a:xfrm>
            <a:off x="473075" y="2474698"/>
            <a:ext cx="7812088" cy="1231106"/>
          </a:xfrm>
          <a:prstGeom prst="rect">
            <a:avLst/>
          </a:prstGeom>
          <a:noFill/>
          <a:ln w="9525">
            <a:noFill/>
            <a:miter lim="800000"/>
            <a:headEnd/>
            <a:tailEnd/>
          </a:ln>
        </p:spPr>
        <p:txBody>
          <a:bodyPr>
            <a:spAutoFit/>
          </a:bodyPr>
          <a:lstStyle/>
          <a:p>
            <a:pPr marL="225425" indent="-225425" eaLnBrk="1" hangingPunct="1">
              <a:spcAft>
                <a:spcPts val="2400"/>
              </a:spcAft>
              <a:buFont typeface="Wingdings" pitchFamily="2" charset="2"/>
              <a:buChar char="Ø"/>
            </a:pPr>
            <a:r>
              <a:rPr lang="en-US" dirty="0">
                <a:solidFill>
                  <a:srgbClr val="0000FF"/>
                </a:solidFill>
                <a:latin typeface="Arial" charset="0"/>
              </a:rPr>
              <a:t>The E-plane pattern is typically broader than the H-plane pattern.</a:t>
            </a:r>
          </a:p>
          <a:p>
            <a:pPr marL="287338" indent="-287338" eaLnBrk="1" hangingPunct="1">
              <a:spcAft>
                <a:spcPts val="2400"/>
              </a:spcAft>
              <a:buFont typeface="Wingdings" pitchFamily="2" charset="2"/>
              <a:buChar char="Ø"/>
            </a:pPr>
            <a:r>
              <a:rPr lang="en-US" dirty="0" smtClean="0">
                <a:solidFill>
                  <a:srgbClr val="0000FF"/>
                </a:solidFill>
                <a:latin typeface="Arial" charset="0"/>
              </a:rPr>
              <a:t>The </a:t>
            </a:r>
            <a:r>
              <a:rPr lang="en-US" dirty="0">
                <a:solidFill>
                  <a:srgbClr val="0000FF"/>
                </a:solidFill>
                <a:latin typeface="Arial" charset="0"/>
              </a:rPr>
              <a:t>truncation of the ground plane will cause edge diffraction, which tends to degrade the pattern by introducing:</a:t>
            </a:r>
          </a:p>
        </p:txBody>
      </p:sp>
      <p:sp>
        <p:nvSpPr>
          <p:cNvPr id="92165" name="Text Box 5"/>
          <p:cNvSpPr txBox="1">
            <a:spLocks noChangeArrowheads="1"/>
          </p:cNvSpPr>
          <p:nvPr/>
        </p:nvSpPr>
        <p:spPr bwMode="auto">
          <a:xfrm>
            <a:off x="1018680" y="3887677"/>
            <a:ext cx="4551363" cy="800219"/>
          </a:xfrm>
          <a:prstGeom prst="rect">
            <a:avLst/>
          </a:prstGeom>
          <a:noFill/>
          <a:ln w="9525">
            <a:noFill/>
            <a:miter lim="800000"/>
            <a:headEnd/>
            <a:tailEnd/>
          </a:ln>
        </p:spPr>
        <p:txBody>
          <a:bodyPr>
            <a:spAutoFit/>
          </a:bodyPr>
          <a:lstStyle/>
          <a:p>
            <a:pPr eaLnBrk="1" hangingPunct="1">
              <a:spcAft>
                <a:spcPts val="1200"/>
              </a:spcAft>
              <a:buFont typeface="Wingdings" pitchFamily="2" charset="2"/>
              <a:buChar char="§"/>
            </a:pPr>
            <a:r>
              <a:rPr lang="en-US" dirty="0">
                <a:latin typeface="Arial" charset="0"/>
              </a:rPr>
              <a:t> </a:t>
            </a:r>
            <a:r>
              <a:rPr lang="en-US" dirty="0" smtClean="0">
                <a:latin typeface="Arial" charset="0"/>
              </a:rPr>
              <a:t>Rippling </a:t>
            </a:r>
            <a:r>
              <a:rPr lang="en-US" dirty="0">
                <a:latin typeface="Arial" charset="0"/>
              </a:rPr>
              <a:t>in the forward direction</a:t>
            </a:r>
          </a:p>
          <a:p>
            <a:pPr eaLnBrk="1" hangingPunct="1">
              <a:spcAft>
                <a:spcPts val="1200"/>
              </a:spcAft>
              <a:buFont typeface="Wingdings" pitchFamily="2" charset="2"/>
              <a:buChar char="§"/>
            </a:pPr>
            <a:r>
              <a:rPr lang="en-US" dirty="0">
                <a:latin typeface="Arial" charset="0"/>
              </a:rPr>
              <a:t> </a:t>
            </a:r>
            <a:r>
              <a:rPr lang="en-US" dirty="0" smtClean="0">
                <a:latin typeface="Arial" charset="0"/>
              </a:rPr>
              <a:t>Back-radiation</a:t>
            </a:r>
            <a:endParaRPr lang="en-US" b="1" dirty="0">
              <a:latin typeface="Arial" charset="0"/>
            </a:endParaRPr>
          </a:p>
        </p:txBody>
      </p:sp>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64</a:t>
            </a:fld>
            <a:endParaRPr lang="en-US" dirty="0"/>
          </a:p>
        </p:txBody>
      </p:sp>
      <p:sp>
        <p:nvSpPr>
          <p:cNvPr id="7" name="Text Box 7"/>
          <p:cNvSpPr txBox="1">
            <a:spLocks noChangeArrowheads="1"/>
          </p:cNvSpPr>
          <p:nvPr/>
        </p:nvSpPr>
        <p:spPr bwMode="auto">
          <a:xfrm>
            <a:off x="479198" y="4920809"/>
            <a:ext cx="8302852" cy="1000274"/>
          </a:xfrm>
          <a:prstGeom prst="rect">
            <a:avLst/>
          </a:prstGeom>
          <a:noFill/>
          <a:ln w="9525">
            <a:noFill/>
            <a:miter lim="800000"/>
            <a:headEnd/>
            <a:tailEnd/>
          </a:ln>
        </p:spPr>
        <p:txBody>
          <a:bodyPr wrap="square">
            <a:spAutoFit/>
          </a:bodyPr>
          <a:lstStyle/>
          <a:p>
            <a:pPr marL="282575" indent="-282575" eaLnBrk="1" hangingPunct="1">
              <a:spcAft>
                <a:spcPts val="600"/>
              </a:spcAft>
              <a:buFont typeface="Wingdings" pitchFamily="2" charset="2"/>
              <a:buChar char="Ø"/>
            </a:pPr>
            <a:r>
              <a:rPr lang="en-US" dirty="0" smtClean="0">
                <a:solidFill>
                  <a:srgbClr val="0000FF"/>
                </a:solidFill>
                <a:latin typeface="Arial" charset="0"/>
              </a:rPr>
              <a:t>Pattern </a:t>
            </a:r>
            <a:r>
              <a:rPr lang="en-US" dirty="0">
                <a:solidFill>
                  <a:srgbClr val="0000FF"/>
                </a:solidFill>
                <a:latin typeface="Arial" charset="0"/>
              </a:rPr>
              <a:t>distortion is more severe in the E-plane, due to the angle dependence of the vertical polarization </a:t>
            </a:r>
            <a:r>
              <a:rPr lang="en-US" i="1" dirty="0">
                <a:solidFill>
                  <a:srgbClr val="0000FF"/>
                </a:solidFill>
                <a:latin typeface="Times New Roman" pitchFamily="18" charset="0"/>
              </a:rPr>
              <a:t>E</a:t>
            </a:r>
            <a:r>
              <a:rPr lang="en-US" i="1" baseline="-25000" dirty="0">
                <a:solidFill>
                  <a:srgbClr val="0000FF"/>
                </a:solidFill>
                <a:latin typeface="Arial" charset="0"/>
                <a:sym typeface="Symbol" pitchFamily="18" charset="2"/>
              </a:rPr>
              <a:t></a:t>
            </a:r>
            <a:r>
              <a:rPr lang="en-US" dirty="0">
                <a:solidFill>
                  <a:srgbClr val="0000FF"/>
                </a:solidFill>
                <a:latin typeface="Arial" charset="0"/>
                <a:sym typeface="Symbol" pitchFamily="18" charset="2"/>
              </a:rPr>
              <a:t> </a:t>
            </a:r>
            <a:r>
              <a:rPr lang="en-US" dirty="0" smtClean="0">
                <a:solidFill>
                  <a:srgbClr val="0000FF"/>
                </a:solidFill>
                <a:latin typeface="Arial" charset="0"/>
                <a:sym typeface="Symbol" pitchFamily="18" charset="2"/>
              </a:rPr>
              <a:t> on the ground plane.</a:t>
            </a:r>
            <a:endParaRPr lang="en-US" dirty="0" smtClean="0">
              <a:solidFill>
                <a:srgbClr val="0000FF"/>
              </a:solidFill>
              <a:latin typeface="Arial" charset="0"/>
            </a:endParaRPr>
          </a:p>
          <a:p>
            <a:pPr eaLnBrk="1" hangingPunct="1"/>
            <a:r>
              <a:rPr lang="en-US" dirty="0" smtClean="0">
                <a:solidFill>
                  <a:srgbClr val="0000FF"/>
                </a:solidFill>
                <a:latin typeface="Arial" charset="0"/>
              </a:rPr>
              <a:t>     (It varies </a:t>
            </a:r>
            <a:r>
              <a:rPr lang="en-US" dirty="0">
                <a:solidFill>
                  <a:srgbClr val="0000FF"/>
                </a:solidFill>
                <a:latin typeface="Arial" charset="0"/>
              </a:rPr>
              <a:t>as </a:t>
            </a:r>
            <a:r>
              <a:rPr lang="en-US" dirty="0" err="1">
                <a:solidFill>
                  <a:srgbClr val="0000FF"/>
                </a:solidFill>
                <a:latin typeface="Arial" charset="0"/>
              </a:rPr>
              <a:t>cos</a:t>
            </a:r>
            <a:r>
              <a:rPr lang="en-US" dirty="0">
                <a:solidFill>
                  <a:srgbClr val="0000FF"/>
                </a:solidFill>
                <a:latin typeface="Arial" charset="0"/>
              </a:rPr>
              <a:t> (</a:t>
            </a:r>
            <a:r>
              <a:rPr lang="en-US" i="1" dirty="0">
                <a:solidFill>
                  <a:srgbClr val="0000FF"/>
                </a:solidFill>
                <a:latin typeface="Times New Roman" pitchFamily="18" charset="0"/>
                <a:sym typeface="Symbol" pitchFamily="18" charset="2"/>
              </a:rPr>
              <a:t></a:t>
            </a:r>
            <a:r>
              <a:rPr lang="en-US" dirty="0" smtClean="0">
                <a:solidFill>
                  <a:srgbClr val="0000FF"/>
                </a:solidFill>
                <a:latin typeface="Arial" charset="0"/>
                <a:sym typeface="Symbol" pitchFamily="18" charset="2"/>
              </a:rPr>
              <a:t>))</a:t>
            </a:r>
            <a:r>
              <a:rPr lang="en-US" dirty="0" smtClean="0">
                <a:solidFill>
                  <a:srgbClr val="0000FF"/>
                </a:solidFill>
                <a:latin typeface="Arial" charset="0"/>
              </a:rPr>
              <a:t>. </a:t>
            </a:r>
            <a:endParaRPr lang="en-US" dirty="0">
              <a:solidFill>
                <a:srgbClr val="0000FF"/>
              </a:solidFill>
              <a:latin typeface="Arial" charset="0"/>
            </a:endParaRPr>
          </a:p>
        </p:txBody>
      </p:sp>
      <p:sp>
        <p:nvSpPr>
          <p:cNvPr id="9"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0" name="Text Box 6"/>
          <p:cNvSpPr txBox="1">
            <a:spLocks noChangeArrowheads="1"/>
          </p:cNvSpPr>
          <p:nvPr/>
        </p:nvSpPr>
        <p:spPr bwMode="auto">
          <a:xfrm>
            <a:off x="2813699" y="711943"/>
            <a:ext cx="3676006"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Radiation Patterns (cont.)</a:t>
            </a:r>
            <a:endParaRPr lang="en-US" sz="16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65</a:t>
            </a:fld>
            <a:endParaRPr lang="en-US" dirty="0"/>
          </a:p>
        </p:txBody>
      </p:sp>
      <p:sp>
        <p:nvSpPr>
          <p:cNvPr id="10" name="Rectangle 9"/>
          <p:cNvSpPr>
            <a:spLocks noChangeArrowheads="1"/>
          </p:cNvSpPr>
          <p:nvPr/>
        </p:nvSpPr>
        <p:spPr bwMode="auto">
          <a:xfrm>
            <a:off x="1522126" y="3407785"/>
            <a:ext cx="1203325" cy="1603374"/>
          </a:xfrm>
          <a:prstGeom prst="rect">
            <a:avLst/>
          </a:prstGeom>
          <a:solidFill>
            <a:srgbClr val="FF9900"/>
          </a:solidFill>
          <a:ln w="38100">
            <a:solidFill>
              <a:schemeClr val="tx1"/>
            </a:solidFill>
            <a:miter lim="800000"/>
            <a:headEnd/>
            <a:tailEnd/>
          </a:ln>
        </p:spPr>
        <p:txBody>
          <a:bodyPr wrap="none" anchor="ctr"/>
          <a:lstStyle/>
          <a:p>
            <a:endParaRPr lang="en-US"/>
          </a:p>
        </p:txBody>
      </p:sp>
      <p:sp>
        <p:nvSpPr>
          <p:cNvPr id="11" name="Line 10"/>
          <p:cNvSpPr>
            <a:spLocks noChangeShapeType="1"/>
          </p:cNvSpPr>
          <p:nvPr/>
        </p:nvSpPr>
        <p:spPr bwMode="auto">
          <a:xfrm>
            <a:off x="2876263" y="5011159"/>
            <a:ext cx="788988" cy="0"/>
          </a:xfrm>
          <a:prstGeom prst="line">
            <a:avLst/>
          </a:prstGeom>
          <a:noFill/>
          <a:ln w="9525">
            <a:solidFill>
              <a:schemeClr val="tx1"/>
            </a:solidFill>
            <a:round/>
            <a:headEnd/>
            <a:tailEnd type="triangle" w="med" len="med"/>
          </a:ln>
        </p:spPr>
        <p:txBody>
          <a:bodyPr wrap="none"/>
          <a:lstStyle/>
          <a:p>
            <a:endParaRPr lang="en-US"/>
          </a:p>
        </p:txBody>
      </p:sp>
      <p:sp>
        <p:nvSpPr>
          <p:cNvPr id="12" name="Text Box 11"/>
          <p:cNvSpPr txBox="1">
            <a:spLocks noChangeArrowheads="1"/>
          </p:cNvSpPr>
          <p:nvPr/>
        </p:nvSpPr>
        <p:spPr bwMode="auto">
          <a:xfrm>
            <a:off x="3779551" y="4747634"/>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x</a:t>
            </a:r>
          </a:p>
        </p:txBody>
      </p:sp>
      <p:sp>
        <p:nvSpPr>
          <p:cNvPr id="13" name="Text Box 12"/>
          <p:cNvSpPr txBox="1">
            <a:spLocks noChangeArrowheads="1"/>
          </p:cNvSpPr>
          <p:nvPr/>
        </p:nvSpPr>
        <p:spPr bwMode="auto">
          <a:xfrm>
            <a:off x="1358613" y="2045256"/>
            <a:ext cx="31908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y</a:t>
            </a:r>
          </a:p>
        </p:txBody>
      </p:sp>
      <p:sp>
        <p:nvSpPr>
          <p:cNvPr id="14" name="Line 13"/>
          <p:cNvSpPr>
            <a:spLocks noChangeShapeType="1"/>
          </p:cNvSpPr>
          <p:nvPr/>
        </p:nvSpPr>
        <p:spPr bwMode="auto">
          <a:xfrm flipV="1">
            <a:off x="1509426" y="2593398"/>
            <a:ext cx="0" cy="701675"/>
          </a:xfrm>
          <a:prstGeom prst="line">
            <a:avLst/>
          </a:prstGeom>
          <a:noFill/>
          <a:ln w="9525">
            <a:solidFill>
              <a:schemeClr val="tx1"/>
            </a:solidFill>
            <a:round/>
            <a:headEnd/>
            <a:tailEnd type="triangle" w="med" len="med"/>
          </a:ln>
        </p:spPr>
        <p:txBody>
          <a:bodyPr wrap="none"/>
          <a:lstStyle/>
          <a:p>
            <a:endParaRPr lang="en-US"/>
          </a:p>
        </p:txBody>
      </p:sp>
      <p:sp>
        <p:nvSpPr>
          <p:cNvPr id="17" name="Text Box 16"/>
          <p:cNvSpPr txBox="1">
            <a:spLocks noChangeArrowheads="1"/>
          </p:cNvSpPr>
          <p:nvPr/>
        </p:nvSpPr>
        <p:spPr bwMode="auto">
          <a:xfrm>
            <a:off x="2215190" y="2885498"/>
            <a:ext cx="354013"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p>
        </p:txBody>
      </p:sp>
      <p:sp>
        <p:nvSpPr>
          <p:cNvPr id="18" name="Text Box 17"/>
          <p:cNvSpPr txBox="1">
            <a:spLocks noChangeArrowheads="1"/>
          </p:cNvSpPr>
          <p:nvPr/>
        </p:nvSpPr>
        <p:spPr bwMode="auto">
          <a:xfrm>
            <a:off x="1063342" y="3691713"/>
            <a:ext cx="438150"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W</a:t>
            </a:r>
          </a:p>
        </p:txBody>
      </p:sp>
      <p:cxnSp>
        <p:nvCxnSpPr>
          <p:cNvPr id="24" name="Straight Connector 23"/>
          <p:cNvCxnSpPr/>
          <p:nvPr/>
        </p:nvCxnSpPr>
        <p:spPr bwMode="auto">
          <a:xfrm>
            <a:off x="569454" y="4213529"/>
            <a:ext cx="3048000" cy="0"/>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25" name="Text Box 16"/>
          <p:cNvSpPr txBox="1">
            <a:spLocks noChangeArrowheads="1"/>
          </p:cNvSpPr>
          <p:nvPr/>
        </p:nvSpPr>
        <p:spPr bwMode="auto">
          <a:xfrm>
            <a:off x="4120192" y="4028498"/>
            <a:ext cx="966931" cy="369332"/>
          </a:xfrm>
          <a:prstGeom prst="rect">
            <a:avLst/>
          </a:prstGeom>
          <a:noFill/>
          <a:ln w="9525">
            <a:noFill/>
            <a:miter lim="800000"/>
            <a:headEnd/>
            <a:tailEnd/>
          </a:ln>
        </p:spPr>
        <p:txBody>
          <a:bodyPr wrap="none">
            <a:spAutoFit/>
          </a:bodyPr>
          <a:lstStyle/>
          <a:p>
            <a:pPr eaLnBrk="1" hangingPunct="1"/>
            <a:r>
              <a:rPr lang="en-US" dirty="0" smtClean="0">
                <a:solidFill>
                  <a:srgbClr val="FF0000"/>
                </a:solidFill>
                <a:latin typeface="Arial" pitchFamily="34" charset="0"/>
                <a:cs typeface="Arial" pitchFamily="34" charset="0"/>
              </a:rPr>
              <a:t>E plane</a:t>
            </a:r>
            <a:endParaRPr lang="en-US" dirty="0">
              <a:solidFill>
                <a:srgbClr val="FF0000"/>
              </a:solidFill>
              <a:latin typeface="Arial" pitchFamily="34" charset="0"/>
              <a:cs typeface="Arial" pitchFamily="34" charset="0"/>
            </a:endParaRPr>
          </a:p>
        </p:txBody>
      </p:sp>
      <p:cxnSp>
        <p:nvCxnSpPr>
          <p:cNvPr id="26" name="Straight Connector 25"/>
          <p:cNvCxnSpPr/>
          <p:nvPr/>
        </p:nvCxnSpPr>
        <p:spPr bwMode="auto">
          <a:xfrm rot="16200000">
            <a:off x="634766" y="4278841"/>
            <a:ext cx="3048000" cy="0"/>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27" name="Text Box 16"/>
          <p:cNvSpPr txBox="1">
            <a:spLocks noChangeArrowheads="1"/>
          </p:cNvSpPr>
          <p:nvPr/>
        </p:nvSpPr>
        <p:spPr bwMode="auto">
          <a:xfrm>
            <a:off x="1703552" y="5879068"/>
            <a:ext cx="979755" cy="369332"/>
          </a:xfrm>
          <a:prstGeom prst="rect">
            <a:avLst/>
          </a:prstGeom>
          <a:noFill/>
          <a:ln w="9525">
            <a:noFill/>
            <a:miter lim="800000"/>
            <a:headEnd/>
            <a:tailEnd/>
          </a:ln>
        </p:spPr>
        <p:txBody>
          <a:bodyPr wrap="none">
            <a:spAutoFit/>
          </a:bodyPr>
          <a:lstStyle/>
          <a:p>
            <a:pPr eaLnBrk="1" hangingPunct="1"/>
            <a:r>
              <a:rPr lang="en-US" dirty="0" smtClean="0">
                <a:solidFill>
                  <a:srgbClr val="0000FF"/>
                </a:solidFill>
                <a:latin typeface="Arial" pitchFamily="34" charset="0"/>
                <a:cs typeface="Arial" pitchFamily="34" charset="0"/>
              </a:rPr>
              <a:t>H plane</a:t>
            </a:r>
            <a:endParaRPr lang="en-US" dirty="0">
              <a:solidFill>
                <a:srgbClr val="0000FF"/>
              </a:solidFill>
              <a:latin typeface="Arial" pitchFamily="34" charset="0"/>
              <a:cs typeface="Arial" pitchFamily="34" charset="0"/>
            </a:endParaRPr>
          </a:p>
        </p:txBody>
      </p:sp>
      <p:grpSp>
        <p:nvGrpSpPr>
          <p:cNvPr id="45" name="Group 44"/>
          <p:cNvGrpSpPr/>
          <p:nvPr/>
        </p:nvGrpSpPr>
        <p:grpSpPr>
          <a:xfrm>
            <a:off x="272143" y="2938085"/>
            <a:ext cx="3706812" cy="2268538"/>
            <a:chOff x="3001056" y="1968500"/>
            <a:chExt cx="3706812" cy="2268538"/>
          </a:xfrm>
        </p:grpSpPr>
        <p:sp>
          <p:nvSpPr>
            <p:cNvPr id="32" name="AutoShape 6"/>
            <p:cNvSpPr>
              <a:spLocks noChangeArrowheads="1"/>
            </p:cNvSpPr>
            <p:nvPr/>
          </p:nvSpPr>
          <p:spPr bwMode="auto">
            <a:xfrm>
              <a:off x="6131606" y="3133725"/>
              <a:ext cx="576262" cy="187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33" name="AutoShape 7"/>
            <p:cNvSpPr>
              <a:spLocks noChangeArrowheads="1"/>
            </p:cNvSpPr>
            <p:nvPr/>
          </p:nvSpPr>
          <p:spPr bwMode="auto">
            <a:xfrm flipH="1" flipV="1">
              <a:off x="3001056" y="3124200"/>
              <a:ext cx="576262" cy="187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35" name="AutoShape 9"/>
            <p:cNvSpPr>
              <a:spLocks noChangeArrowheads="1"/>
            </p:cNvSpPr>
            <p:nvPr/>
          </p:nvSpPr>
          <p:spPr bwMode="auto">
            <a:xfrm rot="-2090122">
              <a:off x="5822043" y="2322513"/>
              <a:ext cx="354013" cy="904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36" name="AutoShape 10"/>
            <p:cNvSpPr>
              <a:spLocks noChangeArrowheads="1"/>
            </p:cNvSpPr>
            <p:nvPr/>
          </p:nvSpPr>
          <p:spPr bwMode="auto">
            <a:xfrm rot="1913920">
              <a:off x="5799818" y="4141788"/>
              <a:ext cx="327025" cy="95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37" name="AutoShape 11"/>
            <p:cNvSpPr>
              <a:spLocks noChangeArrowheads="1"/>
            </p:cNvSpPr>
            <p:nvPr/>
          </p:nvSpPr>
          <p:spPr bwMode="auto">
            <a:xfrm rot="9004989">
              <a:off x="3509056" y="4095750"/>
              <a:ext cx="360362" cy="120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38" name="AutoShape 12"/>
            <p:cNvSpPr>
              <a:spLocks noChangeArrowheads="1"/>
            </p:cNvSpPr>
            <p:nvPr/>
          </p:nvSpPr>
          <p:spPr bwMode="auto">
            <a:xfrm rot="2016745" flipH="1" flipV="1">
              <a:off x="3566206" y="2243138"/>
              <a:ext cx="309562" cy="122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41" name="AutoShape 16"/>
            <p:cNvSpPr>
              <a:spLocks noChangeArrowheads="1"/>
            </p:cNvSpPr>
            <p:nvPr/>
          </p:nvSpPr>
          <p:spPr bwMode="auto">
            <a:xfrm rot="16200000">
              <a:off x="4793117" y="2025650"/>
              <a:ext cx="165100" cy="50800"/>
            </a:xfrm>
            <a:custGeom>
              <a:avLst/>
              <a:gdLst>
                <a:gd name="T0" fmla="*/ 2147483647 w 21600"/>
                <a:gd name="T1" fmla="*/ 0 h 21600"/>
                <a:gd name="T2" fmla="*/ 0 w 21600"/>
                <a:gd name="T3" fmla="*/ 23774702 h 21600"/>
                <a:gd name="T4" fmla="*/ 2147483647 w 21600"/>
                <a:gd name="T5" fmla="*/ 47549140 h 21600"/>
                <a:gd name="T6" fmla="*/ 2147483647 w 21600"/>
                <a:gd name="T7" fmla="*/ 237747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grpSp>
      <p:sp>
        <p:nvSpPr>
          <p:cNvPr id="28" name="TextBox 27"/>
          <p:cNvSpPr txBox="1"/>
          <p:nvPr/>
        </p:nvSpPr>
        <p:spPr>
          <a:xfrm>
            <a:off x="1883228" y="1578430"/>
            <a:ext cx="5322932"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Edge diffraction is the most serious in the E plane. </a:t>
            </a:r>
            <a:endParaRPr lang="en-US" dirty="0">
              <a:solidFill>
                <a:srgbClr val="0000FF"/>
              </a:solidFill>
              <a:latin typeface="Arial" pitchFamily="34" charset="0"/>
              <a:cs typeface="Arial" pitchFamily="34" charset="0"/>
            </a:endParaRPr>
          </a:p>
        </p:txBody>
      </p:sp>
      <p:cxnSp>
        <p:nvCxnSpPr>
          <p:cNvPr id="39" name="Straight Arrow Connector 38"/>
          <p:cNvCxnSpPr/>
          <p:nvPr/>
        </p:nvCxnSpPr>
        <p:spPr bwMode="auto">
          <a:xfrm>
            <a:off x="4920343" y="2035629"/>
            <a:ext cx="947057" cy="2601685"/>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cxnSp>
        <p:nvCxnSpPr>
          <p:cNvPr id="43" name="Straight Arrow Connector 42"/>
          <p:cNvCxnSpPr/>
          <p:nvPr/>
        </p:nvCxnSpPr>
        <p:spPr bwMode="auto">
          <a:xfrm>
            <a:off x="5181600" y="2035629"/>
            <a:ext cx="2427514" cy="2667000"/>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sp>
        <p:nvSpPr>
          <p:cNvPr id="44"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48" name="Text Box 6"/>
          <p:cNvSpPr txBox="1">
            <a:spLocks noChangeArrowheads="1"/>
          </p:cNvSpPr>
          <p:nvPr/>
        </p:nvSpPr>
        <p:spPr bwMode="auto">
          <a:xfrm>
            <a:off x="3227357" y="690172"/>
            <a:ext cx="271901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Radiation Patterns</a:t>
            </a:r>
            <a:endParaRPr lang="en-US" sz="1600" dirty="0">
              <a:solidFill>
                <a:schemeClr val="hlink"/>
              </a:solidFill>
              <a:latin typeface="Arial" charset="0"/>
            </a:endParaRPr>
          </a:p>
        </p:txBody>
      </p:sp>
      <p:sp>
        <p:nvSpPr>
          <p:cNvPr id="53" name="TextBox 52"/>
          <p:cNvSpPr txBox="1"/>
          <p:nvPr/>
        </p:nvSpPr>
        <p:spPr>
          <a:xfrm>
            <a:off x="2960915" y="2656114"/>
            <a:ext cx="1441420" cy="369332"/>
          </a:xfrm>
          <a:prstGeom prst="rect">
            <a:avLst/>
          </a:prstGeom>
          <a:noFill/>
        </p:spPr>
        <p:txBody>
          <a:bodyPr wrap="none" rtlCol="0">
            <a:spAutoFit/>
          </a:bodyPr>
          <a:lstStyle/>
          <a:p>
            <a:r>
              <a:rPr lang="en-US" dirty="0" smtClean="0">
                <a:latin typeface="Arial" pitchFamily="34" charset="0"/>
                <a:cs typeface="Arial" pitchFamily="34" charset="0"/>
              </a:rPr>
              <a:t>Space wave</a:t>
            </a:r>
            <a:endParaRPr lang="en-US" dirty="0">
              <a:latin typeface="Arial" pitchFamily="34" charset="0"/>
              <a:cs typeface="Arial" pitchFamily="34" charset="0"/>
            </a:endParaRPr>
          </a:p>
        </p:txBody>
      </p:sp>
      <p:cxnSp>
        <p:nvCxnSpPr>
          <p:cNvPr id="55" name="Straight Connector 54"/>
          <p:cNvCxnSpPr/>
          <p:nvPr/>
        </p:nvCxnSpPr>
        <p:spPr bwMode="auto">
          <a:xfrm>
            <a:off x="4872843" y="2068286"/>
            <a:ext cx="587828" cy="156754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5236029" y="2057400"/>
            <a:ext cx="1360714" cy="154577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272385" name="Object 5"/>
          <p:cNvGraphicFramePr>
            <a:graphicFrameLocks noChangeAspect="1"/>
          </p:cNvGraphicFramePr>
          <p:nvPr/>
        </p:nvGraphicFramePr>
        <p:xfrm>
          <a:off x="6286563" y="2129972"/>
          <a:ext cx="1987550" cy="401638"/>
        </p:xfrm>
        <a:graphic>
          <a:graphicData uri="http://schemas.openxmlformats.org/presentationml/2006/ole">
            <mc:AlternateContent xmlns:mc="http://schemas.openxmlformats.org/markup-compatibility/2006">
              <mc:Choice xmlns:v="urn:schemas-microsoft-com:vml" Requires="v">
                <p:oleObj spid="_x0000_s272407" name="Equation" r:id="rId3" imgW="1130300" imgH="228600" progId="Equation.DSMT4">
                  <p:embed/>
                </p:oleObj>
              </mc:Choice>
              <mc:Fallback>
                <p:oleObj name="Equation" r:id="rId3" imgW="1130300" imgH="2286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63" y="2129972"/>
                        <a:ext cx="1987550" cy="401638"/>
                      </a:xfrm>
                      <a:prstGeom prst="rect">
                        <a:avLst/>
                      </a:prstGeom>
                      <a:solidFill>
                        <a:srgbClr val="FFFF99"/>
                      </a:solidFill>
                    </p:spPr>
                  </p:pic>
                </p:oleObj>
              </mc:Fallback>
            </mc:AlternateContent>
          </a:graphicData>
        </a:graphic>
      </p:graphicFrame>
      <p:grpSp>
        <p:nvGrpSpPr>
          <p:cNvPr id="51" name="Group 50"/>
          <p:cNvGrpSpPr/>
          <p:nvPr/>
        </p:nvGrpSpPr>
        <p:grpSpPr>
          <a:xfrm>
            <a:off x="5422900" y="3573236"/>
            <a:ext cx="3292475" cy="2468563"/>
            <a:chOff x="5422900" y="3573236"/>
            <a:chExt cx="3292475" cy="2468563"/>
          </a:xfrm>
        </p:grpSpPr>
        <p:pic>
          <p:nvPicPr>
            <p:cNvPr id="92166" name="Picture 6"/>
            <p:cNvPicPr>
              <a:picLocks noChangeAspect="1" noChangeArrowheads="1"/>
            </p:cNvPicPr>
            <p:nvPr/>
          </p:nvPicPr>
          <p:blipFill>
            <a:blip r:embed="rId5" cstate="print"/>
            <a:srcRect/>
            <a:stretch>
              <a:fillRect/>
            </a:stretch>
          </p:blipFill>
          <p:spPr bwMode="auto">
            <a:xfrm>
              <a:off x="5422900" y="3573236"/>
              <a:ext cx="3292475" cy="2468563"/>
            </a:xfrm>
            <a:prstGeom prst="rect">
              <a:avLst/>
            </a:prstGeom>
            <a:noFill/>
            <a:ln w="12700">
              <a:noFill/>
              <a:miter lim="800000"/>
              <a:headEnd type="none" w="sm" len="sm"/>
              <a:tailEnd type="none" w="sm" len="sm"/>
            </a:ln>
          </p:spPr>
        </p:pic>
        <p:sp>
          <p:nvSpPr>
            <p:cNvPr id="30" name="Oval 29"/>
            <p:cNvSpPr/>
            <p:nvPr/>
          </p:nvSpPr>
          <p:spPr bwMode="auto">
            <a:xfrm>
              <a:off x="5767451" y="4686797"/>
              <a:ext cx="206828" cy="2068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1" name="Oval 30"/>
            <p:cNvSpPr/>
            <p:nvPr/>
          </p:nvSpPr>
          <p:spPr bwMode="auto">
            <a:xfrm>
              <a:off x="7609115" y="4673932"/>
              <a:ext cx="206828" cy="2068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 name="AutoShape 7"/>
            <p:cNvSpPr>
              <a:spLocks noChangeArrowheads="1"/>
            </p:cNvSpPr>
            <p:nvPr/>
          </p:nvSpPr>
          <p:spPr bwMode="auto">
            <a:xfrm flipH="1" flipV="1">
              <a:off x="6445334" y="4714503"/>
              <a:ext cx="359227" cy="13464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50" name="AutoShape 7"/>
            <p:cNvSpPr>
              <a:spLocks noChangeArrowheads="1"/>
            </p:cNvSpPr>
            <p:nvPr/>
          </p:nvSpPr>
          <p:spPr bwMode="auto">
            <a:xfrm flipV="1">
              <a:off x="7215251" y="4712523"/>
              <a:ext cx="359227" cy="13464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grpSp>
      <p:cxnSp>
        <p:nvCxnSpPr>
          <p:cNvPr id="54" name="Straight Arrow Connector 53"/>
          <p:cNvCxnSpPr/>
          <p:nvPr/>
        </p:nvCxnSpPr>
        <p:spPr bwMode="auto">
          <a:xfrm>
            <a:off x="6650181" y="3669476"/>
            <a:ext cx="938151" cy="1009402"/>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56" name="Straight Arrow Connector 55"/>
          <p:cNvCxnSpPr/>
          <p:nvPr/>
        </p:nvCxnSpPr>
        <p:spPr bwMode="auto">
          <a:xfrm>
            <a:off x="5460671" y="3631871"/>
            <a:ext cx="370115" cy="99950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74" name="Oval 73"/>
          <p:cNvSpPr/>
          <p:nvPr/>
        </p:nvSpPr>
        <p:spPr bwMode="auto">
          <a:xfrm>
            <a:off x="1636820" y="4142509"/>
            <a:ext cx="142504" cy="14250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5" name="Line 16"/>
          <p:cNvSpPr>
            <a:spLocks noChangeShapeType="1"/>
          </p:cNvSpPr>
          <p:nvPr/>
        </p:nvSpPr>
        <p:spPr bwMode="auto">
          <a:xfrm>
            <a:off x="1915996" y="4220004"/>
            <a:ext cx="508000" cy="0"/>
          </a:xfrm>
          <a:prstGeom prst="line">
            <a:avLst/>
          </a:prstGeom>
          <a:noFill/>
          <a:ln w="28575">
            <a:solidFill>
              <a:srgbClr val="0000FF"/>
            </a:solidFill>
            <a:round/>
            <a:headEnd/>
            <a:tailEnd type="triangle" w="med" len="med"/>
          </a:ln>
        </p:spPr>
        <p:txBody>
          <a:bodyPr wrap="none"/>
          <a:lstStyle/>
          <a:p>
            <a:endParaRPr lang="en-US"/>
          </a:p>
        </p:txBody>
      </p:sp>
      <p:sp>
        <p:nvSpPr>
          <p:cNvPr id="76" name="Line 16"/>
          <p:cNvSpPr>
            <a:spLocks noChangeShapeType="1"/>
          </p:cNvSpPr>
          <p:nvPr/>
        </p:nvSpPr>
        <p:spPr bwMode="auto">
          <a:xfrm>
            <a:off x="1915996" y="4475323"/>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77" name="Line 16"/>
          <p:cNvSpPr>
            <a:spLocks noChangeShapeType="1"/>
          </p:cNvSpPr>
          <p:nvPr/>
        </p:nvSpPr>
        <p:spPr bwMode="auto">
          <a:xfrm>
            <a:off x="1915996" y="4730642"/>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78" name="Line 16"/>
          <p:cNvSpPr>
            <a:spLocks noChangeShapeType="1"/>
          </p:cNvSpPr>
          <p:nvPr/>
        </p:nvSpPr>
        <p:spPr bwMode="auto">
          <a:xfrm>
            <a:off x="1915996" y="3964685"/>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79" name="Line 16"/>
          <p:cNvSpPr>
            <a:spLocks noChangeShapeType="1"/>
          </p:cNvSpPr>
          <p:nvPr/>
        </p:nvSpPr>
        <p:spPr bwMode="auto">
          <a:xfrm>
            <a:off x="1915996" y="3709366"/>
            <a:ext cx="508000" cy="0"/>
          </a:xfrm>
          <a:prstGeom prst="line">
            <a:avLst/>
          </a:prstGeom>
          <a:noFill/>
          <a:ln w="28575">
            <a:solidFill>
              <a:srgbClr val="0000FF"/>
            </a:solidFill>
            <a:round/>
            <a:headEnd/>
            <a:tailEnd type="triangle" w="med" len="med"/>
          </a:ln>
        </p:spPr>
        <p:txBody>
          <a:bodyPr wrap="none"/>
          <a:lstStyle/>
          <a:p>
            <a:endParaRPr lang="en-US" dirty="0"/>
          </a:p>
        </p:txBody>
      </p:sp>
      <p:sp>
        <p:nvSpPr>
          <p:cNvPr id="80" name="TextBox 79"/>
          <p:cNvSpPr txBox="1"/>
          <p:nvPr/>
        </p:nvSpPr>
        <p:spPr>
          <a:xfrm>
            <a:off x="2420585" y="3346866"/>
            <a:ext cx="346570" cy="369332"/>
          </a:xfrm>
          <a:prstGeom prst="rect">
            <a:avLst/>
          </a:prstGeom>
          <a:noFill/>
        </p:spPr>
        <p:txBody>
          <a:bodyPr wrap="none" rtlCol="0">
            <a:spAutoFit/>
          </a:bodyPr>
          <a:lstStyle/>
          <a:p>
            <a:r>
              <a:rPr lang="en-US" i="1" u="sng" dirty="0" smtClean="0">
                <a:solidFill>
                  <a:srgbClr val="0000FF"/>
                </a:solidFill>
                <a:latin typeface="Times New Roman" pitchFamily="18" charset="0"/>
                <a:cs typeface="Times New Roman" pitchFamily="18" charset="0"/>
              </a:rPr>
              <a:t>J</a:t>
            </a:r>
            <a:r>
              <a:rPr lang="en-US" i="1" baseline="-25000" dirty="0" smtClean="0">
                <a:solidFill>
                  <a:srgbClr val="0000FF"/>
                </a:solidFill>
                <a:latin typeface="Times New Roman" pitchFamily="18" charset="0"/>
                <a:cs typeface="Times New Roman" pitchFamily="18" charset="0"/>
              </a:rPr>
              <a:t>s</a:t>
            </a:r>
            <a:endParaRPr lang="en-US" i="1"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ChangeAspect="1"/>
          </p:cNvGraphicFramePr>
          <p:nvPr/>
        </p:nvGraphicFramePr>
        <p:xfrm>
          <a:off x="2503488" y="2782888"/>
          <a:ext cx="4149725" cy="4075112"/>
        </p:xfrm>
        <a:graphic>
          <a:graphicData uri="http://schemas.openxmlformats.org/presentationml/2006/ole">
            <mc:AlternateContent xmlns:mc="http://schemas.openxmlformats.org/markup-compatibility/2006">
              <mc:Choice xmlns:v="urn:schemas-microsoft-com:vml" Requires="v">
                <p:oleObj spid="_x0000_s20504" name="Chart Page" r:id="rId3" imgW="6386830" imgH="6269990" progId="">
                  <p:embed/>
                </p:oleObj>
              </mc:Choice>
              <mc:Fallback>
                <p:oleObj name="Chart Page" r:id="rId3" imgW="6386830" imgH="626999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488" y="2782888"/>
                        <a:ext cx="414972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Text Box 4"/>
          <p:cNvSpPr txBox="1">
            <a:spLocks noChangeArrowheads="1"/>
          </p:cNvSpPr>
          <p:nvPr/>
        </p:nvSpPr>
        <p:spPr bwMode="auto">
          <a:xfrm>
            <a:off x="3559628" y="1306216"/>
            <a:ext cx="1936749" cy="400110"/>
          </a:xfrm>
          <a:prstGeom prst="rect">
            <a:avLst/>
          </a:prstGeom>
          <a:solidFill>
            <a:srgbClr val="FFFF00"/>
          </a:solidFill>
          <a:ln w="9525">
            <a:noFill/>
            <a:miter lim="800000"/>
            <a:headEnd/>
            <a:tailEnd/>
          </a:ln>
        </p:spPr>
        <p:txBody>
          <a:bodyPr wrap="none">
            <a:spAutoFit/>
          </a:bodyPr>
          <a:lstStyle/>
          <a:p>
            <a:pPr eaLnBrk="1" hangingPunct="1"/>
            <a:r>
              <a:rPr lang="en-US" sz="2000" dirty="0">
                <a:latin typeface="Arial" charset="0"/>
              </a:rPr>
              <a:t>E-plane pattern</a:t>
            </a:r>
          </a:p>
        </p:txBody>
      </p:sp>
      <p:sp>
        <p:nvSpPr>
          <p:cNvPr id="20485" name="Text Box 5"/>
          <p:cNvSpPr txBox="1">
            <a:spLocks noChangeArrowheads="1"/>
          </p:cNvSpPr>
          <p:nvPr/>
        </p:nvSpPr>
        <p:spPr bwMode="auto">
          <a:xfrm>
            <a:off x="2427336" y="1949782"/>
            <a:ext cx="4718050" cy="369332"/>
          </a:xfrm>
          <a:prstGeom prst="rect">
            <a:avLst/>
          </a:prstGeom>
          <a:noFill/>
          <a:ln w="9525">
            <a:noFill/>
            <a:miter lim="800000"/>
            <a:headEnd/>
            <a:tailEnd/>
          </a:ln>
        </p:spPr>
        <p:txBody>
          <a:bodyPr>
            <a:spAutoFit/>
          </a:bodyPr>
          <a:lstStyle/>
          <a:p>
            <a:pPr eaLnBrk="1" hangingPunct="1"/>
            <a:r>
              <a:rPr lang="en-US" dirty="0">
                <a:solidFill>
                  <a:srgbClr val="FF0000"/>
                </a:solidFill>
                <a:latin typeface="Arial" charset="0"/>
              </a:rPr>
              <a:t>Red:</a:t>
            </a:r>
            <a:r>
              <a:rPr lang="en-US" dirty="0">
                <a:latin typeface="Arial" charset="0"/>
              </a:rPr>
              <a:t> infinite substrate and ground plane</a:t>
            </a:r>
          </a:p>
        </p:txBody>
      </p:sp>
      <p:sp>
        <p:nvSpPr>
          <p:cNvPr id="20486" name="Text Box 6"/>
          <p:cNvSpPr txBox="1">
            <a:spLocks noChangeArrowheads="1"/>
          </p:cNvSpPr>
          <p:nvPr/>
        </p:nvSpPr>
        <p:spPr bwMode="auto">
          <a:xfrm>
            <a:off x="2414636" y="2318759"/>
            <a:ext cx="3752850" cy="369332"/>
          </a:xfrm>
          <a:prstGeom prst="rect">
            <a:avLst/>
          </a:prstGeom>
          <a:noFill/>
          <a:ln w="9525">
            <a:noFill/>
            <a:miter lim="800000"/>
            <a:headEnd/>
            <a:tailEnd/>
          </a:ln>
        </p:spPr>
        <p:txBody>
          <a:bodyPr>
            <a:spAutoFit/>
          </a:bodyPr>
          <a:lstStyle/>
          <a:p>
            <a:pPr eaLnBrk="1" hangingPunct="1"/>
            <a:r>
              <a:rPr lang="en-US" dirty="0">
                <a:solidFill>
                  <a:srgbClr val="0000FF"/>
                </a:solidFill>
                <a:latin typeface="Arial" charset="0"/>
              </a:rPr>
              <a:t>Blue:</a:t>
            </a:r>
            <a:r>
              <a:rPr lang="en-US" dirty="0">
                <a:latin typeface="Arial" charset="0"/>
              </a:rPr>
              <a:t>  1 meter ground plane</a:t>
            </a:r>
          </a:p>
        </p:txBody>
      </p:sp>
      <p:sp>
        <p:nvSpPr>
          <p:cNvPr id="20487" name="TextBox 6"/>
          <p:cNvSpPr txBox="1">
            <a:spLocks noChangeArrowheads="1"/>
          </p:cNvSpPr>
          <p:nvPr/>
        </p:nvSpPr>
        <p:spPr bwMode="auto">
          <a:xfrm>
            <a:off x="6100549" y="2396145"/>
            <a:ext cx="2850601" cy="1169551"/>
          </a:xfrm>
          <a:prstGeom prst="rect">
            <a:avLst/>
          </a:prstGeom>
          <a:noFill/>
          <a:ln w="9525">
            <a:solidFill>
              <a:schemeClr val="tx1"/>
            </a:solidFill>
            <a:miter lim="800000"/>
            <a:headEnd/>
            <a:tailEnd/>
          </a:ln>
        </p:spPr>
        <p:txBody>
          <a:bodyPr wrap="square">
            <a:spAutoFit/>
          </a:bodyPr>
          <a:lstStyle/>
          <a:p>
            <a:pPr algn="ctr"/>
            <a:r>
              <a:rPr lang="en-US" sz="1400" b="1" dirty="0">
                <a:latin typeface="Arial" charset="0"/>
                <a:cs typeface="Arial" charset="0"/>
              </a:rPr>
              <a:t>Note:</a:t>
            </a:r>
            <a:r>
              <a:rPr lang="en-US" sz="1400" dirty="0">
                <a:latin typeface="Arial" charset="0"/>
                <a:cs typeface="Arial" charset="0"/>
              </a:rPr>
              <a:t> </a:t>
            </a:r>
            <a:endParaRPr lang="en-US" sz="1400" dirty="0" smtClean="0">
              <a:latin typeface="Arial" charset="0"/>
              <a:cs typeface="Arial" charset="0"/>
            </a:endParaRPr>
          </a:p>
          <a:p>
            <a:pPr algn="ctr"/>
            <a:r>
              <a:rPr lang="en-US" sz="1400" dirty="0" smtClean="0">
                <a:latin typeface="Arial" charset="0"/>
                <a:cs typeface="Arial" charset="0"/>
              </a:rPr>
              <a:t>The </a:t>
            </a:r>
            <a:r>
              <a:rPr lang="en-US" sz="1400" dirty="0">
                <a:latin typeface="Arial" charset="0"/>
                <a:cs typeface="Arial" charset="0"/>
              </a:rPr>
              <a:t>E-plane pattern “tucks in” and tends to zero at the horizon due to the presence of the infinite substrate.</a:t>
            </a:r>
          </a:p>
        </p:txBody>
      </p:sp>
      <p:sp>
        <p:nvSpPr>
          <p:cNvPr id="20488" name="Oval 7"/>
          <p:cNvSpPr>
            <a:spLocks noChangeArrowheads="1"/>
          </p:cNvSpPr>
          <p:nvPr/>
        </p:nvSpPr>
        <p:spPr bwMode="auto">
          <a:xfrm>
            <a:off x="5995988" y="4635500"/>
            <a:ext cx="128587" cy="128588"/>
          </a:xfrm>
          <a:prstGeom prst="ellipse">
            <a:avLst/>
          </a:prstGeom>
          <a:solidFill>
            <a:schemeClr val="accent1"/>
          </a:solidFill>
          <a:ln w="9525" algn="ctr">
            <a:solidFill>
              <a:schemeClr val="tx1"/>
            </a:solidFill>
            <a:round/>
            <a:headEnd/>
            <a:tailEnd/>
          </a:ln>
        </p:spPr>
        <p:txBody>
          <a:bodyPr wrap="none"/>
          <a:lstStyle/>
          <a:p>
            <a:endParaRPr lang="en-US"/>
          </a:p>
        </p:txBody>
      </p:sp>
      <p:cxnSp>
        <p:nvCxnSpPr>
          <p:cNvPr id="20489" name="Straight Arrow Connector 9"/>
          <p:cNvCxnSpPr>
            <a:cxnSpLocks noChangeShapeType="1"/>
            <a:stCxn id="20487" idx="2"/>
          </p:cNvCxnSpPr>
          <p:nvPr/>
        </p:nvCxnSpPr>
        <p:spPr bwMode="auto">
          <a:xfrm flipH="1">
            <a:off x="6193971" y="3565696"/>
            <a:ext cx="1331879" cy="1006304"/>
          </a:xfrm>
          <a:prstGeom prst="straightConnector1">
            <a:avLst/>
          </a:prstGeom>
          <a:noFill/>
          <a:ln w="9525" algn="ctr">
            <a:solidFill>
              <a:schemeClr val="tx1"/>
            </a:solidFill>
            <a:round/>
            <a:headEnd/>
            <a:tailEnd type="triangle" w="med" len="med"/>
          </a:ln>
        </p:spPr>
      </p:cxnSp>
      <p:sp>
        <p:nvSpPr>
          <p:cNvPr id="10" name="Slide Number Placeholder 9"/>
          <p:cNvSpPr>
            <a:spLocks noGrp="1"/>
          </p:cNvSpPr>
          <p:nvPr>
            <p:ph type="sldNum" sz="quarter" idx="4"/>
          </p:nvPr>
        </p:nvSpPr>
        <p:spPr/>
        <p:txBody>
          <a:bodyPr/>
          <a:lstStyle/>
          <a:p>
            <a:pPr>
              <a:defRPr/>
            </a:pPr>
            <a:fld id="{70B0E88B-1183-42A5-A789-9A7FFF2AFA69}" type="slidenum">
              <a:rPr lang="en-US" smtClean="0"/>
              <a:pPr>
                <a:defRPr/>
              </a:pPr>
              <a:t>66</a:t>
            </a:fld>
            <a:endParaRPr lang="en-US" dirty="0"/>
          </a:p>
        </p:txBody>
      </p:sp>
      <p:sp>
        <p:nvSpPr>
          <p:cNvPr id="11"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2" name="Text Box 6"/>
          <p:cNvSpPr txBox="1">
            <a:spLocks noChangeArrowheads="1"/>
          </p:cNvSpPr>
          <p:nvPr/>
        </p:nvSpPr>
        <p:spPr bwMode="auto">
          <a:xfrm>
            <a:off x="3183815" y="640024"/>
            <a:ext cx="271901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Radiation Patterns</a:t>
            </a:r>
            <a:endParaRPr lang="en-US" sz="1600" dirty="0">
              <a:solidFill>
                <a:schemeClr val="hlink"/>
              </a:solidFill>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2281919" y="1877562"/>
            <a:ext cx="4870450" cy="369332"/>
          </a:xfrm>
          <a:prstGeom prst="rect">
            <a:avLst/>
          </a:prstGeom>
          <a:noFill/>
          <a:ln w="9525">
            <a:noFill/>
            <a:miter lim="800000"/>
            <a:headEnd/>
            <a:tailEnd/>
          </a:ln>
        </p:spPr>
        <p:txBody>
          <a:bodyPr>
            <a:spAutoFit/>
          </a:bodyPr>
          <a:lstStyle/>
          <a:p>
            <a:pPr eaLnBrk="1" hangingPunct="1"/>
            <a:r>
              <a:rPr lang="en-US" dirty="0">
                <a:solidFill>
                  <a:srgbClr val="FF0000"/>
                </a:solidFill>
                <a:latin typeface="Arial" charset="0"/>
              </a:rPr>
              <a:t>Red: </a:t>
            </a:r>
            <a:r>
              <a:rPr lang="en-US" dirty="0">
                <a:latin typeface="Arial" charset="0"/>
              </a:rPr>
              <a:t>infinite substrate and ground plane</a:t>
            </a:r>
          </a:p>
        </p:txBody>
      </p:sp>
      <p:sp>
        <p:nvSpPr>
          <p:cNvPr id="93188" name="Text Box 4"/>
          <p:cNvSpPr txBox="1">
            <a:spLocks noChangeArrowheads="1"/>
          </p:cNvSpPr>
          <p:nvPr/>
        </p:nvSpPr>
        <p:spPr bwMode="auto">
          <a:xfrm>
            <a:off x="2307319" y="2252212"/>
            <a:ext cx="4375150" cy="369332"/>
          </a:xfrm>
          <a:prstGeom prst="rect">
            <a:avLst/>
          </a:prstGeom>
          <a:noFill/>
          <a:ln w="9525">
            <a:noFill/>
            <a:miter lim="800000"/>
            <a:headEnd/>
            <a:tailEnd/>
          </a:ln>
        </p:spPr>
        <p:txBody>
          <a:bodyPr>
            <a:spAutoFit/>
          </a:bodyPr>
          <a:lstStyle/>
          <a:p>
            <a:pPr eaLnBrk="1" hangingPunct="1"/>
            <a:r>
              <a:rPr lang="en-US" dirty="0">
                <a:solidFill>
                  <a:srgbClr val="0000FF"/>
                </a:solidFill>
                <a:latin typeface="Arial" charset="0"/>
              </a:rPr>
              <a:t>Blue:</a:t>
            </a:r>
            <a:r>
              <a:rPr lang="en-US" dirty="0">
                <a:latin typeface="Arial" charset="0"/>
              </a:rPr>
              <a:t>  1 meter ground plane</a:t>
            </a:r>
          </a:p>
        </p:txBody>
      </p:sp>
      <p:pic>
        <p:nvPicPr>
          <p:cNvPr id="93189" name="Picture 5"/>
          <p:cNvPicPr>
            <a:picLocks noChangeAspect="1" noChangeArrowheads="1"/>
          </p:cNvPicPr>
          <p:nvPr/>
        </p:nvPicPr>
        <p:blipFill>
          <a:blip r:embed="rId2" cstate="print"/>
          <a:srcRect/>
          <a:stretch>
            <a:fillRect/>
          </a:stretch>
        </p:blipFill>
        <p:spPr bwMode="auto">
          <a:xfrm>
            <a:off x="2393126" y="2650738"/>
            <a:ext cx="4127500" cy="4052887"/>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67</a:t>
            </a:fld>
            <a:endParaRPr lang="en-US" dirty="0"/>
          </a:p>
        </p:txBody>
      </p:sp>
      <p:sp>
        <p:nvSpPr>
          <p:cNvPr id="8" name="Text Box 4"/>
          <p:cNvSpPr txBox="1">
            <a:spLocks noChangeArrowheads="1"/>
          </p:cNvSpPr>
          <p:nvPr/>
        </p:nvSpPr>
        <p:spPr bwMode="auto">
          <a:xfrm>
            <a:off x="3614053" y="1306215"/>
            <a:ext cx="1951175" cy="400110"/>
          </a:xfrm>
          <a:prstGeom prst="rect">
            <a:avLst/>
          </a:prstGeom>
          <a:solidFill>
            <a:srgbClr val="FFFF00"/>
          </a:solidFill>
          <a:ln w="9525">
            <a:noFill/>
            <a:miter lim="800000"/>
            <a:headEnd/>
            <a:tailEnd/>
          </a:ln>
        </p:spPr>
        <p:txBody>
          <a:bodyPr wrap="none">
            <a:spAutoFit/>
          </a:bodyPr>
          <a:lstStyle/>
          <a:p>
            <a:pPr eaLnBrk="1" hangingPunct="1"/>
            <a:r>
              <a:rPr lang="en-US" sz="2000" dirty="0">
                <a:latin typeface="Arial" charset="0"/>
              </a:rPr>
              <a:t>H</a:t>
            </a:r>
            <a:r>
              <a:rPr lang="en-US" sz="2000" dirty="0" smtClean="0">
                <a:latin typeface="Arial" charset="0"/>
              </a:rPr>
              <a:t>-plane </a:t>
            </a:r>
            <a:r>
              <a:rPr lang="en-US" sz="2000" dirty="0">
                <a:latin typeface="Arial" charset="0"/>
              </a:rPr>
              <a:t>pattern</a:t>
            </a:r>
          </a:p>
        </p:txBody>
      </p:sp>
      <p:sp>
        <p:nvSpPr>
          <p:cNvPr id="9"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
        <p:nvSpPr>
          <p:cNvPr id="10" name="Text Box 6"/>
          <p:cNvSpPr txBox="1">
            <a:spLocks noChangeArrowheads="1"/>
          </p:cNvSpPr>
          <p:nvPr/>
        </p:nvSpPr>
        <p:spPr bwMode="auto">
          <a:xfrm>
            <a:off x="3183815" y="640024"/>
            <a:ext cx="2719014"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Radiation Patterns</a:t>
            </a:r>
            <a:endParaRPr lang="en-US" sz="1600" dirty="0">
              <a:solidFill>
                <a:schemeClr val="hlink"/>
              </a:solidFill>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3365273" y="1001961"/>
            <a:ext cx="1962397" cy="584775"/>
          </a:xfrm>
          <a:prstGeom prst="rect">
            <a:avLst/>
          </a:prstGeom>
          <a:noFill/>
          <a:ln w="9525">
            <a:noFill/>
            <a:miter lim="800000"/>
            <a:headEnd/>
            <a:tailEnd/>
          </a:ln>
        </p:spPr>
        <p:txBody>
          <a:bodyPr wrap="none">
            <a:spAutoFit/>
          </a:bodyPr>
          <a:lstStyle/>
          <a:p>
            <a:pPr eaLnBrk="1" hangingPunct="1"/>
            <a:r>
              <a:rPr lang="en-US" sz="3200" dirty="0">
                <a:solidFill>
                  <a:schemeClr val="hlink"/>
                </a:solidFill>
                <a:latin typeface="Arial" charset="0"/>
              </a:rPr>
              <a:t>Directivity</a:t>
            </a:r>
          </a:p>
        </p:txBody>
      </p:sp>
      <p:sp>
        <p:nvSpPr>
          <p:cNvPr id="94212" name="Text Box 4"/>
          <p:cNvSpPr txBox="1">
            <a:spLocks noChangeArrowheads="1"/>
          </p:cNvSpPr>
          <p:nvPr/>
        </p:nvSpPr>
        <p:spPr bwMode="auto">
          <a:xfrm>
            <a:off x="431800" y="2384425"/>
            <a:ext cx="7997825" cy="1323439"/>
          </a:xfrm>
          <a:prstGeom prst="rect">
            <a:avLst/>
          </a:prstGeom>
          <a:noFill/>
          <a:ln w="9525">
            <a:noFill/>
            <a:miter lim="800000"/>
            <a:headEnd/>
            <a:tailEnd/>
          </a:ln>
        </p:spPr>
        <p:txBody>
          <a:bodyPr>
            <a:spAutoFit/>
          </a:bodyPr>
          <a:lstStyle/>
          <a:p>
            <a:pPr marL="225425" indent="-225425" eaLnBrk="1" hangingPunct="1">
              <a:spcAft>
                <a:spcPts val="2400"/>
              </a:spcAft>
              <a:buFont typeface="Wingdings" pitchFamily="2" charset="2"/>
              <a:buChar char="Ø"/>
            </a:pPr>
            <a:r>
              <a:rPr lang="en-US" sz="2000" dirty="0">
                <a:solidFill>
                  <a:srgbClr val="0000FF"/>
                </a:solidFill>
                <a:latin typeface="Arial" charset="0"/>
              </a:rPr>
              <a:t>The directivity is fairly insensitive to the substrate thickness.</a:t>
            </a:r>
          </a:p>
          <a:p>
            <a:pPr marL="225425" indent="-225425" eaLnBrk="1" hangingPunct="1">
              <a:spcAft>
                <a:spcPts val="2400"/>
              </a:spcAft>
              <a:buFont typeface="Wingdings" pitchFamily="2" charset="2"/>
              <a:buChar char="Ø"/>
            </a:pPr>
            <a:r>
              <a:rPr lang="en-US" sz="2000" dirty="0">
                <a:solidFill>
                  <a:srgbClr val="0000FF"/>
                </a:solidFill>
                <a:latin typeface="Arial" charset="0"/>
              </a:rPr>
              <a:t>The directivity is higher for lower permittivity, because the patch is larger.</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68</a:t>
            </a:fld>
            <a:endParaRPr lang="en-US" dirty="0"/>
          </a:p>
        </p:txBody>
      </p:sp>
      <p:sp>
        <p:nvSpPr>
          <p:cNvPr id="7" name="Text Box 2"/>
          <p:cNvSpPr txBox="1">
            <a:spLocks noChangeArrowheads="1"/>
          </p:cNvSpPr>
          <p:nvPr/>
        </p:nvSpPr>
        <p:spPr bwMode="auto">
          <a:xfrm>
            <a:off x="2057552"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60400" y="1135752"/>
            <a:ext cx="8051800" cy="499110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95235" name="Picture 3"/>
          <p:cNvPicPr>
            <a:picLocks noChangeAspect="1" noChangeArrowheads="1"/>
          </p:cNvPicPr>
          <p:nvPr/>
        </p:nvPicPr>
        <p:blipFill>
          <a:blip r:embed="rId3" cstate="print"/>
          <a:srcRect/>
          <a:stretch>
            <a:fillRect/>
          </a:stretch>
        </p:blipFill>
        <p:spPr bwMode="auto">
          <a:xfrm>
            <a:off x="1131888" y="1351652"/>
            <a:ext cx="6627812" cy="4673600"/>
          </a:xfrm>
          <a:prstGeom prst="rect">
            <a:avLst/>
          </a:prstGeom>
          <a:noFill/>
          <a:ln w="9525">
            <a:noFill/>
            <a:miter lim="800000"/>
            <a:headEnd/>
            <a:tailEnd/>
          </a:ln>
        </p:spPr>
      </p:pic>
      <p:sp>
        <p:nvSpPr>
          <p:cNvPr id="95236" name="Text Box 4"/>
          <p:cNvSpPr txBox="1">
            <a:spLocks noChangeArrowheads="1"/>
          </p:cNvSpPr>
          <p:nvPr/>
        </p:nvSpPr>
        <p:spPr bwMode="auto">
          <a:xfrm>
            <a:off x="3078392" y="6261330"/>
            <a:ext cx="1661032" cy="369332"/>
          </a:xfrm>
          <a:prstGeom prst="rect">
            <a:avLst/>
          </a:prstGeom>
          <a:noFill/>
          <a:ln w="9525">
            <a:noFill/>
            <a:miter lim="800000"/>
            <a:headEnd/>
            <a:tailEnd/>
          </a:ln>
        </p:spPr>
        <p:txBody>
          <a:bodyPr wrap="none">
            <a:spAutoFit/>
          </a:bodyPr>
          <a:lstStyle/>
          <a:p>
            <a:pPr eaLnBrk="1" hangingPunct="1"/>
            <a:r>
              <a:rPr lang="en-US" i="1">
                <a:latin typeface="Times New Roman" pitchFamily="18" charset="0"/>
                <a:sym typeface="Symbol" pitchFamily="18" charset="2"/>
              </a:rPr>
              <a:t></a:t>
            </a:r>
            <a:r>
              <a:rPr lang="en-US" i="1" baseline="-25000">
                <a:latin typeface="Times New Roman" pitchFamily="18" charset="0"/>
                <a:sym typeface="Symbol" pitchFamily="18" charset="2"/>
              </a:rPr>
              <a:t>r</a:t>
            </a:r>
            <a:r>
              <a:rPr lang="en-US">
                <a:latin typeface="Times New Roman" pitchFamily="18" charset="0"/>
              </a:rPr>
              <a:t> = 2.2 </a:t>
            </a:r>
            <a:r>
              <a:rPr lang="en-US">
                <a:latin typeface="Arial" charset="0"/>
              </a:rPr>
              <a:t>or</a:t>
            </a:r>
            <a:r>
              <a:rPr lang="en-US">
                <a:latin typeface="Times New Roman" pitchFamily="18" charset="0"/>
              </a:rPr>
              <a:t> 10.8</a:t>
            </a:r>
          </a:p>
        </p:txBody>
      </p:sp>
      <p:sp>
        <p:nvSpPr>
          <p:cNvPr id="95237" name="Text Box 5"/>
          <p:cNvSpPr txBox="1">
            <a:spLocks noChangeArrowheads="1"/>
          </p:cNvSpPr>
          <p:nvPr/>
        </p:nvSpPr>
        <p:spPr bwMode="auto">
          <a:xfrm>
            <a:off x="5004937" y="6264505"/>
            <a:ext cx="1160895"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rPr>
              <a:t>W</a:t>
            </a:r>
            <a:r>
              <a:rPr lang="en-US" dirty="0">
                <a:latin typeface="Times New Roman" pitchFamily="18" charset="0"/>
              </a:rPr>
              <a:t>/ </a:t>
            </a:r>
            <a:r>
              <a:rPr lang="en-US" i="1" dirty="0">
                <a:latin typeface="Times New Roman" pitchFamily="18" charset="0"/>
              </a:rPr>
              <a:t>L</a:t>
            </a:r>
            <a:r>
              <a:rPr lang="en-US" dirty="0">
                <a:latin typeface="Times New Roman" pitchFamily="18" charset="0"/>
              </a:rPr>
              <a:t> = 1.5</a:t>
            </a:r>
          </a:p>
        </p:txBody>
      </p:sp>
      <p:sp>
        <p:nvSpPr>
          <p:cNvPr id="95238" name="Text Box 6"/>
          <p:cNvSpPr txBox="1">
            <a:spLocks noChangeArrowheads="1"/>
          </p:cNvSpPr>
          <p:nvPr/>
        </p:nvSpPr>
        <p:spPr bwMode="auto">
          <a:xfrm>
            <a:off x="2435090" y="609199"/>
            <a:ext cx="4650632"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Results: </a:t>
            </a:r>
            <a:r>
              <a:rPr lang="en-US" sz="2400" dirty="0" smtClean="0">
                <a:solidFill>
                  <a:schemeClr val="hlink"/>
                </a:solidFill>
                <a:latin typeface="Arial" charset="0"/>
              </a:rPr>
              <a:t>Directivity </a:t>
            </a:r>
            <a:r>
              <a:rPr lang="en-US" sz="1600" dirty="0" smtClean="0">
                <a:solidFill>
                  <a:schemeClr val="hlink"/>
                </a:solidFill>
                <a:latin typeface="Arial" charset="0"/>
              </a:rPr>
              <a:t>(relative to isotropic)</a:t>
            </a:r>
            <a:endParaRPr lang="en-US" sz="1600" dirty="0">
              <a:solidFill>
                <a:schemeClr val="hlink"/>
              </a:solidFill>
              <a:latin typeface="Arial" charset="0"/>
            </a:endParaRP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69</a:t>
            </a:fld>
            <a:endParaRPr lang="en-US" dirty="0"/>
          </a:p>
        </p:txBody>
      </p:sp>
      <p:graphicFrame>
        <p:nvGraphicFramePr>
          <p:cNvPr id="199681" name="Object 4"/>
          <p:cNvGraphicFramePr>
            <a:graphicFrameLocks noChangeAspect="1"/>
          </p:cNvGraphicFramePr>
          <p:nvPr/>
        </p:nvGraphicFramePr>
        <p:xfrm>
          <a:off x="4337957" y="5596175"/>
          <a:ext cx="858838" cy="482600"/>
        </p:xfrm>
        <a:graphic>
          <a:graphicData uri="http://schemas.openxmlformats.org/presentationml/2006/ole">
            <mc:AlternateContent xmlns:mc="http://schemas.openxmlformats.org/markup-compatibility/2006">
              <mc:Choice xmlns:v="urn:schemas-microsoft-com:vml" Requires="v">
                <p:oleObj spid="_x0000_s199747" name="Equation" r:id="rId4" imgW="406224" imgH="228501" progId="Equation.DSMT4">
                  <p:embed/>
                </p:oleObj>
              </mc:Choice>
              <mc:Fallback>
                <p:oleObj name="Equation" r:id="rId4" imgW="406224" imgH="228501"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957" y="5596175"/>
                        <a:ext cx="858838" cy="482600"/>
                      </a:xfrm>
                      <a:prstGeom prst="rect">
                        <a:avLst/>
                      </a:prstGeom>
                      <a:solidFill>
                        <a:schemeClr val="bg1"/>
                      </a:solidFill>
                    </p:spPr>
                  </p:pic>
                </p:oleObj>
              </mc:Fallback>
            </mc:AlternateContent>
          </a:graphicData>
        </a:graphic>
      </p:graphicFrame>
      <p:graphicFrame>
        <p:nvGraphicFramePr>
          <p:cNvPr id="199682" name="Object 2"/>
          <p:cNvGraphicFramePr>
            <a:graphicFrameLocks noChangeAspect="1"/>
          </p:cNvGraphicFramePr>
          <p:nvPr/>
        </p:nvGraphicFramePr>
        <p:xfrm>
          <a:off x="2998788" y="1689790"/>
          <a:ext cx="1209675" cy="482600"/>
        </p:xfrm>
        <a:graphic>
          <a:graphicData uri="http://schemas.openxmlformats.org/presentationml/2006/ole">
            <mc:AlternateContent xmlns:mc="http://schemas.openxmlformats.org/markup-compatibility/2006">
              <mc:Choice xmlns:v="urn:schemas-microsoft-com:vml" Requires="v">
                <p:oleObj spid="_x0000_s199748" name="Equation" r:id="rId6" imgW="571252" imgH="228501" progId="Equation.DSMT4">
                  <p:embed/>
                </p:oleObj>
              </mc:Choice>
              <mc:Fallback>
                <p:oleObj name="Equation" r:id="rId6" imgW="571252" imgH="228501"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788" y="1689790"/>
                        <a:ext cx="1209675" cy="482600"/>
                      </a:xfrm>
                      <a:prstGeom prst="rect">
                        <a:avLst/>
                      </a:prstGeom>
                      <a:solidFill>
                        <a:schemeClr val="bg1"/>
                      </a:solidFill>
                    </p:spPr>
                  </p:pic>
                </p:oleObj>
              </mc:Fallback>
            </mc:AlternateContent>
          </a:graphicData>
        </a:graphic>
      </p:graphicFrame>
      <p:graphicFrame>
        <p:nvGraphicFramePr>
          <p:cNvPr id="199683" name="Object 3"/>
          <p:cNvGraphicFramePr>
            <a:graphicFrameLocks noChangeAspect="1"/>
          </p:cNvGraphicFramePr>
          <p:nvPr/>
        </p:nvGraphicFramePr>
        <p:xfrm>
          <a:off x="2532066" y="2645465"/>
          <a:ext cx="617537" cy="376237"/>
        </p:xfrm>
        <a:graphic>
          <a:graphicData uri="http://schemas.openxmlformats.org/presentationml/2006/ole">
            <mc:AlternateContent xmlns:mc="http://schemas.openxmlformats.org/markup-compatibility/2006">
              <mc:Choice xmlns:v="urn:schemas-microsoft-com:vml" Requires="v">
                <p:oleObj spid="_x0000_s199749" name="Equation" r:id="rId8" imgW="291847" imgH="177646" progId="Equation.DSMT4">
                  <p:embed/>
                </p:oleObj>
              </mc:Choice>
              <mc:Fallback>
                <p:oleObj name="Equation" r:id="rId8" imgW="291847" imgH="177646" progId="Equation.DSMT4">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2066" y="2645465"/>
                        <a:ext cx="617537" cy="376237"/>
                      </a:xfrm>
                      <a:prstGeom prst="rect">
                        <a:avLst/>
                      </a:prstGeom>
                      <a:solidFill>
                        <a:schemeClr val="bg1"/>
                      </a:solidFill>
                    </p:spPr>
                  </p:pic>
                </p:oleObj>
              </mc:Fallback>
            </mc:AlternateContent>
          </a:graphicData>
        </a:graphic>
      </p:graphicFrame>
      <p:sp>
        <p:nvSpPr>
          <p:cNvPr id="11" name="Text Box 2"/>
          <p:cNvSpPr txBox="1">
            <a:spLocks noChangeArrowheads="1"/>
          </p:cNvSpPr>
          <p:nvPr/>
        </p:nvSpPr>
        <p:spPr bwMode="auto">
          <a:xfrm>
            <a:off x="2209956" y="0"/>
            <a:ext cx="5006499"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General Characteristics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84711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latin typeface="Arial" charset="0"/>
              </a:rPr>
              <a:t> Basic principles of operation </a:t>
            </a:r>
          </a:p>
          <a:p>
            <a:pPr marL="225425" indent="-225425" eaLnBrk="1" hangingPunct="1">
              <a:spcAft>
                <a:spcPct val="50000"/>
              </a:spcAft>
              <a:buClr>
                <a:schemeClr val="tx1"/>
              </a:buClr>
              <a:buFont typeface="Wingdings" pitchFamily="2" charset="2"/>
              <a:buChar char="v"/>
            </a:pPr>
            <a:r>
              <a:rPr lang="en-US" sz="2000" dirty="0" smtClean="0">
                <a:latin typeface="Arial" charset="0"/>
              </a:rPr>
              <a:t> General characteristics</a:t>
            </a:r>
          </a:p>
          <a:p>
            <a:pPr marL="225425" indent="-225425" eaLnBrk="1" hangingPunct="1">
              <a:spcAft>
                <a:spcPct val="50000"/>
              </a:spcAft>
              <a:buClr>
                <a:schemeClr val="tx1"/>
              </a:buClr>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85701" y="94211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Clr>
                <a:srgbClr val="FF0000"/>
              </a:buClr>
              <a:buFont typeface="Wingdings" pitchFamily="2" charset="2"/>
              <a:buChar char="v"/>
            </a:pPr>
            <a:r>
              <a:rPr lang="en-US" sz="2000" dirty="0" smtClean="0">
                <a:latin typeface="Arial" charset="0"/>
              </a:rPr>
              <a:t> </a:t>
            </a:r>
            <a:r>
              <a:rPr lang="en-US" sz="2000" dirty="0" smtClean="0">
                <a:solidFill>
                  <a:srgbClr val="FF0000"/>
                </a:solidFill>
                <a:latin typeface="Arial" charset="0"/>
              </a:rPr>
              <a:t>CAD Formulas</a:t>
            </a:r>
          </a:p>
          <a:p>
            <a:pPr marL="225425" indent="-225425" eaLnBrk="1" hangingPunct="1">
              <a:spcAft>
                <a:spcPct val="50000"/>
              </a:spcAft>
              <a:buFont typeface="Wingdings" pitchFamily="2" charset="2"/>
              <a:buChar char="v"/>
            </a:pPr>
            <a:r>
              <a:rPr lang="en-US" sz="2000" dirty="0" smtClean="0">
                <a:latin typeface="Arial" charset="0"/>
              </a:rPr>
              <a:t> Input Impedance </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polarization</a:t>
            </a:r>
          </a:p>
          <a:p>
            <a:pPr marL="225425" indent="-225425" eaLnBrk="1" hangingPunct="1">
              <a:spcAft>
                <a:spcPct val="50000"/>
              </a:spcAft>
              <a:buClr>
                <a:schemeClr val="tx1"/>
              </a:buClr>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789934"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0355" name="Text Box 3"/>
          <p:cNvSpPr txBox="1">
            <a:spLocks noChangeArrowheads="1"/>
          </p:cNvSpPr>
          <p:nvPr/>
        </p:nvSpPr>
        <p:spPr bwMode="auto">
          <a:xfrm>
            <a:off x="615023" y="834264"/>
            <a:ext cx="7388946" cy="830997"/>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charset="0"/>
              </a:rPr>
              <a:t>CAD </a:t>
            </a:r>
            <a:r>
              <a:rPr lang="en-US" sz="2400" dirty="0">
                <a:solidFill>
                  <a:srgbClr val="FF0000"/>
                </a:solidFill>
                <a:latin typeface="Arial" charset="0"/>
              </a:rPr>
              <a:t>formulas for the important properties of the </a:t>
            </a:r>
            <a:r>
              <a:rPr lang="en-US" sz="2400" i="1" dirty="0">
                <a:solidFill>
                  <a:srgbClr val="FF0000"/>
                </a:solidFill>
                <a:latin typeface="Arial" charset="0"/>
              </a:rPr>
              <a:t>rectangular microstrip antenna </a:t>
            </a:r>
            <a:r>
              <a:rPr lang="en-US" sz="2400" dirty="0">
                <a:solidFill>
                  <a:srgbClr val="FF0000"/>
                </a:solidFill>
                <a:latin typeface="Arial" charset="0"/>
              </a:rPr>
              <a:t>will be shown. </a:t>
            </a:r>
          </a:p>
        </p:txBody>
      </p:sp>
      <p:sp>
        <p:nvSpPr>
          <p:cNvPr id="4" name="Slide Number Placeholder 3"/>
          <p:cNvSpPr>
            <a:spLocks noGrp="1"/>
          </p:cNvSpPr>
          <p:nvPr>
            <p:ph type="sldNum" sz="quarter" idx="4"/>
          </p:nvPr>
        </p:nvSpPr>
        <p:spPr/>
        <p:txBody>
          <a:bodyPr/>
          <a:lstStyle/>
          <a:p>
            <a:pPr>
              <a:defRPr/>
            </a:pPr>
            <a:fld id="{70B0E88B-1183-42A5-A789-9A7FFF2AFA69}" type="slidenum">
              <a:rPr lang="en-US" smtClean="0"/>
              <a:pPr>
                <a:defRPr/>
              </a:pPr>
              <a:t>71</a:t>
            </a:fld>
            <a:endParaRPr lang="en-US" dirty="0"/>
          </a:p>
        </p:txBody>
      </p:sp>
      <p:sp>
        <p:nvSpPr>
          <p:cNvPr id="205825" name="Rectangle 1"/>
          <p:cNvSpPr>
            <a:spLocks noChangeArrowheads="1"/>
          </p:cNvSpPr>
          <p:nvPr/>
        </p:nvSpPr>
        <p:spPr bwMode="auto">
          <a:xfrm>
            <a:off x="318185" y="3748122"/>
            <a:ext cx="855763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just" eaLnBrk="1" hangingPunct="1">
              <a:spcAft>
                <a:spcPts val="1200"/>
              </a:spcAft>
              <a:buFont typeface="Wingdings" pitchFamily="2" charset="2"/>
              <a:buChar char="§"/>
            </a:pPr>
            <a:r>
              <a:rPr lang="en-US" sz="1600" dirty="0" smtClean="0">
                <a:latin typeface="Arial" pitchFamily="34" charset="0"/>
                <a:ea typeface="Times New Roman" pitchFamily="18" charset="0"/>
                <a:cs typeface="Arial" pitchFamily="34" charset="0"/>
              </a:rPr>
              <a:t>D. R. Jackson,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Microstrip Antennas,”</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Chapter 7 of </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Antenna Engineering Handbook</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 J. L. Volakis, Editor, McGraw Hill, 2019. </a:t>
            </a:r>
          </a:p>
          <a:p>
            <a:pPr marL="228600" indent="-228600" algn="just" eaLnBrk="1" hangingPunct="1">
              <a:spcAft>
                <a:spcPts val="1200"/>
              </a:spcAft>
              <a:buFont typeface="Wingdings" pitchFamily="2" charset="2"/>
              <a:buChar char="§"/>
            </a:pPr>
            <a:r>
              <a:rPr lang="en-US" sz="1600" dirty="0" smtClean="0" bmk="">
                <a:latin typeface="Arial" pitchFamily="34" charset="0"/>
                <a:ea typeface="Times New Roman" pitchFamily="18" charset="0"/>
                <a:cs typeface="Arial" pitchFamily="34" charset="0"/>
              </a:rPr>
              <a:t>D. R. Jackson, S. A. Long, J. T. Williams, and V. B. Davis, </a:t>
            </a:r>
            <a:r>
              <a:rPr lang="en-US" sz="1600" dirty="0" smtClean="0">
                <a:latin typeface="Arial" pitchFamily="34" charset="0"/>
                <a:ea typeface="Times New Roman" pitchFamily="18" charset="0"/>
                <a:cs typeface="Arial" pitchFamily="34" charset="0"/>
              </a:rPr>
              <a:t>“Computer-Aided</a:t>
            </a:r>
            <a:r>
              <a:rPr lang="en-US" sz="1600" dirty="0" smtClean="0" bmk="">
                <a:latin typeface="Arial" pitchFamily="34" charset="0"/>
                <a:ea typeface="Times New Roman" pitchFamily="18" charset="0"/>
                <a:cs typeface="Arial" pitchFamily="34" charset="0"/>
              </a:rPr>
              <a:t> Design of Rectangular Microstrip Antennas,” Ch. 5 of </a:t>
            </a:r>
            <a:r>
              <a:rPr lang="en-US" sz="1600" i="1" dirty="0" smtClean="0" bmk="">
                <a:latin typeface="Arial" pitchFamily="34" charset="0"/>
                <a:ea typeface="Times New Roman" pitchFamily="18" charset="0"/>
                <a:cs typeface="Arial" pitchFamily="34" charset="0"/>
              </a:rPr>
              <a:t>Advances in Microstrip and Printed Antennas</a:t>
            </a:r>
            <a:r>
              <a:rPr lang="en-US" sz="1600" dirty="0" smtClean="0" bmk="">
                <a:latin typeface="Arial" pitchFamily="34" charset="0"/>
                <a:ea typeface="Times New Roman" pitchFamily="18" charset="0"/>
                <a:cs typeface="Arial" pitchFamily="34" charset="0"/>
              </a:rPr>
              <a:t>, K. F. Lee and W. Chen, Eds., John Wiley, 1997.</a:t>
            </a:r>
          </a:p>
          <a:p>
            <a:pPr marL="228600" indent="-228600" algn="just" eaLnBrk="1" hangingPunct="1">
              <a:spcAft>
                <a:spcPts val="1200"/>
              </a:spcAft>
              <a:buFont typeface="Wingdings" pitchFamily="2" charset="2"/>
              <a:buChar char="§"/>
            </a:pPr>
            <a:r>
              <a:rPr lang="en-US" sz="1600" dirty="0" smtClean="0"/>
              <a:t>D. R. Jackson and N. G. Alexopoulos, “Simple Approximate Formulas for Input Resistance, Bandwidth, and Efficiency of a Resonant Rectangular Patch,” </a:t>
            </a:r>
            <a:r>
              <a:rPr lang="en-US" sz="1600" i="1" dirty="0" smtClean="0"/>
              <a:t>IEEE Trans.  Antennas and Propagation</a:t>
            </a:r>
            <a:r>
              <a:rPr lang="en-US" sz="1600" dirty="0" smtClean="0"/>
              <a:t>, Vol. 39, pp. 407-410, March 1991.</a:t>
            </a:r>
          </a:p>
          <a:p>
            <a:pPr algn="just" eaLnBrk="1" hangingPunct="1"/>
            <a:endParaRPr lang="en-US" sz="1600" dirty="0" smtClean="0">
              <a:latin typeface="Arial" pitchFamily="34" charset="0"/>
              <a:cs typeface="Arial" pitchFamily="34" charset="0"/>
            </a:endParaRPr>
          </a:p>
        </p:txBody>
      </p:sp>
      <p:sp>
        <p:nvSpPr>
          <p:cNvPr id="6" name="TextBox 5"/>
          <p:cNvSpPr txBox="1"/>
          <p:nvPr/>
        </p:nvSpPr>
        <p:spPr>
          <a:xfrm>
            <a:off x="2707575" y="1923803"/>
            <a:ext cx="3098925" cy="1431161"/>
          </a:xfrm>
          <a:prstGeom prst="rect">
            <a:avLst/>
          </a:prstGeom>
          <a:noFill/>
        </p:spPr>
        <p:txBody>
          <a:bodyPr wrap="none" rtlCol="0">
            <a:spAutoFit/>
          </a:bodyPr>
          <a:lstStyle/>
          <a:p>
            <a:pPr>
              <a:spcAft>
                <a:spcPts val="600"/>
              </a:spcAft>
              <a:buFont typeface="Wingdings" pitchFamily="2" charset="2"/>
              <a:buChar char="Ø"/>
            </a:pPr>
            <a:r>
              <a:rPr lang="en-US" dirty="0" smtClean="0">
                <a:latin typeface="Arial" pitchFamily="34" charset="0"/>
                <a:cs typeface="Arial" pitchFamily="34" charset="0"/>
              </a:rPr>
              <a:t> Radiation efficiency</a:t>
            </a:r>
          </a:p>
          <a:p>
            <a:pPr>
              <a:spcAft>
                <a:spcPts val="600"/>
              </a:spcAft>
              <a:buFont typeface="Wingdings" pitchFamily="2" charset="2"/>
              <a:buChar char="Ø"/>
            </a:pPr>
            <a:r>
              <a:rPr lang="en-US" dirty="0" smtClean="0">
                <a:latin typeface="Arial" pitchFamily="34" charset="0"/>
                <a:cs typeface="Arial" pitchFamily="34" charset="0"/>
              </a:rPr>
              <a:t> Bandwidth (</a:t>
            </a:r>
            <a:r>
              <a:rPr lang="en-US" i="1" dirty="0" smtClean="0">
                <a:latin typeface="Times New Roman" pitchFamily="18" charset="0"/>
                <a:cs typeface="Times New Roman" pitchFamily="18" charset="0"/>
              </a:rPr>
              <a:t>Q</a:t>
            </a:r>
            <a:r>
              <a:rPr lang="en-US" dirty="0" smtClean="0">
                <a:latin typeface="Arial" pitchFamily="34" charset="0"/>
                <a:cs typeface="Arial" pitchFamily="34" charset="0"/>
              </a:rPr>
              <a:t>)</a:t>
            </a:r>
          </a:p>
          <a:p>
            <a:pPr>
              <a:spcAft>
                <a:spcPts val="600"/>
              </a:spcAft>
              <a:buFont typeface="Wingdings" pitchFamily="2" charset="2"/>
              <a:buChar char="Ø"/>
            </a:pPr>
            <a:r>
              <a:rPr lang="en-US" dirty="0" smtClean="0">
                <a:latin typeface="Arial" pitchFamily="34" charset="0"/>
                <a:cs typeface="Arial" pitchFamily="34" charset="0"/>
              </a:rPr>
              <a:t> Resonant input resistance</a:t>
            </a:r>
          </a:p>
          <a:p>
            <a:pPr>
              <a:spcAft>
                <a:spcPts val="600"/>
              </a:spcAft>
              <a:buFont typeface="Wingdings" pitchFamily="2" charset="2"/>
              <a:buChar char="Ø"/>
            </a:pPr>
            <a:r>
              <a:rPr lang="en-US" dirty="0" smtClean="0">
                <a:latin typeface="Arial" pitchFamily="34" charset="0"/>
                <a:cs typeface="Arial" pitchFamily="34" charset="0"/>
              </a:rPr>
              <a:t> Directivity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noChangeAspect="1"/>
          </p:cNvGraphicFramePr>
          <p:nvPr/>
        </p:nvGraphicFramePr>
        <p:xfrm>
          <a:off x="755650" y="1497013"/>
          <a:ext cx="7634288" cy="1397000"/>
        </p:xfrm>
        <a:graphic>
          <a:graphicData uri="http://schemas.openxmlformats.org/presentationml/2006/ole">
            <mc:AlternateContent xmlns:mc="http://schemas.openxmlformats.org/markup-compatibility/2006">
              <mc:Choice xmlns:v="urn:schemas-microsoft-com:vml" Requires="v">
                <p:oleObj spid="_x0000_s25690" name="Equation" r:id="rId3" imgW="3975100" imgH="723900" progId="Equation.DSMT4">
                  <p:embed/>
                </p:oleObj>
              </mc:Choice>
              <mc:Fallback>
                <p:oleObj name="Equation" r:id="rId3" imgW="3975100" imgH="723900" progId="Equation.DSMT4">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497013"/>
                        <a:ext cx="7634288" cy="1397000"/>
                      </a:xfrm>
                      <a:prstGeom prst="rect">
                        <a:avLst/>
                      </a:prstGeom>
                      <a:solidFill>
                        <a:srgbClr val="FFFF99"/>
                      </a:solidFill>
                    </p:spPr>
                  </p:pic>
                </p:oleObj>
              </mc:Fallback>
            </mc:AlternateContent>
          </a:graphicData>
        </a:graphic>
      </p:graphicFrame>
      <p:sp>
        <p:nvSpPr>
          <p:cNvPr id="25606" name="Text Box 4"/>
          <p:cNvSpPr txBox="1">
            <a:spLocks noChangeArrowheads="1"/>
          </p:cNvSpPr>
          <p:nvPr/>
        </p:nvSpPr>
        <p:spPr bwMode="auto">
          <a:xfrm>
            <a:off x="700786" y="3661648"/>
            <a:ext cx="883575"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where</a:t>
            </a:r>
          </a:p>
        </p:txBody>
      </p:sp>
      <p:graphicFrame>
        <p:nvGraphicFramePr>
          <p:cNvPr id="25603" name="Object 5"/>
          <p:cNvGraphicFramePr>
            <a:graphicFrameLocks noChangeAspect="1"/>
          </p:cNvGraphicFramePr>
          <p:nvPr/>
        </p:nvGraphicFramePr>
        <p:xfrm>
          <a:off x="949326" y="4202168"/>
          <a:ext cx="3872056" cy="375639"/>
        </p:xfrm>
        <a:graphic>
          <a:graphicData uri="http://schemas.openxmlformats.org/presentationml/2006/ole">
            <mc:AlternateContent xmlns:mc="http://schemas.openxmlformats.org/markup-compatibility/2006">
              <mc:Choice xmlns:v="urn:schemas-microsoft-com:vml" Requires="v">
                <p:oleObj spid="_x0000_s25691" name="Equation" r:id="rId5" imgW="2349500" imgH="228600" progId="Equation.DSMT4">
                  <p:embed/>
                </p:oleObj>
              </mc:Choice>
              <mc:Fallback>
                <p:oleObj name="Equation" r:id="rId5" imgW="2349500" imgH="22860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326" y="4202168"/>
                        <a:ext cx="3872056" cy="375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6"/>
          <p:cNvGraphicFramePr>
            <a:graphicFrameLocks noChangeAspect="1"/>
          </p:cNvGraphicFramePr>
          <p:nvPr/>
        </p:nvGraphicFramePr>
        <p:xfrm>
          <a:off x="957264" y="4784952"/>
          <a:ext cx="4754767" cy="741270"/>
        </p:xfrm>
        <a:graphic>
          <a:graphicData uri="http://schemas.openxmlformats.org/presentationml/2006/ole">
            <mc:AlternateContent xmlns:mc="http://schemas.openxmlformats.org/markup-compatibility/2006">
              <mc:Choice xmlns:v="urn:schemas-microsoft-com:vml" Requires="v">
                <p:oleObj spid="_x0000_s25692" name="Equation" r:id="rId7" imgW="2844800" imgH="444500" progId="Equation.DSMT4">
                  <p:embed/>
                </p:oleObj>
              </mc:Choice>
              <mc:Fallback>
                <p:oleObj name="Equation" r:id="rId7" imgW="2844800" imgH="444500" progId="Equation.DSMT4">
                  <p:embed/>
                  <p:pic>
                    <p:nvPicPr>
                      <p:cNvPr id="0" name="Picture 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64" y="4784952"/>
                        <a:ext cx="4754767" cy="741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72</a:t>
            </a:fld>
            <a:endParaRPr lang="en-US" dirty="0"/>
          </a:p>
        </p:txBody>
      </p:sp>
      <p:sp>
        <p:nvSpPr>
          <p:cNvPr id="8" name="Text Box 4"/>
          <p:cNvSpPr txBox="1">
            <a:spLocks noChangeArrowheads="1"/>
          </p:cNvSpPr>
          <p:nvPr/>
        </p:nvSpPr>
        <p:spPr bwMode="auto">
          <a:xfrm>
            <a:off x="903784" y="6034814"/>
            <a:ext cx="7504463" cy="400110"/>
          </a:xfrm>
          <a:prstGeom prst="rect">
            <a:avLst/>
          </a:prstGeom>
          <a:noFill/>
          <a:ln w="9525">
            <a:solidFill>
              <a:srgbClr val="0000FF"/>
            </a:solidFill>
            <a:miter lim="800000"/>
            <a:headEnd/>
            <a:tailEnd/>
          </a:ln>
        </p:spPr>
        <p:txBody>
          <a:bodyPr wrap="square">
            <a:spAutoFit/>
          </a:bodyPr>
          <a:lstStyle/>
          <a:p>
            <a:pPr algn="ctr" eaLnBrk="1" hangingPunct="1"/>
            <a:r>
              <a:rPr lang="en-US" sz="2000" b="1" dirty="0">
                <a:solidFill>
                  <a:srgbClr val="0000FF"/>
                </a:solidFill>
                <a:latin typeface="Arial" charset="0"/>
              </a:rPr>
              <a:t>Note:</a:t>
            </a:r>
            <a:r>
              <a:rPr lang="en-US" sz="2000" dirty="0">
                <a:solidFill>
                  <a:srgbClr val="0000FF"/>
                </a:solidFill>
                <a:latin typeface="Arial" charset="0"/>
              </a:rPr>
              <a:t> “</a:t>
            </a:r>
            <a:r>
              <a:rPr lang="en-US" sz="2000" dirty="0" err="1">
                <a:solidFill>
                  <a:srgbClr val="0000FF"/>
                </a:solidFill>
                <a:latin typeface="Arial" charset="0"/>
              </a:rPr>
              <a:t>hed</a:t>
            </a:r>
            <a:r>
              <a:rPr lang="en-US" sz="2000" dirty="0">
                <a:solidFill>
                  <a:srgbClr val="0000FF"/>
                </a:solidFill>
                <a:latin typeface="Arial" charset="0"/>
              </a:rPr>
              <a:t>” refers to a unit-amplitude horizontal electric dipole. </a:t>
            </a:r>
          </a:p>
        </p:txBody>
      </p:sp>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 Box 3"/>
          <p:cNvSpPr txBox="1">
            <a:spLocks noChangeArrowheads="1"/>
          </p:cNvSpPr>
          <p:nvPr/>
        </p:nvSpPr>
        <p:spPr bwMode="auto">
          <a:xfrm>
            <a:off x="2472522" y="803585"/>
            <a:ext cx="3797649" cy="523220"/>
          </a:xfrm>
          <a:prstGeom prst="rect">
            <a:avLst/>
          </a:prstGeom>
          <a:noFill/>
          <a:ln w="9525">
            <a:noFill/>
            <a:miter lim="800000"/>
            <a:headEnd/>
            <a:tailEnd/>
          </a:ln>
        </p:spPr>
        <p:txBody>
          <a:bodyPr wrap="square">
            <a:spAutoFit/>
          </a:bodyPr>
          <a:lstStyle/>
          <a:p>
            <a:pPr algn="ctr" eaLnBrk="1" hangingPunct="1"/>
            <a:r>
              <a:rPr lang="en-US" sz="2800" dirty="0" smtClean="0">
                <a:solidFill>
                  <a:srgbClr val="FF0000"/>
                </a:solidFill>
                <a:latin typeface="Arial" charset="0"/>
              </a:rPr>
              <a:t>Radiation Efficiency</a:t>
            </a:r>
            <a:endParaRPr lang="en-US" sz="2800" dirty="0">
              <a:solidFill>
                <a:srgbClr val="FF0000"/>
              </a:solidFill>
              <a:latin typeface="Arial" charset="0"/>
            </a:endParaRPr>
          </a:p>
        </p:txBody>
      </p:sp>
      <p:graphicFrame>
        <p:nvGraphicFramePr>
          <p:cNvPr id="25605" name="Object 5"/>
          <p:cNvGraphicFramePr>
            <a:graphicFrameLocks noChangeAspect="1"/>
          </p:cNvGraphicFramePr>
          <p:nvPr/>
        </p:nvGraphicFramePr>
        <p:xfrm>
          <a:off x="6206611" y="5010926"/>
          <a:ext cx="2573337" cy="450850"/>
        </p:xfrm>
        <a:graphic>
          <a:graphicData uri="http://schemas.openxmlformats.org/presentationml/2006/ole">
            <mc:AlternateContent xmlns:mc="http://schemas.openxmlformats.org/markup-compatibility/2006">
              <mc:Choice xmlns:v="urn:schemas-microsoft-com:vml" Requires="v">
                <p:oleObj spid="_x0000_s25693" name="Equation" r:id="rId9" imgW="1600200" imgH="279400" progId="Equation.DSMT4">
                  <p:embed/>
                </p:oleObj>
              </mc:Choice>
              <mc:Fallback>
                <p:oleObj name="Equation" r:id="rId9" imgW="1600200" imgH="279400" progId="Equation.DSMT4">
                  <p:embed/>
                  <p:pic>
                    <p:nvPicPr>
                      <p:cNvPr id="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6611" y="5010926"/>
                        <a:ext cx="2573337" cy="450850"/>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sp>
        <p:nvSpPr>
          <p:cNvPr id="11" name="TextBox 10"/>
          <p:cNvSpPr txBox="1"/>
          <p:nvPr/>
        </p:nvSpPr>
        <p:spPr>
          <a:xfrm>
            <a:off x="2888100" y="3126223"/>
            <a:ext cx="5339410" cy="830997"/>
          </a:xfrm>
          <a:prstGeom prst="rect">
            <a:avLst/>
          </a:prstGeom>
          <a:solidFill>
            <a:srgbClr val="FFCCFF"/>
          </a:solidFill>
        </p:spPr>
        <p:txBody>
          <a:bodyPr wrap="none" rtlCol="0">
            <a:spAutoFit/>
          </a:bodyPr>
          <a:lstStyle/>
          <a:p>
            <a:pPr algn="ctr"/>
            <a:r>
              <a:rPr lang="en-US" sz="1600" b="1" dirty="0" smtClean="0">
                <a:latin typeface="Arial" pitchFamily="34" charset="0"/>
                <a:cs typeface="Arial" pitchFamily="34" charset="0"/>
              </a:rPr>
              <a:t>Comment:</a:t>
            </a:r>
          </a:p>
          <a:p>
            <a:pPr algn="ctr"/>
            <a:r>
              <a:rPr lang="en-US" sz="1600" dirty="0" smtClean="0">
                <a:latin typeface="Arial" pitchFamily="34" charset="0"/>
                <a:cs typeface="Arial" pitchFamily="34" charset="0"/>
              </a:rPr>
              <a:t>The efficiency becomes small as the substrate gets thin, </a:t>
            </a:r>
          </a:p>
          <a:p>
            <a:pPr algn="ctr"/>
            <a:r>
              <a:rPr lang="en-US" sz="1600" dirty="0" smtClean="0">
                <a:latin typeface="Arial" pitchFamily="34" charset="0"/>
                <a:cs typeface="Arial" pitchFamily="34" charset="0"/>
              </a:rPr>
              <a:t>if there is dielectric or conductor loss.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3"/>
          <p:cNvSpPr txBox="1">
            <a:spLocks noChangeArrowheads="1"/>
          </p:cNvSpPr>
          <p:nvPr/>
        </p:nvSpPr>
        <p:spPr bwMode="auto">
          <a:xfrm>
            <a:off x="2212542" y="2939894"/>
            <a:ext cx="883575"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where</a:t>
            </a:r>
          </a:p>
        </p:txBody>
      </p:sp>
      <p:sp>
        <p:nvSpPr>
          <p:cNvPr id="26631" name="Text Box 4"/>
          <p:cNvSpPr txBox="1">
            <a:spLocks noChangeArrowheads="1"/>
          </p:cNvSpPr>
          <p:nvPr/>
        </p:nvSpPr>
        <p:spPr bwMode="auto">
          <a:xfrm>
            <a:off x="866017" y="5652756"/>
            <a:ext cx="7504463" cy="400110"/>
          </a:xfrm>
          <a:prstGeom prst="rect">
            <a:avLst/>
          </a:prstGeom>
          <a:noFill/>
          <a:ln w="9525">
            <a:solidFill>
              <a:srgbClr val="0000FF"/>
            </a:solidFill>
            <a:miter lim="800000"/>
            <a:headEnd/>
            <a:tailEnd/>
          </a:ln>
        </p:spPr>
        <p:txBody>
          <a:bodyPr wrap="square">
            <a:spAutoFit/>
          </a:bodyPr>
          <a:lstStyle/>
          <a:p>
            <a:pPr eaLnBrk="1" hangingPunct="1"/>
            <a:r>
              <a:rPr lang="en-US" sz="2000" b="1" dirty="0">
                <a:solidFill>
                  <a:srgbClr val="0000FF"/>
                </a:solidFill>
                <a:latin typeface="Arial" charset="0"/>
              </a:rPr>
              <a:t>Note:</a:t>
            </a:r>
            <a:r>
              <a:rPr lang="en-US" sz="2000" dirty="0">
                <a:solidFill>
                  <a:srgbClr val="0000FF"/>
                </a:solidFill>
                <a:latin typeface="Arial" charset="0"/>
              </a:rPr>
              <a:t> “</a:t>
            </a:r>
            <a:r>
              <a:rPr lang="en-US" sz="2000" dirty="0" err="1">
                <a:solidFill>
                  <a:srgbClr val="0000FF"/>
                </a:solidFill>
                <a:latin typeface="Arial" charset="0"/>
              </a:rPr>
              <a:t>hed</a:t>
            </a:r>
            <a:r>
              <a:rPr lang="en-US" sz="2000" dirty="0">
                <a:solidFill>
                  <a:srgbClr val="0000FF"/>
                </a:solidFill>
                <a:latin typeface="Arial" charset="0"/>
              </a:rPr>
              <a:t>” refers to a unit-amplitude horizontal electric dipole. </a:t>
            </a:r>
          </a:p>
        </p:txBody>
      </p:sp>
      <p:graphicFrame>
        <p:nvGraphicFramePr>
          <p:cNvPr id="26626" name="Object 5"/>
          <p:cNvGraphicFramePr>
            <a:graphicFrameLocks noChangeAspect="1"/>
          </p:cNvGraphicFramePr>
          <p:nvPr/>
        </p:nvGraphicFramePr>
        <p:xfrm>
          <a:off x="3381375" y="3228757"/>
          <a:ext cx="3270250" cy="893762"/>
        </p:xfrm>
        <a:graphic>
          <a:graphicData uri="http://schemas.openxmlformats.org/presentationml/2006/ole">
            <mc:AlternateContent xmlns:mc="http://schemas.openxmlformats.org/markup-compatibility/2006">
              <mc:Choice xmlns:v="urn:schemas-microsoft-com:vml" Requires="v">
                <p:oleObj spid="_x0000_s26692" name="Equation" r:id="rId3" imgW="1587500" imgH="431800" progId="Equation.DSMT4">
                  <p:embed/>
                </p:oleObj>
              </mc:Choice>
              <mc:Fallback>
                <p:oleObj name="Equation" r:id="rId3" imgW="1587500" imgH="43180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3228757"/>
                        <a:ext cx="3270250" cy="893762"/>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26627" name="Object 6"/>
          <p:cNvGraphicFramePr>
            <a:graphicFrameLocks noChangeAspect="1"/>
          </p:cNvGraphicFramePr>
          <p:nvPr/>
        </p:nvGraphicFramePr>
        <p:xfrm>
          <a:off x="2619799" y="1453215"/>
          <a:ext cx="3662362" cy="1443038"/>
        </p:xfrm>
        <a:graphic>
          <a:graphicData uri="http://schemas.openxmlformats.org/presentationml/2006/ole">
            <mc:AlternateContent xmlns:mc="http://schemas.openxmlformats.org/markup-compatibility/2006">
              <mc:Choice xmlns:v="urn:schemas-microsoft-com:vml" Requires="v">
                <p:oleObj spid="_x0000_s26693" name="Equation" r:id="rId5" imgW="1778000" imgH="698500" progId="Equation.DSMT4">
                  <p:embed/>
                </p:oleObj>
              </mc:Choice>
              <mc:Fallback>
                <p:oleObj name="Equation" r:id="rId5" imgW="1778000" imgH="698500" progId="Equation.DSMT4">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799" y="1453215"/>
                        <a:ext cx="3662362" cy="1443038"/>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26628" name="Object 7"/>
          <p:cNvGraphicFramePr>
            <a:graphicFrameLocks noChangeAspect="1"/>
          </p:cNvGraphicFramePr>
          <p:nvPr/>
        </p:nvGraphicFramePr>
        <p:xfrm>
          <a:off x="2820988" y="4133400"/>
          <a:ext cx="4265612" cy="1157288"/>
        </p:xfrm>
        <a:graphic>
          <a:graphicData uri="http://schemas.openxmlformats.org/presentationml/2006/ole">
            <mc:AlternateContent xmlns:mc="http://schemas.openxmlformats.org/markup-compatibility/2006">
              <mc:Choice xmlns:v="urn:schemas-microsoft-com:vml" Requires="v">
                <p:oleObj spid="_x0000_s26694" name="Equation" r:id="rId7" imgW="2070100" imgH="558800" progId="Equation.DSMT4">
                  <p:embed/>
                </p:oleObj>
              </mc:Choice>
              <mc:Fallback>
                <p:oleObj name="Equation" r:id="rId7" imgW="2070100" imgH="558800" progId="Equation.DSMT4">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0988" y="4133400"/>
                        <a:ext cx="4265612" cy="1157288"/>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sp>
        <p:nvSpPr>
          <p:cNvPr id="8" name="Slide Number Placeholder 7"/>
          <p:cNvSpPr>
            <a:spLocks noGrp="1"/>
          </p:cNvSpPr>
          <p:nvPr>
            <p:ph type="sldNum" sz="quarter" idx="4"/>
          </p:nvPr>
        </p:nvSpPr>
        <p:spPr/>
        <p:txBody>
          <a:bodyPr/>
          <a:lstStyle/>
          <a:p>
            <a:pPr>
              <a:defRPr/>
            </a:pPr>
            <a:fld id="{70B0E88B-1183-42A5-A789-9A7FFF2AFA69}" type="slidenum">
              <a:rPr lang="en-US" smtClean="0"/>
              <a:pPr>
                <a:defRPr/>
              </a:pPr>
              <a:t>73</a:t>
            </a:fld>
            <a:endParaRPr lang="en-US" dirty="0"/>
          </a:p>
        </p:txBody>
      </p:sp>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 Box 3"/>
          <p:cNvSpPr txBox="1">
            <a:spLocks noChangeArrowheads="1"/>
          </p:cNvSpPr>
          <p:nvPr/>
        </p:nvSpPr>
        <p:spPr bwMode="auto">
          <a:xfrm>
            <a:off x="2091522" y="749156"/>
            <a:ext cx="4603192" cy="461665"/>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charset="0"/>
              </a:rPr>
              <a:t>Radiation Efficiency (cont.)</a:t>
            </a:r>
            <a:endParaRPr lang="en-US" sz="2400" dirty="0">
              <a:solidFill>
                <a:srgbClr val="FF0000"/>
              </a:solidFill>
              <a:latin typeface="Arial" charset="0"/>
            </a:endParaRPr>
          </a:p>
        </p:txBody>
      </p:sp>
      <p:sp>
        <p:nvSpPr>
          <p:cNvPr id="11" name="TextBox 10"/>
          <p:cNvSpPr txBox="1"/>
          <p:nvPr/>
        </p:nvSpPr>
        <p:spPr>
          <a:xfrm>
            <a:off x="1390317" y="6270171"/>
            <a:ext cx="6353022"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Note:</a:t>
            </a:r>
            <a:r>
              <a:rPr lang="en-US" sz="1400" dirty="0" smtClean="0">
                <a:latin typeface="Arial" pitchFamily="34" charset="0"/>
                <a:cs typeface="Arial" pitchFamily="34" charset="0"/>
              </a:rPr>
              <a:t> When we say “unit amplitude” here, we assume peak (not RMS) values.</a:t>
            </a:r>
            <a:endParaRPr lang="en-US" sz="1400" dirty="0">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
          <p:cNvGraphicFramePr>
            <a:graphicFrameLocks noChangeAspect="1"/>
          </p:cNvGraphicFramePr>
          <p:nvPr/>
        </p:nvGraphicFramePr>
        <p:xfrm>
          <a:off x="2135105" y="2378220"/>
          <a:ext cx="4367212" cy="1444625"/>
        </p:xfrm>
        <a:graphic>
          <a:graphicData uri="http://schemas.openxmlformats.org/presentationml/2006/ole">
            <mc:AlternateContent xmlns:mc="http://schemas.openxmlformats.org/markup-compatibility/2006">
              <mc:Choice xmlns:v="urn:schemas-microsoft-com:vml" Requires="v">
                <p:oleObj spid="_x0000_s27672" name="Equation" r:id="rId3" imgW="2120900" imgH="698500" progId="Equation.DSMT4">
                  <p:embed/>
                </p:oleObj>
              </mc:Choice>
              <mc:Fallback>
                <p:oleObj name="Equation" r:id="rId3" imgW="2120900" imgH="69850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05" y="2378220"/>
                        <a:ext cx="4367212" cy="1444625"/>
                      </a:xfrm>
                      <a:prstGeom prst="rect">
                        <a:avLst/>
                      </a:prstGeom>
                      <a:solidFill>
                        <a:srgbClr val="FFFF99"/>
                      </a:solidFill>
                    </p:spPr>
                  </p:pic>
                </p:oleObj>
              </mc:Fallback>
            </mc:AlternateContent>
          </a:graphicData>
        </a:graphic>
      </p:graphicFrame>
      <p:sp>
        <p:nvSpPr>
          <p:cNvPr id="27652" name="Text Box 4"/>
          <p:cNvSpPr txBox="1">
            <a:spLocks noChangeArrowheads="1"/>
          </p:cNvSpPr>
          <p:nvPr/>
        </p:nvSpPr>
        <p:spPr bwMode="auto">
          <a:xfrm>
            <a:off x="888629" y="1591418"/>
            <a:ext cx="2093843"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Hence, </a:t>
            </a:r>
            <a:r>
              <a:rPr lang="en-US" sz="2000" dirty="0">
                <a:solidFill>
                  <a:srgbClr val="0000FF"/>
                </a:solidFill>
                <a:latin typeface="Arial" charset="0"/>
              </a:rPr>
              <a:t>we have</a:t>
            </a:r>
          </a:p>
        </p:txBody>
      </p:sp>
      <p:sp>
        <p:nvSpPr>
          <p:cNvPr id="27653" name="Text Box 5"/>
          <p:cNvSpPr txBox="1">
            <a:spLocks noChangeArrowheads="1"/>
          </p:cNvSpPr>
          <p:nvPr/>
        </p:nvSpPr>
        <p:spPr bwMode="auto">
          <a:xfrm>
            <a:off x="746950" y="4728049"/>
            <a:ext cx="7969250" cy="707886"/>
          </a:xfrm>
          <a:prstGeom prst="rect">
            <a:avLst/>
          </a:prstGeom>
          <a:noFill/>
          <a:ln w="9525">
            <a:noFill/>
            <a:miter lim="800000"/>
            <a:headEnd/>
            <a:tailEnd/>
          </a:ln>
        </p:spPr>
        <p:txBody>
          <a:bodyPr>
            <a:spAutoFit/>
          </a:bodyPr>
          <a:lstStyle/>
          <a:p>
            <a:pPr algn="ctr" eaLnBrk="1" hangingPunct="1"/>
            <a:r>
              <a:rPr lang="en-US" sz="2000" dirty="0" smtClean="0">
                <a:solidFill>
                  <a:srgbClr val="0000FF"/>
                </a:solidFill>
                <a:latin typeface="Arial" charset="0"/>
              </a:rPr>
              <a:t>Physically</a:t>
            </a:r>
            <a:r>
              <a:rPr lang="en-US" sz="2000" dirty="0">
                <a:solidFill>
                  <a:srgbClr val="0000FF"/>
                </a:solidFill>
                <a:latin typeface="Arial" charset="0"/>
              </a:rPr>
              <a:t>, this term is the radiation efficiency of a </a:t>
            </a:r>
            <a:endParaRPr lang="en-US" sz="2000" dirty="0" smtClean="0">
              <a:solidFill>
                <a:srgbClr val="0000FF"/>
              </a:solidFill>
              <a:latin typeface="Arial" charset="0"/>
            </a:endParaRPr>
          </a:p>
          <a:p>
            <a:pPr algn="ctr" eaLnBrk="1" hangingPunct="1"/>
            <a:r>
              <a:rPr lang="en-US" sz="2000" dirty="0" smtClean="0">
                <a:solidFill>
                  <a:srgbClr val="0000FF"/>
                </a:solidFill>
                <a:latin typeface="Arial" charset="0"/>
              </a:rPr>
              <a:t>horizontal </a:t>
            </a:r>
            <a:r>
              <a:rPr lang="en-US" sz="2000" dirty="0">
                <a:solidFill>
                  <a:srgbClr val="0000FF"/>
                </a:solidFill>
                <a:latin typeface="Arial" charset="0"/>
              </a:rPr>
              <a:t>electric dipole (</a:t>
            </a:r>
            <a:r>
              <a:rPr lang="en-US" sz="2000" dirty="0" err="1">
                <a:solidFill>
                  <a:srgbClr val="0000FF"/>
                </a:solidFill>
                <a:latin typeface="Arial" charset="0"/>
              </a:rPr>
              <a:t>hed</a:t>
            </a:r>
            <a:r>
              <a:rPr lang="en-US" sz="2000" dirty="0">
                <a:solidFill>
                  <a:srgbClr val="0000FF"/>
                </a:solidFill>
                <a:latin typeface="Arial" charset="0"/>
              </a:rPr>
              <a:t>) on top of the substrate</a:t>
            </a:r>
            <a:r>
              <a:rPr lang="en-US" sz="2000" dirty="0" smtClean="0">
                <a:solidFill>
                  <a:srgbClr val="0000FF"/>
                </a:solidFill>
                <a:latin typeface="Arial" charset="0"/>
              </a:rPr>
              <a:t>.</a:t>
            </a:r>
            <a:endParaRPr lang="en-US" sz="2000" dirty="0">
              <a:solidFill>
                <a:srgbClr val="0000FF"/>
              </a:solidFill>
              <a:latin typeface="Arial" charset="0"/>
            </a:endParaRP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74</a:t>
            </a:fld>
            <a:endParaRPr lang="en-US" dirty="0"/>
          </a:p>
        </p:txBody>
      </p:sp>
      <p:sp>
        <p:nvSpPr>
          <p:cNvPr id="7"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9" name="Text Box 3"/>
          <p:cNvSpPr txBox="1">
            <a:spLocks noChangeArrowheads="1"/>
          </p:cNvSpPr>
          <p:nvPr/>
        </p:nvSpPr>
        <p:spPr bwMode="auto">
          <a:xfrm>
            <a:off x="2156837" y="781814"/>
            <a:ext cx="4603192" cy="461665"/>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charset="0"/>
              </a:rPr>
              <a:t>Radiation Efficiency (cont.)</a:t>
            </a:r>
            <a:endParaRPr lang="en-US" sz="2400" dirty="0">
              <a:solidFill>
                <a:srgbClr val="FF0000"/>
              </a:solidFill>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127126" y="2141350"/>
          <a:ext cx="2334532" cy="858645"/>
        </p:xfrm>
        <a:graphic>
          <a:graphicData uri="http://schemas.openxmlformats.org/presentationml/2006/ole">
            <mc:AlternateContent xmlns:mc="http://schemas.openxmlformats.org/markup-compatibility/2006">
              <mc:Choice xmlns:v="urn:schemas-microsoft-com:vml" Requires="v">
                <p:oleObj spid="_x0000_s28784" name="Equation" r:id="rId3" imgW="1167893" imgH="431613" progId="Equation.DSMT4">
                  <p:embed/>
                </p:oleObj>
              </mc:Choice>
              <mc:Fallback>
                <p:oleObj name="Equation" r:id="rId3" imgW="1167893" imgH="431613" progId="Equation.DSMT4">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6" y="2141350"/>
                        <a:ext cx="2334532" cy="858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1191980" y="3086107"/>
          <a:ext cx="6286505" cy="1469591"/>
        </p:xfrm>
        <a:graphic>
          <a:graphicData uri="http://schemas.openxmlformats.org/presentationml/2006/ole">
            <mc:AlternateContent xmlns:mc="http://schemas.openxmlformats.org/markup-compatibility/2006">
              <mc:Choice xmlns:v="urn:schemas-microsoft-com:vml" Requires="v">
                <p:oleObj spid="_x0000_s28785" name="Equation" r:id="rId5" imgW="3771900" imgH="889000" progId="Equation.DSMT4">
                  <p:embed/>
                </p:oleObj>
              </mc:Choice>
              <mc:Fallback>
                <p:oleObj name="Equation" r:id="rId5" imgW="3771900" imgH="889000" progId="Equation.DSMT4">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1980" y="3086107"/>
                        <a:ext cx="6286505" cy="1469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Text Box 4"/>
          <p:cNvSpPr txBox="1">
            <a:spLocks noChangeArrowheads="1"/>
          </p:cNvSpPr>
          <p:nvPr/>
        </p:nvSpPr>
        <p:spPr bwMode="auto">
          <a:xfrm>
            <a:off x="481590" y="1565315"/>
            <a:ext cx="4414991"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The constants are defined </a:t>
            </a:r>
            <a:r>
              <a:rPr lang="en-US" sz="2000" dirty="0" smtClean="0">
                <a:solidFill>
                  <a:srgbClr val="0000FF"/>
                </a:solidFill>
                <a:latin typeface="Arial" charset="0"/>
              </a:rPr>
              <a:t>as follows:</a:t>
            </a:r>
            <a:endParaRPr lang="en-US" sz="2000" dirty="0">
              <a:solidFill>
                <a:srgbClr val="0000FF"/>
              </a:solidFill>
              <a:latin typeface="Arial" charset="0"/>
            </a:endParaRPr>
          </a:p>
        </p:txBody>
      </p:sp>
      <p:graphicFrame>
        <p:nvGraphicFramePr>
          <p:cNvPr id="28676" name="Object 5"/>
          <p:cNvGraphicFramePr>
            <a:graphicFrameLocks noChangeAspect="1"/>
          </p:cNvGraphicFramePr>
          <p:nvPr/>
        </p:nvGraphicFramePr>
        <p:xfrm>
          <a:off x="2820000" y="5432077"/>
          <a:ext cx="1776605" cy="414673"/>
        </p:xfrm>
        <a:graphic>
          <a:graphicData uri="http://schemas.openxmlformats.org/presentationml/2006/ole">
            <mc:AlternateContent xmlns:mc="http://schemas.openxmlformats.org/markup-compatibility/2006">
              <mc:Choice xmlns:v="urn:schemas-microsoft-com:vml" Requires="v">
                <p:oleObj spid="_x0000_s28786" name="Equation" r:id="rId7" imgW="965200" imgH="228600" progId="Equation.DSMT4">
                  <p:embed/>
                </p:oleObj>
              </mc:Choice>
              <mc:Fallback>
                <p:oleObj name="Equation" r:id="rId7" imgW="965200" imgH="228600" progId="Equation.DSMT4">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0000" y="5432077"/>
                        <a:ext cx="1776605" cy="4146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6"/>
          <p:cNvGraphicFramePr>
            <a:graphicFrameLocks noChangeAspect="1"/>
          </p:cNvGraphicFramePr>
          <p:nvPr/>
        </p:nvGraphicFramePr>
        <p:xfrm>
          <a:off x="2821589" y="5966551"/>
          <a:ext cx="1405650" cy="404074"/>
        </p:xfrm>
        <a:graphic>
          <a:graphicData uri="http://schemas.openxmlformats.org/presentationml/2006/ole">
            <mc:AlternateContent xmlns:mc="http://schemas.openxmlformats.org/markup-compatibility/2006">
              <mc:Choice xmlns:v="urn:schemas-microsoft-com:vml" Requires="v">
                <p:oleObj spid="_x0000_s28787" name="Equation" r:id="rId9" imgW="787400" imgH="228600" progId="Equation.DSMT4">
                  <p:embed/>
                </p:oleObj>
              </mc:Choice>
              <mc:Fallback>
                <p:oleObj name="Equation" r:id="rId9" imgW="787400" imgH="228600" progId="Equation.DSMT4">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1589" y="5966551"/>
                        <a:ext cx="1405650" cy="404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7"/>
          <p:cNvGraphicFramePr>
            <a:graphicFrameLocks noChangeAspect="1"/>
          </p:cNvGraphicFramePr>
          <p:nvPr/>
        </p:nvGraphicFramePr>
        <p:xfrm>
          <a:off x="2827938" y="4898711"/>
          <a:ext cx="1800451" cy="390827"/>
        </p:xfrm>
        <a:graphic>
          <a:graphicData uri="http://schemas.openxmlformats.org/presentationml/2006/ole">
            <mc:AlternateContent xmlns:mc="http://schemas.openxmlformats.org/markup-compatibility/2006">
              <mc:Choice xmlns:v="urn:schemas-microsoft-com:vml" Requires="v">
                <p:oleObj spid="_x0000_s28788" name="Equation" r:id="rId11" imgW="1040948" imgH="228501" progId="Equation.DSMT4">
                  <p:embed/>
                </p:oleObj>
              </mc:Choice>
              <mc:Fallback>
                <p:oleObj name="Equation" r:id="rId11" imgW="1040948" imgH="228501" progId="Equation.DSMT4">
                  <p:embed/>
                  <p:pic>
                    <p:nvPicPr>
                      <p:cNvPr id="0" name="Picture 1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7938" y="4898711"/>
                        <a:ext cx="1800451" cy="3908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75</a:t>
            </a:fld>
            <a:endParaRPr lang="en-US" dirty="0"/>
          </a:p>
        </p:txBody>
      </p:sp>
      <p:sp>
        <p:nvSpPr>
          <p:cNvPr id="10"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2" name="Text Box 3"/>
          <p:cNvSpPr txBox="1">
            <a:spLocks noChangeArrowheads="1"/>
          </p:cNvSpPr>
          <p:nvPr/>
        </p:nvSpPr>
        <p:spPr bwMode="auto">
          <a:xfrm>
            <a:off x="2156837" y="781814"/>
            <a:ext cx="4603192" cy="461665"/>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charset="0"/>
              </a:rPr>
              <a:t>Radiation Efficiency (cont.)</a:t>
            </a:r>
            <a:endParaRPr lang="en-US" sz="2400" dirty="0">
              <a:solidFill>
                <a:srgbClr val="FF0000"/>
              </a:solidFill>
              <a:latin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4"/>
          <p:cNvSpPr txBox="1">
            <a:spLocks noChangeArrowheads="1"/>
          </p:cNvSpPr>
          <p:nvPr/>
        </p:nvSpPr>
        <p:spPr bwMode="auto">
          <a:xfrm>
            <a:off x="263937" y="828429"/>
            <a:ext cx="8638903" cy="461665"/>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Improved </a:t>
            </a:r>
            <a:r>
              <a:rPr lang="en-US" sz="2400" dirty="0" smtClean="0">
                <a:solidFill>
                  <a:srgbClr val="FF0000"/>
                </a:solidFill>
                <a:latin typeface="Arial" charset="0"/>
              </a:rPr>
              <a:t>formula for HED surface-wave power </a:t>
            </a:r>
            <a:r>
              <a:rPr lang="en-US" sz="2400" dirty="0">
                <a:solidFill>
                  <a:srgbClr val="FF0000"/>
                </a:solidFill>
                <a:latin typeface="Arial" charset="0"/>
              </a:rPr>
              <a:t>(due to </a:t>
            </a:r>
            <a:r>
              <a:rPr lang="en-US" sz="2400" dirty="0" err="1">
                <a:solidFill>
                  <a:srgbClr val="FF0000"/>
                </a:solidFill>
                <a:latin typeface="Arial" charset="0"/>
              </a:rPr>
              <a:t>Pozar</a:t>
            </a:r>
            <a:r>
              <a:rPr lang="en-US" sz="2400" dirty="0">
                <a:solidFill>
                  <a:srgbClr val="FF0000"/>
                </a:solidFill>
                <a:latin typeface="Arial" charset="0"/>
              </a:rPr>
              <a:t>)</a:t>
            </a:r>
          </a:p>
        </p:txBody>
      </p:sp>
      <p:graphicFrame>
        <p:nvGraphicFramePr>
          <p:cNvPr id="29699" name="Object 5"/>
          <p:cNvGraphicFramePr>
            <a:graphicFrameLocks noChangeAspect="1"/>
          </p:cNvGraphicFramePr>
          <p:nvPr/>
        </p:nvGraphicFramePr>
        <p:xfrm>
          <a:off x="1036597" y="1414272"/>
          <a:ext cx="5292951" cy="1125421"/>
        </p:xfrm>
        <a:graphic>
          <a:graphicData uri="http://schemas.openxmlformats.org/presentationml/2006/ole">
            <mc:AlternateContent xmlns:mc="http://schemas.openxmlformats.org/markup-compatibility/2006">
              <mc:Choice xmlns:v="urn:schemas-microsoft-com:vml" Requires="v">
                <p:oleObj spid="_x0000_s29832" name="Equation" r:id="rId3" imgW="2819400" imgH="596900" progId="Equation.DSMT4">
                  <p:embed/>
                </p:oleObj>
              </mc:Choice>
              <mc:Fallback>
                <p:oleObj name="Equation" r:id="rId3" imgW="2819400" imgH="596900" progId="Equation.DSMT4">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97" y="1414272"/>
                        <a:ext cx="5292951" cy="1125421"/>
                      </a:xfrm>
                      <a:prstGeom prst="rect">
                        <a:avLst/>
                      </a:prstGeom>
                      <a:solidFill>
                        <a:srgbClr val="FFFF99"/>
                      </a:solidFill>
                    </p:spPr>
                  </p:pic>
                </p:oleObj>
              </mc:Fallback>
            </mc:AlternateContent>
          </a:graphicData>
        </a:graphic>
      </p:graphicFrame>
      <p:graphicFrame>
        <p:nvGraphicFramePr>
          <p:cNvPr id="29700" name="Object 6"/>
          <p:cNvGraphicFramePr>
            <a:graphicFrameLocks noChangeAspect="1"/>
          </p:cNvGraphicFramePr>
          <p:nvPr/>
        </p:nvGraphicFramePr>
        <p:xfrm>
          <a:off x="1050534" y="2838210"/>
          <a:ext cx="1364476" cy="836654"/>
        </p:xfrm>
        <a:graphic>
          <a:graphicData uri="http://schemas.openxmlformats.org/presentationml/2006/ole">
            <mc:AlternateContent xmlns:mc="http://schemas.openxmlformats.org/markup-compatibility/2006">
              <mc:Choice xmlns:v="urn:schemas-microsoft-com:vml" Requires="v">
                <p:oleObj spid="_x0000_s29833" name="Equation" r:id="rId5" imgW="749300" imgH="457200" progId="Equation.DSMT4">
                  <p:embed/>
                </p:oleObj>
              </mc:Choice>
              <mc:Fallback>
                <p:oleObj name="Equation" r:id="rId5" imgW="749300" imgH="457200" progId="Equation.DSMT4">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534" y="2838210"/>
                        <a:ext cx="1364476" cy="836654"/>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29701" name="Object 7"/>
          <p:cNvGraphicFramePr>
            <a:graphicFrameLocks noChangeAspect="1"/>
          </p:cNvGraphicFramePr>
          <p:nvPr/>
        </p:nvGraphicFramePr>
        <p:xfrm>
          <a:off x="3222318" y="2745179"/>
          <a:ext cx="4603521" cy="905541"/>
        </p:xfrm>
        <a:graphic>
          <a:graphicData uri="http://schemas.openxmlformats.org/presentationml/2006/ole">
            <mc:AlternateContent xmlns:mc="http://schemas.openxmlformats.org/markup-compatibility/2006">
              <mc:Choice xmlns:v="urn:schemas-microsoft-com:vml" Requires="v">
                <p:oleObj spid="_x0000_s29834" name="Equation" r:id="rId7" imgW="2527300" imgH="495300" progId="Equation.DSMT4">
                  <p:embed/>
                </p:oleObj>
              </mc:Choice>
              <mc:Fallback>
                <p:oleObj name="Equation" r:id="rId7" imgW="2527300" imgH="495300" progId="Equation.DSMT4">
                  <p:embed/>
                  <p:pic>
                    <p:nvPicPr>
                      <p:cNvPr id="0"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318" y="2745179"/>
                        <a:ext cx="4603521" cy="905541"/>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sp>
        <p:nvSpPr>
          <p:cNvPr id="9" name="Slide Number Placeholder 8"/>
          <p:cNvSpPr>
            <a:spLocks noGrp="1"/>
          </p:cNvSpPr>
          <p:nvPr>
            <p:ph type="sldNum" sz="quarter" idx="4"/>
          </p:nvPr>
        </p:nvSpPr>
        <p:spPr/>
        <p:txBody>
          <a:bodyPr/>
          <a:lstStyle/>
          <a:p>
            <a:pPr>
              <a:defRPr/>
            </a:pPr>
            <a:fld id="{70B0E88B-1183-42A5-A789-9A7FFF2AFA69}" type="slidenum">
              <a:rPr lang="en-US" smtClean="0"/>
              <a:pPr>
                <a:defRPr/>
              </a:pPr>
              <a:t>76</a:t>
            </a:fld>
            <a:endParaRPr lang="en-US" dirty="0"/>
          </a:p>
        </p:txBody>
      </p:sp>
      <p:sp>
        <p:nvSpPr>
          <p:cNvPr id="10" name="Rectangle 9"/>
          <p:cNvSpPr/>
          <p:nvPr/>
        </p:nvSpPr>
        <p:spPr>
          <a:xfrm>
            <a:off x="382979" y="5387332"/>
            <a:ext cx="8545285" cy="584775"/>
          </a:xfrm>
          <a:prstGeom prst="rect">
            <a:avLst/>
          </a:prstGeom>
        </p:spPr>
        <p:txBody>
          <a:bodyPr wrap="square">
            <a:spAutoFit/>
          </a:bodyPr>
          <a:lstStyle/>
          <a:p>
            <a:r>
              <a:rPr lang="en-US" sz="1600" dirty="0" smtClean="0">
                <a:latin typeface="Arial" pitchFamily="34" charset="0"/>
                <a:cs typeface="Arial" pitchFamily="34" charset="0"/>
              </a:rPr>
              <a:t>D. M. </a:t>
            </a:r>
            <a:r>
              <a:rPr lang="en-US" sz="1600" dirty="0" err="1" smtClean="0">
                <a:latin typeface="Arial" pitchFamily="34" charset="0"/>
                <a:cs typeface="Arial" pitchFamily="34" charset="0"/>
              </a:rPr>
              <a:t>Pozar</a:t>
            </a:r>
            <a:r>
              <a:rPr lang="en-US" sz="1600" dirty="0" smtClean="0">
                <a:latin typeface="Arial" pitchFamily="34" charset="0"/>
                <a:cs typeface="Arial" pitchFamily="34" charset="0"/>
              </a:rPr>
              <a:t>, “Rigorous Closed-Form Expressions for the Surface-Wave Loss of Printed Antennas,” </a:t>
            </a:r>
            <a:r>
              <a:rPr lang="en-US" sz="1600" i="1" dirty="0" smtClean="0">
                <a:latin typeface="Arial" pitchFamily="34" charset="0"/>
                <a:cs typeface="Arial" pitchFamily="34" charset="0"/>
              </a:rPr>
              <a:t>Electronics Letters, </a:t>
            </a:r>
            <a:r>
              <a:rPr lang="en-US" sz="1600" dirty="0" smtClean="0">
                <a:latin typeface="Arial" pitchFamily="34" charset="0"/>
                <a:cs typeface="Arial" pitchFamily="34" charset="0"/>
              </a:rPr>
              <a:t>vol. 26, pp. 954-956, June 1990.</a:t>
            </a:r>
            <a:endParaRPr lang="en-US" sz="1600" dirty="0">
              <a:latin typeface="Arial" pitchFamily="34" charset="0"/>
              <a:cs typeface="Arial" pitchFamily="34" charset="0"/>
            </a:endParaRPr>
          </a:p>
        </p:txBody>
      </p:sp>
      <p:graphicFrame>
        <p:nvGraphicFramePr>
          <p:cNvPr id="2" name="Object 4"/>
          <p:cNvGraphicFramePr>
            <a:graphicFrameLocks noChangeAspect="1"/>
          </p:cNvGraphicFramePr>
          <p:nvPr/>
        </p:nvGraphicFramePr>
        <p:xfrm>
          <a:off x="752475" y="4053771"/>
          <a:ext cx="2204481" cy="518032"/>
        </p:xfrm>
        <a:graphic>
          <a:graphicData uri="http://schemas.openxmlformats.org/presentationml/2006/ole">
            <mc:AlternateContent xmlns:mc="http://schemas.openxmlformats.org/markup-compatibility/2006">
              <mc:Choice xmlns:v="urn:schemas-microsoft-com:vml" Requires="v">
                <p:oleObj spid="_x0000_s29835" name="Equation" r:id="rId9" imgW="1193800" imgH="279400" progId="Equation.DSMT4">
                  <p:embed/>
                </p:oleObj>
              </mc:Choice>
              <mc:Fallback>
                <p:oleObj name="Equation" r:id="rId9" imgW="1193800" imgH="279400" progId="Equation.DSMT4">
                  <p:embed/>
                  <p:pic>
                    <p:nvPicPr>
                      <p:cNvPr id="0" name="Picture 1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75" y="4053771"/>
                        <a:ext cx="2204481" cy="518032"/>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3566207" y="3858749"/>
          <a:ext cx="4188380" cy="924690"/>
        </p:xfrm>
        <a:graphic>
          <a:graphicData uri="http://schemas.openxmlformats.org/presentationml/2006/ole">
            <mc:AlternateContent xmlns:mc="http://schemas.openxmlformats.org/markup-compatibility/2006">
              <mc:Choice xmlns:v="urn:schemas-microsoft-com:vml" Requires="v">
                <p:oleObj spid="_x0000_s29836" name="Equation" r:id="rId11" imgW="2425700" imgH="533400" progId="Equation.DSMT4">
                  <p:embed/>
                </p:oleObj>
              </mc:Choice>
              <mc:Fallback>
                <p:oleObj name="Equation" r:id="rId11" imgW="2425700" imgH="533400" progId="Equation.DSMT4">
                  <p:embed/>
                  <p:pic>
                    <p:nvPicPr>
                      <p:cNvPr id="0" name="Picture 1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6207" y="3858749"/>
                        <a:ext cx="4188380" cy="924690"/>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29705" name="Object 6"/>
          <p:cNvGraphicFramePr>
            <a:graphicFrameLocks noChangeAspect="1"/>
          </p:cNvGraphicFramePr>
          <p:nvPr/>
        </p:nvGraphicFramePr>
        <p:xfrm>
          <a:off x="1632859" y="4836118"/>
          <a:ext cx="1217220" cy="467541"/>
        </p:xfrm>
        <a:graphic>
          <a:graphicData uri="http://schemas.openxmlformats.org/presentationml/2006/ole">
            <mc:AlternateContent xmlns:mc="http://schemas.openxmlformats.org/markup-compatibility/2006">
              <mc:Choice xmlns:v="urn:schemas-microsoft-com:vml" Requires="v">
                <p:oleObj spid="_x0000_s29837" name="Equation" r:id="rId13" imgW="698197" imgH="266584" progId="Equation.DSMT4">
                  <p:embed/>
                </p:oleObj>
              </mc:Choice>
              <mc:Fallback>
                <p:oleObj name="Equation" r:id="rId13" imgW="698197" imgH="266584" progId="Equation.DSMT4">
                  <p:embed/>
                  <p:pic>
                    <p:nvPicPr>
                      <p:cNvPr id="0" name="Picture 1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2859" y="4836118"/>
                        <a:ext cx="1217220" cy="467541"/>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sp>
        <p:nvSpPr>
          <p:cNvPr id="12"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3" name="TextBox 12"/>
          <p:cNvSpPr txBox="1"/>
          <p:nvPr/>
        </p:nvSpPr>
        <p:spPr>
          <a:xfrm>
            <a:off x="1211268" y="6103921"/>
            <a:ext cx="6911440" cy="461665"/>
          </a:xfrm>
          <a:prstGeom prst="rect">
            <a:avLst/>
          </a:prstGeom>
          <a:noFill/>
        </p:spPr>
        <p:txBody>
          <a:bodyPr wrap="square" rtlCol="0">
            <a:spAutoFit/>
          </a:bodyPr>
          <a:lstStyle/>
          <a:p>
            <a:r>
              <a:rPr lang="en-US" sz="1200" b="1" dirty="0" smtClean="0">
                <a:latin typeface="Arial" pitchFamily="34" charset="0"/>
                <a:cs typeface="Arial" pitchFamily="34" charset="0"/>
              </a:rPr>
              <a:t>Note:</a:t>
            </a:r>
            <a:r>
              <a:rPr lang="en-US" sz="1200" dirty="0" smtClean="0">
                <a:latin typeface="Arial" pitchFamily="34" charset="0"/>
                <a:cs typeface="Arial" pitchFamily="34" charset="0"/>
              </a:rPr>
              <a:t> The above formula for the surface-wave power is different from that given in </a:t>
            </a:r>
            <a:r>
              <a:rPr lang="en-US" sz="1200" dirty="0" err="1" smtClean="0">
                <a:latin typeface="Arial" pitchFamily="34" charset="0"/>
                <a:cs typeface="Arial" pitchFamily="34" charset="0"/>
              </a:rPr>
              <a:t>Pozar’s</a:t>
            </a:r>
            <a:r>
              <a:rPr lang="en-US" sz="1200" dirty="0" smtClean="0">
                <a:latin typeface="Arial" pitchFamily="34" charset="0"/>
                <a:cs typeface="Arial" pitchFamily="34" charset="0"/>
              </a:rPr>
              <a:t> paper by a factor of 2, since </a:t>
            </a:r>
            <a:r>
              <a:rPr lang="en-US" sz="1200" dirty="0" err="1" smtClean="0">
                <a:latin typeface="Arial" pitchFamily="34" charset="0"/>
                <a:cs typeface="Arial" pitchFamily="34" charset="0"/>
              </a:rPr>
              <a:t>Pozar</a:t>
            </a:r>
            <a:r>
              <a:rPr lang="en-US" sz="1200" dirty="0" smtClean="0">
                <a:latin typeface="Arial" pitchFamily="34" charset="0"/>
                <a:cs typeface="Arial" pitchFamily="34" charset="0"/>
              </a:rPr>
              <a:t> used RMS instead of peak values.</a:t>
            </a:r>
            <a:endParaRPr lang="en-US" sz="1200" dirty="0">
              <a:latin typeface="Arial" pitchFamily="34" charset="0"/>
              <a:cs typeface="Arial" pitchFamily="34" charset="0"/>
            </a:endParaRPr>
          </a:p>
        </p:txBody>
      </p:sp>
      <p:sp>
        <p:nvSpPr>
          <p:cNvPr id="14" name="TextBox 13"/>
          <p:cNvSpPr txBox="1"/>
          <p:nvPr/>
        </p:nvSpPr>
        <p:spPr>
          <a:xfrm>
            <a:off x="6519553" y="1745673"/>
            <a:ext cx="2173185" cy="523220"/>
          </a:xfrm>
          <a:prstGeom prst="rect">
            <a:avLst/>
          </a:prstGeom>
          <a:noFill/>
          <a:ln>
            <a:solidFill>
              <a:schemeClr val="tx1"/>
            </a:solidFill>
          </a:ln>
        </p:spPr>
        <p:txBody>
          <a:bodyPr wrap="square" rtlCol="0">
            <a:spAutoFit/>
          </a:bodyPr>
          <a:lstStyle/>
          <a:p>
            <a:pPr algn="ctr"/>
            <a:r>
              <a:rPr lang="en-US" sz="1400" b="1" dirty="0" smtClean="0">
                <a:latin typeface="Arial" pitchFamily="34" charset="0"/>
                <a:cs typeface="Arial" pitchFamily="34" charset="0"/>
              </a:rPr>
              <a:t>Note:</a:t>
            </a:r>
            <a:r>
              <a:rPr lang="en-US" sz="1400" dirty="0" smtClean="0">
                <a:latin typeface="Arial" pitchFamily="34" charset="0"/>
                <a:cs typeface="Arial" pitchFamily="34" charset="0"/>
              </a:rPr>
              <a:t> </a:t>
            </a:r>
            <a:r>
              <a:rPr lang="en-US" sz="1400" i="1" dirty="0" smtClean="0">
                <a:latin typeface="Times New Roman" pitchFamily="18" charset="0"/>
                <a:cs typeface="Times New Roman" pitchFamily="18" charset="0"/>
              </a:rPr>
              <a:t>x</a:t>
            </a:r>
            <a:r>
              <a:rPr lang="en-US" sz="1400" baseline="-25000" dirty="0" smtClean="0">
                <a:latin typeface="Times New Roman" pitchFamily="18" charset="0"/>
                <a:cs typeface="Times New Roman" pitchFamily="18" charset="0"/>
              </a:rPr>
              <a:t>0</a:t>
            </a:r>
            <a:r>
              <a:rPr lang="en-US" sz="1400" dirty="0" smtClean="0">
                <a:latin typeface="Arial" pitchFamily="34" charset="0"/>
                <a:cs typeface="Arial" pitchFamily="34" charset="0"/>
              </a:rPr>
              <a:t> in this formula is not the feed location!</a:t>
            </a:r>
            <a:endParaRPr lang="en-US" sz="1400" dirty="0">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p:cNvGraphicFramePr>
            <a:graphicFrameLocks noChangeAspect="1"/>
          </p:cNvGraphicFramePr>
          <p:nvPr>
            <p:extLst>
              <p:ext uri="{D42A27DB-BD31-4B8C-83A1-F6EECF244321}">
                <p14:modId xmlns:p14="http://schemas.microsoft.com/office/powerpoint/2010/main" val="120546235"/>
              </p:ext>
            </p:extLst>
          </p:nvPr>
        </p:nvGraphicFramePr>
        <p:xfrm>
          <a:off x="790575" y="1470025"/>
          <a:ext cx="7407275" cy="954088"/>
        </p:xfrm>
        <a:graphic>
          <a:graphicData uri="http://schemas.openxmlformats.org/presentationml/2006/ole">
            <mc:AlternateContent xmlns:mc="http://schemas.openxmlformats.org/markup-compatibility/2006">
              <mc:Choice xmlns:v="urn:schemas-microsoft-com:vml" Requires="v">
                <p:oleObj spid="_x0000_s31814" name="Equation" r:id="rId3" imgW="3936960" imgH="507960" progId="Equation.DSMT4">
                  <p:embed/>
                </p:oleObj>
              </mc:Choice>
              <mc:Fallback>
                <p:oleObj name="Equation" r:id="rId3" imgW="3936960" imgH="507960"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470025"/>
                        <a:ext cx="7407275" cy="954088"/>
                      </a:xfrm>
                      <a:prstGeom prst="rect">
                        <a:avLst/>
                      </a:prstGeom>
                      <a:solidFill>
                        <a:srgbClr val="FFFF99"/>
                      </a:solidFill>
                    </p:spPr>
                  </p:pic>
                </p:oleObj>
              </mc:Fallback>
            </mc:AlternateContent>
          </a:graphicData>
        </a:graphic>
      </p:graphicFrame>
      <p:sp>
        <p:nvSpPr>
          <p:cNvPr id="31749" name="Text Box 4"/>
          <p:cNvSpPr txBox="1">
            <a:spLocks noChangeArrowheads="1"/>
          </p:cNvSpPr>
          <p:nvPr/>
        </p:nvSpPr>
        <p:spPr bwMode="auto">
          <a:xfrm>
            <a:off x="421105" y="4836303"/>
            <a:ext cx="8055940" cy="400110"/>
          </a:xfrm>
          <a:prstGeom prst="rect">
            <a:avLst/>
          </a:prstGeom>
          <a:noFill/>
          <a:ln w="9525">
            <a:noFill/>
            <a:miter lim="800000"/>
            <a:headEnd/>
            <a:tailEnd/>
          </a:ln>
        </p:spPr>
        <p:txBody>
          <a:bodyPr wrap="square">
            <a:spAutoFit/>
          </a:bodyPr>
          <a:lstStyle/>
          <a:p>
            <a:pPr eaLnBrk="1" hangingPunct="1"/>
            <a:r>
              <a:rPr lang="en-US" sz="2000" dirty="0">
                <a:solidFill>
                  <a:srgbClr val="0000FF"/>
                </a:solidFill>
                <a:latin typeface="Times New Roman" pitchFamily="18" charset="0"/>
              </a:rPr>
              <a:t>BW</a:t>
            </a:r>
            <a:r>
              <a:rPr lang="en-US" sz="2000" dirty="0">
                <a:solidFill>
                  <a:srgbClr val="0000FF"/>
                </a:solidFill>
                <a:latin typeface="Arial" charset="0"/>
              </a:rPr>
              <a:t> is defined from the frequency limits </a:t>
            </a:r>
            <a:r>
              <a:rPr lang="en-US" sz="2000" i="1" dirty="0">
                <a:solidFill>
                  <a:srgbClr val="0000FF"/>
                </a:solidFill>
                <a:latin typeface="Times New Roman" pitchFamily="18" charset="0"/>
              </a:rPr>
              <a:t>f</a:t>
            </a:r>
            <a:r>
              <a:rPr lang="en-US" sz="2000" baseline="-25000" dirty="0">
                <a:solidFill>
                  <a:srgbClr val="0000FF"/>
                </a:solidFill>
                <a:latin typeface="Times New Roman" pitchFamily="18" charset="0"/>
              </a:rPr>
              <a:t>1</a:t>
            </a:r>
            <a:r>
              <a:rPr lang="en-US" sz="2000" dirty="0">
                <a:solidFill>
                  <a:srgbClr val="0000FF"/>
                </a:solidFill>
                <a:latin typeface="Arial" charset="0"/>
              </a:rPr>
              <a:t> and </a:t>
            </a:r>
            <a:r>
              <a:rPr lang="en-US" sz="2000" i="1" dirty="0">
                <a:solidFill>
                  <a:srgbClr val="0000FF"/>
                </a:solidFill>
                <a:latin typeface="Times New Roman" pitchFamily="18" charset="0"/>
              </a:rPr>
              <a:t>f</a:t>
            </a:r>
            <a:r>
              <a:rPr lang="en-US" sz="2000" baseline="-25000" dirty="0">
                <a:solidFill>
                  <a:srgbClr val="0000FF"/>
                </a:solidFill>
                <a:latin typeface="Times New Roman" pitchFamily="18" charset="0"/>
              </a:rPr>
              <a:t>2</a:t>
            </a:r>
            <a:r>
              <a:rPr lang="en-US" sz="2000" dirty="0">
                <a:solidFill>
                  <a:srgbClr val="0000FF"/>
                </a:solidFill>
                <a:latin typeface="Arial" charset="0"/>
              </a:rPr>
              <a:t> at which </a:t>
            </a:r>
            <a:r>
              <a:rPr lang="en-US" sz="2000" dirty="0">
                <a:solidFill>
                  <a:srgbClr val="0000FF"/>
                </a:solidFill>
                <a:latin typeface="Times New Roman" pitchFamily="18" charset="0"/>
              </a:rPr>
              <a:t>SWR</a:t>
            </a:r>
            <a:r>
              <a:rPr lang="en-US" sz="2000" dirty="0">
                <a:solidFill>
                  <a:srgbClr val="0000FF"/>
                </a:solidFill>
                <a:latin typeface="Arial" charset="0"/>
              </a:rPr>
              <a:t> </a:t>
            </a:r>
            <a:r>
              <a:rPr lang="en-US" sz="2000" dirty="0">
                <a:solidFill>
                  <a:srgbClr val="0000FF"/>
                </a:solidFill>
                <a:latin typeface="Times New Roman" pitchFamily="18" charset="0"/>
              </a:rPr>
              <a:t>= 2.0</a:t>
            </a:r>
            <a:r>
              <a:rPr lang="en-US" sz="2000" dirty="0">
                <a:solidFill>
                  <a:srgbClr val="0000FF"/>
                </a:solidFill>
                <a:latin typeface="Arial" charset="0"/>
              </a:rPr>
              <a:t>.</a:t>
            </a:r>
          </a:p>
        </p:txBody>
      </p:sp>
      <p:graphicFrame>
        <p:nvGraphicFramePr>
          <p:cNvPr id="31747" name="Object 5"/>
          <p:cNvGraphicFramePr>
            <a:graphicFrameLocks noChangeAspect="1"/>
          </p:cNvGraphicFramePr>
          <p:nvPr>
            <p:extLst>
              <p:ext uri="{D42A27DB-BD31-4B8C-83A1-F6EECF244321}">
                <p14:modId xmlns:p14="http://schemas.microsoft.com/office/powerpoint/2010/main" val="3504791567"/>
              </p:ext>
            </p:extLst>
          </p:nvPr>
        </p:nvGraphicFramePr>
        <p:xfrm>
          <a:off x="1450975" y="5449443"/>
          <a:ext cx="1720850" cy="887412"/>
        </p:xfrm>
        <a:graphic>
          <a:graphicData uri="http://schemas.openxmlformats.org/presentationml/2006/ole">
            <mc:AlternateContent xmlns:mc="http://schemas.openxmlformats.org/markup-compatibility/2006">
              <mc:Choice xmlns:v="urn:schemas-microsoft-com:vml" Requires="v">
                <p:oleObj spid="_x0000_s31815" name="Equation" r:id="rId5" imgW="838080" imgH="431640" progId="Equation.DSMT4">
                  <p:embed/>
                </p:oleObj>
              </mc:Choice>
              <mc:Fallback>
                <p:oleObj name="Equation" r:id="rId5" imgW="838080" imgH="431640"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975" y="5449443"/>
                        <a:ext cx="1720850"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Text Box 6"/>
          <p:cNvSpPr txBox="1">
            <a:spLocks noChangeArrowheads="1"/>
          </p:cNvSpPr>
          <p:nvPr/>
        </p:nvSpPr>
        <p:spPr bwMode="auto">
          <a:xfrm>
            <a:off x="3694113" y="5674868"/>
            <a:ext cx="3565400" cy="338554"/>
          </a:xfrm>
          <a:prstGeom prst="rect">
            <a:avLst/>
          </a:prstGeom>
          <a:noFill/>
          <a:ln w="9525">
            <a:noFill/>
            <a:miter lim="800000"/>
            <a:headEnd/>
            <a:tailEnd/>
          </a:ln>
        </p:spPr>
        <p:txBody>
          <a:bodyPr wrap="none">
            <a:spAutoFit/>
          </a:bodyPr>
          <a:lstStyle/>
          <a:p>
            <a:pPr eaLnBrk="1" hangingPunct="1"/>
            <a:r>
              <a:rPr lang="en-US" sz="1600" dirty="0">
                <a:latin typeface="Arial" charset="0"/>
              </a:rPr>
              <a:t>(multiply by </a:t>
            </a:r>
            <a:r>
              <a:rPr lang="en-US" sz="1600" dirty="0">
                <a:latin typeface="Times New Roman" pitchFamily="18" charset="0"/>
              </a:rPr>
              <a:t>100</a:t>
            </a:r>
            <a:r>
              <a:rPr lang="en-US" sz="1600" dirty="0">
                <a:latin typeface="Arial" charset="0"/>
              </a:rPr>
              <a:t> if you want to get %) </a:t>
            </a:r>
          </a:p>
        </p:txBody>
      </p:sp>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77</a:t>
            </a:fld>
            <a:endParaRPr lang="en-US" dirty="0"/>
          </a:p>
        </p:txBody>
      </p:sp>
      <p:graphicFrame>
        <p:nvGraphicFramePr>
          <p:cNvPr id="2" name="Object 3"/>
          <p:cNvGraphicFramePr>
            <a:graphicFrameLocks noChangeAspect="1"/>
          </p:cNvGraphicFramePr>
          <p:nvPr>
            <p:extLst>
              <p:ext uri="{D42A27DB-BD31-4B8C-83A1-F6EECF244321}">
                <p14:modId xmlns:p14="http://schemas.microsoft.com/office/powerpoint/2010/main" val="1864166724"/>
              </p:ext>
            </p:extLst>
          </p:nvPr>
        </p:nvGraphicFramePr>
        <p:xfrm>
          <a:off x="1525588" y="2703513"/>
          <a:ext cx="1565275" cy="912812"/>
        </p:xfrm>
        <a:graphic>
          <a:graphicData uri="http://schemas.openxmlformats.org/presentationml/2006/ole">
            <mc:AlternateContent xmlns:mc="http://schemas.openxmlformats.org/markup-compatibility/2006">
              <mc:Choice xmlns:v="urn:schemas-microsoft-com:vml" Requires="v">
                <p:oleObj spid="_x0000_s31816" name="Equation" r:id="rId7" imgW="761760" imgH="444240" progId="Equation.DSMT4">
                  <p:embed/>
                </p:oleObj>
              </mc:Choice>
              <mc:Fallback>
                <p:oleObj name="Equation" r:id="rId7" imgW="761760" imgH="44424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88" y="2703513"/>
                        <a:ext cx="1565275" cy="912812"/>
                      </a:xfrm>
                      <a:prstGeom prst="rect">
                        <a:avLst/>
                      </a:prstGeom>
                      <a:solidFill>
                        <a:srgbClr val="FFFF99"/>
                      </a:solidFill>
                    </p:spPr>
                  </p:pic>
                </p:oleObj>
              </mc:Fallback>
            </mc:AlternateContent>
          </a:graphicData>
        </a:graphic>
      </p:graphicFrame>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 Box 3"/>
          <p:cNvSpPr txBox="1">
            <a:spLocks noChangeArrowheads="1"/>
          </p:cNvSpPr>
          <p:nvPr/>
        </p:nvSpPr>
        <p:spPr bwMode="auto">
          <a:xfrm>
            <a:off x="2548722" y="716499"/>
            <a:ext cx="3797649" cy="523220"/>
          </a:xfrm>
          <a:prstGeom prst="rect">
            <a:avLst/>
          </a:prstGeom>
          <a:noFill/>
          <a:ln w="9525">
            <a:noFill/>
            <a:miter lim="800000"/>
            <a:headEnd/>
            <a:tailEnd/>
          </a:ln>
        </p:spPr>
        <p:txBody>
          <a:bodyPr wrap="square">
            <a:spAutoFit/>
          </a:bodyPr>
          <a:lstStyle/>
          <a:p>
            <a:pPr algn="ctr" eaLnBrk="1" hangingPunct="1"/>
            <a:r>
              <a:rPr lang="en-US" sz="2800" dirty="0" smtClean="0">
                <a:solidFill>
                  <a:srgbClr val="FF0000"/>
                </a:solidFill>
                <a:latin typeface="Arial" charset="0"/>
              </a:rPr>
              <a:t>Bandwidth</a:t>
            </a:r>
            <a:endParaRPr lang="en-US" sz="2800" dirty="0">
              <a:solidFill>
                <a:srgbClr val="FF0000"/>
              </a:solidFill>
              <a:latin typeface="Arial" charset="0"/>
            </a:endParaRPr>
          </a:p>
        </p:txBody>
      </p:sp>
      <p:sp>
        <p:nvSpPr>
          <p:cNvPr id="11" name="TextBox 10"/>
          <p:cNvSpPr txBox="1"/>
          <p:nvPr/>
        </p:nvSpPr>
        <p:spPr>
          <a:xfrm>
            <a:off x="3684895" y="2873830"/>
            <a:ext cx="5063319" cy="1538883"/>
          </a:xfrm>
          <a:prstGeom prst="rect">
            <a:avLst/>
          </a:prstGeom>
          <a:solidFill>
            <a:srgbClr val="FFCCFF"/>
          </a:solidFill>
          <a:ln>
            <a:solidFill>
              <a:schemeClr val="tx1"/>
            </a:solidFill>
          </a:ln>
        </p:spPr>
        <p:txBody>
          <a:bodyPr wrap="square" rtlCol="0">
            <a:spAutoFit/>
          </a:bodyPr>
          <a:lstStyle/>
          <a:p>
            <a:pPr algn="ctr">
              <a:spcAft>
                <a:spcPts val="600"/>
              </a:spcAft>
            </a:pPr>
            <a:r>
              <a:rPr lang="en-US" sz="1400" b="1" dirty="0" smtClean="0">
                <a:latin typeface="Arial" pitchFamily="34" charset="0"/>
                <a:cs typeface="Arial" pitchFamily="34" charset="0"/>
              </a:rPr>
              <a:t>Comments: </a:t>
            </a:r>
          </a:p>
          <a:p>
            <a:pPr algn="ctr">
              <a:spcAft>
                <a:spcPts val="600"/>
              </a:spcAft>
            </a:pPr>
            <a:r>
              <a:rPr lang="en-US" sz="1400" dirty="0" smtClean="0">
                <a:latin typeface="Arial" pitchFamily="34" charset="0"/>
                <a:cs typeface="Arial" pitchFamily="34" charset="0"/>
              </a:rPr>
              <a:t>For a lossless patch, the bandwidth is approximately proportional to the patch width and to the substrate thickness. It is inversely proportional to the substrate permittivity.</a:t>
            </a:r>
          </a:p>
          <a:p>
            <a:pPr algn="ctr"/>
            <a:r>
              <a:rPr lang="en-US" sz="1400" dirty="0" smtClean="0">
                <a:latin typeface="Arial" pitchFamily="34" charset="0"/>
                <a:cs typeface="Arial" pitchFamily="34" charset="0"/>
              </a:rPr>
              <a:t> For very thin substrates the bandwidth will increase for a lossy patch, but as the expense of efficiency.</a:t>
            </a:r>
            <a:endParaRPr lang="en-US" sz="1400" dirty="0">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78</a:t>
            </a:fld>
            <a:endParaRPr lang="en-US" dirty="0"/>
          </a:p>
        </p:txBody>
      </p:sp>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 Box 3"/>
          <p:cNvSpPr txBox="1">
            <a:spLocks noChangeArrowheads="1"/>
          </p:cNvSpPr>
          <p:nvPr/>
        </p:nvSpPr>
        <p:spPr bwMode="auto">
          <a:xfrm>
            <a:off x="2548722" y="716499"/>
            <a:ext cx="3797649" cy="461665"/>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pitchFamily="34" charset="0"/>
                <a:cs typeface="Arial" pitchFamily="34" charset="0"/>
              </a:rPr>
              <a:t>Quality Factor </a:t>
            </a:r>
            <a:r>
              <a:rPr lang="en-US" sz="2400" i="1" dirty="0" smtClean="0">
                <a:solidFill>
                  <a:srgbClr val="FF0000"/>
                </a:solidFill>
                <a:latin typeface="Times New Roman" pitchFamily="18" charset="0"/>
                <a:cs typeface="Times New Roman" pitchFamily="18" charset="0"/>
              </a:rPr>
              <a:t>Q</a:t>
            </a:r>
            <a:endParaRPr lang="en-US" sz="2400" dirty="0">
              <a:solidFill>
                <a:srgbClr val="FF0000"/>
              </a:solidFill>
              <a:latin typeface="Arial" charset="0"/>
            </a:endParaRPr>
          </a:p>
        </p:txBody>
      </p:sp>
      <p:graphicFrame>
        <p:nvGraphicFramePr>
          <p:cNvPr id="462853" name="Object 25"/>
          <p:cNvGraphicFramePr>
            <a:graphicFrameLocks noChangeAspect="1"/>
          </p:cNvGraphicFramePr>
          <p:nvPr/>
        </p:nvGraphicFramePr>
        <p:xfrm>
          <a:off x="2719325" y="5148819"/>
          <a:ext cx="3259674" cy="926770"/>
        </p:xfrm>
        <a:graphic>
          <a:graphicData uri="http://schemas.openxmlformats.org/presentationml/2006/ole">
            <mc:AlternateContent xmlns:mc="http://schemas.openxmlformats.org/markup-compatibility/2006">
              <mc:Choice xmlns:v="urn:schemas-microsoft-com:vml" Requires="v">
                <p:oleObj spid="_x0000_s462994" name="Equation" r:id="rId3" imgW="1574800" imgH="444500" progId="Equation.DSMT4">
                  <p:embed/>
                </p:oleObj>
              </mc:Choice>
              <mc:Fallback>
                <p:oleObj name="Equation" r:id="rId3" imgW="1574800" imgH="444500" progId="Equation.DSMT4">
                  <p:embed/>
                  <p:pic>
                    <p:nvPicPr>
                      <p:cNvPr id="0"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25" y="5148819"/>
                        <a:ext cx="3259674" cy="926770"/>
                      </a:xfrm>
                      <a:prstGeom prst="rect">
                        <a:avLst/>
                      </a:prstGeom>
                      <a:solidFill>
                        <a:srgbClr val="FFFF99"/>
                      </a:solidFill>
                    </p:spPr>
                  </p:pic>
                </p:oleObj>
              </mc:Fallback>
            </mc:AlternateContent>
          </a:graphicData>
        </a:graphic>
      </p:graphicFrame>
      <p:graphicFrame>
        <p:nvGraphicFramePr>
          <p:cNvPr id="462875" name="Object 27"/>
          <p:cNvGraphicFramePr>
            <a:graphicFrameLocks noChangeAspect="1"/>
          </p:cNvGraphicFramePr>
          <p:nvPr/>
        </p:nvGraphicFramePr>
        <p:xfrm>
          <a:off x="1123950" y="1511299"/>
          <a:ext cx="1552990" cy="917575"/>
        </p:xfrm>
        <a:graphic>
          <a:graphicData uri="http://schemas.openxmlformats.org/presentationml/2006/ole">
            <mc:AlternateContent xmlns:mc="http://schemas.openxmlformats.org/markup-compatibility/2006">
              <mc:Choice xmlns:v="urn:schemas-microsoft-com:vml" Requires="v">
                <p:oleObj spid="_x0000_s462995" name="Equation" r:id="rId5" imgW="660113" imgH="393529" progId="Equation.DSMT4">
                  <p:embed/>
                </p:oleObj>
              </mc:Choice>
              <mc:Fallback>
                <p:oleObj name="Equation" r:id="rId5" imgW="660113" imgH="393529" progId="Equation.DSMT4">
                  <p:embed/>
                  <p:pic>
                    <p:nvPicPr>
                      <p:cNvPr id="0"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1511299"/>
                        <a:ext cx="155299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76" name="Object 28"/>
          <p:cNvGraphicFramePr>
            <a:graphicFrameLocks noChangeAspect="1"/>
          </p:cNvGraphicFramePr>
          <p:nvPr/>
        </p:nvGraphicFramePr>
        <p:xfrm>
          <a:off x="1209675" y="2774949"/>
          <a:ext cx="1347272" cy="873125"/>
        </p:xfrm>
        <a:graphic>
          <a:graphicData uri="http://schemas.openxmlformats.org/presentationml/2006/ole">
            <mc:AlternateContent xmlns:mc="http://schemas.openxmlformats.org/markup-compatibility/2006">
              <mc:Choice xmlns:v="urn:schemas-microsoft-com:vml" Requires="v">
                <p:oleObj spid="_x0000_s462996" name="Equation" r:id="rId7" imgW="660113" imgH="431613" progId="Equation.DSMT4">
                  <p:embed/>
                </p:oleObj>
              </mc:Choice>
              <mc:Fallback>
                <p:oleObj name="Equation" r:id="rId7" imgW="660113" imgH="431613" progId="Equation.DSMT4">
                  <p:embed/>
                  <p:pic>
                    <p:nvPicPr>
                      <p:cNvPr id="0" name="Picture 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9675" y="2774949"/>
                        <a:ext cx="1347272"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77" name="Object 29"/>
          <p:cNvGraphicFramePr>
            <a:graphicFrameLocks noChangeAspect="1"/>
          </p:cNvGraphicFramePr>
          <p:nvPr/>
        </p:nvGraphicFramePr>
        <p:xfrm>
          <a:off x="3217863" y="1713838"/>
          <a:ext cx="3935412" cy="464212"/>
        </p:xfrm>
        <a:graphic>
          <a:graphicData uri="http://schemas.openxmlformats.org/presentationml/2006/ole">
            <mc:AlternateContent xmlns:mc="http://schemas.openxmlformats.org/markup-compatibility/2006">
              <mc:Choice xmlns:v="urn:schemas-microsoft-com:vml" Requires="v">
                <p:oleObj spid="_x0000_s462997" name="Equation" r:id="rId9" imgW="1917700" imgH="228600" progId="Equation.DSMT4">
                  <p:embed/>
                </p:oleObj>
              </mc:Choice>
              <mc:Fallback>
                <p:oleObj name="Equation" r:id="rId9" imgW="1917700" imgH="228600" progId="Equation.DSMT4">
                  <p:embed/>
                  <p:pic>
                    <p:nvPicPr>
                      <p:cNvPr id="0" name="Picture 1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7863" y="1713838"/>
                        <a:ext cx="3935412" cy="46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78" name="Object 30"/>
          <p:cNvGraphicFramePr>
            <a:graphicFrameLocks noChangeAspect="1"/>
          </p:cNvGraphicFramePr>
          <p:nvPr/>
        </p:nvGraphicFramePr>
        <p:xfrm>
          <a:off x="3170238" y="2333625"/>
          <a:ext cx="5707062" cy="385763"/>
        </p:xfrm>
        <a:graphic>
          <a:graphicData uri="http://schemas.openxmlformats.org/presentationml/2006/ole">
            <mc:AlternateContent xmlns:mc="http://schemas.openxmlformats.org/markup-compatibility/2006">
              <mc:Choice xmlns:v="urn:schemas-microsoft-com:vml" Requires="v">
                <p:oleObj spid="_x0000_s462998" name="Equation" r:id="rId11" imgW="2781300" imgH="190500" progId="Equation.DSMT4">
                  <p:embed/>
                </p:oleObj>
              </mc:Choice>
              <mc:Fallback>
                <p:oleObj name="Equation" r:id="rId11" imgW="2781300" imgH="190500" progId="Equation.DSMT4">
                  <p:embed/>
                  <p:pic>
                    <p:nvPicPr>
                      <p:cNvPr id="0" name="Picture 1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0238" y="2333625"/>
                        <a:ext cx="5707062"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79" name="Object 31"/>
          <p:cNvGraphicFramePr>
            <a:graphicFrameLocks noChangeAspect="1"/>
          </p:cNvGraphicFramePr>
          <p:nvPr/>
        </p:nvGraphicFramePr>
        <p:xfrm>
          <a:off x="2616200" y="4010025"/>
          <a:ext cx="3094133" cy="550863"/>
        </p:xfrm>
        <a:graphic>
          <a:graphicData uri="http://schemas.openxmlformats.org/presentationml/2006/ole">
            <mc:AlternateContent xmlns:mc="http://schemas.openxmlformats.org/markup-compatibility/2006">
              <mc:Choice xmlns:v="urn:schemas-microsoft-com:vml" Requires="v">
                <p:oleObj spid="_x0000_s462999" name="Equation" r:id="rId13" imgW="1346200" imgH="241300" progId="Equation.DSMT4">
                  <p:embed/>
                </p:oleObj>
              </mc:Choice>
              <mc:Fallback>
                <p:oleObj name="Equation" r:id="rId13" imgW="1346200" imgH="241300" progId="Equation.DSMT4">
                  <p:embed/>
                  <p:pic>
                    <p:nvPicPr>
                      <p:cNvPr id="0" name="Picture 1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6200" y="4010025"/>
                        <a:ext cx="3094133"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a:defRPr/>
            </a:pPr>
            <a:fld id="{70B0E88B-1183-42A5-A789-9A7FFF2AFA69}" type="slidenum">
              <a:rPr lang="en-US" smtClean="0"/>
              <a:pPr>
                <a:defRPr/>
              </a:pPr>
              <a:t>79</a:t>
            </a:fld>
            <a:endParaRPr lang="en-US" dirty="0"/>
          </a:p>
        </p:txBody>
      </p:sp>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 Box 3"/>
          <p:cNvSpPr txBox="1">
            <a:spLocks noChangeArrowheads="1"/>
          </p:cNvSpPr>
          <p:nvPr/>
        </p:nvSpPr>
        <p:spPr bwMode="auto">
          <a:xfrm>
            <a:off x="2443947" y="878424"/>
            <a:ext cx="3797649" cy="461665"/>
          </a:xfrm>
          <a:prstGeom prst="rect">
            <a:avLst/>
          </a:prstGeom>
          <a:noFill/>
          <a:ln w="9525">
            <a:noFill/>
            <a:miter lim="800000"/>
            <a:headEnd/>
            <a:tailEnd/>
          </a:ln>
        </p:spPr>
        <p:txBody>
          <a:bodyPr wrap="square">
            <a:spAutoFit/>
          </a:bodyPr>
          <a:lstStyle/>
          <a:p>
            <a:pPr algn="ctr" eaLnBrk="1" hangingPunct="1"/>
            <a:r>
              <a:rPr lang="en-US" sz="2400" i="1" dirty="0" smtClean="0">
                <a:solidFill>
                  <a:srgbClr val="FF0000"/>
                </a:solidFill>
                <a:latin typeface="Times New Roman" pitchFamily="18" charset="0"/>
                <a:cs typeface="Times New Roman" pitchFamily="18" charset="0"/>
              </a:rPr>
              <a:t>Q</a:t>
            </a:r>
            <a:r>
              <a:rPr lang="en-US" sz="2400" dirty="0" smtClean="0">
                <a:solidFill>
                  <a:srgbClr val="FF0000"/>
                </a:solidFill>
                <a:latin typeface="Arial" charset="0"/>
              </a:rPr>
              <a:t> Components</a:t>
            </a:r>
            <a:endParaRPr lang="en-US" sz="2400" dirty="0">
              <a:solidFill>
                <a:srgbClr val="FF0000"/>
              </a:solidFill>
              <a:latin typeface="Arial" charset="0"/>
            </a:endParaRPr>
          </a:p>
        </p:txBody>
      </p:sp>
      <p:graphicFrame>
        <p:nvGraphicFramePr>
          <p:cNvPr id="462854" name="Object 25"/>
          <p:cNvGraphicFramePr>
            <a:graphicFrameLocks noChangeAspect="1"/>
          </p:cNvGraphicFramePr>
          <p:nvPr/>
        </p:nvGraphicFramePr>
        <p:xfrm>
          <a:off x="725488" y="1752600"/>
          <a:ext cx="1414462" cy="390525"/>
        </p:xfrm>
        <a:graphic>
          <a:graphicData uri="http://schemas.openxmlformats.org/presentationml/2006/ole">
            <mc:AlternateContent xmlns:mc="http://schemas.openxmlformats.org/markup-compatibility/2006">
              <mc:Choice xmlns:v="urn:schemas-microsoft-com:vml" Requires="v">
                <p:oleObj spid="_x0000_s640123" name="Equation" r:id="rId3" imgW="838200" imgH="228600" progId="Equation.DSMT4">
                  <p:embed/>
                </p:oleObj>
              </mc:Choice>
              <mc:Fallback>
                <p:oleObj name="Equation" r:id="rId3" imgW="838200" imgH="228600" progId="Equation.DSMT4">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1752600"/>
                        <a:ext cx="141446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55" name="Object 6"/>
          <p:cNvGraphicFramePr>
            <a:graphicFrameLocks noChangeAspect="1"/>
          </p:cNvGraphicFramePr>
          <p:nvPr/>
        </p:nvGraphicFramePr>
        <p:xfrm>
          <a:off x="731725" y="2330408"/>
          <a:ext cx="2061415" cy="866898"/>
        </p:xfrm>
        <a:graphic>
          <a:graphicData uri="http://schemas.openxmlformats.org/presentationml/2006/ole">
            <mc:AlternateContent xmlns:mc="http://schemas.openxmlformats.org/markup-compatibility/2006">
              <mc:Choice xmlns:v="urn:schemas-microsoft-com:vml" Requires="v">
                <p:oleObj spid="_x0000_s640124" name="Equation" r:id="rId5" imgW="1155700" imgH="482600" progId="Equation.DSMT4">
                  <p:embed/>
                </p:oleObj>
              </mc:Choice>
              <mc:Fallback>
                <p:oleObj name="Equation" r:id="rId5" imgW="1155700" imgH="482600" progId="Equation.DSMT4">
                  <p:embed/>
                  <p:pic>
                    <p:nvPicPr>
                      <p:cNvPr id="0"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25" y="2330408"/>
                        <a:ext cx="2061415" cy="866898"/>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graphicFrame>
        <p:nvGraphicFramePr>
          <p:cNvPr id="462856" name="Object 9"/>
          <p:cNvGraphicFramePr>
            <a:graphicFrameLocks noChangeAspect="1"/>
          </p:cNvGraphicFramePr>
          <p:nvPr/>
        </p:nvGraphicFramePr>
        <p:xfrm>
          <a:off x="745931" y="3304183"/>
          <a:ext cx="3121459" cy="841973"/>
        </p:xfrm>
        <a:graphic>
          <a:graphicData uri="http://schemas.openxmlformats.org/presentationml/2006/ole">
            <mc:AlternateContent xmlns:mc="http://schemas.openxmlformats.org/markup-compatibility/2006">
              <mc:Choice xmlns:v="urn:schemas-microsoft-com:vml" Requires="v">
                <p:oleObj spid="_x0000_s640125" name="Equation" r:id="rId7" imgW="1790700" imgH="482600" progId="Equation.DSMT4">
                  <p:embed/>
                </p:oleObj>
              </mc:Choice>
              <mc:Fallback>
                <p:oleObj name="Equation" r:id="rId7" imgW="1790700" imgH="482600" progId="Equation.DSMT4">
                  <p:embed/>
                  <p:pic>
                    <p:nvPicPr>
                      <p:cNvPr id="0" name="Picture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931" y="3304183"/>
                        <a:ext cx="3121459" cy="841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57" name="Object 4"/>
          <p:cNvGraphicFramePr>
            <a:graphicFrameLocks noChangeAspect="1"/>
          </p:cNvGraphicFramePr>
          <p:nvPr/>
        </p:nvGraphicFramePr>
        <p:xfrm>
          <a:off x="725850" y="4393481"/>
          <a:ext cx="2050638" cy="829394"/>
        </p:xfrm>
        <a:graphic>
          <a:graphicData uri="http://schemas.openxmlformats.org/presentationml/2006/ole">
            <mc:AlternateContent xmlns:mc="http://schemas.openxmlformats.org/markup-compatibility/2006">
              <mc:Choice xmlns:v="urn:schemas-microsoft-com:vml" Requires="v">
                <p:oleObj spid="_x0000_s640126" name="Equation" r:id="rId9" imgW="1206500" imgH="482600" progId="Equation.DSMT4">
                  <p:embed/>
                </p:oleObj>
              </mc:Choice>
              <mc:Fallback>
                <p:oleObj name="Equation" r:id="rId9" imgW="1206500" imgH="482600" progId="Equation.DSMT4">
                  <p:embed/>
                  <p:pic>
                    <p:nvPicPr>
                      <p:cNvPr id="0" name="Picture 1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850" y="4393481"/>
                        <a:ext cx="2050638" cy="829394"/>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graphicFrame>
        <p:nvGraphicFramePr>
          <p:cNvPr id="462859" name="Object 3"/>
          <p:cNvGraphicFramePr>
            <a:graphicFrameLocks noChangeAspect="1"/>
          </p:cNvGraphicFramePr>
          <p:nvPr/>
        </p:nvGraphicFramePr>
        <p:xfrm>
          <a:off x="4672795" y="4371482"/>
          <a:ext cx="3683721" cy="1218534"/>
        </p:xfrm>
        <a:graphic>
          <a:graphicData uri="http://schemas.openxmlformats.org/presentationml/2006/ole">
            <mc:AlternateContent xmlns:mc="http://schemas.openxmlformats.org/markup-compatibility/2006">
              <mc:Choice xmlns:v="urn:schemas-microsoft-com:vml" Requires="v">
                <p:oleObj spid="_x0000_s640127" name="Equation" r:id="rId11" imgW="2120900" imgH="698500" progId="Equation.DSMT4">
                  <p:embed/>
                </p:oleObj>
              </mc:Choice>
              <mc:Fallback>
                <p:oleObj name="Equation" r:id="rId11" imgW="2120900" imgH="698500" progId="Equation.DSMT4">
                  <p:embed/>
                  <p:pic>
                    <p:nvPicPr>
                      <p:cNvPr id="0" name="Picture 1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2795" y="4371482"/>
                        <a:ext cx="3683721" cy="121853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8" name="TextBox 17"/>
          <p:cNvSpPr txBox="1"/>
          <p:nvPr/>
        </p:nvSpPr>
        <p:spPr>
          <a:xfrm>
            <a:off x="4339696" y="3601069"/>
            <a:ext cx="4468659" cy="338554"/>
          </a:xfrm>
          <a:prstGeom prst="rect">
            <a:avLst/>
          </a:prstGeom>
          <a:noFill/>
        </p:spPr>
        <p:txBody>
          <a:bodyPr wrap="none" rtlCol="0">
            <a:spAutoFit/>
          </a:bodyPr>
          <a:lstStyle/>
          <a:p>
            <a:r>
              <a:rPr lang="en-US" sz="1600" dirty="0" smtClean="0">
                <a:latin typeface="Arial" pitchFamily="34" charset="0"/>
                <a:cs typeface="Arial" pitchFamily="34" charset="0"/>
              </a:rPr>
              <a:t>The constants </a:t>
            </a:r>
            <a:r>
              <a:rPr lang="en-US" sz="1600" i="1" dirty="0" smtClean="0">
                <a:latin typeface="Times New Roman" pitchFamily="18" charset="0"/>
                <a:cs typeface="Times New Roman" pitchFamily="18" charset="0"/>
              </a:rPr>
              <a:t>p</a:t>
            </a:r>
            <a:r>
              <a:rPr lang="en-US" sz="1600" dirty="0" smtClean="0">
                <a:latin typeface="Arial" pitchFamily="34" charset="0"/>
                <a:cs typeface="Arial" pitchFamily="34" charset="0"/>
              </a:rPr>
              <a:t> and </a:t>
            </a:r>
            <a:r>
              <a:rPr lang="en-US" sz="1600" i="1" dirty="0" smtClean="0">
                <a:latin typeface="Times New Roman" pitchFamily="18" charset="0"/>
                <a:cs typeface="Times New Roman" pitchFamily="18" charset="0"/>
              </a:rPr>
              <a:t>c</a:t>
            </a:r>
            <a:r>
              <a:rPr lang="en-US" sz="1600" baseline="-25000" dirty="0" smtClean="0">
                <a:latin typeface="Times New Roman" pitchFamily="18" charset="0"/>
                <a:cs typeface="Times New Roman" pitchFamily="18" charset="0"/>
              </a:rPr>
              <a:t>1</a:t>
            </a:r>
            <a:r>
              <a:rPr lang="en-US" sz="1600" dirty="0" smtClean="0">
                <a:latin typeface="Arial" pitchFamily="34" charset="0"/>
                <a:cs typeface="Arial" pitchFamily="34" charset="0"/>
              </a:rPr>
              <a:t> were defined previously.</a:t>
            </a:r>
            <a:endParaRPr lang="en-US" sz="1600" dirty="0">
              <a:latin typeface="Arial" pitchFamily="34" charset="0"/>
              <a:cs typeface="Arial" pitchFamily="34" charset="0"/>
            </a:endParaRPr>
          </a:p>
        </p:txBody>
      </p:sp>
      <p:graphicFrame>
        <p:nvGraphicFramePr>
          <p:cNvPr id="462860" name="Object 6"/>
          <p:cNvGraphicFramePr>
            <a:graphicFrameLocks noChangeAspect="1"/>
          </p:cNvGraphicFramePr>
          <p:nvPr/>
        </p:nvGraphicFramePr>
        <p:xfrm>
          <a:off x="3741057" y="2508313"/>
          <a:ext cx="2573338" cy="450850"/>
        </p:xfrm>
        <a:graphic>
          <a:graphicData uri="http://schemas.openxmlformats.org/presentationml/2006/ole">
            <mc:AlternateContent xmlns:mc="http://schemas.openxmlformats.org/markup-compatibility/2006">
              <mc:Choice xmlns:v="urn:schemas-microsoft-com:vml" Requires="v">
                <p:oleObj spid="_x0000_s640128" name="Equation" r:id="rId13" imgW="1600200" imgH="279400" progId="Equation.DSMT4">
                  <p:embed/>
                </p:oleObj>
              </mc:Choice>
              <mc:Fallback>
                <p:oleObj name="Equation" r:id="rId13" imgW="1600200" imgH="279400" progId="Equation.DSMT4">
                  <p:embed/>
                  <p:pic>
                    <p:nvPicPr>
                      <p:cNvPr id="0" name="Picture 1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1057" y="2508313"/>
                        <a:ext cx="2573338" cy="450850"/>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62873"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69635" name="Text Box 3"/>
          <p:cNvSpPr txBox="1">
            <a:spLocks noChangeArrowheads="1"/>
          </p:cNvSpPr>
          <p:nvPr/>
        </p:nvSpPr>
        <p:spPr bwMode="auto">
          <a:xfrm>
            <a:off x="2313296" y="769937"/>
            <a:ext cx="4033838" cy="457200"/>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Arial" charset="0"/>
              </a:rPr>
              <a:t>Also called “patch antennas”</a:t>
            </a:r>
          </a:p>
        </p:txBody>
      </p:sp>
      <p:sp>
        <p:nvSpPr>
          <p:cNvPr id="69636" name="Text Box 4"/>
          <p:cNvSpPr txBox="1">
            <a:spLocks noChangeArrowheads="1"/>
          </p:cNvSpPr>
          <p:nvPr/>
        </p:nvSpPr>
        <p:spPr bwMode="auto">
          <a:xfrm>
            <a:off x="265958" y="1524000"/>
            <a:ext cx="8557367" cy="1408078"/>
          </a:xfrm>
          <a:prstGeom prst="rect">
            <a:avLst/>
          </a:prstGeom>
          <a:noFill/>
          <a:ln w="9525">
            <a:noFill/>
            <a:miter lim="800000"/>
            <a:headEnd/>
            <a:tailEnd/>
          </a:ln>
        </p:spPr>
        <p:txBody>
          <a:bodyPr wrap="square">
            <a:spAutoFit/>
          </a:bodyPr>
          <a:lstStyle/>
          <a:p>
            <a:pPr marL="225425" indent="-225425" eaLnBrk="1" hangingPunct="1">
              <a:lnSpc>
                <a:spcPct val="75000"/>
              </a:lnSpc>
              <a:spcAft>
                <a:spcPct val="50000"/>
              </a:spcAft>
              <a:buFont typeface="Wingdings" pitchFamily="2" charset="2"/>
              <a:buChar char="§"/>
            </a:pPr>
            <a:r>
              <a:rPr lang="en-US" dirty="0">
                <a:latin typeface="Arial" charset="0"/>
              </a:rPr>
              <a:t>One of the most useful antennas at microwave </a:t>
            </a:r>
            <a:r>
              <a:rPr lang="en-US" dirty="0" smtClean="0">
                <a:latin typeface="Arial" charset="0"/>
              </a:rPr>
              <a:t>frequencies (</a:t>
            </a:r>
            <a:r>
              <a:rPr lang="en-US" i="1" dirty="0" smtClean="0">
                <a:latin typeface="Times New Roman" pitchFamily="18" charset="0"/>
              </a:rPr>
              <a:t>f</a:t>
            </a:r>
            <a:r>
              <a:rPr lang="en-US" dirty="0" smtClean="0">
                <a:latin typeface="Arial" charset="0"/>
              </a:rPr>
              <a:t>  </a:t>
            </a:r>
            <a:r>
              <a:rPr lang="en-US" dirty="0">
                <a:latin typeface="Times New Roman" pitchFamily="18" charset="0"/>
                <a:cs typeface="Times New Roman" pitchFamily="18" charset="0"/>
              </a:rPr>
              <a:t>&gt; 1</a:t>
            </a:r>
            <a:r>
              <a:rPr lang="en-US" dirty="0">
                <a:latin typeface="Arial" charset="0"/>
              </a:rPr>
              <a:t> GHz).</a:t>
            </a:r>
          </a:p>
          <a:p>
            <a:pPr marL="225425" indent="-225425" eaLnBrk="1" hangingPunct="1">
              <a:spcAft>
                <a:spcPct val="50000"/>
              </a:spcAft>
              <a:buFont typeface="Wingdings" pitchFamily="2" charset="2"/>
              <a:buChar char="§"/>
            </a:pPr>
            <a:r>
              <a:rPr lang="en-US" dirty="0">
                <a:latin typeface="Arial" charset="0"/>
              </a:rPr>
              <a:t>It </a:t>
            </a:r>
            <a:r>
              <a:rPr lang="en-US" dirty="0" smtClean="0">
                <a:latin typeface="Arial" charset="0"/>
              </a:rPr>
              <a:t>usually consists </a:t>
            </a:r>
            <a:r>
              <a:rPr lang="en-US" dirty="0">
                <a:latin typeface="Arial" charset="0"/>
              </a:rPr>
              <a:t>of a metal “patch” on top of a grounded dielectric substrate.</a:t>
            </a:r>
          </a:p>
          <a:p>
            <a:pPr marL="225425" indent="-225425" eaLnBrk="1" hangingPunct="1">
              <a:spcAft>
                <a:spcPct val="50000"/>
              </a:spcAft>
              <a:buFont typeface="Wingdings" pitchFamily="2" charset="2"/>
              <a:buChar char="§"/>
            </a:pPr>
            <a:r>
              <a:rPr lang="en-US" dirty="0">
                <a:latin typeface="Arial" charset="0"/>
              </a:rPr>
              <a:t>The patch may be in a variety of shapes, but rectangular and circular are the most common. </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8</a:t>
            </a:fld>
            <a:endParaRPr lang="en-US" dirty="0"/>
          </a:p>
        </p:txBody>
      </p:sp>
      <p:pic>
        <p:nvPicPr>
          <p:cNvPr id="162817" name="Picture 1" descr="Microstrip Patch Antenna"/>
          <p:cNvPicPr>
            <a:picLocks noChangeAspect="1" noChangeArrowheads="1"/>
          </p:cNvPicPr>
          <p:nvPr/>
        </p:nvPicPr>
        <p:blipFill>
          <a:blip r:embed="rId2" cstate="print"/>
          <a:srcRect/>
          <a:stretch>
            <a:fillRect/>
          </a:stretch>
        </p:blipFill>
        <p:spPr bwMode="auto">
          <a:xfrm>
            <a:off x="847725" y="3162300"/>
            <a:ext cx="3333750" cy="3333750"/>
          </a:xfrm>
          <a:prstGeom prst="rect">
            <a:avLst/>
          </a:prstGeom>
          <a:noFill/>
        </p:spPr>
      </p:pic>
      <p:pic>
        <p:nvPicPr>
          <p:cNvPr id="162819" name="Picture 3" descr="http://www.wipl-d.com/applications/Microstrip_Patch_files/image006.jpg"/>
          <p:cNvPicPr>
            <a:picLocks noChangeAspect="1" noChangeArrowheads="1"/>
          </p:cNvPicPr>
          <p:nvPr/>
        </p:nvPicPr>
        <p:blipFill>
          <a:blip r:embed="rId3" cstate="print"/>
          <a:srcRect/>
          <a:stretch>
            <a:fillRect/>
          </a:stretch>
        </p:blipFill>
        <p:spPr bwMode="auto">
          <a:xfrm>
            <a:off x="4883150" y="3494585"/>
            <a:ext cx="3260725" cy="2436315"/>
          </a:xfrm>
          <a:prstGeom prst="rect">
            <a:avLst/>
          </a:prstGeom>
          <a:noFill/>
        </p:spPr>
      </p:pic>
      <p:sp>
        <p:nvSpPr>
          <p:cNvPr id="8" name="TextBox 7"/>
          <p:cNvSpPr txBox="1"/>
          <p:nvPr/>
        </p:nvSpPr>
        <p:spPr>
          <a:xfrm>
            <a:off x="1409700" y="6134100"/>
            <a:ext cx="2116349" cy="369332"/>
          </a:xfrm>
          <a:prstGeom prst="rect">
            <a:avLst/>
          </a:prstGeom>
          <a:noFill/>
        </p:spPr>
        <p:txBody>
          <a:bodyPr wrap="none" rtlCol="0">
            <a:spAutoFit/>
          </a:bodyPr>
          <a:lstStyle/>
          <a:p>
            <a:r>
              <a:rPr lang="en-US" dirty="0" smtClean="0"/>
              <a:t>Microstrip line feed</a:t>
            </a:r>
            <a:endParaRPr lang="en-US" dirty="0"/>
          </a:p>
        </p:txBody>
      </p:sp>
      <p:sp>
        <p:nvSpPr>
          <p:cNvPr id="9" name="TextBox 8"/>
          <p:cNvSpPr txBox="1"/>
          <p:nvPr/>
        </p:nvSpPr>
        <p:spPr>
          <a:xfrm>
            <a:off x="6000750" y="6115050"/>
            <a:ext cx="1198726" cy="369332"/>
          </a:xfrm>
          <a:prstGeom prst="rect">
            <a:avLst/>
          </a:prstGeom>
          <a:noFill/>
        </p:spPr>
        <p:txBody>
          <a:bodyPr wrap="none" rtlCol="0">
            <a:spAutoFit/>
          </a:bodyPr>
          <a:lstStyle/>
          <a:p>
            <a:r>
              <a:rPr lang="en-US" dirty="0" smtClean="0"/>
              <a:t>Coax feed</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3"/>
          <p:cNvGraphicFramePr>
            <a:graphicFrameLocks noChangeAspect="1"/>
          </p:cNvGraphicFramePr>
          <p:nvPr/>
        </p:nvGraphicFramePr>
        <p:xfrm>
          <a:off x="2675907" y="1988144"/>
          <a:ext cx="3595688" cy="900112"/>
        </p:xfrm>
        <a:graphic>
          <a:graphicData uri="http://schemas.openxmlformats.org/presentationml/2006/ole">
            <mc:AlternateContent xmlns:mc="http://schemas.openxmlformats.org/markup-compatibility/2006">
              <mc:Choice xmlns:v="urn:schemas-microsoft-com:vml" Requires="v">
                <p:oleObj spid="_x0000_s32814" name="Equation" r:id="rId3" imgW="1727200" imgH="431800" progId="Equation.DSMT4">
                  <p:embed/>
                </p:oleObj>
              </mc:Choice>
              <mc:Fallback>
                <p:oleObj name="Equation" r:id="rId3" imgW="1727200" imgH="431800" progId="Equation.DSMT4">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907" y="1988144"/>
                        <a:ext cx="3595688" cy="900112"/>
                      </a:xfrm>
                      <a:prstGeom prst="rect">
                        <a:avLst/>
                      </a:prstGeom>
                      <a:solidFill>
                        <a:srgbClr val="FFFF99"/>
                      </a:solidFill>
                    </p:spPr>
                  </p:pic>
                </p:oleObj>
              </mc:Fallback>
            </mc:AlternateContent>
          </a:graphicData>
        </a:graphic>
      </p:graphicFrame>
      <p:sp>
        <p:nvSpPr>
          <p:cNvPr id="32773" name="Text Box 4"/>
          <p:cNvSpPr txBox="1">
            <a:spLocks noChangeArrowheads="1"/>
          </p:cNvSpPr>
          <p:nvPr/>
        </p:nvSpPr>
        <p:spPr bwMode="auto">
          <a:xfrm>
            <a:off x="3335257" y="1402213"/>
            <a:ext cx="2178802" cy="400110"/>
          </a:xfrm>
          <a:prstGeom prst="rect">
            <a:avLst/>
          </a:prstGeom>
          <a:noFill/>
          <a:ln w="9525">
            <a:noFill/>
            <a:miter lim="800000"/>
            <a:headEnd/>
            <a:tailEnd/>
          </a:ln>
        </p:spPr>
        <p:txBody>
          <a:bodyPr wrap="none">
            <a:spAutoFit/>
          </a:bodyPr>
          <a:lstStyle/>
          <a:p>
            <a:pPr eaLnBrk="1" hangingPunct="1"/>
            <a:r>
              <a:rPr lang="en-US" sz="2000" dirty="0" smtClean="0">
                <a:solidFill>
                  <a:srgbClr val="0000FF"/>
                </a:solidFill>
                <a:latin typeface="Arial" charset="0"/>
              </a:rPr>
              <a:t>Probe-feed Patch</a:t>
            </a:r>
            <a:endParaRPr lang="en-US" sz="2000" dirty="0">
              <a:solidFill>
                <a:srgbClr val="0000FF"/>
              </a:solidFill>
              <a:latin typeface="Arial" charset="0"/>
            </a:endParaRPr>
          </a:p>
        </p:txBody>
      </p:sp>
      <p:graphicFrame>
        <p:nvGraphicFramePr>
          <p:cNvPr id="32771" name="Object 5"/>
          <p:cNvGraphicFramePr>
            <a:graphicFrameLocks noChangeAspect="1"/>
          </p:cNvGraphicFramePr>
          <p:nvPr/>
        </p:nvGraphicFramePr>
        <p:xfrm>
          <a:off x="969963" y="3254371"/>
          <a:ext cx="7097712" cy="1751013"/>
        </p:xfrm>
        <a:graphic>
          <a:graphicData uri="http://schemas.openxmlformats.org/presentationml/2006/ole">
            <mc:AlternateContent xmlns:mc="http://schemas.openxmlformats.org/markup-compatibility/2006">
              <mc:Choice xmlns:v="urn:schemas-microsoft-com:vml" Requires="v">
                <p:oleObj spid="_x0000_s32815" name="Equation" r:id="rId5" imgW="3708400" imgH="914400" progId="Equation.DSMT4">
                  <p:embed/>
                </p:oleObj>
              </mc:Choice>
              <mc:Fallback>
                <p:oleObj name="Equation" r:id="rId5" imgW="3708400" imgH="914400" progId="Equation.DSMT4">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963" y="3254371"/>
                        <a:ext cx="7097712" cy="1751013"/>
                      </a:xfrm>
                      <a:prstGeom prst="rect">
                        <a:avLst/>
                      </a:prstGeom>
                      <a:solidFill>
                        <a:srgbClr val="FFFF99"/>
                      </a:solidFill>
                    </p:spPr>
                  </p:pic>
                </p:oleObj>
              </mc:Fallback>
            </mc:AlternateContent>
          </a:graphicData>
        </a:graphic>
      </p:graphicFrame>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80</a:t>
            </a:fld>
            <a:endParaRPr lang="en-US" dirty="0"/>
          </a:p>
        </p:txBody>
      </p:sp>
      <p:sp>
        <p:nvSpPr>
          <p:cNvPr id="7"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8" name="Text Box 3"/>
          <p:cNvSpPr txBox="1">
            <a:spLocks noChangeArrowheads="1"/>
          </p:cNvSpPr>
          <p:nvPr/>
        </p:nvSpPr>
        <p:spPr bwMode="auto">
          <a:xfrm>
            <a:off x="2069750" y="749155"/>
            <a:ext cx="4886221" cy="523220"/>
          </a:xfrm>
          <a:prstGeom prst="rect">
            <a:avLst/>
          </a:prstGeom>
          <a:noFill/>
          <a:ln w="9525">
            <a:noFill/>
            <a:miter lim="800000"/>
            <a:headEnd/>
            <a:tailEnd/>
          </a:ln>
        </p:spPr>
        <p:txBody>
          <a:bodyPr wrap="square">
            <a:spAutoFit/>
          </a:bodyPr>
          <a:lstStyle/>
          <a:p>
            <a:pPr algn="ctr" eaLnBrk="1" hangingPunct="1"/>
            <a:r>
              <a:rPr lang="en-US" sz="2800" dirty="0" smtClean="0">
                <a:solidFill>
                  <a:srgbClr val="FF0000"/>
                </a:solidFill>
                <a:latin typeface="Arial" charset="0"/>
              </a:rPr>
              <a:t>Resonant Input Resistance</a:t>
            </a:r>
            <a:endParaRPr lang="en-US" sz="2800" dirty="0">
              <a:solidFill>
                <a:srgbClr val="FF0000"/>
              </a:solidFill>
              <a:latin typeface="Arial" charset="0"/>
            </a:endParaRPr>
          </a:p>
        </p:txBody>
      </p:sp>
      <p:sp>
        <p:nvSpPr>
          <p:cNvPr id="9" name="TextBox 8"/>
          <p:cNvSpPr txBox="1"/>
          <p:nvPr/>
        </p:nvSpPr>
        <p:spPr>
          <a:xfrm>
            <a:off x="1375559" y="5337877"/>
            <a:ext cx="6483927" cy="1169551"/>
          </a:xfrm>
          <a:prstGeom prst="rect">
            <a:avLst/>
          </a:prstGeom>
          <a:solidFill>
            <a:srgbClr val="FFCCFF"/>
          </a:solidFill>
          <a:ln>
            <a:solidFill>
              <a:schemeClr val="tx1"/>
            </a:solidFill>
          </a:ln>
        </p:spPr>
        <p:txBody>
          <a:bodyPr wrap="square" rtlCol="0">
            <a:spAutoFit/>
          </a:bodyPr>
          <a:lstStyle/>
          <a:p>
            <a:pPr algn="ctr"/>
            <a:r>
              <a:rPr lang="en-US" sz="1400" b="1" dirty="0" smtClean="0">
                <a:latin typeface="Arial" pitchFamily="34" charset="0"/>
                <a:cs typeface="Arial" pitchFamily="34" charset="0"/>
              </a:rPr>
              <a:t>Comments:</a:t>
            </a:r>
            <a:r>
              <a:rPr lang="en-US" sz="1400" dirty="0" smtClean="0">
                <a:latin typeface="Arial" pitchFamily="34" charset="0"/>
                <a:cs typeface="Arial" pitchFamily="34" charset="0"/>
              </a:rPr>
              <a:t> </a:t>
            </a:r>
          </a:p>
          <a:p>
            <a:pPr algn="ctr"/>
            <a:r>
              <a:rPr lang="en-US" sz="1400" dirty="0" smtClean="0">
                <a:latin typeface="Arial" pitchFamily="34" charset="0"/>
                <a:cs typeface="Arial" pitchFamily="34" charset="0"/>
              </a:rPr>
              <a:t>For a lossless patch, the resonant resistance is approximately independent of the substrate thickness.  For a lossy patch it tends to zero as the substrate gets very thin. For a lossless patch it is inversely proportional to the square of the patch width and it is proportional to the substrate permittivity.</a:t>
            </a:r>
            <a:endParaRPr lang="en-US" sz="1400" dirty="0">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p:cNvGraphicFramePr>
            <a:graphicFrameLocks noChangeAspect="1"/>
          </p:cNvGraphicFramePr>
          <p:nvPr/>
        </p:nvGraphicFramePr>
        <p:xfrm>
          <a:off x="889001" y="5414877"/>
          <a:ext cx="1782948" cy="423948"/>
        </p:xfrm>
        <a:graphic>
          <a:graphicData uri="http://schemas.openxmlformats.org/presentationml/2006/ole">
            <mc:AlternateContent xmlns:mc="http://schemas.openxmlformats.org/markup-compatibility/2006">
              <mc:Choice xmlns:v="urn:schemas-microsoft-com:vml" Requires="v">
                <p:oleObj spid="_x0000_s23708" name="Equation" r:id="rId3" imgW="850531" imgH="203112" progId="Equation.DSMT4">
                  <p:embed/>
                </p:oleObj>
              </mc:Choice>
              <mc:Fallback>
                <p:oleObj name="Equation" r:id="rId3" imgW="850531" imgH="203112" progId="Equation.DSMT4">
                  <p:embed/>
                  <p:pic>
                    <p:nvPicPr>
                      <p:cNvPr id="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1" y="5414877"/>
                        <a:ext cx="1782948" cy="423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4"/>
          <p:cNvGraphicFramePr>
            <a:graphicFrameLocks noChangeAspect="1"/>
          </p:cNvGraphicFramePr>
          <p:nvPr/>
        </p:nvGraphicFramePr>
        <p:xfrm>
          <a:off x="1739900" y="2120900"/>
          <a:ext cx="5329238" cy="1209675"/>
        </p:xfrm>
        <a:graphic>
          <a:graphicData uri="http://schemas.openxmlformats.org/presentationml/2006/ole">
            <mc:AlternateContent xmlns:mc="http://schemas.openxmlformats.org/markup-compatibility/2006">
              <mc:Choice xmlns:v="urn:schemas-microsoft-com:vml" Requires="v">
                <p:oleObj spid="_x0000_s23709" name="Equation" r:id="rId5" imgW="2451100" imgH="558800" progId="Equation.DSMT4">
                  <p:embed/>
                </p:oleObj>
              </mc:Choice>
              <mc:Fallback>
                <p:oleObj name="Equation" r:id="rId5" imgW="2451100" imgH="558800" progId="Equation.DSMT4">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900" y="2120900"/>
                        <a:ext cx="5329238" cy="1209675"/>
                      </a:xfrm>
                      <a:prstGeom prst="rect">
                        <a:avLst/>
                      </a:prstGeom>
                      <a:solidFill>
                        <a:srgbClr val="FFFF99"/>
                      </a:solidFill>
                    </p:spPr>
                  </p:pic>
                </p:oleObj>
              </mc:Fallback>
            </mc:AlternateContent>
          </a:graphicData>
        </a:graphic>
      </p:graphicFrame>
      <p:sp>
        <p:nvSpPr>
          <p:cNvPr id="23559" name="Text Box 5"/>
          <p:cNvSpPr txBox="1">
            <a:spLocks noChangeArrowheads="1"/>
          </p:cNvSpPr>
          <p:nvPr/>
        </p:nvSpPr>
        <p:spPr bwMode="auto">
          <a:xfrm>
            <a:off x="2752838" y="5400675"/>
            <a:ext cx="2159000" cy="396875"/>
          </a:xfrm>
          <a:prstGeom prst="rect">
            <a:avLst/>
          </a:prstGeom>
          <a:noFill/>
          <a:ln w="9525">
            <a:noFill/>
            <a:miter lim="800000"/>
            <a:headEnd/>
            <a:tailEnd/>
          </a:ln>
        </p:spPr>
        <p:txBody>
          <a:bodyPr wrap="none">
            <a:spAutoFit/>
          </a:bodyPr>
          <a:lstStyle/>
          <a:p>
            <a:pPr eaLnBrk="1" hangingPunct="1"/>
            <a:r>
              <a:rPr lang="en-US" sz="2000" dirty="0">
                <a:latin typeface="Arial" charset="0"/>
              </a:rPr>
              <a:t>(Euler’s constant)</a:t>
            </a:r>
          </a:p>
        </p:txBody>
      </p:sp>
      <p:sp>
        <p:nvSpPr>
          <p:cNvPr id="23560" name="Text Box 6"/>
          <p:cNvSpPr txBox="1">
            <a:spLocks noChangeArrowheads="1"/>
          </p:cNvSpPr>
          <p:nvPr/>
        </p:nvSpPr>
        <p:spPr bwMode="auto">
          <a:xfrm>
            <a:off x="162626" y="885517"/>
            <a:ext cx="8764588" cy="461665"/>
          </a:xfrm>
          <a:prstGeom prst="rect">
            <a:avLst/>
          </a:prstGeom>
          <a:noFill/>
          <a:ln w="9525">
            <a:noFill/>
            <a:miter lim="800000"/>
            <a:headEnd/>
            <a:tailEnd/>
          </a:ln>
        </p:spPr>
        <p:txBody>
          <a:bodyPr>
            <a:spAutoFit/>
          </a:bodyPr>
          <a:lstStyle/>
          <a:p>
            <a:pPr eaLnBrk="1" hangingPunct="1"/>
            <a:r>
              <a:rPr lang="en-US" sz="2400" dirty="0">
                <a:solidFill>
                  <a:srgbClr val="FF0000"/>
                </a:solidFill>
                <a:latin typeface="Arial" charset="0"/>
              </a:rPr>
              <a:t>Approximate CAD formula for </a:t>
            </a:r>
            <a:r>
              <a:rPr lang="en-US" sz="2400" dirty="0" smtClean="0">
                <a:solidFill>
                  <a:srgbClr val="FF0000"/>
                </a:solidFill>
                <a:latin typeface="Arial" charset="0"/>
              </a:rPr>
              <a:t>probe</a:t>
            </a:r>
            <a:r>
              <a:rPr lang="en-US" sz="2400" dirty="0">
                <a:solidFill>
                  <a:srgbClr val="FF0000"/>
                </a:solidFill>
                <a:latin typeface="Arial" charset="0"/>
              </a:rPr>
              <a:t> </a:t>
            </a:r>
            <a:r>
              <a:rPr lang="en-US" sz="2400" dirty="0" smtClean="0">
                <a:solidFill>
                  <a:srgbClr val="FF0000"/>
                </a:solidFill>
                <a:latin typeface="Arial" charset="0"/>
              </a:rPr>
              <a:t>(feed) </a:t>
            </a:r>
            <a:r>
              <a:rPr lang="en-US" sz="2400" dirty="0">
                <a:solidFill>
                  <a:srgbClr val="FF0000"/>
                </a:solidFill>
                <a:latin typeface="Arial" charset="0"/>
              </a:rPr>
              <a:t>reactance (in Ohms)</a:t>
            </a:r>
          </a:p>
        </p:txBody>
      </p:sp>
      <p:graphicFrame>
        <p:nvGraphicFramePr>
          <p:cNvPr id="23556" name="Object 7"/>
          <p:cNvGraphicFramePr>
            <a:graphicFrameLocks noChangeAspect="1"/>
          </p:cNvGraphicFramePr>
          <p:nvPr/>
        </p:nvGraphicFramePr>
        <p:xfrm>
          <a:off x="1139825" y="4576763"/>
          <a:ext cx="1390650" cy="527050"/>
        </p:xfrm>
        <a:graphic>
          <a:graphicData uri="http://schemas.openxmlformats.org/presentationml/2006/ole">
            <mc:AlternateContent xmlns:mc="http://schemas.openxmlformats.org/markup-compatibility/2006">
              <mc:Choice xmlns:v="urn:schemas-microsoft-com:vml" Requires="v">
                <p:oleObj spid="_x0000_s23710" name="Equation" r:id="rId7" imgW="634725" imgH="241195" progId="Equation.DSMT4">
                  <p:embed/>
                </p:oleObj>
              </mc:Choice>
              <mc:Fallback>
                <p:oleObj name="Equation" r:id="rId7" imgW="634725" imgH="241195" progId="Equation.DSMT4">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9825" y="4576763"/>
                        <a:ext cx="13906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8"/>
          <p:cNvGraphicFramePr>
            <a:graphicFrameLocks noChangeAspect="1"/>
          </p:cNvGraphicFramePr>
          <p:nvPr/>
        </p:nvGraphicFramePr>
        <p:xfrm>
          <a:off x="1004888" y="6065838"/>
          <a:ext cx="3173412" cy="493712"/>
        </p:xfrm>
        <a:graphic>
          <a:graphicData uri="http://schemas.openxmlformats.org/presentationml/2006/ole">
            <mc:AlternateContent xmlns:mc="http://schemas.openxmlformats.org/markup-compatibility/2006">
              <mc:Choice xmlns:v="urn:schemas-microsoft-com:vml" Requires="v">
                <p:oleObj spid="_x0000_s23711" name="Equation" r:id="rId9" imgW="1713756" imgH="266584" progId="Equation.DSMT4">
                  <p:embed/>
                </p:oleObj>
              </mc:Choice>
              <mc:Fallback>
                <p:oleObj name="Equation" r:id="rId9" imgW="1713756" imgH="266584" progId="Equation.DSMT4">
                  <p:embed/>
                  <p:pic>
                    <p:nvPicPr>
                      <p:cNvPr id="0" name="Picture 1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888" y="6065838"/>
                        <a:ext cx="3173412"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1" name="Text Box 9"/>
          <p:cNvSpPr txBox="1">
            <a:spLocks noChangeArrowheads="1"/>
          </p:cNvSpPr>
          <p:nvPr/>
        </p:nvSpPr>
        <p:spPr bwMode="auto">
          <a:xfrm>
            <a:off x="2020392" y="1617208"/>
            <a:ext cx="2023311"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a</a:t>
            </a:r>
            <a:r>
              <a:rPr lang="en-US" sz="2000" dirty="0">
                <a:latin typeface="Arial" charset="0"/>
              </a:rPr>
              <a:t> </a:t>
            </a:r>
            <a:r>
              <a:rPr lang="en-US" sz="2000" dirty="0">
                <a:latin typeface="Times New Roman" pitchFamily="18" charset="0"/>
                <a:cs typeface="Times New Roman" pitchFamily="18" charset="0"/>
              </a:rPr>
              <a:t>=</a:t>
            </a:r>
            <a:r>
              <a:rPr lang="en-US" sz="2000" dirty="0">
                <a:latin typeface="Arial" charset="0"/>
              </a:rPr>
              <a:t> probe radius</a:t>
            </a:r>
          </a:p>
        </p:txBody>
      </p:sp>
      <p:sp>
        <p:nvSpPr>
          <p:cNvPr id="23562" name="Text Box 10"/>
          <p:cNvSpPr txBox="1">
            <a:spLocks noChangeArrowheads="1"/>
          </p:cNvSpPr>
          <p:nvPr/>
        </p:nvSpPr>
        <p:spPr bwMode="auto">
          <a:xfrm>
            <a:off x="4693742" y="1628320"/>
            <a:ext cx="2023311"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h</a:t>
            </a:r>
            <a:r>
              <a:rPr lang="en-US" sz="2000" dirty="0">
                <a:latin typeface="Arial" charset="0"/>
              </a:rPr>
              <a:t> </a:t>
            </a:r>
            <a:r>
              <a:rPr lang="en-US" sz="2000" dirty="0">
                <a:latin typeface="Times New Roman" pitchFamily="18" charset="0"/>
                <a:cs typeface="Times New Roman" pitchFamily="18" charset="0"/>
              </a:rPr>
              <a:t>=</a:t>
            </a:r>
            <a:r>
              <a:rPr lang="en-US" sz="2000" dirty="0">
                <a:latin typeface="Arial" charset="0"/>
              </a:rPr>
              <a:t> probe height</a:t>
            </a:r>
          </a:p>
        </p:txBody>
      </p:sp>
      <p:sp>
        <p:nvSpPr>
          <p:cNvPr id="23563" name="TextBox 10"/>
          <p:cNvSpPr txBox="1">
            <a:spLocks noChangeArrowheads="1"/>
          </p:cNvSpPr>
          <p:nvPr/>
        </p:nvSpPr>
        <p:spPr bwMode="auto">
          <a:xfrm>
            <a:off x="2289404" y="3495443"/>
            <a:ext cx="4514850" cy="338137"/>
          </a:xfrm>
          <a:prstGeom prst="rect">
            <a:avLst/>
          </a:prstGeom>
          <a:noFill/>
          <a:ln w="9525">
            <a:noFill/>
            <a:miter lim="800000"/>
            <a:headEnd/>
            <a:tailEnd/>
          </a:ln>
        </p:spPr>
        <p:txBody>
          <a:bodyPr wrap="none">
            <a:spAutoFit/>
          </a:bodyPr>
          <a:lstStyle/>
          <a:p>
            <a:r>
              <a:rPr lang="en-US" sz="1600" dirty="0">
                <a:solidFill>
                  <a:srgbClr val="0000FF"/>
                </a:solidFill>
              </a:rPr>
              <a:t>This is based on an infinite parallel-plate model.</a:t>
            </a:r>
          </a:p>
        </p:txBody>
      </p:sp>
      <p:sp>
        <p:nvSpPr>
          <p:cNvPr id="12" name="Slide Number Placeholder 11"/>
          <p:cNvSpPr>
            <a:spLocks noGrp="1"/>
          </p:cNvSpPr>
          <p:nvPr>
            <p:ph type="sldNum" sz="quarter" idx="4"/>
          </p:nvPr>
        </p:nvSpPr>
        <p:spPr/>
        <p:txBody>
          <a:bodyPr/>
          <a:lstStyle/>
          <a:p>
            <a:pPr>
              <a:defRPr/>
            </a:pPr>
            <a:fld id="{70B0E88B-1183-42A5-A789-9A7FFF2AFA69}" type="slidenum">
              <a:rPr lang="en-US" smtClean="0"/>
              <a:pPr>
                <a:defRPr/>
              </a:pPr>
              <a:t>81</a:t>
            </a:fld>
            <a:endParaRPr lang="en-US" dirty="0"/>
          </a:p>
        </p:txBody>
      </p:sp>
      <p:grpSp>
        <p:nvGrpSpPr>
          <p:cNvPr id="34" name="Group 33"/>
          <p:cNvGrpSpPr/>
          <p:nvPr/>
        </p:nvGrpSpPr>
        <p:grpSpPr>
          <a:xfrm>
            <a:off x="4764481" y="4234543"/>
            <a:ext cx="3911434" cy="1894107"/>
            <a:chOff x="4644738" y="4376057"/>
            <a:chExt cx="3911434" cy="1894107"/>
          </a:xfrm>
        </p:grpSpPr>
        <p:sp>
          <p:nvSpPr>
            <p:cNvPr id="14" name="Rectangle 17"/>
            <p:cNvSpPr>
              <a:spLocks noChangeArrowheads="1"/>
            </p:cNvSpPr>
            <p:nvPr/>
          </p:nvSpPr>
          <p:spPr bwMode="auto">
            <a:xfrm>
              <a:off x="4644738" y="4974770"/>
              <a:ext cx="3911434" cy="76193"/>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5" name="Rectangle 18"/>
            <p:cNvSpPr>
              <a:spLocks noChangeArrowheads="1"/>
            </p:cNvSpPr>
            <p:nvPr/>
          </p:nvSpPr>
          <p:spPr bwMode="auto">
            <a:xfrm>
              <a:off x="4644738" y="4441364"/>
              <a:ext cx="3911433" cy="533400"/>
            </a:xfrm>
            <a:prstGeom prst="rect">
              <a:avLst/>
            </a:prstGeom>
            <a:solidFill>
              <a:srgbClr val="DDDDDD"/>
            </a:solidFill>
            <a:ln w="9525">
              <a:noFill/>
              <a:miter lim="800000"/>
              <a:headEnd/>
              <a:tailEnd/>
            </a:ln>
          </p:spPr>
          <p:txBody>
            <a:bodyPr wrap="none" anchor="ctr"/>
            <a:lstStyle/>
            <a:p>
              <a:endParaRPr lang="en-US"/>
            </a:p>
          </p:txBody>
        </p:sp>
        <p:sp>
          <p:nvSpPr>
            <p:cNvPr id="16" name="Rectangle 19"/>
            <p:cNvSpPr>
              <a:spLocks noChangeArrowheads="1"/>
            </p:cNvSpPr>
            <p:nvPr/>
          </p:nvSpPr>
          <p:spPr bwMode="auto">
            <a:xfrm>
              <a:off x="4659085" y="4376057"/>
              <a:ext cx="3897087" cy="6530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7" name="Rectangle 20"/>
            <p:cNvSpPr>
              <a:spLocks noChangeArrowheads="1"/>
            </p:cNvSpPr>
            <p:nvPr/>
          </p:nvSpPr>
          <p:spPr bwMode="auto">
            <a:xfrm>
              <a:off x="6854538" y="5050964"/>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Rectangle 21"/>
            <p:cNvSpPr>
              <a:spLocks noChangeArrowheads="1"/>
            </p:cNvSpPr>
            <p:nvPr/>
          </p:nvSpPr>
          <p:spPr bwMode="auto">
            <a:xfrm>
              <a:off x="6397338" y="5050964"/>
              <a:ext cx="76200"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 name="Rectangle 22"/>
            <p:cNvSpPr>
              <a:spLocks noChangeArrowheads="1"/>
            </p:cNvSpPr>
            <p:nvPr/>
          </p:nvSpPr>
          <p:spPr bwMode="auto">
            <a:xfrm>
              <a:off x="6397338" y="4987464"/>
              <a:ext cx="569913" cy="635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 name="Rectangle 23"/>
            <p:cNvSpPr>
              <a:spLocks noChangeArrowheads="1"/>
            </p:cNvSpPr>
            <p:nvPr/>
          </p:nvSpPr>
          <p:spPr bwMode="auto">
            <a:xfrm>
              <a:off x="6625938" y="4441364"/>
              <a:ext cx="762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4"/>
            <p:cNvSpPr>
              <a:spLocks noChangeArrowheads="1"/>
            </p:cNvSpPr>
            <p:nvPr/>
          </p:nvSpPr>
          <p:spPr bwMode="auto">
            <a:xfrm>
              <a:off x="6952963" y="5058902"/>
              <a:ext cx="427038" cy="80963"/>
            </a:xfrm>
            <a:prstGeom prst="rect">
              <a:avLst/>
            </a:prstGeom>
            <a:solidFill>
              <a:schemeClr val="accent1"/>
            </a:solidFill>
            <a:ln w="9525">
              <a:noFill/>
              <a:miter lim="800000"/>
              <a:headEnd/>
              <a:tailEnd/>
            </a:ln>
          </p:spPr>
          <p:txBody>
            <a:bodyPr wrap="none" anchor="ctr"/>
            <a:lstStyle/>
            <a:p>
              <a:endParaRPr lang="en-US"/>
            </a:p>
          </p:txBody>
        </p:sp>
        <p:sp>
          <p:nvSpPr>
            <p:cNvPr id="22" name="Rectangle 25"/>
            <p:cNvSpPr>
              <a:spLocks noChangeArrowheads="1"/>
            </p:cNvSpPr>
            <p:nvPr/>
          </p:nvSpPr>
          <p:spPr bwMode="auto">
            <a:xfrm>
              <a:off x="5974610" y="5060489"/>
              <a:ext cx="427038" cy="80963"/>
            </a:xfrm>
            <a:prstGeom prst="rect">
              <a:avLst/>
            </a:prstGeom>
            <a:solidFill>
              <a:schemeClr val="accent1"/>
            </a:solidFill>
            <a:ln w="9525">
              <a:noFill/>
              <a:miter lim="800000"/>
              <a:headEnd/>
              <a:tailEnd/>
            </a:ln>
          </p:spPr>
          <p:txBody>
            <a:bodyPr wrap="none" anchor="ctr"/>
            <a:lstStyle/>
            <a:p>
              <a:endParaRPr lang="en-US"/>
            </a:p>
          </p:txBody>
        </p:sp>
        <p:graphicFrame>
          <p:nvGraphicFramePr>
            <p:cNvPr id="25" name="Object 4"/>
            <p:cNvGraphicFramePr>
              <a:graphicFrameLocks noChangeAspect="1"/>
            </p:cNvGraphicFramePr>
            <p:nvPr/>
          </p:nvGraphicFramePr>
          <p:xfrm>
            <a:off x="5447187" y="4467548"/>
            <a:ext cx="337463" cy="468993"/>
          </p:xfrm>
          <a:graphic>
            <a:graphicData uri="http://schemas.openxmlformats.org/presentationml/2006/ole">
              <mc:AlternateContent xmlns:mc="http://schemas.openxmlformats.org/markup-compatibility/2006">
                <mc:Choice xmlns:v="urn:schemas-microsoft-com:vml" Requires="v">
                  <p:oleObj spid="_x0000_s23712" name="Equation" r:id="rId11" imgW="165028" imgH="228501" progId="Equation.DSMT4">
                    <p:embed/>
                  </p:oleObj>
                </mc:Choice>
                <mc:Fallback>
                  <p:oleObj name="Equation" r:id="rId11" imgW="165028" imgH="228501" progId="Equation.DSMT4">
                    <p:embed/>
                    <p:pic>
                      <p:nvPicPr>
                        <p:cNvPr id="0" name="Picture 1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7187" y="4467548"/>
                          <a:ext cx="337463" cy="468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nvGraphicFramePr>
          <p:xfrm>
            <a:off x="7789875" y="4554633"/>
            <a:ext cx="236636" cy="332014"/>
          </p:xfrm>
          <a:graphic>
            <a:graphicData uri="http://schemas.openxmlformats.org/presentationml/2006/ole">
              <mc:AlternateContent xmlns:mc="http://schemas.openxmlformats.org/markup-compatibility/2006">
                <mc:Choice xmlns:v="urn:schemas-microsoft-com:vml" Requires="v">
                  <p:oleObj spid="_x0000_s23713" name="Equation" r:id="rId13" imgW="126725" imgH="177415" progId="Equation.DSMT4">
                    <p:embed/>
                  </p:oleObj>
                </mc:Choice>
                <mc:Fallback>
                  <p:oleObj name="Equation" r:id="rId13" imgW="126725" imgH="177415" progId="Equation.DSMT4">
                    <p:embed/>
                    <p:pic>
                      <p:nvPicPr>
                        <p:cNvPr id="0" name="Picture 1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9875" y="4554633"/>
                          <a:ext cx="236636" cy="332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bwMode="auto">
            <a:xfrm>
              <a:off x="8088088" y="4424004"/>
              <a:ext cx="0" cy="55517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1" name="Straight Arrow Connector 30"/>
            <p:cNvCxnSpPr/>
            <p:nvPr/>
          </p:nvCxnSpPr>
          <p:spPr bwMode="auto">
            <a:xfrm>
              <a:off x="6302829" y="4724400"/>
              <a:ext cx="315685"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2" name="Straight Arrow Connector 31"/>
            <p:cNvCxnSpPr/>
            <p:nvPr/>
          </p:nvCxnSpPr>
          <p:spPr bwMode="auto">
            <a:xfrm flipH="1">
              <a:off x="6716493" y="4724396"/>
              <a:ext cx="315685"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aphicFrame>
          <p:nvGraphicFramePr>
            <p:cNvPr id="33" name="Object 4"/>
            <p:cNvGraphicFramePr>
              <a:graphicFrameLocks noChangeAspect="1"/>
            </p:cNvGraphicFramePr>
            <p:nvPr/>
          </p:nvGraphicFramePr>
          <p:xfrm>
            <a:off x="7131731" y="4478111"/>
            <a:ext cx="377825" cy="331788"/>
          </p:xfrm>
          <a:graphic>
            <a:graphicData uri="http://schemas.openxmlformats.org/presentationml/2006/ole">
              <mc:AlternateContent xmlns:mc="http://schemas.openxmlformats.org/markup-compatibility/2006">
                <mc:Choice xmlns:v="urn:schemas-microsoft-com:vml" Requires="v">
                  <p:oleObj spid="_x0000_s23714" name="Equation" r:id="rId15" imgW="202936" imgH="177569" progId="Equation.DSMT4">
                    <p:embed/>
                  </p:oleObj>
                </mc:Choice>
                <mc:Fallback>
                  <p:oleObj name="Equation" r:id="rId15" imgW="202936" imgH="177569" progId="Equation.DSMT4">
                    <p:embed/>
                    <p:pic>
                      <p:nvPicPr>
                        <p:cNvPr id="0" name="Picture 1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1731" y="4478111"/>
                          <a:ext cx="37782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2145869" y="3174008"/>
          <a:ext cx="4302434" cy="1113505"/>
        </p:xfrm>
        <a:graphic>
          <a:graphicData uri="http://schemas.openxmlformats.org/presentationml/2006/ole">
            <mc:AlternateContent xmlns:mc="http://schemas.openxmlformats.org/markup-compatibility/2006">
              <mc:Choice xmlns:v="urn:schemas-microsoft-com:vml" Requires="v">
                <p:oleObj spid="_x0000_s24600" name="Equation" r:id="rId3" imgW="2451100" imgH="558800" progId="Equation.DSMT4">
                  <p:embed/>
                </p:oleObj>
              </mc:Choice>
              <mc:Fallback>
                <p:oleObj name="Equation" r:id="rId3" imgW="2451100" imgH="55880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869" y="3174008"/>
                        <a:ext cx="4302434" cy="1113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Text Box 4"/>
          <p:cNvSpPr txBox="1">
            <a:spLocks noChangeArrowheads="1"/>
          </p:cNvSpPr>
          <p:nvPr/>
        </p:nvSpPr>
        <p:spPr bwMode="auto">
          <a:xfrm>
            <a:off x="720499" y="1646388"/>
            <a:ext cx="7910512" cy="1323439"/>
          </a:xfrm>
          <a:prstGeom prst="rect">
            <a:avLst/>
          </a:prstGeom>
          <a:noFill/>
          <a:ln w="9525">
            <a:noFill/>
            <a:miter lim="800000"/>
            <a:headEnd/>
            <a:tailEnd/>
          </a:ln>
        </p:spPr>
        <p:txBody>
          <a:bodyPr>
            <a:spAutoFit/>
          </a:bodyPr>
          <a:lstStyle/>
          <a:p>
            <a:pPr marL="347663" indent="-347663" eaLnBrk="1" hangingPunct="1">
              <a:spcAft>
                <a:spcPts val="2400"/>
              </a:spcAft>
              <a:buFont typeface="Wingdings" pitchFamily="2" charset="2"/>
              <a:buChar char="Ø"/>
            </a:pPr>
            <a:r>
              <a:rPr lang="en-US" sz="2000" dirty="0">
                <a:solidFill>
                  <a:srgbClr val="0000FF"/>
                </a:solidFill>
                <a:latin typeface="Arial" charset="0"/>
              </a:rPr>
              <a:t>Feed (probe) reactance increases proportionally with substrate thickness </a:t>
            </a:r>
            <a:r>
              <a:rPr lang="en-US" sz="2000" i="1" dirty="0">
                <a:solidFill>
                  <a:srgbClr val="0000FF"/>
                </a:solidFill>
                <a:latin typeface="Times New Roman" pitchFamily="18" charset="0"/>
              </a:rPr>
              <a:t>h</a:t>
            </a:r>
            <a:r>
              <a:rPr lang="en-US" sz="2000" dirty="0">
                <a:solidFill>
                  <a:srgbClr val="0000FF"/>
                </a:solidFill>
                <a:latin typeface="Arial" charset="0"/>
              </a:rPr>
              <a:t>.</a:t>
            </a:r>
          </a:p>
          <a:p>
            <a:pPr marL="347663" indent="-347663" eaLnBrk="1" hangingPunct="1">
              <a:spcAft>
                <a:spcPts val="2400"/>
              </a:spcAft>
              <a:buFont typeface="Wingdings" pitchFamily="2" charset="2"/>
              <a:buChar char="Ø"/>
            </a:pPr>
            <a:r>
              <a:rPr lang="en-US" sz="2000" dirty="0">
                <a:solidFill>
                  <a:srgbClr val="0000FF"/>
                </a:solidFill>
                <a:latin typeface="Arial" charset="0"/>
              </a:rPr>
              <a:t>Feed reactance increases for smaller probe radius. </a:t>
            </a:r>
            <a:endParaRPr lang="en-US" sz="2000" i="1" dirty="0">
              <a:solidFill>
                <a:srgbClr val="0000FF"/>
              </a:solidFill>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82</a:t>
            </a:fld>
            <a:endParaRPr lang="en-US" dirty="0"/>
          </a:p>
        </p:txBody>
      </p:sp>
      <p:sp>
        <p:nvSpPr>
          <p:cNvPr id="6" name="TextBox 5"/>
          <p:cNvSpPr txBox="1"/>
          <p:nvPr/>
        </p:nvSpPr>
        <p:spPr>
          <a:xfrm>
            <a:off x="849086" y="5247404"/>
            <a:ext cx="7413171" cy="1200329"/>
          </a:xfrm>
          <a:prstGeom prst="rect">
            <a:avLst/>
          </a:prstGeom>
          <a:noFill/>
        </p:spPr>
        <p:txBody>
          <a:bodyPr wrap="square" rtlCol="0">
            <a:spAutoFit/>
          </a:bodyPr>
          <a:lstStyle/>
          <a:p>
            <a:pPr algn="ctr"/>
            <a:r>
              <a:rPr lang="en-US" dirty="0" smtClean="0">
                <a:latin typeface="Arial" pitchFamily="34" charset="0"/>
                <a:cs typeface="Arial" pitchFamily="34" charset="0"/>
              </a:rPr>
              <a:t>If the substrate gets too thick, the probe reactance will make it difficult to get an input match, and the bandwidth will suffer.</a:t>
            </a: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(Compensating techniques will be discussed later.) </a:t>
            </a:r>
            <a:endParaRPr lang="en-US" dirty="0">
              <a:latin typeface="Arial" pitchFamily="34" charset="0"/>
              <a:cs typeface="Arial" pitchFamily="34" charset="0"/>
            </a:endParaRPr>
          </a:p>
        </p:txBody>
      </p:sp>
      <p:sp>
        <p:nvSpPr>
          <p:cNvPr id="7" name="TextBox 6"/>
          <p:cNvSpPr txBox="1"/>
          <p:nvPr/>
        </p:nvSpPr>
        <p:spPr>
          <a:xfrm>
            <a:off x="566057" y="4703118"/>
            <a:ext cx="2032929"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Important point: </a:t>
            </a:r>
            <a:endParaRPr lang="en-US" sz="2000" dirty="0">
              <a:solidFill>
                <a:srgbClr val="FF0000"/>
              </a:solidFill>
              <a:latin typeface="Arial" pitchFamily="34" charset="0"/>
              <a:cs typeface="Arial" pitchFamily="34" charset="0"/>
            </a:endParaRPr>
          </a:p>
        </p:txBody>
      </p:sp>
      <p:sp>
        <p:nvSpPr>
          <p:cNvPr id="9"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10" name="TextBox 9"/>
          <p:cNvSpPr txBox="1"/>
          <p:nvPr/>
        </p:nvSpPr>
        <p:spPr>
          <a:xfrm>
            <a:off x="581979" y="924962"/>
            <a:ext cx="1765227"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Observations:</a:t>
            </a:r>
            <a:endParaRPr lang="en-US"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29992" y="850900"/>
            <a:ext cx="6832600" cy="501650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99331" name="Picture 3"/>
          <p:cNvPicPr>
            <a:picLocks noChangeAspect="1" noChangeArrowheads="1"/>
          </p:cNvPicPr>
          <p:nvPr/>
        </p:nvPicPr>
        <p:blipFill>
          <a:blip r:embed="rId3" cstate="print"/>
          <a:srcRect/>
          <a:stretch>
            <a:fillRect/>
          </a:stretch>
        </p:blipFill>
        <p:spPr bwMode="auto">
          <a:xfrm>
            <a:off x="531592" y="1081088"/>
            <a:ext cx="6578600" cy="4711700"/>
          </a:xfrm>
          <a:prstGeom prst="rect">
            <a:avLst/>
          </a:prstGeom>
          <a:noFill/>
          <a:ln w="9525">
            <a:noFill/>
            <a:miter lim="800000"/>
            <a:headEnd/>
            <a:tailEnd/>
          </a:ln>
        </p:spPr>
      </p:pic>
      <p:sp>
        <p:nvSpPr>
          <p:cNvPr id="99332" name="Text Box 4"/>
          <p:cNvSpPr txBox="1">
            <a:spLocks noChangeArrowheads="1"/>
          </p:cNvSpPr>
          <p:nvPr/>
        </p:nvSpPr>
        <p:spPr bwMode="auto">
          <a:xfrm>
            <a:off x="1462248" y="844695"/>
            <a:ext cx="5643562" cy="457200"/>
          </a:xfrm>
          <a:prstGeom prst="rect">
            <a:avLst/>
          </a:prstGeom>
          <a:noFill/>
          <a:ln w="9525">
            <a:noFill/>
            <a:miter lim="800000"/>
            <a:headEnd/>
            <a:tailEnd/>
          </a:ln>
        </p:spPr>
        <p:txBody>
          <a:bodyPr>
            <a:spAutoFit/>
          </a:bodyPr>
          <a:lstStyle/>
          <a:p>
            <a:pPr eaLnBrk="1" hangingPunct="1"/>
            <a:r>
              <a:rPr lang="en-US" sz="2400" dirty="0">
                <a:solidFill>
                  <a:schemeClr val="hlink"/>
                </a:solidFill>
                <a:latin typeface="Arial" charset="0"/>
              </a:rPr>
              <a:t>Results: Probe </a:t>
            </a:r>
            <a:r>
              <a:rPr lang="en-US" sz="2400" dirty="0" smtClean="0">
                <a:solidFill>
                  <a:schemeClr val="hlink"/>
                </a:solidFill>
                <a:latin typeface="Arial" charset="0"/>
              </a:rPr>
              <a:t>Reactance </a:t>
            </a:r>
            <a:r>
              <a:rPr lang="en-US" sz="2400" dirty="0">
                <a:solidFill>
                  <a:schemeClr val="hlink"/>
                </a:solidFill>
                <a:latin typeface="Arial" charset="0"/>
              </a:rPr>
              <a:t>(</a:t>
            </a:r>
            <a:r>
              <a:rPr lang="en-US" sz="2400" i="1" dirty="0">
                <a:solidFill>
                  <a:schemeClr val="hlink"/>
                </a:solidFill>
                <a:latin typeface="Times New Roman" pitchFamily="18" charset="0"/>
              </a:rPr>
              <a:t>X</a:t>
            </a:r>
            <a:r>
              <a:rPr lang="en-US" sz="2400" i="1" baseline="-25000" dirty="0">
                <a:solidFill>
                  <a:schemeClr val="hlink"/>
                </a:solidFill>
                <a:latin typeface="Times New Roman" pitchFamily="18" charset="0"/>
              </a:rPr>
              <a:t>f</a:t>
            </a:r>
            <a:r>
              <a:rPr lang="en-US" sz="2400" i="1" dirty="0">
                <a:solidFill>
                  <a:schemeClr val="hlink"/>
                </a:solidFill>
                <a:latin typeface="Times New Roman" pitchFamily="18" charset="0"/>
              </a:rPr>
              <a:t> </a:t>
            </a:r>
            <a:r>
              <a:rPr lang="en-US" sz="2400" dirty="0">
                <a:solidFill>
                  <a:schemeClr val="hlink"/>
                </a:solidFill>
                <a:latin typeface="Times New Roman" pitchFamily="18" charset="0"/>
              </a:rPr>
              <a:t>=</a:t>
            </a:r>
            <a:r>
              <a:rPr lang="en-US" sz="2400" i="1" dirty="0">
                <a:solidFill>
                  <a:schemeClr val="hlink"/>
                </a:solidFill>
                <a:latin typeface="Times New Roman" pitchFamily="18" charset="0"/>
              </a:rPr>
              <a:t>X</a:t>
            </a:r>
            <a:r>
              <a:rPr lang="en-US" sz="2400" i="1" baseline="-25000" dirty="0">
                <a:solidFill>
                  <a:schemeClr val="hlink"/>
                </a:solidFill>
                <a:latin typeface="Times New Roman" pitchFamily="18" charset="0"/>
              </a:rPr>
              <a:t>p</a:t>
            </a:r>
            <a:r>
              <a:rPr lang="en-US" sz="2400" dirty="0">
                <a:solidFill>
                  <a:schemeClr val="hlink"/>
                </a:solidFill>
                <a:latin typeface="Times New Roman" pitchFamily="18" charset="0"/>
              </a:rPr>
              <a:t>= </a:t>
            </a:r>
            <a:r>
              <a:rPr lang="en-US" sz="2400" i="1" dirty="0">
                <a:solidFill>
                  <a:schemeClr val="hlink"/>
                </a:solidFill>
                <a:latin typeface="Times New Roman" pitchFamily="18" charset="0"/>
                <a:sym typeface="Symbol" pitchFamily="18" charset="2"/>
              </a:rPr>
              <a:t>L</a:t>
            </a:r>
            <a:r>
              <a:rPr lang="en-US" sz="2400" i="1" baseline="-25000" dirty="0">
                <a:solidFill>
                  <a:schemeClr val="hlink"/>
                </a:solidFill>
                <a:latin typeface="Times New Roman" pitchFamily="18" charset="0"/>
                <a:sym typeface="Symbol" pitchFamily="18" charset="2"/>
              </a:rPr>
              <a:t>p</a:t>
            </a:r>
            <a:r>
              <a:rPr lang="en-US" sz="2400" dirty="0">
                <a:solidFill>
                  <a:schemeClr val="hlink"/>
                </a:solidFill>
                <a:latin typeface="Arial" charset="0"/>
                <a:sym typeface="Symbol" pitchFamily="18" charset="2"/>
              </a:rPr>
              <a:t>)</a:t>
            </a:r>
            <a:endParaRPr lang="en-US" sz="2400" baseline="-25000" dirty="0">
              <a:solidFill>
                <a:schemeClr val="hlink"/>
              </a:solidFill>
              <a:latin typeface="Arial" charset="0"/>
            </a:endParaRPr>
          </a:p>
        </p:txBody>
      </p:sp>
      <p:sp>
        <p:nvSpPr>
          <p:cNvPr id="99333" name="Text Box 5"/>
          <p:cNvSpPr txBox="1">
            <a:spLocks noChangeArrowheads="1"/>
          </p:cNvSpPr>
          <p:nvPr/>
        </p:nvSpPr>
        <p:spPr bwMode="auto">
          <a:xfrm>
            <a:off x="958850" y="6145213"/>
            <a:ext cx="2010487" cy="400110"/>
          </a:xfrm>
          <a:prstGeom prst="rect">
            <a:avLst/>
          </a:prstGeom>
          <a:solidFill>
            <a:srgbClr val="FFFF99"/>
          </a:solidFill>
          <a:ln w="9525">
            <a:noFill/>
            <a:miter lim="800000"/>
            <a:headEnd/>
            <a:tailEnd/>
          </a:ln>
        </p:spPr>
        <p:txBody>
          <a:bodyPr wrap="none">
            <a:spAutoFit/>
          </a:bodyPr>
          <a:lstStyle/>
          <a:p>
            <a:pPr eaLnBrk="1" hangingPunct="1"/>
            <a:r>
              <a:rPr lang="en-US" sz="2000" i="1" dirty="0" err="1">
                <a:latin typeface="Times New Roman" pitchFamily="18" charset="0"/>
              </a:rPr>
              <a:t>x</a:t>
            </a:r>
            <a:r>
              <a:rPr lang="en-US" sz="2000" i="1" baseline="-25000" dirty="0" err="1">
                <a:latin typeface="Times New Roman" pitchFamily="18" charset="0"/>
              </a:rPr>
              <a:t>r</a:t>
            </a:r>
            <a:r>
              <a:rPr lang="en-US" sz="2000" dirty="0">
                <a:latin typeface="Times New Roman" pitchFamily="18" charset="0"/>
              </a:rPr>
              <a:t> = 2 ( </a:t>
            </a:r>
            <a:r>
              <a:rPr lang="en-US" sz="2000" i="1" dirty="0">
                <a:latin typeface="Times New Roman" pitchFamily="18" charset="0"/>
              </a:rPr>
              <a:t>x</a:t>
            </a:r>
            <a:r>
              <a:rPr lang="en-US" sz="2000" baseline="-25000" dirty="0">
                <a:latin typeface="Times New Roman" pitchFamily="18" charset="0"/>
              </a:rPr>
              <a:t>0</a:t>
            </a:r>
            <a:r>
              <a:rPr lang="en-US" sz="2000" dirty="0">
                <a:latin typeface="Times New Roman" pitchFamily="18" charset="0"/>
              </a:rPr>
              <a:t> / </a:t>
            </a:r>
            <a:r>
              <a:rPr lang="en-US" sz="2000" i="1" dirty="0">
                <a:latin typeface="Times New Roman" pitchFamily="18" charset="0"/>
              </a:rPr>
              <a:t>L</a:t>
            </a:r>
            <a:r>
              <a:rPr lang="en-US" sz="2000" dirty="0">
                <a:latin typeface="Times New Roman" pitchFamily="18" charset="0"/>
              </a:rPr>
              <a:t>) - 1 </a:t>
            </a:r>
          </a:p>
        </p:txBody>
      </p:sp>
      <p:sp>
        <p:nvSpPr>
          <p:cNvPr id="99334" name="Text Box 6"/>
          <p:cNvSpPr txBox="1">
            <a:spLocks noChangeArrowheads="1"/>
          </p:cNvSpPr>
          <p:nvPr/>
        </p:nvSpPr>
        <p:spPr bwMode="auto">
          <a:xfrm>
            <a:off x="3248168" y="6006436"/>
            <a:ext cx="5425980" cy="584775"/>
          </a:xfrm>
          <a:prstGeom prst="rect">
            <a:avLst/>
          </a:prstGeom>
          <a:noFill/>
          <a:ln w="9525">
            <a:noFill/>
            <a:miter lim="800000"/>
            <a:headEnd/>
            <a:tailEnd/>
          </a:ln>
        </p:spPr>
        <p:txBody>
          <a:bodyPr wrap="square">
            <a:spAutoFit/>
          </a:bodyPr>
          <a:lstStyle/>
          <a:p>
            <a:pPr algn="ctr" eaLnBrk="1" hangingPunct="1"/>
            <a:r>
              <a:rPr lang="en-US" sz="1600" dirty="0" smtClean="0">
                <a:solidFill>
                  <a:srgbClr val="0000FF"/>
                </a:solidFill>
                <a:latin typeface="Arial" pitchFamily="34" charset="0"/>
                <a:cs typeface="Arial" pitchFamily="34" charset="0"/>
              </a:rPr>
              <a:t>The normalized feed location ratio </a:t>
            </a:r>
            <a:r>
              <a:rPr lang="en-US" sz="1600" i="1" dirty="0" err="1" smtClean="0">
                <a:solidFill>
                  <a:srgbClr val="0000FF"/>
                </a:solidFill>
                <a:latin typeface="Times New Roman" pitchFamily="18" charset="0"/>
              </a:rPr>
              <a:t>x</a:t>
            </a:r>
            <a:r>
              <a:rPr lang="en-US" sz="1600" i="1" baseline="-25000" dirty="0" err="1" smtClean="0">
                <a:solidFill>
                  <a:srgbClr val="0000FF"/>
                </a:solidFill>
                <a:latin typeface="Times New Roman" pitchFamily="18" charset="0"/>
              </a:rPr>
              <a:t>r</a:t>
            </a:r>
            <a:r>
              <a:rPr lang="en-US" sz="1600" dirty="0" smtClean="0">
                <a:solidFill>
                  <a:srgbClr val="0000FF"/>
                </a:solidFill>
                <a:latin typeface="Arial" charset="0"/>
              </a:rPr>
              <a:t> is </a:t>
            </a:r>
            <a:r>
              <a:rPr lang="en-US" sz="1600" dirty="0">
                <a:solidFill>
                  <a:srgbClr val="0000FF"/>
                </a:solidFill>
                <a:latin typeface="Arial" charset="0"/>
              </a:rPr>
              <a:t>zero at the center of the </a:t>
            </a:r>
            <a:r>
              <a:rPr lang="en-US" sz="1600" dirty="0" smtClean="0">
                <a:solidFill>
                  <a:srgbClr val="0000FF"/>
                </a:solidFill>
                <a:latin typeface="Arial" charset="0"/>
              </a:rPr>
              <a:t>patch (</a:t>
            </a:r>
            <a:r>
              <a:rPr lang="en-US" sz="1600" i="1" dirty="0" smtClean="0">
                <a:solidFill>
                  <a:srgbClr val="0000FF"/>
                </a:solidFill>
                <a:latin typeface="Times New Roman" pitchFamily="18" charset="0"/>
                <a:cs typeface="Times New Roman" pitchFamily="18" charset="0"/>
              </a:rPr>
              <a:t>x</a:t>
            </a:r>
            <a:r>
              <a:rPr lang="en-US" sz="1600" dirty="0" smtClean="0">
                <a:solidFill>
                  <a:srgbClr val="0000FF"/>
                </a:solidFill>
                <a:latin typeface="Times New Roman" pitchFamily="18" charset="0"/>
                <a:cs typeface="Times New Roman" pitchFamily="18" charset="0"/>
              </a:rPr>
              <a:t> = </a:t>
            </a:r>
            <a:r>
              <a:rPr lang="en-US" sz="1600" i="1" dirty="0" smtClean="0">
                <a:solidFill>
                  <a:srgbClr val="0000FF"/>
                </a:solidFill>
                <a:latin typeface="Times New Roman" pitchFamily="18" charset="0"/>
                <a:cs typeface="Times New Roman" pitchFamily="18" charset="0"/>
              </a:rPr>
              <a:t>L</a:t>
            </a:r>
            <a:r>
              <a:rPr lang="en-US" sz="1600" dirty="0" smtClean="0">
                <a:solidFill>
                  <a:srgbClr val="0000FF"/>
                </a:solidFill>
                <a:latin typeface="Times New Roman" pitchFamily="18" charset="0"/>
                <a:cs typeface="Times New Roman" pitchFamily="18" charset="0"/>
              </a:rPr>
              <a:t>/2</a:t>
            </a:r>
            <a:r>
              <a:rPr lang="en-US" sz="1600" dirty="0" smtClean="0">
                <a:solidFill>
                  <a:srgbClr val="0000FF"/>
                </a:solidFill>
                <a:latin typeface="Arial" charset="0"/>
              </a:rPr>
              <a:t>), </a:t>
            </a:r>
            <a:r>
              <a:rPr lang="en-US" sz="1600" dirty="0">
                <a:solidFill>
                  <a:srgbClr val="0000FF"/>
                </a:solidFill>
                <a:latin typeface="Arial" charset="0"/>
              </a:rPr>
              <a:t>and is </a:t>
            </a:r>
            <a:r>
              <a:rPr lang="en-US" sz="1600" dirty="0">
                <a:solidFill>
                  <a:srgbClr val="0000FF"/>
                </a:solidFill>
                <a:latin typeface="Times New Roman" pitchFamily="18" charset="0"/>
                <a:cs typeface="Times New Roman" pitchFamily="18" charset="0"/>
              </a:rPr>
              <a:t>1.0</a:t>
            </a:r>
            <a:r>
              <a:rPr lang="en-US" sz="1600" dirty="0">
                <a:solidFill>
                  <a:srgbClr val="0000FF"/>
                </a:solidFill>
                <a:latin typeface="Arial" charset="0"/>
              </a:rPr>
              <a:t> at </a:t>
            </a:r>
            <a:r>
              <a:rPr lang="en-US" sz="1600" dirty="0" smtClean="0">
                <a:solidFill>
                  <a:srgbClr val="0000FF"/>
                </a:solidFill>
                <a:latin typeface="Arial" charset="0"/>
              </a:rPr>
              <a:t>the patch edge (</a:t>
            </a:r>
            <a:r>
              <a:rPr lang="en-US" sz="1600" i="1" dirty="0" smtClean="0">
                <a:solidFill>
                  <a:srgbClr val="0000FF"/>
                </a:solidFill>
                <a:latin typeface="Times New Roman" pitchFamily="18" charset="0"/>
                <a:cs typeface="Times New Roman" pitchFamily="18" charset="0"/>
              </a:rPr>
              <a:t>x</a:t>
            </a:r>
            <a:r>
              <a:rPr lang="en-US" sz="1600" dirty="0" smtClean="0">
                <a:solidFill>
                  <a:srgbClr val="0000FF"/>
                </a:solidFill>
                <a:latin typeface="Times New Roman" pitchFamily="18" charset="0"/>
                <a:cs typeface="Times New Roman" pitchFamily="18" charset="0"/>
              </a:rPr>
              <a:t> = </a:t>
            </a:r>
            <a:r>
              <a:rPr lang="en-US" sz="1600" i="1" dirty="0" smtClean="0">
                <a:solidFill>
                  <a:srgbClr val="0000FF"/>
                </a:solidFill>
                <a:latin typeface="Times New Roman" pitchFamily="18" charset="0"/>
                <a:cs typeface="Times New Roman" pitchFamily="18" charset="0"/>
              </a:rPr>
              <a:t>L</a:t>
            </a:r>
            <a:r>
              <a:rPr lang="en-US" sz="1600" dirty="0" smtClean="0">
                <a:solidFill>
                  <a:srgbClr val="0000FF"/>
                </a:solidFill>
                <a:latin typeface="Arial" charset="0"/>
              </a:rPr>
              <a:t>).</a:t>
            </a:r>
            <a:endParaRPr lang="en-US" sz="1600" dirty="0">
              <a:solidFill>
                <a:srgbClr val="0000FF"/>
              </a:solidFill>
              <a:latin typeface="Arial" charset="0"/>
            </a:endParaRPr>
          </a:p>
        </p:txBody>
      </p:sp>
      <p:sp>
        <p:nvSpPr>
          <p:cNvPr id="99335" name="Text Box 7"/>
          <p:cNvSpPr txBox="1">
            <a:spLocks noChangeArrowheads="1"/>
          </p:cNvSpPr>
          <p:nvPr/>
        </p:nvSpPr>
        <p:spPr bwMode="auto">
          <a:xfrm>
            <a:off x="7519088" y="2369457"/>
            <a:ext cx="994183" cy="369332"/>
          </a:xfrm>
          <a:prstGeom prst="rect">
            <a:avLst/>
          </a:prstGeom>
          <a:noFill/>
          <a:ln w="9525">
            <a:noFill/>
            <a:miter lim="800000"/>
            <a:headEnd/>
            <a:tailEnd/>
          </a:ln>
        </p:spPr>
        <p:txBody>
          <a:bodyPr wrap="none">
            <a:spAutoFit/>
          </a:bodyPr>
          <a:lstStyle/>
          <a:p>
            <a:pPr eaLnBrk="1" hangingPunct="1"/>
            <a:r>
              <a:rPr lang="en-US" i="1" dirty="0">
                <a:latin typeface="Times New Roman" pitchFamily="18" charset="0"/>
                <a:sym typeface="Symbol" pitchFamily="18" charset="2"/>
              </a:rPr>
              <a:t></a:t>
            </a:r>
            <a:r>
              <a:rPr lang="en-US" i="1" baseline="-25000" dirty="0">
                <a:latin typeface="Times New Roman" pitchFamily="18" charset="0"/>
                <a:sym typeface="Symbol" pitchFamily="18" charset="2"/>
              </a:rPr>
              <a:t>r</a:t>
            </a:r>
            <a:r>
              <a:rPr lang="en-US" dirty="0">
                <a:latin typeface="Times New Roman" pitchFamily="18" charset="0"/>
              </a:rPr>
              <a:t> = 2.2 </a:t>
            </a:r>
          </a:p>
        </p:txBody>
      </p:sp>
      <p:sp>
        <p:nvSpPr>
          <p:cNvPr id="99336" name="Text Box 8"/>
          <p:cNvSpPr txBox="1">
            <a:spLocks noChangeArrowheads="1"/>
          </p:cNvSpPr>
          <p:nvPr/>
        </p:nvSpPr>
        <p:spPr bwMode="auto">
          <a:xfrm>
            <a:off x="7566713" y="3136220"/>
            <a:ext cx="1103187" cy="369332"/>
          </a:xfrm>
          <a:prstGeom prst="rect">
            <a:avLst/>
          </a:prstGeom>
          <a:noFill/>
          <a:ln w="9525">
            <a:noFill/>
            <a:miter lim="800000"/>
            <a:headEnd/>
            <a:tailEnd/>
          </a:ln>
        </p:spPr>
        <p:txBody>
          <a:bodyPr wrap="none">
            <a:spAutoFit/>
          </a:bodyPr>
          <a:lstStyle/>
          <a:p>
            <a:pPr eaLnBrk="1" hangingPunct="1"/>
            <a:r>
              <a:rPr lang="en-US" i="1">
                <a:latin typeface="Times New Roman" pitchFamily="18" charset="0"/>
              </a:rPr>
              <a:t>W</a:t>
            </a:r>
            <a:r>
              <a:rPr lang="en-US">
                <a:latin typeface="Times New Roman" pitchFamily="18" charset="0"/>
              </a:rPr>
              <a:t>/</a:t>
            </a:r>
            <a:r>
              <a:rPr lang="en-US" i="1">
                <a:latin typeface="Times New Roman" pitchFamily="18" charset="0"/>
              </a:rPr>
              <a:t>L</a:t>
            </a:r>
            <a:r>
              <a:rPr lang="en-US">
                <a:latin typeface="Times New Roman" pitchFamily="18" charset="0"/>
              </a:rPr>
              <a:t> = 1.5</a:t>
            </a:r>
          </a:p>
        </p:txBody>
      </p:sp>
      <p:sp>
        <p:nvSpPr>
          <p:cNvPr id="99337" name="Text Box 9"/>
          <p:cNvSpPr txBox="1">
            <a:spLocks noChangeArrowheads="1"/>
          </p:cNvSpPr>
          <p:nvPr/>
        </p:nvSpPr>
        <p:spPr bwMode="auto">
          <a:xfrm>
            <a:off x="7558780" y="3831545"/>
            <a:ext cx="1519918" cy="369332"/>
          </a:xfrm>
          <a:prstGeom prst="rect">
            <a:avLst/>
          </a:prstGeom>
          <a:noFill/>
          <a:ln w="9525">
            <a:noFill/>
            <a:miter lim="800000"/>
            <a:headEnd/>
            <a:tailEnd/>
          </a:ln>
        </p:spPr>
        <p:txBody>
          <a:bodyPr wrap="square">
            <a:spAutoFit/>
          </a:bodyPr>
          <a:lstStyle/>
          <a:p>
            <a:pPr eaLnBrk="1" hangingPunct="1"/>
            <a:r>
              <a:rPr lang="en-US" i="1" dirty="0">
                <a:latin typeface="Times New Roman" pitchFamily="18" charset="0"/>
              </a:rPr>
              <a:t>h  </a:t>
            </a:r>
            <a:r>
              <a:rPr lang="en-US" dirty="0">
                <a:latin typeface="Times New Roman" pitchFamily="18" charset="0"/>
              </a:rPr>
              <a:t>= 0.0254 </a:t>
            </a:r>
            <a:r>
              <a:rPr lang="en-US" i="1" dirty="0">
                <a:latin typeface="Times New Roman" pitchFamily="18" charset="0"/>
                <a:sym typeface="Symbol" pitchFamily="18" charset="2"/>
              </a:rPr>
              <a:t></a:t>
            </a:r>
            <a:r>
              <a:rPr lang="en-US" baseline="-25000" dirty="0">
                <a:latin typeface="Times New Roman" pitchFamily="18" charset="0"/>
                <a:sym typeface="Symbol" pitchFamily="18" charset="2"/>
              </a:rPr>
              <a:t>0</a:t>
            </a:r>
            <a:r>
              <a:rPr lang="en-US" dirty="0">
                <a:latin typeface="Times New Roman" pitchFamily="18" charset="0"/>
              </a:rPr>
              <a:t> </a:t>
            </a:r>
          </a:p>
        </p:txBody>
      </p:sp>
      <p:sp>
        <p:nvSpPr>
          <p:cNvPr id="99338" name="Text Box 10"/>
          <p:cNvSpPr txBox="1">
            <a:spLocks noChangeArrowheads="1"/>
          </p:cNvSpPr>
          <p:nvPr/>
        </p:nvSpPr>
        <p:spPr bwMode="auto">
          <a:xfrm>
            <a:off x="7534963" y="4471307"/>
            <a:ext cx="1271581" cy="369332"/>
          </a:xfrm>
          <a:prstGeom prst="rect">
            <a:avLst/>
          </a:prstGeom>
          <a:noFill/>
          <a:ln w="9525">
            <a:noFill/>
            <a:miter lim="800000"/>
            <a:headEnd/>
            <a:tailEnd/>
          </a:ln>
        </p:spPr>
        <p:txBody>
          <a:bodyPr wrap="square">
            <a:spAutoFit/>
          </a:bodyPr>
          <a:lstStyle/>
          <a:p>
            <a:pPr eaLnBrk="1" hangingPunct="1"/>
            <a:r>
              <a:rPr lang="en-US" i="1" dirty="0">
                <a:latin typeface="Times New Roman" pitchFamily="18" charset="0"/>
              </a:rPr>
              <a:t>a</a:t>
            </a:r>
            <a:r>
              <a:rPr lang="en-US" dirty="0">
                <a:latin typeface="Times New Roman" pitchFamily="18" charset="0"/>
              </a:rPr>
              <a:t> = 0.5 m</a:t>
            </a:r>
            <a:r>
              <a:rPr lang="en-US" dirty="0">
                <a:latin typeface="Times New Roman" pitchFamily="18" charset="0"/>
                <a:sym typeface="Symbol" pitchFamily="18" charset="2"/>
              </a:rPr>
              <a:t>m</a:t>
            </a:r>
            <a:r>
              <a:rPr lang="en-US" dirty="0">
                <a:latin typeface="Times New Roman" pitchFamily="18" charset="0"/>
              </a:rPr>
              <a:t> </a:t>
            </a:r>
          </a:p>
        </p:txBody>
      </p:sp>
      <p:sp>
        <p:nvSpPr>
          <p:cNvPr id="11" name="Slide Number Placeholder 10"/>
          <p:cNvSpPr>
            <a:spLocks noGrp="1"/>
          </p:cNvSpPr>
          <p:nvPr>
            <p:ph type="sldNum" sz="quarter" idx="4"/>
          </p:nvPr>
        </p:nvSpPr>
        <p:spPr/>
        <p:txBody>
          <a:bodyPr/>
          <a:lstStyle/>
          <a:p>
            <a:pPr>
              <a:defRPr/>
            </a:pPr>
            <a:fld id="{70B0E88B-1183-42A5-A789-9A7FFF2AFA69}" type="slidenum">
              <a:rPr lang="en-US" smtClean="0"/>
              <a:pPr>
                <a:defRPr/>
              </a:pPr>
              <a:t>83</a:t>
            </a:fld>
            <a:endParaRPr lang="en-US" dirty="0"/>
          </a:p>
        </p:txBody>
      </p:sp>
      <p:graphicFrame>
        <p:nvGraphicFramePr>
          <p:cNvPr id="206849" name="Object 3"/>
          <p:cNvGraphicFramePr>
            <a:graphicFrameLocks noChangeAspect="1"/>
          </p:cNvGraphicFramePr>
          <p:nvPr/>
        </p:nvGraphicFramePr>
        <p:xfrm>
          <a:off x="4041555" y="5285451"/>
          <a:ext cx="325437" cy="509587"/>
        </p:xfrm>
        <a:graphic>
          <a:graphicData uri="http://schemas.openxmlformats.org/presentationml/2006/ole">
            <mc:AlternateContent xmlns:mc="http://schemas.openxmlformats.org/markup-compatibility/2006">
              <mc:Choice xmlns:v="urn:schemas-microsoft-com:vml" Requires="v">
                <p:oleObj spid="_x0000_s206871" name="Equation" r:id="rId4" imgW="165028" imgH="228501" progId="Equation.DSMT4">
                  <p:embed/>
                </p:oleObj>
              </mc:Choice>
              <mc:Fallback>
                <p:oleObj name="Equation" r:id="rId4" imgW="165028" imgH="228501"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555" y="5285451"/>
                        <a:ext cx="325437" cy="509587"/>
                      </a:xfrm>
                      <a:prstGeom prst="rect">
                        <a:avLst/>
                      </a:prstGeom>
                      <a:solidFill>
                        <a:schemeClr val="bg1"/>
                      </a:solidFill>
                    </p:spPr>
                  </p:pic>
                </p:oleObj>
              </mc:Fallback>
            </mc:AlternateContent>
          </a:graphicData>
        </a:graphic>
      </p:graphicFrame>
      <p:sp>
        <p:nvSpPr>
          <p:cNvPr id="13" name="TextBox 12"/>
          <p:cNvSpPr txBox="1"/>
          <p:nvPr/>
        </p:nvSpPr>
        <p:spPr>
          <a:xfrm>
            <a:off x="968835" y="5334001"/>
            <a:ext cx="854721" cy="369332"/>
          </a:xfrm>
          <a:prstGeom prst="rect">
            <a:avLst/>
          </a:prstGeom>
          <a:noFill/>
        </p:spPr>
        <p:txBody>
          <a:bodyPr wrap="none" rtlCol="0">
            <a:spAutoFit/>
          </a:bodyPr>
          <a:lstStyle/>
          <a:p>
            <a:r>
              <a:rPr lang="en-US" dirty="0" smtClean="0">
                <a:solidFill>
                  <a:srgbClr val="FF0000"/>
                </a:solidFill>
              </a:rPr>
              <a:t>Center</a:t>
            </a:r>
            <a:endParaRPr lang="en-US" dirty="0">
              <a:solidFill>
                <a:srgbClr val="FF0000"/>
              </a:solidFill>
            </a:endParaRPr>
          </a:p>
        </p:txBody>
      </p:sp>
      <p:sp>
        <p:nvSpPr>
          <p:cNvPr id="16" name="TextBox 15"/>
          <p:cNvSpPr txBox="1"/>
          <p:nvPr/>
        </p:nvSpPr>
        <p:spPr>
          <a:xfrm>
            <a:off x="6553207" y="5366657"/>
            <a:ext cx="692818" cy="369332"/>
          </a:xfrm>
          <a:prstGeom prst="rect">
            <a:avLst/>
          </a:prstGeom>
          <a:noFill/>
        </p:spPr>
        <p:txBody>
          <a:bodyPr wrap="none" rtlCol="0">
            <a:spAutoFit/>
          </a:bodyPr>
          <a:lstStyle/>
          <a:p>
            <a:r>
              <a:rPr lang="en-US" dirty="0" smtClean="0">
                <a:solidFill>
                  <a:srgbClr val="FF0000"/>
                </a:solidFill>
              </a:rPr>
              <a:t>Edge</a:t>
            </a:r>
            <a:endParaRPr lang="en-US" dirty="0">
              <a:solidFill>
                <a:srgbClr val="FF0000"/>
              </a:solidFill>
            </a:endParaRPr>
          </a:p>
        </p:txBody>
      </p:sp>
      <p:sp>
        <p:nvSpPr>
          <p:cNvPr id="15" name="TextBox 14"/>
          <p:cNvSpPr txBox="1"/>
          <p:nvPr/>
        </p:nvSpPr>
        <p:spPr>
          <a:xfrm>
            <a:off x="3973291" y="1817914"/>
            <a:ext cx="2025555" cy="369332"/>
          </a:xfrm>
          <a:prstGeom prst="rect">
            <a:avLst/>
          </a:prstGeom>
          <a:solidFill>
            <a:srgbClr val="FFFF99"/>
          </a:solidFill>
        </p:spPr>
        <p:txBody>
          <a:bodyPr wrap="none" rtlCol="0">
            <a:spAutoFit/>
          </a:bodyPr>
          <a:lstStyle/>
          <a:p>
            <a:r>
              <a:rPr lang="en-US" dirty="0" smtClean="0"/>
              <a:t>Rectangular patch</a:t>
            </a:r>
            <a:endParaRPr lang="en-US" dirty="0"/>
          </a:p>
        </p:txBody>
      </p:sp>
      <p:grpSp>
        <p:nvGrpSpPr>
          <p:cNvPr id="32" name="Group 31"/>
          <p:cNvGrpSpPr/>
          <p:nvPr/>
        </p:nvGrpSpPr>
        <p:grpSpPr>
          <a:xfrm>
            <a:off x="5265605" y="2724780"/>
            <a:ext cx="1639907" cy="2163943"/>
            <a:chOff x="5265605" y="2724780"/>
            <a:chExt cx="1639907" cy="2163943"/>
          </a:xfrm>
        </p:grpSpPr>
        <p:sp>
          <p:nvSpPr>
            <p:cNvPr id="19" name="Text Box 7"/>
            <p:cNvSpPr txBox="1">
              <a:spLocks noChangeArrowheads="1"/>
            </p:cNvSpPr>
            <p:nvPr/>
          </p:nvSpPr>
          <p:spPr bwMode="auto">
            <a:xfrm>
              <a:off x="5265605" y="4434698"/>
              <a:ext cx="327334" cy="400110"/>
            </a:xfrm>
            <a:prstGeom prst="rect">
              <a:avLst/>
            </a:prstGeom>
            <a:noFill/>
            <a:ln w="9525">
              <a:noFill/>
              <a:miter lim="800000"/>
              <a:headEnd/>
              <a:tailEnd/>
            </a:ln>
          </p:spPr>
          <p:txBody>
            <a:bodyPr wrap="none">
              <a:spAutoFit/>
            </a:bodyPr>
            <a:lstStyle/>
            <a:p>
              <a:pPr eaLnBrk="1" hangingPunct="1"/>
              <a:r>
                <a:rPr lang="en-US" sz="2000">
                  <a:latin typeface="Arial" charset="0"/>
                </a:rPr>
                <a:t>L</a:t>
              </a:r>
            </a:p>
          </p:txBody>
        </p:sp>
        <p:sp>
          <p:nvSpPr>
            <p:cNvPr id="20" name="Rectangle 8"/>
            <p:cNvSpPr>
              <a:spLocks noChangeArrowheads="1"/>
            </p:cNvSpPr>
            <p:nvPr/>
          </p:nvSpPr>
          <p:spPr bwMode="auto">
            <a:xfrm>
              <a:off x="5279892" y="3285348"/>
              <a:ext cx="1203325" cy="1603375"/>
            </a:xfrm>
            <a:prstGeom prst="rect">
              <a:avLst/>
            </a:prstGeom>
            <a:solidFill>
              <a:srgbClr val="FF9900"/>
            </a:solidFill>
            <a:ln w="9525">
              <a:solidFill>
                <a:schemeClr val="tx1"/>
              </a:solidFill>
              <a:miter lim="800000"/>
              <a:headEnd/>
              <a:tailEnd/>
            </a:ln>
          </p:spPr>
          <p:txBody>
            <a:bodyPr wrap="none" anchor="ctr"/>
            <a:lstStyle/>
            <a:p>
              <a:endParaRPr lang="en-US" sz="2000"/>
            </a:p>
          </p:txBody>
        </p:sp>
        <p:sp>
          <p:nvSpPr>
            <p:cNvPr id="21" name="Text Box 9"/>
            <p:cNvSpPr txBox="1">
              <a:spLocks noChangeArrowheads="1"/>
            </p:cNvSpPr>
            <p:nvPr/>
          </p:nvSpPr>
          <p:spPr bwMode="auto">
            <a:xfrm>
              <a:off x="6475460" y="3635808"/>
              <a:ext cx="397866"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W</a:t>
              </a:r>
            </a:p>
          </p:txBody>
        </p:sp>
        <p:sp>
          <p:nvSpPr>
            <p:cNvPr id="22" name="Text Box 11"/>
            <p:cNvSpPr txBox="1">
              <a:spLocks noChangeArrowheads="1"/>
            </p:cNvSpPr>
            <p:nvPr/>
          </p:nvSpPr>
          <p:spPr bwMode="auto">
            <a:xfrm>
              <a:off x="5602355" y="3588123"/>
              <a:ext cx="745717" cy="338554"/>
            </a:xfrm>
            <a:prstGeom prst="rect">
              <a:avLst/>
            </a:prstGeom>
            <a:noFill/>
            <a:ln w="9525">
              <a:noFill/>
              <a:miter lim="800000"/>
              <a:headEnd/>
              <a:tailEnd/>
            </a:ln>
          </p:spPr>
          <p:txBody>
            <a:bodyPr wrap="none">
              <a:spAutoFit/>
            </a:bodyPr>
            <a:lstStyle/>
            <a:p>
              <a:pPr eaLnBrk="1" hangingPunct="1"/>
              <a:r>
                <a:rPr lang="en-US" sz="1600" dirty="0">
                  <a:latin typeface="Times New Roman" pitchFamily="18" charset="0"/>
                </a:rPr>
                <a:t>(</a:t>
              </a:r>
              <a:r>
                <a:rPr lang="en-US" sz="1600" i="1" dirty="0">
                  <a:latin typeface="Times New Roman" pitchFamily="18" charset="0"/>
                </a:rPr>
                <a:t>x</a:t>
              </a:r>
              <a:r>
                <a:rPr lang="en-US" sz="1600" baseline="-25000" dirty="0">
                  <a:latin typeface="Times New Roman" pitchFamily="18" charset="0"/>
                </a:rPr>
                <a:t>0</a:t>
              </a:r>
              <a:r>
                <a:rPr lang="en-US" sz="1600" dirty="0">
                  <a:latin typeface="Times New Roman" pitchFamily="18" charset="0"/>
                </a:rPr>
                <a:t>, </a:t>
              </a:r>
              <a:r>
                <a:rPr lang="en-US" sz="1600" i="1" dirty="0">
                  <a:latin typeface="Times New Roman" pitchFamily="18" charset="0"/>
                </a:rPr>
                <a:t>y</a:t>
              </a:r>
              <a:r>
                <a:rPr lang="en-US" sz="1600" baseline="-25000" dirty="0">
                  <a:latin typeface="Times New Roman" pitchFamily="18" charset="0"/>
                </a:rPr>
                <a:t>0</a:t>
              </a:r>
              <a:r>
                <a:rPr lang="en-US" sz="1600" dirty="0">
                  <a:latin typeface="Times New Roman" pitchFamily="18" charset="0"/>
                </a:rPr>
                <a:t>)</a:t>
              </a:r>
            </a:p>
          </p:txBody>
        </p:sp>
        <p:sp>
          <p:nvSpPr>
            <p:cNvPr id="23" name="Text Box 12"/>
            <p:cNvSpPr txBox="1">
              <a:spLocks noChangeArrowheads="1"/>
            </p:cNvSpPr>
            <p:nvPr/>
          </p:nvSpPr>
          <p:spPr bwMode="auto">
            <a:xfrm>
              <a:off x="5710105" y="4488423"/>
              <a:ext cx="327334"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L</a:t>
              </a:r>
            </a:p>
          </p:txBody>
        </p:sp>
        <p:sp>
          <p:nvSpPr>
            <p:cNvPr id="24" name="Line 13"/>
            <p:cNvSpPr>
              <a:spLocks noChangeShapeType="1"/>
            </p:cNvSpPr>
            <p:nvPr/>
          </p:nvSpPr>
          <p:spPr bwMode="auto">
            <a:xfrm flipV="1">
              <a:off x="5322754" y="4098148"/>
              <a:ext cx="1168400" cy="0"/>
            </a:xfrm>
            <a:prstGeom prst="line">
              <a:avLst/>
            </a:prstGeom>
            <a:noFill/>
            <a:ln w="9525">
              <a:solidFill>
                <a:schemeClr val="tx1"/>
              </a:solidFill>
              <a:prstDash val="dash"/>
              <a:round/>
              <a:headEnd/>
              <a:tailEnd/>
            </a:ln>
          </p:spPr>
          <p:txBody>
            <a:bodyPr wrap="none"/>
            <a:lstStyle/>
            <a:p>
              <a:endParaRPr lang="en-US" sz="2000"/>
            </a:p>
          </p:txBody>
        </p:sp>
        <p:sp>
          <p:nvSpPr>
            <p:cNvPr id="25" name="Oval 10"/>
            <p:cNvSpPr>
              <a:spLocks noChangeArrowheads="1"/>
            </p:cNvSpPr>
            <p:nvPr/>
          </p:nvSpPr>
          <p:spPr bwMode="auto">
            <a:xfrm>
              <a:off x="6146505" y="4037823"/>
              <a:ext cx="123825" cy="123825"/>
            </a:xfrm>
            <a:prstGeom prst="ellipse">
              <a:avLst/>
            </a:prstGeom>
            <a:solidFill>
              <a:schemeClr val="accent1"/>
            </a:solidFill>
            <a:ln w="9525">
              <a:solidFill>
                <a:schemeClr val="tx1"/>
              </a:solidFill>
              <a:round/>
              <a:headEnd/>
              <a:tailEnd/>
            </a:ln>
          </p:spPr>
          <p:txBody>
            <a:bodyPr wrap="none" anchor="ctr"/>
            <a:lstStyle/>
            <a:p>
              <a:endParaRPr lang="en-US" sz="2000"/>
            </a:p>
          </p:txBody>
        </p:sp>
        <p:cxnSp>
          <p:nvCxnSpPr>
            <p:cNvPr id="26" name="Straight Arrow Connector 25"/>
            <p:cNvCxnSpPr/>
            <p:nvPr/>
          </p:nvCxnSpPr>
          <p:spPr bwMode="auto">
            <a:xfrm>
              <a:off x="6507381" y="4883776"/>
              <a:ext cx="350875"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27" name="Text Box 11"/>
            <p:cNvSpPr txBox="1">
              <a:spLocks noChangeArrowheads="1"/>
            </p:cNvSpPr>
            <p:nvPr/>
          </p:nvSpPr>
          <p:spPr bwMode="auto">
            <a:xfrm>
              <a:off x="6607032" y="4465608"/>
              <a:ext cx="298480" cy="400110"/>
            </a:xfrm>
            <a:prstGeom prst="rect">
              <a:avLst/>
            </a:prstGeom>
            <a:noFill/>
            <a:ln w="9525">
              <a:noFill/>
              <a:miter lim="800000"/>
              <a:headEnd/>
              <a:tailEnd/>
            </a:ln>
          </p:spPr>
          <p:txBody>
            <a:bodyPr wrap="none">
              <a:spAutoFit/>
            </a:bodyPr>
            <a:lstStyle/>
            <a:p>
              <a:pPr eaLnBrk="1" hangingPunct="1"/>
              <a:r>
                <a:rPr lang="en-US" sz="2000" i="1" dirty="0">
                  <a:latin typeface="Times New Roman" pitchFamily="18" charset="0"/>
                </a:rPr>
                <a:t>x</a:t>
              </a:r>
            </a:p>
          </p:txBody>
        </p:sp>
        <p:cxnSp>
          <p:nvCxnSpPr>
            <p:cNvPr id="28" name="Straight Arrow Connector 27"/>
            <p:cNvCxnSpPr/>
            <p:nvPr/>
          </p:nvCxnSpPr>
          <p:spPr bwMode="auto">
            <a:xfrm rot="5400000" flipH="1" flipV="1">
              <a:off x="5078206" y="3050327"/>
              <a:ext cx="404037"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29" name="Text Box 11"/>
            <p:cNvSpPr txBox="1">
              <a:spLocks noChangeArrowheads="1"/>
            </p:cNvSpPr>
            <p:nvPr/>
          </p:nvSpPr>
          <p:spPr bwMode="auto">
            <a:xfrm>
              <a:off x="5288035" y="2724780"/>
              <a:ext cx="298480" cy="400110"/>
            </a:xfrm>
            <a:prstGeom prst="rect">
              <a:avLst/>
            </a:prstGeom>
            <a:noFill/>
            <a:ln w="9525">
              <a:noFill/>
              <a:miter lim="800000"/>
              <a:headEnd/>
              <a:tailEnd/>
            </a:ln>
          </p:spPr>
          <p:txBody>
            <a:bodyPr wrap="none">
              <a:spAutoFit/>
            </a:bodyPr>
            <a:lstStyle/>
            <a:p>
              <a:pPr eaLnBrk="1" hangingPunct="1"/>
              <a:r>
                <a:rPr lang="en-US" sz="2000" i="1" dirty="0" smtClean="0">
                  <a:latin typeface="Times New Roman" pitchFamily="18" charset="0"/>
                </a:rPr>
                <a:t>y</a:t>
              </a:r>
              <a:endParaRPr lang="en-US" sz="2000" i="1" dirty="0">
                <a:latin typeface="Times New Roman" pitchFamily="18" charset="0"/>
              </a:endParaRPr>
            </a:p>
          </p:txBody>
        </p:sp>
        <p:cxnSp>
          <p:nvCxnSpPr>
            <p:cNvPr id="31" name="Straight Connector 30"/>
            <p:cNvCxnSpPr/>
            <p:nvPr/>
          </p:nvCxnSpPr>
          <p:spPr bwMode="auto">
            <a:xfrm>
              <a:off x="5854535" y="3966357"/>
              <a:ext cx="0" cy="28500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1529320" y="3705100"/>
            <a:ext cx="3696846" cy="246221"/>
          </a:xfrm>
          <a:prstGeom prst="rect">
            <a:avLst/>
          </a:prstGeom>
          <a:solidFill>
            <a:schemeClr val="bg1"/>
          </a:solidFill>
          <a:ln>
            <a:solidFill>
              <a:schemeClr val="tx1"/>
            </a:solidFill>
          </a:ln>
        </p:spPr>
        <p:txBody>
          <a:bodyPr wrap="none" rtlCol="0">
            <a:spAutoFit/>
          </a:bodyPr>
          <a:lstStyle/>
          <a:p>
            <a:r>
              <a:rPr lang="en-US" sz="1000" b="1" dirty="0" smtClean="0"/>
              <a:t>Note: </a:t>
            </a:r>
            <a:r>
              <a:rPr lang="en-US" sz="1000" dirty="0" smtClean="0"/>
              <a:t>“exact” means the cavity model with all infinite modes.</a:t>
            </a:r>
            <a:endParaRPr lang="en-US" sz="1000" dirty="0"/>
          </a:p>
        </p:txBody>
      </p:sp>
      <p:sp>
        <p:nvSpPr>
          <p:cNvPr id="33"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p:cNvGraphicFramePr>
            <a:graphicFrameLocks noChangeAspect="1"/>
          </p:cNvGraphicFramePr>
          <p:nvPr/>
        </p:nvGraphicFramePr>
        <p:xfrm>
          <a:off x="2865954" y="4803988"/>
          <a:ext cx="2458522" cy="501510"/>
        </p:xfrm>
        <a:graphic>
          <a:graphicData uri="http://schemas.openxmlformats.org/presentationml/2006/ole">
            <mc:AlternateContent xmlns:mc="http://schemas.openxmlformats.org/markup-compatibility/2006">
              <mc:Choice xmlns:v="urn:schemas-microsoft-com:vml" Requires="v">
                <p:oleObj spid="_x0000_s33860" name="Equation" r:id="rId3" imgW="1244600" imgH="254000" progId="Equation.DSMT4">
                  <p:embed/>
                </p:oleObj>
              </mc:Choice>
              <mc:Fallback>
                <p:oleObj name="Equation" r:id="rId3" imgW="1244600" imgH="25400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954" y="4803988"/>
                        <a:ext cx="2458522" cy="501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Text Box 4"/>
          <p:cNvSpPr txBox="1">
            <a:spLocks noChangeArrowheads="1"/>
          </p:cNvSpPr>
          <p:nvPr/>
        </p:nvSpPr>
        <p:spPr bwMode="auto">
          <a:xfrm>
            <a:off x="1965613" y="4229049"/>
            <a:ext cx="883575" cy="400110"/>
          </a:xfrm>
          <a:prstGeom prst="rect">
            <a:avLst/>
          </a:prstGeom>
          <a:noFill/>
          <a:ln w="9525">
            <a:noFill/>
            <a:miter lim="800000"/>
            <a:headEnd/>
            <a:tailEnd/>
          </a:ln>
        </p:spPr>
        <p:txBody>
          <a:bodyPr wrap="none">
            <a:spAutoFit/>
          </a:bodyPr>
          <a:lstStyle/>
          <a:p>
            <a:pPr eaLnBrk="1" hangingPunct="1"/>
            <a:r>
              <a:rPr lang="en-US" sz="2000" dirty="0">
                <a:solidFill>
                  <a:srgbClr val="0000FF"/>
                </a:solidFill>
                <a:latin typeface="Arial" charset="0"/>
              </a:rPr>
              <a:t>where</a:t>
            </a:r>
          </a:p>
        </p:txBody>
      </p:sp>
      <p:graphicFrame>
        <p:nvGraphicFramePr>
          <p:cNvPr id="33795" name="Object 5"/>
          <p:cNvGraphicFramePr>
            <a:graphicFrameLocks noChangeAspect="1"/>
          </p:cNvGraphicFramePr>
          <p:nvPr/>
        </p:nvGraphicFramePr>
        <p:xfrm>
          <a:off x="1480231" y="1850675"/>
          <a:ext cx="5854019" cy="1191655"/>
        </p:xfrm>
        <a:graphic>
          <a:graphicData uri="http://schemas.openxmlformats.org/presentationml/2006/ole">
            <mc:AlternateContent xmlns:mc="http://schemas.openxmlformats.org/markup-compatibility/2006">
              <mc:Choice xmlns:v="urn:schemas-microsoft-com:vml" Requires="v">
                <p:oleObj spid="_x0000_s33861" name="Equation" r:id="rId5" imgW="2501900" imgH="508000" progId="Equation.DSMT4">
                  <p:embed/>
                </p:oleObj>
              </mc:Choice>
              <mc:Fallback>
                <p:oleObj name="Equation" r:id="rId5" imgW="2501900" imgH="508000" progId="Equation.DSMT4">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231" y="1850675"/>
                        <a:ext cx="5854019" cy="1191655"/>
                      </a:xfrm>
                      <a:prstGeom prst="rect">
                        <a:avLst/>
                      </a:prstGeom>
                      <a:solidFill>
                        <a:srgbClr val="FFFF99"/>
                      </a:solidFill>
                    </p:spPr>
                  </p:pic>
                </p:oleObj>
              </mc:Fallback>
            </mc:AlternateContent>
          </a:graphicData>
        </a:graphic>
      </p:graphicFrame>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84</a:t>
            </a:fld>
            <a:endParaRPr lang="en-US" dirty="0"/>
          </a:p>
        </p:txBody>
      </p:sp>
      <p:sp>
        <p:nvSpPr>
          <p:cNvPr id="7"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8" name="Text Box 3"/>
          <p:cNvSpPr txBox="1">
            <a:spLocks noChangeArrowheads="1"/>
          </p:cNvSpPr>
          <p:nvPr/>
        </p:nvSpPr>
        <p:spPr bwMode="auto">
          <a:xfrm>
            <a:off x="2041051" y="813480"/>
            <a:ext cx="4886221" cy="523220"/>
          </a:xfrm>
          <a:prstGeom prst="rect">
            <a:avLst/>
          </a:prstGeom>
          <a:noFill/>
          <a:ln w="9525">
            <a:noFill/>
            <a:miter lim="800000"/>
            <a:headEnd/>
            <a:tailEnd/>
          </a:ln>
        </p:spPr>
        <p:txBody>
          <a:bodyPr wrap="square">
            <a:spAutoFit/>
          </a:bodyPr>
          <a:lstStyle/>
          <a:p>
            <a:pPr algn="ctr" eaLnBrk="1" hangingPunct="1"/>
            <a:r>
              <a:rPr lang="en-US" sz="2800" dirty="0" smtClean="0">
                <a:solidFill>
                  <a:srgbClr val="FF0000"/>
                </a:solidFill>
                <a:latin typeface="Arial" charset="0"/>
              </a:rPr>
              <a:t>Directivity</a:t>
            </a:r>
            <a:endParaRPr lang="en-US" sz="2800" dirty="0">
              <a:solidFill>
                <a:srgbClr val="FF0000"/>
              </a:solidFill>
              <a:latin typeface="Arial" charset="0"/>
            </a:endParaRPr>
          </a:p>
        </p:txBody>
      </p:sp>
      <p:graphicFrame>
        <p:nvGraphicFramePr>
          <p:cNvPr id="33796" name="Object 3"/>
          <p:cNvGraphicFramePr>
            <a:graphicFrameLocks noChangeAspect="1"/>
          </p:cNvGraphicFramePr>
          <p:nvPr/>
        </p:nvGraphicFramePr>
        <p:xfrm>
          <a:off x="3908425" y="3462338"/>
          <a:ext cx="1222375" cy="468312"/>
        </p:xfrm>
        <a:graphic>
          <a:graphicData uri="http://schemas.openxmlformats.org/presentationml/2006/ole">
            <mc:AlternateContent xmlns:mc="http://schemas.openxmlformats.org/markup-compatibility/2006">
              <mc:Choice xmlns:v="urn:schemas-microsoft-com:vml" Requires="v">
                <p:oleObj spid="_x0000_s33862" name="Equation" r:id="rId7" imgW="698197" imgH="266584" progId="Equation.DSMT4">
                  <p:embed/>
                </p:oleObj>
              </mc:Choice>
              <mc:Fallback>
                <p:oleObj name="Equation" r:id="rId7" imgW="698197" imgH="266584" progId="Equation.DSMT4">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425" y="3462338"/>
                        <a:ext cx="1222375" cy="468312"/>
                      </a:xfrm>
                      <a:prstGeom prst="rect">
                        <a:avLst/>
                      </a:prstGeom>
                      <a:solidFill>
                        <a:srgbClr val="FFFF99"/>
                      </a:solidFill>
                    </p:spPr>
                  </p:pic>
                </p:oleObj>
              </mc:Fallback>
            </mc:AlternateContent>
          </a:graphicData>
        </a:graphic>
      </p:graphicFrame>
      <p:sp>
        <p:nvSpPr>
          <p:cNvPr id="9" name="TextBox 8"/>
          <p:cNvSpPr txBox="1"/>
          <p:nvPr/>
        </p:nvSpPr>
        <p:spPr>
          <a:xfrm>
            <a:off x="2089074" y="6054437"/>
            <a:ext cx="4468659" cy="338554"/>
          </a:xfrm>
          <a:prstGeom prst="rect">
            <a:avLst/>
          </a:prstGeom>
          <a:noFill/>
        </p:spPr>
        <p:txBody>
          <a:bodyPr wrap="none" rtlCol="0">
            <a:spAutoFit/>
          </a:bodyPr>
          <a:lstStyle/>
          <a:p>
            <a:r>
              <a:rPr lang="en-US" sz="1600" dirty="0" smtClean="0">
                <a:latin typeface="Arial" pitchFamily="34" charset="0"/>
                <a:cs typeface="Arial" pitchFamily="34" charset="0"/>
              </a:rPr>
              <a:t>The constants </a:t>
            </a:r>
            <a:r>
              <a:rPr lang="en-US" sz="1600" i="1" dirty="0" smtClean="0">
                <a:latin typeface="Times New Roman" pitchFamily="18" charset="0"/>
                <a:cs typeface="Times New Roman" pitchFamily="18" charset="0"/>
              </a:rPr>
              <a:t>p</a:t>
            </a:r>
            <a:r>
              <a:rPr lang="en-US" sz="1600" dirty="0" smtClean="0">
                <a:latin typeface="Arial" pitchFamily="34" charset="0"/>
                <a:cs typeface="Arial" pitchFamily="34" charset="0"/>
              </a:rPr>
              <a:t> and </a:t>
            </a:r>
            <a:r>
              <a:rPr lang="en-US" sz="1600" i="1" dirty="0" smtClean="0">
                <a:latin typeface="Times New Roman" pitchFamily="18" charset="0"/>
                <a:cs typeface="Times New Roman" pitchFamily="18" charset="0"/>
              </a:rPr>
              <a:t>c</a:t>
            </a:r>
            <a:r>
              <a:rPr lang="en-US" sz="1600" baseline="-25000" dirty="0" smtClean="0">
                <a:latin typeface="Times New Roman" pitchFamily="18" charset="0"/>
                <a:cs typeface="Times New Roman" pitchFamily="18" charset="0"/>
              </a:rPr>
              <a:t>1</a:t>
            </a:r>
            <a:r>
              <a:rPr lang="en-US" sz="1600" dirty="0" smtClean="0">
                <a:latin typeface="Arial" pitchFamily="34" charset="0"/>
                <a:cs typeface="Arial" pitchFamily="34" charset="0"/>
              </a:rPr>
              <a:t> were defined previously.</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p:cNvGraphicFramePr>
            <a:graphicFrameLocks noChangeAspect="1"/>
          </p:cNvGraphicFramePr>
          <p:nvPr/>
        </p:nvGraphicFramePr>
        <p:xfrm>
          <a:off x="3456998" y="2710671"/>
          <a:ext cx="1477963" cy="966788"/>
        </p:xfrm>
        <a:graphic>
          <a:graphicData uri="http://schemas.openxmlformats.org/presentationml/2006/ole">
            <mc:AlternateContent xmlns:mc="http://schemas.openxmlformats.org/markup-compatibility/2006">
              <mc:Choice xmlns:v="urn:schemas-microsoft-com:vml" Requires="v">
                <p:oleObj spid="_x0000_s34840" name="Equation" r:id="rId3" imgW="660113" imgH="431613" progId="Equation.DSMT4">
                  <p:embed/>
                </p:oleObj>
              </mc:Choice>
              <mc:Fallback>
                <p:oleObj name="Equation" r:id="rId3" imgW="660113" imgH="431613"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998" y="2710671"/>
                        <a:ext cx="1477963" cy="966788"/>
                      </a:xfrm>
                      <a:prstGeom prst="rect">
                        <a:avLst/>
                      </a:prstGeom>
                      <a:solidFill>
                        <a:srgbClr val="FFFF99"/>
                      </a:solidFill>
                    </p:spPr>
                  </p:pic>
                </p:oleObj>
              </mc:Fallback>
            </mc:AlternateContent>
          </a:graphicData>
        </a:graphic>
      </p:graphicFrame>
      <p:sp>
        <p:nvSpPr>
          <p:cNvPr id="34820" name="Text Box 4"/>
          <p:cNvSpPr txBox="1">
            <a:spLocks noChangeArrowheads="1"/>
          </p:cNvSpPr>
          <p:nvPr/>
        </p:nvSpPr>
        <p:spPr bwMode="auto">
          <a:xfrm>
            <a:off x="1121002" y="1902737"/>
            <a:ext cx="2876550" cy="457200"/>
          </a:xfrm>
          <a:prstGeom prst="rect">
            <a:avLst/>
          </a:prstGeom>
          <a:noFill/>
          <a:ln w="9525">
            <a:noFill/>
            <a:miter lim="800000"/>
            <a:headEnd/>
            <a:tailEnd/>
          </a:ln>
        </p:spPr>
        <p:txBody>
          <a:bodyPr wrap="none">
            <a:spAutoFit/>
          </a:bodyPr>
          <a:lstStyle/>
          <a:p>
            <a:pPr eaLnBrk="1" hangingPunct="1"/>
            <a:r>
              <a:rPr lang="en-US" sz="2400" dirty="0">
                <a:solidFill>
                  <a:srgbClr val="0000FF"/>
                </a:solidFill>
                <a:latin typeface="Arial" charset="0"/>
              </a:rPr>
              <a:t>For thin substrates: </a:t>
            </a:r>
          </a:p>
        </p:txBody>
      </p:sp>
      <p:sp>
        <p:nvSpPr>
          <p:cNvPr id="34821" name="Text Box 5"/>
          <p:cNvSpPr txBox="1">
            <a:spLocks noChangeArrowheads="1"/>
          </p:cNvSpPr>
          <p:nvPr/>
        </p:nvSpPr>
        <p:spPr bwMode="auto">
          <a:xfrm>
            <a:off x="593499" y="4176037"/>
            <a:ext cx="7951787" cy="400110"/>
          </a:xfrm>
          <a:prstGeom prst="rect">
            <a:avLst/>
          </a:prstGeom>
          <a:noFill/>
          <a:ln w="9525">
            <a:noFill/>
            <a:miter lim="800000"/>
            <a:headEnd/>
            <a:tailEnd/>
          </a:ln>
        </p:spPr>
        <p:txBody>
          <a:bodyPr wrap="square">
            <a:spAutoFit/>
          </a:bodyPr>
          <a:lstStyle/>
          <a:p>
            <a:pPr eaLnBrk="1" hangingPunct="1"/>
            <a:r>
              <a:rPr lang="en-US" sz="2000" dirty="0">
                <a:latin typeface="Arial" charset="0"/>
              </a:rPr>
              <a:t>(The directivity is essentially independent of the substrate thickness.) </a:t>
            </a:r>
          </a:p>
        </p:txBody>
      </p:sp>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85</a:t>
            </a:fld>
            <a:endParaRPr lang="en-US" dirty="0"/>
          </a:p>
        </p:txBody>
      </p:sp>
      <p:sp>
        <p:nvSpPr>
          <p:cNvPr id="7" name="Text Box 2"/>
          <p:cNvSpPr txBox="1">
            <a:spLocks noChangeArrowheads="1"/>
          </p:cNvSpPr>
          <p:nvPr/>
        </p:nvSpPr>
        <p:spPr bwMode="auto">
          <a:xfrm>
            <a:off x="2822592" y="0"/>
            <a:ext cx="321113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CAD </a:t>
            </a:r>
            <a:r>
              <a:rPr lang="en-US" sz="3600" dirty="0" smtClean="0">
                <a:solidFill>
                  <a:srgbClr val="FF9900"/>
                </a:solidFill>
                <a:latin typeface="Arial" charset="0"/>
              </a:rPr>
              <a:t>Formulas</a:t>
            </a:r>
            <a:endParaRPr lang="en-US" sz="3600" dirty="0">
              <a:solidFill>
                <a:srgbClr val="FF9900"/>
              </a:solidFill>
              <a:latin typeface="Arial" charset="0"/>
            </a:endParaRPr>
          </a:p>
        </p:txBody>
      </p:sp>
      <p:sp>
        <p:nvSpPr>
          <p:cNvPr id="8" name="Text Box 3"/>
          <p:cNvSpPr txBox="1">
            <a:spLocks noChangeArrowheads="1"/>
          </p:cNvSpPr>
          <p:nvPr/>
        </p:nvSpPr>
        <p:spPr bwMode="auto">
          <a:xfrm>
            <a:off x="1971778" y="901555"/>
            <a:ext cx="4886221" cy="461665"/>
          </a:xfrm>
          <a:prstGeom prst="rect">
            <a:avLst/>
          </a:prstGeom>
          <a:noFill/>
          <a:ln w="9525">
            <a:noFill/>
            <a:miter lim="800000"/>
            <a:headEnd/>
            <a:tailEnd/>
          </a:ln>
        </p:spPr>
        <p:txBody>
          <a:bodyPr wrap="square">
            <a:spAutoFit/>
          </a:bodyPr>
          <a:lstStyle/>
          <a:p>
            <a:pPr algn="ctr" eaLnBrk="1" hangingPunct="1"/>
            <a:r>
              <a:rPr lang="en-US" sz="2400" dirty="0" smtClean="0">
                <a:solidFill>
                  <a:srgbClr val="FF0000"/>
                </a:solidFill>
                <a:latin typeface="Arial" charset="0"/>
              </a:rPr>
              <a:t>Directivity (cont.)</a:t>
            </a:r>
            <a:endParaRPr lang="en-US" sz="2400" dirty="0">
              <a:solidFill>
                <a:srgbClr val="FF0000"/>
              </a:solidFill>
              <a:latin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17670" y="0"/>
            <a:ext cx="1810111" cy="707886"/>
          </a:xfrm>
          <a:prstGeom prst="rect">
            <a:avLst/>
          </a:prstGeom>
          <a:noFill/>
          <a:ln w="9525">
            <a:noFill/>
            <a:miter lim="800000"/>
            <a:headEnd/>
            <a:tailEnd/>
          </a:ln>
        </p:spPr>
        <p:txBody>
          <a:bodyPr wrap="none">
            <a:spAutoFit/>
          </a:bodyPr>
          <a:lstStyle/>
          <a:p>
            <a:pPr algn="ctr" eaLnBrk="1" hangingPunct="1"/>
            <a:r>
              <a:rPr lang="en-US" sz="4000" dirty="0" smtClean="0">
                <a:solidFill>
                  <a:srgbClr val="FF9900"/>
                </a:solidFill>
                <a:latin typeface="Arial" charset="0"/>
              </a:rPr>
              <a:t>Outline</a:t>
            </a:r>
            <a:endParaRPr lang="en-US" sz="4000" dirty="0">
              <a:solidFill>
                <a:srgbClr val="FF9900"/>
              </a:solidFill>
              <a:latin typeface="Arial" charset="0"/>
            </a:endParaRPr>
          </a:p>
        </p:txBody>
      </p:sp>
      <p:sp>
        <p:nvSpPr>
          <p:cNvPr id="69636" name="Text Box 4"/>
          <p:cNvSpPr txBox="1">
            <a:spLocks noChangeArrowheads="1"/>
          </p:cNvSpPr>
          <p:nvPr/>
        </p:nvSpPr>
        <p:spPr bwMode="auto">
          <a:xfrm>
            <a:off x="317418" y="963881"/>
            <a:ext cx="8557367" cy="5478423"/>
          </a:xfrm>
          <a:prstGeom prst="rect">
            <a:avLst/>
          </a:prstGeom>
          <a:noFill/>
          <a:ln w="9525">
            <a:noFill/>
            <a:miter lim="800000"/>
            <a:headEnd/>
            <a:tailEnd/>
          </a:ln>
        </p:spPr>
        <p:txBody>
          <a:bodyPr wrap="square">
            <a:spAutoFit/>
          </a:bodyPr>
          <a:lstStyle/>
          <a:p>
            <a:pPr marL="225425" indent="-225425" eaLnBrk="1" hangingPunct="1">
              <a:spcAft>
                <a:spcPct val="50000"/>
              </a:spcAft>
              <a:buFont typeface="Wingdings" pitchFamily="2" charset="2"/>
              <a:buChar char="v"/>
            </a:pPr>
            <a:r>
              <a:rPr lang="en-US" sz="2000" dirty="0" smtClean="0">
                <a:latin typeface="Arial" charset="0"/>
              </a:rPr>
              <a:t> Overview of microstrip antennas</a:t>
            </a:r>
          </a:p>
          <a:p>
            <a:pPr marL="225425" indent="-225425" eaLnBrk="1" hangingPunct="1">
              <a:spcAft>
                <a:spcPct val="50000"/>
              </a:spcAft>
              <a:buFont typeface="Wingdings" pitchFamily="2" charset="2"/>
              <a:buChar char="v"/>
            </a:pPr>
            <a:r>
              <a:rPr lang="en-US" sz="2000" dirty="0" smtClean="0">
                <a:latin typeface="Arial" charset="0"/>
              </a:rPr>
              <a:t> Feeding methods</a:t>
            </a:r>
          </a:p>
          <a:p>
            <a:pPr marL="225425" indent="-225425" eaLnBrk="1" hangingPunct="1">
              <a:spcAft>
                <a:spcPct val="50000"/>
              </a:spcAft>
              <a:buClr>
                <a:schemeClr val="tx1"/>
              </a:buClr>
              <a:buFont typeface="Wingdings" pitchFamily="2" charset="2"/>
              <a:buChar char="v"/>
            </a:pPr>
            <a:r>
              <a:rPr lang="en-US" sz="2000" dirty="0" smtClean="0">
                <a:solidFill>
                  <a:srgbClr val="FF0000"/>
                </a:solidFill>
                <a:latin typeface="Arial" charset="0"/>
              </a:rPr>
              <a:t> </a:t>
            </a:r>
            <a:r>
              <a:rPr lang="en-US" sz="2000" dirty="0" smtClean="0">
                <a:latin typeface="Arial" charset="0"/>
              </a:rPr>
              <a:t>Basic principles of operation </a:t>
            </a:r>
          </a:p>
          <a:p>
            <a:pPr marL="225425" indent="-225425" eaLnBrk="1" hangingPunct="1">
              <a:spcAft>
                <a:spcPct val="50000"/>
              </a:spcAft>
              <a:buFont typeface="Wingdings" pitchFamily="2" charset="2"/>
              <a:buChar char="v"/>
            </a:pPr>
            <a:r>
              <a:rPr lang="en-US" sz="2000" dirty="0" smtClean="0">
                <a:latin typeface="Arial" charset="0"/>
              </a:rPr>
              <a:t> General characteristics</a:t>
            </a:r>
          </a:p>
          <a:p>
            <a:pPr marL="225425" indent="-225425" eaLnBrk="1" hangingPunct="1">
              <a:spcAft>
                <a:spcPct val="50000"/>
              </a:spcAft>
              <a:buFont typeface="Wingdings" pitchFamily="2" charset="2"/>
              <a:buChar char="v"/>
            </a:pPr>
            <a:r>
              <a:rPr lang="en-US" sz="2000" dirty="0" smtClean="0">
                <a:latin typeface="Arial" charset="0"/>
              </a:rPr>
              <a:t> CAD Formulas</a:t>
            </a:r>
          </a:p>
          <a:p>
            <a:pPr marL="225425" indent="-225425" eaLnBrk="1" hangingPunct="1">
              <a:spcAft>
                <a:spcPct val="50000"/>
              </a:spcAft>
              <a:buFont typeface="Wingdings" pitchFamily="2" charset="2"/>
              <a:buChar char="v"/>
            </a:pPr>
            <a:r>
              <a:rPr lang="en-US" sz="2000" dirty="0" smtClean="0">
                <a:latin typeface="Arial" charset="0"/>
              </a:rPr>
              <a:t> </a:t>
            </a:r>
            <a:r>
              <a:rPr lang="en-US" sz="2000" dirty="0" smtClean="0">
                <a:solidFill>
                  <a:srgbClr val="FF0000"/>
                </a:solidFill>
                <a:latin typeface="Arial" charset="0"/>
              </a:rPr>
              <a:t>Input Impedance </a:t>
            </a:r>
          </a:p>
          <a:p>
            <a:pPr marL="225425" indent="-225425" eaLnBrk="1" hangingPunct="1">
              <a:spcAft>
                <a:spcPct val="50000"/>
              </a:spcAft>
              <a:buFont typeface="Wingdings" pitchFamily="2" charset="2"/>
              <a:buChar char="v"/>
            </a:pPr>
            <a:r>
              <a:rPr lang="en-US" sz="2000" dirty="0" smtClean="0">
                <a:latin typeface="Arial" charset="0"/>
              </a:rPr>
              <a:t> Radiation pattern</a:t>
            </a:r>
          </a:p>
          <a:p>
            <a:pPr marL="225425" indent="-225425" eaLnBrk="1" hangingPunct="1">
              <a:spcAft>
                <a:spcPct val="50000"/>
              </a:spcAft>
              <a:buFont typeface="Wingdings" pitchFamily="2" charset="2"/>
              <a:buChar char="v"/>
            </a:pPr>
            <a:r>
              <a:rPr lang="en-US" sz="2000" dirty="0" smtClean="0">
                <a:latin typeface="Arial" charset="0"/>
              </a:rPr>
              <a:t> Circular polarization</a:t>
            </a:r>
          </a:p>
          <a:p>
            <a:pPr marL="225425" indent="-225425" eaLnBrk="1" hangingPunct="1">
              <a:spcAft>
                <a:spcPct val="50000"/>
              </a:spcAft>
              <a:buFont typeface="Wingdings" pitchFamily="2" charset="2"/>
              <a:buChar char="v"/>
            </a:pPr>
            <a:r>
              <a:rPr lang="en-US" sz="2000" dirty="0" smtClean="0">
                <a:latin typeface="Arial" charset="0"/>
              </a:rPr>
              <a:t> Circular patch</a:t>
            </a:r>
          </a:p>
          <a:p>
            <a:pPr marL="228600" indent="-228600" eaLnBrk="1" hangingPunct="1">
              <a:spcAft>
                <a:spcPct val="50000"/>
              </a:spcAft>
              <a:buFont typeface="Wingdings" pitchFamily="2" charset="2"/>
              <a:buChar char="v"/>
            </a:pPr>
            <a:r>
              <a:rPr lang="en-US" sz="2000" dirty="0" smtClean="0">
                <a:latin typeface="Arial" charset="0"/>
              </a:rPr>
              <a:t> Improving bandwidth </a:t>
            </a:r>
          </a:p>
          <a:p>
            <a:pPr marL="228600" indent="-228600" eaLnBrk="1" hangingPunct="1">
              <a:spcAft>
                <a:spcPct val="50000"/>
              </a:spcAft>
              <a:buFont typeface="Wingdings" pitchFamily="2" charset="2"/>
              <a:buChar char="v"/>
            </a:pPr>
            <a:r>
              <a:rPr lang="en-US" sz="2000" dirty="0" smtClean="0">
                <a:latin typeface="Arial" charset="0"/>
              </a:rPr>
              <a:t> Miniaturization </a:t>
            </a:r>
          </a:p>
          <a:p>
            <a:pPr marL="228600" indent="-228600" eaLnBrk="1" hangingPunct="1">
              <a:spcAft>
                <a:spcPct val="50000"/>
              </a:spcAft>
              <a:buFont typeface="Wingdings" pitchFamily="2" charset="2"/>
              <a:buChar char="v"/>
            </a:pPr>
            <a:r>
              <a:rPr lang="en-US" sz="2000" dirty="0" smtClean="0">
                <a:latin typeface="Arial" charset="0"/>
              </a:rPr>
              <a:t> Reducing surface waves and lateral radiation</a:t>
            </a:r>
            <a:endParaRPr lang="en-US" sz="2000" dirty="0">
              <a:latin typeface="Arial" charset="0"/>
            </a:endParaRP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5581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87</a:t>
            </a:fld>
            <a:endParaRPr lang="en-US" dirty="0"/>
          </a:p>
        </p:txBody>
      </p:sp>
      <p:sp>
        <p:nvSpPr>
          <p:cNvPr id="6" name="TextBox 5"/>
          <p:cNvSpPr txBox="1"/>
          <p:nvPr/>
        </p:nvSpPr>
        <p:spPr>
          <a:xfrm>
            <a:off x="402772" y="740229"/>
            <a:ext cx="8294914" cy="707886"/>
          </a:xfrm>
          <a:prstGeom prst="rect">
            <a:avLst/>
          </a:prstGeom>
          <a:noFill/>
        </p:spPr>
        <p:txBody>
          <a:bodyPr wrap="square" rtlCol="0">
            <a:spAutoFit/>
          </a:bodyPr>
          <a:lstStyle/>
          <a:p>
            <a:pPr algn="ctr"/>
            <a:r>
              <a:rPr lang="en-US" sz="2000" dirty="0" smtClean="0">
                <a:solidFill>
                  <a:srgbClr val="FF0000"/>
                </a:solidFill>
                <a:latin typeface="Arial" pitchFamily="34" charset="0"/>
                <a:cs typeface="Arial" pitchFamily="34" charset="0"/>
              </a:rPr>
              <a:t>Various models have been proposed over the years for calculating the</a:t>
            </a:r>
          </a:p>
          <a:p>
            <a:pPr algn="ctr"/>
            <a:r>
              <a:rPr lang="en-US" sz="2000" dirty="0" smtClean="0">
                <a:solidFill>
                  <a:srgbClr val="FF0000"/>
                </a:solidFill>
                <a:latin typeface="Arial" pitchFamily="34" charset="0"/>
                <a:cs typeface="Arial" pitchFamily="34" charset="0"/>
              </a:rPr>
              <a:t> input impedance of a microstrip patch antenna.</a:t>
            </a:r>
            <a:endParaRPr lang="en-US" sz="2000" dirty="0">
              <a:solidFill>
                <a:srgbClr val="FF0000"/>
              </a:solidFill>
              <a:latin typeface="Arial" pitchFamily="34" charset="0"/>
              <a:cs typeface="Arial" pitchFamily="34" charset="0"/>
            </a:endParaRPr>
          </a:p>
        </p:txBody>
      </p:sp>
      <p:sp>
        <p:nvSpPr>
          <p:cNvPr id="7" name="TextBox 6"/>
          <p:cNvSpPr txBox="1"/>
          <p:nvPr/>
        </p:nvSpPr>
        <p:spPr>
          <a:xfrm>
            <a:off x="1143001" y="1611085"/>
            <a:ext cx="6958828" cy="4708981"/>
          </a:xfrm>
          <a:prstGeom prst="rect">
            <a:avLst/>
          </a:prstGeom>
          <a:noFill/>
        </p:spPr>
        <p:txBody>
          <a:bodyPr wrap="none" rtlCol="0">
            <a:spAutoFit/>
          </a:bodyPr>
          <a:lstStyle/>
          <a:p>
            <a:pPr>
              <a:buSzPct val="80000"/>
              <a:buFont typeface="Wingdings" pitchFamily="2" charset="2"/>
              <a:buChar char="§"/>
            </a:pPr>
            <a:r>
              <a:rPr lang="en-US" sz="24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Transmission line model</a:t>
            </a:r>
          </a:p>
          <a:p>
            <a:pPr lvl="1">
              <a:buSzPct val="80000"/>
              <a:buFont typeface="Wingdings" pitchFamily="2" charset="2"/>
              <a:buChar char="Ø"/>
            </a:pPr>
            <a:r>
              <a:rPr lang="en-US" sz="2000" dirty="0" smtClean="0">
                <a:latin typeface="Arial" pitchFamily="34" charset="0"/>
                <a:cs typeface="Arial" pitchFamily="34" charset="0"/>
              </a:rPr>
              <a:t> </a:t>
            </a:r>
            <a:r>
              <a:rPr lang="en-US" sz="1600" dirty="0" smtClean="0">
                <a:latin typeface="Arial" pitchFamily="34" charset="0"/>
                <a:cs typeface="Arial" pitchFamily="34" charset="0"/>
              </a:rPr>
              <a:t>The first model introduced</a:t>
            </a:r>
          </a:p>
          <a:p>
            <a:pPr lvl="1">
              <a:buFont typeface="Wingdings" pitchFamily="2" charset="2"/>
              <a:buChar char="Ø"/>
            </a:pPr>
            <a:r>
              <a:rPr lang="en-US" sz="1600" dirty="0" smtClean="0">
                <a:latin typeface="Arial" pitchFamily="34" charset="0"/>
                <a:cs typeface="Arial" pitchFamily="34" charset="0"/>
              </a:rPr>
              <a:t>  Very simple </a:t>
            </a:r>
          </a:p>
          <a:p>
            <a:pPr lvl="1"/>
            <a:endParaRPr lang="en-US" sz="8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Cavity model (eigenfunction expansion)</a:t>
            </a:r>
          </a:p>
          <a:p>
            <a:pPr lvl="1">
              <a:buSzPct val="80000"/>
              <a:buFont typeface="Wingdings" pitchFamily="2" charset="2"/>
              <a:buChar char="Ø"/>
            </a:pPr>
            <a:r>
              <a:rPr lang="en-US" sz="2000" dirty="0" smtClean="0">
                <a:latin typeface="Arial" pitchFamily="34" charset="0"/>
                <a:cs typeface="Arial" pitchFamily="34" charset="0"/>
              </a:rPr>
              <a:t> </a:t>
            </a:r>
            <a:r>
              <a:rPr lang="en-US" sz="1600" dirty="0" smtClean="0">
                <a:latin typeface="Arial" pitchFamily="34" charset="0"/>
                <a:cs typeface="Arial" pitchFamily="34" charset="0"/>
              </a:rPr>
              <a:t>Simple yet accurate for thin substrates</a:t>
            </a:r>
          </a:p>
          <a:p>
            <a:pPr lvl="1">
              <a:buFont typeface="Wingdings" pitchFamily="2" charset="2"/>
              <a:buChar char="Ø"/>
            </a:pPr>
            <a:r>
              <a:rPr lang="en-US" sz="1600" dirty="0" smtClean="0">
                <a:latin typeface="Arial" pitchFamily="34" charset="0"/>
                <a:cs typeface="Arial" pitchFamily="34" charset="0"/>
              </a:rPr>
              <a:t>  Gives physical insight into operation </a:t>
            </a:r>
          </a:p>
          <a:p>
            <a:pPr lvl="1"/>
            <a:endParaRPr lang="en-US" sz="8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CAD circuit model</a:t>
            </a:r>
          </a:p>
          <a:p>
            <a:pPr lvl="1">
              <a:buSzPct val="80000"/>
              <a:buFont typeface="Wingdings" pitchFamily="2" charset="2"/>
              <a:buChar char="Ø"/>
            </a:pPr>
            <a:r>
              <a:rPr lang="en-US" sz="2000" dirty="0" smtClean="0">
                <a:latin typeface="Arial" pitchFamily="34" charset="0"/>
                <a:cs typeface="Arial" pitchFamily="34" charset="0"/>
              </a:rPr>
              <a:t> </a:t>
            </a:r>
            <a:r>
              <a:rPr lang="en-US" sz="1600" dirty="0" smtClean="0">
                <a:latin typeface="Arial" pitchFamily="34" charset="0"/>
                <a:cs typeface="Arial" pitchFamily="34" charset="0"/>
              </a:rPr>
              <a:t>Extremely simple and almost as accurate as the cavity model</a:t>
            </a:r>
          </a:p>
          <a:p>
            <a:pPr lvl="1"/>
            <a:endParaRPr lang="en-US" sz="8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Spectral-domain method</a:t>
            </a:r>
          </a:p>
          <a:p>
            <a:pPr lvl="1">
              <a:buSzPct val="80000"/>
              <a:buFont typeface="Wingdings" pitchFamily="2" charset="2"/>
              <a:buChar char="Ø"/>
            </a:pPr>
            <a:r>
              <a:rPr lang="en-US" sz="2000" dirty="0" smtClean="0">
                <a:latin typeface="Arial" pitchFamily="34" charset="0"/>
                <a:cs typeface="Arial" pitchFamily="34" charset="0"/>
              </a:rPr>
              <a:t> </a:t>
            </a:r>
            <a:r>
              <a:rPr lang="en-US" sz="1600" dirty="0" smtClean="0">
                <a:latin typeface="Arial" pitchFamily="34" charset="0"/>
                <a:cs typeface="Arial" pitchFamily="34" charset="0"/>
              </a:rPr>
              <a:t>More challenging to implement</a:t>
            </a:r>
          </a:p>
          <a:p>
            <a:pPr lvl="1">
              <a:buFont typeface="Wingdings" pitchFamily="2" charset="2"/>
              <a:buChar char="Ø"/>
            </a:pPr>
            <a:r>
              <a:rPr lang="en-US" sz="1600" dirty="0" smtClean="0">
                <a:latin typeface="Arial" pitchFamily="34" charset="0"/>
                <a:cs typeface="Arial" pitchFamily="34" charset="0"/>
              </a:rPr>
              <a:t>  Accounts rigorously for both radiation and  surface-wave excitation</a:t>
            </a:r>
          </a:p>
          <a:p>
            <a:pPr lvl="1"/>
            <a:endParaRPr lang="en-US" sz="8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Commercial software</a:t>
            </a:r>
          </a:p>
          <a:p>
            <a:pPr lvl="1">
              <a:buSzPct val="80000"/>
              <a:buFont typeface="Wingdings" pitchFamily="2" charset="2"/>
              <a:buChar char="Ø"/>
            </a:pPr>
            <a:r>
              <a:rPr lang="en-US" sz="2000" dirty="0" smtClean="0">
                <a:latin typeface="Arial" pitchFamily="34" charset="0"/>
                <a:cs typeface="Arial" pitchFamily="34" charset="0"/>
              </a:rPr>
              <a:t> </a:t>
            </a:r>
            <a:r>
              <a:rPr lang="en-US" sz="1600" dirty="0" smtClean="0">
                <a:latin typeface="Arial" pitchFamily="34" charset="0"/>
                <a:cs typeface="Arial" pitchFamily="34" charset="0"/>
              </a:rPr>
              <a:t>Very accurate</a:t>
            </a:r>
          </a:p>
          <a:p>
            <a:pPr lvl="1">
              <a:buFont typeface="Wingdings" pitchFamily="2" charset="2"/>
              <a:buChar char="Ø"/>
            </a:pPr>
            <a:r>
              <a:rPr lang="en-US" sz="1600" dirty="0" smtClean="0">
                <a:latin typeface="Arial" pitchFamily="34" charset="0"/>
                <a:cs typeface="Arial" pitchFamily="34" charset="0"/>
              </a:rPr>
              <a:t>  Can be time consuming </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88</a:t>
            </a:fld>
            <a:endParaRPr lang="en-US" dirty="0"/>
          </a:p>
        </p:txBody>
      </p:sp>
      <p:pic>
        <p:nvPicPr>
          <p:cNvPr id="401410" name="Picture 2"/>
          <p:cNvPicPr>
            <a:picLocks noChangeAspect="1" noChangeArrowheads="1"/>
          </p:cNvPicPr>
          <p:nvPr/>
        </p:nvPicPr>
        <p:blipFill>
          <a:blip r:embed="rId3" cstate="print"/>
          <a:srcRect/>
          <a:stretch>
            <a:fillRect/>
          </a:stretch>
        </p:blipFill>
        <p:spPr bwMode="auto">
          <a:xfrm>
            <a:off x="558350" y="1144257"/>
            <a:ext cx="3643539" cy="2735370"/>
          </a:xfrm>
          <a:prstGeom prst="rect">
            <a:avLst/>
          </a:prstGeom>
          <a:noFill/>
          <a:ln w="9525">
            <a:noFill/>
            <a:miter lim="800000"/>
            <a:headEnd/>
            <a:tailEnd/>
          </a:ln>
        </p:spPr>
      </p:pic>
      <p:pic>
        <p:nvPicPr>
          <p:cNvPr id="401411" name="Picture 3"/>
          <p:cNvPicPr>
            <a:picLocks noChangeAspect="1" noChangeArrowheads="1"/>
          </p:cNvPicPr>
          <p:nvPr/>
        </p:nvPicPr>
        <p:blipFill>
          <a:blip r:embed="rId4" cstate="print"/>
          <a:srcRect/>
          <a:stretch>
            <a:fillRect/>
          </a:stretch>
        </p:blipFill>
        <p:spPr bwMode="auto">
          <a:xfrm>
            <a:off x="4466334" y="1169909"/>
            <a:ext cx="3632636" cy="2727183"/>
          </a:xfrm>
          <a:prstGeom prst="rect">
            <a:avLst/>
          </a:prstGeom>
          <a:noFill/>
          <a:ln w="9525">
            <a:noFill/>
            <a:miter lim="800000"/>
            <a:headEnd/>
            <a:tailEnd/>
          </a:ln>
        </p:spPr>
      </p:pic>
      <p:pic>
        <p:nvPicPr>
          <p:cNvPr id="401412" name="Picture 4"/>
          <p:cNvPicPr>
            <a:picLocks noChangeAspect="1" noChangeArrowheads="1"/>
          </p:cNvPicPr>
          <p:nvPr/>
        </p:nvPicPr>
        <p:blipFill>
          <a:blip r:embed="rId5" cstate="print"/>
          <a:srcRect/>
          <a:stretch>
            <a:fillRect/>
          </a:stretch>
        </p:blipFill>
        <p:spPr bwMode="auto">
          <a:xfrm>
            <a:off x="620486" y="4068463"/>
            <a:ext cx="3581400" cy="2688720"/>
          </a:xfrm>
          <a:prstGeom prst="rect">
            <a:avLst/>
          </a:prstGeom>
          <a:noFill/>
          <a:ln w="9525">
            <a:noFill/>
            <a:miter lim="800000"/>
            <a:headEnd/>
            <a:tailEnd/>
          </a:ln>
        </p:spPr>
      </p:pic>
      <p:sp>
        <p:nvSpPr>
          <p:cNvPr id="9" name="TextBox 8"/>
          <p:cNvSpPr txBox="1"/>
          <p:nvPr/>
        </p:nvSpPr>
        <p:spPr>
          <a:xfrm>
            <a:off x="4397828" y="5388432"/>
            <a:ext cx="4310744" cy="1077218"/>
          </a:xfrm>
          <a:prstGeom prst="rect">
            <a:avLst/>
          </a:prstGeom>
          <a:solidFill>
            <a:srgbClr val="FFCCFF"/>
          </a:solidFill>
          <a:ln>
            <a:noFill/>
          </a:ln>
        </p:spPr>
        <p:txBody>
          <a:bodyPr wrap="square" rtlCol="0">
            <a:spAutoFit/>
          </a:bodyPr>
          <a:lstStyle/>
          <a:p>
            <a:pPr algn="ctr"/>
            <a:r>
              <a:rPr lang="en-US" sz="1600" dirty="0" smtClean="0">
                <a:latin typeface="Arial" pitchFamily="34" charset="0"/>
                <a:cs typeface="Arial" pitchFamily="34" charset="0"/>
              </a:rPr>
              <a:t>Results for a typical patch show that the first three methods agree very well, provided the correct </a:t>
            </a:r>
            <a:r>
              <a:rPr lang="en-US" sz="1600" i="1" dirty="0" smtClean="0">
                <a:latin typeface="Times New Roman" pitchFamily="18" charset="0"/>
                <a:cs typeface="Times New Roman" pitchFamily="18" charset="0"/>
              </a:rPr>
              <a:t>Q</a:t>
            </a:r>
            <a:r>
              <a:rPr lang="en-US" sz="1600" dirty="0" smtClean="0">
                <a:latin typeface="Arial" pitchFamily="34" charset="0"/>
                <a:cs typeface="Arial" pitchFamily="34" charset="0"/>
              </a:rPr>
              <a:t> is used and the probe inductance is accounted for. </a:t>
            </a:r>
            <a:endParaRPr lang="en-US" sz="1600" dirty="0">
              <a:latin typeface="Arial" pitchFamily="34" charset="0"/>
              <a:cs typeface="Arial" pitchFamily="34" charset="0"/>
            </a:endParaRPr>
          </a:p>
        </p:txBody>
      </p:sp>
      <p:sp>
        <p:nvSpPr>
          <p:cNvPr id="10" name="Rectangle 9"/>
          <p:cNvSpPr/>
          <p:nvPr/>
        </p:nvSpPr>
        <p:spPr bwMode="auto">
          <a:xfrm>
            <a:off x="1262742" y="1066804"/>
            <a:ext cx="359229" cy="23948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5323116" y="3058889"/>
            <a:ext cx="1034142" cy="19594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1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1413" name="Object 5"/>
          <p:cNvGraphicFramePr>
            <a:graphicFrameLocks noChangeAspect="1"/>
          </p:cNvGraphicFramePr>
          <p:nvPr/>
        </p:nvGraphicFramePr>
        <p:xfrm>
          <a:off x="4231924" y="4174488"/>
          <a:ext cx="1322387" cy="995362"/>
        </p:xfrm>
        <a:graphic>
          <a:graphicData uri="http://schemas.openxmlformats.org/presentationml/2006/ole">
            <mc:AlternateContent xmlns:mc="http://schemas.openxmlformats.org/markup-compatibility/2006">
              <mc:Choice xmlns:v="urn:schemas-microsoft-com:vml" Requires="v">
                <p:oleObj spid="_x0000_s401481" name="Equation" r:id="rId6" imgW="901309" imgH="672808" progId="Equation.DSMT4">
                  <p:embed/>
                </p:oleObj>
              </mc:Choice>
              <mc:Fallback>
                <p:oleObj name="Equation" r:id="rId6" imgW="901309" imgH="672808" progId="Equation.DSMT4">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924" y="4174488"/>
                        <a:ext cx="1322387"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16" name="Object 8"/>
          <p:cNvGraphicFramePr>
            <a:graphicFrameLocks noChangeAspect="1"/>
          </p:cNvGraphicFramePr>
          <p:nvPr/>
        </p:nvGraphicFramePr>
        <p:xfrm>
          <a:off x="5824864" y="4185601"/>
          <a:ext cx="1620837" cy="1014413"/>
        </p:xfrm>
        <a:graphic>
          <a:graphicData uri="http://schemas.openxmlformats.org/presentationml/2006/ole">
            <mc:AlternateContent xmlns:mc="http://schemas.openxmlformats.org/markup-compatibility/2006">
              <mc:Choice xmlns:v="urn:schemas-microsoft-com:vml" Requires="v">
                <p:oleObj spid="_x0000_s401482" name="Equation" r:id="rId8" imgW="1104900" imgH="685800" progId="Equation.DSMT4">
                  <p:embed/>
                </p:oleObj>
              </mc:Choice>
              <mc:Fallback>
                <p:oleObj name="Equation" r:id="rId8" imgW="1104900" imgH="685800" progId="Equation.DSMT4">
                  <p:embed/>
                  <p:pic>
                    <p:nvPicPr>
                      <p:cNvPr id="0" name="Picture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864" y="4185601"/>
                        <a:ext cx="1620837"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17" name="Object 9"/>
          <p:cNvGraphicFramePr>
            <a:graphicFrameLocks noChangeAspect="1"/>
          </p:cNvGraphicFramePr>
          <p:nvPr>
            <p:extLst>
              <p:ext uri="{D42A27DB-BD31-4B8C-83A1-F6EECF244321}">
                <p14:modId xmlns:p14="http://schemas.microsoft.com/office/powerpoint/2010/main" val="3009414058"/>
              </p:ext>
            </p:extLst>
          </p:nvPr>
        </p:nvGraphicFramePr>
        <p:xfrm>
          <a:off x="7758113" y="4195763"/>
          <a:ext cx="1284287" cy="1016000"/>
        </p:xfrm>
        <a:graphic>
          <a:graphicData uri="http://schemas.openxmlformats.org/presentationml/2006/ole">
            <mc:AlternateContent xmlns:mc="http://schemas.openxmlformats.org/markup-compatibility/2006">
              <mc:Choice xmlns:v="urn:schemas-microsoft-com:vml" Requires="v">
                <p:oleObj spid="_x0000_s401483" name="Equation" r:id="rId10" imgW="876240" imgH="685800" progId="Equation.DSMT4">
                  <p:embed/>
                </p:oleObj>
              </mc:Choice>
              <mc:Fallback>
                <p:oleObj name="Equation" r:id="rId10" imgW="876240" imgH="685800" progId="Equation.DSMT4">
                  <p:embed/>
                  <p:pic>
                    <p:nvPicPr>
                      <p:cNvPr id="0" name="Picture 66"/>
                      <p:cNvPicPr>
                        <a:picLocks noChangeAspect="1" noChangeArrowheads="1"/>
                      </p:cNvPicPr>
                      <p:nvPr/>
                    </p:nvPicPr>
                    <p:blipFill>
                      <a:blip r:embed="rId11"/>
                      <a:srcRect/>
                      <a:stretch>
                        <a:fillRect/>
                      </a:stretch>
                    </p:blipFill>
                    <p:spPr bwMode="auto">
                      <a:xfrm>
                        <a:off x="7758113" y="4195763"/>
                        <a:ext cx="1284287"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18" name="TextBox 17"/>
          <p:cNvSpPr txBox="1"/>
          <p:nvPr/>
        </p:nvSpPr>
        <p:spPr>
          <a:xfrm>
            <a:off x="1634842" y="576943"/>
            <a:ext cx="5930663" cy="461665"/>
          </a:xfrm>
          <a:prstGeom prst="rect">
            <a:avLst/>
          </a:prstGeom>
          <a:noFill/>
        </p:spPr>
        <p:txBody>
          <a:bodyPr wrap="none" rtlCol="0">
            <a:spAutoFit/>
          </a:bodyPr>
          <a:lstStyle/>
          <a:p>
            <a:pPr algn="ctr"/>
            <a:r>
              <a:rPr lang="en-US" sz="2400" dirty="0" smtClean="0">
                <a:solidFill>
                  <a:srgbClr val="FF0000"/>
                </a:solidFill>
                <a:latin typeface="Arial" pitchFamily="34" charset="0"/>
                <a:cs typeface="Arial" pitchFamily="34" charset="0"/>
              </a:rPr>
              <a:t>Comparison of the Three Simplest Models</a:t>
            </a:r>
            <a:endParaRPr lang="en-US" sz="2400" dirty="0">
              <a:solidFill>
                <a:srgbClr val="FF0000"/>
              </a:solidFill>
              <a:latin typeface="Arial" pitchFamily="34" charset="0"/>
              <a:cs typeface="Arial" pitchFamily="34" charset="0"/>
            </a:endParaRPr>
          </a:p>
        </p:txBody>
      </p:sp>
      <p:sp>
        <p:nvSpPr>
          <p:cNvPr id="15" name="TextBox 14"/>
          <p:cNvSpPr txBox="1"/>
          <p:nvPr/>
        </p:nvSpPr>
        <p:spPr>
          <a:xfrm>
            <a:off x="1175670" y="997527"/>
            <a:ext cx="2345514" cy="307777"/>
          </a:xfrm>
          <a:prstGeom prst="rect">
            <a:avLst/>
          </a:prstGeom>
          <a:solidFill>
            <a:schemeClr val="bg1"/>
          </a:solidFill>
        </p:spPr>
        <p:txBody>
          <a:bodyPr wrap="none" rtlCol="0">
            <a:spAutoFit/>
          </a:bodyPr>
          <a:lstStyle/>
          <a:p>
            <a:pPr algn="ctr"/>
            <a:r>
              <a:rPr lang="en-US" sz="1400" dirty="0" smtClean="0">
                <a:latin typeface="Arial" pitchFamily="34" charset="0"/>
                <a:cs typeface="Arial" pitchFamily="34" charset="0"/>
              </a:rPr>
              <a:t>CAD Circuit model of patch</a:t>
            </a:r>
            <a:endParaRPr lang="en-US" sz="1400" dirty="0">
              <a:latin typeface="Arial" pitchFamily="34" charset="0"/>
              <a:cs typeface="Arial" pitchFamily="34" charset="0"/>
            </a:endParaRPr>
          </a:p>
        </p:txBody>
      </p:sp>
      <p:sp>
        <p:nvSpPr>
          <p:cNvPr id="16" name="TextBox 15"/>
          <p:cNvSpPr txBox="1"/>
          <p:nvPr/>
        </p:nvSpPr>
        <p:spPr>
          <a:xfrm>
            <a:off x="4985657" y="1031174"/>
            <a:ext cx="2843792" cy="307777"/>
          </a:xfrm>
          <a:prstGeom prst="rect">
            <a:avLst/>
          </a:prstGeom>
          <a:solidFill>
            <a:schemeClr val="bg1"/>
          </a:solidFill>
        </p:spPr>
        <p:txBody>
          <a:bodyPr wrap="none" rtlCol="0">
            <a:spAutoFit/>
          </a:bodyPr>
          <a:lstStyle/>
          <a:p>
            <a:pPr algn="ctr"/>
            <a:r>
              <a:rPr lang="en-US" sz="1400" dirty="0" smtClean="0">
                <a:latin typeface="Arial" pitchFamily="34" charset="0"/>
                <a:cs typeface="Arial" pitchFamily="34" charset="0"/>
              </a:rPr>
              <a:t>Transmission line model of patch</a:t>
            </a:r>
            <a:endParaRPr lang="en-US" sz="1400" dirty="0">
              <a:latin typeface="Arial" pitchFamily="34" charset="0"/>
              <a:cs typeface="Arial" pitchFamily="34" charset="0"/>
            </a:endParaRPr>
          </a:p>
        </p:txBody>
      </p:sp>
      <p:sp>
        <p:nvSpPr>
          <p:cNvPr id="19" name="TextBox 18"/>
          <p:cNvSpPr txBox="1"/>
          <p:nvPr/>
        </p:nvSpPr>
        <p:spPr>
          <a:xfrm>
            <a:off x="415625" y="3926773"/>
            <a:ext cx="3985386" cy="307777"/>
          </a:xfrm>
          <a:prstGeom prst="rect">
            <a:avLst/>
          </a:prstGeom>
          <a:solidFill>
            <a:schemeClr val="bg1"/>
          </a:solidFill>
        </p:spPr>
        <p:txBody>
          <a:bodyPr wrap="none" rtlCol="0">
            <a:spAutoFit/>
          </a:bodyPr>
          <a:lstStyle/>
          <a:p>
            <a:pPr algn="ctr"/>
            <a:r>
              <a:rPr lang="en-US" sz="1400" dirty="0" smtClean="0">
                <a:latin typeface="Arial" pitchFamily="34" charset="0"/>
                <a:cs typeface="Arial" pitchFamily="34" charset="0"/>
              </a:rPr>
              <a:t>Cavity model (eigenfunction expansion) of patch</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89</a:t>
            </a:fld>
            <a:endParaRPr lang="en-US" dirty="0"/>
          </a:p>
        </p:txBody>
      </p:sp>
      <p:sp>
        <p:nvSpPr>
          <p:cNvPr id="401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1413" name="Object 5"/>
          <p:cNvGraphicFramePr>
            <a:graphicFrameLocks noChangeAspect="1"/>
          </p:cNvGraphicFramePr>
          <p:nvPr/>
        </p:nvGraphicFramePr>
        <p:xfrm>
          <a:off x="1714356" y="5583930"/>
          <a:ext cx="1322387" cy="995362"/>
        </p:xfrm>
        <a:graphic>
          <a:graphicData uri="http://schemas.openxmlformats.org/presentationml/2006/ole">
            <mc:AlternateContent xmlns:mc="http://schemas.openxmlformats.org/markup-compatibility/2006">
              <mc:Choice xmlns:v="urn:schemas-microsoft-com:vml" Requires="v">
                <p:oleObj spid="_x0000_s793662" name="Equation" r:id="rId3" imgW="901309" imgH="672808" progId="Equation.DSMT4">
                  <p:embed/>
                </p:oleObj>
              </mc:Choice>
              <mc:Fallback>
                <p:oleObj name="Equation" r:id="rId3" imgW="901309" imgH="672808" progId="Equation.DSMT4">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356" y="5583930"/>
                        <a:ext cx="1322387"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16" name="Object 8"/>
          <p:cNvGraphicFramePr>
            <a:graphicFrameLocks noChangeAspect="1"/>
          </p:cNvGraphicFramePr>
          <p:nvPr/>
        </p:nvGraphicFramePr>
        <p:xfrm>
          <a:off x="3757796" y="5574405"/>
          <a:ext cx="1620837" cy="1014413"/>
        </p:xfrm>
        <a:graphic>
          <a:graphicData uri="http://schemas.openxmlformats.org/presentationml/2006/ole">
            <mc:AlternateContent xmlns:mc="http://schemas.openxmlformats.org/markup-compatibility/2006">
              <mc:Choice xmlns:v="urn:schemas-microsoft-com:vml" Requires="v">
                <p:oleObj spid="_x0000_s793663" name="Equation" r:id="rId5" imgW="1104900" imgH="685800" progId="Equation.DSMT4">
                  <p:embed/>
                </p:oleObj>
              </mc:Choice>
              <mc:Fallback>
                <p:oleObj name="Equation" r:id="rId5" imgW="1104900" imgH="685800" progId="Equation.DSMT4">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796" y="5574405"/>
                        <a:ext cx="1620837"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17" name="Object 9"/>
          <p:cNvGraphicFramePr>
            <a:graphicFrameLocks noChangeAspect="1"/>
          </p:cNvGraphicFramePr>
          <p:nvPr>
            <p:extLst>
              <p:ext uri="{D42A27DB-BD31-4B8C-83A1-F6EECF244321}">
                <p14:modId xmlns:p14="http://schemas.microsoft.com/office/powerpoint/2010/main" val="1683318773"/>
              </p:ext>
            </p:extLst>
          </p:nvPr>
        </p:nvGraphicFramePr>
        <p:xfrm>
          <a:off x="6118225" y="5573713"/>
          <a:ext cx="1284288" cy="1016000"/>
        </p:xfrm>
        <a:graphic>
          <a:graphicData uri="http://schemas.openxmlformats.org/presentationml/2006/ole">
            <mc:AlternateContent xmlns:mc="http://schemas.openxmlformats.org/markup-compatibility/2006">
              <mc:Choice xmlns:v="urn:schemas-microsoft-com:vml" Requires="v">
                <p:oleObj spid="_x0000_s793664" name="Equation" r:id="rId7" imgW="876240" imgH="685800" progId="Equation.DSMT4">
                  <p:embed/>
                </p:oleObj>
              </mc:Choice>
              <mc:Fallback>
                <p:oleObj name="Equation" r:id="rId7" imgW="876240" imgH="685800" progId="Equation.DSMT4">
                  <p:embed/>
                  <p:pic>
                    <p:nvPicPr>
                      <p:cNvPr id="0" name="Picture 55"/>
                      <p:cNvPicPr>
                        <a:picLocks noChangeAspect="1" noChangeArrowheads="1"/>
                      </p:cNvPicPr>
                      <p:nvPr/>
                    </p:nvPicPr>
                    <p:blipFill>
                      <a:blip r:embed="rId8"/>
                      <a:srcRect/>
                      <a:stretch>
                        <a:fillRect/>
                      </a:stretch>
                    </p:blipFill>
                    <p:spPr bwMode="auto">
                      <a:xfrm>
                        <a:off x="6118225" y="5573713"/>
                        <a:ext cx="1284288"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pic>
        <p:nvPicPr>
          <p:cNvPr id="20" name="Picture 19">
            <a:extLst>
              <a:ext uri="{FF2B5EF4-FFF2-40B4-BE49-F238E27FC236}">
                <a16:creationId xmlns:a16="http://schemas.microsoft.com/office/drawing/2014/main" id="{56FF8DB7-13A2-4EC5-9E83-A60B686FCC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352" y="1246908"/>
            <a:ext cx="5334000" cy="4000500"/>
          </a:xfrm>
          <a:prstGeom prst="rect">
            <a:avLst/>
          </a:prstGeom>
        </p:spPr>
      </p:pic>
      <p:sp>
        <p:nvSpPr>
          <p:cNvPr id="18" name="TextBox 17"/>
          <p:cNvSpPr txBox="1"/>
          <p:nvPr/>
        </p:nvSpPr>
        <p:spPr>
          <a:xfrm>
            <a:off x="1860473" y="731320"/>
            <a:ext cx="5102487" cy="461665"/>
          </a:xfrm>
          <a:prstGeom prst="rect">
            <a:avLst/>
          </a:prstGeom>
          <a:noFill/>
        </p:spPr>
        <p:txBody>
          <a:bodyPr wrap="none" rtlCol="0">
            <a:spAutoFit/>
          </a:bodyPr>
          <a:lstStyle/>
          <a:p>
            <a:pPr algn="ctr"/>
            <a:r>
              <a:rPr lang="en-US" sz="2400" dirty="0" smtClean="0">
                <a:solidFill>
                  <a:srgbClr val="FF0000"/>
                </a:solidFill>
                <a:latin typeface="Arial" pitchFamily="34" charset="0"/>
                <a:cs typeface="Arial" pitchFamily="34" charset="0"/>
              </a:rPr>
              <a:t>Comparison of CAD with Full-Wave </a:t>
            </a:r>
            <a:endParaRPr lang="en-US" sz="2400" dirty="0">
              <a:solidFill>
                <a:srgbClr val="FF0000"/>
              </a:solidFill>
              <a:latin typeface="Arial" pitchFamily="34" charset="0"/>
              <a:cs typeface="Arial" pitchFamily="34" charset="0"/>
            </a:endParaRPr>
          </a:p>
        </p:txBody>
      </p:sp>
      <p:sp>
        <p:nvSpPr>
          <p:cNvPr id="9" name="TextBox 8"/>
          <p:cNvSpPr txBox="1"/>
          <p:nvPr/>
        </p:nvSpPr>
        <p:spPr>
          <a:xfrm>
            <a:off x="6020791" y="2526481"/>
            <a:ext cx="2707573" cy="1323439"/>
          </a:xfrm>
          <a:prstGeom prst="rect">
            <a:avLst/>
          </a:prstGeom>
          <a:solidFill>
            <a:srgbClr val="FFCCFF"/>
          </a:solidFill>
          <a:ln>
            <a:noFill/>
          </a:ln>
        </p:spPr>
        <p:txBody>
          <a:bodyPr wrap="square" rtlCol="0">
            <a:spAutoFit/>
          </a:bodyPr>
          <a:lstStyle/>
          <a:p>
            <a:pPr algn="ctr"/>
            <a:r>
              <a:rPr lang="en-US" sz="1600" dirty="0" smtClean="0">
                <a:latin typeface="Arial" pitchFamily="34" charset="0"/>
                <a:cs typeface="Arial" pitchFamily="34" charset="0"/>
              </a:rPr>
              <a:t>Results from full-wave analysis agree well with the simple CAD circuit model, except for a shift in resonance frequency.</a:t>
            </a:r>
            <a:endParaRPr lang="en-US" sz="1600" dirty="0">
              <a:latin typeface="Arial" pitchFamily="34" charset="0"/>
              <a:cs typeface="Arial" pitchFamily="34" charset="0"/>
            </a:endParaRPr>
          </a:p>
        </p:txBody>
      </p:sp>
      <p:sp>
        <p:nvSpPr>
          <p:cNvPr id="21" name="Rectangle 20"/>
          <p:cNvSpPr/>
          <p:nvPr/>
        </p:nvSpPr>
        <p:spPr bwMode="auto">
          <a:xfrm>
            <a:off x="2814452" y="1318160"/>
            <a:ext cx="1175657" cy="19000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74748" y="0"/>
            <a:ext cx="6802055" cy="646331"/>
          </a:xfrm>
          <a:prstGeom prst="rect">
            <a:avLst/>
          </a:prstGeom>
          <a:noFill/>
          <a:ln w="9525">
            <a:noFill/>
            <a:miter lim="800000"/>
            <a:headEnd/>
            <a:tailEnd/>
          </a:ln>
        </p:spPr>
        <p:txBody>
          <a:bodyPr wrap="none">
            <a:spAutoFit/>
          </a:bodyPr>
          <a:lstStyle/>
          <a:p>
            <a:pPr eaLnBrk="1" hangingPunct="1"/>
            <a:r>
              <a:rPr lang="en-US" sz="3600" dirty="0">
                <a:solidFill>
                  <a:srgbClr val="FF9900"/>
                </a:solidFill>
                <a:latin typeface="Arial" charset="0"/>
              </a:rPr>
              <a:t>Overview of Microstrip Antennas</a:t>
            </a:r>
          </a:p>
        </p:txBody>
      </p:sp>
      <p:sp>
        <p:nvSpPr>
          <p:cNvPr id="5" name="Slide Number Placeholder 4"/>
          <p:cNvSpPr>
            <a:spLocks noGrp="1"/>
          </p:cNvSpPr>
          <p:nvPr>
            <p:ph type="sldNum" sz="quarter" idx="4"/>
          </p:nvPr>
        </p:nvSpPr>
        <p:spPr/>
        <p:txBody>
          <a:bodyPr/>
          <a:lstStyle/>
          <a:p>
            <a:pPr>
              <a:defRPr/>
            </a:pPr>
            <a:fld id="{70B0E88B-1183-42A5-A789-9A7FFF2AFA69}" type="slidenum">
              <a:rPr lang="en-US" smtClean="0"/>
              <a:pPr>
                <a:defRPr/>
              </a:pPr>
              <a:t>9</a:t>
            </a:fld>
            <a:endParaRPr lang="en-US" dirty="0"/>
          </a:p>
        </p:txBody>
      </p:sp>
      <p:sp>
        <p:nvSpPr>
          <p:cNvPr id="8" name="TextBox 7"/>
          <p:cNvSpPr txBox="1"/>
          <p:nvPr/>
        </p:nvSpPr>
        <p:spPr>
          <a:xfrm>
            <a:off x="3132643" y="841619"/>
            <a:ext cx="2565126"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Common Shapes</a:t>
            </a:r>
            <a:endParaRPr lang="en-US" sz="2400" dirty="0">
              <a:solidFill>
                <a:srgbClr val="FF0000"/>
              </a:solidFill>
              <a:latin typeface="Arial" pitchFamily="34" charset="0"/>
              <a:cs typeface="Arial" pitchFamily="34" charset="0"/>
            </a:endParaRPr>
          </a:p>
        </p:txBody>
      </p:sp>
      <p:sp>
        <p:nvSpPr>
          <p:cNvPr id="11" name="Rectangle 10"/>
          <p:cNvSpPr/>
          <p:nvPr/>
        </p:nvSpPr>
        <p:spPr bwMode="auto">
          <a:xfrm>
            <a:off x="704850" y="1552575"/>
            <a:ext cx="990600" cy="1533525"/>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Oval 11"/>
          <p:cNvSpPr/>
          <p:nvPr/>
        </p:nvSpPr>
        <p:spPr bwMode="auto">
          <a:xfrm>
            <a:off x="4781550" y="1752600"/>
            <a:ext cx="1133475" cy="1133475"/>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Oval 12"/>
          <p:cNvSpPr/>
          <p:nvPr/>
        </p:nvSpPr>
        <p:spPr bwMode="auto">
          <a:xfrm>
            <a:off x="2133600" y="4257675"/>
            <a:ext cx="2057400" cy="1133475"/>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2667000" y="1885950"/>
            <a:ext cx="990600" cy="923925"/>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18" name="Group 17"/>
          <p:cNvGrpSpPr/>
          <p:nvPr/>
        </p:nvGrpSpPr>
        <p:grpSpPr>
          <a:xfrm>
            <a:off x="7162800" y="1828800"/>
            <a:ext cx="1133475" cy="1133475"/>
            <a:chOff x="1171575" y="3657600"/>
            <a:chExt cx="1133475" cy="1133475"/>
          </a:xfrm>
        </p:grpSpPr>
        <p:sp>
          <p:nvSpPr>
            <p:cNvPr id="15" name="Oval 14"/>
            <p:cNvSpPr/>
            <p:nvPr/>
          </p:nvSpPr>
          <p:spPr bwMode="auto">
            <a:xfrm>
              <a:off x="1171575" y="3657600"/>
              <a:ext cx="1133475" cy="1133475"/>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Oval 15"/>
            <p:cNvSpPr/>
            <p:nvPr/>
          </p:nvSpPr>
          <p:spPr bwMode="auto">
            <a:xfrm>
              <a:off x="1514475" y="3990975"/>
              <a:ext cx="466725" cy="46672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
        <p:nvSpPr>
          <p:cNvPr id="17" name="Isosceles Triangle 16"/>
          <p:cNvSpPr/>
          <p:nvPr/>
        </p:nvSpPr>
        <p:spPr bwMode="auto">
          <a:xfrm>
            <a:off x="5000625" y="4219575"/>
            <a:ext cx="1304925" cy="1181100"/>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571500" y="3274218"/>
            <a:ext cx="1289135" cy="338554"/>
          </a:xfrm>
          <a:prstGeom prst="rect">
            <a:avLst/>
          </a:prstGeom>
          <a:noFill/>
        </p:spPr>
        <p:txBody>
          <a:bodyPr wrap="none" rtlCol="0">
            <a:spAutoFit/>
          </a:bodyPr>
          <a:lstStyle/>
          <a:p>
            <a:r>
              <a:rPr lang="en-US" sz="1600" dirty="0" smtClean="0">
                <a:latin typeface="Arial" pitchFamily="34" charset="0"/>
                <a:cs typeface="Arial" pitchFamily="34" charset="0"/>
              </a:rPr>
              <a:t>Rectangular</a:t>
            </a:r>
            <a:endParaRPr lang="en-US" sz="1600" dirty="0">
              <a:latin typeface="Arial" pitchFamily="34" charset="0"/>
              <a:cs typeface="Arial" pitchFamily="34" charset="0"/>
            </a:endParaRPr>
          </a:p>
        </p:txBody>
      </p:sp>
      <p:sp>
        <p:nvSpPr>
          <p:cNvPr id="20" name="TextBox 19"/>
          <p:cNvSpPr txBox="1"/>
          <p:nvPr/>
        </p:nvSpPr>
        <p:spPr>
          <a:xfrm>
            <a:off x="2762250" y="3274218"/>
            <a:ext cx="845103" cy="338554"/>
          </a:xfrm>
          <a:prstGeom prst="rect">
            <a:avLst/>
          </a:prstGeom>
          <a:noFill/>
        </p:spPr>
        <p:txBody>
          <a:bodyPr wrap="none" rtlCol="0">
            <a:spAutoFit/>
          </a:bodyPr>
          <a:lstStyle/>
          <a:p>
            <a:r>
              <a:rPr lang="en-US" sz="1600" dirty="0" smtClean="0">
                <a:latin typeface="Arial" pitchFamily="34" charset="0"/>
                <a:cs typeface="Arial" pitchFamily="34" charset="0"/>
              </a:rPr>
              <a:t>Square</a:t>
            </a:r>
            <a:endParaRPr lang="en-US" sz="1600" dirty="0">
              <a:latin typeface="Arial" pitchFamily="34" charset="0"/>
              <a:cs typeface="Arial" pitchFamily="34" charset="0"/>
            </a:endParaRPr>
          </a:p>
        </p:txBody>
      </p:sp>
      <p:sp>
        <p:nvSpPr>
          <p:cNvPr id="21" name="TextBox 20"/>
          <p:cNvSpPr txBox="1"/>
          <p:nvPr/>
        </p:nvSpPr>
        <p:spPr>
          <a:xfrm>
            <a:off x="4886325" y="3274218"/>
            <a:ext cx="889987" cy="338554"/>
          </a:xfrm>
          <a:prstGeom prst="rect">
            <a:avLst/>
          </a:prstGeom>
          <a:noFill/>
        </p:spPr>
        <p:txBody>
          <a:bodyPr wrap="none" rtlCol="0">
            <a:spAutoFit/>
          </a:bodyPr>
          <a:lstStyle/>
          <a:p>
            <a:r>
              <a:rPr lang="en-US" sz="1600" dirty="0" smtClean="0">
                <a:latin typeface="Arial" pitchFamily="34" charset="0"/>
                <a:cs typeface="Arial" pitchFamily="34" charset="0"/>
              </a:rPr>
              <a:t>Circular</a:t>
            </a:r>
            <a:endParaRPr lang="en-US" sz="1600" dirty="0">
              <a:latin typeface="Arial" pitchFamily="34" charset="0"/>
              <a:cs typeface="Arial" pitchFamily="34" charset="0"/>
            </a:endParaRPr>
          </a:p>
        </p:txBody>
      </p:sp>
      <p:sp>
        <p:nvSpPr>
          <p:cNvPr id="22" name="TextBox 21"/>
          <p:cNvSpPr txBox="1"/>
          <p:nvPr/>
        </p:nvSpPr>
        <p:spPr>
          <a:xfrm>
            <a:off x="2726375" y="5779293"/>
            <a:ext cx="933269" cy="338554"/>
          </a:xfrm>
          <a:prstGeom prst="rect">
            <a:avLst/>
          </a:prstGeom>
          <a:noFill/>
        </p:spPr>
        <p:txBody>
          <a:bodyPr wrap="none" rtlCol="0">
            <a:spAutoFit/>
          </a:bodyPr>
          <a:lstStyle/>
          <a:p>
            <a:r>
              <a:rPr lang="en-US" sz="1600" dirty="0" smtClean="0">
                <a:latin typeface="Arial" pitchFamily="34" charset="0"/>
                <a:cs typeface="Arial" pitchFamily="34" charset="0"/>
              </a:rPr>
              <a:t>Elliptical</a:t>
            </a:r>
            <a:endParaRPr lang="en-US" sz="1600" dirty="0">
              <a:latin typeface="Arial" pitchFamily="34" charset="0"/>
              <a:cs typeface="Arial" pitchFamily="34" charset="0"/>
            </a:endParaRPr>
          </a:p>
        </p:txBody>
      </p:sp>
      <p:sp>
        <p:nvSpPr>
          <p:cNvPr id="23" name="TextBox 22"/>
          <p:cNvSpPr txBox="1"/>
          <p:nvPr/>
        </p:nvSpPr>
        <p:spPr>
          <a:xfrm>
            <a:off x="7096125" y="3274218"/>
            <a:ext cx="1289135" cy="338554"/>
          </a:xfrm>
          <a:prstGeom prst="rect">
            <a:avLst/>
          </a:prstGeom>
          <a:noFill/>
        </p:spPr>
        <p:txBody>
          <a:bodyPr wrap="none" rtlCol="0">
            <a:spAutoFit/>
          </a:bodyPr>
          <a:lstStyle/>
          <a:p>
            <a:r>
              <a:rPr lang="en-US" sz="1600" dirty="0" smtClean="0">
                <a:latin typeface="Arial" pitchFamily="34" charset="0"/>
                <a:cs typeface="Arial" pitchFamily="34" charset="0"/>
              </a:rPr>
              <a:t>Annular ring</a:t>
            </a:r>
            <a:endParaRPr lang="en-US" sz="1600" dirty="0">
              <a:latin typeface="Arial" pitchFamily="34" charset="0"/>
              <a:cs typeface="Arial" pitchFamily="34" charset="0"/>
            </a:endParaRPr>
          </a:p>
        </p:txBody>
      </p:sp>
      <p:sp>
        <p:nvSpPr>
          <p:cNvPr id="24" name="TextBox 23"/>
          <p:cNvSpPr txBox="1"/>
          <p:nvPr/>
        </p:nvSpPr>
        <p:spPr>
          <a:xfrm>
            <a:off x="5133850" y="5779293"/>
            <a:ext cx="1098762" cy="338554"/>
          </a:xfrm>
          <a:prstGeom prst="rect">
            <a:avLst/>
          </a:prstGeom>
          <a:noFill/>
        </p:spPr>
        <p:txBody>
          <a:bodyPr wrap="none" rtlCol="0">
            <a:spAutoFit/>
          </a:bodyPr>
          <a:lstStyle/>
          <a:p>
            <a:r>
              <a:rPr lang="en-US" sz="1600" dirty="0" smtClean="0">
                <a:latin typeface="Arial" pitchFamily="34" charset="0"/>
                <a:cs typeface="Arial" pitchFamily="34" charset="0"/>
              </a:rPr>
              <a:t>Triangular</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29831" y="1262742"/>
            <a:ext cx="5541902" cy="461665"/>
          </a:xfrm>
          <a:prstGeom prst="rect">
            <a:avLst/>
          </a:prstGeom>
          <a:noFill/>
          <a:ln w="9525">
            <a:noFill/>
            <a:miter lim="800000"/>
            <a:headEnd/>
            <a:tailEnd/>
          </a:ln>
        </p:spPr>
        <p:txBody>
          <a:bodyPr wrap="none">
            <a:spAutoFit/>
          </a:bodyPr>
          <a:lstStyle/>
          <a:p>
            <a:pPr eaLnBrk="1" hangingPunct="1"/>
            <a:r>
              <a:rPr lang="en-US" sz="2400" dirty="0" smtClean="0">
                <a:solidFill>
                  <a:srgbClr val="FF0000"/>
                </a:solidFill>
                <a:latin typeface="Arial" pitchFamily="34" charset="0"/>
                <a:cs typeface="Arial" pitchFamily="34" charset="0"/>
              </a:rPr>
              <a:t>CAD Circuit Model for Input Impedance</a:t>
            </a:r>
            <a:endParaRPr lang="en-US" sz="2400" dirty="0">
              <a:solidFill>
                <a:srgbClr val="FF0000"/>
              </a:solidFill>
              <a:latin typeface="Arial" pitchFamily="34" charset="0"/>
              <a:cs typeface="Arial" pitchFamily="34" charset="0"/>
            </a:endParaRPr>
          </a:p>
        </p:txBody>
      </p:sp>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90</a:t>
            </a:fld>
            <a:endParaRPr lang="en-US" dirty="0"/>
          </a:p>
        </p:txBody>
      </p:sp>
      <p:sp>
        <p:nvSpPr>
          <p:cNvPr id="38" name="TextBox 37"/>
          <p:cNvSpPr txBox="1"/>
          <p:nvPr/>
        </p:nvSpPr>
        <p:spPr>
          <a:xfrm>
            <a:off x="1197429" y="2177135"/>
            <a:ext cx="6520542" cy="707886"/>
          </a:xfrm>
          <a:prstGeom prst="rect">
            <a:avLst/>
          </a:prstGeom>
          <a:noFill/>
        </p:spPr>
        <p:txBody>
          <a:bodyPr wrap="square" rtlCol="0">
            <a:spAutoFit/>
          </a:bodyPr>
          <a:lstStyle/>
          <a:p>
            <a:pPr algn="ctr"/>
            <a:r>
              <a:rPr lang="en-US" sz="2000" dirty="0" smtClean="0">
                <a:latin typeface="Arial" pitchFamily="34" charset="0"/>
                <a:cs typeface="Arial" pitchFamily="34" charset="0"/>
              </a:rPr>
              <a:t>The circuit model discussed assumes a probe feed. </a:t>
            </a:r>
          </a:p>
          <a:p>
            <a:pPr algn="ctr"/>
            <a:r>
              <a:rPr lang="en-US" sz="2000" dirty="0" smtClean="0">
                <a:latin typeface="Arial" pitchFamily="34" charset="0"/>
                <a:cs typeface="Arial" pitchFamily="34" charset="0"/>
              </a:rPr>
              <a:t>Other circuit models exist for other types of feeds. </a:t>
            </a:r>
            <a:endParaRPr lang="en-US" sz="2000" dirty="0">
              <a:latin typeface="Arial" pitchFamily="34" charset="0"/>
              <a:cs typeface="Arial" pitchFamily="34" charset="0"/>
            </a:endParaRPr>
          </a:p>
        </p:txBody>
      </p:sp>
      <p:sp>
        <p:nvSpPr>
          <p:cNvPr id="6" name="TextBox 5"/>
          <p:cNvSpPr txBox="1"/>
          <p:nvPr/>
        </p:nvSpPr>
        <p:spPr>
          <a:xfrm>
            <a:off x="955299" y="3878402"/>
            <a:ext cx="7172696" cy="923330"/>
          </a:xfrm>
          <a:prstGeom prst="rect">
            <a:avLst/>
          </a:prstGeom>
          <a:noFill/>
        </p:spPr>
        <p:txBody>
          <a:bodyPr wrap="square" rtlCol="0">
            <a:spAutoFit/>
          </a:bodyPr>
          <a:lstStyle/>
          <a:p>
            <a:pPr algn="ctr"/>
            <a:r>
              <a:rPr lang="en-US" b="1" dirty="0" smtClean="0">
                <a:latin typeface="Arial" pitchFamily="34" charset="0"/>
                <a:cs typeface="Arial" pitchFamily="34" charset="0"/>
              </a:rPr>
              <a:t>Note:</a:t>
            </a:r>
            <a:r>
              <a:rPr lang="en-US" dirty="0" smtClean="0">
                <a:latin typeface="Arial" pitchFamily="34" charset="0"/>
                <a:cs typeface="Arial" pitchFamily="34" charset="0"/>
              </a:rPr>
              <a:t> </a:t>
            </a:r>
          </a:p>
          <a:p>
            <a:pPr algn="ctr"/>
            <a:r>
              <a:rPr lang="en-US" dirty="0" smtClean="0">
                <a:latin typeface="Arial" pitchFamily="34" charset="0"/>
                <a:cs typeface="Arial" pitchFamily="34" charset="0"/>
              </a:rPr>
              <a:t>The mathematical justification of the CAD circuit model comes from a cavity-model eigenfunction analysis.</a:t>
            </a:r>
            <a:endParaRPr lang="en-US" dirty="0">
              <a:latin typeface="Arial" pitchFamily="34" charset="0"/>
              <a:cs typeface="Arial" pitchFamily="34" charset="0"/>
            </a:endParaRPr>
          </a:p>
        </p:txBody>
      </p:sp>
      <p:sp>
        <p:nvSpPr>
          <p:cNvPr id="7"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9" name="Rectangle 1"/>
          <p:cNvSpPr>
            <a:spLocks noChangeArrowheads="1"/>
          </p:cNvSpPr>
          <p:nvPr/>
        </p:nvSpPr>
        <p:spPr bwMode="auto">
          <a:xfrm>
            <a:off x="938608" y="5432346"/>
            <a:ext cx="76427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33375"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Y. T. Lo, D. Solomon, and W. F. Richards, “Theory and Experiment on Microstrip Antennas,”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TimesNewRomanPS-ItalicMT"/>
              </a:rPr>
              <a:t>IEEE Trans. Antennas Propagat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NewRomanPSMT"/>
              </a:rPr>
              <a:t>., vol. AP-27, no. 3 (March 1979): 137–145.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448398" y="1430033"/>
            <a:ext cx="8408987" cy="1754326"/>
          </a:xfrm>
          <a:prstGeom prst="rect">
            <a:avLst/>
          </a:prstGeom>
          <a:noFill/>
          <a:ln w="9525">
            <a:noFill/>
            <a:miter lim="800000"/>
            <a:headEnd/>
            <a:tailEnd/>
          </a:ln>
        </p:spPr>
        <p:txBody>
          <a:bodyPr>
            <a:spAutoFit/>
          </a:bodyPr>
          <a:lstStyle/>
          <a:p>
            <a:pPr marL="225425" indent="-225425" eaLnBrk="1" hangingPunct="1">
              <a:spcAft>
                <a:spcPct val="50000"/>
              </a:spcAft>
              <a:buFont typeface="Wingdings" pitchFamily="2" charset="2"/>
              <a:buChar char="§"/>
            </a:pPr>
            <a:r>
              <a:rPr lang="en-US" dirty="0">
                <a:latin typeface="Arial" charset="0"/>
              </a:rPr>
              <a:t>Near the resonance frequency, the patch cavity can be approximately modeled as </a:t>
            </a:r>
            <a:r>
              <a:rPr lang="en-US" dirty="0" smtClean="0">
                <a:latin typeface="Arial" charset="0"/>
              </a:rPr>
              <a:t>a resonant </a:t>
            </a:r>
            <a:r>
              <a:rPr lang="en-US" i="1" dirty="0">
                <a:latin typeface="Times New Roman" pitchFamily="18" charset="0"/>
              </a:rPr>
              <a:t>RLC</a:t>
            </a:r>
            <a:r>
              <a:rPr lang="en-US" dirty="0">
                <a:latin typeface="Arial" charset="0"/>
              </a:rPr>
              <a:t> circuit</a:t>
            </a:r>
            <a:r>
              <a:rPr lang="en-US" dirty="0" smtClean="0">
                <a:latin typeface="Arial" charset="0"/>
              </a:rPr>
              <a:t>.</a:t>
            </a:r>
          </a:p>
          <a:p>
            <a:pPr marL="225425" indent="-225425" eaLnBrk="1" hangingPunct="1">
              <a:spcAft>
                <a:spcPct val="50000"/>
              </a:spcAft>
              <a:buFont typeface="Wingdings" pitchFamily="2" charset="2"/>
              <a:buChar char="§"/>
            </a:pPr>
            <a:r>
              <a:rPr lang="en-US" dirty="0" smtClean="0">
                <a:latin typeface="Arial" charset="0"/>
              </a:rPr>
              <a:t> The resistance </a:t>
            </a:r>
            <a:r>
              <a:rPr lang="en-US" i="1" dirty="0" smtClean="0">
                <a:latin typeface="Times New Roman" pitchFamily="18" charset="0"/>
                <a:cs typeface="Times New Roman" pitchFamily="18" charset="0"/>
              </a:rPr>
              <a:t>R</a:t>
            </a:r>
            <a:r>
              <a:rPr lang="en-US" dirty="0" smtClean="0">
                <a:latin typeface="Arial" charset="0"/>
              </a:rPr>
              <a:t> accounts for radiation and losses.</a:t>
            </a:r>
            <a:endParaRPr lang="en-US" dirty="0">
              <a:latin typeface="Arial" charset="0"/>
            </a:endParaRPr>
          </a:p>
          <a:p>
            <a:pPr marL="225425" indent="-225425" eaLnBrk="1" hangingPunct="1">
              <a:buFont typeface="Wingdings" pitchFamily="2" charset="2"/>
              <a:buChar char="§"/>
            </a:pPr>
            <a:r>
              <a:rPr lang="en-US" dirty="0">
                <a:latin typeface="Arial" charset="0"/>
              </a:rPr>
              <a:t>A probe inductance </a:t>
            </a:r>
            <a:r>
              <a:rPr lang="en-US" i="1" dirty="0">
                <a:latin typeface="Times New Roman" pitchFamily="18" charset="0"/>
              </a:rPr>
              <a:t>L</a:t>
            </a:r>
            <a:r>
              <a:rPr lang="en-US" i="1" baseline="-25000" dirty="0">
                <a:latin typeface="Times New Roman" pitchFamily="18" charset="0"/>
              </a:rPr>
              <a:t>p</a:t>
            </a:r>
            <a:r>
              <a:rPr lang="en-US" dirty="0">
                <a:latin typeface="Arial" charset="0"/>
              </a:rPr>
              <a:t> is added in series, to account for the “probe inductance” of a probe feed. </a:t>
            </a:r>
          </a:p>
        </p:txBody>
      </p:sp>
      <p:grpSp>
        <p:nvGrpSpPr>
          <p:cNvPr id="96260" name="Group 4"/>
          <p:cNvGrpSpPr>
            <a:grpSpLocks/>
          </p:cNvGrpSpPr>
          <p:nvPr/>
        </p:nvGrpSpPr>
        <p:grpSpPr bwMode="auto">
          <a:xfrm>
            <a:off x="946603" y="3587079"/>
            <a:ext cx="7289800" cy="2522537"/>
            <a:chOff x="418" y="2335"/>
            <a:chExt cx="4592" cy="1589"/>
          </a:xfrm>
        </p:grpSpPr>
        <p:grpSp>
          <p:nvGrpSpPr>
            <p:cNvPr id="96261" name="Group 5"/>
            <p:cNvGrpSpPr>
              <a:grpSpLocks/>
            </p:cNvGrpSpPr>
            <p:nvPr/>
          </p:nvGrpSpPr>
          <p:grpSpPr bwMode="auto">
            <a:xfrm>
              <a:off x="1129" y="2743"/>
              <a:ext cx="3495" cy="1181"/>
              <a:chOff x="1894" y="2600"/>
              <a:chExt cx="3495" cy="1181"/>
            </a:xfrm>
          </p:grpSpPr>
          <p:sp>
            <p:nvSpPr>
              <p:cNvPr id="96270" name="Line 6"/>
              <p:cNvSpPr>
                <a:spLocks noChangeShapeType="1"/>
              </p:cNvSpPr>
              <p:nvPr/>
            </p:nvSpPr>
            <p:spPr bwMode="auto">
              <a:xfrm flipV="1">
                <a:off x="1949" y="2730"/>
                <a:ext cx="473" cy="0"/>
              </a:xfrm>
              <a:prstGeom prst="line">
                <a:avLst/>
              </a:prstGeom>
              <a:noFill/>
              <a:ln w="9525">
                <a:solidFill>
                  <a:schemeClr val="tx1"/>
                </a:solidFill>
                <a:round/>
                <a:headEnd/>
                <a:tailEnd/>
              </a:ln>
            </p:spPr>
            <p:txBody>
              <a:bodyPr wrap="none"/>
              <a:lstStyle/>
              <a:p>
                <a:endParaRPr lang="en-US"/>
              </a:p>
            </p:txBody>
          </p:sp>
          <p:sp>
            <p:nvSpPr>
              <p:cNvPr id="96271" name="Freeform 7"/>
              <p:cNvSpPr>
                <a:spLocks/>
              </p:cNvSpPr>
              <p:nvPr/>
            </p:nvSpPr>
            <p:spPr bwMode="auto">
              <a:xfrm>
                <a:off x="2430" y="2600"/>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sp>
            <p:nvSpPr>
              <p:cNvPr id="96272" name="Line 8"/>
              <p:cNvSpPr>
                <a:spLocks noChangeShapeType="1"/>
              </p:cNvSpPr>
              <p:nvPr/>
            </p:nvSpPr>
            <p:spPr bwMode="auto">
              <a:xfrm flipV="1">
                <a:off x="1974" y="3734"/>
                <a:ext cx="1901" cy="0"/>
              </a:xfrm>
              <a:prstGeom prst="line">
                <a:avLst/>
              </a:prstGeom>
              <a:noFill/>
              <a:ln w="9525">
                <a:solidFill>
                  <a:schemeClr val="tx1"/>
                </a:solidFill>
                <a:round/>
                <a:headEnd/>
                <a:tailEnd/>
              </a:ln>
            </p:spPr>
            <p:txBody>
              <a:bodyPr wrap="none"/>
              <a:lstStyle/>
              <a:p>
                <a:endParaRPr lang="en-US"/>
              </a:p>
            </p:txBody>
          </p:sp>
          <p:sp>
            <p:nvSpPr>
              <p:cNvPr id="96273" name="Line 9"/>
              <p:cNvSpPr>
                <a:spLocks noChangeShapeType="1"/>
              </p:cNvSpPr>
              <p:nvPr/>
            </p:nvSpPr>
            <p:spPr bwMode="auto">
              <a:xfrm flipV="1">
                <a:off x="3062" y="2716"/>
                <a:ext cx="799" cy="0"/>
              </a:xfrm>
              <a:prstGeom prst="line">
                <a:avLst/>
              </a:prstGeom>
              <a:noFill/>
              <a:ln w="9525">
                <a:solidFill>
                  <a:schemeClr val="tx1"/>
                </a:solidFill>
                <a:round/>
                <a:headEnd/>
                <a:tailEnd/>
              </a:ln>
            </p:spPr>
            <p:txBody>
              <a:bodyPr wrap="none"/>
              <a:lstStyle/>
              <a:p>
                <a:endParaRPr lang="en-US"/>
              </a:p>
            </p:txBody>
          </p:sp>
          <p:sp>
            <p:nvSpPr>
              <p:cNvPr id="96274" name="Freeform 10"/>
              <p:cNvSpPr>
                <a:spLocks/>
              </p:cNvSpPr>
              <p:nvPr/>
            </p:nvSpPr>
            <p:spPr bwMode="auto">
              <a:xfrm rot="5400000">
                <a:off x="4277" y="3083"/>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grpSp>
            <p:nvGrpSpPr>
              <p:cNvPr id="96275" name="Group 11"/>
              <p:cNvGrpSpPr>
                <a:grpSpLocks/>
              </p:cNvGrpSpPr>
              <p:nvPr/>
            </p:nvGrpSpPr>
            <p:grpSpPr bwMode="auto">
              <a:xfrm>
                <a:off x="4971" y="3137"/>
                <a:ext cx="418" cy="154"/>
                <a:chOff x="5050" y="3161"/>
                <a:chExt cx="418" cy="154"/>
              </a:xfrm>
            </p:grpSpPr>
            <p:sp>
              <p:nvSpPr>
                <p:cNvPr id="96289" name="Rectangle 12"/>
                <p:cNvSpPr>
                  <a:spLocks noChangeArrowheads="1"/>
                </p:cNvSpPr>
                <p:nvPr/>
              </p:nvSpPr>
              <p:spPr bwMode="auto">
                <a:xfrm>
                  <a:off x="5050" y="3161"/>
                  <a:ext cx="410" cy="2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6290" name="Rectangle 13"/>
                <p:cNvSpPr>
                  <a:spLocks noChangeArrowheads="1"/>
                </p:cNvSpPr>
                <p:nvPr/>
              </p:nvSpPr>
              <p:spPr bwMode="auto">
                <a:xfrm>
                  <a:off x="5058" y="3288"/>
                  <a:ext cx="410" cy="27"/>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96276" name="Freeform 14"/>
              <p:cNvSpPr>
                <a:spLocks/>
              </p:cNvSpPr>
              <p:nvPr/>
            </p:nvSpPr>
            <p:spPr bwMode="auto">
              <a:xfrm>
                <a:off x="4053" y="2960"/>
                <a:ext cx="170" cy="434"/>
              </a:xfrm>
              <a:custGeom>
                <a:avLst/>
                <a:gdLst>
                  <a:gd name="T0" fmla="*/ 58 w 170"/>
                  <a:gd name="T1" fmla="*/ 0 h 434"/>
                  <a:gd name="T2" fmla="*/ 161 w 170"/>
                  <a:gd name="T3" fmla="*/ 79 h 434"/>
                  <a:gd name="T4" fmla="*/ 3 w 170"/>
                  <a:gd name="T5" fmla="*/ 142 h 434"/>
                  <a:gd name="T6" fmla="*/ 145 w 170"/>
                  <a:gd name="T7" fmla="*/ 221 h 434"/>
                  <a:gd name="T8" fmla="*/ 19 w 170"/>
                  <a:gd name="T9" fmla="*/ 292 h 434"/>
                  <a:gd name="T10" fmla="*/ 153 w 170"/>
                  <a:gd name="T11" fmla="*/ 355 h 434"/>
                  <a:gd name="T12" fmla="*/ 66 w 170"/>
                  <a:gd name="T13" fmla="*/ 434 h 434"/>
                  <a:gd name="T14" fmla="*/ 0 60000 65536"/>
                  <a:gd name="T15" fmla="*/ 0 60000 65536"/>
                  <a:gd name="T16" fmla="*/ 0 60000 65536"/>
                  <a:gd name="T17" fmla="*/ 0 60000 65536"/>
                  <a:gd name="T18" fmla="*/ 0 60000 65536"/>
                  <a:gd name="T19" fmla="*/ 0 60000 65536"/>
                  <a:gd name="T20" fmla="*/ 0 60000 65536"/>
                  <a:gd name="T21" fmla="*/ 0 w 170"/>
                  <a:gd name="T22" fmla="*/ 0 h 434"/>
                  <a:gd name="T23" fmla="*/ 170 w 170"/>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34">
                    <a:moveTo>
                      <a:pt x="58" y="0"/>
                    </a:moveTo>
                    <a:cubicBezTo>
                      <a:pt x="114" y="27"/>
                      <a:pt x="170" y="55"/>
                      <a:pt x="161" y="79"/>
                    </a:cubicBezTo>
                    <a:cubicBezTo>
                      <a:pt x="152" y="103"/>
                      <a:pt x="6" y="118"/>
                      <a:pt x="3" y="142"/>
                    </a:cubicBezTo>
                    <a:cubicBezTo>
                      <a:pt x="0" y="166"/>
                      <a:pt x="142" y="196"/>
                      <a:pt x="145" y="221"/>
                    </a:cubicBezTo>
                    <a:cubicBezTo>
                      <a:pt x="148" y="246"/>
                      <a:pt x="18" y="270"/>
                      <a:pt x="19" y="292"/>
                    </a:cubicBezTo>
                    <a:cubicBezTo>
                      <a:pt x="20" y="314"/>
                      <a:pt x="145" y="331"/>
                      <a:pt x="153" y="355"/>
                    </a:cubicBezTo>
                    <a:cubicBezTo>
                      <a:pt x="161" y="379"/>
                      <a:pt x="113" y="406"/>
                      <a:pt x="66" y="434"/>
                    </a:cubicBezTo>
                  </a:path>
                </a:pathLst>
              </a:custGeom>
              <a:noFill/>
              <a:ln w="9525">
                <a:solidFill>
                  <a:schemeClr val="tx1"/>
                </a:solidFill>
                <a:round/>
                <a:headEnd/>
                <a:tailEnd/>
              </a:ln>
            </p:spPr>
            <p:txBody>
              <a:bodyPr wrap="none"/>
              <a:lstStyle/>
              <a:p>
                <a:endParaRPr lang="en-US"/>
              </a:p>
            </p:txBody>
          </p:sp>
          <p:sp>
            <p:nvSpPr>
              <p:cNvPr id="96277" name="Line 15"/>
              <p:cNvSpPr>
                <a:spLocks noChangeShapeType="1"/>
              </p:cNvSpPr>
              <p:nvPr/>
            </p:nvSpPr>
            <p:spPr bwMode="auto">
              <a:xfrm>
                <a:off x="3890" y="2714"/>
                <a:ext cx="1278" cy="0"/>
              </a:xfrm>
              <a:prstGeom prst="line">
                <a:avLst/>
              </a:prstGeom>
              <a:noFill/>
              <a:ln w="9525">
                <a:solidFill>
                  <a:schemeClr val="tx1"/>
                </a:solidFill>
                <a:round/>
                <a:headEnd/>
                <a:tailEnd/>
              </a:ln>
            </p:spPr>
            <p:txBody>
              <a:bodyPr wrap="none"/>
              <a:lstStyle/>
              <a:p>
                <a:endParaRPr lang="en-US"/>
              </a:p>
            </p:txBody>
          </p:sp>
          <p:sp>
            <p:nvSpPr>
              <p:cNvPr id="96278" name="Line 16"/>
              <p:cNvSpPr>
                <a:spLocks noChangeShapeType="1"/>
              </p:cNvSpPr>
              <p:nvPr/>
            </p:nvSpPr>
            <p:spPr bwMode="auto">
              <a:xfrm>
                <a:off x="3890" y="3726"/>
                <a:ext cx="1278" cy="0"/>
              </a:xfrm>
              <a:prstGeom prst="line">
                <a:avLst/>
              </a:prstGeom>
              <a:noFill/>
              <a:ln w="9525">
                <a:solidFill>
                  <a:schemeClr val="tx1"/>
                </a:solidFill>
                <a:round/>
                <a:headEnd/>
                <a:tailEnd/>
              </a:ln>
            </p:spPr>
            <p:txBody>
              <a:bodyPr wrap="none"/>
              <a:lstStyle/>
              <a:p>
                <a:endParaRPr lang="en-US"/>
              </a:p>
            </p:txBody>
          </p:sp>
          <p:sp>
            <p:nvSpPr>
              <p:cNvPr id="96279" name="Line 17"/>
              <p:cNvSpPr>
                <a:spLocks noChangeShapeType="1"/>
              </p:cNvSpPr>
              <p:nvPr/>
            </p:nvSpPr>
            <p:spPr bwMode="auto">
              <a:xfrm>
                <a:off x="5168" y="2714"/>
                <a:ext cx="0" cy="426"/>
              </a:xfrm>
              <a:prstGeom prst="line">
                <a:avLst/>
              </a:prstGeom>
              <a:noFill/>
              <a:ln w="9525">
                <a:solidFill>
                  <a:schemeClr val="tx1"/>
                </a:solidFill>
                <a:round/>
                <a:headEnd/>
                <a:tailEnd/>
              </a:ln>
            </p:spPr>
            <p:txBody>
              <a:bodyPr wrap="none"/>
              <a:lstStyle/>
              <a:p>
                <a:endParaRPr lang="en-US"/>
              </a:p>
            </p:txBody>
          </p:sp>
          <p:sp>
            <p:nvSpPr>
              <p:cNvPr id="96280" name="Line 18"/>
              <p:cNvSpPr>
                <a:spLocks noChangeShapeType="1"/>
              </p:cNvSpPr>
              <p:nvPr/>
            </p:nvSpPr>
            <p:spPr bwMode="auto">
              <a:xfrm>
                <a:off x="5177" y="3299"/>
                <a:ext cx="0" cy="426"/>
              </a:xfrm>
              <a:prstGeom prst="line">
                <a:avLst/>
              </a:prstGeom>
              <a:noFill/>
              <a:ln w="9525">
                <a:solidFill>
                  <a:schemeClr val="tx1"/>
                </a:solidFill>
                <a:round/>
                <a:headEnd/>
                <a:tailEnd/>
              </a:ln>
            </p:spPr>
            <p:txBody>
              <a:bodyPr wrap="none"/>
              <a:lstStyle/>
              <a:p>
                <a:endParaRPr lang="en-US"/>
              </a:p>
            </p:txBody>
          </p:sp>
          <p:sp>
            <p:nvSpPr>
              <p:cNvPr id="96281" name="Line 19"/>
              <p:cNvSpPr>
                <a:spLocks noChangeShapeType="1"/>
              </p:cNvSpPr>
              <p:nvPr/>
            </p:nvSpPr>
            <p:spPr bwMode="auto">
              <a:xfrm flipV="1">
                <a:off x="4561" y="2714"/>
                <a:ext cx="0" cy="150"/>
              </a:xfrm>
              <a:prstGeom prst="line">
                <a:avLst/>
              </a:prstGeom>
              <a:noFill/>
              <a:ln w="9525">
                <a:solidFill>
                  <a:schemeClr val="tx1"/>
                </a:solidFill>
                <a:round/>
                <a:headEnd/>
                <a:tailEnd/>
              </a:ln>
            </p:spPr>
            <p:txBody>
              <a:bodyPr wrap="none"/>
              <a:lstStyle/>
              <a:p>
                <a:endParaRPr lang="en-US"/>
              </a:p>
            </p:txBody>
          </p:sp>
          <p:sp>
            <p:nvSpPr>
              <p:cNvPr id="96282" name="Line 20"/>
              <p:cNvSpPr>
                <a:spLocks noChangeShapeType="1"/>
              </p:cNvSpPr>
              <p:nvPr/>
            </p:nvSpPr>
            <p:spPr bwMode="auto">
              <a:xfrm>
                <a:off x="4569" y="3503"/>
                <a:ext cx="0" cy="221"/>
              </a:xfrm>
              <a:prstGeom prst="line">
                <a:avLst/>
              </a:prstGeom>
              <a:noFill/>
              <a:ln w="9525">
                <a:solidFill>
                  <a:schemeClr val="tx1"/>
                </a:solidFill>
                <a:round/>
                <a:headEnd/>
                <a:tailEnd/>
              </a:ln>
            </p:spPr>
            <p:txBody>
              <a:bodyPr wrap="none"/>
              <a:lstStyle/>
              <a:p>
                <a:endParaRPr lang="en-US"/>
              </a:p>
            </p:txBody>
          </p:sp>
          <p:sp>
            <p:nvSpPr>
              <p:cNvPr id="96283" name="Line 21"/>
              <p:cNvSpPr>
                <a:spLocks noChangeShapeType="1"/>
              </p:cNvSpPr>
              <p:nvPr/>
            </p:nvSpPr>
            <p:spPr bwMode="auto">
              <a:xfrm>
                <a:off x="4111" y="3401"/>
                <a:ext cx="0" cy="323"/>
              </a:xfrm>
              <a:prstGeom prst="line">
                <a:avLst/>
              </a:prstGeom>
              <a:noFill/>
              <a:ln w="9525">
                <a:solidFill>
                  <a:schemeClr val="tx1"/>
                </a:solidFill>
                <a:round/>
                <a:headEnd/>
                <a:tailEnd/>
              </a:ln>
            </p:spPr>
            <p:txBody>
              <a:bodyPr wrap="none"/>
              <a:lstStyle/>
              <a:p>
                <a:endParaRPr lang="en-US"/>
              </a:p>
            </p:txBody>
          </p:sp>
          <p:sp>
            <p:nvSpPr>
              <p:cNvPr id="96284" name="Line 22"/>
              <p:cNvSpPr>
                <a:spLocks noChangeShapeType="1"/>
              </p:cNvSpPr>
              <p:nvPr/>
            </p:nvSpPr>
            <p:spPr bwMode="auto">
              <a:xfrm flipV="1">
                <a:off x="4111" y="2722"/>
                <a:ext cx="0" cy="237"/>
              </a:xfrm>
              <a:prstGeom prst="line">
                <a:avLst/>
              </a:prstGeom>
              <a:noFill/>
              <a:ln w="9525">
                <a:solidFill>
                  <a:schemeClr val="tx1"/>
                </a:solidFill>
                <a:round/>
                <a:headEnd/>
                <a:tailEnd/>
              </a:ln>
            </p:spPr>
            <p:txBody>
              <a:bodyPr wrap="none"/>
              <a:lstStyle/>
              <a:p>
                <a:endParaRPr lang="en-US"/>
              </a:p>
            </p:txBody>
          </p:sp>
          <p:sp>
            <p:nvSpPr>
              <p:cNvPr id="96285" name="Oval 23"/>
              <p:cNvSpPr>
                <a:spLocks noChangeArrowheads="1"/>
              </p:cNvSpPr>
              <p:nvPr/>
            </p:nvSpPr>
            <p:spPr bwMode="auto">
              <a:xfrm>
                <a:off x="1894" y="2675"/>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96286" name="Oval 24"/>
              <p:cNvSpPr>
                <a:spLocks noChangeArrowheads="1"/>
              </p:cNvSpPr>
              <p:nvPr/>
            </p:nvSpPr>
            <p:spPr bwMode="auto">
              <a:xfrm>
                <a:off x="1911" y="3678"/>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96287" name="Oval 25"/>
              <p:cNvSpPr>
                <a:spLocks noChangeArrowheads="1"/>
              </p:cNvSpPr>
              <p:nvPr/>
            </p:nvSpPr>
            <p:spPr bwMode="auto">
              <a:xfrm>
                <a:off x="3828" y="2660"/>
                <a:ext cx="102" cy="102"/>
              </a:xfrm>
              <a:prstGeom prst="ellipse">
                <a:avLst/>
              </a:prstGeom>
              <a:solidFill>
                <a:schemeClr val="bg1"/>
              </a:solidFill>
              <a:ln w="9525">
                <a:solidFill>
                  <a:schemeClr val="tx1"/>
                </a:solidFill>
                <a:round/>
                <a:headEnd/>
                <a:tailEnd/>
              </a:ln>
            </p:spPr>
            <p:txBody>
              <a:bodyPr wrap="none" anchor="ctr"/>
              <a:lstStyle/>
              <a:p>
                <a:endParaRPr lang="en-US"/>
              </a:p>
            </p:txBody>
          </p:sp>
          <p:sp>
            <p:nvSpPr>
              <p:cNvPr id="96288" name="Oval 26"/>
              <p:cNvSpPr>
                <a:spLocks noChangeArrowheads="1"/>
              </p:cNvSpPr>
              <p:nvPr/>
            </p:nvSpPr>
            <p:spPr bwMode="auto">
              <a:xfrm>
                <a:off x="3837" y="3679"/>
                <a:ext cx="102" cy="102"/>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96262" name="Text Box 27"/>
            <p:cNvSpPr txBox="1">
              <a:spLocks noChangeArrowheads="1"/>
            </p:cNvSpPr>
            <p:nvPr/>
          </p:nvSpPr>
          <p:spPr bwMode="auto">
            <a:xfrm>
              <a:off x="1844" y="3006"/>
              <a:ext cx="287"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r>
                <a:rPr lang="en-US" sz="2400" i="1" baseline="-25000" dirty="0">
                  <a:latin typeface="Times New Roman" pitchFamily="18" charset="0"/>
                </a:rPr>
                <a:t>p</a:t>
              </a:r>
            </a:p>
          </p:txBody>
        </p:sp>
        <p:sp>
          <p:nvSpPr>
            <p:cNvPr id="96263" name="Text Box 28"/>
            <p:cNvSpPr txBox="1">
              <a:spLocks noChangeArrowheads="1"/>
            </p:cNvSpPr>
            <p:nvPr/>
          </p:nvSpPr>
          <p:spPr bwMode="auto">
            <a:xfrm>
              <a:off x="2918" y="3197"/>
              <a:ext cx="23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R</a:t>
              </a:r>
              <a:endParaRPr lang="en-US" sz="2400" i="1" baseline="-25000">
                <a:latin typeface="Times New Roman" pitchFamily="18" charset="0"/>
              </a:endParaRPr>
            </a:p>
          </p:txBody>
        </p:sp>
        <p:sp>
          <p:nvSpPr>
            <p:cNvPr id="96264" name="Text Box 29"/>
            <p:cNvSpPr txBox="1">
              <a:spLocks noChangeArrowheads="1"/>
            </p:cNvSpPr>
            <p:nvPr/>
          </p:nvSpPr>
          <p:spPr bwMode="auto">
            <a:xfrm>
              <a:off x="4766" y="3215"/>
              <a:ext cx="244"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C</a:t>
              </a:r>
              <a:endParaRPr lang="en-US" sz="2400" i="1" baseline="-25000">
                <a:latin typeface="Times New Roman" pitchFamily="18" charset="0"/>
              </a:endParaRPr>
            </a:p>
          </p:txBody>
        </p:sp>
        <p:sp>
          <p:nvSpPr>
            <p:cNvPr id="96265" name="Text Box 30"/>
            <p:cNvSpPr txBox="1">
              <a:spLocks noChangeArrowheads="1"/>
            </p:cNvSpPr>
            <p:nvPr/>
          </p:nvSpPr>
          <p:spPr bwMode="auto">
            <a:xfrm>
              <a:off x="3907" y="2869"/>
              <a:ext cx="22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endParaRPr lang="en-US" sz="2400" i="1" baseline="-25000">
                <a:latin typeface="Times New Roman" pitchFamily="18" charset="0"/>
              </a:endParaRPr>
            </a:p>
          </p:txBody>
        </p:sp>
        <p:sp>
          <p:nvSpPr>
            <p:cNvPr id="96266" name="Text Box 31"/>
            <p:cNvSpPr txBox="1">
              <a:spLocks noChangeArrowheads="1"/>
            </p:cNvSpPr>
            <p:nvPr/>
          </p:nvSpPr>
          <p:spPr bwMode="auto">
            <a:xfrm>
              <a:off x="418" y="3144"/>
              <a:ext cx="428" cy="407"/>
            </a:xfrm>
            <a:prstGeom prst="rect">
              <a:avLst/>
            </a:prstGeom>
            <a:noFill/>
            <a:ln w="9525">
              <a:noFill/>
              <a:miter lim="800000"/>
              <a:headEnd/>
              <a:tailEnd/>
            </a:ln>
          </p:spPr>
          <p:txBody>
            <a:bodyPr wrap="none">
              <a:spAutoFit/>
            </a:bodyPr>
            <a:lstStyle/>
            <a:p>
              <a:pPr eaLnBrk="1" hangingPunct="1"/>
              <a:r>
                <a:rPr lang="en-US" sz="3600" i="1" dirty="0">
                  <a:solidFill>
                    <a:schemeClr val="hlink"/>
                  </a:solidFill>
                  <a:latin typeface="Times New Roman" pitchFamily="18" charset="0"/>
                </a:rPr>
                <a:t>Z</a:t>
              </a:r>
              <a:r>
                <a:rPr lang="en-US" sz="3600" i="1" baseline="-25000" dirty="0">
                  <a:solidFill>
                    <a:schemeClr val="hlink"/>
                  </a:solidFill>
                  <a:latin typeface="Times New Roman" pitchFamily="18" charset="0"/>
                </a:rPr>
                <a:t>in</a:t>
              </a:r>
            </a:p>
          </p:txBody>
        </p:sp>
        <p:sp>
          <p:nvSpPr>
            <p:cNvPr id="96267" name="AutoShape 32"/>
            <p:cNvSpPr>
              <a:spLocks noChangeArrowheads="1"/>
            </p:cNvSpPr>
            <p:nvPr/>
          </p:nvSpPr>
          <p:spPr bwMode="auto">
            <a:xfrm>
              <a:off x="971" y="3361"/>
              <a:ext cx="465" cy="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00 h 21600"/>
                <a:gd name="T14" fmla="*/ 1890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hlink"/>
              </a:solidFill>
              <a:miter lim="800000"/>
              <a:headEnd/>
              <a:tailEnd/>
            </a:ln>
          </p:spPr>
          <p:txBody>
            <a:bodyPr wrap="none" anchor="ctr"/>
            <a:lstStyle/>
            <a:p>
              <a:pPr algn="ctr" eaLnBrk="1" hangingPunct="1"/>
              <a:endParaRPr lang="en-US" sz="2400" b="1">
                <a:latin typeface="Times New Roman" pitchFamily="18" charset="0"/>
              </a:endParaRPr>
            </a:p>
            <a:p>
              <a:pPr algn="ctr" eaLnBrk="1" hangingPunct="1"/>
              <a:endParaRPr lang="en-US" sz="2400" b="1">
                <a:latin typeface="Times New Roman" pitchFamily="18" charset="0"/>
              </a:endParaRPr>
            </a:p>
          </p:txBody>
        </p:sp>
        <p:sp>
          <p:nvSpPr>
            <p:cNvPr id="96268" name="Text Box 33"/>
            <p:cNvSpPr txBox="1">
              <a:spLocks noChangeArrowheads="1"/>
            </p:cNvSpPr>
            <p:nvPr/>
          </p:nvSpPr>
          <p:spPr bwMode="auto">
            <a:xfrm>
              <a:off x="1749" y="2342"/>
              <a:ext cx="666" cy="291"/>
            </a:xfrm>
            <a:prstGeom prst="rect">
              <a:avLst/>
            </a:prstGeom>
            <a:noFill/>
            <a:ln w="9525">
              <a:noFill/>
              <a:miter lim="800000"/>
              <a:headEnd/>
              <a:tailEnd/>
            </a:ln>
          </p:spPr>
          <p:txBody>
            <a:bodyPr wrap="none">
              <a:spAutoFit/>
            </a:bodyPr>
            <a:lstStyle/>
            <a:p>
              <a:pPr eaLnBrk="1" hangingPunct="1"/>
              <a:r>
                <a:rPr lang="en-US" sz="2400" b="1" dirty="0">
                  <a:solidFill>
                    <a:srgbClr val="0000FF"/>
                  </a:solidFill>
                  <a:latin typeface="Arial" charset="0"/>
                </a:rPr>
                <a:t>P</a:t>
              </a:r>
              <a:r>
                <a:rPr lang="en-US" sz="2400" b="1" dirty="0" smtClean="0">
                  <a:solidFill>
                    <a:srgbClr val="0000FF"/>
                  </a:solidFill>
                  <a:latin typeface="Arial" charset="0"/>
                </a:rPr>
                <a:t>robe</a:t>
              </a:r>
              <a:endParaRPr lang="en-US" sz="2400" b="1" dirty="0">
                <a:solidFill>
                  <a:srgbClr val="0000FF"/>
                </a:solidFill>
                <a:latin typeface="Arial" charset="0"/>
              </a:endParaRPr>
            </a:p>
          </p:txBody>
        </p:sp>
        <p:sp>
          <p:nvSpPr>
            <p:cNvPr id="96269" name="Text Box 34"/>
            <p:cNvSpPr txBox="1">
              <a:spLocks noChangeArrowheads="1"/>
            </p:cNvSpPr>
            <p:nvPr/>
          </p:nvSpPr>
          <p:spPr bwMode="auto">
            <a:xfrm>
              <a:off x="3290" y="2335"/>
              <a:ext cx="1248" cy="291"/>
            </a:xfrm>
            <a:prstGeom prst="rect">
              <a:avLst/>
            </a:prstGeom>
            <a:noFill/>
            <a:ln w="9525">
              <a:noFill/>
              <a:miter lim="800000"/>
              <a:headEnd/>
              <a:tailEnd/>
            </a:ln>
          </p:spPr>
          <p:txBody>
            <a:bodyPr wrap="none">
              <a:spAutoFit/>
            </a:bodyPr>
            <a:lstStyle/>
            <a:p>
              <a:pPr eaLnBrk="1" hangingPunct="1"/>
              <a:r>
                <a:rPr lang="en-US" sz="2400" b="1" dirty="0">
                  <a:solidFill>
                    <a:srgbClr val="0000FF"/>
                  </a:solidFill>
                  <a:latin typeface="Arial" charset="0"/>
                </a:rPr>
                <a:t>P</a:t>
              </a:r>
              <a:r>
                <a:rPr lang="en-US" sz="2400" b="1" dirty="0" smtClean="0">
                  <a:solidFill>
                    <a:srgbClr val="0000FF"/>
                  </a:solidFill>
                  <a:latin typeface="Arial" charset="0"/>
                </a:rPr>
                <a:t>atch </a:t>
              </a:r>
              <a:r>
                <a:rPr lang="en-US" sz="2400" b="1" dirty="0">
                  <a:solidFill>
                    <a:srgbClr val="0000FF"/>
                  </a:solidFill>
                  <a:latin typeface="Arial" charset="0"/>
                </a:rPr>
                <a:t>cavity</a:t>
              </a:r>
            </a:p>
          </p:txBody>
        </p:sp>
      </p:grpSp>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91</a:t>
            </a:fld>
            <a:endParaRPr lang="en-US" dirty="0"/>
          </a:p>
        </p:txBody>
      </p:sp>
      <p:sp>
        <p:nvSpPr>
          <p:cNvPr id="36" name="TextBox 35"/>
          <p:cNvSpPr txBox="1"/>
          <p:nvPr/>
        </p:nvSpPr>
        <p:spPr>
          <a:xfrm>
            <a:off x="3211286" y="805544"/>
            <a:ext cx="240963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Probe-fed Patch</a:t>
            </a:r>
            <a:endParaRPr lang="en-US" sz="2400" dirty="0">
              <a:solidFill>
                <a:srgbClr val="FF0000"/>
              </a:solidFill>
              <a:latin typeface="Arial" pitchFamily="34" charset="0"/>
              <a:cs typeface="Arial" pitchFamily="34" charset="0"/>
            </a:endParaRPr>
          </a:p>
        </p:txBody>
      </p:sp>
      <p:sp>
        <p:nvSpPr>
          <p:cNvPr id="37"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30"/>
          <p:cNvGraphicFramePr>
            <a:graphicFrameLocks noChangeAspect="1"/>
          </p:cNvGraphicFramePr>
          <p:nvPr/>
        </p:nvGraphicFramePr>
        <p:xfrm>
          <a:off x="2329419" y="862018"/>
          <a:ext cx="3988254" cy="1392562"/>
        </p:xfrm>
        <a:graphic>
          <a:graphicData uri="http://schemas.openxmlformats.org/presentationml/2006/ole">
            <mc:AlternateContent xmlns:mc="http://schemas.openxmlformats.org/markup-compatibility/2006">
              <mc:Choice xmlns:v="urn:schemas-microsoft-com:vml" Requires="v">
                <p:oleObj spid="_x0000_s21616" name="Equation" r:id="rId3" imgW="1892300" imgH="660400" progId="Equation.DSMT4">
                  <p:embed/>
                </p:oleObj>
              </mc:Choice>
              <mc:Fallback>
                <p:oleObj name="Equation" r:id="rId3" imgW="1892300" imgH="660400" progId="Equation.DSMT4">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419" y="862018"/>
                        <a:ext cx="3988254" cy="1392562"/>
                      </a:xfrm>
                      <a:prstGeom prst="rect">
                        <a:avLst/>
                      </a:prstGeom>
                      <a:solidFill>
                        <a:srgbClr val="FFFF99"/>
                      </a:solidFill>
                    </p:spPr>
                  </p:pic>
                </p:oleObj>
              </mc:Fallback>
            </mc:AlternateContent>
          </a:graphicData>
        </a:graphic>
      </p:graphicFrame>
      <p:graphicFrame>
        <p:nvGraphicFramePr>
          <p:cNvPr id="21507" name="Object 31"/>
          <p:cNvGraphicFramePr>
            <a:graphicFrameLocks noChangeAspect="1"/>
          </p:cNvGraphicFramePr>
          <p:nvPr/>
        </p:nvGraphicFramePr>
        <p:xfrm>
          <a:off x="633413" y="2510976"/>
          <a:ext cx="1189037" cy="898525"/>
        </p:xfrm>
        <a:graphic>
          <a:graphicData uri="http://schemas.openxmlformats.org/presentationml/2006/ole">
            <mc:AlternateContent xmlns:mc="http://schemas.openxmlformats.org/markup-compatibility/2006">
              <mc:Choice xmlns:v="urn:schemas-microsoft-com:vml" Requires="v">
                <p:oleObj spid="_x0000_s21617" name="Equation" r:id="rId5" imgW="571252" imgH="431613" progId="Equation.DSMT4">
                  <p:embed/>
                </p:oleObj>
              </mc:Choice>
              <mc:Fallback>
                <p:oleObj name="Equation" r:id="rId5" imgW="571252" imgH="431613" progId="Equation.DSMT4">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3" y="2510976"/>
                        <a:ext cx="1189037"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32"/>
          <p:cNvGraphicFramePr>
            <a:graphicFrameLocks noChangeAspect="1"/>
          </p:cNvGraphicFramePr>
          <p:nvPr>
            <p:extLst>
              <p:ext uri="{D42A27DB-BD31-4B8C-83A1-F6EECF244321}">
                <p14:modId xmlns:p14="http://schemas.microsoft.com/office/powerpoint/2010/main" val="3375494597"/>
              </p:ext>
            </p:extLst>
          </p:nvPr>
        </p:nvGraphicFramePr>
        <p:xfrm>
          <a:off x="2151063" y="2528888"/>
          <a:ext cx="1665287" cy="923925"/>
        </p:xfrm>
        <a:graphic>
          <a:graphicData uri="http://schemas.openxmlformats.org/presentationml/2006/ole">
            <mc:AlternateContent xmlns:mc="http://schemas.openxmlformats.org/markup-compatibility/2006">
              <mc:Choice xmlns:v="urn:schemas-microsoft-com:vml" Requires="v">
                <p:oleObj spid="_x0000_s21618" name="Equation" r:id="rId7" imgW="799920" imgH="444240" progId="Equation.DSMT4">
                  <p:embed/>
                </p:oleObj>
              </mc:Choice>
              <mc:Fallback>
                <p:oleObj name="Equation" r:id="rId7" imgW="799920" imgH="444240" progId="Equation.DSMT4">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1063" y="2528888"/>
                        <a:ext cx="1665287"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2" name="Text Box 33"/>
          <p:cNvSpPr txBox="1">
            <a:spLocks noChangeArrowheads="1"/>
          </p:cNvSpPr>
          <p:nvPr/>
        </p:nvSpPr>
        <p:spPr bwMode="auto">
          <a:xfrm>
            <a:off x="4168239" y="2657971"/>
            <a:ext cx="4655127" cy="646331"/>
          </a:xfrm>
          <a:prstGeom prst="rect">
            <a:avLst/>
          </a:prstGeom>
          <a:noFill/>
          <a:ln w="9525">
            <a:noFill/>
            <a:miter lim="800000"/>
            <a:headEnd/>
            <a:tailEnd/>
          </a:ln>
        </p:spPr>
        <p:txBody>
          <a:bodyPr wrap="square">
            <a:spAutoFit/>
          </a:bodyPr>
          <a:lstStyle/>
          <a:p>
            <a:pPr eaLnBrk="1" hangingPunct="1"/>
            <a:r>
              <a:rPr lang="en-US" dirty="0">
                <a:latin typeface="Times New Roman" pitchFamily="18" charset="0"/>
              </a:rPr>
              <a:t>BW</a:t>
            </a:r>
            <a:r>
              <a:rPr lang="en-US" dirty="0">
                <a:latin typeface="Arial" charset="0"/>
              </a:rPr>
              <a:t> is defined here by </a:t>
            </a:r>
            <a:r>
              <a:rPr lang="en-US" dirty="0">
                <a:latin typeface="Times New Roman" pitchFamily="18" charset="0"/>
              </a:rPr>
              <a:t>SWR</a:t>
            </a:r>
            <a:r>
              <a:rPr lang="en-US" dirty="0">
                <a:latin typeface="Arial" charset="0"/>
              </a:rPr>
              <a:t> </a:t>
            </a:r>
            <a:r>
              <a:rPr lang="en-US" dirty="0">
                <a:latin typeface="Times New Roman" pitchFamily="18" charset="0"/>
              </a:rPr>
              <a:t>&lt;</a:t>
            </a:r>
            <a:r>
              <a:rPr lang="en-US" dirty="0">
                <a:latin typeface="Arial" charset="0"/>
              </a:rPr>
              <a:t> </a:t>
            </a:r>
            <a:r>
              <a:rPr lang="en-US" dirty="0" smtClean="0">
                <a:latin typeface="Times New Roman" pitchFamily="18" charset="0"/>
              </a:rPr>
              <a:t>2.0 </a:t>
            </a:r>
            <a:r>
              <a:rPr lang="en-US" dirty="0" smtClean="0">
                <a:latin typeface="Arial" charset="0"/>
              </a:rPr>
              <a:t>when the </a:t>
            </a:r>
            <a:r>
              <a:rPr lang="en-US" i="1" dirty="0" smtClean="0">
                <a:latin typeface="Times New Roman" pitchFamily="18" charset="0"/>
                <a:cs typeface="Times New Roman" pitchFamily="18" charset="0"/>
              </a:rPr>
              <a:t>RLC</a:t>
            </a:r>
            <a:r>
              <a:rPr lang="en-US" dirty="0" smtClean="0">
                <a:latin typeface="Arial" charset="0"/>
              </a:rPr>
              <a:t> circuit is fed by a matched line (</a:t>
            </a:r>
            <a:r>
              <a:rPr lang="en-US" i="1" dirty="0" smtClean="0">
                <a:latin typeface="Times New Roman" pitchFamily="18" charset="0"/>
                <a:cs typeface="Times New Roman" pitchFamily="18" charset="0"/>
              </a:rPr>
              <a:t>Z</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R</a:t>
            </a:r>
            <a:r>
              <a:rPr lang="en-US" dirty="0" smtClean="0">
                <a:latin typeface="Arial" charset="0"/>
              </a:rPr>
              <a:t>).</a:t>
            </a:r>
            <a:endParaRPr lang="en-US" dirty="0">
              <a:latin typeface="Arial" charset="0"/>
            </a:endParaRPr>
          </a:p>
        </p:txBody>
      </p:sp>
      <p:graphicFrame>
        <p:nvGraphicFramePr>
          <p:cNvPr id="21509" name="Object 34"/>
          <p:cNvGraphicFramePr>
            <a:graphicFrameLocks noChangeAspect="1"/>
          </p:cNvGraphicFramePr>
          <p:nvPr/>
        </p:nvGraphicFramePr>
        <p:xfrm>
          <a:off x="5040268" y="3712534"/>
          <a:ext cx="2405556" cy="854223"/>
        </p:xfrm>
        <a:graphic>
          <a:graphicData uri="http://schemas.openxmlformats.org/presentationml/2006/ole">
            <mc:AlternateContent xmlns:mc="http://schemas.openxmlformats.org/markup-compatibility/2006">
              <mc:Choice xmlns:v="urn:schemas-microsoft-com:vml" Requires="v">
                <p:oleObj spid="_x0000_s21619" name="Equation" r:id="rId9" imgW="1180588" imgH="418918" progId="Equation.DSMT4">
                  <p:embed/>
                </p:oleObj>
              </mc:Choice>
              <mc:Fallback>
                <p:oleObj name="Equation" r:id="rId9" imgW="1180588" imgH="418918" progId="Equation.DSMT4">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0268" y="3712534"/>
                        <a:ext cx="2405556" cy="854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Slide Number Placeholder 34"/>
          <p:cNvSpPr>
            <a:spLocks noGrp="1"/>
          </p:cNvSpPr>
          <p:nvPr>
            <p:ph type="sldNum" sz="quarter" idx="4"/>
          </p:nvPr>
        </p:nvSpPr>
        <p:spPr/>
        <p:txBody>
          <a:bodyPr/>
          <a:lstStyle/>
          <a:p>
            <a:pPr>
              <a:defRPr/>
            </a:pPr>
            <a:fld id="{70B0E88B-1183-42A5-A789-9A7FFF2AFA69}" type="slidenum">
              <a:rPr lang="en-US" smtClean="0"/>
              <a:pPr>
                <a:defRPr/>
              </a:pPr>
              <a:t>92</a:t>
            </a:fld>
            <a:endParaRPr lang="en-US" dirty="0"/>
          </a:p>
        </p:txBody>
      </p:sp>
      <p:grpSp>
        <p:nvGrpSpPr>
          <p:cNvPr id="40" name="Group 39"/>
          <p:cNvGrpSpPr/>
          <p:nvPr/>
        </p:nvGrpSpPr>
        <p:grpSpPr>
          <a:xfrm>
            <a:off x="522060" y="4670425"/>
            <a:ext cx="7493228" cy="1874838"/>
            <a:chOff x="522060" y="4670425"/>
            <a:chExt cx="7493228" cy="1874838"/>
          </a:xfrm>
        </p:grpSpPr>
        <p:grpSp>
          <p:nvGrpSpPr>
            <p:cNvPr id="21511" name="Group 3"/>
            <p:cNvGrpSpPr>
              <a:grpSpLocks/>
            </p:cNvGrpSpPr>
            <p:nvPr/>
          </p:nvGrpSpPr>
          <p:grpSpPr bwMode="auto">
            <a:xfrm>
              <a:off x="1854200" y="4670425"/>
              <a:ext cx="6161088" cy="1874838"/>
              <a:chOff x="1129" y="2743"/>
              <a:chExt cx="3881" cy="1181"/>
            </a:xfrm>
          </p:grpSpPr>
          <p:grpSp>
            <p:nvGrpSpPr>
              <p:cNvPr id="21513" name="Group 4"/>
              <p:cNvGrpSpPr>
                <a:grpSpLocks/>
              </p:cNvGrpSpPr>
              <p:nvPr/>
            </p:nvGrpSpPr>
            <p:grpSpPr bwMode="auto">
              <a:xfrm>
                <a:off x="1129" y="2743"/>
                <a:ext cx="3495" cy="1181"/>
                <a:chOff x="1894" y="2600"/>
                <a:chExt cx="3495" cy="1181"/>
              </a:xfrm>
            </p:grpSpPr>
            <p:sp>
              <p:nvSpPr>
                <p:cNvPr id="21518" name="Line 5"/>
                <p:cNvSpPr>
                  <a:spLocks noChangeShapeType="1"/>
                </p:cNvSpPr>
                <p:nvPr/>
              </p:nvSpPr>
              <p:spPr bwMode="auto">
                <a:xfrm flipV="1">
                  <a:off x="1949" y="2730"/>
                  <a:ext cx="473" cy="0"/>
                </a:xfrm>
                <a:prstGeom prst="line">
                  <a:avLst/>
                </a:prstGeom>
                <a:noFill/>
                <a:ln w="9525">
                  <a:solidFill>
                    <a:schemeClr val="tx1"/>
                  </a:solidFill>
                  <a:round/>
                  <a:headEnd/>
                  <a:tailEnd/>
                </a:ln>
              </p:spPr>
              <p:txBody>
                <a:bodyPr wrap="none"/>
                <a:lstStyle/>
                <a:p>
                  <a:endParaRPr lang="en-US"/>
                </a:p>
              </p:txBody>
            </p:sp>
            <p:sp>
              <p:nvSpPr>
                <p:cNvPr id="21519" name="Freeform 6"/>
                <p:cNvSpPr>
                  <a:spLocks/>
                </p:cNvSpPr>
                <p:nvPr/>
              </p:nvSpPr>
              <p:spPr bwMode="auto">
                <a:xfrm>
                  <a:off x="2430" y="2600"/>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sp>
              <p:nvSpPr>
                <p:cNvPr id="21520" name="Line 7"/>
                <p:cNvSpPr>
                  <a:spLocks noChangeShapeType="1"/>
                </p:cNvSpPr>
                <p:nvPr/>
              </p:nvSpPr>
              <p:spPr bwMode="auto">
                <a:xfrm flipV="1">
                  <a:off x="1974" y="3734"/>
                  <a:ext cx="1901" cy="0"/>
                </a:xfrm>
                <a:prstGeom prst="line">
                  <a:avLst/>
                </a:prstGeom>
                <a:noFill/>
                <a:ln w="9525">
                  <a:solidFill>
                    <a:schemeClr val="tx1"/>
                  </a:solidFill>
                  <a:round/>
                  <a:headEnd/>
                  <a:tailEnd/>
                </a:ln>
              </p:spPr>
              <p:txBody>
                <a:bodyPr wrap="none"/>
                <a:lstStyle/>
                <a:p>
                  <a:endParaRPr lang="en-US"/>
                </a:p>
              </p:txBody>
            </p:sp>
            <p:sp>
              <p:nvSpPr>
                <p:cNvPr id="21521" name="Line 8"/>
                <p:cNvSpPr>
                  <a:spLocks noChangeShapeType="1"/>
                </p:cNvSpPr>
                <p:nvPr/>
              </p:nvSpPr>
              <p:spPr bwMode="auto">
                <a:xfrm flipV="1">
                  <a:off x="3057" y="2716"/>
                  <a:ext cx="804" cy="0"/>
                </a:xfrm>
                <a:prstGeom prst="line">
                  <a:avLst/>
                </a:prstGeom>
                <a:noFill/>
                <a:ln w="9525">
                  <a:solidFill>
                    <a:schemeClr val="tx1"/>
                  </a:solidFill>
                  <a:round/>
                  <a:headEnd/>
                  <a:tailEnd/>
                </a:ln>
              </p:spPr>
              <p:txBody>
                <a:bodyPr wrap="none"/>
                <a:lstStyle/>
                <a:p>
                  <a:endParaRPr lang="en-US"/>
                </a:p>
              </p:txBody>
            </p:sp>
            <p:sp>
              <p:nvSpPr>
                <p:cNvPr id="21522" name="Freeform 9"/>
                <p:cNvSpPr>
                  <a:spLocks/>
                </p:cNvSpPr>
                <p:nvPr/>
              </p:nvSpPr>
              <p:spPr bwMode="auto">
                <a:xfrm rot="5400000">
                  <a:off x="4277" y="3083"/>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grpSp>
              <p:nvGrpSpPr>
                <p:cNvPr id="21523" name="Group 10"/>
                <p:cNvGrpSpPr>
                  <a:grpSpLocks/>
                </p:cNvGrpSpPr>
                <p:nvPr/>
              </p:nvGrpSpPr>
              <p:grpSpPr bwMode="auto">
                <a:xfrm>
                  <a:off x="4971" y="3137"/>
                  <a:ext cx="418" cy="156"/>
                  <a:chOff x="5050" y="3161"/>
                  <a:chExt cx="418" cy="156"/>
                </a:xfrm>
              </p:grpSpPr>
              <p:sp>
                <p:nvSpPr>
                  <p:cNvPr id="21537" name="Rectangle 11"/>
                  <p:cNvSpPr>
                    <a:spLocks noChangeArrowheads="1"/>
                  </p:cNvSpPr>
                  <p:nvPr/>
                </p:nvSpPr>
                <p:spPr bwMode="auto">
                  <a:xfrm>
                    <a:off x="5050" y="3161"/>
                    <a:ext cx="410" cy="2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38" name="Rectangle 12"/>
                  <p:cNvSpPr>
                    <a:spLocks noChangeArrowheads="1"/>
                  </p:cNvSpPr>
                  <p:nvPr/>
                </p:nvSpPr>
                <p:spPr bwMode="auto">
                  <a:xfrm>
                    <a:off x="5058" y="3290"/>
                    <a:ext cx="410" cy="27"/>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1524" name="Freeform 13"/>
                <p:cNvSpPr>
                  <a:spLocks/>
                </p:cNvSpPr>
                <p:nvPr/>
              </p:nvSpPr>
              <p:spPr bwMode="auto">
                <a:xfrm>
                  <a:off x="4053" y="2960"/>
                  <a:ext cx="170" cy="434"/>
                </a:xfrm>
                <a:custGeom>
                  <a:avLst/>
                  <a:gdLst>
                    <a:gd name="T0" fmla="*/ 58 w 170"/>
                    <a:gd name="T1" fmla="*/ 0 h 434"/>
                    <a:gd name="T2" fmla="*/ 161 w 170"/>
                    <a:gd name="T3" fmla="*/ 79 h 434"/>
                    <a:gd name="T4" fmla="*/ 3 w 170"/>
                    <a:gd name="T5" fmla="*/ 142 h 434"/>
                    <a:gd name="T6" fmla="*/ 145 w 170"/>
                    <a:gd name="T7" fmla="*/ 221 h 434"/>
                    <a:gd name="T8" fmla="*/ 19 w 170"/>
                    <a:gd name="T9" fmla="*/ 292 h 434"/>
                    <a:gd name="T10" fmla="*/ 153 w 170"/>
                    <a:gd name="T11" fmla="*/ 355 h 434"/>
                    <a:gd name="T12" fmla="*/ 66 w 170"/>
                    <a:gd name="T13" fmla="*/ 434 h 434"/>
                    <a:gd name="T14" fmla="*/ 0 60000 65536"/>
                    <a:gd name="T15" fmla="*/ 0 60000 65536"/>
                    <a:gd name="T16" fmla="*/ 0 60000 65536"/>
                    <a:gd name="T17" fmla="*/ 0 60000 65536"/>
                    <a:gd name="T18" fmla="*/ 0 60000 65536"/>
                    <a:gd name="T19" fmla="*/ 0 60000 65536"/>
                    <a:gd name="T20" fmla="*/ 0 60000 65536"/>
                    <a:gd name="T21" fmla="*/ 0 w 170"/>
                    <a:gd name="T22" fmla="*/ 0 h 434"/>
                    <a:gd name="T23" fmla="*/ 170 w 170"/>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34">
                      <a:moveTo>
                        <a:pt x="58" y="0"/>
                      </a:moveTo>
                      <a:cubicBezTo>
                        <a:pt x="114" y="27"/>
                        <a:pt x="170" y="55"/>
                        <a:pt x="161" y="79"/>
                      </a:cubicBezTo>
                      <a:cubicBezTo>
                        <a:pt x="152" y="103"/>
                        <a:pt x="6" y="118"/>
                        <a:pt x="3" y="142"/>
                      </a:cubicBezTo>
                      <a:cubicBezTo>
                        <a:pt x="0" y="166"/>
                        <a:pt x="142" y="196"/>
                        <a:pt x="145" y="221"/>
                      </a:cubicBezTo>
                      <a:cubicBezTo>
                        <a:pt x="148" y="246"/>
                        <a:pt x="18" y="270"/>
                        <a:pt x="19" y="292"/>
                      </a:cubicBezTo>
                      <a:cubicBezTo>
                        <a:pt x="20" y="314"/>
                        <a:pt x="145" y="331"/>
                        <a:pt x="153" y="355"/>
                      </a:cubicBezTo>
                      <a:cubicBezTo>
                        <a:pt x="161" y="379"/>
                        <a:pt x="113" y="406"/>
                        <a:pt x="66" y="434"/>
                      </a:cubicBezTo>
                    </a:path>
                  </a:pathLst>
                </a:custGeom>
                <a:noFill/>
                <a:ln w="9525">
                  <a:solidFill>
                    <a:schemeClr val="tx1"/>
                  </a:solidFill>
                  <a:round/>
                  <a:headEnd/>
                  <a:tailEnd/>
                </a:ln>
              </p:spPr>
              <p:txBody>
                <a:bodyPr wrap="none"/>
                <a:lstStyle/>
                <a:p>
                  <a:endParaRPr lang="en-US"/>
                </a:p>
              </p:txBody>
            </p:sp>
            <p:sp>
              <p:nvSpPr>
                <p:cNvPr id="21525" name="Line 14"/>
                <p:cNvSpPr>
                  <a:spLocks noChangeShapeType="1"/>
                </p:cNvSpPr>
                <p:nvPr/>
              </p:nvSpPr>
              <p:spPr bwMode="auto">
                <a:xfrm>
                  <a:off x="3890" y="2714"/>
                  <a:ext cx="1278" cy="0"/>
                </a:xfrm>
                <a:prstGeom prst="line">
                  <a:avLst/>
                </a:prstGeom>
                <a:noFill/>
                <a:ln w="9525">
                  <a:solidFill>
                    <a:schemeClr val="tx1"/>
                  </a:solidFill>
                  <a:round/>
                  <a:headEnd/>
                  <a:tailEnd/>
                </a:ln>
              </p:spPr>
              <p:txBody>
                <a:bodyPr wrap="none"/>
                <a:lstStyle/>
                <a:p>
                  <a:endParaRPr lang="en-US"/>
                </a:p>
              </p:txBody>
            </p:sp>
            <p:sp>
              <p:nvSpPr>
                <p:cNvPr id="21526" name="Line 15"/>
                <p:cNvSpPr>
                  <a:spLocks noChangeShapeType="1"/>
                </p:cNvSpPr>
                <p:nvPr/>
              </p:nvSpPr>
              <p:spPr bwMode="auto">
                <a:xfrm>
                  <a:off x="3890" y="3726"/>
                  <a:ext cx="1278" cy="0"/>
                </a:xfrm>
                <a:prstGeom prst="line">
                  <a:avLst/>
                </a:prstGeom>
                <a:noFill/>
                <a:ln w="9525">
                  <a:solidFill>
                    <a:schemeClr val="tx1"/>
                  </a:solidFill>
                  <a:round/>
                  <a:headEnd/>
                  <a:tailEnd/>
                </a:ln>
              </p:spPr>
              <p:txBody>
                <a:bodyPr wrap="none"/>
                <a:lstStyle/>
                <a:p>
                  <a:endParaRPr lang="en-US"/>
                </a:p>
              </p:txBody>
            </p:sp>
            <p:sp>
              <p:nvSpPr>
                <p:cNvPr id="21527" name="Line 16"/>
                <p:cNvSpPr>
                  <a:spLocks noChangeShapeType="1"/>
                </p:cNvSpPr>
                <p:nvPr/>
              </p:nvSpPr>
              <p:spPr bwMode="auto">
                <a:xfrm>
                  <a:off x="5168" y="2714"/>
                  <a:ext cx="0" cy="426"/>
                </a:xfrm>
                <a:prstGeom prst="line">
                  <a:avLst/>
                </a:prstGeom>
                <a:noFill/>
                <a:ln w="9525">
                  <a:solidFill>
                    <a:schemeClr val="tx1"/>
                  </a:solidFill>
                  <a:round/>
                  <a:headEnd/>
                  <a:tailEnd/>
                </a:ln>
              </p:spPr>
              <p:txBody>
                <a:bodyPr wrap="none"/>
                <a:lstStyle/>
                <a:p>
                  <a:endParaRPr lang="en-US"/>
                </a:p>
              </p:txBody>
            </p:sp>
            <p:sp>
              <p:nvSpPr>
                <p:cNvPr id="21528" name="Line 17"/>
                <p:cNvSpPr>
                  <a:spLocks noChangeShapeType="1"/>
                </p:cNvSpPr>
                <p:nvPr/>
              </p:nvSpPr>
              <p:spPr bwMode="auto">
                <a:xfrm>
                  <a:off x="5177" y="3299"/>
                  <a:ext cx="0" cy="426"/>
                </a:xfrm>
                <a:prstGeom prst="line">
                  <a:avLst/>
                </a:prstGeom>
                <a:noFill/>
                <a:ln w="9525">
                  <a:solidFill>
                    <a:schemeClr val="tx1"/>
                  </a:solidFill>
                  <a:round/>
                  <a:headEnd/>
                  <a:tailEnd/>
                </a:ln>
              </p:spPr>
              <p:txBody>
                <a:bodyPr wrap="none"/>
                <a:lstStyle/>
                <a:p>
                  <a:endParaRPr lang="en-US"/>
                </a:p>
              </p:txBody>
            </p:sp>
            <p:sp>
              <p:nvSpPr>
                <p:cNvPr id="21529" name="Line 18"/>
                <p:cNvSpPr>
                  <a:spLocks noChangeShapeType="1"/>
                </p:cNvSpPr>
                <p:nvPr/>
              </p:nvSpPr>
              <p:spPr bwMode="auto">
                <a:xfrm flipV="1">
                  <a:off x="4561" y="2714"/>
                  <a:ext cx="0" cy="150"/>
                </a:xfrm>
                <a:prstGeom prst="line">
                  <a:avLst/>
                </a:prstGeom>
                <a:noFill/>
                <a:ln w="9525">
                  <a:solidFill>
                    <a:schemeClr val="tx1"/>
                  </a:solidFill>
                  <a:round/>
                  <a:headEnd/>
                  <a:tailEnd/>
                </a:ln>
              </p:spPr>
              <p:txBody>
                <a:bodyPr wrap="none"/>
                <a:lstStyle/>
                <a:p>
                  <a:endParaRPr lang="en-US"/>
                </a:p>
              </p:txBody>
            </p:sp>
            <p:sp>
              <p:nvSpPr>
                <p:cNvPr id="21530" name="Line 19"/>
                <p:cNvSpPr>
                  <a:spLocks noChangeShapeType="1"/>
                </p:cNvSpPr>
                <p:nvPr/>
              </p:nvSpPr>
              <p:spPr bwMode="auto">
                <a:xfrm>
                  <a:off x="4569" y="3503"/>
                  <a:ext cx="0" cy="221"/>
                </a:xfrm>
                <a:prstGeom prst="line">
                  <a:avLst/>
                </a:prstGeom>
                <a:noFill/>
                <a:ln w="9525">
                  <a:solidFill>
                    <a:schemeClr val="tx1"/>
                  </a:solidFill>
                  <a:round/>
                  <a:headEnd/>
                  <a:tailEnd/>
                </a:ln>
              </p:spPr>
              <p:txBody>
                <a:bodyPr wrap="none"/>
                <a:lstStyle/>
                <a:p>
                  <a:endParaRPr lang="en-US"/>
                </a:p>
              </p:txBody>
            </p:sp>
            <p:sp>
              <p:nvSpPr>
                <p:cNvPr id="21531" name="Line 20"/>
                <p:cNvSpPr>
                  <a:spLocks noChangeShapeType="1"/>
                </p:cNvSpPr>
                <p:nvPr/>
              </p:nvSpPr>
              <p:spPr bwMode="auto">
                <a:xfrm>
                  <a:off x="4111" y="3401"/>
                  <a:ext cx="0" cy="323"/>
                </a:xfrm>
                <a:prstGeom prst="line">
                  <a:avLst/>
                </a:prstGeom>
                <a:noFill/>
                <a:ln w="9525">
                  <a:solidFill>
                    <a:schemeClr val="tx1"/>
                  </a:solidFill>
                  <a:round/>
                  <a:headEnd/>
                  <a:tailEnd/>
                </a:ln>
              </p:spPr>
              <p:txBody>
                <a:bodyPr wrap="none"/>
                <a:lstStyle/>
                <a:p>
                  <a:endParaRPr lang="en-US"/>
                </a:p>
              </p:txBody>
            </p:sp>
            <p:sp>
              <p:nvSpPr>
                <p:cNvPr id="21532" name="Line 21"/>
                <p:cNvSpPr>
                  <a:spLocks noChangeShapeType="1"/>
                </p:cNvSpPr>
                <p:nvPr/>
              </p:nvSpPr>
              <p:spPr bwMode="auto">
                <a:xfrm flipV="1">
                  <a:off x="4111" y="2722"/>
                  <a:ext cx="0" cy="237"/>
                </a:xfrm>
                <a:prstGeom prst="line">
                  <a:avLst/>
                </a:prstGeom>
                <a:noFill/>
                <a:ln w="9525">
                  <a:solidFill>
                    <a:schemeClr val="tx1"/>
                  </a:solidFill>
                  <a:round/>
                  <a:headEnd/>
                  <a:tailEnd/>
                </a:ln>
              </p:spPr>
              <p:txBody>
                <a:bodyPr wrap="none"/>
                <a:lstStyle/>
                <a:p>
                  <a:endParaRPr lang="en-US"/>
                </a:p>
              </p:txBody>
            </p:sp>
            <p:sp>
              <p:nvSpPr>
                <p:cNvPr id="21533" name="Oval 22"/>
                <p:cNvSpPr>
                  <a:spLocks noChangeArrowheads="1"/>
                </p:cNvSpPr>
                <p:nvPr/>
              </p:nvSpPr>
              <p:spPr bwMode="auto">
                <a:xfrm>
                  <a:off x="1894" y="2675"/>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21534" name="Oval 23"/>
                <p:cNvSpPr>
                  <a:spLocks noChangeArrowheads="1"/>
                </p:cNvSpPr>
                <p:nvPr/>
              </p:nvSpPr>
              <p:spPr bwMode="auto">
                <a:xfrm>
                  <a:off x="1911" y="3678"/>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21535" name="Oval 24"/>
                <p:cNvSpPr>
                  <a:spLocks noChangeArrowheads="1"/>
                </p:cNvSpPr>
                <p:nvPr/>
              </p:nvSpPr>
              <p:spPr bwMode="auto">
                <a:xfrm>
                  <a:off x="3828" y="2660"/>
                  <a:ext cx="102" cy="102"/>
                </a:xfrm>
                <a:prstGeom prst="ellipse">
                  <a:avLst/>
                </a:prstGeom>
                <a:solidFill>
                  <a:schemeClr val="bg1"/>
                </a:solidFill>
                <a:ln w="9525">
                  <a:solidFill>
                    <a:schemeClr val="tx1"/>
                  </a:solidFill>
                  <a:round/>
                  <a:headEnd/>
                  <a:tailEnd/>
                </a:ln>
              </p:spPr>
              <p:txBody>
                <a:bodyPr wrap="none" anchor="ctr"/>
                <a:lstStyle/>
                <a:p>
                  <a:endParaRPr lang="en-US"/>
                </a:p>
              </p:txBody>
            </p:sp>
            <p:sp>
              <p:nvSpPr>
                <p:cNvPr id="21536" name="Oval 25"/>
                <p:cNvSpPr>
                  <a:spLocks noChangeArrowheads="1"/>
                </p:cNvSpPr>
                <p:nvPr/>
              </p:nvSpPr>
              <p:spPr bwMode="auto">
                <a:xfrm>
                  <a:off x="3837" y="3679"/>
                  <a:ext cx="102" cy="102"/>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21514" name="Text Box 26"/>
              <p:cNvSpPr txBox="1">
                <a:spLocks noChangeArrowheads="1"/>
              </p:cNvSpPr>
              <p:nvPr/>
            </p:nvSpPr>
            <p:spPr bwMode="auto">
              <a:xfrm>
                <a:off x="1844" y="3006"/>
                <a:ext cx="287"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r>
                  <a:rPr lang="en-US" sz="2400" i="1" baseline="-25000" dirty="0">
                    <a:latin typeface="Times New Roman" pitchFamily="18" charset="0"/>
                  </a:rPr>
                  <a:t>p</a:t>
                </a:r>
              </a:p>
            </p:txBody>
          </p:sp>
          <p:sp>
            <p:nvSpPr>
              <p:cNvPr id="21515" name="Text Box 27"/>
              <p:cNvSpPr txBox="1">
                <a:spLocks noChangeArrowheads="1"/>
              </p:cNvSpPr>
              <p:nvPr/>
            </p:nvSpPr>
            <p:spPr bwMode="auto">
              <a:xfrm>
                <a:off x="2918" y="3197"/>
                <a:ext cx="23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R</a:t>
                </a:r>
                <a:endParaRPr lang="en-US" sz="2400" i="1" baseline="-25000">
                  <a:latin typeface="Times New Roman" pitchFamily="18" charset="0"/>
                </a:endParaRPr>
              </a:p>
            </p:txBody>
          </p:sp>
          <p:sp>
            <p:nvSpPr>
              <p:cNvPr id="21516" name="Text Box 28"/>
              <p:cNvSpPr txBox="1">
                <a:spLocks noChangeArrowheads="1"/>
              </p:cNvSpPr>
              <p:nvPr/>
            </p:nvSpPr>
            <p:spPr bwMode="auto">
              <a:xfrm>
                <a:off x="4766" y="3215"/>
                <a:ext cx="244"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C</a:t>
                </a:r>
                <a:endParaRPr lang="en-US" sz="2400" i="1" baseline="-25000">
                  <a:latin typeface="Times New Roman" pitchFamily="18" charset="0"/>
                </a:endParaRPr>
              </a:p>
            </p:txBody>
          </p:sp>
          <p:sp>
            <p:nvSpPr>
              <p:cNvPr id="21517" name="Text Box 29"/>
              <p:cNvSpPr txBox="1">
                <a:spLocks noChangeArrowheads="1"/>
              </p:cNvSpPr>
              <p:nvPr/>
            </p:nvSpPr>
            <p:spPr bwMode="auto">
              <a:xfrm>
                <a:off x="3907" y="2869"/>
                <a:ext cx="22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endParaRPr lang="en-US" sz="2400" i="1" baseline="-25000">
                  <a:latin typeface="Times New Roman" pitchFamily="18" charset="0"/>
                </a:endParaRPr>
              </a:p>
            </p:txBody>
          </p:sp>
        </p:grpSp>
        <p:sp>
          <p:nvSpPr>
            <p:cNvPr id="38" name="Text Box 31"/>
            <p:cNvSpPr txBox="1">
              <a:spLocks noChangeArrowheads="1"/>
            </p:cNvSpPr>
            <p:nvPr/>
          </p:nvSpPr>
          <p:spPr bwMode="auto">
            <a:xfrm>
              <a:off x="522060" y="5252366"/>
              <a:ext cx="679994" cy="646331"/>
            </a:xfrm>
            <a:prstGeom prst="rect">
              <a:avLst/>
            </a:prstGeom>
            <a:noFill/>
            <a:ln w="9525">
              <a:noFill/>
              <a:miter lim="800000"/>
              <a:headEnd/>
              <a:tailEnd/>
            </a:ln>
          </p:spPr>
          <p:txBody>
            <a:bodyPr wrap="none">
              <a:spAutoFit/>
            </a:bodyPr>
            <a:lstStyle/>
            <a:p>
              <a:pPr eaLnBrk="1" hangingPunct="1"/>
              <a:r>
                <a:rPr lang="en-US" sz="3600" i="1" dirty="0">
                  <a:solidFill>
                    <a:schemeClr val="hlink"/>
                  </a:solidFill>
                  <a:latin typeface="Times New Roman" pitchFamily="18" charset="0"/>
                </a:rPr>
                <a:t>Z</a:t>
              </a:r>
              <a:r>
                <a:rPr lang="en-US" sz="3600" i="1" baseline="-25000" dirty="0">
                  <a:solidFill>
                    <a:schemeClr val="hlink"/>
                  </a:solidFill>
                  <a:latin typeface="Times New Roman" pitchFamily="18" charset="0"/>
                </a:rPr>
                <a:t>in</a:t>
              </a:r>
            </a:p>
          </p:txBody>
        </p:sp>
        <p:sp>
          <p:nvSpPr>
            <p:cNvPr id="39" name="AutoShape 32"/>
            <p:cNvSpPr>
              <a:spLocks noChangeArrowheads="1"/>
            </p:cNvSpPr>
            <p:nvPr/>
          </p:nvSpPr>
          <p:spPr bwMode="auto">
            <a:xfrm>
              <a:off x="1476148" y="5596854"/>
              <a:ext cx="738188" cy="889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00 h 21600"/>
                <a:gd name="T14" fmla="*/ 1890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hlink"/>
              </a:solidFill>
              <a:miter lim="800000"/>
              <a:headEnd/>
              <a:tailEnd/>
            </a:ln>
          </p:spPr>
          <p:txBody>
            <a:bodyPr wrap="none" anchor="ctr"/>
            <a:lstStyle/>
            <a:p>
              <a:pPr algn="ctr" eaLnBrk="1" hangingPunct="1"/>
              <a:endParaRPr lang="en-US" sz="2400" b="1">
                <a:latin typeface="Times New Roman" pitchFamily="18" charset="0"/>
              </a:endParaRPr>
            </a:p>
            <a:p>
              <a:pPr algn="ctr" eaLnBrk="1" hangingPunct="1"/>
              <a:endParaRPr lang="en-US" sz="2400" b="1">
                <a:latin typeface="Times New Roman" pitchFamily="18" charset="0"/>
              </a:endParaRPr>
            </a:p>
          </p:txBody>
        </p:sp>
      </p:grpSp>
      <p:sp>
        <p:nvSpPr>
          <p:cNvPr id="41"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graphicFrame>
        <p:nvGraphicFramePr>
          <p:cNvPr id="21510" name="Object 32"/>
          <p:cNvGraphicFramePr>
            <a:graphicFrameLocks noChangeAspect="1"/>
          </p:cNvGraphicFramePr>
          <p:nvPr/>
        </p:nvGraphicFramePr>
        <p:xfrm>
          <a:off x="261938" y="6003081"/>
          <a:ext cx="1328737" cy="318343"/>
        </p:xfrm>
        <a:graphic>
          <a:graphicData uri="http://schemas.openxmlformats.org/presentationml/2006/ole">
            <mc:AlternateContent xmlns:mc="http://schemas.openxmlformats.org/markup-compatibility/2006">
              <mc:Choice xmlns:v="urn:schemas-microsoft-com:vml" Requires="v">
                <p:oleObj spid="_x0000_s21620" name="Equation" r:id="rId11" imgW="952087" imgH="228501" progId="Equation.DSMT4">
                  <p:embed/>
                </p:oleObj>
              </mc:Choice>
              <mc:Fallback>
                <p:oleObj name="Equation" r:id="rId11" imgW="952087" imgH="228501" progId="Equation.DSMT4">
                  <p:embed/>
                  <p:pic>
                    <p:nvPicPr>
                      <p:cNvPr id="0" name="Picture 1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938" y="6003081"/>
                        <a:ext cx="1328737" cy="318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3"/>
          <p:cNvGraphicFramePr>
            <a:graphicFrameLocks noChangeAspect="1"/>
          </p:cNvGraphicFramePr>
          <p:nvPr/>
        </p:nvGraphicFramePr>
        <p:xfrm>
          <a:off x="5845628" y="1543512"/>
          <a:ext cx="2832100" cy="684213"/>
        </p:xfrm>
        <a:graphic>
          <a:graphicData uri="http://schemas.openxmlformats.org/presentationml/2006/ole">
            <mc:AlternateContent xmlns:mc="http://schemas.openxmlformats.org/markup-compatibility/2006">
              <mc:Choice xmlns:v="urn:schemas-microsoft-com:vml" Requires="v">
                <p:oleObj spid="_x0000_s22642" name="Equation" r:id="rId3" imgW="1155700" imgH="279400" progId="Equation.DSMT4">
                  <p:embed/>
                </p:oleObj>
              </mc:Choice>
              <mc:Fallback>
                <p:oleObj name="Equation" r:id="rId3" imgW="1155700" imgH="279400" progId="Equation.DSMT4">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628" y="1543512"/>
                        <a:ext cx="2832100" cy="684213"/>
                      </a:xfrm>
                      <a:prstGeom prst="rect">
                        <a:avLst/>
                      </a:prstGeom>
                      <a:solidFill>
                        <a:srgbClr val="FFFF99"/>
                      </a:solidFill>
                    </p:spPr>
                  </p:pic>
                </p:oleObj>
              </mc:Fallback>
            </mc:AlternateContent>
          </a:graphicData>
        </a:graphic>
      </p:graphicFrame>
      <p:sp>
        <p:nvSpPr>
          <p:cNvPr id="22532" name="Text Box 4"/>
          <p:cNvSpPr txBox="1">
            <a:spLocks noChangeArrowheads="1"/>
          </p:cNvSpPr>
          <p:nvPr/>
        </p:nvSpPr>
        <p:spPr bwMode="auto">
          <a:xfrm>
            <a:off x="858157" y="2836191"/>
            <a:ext cx="7264400" cy="646331"/>
          </a:xfrm>
          <a:prstGeom prst="rect">
            <a:avLst/>
          </a:prstGeom>
          <a:noFill/>
          <a:ln w="9525">
            <a:noFill/>
            <a:miter lim="800000"/>
            <a:headEnd/>
            <a:tailEnd/>
          </a:ln>
        </p:spPr>
        <p:txBody>
          <a:bodyPr>
            <a:spAutoFit/>
          </a:bodyPr>
          <a:lstStyle/>
          <a:p>
            <a:pPr algn="ctr" eaLnBrk="1" hangingPunct="1"/>
            <a:r>
              <a:rPr lang="en-US" i="1" dirty="0" smtClean="0">
                <a:latin typeface="Times New Roman" pitchFamily="18" charset="0"/>
                <a:cs typeface="Times New Roman" pitchFamily="18" charset="0"/>
              </a:rPr>
              <a:t>R</a:t>
            </a:r>
            <a:r>
              <a:rPr lang="en-US" dirty="0" smtClean="0">
                <a:latin typeface="Arial" charset="0"/>
              </a:rPr>
              <a:t> is </a:t>
            </a:r>
            <a:r>
              <a:rPr lang="en-US" dirty="0">
                <a:latin typeface="Arial" charset="0"/>
              </a:rPr>
              <a:t>the input resistance at the resonance of the patch </a:t>
            </a:r>
            <a:r>
              <a:rPr lang="en-US" dirty="0" smtClean="0">
                <a:latin typeface="Arial" charset="0"/>
              </a:rPr>
              <a:t>cavity</a:t>
            </a:r>
          </a:p>
          <a:p>
            <a:pPr algn="ctr" eaLnBrk="1" hangingPunct="1"/>
            <a:r>
              <a:rPr lang="en-US" dirty="0" smtClean="0">
                <a:latin typeface="Arial" charset="0"/>
              </a:rPr>
              <a:t> </a:t>
            </a:r>
            <a:r>
              <a:rPr lang="en-US" dirty="0">
                <a:latin typeface="Arial" charset="0"/>
              </a:rPr>
              <a:t>(the frequency that maximizes </a:t>
            </a:r>
            <a:r>
              <a:rPr lang="en-US" i="1" dirty="0">
                <a:latin typeface="Times New Roman" pitchFamily="18" charset="0"/>
              </a:rPr>
              <a:t>R</a:t>
            </a:r>
            <a:r>
              <a:rPr lang="en-US" i="1" baseline="-25000" dirty="0">
                <a:latin typeface="Times New Roman" pitchFamily="18" charset="0"/>
              </a:rPr>
              <a:t>in</a:t>
            </a:r>
            <a:r>
              <a:rPr lang="en-US" dirty="0">
                <a:latin typeface="Arial" charset="0"/>
              </a:rPr>
              <a:t>).</a:t>
            </a:r>
          </a:p>
        </p:txBody>
      </p:sp>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93</a:t>
            </a:fld>
            <a:endParaRPr lang="en-US" dirty="0"/>
          </a:p>
        </p:txBody>
      </p:sp>
      <p:graphicFrame>
        <p:nvGraphicFramePr>
          <p:cNvPr id="5" name="Object 30"/>
          <p:cNvGraphicFramePr>
            <a:graphicFrameLocks noChangeAspect="1"/>
          </p:cNvGraphicFramePr>
          <p:nvPr/>
        </p:nvGraphicFramePr>
        <p:xfrm>
          <a:off x="1080634" y="996900"/>
          <a:ext cx="3371623" cy="1588684"/>
        </p:xfrm>
        <a:graphic>
          <a:graphicData uri="http://schemas.openxmlformats.org/presentationml/2006/ole">
            <mc:AlternateContent xmlns:mc="http://schemas.openxmlformats.org/markup-compatibility/2006">
              <mc:Choice xmlns:v="urn:schemas-microsoft-com:vml" Requires="v">
                <p:oleObj spid="_x0000_s22643" name="Equation" r:id="rId5" imgW="1536033" imgH="723586" progId="Equation.DSMT4">
                  <p:embed/>
                </p:oleObj>
              </mc:Choice>
              <mc:Fallback>
                <p:oleObj name="Equation" r:id="rId5" imgW="1536033" imgH="723586" progId="Equation.DSMT4">
                  <p:embed/>
                  <p:pic>
                    <p:nvPicPr>
                      <p:cNvPr id="0" name="Picture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634" y="996900"/>
                        <a:ext cx="3371623" cy="1588684"/>
                      </a:xfrm>
                      <a:prstGeom prst="rect">
                        <a:avLst/>
                      </a:prstGeom>
                      <a:solidFill>
                        <a:srgbClr val="FFFF99"/>
                      </a:solidFill>
                    </p:spPr>
                  </p:pic>
                </p:oleObj>
              </mc:Fallback>
            </mc:AlternateContent>
          </a:graphicData>
        </a:graphic>
      </p:graphicFrame>
      <p:sp>
        <p:nvSpPr>
          <p:cNvPr id="40" name="Right Arrow 39"/>
          <p:cNvSpPr/>
          <p:nvPr/>
        </p:nvSpPr>
        <p:spPr bwMode="auto">
          <a:xfrm>
            <a:off x="4898574" y="1763494"/>
            <a:ext cx="489857" cy="206829"/>
          </a:xfrm>
          <a:prstGeom prst="rightArrow">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9"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grpSp>
        <p:nvGrpSpPr>
          <p:cNvPr id="42" name="Group 41"/>
          <p:cNvGrpSpPr/>
          <p:nvPr/>
        </p:nvGrpSpPr>
        <p:grpSpPr>
          <a:xfrm>
            <a:off x="1759690" y="3846638"/>
            <a:ext cx="5914741" cy="2597722"/>
            <a:chOff x="1759690" y="3846638"/>
            <a:chExt cx="5914741" cy="2597722"/>
          </a:xfrm>
        </p:grpSpPr>
        <p:sp>
          <p:nvSpPr>
            <p:cNvPr id="34" name="Rectangle 33"/>
            <p:cNvSpPr/>
            <p:nvPr/>
          </p:nvSpPr>
          <p:spPr bwMode="auto">
            <a:xfrm>
              <a:off x="4495803" y="4354303"/>
              <a:ext cx="3178628" cy="2090057"/>
            </a:xfrm>
            <a:prstGeom prst="rect">
              <a:avLst/>
            </a:prstGeom>
            <a:solidFill>
              <a:srgbClr val="66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22533" name="Group 5"/>
            <p:cNvGrpSpPr>
              <a:grpSpLocks/>
            </p:cNvGrpSpPr>
            <p:nvPr/>
          </p:nvGrpSpPr>
          <p:grpSpPr bwMode="auto">
            <a:xfrm>
              <a:off x="1759690" y="3929979"/>
              <a:ext cx="5737225" cy="2317751"/>
              <a:chOff x="1129" y="2464"/>
              <a:chExt cx="3614" cy="1460"/>
            </a:xfrm>
          </p:grpSpPr>
          <p:grpSp>
            <p:nvGrpSpPr>
              <p:cNvPr id="22534" name="Group 6"/>
              <p:cNvGrpSpPr>
                <a:grpSpLocks/>
              </p:cNvGrpSpPr>
              <p:nvPr/>
            </p:nvGrpSpPr>
            <p:grpSpPr bwMode="auto">
              <a:xfrm>
                <a:off x="1129" y="2743"/>
                <a:ext cx="3488" cy="1181"/>
                <a:chOff x="1894" y="2600"/>
                <a:chExt cx="3488" cy="1181"/>
              </a:xfrm>
            </p:grpSpPr>
            <p:sp>
              <p:nvSpPr>
                <p:cNvPr id="22539" name="Line 7"/>
                <p:cNvSpPr>
                  <a:spLocks noChangeShapeType="1"/>
                </p:cNvSpPr>
                <p:nvPr/>
              </p:nvSpPr>
              <p:spPr bwMode="auto">
                <a:xfrm flipV="1">
                  <a:off x="1949" y="2730"/>
                  <a:ext cx="473" cy="0"/>
                </a:xfrm>
                <a:prstGeom prst="line">
                  <a:avLst/>
                </a:prstGeom>
                <a:noFill/>
                <a:ln w="9525">
                  <a:solidFill>
                    <a:schemeClr val="tx1"/>
                  </a:solidFill>
                  <a:round/>
                  <a:headEnd/>
                  <a:tailEnd/>
                </a:ln>
              </p:spPr>
              <p:txBody>
                <a:bodyPr wrap="none"/>
                <a:lstStyle/>
                <a:p>
                  <a:endParaRPr lang="en-US"/>
                </a:p>
              </p:txBody>
            </p:sp>
            <p:sp>
              <p:nvSpPr>
                <p:cNvPr id="22540" name="Freeform 8"/>
                <p:cNvSpPr>
                  <a:spLocks/>
                </p:cNvSpPr>
                <p:nvPr/>
              </p:nvSpPr>
              <p:spPr bwMode="auto">
                <a:xfrm>
                  <a:off x="2423" y="2600"/>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sp>
              <p:nvSpPr>
                <p:cNvPr id="22541" name="Line 9"/>
                <p:cNvSpPr>
                  <a:spLocks noChangeShapeType="1"/>
                </p:cNvSpPr>
                <p:nvPr/>
              </p:nvSpPr>
              <p:spPr bwMode="auto">
                <a:xfrm flipV="1">
                  <a:off x="1974" y="3734"/>
                  <a:ext cx="1901" cy="0"/>
                </a:xfrm>
                <a:prstGeom prst="line">
                  <a:avLst/>
                </a:prstGeom>
                <a:noFill/>
                <a:ln w="9525">
                  <a:solidFill>
                    <a:schemeClr val="tx1"/>
                  </a:solidFill>
                  <a:round/>
                  <a:headEnd/>
                  <a:tailEnd/>
                </a:ln>
              </p:spPr>
              <p:txBody>
                <a:bodyPr wrap="none"/>
                <a:lstStyle/>
                <a:p>
                  <a:endParaRPr lang="en-US"/>
                </a:p>
              </p:txBody>
            </p:sp>
            <p:sp>
              <p:nvSpPr>
                <p:cNvPr id="22542" name="Line 10"/>
                <p:cNvSpPr>
                  <a:spLocks noChangeShapeType="1"/>
                </p:cNvSpPr>
                <p:nvPr/>
              </p:nvSpPr>
              <p:spPr bwMode="auto">
                <a:xfrm flipV="1">
                  <a:off x="3052" y="2716"/>
                  <a:ext cx="809" cy="0"/>
                </a:xfrm>
                <a:prstGeom prst="line">
                  <a:avLst/>
                </a:prstGeom>
                <a:noFill/>
                <a:ln w="9525">
                  <a:solidFill>
                    <a:schemeClr val="tx1"/>
                  </a:solidFill>
                  <a:round/>
                  <a:headEnd/>
                  <a:tailEnd/>
                </a:ln>
              </p:spPr>
              <p:txBody>
                <a:bodyPr wrap="none"/>
                <a:lstStyle/>
                <a:p>
                  <a:endParaRPr lang="en-US"/>
                </a:p>
              </p:txBody>
            </p:sp>
            <p:sp>
              <p:nvSpPr>
                <p:cNvPr id="22543" name="Freeform 11"/>
                <p:cNvSpPr>
                  <a:spLocks/>
                </p:cNvSpPr>
                <p:nvPr/>
              </p:nvSpPr>
              <p:spPr bwMode="auto">
                <a:xfrm rot="5400000">
                  <a:off x="4270" y="3094"/>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grpSp>
              <p:nvGrpSpPr>
                <p:cNvPr id="22544" name="Group 12"/>
                <p:cNvGrpSpPr>
                  <a:grpSpLocks/>
                </p:cNvGrpSpPr>
                <p:nvPr/>
              </p:nvGrpSpPr>
              <p:grpSpPr bwMode="auto">
                <a:xfrm>
                  <a:off x="4971" y="3137"/>
                  <a:ext cx="411" cy="174"/>
                  <a:chOff x="5050" y="3161"/>
                  <a:chExt cx="411" cy="174"/>
                </a:xfrm>
              </p:grpSpPr>
              <p:sp>
                <p:nvSpPr>
                  <p:cNvPr id="22558" name="Rectangle 13"/>
                  <p:cNvSpPr>
                    <a:spLocks noChangeArrowheads="1"/>
                  </p:cNvSpPr>
                  <p:nvPr/>
                </p:nvSpPr>
                <p:spPr bwMode="auto">
                  <a:xfrm>
                    <a:off x="5050" y="3161"/>
                    <a:ext cx="410" cy="2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559" name="Rectangle 14"/>
                  <p:cNvSpPr>
                    <a:spLocks noChangeArrowheads="1"/>
                  </p:cNvSpPr>
                  <p:nvPr/>
                </p:nvSpPr>
                <p:spPr bwMode="auto">
                  <a:xfrm>
                    <a:off x="5051" y="3308"/>
                    <a:ext cx="410" cy="27"/>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2545" name="Freeform 15"/>
                <p:cNvSpPr>
                  <a:spLocks/>
                </p:cNvSpPr>
                <p:nvPr/>
              </p:nvSpPr>
              <p:spPr bwMode="auto">
                <a:xfrm>
                  <a:off x="4046" y="2960"/>
                  <a:ext cx="170" cy="434"/>
                </a:xfrm>
                <a:custGeom>
                  <a:avLst/>
                  <a:gdLst>
                    <a:gd name="T0" fmla="*/ 58 w 170"/>
                    <a:gd name="T1" fmla="*/ 0 h 434"/>
                    <a:gd name="T2" fmla="*/ 161 w 170"/>
                    <a:gd name="T3" fmla="*/ 79 h 434"/>
                    <a:gd name="T4" fmla="*/ 3 w 170"/>
                    <a:gd name="T5" fmla="*/ 142 h 434"/>
                    <a:gd name="T6" fmla="*/ 145 w 170"/>
                    <a:gd name="T7" fmla="*/ 221 h 434"/>
                    <a:gd name="T8" fmla="*/ 19 w 170"/>
                    <a:gd name="T9" fmla="*/ 292 h 434"/>
                    <a:gd name="T10" fmla="*/ 153 w 170"/>
                    <a:gd name="T11" fmla="*/ 355 h 434"/>
                    <a:gd name="T12" fmla="*/ 66 w 170"/>
                    <a:gd name="T13" fmla="*/ 434 h 434"/>
                    <a:gd name="T14" fmla="*/ 0 60000 65536"/>
                    <a:gd name="T15" fmla="*/ 0 60000 65536"/>
                    <a:gd name="T16" fmla="*/ 0 60000 65536"/>
                    <a:gd name="T17" fmla="*/ 0 60000 65536"/>
                    <a:gd name="T18" fmla="*/ 0 60000 65536"/>
                    <a:gd name="T19" fmla="*/ 0 60000 65536"/>
                    <a:gd name="T20" fmla="*/ 0 60000 65536"/>
                    <a:gd name="T21" fmla="*/ 0 w 170"/>
                    <a:gd name="T22" fmla="*/ 0 h 434"/>
                    <a:gd name="T23" fmla="*/ 170 w 170"/>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34">
                      <a:moveTo>
                        <a:pt x="58" y="0"/>
                      </a:moveTo>
                      <a:cubicBezTo>
                        <a:pt x="114" y="27"/>
                        <a:pt x="170" y="55"/>
                        <a:pt x="161" y="79"/>
                      </a:cubicBezTo>
                      <a:cubicBezTo>
                        <a:pt x="152" y="103"/>
                        <a:pt x="6" y="118"/>
                        <a:pt x="3" y="142"/>
                      </a:cubicBezTo>
                      <a:cubicBezTo>
                        <a:pt x="0" y="166"/>
                        <a:pt x="142" y="196"/>
                        <a:pt x="145" y="221"/>
                      </a:cubicBezTo>
                      <a:cubicBezTo>
                        <a:pt x="148" y="246"/>
                        <a:pt x="18" y="270"/>
                        <a:pt x="19" y="292"/>
                      </a:cubicBezTo>
                      <a:cubicBezTo>
                        <a:pt x="20" y="314"/>
                        <a:pt x="145" y="331"/>
                        <a:pt x="153" y="355"/>
                      </a:cubicBezTo>
                      <a:cubicBezTo>
                        <a:pt x="161" y="379"/>
                        <a:pt x="113" y="406"/>
                        <a:pt x="66" y="434"/>
                      </a:cubicBezTo>
                    </a:path>
                  </a:pathLst>
                </a:custGeom>
                <a:noFill/>
                <a:ln w="9525">
                  <a:solidFill>
                    <a:schemeClr val="tx1"/>
                  </a:solidFill>
                  <a:round/>
                  <a:headEnd/>
                  <a:tailEnd/>
                </a:ln>
              </p:spPr>
              <p:txBody>
                <a:bodyPr wrap="none"/>
                <a:lstStyle/>
                <a:p>
                  <a:endParaRPr lang="en-US"/>
                </a:p>
              </p:txBody>
            </p:sp>
            <p:sp>
              <p:nvSpPr>
                <p:cNvPr id="22546" name="Line 16"/>
                <p:cNvSpPr>
                  <a:spLocks noChangeShapeType="1"/>
                </p:cNvSpPr>
                <p:nvPr/>
              </p:nvSpPr>
              <p:spPr bwMode="auto">
                <a:xfrm>
                  <a:off x="3890" y="2714"/>
                  <a:ext cx="1278" cy="0"/>
                </a:xfrm>
                <a:prstGeom prst="line">
                  <a:avLst/>
                </a:prstGeom>
                <a:noFill/>
                <a:ln w="9525">
                  <a:solidFill>
                    <a:schemeClr val="tx1"/>
                  </a:solidFill>
                  <a:round/>
                  <a:headEnd/>
                  <a:tailEnd/>
                </a:ln>
              </p:spPr>
              <p:txBody>
                <a:bodyPr wrap="none"/>
                <a:lstStyle/>
                <a:p>
                  <a:endParaRPr lang="en-US"/>
                </a:p>
              </p:txBody>
            </p:sp>
            <p:sp>
              <p:nvSpPr>
                <p:cNvPr id="22547" name="Line 17"/>
                <p:cNvSpPr>
                  <a:spLocks noChangeShapeType="1"/>
                </p:cNvSpPr>
                <p:nvPr/>
              </p:nvSpPr>
              <p:spPr bwMode="auto">
                <a:xfrm>
                  <a:off x="3890" y="3733"/>
                  <a:ext cx="1278" cy="0"/>
                </a:xfrm>
                <a:prstGeom prst="line">
                  <a:avLst/>
                </a:prstGeom>
                <a:noFill/>
                <a:ln w="9525">
                  <a:solidFill>
                    <a:schemeClr val="tx1"/>
                  </a:solidFill>
                  <a:round/>
                  <a:headEnd/>
                  <a:tailEnd/>
                </a:ln>
              </p:spPr>
              <p:txBody>
                <a:bodyPr wrap="none"/>
                <a:lstStyle/>
                <a:p>
                  <a:endParaRPr lang="en-US"/>
                </a:p>
              </p:txBody>
            </p:sp>
            <p:sp>
              <p:nvSpPr>
                <p:cNvPr id="22548" name="Line 18"/>
                <p:cNvSpPr>
                  <a:spLocks noChangeShapeType="1"/>
                </p:cNvSpPr>
                <p:nvPr/>
              </p:nvSpPr>
              <p:spPr bwMode="auto">
                <a:xfrm>
                  <a:off x="5168" y="2714"/>
                  <a:ext cx="0" cy="426"/>
                </a:xfrm>
                <a:prstGeom prst="line">
                  <a:avLst/>
                </a:prstGeom>
                <a:noFill/>
                <a:ln w="9525">
                  <a:solidFill>
                    <a:schemeClr val="tx1"/>
                  </a:solidFill>
                  <a:round/>
                  <a:headEnd/>
                  <a:tailEnd/>
                </a:ln>
              </p:spPr>
              <p:txBody>
                <a:bodyPr wrap="none"/>
                <a:lstStyle/>
                <a:p>
                  <a:endParaRPr lang="en-US"/>
                </a:p>
              </p:txBody>
            </p:sp>
            <p:sp>
              <p:nvSpPr>
                <p:cNvPr id="22549" name="Line 19"/>
                <p:cNvSpPr>
                  <a:spLocks noChangeShapeType="1"/>
                </p:cNvSpPr>
                <p:nvPr/>
              </p:nvSpPr>
              <p:spPr bwMode="auto">
                <a:xfrm>
                  <a:off x="5166" y="3310"/>
                  <a:ext cx="0" cy="426"/>
                </a:xfrm>
                <a:prstGeom prst="line">
                  <a:avLst/>
                </a:prstGeom>
                <a:noFill/>
                <a:ln w="9525">
                  <a:solidFill>
                    <a:schemeClr val="tx1"/>
                  </a:solidFill>
                  <a:round/>
                  <a:headEnd/>
                  <a:tailEnd/>
                </a:ln>
              </p:spPr>
              <p:txBody>
                <a:bodyPr wrap="none"/>
                <a:lstStyle/>
                <a:p>
                  <a:endParaRPr lang="en-US"/>
                </a:p>
              </p:txBody>
            </p:sp>
            <p:sp>
              <p:nvSpPr>
                <p:cNvPr id="22550" name="Line 20"/>
                <p:cNvSpPr>
                  <a:spLocks noChangeShapeType="1"/>
                </p:cNvSpPr>
                <p:nvPr/>
              </p:nvSpPr>
              <p:spPr bwMode="auto">
                <a:xfrm flipV="1">
                  <a:off x="4553" y="2714"/>
                  <a:ext cx="1" cy="167"/>
                </a:xfrm>
                <a:prstGeom prst="line">
                  <a:avLst/>
                </a:prstGeom>
                <a:noFill/>
                <a:ln w="9525">
                  <a:solidFill>
                    <a:schemeClr val="tx1"/>
                  </a:solidFill>
                  <a:round/>
                  <a:headEnd/>
                  <a:tailEnd/>
                </a:ln>
              </p:spPr>
              <p:txBody>
                <a:bodyPr wrap="none"/>
                <a:lstStyle/>
                <a:p>
                  <a:endParaRPr lang="en-US"/>
                </a:p>
              </p:txBody>
            </p:sp>
            <p:sp>
              <p:nvSpPr>
                <p:cNvPr id="22551" name="Line 21"/>
                <p:cNvSpPr>
                  <a:spLocks noChangeShapeType="1"/>
                </p:cNvSpPr>
                <p:nvPr/>
              </p:nvSpPr>
              <p:spPr bwMode="auto">
                <a:xfrm>
                  <a:off x="4569" y="3510"/>
                  <a:ext cx="0" cy="221"/>
                </a:xfrm>
                <a:prstGeom prst="line">
                  <a:avLst/>
                </a:prstGeom>
                <a:noFill/>
                <a:ln w="9525">
                  <a:solidFill>
                    <a:schemeClr val="tx1"/>
                  </a:solidFill>
                  <a:round/>
                  <a:headEnd/>
                  <a:tailEnd/>
                </a:ln>
              </p:spPr>
              <p:txBody>
                <a:bodyPr wrap="none"/>
                <a:lstStyle/>
                <a:p>
                  <a:endParaRPr lang="en-US"/>
                </a:p>
              </p:txBody>
            </p:sp>
            <p:sp>
              <p:nvSpPr>
                <p:cNvPr id="22552" name="Line 22"/>
                <p:cNvSpPr>
                  <a:spLocks noChangeShapeType="1"/>
                </p:cNvSpPr>
                <p:nvPr/>
              </p:nvSpPr>
              <p:spPr bwMode="auto">
                <a:xfrm>
                  <a:off x="4111" y="3393"/>
                  <a:ext cx="0" cy="342"/>
                </a:xfrm>
                <a:prstGeom prst="line">
                  <a:avLst/>
                </a:prstGeom>
                <a:noFill/>
                <a:ln w="9525">
                  <a:solidFill>
                    <a:schemeClr val="tx1"/>
                  </a:solidFill>
                  <a:round/>
                  <a:headEnd/>
                  <a:tailEnd/>
                </a:ln>
              </p:spPr>
              <p:txBody>
                <a:bodyPr wrap="none"/>
                <a:lstStyle/>
                <a:p>
                  <a:endParaRPr lang="en-US"/>
                </a:p>
              </p:txBody>
            </p:sp>
            <p:sp>
              <p:nvSpPr>
                <p:cNvPr id="22553" name="Line 23"/>
                <p:cNvSpPr>
                  <a:spLocks noChangeShapeType="1"/>
                </p:cNvSpPr>
                <p:nvPr/>
              </p:nvSpPr>
              <p:spPr bwMode="auto">
                <a:xfrm flipV="1">
                  <a:off x="4104" y="2719"/>
                  <a:ext cx="0" cy="240"/>
                </a:xfrm>
                <a:prstGeom prst="line">
                  <a:avLst/>
                </a:prstGeom>
                <a:noFill/>
                <a:ln w="9525">
                  <a:solidFill>
                    <a:schemeClr val="tx1"/>
                  </a:solidFill>
                  <a:round/>
                  <a:headEnd/>
                  <a:tailEnd/>
                </a:ln>
              </p:spPr>
              <p:txBody>
                <a:bodyPr wrap="none"/>
                <a:lstStyle/>
                <a:p>
                  <a:endParaRPr lang="en-US"/>
                </a:p>
              </p:txBody>
            </p:sp>
            <p:sp>
              <p:nvSpPr>
                <p:cNvPr id="22554" name="Oval 24"/>
                <p:cNvSpPr>
                  <a:spLocks noChangeArrowheads="1"/>
                </p:cNvSpPr>
                <p:nvPr/>
              </p:nvSpPr>
              <p:spPr bwMode="auto">
                <a:xfrm>
                  <a:off x="1894" y="2675"/>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5" name="Oval 25"/>
                <p:cNvSpPr>
                  <a:spLocks noChangeArrowheads="1"/>
                </p:cNvSpPr>
                <p:nvPr/>
              </p:nvSpPr>
              <p:spPr bwMode="auto">
                <a:xfrm>
                  <a:off x="1911" y="3678"/>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6" name="Oval 26"/>
                <p:cNvSpPr>
                  <a:spLocks noChangeArrowheads="1"/>
                </p:cNvSpPr>
                <p:nvPr/>
              </p:nvSpPr>
              <p:spPr bwMode="auto">
                <a:xfrm>
                  <a:off x="3828" y="2660"/>
                  <a:ext cx="102" cy="102"/>
                </a:xfrm>
                <a:prstGeom prst="ellipse">
                  <a:avLst/>
                </a:prstGeom>
                <a:solidFill>
                  <a:schemeClr val="bg1"/>
                </a:solidFill>
                <a:ln w="9525">
                  <a:solidFill>
                    <a:schemeClr val="tx1"/>
                  </a:solidFill>
                  <a:round/>
                  <a:headEnd/>
                  <a:tailEnd/>
                </a:ln>
              </p:spPr>
              <p:txBody>
                <a:bodyPr wrap="none" anchor="ctr"/>
                <a:lstStyle/>
                <a:p>
                  <a:endParaRPr lang="en-US"/>
                </a:p>
              </p:txBody>
            </p:sp>
            <p:sp>
              <p:nvSpPr>
                <p:cNvPr id="22557" name="Oval 27"/>
                <p:cNvSpPr>
                  <a:spLocks noChangeArrowheads="1"/>
                </p:cNvSpPr>
                <p:nvPr/>
              </p:nvSpPr>
              <p:spPr bwMode="auto">
                <a:xfrm>
                  <a:off x="3837" y="3679"/>
                  <a:ext cx="102" cy="102"/>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22535" name="Text Box 28"/>
              <p:cNvSpPr txBox="1">
                <a:spLocks noChangeArrowheads="1"/>
              </p:cNvSpPr>
              <p:nvPr/>
            </p:nvSpPr>
            <p:spPr bwMode="auto">
              <a:xfrm>
                <a:off x="1426" y="2464"/>
                <a:ext cx="287"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r>
                  <a:rPr lang="en-US" sz="2400" i="1" baseline="-25000" dirty="0">
                    <a:latin typeface="Times New Roman" pitchFamily="18" charset="0"/>
                  </a:rPr>
                  <a:t>p</a:t>
                </a:r>
              </a:p>
            </p:txBody>
          </p:sp>
          <p:sp>
            <p:nvSpPr>
              <p:cNvPr id="22536" name="Text Box 29"/>
              <p:cNvSpPr txBox="1">
                <a:spLocks noChangeArrowheads="1"/>
              </p:cNvSpPr>
              <p:nvPr/>
            </p:nvSpPr>
            <p:spPr bwMode="auto">
              <a:xfrm>
                <a:off x="2918" y="3197"/>
                <a:ext cx="23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R</a:t>
                </a:r>
                <a:endParaRPr lang="en-US" sz="2400" i="1" baseline="-25000">
                  <a:latin typeface="Times New Roman" pitchFamily="18" charset="0"/>
                </a:endParaRPr>
              </a:p>
            </p:txBody>
          </p:sp>
          <p:sp>
            <p:nvSpPr>
              <p:cNvPr id="22537" name="Text Box 30"/>
              <p:cNvSpPr txBox="1">
                <a:spLocks noChangeArrowheads="1"/>
              </p:cNvSpPr>
              <p:nvPr/>
            </p:nvSpPr>
            <p:spPr bwMode="auto">
              <a:xfrm>
                <a:off x="4499" y="3009"/>
                <a:ext cx="244"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C</a:t>
                </a:r>
                <a:endParaRPr lang="en-US" sz="2400" i="1" baseline="-25000" dirty="0">
                  <a:latin typeface="Times New Roman" pitchFamily="18" charset="0"/>
                </a:endParaRPr>
              </a:p>
            </p:txBody>
          </p:sp>
          <p:sp>
            <p:nvSpPr>
              <p:cNvPr id="22538" name="Text Box 31"/>
              <p:cNvSpPr txBox="1">
                <a:spLocks noChangeArrowheads="1"/>
              </p:cNvSpPr>
              <p:nvPr/>
            </p:nvSpPr>
            <p:spPr bwMode="auto">
              <a:xfrm>
                <a:off x="3907" y="2869"/>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endParaRPr lang="en-US" sz="2400" i="1" baseline="-25000" dirty="0">
                  <a:latin typeface="Times New Roman" pitchFamily="18" charset="0"/>
                </a:endParaRPr>
              </a:p>
            </p:txBody>
          </p:sp>
        </p:grpSp>
        <p:graphicFrame>
          <p:nvGraphicFramePr>
            <p:cNvPr id="2" name="Object 3"/>
            <p:cNvGraphicFramePr>
              <a:graphicFrameLocks noChangeAspect="1"/>
            </p:cNvGraphicFramePr>
            <p:nvPr/>
          </p:nvGraphicFramePr>
          <p:xfrm>
            <a:off x="5481411" y="3846638"/>
            <a:ext cx="766989" cy="405376"/>
          </p:xfrm>
          <a:graphic>
            <a:graphicData uri="http://schemas.openxmlformats.org/presentationml/2006/ole">
              <mc:AlternateContent xmlns:mc="http://schemas.openxmlformats.org/markup-compatibility/2006">
                <mc:Choice xmlns:v="urn:schemas-microsoft-com:vml" Requires="v">
                  <p:oleObj spid="_x0000_s22644" name="Equation" r:id="rId7" imgW="431613" imgH="228501" progId="Equation.DSMT4">
                    <p:embed/>
                  </p:oleObj>
                </mc:Choice>
                <mc:Fallback>
                  <p:oleObj name="Equation" r:id="rId7" imgW="431613" imgH="228501" progId="Equation.DSMT4">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1411" y="3846638"/>
                          <a:ext cx="766989" cy="405376"/>
                        </a:xfrm>
                        <a:prstGeom prst="rect">
                          <a:avLst/>
                        </a:prstGeom>
                        <a:solidFill>
                          <a:srgbClr val="FFFF99"/>
                        </a:solidFill>
                      </p:spPr>
                    </p:pic>
                  </p:oleObj>
                </mc:Fallback>
              </mc:AlternateContent>
            </a:graphicData>
          </a:graphic>
        </p:graphicFrame>
        <p:graphicFrame>
          <p:nvGraphicFramePr>
            <p:cNvPr id="4" name="Object 3"/>
            <p:cNvGraphicFramePr>
              <a:graphicFrameLocks noChangeAspect="1"/>
            </p:cNvGraphicFramePr>
            <p:nvPr/>
          </p:nvGraphicFramePr>
          <p:xfrm>
            <a:off x="2495777" y="4941897"/>
            <a:ext cx="747712" cy="590550"/>
          </p:xfrm>
          <a:graphic>
            <a:graphicData uri="http://schemas.openxmlformats.org/presentationml/2006/ole">
              <mc:AlternateContent xmlns:mc="http://schemas.openxmlformats.org/markup-compatibility/2006">
                <mc:Choice xmlns:v="urn:schemas-microsoft-com:vml" Requires="v">
                  <p:oleObj spid="_x0000_s22645" name="Equation" r:id="rId9" imgW="304668" imgH="241195" progId="Equation.DSMT4">
                    <p:embed/>
                  </p:oleObj>
                </mc:Choice>
                <mc:Fallback>
                  <p:oleObj name="Equation" r:id="rId9" imgW="304668" imgH="241195" progId="Equation.DSMT4">
                    <p:embed/>
                    <p:pic>
                      <p:nvPicPr>
                        <p:cNvPr id="0" name="Picture 1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5777" y="4941897"/>
                          <a:ext cx="747712" cy="590550"/>
                        </a:xfrm>
                        <a:prstGeom prst="rect">
                          <a:avLst/>
                        </a:prstGeom>
                        <a:solidFill>
                          <a:srgbClr val="FFFF99"/>
                        </a:solidFill>
                      </p:spPr>
                    </p:pic>
                  </p:oleObj>
                </mc:Fallback>
              </mc:AlternateContent>
            </a:graphicData>
          </a:graphic>
        </p:graphicFrame>
        <p:sp>
          <p:nvSpPr>
            <p:cNvPr id="38" name="AutoShape 32"/>
            <p:cNvSpPr>
              <a:spLocks noChangeArrowheads="1"/>
            </p:cNvSpPr>
            <p:nvPr/>
          </p:nvSpPr>
          <p:spPr bwMode="auto">
            <a:xfrm>
              <a:off x="3511776" y="5236029"/>
              <a:ext cx="738188" cy="1884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00 h 21600"/>
                <a:gd name="T14" fmla="*/ 1890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hlink"/>
              </a:solidFill>
              <a:miter lim="800000"/>
              <a:headEnd/>
              <a:tailEnd/>
            </a:ln>
          </p:spPr>
          <p:txBody>
            <a:bodyPr wrap="none" anchor="ctr"/>
            <a:lstStyle/>
            <a:p>
              <a:pPr algn="ctr" eaLnBrk="1" hangingPunct="1"/>
              <a:endParaRPr lang="en-US" sz="2400" b="1">
                <a:latin typeface="Times New Roman" pitchFamily="18" charset="0"/>
              </a:endParaRPr>
            </a:p>
            <a:p>
              <a:pPr algn="ctr" eaLnBrk="1" hangingPunct="1"/>
              <a:endParaRPr lang="en-US" sz="2400" b="1">
                <a:latin typeface="Times New Roman" pitchFamily="18" charset="0"/>
              </a:endParaRPr>
            </a:p>
          </p:txBody>
        </p:sp>
        <p:graphicFrame>
          <p:nvGraphicFramePr>
            <p:cNvPr id="3" name="Object 8"/>
            <p:cNvGraphicFramePr>
              <a:graphicFrameLocks noChangeAspect="1"/>
            </p:cNvGraphicFramePr>
            <p:nvPr/>
          </p:nvGraphicFramePr>
          <p:xfrm>
            <a:off x="2471738" y="5599113"/>
            <a:ext cx="766762" cy="404812"/>
          </p:xfrm>
          <a:graphic>
            <a:graphicData uri="http://schemas.openxmlformats.org/presentationml/2006/ole">
              <mc:AlternateContent xmlns:mc="http://schemas.openxmlformats.org/markup-compatibility/2006">
                <mc:Choice xmlns:v="urn:schemas-microsoft-com:vml" Requires="v">
                  <p:oleObj spid="_x0000_s22646" name="Equation" r:id="rId11" imgW="431613" imgH="228501" progId="Equation.DSMT4">
                    <p:embed/>
                  </p:oleObj>
                </mc:Choice>
                <mc:Fallback>
                  <p:oleObj name="Equation" r:id="rId11" imgW="431613" imgH="228501" progId="Equation.DSMT4">
                    <p:embed/>
                    <p:pic>
                      <p:nvPicPr>
                        <p:cNvPr id="0"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1738" y="5599113"/>
                          <a:ext cx="766762" cy="404812"/>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41" name="TextBox 40"/>
          <p:cNvSpPr txBox="1"/>
          <p:nvPr/>
        </p:nvSpPr>
        <p:spPr>
          <a:xfrm>
            <a:off x="6353175" y="3867150"/>
            <a:ext cx="2568332" cy="338554"/>
          </a:xfrm>
          <a:prstGeom prst="rect">
            <a:avLst/>
          </a:prstGeom>
          <a:noFill/>
        </p:spPr>
        <p:txBody>
          <a:bodyPr wrap="none" rtlCol="0">
            <a:spAutoFit/>
          </a:bodyPr>
          <a:lstStyle/>
          <a:p>
            <a:r>
              <a:rPr lang="en-US" sz="1600" dirty="0" smtClean="0">
                <a:latin typeface="Arial" pitchFamily="34" charset="0"/>
                <a:cs typeface="Arial" pitchFamily="34" charset="0"/>
              </a:rPr>
              <a:t>(resonance of </a:t>
            </a:r>
            <a:r>
              <a:rPr lang="en-US" sz="1600" i="1" dirty="0" smtClean="0">
                <a:latin typeface="Times New Roman" pitchFamily="18" charset="0"/>
                <a:cs typeface="Times New Roman" pitchFamily="18" charset="0"/>
              </a:rPr>
              <a:t>RLC</a:t>
            </a:r>
            <a:r>
              <a:rPr lang="en-US" sz="1600" dirty="0" smtClean="0">
                <a:latin typeface="Arial" pitchFamily="34" charset="0"/>
                <a:cs typeface="Arial" pitchFamily="34" charset="0"/>
              </a:rPr>
              <a:t> circuit)</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945244" y="2095954"/>
            <a:ext cx="7264400" cy="369332"/>
          </a:xfrm>
          <a:prstGeom prst="rect">
            <a:avLst/>
          </a:prstGeom>
          <a:noFill/>
          <a:ln w="9525">
            <a:noFill/>
            <a:miter lim="800000"/>
            <a:headEnd/>
            <a:tailEnd/>
          </a:ln>
        </p:spPr>
        <p:txBody>
          <a:bodyPr>
            <a:spAutoFit/>
          </a:bodyPr>
          <a:lstStyle/>
          <a:p>
            <a:pPr algn="ctr" eaLnBrk="1" hangingPunct="1"/>
            <a:r>
              <a:rPr lang="en-US" dirty="0" smtClean="0">
                <a:latin typeface="Arial" charset="0"/>
              </a:rPr>
              <a:t>The </a:t>
            </a:r>
            <a:r>
              <a:rPr lang="en-US" dirty="0">
                <a:latin typeface="Arial" charset="0"/>
              </a:rPr>
              <a:t>input resistance </a:t>
            </a:r>
            <a:r>
              <a:rPr lang="en-US" dirty="0" smtClean="0">
                <a:latin typeface="Arial" charset="0"/>
              </a:rPr>
              <a:t>is determined once we know four parameters:</a:t>
            </a:r>
            <a:endParaRPr lang="en-US" dirty="0">
              <a:latin typeface="Arial" charset="0"/>
            </a:endParaRPr>
          </a:p>
        </p:txBody>
      </p:sp>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94</a:t>
            </a:fld>
            <a:endParaRPr lang="en-US" dirty="0"/>
          </a:p>
        </p:txBody>
      </p:sp>
      <p:sp>
        <p:nvSpPr>
          <p:cNvPr id="35" name="TextBox 34"/>
          <p:cNvSpPr txBox="1"/>
          <p:nvPr/>
        </p:nvSpPr>
        <p:spPr>
          <a:xfrm>
            <a:off x="2340438" y="2536372"/>
            <a:ext cx="6372257" cy="1431161"/>
          </a:xfrm>
          <a:prstGeom prst="rect">
            <a:avLst/>
          </a:prstGeom>
          <a:noFill/>
        </p:spPr>
        <p:txBody>
          <a:bodyPr wrap="none" rtlCol="0">
            <a:spAutoFit/>
          </a:bodyPr>
          <a:lstStyle/>
          <a:p>
            <a:pPr>
              <a:spcAft>
                <a:spcPts val="600"/>
              </a:spcAft>
              <a:buFont typeface="Wingdings" pitchFamily="2" charset="2"/>
              <a:buChar char="§"/>
            </a:pPr>
            <a:r>
              <a:rPr lang="en-US" dirty="0" smtClean="0">
                <a:solidFill>
                  <a:srgbClr val="0000FF"/>
                </a:solidFill>
              </a:rPr>
              <a:t> </a:t>
            </a:r>
            <a:r>
              <a:rPr lang="en-US" i="1" dirty="0" smtClean="0">
                <a:solidFill>
                  <a:srgbClr val="0000FF"/>
                </a:solidFill>
                <a:latin typeface="Times New Roman" pitchFamily="18" charset="0"/>
                <a:cs typeface="Times New Roman" pitchFamily="18" charset="0"/>
              </a:rPr>
              <a:t>f</a:t>
            </a:r>
            <a:r>
              <a:rPr lang="en-US" baseline="-25000" dirty="0" smtClean="0">
                <a:solidFill>
                  <a:srgbClr val="0000FF"/>
                </a:solidFill>
                <a:latin typeface="Times New Roman" pitchFamily="18" charset="0"/>
                <a:cs typeface="Times New Roman" pitchFamily="18" charset="0"/>
              </a:rPr>
              <a:t>0</a:t>
            </a:r>
            <a:r>
              <a:rPr lang="en-US" dirty="0" smtClean="0">
                <a:solidFill>
                  <a:srgbClr val="0000FF"/>
                </a:solidFill>
              </a:rPr>
              <a:t>: the resonance frequency of the patch cavity</a:t>
            </a:r>
          </a:p>
          <a:p>
            <a:pPr>
              <a:spcAft>
                <a:spcPts val="600"/>
              </a:spcAft>
              <a:buFont typeface="Wingdings" pitchFamily="2" charset="2"/>
              <a:buChar char="§"/>
            </a:pPr>
            <a:r>
              <a:rPr lang="en-US" i="1" dirty="0" smtClean="0">
                <a:solidFill>
                  <a:srgbClr val="0000FF"/>
                </a:solidFill>
                <a:latin typeface="Times New Roman" pitchFamily="18" charset="0"/>
                <a:cs typeface="Times New Roman" pitchFamily="18" charset="0"/>
              </a:rPr>
              <a:t> R</a:t>
            </a:r>
            <a:r>
              <a:rPr lang="en-US" dirty="0" smtClean="0">
                <a:solidFill>
                  <a:srgbClr val="0000FF"/>
                </a:solidFill>
              </a:rPr>
              <a:t>: the input resistance at the cavity resonance frequency </a:t>
            </a:r>
            <a:r>
              <a:rPr lang="en-US" i="1" dirty="0" smtClean="0">
                <a:solidFill>
                  <a:srgbClr val="0000FF"/>
                </a:solidFill>
                <a:latin typeface="Times New Roman" pitchFamily="18" charset="0"/>
                <a:cs typeface="Times New Roman" pitchFamily="18" charset="0"/>
              </a:rPr>
              <a:t>f</a:t>
            </a:r>
            <a:r>
              <a:rPr lang="en-US" baseline="-25000" dirty="0" smtClean="0">
                <a:solidFill>
                  <a:srgbClr val="0000FF"/>
                </a:solidFill>
                <a:latin typeface="Times New Roman" pitchFamily="18" charset="0"/>
                <a:cs typeface="Times New Roman" pitchFamily="18" charset="0"/>
              </a:rPr>
              <a:t>0</a:t>
            </a:r>
          </a:p>
          <a:p>
            <a:pPr>
              <a:spcAft>
                <a:spcPts val="600"/>
              </a:spcAft>
              <a:buFont typeface="Wingdings" pitchFamily="2" charset="2"/>
              <a:buChar char="§"/>
            </a:pPr>
            <a:r>
              <a:rPr lang="en-US" i="1" dirty="0" smtClean="0">
                <a:solidFill>
                  <a:srgbClr val="0000FF"/>
                </a:solidFill>
                <a:latin typeface="Times New Roman" pitchFamily="18" charset="0"/>
                <a:cs typeface="Times New Roman" pitchFamily="18" charset="0"/>
              </a:rPr>
              <a:t> Q</a:t>
            </a:r>
            <a:r>
              <a:rPr lang="en-US" dirty="0" smtClean="0">
                <a:solidFill>
                  <a:srgbClr val="0000FF"/>
                </a:solidFill>
              </a:rPr>
              <a:t>: the quality factor of the patch cavity</a:t>
            </a:r>
          </a:p>
          <a:p>
            <a:pPr>
              <a:spcAft>
                <a:spcPts val="600"/>
              </a:spcAft>
              <a:buFont typeface="Wingdings" pitchFamily="2" charset="2"/>
              <a:buChar char="§"/>
            </a:pPr>
            <a:r>
              <a:rPr lang="en-US" dirty="0" smtClean="0">
                <a:solidFill>
                  <a:srgbClr val="0000FF"/>
                </a:solidFill>
              </a:rPr>
              <a:t> </a:t>
            </a:r>
            <a:r>
              <a:rPr lang="en-US" i="1" dirty="0" smtClean="0">
                <a:solidFill>
                  <a:srgbClr val="0000FF"/>
                </a:solidFill>
                <a:latin typeface="Times New Roman" pitchFamily="18" charset="0"/>
                <a:cs typeface="Times New Roman" pitchFamily="18" charset="0"/>
              </a:rPr>
              <a:t>L</a:t>
            </a:r>
            <a:r>
              <a:rPr lang="en-US" i="1" baseline="-25000" dirty="0" smtClean="0">
                <a:solidFill>
                  <a:srgbClr val="0000FF"/>
                </a:solidFill>
                <a:latin typeface="Times New Roman" pitchFamily="18" charset="0"/>
                <a:cs typeface="Times New Roman" pitchFamily="18" charset="0"/>
              </a:rPr>
              <a:t>p</a:t>
            </a:r>
            <a:r>
              <a:rPr lang="en-US" dirty="0" smtClean="0">
                <a:solidFill>
                  <a:srgbClr val="0000FF"/>
                </a:solidFill>
              </a:rPr>
              <a:t>: the probe inductance </a:t>
            </a:r>
            <a:endParaRPr lang="en-US" dirty="0">
              <a:solidFill>
                <a:srgbClr val="0000FF"/>
              </a:solidFill>
            </a:endParaRPr>
          </a:p>
        </p:txBody>
      </p:sp>
      <p:sp>
        <p:nvSpPr>
          <p:cNvPr id="22538" name="Text Box 31"/>
          <p:cNvSpPr txBox="1">
            <a:spLocks noChangeArrowheads="1"/>
          </p:cNvSpPr>
          <p:nvPr/>
        </p:nvSpPr>
        <p:spPr bwMode="auto">
          <a:xfrm>
            <a:off x="5927975" y="4095919"/>
            <a:ext cx="1313180" cy="461665"/>
          </a:xfrm>
          <a:prstGeom prst="rect">
            <a:avLst/>
          </a:prstGeom>
          <a:solidFill>
            <a:srgbClr val="FFFF99"/>
          </a:solidFill>
          <a:ln w="9525">
            <a:noFill/>
            <a:miter lim="800000"/>
            <a:headEnd/>
            <a:tailEnd/>
          </a:ln>
        </p:spPr>
        <p:txBody>
          <a:bodyPr wrap="none">
            <a:spAutoFit/>
          </a:bodyPr>
          <a:lstStyle/>
          <a:p>
            <a:pPr eaLnBrk="1" hangingPunct="1"/>
            <a:r>
              <a:rPr lang="en-US" sz="2400" dirty="0" smtClean="0">
                <a:latin typeface="Times New Roman" pitchFamily="18" charset="0"/>
              </a:rPr>
              <a:t>(</a:t>
            </a:r>
            <a:r>
              <a:rPr lang="en-US" sz="2400" i="1" dirty="0" smtClean="0">
                <a:latin typeface="Times New Roman" pitchFamily="18" charset="0"/>
              </a:rPr>
              <a:t>R</a:t>
            </a:r>
            <a:r>
              <a:rPr lang="en-US" sz="2400" dirty="0" smtClean="0">
                <a:latin typeface="Times New Roman" pitchFamily="18" charset="0"/>
              </a:rPr>
              <a:t>, </a:t>
            </a:r>
            <a:r>
              <a:rPr lang="en-US" sz="2400" i="1" dirty="0" smtClean="0">
                <a:latin typeface="Times New Roman" pitchFamily="18" charset="0"/>
              </a:rPr>
              <a:t>f</a:t>
            </a:r>
            <a:r>
              <a:rPr lang="en-US" sz="2400" baseline="-25000" dirty="0" smtClean="0">
                <a:latin typeface="Times New Roman" pitchFamily="18" charset="0"/>
              </a:rPr>
              <a:t>0</a:t>
            </a:r>
            <a:r>
              <a:rPr lang="en-US" sz="2400" dirty="0" smtClean="0">
                <a:latin typeface="Times New Roman" pitchFamily="18" charset="0"/>
              </a:rPr>
              <a:t>,</a:t>
            </a:r>
            <a:r>
              <a:rPr lang="en-US" sz="2400" i="1" dirty="0" smtClean="0">
                <a:latin typeface="Times New Roman" pitchFamily="18" charset="0"/>
              </a:rPr>
              <a:t> Q</a:t>
            </a:r>
            <a:r>
              <a:rPr lang="en-US" sz="2400" dirty="0" smtClean="0">
                <a:latin typeface="Times New Roman" pitchFamily="18" charset="0"/>
              </a:rPr>
              <a:t>)</a:t>
            </a:r>
            <a:endParaRPr lang="en-US" sz="2400" i="1" baseline="-25000" dirty="0">
              <a:latin typeface="Times New Roman" pitchFamily="18" charset="0"/>
            </a:endParaRPr>
          </a:p>
        </p:txBody>
      </p:sp>
      <p:sp>
        <p:nvSpPr>
          <p:cNvPr id="41" name="AutoShape 32"/>
          <p:cNvSpPr>
            <a:spLocks noChangeArrowheads="1"/>
          </p:cNvSpPr>
          <p:nvPr/>
        </p:nvSpPr>
        <p:spPr bwMode="auto">
          <a:xfrm>
            <a:off x="1552348" y="5464629"/>
            <a:ext cx="738188" cy="22113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00 h 21600"/>
              <a:gd name="T14" fmla="*/ 1890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hlink"/>
            </a:solidFill>
            <a:miter lim="800000"/>
            <a:headEnd/>
            <a:tailEnd/>
          </a:ln>
        </p:spPr>
        <p:txBody>
          <a:bodyPr wrap="none" anchor="ctr"/>
          <a:lstStyle/>
          <a:p>
            <a:pPr algn="ctr" eaLnBrk="1" hangingPunct="1"/>
            <a:endParaRPr lang="en-US" sz="2400" b="1">
              <a:latin typeface="Times New Roman" pitchFamily="18" charset="0"/>
            </a:endParaRPr>
          </a:p>
          <a:p>
            <a:pPr algn="ctr" eaLnBrk="1" hangingPunct="1"/>
            <a:endParaRPr lang="en-US" sz="2400" b="1">
              <a:latin typeface="Times New Roman" pitchFamily="18" charset="0"/>
            </a:endParaRPr>
          </a:p>
        </p:txBody>
      </p:sp>
      <p:sp>
        <p:nvSpPr>
          <p:cNvPr id="42" name="Text Box 31"/>
          <p:cNvSpPr txBox="1">
            <a:spLocks noChangeArrowheads="1"/>
          </p:cNvSpPr>
          <p:nvPr/>
        </p:nvSpPr>
        <p:spPr bwMode="auto">
          <a:xfrm>
            <a:off x="707114" y="5241485"/>
            <a:ext cx="623889" cy="584775"/>
          </a:xfrm>
          <a:prstGeom prst="rect">
            <a:avLst/>
          </a:prstGeom>
          <a:noFill/>
          <a:ln w="9525">
            <a:noFill/>
            <a:miter lim="800000"/>
            <a:headEnd/>
            <a:tailEnd/>
          </a:ln>
        </p:spPr>
        <p:txBody>
          <a:bodyPr wrap="none">
            <a:spAutoFit/>
          </a:bodyPr>
          <a:lstStyle/>
          <a:p>
            <a:pPr eaLnBrk="1" hangingPunct="1"/>
            <a:r>
              <a:rPr lang="en-US" sz="3200" i="1" dirty="0">
                <a:solidFill>
                  <a:schemeClr val="hlink"/>
                </a:solidFill>
                <a:latin typeface="Times New Roman" pitchFamily="18" charset="0"/>
              </a:rPr>
              <a:t>Z</a:t>
            </a:r>
            <a:r>
              <a:rPr lang="en-US" sz="3200" i="1" baseline="-25000" dirty="0">
                <a:solidFill>
                  <a:schemeClr val="hlink"/>
                </a:solidFill>
                <a:latin typeface="Times New Roman" pitchFamily="18" charset="0"/>
              </a:rPr>
              <a:t>in</a:t>
            </a:r>
          </a:p>
        </p:txBody>
      </p:sp>
      <p:sp>
        <p:nvSpPr>
          <p:cNvPr id="44" name="TextBox 43"/>
          <p:cNvSpPr txBox="1"/>
          <p:nvPr/>
        </p:nvSpPr>
        <p:spPr>
          <a:xfrm>
            <a:off x="388917" y="2571006"/>
            <a:ext cx="1690253" cy="1323439"/>
          </a:xfrm>
          <a:prstGeom prst="rect">
            <a:avLst/>
          </a:prstGeom>
          <a:noFill/>
          <a:ln>
            <a:solidFill>
              <a:schemeClr val="tx1"/>
            </a:solidFill>
          </a:ln>
        </p:spPr>
        <p:txBody>
          <a:bodyPr wrap="square" rtlCol="0">
            <a:spAutoFit/>
          </a:bodyPr>
          <a:lstStyle/>
          <a:p>
            <a:pPr algn="ctr"/>
            <a:r>
              <a:rPr lang="en-US" sz="1600" dirty="0" smtClean="0">
                <a:latin typeface="Arial" pitchFamily="34" charset="0"/>
                <a:cs typeface="Arial" pitchFamily="34" charset="0"/>
              </a:rPr>
              <a:t>CAD formulas for all of these four parameters have been given earlier.</a:t>
            </a:r>
            <a:endParaRPr lang="en-US" sz="1600" dirty="0">
              <a:latin typeface="Arial" pitchFamily="34" charset="0"/>
              <a:cs typeface="Arial" pitchFamily="34" charset="0"/>
            </a:endParaRPr>
          </a:p>
        </p:txBody>
      </p:sp>
      <p:graphicFrame>
        <p:nvGraphicFramePr>
          <p:cNvPr id="308230" name="Object 30"/>
          <p:cNvGraphicFramePr>
            <a:graphicFrameLocks noChangeAspect="1"/>
          </p:cNvGraphicFramePr>
          <p:nvPr/>
        </p:nvGraphicFramePr>
        <p:xfrm>
          <a:off x="2608036" y="739776"/>
          <a:ext cx="3640138" cy="1271588"/>
        </p:xfrm>
        <a:graphic>
          <a:graphicData uri="http://schemas.openxmlformats.org/presentationml/2006/ole">
            <mc:AlternateContent xmlns:mc="http://schemas.openxmlformats.org/markup-compatibility/2006">
              <mc:Choice xmlns:v="urn:schemas-microsoft-com:vml" Requires="v">
                <p:oleObj spid="_x0000_s308252" name="Equation" r:id="rId3" imgW="1892300" imgH="660400" progId="Equation.DSMT4">
                  <p:embed/>
                </p:oleObj>
              </mc:Choice>
              <mc:Fallback>
                <p:oleObj name="Equation" r:id="rId3" imgW="1892300" imgH="66040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36" y="739776"/>
                        <a:ext cx="3640138" cy="1271588"/>
                      </a:xfrm>
                      <a:prstGeom prst="rect">
                        <a:avLst/>
                      </a:prstGeom>
                      <a:solidFill>
                        <a:srgbClr val="FFFF99"/>
                      </a:solidFill>
                    </p:spPr>
                  </p:pic>
                </p:oleObj>
              </mc:Fallback>
            </mc:AlternateContent>
          </a:graphicData>
        </a:graphic>
      </p:graphicFrame>
      <p:sp>
        <p:nvSpPr>
          <p:cNvPr id="39"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grpSp>
        <p:nvGrpSpPr>
          <p:cNvPr id="40" name="Group 39"/>
          <p:cNvGrpSpPr/>
          <p:nvPr/>
        </p:nvGrpSpPr>
        <p:grpSpPr>
          <a:xfrm>
            <a:off x="1759690" y="4191229"/>
            <a:ext cx="5914741" cy="2514381"/>
            <a:chOff x="1759690" y="3929979"/>
            <a:chExt cx="5914741" cy="2514381"/>
          </a:xfrm>
        </p:grpSpPr>
        <p:sp>
          <p:nvSpPr>
            <p:cNvPr id="45" name="Rectangle 44"/>
            <p:cNvSpPr/>
            <p:nvPr/>
          </p:nvSpPr>
          <p:spPr bwMode="auto">
            <a:xfrm>
              <a:off x="4495803" y="4354303"/>
              <a:ext cx="3178628" cy="2090057"/>
            </a:xfrm>
            <a:prstGeom prst="rect">
              <a:avLst/>
            </a:prstGeom>
            <a:solidFill>
              <a:srgbClr val="66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46" name="Group 5"/>
            <p:cNvGrpSpPr>
              <a:grpSpLocks/>
            </p:cNvGrpSpPr>
            <p:nvPr/>
          </p:nvGrpSpPr>
          <p:grpSpPr bwMode="auto">
            <a:xfrm>
              <a:off x="1759690" y="3929979"/>
              <a:ext cx="5737225" cy="2317751"/>
              <a:chOff x="1129" y="2464"/>
              <a:chExt cx="3614" cy="1460"/>
            </a:xfrm>
          </p:grpSpPr>
          <p:grpSp>
            <p:nvGrpSpPr>
              <p:cNvPr id="51" name="Group 6"/>
              <p:cNvGrpSpPr>
                <a:grpSpLocks/>
              </p:cNvGrpSpPr>
              <p:nvPr/>
            </p:nvGrpSpPr>
            <p:grpSpPr bwMode="auto">
              <a:xfrm>
                <a:off x="1129" y="2743"/>
                <a:ext cx="3488" cy="1181"/>
                <a:chOff x="1894" y="2600"/>
                <a:chExt cx="3488" cy="1181"/>
              </a:xfrm>
            </p:grpSpPr>
            <p:sp>
              <p:nvSpPr>
                <p:cNvPr id="56" name="Line 7"/>
                <p:cNvSpPr>
                  <a:spLocks noChangeShapeType="1"/>
                </p:cNvSpPr>
                <p:nvPr/>
              </p:nvSpPr>
              <p:spPr bwMode="auto">
                <a:xfrm flipV="1">
                  <a:off x="1949" y="2730"/>
                  <a:ext cx="473" cy="0"/>
                </a:xfrm>
                <a:prstGeom prst="line">
                  <a:avLst/>
                </a:prstGeom>
                <a:noFill/>
                <a:ln w="9525">
                  <a:solidFill>
                    <a:schemeClr val="tx1"/>
                  </a:solidFill>
                  <a:round/>
                  <a:headEnd/>
                  <a:tailEnd/>
                </a:ln>
              </p:spPr>
              <p:txBody>
                <a:bodyPr wrap="none"/>
                <a:lstStyle/>
                <a:p>
                  <a:endParaRPr lang="en-US"/>
                </a:p>
              </p:txBody>
            </p:sp>
            <p:sp>
              <p:nvSpPr>
                <p:cNvPr id="57" name="Freeform 8"/>
                <p:cNvSpPr>
                  <a:spLocks/>
                </p:cNvSpPr>
                <p:nvPr/>
              </p:nvSpPr>
              <p:spPr bwMode="auto">
                <a:xfrm>
                  <a:off x="2423" y="2600"/>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sp>
              <p:nvSpPr>
                <p:cNvPr id="58" name="Line 9"/>
                <p:cNvSpPr>
                  <a:spLocks noChangeShapeType="1"/>
                </p:cNvSpPr>
                <p:nvPr/>
              </p:nvSpPr>
              <p:spPr bwMode="auto">
                <a:xfrm flipV="1">
                  <a:off x="1974" y="3734"/>
                  <a:ext cx="1901" cy="0"/>
                </a:xfrm>
                <a:prstGeom prst="line">
                  <a:avLst/>
                </a:prstGeom>
                <a:noFill/>
                <a:ln w="9525">
                  <a:solidFill>
                    <a:schemeClr val="tx1"/>
                  </a:solidFill>
                  <a:round/>
                  <a:headEnd/>
                  <a:tailEnd/>
                </a:ln>
              </p:spPr>
              <p:txBody>
                <a:bodyPr wrap="none"/>
                <a:lstStyle/>
                <a:p>
                  <a:endParaRPr lang="en-US"/>
                </a:p>
              </p:txBody>
            </p:sp>
            <p:sp>
              <p:nvSpPr>
                <p:cNvPr id="59" name="Line 10"/>
                <p:cNvSpPr>
                  <a:spLocks noChangeShapeType="1"/>
                </p:cNvSpPr>
                <p:nvPr/>
              </p:nvSpPr>
              <p:spPr bwMode="auto">
                <a:xfrm flipV="1">
                  <a:off x="3052" y="2716"/>
                  <a:ext cx="809" cy="0"/>
                </a:xfrm>
                <a:prstGeom prst="line">
                  <a:avLst/>
                </a:prstGeom>
                <a:noFill/>
                <a:ln w="9525">
                  <a:solidFill>
                    <a:schemeClr val="tx1"/>
                  </a:solidFill>
                  <a:round/>
                  <a:headEnd/>
                  <a:tailEnd/>
                </a:ln>
              </p:spPr>
              <p:txBody>
                <a:bodyPr wrap="none"/>
                <a:lstStyle/>
                <a:p>
                  <a:endParaRPr lang="en-US"/>
                </a:p>
              </p:txBody>
            </p:sp>
            <p:sp>
              <p:nvSpPr>
                <p:cNvPr id="60" name="Freeform 11"/>
                <p:cNvSpPr>
                  <a:spLocks/>
                </p:cNvSpPr>
                <p:nvPr/>
              </p:nvSpPr>
              <p:spPr bwMode="auto">
                <a:xfrm rot="5400000">
                  <a:off x="4270" y="3094"/>
                  <a:ext cx="631" cy="198"/>
                </a:xfrm>
                <a:custGeom>
                  <a:avLst/>
                  <a:gdLst>
                    <a:gd name="T0" fmla="*/ 0 w 631"/>
                    <a:gd name="T1" fmla="*/ 130 h 198"/>
                    <a:gd name="T2" fmla="*/ 87 w 631"/>
                    <a:gd name="T3" fmla="*/ 43 h 198"/>
                    <a:gd name="T4" fmla="*/ 166 w 631"/>
                    <a:gd name="T5" fmla="*/ 12 h 198"/>
                    <a:gd name="T6" fmla="*/ 229 w 631"/>
                    <a:gd name="T7" fmla="*/ 114 h 198"/>
                    <a:gd name="T8" fmla="*/ 182 w 631"/>
                    <a:gd name="T9" fmla="*/ 193 h 198"/>
                    <a:gd name="T10" fmla="*/ 182 w 631"/>
                    <a:gd name="T11" fmla="*/ 83 h 198"/>
                    <a:gd name="T12" fmla="*/ 253 w 631"/>
                    <a:gd name="T13" fmla="*/ 28 h 198"/>
                    <a:gd name="T14" fmla="*/ 332 w 631"/>
                    <a:gd name="T15" fmla="*/ 28 h 198"/>
                    <a:gd name="T16" fmla="*/ 379 w 631"/>
                    <a:gd name="T17" fmla="*/ 99 h 198"/>
                    <a:gd name="T18" fmla="*/ 340 w 631"/>
                    <a:gd name="T19" fmla="*/ 170 h 198"/>
                    <a:gd name="T20" fmla="*/ 316 w 631"/>
                    <a:gd name="T21" fmla="*/ 130 h 198"/>
                    <a:gd name="T22" fmla="*/ 332 w 631"/>
                    <a:gd name="T23" fmla="*/ 75 h 198"/>
                    <a:gd name="T24" fmla="*/ 395 w 631"/>
                    <a:gd name="T25" fmla="*/ 35 h 198"/>
                    <a:gd name="T26" fmla="*/ 482 w 631"/>
                    <a:gd name="T27" fmla="*/ 43 h 198"/>
                    <a:gd name="T28" fmla="*/ 505 w 631"/>
                    <a:gd name="T29" fmla="*/ 114 h 198"/>
                    <a:gd name="T30" fmla="*/ 482 w 631"/>
                    <a:gd name="T31" fmla="*/ 177 h 198"/>
                    <a:gd name="T32" fmla="*/ 434 w 631"/>
                    <a:gd name="T33" fmla="*/ 122 h 198"/>
                    <a:gd name="T34" fmla="*/ 497 w 631"/>
                    <a:gd name="T35" fmla="*/ 59 h 198"/>
                    <a:gd name="T36" fmla="*/ 584 w 631"/>
                    <a:gd name="T37" fmla="*/ 51 h 198"/>
                    <a:gd name="T38" fmla="*/ 631 w 631"/>
                    <a:gd name="T39" fmla="*/ 114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1"/>
                    <a:gd name="T61" fmla="*/ 0 h 198"/>
                    <a:gd name="T62" fmla="*/ 631 w 631"/>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1" h="198">
                      <a:moveTo>
                        <a:pt x="0" y="130"/>
                      </a:moveTo>
                      <a:cubicBezTo>
                        <a:pt x="29" y="96"/>
                        <a:pt x="59" y="63"/>
                        <a:pt x="87" y="43"/>
                      </a:cubicBezTo>
                      <a:cubicBezTo>
                        <a:pt x="115" y="23"/>
                        <a:pt x="142" y="0"/>
                        <a:pt x="166" y="12"/>
                      </a:cubicBezTo>
                      <a:cubicBezTo>
                        <a:pt x="190" y="24"/>
                        <a:pt x="226" y="84"/>
                        <a:pt x="229" y="114"/>
                      </a:cubicBezTo>
                      <a:cubicBezTo>
                        <a:pt x="232" y="144"/>
                        <a:pt x="190" y="198"/>
                        <a:pt x="182" y="193"/>
                      </a:cubicBezTo>
                      <a:cubicBezTo>
                        <a:pt x="174" y="188"/>
                        <a:pt x="170" y="110"/>
                        <a:pt x="182" y="83"/>
                      </a:cubicBezTo>
                      <a:cubicBezTo>
                        <a:pt x="194" y="56"/>
                        <a:pt x="228" y="37"/>
                        <a:pt x="253" y="28"/>
                      </a:cubicBezTo>
                      <a:cubicBezTo>
                        <a:pt x="278" y="19"/>
                        <a:pt x="311" y="16"/>
                        <a:pt x="332" y="28"/>
                      </a:cubicBezTo>
                      <a:cubicBezTo>
                        <a:pt x="353" y="40"/>
                        <a:pt x="378" y="75"/>
                        <a:pt x="379" y="99"/>
                      </a:cubicBezTo>
                      <a:cubicBezTo>
                        <a:pt x="380" y="123"/>
                        <a:pt x="351" y="165"/>
                        <a:pt x="340" y="170"/>
                      </a:cubicBezTo>
                      <a:cubicBezTo>
                        <a:pt x="329" y="175"/>
                        <a:pt x="317" y="146"/>
                        <a:pt x="316" y="130"/>
                      </a:cubicBezTo>
                      <a:cubicBezTo>
                        <a:pt x="315" y="114"/>
                        <a:pt x="319" y="91"/>
                        <a:pt x="332" y="75"/>
                      </a:cubicBezTo>
                      <a:cubicBezTo>
                        <a:pt x="345" y="59"/>
                        <a:pt x="370" y="40"/>
                        <a:pt x="395" y="35"/>
                      </a:cubicBezTo>
                      <a:cubicBezTo>
                        <a:pt x="420" y="30"/>
                        <a:pt x="464" y="30"/>
                        <a:pt x="482" y="43"/>
                      </a:cubicBezTo>
                      <a:cubicBezTo>
                        <a:pt x="500" y="56"/>
                        <a:pt x="505" y="92"/>
                        <a:pt x="505" y="114"/>
                      </a:cubicBezTo>
                      <a:cubicBezTo>
                        <a:pt x="505" y="136"/>
                        <a:pt x="494" y="176"/>
                        <a:pt x="482" y="177"/>
                      </a:cubicBezTo>
                      <a:cubicBezTo>
                        <a:pt x="470" y="178"/>
                        <a:pt x="432" y="142"/>
                        <a:pt x="434" y="122"/>
                      </a:cubicBezTo>
                      <a:cubicBezTo>
                        <a:pt x="436" y="102"/>
                        <a:pt x="472" y="71"/>
                        <a:pt x="497" y="59"/>
                      </a:cubicBezTo>
                      <a:cubicBezTo>
                        <a:pt x="522" y="47"/>
                        <a:pt x="562" y="42"/>
                        <a:pt x="584" y="51"/>
                      </a:cubicBezTo>
                      <a:cubicBezTo>
                        <a:pt x="606" y="60"/>
                        <a:pt x="620" y="106"/>
                        <a:pt x="631" y="114"/>
                      </a:cubicBezTo>
                    </a:path>
                  </a:pathLst>
                </a:custGeom>
                <a:noFill/>
                <a:ln w="9525">
                  <a:solidFill>
                    <a:schemeClr val="tx1"/>
                  </a:solidFill>
                  <a:round/>
                  <a:headEnd/>
                  <a:tailEnd/>
                </a:ln>
              </p:spPr>
              <p:txBody>
                <a:bodyPr wrap="none"/>
                <a:lstStyle/>
                <a:p>
                  <a:endParaRPr lang="en-US"/>
                </a:p>
              </p:txBody>
            </p:sp>
            <p:grpSp>
              <p:nvGrpSpPr>
                <p:cNvPr id="61" name="Group 12"/>
                <p:cNvGrpSpPr>
                  <a:grpSpLocks/>
                </p:cNvGrpSpPr>
                <p:nvPr/>
              </p:nvGrpSpPr>
              <p:grpSpPr bwMode="auto">
                <a:xfrm>
                  <a:off x="4971" y="3137"/>
                  <a:ext cx="411" cy="174"/>
                  <a:chOff x="5050" y="3161"/>
                  <a:chExt cx="411" cy="174"/>
                </a:xfrm>
              </p:grpSpPr>
              <p:sp>
                <p:nvSpPr>
                  <p:cNvPr id="75" name="Rectangle 13"/>
                  <p:cNvSpPr>
                    <a:spLocks noChangeArrowheads="1"/>
                  </p:cNvSpPr>
                  <p:nvPr/>
                </p:nvSpPr>
                <p:spPr bwMode="auto">
                  <a:xfrm>
                    <a:off x="5050" y="3161"/>
                    <a:ext cx="410" cy="2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6" name="Rectangle 14"/>
                  <p:cNvSpPr>
                    <a:spLocks noChangeArrowheads="1"/>
                  </p:cNvSpPr>
                  <p:nvPr/>
                </p:nvSpPr>
                <p:spPr bwMode="auto">
                  <a:xfrm>
                    <a:off x="5051" y="3308"/>
                    <a:ext cx="410" cy="27"/>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2" name="Freeform 15"/>
                <p:cNvSpPr>
                  <a:spLocks/>
                </p:cNvSpPr>
                <p:nvPr/>
              </p:nvSpPr>
              <p:spPr bwMode="auto">
                <a:xfrm>
                  <a:off x="4046" y="2960"/>
                  <a:ext cx="170" cy="434"/>
                </a:xfrm>
                <a:custGeom>
                  <a:avLst/>
                  <a:gdLst>
                    <a:gd name="T0" fmla="*/ 58 w 170"/>
                    <a:gd name="T1" fmla="*/ 0 h 434"/>
                    <a:gd name="T2" fmla="*/ 161 w 170"/>
                    <a:gd name="T3" fmla="*/ 79 h 434"/>
                    <a:gd name="T4" fmla="*/ 3 w 170"/>
                    <a:gd name="T5" fmla="*/ 142 h 434"/>
                    <a:gd name="T6" fmla="*/ 145 w 170"/>
                    <a:gd name="T7" fmla="*/ 221 h 434"/>
                    <a:gd name="T8" fmla="*/ 19 w 170"/>
                    <a:gd name="T9" fmla="*/ 292 h 434"/>
                    <a:gd name="T10" fmla="*/ 153 w 170"/>
                    <a:gd name="T11" fmla="*/ 355 h 434"/>
                    <a:gd name="T12" fmla="*/ 66 w 170"/>
                    <a:gd name="T13" fmla="*/ 434 h 434"/>
                    <a:gd name="T14" fmla="*/ 0 60000 65536"/>
                    <a:gd name="T15" fmla="*/ 0 60000 65536"/>
                    <a:gd name="T16" fmla="*/ 0 60000 65536"/>
                    <a:gd name="T17" fmla="*/ 0 60000 65536"/>
                    <a:gd name="T18" fmla="*/ 0 60000 65536"/>
                    <a:gd name="T19" fmla="*/ 0 60000 65536"/>
                    <a:gd name="T20" fmla="*/ 0 60000 65536"/>
                    <a:gd name="T21" fmla="*/ 0 w 170"/>
                    <a:gd name="T22" fmla="*/ 0 h 434"/>
                    <a:gd name="T23" fmla="*/ 170 w 170"/>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34">
                      <a:moveTo>
                        <a:pt x="58" y="0"/>
                      </a:moveTo>
                      <a:cubicBezTo>
                        <a:pt x="114" y="27"/>
                        <a:pt x="170" y="55"/>
                        <a:pt x="161" y="79"/>
                      </a:cubicBezTo>
                      <a:cubicBezTo>
                        <a:pt x="152" y="103"/>
                        <a:pt x="6" y="118"/>
                        <a:pt x="3" y="142"/>
                      </a:cubicBezTo>
                      <a:cubicBezTo>
                        <a:pt x="0" y="166"/>
                        <a:pt x="142" y="196"/>
                        <a:pt x="145" y="221"/>
                      </a:cubicBezTo>
                      <a:cubicBezTo>
                        <a:pt x="148" y="246"/>
                        <a:pt x="18" y="270"/>
                        <a:pt x="19" y="292"/>
                      </a:cubicBezTo>
                      <a:cubicBezTo>
                        <a:pt x="20" y="314"/>
                        <a:pt x="145" y="331"/>
                        <a:pt x="153" y="355"/>
                      </a:cubicBezTo>
                      <a:cubicBezTo>
                        <a:pt x="161" y="379"/>
                        <a:pt x="113" y="406"/>
                        <a:pt x="66" y="434"/>
                      </a:cubicBezTo>
                    </a:path>
                  </a:pathLst>
                </a:custGeom>
                <a:noFill/>
                <a:ln w="9525">
                  <a:solidFill>
                    <a:schemeClr val="tx1"/>
                  </a:solidFill>
                  <a:round/>
                  <a:headEnd/>
                  <a:tailEnd/>
                </a:ln>
              </p:spPr>
              <p:txBody>
                <a:bodyPr wrap="none"/>
                <a:lstStyle/>
                <a:p>
                  <a:endParaRPr lang="en-US"/>
                </a:p>
              </p:txBody>
            </p:sp>
            <p:sp>
              <p:nvSpPr>
                <p:cNvPr id="63" name="Line 16"/>
                <p:cNvSpPr>
                  <a:spLocks noChangeShapeType="1"/>
                </p:cNvSpPr>
                <p:nvPr/>
              </p:nvSpPr>
              <p:spPr bwMode="auto">
                <a:xfrm>
                  <a:off x="3890" y="2714"/>
                  <a:ext cx="1278" cy="0"/>
                </a:xfrm>
                <a:prstGeom prst="line">
                  <a:avLst/>
                </a:prstGeom>
                <a:noFill/>
                <a:ln w="9525">
                  <a:solidFill>
                    <a:schemeClr val="tx1"/>
                  </a:solidFill>
                  <a:round/>
                  <a:headEnd/>
                  <a:tailEnd/>
                </a:ln>
              </p:spPr>
              <p:txBody>
                <a:bodyPr wrap="none"/>
                <a:lstStyle/>
                <a:p>
                  <a:endParaRPr lang="en-US"/>
                </a:p>
              </p:txBody>
            </p:sp>
            <p:sp>
              <p:nvSpPr>
                <p:cNvPr id="64" name="Line 17"/>
                <p:cNvSpPr>
                  <a:spLocks noChangeShapeType="1"/>
                </p:cNvSpPr>
                <p:nvPr/>
              </p:nvSpPr>
              <p:spPr bwMode="auto">
                <a:xfrm>
                  <a:off x="3890" y="3733"/>
                  <a:ext cx="1278" cy="0"/>
                </a:xfrm>
                <a:prstGeom prst="line">
                  <a:avLst/>
                </a:prstGeom>
                <a:noFill/>
                <a:ln w="9525">
                  <a:solidFill>
                    <a:schemeClr val="tx1"/>
                  </a:solidFill>
                  <a:round/>
                  <a:headEnd/>
                  <a:tailEnd/>
                </a:ln>
              </p:spPr>
              <p:txBody>
                <a:bodyPr wrap="none"/>
                <a:lstStyle/>
                <a:p>
                  <a:endParaRPr lang="en-US"/>
                </a:p>
              </p:txBody>
            </p:sp>
            <p:sp>
              <p:nvSpPr>
                <p:cNvPr id="65" name="Line 18"/>
                <p:cNvSpPr>
                  <a:spLocks noChangeShapeType="1"/>
                </p:cNvSpPr>
                <p:nvPr/>
              </p:nvSpPr>
              <p:spPr bwMode="auto">
                <a:xfrm>
                  <a:off x="5168" y="2714"/>
                  <a:ext cx="0" cy="426"/>
                </a:xfrm>
                <a:prstGeom prst="line">
                  <a:avLst/>
                </a:prstGeom>
                <a:noFill/>
                <a:ln w="9525">
                  <a:solidFill>
                    <a:schemeClr val="tx1"/>
                  </a:solidFill>
                  <a:round/>
                  <a:headEnd/>
                  <a:tailEnd/>
                </a:ln>
              </p:spPr>
              <p:txBody>
                <a:bodyPr wrap="none"/>
                <a:lstStyle/>
                <a:p>
                  <a:endParaRPr lang="en-US"/>
                </a:p>
              </p:txBody>
            </p:sp>
            <p:sp>
              <p:nvSpPr>
                <p:cNvPr id="66" name="Line 19"/>
                <p:cNvSpPr>
                  <a:spLocks noChangeShapeType="1"/>
                </p:cNvSpPr>
                <p:nvPr/>
              </p:nvSpPr>
              <p:spPr bwMode="auto">
                <a:xfrm>
                  <a:off x="5166" y="3310"/>
                  <a:ext cx="0" cy="426"/>
                </a:xfrm>
                <a:prstGeom prst="line">
                  <a:avLst/>
                </a:prstGeom>
                <a:noFill/>
                <a:ln w="9525">
                  <a:solidFill>
                    <a:schemeClr val="tx1"/>
                  </a:solidFill>
                  <a:round/>
                  <a:headEnd/>
                  <a:tailEnd/>
                </a:ln>
              </p:spPr>
              <p:txBody>
                <a:bodyPr wrap="none"/>
                <a:lstStyle/>
                <a:p>
                  <a:endParaRPr lang="en-US"/>
                </a:p>
              </p:txBody>
            </p:sp>
            <p:sp>
              <p:nvSpPr>
                <p:cNvPr id="67" name="Line 20"/>
                <p:cNvSpPr>
                  <a:spLocks noChangeShapeType="1"/>
                </p:cNvSpPr>
                <p:nvPr/>
              </p:nvSpPr>
              <p:spPr bwMode="auto">
                <a:xfrm flipV="1">
                  <a:off x="4553" y="2714"/>
                  <a:ext cx="1" cy="167"/>
                </a:xfrm>
                <a:prstGeom prst="line">
                  <a:avLst/>
                </a:prstGeom>
                <a:noFill/>
                <a:ln w="9525">
                  <a:solidFill>
                    <a:schemeClr val="tx1"/>
                  </a:solidFill>
                  <a:round/>
                  <a:headEnd/>
                  <a:tailEnd/>
                </a:ln>
              </p:spPr>
              <p:txBody>
                <a:bodyPr wrap="none"/>
                <a:lstStyle/>
                <a:p>
                  <a:endParaRPr lang="en-US"/>
                </a:p>
              </p:txBody>
            </p:sp>
            <p:sp>
              <p:nvSpPr>
                <p:cNvPr id="68" name="Line 21"/>
                <p:cNvSpPr>
                  <a:spLocks noChangeShapeType="1"/>
                </p:cNvSpPr>
                <p:nvPr/>
              </p:nvSpPr>
              <p:spPr bwMode="auto">
                <a:xfrm>
                  <a:off x="4569" y="3510"/>
                  <a:ext cx="0" cy="221"/>
                </a:xfrm>
                <a:prstGeom prst="line">
                  <a:avLst/>
                </a:prstGeom>
                <a:noFill/>
                <a:ln w="9525">
                  <a:solidFill>
                    <a:schemeClr val="tx1"/>
                  </a:solidFill>
                  <a:round/>
                  <a:headEnd/>
                  <a:tailEnd/>
                </a:ln>
              </p:spPr>
              <p:txBody>
                <a:bodyPr wrap="none"/>
                <a:lstStyle/>
                <a:p>
                  <a:endParaRPr lang="en-US"/>
                </a:p>
              </p:txBody>
            </p:sp>
            <p:sp>
              <p:nvSpPr>
                <p:cNvPr id="69" name="Line 22"/>
                <p:cNvSpPr>
                  <a:spLocks noChangeShapeType="1"/>
                </p:cNvSpPr>
                <p:nvPr/>
              </p:nvSpPr>
              <p:spPr bwMode="auto">
                <a:xfrm>
                  <a:off x="4111" y="3393"/>
                  <a:ext cx="0" cy="342"/>
                </a:xfrm>
                <a:prstGeom prst="line">
                  <a:avLst/>
                </a:prstGeom>
                <a:noFill/>
                <a:ln w="9525">
                  <a:solidFill>
                    <a:schemeClr val="tx1"/>
                  </a:solidFill>
                  <a:round/>
                  <a:headEnd/>
                  <a:tailEnd/>
                </a:ln>
              </p:spPr>
              <p:txBody>
                <a:bodyPr wrap="none"/>
                <a:lstStyle/>
                <a:p>
                  <a:endParaRPr lang="en-US"/>
                </a:p>
              </p:txBody>
            </p:sp>
            <p:sp>
              <p:nvSpPr>
                <p:cNvPr id="70" name="Line 23"/>
                <p:cNvSpPr>
                  <a:spLocks noChangeShapeType="1"/>
                </p:cNvSpPr>
                <p:nvPr/>
              </p:nvSpPr>
              <p:spPr bwMode="auto">
                <a:xfrm flipV="1">
                  <a:off x="4104" y="2719"/>
                  <a:ext cx="0" cy="240"/>
                </a:xfrm>
                <a:prstGeom prst="line">
                  <a:avLst/>
                </a:prstGeom>
                <a:noFill/>
                <a:ln w="9525">
                  <a:solidFill>
                    <a:schemeClr val="tx1"/>
                  </a:solidFill>
                  <a:round/>
                  <a:headEnd/>
                  <a:tailEnd/>
                </a:ln>
              </p:spPr>
              <p:txBody>
                <a:bodyPr wrap="none"/>
                <a:lstStyle/>
                <a:p>
                  <a:endParaRPr lang="en-US"/>
                </a:p>
              </p:txBody>
            </p:sp>
            <p:sp>
              <p:nvSpPr>
                <p:cNvPr id="71" name="Oval 24"/>
                <p:cNvSpPr>
                  <a:spLocks noChangeArrowheads="1"/>
                </p:cNvSpPr>
                <p:nvPr/>
              </p:nvSpPr>
              <p:spPr bwMode="auto">
                <a:xfrm>
                  <a:off x="1894" y="2675"/>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72" name="Oval 25"/>
                <p:cNvSpPr>
                  <a:spLocks noChangeArrowheads="1"/>
                </p:cNvSpPr>
                <p:nvPr/>
              </p:nvSpPr>
              <p:spPr bwMode="auto">
                <a:xfrm>
                  <a:off x="1911" y="3678"/>
                  <a:ext cx="102" cy="102"/>
                </a:xfrm>
                <a:prstGeom prst="ellipse">
                  <a:avLst/>
                </a:prstGeom>
                <a:solidFill>
                  <a:schemeClr val="tx1"/>
                </a:solidFill>
                <a:ln w="9525">
                  <a:solidFill>
                    <a:schemeClr val="tx1"/>
                  </a:solidFill>
                  <a:round/>
                  <a:headEnd/>
                  <a:tailEnd/>
                </a:ln>
              </p:spPr>
              <p:txBody>
                <a:bodyPr wrap="none" anchor="ctr"/>
                <a:lstStyle/>
                <a:p>
                  <a:endParaRPr lang="en-US"/>
                </a:p>
              </p:txBody>
            </p:sp>
            <p:sp>
              <p:nvSpPr>
                <p:cNvPr id="73" name="Oval 26"/>
                <p:cNvSpPr>
                  <a:spLocks noChangeArrowheads="1"/>
                </p:cNvSpPr>
                <p:nvPr/>
              </p:nvSpPr>
              <p:spPr bwMode="auto">
                <a:xfrm>
                  <a:off x="3828" y="2660"/>
                  <a:ext cx="102" cy="102"/>
                </a:xfrm>
                <a:prstGeom prst="ellipse">
                  <a:avLst/>
                </a:prstGeom>
                <a:solidFill>
                  <a:schemeClr val="bg1"/>
                </a:solidFill>
                <a:ln w="9525">
                  <a:solidFill>
                    <a:schemeClr val="tx1"/>
                  </a:solidFill>
                  <a:round/>
                  <a:headEnd/>
                  <a:tailEnd/>
                </a:ln>
              </p:spPr>
              <p:txBody>
                <a:bodyPr wrap="none" anchor="ctr"/>
                <a:lstStyle/>
                <a:p>
                  <a:endParaRPr lang="en-US"/>
                </a:p>
              </p:txBody>
            </p:sp>
            <p:sp>
              <p:nvSpPr>
                <p:cNvPr id="74" name="Oval 27"/>
                <p:cNvSpPr>
                  <a:spLocks noChangeArrowheads="1"/>
                </p:cNvSpPr>
                <p:nvPr/>
              </p:nvSpPr>
              <p:spPr bwMode="auto">
                <a:xfrm>
                  <a:off x="3837" y="3679"/>
                  <a:ext cx="102" cy="102"/>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52" name="Text Box 28"/>
              <p:cNvSpPr txBox="1">
                <a:spLocks noChangeArrowheads="1"/>
              </p:cNvSpPr>
              <p:nvPr/>
            </p:nvSpPr>
            <p:spPr bwMode="auto">
              <a:xfrm>
                <a:off x="1426" y="2464"/>
                <a:ext cx="287"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r>
                  <a:rPr lang="en-US" sz="2400" i="1" baseline="-25000" dirty="0">
                    <a:latin typeface="Times New Roman" pitchFamily="18" charset="0"/>
                  </a:rPr>
                  <a:t>p</a:t>
                </a:r>
              </a:p>
            </p:txBody>
          </p:sp>
          <p:sp>
            <p:nvSpPr>
              <p:cNvPr id="53" name="Text Box 29"/>
              <p:cNvSpPr txBox="1">
                <a:spLocks noChangeArrowheads="1"/>
              </p:cNvSpPr>
              <p:nvPr/>
            </p:nvSpPr>
            <p:spPr bwMode="auto">
              <a:xfrm>
                <a:off x="2918" y="3197"/>
                <a:ext cx="233" cy="288"/>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R</a:t>
                </a:r>
                <a:endParaRPr lang="en-US" sz="2400" i="1" baseline="-25000">
                  <a:latin typeface="Times New Roman" pitchFamily="18" charset="0"/>
                </a:endParaRPr>
              </a:p>
            </p:txBody>
          </p:sp>
          <p:sp>
            <p:nvSpPr>
              <p:cNvPr id="54" name="Text Box 30"/>
              <p:cNvSpPr txBox="1">
                <a:spLocks noChangeArrowheads="1"/>
              </p:cNvSpPr>
              <p:nvPr/>
            </p:nvSpPr>
            <p:spPr bwMode="auto">
              <a:xfrm>
                <a:off x="4499" y="3009"/>
                <a:ext cx="244"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C</a:t>
                </a:r>
                <a:endParaRPr lang="en-US" sz="2400" i="1" baseline="-25000" dirty="0">
                  <a:latin typeface="Times New Roman" pitchFamily="18" charset="0"/>
                </a:endParaRPr>
              </a:p>
            </p:txBody>
          </p:sp>
          <p:sp>
            <p:nvSpPr>
              <p:cNvPr id="55" name="Text Box 31"/>
              <p:cNvSpPr txBox="1">
                <a:spLocks noChangeArrowheads="1"/>
              </p:cNvSpPr>
              <p:nvPr/>
            </p:nvSpPr>
            <p:spPr bwMode="auto">
              <a:xfrm>
                <a:off x="3907" y="2869"/>
                <a:ext cx="223" cy="288"/>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endParaRPr lang="en-US" sz="2400" i="1" baseline="-25000" dirty="0">
                  <a:latin typeface="Times New Roman" pitchFamily="18" charset="0"/>
                </a:endParaRPr>
              </a:p>
            </p:txBody>
          </p:sp>
        </p:gr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4"/>
          </p:nvPr>
        </p:nvSpPr>
        <p:spPr/>
        <p:txBody>
          <a:bodyPr/>
          <a:lstStyle/>
          <a:p>
            <a:pPr>
              <a:defRPr/>
            </a:pPr>
            <a:fld id="{70B0E88B-1183-42A5-A789-9A7FFF2AFA69}" type="slidenum">
              <a:rPr lang="en-US" smtClean="0"/>
              <a:pPr>
                <a:defRPr/>
              </a:pPr>
              <a:t>95</a:t>
            </a:fld>
            <a:endParaRPr lang="en-US" dirty="0"/>
          </a:p>
        </p:txBody>
      </p:sp>
      <p:sp>
        <p:nvSpPr>
          <p:cNvPr id="39" name="Text Box 2"/>
          <p:cNvSpPr txBox="1">
            <a:spLocks noChangeArrowheads="1"/>
          </p:cNvSpPr>
          <p:nvPr/>
        </p:nvSpPr>
        <p:spPr bwMode="auto">
          <a:xfrm>
            <a:off x="26343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90" name="TextBox 89"/>
          <p:cNvSpPr txBox="1"/>
          <p:nvPr/>
        </p:nvSpPr>
        <p:spPr>
          <a:xfrm>
            <a:off x="2549217" y="764274"/>
            <a:ext cx="3705118" cy="400110"/>
          </a:xfrm>
          <a:prstGeom prst="rect">
            <a:avLst/>
          </a:prstGeom>
          <a:noFill/>
        </p:spPr>
        <p:txBody>
          <a:bodyPr wrap="none" rtlCol="0">
            <a:spAutoFit/>
          </a:bodyPr>
          <a:lstStyle/>
          <a:p>
            <a:pPr algn="ctr"/>
            <a:r>
              <a:rPr lang="en-US" sz="2000" dirty="0" smtClean="0">
                <a:solidFill>
                  <a:srgbClr val="0000FF"/>
                </a:solidFill>
                <a:latin typeface="Arial" pitchFamily="34" charset="0"/>
                <a:cs typeface="Arial" pitchFamily="34" charset="0"/>
              </a:rPr>
              <a:t>Typical plot of input impedance</a:t>
            </a:r>
            <a:endParaRPr lang="en-US" sz="2000" dirty="0">
              <a:solidFill>
                <a:srgbClr val="0000FF"/>
              </a:solidFill>
              <a:latin typeface="Arial" pitchFamily="34" charset="0"/>
              <a:cs typeface="Arial" pitchFamily="34" charset="0"/>
            </a:endParaRPr>
          </a:p>
        </p:txBody>
      </p:sp>
      <p:sp>
        <p:nvSpPr>
          <p:cNvPr id="127" name="TextBox 126"/>
          <p:cNvSpPr txBox="1"/>
          <p:nvPr/>
        </p:nvSpPr>
        <p:spPr>
          <a:xfrm>
            <a:off x="5521849" y="2015260"/>
            <a:ext cx="2809680" cy="369332"/>
          </a:xfrm>
          <a:prstGeom prst="rect">
            <a:avLst/>
          </a:prstGeom>
          <a:solidFill>
            <a:srgbClr val="FFFF66"/>
          </a:solidFill>
        </p:spPr>
        <p:txBody>
          <a:bodyPr wrap="none" rtlCol="0">
            <a:spAutoFit/>
          </a:bodyPr>
          <a:lstStyle/>
          <a:p>
            <a:pPr algn="ctr"/>
            <a:r>
              <a:rPr lang="en-US" dirty="0" smtClean="0">
                <a:latin typeface="Arial" pitchFamily="34" charset="0"/>
                <a:cs typeface="Arial" pitchFamily="34" charset="0"/>
              </a:rPr>
              <a:t>Without probe inductance</a:t>
            </a:r>
            <a:endParaRPr lang="en-US" dirty="0">
              <a:latin typeface="Arial" pitchFamily="34" charset="0"/>
              <a:cs typeface="Arial" pitchFamily="34" charset="0"/>
            </a:endParaRPr>
          </a:p>
        </p:txBody>
      </p:sp>
      <p:sp>
        <p:nvSpPr>
          <p:cNvPr id="128" name="TextBox 127"/>
          <p:cNvSpPr txBox="1"/>
          <p:nvPr/>
        </p:nvSpPr>
        <p:spPr>
          <a:xfrm>
            <a:off x="5544860" y="4736984"/>
            <a:ext cx="2544286" cy="369332"/>
          </a:xfrm>
          <a:prstGeom prst="rect">
            <a:avLst/>
          </a:prstGeom>
          <a:solidFill>
            <a:srgbClr val="FFFF66"/>
          </a:solidFill>
        </p:spPr>
        <p:txBody>
          <a:bodyPr wrap="none" rtlCol="0">
            <a:spAutoFit/>
          </a:bodyPr>
          <a:lstStyle/>
          <a:p>
            <a:pPr algn="ctr"/>
            <a:r>
              <a:rPr lang="en-US" dirty="0" smtClean="0">
                <a:latin typeface="Arial" pitchFamily="34" charset="0"/>
                <a:cs typeface="Arial" pitchFamily="34" charset="0"/>
              </a:rPr>
              <a:t>With probe inductance</a:t>
            </a:r>
            <a:endParaRPr lang="en-US" dirty="0">
              <a:latin typeface="Arial" pitchFamily="34" charset="0"/>
              <a:cs typeface="Arial" pitchFamily="34" charset="0"/>
            </a:endParaRPr>
          </a:p>
        </p:txBody>
      </p:sp>
      <p:grpSp>
        <p:nvGrpSpPr>
          <p:cNvPr id="13" name="Group 12"/>
          <p:cNvGrpSpPr/>
          <p:nvPr/>
        </p:nvGrpSpPr>
        <p:grpSpPr>
          <a:xfrm>
            <a:off x="1836856" y="1475950"/>
            <a:ext cx="5067301" cy="2401888"/>
            <a:chOff x="1836856" y="1475950"/>
            <a:chExt cx="5067301" cy="2401888"/>
          </a:xfrm>
        </p:grpSpPr>
        <p:graphicFrame>
          <p:nvGraphicFramePr>
            <p:cNvPr id="80" name="Object 296"/>
            <p:cNvGraphicFramePr>
              <a:graphicFrameLocks noChangeAspect="1"/>
            </p:cNvGraphicFramePr>
            <p:nvPr>
              <p:extLst>
                <p:ext uri="{D42A27DB-BD31-4B8C-83A1-F6EECF244321}">
                  <p14:modId xmlns:p14="http://schemas.microsoft.com/office/powerpoint/2010/main" val="1481874925"/>
                </p:ext>
              </p:extLst>
            </p:nvPr>
          </p:nvGraphicFramePr>
          <p:xfrm>
            <a:off x="6629519" y="2730075"/>
            <a:ext cx="274638" cy="365125"/>
          </p:xfrm>
          <a:graphic>
            <a:graphicData uri="http://schemas.openxmlformats.org/presentationml/2006/ole">
              <mc:AlternateContent xmlns:mc="http://schemas.openxmlformats.org/markup-compatibility/2006">
                <mc:Choice xmlns:v="urn:schemas-microsoft-com:vml" Requires="v">
                  <p:oleObj spid="_x0000_s733439" name="Equation" r:id="rId3" imgW="152268" imgH="203024" progId="Equation.DSMT4">
                    <p:embed/>
                  </p:oleObj>
                </mc:Choice>
                <mc:Fallback>
                  <p:oleObj name="Equation" r:id="rId3" imgW="152268" imgH="203024" progId="Equation.DSMT4">
                    <p:embed/>
                    <p:pic>
                      <p:nvPicPr>
                        <p:cNvPr id="0" name="Picture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519" y="2730075"/>
                          <a:ext cx="274638"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301"/>
            <p:cNvGraphicFramePr>
              <a:graphicFrameLocks noChangeAspect="1"/>
            </p:cNvGraphicFramePr>
            <p:nvPr>
              <p:extLst>
                <p:ext uri="{D42A27DB-BD31-4B8C-83A1-F6EECF244321}">
                  <p14:modId xmlns:p14="http://schemas.microsoft.com/office/powerpoint/2010/main" val="4285387954"/>
                </p:ext>
              </p:extLst>
            </p:nvPr>
          </p:nvGraphicFramePr>
          <p:xfrm>
            <a:off x="4984869" y="3045988"/>
            <a:ext cx="668338" cy="447675"/>
          </p:xfrm>
          <a:graphic>
            <a:graphicData uri="http://schemas.openxmlformats.org/presentationml/2006/ole">
              <mc:AlternateContent xmlns:mc="http://schemas.openxmlformats.org/markup-compatibility/2006">
                <mc:Choice xmlns:v="urn:schemas-microsoft-com:vml" Requires="v">
                  <p:oleObj spid="_x0000_s733440" name="Equation" r:id="rId5" imgW="342751" imgH="228501" progId="Equation.DSMT4">
                    <p:embed/>
                  </p:oleObj>
                </mc:Choice>
                <mc:Fallback>
                  <p:oleObj name="Equation" r:id="rId5" imgW="342751" imgH="228501" progId="Equation.DSMT4">
                    <p:embed/>
                    <p:pic>
                      <p:nvPicPr>
                        <p:cNvPr id="0"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869" y="3045988"/>
                          <a:ext cx="668338"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302"/>
            <p:cNvGraphicFramePr>
              <a:graphicFrameLocks noChangeAspect="1"/>
            </p:cNvGraphicFramePr>
            <p:nvPr>
              <p:extLst>
                <p:ext uri="{D42A27DB-BD31-4B8C-83A1-F6EECF244321}">
                  <p14:modId xmlns:p14="http://schemas.microsoft.com/office/powerpoint/2010/main" val="1737524520"/>
                </p:ext>
              </p:extLst>
            </p:nvPr>
          </p:nvGraphicFramePr>
          <p:xfrm>
            <a:off x="1836856" y="1475950"/>
            <a:ext cx="550863" cy="398463"/>
          </p:xfrm>
          <a:graphic>
            <a:graphicData uri="http://schemas.openxmlformats.org/presentationml/2006/ole">
              <mc:AlternateContent xmlns:mc="http://schemas.openxmlformats.org/markup-compatibility/2006">
                <mc:Choice xmlns:v="urn:schemas-microsoft-com:vml" Requires="v">
                  <p:oleObj spid="_x0000_s733441" name="Equation" r:id="rId7" imgW="317362" imgH="228501" progId="Equation.DSMT4">
                    <p:embed/>
                  </p:oleObj>
                </mc:Choice>
                <mc:Fallback>
                  <p:oleObj name="Equation" r:id="rId7" imgW="317362" imgH="228501" progId="Equation.DSMT4">
                    <p:embed/>
                    <p:pic>
                      <p:nvPicPr>
                        <p:cNvPr id="0" name="Picture 2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856" y="1475950"/>
                          <a:ext cx="550863"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Line 303"/>
            <p:cNvSpPr>
              <a:spLocks noChangeShapeType="1"/>
            </p:cNvSpPr>
            <p:nvPr/>
          </p:nvSpPr>
          <p:spPr bwMode="auto">
            <a:xfrm>
              <a:off x="2509956" y="1501350"/>
              <a:ext cx="1588" cy="2376488"/>
            </a:xfrm>
            <a:prstGeom prst="line">
              <a:avLst/>
            </a:prstGeom>
            <a:no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304"/>
            <p:cNvSpPr>
              <a:spLocks noChangeShapeType="1"/>
            </p:cNvSpPr>
            <p:nvPr/>
          </p:nvSpPr>
          <p:spPr bwMode="auto">
            <a:xfrm>
              <a:off x="2184519" y="2872950"/>
              <a:ext cx="4351338" cy="0"/>
            </a:xfrm>
            <a:prstGeom prst="line">
              <a:avLst/>
            </a:prstGeom>
            <a:no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307"/>
            <p:cNvSpPr>
              <a:spLocks/>
            </p:cNvSpPr>
            <p:nvPr/>
          </p:nvSpPr>
          <p:spPr bwMode="auto">
            <a:xfrm>
              <a:off x="3286244" y="1806150"/>
              <a:ext cx="1682750" cy="1055688"/>
            </a:xfrm>
            <a:custGeom>
              <a:avLst/>
              <a:gdLst>
                <a:gd name="T0" fmla="*/ 0 w 1660"/>
                <a:gd name="T1" fmla="*/ 634 h 665"/>
                <a:gd name="T2" fmla="*/ 117 w 1660"/>
                <a:gd name="T3" fmla="*/ 574 h 665"/>
                <a:gd name="T4" fmla="*/ 295 w 1660"/>
                <a:gd name="T5" fmla="*/ 86 h 665"/>
                <a:gd name="T6" fmla="*/ 411 w 1660"/>
                <a:gd name="T7" fmla="*/ 78 h 665"/>
                <a:gd name="T8" fmla="*/ 571 w 1660"/>
                <a:gd name="T9" fmla="*/ 554 h 665"/>
                <a:gd name="T10" fmla="*/ 677 w 1660"/>
                <a:gd name="T11" fmla="*/ 630 h 665"/>
                <a:gd name="T12" fmla="*/ 0 60000 65536"/>
                <a:gd name="T13" fmla="*/ 0 60000 65536"/>
                <a:gd name="T14" fmla="*/ 0 60000 65536"/>
                <a:gd name="T15" fmla="*/ 0 60000 65536"/>
                <a:gd name="T16" fmla="*/ 0 60000 65536"/>
                <a:gd name="T17" fmla="*/ 0 60000 65536"/>
                <a:gd name="T18" fmla="*/ 0 w 1660"/>
                <a:gd name="T19" fmla="*/ 0 h 665"/>
                <a:gd name="T20" fmla="*/ 1660 w 1660"/>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60" h="665">
                  <a:moveTo>
                    <a:pt x="0" y="634"/>
                  </a:moveTo>
                  <a:cubicBezTo>
                    <a:pt x="47" y="624"/>
                    <a:pt x="167" y="665"/>
                    <a:pt x="288" y="574"/>
                  </a:cubicBezTo>
                  <a:cubicBezTo>
                    <a:pt x="409" y="483"/>
                    <a:pt x="604" y="169"/>
                    <a:pt x="724" y="86"/>
                  </a:cubicBezTo>
                  <a:cubicBezTo>
                    <a:pt x="844" y="3"/>
                    <a:pt x="895" y="0"/>
                    <a:pt x="1008" y="78"/>
                  </a:cubicBezTo>
                  <a:cubicBezTo>
                    <a:pt x="1121" y="156"/>
                    <a:pt x="1291" y="462"/>
                    <a:pt x="1400" y="554"/>
                  </a:cubicBezTo>
                  <a:cubicBezTo>
                    <a:pt x="1509" y="646"/>
                    <a:pt x="1606" y="614"/>
                    <a:pt x="1660" y="630"/>
                  </a:cubicBezTo>
                </a:path>
              </a:pathLst>
            </a:custGeom>
            <a:noFill/>
            <a:ln w="28575" cmpd="sng">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308"/>
            <p:cNvSpPr>
              <a:spLocks/>
            </p:cNvSpPr>
            <p:nvPr/>
          </p:nvSpPr>
          <p:spPr bwMode="auto">
            <a:xfrm>
              <a:off x="3127494" y="2299863"/>
              <a:ext cx="1922463" cy="1116013"/>
            </a:xfrm>
            <a:custGeom>
              <a:avLst/>
              <a:gdLst>
                <a:gd name="T0" fmla="*/ 0 w 1896"/>
                <a:gd name="T1" fmla="*/ 290 h 703"/>
                <a:gd name="T2" fmla="*/ 50 w 1896"/>
                <a:gd name="T3" fmla="*/ 271 h 703"/>
                <a:gd name="T4" fmla="*/ 226 w 1896"/>
                <a:gd name="T5" fmla="*/ 63 h 703"/>
                <a:gd name="T6" fmla="*/ 565 w 1896"/>
                <a:gd name="T7" fmla="*/ 648 h 703"/>
                <a:gd name="T8" fmla="*/ 773 w 1896"/>
                <a:gd name="T9" fmla="*/ 395 h 703"/>
                <a:gd name="T10" fmla="*/ 0 60000 65536"/>
                <a:gd name="T11" fmla="*/ 0 60000 65536"/>
                <a:gd name="T12" fmla="*/ 0 60000 65536"/>
                <a:gd name="T13" fmla="*/ 0 60000 65536"/>
                <a:gd name="T14" fmla="*/ 0 60000 65536"/>
                <a:gd name="T15" fmla="*/ 0 w 1896"/>
                <a:gd name="T16" fmla="*/ 0 h 703"/>
                <a:gd name="T17" fmla="*/ 1896 w 1896"/>
                <a:gd name="T18" fmla="*/ 703 h 703"/>
              </a:gdLst>
              <a:ahLst/>
              <a:cxnLst>
                <a:cxn ang="T10">
                  <a:pos x="T0" y="T1"/>
                </a:cxn>
                <a:cxn ang="T11">
                  <a:pos x="T2" y="T3"/>
                </a:cxn>
                <a:cxn ang="T12">
                  <a:pos x="T4" y="T5"/>
                </a:cxn>
                <a:cxn ang="T13">
                  <a:pos x="T6" y="T7"/>
                </a:cxn>
                <a:cxn ang="T14">
                  <a:pos x="T8" y="T9"/>
                </a:cxn>
              </a:cxnLst>
              <a:rect l="T15" t="T16" r="T17" b="T18"/>
              <a:pathLst>
                <a:path w="1896" h="703">
                  <a:moveTo>
                    <a:pt x="0" y="290"/>
                  </a:moveTo>
                  <a:cubicBezTo>
                    <a:pt x="20" y="286"/>
                    <a:pt x="31" y="309"/>
                    <a:pt x="123" y="271"/>
                  </a:cubicBezTo>
                  <a:cubicBezTo>
                    <a:pt x="215" y="233"/>
                    <a:pt x="344" y="0"/>
                    <a:pt x="554" y="63"/>
                  </a:cubicBezTo>
                  <a:cubicBezTo>
                    <a:pt x="764" y="126"/>
                    <a:pt x="1161" y="593"/>
                    <a:pt x="1385" y="648"/>
                  </a:cubicBezTo>
                  <a:cubicBezTo>
                    <a:pt x="1609" y="703"/>
                    <a:pt x="1811" y="437"/>
                    <a:pt x="1896" y="395"/>
                  </a:cubicBezTo>
                </a:path>
              </a:pathLst>
            </a:custGeom>
            <a:noFill/>
            <a:ln w="28575" cmpd="sng">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87" name="Object 314"/>
            <p:cNvGraphicFramePr>
              <a:graphicFrameLocks noChangeAspect="1"/>
            </p:cNvGraphicFramePr>
            <p:nvPr>
              <p:extLst>
                <p:ext uri="{D42A27DB-BD31-4B8C-83A1-F6EECF244321}">
                  <p14:modId xmlns:p14="http://schemas.microsoft.com/office/powerpoint/2010/main" val="1204405289"/>
                </p:ext>
              </p:extLst>
            </p:nvPr>
          </p:nvGraphicFramePr>
          <p:xfrm>
            <a:off x="4419719" y="1637875"/>
            <a:ext cx="642938" cy="460375"/>
          </p:xfrm>
          <a:graphic>
            <a:graphicData uri="http://schemas.openxmlformats.org/presentationml/2006/ole">
              <mc:AlternateContent xmlns:mc="http://schemas.openxmlformats.org/markup-compatibility/2006">
                <mc:Choice xmlns:v="urn:schemas-microsoft-com:vml" Requires="v">
                  <p:oleObj spid="_x0000_s733442" name="Equation" r:id="rId9" imgW="317362" imgH="228501" progId="Equation.DSMT4">
                    <p:embed/>
                  </p:oleObj>
                </mc:Choice>
                <mc:Fallback>
                  <p:oleObj name="Equation" r:id="rId9" imgW="317362" imgH="228501" progId="Equation.DSMT4">
                    <p:embed/>
                    <p:pic>
                      <p:nvPicPr>
                        <p:cNvPr id="0" name="Picture 2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719" y="1637875"/>
                          <a:ext cx="6429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316"/>
            <p:cNvGraphicFramePr>
              <a:graphicFrameLocks noChangeAspect="1"/>
            </p:cNvGraphicFramePr>
            <p:nvPr>
              <p:extLst>
                <p:ext uri="{D42A27DB-BD31-4B8C-83A1-F6EECF244321}">
                  <p14:modId xmlns:p14="http://schemas.microsoft.com/office/powerpoint/2010/main" val="1603340412"/>
                </p:ext>
              </p:extLst>
            </p:nvPr>
          </p:nvGraphicFramePr>
          <p:xfrm>
            <a:off x="3811706" y="2953913"/>
            <a:ext cx="292100" cy="404813"/>
          </p:xfrm>
          <a:graphic>
            <a:graphicData uri="http://schemas.openxmlformats.org/presentationml/2006/ole">
              <mc:AlternateContent xmlns:mc="http://schemas.openxmlformats.org/markup-compatibility/2006">
                <mc:Choice xmlns:v="urn:schemas-microsoft-com:vml" Requires="v">
                  <p:oleObj spid="_x0000_s733443" name="Equation" r:id="rId11" imgW="165028" imgH="228501" progId="Equation.DSMT4">
                    <p:embed/>
                  </p:oleObj>
                </mc:Choice>
                <mc:Fallback>
                  <p:oleObj name="Equation" r:id="rId11" imgW="165028" imgH="228501" progId="Equation.DSMT4">
                    <p:embed/>
                    <p:pic>
                      <p:nvPicPr>
                        <p:cNvPr id="0" name="Picture 2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1706" y="2953913"/>
                          <a:ext cx="2921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Line 318"/>
            <p:cNvSpPr>
              <a:spLocks noChangeShapeType="1"/>
            </p:cNvSpPr>
            <p:nvPr/>
          </p:nvSpPr>
          <p:spPr bwMode="auto">
            <a:xfrm>
              <a:off x="4111744" y="2761825"/>
              <a:ext cx="0" cy="222250"/>
            </a:xfrm>
            <a:prstGeom prst="line">
              <a:avLst/>
            </a:prstGeom>
            <a:no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 name="Straight Connector 2"/>
            <p:cNvCxnSpPr/>
            <p:nvPr/>
          </p:nvCxnSpPr>
          <p:spPr bwMode="auto">
            <a:xfrm>
              <a:off x="2509956" y="2384592"/>
              <a:ext cx="113031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0" name="Straight Connector 39"/>
            <p:cNvCxnSpPr/>
            <p:nvPr/>
          </p:nvCxnSpPr>
          <p:spPr bwMode="auto">
            <a:xfrm>
              <a:off x="2509955" y="3361839"/>
              <a:ext cx="21090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graphicFrame>
          <p:nvGraphicFramePr>
            <p:cNvPr id="7" name="Object 6"/>
            <p:cNvGraphicFramePr>
              <a:graphicFrameLocks noChangeAspect="1"/>
            </p:cNvGraphicFramePr>
            <p:nvPr>
              <p:extLst>
                <p:ext uri="{D42A27DB-BD31-4B8C-83A1-F6EECF244321}">
                  <p14:modId xmlns:p14="http://schemas.microsoft.com/office/powerpoint/2010/main" val="390308227"/>
                </p:ext>
              </p:extLst>
            </p:nvPr>
          </p:nvGraphicFramePr>
          <p:xfrm>
            <a:off x="2772003" y="2066869"/>
            <a:ext cx="584791" cy="263156"/>
          </p:xfrm>
          <a:graphic>
            <a:graphicData uri="http://schemas.openxmlformats.org/presentationml/2006/ole">
              <mc:AlternateContent xmlns:mc="http://schemas.openxmlformats.org/markup-compatibility/2006">
                <mc:Choice xmlns:v="urn:schemas-microsoft-com:vml" Requires="v">
                  <p:oleObj spid="_x0000_s733444" name="Equation" r:id="rId13" imgW="507960" imgH="228600" progId="Equation.DSMT4">
                    <p:embed/>
                  </p:oleObj>
                </mc:Choice>
                <mc:Fallback>
                  <p:oleObj name="Equation" r:id="rId13" imgW="507960" imgH="228600" progId="Equation.DSMT4">
                    <p:embed/>
                    <p:pic>
                      <p:nvPicPr>
                        <p:cNvPr id="0" name=""/>
                        <p:cNvPicPr/>
                        <p:nvPr/>
                      </p:nvPicPr>
                      <p:blipFill>
                        <a:blip r:embed="rId14"/>
                        <a:stretch>
                          <a:fillRect/>
                        </a:stretch>
                      </p:blipFill>
                      <p:spPr>
                        <a:xfrm>
                          <a:off x="2772003" y="2066869"/>
                          <a:ext cx="584791" cy="26315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97054736"/>
                </p:ext>
              </p:extLst>
            </p:nvPr>
          </p:nvGraphicFramePr>
          <p:xfrm>
            <a:off x="3190874" y="3444874"/>
            <a:ext cx="701493" cy="268657"/>
          </p:xfrm>
          <a:graphic>
            <a:graphicData uri="http://schemas.openxmlformats.org/presentationml/2006/ole">
              <mc:AlternateContent xmlns:mc="http://schemas.openxmlformats.org/markup-compatibility/2006">
                <mc:Choice xmlns:v="urn:schemas-microsoft-com:vml" Requires="v">
                  <p:oleObj spid="_x0000_s733445" name="Equation" r:id="rId15" imgW="596880" imgH="228600" progId="Equation.DSMT4">
                    <p:embed/>
                  </p:oleObj>
                </mc:Choice>
                <mc:Fallback>
                  <p:oleObj name="Equation" r:id="rId15" imgW="596880" imgH="228600" progId="Equation.DSMT4">
                    <p:embed/>
                    <p:pic>
                      <p:nvPicPr>
                        <p:cNvPr id="0" name=""/>
                        <p:cNvPicPr/>
                        <p:nvPr/>
                      </p:nvPicPr>
                      <p:blipFill>
                        <a:blip r:embed="rId16"/>
                        <a:stretch>
                          <a:fillRect/>
                        </a:stretch>
                      </p:blipFill>
                      <p:spPr>
                        <a:xfrm>
                          <a:off x="3190874" y="3444874"/>
                          <a:ext cx="701493" cy="268657"/>
                        </a:xfrm>
                        <a:prstGeom prst="rect">
                          <a:avLst/>
                        </a:prstGeom>
                      </p:spPr>
                    </p:pic>
                  </p:oleObj>
                </mc:Fallback>
              </mc:AlternateContent>
            </a:graphicData>
          </a:graphic>
        </p:graphicFrame>
      </p:grpSp>
      <p:grpSp>
        <p:nvGrpSpPr>
          <p:cNvPr id="12" name="Group 11"/>
          <p:cNvGrpSpPr/>
          <p:nvPr/>
        </p:nvGrpSpPr>
        <p:grpSpPr>
          <a:xfrm>
            <a:off x="1905947" y="4383159"/>
            <a:ext cx="4962525" cy="2303463"/>
            <a:chOff x="1905947" y="4383159"/>
            <a:chExt cx="4962525" cy="2303463"/>
          </a:xfrm>
        </p:grpSpPr>
        <p:graphicFrame>
          <p:nvGraphicFramePr>
            <p:cNvPr id="110" name="Object 31"/>
            <p:cNvGraphicFramePr>
              <a:graphicFrameLocks noChangeAspect="1"/>
            </p:cNvGraphicFramePr>
            <p:nvPr>
              <p:extLst>
                <p:ext uri="{D42A27DB-BD31-4B8C-83A1-F6EECF244321}">
                  <p14:modId xmlns:p14="http://schemas.microsoft.com/office/powerpoint/2010/main" val="3395113630"/>
                </p:ext>
              </p:extLst>
            </p:nvPr>
          </p:nvGraphicFramePr>
          <p:xfrm>
            <a:off x="4174485" y="6264347"/>
            <a:ext cx="444500" cy="422275"/>
          </p:xfrm>
          <a:graphic>
            <a:graphicData uri="http://schemas.openxmlformats.org/presentationml/2006/ole">
              <mc:AlternateContent xmlns:mc="http://schemas.openxmlformats.org/markup-compatibility/2006">
                <mc:Choice xmlns:v="urn:schemas-microsoft-com:vml" Requires="v">
                  <p:oleObj spid="_x0000_s733446" name="Equation" r:id="rId17" imgW="253890" imgH="241195" progId="Equation.DSMT4">
                    <p:embed/>
                  </p:oleObj>
                </mc:Choice>
                <mc:Fallback>
                  <p:oleObj name="Equation" r:id="rId17" imgW="253890" imgH="241195" progId="Equation.DSMT4">
                    <p:embed/>
                    <p:pic>
                      <p:nvPicPr>
                        <p:cNvPr id="0" name="Picture 2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4485" y="6264347"/>
                          <a:ext cx="4445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 name="Object 13"/>
            <p:cNvGraphicFramePr>
              <a:graphicFrameLocks noChangeAspect="1"/>
            </p:cNvGraphicFramePr>
            <p:nvPr>
              <p:extLst>
                <p:ext uri="{D42A27DB-BD31-4B8C-83A1-F6EECF244321}">
                  <p14:modId xmlns:p14="http://schemas.microsoft.com/office/powerpoint/2010/main" val="1200142542"/>
                </p:ext>
              </p:extLst>
            </p:nvPr>
          </p:nvGraphicFramePr>
          <p:xfrm>
            <a:off x="6592247" y="5626172"/>
            <a:ext cx="276225" cy="368300"/>
          </p:xfrm>
          <a:graphic>
            <a:graphicData uri="http://schemas.openxmlformats.org/presentationml/2006/ole">
              <mc:AlternateContent xmlns:mc="http://schemas.openxmlformats.org/markup-compatibility/2006">
                <mc:Choice xmlns:v="urn:schemas-microsoft-com:vml" Requires="v">
                  <p:oleObj spid="_x0000_s733447" name="Equation" r:id="rId19" imgW="152268" imgH="203024" progId="Equation.DSMT4">
                    <p:embed/>
                  </p:oleObj>
                </mc:Choice>
                <mc:Fallback>
                  <p:oleObj name="Equation" r:id="rId19" imgW="152268" imgH="203024" progId="Equation.DSMT4">
                    <p:embed/>
                    <p:pic>
                      <p:nvPicPr>
                        <p:cNvPr id="0" name="Picture 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247" y="5626172"/>
                          <a:ext cx="27622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 name="Object 14"/>
            <p:cNvGraphicFramePr>
              <a:graphicFrameLocks noChangeAspect="1"/>
            </p:cNvGraphicFramePr>
            <p:nvPr>
              <p:extLst>
                <p:ext uri="{D42A27DB-BD31-4B8C-83A1-F6EECF244321}">
                  <p14:modId xmlns:p14="http://schemas.microsoft.com/office/powerpoint/2010/main" val="2960348422"/>
                </p:ext>
              </p:extLst>
            </p:nvPr>
          </p:nvGraphicFramePr>
          <p:xfrm>
            <a:off x="1905947" y="5307084"/>
            <a:ext cx="354013" cy="374650"/>
          </p:xfrm>
          <a:graphic>
            <a:graphicData uri="http://schemas.openxmlformats.org/presentationml/2006/ole">
              <mc:AlternateContent xmlns:mc="http://schemas.openxmlformats.org/markup-compatibility/2006">
                <mc:Choice xmlns:v="urn:schemas-microsoft-com:vml" Requires="v">
                  <p:oleObj spid="_x0000_s733448" name="Equation" r:id="rId20" imgW="228600" imgH="241300" progId="Equation.DSMT4">
                    <p:embed/>
                  </p:oleObj>
                </mc:Choice>
                <mc:Fallback>
                  <p:oleObj name="Equation" r:id="rId20" imgW="228600" imgH="241300" progId="Equation.DSMT4">
                    <p:embed/>
                    <p:pic>
                      <p:nvPicPr>
                        <p:cNvPr id="0" name="Picture 2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5947" y="5307084"/>
                          <a:ext cx="3540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 name="Object 15"/>
            <p:cNvGraphicFramePr>
              <a:graphicFrameLocks noChangeAspect="1"/>
            </p:cNvGraphicFramePr>
            <p:nvPr>
              <p:extLst>
                <p:ext uri="{D42A27DB-BD31-4B8C-83A1-F6EECF244321}">
                  <p14:modId xmlns:p14="http://schemas.microsoft.com/office/powerpoint/2010/main" val="1340789776"/>
                </p:ext>
              </p:extLst>
            </p:nvPr>
          </p:nvGraphicFramePr>
          <p:xfrm>
            <a:off x="4117335" y="4383159"/>
            <a:ext cx="284163" cy="307975"/>
          </p:xfrm>
          <a:graphic>
            <a:graphicData uri="http://schemas.openxmlformats.org/presentationml/2006/ole">
              <mc:AlternateContent xmlns:mc="http://schemas.openxmlformats.org/markup-compatibility/2006">
                <mc:Choice xmlns:v="urn:schemas-microsoft-com:vml" Requires="v">
                  <p:oleObj spid="_x0000_s733449" name="Equation" r:id="rId22" imgW="152268" imgH="164957" progId="Equation.DSMT4">
                    <p:embed/>
                  </p:oleObj>
                </mc:Choice>
                <mc:Fallback>
                  <p:oleObj name="Equation" r:id="rId22" imgW="152268" imgH="164957" progId="Equation.DSMT4">
                    <p:embed/>
                    <p:pic>
                      <p:nvPicPr>
                        <p:cNvPr id="0" name="Picture 2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7335" y="4383159"/>
                          <a:ext cx="28416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Line 16"/>
            <p:cNvSpPr>
              <a:spLocks noChangeShapeType="1"/>
            </p:cNvSpPr>
            <p:nvPr/>
          </p:nvSpPr>
          <p:spPr bwMode="auto">
            <a:xfrm>
              <a:off x="2472685" y="4422847"/>
              <a:ext cx="1588" cy="1870075"/>
            </a:xfrm>
            <a:prstGeom prst="line">
              <a:avLst/>
            </a:prstGeom>
            <a:no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17"/>
            <p:cNvSpPr>
              <a:spLocks noChangeShapeType="1"/>
            </p:cNvSpPr>
            <p:nvPr/>
          </p:nvSpPr>
          <p:spPr bwMode="auto">
            <a:xfrm>
              <a:off x="2147247" y="5794447"/>
              <a:ext cx="4384675" cy="1588"/>
            </a:xfrm>
            <a:prstGeom prst="line">
              <a:avLst/>
            </a:prstGeom>
            <a:no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19"/>
            <p:cNvSpPr>
              <a:spLocks/>
            </p:cNvSpPr>
            <p:nvPr/>
          </p:nvSpPr>
          <p:spPr bwMode="auto">
            <a:xfrm>
              <a:off x="3185472" y="4727647"/>
              <a:ext cx="1682750" cy="1055688"/>
            </a:xfrm>
            <a:custGeom>
              <a:avLst/>
              <a:gdLst>
                <a:gd name="T0" fmla="*/ 0 w 1660"/>
                <a:gd name="T1" fmla="*/ 634 h 665"/>
                <a:gd name="T2" fmla="*/ 117 w 1660"/>
                <a:gd name="T3" fmla="*/ 574 h 665"/>
                <a:gd name="T4" fmla="*/ 295 w 1660"/>
                <a:gd name="T5" fmla="*/ 86 h 665"/>
                <a:gd name="T6" fmla="*/ 411 w 1660"/>
                <a:gd name="T7" fmla="*/ 78 h 665"/>
                <a:gd name="T8" fmla="*/ 571 w 1660"/>
                <a:gd name="T9" fmla="*/ 554 h 665"/>
                <a:gd name="T10" fmla="*/ 677 w 1660"/>
                <a:gd name="T11" fmla="*/ 630 h 665"/>
                <a:gd name="T12" fmla="*/ 0 60000 65536"/>
                <a:gd name="T13" fmla="*/ 0 60000 65536"/>
                <a:gd name="T14" fmla="*/ 0 60000 65536"/>
                <a:gd name="T15" fmla="*/ 0 60000 65536"/>
                <a:gd name="T16" fmla="*/ 0 60000 65536"/>
                <a:gd name="T17" fmla="*/ 0 60000 65536"/>
                <a:gd name="T18" fmla="*/ 0 w 1660"/>
                <a:gd name="T19" fmla="*/ 0 h 665"/>
                <a:gd name="T20" fmla="*/ 1660 w 1660"/>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60" h="665">
                  <a:moveTo>
                    <a:pt x="0" y="634"/>
                  </a:moveTo>
                  <a:cubicBezTo>
                    <a:pt x="47" y="624"/>
                    <a:pt x="167" y="665"/>
                    <a:pt x="288" y="574"/>
                  </a:cubicBezTo>
                  <a:cubicBezTo>
                    <a:pt x="409" y="483"/>
                    <a:pt x="604" y="169"/>
                    <a:pt x="724" y="86"/>
                  </a:cubicBezTo>
                  <a:cubicBezTo>
                    <a:pt x="844" y="3"/>
                    <a:pt x="895" y="0"/>
                    <a:pt x="1008" y="78"/>
                  </a:cubicBezTo>
                  <a:cubicBezTo>
                    <a:pt x="1121" y="156"/>
                    <a:pt x="1291" y="462"/>
                    <a:pt x="1400" y="554"/>
                  </a:cubicBezTo>
                  <a:cubicBezTo>
                    <a:pt x="1509" y="646"/>
                    <a:pt x="1606" y="614"/>
                    <a:pt x="1660" y="630"/>
                  </a:cubicBezTo>
                </a:path>
              </a:pathLst>
            </a:custGeom>
            <a:noFill/>
            <a:ln w="28575" cmpd="sng">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20"/>
            <p:cNvSpPr>
              <a:spLocks/>
            </p:cNvSpPr>
            <p:nvPr/>
          </p:nvSpPr>
          <p:spPr bwMode="auto">
            <a:xfrm>
              <a:off x="3052122" y="4954659"/>
              <a:ext cx="2233613" cy="1112838"/>
            </a:xfrm>
            <a:custGeom>
              <a:avLst/>
              <a:gdLst>
                <a:gd name="T0" fmla="*/ 0 w 1407"/>
                <a:gd name="T1" fmla="*/ 290 h 701"/>
                <a:gd name="T2" fmla="*/ 88 w 1407"/>
                <a:gd name="T3" fmla="*/ 271 h 701"/>
                <a:gd name="T4" fmla="*/ 397 w 1407"/>
                <a:gd name="T5" fmla="*/ 63 h 701"/>
                <a:gd name="T6" fmla="*/ 993 w 1407"/>
                <a:gd name="T7" fmla="*/ 648 h 701"/>
                <a:gd name="T8" fmla="*/ 1407 w 1407"/>
                <a:gd name="T9" fmla="*/ 382 h 701"/>
                <a:gd name="T10" fmla="*/ 0 60000 65536"/>
                <a:gd name="T11" fmla="*/ 0 60000 65536"/>
                <a:gd name="T12" fmla="*/ 0 60000 65536"/>
                <a:gd name="T13" fmla="*/ 0 60000 65536"/>
                <a:gd name="T14" fmla="*/ 0 60000 65536"/>
                <a:gd name="T15" fmla="*/ 0 w 1407"/>
                <a:gd name="T16" fmla="*/ 0 h 701"/>
                <a:gd name="T17" fmla="*/ 1407 w 1407"/>
                <a:gd name="T18" fmla="*/ 701 h 701"/>
              </a:gdLst>
              <a:ahLst/>
              <a:cxnLst>
                <a:cxn ang="T10">
                  <a:pos x="T0" y="T1"/>
                </a:cxn>
                <a:cxn ang="T11">
                  <a:pos x="T2" y="T3"/>
                </a:cxn>
                <a:cxn ang="T12">
                  <a:pos x="T4" y="T5"/>
                </a:cxn>
                <a:cxn ang="T13">
                  <a:pos x="T6" y="T7"/>
                </a:cxn>
                <a:cxn ang="T14">
                  <a:pos x="T8" y="T9"/>
                </a:cxn>
              </a:cxnLst>
              <a:rect l="T15" t="T16" r="T17" b="T18"/>
              <a:pathLst>
                <a:path w="1407" h="701">
                  <a:moveTo>
                    <a:pt x="0" y="290"/>
                  </a:moveTo>
                  <a:cubicBezTo>
                    <a:pt x="14" y="286"/>
                    <a:pt x="22" y="309"/>
                    <a:pt x="88" y="271"/>
                  </a:cubicBezTo>
                  <a:cubicBezTo>
                    <a:pt x="154" y="233"/>
                    <a:pt x="247" y="0"/>
                    <a:pt x="397" y="63"/>
                  </a:cubicBezTo>
                  <a:cubicBezTo>
                    <a:pt x="548" y="126"/>
                    <a:pt x="825" y="595"/>
                    <a:pt x="993" y="648"/>
                  </a:cubicBezTo>
                  <a:cubicBezTo>
                    <a:pt x="1161" y="701"/>
                    <a:pt x="1321" y="437"/>
                    <a:pt x="1407" y="382"/>
                  </a:cubicBezTo>
                </a:path>
              </a:pathLst>
            </a:custGeom>
            <a:noFill/>
            <a:ln w="28575" cmpd="sng">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118" name="Object 22"/>
            <p:cNvGraphicFramePr>
              <a:graphicFrameLocks noChangeAspect="1"/>
            </p:cNvGraphicFramePr>
            <p:nvPr>
              <p:extLst>
                <p:ext uri="{D42A27DB-BD31-4B8C-83A1-F6EECF244321}">
                  <p14:modId xmlns:p14="http://schemas.microsoft.com/office/powerpoint/2010/main" val="2783191020"/>
                </p:ext>
              </p:extLst>
            </p:nvPr>
          </p:nvGraphicFramePr>
          <p:xfrm>
            <a:off x="3885560" y="5969072"/>
            <a:ext cx="317500" cy="441325"/>
          </p:xfrm>
          <a:graphic>
            <a:graphicData uri="http://schemas.openxmlformats.org/presentationml/2006/ole">
              <mc:AlternateContent xmlns:mc="http://schemas.openxmlformats.org/markup-compatibility/2006">
                <mc:Choice xmlns:v="urn:schemas-microsoft-com:vml" Requires="v">
                  <p:oleObj spid="_x0000_s733450" name="Equation" r:id="rId24" imgW="165028" imgH="228501" progId="Equation.DSMT4">
                    <p:embed/>
                  </p:oleObj>
                </mc:Choice>
                <mc:Fallback>
                  <p:oleObj name="Equation" r:id="rId24" imgW="165028" imgH="228501" progId="Equation.DSMT4">
                    <p:embed/>
                    <p:pic>
                      <p:nvPicPr>
                        <p:cNvPr id="0" name="Picture 2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5560" y="5969072"/>
                          <a:ext cx="3175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Line 23"/>
            <p:cNvSpPr>
              <a:spLocks noChangeShapeType="1"/>
            </p:cNvSpPr>
            <p:nvPr/>
          </p:nvSpPr>
          <p:spPr bwMode="auto">
            <a:xfrm>
              <a:off x="4074472" y="5683322"/>
              <a:ext cx="0" cy="222250"/>
            </a:xfrm>
            <a:prstGeom prst="line">
              <a:avLst/>
            </a:prstGeom>
            <a:no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28"/>
            <p:cNvSpPr>
              <a:spLocks noChangeShapeType="1"/>
            </p:cNvSpPr>
            <p:nvPr/>
          </p:nvSpPr>
          <p:spPr bwMode="auto">
            <a:xfrm flipV="1">
              <a:off x="4074472" y="4794322"/>
              <a:ext cx="0" cy="877888"/>
            </a:xfrm>
            <a:prstGeom prst="line">
              <a:avLst/>
            </a:prstGeom>
            <a:noFill/>
            <a:ln w="9525">
              <a:solidFill>
                <a:srgbClr val="0000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Line 30"/>
            <p:cNvSpPr>
              <a:spLocks noChangeShapeType="1"/>
            </p:cNvSpPr>
            <p:nvPr/>
          </p:nvSpPr>
          <p:spPr bwMode="auto">
            <a:xfrm rot="5400000">
              <a:off x="4122097" y="3792609"/>
              <a:ext cx="11113" cy="3397250"/>
            </a:xfrm>
            <a:prstGeom prst="line">
              <a:avLst/>
            </a:prstGeom>
            <a:noFill/>
            <a:ln w="9525">
              <a:solidFill>
                <a:srgbClr val="0000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Line 33"/>
            <p:cNvSpPr>
              <a:spLocks noChangeShapeType="1"/>
            </p:cNvSpPr>
            <p:nvPr/>
          </p:nvSpPr>
          <p:spPr bwMode="auto">
            <a:xfrm>
              <a:off x="4376097" y="5696022"/>
              <a:ext cx="0" cy="222250"/>
            </a:xfrm>
            <a:prstGeom prst="line">
              <a:avLst/>
            </a:prstGeom>
            <a:no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123" name="Object 63"/>
            <p:cNvGraphicFramePr>
              <a:graphicFrameLocks noChangeAspect="1"/>
            </p:cNvGraphicFramePr>
            <p:nvPr>
              <p:extLst>
                <p:ext uri="{D42A27DB-BD31-4B8C-83A1-F6EECF244321}">
                  <p14:modId xmlns:p14="http://schemas.microsoft.com/office/powerpoint/2010/main" val="683854612"/>
                </p:ext>
              </p:extLst>
            </p:nvPr>
          </p:nvGraphicFramePr>
          <p:xfrm>
            <a:off x="4984110" y="5940497"/>
            <a:ext cx="320675" cy="298450"/>
          </p:xfrm>
          <a:graphic>
            <a:graphicData uri="http://schemas.openxmlformats.org/presentationml/2006/ole">
              <mc:AlternateContent xmlns:mc="http://schemas.openxmlformats.org/markup-compatibility/2006">
                <mc:Choice xmlns:v="urn:schemas-microsoft-com:vml" Requires="v">
                  <p:oleObj spid="_x0000_s733451" name="Equation" r:id="rId25" imgW="177492" imgH="164814" progId="Equation.DSMT4">
                    <p:embed/>
                  </p:oleObj>
                </mc:Choice>
                <mc:Fallback>
                  <p:oleObj name="Equation" r:id="rId25" imgW="177492" imgH="164814" progId="Equation.DSMT4">
                    <p:embed/>
                    <p:pic>
                      <p:nvPicPr>
                        <p:cNvPr id="0" name="Picture 2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84110" y="5940497"/>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 name="Line 26"/>
            <p:cNvSpPr>
              <a:spLocks noChangeShapeType="1"/>
            </p:cNvSpPr>
            <p:nvPr/>
          </p:nvSpPr>
          <p:spPr bwMode="auto">
            <a:xfrm flipV="1">
              <a:off x="4371335" y="5114997"/>
              <a:ext cx="0" cy="1069975"/>
            </a:xfrm>
            <a:prstGeom prst="line">
              <a:avLst/>
            </a:prstGeom>
            <a:noFill/>
            <a:ln w="9525">
              <a:solidFill>
                <a:srgbClr val="000000"/>
              </a:solidFill>
              <a:prstDash val="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Oval 27"/>
            <p:cNvSpPr>
              <a:spLocks noChangeArrowheads="1"/>
            </p:cNvSpPr>
            <p:nvPr/>
          </p:nvSpPr>
          <p:spPr bwMode="auto">
            <a:xfrm>
              <a:off x="4323710" y="5103884"/>
              <a:ext cx="95250" cy="95250"/>
            </a:xfrm>
            <a:prstGeom prst="ellipse">
              <a:avLst/>
            </a:prstGeom>
            <a:solidFill>
              <a:srgbClr val="66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126" name="Object 10"/>
            <p:cNvGraphicFramePr>
              <a:graphicFrameLocks noChangeAspect="1"/>
            </p:cNvGraphicFramePr>
            <p:nvPr>
              <p:extLst>
                <p:ext uri="{D42A27DB-BD31-4B8C-83A1-F6EECF244321}">
                  <p14:modId xmlns:p14="http://schemas.microsoft.com/office/powerpoint/2010/main" val="1723290938"/>
                </p:ext>
              </p:extLst>
            </p:nvPr>
          </p:nvGraphicFramePr>
          <p:xfrm>
            <a:off x="4555485" y="4832422"/>
            <a:ext cx="430213" cy="388938"/>
          </p:xfrm>
          <a:graphic>
            <a:graphicData uri="http://schemas.openxmlformats.org/presentationml/2006/ole">
              <mc:AlternateContent xmlns:mc="http://schemas.openxmlformats.org/markup-compatibility/2006">
                <mc:Choice xmlns:v="urn:schemas-microsoft-com:vml" Requires="v">
                  <p:oleObj spid="_x0000_s733452" name="Equation" r:id="rId27" imgW="266469" imgH="241091" progId="Equation.DSMT4">
                    <p:embed/>
                  </p:oleObj>
                </mc:Choice>
                <mc:Fallback>
                  <p:oleObj name="Equation" r:id="rId27" imgW="266469" imgH="241091" progId="Equation.DSMT4">
                    <p:embed/>
                    <p:pic>
                      <p:nvPicPr>
                        <p:cNvPr id="0" name="Picture 2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55485" y="4832422"/>
                          <a:ext cx="430213" cy="388938"/>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cxnSp>
          <p:nvCxnSpPr>
            <p:cNvPr id="46" name="Straight Connector 45"/>
            <p:cNvCxnSpPr/>
            <p:nvPr/>
          </p:nvCxnSpPr>
          <p:spPr bwMode="auto">
            <a:xfrm>
              <a:off x="2498938" y="5026891"/>
              <a:ext cx="113031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7" name="Straight Connector 46"/>
            <p:cNvCxnSpPr/>
            <p:nvPr/>
          </p:nvCxnSpPr>
          <p:spPr bwMode="auto">
            <a:xfrm>
              <a:off x="2498938" y="6006852"/>
              <a:ext cx="219584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graphicFrame>
          <p:nvGraphicFramePr>
            <p:cNvPr id="10" name="Object 9"/>
            <p:cNvGraphicFramePr>
              <a:graphicFrameLocks noChangeAspect="1"/>
            </p:cNvGraphicFramePr>
            <p:nvPr>
              <p:extLst>
                <p:ext uri="{D42A27DB-BD31-4B8C-83A1-F6EECF244321}">
                  <p14:modId xmlns:p14="http://schemas.microsoft.com/office/powerpoint/2010/main" val="1303032892"/>
                </p:ext>
              </p:extLst>
            </p:nvPr>
          </p:nvGraphicFramePr>
          <p:xfrm>
            <a:off x="2574438" y="4728648"/>
            <a:ext cx="838200" cy="241300"/>
          </p:xfrm>
          <a:graphic>
            <a:graphicData uri="http://schemas.openxmlformats.org/presentationml/2006/ole">
              <mc:AlternateContent xmlns:mc="http://schemas.openxmlformats.org/markup-compatibility/2006">
                <mc:Choice xmlns:v="urn:schemas-microsoft-com:vml" Requires="v">
                  <p:oleObj spid="_x0000_s733453" name="Equation" r:id="rId29" imgW="838080" imgH="241200" progId="Equation.DSMT4">
                    <p:embed/>
                  </p:oleObj>
                </mc:Choice>
                <mc:Fallback>
                  <p:oleObj name="Equation" r:id="rId29" imgW="838080" imgH="241200" progId="Equation.DSMT4">
                    <p:embed/>
                    <p:pic>
                      <p:nvPicPr>
                        <p:cNvPr id="0" name=""/>
                        <p:cNvPicPr/>
                        <p:nvPr/>
                      </p:nvPicPr>
                      <p:blipFill>
                        <a:blip r:embed="rId30"/>
                        <a:stretch>
                          <a:fillRect/>
                        </a:stretch>
                      </p:blipFill>
                      <p:spPr>
                        <a:xfrm>
                          <a:off x="2574438" y="4728648"/>
                          <a:ext cx="838200" cy="241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7960341"/>
                </p:ext>
              </p:extLst>
            </p:nvPr>
          </p:nvGraphicFramePr>
          <p:xfrm>
            <a:off x="2665413" y="6107113"/>
            <a:ext cx="838200" cy="241300"/>
          </p:xfrm>
          <a:graphic>
            <a:graphicData uri="http://schemas.openxmlformats.org/presentationml/2006/ole">
              <mc:AlternateContent xmlns:mc="http://schemas.openxmlformats.org/markup-compatibility/2006">
                <mc:Choice xmlns:v="urn:schemas-microsoft-com:vml" Requires="v">
                  <p:oleObj spid="_x0000_s733454" name="Equation" r:id="rId31" imgW="838080" imgH="241200" progId="Equation.DSMT4">
                    <p:embed/>
                  </p:oleObj>
                </mc:Choice>
                <mc:Fallback>
                  <p:oleObj name="Equation" r:id="rId31" imgW="838080" imgH="241200" progId="Equation.DSMT4">
                    <p:embed/>
                    <p:pic>
                      <p:nvPicPr>
                        <p:cNvPr id="0" name=""/>
                        <p:cNvPicPr/>
                        <p:nvPr/>
                      </p:nvPicPr>
                      <p:blipFill>
                        <a:blip r:embed="rId32"/>
                        <a:stretch>
                          <a:fillRect/>
                        </a:stretch>
                      </p:blipFill>
                      <p:spPr>
                        <a:xfrm>
                          <a:off x="2665413" y="6107113"/>
                          <a:ext cx="838200" cy="241300"/>
                        </a:xfrm>
                        <a:prstGeom prst="rect">
                          <a:avLst/>
                        </a:prstGeom>
                      </p:spPr>
                    </p:pic>
                  </p:oleObj>
                </mc:Fallback>
              </mc:AlternateContent>
            </a:graphicData>
          </a:graphic>
        </p:graphicFrame>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800100" y="1242796"/>
            <a:ext cx="7734300" cy="4978400"/>
          </a:xfrm>
          <a:prstGeom prst="rect">
            <a:avLst/>
          </a:prstGeom>
          <a:solidFill>
            <a:srgbClr val="66FFFF"/>
          </a:solidFill>
          <a:ln w="9525">
            <a:solidFill>
              <a:schemeClr val="tx1"/>
            </a:solidFill>
            <a:miter lim="800000"/>
            <a:headEnd/>
            <a:tailEnd/>
          </a:ln>
        </p:spPr>
        <p:txBody>
          <a:bodyPr wrap="none" anchor="ctr"/>
          <a:lstStyle/>
          <a:p>
            <a:endParaRPr lang="en-US"/>
          </a:p>
        </p:txBody>
      </p:sp>
      <p:pic>
        <p:nvPicPr>
          <p:cNvPr id="97283" name="Picture 3"/>
          <p:cNvPicPr>
            <a:picLocks noChangeAspect="1" noChangeArrowheads="1"/>
          </p:cNvPicPr>
          <p:nvPr/>
        </p:nvPicPr>
        <p:blipFill>
          <a:blip r:embed="rId2" cstate="print"/>
          <a:srcRect/>
          <a:stretch>
            <a:fillRect/>
          </a:stretch>
        </p:blipFill>
        <p:spPr bwMode="auto">
          <a:xfrm>
            <a:off x="1290638" y="1350746"/>
            <a:ext cx="6610350" cy="4635500"/>
          </a:xfrm>
          <a:prstGeom prst="rect">
            <a:avLst/>
          </a:prstGeom>
          <a:noFill/>
          <a:ln w="9525">
            <a:noFill/>
            <a:miter lim="800000"/>
            <a:headEnd/>
            <a:tailEnd/>
          </a:ln>
        </p:spPr>
      </p:pic>
      <p:sp>
        <p:nvSpPr>
          <p:cNvPr id="97284" name="Text Box 4"/>
          <p:cNvSpPr txBox="1">
            <a:spLocks noChangeArrowheads="1"/>
          </p:cNvSpPr>
          <p:nvPr/>
        </p:nvSpPr>
        <p:spPr bwMode="auto">
          <a:xfrm>
            <a:off x="1688461" y="682097"/>
            <a:ext cx="5779146" cy="461665"/>
          </a:xfrm>
          <a:prstGeom prst="rect">
            <a:avLst/>
          </a:prstGeom>
          <a:noFill/>
          <a:ln w="9525">
            <a:noFill/>
            <a:miter lim="800000"/>
            <a:headEnd/>
            <a:tailEnd/>
          </a:ln>
        </p:spPr>
        <p:txBody>
          <a:bodyPr wrap="none">
            <a:spAutoFit/>
          </a:bodyPr>
          <a:lstStyle/>
          <a:p>
            <a:pPr eaLnBrk="1" hangingPunct="1"/>
            <a:r>
              <a:rPr lang="en-US" sz="2400" dirty="0" smtClean="0">
                <a:solidFill>
                  <a:schemeClr val="hlink"/>
                </a:solidFill>
                <a:latin typeface="Arial" charset="0"/>
              </a:rPr>
              <a:t>Results: </a:t>
            </a:r>
            <a:r>
              <a:rPr lang="en-US" sz="2400" dirty="0">
                <a:solidFill>
                  <a:schemeClr val="hlink"/>
                </a:solidFill>
                <a:latin typeface="Arial" charset="0"/>
              </a:rPr>
              <a:t>Input </a:t>
            </a:r>
            <a:r>
              <a:rPr lang="en-US" sz="2400" dirty="0" smtClean="0">
                <a:solidFill>
                  <a:schemeClr val="hlink"/>
                </a:solidFill>
                <a:latin typeface="Arial" charset="0"/>
              </a:rPr>
              <a:t>Resistance </a:t>
            </a:r>
            <a:r>
              <a:rPr lang="en-US" sz="2400" dirty="0">
                <a:solidFill>
                  <a:schemeClr val="hlink"/>
                </a:solidFill>
                <a:latin typeface="Arial" charset="0"/>
              </a:rPr>
              <a:t>vs. </a:t>
            </a:r>
            <a:r>
              <a:rPr lang="en-US" sz="2400" dirty="0" smtClean="0">
                <a:solidFill>
                  <a:schemeClr val="hlink"/>
                </a:solidFill>
                <a:latin typeface="Arial" charset="0"/>
              </a:rPr>
              <a:t>Frequency</a:t>
            </a:r>
            <a:endParaRPr lang="en-US" sz="2400" dirty="0">
              <a:solidFill>
                <a:schemeClr val="hlink"/>
              </a:solidFill>
              <a:latin typeface="Arial" charset="0"/>
            </a:endParaRPr>
          </a:p>
        </p:txBody>
      </p:sp>
      <p:sp>
        <p:nvSpPr>
          <p:cNvPr id="97285" name="Text Box 5"/>
          <p:cNvSpPr txBox="1">
            <a:spLocks noChangeArrowheads="1"/>
          </p:cNvSpPr>
          <p:nvPr/>
        </p:nvSpPr>
        <p:spPr bwMode="auto">
          <a:xfrm>
            <a:off x="1991868" y="6326420"/>
            <a:ext cx="1254125"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r</a:t>
            </a:r>
            <a:r>
              <a:rPr lang="en-US" sz="2400">
                <a:latin typeface="Times New Roman" pitchFamily="18" charset="0"/>
              </a:rPr>
              <a:t> = 2.2 </a:t>
            </a:r>
          </a:p>
        </p:txBody>
      </p:sp>
      <p:sp>
        <p:nvSpPr>
          <p:cNvPr id="97286" name="Text Box 6"/>
          <p:cNvSpPr txBox="1">
            <a:spLocks noChangeArrowheads="1"/>
          </p:cNvSpPr>
          <p:nvPr/>
        </p:nvSpPr>
        <p:spPr bwMode="auto">
          <a:xfrm>
            <a:off x="3788918" y="6326420"/>
            <a:ext cx="139700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r>
              <a:rPr lang="en-US" sz="2400">
                <a:latin typeface="Times New Roman" pitchFamily="18" charset="0"/>
              </a:rPr>
              <a:t>/</a:t>
            </a:r>
            <a:r>
              <a:rPr lang="en-US" sz="2400" i="1">
                <a:latin typeface="Times New Roman" pitchFamily="18" charset="0"/>
              </a:rPr>
              <a:t>L</a:t>
            </a:r>
            <a:r>
              <a:rPr lang="en-US" sz="2400">
                <a:latin typeface="Times New Roman" pitchFamily="18" charset="0"/>
              </a:rPr>
              <a:t> = 1.5</a:t>
            </a:r>
          </a:p>
        </p:txBody>
      </p:sp>
      <p:sp>
        <p:nvSpPr>
          <p:cNvPr id="97287" name="Text Box 7"/>
          <p:cNvSpPr txBox="1">
            <a:spLocks noChangeArrowheads="1"/>
          </p:cNvSpPr>
          <p:nvPr/>
        </p:nvSpPr>
        <p:spPr bwMode="auto">
          <a:xfrm>
            <a:off x="5811393" y="6316895"/>
            <a:ext cx="1506537"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L</a:t>
            </a:r>
            <a:r>
              <a:rPr lang="en-US" sz="2400">
                <a:latin typeface="Times New Roman" pitchFamily="18" charset="0"/>
              </a:rPr>
              <a:t> = 3.0 cm</a:t>
            </a:r>
          </a:p>
        </p:txBody>
      </p:sp>
      <p:sp>
        <p:nvSpPr>
          <p:cNvPr id="97288" name="Line 8"/>
          <p:cNvSpPr>
            <a:spLocks noChangeShapeType="1"/>
          </p:cNvSpPr>
          <p:nvPr/>
        </p:nvSpPr>
        <p:spPr bwMode="auto">
          <a:xfrm>
            <a:off x="4099152" y="1606271"/>
            <a:ext cx="12700" cy="3663950"/>
          </a:xfrm>
          <a:prstGeom prst="line">
            <a:avLst/>
          </a:prstGeom>
          <a:noFill/>
          <a:ln w="28575">
            <a:solidFill>
              <a:schemeClr val="folHlink"/>
            </a:solidFill>
            <a:round/>
            <a:headEnd/>
            <a:tailEnd/>
          </a:ln>
        </p:spPr>
        <p:txBody>
          <a:bodyPr wrap="none"/>
          <a:lstStyle/>
          <a:p>
            <a:endParaRPr lang="en-US"/>
          </a:p>
        </p:txBody>
      </p:sp>
      <p:sp>
        <p:nvSpPr>
          <p:cNvPr id="97289" name="Text Box 9"/>
          <p:cNvSpPr txBox="1">
            <a:spLocks noChangeArrowheads="1"/>
          </p:cNvSpPr>
          <p:nvPr/>
        </p:nvSpPr>
        <p:spPr bwMode="auto">
          <a:xfrm>
            <a:off x="5037138" y="3482759"/>
            <a:ext cx="2298700" cy="1200329"/>
          </a:xfrm>
          <a:prstGeom prst="rect">
            <a:avLst/>
          </a:prstGeom>
          <a:solidFill>
            <a:schemeClr val="bg1"/>
          </a:solidFill>
          <a:ln w="9525">
            <a:solidFill>
              <a:schemeClr val="tx1"/>
            </a:solidFill>
            <a:miter lim="800000"/>
            <a:headEnd/>
            <a:tailEnd/>
          </a:ln>
        </p:spPr>
        <p:txBody>
          <a:bodyPr>
            <a:spAutoFit/>
          </a:bodyPr>
          <a:lstStyle/>
          <a:p>
            <a:pPr algn="ctr" eaLnBrk="1" hangingPunct="1"/>
            <a:r>
              <a:rPr lang="en-US" dirty="0" smtClean="0">
                <a:solidFill>
                  <a:schemeClr val="hlink"/>
                </a:solidFill>
                <a:latin typeface="Arial" charset="0"/>
              </a:rPr>
              <a:t>Frequency </a:t>
            </a:r>
            <a:r>
              <a:rPr lang="en-US" dirty="0">
                <a:solidFill>
                  <a:schemeClr val="hlink"/>
                </a:solidFill>
                <a:latin typeface="Arial" charset="0"/>
              </a:rPr>
              <a:t>where the input resistance is maximum (</a:t>
            </a:r>
            <a:r>
              <a:rPr lang="en-US" i="1" dirty="0">
                <a:solidFill>
                  <a:schemeClr val="hlink"/>
                </a:solidFill>
                <a:latin typeface="Times New Roman" pitchFamily="18" charset="0"/>
                <a:cs typeface="Times New Roman" pitchFamily="18" charset="0"/>
              </a:rPr>
              <a:t>f</a:t>
            </a:r>
            <a:r>
              <a:rPr lang="en-US" baseline="-25000" dirty="0">
                <a:solidFill>
                  <a:schemeClr val="hlink"/>
                </a:solidFill>
                <a:latin typeface="Times New Roman" pitchFamily="18" charset="0"/>
                <a:cs typeface="Times New Roman" pitchFamily="18" charset="0"/>
              </a:rPr>
              <a:t>0</a:t>
            </a:r>
            <a:r>
              <a:rPr lang="en-US" dirty="0" smtClean="0">
                <a:solidFill>
                  <a:schemeClr val="hlink"/>
                </a:solidFill>
                <a:latin typeface="Arial" charset="0"/>
              </a:rPr>
              <a:t>):</a:t>
            </a:r>
          </a:p>
          <a:p>
            <a:pPr algn="ctr" eaLnBrk="1" hangingPunct="1"/>
            <a:r>
              <a:rPr lang="en-US" i="1" dirty="0" smtClean="0">
                <a:solidFill>
                  <a:schemeClr val="hlink"/>
                </a:solidFill>
                <a:latin typeface="Times New Roman" pitchFamily="18" charset="0"/>
                <a:cs typeface="Times New Roman" pitchFamily="18" charset="0"/>
              </a:rPr>
              <a:t>R</a:t>
            </a:r>
            <a:r>
              <a:rPr lang="en-US" i="1" baseline="-25000" dirty="0" smtClean="0">
                <a:solidFill>
                  <a:schemeClr val="hlink"/>
                </a:solidFill>
                <a:latin typeface="Times New Roman" pitchFamily="18" charset="0"/>
                <a:cs typeface="Times New Roman" pitchFamily="18" charset="0"/>
              </a:rPr>
              <a:t>in</a:t>
            </a:r>
            <a:r>
              <a:rPr lang="en-US" i="1" dirty="0" smtClean="0">
                <a:solidFill>
                  <a:schemeClr val="hlink"/>
                </a:solidFill>
                <a:latin typeface="Times New Roman" pitchFamily="18" charset="0"/>
                <a:cs typeface="Times New Roman" pitchFamily="18" charset="0"/>
              </a:rPr>
              <a:t> = R </a:t>
            </a:r>
            <a:endParaRPr lang="en-US" i="1" dirty="0">
              <a:solidFill>
                <a:schemeClr val="hlink"/>
              </a:solidFill>
              <a:latin typeface="Times New Roman" pitchFamily="18" charset="0"/>
              <a:cs typeface="Times New Roman" pitchFamily="18" charset="0"/>
            </a:endParaRPr>
          </a:p>
        </p:txBody>
      </p:sp>
      <p:sp>
        <p:nvSpPr>
          <p:cNvPr id="97290" name="Line 10"/>
          <p:cNvSpPr>
            <a:spLocks noChangeShapeType="1"/>
          </p:cNvSpPr>
          <p:nvPr/>
        </p:nvSpPr>
        <p:spPr bwMode="auto">
          <a:xfrm flipH="1">
            <a:off x="4208463" y="4122521"/>
            <a:ext cx="757237" cy="493713"/>
          </a:xfrm>
          <a:prstGeom prst="line">
            <a:avLst/>
          </a:prstGeom>
          <a:noFill/>
          <a:ln w="9525">
            <a:solidFill>
              <a:schemeClr val="tx1"/>
            </a:solidFill>
            <a:round/>
            <a:headEnd/>
            <a:tailEnd type="triangle" w="med" len="med"/>
          </a:ln>
        </p:spPr>
        <p:txBody>
          <a:bodyPr wrap="none"/>
          <a:lstStyle/>
          <a:p>
            <a:endParaRPr lang="en-US"/>
          </a:p>
        </p:txBody>
      </p:sp>
      <p:sp>
        <p:nvSpPr>
          <p:cNvPr id="11" name="Slide Number Placeholder 10"/>
          <p:cNvSpPr>
            <a:spLocks noGrp="1"/>
          </p:cNvSpPr>
          <p:nvPr>
            <p:ph type="sldNum" sz="quarter" idx="4"/>
          </p:nvPr>
        </p:nvSpPr>
        <p:spPr/>
        <p:txBody>
          <a:bodyPr/>
          <a:lstStyle/>
          <a:p>
            <a:pPr>
              <a:defRPr/>
            </a:pPr>
            <a:fld id="{70B0E88B-1183-42A5-A789-9A7FFF2AFA69}" type="slidenum">
              <a:rPr lang="en-US" smtClean="0"/>
              <a:pPr>
                <a:defRPr/>
              </a:pPr>
              <a:t>96</a:t>
            </a:fld>
            <a:endParaRPr lang="en-US" dirty="0"/>
          </a:p>
        </p:txBody>
      </p:sp>
      <p:sp>
        <p:nvSpPr>
          <p:cNvPr id="12" name="TextBox 11"/>
          <p:cNvSpPr txBox="1"/>
          <p:nvPr/>
        </p:nvSpPr>
        <p:spPr>
          <a:xfrm>
            <a:off x="5159828" y="1654638"/>
            <a:ext cx="2056973" cy="369332"/>
          </a:xfrm>
          <a:prstGeom prst="rect">
            <a:avLst/>
          </a:prstGeom>
          <a:solidFill>
            <a:srgbClr val="FFFF99"/>
          </a:solidFill>
        </p:spPr>
        <p:txBody>
          <a:bodyPr wrap="none" rtlCol="0">
            <a:spAutoFit/>
          </a:bodyPr>
          <a:lstStyle/>
          <a:p>
            <a:r>
              <a:rPr lang="en-US" dirty="0" smtClean="0">
                <a:latin typeface="Arial" pitchFamily="34" charset="0"/>
                <a:cs typeface="Arial" pitchFamily="34" charset="0"/>
              </a:rPr>
              <a:t>Rectangular patch</a:t>
            </a:r>
            <a:endParaRPr lang="en-US" dirty="0">
              <a:latin typeface="Arial" pitchFamily="34" charset="0"/>
              <a:cs typeface="Arial" pitchFamily="34" charset="0"/>
            </a:endParaRPr>
          </a:p>
        </p:txBody>
      </p:sp>
      <p:sp>
        <p:nvSpPr>
          <p:cNvPr id="14" name="Text Box 2"/>
          <p:cNvSpPr txBox="1">
            <a:spLocks noChangeArrowheads="1"/>
          </p:cNvSpPr>
          <p:nvPr/>
        </p:nvSpPr>
        <p:spPr bwMode="auto">
          <a:xfrm>
            <a:off x="275309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15" name="TextBox 14"/>
          <p:cNvSpPr txBox="1"/>
          <p:nvPr/>
        </p:nvSpPr>
        <p:spPr>
          <a:xfrm>
            <a:off x="4465123" y="1294415"/>
            <a:ext cx="3626314" cy="246221"/>
          </a:xfrm>
          <a:prstGeom prst="rect">
            <a:avLst/>
          </a:prstGeom>
          <a:solidFill>
            <a:schemeClr val="bg1"/>
          </a:solidFill>
          <a:ln>
            <a:solidFill>
              <a:schemeClr val="tx1"/>
            </a:solidFill>
          </a:ln>
        </p:spPr>
        <p:txBody>
          <a:bodyPr wrap="none" rtlCol="0">
            <a:spAutoFit/>
          </a:bodyPr>
          <a:lstStyle/>
          <a:p>
            <a:r>
              <a:rPr lang="en-US" sz="1000" b="1" dirty="0" smtClean="0"/>
              <a:t>Note:</a:t>
            </a:r>
            <a:r>
              <a:rPr lang="en-US" sz="1000" dirty="0" smtClean="0"/>
              <a:t> “exact” means the cavity model will all infinite modes.</a:t>
            </a:r>
            <a:endParaRPr lang="en-US" sz="1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100" y="729346"/>
            <a:ext cx="8255000" cy="56388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98307" name="Text Box 3"/>
          <p:cNvSpPr txBox="1">
            <a:spLocks noChangeArrowheads="1"/>
          </p:cNvSpPr>
          <p:nvPr/>
        </p:nvSpPr>
        <p:spPr bwMode="auto">
          <a:xfrm>
            <a:off x="1755089" y="762001"/>
            <a:ext cx="5642891" cy="461665"/>
          </a:xfrm>
          <a:prstGeom prst="rect">
            <a:avLst/>
          </a:prstGeom>
          <a:noFill/>
          <a:ln w="9525">
            <a:noFill/>
            <a:miter lim="800000"/>
            <a:headEnd/>
            <a:tailEnd/>
          </a:ln>
        </p:spPr>
        <p:txBody>
          <a:bodyPr wrap="none">
            <a:spAutoFit/>
          </a:bodyPr>
          <a:lstStyle/>
          <a:p>
            <a:pPr eaLnBrk="1" hangingPunct="1"/>
            <a:r>
              <a:rPr lang="en-US" sz="2400" dirty="0">
                <a:solidFill>
                  <a:schemeClr val="hlink"/>
                </a:solidFill>
                <a:latin typeface="Arial" charset="0"/>
              </a:rPr>
              <a:t>Results: Input </a:t>
            </a:r>
            <a:r>
              <a:rPr lang="en-US" sz="2400" dirty="0" smtClean="0">
                <a:solidFill>
                  <a:schemeClr val="hlink"/>
                </a:solidFill>
                <a:latin typeface="Arial" charset="0"/>
              </a:rPr>
              <a:t>Reactance </a:t>
            </a:r>
            <a:r>
              <a:rPr lang="en-US" sz="2400" dirty="0">
                <a:solidFill>
                  <a:schemeClr val="hlink"/>
                </a:solidFill>
                <a:latin typeface="Arial" charset="0"/>
              </a:rPr>
              <a:t>vs. </a:t>
            </a:r>
            <a:r>
              <a:rPr lang="en-US" sz="2400" dirty="0" smtClean="0">
                <a:solidFill>
                  <a:schemeClr val="hlink"/>
                </a:solidFill>
                <a:latin typeface="Arial" charset="0"/>
              </a:rPr>
              <a:t>Frequency</a:t>
            </a:r>
            <a:endParaRPr lang="en-US" sz="2400" dirty="0">
              <a:solidFill>
                <a:schemeClr val="hlink"/>
              </a:solidFill>
              <a:latin typeface="Arial" charset="0"/>
            </a:endParaRPr>
          </a:p>
        </p:txBody>
      </p:sp>
      <p:sp>
        <p:nvSpPr>
          <p:cNvPr id="98308" name="Text Box 4"/>
          <p:cNvSpPr txBox="1">
            <a:spLocks noChangeArrowheads="1"/>
          </p:cNvSpPr>
          <p:nvPr/>
        </p:nvSpPr>
        <p:spPr bwMode="auto">
          <a:xfrm>
            <a:off x="1815651" y="6375402"/>
            <a:ext cx="1254125"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sym typeface="Symbol" pitchFamily="18" charset="2"/>
              </a:rPr>
              <a:t></a:t>
            </a:r>
            <a:r>
              <a:rPr lang="en-US" sz="2400" i="1" baseline="-25000">
                <a:latin typeface="Times New Roman" pitchFamily="18" charset="0"/>
                <a:sym typeface="Symbol" pitchFamily="18" charset="2"/>
              </a:rPr>
              <a:t>r</a:t>
            </a:r>
            <a:r>
              <a:rPr lang="en-US" sz="2400">
                <a:latin typeface="Times New Roman" pitchFamily="18" charset="0"/>
              </a:rPr>
              <a:t> = 2.2 </a:t>
            </a:r>
          </a:p>
        </p:txBody>
      </p:sp>
      <p:sp>
        <p:nvSpPr>
          <p:cNvPr id="98309" name="Text Box 5"/>
          <p:cNvSpPr txBox="1">
            <a:spLocks noChangeArrowheads="1"/>
          </p:cNvSpPr>
          <p:nvPr/>
        </p:nvSpPr>
        <p:spPr bwMode="auto">
          <a:xfrm>
            <a:off x="3636514" y="6402390"/>
            <a:ext cx="1397000" cy="457200"/>
          </a:xfrm>
          <a:prstGeom prst="rect">
            <a:avLst/>
          </a:prstGeom>
          <a:noFill/>
          <a:ln w="9525">
            <a:noFill/>
            <a:miter lim="800000"/>
            <a:headEnd/>
            <a:tailEnd/>
          </a:ln>
        </p:spPr>
        <p:txBody>
          <a:bodyPr wrap="none">
            <a:spAutoFit/>
          </a:bodyPr>
          <a:lstStyle/>
          <a:p>
            <a:pPr eaLnBrk="1" hangingPunct="1"/>
            <a:r>
              <a:rPr lang="en-US" sz="2400" i="1">
                <a:latin typeface="Times New Roman" pitchFamily="18" charset="0"/>
              </a:rPr>
              <a:t>W</a:t>
            </a:r>
            <a:r>
              <a:rPr lang="en-US" sz="2400">
                <a:latin typeface="Times New Roman" pitchFamily="18" charset="0"/>
              </a:rPr>
              <a:t>/</a:t>
            </a:r>
            <a:r>
              <a:rPr lang="en-US" sz="2400" i="1">
                <a:latin typeface="Times New Roman" pitchFamily="18" charset="0"/>
              </a:rPr>
              <a:t>L</a:t>
            </a:r>
            <a:r>
              <a:rPr lang="en-US" sz="2400">
                <a:latin typeface="Times New Roman" pitchFamily="18" charset="0"/>
              </a:rPr>
              <a:t> = 1.5</a:t>
            </a:r>
          </a:p>
        </p:txBody>
      </p:sp>
      <p:pic>
        <p:nvPicPr>
          <p:cNvPr id="98310" name="Picture 6"/>
          <p:cNvPicPr>
            <a:picLocks noChangeAspect="1" noChangeArrowheads="1"/>
          </p:cNvPicPr>
          <p:nvPr/>
        </p:nvPicPr>
        <p:blipFill>
          <a:blip r:embed="rId2" cstate="print"/>
          <a:srcRect/>
          <a:stretch>
            <a:fillRect/>
          </a:stretch>
        </p:blipFill>
        <p:spPr bwMode="auto">
          <a:xfrm>
            <a:off x="1016000" y="1242109"/>
            <a:ext cx="6610350" cy="4635500"/>
          </a:xfrm>
          <a:prstGeom prst="rect">
            <a:avLst/>
          </a:prstGeom>
          <a:noFill/>
          <a:ln w="9525">
            <a:noFill/>
            <a:miter lim="800000"/>
            <a:headEnd/>
            <a:tailEnd/>
          </a:ln>
        </p:spPr>
      </p:pic>
      <p:sp>
        <p:nvSpPr>
          <p:cNvPr id="98311" name="Text Box 7"/>
          <p:cNvSpPr txBox="1">
            <a:spLocks noChangeArrowheads="1"/>
          </p:cNvSpPr>
          <p:nvPr/>
        </p:nvSpPr>
        <p:spPr bwMode="auto">
          <a:xfrm>
            <a:off x="5482776" y="6418265"/>
            <a:ext cx="1506538" cy="457200"/>
          </a:xfrm>
          <a:prstGeom prst="rect">
            <a:avLst/>
          </a:prstGeom>
          <a:noFill/>
          <a:ln w="9525">
            <a:noFill/>
            <a:miter lim="800000"/>
            <a:headEnd/>
            <a:tailEnd/>
          </a:ln>
        </p:spPr>
        <p:txBody>
          <a:bodyPr wrap="none">
            <a:spAutoFit/>
          </a:bodyPr>
          <a:lstStyle/>
          <a:p>
            <a:pPr eaLnBrk="1" hangingPunct="1"/>
            <a:r>
              <a:rPr lang="en-US" sz="2400" i="1" dirty="0">
                <a:latin typeface="Times New Roman" pitchFamily="18" charset="0"/>
              </a:rPr>
              <a:t>L</a:t>
            </a:r>
            <a:r>
              <a:rPr lang="en-US" sz="2400" dirty="0">
                <a:latin typeface="Times New Roman" pitchFamily="18" charset="0"/>
              </a:rPr>
              <a:t> = 3.0 cm</a:t>
            </a:r>
          </a:p>
        </p:txBody>
      </p:sp>
      <p:sp>
        <p:nvSpPr>
          <p:cNvPr id="98312" name="Text Box 8"/>
          <p:cNvSpPr txBox="1">
            <a:spLocks noChangeArrowheads="1"/>
          </p:cNvSpPr>
          <p:nvPr/>
        </p:nvSpPr>
        <p:spPr bwMode="auto">
          <a:xfrm>
            <a:off x="499382" y="1302208"/>
            <a:ext cx="3052763" cy="641350"/>
          </a:xfrm>
          <a:prstGeom prst="rect">
            <a:avLst/>
          </a:prstGeom>
          <a:solidFill>
            <a:schemeClr val="bg1"/>
          </a:solidFill>
          <a:ln w="9525">
            <a:solidFill>
              <a:schemeClr val="tx1"/>
            </a:solidFill>
            <a:miter lim="800000"/>
            <a:headEnd/>
            <a:tailEnd/>
          </a:ln>
        </p:spPr>
        <p:txBody>
          <a:bodyPr>
            <a:spAutoFit/>
          </a:bodyPr>
          <a:lstStyle/>
          <a:p>
            <a:pPr eaLnBrk="1" hangingPunct="1"/>
            <a:r>
              <a:rPr lang="en-US" dirty="0" smtClean="0">
                <a:solidFill>
                  <a:schemeClr val="hlink"/>
                </a:solidFill>
                <a:latin typeface="Arial" charset="0"/>
              </a:rPr>
              <a:t>Frequency </a:t>
            </a:r>
            <a:r>
              <a:rPr lang="en-US" dirty="0">
                <a:solidFill>
                  <a:schemeClr val="hlink"/>
                </a:solidFill>
                <a:latin typeface="Arial" charset="0"/>
              </a:rPr>
              <a:t>where the input resistance is maximum (</a:t>
            </a:r>
            <a:r>
              <a:rPr lang="en-US" i="1" dirty="0">
                <a:solidFill>
                  <a:schemeClr val="hlink"/>
                </a:solidFill>
                <a:latin typeface="Times New Roman" pitchFamily="18" charset="0"/>
                <a:cs typeface="Times New Roman" pitchFamily="18" charset="0"/>
              </a:rPr>
              <a:t>f</a:t>
            </a:r>
            <a:r>
              <a:rPr lang="en-US" baseline="-25000" dirty="0">
                <a:solidFill>
                  <a:schemeClr val="hlink"/>
                </a:solidFill>
                <a:latin typeface="Times New Roman" pitchFamily="18" charset="0"/>
                <a:cs typeface="Times New Roman" pitchFamily="18" charset="0"/>
              </a:rPr>
              <a:t>0</a:t>
            </a:r>
            <a:r>
              <a:rPr lang="en-US" dirty="0">
                <a:solidFill>
                  <a:schemeClr val="hlink"/>
                </a:solidFill>
                <a:latin typeface="Arial" charset="0"/>
              </a:rPr>
              <a:t>) </a:t>
            </a:r>
          </a:p>
        </p:txBody>
      </p:sp>
      <p:sp>
        <p:nvSpPr>
          <p:cNvPr id="98313" name="Text Box 9"/>
          <p:cNvSpPr txBox="1">
            <a:spLocks noChangeArrowheads="1"/>
          </p:cNvSpPr>
          <p:nvPr/>
        </p:nvSpPr>
        <p:spPr bwMode="auto">
          <a:xfrm>
            <a:off x="5938838" y="5555346"/>
            <a:ext cx="2544762" cy="641350"/>
          </a:xfrm>
          <a:prstGeom prst="rect">
            <a:avLst/>
          </a:prstGeom>
          <a:noFill/>
          <a:ln w="9525">
            <a:noFill/>
            <a:miter lim="800000"/>
            <a:headEnd/>
            <a:tailEnd/>
          </a:ln>
        </p:spPr>
        <p:txBody>
          <a:bodyPr>
            <a:spAutoFit/>
          </a:bodyPr>
          <a:lstStyle/>
          <a:p>
            <a:pPr eaLnBrk="1" hangingPunct="1"/>
            <a:r>
              <a:rPr lang="en-US" dirty="0" smtClean="0">
                <a:solidFill>
                  <a:schemeClr val="hlink"/>
                </a:solidFill>
                <a:latin typeface="Arial" charset="0"/>
              </a:rPr>
              <a:t>Frequency </a:t>
            </a:r>
            <a:r>
              <a:rPr lang="en-US" dirty="0">
                <a:solidFill>
                  <a:schemeClr val="hlink"/>
                </a:solidFill>
                <a:latin typeface="Arial" charset="0"/>
              </a:rPr>
              <a:t>where the input impedance is real </a:t>
            </a:r>
          </a:p>
        </p:txBody>
      </p:sp>
      <p:sp>
        <p:nvSpPr>
          <p:cNvPr id="98314" name="Line 10"/>
          <p:cNvSpPr>
            <a:spLocks noChangeShapeType="1"/>
          </p:cNvSpPr>
          <p:nvPr/>
        </p:nvSpPr>
        <p:spPr bwMode="auto">
          <a:xfrm flipH="1" flipV="1">
            <a:off x="4010025" y="4831446"/>
            <a:ext cx="1976438" cy="752475"/>
          </a:xfrm>
          <a:prstGeom prst="line">
            <a:avLst/>
          </a:prstGeom>
          <a:noFill/>
          <a:ln w="9525">
            <a:solidFill>
              <a:schemeClr val="bg2"/>
            </a:solidFill>
            <a:round/>
            <a:headEnd/>
            <a:tailEnd type="triangle" w="med" len="med"/>
          </a:ln>
        </p:spPr>
        <p:txBody>
          <a:bodyPr wrap="none"/>
          <a:lstStyle/>
          <a:p>
            <a:endParaRPr lang="en-US"/>
          </a:p>
        </p:txBody>
      </p:sp>
      <p:sp>
        <p:nvSpPr>
          <p:cNvPr id="98315" name="Line 11"/>
          <p:cNvSpPr>
            <a:spLocks noChangeShapeType="1"/>
          </p:cNvSpPr>
          <p:nvPr/>
        </p:nvSpPr>
        <p:spPr bwMode="auto">
          <a:xfrm flipH="1">
            <a:off x="3463413" y="3042334"/>
            <a:ext cx="0" cy="889000"/>
          </a:xfrm>
          <a:prstGeom prst="line">
            <a:avLst/>
          </a:prstGeom>
          <a:noFill/>
          <a:ln w="9525">
            <a:solidFill>
              <a:schemeClr val="hlink"/>
            </a:solidFill>
            <a:round/>
            <a:headEnd type="triangle" w="med" len="med"/>
            <a:tailEnd type="triangle" w="med" len="med"/>
          </a:ln>
        </p:spPr>
        <p:txBody>
          <a:bodyPr wrap="none"/>
          <a:lstStyle/>
          <a:p>
            <a:endParaRPr lang="en-US"/>
          </a:p>
        </p:txBody>
      </p:sp>
      <p:sp>
        <p:nvSpPr>
          <p:cNvPr id="98316" name="Text Box 12"/>
          <p:cNvSpPr txBox="1">
            <a:spLocks noChangeArrowheads="1"/>
          </p:cNvSpPr>
          <p:nvPr/>
        </p:nvSpPr>
        <p:spPr bwMode="auto">
          <a:xfrm>
            <a:off x="2838450" y="4225021"/>
            <a:ext cx="3082895" cy="369332"/>
          </a:xfrm>
          <a:prstGeom prst="rect">
            <a:avLst/>
          </a:prstGeom>
          <a:noFill/>
          <a:ln w="9525">
            <a:noFill/>
            <a:miter lim="800000"/>
            <a:headEnd/>
            <a:tailEnd/>
          </a:ln>
        </p:spPr>
        <p:txBody>
          <a:bodyPr wrap="none">
            <a:spAutoFit/>
          </a:bodyPr>
          <a:lstStyle/>
          <a:p>
            <a:pPr eaLnBrk="1" hangingPunct="1"/>
            <a:r>
              <a:rPr lang="en-US" dirty="0" smtClean="0">
                <a:solidFill>
                  <a:schemeClr val="hlink"/>
                </a:solidFill>
                <a:latin typeface="Arial" charset="0"/>
                <a:cs typeface="Arial" charset="0"/>
              </a:rPr>
              <a:t>Shift </a:t>
            </a:r>
            <a:r>
              <a:rPr lang="en-US" dirty="0">
                <a:solidFill>
                  <a:schemeClr val="hlink"/>
                </a:solidFill>
                <a:latin typeface="Arial" charset="0"/>
                <a:cs typeface="Arial" charset="0"/>
              </a:rPr>
              <a:t>due to probe reactance</a:t>
            </a:r>
          </a:p>
        </p:txBody>
      </p:sp>
      <p:sp>
        <p:nvSpPr>
          <p:cNvPr id="98318" name="Line 14"/>
          <p:cNvSpPr>
            <a:spLocks noChangeShapeType="1"/>
          </p:cNvSpPr>
          <p:nvPr/>
        </p:nvSpPr>
        <p:spPr bwMode="auto">
          <a:xfrm flipV="1">
            <a:off x="2128838" y="3040746"/>
            <a:ext cx="3244850" cy="12700"/>
          </a:xfrm>
          <a:prstGeom prst="line">
            <a:avLst/>
          </a:prstGeom>
          <a:noFill/>
          <a:ln w="12700">
            <a:solidFill>
              <a:schemeClr val="hlink"/>
            </a:solidFill>
            <a:prstDash val="dash"/>
            <a:round/>
            <a:headEnd/>
            <a:tailEnd/>
          </a:ln>
        </p:spPr>
        <p:txBody>
          <a:bodyPr wrap="none"/>
          <a:lstStyle/>
          <a:p>
            <a:endParaRPr lang="en-US"/>
          </a:p>
        </p:txBody>
      </p:sp>
      <p:sp>
        <p:nvSpPr>
          <p:cNvPr id="98319" name="Line 15"/>
          <p:cNvSpPr>
            <a:spLocks noChangeShapeType="1"/>
          </p:cNvSpPr>
          <p:nvPr/>
        </p:nvSpPr>
        <p:spPr bwMode="auto">
          <a:xfrm>
            <a:off x="3819525" y="1501098"/>
            <a:ext cx="12700" cy="3651250"/>
          </a:xfrm>
          <a:prstGeom prst="line">
            <a:avLst/>
          </a:prstGeom>
          <a:noFill/>
          <a:ln w="28575">
            <a:solidFill>
              <a:schemeClr val="folHlink"/>
            </a:solidFill>
            <a:round/>
            <a:headEnd/>
            <a:tailEnd/>
          </a:ln>
        </p:spPr>
        <p:txBody>
          <a:bodyPr wrap="none"/>
          <a:lstStyle/>
          <a:p>
            <a:endParaRPr lang="en-US"/>
          </a:p>
        </p:txBody>
      </p:sp>
      <p:sp>
        <p:nvSpPr>
          <p:cNvPr id="98320" name="Line 16"/>
          <p:cNvSpPr>
            <a:spLocks noChangeShapeType="1"/>
          </p:cNvSpPr>
          <p:nvPr/>
        </p:nvSpPr>
        <p:spPr bwMode="auto">
          <a:xfrm>
            <a:off x="3970338" y="1490212"/>
            <a:ext cx="12700" cy="3665537"/>
          </a:xfrm>
          <a:prstGeom prst="line">
            <a:avLst/>
          </a:prstGeom>
          <a:noFill/>
          <a:ln w="28575">
            <a:solidFill>
              <a:schemeClr val="folHlink"/>
            </a:solidFill>
            <a:round/>
            <a:headEnd/>
            <a:tailEnd/>
          </a:ln>
        </p:spPr>
        <p:txBody>
          <a:bodyPr wrap="none"/>
          <a:lstStyle/>
          <a:p>
            <a:endParaRPr lang="en-US"/>
          </a:p>
        </p:txBody>
      </p:sp>
      <p:sp>
        <p:nvSpPr>
          <p:cNvPr id="98321" name="Line 17"/>
          <p:cNvSpPr>
            <a:spLocks noChangeShapeType="1"/>
          </p:cNvSpPr>
          <p:nvPr/>
        </p:nvSpPr>
        <p:spPr bwMode="auto">
          <a:xfrm>
            <a:off x="3015343" y="1948543"/>
            <a:ext cx="778735" cy="330634"/>
          </a:xfrm>
          <a:prstGeom prst="line">
            <a:avLst/>
          </a:prstGeom>
          <a:noFill/>
          <a:ln w="9525">
            <a:solidFill>
              <a:schemeClr val="bg2"/>
            </a:solidFill>
            <a:round/>
            <a:headEnd/>
            <a:tailEnd type="triangle" w="med" len="med"/>
          </a:ln>
        </p:spPr>
        <p:txBody>
          <a:bodyPr wrap="none"/>
          <a:lstStyle/>
          <a:p>
            <a:endParaRPr lang="en-US"/>
          </a:p>
        </p:txBody>
      </p:sp>
      <p:sp>
        <p:nvSpPr>
          <p:cNvPr id="98322" name="Line 18"/>
          <p:cNvSpPr>
            <a:spLocks noChangeShapeType="1"/>
          </p:cNvSpPr>
          <p:nvPr/>
        </p:nvSpPr>
        <p:spPr bwMode="auto">
          <a:xfrm flipV="1">
            <a:off x="1981200" y="3940859"/>
            <a:ext cx="5473700" cy="0"/>
          </a:xfrm>
          <a:prstGeom prst="line">
            <a:avLst/>
          </a:prstGeom>
          <a:noFill/>
          <a:ln w="38100">
            <a:solidFill>
              <a:schemeClr val="bg2"/>
            </a:solidFill>
            <a:round/>
            <a:headEnd/>
            <a:tailEnd/>
          </a:ln>
        </p:spPr>
        <p:txBody>
          <a:bodyPr wrap="none"/>
          <a:lstStyle/>
          <a:p>
            <a:endParaRPr lang="en-US"/>
          </a:p>
        </p:txBody>
      </p:sp>
      <p:sp>
        <p:nvSpPr>
          <p:cNvPr id="19" name="Slide Number Placeholder 18"/>
          <p:cNvSpPr>
            <a:spLocks noGrp="1"/>
          </p:cNvSpPr>
          <p:nvPr>
            <p:ph type="sldNum" sz="quarter" idx="4"/>
          </p:nvPr>
        </p:nvSpPr>
        <p:spPr/>
        <p:txBody>
          <a:bodyPr/>
          <a:lstStyle/>
          <a:p>
            <a:pPr>
              <a:defRPr/>
            </a:pPr>
            <a:fld id="{70B0E88B-1183-42A5-A789-9A7FFF2AFA69}" type="slidenum">
              <a:rPr lang="en-US" smtClean="0"/>
              <a:pPr>
                <a:defRPr/>
              </a:pPr>
              <a:t>97</a:t>
            </a:fld>
            <a:endParaRPr lang="en-US" dirty="0"/>
          </a:p>
        </p:txBody>
      </p:sp>
      <p:sp>
        <p:nvSpPr>
          <p:cNvPr id="20" name="TextBox 19"/>
          <p:cNvSpPr txBox="1"/>
          <p:nvPr/>
        </p:nvSpPr>
        <p:spPr>
          <a:xfrm>
            <a:off x="5050971" y="1643746"/>
            <a:ext cx="2056973" cy="369332"/>
          </a:xfrm>
          <a:prstGeom prst="rect">
            <a:avLst/>
          </a:prstGeom>
          <a:solidFill>
            <a:srgbClr val="FFFF99"/>
          </a:solidFill>
        </p:spPr>
        <p:txBody>
          <a:bodyPr wrap="none" rtlCol="0">
            <a:spAutoFit/>
          </a:bodyPr>
          <a:lstStyle/>
          <a:p>
            <a:r>
              <a:rPr lang="en-US" dirty="0" smtClean="0">
                <a:latin typeface="Arial" pitchFamily="34" charset="0"/>
                <a:cs typeface="Arial" pitchFamily="34" charset="0"/>
              </a:rPr>
              <a:t>Rectangular patch</a:t>
            </a:r>
            <a:endParaRPr lang="en-US" dirty="0">
              <a:latin typeface="Arial" pitchFamily="34" charset="0"/>
              <a:cs typeface="Arial" pitchFamily="34" charset="0"/>
            </a:endParaRPr>
          </a:p>
        </p:txBody>
      </p:sp>
      <p:sp>
        <p:nvSpPr>
          <p:cNvPr id="22" name="Text Box 2"/>
          <p:cNvSpPr txBox="1">
            <a:spLocks noChangeArrowheads="1"/>
          </p:cNvSpPr>
          <p:nvPr/>
        </p:nvSpPr>
        <p:spPr bwMode="auto">
          <a:xfrm>
            <a:off x="2776843"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Times New Roman" pitchFamily="18" charset="0"/>
            </a:endParaRPr>
          </a:p>
        </p:txBody>
      </p:sp>
      <p:sp>
        <p:nvSpPr>
          <p:cNvPr id="98317" name="Oval 13"/>
          <p:cNvSpPr>
            <a:spLocks noChangeArrowheads="1"/>
          </p:cNvSpPr>
          <p:nvPr/>
        </p:nvSpPr>
        <p:spPr bwMode="auto">
          <a:xfrm>
            <a:off x="3757613" y="2964546"/>
            <a:ext cx="150812" cy="150813"/>
          </a:xfrm>
          <a:prstGeom prst="ellipse">
            <a:avLst/>
          </a:prstGeom>
          <a:solidFill>
            <a:schemeClr val="hlink"/>
          </a:solidFill>
          <a:ln w="9525">
            <a:solidFill>
              <a:schemeClr val="tx1"/>
            </a:solidFill>
            <a:round/>
            <a:headEnd/>
            <a:tailEnd/>
          </a:ln>
        </p:spPr>
        <p:txBody>
          <a:bodyPr wrap="none" anchor="ctr"/>
          <a:lstStyle/>
          <a:p>
            <a:endParaRPr lang="en-US"/>
          </a:p>
        </p:txBody>
      </p:sp>
      <p:sp>
        <p:nvSpPr>
          <p:cNvPr id="23" name="Text Box 9"/>
          <p:cNvSpPr txBox="1">
            <a:spLocks noChangeArrowheads="1"/>
          </p:cNvSpPr>
          <p:nvPr/>
        </p:nvSpPr>
        <p:spPr bwMode="auto">
          <a:xfrm>
            <a:off x="2968029" y="3273304"/>
            <a:ext cx="463941" cy="369332"/>
          </a:xfrm>
          <a:prstGeom prst="rect">
            <a:avLst/>
          </a:prstGeom>
          <a:noFill/>
          <a:ln w="9525">
            <a:noFill/>
            <a:miter lim="800000"/>
            <a:headEnd/>
            <a:tailEnd/>
          </a:ln>
        </p:spPr>
        <p:txBody>
          <a:bodyPr wrap="square">
            <a:spAutoFit/>
          </a:bodyPr>
          <a:lstStyle/>
          <a:p>
            <a:pPr eaLnBrk="1" hangingPunct="1"/>
            <a:r>
              <a:rPr lang="en-US" i="1" dirty="0" err="1" smtClean="0">
                <a:solidFill>
                  <a:schemeClr val="hlink"/>
                </a:solidFill>
                <a:latin typeface="Times New Roman" pitchFamily="18" charset="0"/>
                <a:cs typeface="Times New Roman" pitchFamily="18" charset="0"/>
              </a:rPr>
              <a:t>X</a:t>
            </a:r>
            <a:r>
              <a:rPr lang="en-US" i="1" baseline="-25000" dirty="0" err="1" smtClean="0">
                <a:solidFill>
                  <a:schemeClr val="hlink"/>
                </a:solidFill>
                <a:latin typeface="Times New Roman" pitchFamily="18" charset="0"/>
                <a:cs typeface="Times New Roman" pitchFamily="18" charset="0"/>
              </a:rPr>
              <a:t>p</a:t>
            </a:r>
            <a:endParaRPr lang="en-US" i="1" baseline="-25000" dirty="0">
              <a:solidFill>
                <a:schemeClr val="hlink"/>
              </a:solidFill>
              <a:latin typeface="Times New Roman" pitchFamily="18" charset="0"/>
              <a:cs typeface="Times New Roman" pitchFamily="18" charset="0"/>
            </a:endParaRPr>
          </a:p>
        </p:txBody>
      </p:sp>
      <p:sp>
        <p:nvSpPr>
          <p:cNvPr id="24" name="TextBox 23"/>
          <p:cNvSpPr txBox="1"/>
          <p:nvPr/>
        </p:nvSpPr>
        <p:spPr>
          <a:xfrm>
            <a:off x="3906983" y="1211287"/>
            <a:ext cx="3626314" cy="246221"/>
          </a:xfrm>
          <a:prstGeom prst="rect">
            <a:avLst/>
          </a:prstGeom>
          <a:solidFill>
            <a:schemeClr val="bg1"/>
          </a:solidFill>
          <a:ln>
            <a:solidFill>
              <a:schemeClr val="tx1"/>
            </a:solidFill>
          </a:ln>
        </p:spPr>
        <p:txBody>
          <a:bodyPr wrap="none" rtlCol="0">
            <a:spAutoFit/>
          </a:bodyPr>
          <a:lstStyle/>
          <a:p>
            <a:r>
              <a:rPr lang="en-US" sz="1000" b="1" dirty="0" smtClean="0"/>
              <a:t>Note:</a:t>
            </a:r>
            <a:r>
              <a:rPr lang="en-US" sz="1000" dirty="0" smtClean="0"/>
              <a:t> “exact” means the cavity model will all infinite modes.</a:t>
            </a:r>
            <a:endParaRPr lang="en-US" sz="1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98</a:t>
            </a:fld>
            <a:endParaRPr lang="en-US" dirty="0"/>
          </a:p>
        </p:txBody>
      </p:sp>
      <p:sp>
        <p:nvSpPr>
          <p:cNvPr id="641027" name="Rectangle 3"/>
          <p:cNvSpPr>
            <a:spLocks noChangeArrowheads="1"/>
          </p:cNvSpPr>
          <p:nvPr/>
        </p:nvSpPr>
        <p:spPr bwMode="auto">
          <a:xfrm>
            <a:off x="344385" y="1284866"/>
            <a:ext cx="813459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Optimization to get exactly 50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sym typeface="Symbol"/>
              </a:rPr>
              <a:t> at the desired resonance frequency:</a:t>
            </a:r>
            <a:endPar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p:txBody>
      </p:sp>
      <p:sp>
        <p:nvSpPr>
          <p:cNvPr id="9" name="Text Box 2"/>
          <p:cNvSpPr txBox="1">
            <a:spLocks noChangeArrowheads="1"/>
          </p:cNvSpPr>
          <p:nvPr/>
        </p:nvSpPr>
        <p:spPr bwMode="auto">
          <a:xfrm>
            <a:off x="2822592" y="0"/>
            <a:ext cx="3621504"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Input Impedance</a:t>
            </a:r>
            <a:endParaRPr lang="en-US" sz="3600" dirty="0">
              <a:solidFill>
                <a:srgbClr val="FF9900"/>
              </a:solidFill>
              <a:latin typeface="Arial" charset="0"/>
            </a:endParaRPr>
          </a:p>
        </p:txBody>
      </p:sp>
      <p:sp>
        <p:nvSpPr>
          <p:cNvPr id="5" name="TextBox 4"/>
          <p:cNvSpPr txBox="1"/>
          <p:nvPr/>
        </p:nvSpPr>
        <p:spPr>
          <a:xfrm>
            <a:off x="751114" y="2383971"/>
            <a:ext cx="7554686" cy="1477328"/>
          </a:xfrm>
          <a:prstGeom prst="rect">
            <a:avLst/>
          </a:prstGeom>
          <a:noFill/>
        </p:spPr>
        <p:txBody>
          <a:bodyPr wrap="square" rtlCol="0">
            <a:spAutoFit/>
          </a:bodyPr>
          <a:lstStyle/>
          <a:p>
            <a:pPr marL="228600" indent="-228600">
              <a:buFont typeface="Wingdings" pitchFamily="2" charset="2"/>
              <a:buChar char="Ø"/>
            </a:pPr>
            <a:r>
              <a:rPr lang="en-US" dirty="0" smtClean="0">
                <a:latin typeface="Arial" pitchFamily="34" charset="0"/>
                <a:cs typeface="Arial" pitchFamily="34" charset="0"/>
              </a:rPr>
              <a:t>Vary the length </a:t>
            </a:r>
            <a:r>
              <a:rPr lang="en-US" i="1" dirty="0" smtClean="0">
                <a:latin typeface="Times New Roman" pitchFamily="18" charset="0"/>
                <a:cs typeface="Times New Roman" pitchFamily="18" charset="0"/>
              </a:rPr>
              <a:t>L</a:t>
            </a:r>
            <a:r>
              <a:rPr lang="en-US" dirty="0" smtClean="0">
                <a:latin typeface="Arial" pitchFamily="34" charset="0"/>
                <a:cs typeface="Arial" pitchFamily="34" charset="0"/>
              </a:rPr>
              <a:t> first until you find the value that gives an input reactance of zero at the desired frequency. </a:t>
            </a:r>
          </a:p>
          <a:p>
            <a:endParaRPr lang="en-US" dirty="0" smtClean="0">
              <a:latin typeface="Arial" pitchFamily="34" charset="0"/>
              <a:cs typeface="Arial" pitchFamily="34" charset="0"/>
            </a:endParaRPr>
          </a:p>
          <a:p>
            <a:pPr marL="228600" indent="-228600">
              <a:buFont typeface="Wingdings" pitchFamily="2" charset="2"/>
              <a:buChar char="Ø"/>
            </a:pPr>
            <a:r>
              <a:rPr lang="en-US" dirty="0" smtClean="0">
                <a:latin typeface="Arial" pitchFamily="34" charset="0"/>
                <a:cs typeface="Arial" pitchFamily="34" charset="0"/>
              </a:rPr>
              <a:t>Then adjust the feed position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0</a:t>
            </a:r>
            <a:r>
              <a:rPr lang="en-US" dirty="0" smtClean="0">
                <a:latin typeface="Arial" pitchFamily="34" charset="0"/>
                <a:cs typeface="Arial" pitchFamily="34" charset="0"/>
              </a:rPr>
              <a:t> to make the real part of the input impedance 50 </a:t>
            </a:r>
            <a:r>
              <a:rPr lang="en-US" dirty="0" smtClean="0">
                <a:latin typeface="Arial" pitchFamily="34" charset="0"/>
                <a:cs typeface="Arial" pitchFamily="34" charset="0"/>
                <a:sym typeface="Symbol"/>
              </a:rPr>
              <a:t></a:t>
            </a:r>
            <a:r>
              <a:rPr lang="en-US" dirty="0" smtClean="0">
                <a:latin typeface="Arial" pitchFamily="34" charset="0"/>
                <a:cs typeface="Arial" pitchFamily="34" charset="0"/>
              </a:rPr>
              <a:t> at this frequency.</a:t>
            </a:r>
            <a:endParaRPr lang="en-US" dirty="0">
              <a:latin typeface="Arial" pitchFamily="34"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70B0E88B-1183-42A5-A789-9A7FFF2AFA69}" type="slidenum">
              <a:rPr lang="en-US" smtClean="0"/>
              <a:pPr>
                <a:defRPr/>
              </a:pPr>
              <a:t>99</a:t>
            </a:fld>
            <a:endParaRPr lang="en-US" dirty="0"/>
          </a:p>
        </p:txBody>
      </p:sp>
      <p:sp>
        <p:nvSpPr>
          <p:cNvPr id="641027" name="Rectangle 3"/>
          <p:cNvSpPr>
            <a:spLocks noChangeArrowheads="1"/>
          </p:cNvSpPr>
          <p:nvPr/>
        </p:nvSpPr>
        <p:spPr bwMode="auto">
          <a:xfrm>
            <a:off x="213756" y="972956"/>
            <a:ext cx="8134597"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Design a probe-fed rectangular patch antenna on a substrate having a relative permittivity of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2.33</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 thickness of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62 mils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0.1575 cm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is Rogers RT Duroid 5870.) Choose an aspect ratio of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patch should resonate at the operating frequency of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1.575 GHz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GPS L1 frequency). Ignore the probe inductance in your design, but account for fringing at the patch edges when you determine the dimensions. At the operating frequency the input impedance should be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(ignoring the probe inductance). Assume an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connector is used to feed the patch along the centerline (at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y</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W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2</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and that the inner conductor of the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SMA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connector has a radius of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0.635 mm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The copper patch and ground plane have a conductivity of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3.0 </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r>
              <a:rPr kumimoji="0" lang="en-US" sz="1400" b="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7</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S/m </a:t>
            </a:r>
            <a:r>
              <a:rPr kumimoji="0" lang="en-US"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and the dielectric substrate has a loss tangent of</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tan</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0.001</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endParaRPr kumimoji="0" lang="en-US" sz="1400" b="0" i="1"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FF"/>
                </a:solidFill>
                <a:effectLst/>
                <a:latin typeface="Arial" pitchFamily="34" charset="0"/>
                <a:ea typeface="Times New Roman" pitchFamily="18" charset="0"/>
                <a:cs typeface="Arial" pitchFamily="34" charset="0"/>
                <a:sym typeface="Symbol" pitchFamily="18" charset="2"/>
              </a:rPr>
              <a:t>1) Calculate the following:</a:t>
            </a:r>
          </a:p>
          <a:p>
            <a:pPr marL="342900" marR="0" lvl="0" indent="-342900" algn="l" defTabSz="914400" rtl="0" eaLnBrk="0" fontAlgn="base" latinLnBrk="0" hangingPunct="0">
              <a:lnSpc>
                <a:spcPct val="100000"/>
              </a:lnSpc>
              <a:spcBef>
                <a:spcPct val="0"/>
              </a:spcBef>
              <a:spcAft>
                <a:spcPct val="0"/>
              </a:spcAft>
              <a:buClrTx/>
              <a:buSzTx/>
              <a:tabLst/>
            </a:pPr>
            <a:endParaRPr kumimoji="0" lang="en-US" sz="600" b="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US"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The final patch dimensions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L</a:t>
            </a:r>
            <a:r>
              <a:rPr kumimoji="0" lang="en-US"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and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W</a:t>
            </a:r>
            <a:r>
              <a:rPr kumimoji="0" lang="en-US"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(in cm)</a:t>
            </a:r>
            <a:endParaRPr kumimoji="0" lang="en-US" sz="1400" b="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The feed location </a:t>
            </a:r>
            <a:r>
              <a:rPr lang="en-US" sz="1400" i="1" dirty="0" smtClean="0">
                <a:latin typeface="Times New Roman" pitchFamily="18" charset="0"/>
                <a:cs typeface="Times New Roman" pitchFamily="18" charset="0"/>
                <a:sym typeface="Symbol" pitchFamily="18" charset="2"/>
              </a:rPr>
              <a:t>x</a:t>
            </a:r>
            <a:r>
              <a:rPr lang="en-US" sz="1400" baseline="-25000" dirty="0" smtClean="0">
                <a:latin typeface="Times New Roman" pitchFamily="18" charset="0"/>
                <a:cs typeface="Times New Roman" pitchFamily="18" charset="0"/>
                <a:sym typeface="Symbol" pitchFamily="18" charset="2"/>
              </a:rPr>
              <a:t>0</a:t>
            </a:r>
            <a:r>
              <a:rPr lang="en-US" sz="1400" dirty="0" smtClean="0">
                <a:latin typeface="Arial" pitchFamily="34" charset="0"/>
                <a:cs typeface="Arial" pitchFamily="34" charset="0"/>
                <a:sym typeface="Symbol" pitchFamily="18" charset="2"/>
              </a:rPr>
              <a:t> (distance of the feed from the closest patch edge, in cm)</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The bandwidth of the antenna (</a:t>
            </a:r>
            <a:r>
              <a:rPr lang="en-US" sz="1400" dirty="0" err="1" smtClean="0">
                <a:latin typeface="Arial" pitchFamily="34" charset="0"/>
                <a:cs typeface="Arial" pitchFamily="34" charset="0"/>
                <a:sym typeface="Symbol" pitchFamily="18" charset="2"/>
              </a:rPr>
              <a:t>SWR</a:t>
            </a:r>
            <a:r>
              <a:rPr lang="en-US" sz="1400" dirty="0" smtClean="0">
                <a:latin typeface="Arial" pitchFamily="34" charset="0"/>
                <a:cs typeface="Arial" pitchFamily="34" charset="0"/>
                <a:sym typeface="Symbol" pitchFamily="18" charset="2"/>
              </a:rPr>
              <a:t> &lt;  2 definition, expressed in percent)</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The radiation efficiency of the antenna (accounting for conductor, dielectric, and surface-wave loss, and expressed in percent)</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The probe reactance </a:t>
            </a:r>
            <a:r>
              <a:rPr lang="en-US" sz="1400" i="1" dirty="0" err="1" smtClean="0">
                <a:latin typeface="Times New Roman" pitchFamily="18" charset="0"/>
                <a:cs typeface="Times New Roman" pitchFamily="18" charset="0"/>
                <a:sym typeface="Symbol" pitchFamily="18" charset="2"/>
              </a:rPr>
              <a:t>X</a:t>
            </a:r>
            <a:r>
              <a:rPr lang="en-US" sz="1400" i="1" baseline="-25000" dirty="0" err="1" smtClean="0">
                <a:latin typeface="Times New Roman" pitchFamily="18" charset="0"/>
                <a:cs typeface="Times New Roman" pitchFamily="18" charset="0"/>
                <a:sym typeface="Symbol" pitchFamily="18" charset="2"/>
              </a:rPr>
              <a:t>p</a:t>
            </a:r>
            <a:r>
              <a:rPr lang="en-US" sz="1400" dirty="0" smtClean="0">
                <a:latin typeface="Arial" pitchFamily="34" charset="0"/>
                <a:cs typeface="Arial" pitchFamily="34" charset="0"/>
                <a:sym typeface="Symbol" pitchFamily="18" charset="2"/>
              </a:rPr>
              <a:t> at the operating frequency (in </a:t>
            </a:r>
            <a:r>
              <a:rPr lang="en-US" sz="1400" dirty="0" smtClean="0">
                <a:latin typeface="Times New Roman" pitchFamily="18" charset="0"/>
                <a:cs typeface="Times New Roman" pitchFamily="18" charset="0"/>
                <a:sym typeface="Symbol" pitchFamily="18" charset="2"/>
              </a:rPr>
              <a:t></a:t>
            </a:r>
            <a:r>
              <a:rPr lang="en-US" sz="1400" dirty="0" smtClean="0">
                <a:latin typeface="Arial" pitchFamily="34" charset="0"/>
                <a:cs typeface="Arial" pitchFamily="34" charset="0"/>
                <a:sym typeface="Symbol" pitchFamily="18" charset="2"/>
              </a:rPr>
              <a:t>)</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The expected complex input impedance (in ) at the operating frequency, accounting for the probe inductance</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Directivity</a:t>
            </a:r>
          </a:p>
          <a:p>
            <a:pPr marL="685800" marR="0" lvl="1" indent="-228600"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cs typeface="Arial" pitchFamily="34" charset="0"/>
                <a:sym typeface="Symbol" pitchFamily="18" charset="2"/>
              </a:rPr>
              <a:t>Gain</a:t>
            </a:r>
          </a:p>
        </p:txBody>
      </p:sp>
      <p:sp>
        <p:nvSpPr>
          <p:cNvPr id="9" name="Text Box 2"/>
          <p:cNvSpPr txBox="1">
            <a:spLocks noChangeArrowheads="1"/>
          </p:cNvSpPr>
          <p:nvPr/>
        </p:nvSpPr>
        <p:spPr bwMode="auto">
          <a:xfrm>
            <a:off x="2822592" y="0"/>
            <a:ext cx="3544560" cy="646331"/>
          </a:xfrm>
          <a:prstGeom prst="rect">
            <a:avLst/>
          </a:prstGeom>
          <a:noFill/>
          <a:ln w="9525">
            <a:noFill/>
            <a:miter lim="800000"/>
            <a:headEnd/>
            <a:tailEnd/>
          </a:ln>
        </p:spPr>
        <p:txBody>
          <a:bodyPr wrap="none">
            <a:spAutoFit/>
          </a:bodyPr>
          <a:lstStyle/>
          <a:p>
            <a:pPr eaLnBrk="1" hangingPunct="1"/>
            <a:r>
              <a:rPr lang="en-US" sz="3600" dirty="0" smtClean="0">
                <a:solidFill>
                  <a:srgbClr val="FF9900"/>
                </a:solidFill>
                <a:latin typeface="Arial" charset="0"/>
              </a:rPr>
              <a:t>Design Example</a:t>
            </a:r>
            <a:endParaRPr lang="en-US" sz="3600" dirty="0">
              <a:solidFill>
                <a:srgbClr val="FF9900"/>
              </a:solidFill>
              <a:latin typeface="Arial" charset="0"/>
            </a:endParaRP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9317</TotalTime>
  <Words>9435</Words>
  <Application>Microsoft Office PowerPoint</Application>
  <PresentationFormat>On-screen Show (4:3)</PresentationFormat>
  <Paragraphs>1766</Paragraphs>
  <Slides>179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179</vt:i4>
      </vt:variant>
    </vt:vector>
  </HeadingPairs>
  <TitlesOfParts>
    <vt:vector size="192" baseType="lpstr">
      <vt:lpstr>Symbol</vt:lpstr>
      <vt:lpstr>Times New Roman</vt:lpstr>
      <vt:lpstr>Tahoma</vt:lpstr>
      <vt:lpstr>TimesNewRomanPSMT</vt:lpstr>
      <vt:lpstr>Arial</vt:lpstr>
      <vt:lpstr>TimesNewRomanPS-ItalicMT</vt:lpstr>
      <vt:lpstr>Wingdings</vt:lpstr>
      <vt:lpstr>Blends</vt:lpstr>
      <vt:lpstr>Equation</vt:lpstr>
      <vt:lpstr>Chart Page</vt:lpstr>
      <vt:lpstr>Stanford Graphics Slide</vt:lpstr>
      <vt:lpstr>Worksheet</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Univeristy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Group</dc:creator>
  <cp:lastModifiedBy>Jackson, David R</cp:lastModifiedBy>
  <cp:revision>1665</cp:revision>
  <dcterms:created xsi:type="dcterms:W3CDTF">2003-02-12T13:51:38Z</dcterms:created>
  <dcterms:modified xsi:type="dcterms:W3CDTF">2019-08-26T16:51:31Z</dcterms:modified>
</cp:coreProperties>
</file>