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72" r:id="rId4"/>
    <p:sldId id="281" r:id="rId5"/>
    <p:sldId id="270" r:id="rId6"/>
    <p:sldId id="280" r:id="rId7"/>
    <p:sldId id="279" r:id="rId8"/>
    <p:sldId id="271" r:id="rId9"/>
    <p:sldId id="273" r:id="rId10"/>
    <p:sldId id="274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CC"/>
    <a:srgbClr val="FF66FF"/>
    <a:srgbClr val="FFFF99"/>
    <a:srgbClr val="6600CC"/>
    <a:srgbClr val="FF99FF"/>
    <a:srgbClr val="FFCCFF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907" autoAdjust="0"/>
    <p:restoredTop sz="97836" autoAdjust="0"/>
  </p:normalViewPr>
  <p:slideViewPr>
    <p:cSldViewPr snapToGrid="0">
      <p:cViewPr>
        <p:scale>
          <a:sx n="100" d="100"/>
          <a:sy n="100" d="100"/>
        </p:scale>
        <p:origin x="2616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7.wmf"/><Relationship Id="rId7" Type="http://schemas.openxmlformats.org/officeDocument/2006/relationships/image" Target="../media/image12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6.wmf"/><Relationship Id="rId5" Type="http://schemas.openxmlformats.org/officeDocument/2006/relationships/image" Target="../media/image9.wmf"/><Relationship Id="rId10" Type="http://schemas.openxmlformats.org/officeDocument/2006/relationships/image" Target="../media/image15.wmf"/><Relationship Id="rId4" Type="http://schemas.openxmlformats.org/officeDocument/2006/relationships/image" Target="../media/image8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6.wmf"/><Relationship Id="rId7" Type="http://schemas.openxmlformats.org/officeDocument/2006/relationships/image" Target="../media/image21.wmf"/><Relationship Id="rId2" Type="http://schemas.openxmlformats.org/officeDocument/2006/relationships/image" Target="../media/image5.wmf"/><Relationship Id="rId1" Type="http://schemas.openxmlformats.org/officeDocument/2006/relationships/image" Target="../media/image17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C2D1A56-4F54-4025-89F1-3F367D615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ED0A6B-8ABC-472A-A0A7-FC558F66220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68784B-5750-4CD8-A90B-11F4B2BA4EA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1CE9C4-FF7E-495B-A195-C5B26CEBF23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36AB31-432D-4D55-8522-859B005F0CF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9A949B-DF9A-4AE6-A9D5-6ED42C16ABE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385433-D5A7-4239-82AC-CCF35FE2DF4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BC5BD9-0B87-4F6C-93D5-4E6888CA203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BC5BD9-0B87-4F6C-93D5-4E6888CA203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0542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8BB9DF-BA39-4377-A970-D1848F17E76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8BB9DF-BA39-4377-A970-D1848F17E76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8BB9DF-BA39-4377-A970-D1848F17E76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2292CD-B894-4CFB-91C6-E90166CB909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71DD0-0B1D-4B4D-B5C6-3A61BFC9009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91DFF-4CCF-45D1-99B4-BF053DCF1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4B0A2-FCB2-45C3-B851-356A3702D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61200-510D-4761-9BCE-EAB393E29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73726-A9F1-47E3-9BB9-C0537F709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9CBD2-63E9-4B71-9CF5-CF348A951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C02BE-397A-4723-965F-BD88178BB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DF93F-6F96-46F7-8369-5E375A0D2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F4CF6-9AD2-42E7-AAED-88ED429C6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E91CF-F852-40EB-9A1F-812681275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B2B7-26F1-4C9C-9642-C63AC7FB9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71816-E382-4D47-82CA-72FA68275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06678"/>
            <a:ext cx="1905000" cy="35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DADF5B-ECC3-4B7C-9E71-A1A1C6305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4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44.wmf"/><Relationship Id="rId18" Type="http://schemas.openxmlformats.org/officeDocument/2006/relationships/image" Target="../media/image46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53.bin"/><Relationship Id="rId17" Type="http://schemas.openxmlformats.org/officeDocument/2006/relationships/oleObject" Target="../embeddings/oleObject56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55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52.bin"/><Relationship Id="rId19" Type="http://schemas.openxmlformats.org/officeDocument/2006/relationships/image" Target="../media/image47.png"/><Relationship Id="rId4" Type="http://schemas.openxmlformats.org/officeDocument/2006/relationships/oleObject" Target="../embeddings/oleObject49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5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5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56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65.bin"/><Relationship Id="rId17" Type="http://schemas.openxmlformats.org/officeDocument/2006/relationships/image" Target="../media/image58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67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55.wmf"/><Relationship Id="rId5" Type="http://schemas.openxmlformats.org/officeDocument/2006/relationships/image" Target="../media/image52.wmf"/><Relationship Id="rId15" Type="http://schemas.openxmlformats.org/officeDocument/2006/relationships/image" Target="../media/image57.wmf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54.wmf"/><Relationship Id="rId14" Type="http://schemas.openxmlformats.org/officeDocument/2006/relationships/oleObject" Target="../embeddings/oleObject6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8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4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2.wmf"/><Relationship Id="rId25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7.bin"/><Relationship Id="rId20" Type="http://schemas.openxmlformats.org/officeDocument/2006/relationships/oleObject" Target="../embeddings/oleObject1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8.wmf"/><Relationship Id="rId24" Type="http://schemas.openxmlformats.org/officeDocument/2006/relationships/oleObject" Target="../embeddings/oleObject21.bin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23" Type="http://schemas.openxmlformats.org/officeDocument/2006/relationships/image" Target="../media/image15.wmf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16.bin"/><Relationship Id="rId22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30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22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26.bin"/><Relationship Id="rId17" Type="http://schemas.openxmlformats.org/officeDocument/2006/relationships/oleObject" Target="../embeddings/oleObject29.bin"/><Relationship Id="rId25" Type="http://schemas.openxmlformats.org/officeDocument/2006/relationships/image" Target="../media/image24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18.wmf"/><Relationship Id="rId24" Type="http://schemas.openxmlformats.org/officeDocument/2006/relationships/oleObject" Target="../embeddings/oleObject33.bin"/><Relationship Id="rId5" Type="http://schemas.openxmlformats.org/officeDocument/2006/relationships/image" Target="../media/image17.wmf"/><Relationship Id="rId15" Type="http://schemas.openxmlformats.org/officeDocument/2006/relationships/image" Target="../media/image20.wmf"/><Relationship Id="rId23" Type="http://schemas.openxmlformats.org/officeDocument/2006/relationships/image" Target="../media/image23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27.bin"/><Relationship Id="rId22" Type="http://schemas.openxmlformats.org/officeDocument/2006/relationships/oleObject" Target="../embeddings/oleObject3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2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44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36.wmf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43.bin"/><Relationship Id="rId20" Type="http://schemas.openxmlformats.org/officeDocument/2006/relationships/oleObject" Target="../embeddings/oleObject45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40.bin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4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jpeg"/><Relationship Id="rId5" Type="http://schemas.openxmlformats.org/officeDocument/2006/relationships/image" Target="../media/image37.wmf"/><Relationship Id="rId4" Type="http://schemas.openxmlformats.org/officeDocument/2006/relationships/oleObject" Target="../embeddings/oleObject4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479556" y="5668578"/>
            <a:ext cx="54425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latin typeface="Arial" charset="0"/>
              </a:rPr>
              <a:t> </a:t>
            </a:r>
            <a:r>
              <a:rPr lang="en-US" sz="1800" dirty="0" smtClean="0">
                <a:latin typeface="Arial" charset="0"/>
              </a:rPr>
              <a:t>Notes are adapted from D</a:t>
            </a:r>
            <a:r>
              <a:rPr lang="en-US" sz="1800" dirty="0">
                <a:latin typeface="Arial" charset="0"/>
              </a:rPr>
              <a:t>. R. </a:t>
            </a:r>
            <a:r>
              <a:rPr lang="en-US" sz="1800" dirty="0" smtClean="0">
                <a:latin typeface="Arial" charset="0"/>
              </a:rPr>
              <a:t>Wilton, Dept. of ECE</a:t>
            </a:r>
            <a:endParaRPr lang="en-US" sz="1800" dirty="0">
              <a:latin typeface="Arial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150191" y="562225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ECE 6382 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866276" y="4112635"/>
            <a:ext cx="74307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200" dirty="0">
                <a:solidFill>
                  <a:srgbClr val="0000FF"/>
                </a:solidFill>
                <a:latin typeface="Arial" charset="0"/>
              </a:rPr>
              <a:t>Introduction to </a:t>
            </a:r>
            <a:r>
              <a:rPr lang="en-US" sz="3200" dirty="0" smtClean="0">
                <a:solidFill>
                  <a:srgbClr val="0000FF"/>
                </a:solidFill>
                <a:latin typeface="Arial" charset="0"/>
              </a:rPr>
              <a:t>Complex </a:t>
            </a:r>
            <a:r>
              <a:rPr lang="en-US" sz="3200" dirty="0">
                <a:solidFill>
                  <a:srgbClr val="0000FF"/>
                </a:solidFill>
                <a:latin typeface="Arial" charset="0"/>
              </a:rPr>
              <a:t>Variables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08256" y="2111573"/>
            <a:ext cx="258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David R. Jackson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C02BE-397A-4723-965F-BD88178BB3A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57601" y="1463040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Fall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2023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1347" y="3378472"/>
            <a:ext cx="1778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Notes 1 </a:t>
            </a:r>
            <a:endParaRPr lang="en-US" sz="3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5" descr="Eul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9450" y="292100"/>
            <a:ext cx="1625600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7772400" cy="80288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Application to Trigonometric Identities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28209"/>
              </p:ext>
            </p:extLst>
          </p:nvPr>
        </p:nvGraphicFramePr>
        <p:xfrm>
          <a:off x="552721" y="769434"/>
          <a:ext cx="7969869" cy="5703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4" imgW="5867400" imgH="4203700" progId="Equation.DSMT4">
                  <p:embed/>
                </p:oleObj>
              </mc:Choice>
              <mc:Fallback>
                <p:oleObj name="Equation" r:id="rId4" imgW="5867400" imgH="42037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721" y="769434"/>
                        <a:ext cx="7969869" cy="57035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F4CF6-9AD2-42E7-AAED-88ED429C624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7772400" cy="769434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DeMoivre’s</a:t>
            </a: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Theorem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F4CF6-9AD2-42E7-AAED-88ED429C624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644775" y="4081464"/>
            <a:ext cx="2382515" cy="1897061"/>
            <a:chOff x="3311525" y="3757614"/>
            <a:chExt cx="2382515" cy="1897061"/>
          </a:xfrm>
        </p:grpSpPr>
        <p:sp>
          <p:nvSpPr>
            <p:cNvPr id="8201" name="Line 5"/>
            <p:cNvSpPr>
              <a:spLocks noChangeShapeType="1"/>
            </p:cNvSpPr>
            <p:nvPr/>
          </p:nvSpPr>
          <p:spPr bwMode="auto">
            <a:xfrm>
              <a:off x="4384674" y="4092575"/>
              <a:ext cx="0" cy="1541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6"/>
            <p:cNvSpPr>
              <a:spLocks noChangeShapeType="1"/>
            </p:cNvSpPr>
            <p:nvPr/>
          </p:nvSpPr>
          <p:spPr bwMode="auto">
            <a:xfrm>
              <a:off x="3814762" y="4949825"/>
              <a:ext cx="15970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Oval 8"/>
            <p:cNvSpPr>
              <a:spLocks noChangeArrowheads="1"/>
            </p:cNvSpPr>
            <p:nvPr/>
          </p:nvSpPr>
          <p:spPr bwMode="auto">
            <a:xfrm>
              <a:off x="3881962" y="4364565"/>
              <a:ext cx="97367" cy="97367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Line 11"/>
            <p:cNvSpPr>
              <a:spLocks noChangeShapeType="1"/>
            </p:cNvSpPr>
            <p:nvPr/>
          </p:nvSpPr>
          <p:spPr bwMode="auto">
            <a:xfrm flipH="1" flipV="1">
              <a:off x="3979862" y="4475163"/>
              <a:ext cx="396875" cy="469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95" name="Object 12"/>
            <p:cNvGraphicFramePr>
              <a:graphicFrameLocks noChangeAspect="1"/>
            </p:cNvGraphicFramePr>
            <p:nvPr/>
          </p:nvGraphicFramePr>
          <p:xfrm>
            <a:off x="4633382" y="4261908"/>
            <a:ext cx="200025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63" name="Equation" r:id="rId4" imgW="152268" imgH="253780" progId="Equation.DSMT4">
                    <p:embed/>
                  </p:oleObj>
                </mc:Choice>
                <mc:Fallback>
                  <p:oleObj name="Equation" r:id="rId4" imgW="152268" imgH="253780" progId="Equation.DSMT4">
                    <p:embed/>
                    <p:pic>
                      <p:nvPicPr>
                        <p:cNvPr id="0" name="Picture 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3382" y="4261908"/>
                          <a:ext cx="200025" cy="333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0" name="Oval 15"/>
            <p:cNvSpPr>
              <a:spLocks noChangeArrowheads="1"/>
            </p:cNvSpPr>
            <p:nvPr/>
          </p:nvSpPr>
          <p:spPr bwMode="auto">
            <a:xfrm>
              <a:off x="5001536" y="3958768"/>
              <a:ext cx="371475" cy="37147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Arc 16"/>
            <p:cNvSpPr>
              <a:spLocks/>
            </p:cNvSpPr>
            <p:nvPr/>
          </p:nvSpPr>
          <p:spPr bwMode="auto">
            <a:xfrm flipV="1">
              <a:off x="3959224" y="4624388"/>
              <a:ext cx="825500" cy="730250"/>
            </a:xfrm>
            <a:custGeom>
              <a:avLst/>
              <a:gdLst>
                <a:gd name="T0" fmla="*/ 1 w 43200"/>
                <a:gd name="T1" fmla="*/ 6 h 38231"/>
                <a:gd name="T2" fmla="*/ 6 w 43200"/>
                <a:gd name="T3" fmla="*/ 3 h 38231"/>
                <a:gd name="T4" fmla="*/ 3 w 43200"/>
                <a:gd name="T5" fmla="*/ 3 h 38231"/>
                <a:gd name="T6" fmla="*/ 0 60000 65536"/>
                <a:gd name="T7" fmla="*/ 0 60000 65536"/>
                <a:gd name="T8" fmla="*/ 0 60000 65536"/>
                <a:gd name="T9" fmla="*/ 0 w 43200"/>
                <a:gd name="T10" fmla="*/ 0 h 38231"/>
                <a:gd name="T11" fmla="*/ 43200 w 43200"/>
                <a:gd name="T12" fmla="*/ 38231 h 382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8231" fill="none" extrusionOk="0">
                  <a:moveTo>
                    <a:pt x="7817" y="38230"/>
                  </a:moveTo>
                  <a:cubicBezTo>
                    <a:pt x="2865" y="34127"/>
                    <a:pt x="0" y="28030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</a:path>
                <a:path w="43200" h="38231" stroke="0" extrusionOk="0">
                  <a:moveTo>
                    <a:pt x="7817" y="38230"/>
                  </a:moveTo>
                  <a:cubicBezTo>
                    <a:pt x="2865" y="34127"/>
                    <a:pt x="0" y="28030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196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44787313"/>
                </p:ext>
              </p:extLst>
            </p:nvPr>
          </p:nvGraphicFramePr>
          <p:xfrm>
            <a:off x="3311525" y="5321300"/>
            <a:ext cx="615950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64" name="Equation" r:id="rId6" imgW="469800" imgH="253800" progId="Equation.DSMT4">
                    <p:embed/>
                  </p:oleObj>
                </mc:Choice>
                <mc:Fallback>
                  <p:oleObj name="Equation" r:id="rId6" imgW="469800" imgH="253800" progId="Equation.DSMT4">
                    <p:embed/>
                    <p:pic>
                      <p:nvPicPr>
                        <p:cNvPr id="0" name="Picture 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1525" y="5321300"/>
                          <a:ext cx="615950" cy="333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3" name="Freeform 19"/>
            <p:cNvSpPr>
              <a:spLocks/>
            </p:cNvSpPr>
            <p:nvPr/>
          </p:nvSpPr>
          <p:spPr bwMode="auto">
            <a:xfrm>
              <a:off x="4103687" y="4657725"/>
              <a:ext cx="560388" cy="569913"/>
            </a:xfrm>
            <a:custGeom>
              <a:avLst/>
              <a:gdLst>
                <a:gd name="T0" fmla="*/ 309 w 353"/>
                <a:gd name="T1" fmla="*/ 182 h 359"/>
                <a:gd name="T2" fmla="*/ 303 w 353"/>
                <a:gd name="T3" fmla="*/ 122 h 359"/>
                <a:gd name="T4" fmla="*/ 265 w 353"/>
                <a:gd name="T5" fmla="*/ 68 h 359"/>
                <a:gd name="T6" fmla="*/ 209 w 353"/>
                <a:gd name="T7" fmla="*/ 44 h 359"/>
                <a:gd name="T8" fmla="*/ 135 w 353"/>
                <a:gd name="T9" fmla="*/ 40 h 359"/>
                <a:gd name="T10" fmla="*/ 77 w 353"/>
                <a:gd name="T11" fmla="*/ 60 h 359"/>
                <a:gd name="T12" fmla="*/ 27 w 353"/>
                <a:gd name="T13" fmla="*/ 102 h 359"/>
                <a:gd name="T14" fmla="*/ 1 w 353"/>
                <a:gd name="T15" fmla="*/ 184 h 359"/>
                <a:gd name="T16" fmla="*/ 18 w 353"/>
                <a:gd name="T17" fmla="*/ 277 h 359"/>
                <a:gd name="T18" fmla="*/ 65 w 353"/>
                <a:gd name="T19" fmla="*/ 329 h 359"/>
                <a:gd name="T20" fmla="*/ 125 w 353"/>
                <a:gd name="T21" fmla="*/ 354 h 359"/>
                <a:gd name="T22" fmla="*/ 182 w 353"/>
                <a:gd name="T23" fmla="*/ 358 h 359"/>
                <a:gd name="T24" fmla="*/ 244 w 353"/>
                <a:gd name="T25" fmla="*/ 348 h 359"/>
                <a:gd name="T26" fmla="*/ 299 w 353"/>
                <a:gd name="T27" fmla="*/ 314 h 359"/>
                <a:gd name="T28" fmla="*/ 338 w 353"/>
                <a:gd name="T29" fmla="*/ 260 h 359"/>
                <a:gd name="T30" fmla="*/ 353 w 353"/>
                <a:gd name="T31" fmla="*/ 180 h 359"/>
                <a:gd name="T32" fmla="*/ 337 w 353"/>
                <a:gd name="T33" fmla="*/ 103 h 359"/>
                <a:gd name="T34" fmla="*/ 296 w 353"/>
                <a:gd name="T35" fmla="*/ 46 h 359"/>
                <a:gd name="T36" fmla="*/ 241 w 353"/>
                <a:gd name="T37" fmla="*/ 10 h 359"/>
                <a:gd name="T38" fmla="*/ 167 w 353"/>
                <a:gd name="T39" fmla="*/ 0 h 359"/>
                <a:gd name="T40" fmla="*/ 107 w 353"/>
                <a:gd name="T41" fmla="*/ 8 h 359"/>
                <a:gd name="T42" fmla="*/ 51 w 353"/>
                <a:gd name="T43" fmla="*/ 34 h 3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53"/>
                <a:gd name="T67" fmla="*/ 0 h 359"/>
                <a:gd name="T68" fmla="*/ 353 w 353"/>
                <a:gd name="T69" fmla="*/ 359 h 35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53" h="359">
                  <a:moveTo>
                    <a:pt x="309" y="182"/>
                  </a:moveTo>
                  <a:cubicBezTo>
                    <a:pt x="308" y="172"/>
                    <a:pt x="310" y="141"/>
                    <a:pt x="303" y="122"/>
                  </a:cubicBezTo>
                  <a:cubicBezTo>
                    <a:pt x="296" y="103"/>
                    <a:pt x="281" y="81"/>
                    <a:pt x="265" y="68"/>
                  </a:cubicBezTo>
                  <a:cubicBezTo>
                    <a:pt x="249" y="55"/>
                    <a:pt x="231" y="49"/>
                    <a:pt x="209" y="44"/>
                  </a:cubicBezTo>
                  <a:cubicBezTo>
                    <a:pt x="187" y="39"/>
                    <a:pt x="157" y="37"/>
                    <a:pt x="135" y="40"/>
                  </a:cubicBezTo>
                  <a:cubicBezTo>
                    <a:pt x="113" y="43"/>
                    <a:pt x="95" y="50"/>
                    <a:pt x="77" y="60"/>
                  </a:cubicBezTo>
                  <a:cubicBezTo>
                    <a:pt x="59" y="70"/>
                    <a:pt x="40" y="81"/>
                    <a:pt x="27" y="102"/>
                  </a:cubicBezTo>
                  <a:cubicBezTo>
                    <a:pt x="14" y="123"/>
                    <a:pt x="2" y="155"/>
                    <a:pt x="1" y="184"/>
                  </a:cubicBezTo>
                  <a:cubicBezTo>
                    <a:pt x="0" y="213"/>
                    <a:pt x="7" y="253"/>
                    <a:pt x="18" y="277"/>
                  </a:cubicBezTo>
                  <a:cubicBezTo>
                    <a:pt x="29" y="301"/>
                    <a:pt x="47" y="316"/>
                    <a:pt x="65" y="329"/>
                  </a:cubicBezTo>
                  <a:cubicBezTo>
                    <a:pt x="83" y="342"/>
                    <a:pt x="106" y="349"/>
                    <a:pt x="125" y="354"/>
                  </a:cubicBezTo>
                  <a:cubicBezTo>
                    <a:pt x="144" y="359"/>
                    <a:pt x="162" y="359"/>
                    <a:pt x="182" y="358"/>
                  </a:cubicBezTo>
                  <a:cubicBezTo>
                    <a:pt x="202" y="357"/>
                    <a:pt x="225" y="356"/>
                    <a:pt x="244" y="348"/>
                  </a:cubicBezTo>
                  <a:cubicBezTo>
                    <a:pt x="264" y="341"/>
                    <a:pt x="284" y="329"/>
                    <a:pt x="299" y="314"/>
                  </a:cubicBezTo>
                  <a:cubicBezTo>
                    <a:pt x="315" y="300"/>
                    <a:pt x="329" y="282"/>
                    <a:pt x="338" y="260"/>
                  </a:cubicBezTo>
                  <a:cubicBezTo>
                    <a:pt x="347" y="238"/>
                    <a:pt x="353" y="206"/>
                    <a:pt x="353" y="180"/>
                  </a:cubicBezTo>
                  <a:cubicBezTo>
                    <a:pt x="353" y="154"/>
                    <a:pt x="346" y="125"/>
                    <a:pt x="337" y="103"/>
                  </a:cubicBezTo>
                  <a:cubicBezTo>
                    <a:pt x="328" y="81"/>
                    <a:pt x="312" y="61"/>
                    <a:pt x="296" y="46"/>
                  </a:cubicBezTo>
                  <a:cubicBezTo>
                    <a:pt x="280" y="31"/>
                    <a:pt x="262" y="18"/>
                    <a:pt x="241" y="10"/>
                  </a:cubicBezTo>
                  <a:cubicBezTo>
                    <a:pt x="220" y="2"/>
                    <a:pt x="189" y="0"/>
                    <a:pt x="167" y="0"/>
                  </a:cubicBezTo>
                  <a:cubicBezTo>
                    <a:pt x="145" y="0"/>
                    <a:pt x="126" y="2"/>
                    <a:pt x="107" y="8"/>
                  </a:cubicBezTo>
                  <a:cubicBezTo>
                    <a:pt x="88" y="14"/>
                    <a:pt x="63" y="29"/>
                    <a:pt x="51" y="34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97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308503"/>
                </p:ext>
              </p:extLst>
            </p:nvPr>
          </p:nvGraphicFramePr>
          <p:xfrm>
            <a:off x="4827588" y="5218113"/>
            <a:ext cx="61595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65" name="Equation" r:id="rId8" imgW="469800" imgH="203040" progId="Equation.DSMT4">
                    <p:embed/>
                  </p:oleObj>
                </mc:Choice>
                <mc:Fallback>
                  <p:oleObj name="Equation" r:id="rId8" imgW="469800" imgH="203040" progId="Equation.DSMT4">
                    <p:embed/>
                    <p:pic>
                      <p:nvPicPr>
                        <p:cNvPr id="0" name="Picture 1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27588" y="5218113"/>
                          <a:ext cx="61595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Freeform 25"/>
            <p:cNvSpPr/>
            <p:nvPr/>
          </p:nvSpPr>
          <p:spPr>
            <a:xfrm>
              <a:off x="4142193" y="4521201"/>
              <a:ext cx="641473" cy="434290"/>
            </a:xfrm>
            <a:custGeom>
              <a:avLst/>
              <a:gdLst>
                <a:gd name="connsiteX0" fmla="*/ 654423 w 654423"/>
                <a:gd name="connsiteY0" fmla="*/ 499036 h 499036"/>
                <a:gd name="connsiteX1" fmla="*/ 636494 w 654423"/>
                <a:gd name="connsiteY1" fmla="*/ 315259 h 499036"/>
                <a:gd name="connsiteX2" fmla="*/ 555812 w 654423"/>
                <a:gd name="connsiteY2" fmla="*/ 171824 h 499036"/>
                <a:gd name="connsiteX3" fmla="*/ 358588 w 654423"/>
                <a:gd name="connsiteY3" fmla="*/ 23906 h 499036"/>
                <a:gd name="connsiteX4" fmla="*/ 219635 w 654423"/>
                <a:gd name="connsiteY4" fmla="*/ 28389 h 499036"/>
                <a:gd name="connsiteX5" fmla="*/ 0 w 654423"/>
                <a:gd name="connsiteY5" fmla="*/ 158377 h 499036"/>
                <a:gd name="connsiteX0" fmla="*/ 654423 w 654423"/>
                <a:gd name="connsiteY0" fmla="*/ 497542 h 497542"/>
                <a:gd name="connsiteX1" fmla="*/ 636494 w 654423"/>
                <a:gd name="connsiteY1" fmla="*/ 313765 h 497542"/>
                <a:gd name="connsiteX2" fmla="*/ 555812 w 654423"/>
                <a:gd name="connsiteY2" fmla="*/ 170330 h 497542"/>
                <a:gd name="connsiteX3" fmla="*/ 358588 w 654423"/>
                <a:gd name="connsiteY3" fmla="*/ 22412 h 497542"/>
                <a:gd name="connsiteX4" fmla="*/ 152399 w 654423"/>
                <a:gd name="connsiteY4" fmla="*/ 35859 h 497542"/>
                <a:gd name="connsiteX5" fmla="*/ 0 w 654423"/>
                <a:gd name="connsiteY5" fmla="*/ 156883 h 497542"/>
                <a:gd name="connsiteX0" fmla="*/ 654423 w 654423"/>
                <a:gd name="connsiteY0" fmla="*/ 478865 h 478865"/>
                <a:gd name="connsiteX1" fmla="*/ 636494 w 654423"/>
                <a:gd name="connsiteY1" fmla="*/ 295088 h 478865"/>
                <a:gd name="connsiteX2" fmla="*/ 555812 w 654423"/>
                <a:gd name="connsiteY2" fmla="*/ 151653 h 478865"/>
                <a:gd name="connsiteX3" fmla="*/ 398929 w 654423"/>
                <a:gd name="connsiteY3" fmla="*/ 35112 h 478865"/>
                <a:gd name="connsiteX4" fmla="*/ 152399 w 654423"/>
                <a:gd name="connsiteY4" fmla="*/ 17182 h 478865"/>
                <a:gd name="connsiteX5" fmla="*/ 0 w 654423"/>
                <a:gd name="connsiteY5" fmla="*/ 138206 h 478865"/>
                <a:gd name="connsiteX0" fmla="*/ 654423 w 654423"/>
                <a:gd name="connsiteY0" fmla="*/ 484094 h 484094"/>
                <a:gd name="connsiteX1" fmla="*/ 636494 w 654423"/>
                <a:gd name="connsiteY1" fmla="*/ 300317 h 484094"/>
                <a:gd name="connsiteX2" fmla="*/ 555812 w 654423"/>
                <a:gd name="connsiteY2" fmla="*/ 156882 h 484094"/>
                <a:gd name="connsiteX3" fmla="*/ 345141 w 654423"/>
                <a:gd name="connsiteY3" fmla="*/ 22412 h 484094"/>
                <a:gd name="connsiteX4" fmla="*/ 152399 w 654423"/>
                <a:gd name="connsiteY4" fmla="*/ 22411 h 484094"/>
                <a:gd name="connsiteX5" fmla="*/ 0 w 654423"/>
                <a:gd name="connsiteY5" fmla="*/ 143435 h 484094"/>
                <a:gd name="connsiteX0" fmla="*/ 654423 w 659653"/>
                <a:gd name="connsiteY0" fmla="*/ 481853 h 481853"/>
                <a:gd name="connsiteX1" fmla="*/ 636494 w 659653"/>
                <a:gd name="connsiteY1" fmla="*/ 298076 h 481853"/>
                <a:gd name="connsiteX2" fmla="*/ 515470 w 659653"/>
                <a:gd name="connsiteY2" fmla="*/ 118783 h 481853"/>
                <a:gd name="connsiteX3" fmla="*/ 345141 w 659653"/>
                <a:gd name="connsiteY3" fmla="*/ 20171 h 481853"/>
                <a:gd name="connsiteX4" fmla="*/ 152399 w 659653"/>
                <a:gd name="connsiteY4" fmla="*/ 20170 h 481853"/>
                <a:gd name="connsiteX5" fmla="*/ 0 w 659653"/>
                <a:gd name="connsiteY5" fmla="*/ 141194 h 481853"/>
                <a:gd name="connsiteX0" fmla="*/ 654423 w 655171"/>
                <a:gd name="connsiteY0" fmla="*/ 481853 h 481853"/>
                <a:gd name="connsiteX1" fmla="*/ 632012 w 655171"/>
                <a:gd name="connsiteY1" fmla="*/ 262218 h 481853"/>
                <a:gd name="connsiteX2" fmla="*/ 515470 w 655171"/>
                <a:gd name="connsiteY2" fmla="*/ 118783 h 481853"/>
                <a:gd name="connsiteX3" fmla="*/ 345141 w 655171"/>
                <a:gd name="connsiteY3" fmla="*/ 20171 h 481853"/>
                <a:gd name="connsiteX4" fmla="*/ 152399 w 655171"/>
                <a:gd name="connsiteY4" fmla="*/ 20170 h 481853"/>
                <a:gd name="connsiteX5" fmla="*/ 0 w 655171"/>
                <a:gd name="connsiteY5" fmla="*/ 141194 h 481853"/>
                <a:gd name="connsiteX0" fmla="*/ 654423 w 654424"/>
                <a:gd name="connsiteY0" fmla="*/ 481853 h 481853"/>
                <a:gd name="connsiteX1" fmla="*/ 649941 w 654424"/>
                <a:gd name="connsiteY1" fmla="*/ 351865 h 481853"/>
                <a:gd name="connsiteX2" fmla="*/ 632012 w 654424"/>
                <a:gd name="connsiteY2" fmla="*/ 262218 h 481853"/>
                <a:gd name="connsiteX3" fmla="*/ 515470 w 654424"/>
                <a:gd name="connsiteY3" fmla="*/ 118783 h 481853"/>
                <a:gd name="connsiteX4" fmla="*/ 345141 w 654424"/>
                <a:gd name="connsiteY4" fmla="*/ 20171 h 481853"/>
                <a:gd name="connsiteX5" fmla="*/ 152399 w 654424"/>
                <a:gd name="connsiteY5" fmla="*/ 20170 h 481853"/>
                <a:gd name="connsiteX6" fmla="*/ 0 w 654424"/>
                <a:gd name="connsiteY6" fmla="*/ 141194 h 481853"/>
                <a:gd name="connsiteX0" fmla="*/ 654423 w 667123"/>
                <a:gd name="connsiteY0" fmla="*/ 481853 h 481853"/>
                <a:gd name="connsiteX1" fmla="*/ 663388 w 667123"/>
                <a:gd name="connsiteY1" fmla="*/ 383241 h 481853"/>
                <a:gd name="connsiteX2" fmla="*/ 632012 w 667123"/>
                <a:gd name="connsiteY2" fmla="*/ 262218 h 481853"/>
                <a:gd name="connsiteX3" fmla="*/ 515470 w 667123"/>
                <a:gd name="connsiteY3" fmla="*/ 118783 h 481853"/>
                <a:gd name="connsiteX4" fmla="*/ 345141 w 667123"/>
                <a:gd name="connsiteY4" fmla="*/ 20171 h 481853"/>
                <a:gd name="connsiteX5" fmla="*/ 152399 w 667123"/>
                <a:gd name="connsiteY5" fmla="*/ 20170 h 481853"/>
                <a:gd name="connsiteX6" fmla="*/ 0 w 667123"/>
                <a:gd name="connsiteY6" fmla="*/ 141194 h 481853"/>
                <a:gd name="connsiteX0" fmla="*/ 654423 w 667123"/>
                <a:gd name="connsiteY0" fmla="*/ 475129 h 475129"/>
                <a:gd name="connsiteX1" fmla="*/ 663388 w 667123"/>
                <a:gd name="connsiteY1" fmla="*/ 376517 h 475129"/>
                <a:gd name="connsiteX2" fmla="*/ 632012 w 667123"/>
                <a:gd name="connsiteY2" fmla="*/ 255494 h 475129"/>
                <a:gd name="connsiteX3" fmla="*/ 515470 w 667123"/>
                <a:gd name="connsiteY3" fmla="*/ 112059 h 475129"/>
                <a:gd name="connsiteX4" fmla="*/ 345141 w 667123"/>
                <a:gd name="connsiteY4" fmla="*/ 13447 h 475129"/>
                <a:gd name="connsiteX5" fmla="*/ 138952 w 667123"/>
                <a:gd name="connsiteY5" fmla="*/ 31375 h 475129"/>
                <a:gd name="connsiteX6" fmla="*/ 0 w 667123"/>
                <a:gd name="connsiteY6" fmla="*/ 134470 h 475129"/>
                <a:gd name="connsiteX0" fmla="*/ 654423 w 668617"/>
                <a:gd name="connsiteY0" fmla="*/ 475129 h 475129"/>
                <a:gd name="connsiteX1" fmla="*/ 663388 w 668617"/>
                <a:gd name="connsiteY1" fmla="*/ 376517 h 475129"/>
                <a:gd name="connsiteX2" fmla="*/ 623047 w 668617"/>
                <a:gd name="connsiteY2" fmla="*/ 219635 h 475129"/>
                <a:gd name="connsiteX3" fmla="*/ 515470 w 668617"/>
                <a:gd name="connsiteY3" fmla="*/ 112059 h 475129"/>
                <a:gd name="connsiteX4" fmla="*/ 345141 w 668617"/>
                <a:gd name="connsiteY4" fmla="*/ 13447 h 475129"/>
                <a:gd name="connsiteX5" fmla="*/ 138952 w 668617"/>
                <a:gd name="connsiteY5" fmla="*/ 31375 h 475129"/>
                <a:gd name="connsiteX6" fmla="*/ 0 w 668617"/>
                <a:gd name="connsiteY6" fmla="*/ 134470 h 475129"/>
                <a:gd name="connsiteX0" fmla="*/ 654423 w 668617"/>
                <a:gd name="connsiteY0" fmla="*/ 471394 h 471394"/>
                <a:gd name="connsiteX1" fmla="*/ 663388 w 668617"/>
                <a:gd name="connsiteY1" fmla="*/ 372782 h 471394"/>
                <a:gd name="connsiteX2" fmla="*/ 623047 w 668617"/>
                <a:gd name="connsiteY2" fmla="*/ 215900 h 471394"/>
                <a:gd name="connsiteX3" fmla="*/ 497541 w 668617"/>
                <a:gd name="connsiteY3" fmla="*/ 85912 h 471394"/>
                <a:gd name="connsiteX4" fmla="*/ 345141 w 668617"/>
                <a:gd name="connsiteY4" fmla="*/ 9712 h 471394"/>
                <a:gd name="connsiteX5" fmla="*/ 138952 w 668617"/>
                <a:gd name="connsiteY5" fmla="*/ 27640 h 471394"/>
                <a:gd name="connsiteX6" fmla="*/ 0 w 668617"/>
                <a:gd name="connsiteY6" fmla="*/ 130735 h 471394"/>
                <a:gd name="connsiteX0" fmla="*/ 654423 w 655170"/>
                <a:gd name="connsiteY0" fmla="*/ 471394 h 471394"/>
                <a:gd name="connsiteX1" fmla="*/ 649941 w 655170"/>
                <a:gd name="connsiteY1" fmla="*/ 327959 h 471394"/>
                <a:gd name="connsiteX2" fmla="*/ 623047 w 655170"/>
                <a:gd name="connsiteY2" fmla="*/ 215900 h 471394"/>
                <a:gd name="connsiteX3" fmla="*/ 497541 w 655170"/>
                <a:gd name="connsiteY3" fmla="*/ 85912 h 471394"/>
                <a:gd name="connsiteX4" fmla="*/ 345141 w 655170"/>
                <a:gd name="connsiteY4" fmla="*/ 9712 h 471394"/>
                <a:gd name="connsiteX5" fmla="*/ 138952 w 655170"/>
                <a:gd name="connsiteY5" fmla="*/ 27640 h 471394"/>
                <a:gd name="connsiteX6" fmla="*/ 0 w 655170"/>
                <a:gd name="connsiteY6" fmla="*/ 130735 h 471394"/>
                <a:gd name="connsiteX0" fmla="*/ 654423 w 668617"/>
                <a:gd name="connsiteY0" fmla="*/ 471394 h 471394"/>
                <a:gd name="connsiteX1" fmla="*/ 663388 w 668617"/>
                <a:gd name="connsiteY1" fmla="*/ 318994 h 471394"/>
                <a:gd name="connsiteX2" fmla="*/ 623047 w 668617"/>
                <a:gd name="connsiteY2" fmla="*/ 215900 h 471394"/>
                <a:gd name="connsiteX3" fmla="*/ 497541 w 668617"/>
                <a:gd name="connsiteY3" fmla="*/ 85912 h 471394"/>
                <a:gd name="connsiteX4" fmla="*/ 345141 w 668617"/>
                <a:gd name="connsiteY4" fmla="*/ 9712 h 471394"/>
                <a:gd name="connsiteX5" fmla="*/ 138952 w 668617"/>
                <a:gd name="connsiteY5" fmla="*/ 27640 h 471394"/>
                <a:gd name="connsiteX6" fmla="*/ 0 w 668617"/>
                <a:gd name="connsiteY6" fmla="*/ 130735 h 471394"/>
                <a:gd name="connsiteX0" fmla="*/ 667870 w 670858"/>
                <a:gd name="connsiteY0" fmla="*/ 466911 h 466911"/>
                <a:gd name="connsiteX1" fmla="*/ 663388 w 670858"/>
                <a:gd name="connsiteY1" fmla="*/ 318994 h 466911"/>
                <a:gd name="connsiteX2" fmla="*/ 623047 w 670858"/>
                <a:gd name="connsiteY2" fmla="*/ 215900 h 466911"/>
                <a:gd name="connsiteX3" fmla="*/ 497541 w 670858"/>
                <a:gd name="connsiteY3" fmla="*/ 85912 h 466911"/>
                <a:gd name="connsiteX4" fmla="*/ 345141 w 670858"/>
                <a:gd name="connsiteY4" fmla="*/ 9712 h 466911"/>
                <a:gd name="connsiteX5" fmla="*/ 138952 w 670858"/>
                <a:gd name="connsiteY5" fmla="*/ 27640 h 466911"/>
                <a:gd name="connsiteX6" fmla="*/ 0 w 670858"/>
                <a:gd name="connsiteY6" fmla="*/ 130735 h 466911"/>
                <a:gd name="connsiteX0" fmla="*/ 667870 w 670858"/>
                <a:gd name="connsiteY0" fmla="*/ 465417 h 465417"/>
                <a:gd name="connsiteX1" fmla="*/ 663388 w 670858"/>
                <a:gd name="connsiteY1" fmla="*/ 317500 h 465417"/>
                <a:gd name="connsiteX2" fmla="*/ 623047 w 670858"/>
                <a:gd name="connsiteY2" fmla="*/ 214406 h 465417"/>
                <a:gd name="connsiteX3" fmla="*/ 515470 w 670858"/>
                <a:gd name="connsiteY3" fmla="*/ 75453 h 465417"/>
                <a:gd name="connsiteX4" fmla="*/ 345141 w 670858"/>
                <a:gd name="connsiteY4" fmla="*/ 8218 h 465417"/>
                <a:gd name="connsiteX5" fmla="*/ 138952 w 670858"/>
                <a:gd name="connsiteY5" fmla="*/ 26146 h 465417"/>
                <a:gd name="connsiteX6" fmla="*/ 0 w 670858"/>
                <a:gd name="connsiteY6" fmla="*/ 129241 h 465417"/>
                <a:gd name="connsiteX0" fmla="*/ 667870 w 670859"/>
                <a:gd name="connsiteY0" fmla="*/ 465417 h 465417"/>
                <a:gd name="connsiteX1" fmla="*/ 663388 w 670859"/>
                <a:gd name="connsiteY1" fmla="*/ 317500 h 465417"/>
                <a:gd name="connsiteX2" fmla="*/ 623047 w 670859"/>
                <a:gd name="connsiteY2" fmla="*/ 187512 h 465417"/>
                <a:gd name="connsiteX3" fmla="*/ 515470 w 670859"/>
                <a:gd name="connsiteY3" fmla="*/ 75453 h 465417"/>
                <a:gd name="connsiteX4" fmla="*/ 345141 w 670859"/>
                <a:gd name="connsiteY4" fmla="*/ 8218 h 465417"/>
                <a:gd name="connsiteX5" fmla="*/ 138952 w 670859"/>
                <a:gd name="connsiteY5" fmla="*/ 26146 h 465417"/>
                <a:gd name="connsiteX6" fmla="*/ 0 w 670859"/>
                <a:gd name="connsiteY6" fmla="*/ 129241 h 465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0859" h="465417">
                  <a:moveTo>
                    <a:pt x="667870" y="465417"/>
                  </a:moveTo>
                  <a:cubicBezTo>
                    <a:pt x="667123" y="443752"/>
                    <a:pt x="670859" y="363818"/>
                    <a:pt x="663388" y="317500"/>
                  </a:cubicBezTo>
                  <a:cubicBezTo>
                    <a:pt x="655918" y="271183"/>
                    <a:pt x="647700" y="227853"/>
                    <a:pt x="623047" y="187512"/>
                  </a:cubicBezTo>
                  <a:cubicBezTo>
                    <a:pt x="598394" y="147171"/>
                    <a:pt x="561788" y="105335"/>
                    <a:pt x="515470" y="75453"/>
                  </a:cubicBezTo>
                  <a:cubicBezTo>
                    <a:pt x="469152" y="45571"/>
                    <a:pt x="407894" y="16436"/>
                    <a:pt x="345141" y="8218"/>
                  </a:cubicBezTo>
                  <a:cubicBezTo>
                    <a:pt x="282388" y="0"/>
                    <a:pt x="196475" y="5976"/>
                    <a:pt x="138952" y="26146"/>
                  </a:cubicBezTo>
                  <a:cubicBezTo>
                    <a:pt x="81429" y="46316"/>
                    <a:pt x="79935" y="75453"/>
                    <a:pt x="0" y="129241"/>
                  </a:cubicBezTo>
                </a:path>
              </a:pathLst>
            </a:cu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8" name="Object 12"/>
            <p:cNvGraphicFramePr>
              <a:graphicFrameLocks noChangeAspect="1"/>
            </p:cNvGraphicFramePr>
            <p:nvPr/>
          </p:nvGraphicFramePr>
          <p:xfrm>
            <a:off x="5479522" y="4845050"/>
            <a:ext cx="214518" cy="234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66" name="Equation" r:id="rId10" imgW="126835" imgH="139518" progId="Equation.DSMT4">
                    <p:embed/>
                  </p:oleObj>
                </mc:Choice>
                <mc:Fallback>
                  <p:oleObj name="Equation" r:id="rId10" imgW="126835" imgH="139518" progId="Equation.DSMT4">
                    <p:embed/>
                    <p:pic>
                      <p:nvPicPr>
                        <p:cNvPr id="0" name="Picture 1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79522" y="4845050"/>
                          <a:ext cx="214518" cy="234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9" name="Object 12"/>
            <p:cNvGraphicFramePr>
              <a:graphicFrameLocks noChangeAspect="1"/>
            </p:cNvGraphicFramePr>
            <p:nvPr/>
          </p:nvGraphicFramePr>
          <p:xfrm>
            <a:off x="4285192" y="3757614"/>
            <a:ext cx="234950" cy="277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67" name="Equation" r:id="rId12" imgW="139579" imgH="164957" progId="Equation.DSMT4">
                    <p:embed/>
                  </p:oleObj>
                </mc:Choice>
                <mc:Fallback>
                  <p:oleObj name="Equation" r:id="rId12" imgW="139579" imgH="164957" progId="Equation.DSMT4">
                    <p:embed/>
                    <p:pic>
                      <p:nvPicPr>
                        <p:cNvPr id="0" name="Picture 1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5192" y="3757614"/>
                          <a:ext cx="234950" cy="2778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2"/>
            <p:cNvGraphicFramePr>
              <a:graphicFrameLocks noChangeAspect="1"/>
            </p:cNvGraphicFramePr>
            <p:nvPr/>
          </p:nvGraphicFramePr>
          <p:xfrm>
            <a:off x="3661834" y="4187297"/>
            <a:ext cx="192088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68" name="Equation" r:id="rId14" imgW="114102" imgH="126780" progId="Equation.DSMT4">
                    <p:embed/>
                  </p:oleObj>
                </mc:Choice>
                <mc:Fallback>
                  <p:oleObj name="Equation" r:id="rId14" imgW="114102" imgH="126780" progId="Equation.DSMT4">
                    <p:embed/>
                    <p:pic>
                      <p:nvPicPr>
                        <p:cNvPr id="0" name="Picture 1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1834" y="4187297"/>
                          <a:ext cx="192088" cy="2127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12"/>
            <p:cNvGraphicFramePr>
              <a:graphicFrameLocks noChangeAspect="1"/>
            </p:cNvGraphicFramePr>
            <p:nvPr/>
          </p:nvGraphicFramePr>
          <p:xfrm>
            <a:off x="5093229" y="4026959"/>
            <a:ext cx="192087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69" name="Equation" r:id="rId16" imgW="114102" imgH="126780" progId="Equation.DSMT4">
                    <p:embed/>
                  </p:oleObj>
                </mc:Choice>
                <mc:Fallback>
                  <p:oleObj name="Equation" r:id="rId16" imgW="114102" imgH="126780" progId="Equation.DSMT4">
                    <p:embed/>
                    <p:pic>
                      <p:nvPicPr>
                        <p:cNvPr id="0" name="Picture 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93229" y="4026959"/>
                          <a:ext cx="192087" cy="2127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237334"/>
              </p:ext>
            </p:extLst>
          </p:nvPr>
        </p:nvGraphicFramePr>
        <p:xfrm>
          <a:off x="247650" y="965200"/>
          <a:ext cx="8482013" cy="282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0" name="Equation" r:id="rId17" imgW="6083280" imgH="2031840" progId="Equation.DSMT4">
                  <p:embed/>
                </p:oleObj>
              </mc:Choice>
              <mc:Fallback>
                <p:oleObj name="Equation" r:id="rId17" imgW="6083280" imgH="2031840" progId="Equation.DSMT4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965200"/>
                        <a:ext cx="8482013" cy="282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85821" y="5979683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Abraham de </a:t>
            </a:r>
            <a:r>
              <a:rPr lang="en-US" sz="18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Moivre</a:t>
            </a:r>
            <a:endParaRPr lang="en-US" sz="18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6475641" y="3230200"/>
            <a:ext cx="2095238" cy="2666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-4416"/>
            <a:ext cx="7772400" cy="673489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Roots of a Complex Number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66467"/>
              </p:ext>
            </p:extLst>
          </p:nvPr>
        </p:nvGraphicFramePr>
        <p:xfrm>
          <a:off x="708025" y="2119313"/>
          <a:ext cx="80565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4" imgW="5956200" imgH="507960" progId="Equation.DSMT4">
                  <p:embed/>
                </p:oleObj>
              </mc:Choice>
              <mc:Fallback>
                <p:oleObj name="Equation" r:id="rId4" imgW="5956200" imgH="50796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2119313"/>
                        <a:ext cx="805656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F4CF6-9AD2-42E7-AAED-88ED429C624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3959224" y="733425"/>
          <a:ext cx="841376" cy="576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6" imgW="444114" imgH="304536" progId="Equation.DSMT4">
                  <p:embed/>
                </p:oleObj>
              </mc:Choice>
              <mc:Fallback>
                <p:oleObj name="Equation" r:id="rId6" imgW="444114" imgH="304536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9224" y="733425"/>
                        <a:ext cx="841376" cy="57694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9" name="Object 23"/>
          <p:cNvGraphicFramePr>
            <a:graphicFrameLocks noChangeAspect="1"/>
          </p:cNvGraphicFramePr>
          <p:nvPr/>
        </p:nvGraphicFramePr>
        <p:xfrm>
          <a:off x="1636713" y="4840288"/>
          <a:ext cx="62484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8" imgW="6248160" imgH="1676160" progId="Equation.DSMT4">
                  <p:embed/>
                </p:oleObj>
              </mc:Choice>
              <mc:Fallback>
                <p:oleObj name="Equation" r:id="rId8" imgW="6248160" imgH="167616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713" y="4840288"/>
                        <a:ext cx="62484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0" name="Object 24"/>
          <p:cNvGraphicFramePr>
            <a:graphicFrameLocks noChangeAspect="1"/>
          </p:cNvGraphicFramePr>
          <p:nvPr/>
        </p:nvGraphicFramePr>
        <p:xfrm>
          <a:off x="698767" y="3409951"/>
          <a:ext cx="7746468" cy="1038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Equation" r:id="rId10" imgW="5879880" imgH="787320" progId="Equation.DSMT4">
                  <p:embed/>
                </p:oleObj>
              </mc:Choice>
              <mc:Fallback>
                <p:oleObj name="Equation" r:id="rId10" imgW="5879880" imgH="78732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767" y="3409951"/>
                        <a:ext cx="7746468" cy="10382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76325" y="1571625"/>
            <a:ext cx="6596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In this case the results depend on how </a:t>
            </a:r>
            <a:r>
              <a:rPr lang="en-US" sz="2000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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 is measured.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6946" y="0"/>
            <a:ext cx="7772400" cy="706941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Roots of a Complex Number (cont.)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925525"/>
              </p:ext>
            </p:extLst>
          </p:nvPr>
        </p:nvGraphicFramePr>
        <p:xfrm>
          <a:off x="414338" y="1955800"/>
          <a:ext cx="7559675" cy="454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1" name="Equation" r:id="rId4" imgW="5003640" imgH="3009600" progId="Equation.DSMT4">
                  <p:embed/>
                </p:oleObj>
              </mc:Choice>
              <mc:Fallback>
                <p:oleObj name="Equation" r:id="rId4" imgW="5003640" imgH="3009600" progId="Equation.DSMT4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8" y="1955800"/>
                        <a:ext cx="7559675" cy="454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49" name="Group 49"/>
          <p:cNvGrpSpPr>
            <a:grpSpLocks/>
          </p:cNvGrpSpPr>
          <p:nvPr/>
        </p:nvGrpSpPr>
        <p:grpSpPr bwMode="auto">
          <a:xfrm>
            <a:off x="3584587" y="974731"/>
            <a:ext cx="2166944" cy="2016132"/>
            <a:chOff x="2258" y="614"/>
            <a:chExt cx="1365" cy="1270"/>
          </a:xfrm>
        </p:grpSpPr>
        <p:sp>
          <p:nvSpPr>
            <p:cNvPr id="10276" name="Line 5"/>
            <p:cNvSpPr>
              <a:spLocks noChangeShapeType="1"/>
            </p:cNvSpPr>
            <p:nvPr/>
          </p:nvSpPr>
          <p:spPr bwMode="auto">
            <a:xfrm>
              <a:off x="2722" y="858"/>
              <a:ext cx="0" cy="10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Line 6"/>
            <p:cNvSpPr>
              <a:spLocks noChangeShapeType="1"/>
            </p:cNvSpPr>
            <p:nvPr/>
          </p:nvSpPr>
          <p:spPr bwMode="auto">
            <a:xfrm>
              <a:off x="2363" y="1398"/>
              <a:ext cx="10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Text Box 7"/>
            <p:cNvSpPr txBox="1">
              <a:spLocks noChangeArrowheads="1"/>
            </p:cNvSpPr>
            <p:nvPr/>
          </p:nvSpPr>
          <p:spPr bwMode="auto">
            <a:xfrm>
              <a:off x="2284" y="831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 dirty="0"/>
                <a:t>z</a:t>
              </a:r>
              <a:endParaRPr lang="en-US" baseline="-25000" dirty="0"/>
            </a:p>
          </p:txBody>
        </p:sp>
        <p:sp>
          <p:nvSpPr>
            <p:cNvPr id="10279" name="Oval 8"/>
            <p:cNvSpPr>
              <a:spLocks noChangeArrowheads="1"/>
            </p:cNvSpPr>
            <p:nvPr/>
          </p:nvSpPr>
          <p:spPr bwMode="auto">
            <a:xfrm>
              <a:off x="2704" y="1788"/>
              <a:ext cx="36" cy="3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Text Box 9"/>
            <p:cNvSpPr txBox="1">
              <a:spLocks noChangeArrowheads="1"/>
            </p:cNvSpPr>
            <p:nvPr/>
          </p:nvSpPr>
          <p:spPr bwMode="auto">
            <a:xfrm>
              <a:off x="3396" y="1264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 dirty="0"/>
                <a:t>x</a:t>
              </a:r>
              <a:endParaRPr lang="en-US" sz="1800" baseline="-25000" dirty="0"/>
            </a:p>
          </p:txBody>
        </p:sp>
        <p:sp>
          <p:nvSpPr>
            <p:cNvPr id="10281" name="Text Box 10"/>
            <p:cNvSpPr txBox="1">
              <a:spLocks noChangeArrowheads="1"/>
            </p:cNvSpPr>
            <p:nvPr/>
          </p:nvSpPr>
          <p:spPr bwMode="auto">
            <a:xfrm>
              <a:off x="2649" y="614"/>
              <a:ext cx="1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 dirty="0"/>
                <a:t>y</a:t>
              </a:r>
              <a:endParaRPr lang="en-US" sz="1800" baseline="-25000" dirty="0"/>
            </a:p>
          </p:txBody>
        </p:sp>
        <p:sp>
          <p:nvSpPr>
            <p:cNvPr id="10282" name="Line 11"/>
            <p:cNvSpPr>
              <a:spLocks noChangeShapeType="1"/>
            </p:cNvSpPr>
            <p:nvPr/>
          </p:nvSpPr>
          <p:spPr bwMode="auto">
            <a:xfrm flipH="1">
              <a:off x="2719" y="1399"/>
              <a:ext cx="0" cy="3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Oval 32"/>
            <p:cNvSpPr>
              <a:spLocks noChangeArrowheads="1"/>
            </p:cNvSpPr>
            <p:nvPr/>
          </p:nvSpPr>
          <p:spPr bwMode="auto">
            <a:xfrm>
              <a:off x="2258" y="880"/>
              <a:ext cx="234" cy="23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47" name="Object 38"/>
            <p:cNvGraphicFramePr>
              <a:graphicFrameLocks noChangeAspect="1"/>
            </p:cNvGraphicFramePr>
            <p:nvPr/>
          </p:nvGraphicFramePr>
          <p:xfrm>
            <a:off x="2752" y="1695"/>
            <a:ext cx="217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2" name="Equation" r:id="rId6" imgW="253670" imgH="177569" progId="Equation.DSMT4">
                    <p:embed/>
                  </p:oleObj>
                </mc:Choice>
                <mc:Fallback>
                  <p:oleObj name="Equation" r:id="rId6" imgW="253670" imgH="177569" progId="Equation.DSMT4">
                    <p:embed/>
                    <p:pic>
                      <p:nvPicPr>
                        <p:cNvPr id="0" name="Picture 1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2" y="1695"/>
                          <a:ext cx="217" cy="1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50" name="Group 48"/>
          <p:cNvGrpSpPr>
            <a:grpSpLocks/>
          </p:cNvGrpSpPr>
          <p:nvPr/>
        </p:nvGrpSpPr>
        <p:grpSpPr bwMode="auto">
          <a:xfrm>
            <a:off x="6367488" y="1060455"/>
            <a:ext cx="2022482" cy="1906593"/>
            <a:chOff x="4011" y="668"/>
            <a:chExt cx="1274" cy="1201"/>
          </a:xfrm>
        </p:grpSpPr>
        <p:sp>
          <p:nvSpPr>
            <p:cNvPr id="10264" name="Line 22"/>
            <p:cNvSpPr>
              <a:spLocks noChangeShapeType="1"/>
            </p:cNvSpPr>
            <p:nvPr/>
          </p:nvSpPr>
          <p:spPr bwMode="auto">
            <a:xfrm>
              <a:off x="4370" y="898"/>
              <a:ext cx="0" cy="9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Line 23"/>
            <p:cNvSpPr>
              <a:spLocks noChangeShapeType="1"/>
            </p:cNvSpPr>
            <p:nvPr/>
          </p:nvSpPr>
          <p:spPr bwMode="auto">
            <a:xfrm>
              <a:off x="4011" y="1438"/>
              <a:ext cx="10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Oval 25"/>
            <p:cNvSpPr>
              <a:spLocks noChangeArrowheads="1"/>
            </p:cNvSpPr>
            <p:nvPr/>
          </p:nvSpPr>
          <p:spPr bwMode="auto">
            <a:xfrm>
              <a:off x="4352" y="1132"/>
              <a:ext cx="36" cy="3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7" name="Text Box 26"/>
            <p:cNvSpPr txBox="1">
              <a:spLocks noChangeArrowheads="1"/>
            </p:cNvSpPr>
            <p:nvPr/>
          </p:nvSpPr>
          <p:spPr bwMode="auto">
            <a:xfrm>
              <a:off x="5058" y="131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 dirty="0"/>
                <a:t>u</a:t>
              </a:r>
              <a:endParaRPr lang="en-US" sz="1800" baseline="-25000" dirty="0"/>
            </a:p>
          </p:txBody>
        </p:sp>
        <p:sp>
          <p:nvSpPr>
            <p:cNvPr id="10268" name="Text Box 27"/>
            <p:cNvSpPr txBox="1">
              <a:spLocks noChangeArrowheads="1"/>
            </p:cNvSpPr>
            <p:nvPr/>
          </p:nvSpPr>
          <p:spPr bwMode="auto">
            <a:xfrm>
              <a:off x="4276" y="668"/>
              <a:ext cx="1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 dirty="0"/>
                <a:t>v</a:t>
              </a:r>
              <a:endParaRPr lang="en-US" sz="1800" baseline="-25000" dirty="0"/>
            </a:p>
          </p:txBody>
        </p:sp>
        <p:sp>
          <p:nvSpPr>
            <p:cNvPr id="10269" name="Text Box 31"/>
            <p:cNvSpPr txBox="1">
              <a:spLocks noChangeArrowheads="1"/>
            </p:cNvSpPr>
            <p:nvPr/>
          </p:nvSpPr>
          <p:spPr bwMode="auto">
            <a:xfrm>
              <a:off x="4664" y="847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w</a:t>
              </a:r>
              <a:endParaRPr lang="en-US" baseline="-25000"/>
            </a:p>
          </p:txBody>
        </p:sp>
        <p:sp>
          <p:nvSpPr>
            <p:cNvPr id="10270" name="Oval 40"/>
            <p:cNvSpPr>
              <a:spLocks noChangeArrowheads="1"/>
            </p:cNvSpPr>
            <p:nvPr/>
          </p:nvSpPr>
          <p:spPr bwMode="auto">
            <a:xfrm>
              <a:off x="4666" y="888"/>
              <a:ext cx="234" cy="23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Oval 41"/>
            <p:cNvSpPr>
              <a:spLocks noChangeArrowheads="1"/>
            </p:cNvSpPr>
            <p:nvPr/>
          </p:nvSpPr>
          <p:spPr bwMode="auto">
            <a:xfrm>
              <a:off x="4096" y="1580"/>
              <a:ext cx="36" cy="3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Oval 42"/>
            <p:cNvSpPr>
              <a:spLocks noChangeArrowheads="1"/>
            </p:cNvSpPr>
            <p:nvPr/>
          </p:nvSpPr>
          <p:spPr bwMode="auto">
            <a:xfrm>
              <a:off x="4612" y="1580"/>
              <a:ext cx="36" cy="3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Line 43"/>
            <p:cNvSpPr>
              <a:spLocks noChangeShapeType="1"/>
            </p:cNvSpPr>
            <p:nvPr/>
          </p:nvSpPr>
          <p:spPr bwMode="auto">
            <a:xfrm flipV="1">
              <a:off x="4368" y="1160"/>
              <a:ext cx="0" cy="2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Line 44"/>
            <p:cNvSpPr>
              <a:spLocks noChangeShapeType="1"/>
            </p:cNvSpPr>
            <p:nvPr/>
          </p:nvSpPr>
          <p:spPr bwMode="auto">
            <a:xfrm>
              <a:off x="4368" y="1428"/>
              <a:ext cx="248" cy="1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Line 45"/>
            <p:cNvSpPr>
              <a:spLocks noChangeShapeType="1"/>
            </p:cNvSpPr>
            <p:nvPr/>
          </p:nvSpPr>
          <p:spPr bwMode="auto">
            <a:xfrm flipH="1">
              <a:off x="4120" y="1432"/>
              <a:ext cx="240" cy="1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43" name="Object 39"/>
          <p:cNvGraphicFramePr>
            <a:graphicFrameLocks noChangeAspect="1"/>
          </p:cNvGraphicFramePr>
          <p:nvPr/>
        </p:nvGraphicFramePr>
        <p:xfrm>
          <a:off x="4965700" y="1012825"/>
          <a:ext cx="1587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3" name="Equation" r:id="rId8" imgW="1155199" imgH="304668" progId="Equation.DSMT4">
                  <p:embed/>
                </p:oleObj>
              </mc:Choice>
              <mc:Fallback>
                <p:oleObj name="Equation" r:id="rId8" imgW="1155199" imgH="304668" progId="Equation.DSMT4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0" y="1012825"/>
                        <a:ext cx="1587500" cy="419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52" name="Group 69"/>
          <p:cNvGrpSpPr>
            <a:grpSpLocks/>
          </p:cNvGrpSpPr>
          <p:nvPr/>
        </p:nvGrpSpPr>
        <p:grpSpPr bwMode="auto">
          <a:xfrm>
            <a:off x="6815172" y="3154370"/>
            <a:ext cx="2262199" cy="2160596"/>
            <a:chOff x="4269" y="2019"/>
            <a:chExt cx="1425" cy="1361"/>
          </a:xfrm>
        </p:grpSpPr>
        <p:sp>
          <p:nvSpPr>
            <p:cNvPr id="10254" name="Line 51"/>
            <p:cNvSpPr>
              <a:spLocks noChangeShapeType="1"/>
            </p:cNvSpPr>
            <p:nvPr/>
          </p:nvSpPr>
          <p:spPr bwMode="auto">
            <a:xfrm>
              <a:off x="4794" y="2250"/>
              <a:ext cx="0" cy="9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52"/>
            <p:cNvSpPr>
              <a:spLocks noChangeShapeType="1"/>
            </p:cNvSpPr>
            <p:nvPr/>
          </p:nvSpPr>
          <p:spPr bwMode="auto">
            <a:xfrm>
              <a:off x="4435" y="2790"/>
              <a:ext cx="10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Oval 53"/>
            <p:cNvSpPr>
              <a:spLocks noChangeArrowheads="1"/>
            </p:cNvSpPr>
            <p:nvPr/>
          </p:nvSpPr>
          <p:spPr bwMode="auto">
            <a:xfrm>
              <a:off x="4638" y="2494"/>
              <a:ext cx="36" cy="3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Text Box 54"/>
            <p:cNvSpPr txBox="1">
              <a:spLocks noChangeArrowheads="1"/>
            </p:cNvSpPr>
            <p:nvPr/>
          </p:nvSpPr>
          <p:spPr bwMode="auto">
            <a:xfrm>
              <a:off x="5467" y="2665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aseline="-25000" dirty="0"/>
                <a:t>Re</a:t>
              </a:r>
            </a:p>
          </p:txBody>
        </p:sp>
        <p:sp>
          <p:nvSpPr>
            <p:cNvPr id="10258" name="Text Box 55"/>
            <p:cNvSpPr txBox="1">
              <a:spLocks noChangeArrowheads="1"/>
            </p:cNvSpPr>
            <p:nvPr/>
          </p:nvSpPr>
          <p:spPr bwMode="auto">
            <a:xfrm>
              <a:off x="4670" y="2019"/>
              <a:ext cx="26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 err="1"/>
                <a:t>Im</a:t>
              </a:r>
              <a:endParaRPr lang="en-US" sz="1400" baseline="-25000" dirty="0"/>
            </a:p>
          </p:txBody>
        </p:sp>
        <p:sp>
          <p:nvSpPr>
            <p:cNvPr id="10259" name="Oval 58"/>
            <p:cNvSpPr>
              <a:spLocks noChangeArrowheads="1"/>
            </p:cNvSpPr>
            <p:nvPr/>
          </p:nvSpPr>
          <p:spPr bwMode="auto">
            <a:xfrm>
              <a:off x="4620" y="3032"/>
              <a:ext cx="36" cy="3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Oval 59"/>
            <p:cNvSpPr>
              <a:spLocks noChangeArrowheads="1"/>
            </p:cNvSpPr>
            <p:nvPr/>
          </p:nvSpPr>
          <p:spPr bwMode="auto">
            <a:xfrm>
              <a:off x="5106" y="2770"/>
              <a:ext cx="36" cy="3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Line 60"/>
            <p:cNvSpPr>
              <a:spLocks noChangeShapeType="1"/>
            </p:cNvSpPr>
            <p:nvPr/>
          </p:nvSpPr>
          <p:spPr bwMode="auto">
            <a:xfrm flipH="1" flipV="1">
              <a:off x="4664" y="2528"/>
              <a:ext cx="128" cy="2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61"/>
            <p:cNvSpPr>
              <a:spLocks noChangeShapeType="1"/>
            </p:cNvSpPr>
            <p:nvPr/>
          </p:nvSpPr>
          <p:spPr bwMode="auto">
            <a:xfrm>
              <a:off x="4792" y="2788"/>
              <a:ext cx="31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Line 62"/>
            <p:cNvSpPr>
              <a:spLocks noChangeShapeType="1"/>
            </p:cNvSpPr>
            <p:nvPr/>
          </p:nvSpPr>
          <p:spPr bwMode="auto">
            <a:xfrm flipH="1">
              <a:off x="4648" y="2788"/>
              <a:ext cx="144" cy="2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44" name="Object 66"/>
            <p:cNvGraphicFramePr>
              <a:graphicFrameLocks noChangeAspect="1"/>
            </p:cNvGraphicFramePr>
            <p:nvPr/>
          </p:nvGraphicFramePr>
          <p:xfrm>
            <a:off x="4948" y="2535"/>
            <a:ext cx="346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4" name="Equation" r:id="rId10" imgW="368140" imgH="203112" progId="Equation.DSMT4">
                    <p:embed/>
                  </p:oleObj>
                </mc:Choice>
                <mc:Fallback>
                  <p:oleObj name="Equation" r:id="rId10" imgW="368140" imgH="203112" progId="Equation.DSMT4">
                    <p:embed/>
                    <p:pic>
                      <p:nvPicPr>
                        <p:cNvPr id="0" name="Picture 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8" y="2535"/>
                          <a:ext cx="346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5" name="Object 67"/>
            <p:cNvGraphicFramePr>
              <a:graphicFrameLocks noChangeAspect="1"/>
            </p:cNvGraphicFramePr>
            <p:nvPr/>
          </p:nvGraphicFramePr>
          <p:xfrm>
            <a:off x="4341" y="2302"/>
            <a:ext cx="444" cy="1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5" name="Equation" r:id="rId12" imgW="507780" imgH="203112" progId="Equation.DSMT4">
                    <p:embed/>
                  </p:oleObj>
                </mc:Choice>
                <mc:Fallback>
                  <p:oleObj name="Equation" r:id="rId12" imgW="507780" imgH="203112" progId="Equation.DSMT4">
                    <p:embed/>
                    <p:pic>
                      <p:nvPicPr>
                        <p:cNvPr id="0" name="Picture 1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1" y="2302"/>
                          <a:ext cx="444" cy="1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6" name="Object 68"/>
            <p:cNvGraphicFramePr>
              <a:graphicFrameLocks noChangeAspect="1"/>
            </p:cNvGraphicFramePr>
            <p:nvPr/>
          </p:nvGraphicFramePr>
          <p:xfrm>
            <a:off x="4269" y="3201"/>
            <a:ext cx="459" cy="1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6" name="Equation" r:id="rId14" imgW="520474" imgH="203112" progId="Equation.DSMT4">
                    <p:embed/>
                  </p:oleObj>
                </mc:Choice>
                <mc:Fallback>
                  <p:oleObj name="Equation" r:id="rId14" imgW="520474" imgH="203112" progId="Equation.DSMT4">
                    <p:embed/>
                    <p:pic>
                      <p:nvPicPr>
                        <p:cNvPr id="0" name="Picture 1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9" y="3201"/>
                          <a:ext cx="459" cy="1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53" name="Text Box 70"/>
          <p:cNvSpPr txBox="1">
            <a:spLocks noChangeArrowheads="1"/>
          </p:cNvSpPr>
          <p:nvPr/>
        </p:nvSpPr>
        <p:spPr bwMode="auto">
          <a:xfrm>
            <a:off x="7860136" y="4619394"/>
            <a:ext cx="871266" cy="64633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Cube root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unity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200" i="1" dirty="0" smtClean="0">
                <a:latin typeface="+mn-lt"/>
                <a:cs typeface="Arial" pitchFamily="34" charset="0"/>
              </a:rPr>
              <a:t>n</a:t>
            </a:r>
            <a:r>
              <a:rPr lang="en-US" sz="1200" dirty="0" smtClean="0">
                <a:latin typeface="+mn-lt"/>
                <a:cs typeface="Arial" pitchFamily="34" charset="0"/>
              </a:rPr>
              <a:t> = 3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F4CF6-9AD2-42E7-AAED-88ED429C624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10284" name="Object 39"/>
          <p:cNvGraphicFramePr>
            <a:graphicFrameLocks noChangeAspect="1"/>
          </p:cNvGraphicFramePr>
          <p:nvPr/>
        </p:nvGraphicFramePr>
        <p:xfrm>
          <a:off x="5327379" y="1518657"/>
          <a:ext cx="855662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7" name="Equation" r:id="rId16" imgW="622030" imgH="165028" progId="Equation.DSMT4">
                  <p:embed/>
                </p:oleObj>
              </mc:Choice>
              <mc:Fallback>
                <p:oleObj name="Equation" r:id="rId16" imgW="622030" imgH="165028" progId="Equation.DSMT4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7379" y="1518657"/>
                        <a:ext cx="855662" cy="2270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352425" y="1152525"/>
            <a:ext cx="2092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66FF"/>
                </a:solidFill>
                <a:latin typeface="Arial" pitchFamily="34" charset="0"/>
                <a:cs typeface="Arial" pitchFamily="34" charset="0"/>
              </a:rPr>
              <a:t>Example (cont.)</a:t>
            </a:r>
            <a:endParaRPr lang="en-US" sz="2000" b="1" dirty="0">
              <a:solidFill>
                <a:srgbClr val="FF66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-1"/>
            <a:ext cx="7772400" cy="847726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Some Applications of Complex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F4CF6-9AD2-42E7-AAED-88ED429C624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95151" y="1280159"/>
            <a:ext cx="7578550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Phasor-domain analysis in physics and engineering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Laplace and Fourier transforms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Series expansions (Taylor, Laurent) 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Evaluation of integrals 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Asymptotics (method of steepest descent)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Conformal Mapping (solution of Laplace’s equation)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Radiation physics (branch cuts, poles)  </a:t>
            </a:r>
            <a:endParaRPr lang="en-US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69925" y="0"/>
            <a:ext cx="7772400" cy="680224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Complex Arithmetic and Algebra</a:t>
            </a:r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596298" y="908434"/>
            <a:ext cx="8133815" cy="83099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A complex number </a:t>
            </a:r>
            <a:r>
              <a:rPr lang="en-US" i="1" dirty="0">
                <a:solidFill>
                  <a:srgbClr val="0000FF"/>
                </a:solidFill>
              </a:rPr>
              <a:t>z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 may be thought of simply as an ordered pair of real numbers </a:t>
            </a:r>
            <a:r>
              <a:rPr lang="en-US" sz="2000" b="1" dirty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0000FF"/>
                </a:solidFill>
              </a:rPr>
              <a:t>x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>
                <a:solidFill>
                  <a:srgbClr val="0000FF"/>
                </a:solidFill>
              </a:rPr>
              <a:t>y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 with rules for addition, multiplication, etc. </a:t>
            </a:r>
            <a:endParaRPr lang="en-US" sz="2000" dirty="0">
              <a:solidFill>
                <a:srgbClr val="0000FF"/>
              </a:solidFill>
              <a:latin typeface="Arial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842188"/>
              </p:ext>
            </p:extLst>
          </p:nvPr>
        </p:nvGraphicFramePr>
        <p:xfrm>
          <a:off x="763420" y="2090604"/>
          <a:ext cx="6507162" cy="135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Equation" r:id="rId4" imgW="3898800" imgH="812520" progId="Equation.DSMT4">
                  <p:embed/>
                </p:oleObj>
              </mc:Choice>
              <mc:Fallback>
                <p:oleObj name="Equation" r:id="rId4" imgW="3898800" imgH="812520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420" y="2090604"/>
                        <a:ext cx="6507162" cy="1354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F4CF6-9AD2-42E7-AAED-88ED429C624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215249" y="3565934"/>
            <a:ext cx="2733675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Note: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In Euler's formula, the angle </a:t>
            </a:r>
            <a:r>
              <a:rPr lang="en-US" sz="1400" i="1" dirty="0" smtClean="0">
                <a:latin typeface="Arial" pitchFamily="34" charset="0"/>
                <a:cs typeface="Arial" pitchFamily="34" charset="0"/>
                <a:sym typeface="Symbol"/>
              </a:rPr>
              <a:t></a:t>
            </a:r>
            <a:r>
              <a:rPr lang="en-US" sz="1400" dirty="0" smtClean="0">
                <a:latin typeface="Arial" pitchFamily="34" charset="0"/>
                <a:cs typeface="Arial" pitchFamily="34" charset="0"/>
                <a:sym typeface="Symbol"/>
              </a:rPr>
              <a:t>  must be in </a:t>
            </a:r>
            <a:r>
              <a:rPr lang="en-US" sz="1400" u="sng" dirty="0" smtClean="0">
                <a:latin typeface="Arial" pitchFamily="34" charset="0"/>
                <a:cs typeface="Arial" pitchFamily="34" charset="0"/>
                <a:sym typeface="Symbol"/>
              </a:rPr>
              <a:t>radians</a:t>
            </a:r>
            <a:r>
              <a:rPr lang="en-US" sz="1400" dirty="0" smtClean="0">
                <a:latin typeface="Arial" pitchFamily="34" charset="0"/>
                <a:cs typeface="Arial" pitchFamily="34" charset="0"/>
                <a:sym typeface="Symbol"/>
              </a:rPr>
              <a:t>.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00150" y="6199882"/>
            <a:ext cx="7115175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Note: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Usually we will use </a:t>
            </a:r>
            <a:r>
              <a:rPr lang="en-US" sz="1400" i="1" dirty="0" err="1" smtClean="0">
                <a:latin typeface="+mn-lt"/>
                <a:cs typeface="Arial" pitchFamily="34" charset="0"/>
              </a:rPr>
              <a:t>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to denote the square root of -1. </a:t>
            </a:r>
          </a:p>
          <a:p>
            <a:pPr algn="ctr">
              <a:spcAft>
                <a:spcPts val="1200"/>
              </a:spcAf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However, we will often switch to using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j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when we are doing an engineering example.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6699548" y="5012266"/>
            <a:ext cx="20669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Argand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diagram</a:t>
            </a:r>
          </a:p>
          <a:p>
            <a:pPr algn="ctr">
              <a:spcBef>
                <a:spcPts val="0"/>
              </a:spcBef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(polar form)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4890" y="4706752"/>
            <a:ext cx="1515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Note: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We can say that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8" name="Object 16"/>
          <p:cNvGraphicFramePr>
            <a:graphicFrameLocks noChangeAspect="1"/>
          </p:cNvGraphicFramePr>
          <p:nvPr/>
        </p:nvGraphicFramePr>
        <p:xfrm>
          <a:off x="907850" y="5252650"/>
          <a:ext cx="836730" cy="387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Equation" r:id="rId6" imgW="520474" imgH="241195" progId="Equation.DSMT4">
                  <p:embed/>
                </p:oleObj>
              </mc:Choice>
              <mc:Fallback>
                <p:oleObj name="Equation" r:id="rId6" imgW="520474" imgH="241195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7850" y="5252650"/>
                        <a:ext cx="836730" cy="3877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2319689" y="4783753"/>
            <a:ext cx="4052235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But we need to be careful to properly interpret the square root (using the </a:t>
            </a:r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principal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branch). This is what the radical sign usually denotes.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52" name="Object 104"/>
          <p:cNvGraphicFramePr>
            <a:graphicFrameLocks noChangeAspect="1"/>
          </p:cNvGraphicFramePr>
          <p:nvPr/>
        </p:nvGraphicFramePr>
        <p:xfrm>
          <a:off x="3603172" y="5652892"/>
          <a:ext cx="1119282" cy="279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Equation" r:id="rId8" imgW="1320840" imgH="330120" progId="Equation.DSMT4">
                  <p:embed/>
                </p:oleObj>
              </mc:Choice>
              <mc:Fallback>
                <p:oleObj name="Equation" r:id="rId8" imgW="1320840" imgH="330120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172" y="5652892"/>
                        <a:ext cx="1119282" cy="279821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6171974" y="2840644"/>
            <a:ext cx="2653861" cy="2058659"/>
            <a:chOff x="6128431" y="2851530"/>
            <a:chExt cx="2653861" cy="2058659"/>
          </a:xfrm>
        </p:grpSpPr>
        <p:sp>
          <p:nvSpPr>
            <p:cNvPr id="24" name="Line 6"/>
            <p:cNvSpPr>
              <a:spLocks noChangeShapeType="1"/>
            </p:cNvSpPr>
            <p:nvPr/>
          </p:nvSpPr>
          <p:spPr bwMode="auto">
            <a:xfrm>
              <a:off x="7707053" y="3368724"/>
              <a:ext cx="0" cy="15414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7"/>
            <p:cNvSpPr>
              <a:spLocks noChangeShapeType="1"/>
            </p:cNvSpPr>
            <p:nvPr/>
          </p:nvSpPr>
          <p:spPr bwMode="auto">
            <a:xfrm>
              <a:off x="6833936" y="4225975"/>
              <a:ext cx="19483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9"/>
            <p:cNvSpPr>
              <a:spLocks noChangeArrowheads="1"/>
            </p:cNvSpPr>
            <p:nvPr/>
          </p:nvSpPr>
          <p:spPr bwMode="auto">
            <a:xfrm>
              <a:off x="8217532" y="3580838"/>
              <a:ext cx="110782" cy="11078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12"/>
            <p:cNvSpPr>
              <a:spLocks noChangeShapeType="1"/>
            </p:cNvSpPr>
            <p:nvPr/>
          </p:nvSpPr>
          <p:spPr bwMode="auto">
            <a:xfrm flipH="1">
              <a:off x="7645140" y="3635424"/>
              <a:ext cx="1095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3"/>
            <p:cNvSpPr>
              <a:spLocks noChangeShapeType="1"/>
            </p:cNvSpPr>
            <p:nvPr/>
          </p:nvSpPr>
          <p:spPr bwMode="auto">
            <a:xfrm>
              <a:off x="8269029" y="4156125"/>
              <a:ext cx="1588" cy="120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4"/>
            <p:cNvSpPr>
              <a:spLocks noChangeShapeType="1"/>
            </p:cNvSpPr>
            <p:nvPr/>
          </p:nvSpPr>
          <p:spPr bwMode="auto">
            <a:xfrm flipV="1">
              <a:off x="7708640" y="3696101"/>
              <a:ext cx="501709" cy="525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Arc 16"/>
            <p:cNvSpPr>
              <a:spLocks/>
            </p:cNvSpPr>
            <p:nvPr/>
          </p:nvSpPr>
          <p:spPr bwMode="auto">
            <a:xfrm>
              <a:off x="7772397" y="3962400"/>
              <a:ext cx="321097" cy="257226"/>
            </a:xfrm>
            <a:custGeom>
              <a:avLst/>
              <a:gdLst>
                <a:gd name="T0" fmla="*/ 2 w 21600"/>
                <a:gd name="T1" fmla="*/ 0 h 17803"/>
                <a:gd name="T2" fmla="*/ 3 w 21600"/>
                <a:gd name="T3" fmla="*/ 3 h 17803"/>
                <a:gd name="T4" fmla="*/ 0 w 21600"/>
                <a:gd name="T5" fmla="*/ 3 h 17803"/>
                <a:gd name="T6" fmla="*/ 0 60000 65536"/>
                <a:gd name="T7" fmla="*/ 0 60000 65536"/>
                <a:gd name="T8" fmla="*/ 0 60000 65536"/>
                <a:gd name="T9" fmla="*/ 0 w 21600"/>
                <a:gd name="T10" fmla="*/ 0 h 17803"/>
                <a:gd name="T11" fmla="*/ 21600 w 21600"/>
                <a:gd name="T12" fmla="*/ 17803 h 178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7803" fill="none" extrusionOk="0">
                  <a:moveTo>
                    <a:pt x="12682" y="-1"/>
                  </a:moveTo>
                  <a:cubicBezTo>
                    <a:pt x="18284" y="4063"/>
                    <a:pt x="21600" y="10564"/>
                    <a:pt x="21600" y="17485"/>
                  </a:cubicBezTo>
                  <a:cubicBezTo>
                    <a:pt x="21600" y="17591"/>
                    <a:pt x="21599" y="17697"/>
                    <a:pt x="21597" y="17802"/>
                  </a:cubicBezTo>
                </a:path>
                <a:path w="21600" h="17803" stroke="0" extrusionOk="0">
                  <a:moveTo>
                    <a:pt x="12682" y="-1"/>
                  </a:moveTo>
                  <a:cubicBezTo>
                    <a:pt x="18284" y="4063"/>
                    <a:pt x="21600" y="10564"/>
                    <a:pt x="21600" y="17485"/>
                  </a:cubicBezTo>
                  <a:cubicBezTo>
                    <a:pt x="21600" y="17591"/>
                    <a:pt x="21599" y="17697"/>
                    <a:pt x="21597" y="17802"/>
                  </a:cubicBezTo>
                  <a:lnTo>
                    <a:pt x="0" y="1748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7012352"/>
                </p:ext>
              </p:extLst>
            </p:nvPr>
          </p:nvGraphicFramePr>
          <p:xfrm>
            <a:off x="8197591" y="4334853"/>
            <a:ext cx="212026" cy="233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7" name="Equation" r:id="rId10" imgW="126835" imgH="139518" progId="Equation.DSMT4">
                    <p:embed/>
                  </p:oleObj>
                </mc:Choice>
                <mc:Fallback>
                  <p:oleObj name="Equation" r:id="rId10" imgW="126835" imgH="139518" progId="Equation.DSMT4">
                    <p:embed/>
                    <p:pic>
                      <p:nvPicPr>
                        <p:cNvPr id="0" name="Picture 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97591" y="4334853"/>
                          <a:ext cx="212026" cy="2332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61829284"/>
                </p:ext>
              </p:extLst>
            </p:nvPr>
          </p:nvGraphicFramePr>
          <p:xfrm>
            <a:off x="7310053" y="3507316"/>
            <a:ext cx="224086" cy="2648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8" name="Equation" r:id="rId12" imgW="139579" imgH="164957" progId="Equation.DSMT4">
                    <p:embed/>
                  </p:oleObj>
                </mc:Choice>
                <mc:Fallback>
                  <p:oleObj name="Equation" r:id="rId12" imgW="139579" imgH="164957" progId="Equation.DSMT4">
                    <p:embed/>
                    <p:pic>
                      <p:nvPicPr>
                        <p:cNvPr id="0" name="Picture 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0053" y="3507316"/>
                          <a:ext cx="224086" cy="2648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3349875"/>
                </p:ext>
              </p:extLst>
            </p:nvPr>
          </p:nvGraphicFramePr>
          <p:xfrm>
            <a:off x="7809896" y="3675178"/>
            <a:ext cx="213260" cy="2369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9" name="Equation" r:id="rId14" imgW="114102" imgH="126780" progId="Equation.DSMT4">
                    <p:embed/>
                  </p:oleObj>
                </mc:Choice>
                <mc:Fallback>
                  <p:oleObj name="Equation" r:id="rId14" imgW="114102" imgH="126780" progId="Equation.DSMT4">
                    <p:embed/>
                    <p:pic>
                      <p:nvPicPr>
                        <p:cNvPr id="0" name="Picture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09896" y="3675178"/>
                          <a:ext cx="213260" cy="2369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31638098"/>
                </p:ext>
              </p:extLst>
            </p:nvPr>
          </p:nvGraphicFramePr>
          <p:xfrm>
            <a:off x="8141347" y="3831196"/>
            <a:ext cx="186273" cy="2607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0" name="Equation" r:id="rId16" imgW="126725" imgH="177415" progId="Equation.DSMT4">
                    <p:embed/>
                  </p:oleObj>
                </mc:Choice>
                <mc:Fallback>
                  <p:oleObj name="Equation" r:id="rId16" imgW="126725" imgH="177415" progId="Equation.DSMT4">
                    <p:embed/>
                    <p:pic>
                      <p:nvPicPr>
                        <p:cNvPr id="0" name="Picture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41347" y="3831196"/>
                          <a:ext cx="186273" cy="2607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9902903"/>
                </p:ext>
              </p:extLst>
            </p:nvPr>
          </p:nvGraphicFramePr>
          <p:xfrm>
            <a:off x="8361492" y="3361263"/>
            <a:ext cx="241357" cy="2413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1" name="Equation" r:id="rId18" imgW="126725" imgH="126725" progId="Equation.DSMT4">
                    <p:embed/>
                  </p:oleObj>
                </mc:Choice>
                <mc:Fallback>
                  <p:oleObj name="Equation" r:id="rId18" imgW="126725" imgH="126725" progId="Equation.DSMT4">
                    <p:embed/>
                    <p:pic>
                      <p:nvPicPr>
                        <p:cNvPr id="0" name="Picture 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61492" y="3361263"/>
                          <a:ext cx="241357" cy="2413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1188357"/>
                </p:ext>
              </p:extLst>
            </p:nvPr>
          </p:nvGraphicFramePr>
          <p:xfrm>
            <a:off x="7422096" y="2851530"/>
            <a:ext cx="824440" cy="325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2" name="Equation" r:id="rId20" imgW="482391" imgH="190417" progId="Equation.DSMT4">
                    <p:embed/>
                  </p:oleObj>
                </mc:Choice>
                <mc:Fallback>
                  <p:oleObj name="Equation" r:id="rId20" imgW="482391" imgH="190417" progId="Equation.DSMT4">
                    <p:embed/>
                    <p:pic>
                      <p:nvPicPr>
                        <p:cNvPr id="0" name="Picture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22096" y="2851530"/>
                          <a:ext cx="824440" cy="3254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3" name="Object 105"/>
            <p:cNvGraphicFramePr>
              <a:graphicFrameLocks noChangeAspect="1"/>
            </p:cNvGraphicFramePr>
            <p:nvPr/>
          </p:nvGraphicFramePr>
          <p:xfrm>
            <a:off x="6128431" y="3024868"/>
            <a:ext cx="989012" cy="717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3" name="Equation" r:id="rId22" imgW="698400" imgH="507960" progId="Equation.DSMT4">
                    <p:embed/>
                  </p:oleObj>
                </mc:Choice>
                <mc:Fallback>
                  <p:oleObj name="Equation" r:id="rId22" imgW="698400" imgH="507960" progId="Equation.DSMT4">
                    <p:embed/>
                    <p:pic>
                      <p:nvPicPr>
                        <p:cNvPr id="0" name="Picture 1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8431" y="3024868"/>
                          <a:ext cx="989012" cy="717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69925" y="0"/>
            <a:ext cx="7772400" cy="680224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Complex Arithmetic and Algebra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F4CF6-9AD2-42E7-AAED-88ED429C624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167745" y="1555474"/>
            <a:ext cx="2213973" cy="2898782"/>
            <a:chOff x="2159723" y="1702113"/>
            <a:chExt cx="1597028" cy="2091008"/>
          </a:xfrm>
        </p:grpSpPr>
        <p:sp>
          <p:nvSpPr>
            <p:cNvPr id="2055" name="Line 6"/>
            <p:cNvSpPr>
              <a:spLocks noChangeShapeType="1"/>
            </p:cNvSpPr>
            <p:nvPr/>
          </p:nvSpPr>
          <p:spPr bwMode="auto">
            <a:xfrm>
              <a:off x="2729637" y="2251656"/>
              <a:ext cx="0" cy="15414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Line 7"/>
            <p:cNvSpPr>
              <a:spLocks noChangeShapeType="1"/>
            </p:cNvSpPr>
            <p:nvPr/>
          </p:nvSpPr>
          <p:spPr bwMode="auto">
            <a:xfrm>
              <a:off x="2159723" y="3108907"/>
              <a:ext cx="15970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Oval 9"/>
            <p:cNvSpPr>
              <a:spLocks noChangeArrowheads="1"/>
            </p:cNvSpPr>
            <p:nvPr/>
          </p:nvSpPr>
          <p:spPr bwMode="auto">
            <a:xfrm>
              <a:off x="3242323" y="2465345"/>
              <a:ext cx="93787" cy="937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Line 12"/>
            <p:cNvSpPr>
              <a:spLocks noChangeShapeType="1"/>
            </p:cNvSpPr>
            <p:nvPr/>
          </p:nvSpPr>
          <p:spPr bwMode="auto">
            <a:xfrm flipH="1">
              <a:off x="2667724" y="2518356"/>
              <a:ext cx="1095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Line 13"/>
            <p:cNvSpPr>
              <a:spLocks noChangeShapeType="1"/>
            </p:cNvSpPr>
            <p:nvPr/>
          </p:nvSpPr>
          <p:spPr bwMode="auto">
            <a:xfrm>
              <a:off x="3291613" y="3039057"/>
              <a:ext cx="1588" cy="120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Line 14"/>
            <p:cNvSpPr>
              <a:spLocks noChangeShapeType="1"/>
            </p:cNvSpPr>
            <p:nvPr/>
          </p:nvSpPr>
          <p:spPr bwMode="auto">
            <a:xfrm flipV="1">
              <a:off x="2731224" y="2586640"/>
              <a:ext cx="492269" cy="5175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Arc 16"/>
            <p:cNvSpPr>
              <a:spLocks/>
            </p:cNvSpPr>
            <p:nvPr/>
          </p:nvSpPr>
          <p:spPr bwMode="auto">
            <a:xfrm>
              <a:off x="2853939" y="2825846"/>
              <a:ext cx="251274" cy="276713"/>
            </a:xfrm>
            <a:custGeom>
              <a:avLst/>
              <a:gdLst>
                <a:gd name="T0" fmla="*/ 2 w 21600"/>
                <a:gd name="T1" fmla="*/ 0 h 17803"/>
                <a:gd name="T2" fmla="*/ 3 w 21600"/>
                <a:gd name="T3" fmla="*/ 3 h 17803"/>
                <a:gd name="T4" fmla="*/ 0 w 21600"/>
                <a:gd name="T5" fmla="*/ 3 h 17803"/>
                <a:gd name="T6" fmla="*/ 0 60000 65536"/>
                <a:gd name="T7" fmla="*/ 0 60000 65536"/>
                <a:gd name="T8" fmla="*/ 0 60000 65536"/>
                <a:gd name="T9" fmla="*/ 0 w 21600"/>
                <a:gd name="T10" fmla="*/ 0 h 17803"/>
                <a:gd name="T11" fmla="*/ 21600 w 21600"/>
                <a:gd name="T12" fmla="*/ 17803 h 178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7803" fill="none" extrusionOk="0">
                  <a:moveTo>
                    <a:pt x="12682" y="-1"/>
                  </a:moveTo>
                  <a:cubicBezTo>
                    <a:pt x="18284" y="4063"/>
                    <a:pt x="21600" y="10564"/>
                    <a:pt x="21600" y="17485"/>
                  </a:cubicBezTo>
                  <a:cubicBezTo>
                    <a:pt x="21600" y="17591"/>
                    <a:pt x="21599" y="17697"/>
                    <a:pt x="21597" y="17802"/>
                  </a:cubicBezTo>
                </a:path>
                <a:path w="21600" h="17803" stroke="0" extrusionOk="0">
                  <a:moveTo>
                    <a:pt x="12682" y="-1"/>
                  </a:moveTo>
                  <a:cubicBezTo>
                    <a:pt x="18284" y="4063"/>
                    <a:pt x="21600" y="10564"/>
                    <a:pt x="21600" y="17485"/>
                  </a:cubicBezTo>
                  <a:cubicBezTo>
                    <a:pt x="21600" y="17591"/>
                    <a:pt x="21599" y="17697"/>
                    <a:pt x="21597" y="17802"/>
                  </a:cubicBezTo>
                  <a:lnTo>
                    <a:pt x="0" y="1748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139970"/>
                </p:ext>
              </p:extLst>
            </p:nvPr>
          </p:nvGraphicFramePr>
          <p:xfrm>
            <a:off x="3220175" y="3217785"/>
            <a:ext cx="212026" cy="233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72" name="Equation" r:id="rId4" imgW="126835" imgH="139518" progId="Equation.DSMT4">
                    <p:embed/>
                  </p:oleObj>
                </mc:Choice>
                <mc:Fallback>
                  <p:oleObj name="Equation" r:id="rId4" imgW="126835" imgH="139518" progId="Equation.DSMT4">
                    <p:embed/>
                    <p:pic>
                      <p:nvPicPr>
                        <p:cNvPr id="0" name="Picture 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0175" y="3217785"/>
                          <a:ext cx="212026" cy="2332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8848149"/>
                </p:ext>
              </p:extLst>
            </p:nvPr>
          </p:nvGraphicFramePr>
          <p:xfrm>
            <a:off x="2332637" y="2419123"/>
            <a:ext cx="224086" cy="2648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73" name="Equation" r:id="rId6" imgW="139579" imgH="164957" progId="Equation.DSMT4">
                    <p:embed/>
                  </p:oleObj>
                </mc:Choice>
                <mc:Fallback>
                  <p:oleObj name="Equation" r:id="rId6" imgW="139579" imgH="164957" progId="Equation.DSMT4">
                    <p:embed/>
                    <p:pic>
                      <p:nvPicPr>
                        <p:cNvPr id="0" name="Picture 1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2637" y="2419123"/>
                          <a:ext cx="224086" cy="2648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4329536"/>
                </p:ext>
              </p:extLst>
            </p:nvPr>
          </p:nvGraphicFramePr>
          <p:xfrm>
            <a:off x="2832480" y="2558110"/>
            <a:ext cx="213260" cy="2369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74" name="Equation" r:id="rId8" imgW="114102" imgH="126780" progId="Equation.DSMT4">
                    <p:embed/>
                  </p:oleObj>
                </mc:Choice>
                <mc:Fallback>
                  <p:oleObj name="Equation" r:id="rId8" imgW="114102" imgH="126780" progId="Equation.DSMT4">
                    <p:embed/>
                    <p:pic>
                      <p:nvPicPr>
                        <p:cNvPr id="0" name="Picture 1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480" y="2558110"/>
                          <a:ext cx="213260" cy="2369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7530789"/>
                </p:ext>
              </p:extLst>
            </p:nvPr>
          </p:nvGraphicFramePr>
          <p:xfrm>
            <a:off x="3165848" y="2720114"/>
            <a:ext cx="186273" cy="2607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75" name="Equation" r:id="rId10" imgW="126725" imgH="177415" progId="Equation.DSMT4">
                    <p:embed/>
                  </p:oleObj>
                </mc:Choice>
                <mc:Fallback>
                  <p:oleObj name="Equation" r:id="rId10" imgW="126725" imgH="177415" progId="Equation.DSMT4">
                    <p:embed/>
                    <p:pic>
                      <p:nvPicPr>
                        <p:cNvPr id="0" name="Picture 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5848" y="2720114"/>
                          <a:ext cx="186273" cy="2607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4987317"/>
                </p:ext>
              </p:extLst>
            </p:nvPr>
          </p:nvGraphicFramePr>
          <p:xfrm>
            <a:off x="3432201" y="2205695"/>
            <a:ext cx="241357" cy="2413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76" name="Equation" r:id="rId12" imgW="126725" imgH="126725" progId="Equation.DSMT4">
                    <p:embed/>
                  </p:oleObj>
                </mc:Choice>
                <mc:Fallback>
                  <p:oleObj name="Equation" r:id="rId12" imgW="126725" imgH="126725" progId="Equation.DSMT4">
                    <p:embed/>
                    <p:pic>
                      <p:nvPicPr>
                        <p:cNvPr id="0" name="Picture 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2201" y="2205695"/>
                          <a:ext cx="241357" cy="2413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0757638"/>
                </p:ext>
              </p:extLst>
            </p:nvPr>
          </p:nvGraphicFramePr>
          <p:xfrm>
            <a:off x="2377300" y="1702113"/>
            <a:ext cx="906901" cy="35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77" name="Equation" r:id="rId14" imgW="482391" imgH="190417" progId="Equation.DSMT4">
                    <p:embed/>
                  </p:oleObj>
                </mc:Choice>
                <mc:Fallback>
                  <p:oleObj name="Equation" r:id="rId14" imgW="482391" imgH="190417" progId="Equation.DSMT4">
                    <p:embed/>
                    <p:pic>
                      <p:nvPicPr>
                        <p:cNvPr id="0" name="Picture 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7300" y="1702113"/>
                          <a:ext cx="906901" cy="357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Box 10"/>
          <p:cNvSpPr txBox="1"/>
          <p:nvPr/>
        </p:nvSpPr>
        <p:spPr>
          <a:xfrm>
            <a:off x="850401" y="889705"/>
            <a:ext cx="3943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on phase angle (argument):</a:t>
            </a:r>
            <a:endParaRPr lang="en-US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0401" y="1393262"/>
            <a:ext cx="40542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phase angle </a:t>
            </a: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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is 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non-unique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. We can add any multiple of </a:t>
            </a:r>
            <a:r>
              <a:rPr lang="en-US" sz="1800" dirty="0" smtClean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sz="1800" i="1" dirty="0" smtClean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(360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) to it. This does not change </a:t>
            </a:r>
            <a:r>
              <a:rPr lang="en-US" sz="1800" i="1" dirty="0" smtClean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x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and </a:t>
            </a:r>
            <a:r>
              <a:rPr lang="en-US" sz="1800" i="1" dirty="0" smtClean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y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.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3649" y="2666839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 branch:</a:t>
            </a:r>
            <a:endParaRPr lang="en-US" sz="1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662454"/>
              </p:ext>
            </p:extLst>
          </p:nvPr>
        </p:nvGraphicFramePr>
        <p:xfrm>
          <a:off x="1889358" y="3868067"/>
          <a:ext cx="1324088" cy="331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78" name="Equation" r:id="rId16" imgW="710891" imgH="177723" progId="Equation.DSMT4">
                  <p:embed/>
                </p:oleObj>
              </mc:Choice>
              <mc:Fallback>
                <p:oleObj name="Equation" r:id="rId16" imgW="710891" imgH="177723" progId="Equation.DSMT4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358" y="3868067"/>
                        <a:ext cx="1324088" cy="3310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19683" y="3063418"/>
            <a:ext cx="2767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most common choice for the “principal branch” is*: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0401" y="4576322"/>
            <a:ext cx="3655495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Note: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Adding multiples of </a:t>
            </a:r>
            <a:r>
              <a:rPr lang="en-US" sz="1600" dirty="0"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sz="1600" i="1" dirty="0" smtClean="0">
                <a:cs typeface="Arial" panose="020B0604020202020204" pitchFamily="34" charset="0"/>
                <a:sym typeface="Symbol" panose="05050102010706020507" pitchFamily="18" charset="2"/>
              </a:rPr>
              <a:t>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to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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will affect some functions, but not others.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35957" y="5694473"/>
            <a:ext cx="1452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Examples: </a:t>
            </a:r>
            <a:endParaRPr lang="en-US" sz="2000" dirty="0">
              <a:solidFill>
                <a:srgbClr val="FF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058186"/>
              </p:ext>
            </p:extLst>
          </p:nvPr>
        </p:nvGraphicFramePr>
        <p:xfrm>
          <a:off x="2488599" y="5728223"/>
          <a:ext cx="2149502" cy="422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79" name="Equation" r:id="rId18" imgW="1295400" imgH="254000" progId="Equation.DSMT4">
                  <p:embed/>
                </p:oleObj>
              </mc:Choice>
              <mc:Fallback>
                <p:oleObj name="Equation" r:id="rId18" imgW="1295400" imgH="254000" progId="Equation.DSMT4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8599" y="5728223"/>
                        <a:ext cx="2149502" cy="4229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359352"/>
              </p:ext>
            </p:extLst>
          </p:nvPr>
        </p:nvGraphicFramePr>
        <p:xfrm>
          <a:off x="2436813" y="6197600"/>
          <a:ext cx="236378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80" name="Equation" r:id="rId20" imgW="1473200" imgH="254000" progId="Equation.DSMT4">
                  <p:embed/>
                </p:oleObj>
              </mc:Choice>
              <mc:Fallback>
                <p:oleObj name="Equation" r:id="rId20" imgW="1473200" imgH="254000" progId="Equation.DSMT4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813" y="6197600"/>
                        <a:ext cx="2363787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984789"/>
              </p:ext>
            </p:extLst>
          </p:nvPr>
        </p:nvGraphicFramePr>
        <p:xfrm>
          <a:off x="6519071" y="4850282"/>
          <a:ext cx="1279507" cy="374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81" name="Equation" r:id="rId22" imgW="825500" imgH="241300" progId="Equation.DSMT4">
                  <p:embed/>
                </p:oleObj>
              </mc:Choice>
              <mc:Fallback>
                <p:oleObj name="Equation" r:id="rId22" imgW="825500" imgH="241300" progId="Equation.DSMT4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9071" y="4850282"/>
                        <a:ext cx="1279507" cy="3740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715680"/>
              </p:ext>
            </p:extLst>
          </p:nvPr>
        </p:nvGraphicFramePr>
        <p:xfrm>
          <a:off x="6485781" y="5319380"/>
          <a:ext cx="1177326" cy="366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82" name="Equation" r:id="rId24" imgW="774364" imgH="241195" progId="Equation.DSMT4">
                  <p:embed/>
                </p:oleObj>
              </mc:Choice>
              <mc:Fallback>
                <p:oleObj name="Equation" r:id="rId24" imgW="774364" imgH="241195" progId="Equation.DSMT4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5781" y="5319380"/>
                        <a:ext cx="1177326" cy="3667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860973" y="6334699"/>
            <a:ext cx="2611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*e.g., the one that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Matlab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uses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55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58773" y="0"/>
            <a:ext cx="7772400" cy="79173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Complex Arithmetic and Algebra (cont.)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812800" y="1160463"/>
          <a:ext cx="2905125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" name="Equation" r:id="rId4" imgW="1879560" imgH="723600" progId="Equation.DSMT4">
                  <p:embed/>
                </p:oleObj>
              </mc:Choice>
              <mc:Fallback>
                <p:oleObj name="Equation" r:id="rId4" imgW="1879560" imgH="723600" progId="Equation.DSMT4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1160463"/>
                        <a:ext cx="2905125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>
          <a:xfrm>
            <a:off x="7239000" y="6528711"/>
            <a:ext cx="1905000" cy="351322"/>
          </a:xfrm>
        </p:spPr>
        <p:txBody>
          <a:bodyPr/>
          <a:lstStyle/>
          <a:p>
            <a:pPr>
              <a:defRPr/>
            </a:pPr>
            <a:fld id="{4F4F4CF6-9AD2-42E7-AAED-88ED429C624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08747" y="2447925"/>
            <a:ext cx="86702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Geometrically, this works the same way and adding and subtracting two-dimensional vectors: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69478" y="4267819"/>
            <a:ext cx="1835759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“tip-to-tail rule”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405383" y="3529852"/>
            <a:ext cx="3658605" cy="3056468"/>
            <a:chOff x="405383" y="3529852"/>
            <a:chExt cx="3658605" cy="3056468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195459" y="4449374"/>
              <a:ext cx="0" cy="21369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405383" y="5637788"/>
              <a:ext cx="2405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>
              <a:off x="1109629" y="4790228"/>
              <a:ext cx="1518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1715578" y="5569830"/>
              <a:ext cx="2201" cy="1672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1197661" y="4819102"/>
              <a:ext cx="487264" cy="8120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1366009"/>
                </p:ext>
              </p:extLst>
            </p:nvPr>
          </p:nvGraphicFramePr>
          <p:xfrm>
            <a:off x="2876653" y="5514695"/>
            <a:ext cx="251737" cy="2769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7" name="Equation" r:id="rId6" imgW="126835" imgH="139518" progId="Equation.DSMT4">
                    <p:embed/>
                  </p:oleObj>
                </mc:Choice>
                <mc:Fallback>
                  <p:oleObj name="Equation" r:id="rId6" imgW="126835" imgH="139518" progId="Equation.DSMT4">
                    <p:embed/>
                    <p:pic>
                      <p:nvPicPr>
                        <p:cNvPr id="0" name="Picture 1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6653" y="5514695"/>
                          <a:ext cx="251737" cy="2769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1779908"/>
                </p:ext>
              </p:extLst>
            </p:nvPr>
          </p:nvGraphicFramePr>
          <p:xfrm>
            <a:off x="1106157" y="4064588"/>
            <a:ext cx="245576" cy="290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8" name="Equation" r:id="rId8" imgW="139579" imgH="164957" progId="Equation.DSMT4">
                    <p:embed/>
                  </p:oleObj>
                </mc:Choice>
                <mc:Fallback>
                  <p:oleObj name="Equation" r:id="rId8" imgW="139579" imgH="164957" progId="Equation.DSMT4">
                    <p:embed/>
                    <p:pic>
                      <p:nvPicPr>
                        <p:cNvPr id="0" name="Picture 1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6157" y="4064588"/>
                          <a:ext cx="245576" cy="29022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0366803"/>
                </p:ext>
              </p:extLst>
            </p:nvPr>
          </p:nvGraphicFramePr>
          <p:xfrm>
            <a:off x="1641928" y="4207704"/>
            <a:ext cx="331788" cy="493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9" name="Equation" r:id="rId10" imgW="152334" imgH="228501" progId="Equation.DSMT4">
                    <p:embed/>
                  </p:oleObj>
                </mc:Choice>
                <mc:Fallback>
                  <p:oleObj name="Equation" r:id="rId10" imgW="152334" imgH="228501" progId="Equation.DSMT4">
                    <p:embed/>
                    <p:pic>
                      <p:nvPicPr>
                        <p:cNvPr id="0" name="Picture 1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1928" y="4207704"/>
                          <a:ext cx="331788" cy="4937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Oval 9"/>
            <p:cNvSpPr>
              <a:spLocks noChangeArrowheads="1"/>
            </p:cNvSpPr>
            <p:nvPr/>
          </p:nvSpPr>
          <p:spPr bwMode="auto">
            <a:xfrm>
              <a:off x="1676062" y="4725506"/>
              <a:ext cx="99693" cy="996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14"/>
            <p:cNvSpPr>
              <a:spLocks noChangeShapeType="1"/>
            </p:cNvSpPr>
            <p:nvPr/>
          </p:nvSpPr>
          <p:spPr bwMode="auto">
            <a:xfrm flipV="1">
              <a:off x="1193257" y="4941116"/>
              <a:ext cx="1301585" cy="703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9"/>
            <p:cNvSpPr>
              <a:spLocks noChangeArrowheads="1"/>
            </p:cNvSpPr>
            <p:nvPr/>
          </p:nvSpPr>
          <p:spPr bwMode="auto">
            <a:xfrm>
              <a:off x="2500489" y="4844855"/>
              <a:ext cx="99693" cy="996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9851766"/>
                </p:ext>
              </p:extLst>
            </p:nvPr>
          </p:nvGraphicFramePr>
          <p:xfrm>
            <a:off x="2721143" y="4701416"/>
            <a:ext cx="321118" cy="444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0" name="Equation" r:id="rId12" imgW="165028" imgH="228501" progId="Equation.DSMT4">
                    <p:embed/>
                  </p:oleObj>
                </mc:Choice>
                <mc:Fallback>
                  <p:oleObj name="Equation" r:id="rId12" imgW="165028" imgH="228501" progId="Equation.DSMT4">
                    <p:embed/>
                    <p:pic>
                      <p:nvPicPr>
                        <p:cNvPr id="0" name="Picture 1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1143" y="4701416"/>
                          <a:ext cx="321118" cy="444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Line 14"/>
            <p:cNvSpPr>
              <a:spLocks noChangeShapeType="1"/>
            </p:cNvSpPr>
            <p:nvPr/>
          </p:nvSpPr>
          <p:spPr bwMode="auto">
            <a:xfrm flipV="1">
              <a:off x="1807822" y="4037336"/>
              <a:ext cx="1273864" cy="7206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1193257" y="4072370"/>
              <a:ext cx="1919579" cy="156239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9"/>
            <p:cNvSpPr>
              <a:spLocks noChangeArrowheads="1"/>
            </p:cNvSpPr>
            <p:nvPr/>
          </p:nvSpPr>
          <p:spPr bwMode="auto">
            <a:xfrm>
              <a:off x="3113469" y="3937645"/>
              <a:ext cx="99693" cy="996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5294465"/>
                </p:ext>
              </p:extLst>
            </p:nvPr>
          </p:nvGraphicFramePr>
          <p:xfrm>
            <a:off x="3254789" y="3529852"/>
            <a:ext cx="809199" cy="4413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1" name="Equation" r:id="rId14" imgW="419100" imgH="228600" progId="Equation.DSMT4">
                    <p:embed/>
                  </p:oleObj>
                </mc:Choice>
                <mc:Fallback>
                  <p:oleObj name="Equation" r:id="rId14" imgW="419100" imgH="228600" progId="Equation.DSMT4">
                    <p:embed/>
                    <p:pic>
                      <p:nvPicPr>
                        <p:cNvPr id="0" name="Picture 1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4789" y="3529852"/>
                          <a:ext cx="809199" cy="4413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0" name="Straight Connector 29"/>
            <p:cNvCxnSpPr/>
            <p:nvPr/>
          </p:nvCxnSpPr>
          <p:spPr>
            <a:xfrm flipV="1">
              <a:off x="2607334" y="4108985"/>
              <a:ext cx="543959" cy="68745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Line 13"/>
            <p:cNvSpPr>
              <a:spLocks noChangeShapeType="1"/>
            </p:cNvSpPr>
            <p:nvPr/>
          </p:nvSpPr>
          <p:spPr bwMode="auto">
            <a:xfrm>
              <a:off x="2570622" y="5558599"/>
              <a:ext cx="2201" cy="1672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2"/>
            <p:cNvSpPr>
              <a:spLocks noChangeShapeType="1"/>
            </p:cNvSpPr>
            <p:nvPr/>
          </p:nvSpPr>
          <p:spPr bwMode="auto">
            <a:xfrm flipH="1">
              <a:off x="1108029" y="4952253"/>
              <a:ext cx="1518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199063" y="4017662"/>
            <a:ext cx="3540014" cy="2603803"/>
            <a:chOff x="5199063" y="4017662"/>
            <a:chExt cx="3540014" cy="2603803"/>
          </a:xfrm>
        </p:grpSpPr>
        <p:sp>
          <p:nvSpPr>
            <p:cNvPr id="40" name="Line 6"/>
            <p:cNvSpPr>
              <a:spLocks noChangeShapeType="1"/>
            </p:cNvSpPr>
            <p:nvPr/>
          </p:nvSpPr>
          <p:spPr bwMode="auto">
            <a:xfrm>
              <a:off x="6892275" y="4448864"/>
              <a:ext cx="0" cy="21369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7"/>
            <p:cNvSpPr>
              <a:spLocks noChangeShapeType="1"/>
            </p:cNvSpPr>
            <p:nvPr/>
          </p:nvSpPr>
          <p:spPr bwMode="auto">
            <a:xfrm>
              <a:off x="6102199" y="5637278"/>
              <a:ext cx="22139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2"/>
            <p:cNvSpPr>
              <a:spLocks noChangeShapeType="1"/>
            </p:cNvSpPr>
            <p:nvPr/>
          </p:nvSpPr>
          <p:spPr bwMode="auto">
            <a:xfrm flipH="1">
              <a:off x="6806445" y="4760843"/>
              <a:ext cx="1518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3"/>
            <p:cNvSpPr>
              <a:spLocks noChangeShapeType="1"/>
            </p:cNvSpPr>
            <p:nvPr/>
          </p:nvSpPr>
          <p:spPr bwMode="auto">
            <a:xfrm>
              <a:off x="7373894" y="5550070"/>
              <a:ext cx="2201" cy="1672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4"/>
            <p:cNvSpPr>
              <a:spLocks noChangeShapeType="1"/>
            </p:cNvSpPr>
            <p:nvPr/>
          </p:nvSpPr>
          <p:spPr bwMode="auto">
            <a:xfrm flipV="1">
              <a:off x="6894477" y="4818592"/>
              <a:ext cx="487264" cy="8120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6784765"/>
                </p:ext>
              </p:extLst>
            </p:nvPr>
          </p:nvGraphicFramePr>
          <p:xfrm>
            <a:off x="8467594" y="5517227"/>
            <a:ext cx="262783" cy="289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2" name="Equation" r:id="rId16" imgW="126835" imgH="139518" progId="Equation.DSMT4">
                    <p:embed/>
                  </p:oleObj>
                </mc:Choice>
                <mc:Fallback>
                  <p:oleObj name="Equation" r:id="rId16" imgW="126835" imgH="139518" progId="Equation.DSMT4">
                    <p:embed/>
                    <p:pic>
                      <p:nvPicPr>
                        <p:cNvPr id="0" name="Picture 1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67594" y="5517227"/>
                          <a:ext cx="262783" cy="2890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2275713"/>
                </p:ext>
              </p:extLst>
            </p:nvPr>
          </p:nvGraphicFramePr>
          <p:xfrm>
            <a:off x="6769921" y="4017662"/>
            <a:ext cx="266207" cy="314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3" name="Equation" r:id="rId17" imgW="139579" imgH="164957" progId="Equation.DSMT4">
                    <p:embed/>
                  </p:oleObj>
                </mc:Choice>
                <mc:Fallback>
                  <p:oleObj name="Equation" r:id="rId17" imgW="139579" imgH="164957" progId="Equation.DSMT4">
                    <p:embed/>
                    <p:pic>
                      <p:nvPicPr>
                        <p:cNvPr id="0" name="Picture 1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69921" y="4017662"/>
                          <a:ext cx="266207" cy="3146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5673760"/>
                </p:ext>
              </p:extLst>
            </p:nvPr>
          </p:nvGraphicFramePr>
          <p:xfrm>
            <a:off x="7338744" y="4207194"/>
            <a:ext cx="331788" cy="493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4" name="Equation" r:id="rId18" imgW="152334" imgH="228501" progId="Equation.DSMT4">
                    <p:embed/>
                  </p:oleObj>
                </mc:Choice>
                <mc:Fallback>
                  <p:oleObj name="Equation" r:id="rId18" imgW="152334" imgH="228501" progId="Equation.DSMT4">
                    <p:embed/>
                    <p:pic>
                      <p:nvPicPr>
                        <p:cNvPr id="0" name="Picture 1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38744" y="4207194"/>
                          <a:ext cx="331788" cy="4937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" name="Oval 9"/>
            <p:cNvSpPr>
              <a:spLocks noChangeArrowheads="1"/>
            </p:cNvSpPr>
            <p:nvPr/>
          </p:nvSpPr>
          <p:spPr bwMode="auto">
            <a:xfrm>
              <a:off x="7372878" y="4724996"/>
              <a:ext cx="99693" cy="996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14"/>
            <p:cNvSpPr>
              <a:spLocks noChangeShapeType="1"/>
            </p:cNvSpPr>
            <p:nvPr/>
          </p:nvSpPr>
          <p:spPr bwMode="auto">
            <a:xfrm flipV="1">
              <a:off x="6890073" y="4950638"/>
              <a:ext cx="1307231" cy="693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Oval 9"/>
            <p:cNvSpPr>
              <a:spLocks noChangeArrowheads="1"/>
            </p:cNvSpPr>
            <p:nvPr/>
          </p:nvSpPr>
          <p:spPr bwMode="auto">
            <a:xfrm>
              <a:off x="8197305" y="4844345"/>
              <a:ext cx="99693" cy="996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2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5084237"/>
                </p:ext>
              </p:extLst>
            </p:nvPr>
          </p:nvGraphicFramePr>
          <p:xfrm>
            <a:off x="8417959" y="4700906"/>
            <a:ext cx="321118" cy="444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5" name="Equation" r:id="rId20" imgW="165028" imgH="228501" progId="Equation.DSMT4">
                    <p:embed/>
                  </p:oleObj>
                </mc:Choice>
                <mc:Fallback>
                  <p:oleObj name="Equation" r:id="rId20" imgW="165028" imgH="228501" progId="Equation.DSMT4">
                    <p:embed/>
                    <p:pic>
                      <p:nvPicPr>
                        <p:cNvPr id="0" name="Picture 1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17959" y="4700906"/>
                          <a:ext cx="321118" cy="444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1119480"/>
                </p:ext>
              </p:extLst>
            </p:nvPr>
          </p:nvGraphicFramePr>
          <p:xfrm>
            <a:off x="5199063" y="5040313"/>
            <a:ext cx="75565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6" name="Equation" r:id="rId22" imgW="419040" imgH="228600" progId="Equation.DSMT4">
                    <p:embed/>
                  </p:oleObj>
                </mc:Choice>
                <mc:Fallback>
                  <p:oleObj name="Equation" r:id="rId22" imgW="419040" imgH="228600" progId="Equation.DSMT4">
                    <p:embed/>
                    <p:pic>
                      <p:nvPicPr>
                        <p:cNvPr id="0" name="Picture 1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99063" y="5040313"/>
                          <a:ext cx="755650" cy="412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" name="Line 14"/>
            <p:cNvSpPr>
              <a:spLocks noChangeShapeType="1"/>
            </p:cNvSpPr>
            <p:nvPr/>
          </p:nvSpPr>
          <p:spPr bwMode="auto">
            <a:xfrm flipH="1">
              <a:off x="5610776" y="5643882"/>
              <a:ext cx="1273864" cy="7206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7711095"/>
                </p:ext>
              </p:extLst>
            </p:nvPr>
          </p:nvGraphicFramePr>
          <p:xfrm>
            <a:off x="5838332" y="6152615"/>
            <a:ext cx="520945" cy="468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7" name="Equation" r:id="rId24" imgW="253890" imgH="228501" progId="Equation.DSMT4">
                    <p:embed/>
                  </p:oleObj>
                </mc:Choice>
                <mc:Fallback>
                  <p:oleObj name="Equation" r:id="rId24" imgW="253890" imgH="228501" progId="Equation.DSMT4">
                    <p:embed/>
                    <p:pic>
                      <p:nvPicPr>
                        <p:cNvPr id="0" name="Picture 1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38332" y="6152615"/>
                          <a:ext cx="520945" cy="468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" name="Oval 9"/>
            <p:cNvSpPr>
              <a:spLocks noChangeArrowheads="1"/>
            </p:cNvSpPr>
            <p:nvPr/>
          </p:nvSpPr>
          <p:spPr bwMode="auto">
            <a:xfrm>
              <a:off x="5474468" y="6314698"/>
              <a:ext cx="99693" cy="996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H="1" flipV="1">
              <a:off x="6138593" y="5496500"/>
              <a:ext cx="724734" cy="119349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Line 14"/>
            <p:cNvSpPr>
              <a:spLocks noChangeShapeType="1"/>
            </p:cNvSpPr>
            <p:nvPr/>
          </p:nvSpPr>
          <p:spPr bwMode="auto">
            <a:xfrm flipH="1">
              <a:off x="6071120" y="4761323"/>
              <a:ext cx="1273864" cy="7206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Oval 9"/>
            <p:cNvSpPr>
              <a:spLocks noChangeArrowheads="1"/>
            </p:cNvSpPr>
            <p:nvPr/>
          </p:nvSpPr>
          <p:spPr bwMode="auto">
            <a:xfrm>
              <a:off x="6022724" y="5452852"/>
              <a:ext cx="99693" cy="996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13"/>
            <p:cNvSpPr>
              <a:spLocks noChangeShapeType="1"/>
            </p:cNvSpPr>
            <p:nvPr/>
          </p:nvSpPr>
          <p:spPr bwMode="auto">
            <a:xfrm>
              <a:off x="8248186" y="5558091"/>
              <a:ext cx="2201" cy="1672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12"/>
            <p:cNvSpPr>
              <a:spLocks noChangeShapeType="1"/>
            </p:cNvSpPr>
            <p:nvPr/>
          </p:nvSpPr>
          <p:spPr bwMode="auto">
            <a:xfrm flipH="1">
              <a:off x="6804845" y="4884368"/>
              <a:ext cx="1518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H="1" flipV="1">
              <a:off x="7444879" y="4767157"/>
              <a:ext cx="724734" cy="119349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524376" y="3171825"/>
            <a:ext cx="4305300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1400" i="1" dirty="0" smtClean="0">
                <a:latin typeface="+mn-lt"/>
                <a:cs typeface="Arial" panose="020B0604020202020204" pitchFamily="34" charset="0"/>
              </a:rPr>
              <a:t>z</a:t>
            </a:r>
            <a:r>
              <a:rPr lang="en-US" sz="1400" baseline="-25000" dirty="0" smtClean="0">
                <a:latin typeface="+mn-lt"/>
                <a:cs typeface="Arial" panose="020B0604020202020204" pitchFamily="34" charset="0"/>
              </a:rPr>
              <a:t>1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400" i="1" dirty="0" smtClean="0">
                <a:latin typeface="+mn-lt"/>
                <a:cs typeface="Arial" panose="020B0604020202020204" pitchFamily="34" charset="0"/>
              </a:rPr>
              <a:t>z</a:t>
            </a:r>
            <a:r>
              <a:rPr lang="en-US" sz="1400" baseline="-25000" dirty="0" smtClean="0">
                <a:latin typeface="+mn-lt"/>
                <a:cs typeface="Arial" panose="020B0604020202020204" pitchFamily="34" charset="0"/>
              </a:rPr>
              <a:t>2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has a vector direction that points from </a:t>
            </a:r>
            <a:r>
              <a:rPr lang="en-US" sz="1400" i="1" dirty="0" smtClean="0">
                <a:cs typeface="Arial" panose="020B0604020202020204" pitchFamily="34" charset="0"/>
              </a:rPr>
              <a:t>z</a:t>
            </a:r>
            <a:r>
              <a:rPr lang="en-US" sz="1400" baseline="-25000" dirty="0">
                <a:cs typeface="Arial" panose="020B0604020202020204" pitchFamily="34" charset="0"/>
              </a:rPr>
              <a:t>2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1400" i="1" dirty="0">
                <a:cs typeface="Arial" panose="020B0604020202020204" pitchFamily="34" charset="0"/>
              </a:rPr>
              <a:t>z</a:t>
            </a:r>
            <a:r>
              <a:rPr lang="en-US" sz="1400" baseline="-25000" dirty="0">
                <a:cs typeface="Arial" panose="020B0604020202020204" pitchFamily="34" charset="0"/>
              </a:rPr>
              <a:t>1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58773" y="0"/>
            <a:ext cx="7772400" cy="79173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Complex Arithmetic and Algebra (cont.)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724597"/>
              </p:ext>
            </p:extLst>
          </p:nvPr>
        </p:nvGraphicFramePr>
        <p:xfrm>
          <a:off x="744538" y="1169988"/>
          <a:ext cx="7556500" cy="450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5" name="Equation" r:id="rId4" imgW="4889160" imgH="2920680" progId="Equation.DSMT4">
                  <p:embed/>
                </p:oleObj>
              </mc:Choice>
              <mc:Fallback>
                <p:oleObj name="Equation" r:id="rId4" imgW="4889160" imgH="292068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1169988"/>
                        <a:ext cx="7556500" cy="4506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F4CF6-9AD2-42E7-AAED-88ED429C624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85950" y="6248400"/>
            <a:ext cx="5480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Multiplication and division are easier in polar form! </a:t>
            </a:r>
            <a:endParaRPr lang="en-US" sz="1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28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701895"/>
              </p:ext>
            </p:extLst>
          </p:nvPr>
        </p:nvGraphicFramePr>
        <p:xfrm>
          <a:off x="4943475" y="5505803"/>
          <a:ext cx="1924050" cy="285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6" name="Equation" r:id="rId6" imgW="1371600" imgH="203200" progId="Equation.DSMT4">
                  <p:embed/>
                </p:oleObj>
              </mc:Choice>
              <mc:Fallback>
                <p:oleObj name="Equation" r:id="rId6" imgW="1371600" imgH="2032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5" y="5505803"/>
                        <a:ext cx="1924050" cy="2850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363835"/>
              </p:ext>
            </p:extLst>
          </p:nvPr>
        </p:nvGraphicFramePr>
        <p:xfrm>
          <a:off x="4892674" y="1968500"/>
          <a:ext cx="3214053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7" name="Equation" r:id="rId8" imgW="2425680" imgH="253800" progId="Equation.DSMT4">
                  <p:embed/>
                </p:oleObj>
              </mc:Choice>
              <mc:Fallback>
                <p:oleObj name="Equation" r:id="rId8" imgW="2425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92674" y="1968500"/>
                        <a:ext cx="3214053" cy="33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58773" y="0"/>
            <a:ext cx="7772400" cy="79173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Complex Arithmetic and Algebra (cont.)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F4CF6-9AD2-42E7-AAED-88ED429C624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047750" y="2051957"/>
            <a:ext cx="671512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We can multiply and divide complex numbers. We cannot divide two-dimensional vectors.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71525" y="1352550"/>
            <a:ext cx="2408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Important point: </a:t>
            </a:r>
            <a:endParaRPr lang="en-US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3135085"/>
            <a:ext cx="6302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(We can, however, multiply two-dimensional vectors in two different ways, using the dot product and the cross product.)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7772400" cy="8572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Complex Arithmetic and Algebra (cont.)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717098"/>
              </p:ext>
            </p:extLst>
          </p:nvPr>
        </p:nvGraphicFramePr>
        <p:xfrm>
          <a:off x="1041400" y="1771650"/>
          <a:ext cx="4146550" cy="359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Equation" r:id="rId4" imgW="2781000" imgH="2412720" progId="Equation.DSMT4">
                  <p:embed/>
                </p:oleObj>
              </mc:Choice>
              <mc:Fallback>
                <p:oleObj name="Equation" r:id="rId4" imgW="2781000" imgH="241272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1771650"/>
                        <a:ext cx="4146550" cy="359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F4CF6-9AD2-42E7-AAED-88ED429C624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5706983" y="1439245"/>
            <a:ext cx="1868576" cy="2138034"/>
            <a:chOff x="3729193" y="1090246"/>
            <a:chExt cx="1868576" cy="2138034"/>
          </a:xfrm>
        </p:grpSpPr>
        <p:sp>
          <p:nvSpPr>
            <p:cNvPr id="4103" name="Line 36"/>
            <p:cNvSpPr>
              <a:spLocks noChangeShapeType="1"/>
            </p:cNvSpPr>
            <p:nvPr/>
          </p:nvSpPr>
          <p:spPr bwMode="auto">
            <a:xfrm>
              <a:off x="4299106" y="1476996"/>
              <a:ext cx="0" cy="1541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Line 37"/>
            <p:cNvSpPr>
              <a:spLocks noChangeShapeType="1"/>
            </p:cNvSpPr>
            <p:nvPr/>
          </p:nvSpPr>
          <p:spPr bwMode="auto">
            <a:xfrm>
              <a:off x="3729193" y="2334246"/>
              <a:ext cx="15970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Oval 39"/>
            <p:cNvSpPr>
              <a:spLocks noChangeArrowheads="1"/>
            </p:cNvSpPr>
            <p:nvPr/>
          </p:nvSpPr>
          <p:spPr bwMode="auto">
            <a:xfrm>
              <a:off x="4874081" y="1689421"/>
              <a:ext cx="57150" cy="5715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Line 42"/>
            <p:cNvSpPr>
              <a:spLocks noChangeShapeType="1"/>
            </p:cNvSpPr>
            <p:nvPr/>
          </p:nvSpPr>
          <p:spPr bwMode="auto">
            <a:xfrm flipH="1">
              <a:off x="4237193" y="1705596"/>
              <a:ext cx="1095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43"/>
            <p:cNvSpPr>
              <a:spLocks noChangeShapeType="1"/>
            </p:cNvSpPr>
            <p:nvPr/>
          </p:nvSpPr>
          <p:spPr bwMode="auto">
            <a:xfrm>
              <a:off x="4927756" y="2264396"/>
              <a:ext cx="1588" cy="120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44"/>
            <p:cNvSpPr>
              <a:spLocks noChangeShapeType="1"/>
            </p:cNvSpPr>
            <p:nvPr/>
          </p:nvSpPr>
          <p:spPr bwMode="auto">
            <a:xfrm flipV="1">
              <a:off x="4300693" y="1735759"/>
              <a:ext cx="565150" cy="593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099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7090454"/>
                </p:ext>
              </p:extLst>
            </p:nvPr>
          </p:nvGraphicFramePr>
          <p:xfrm>
            <a:off x="4775356" y="1888159"/>
            <a:ext cx="200025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5" name="Equation" r:id="rId6" imgW="152268" imgH="253780" progId="Equation.DSMT4">
                    <p:embed/>
                  </p:oleObj>
                </mc:Choice>
                <mc:Fallback>
                  <p:oleObj name="Equation" r:id="rId6" imgW="152268" imgH="253780" progId="Equation.DSMT4">
                    <p:embed/>
                    <p:pic>
                      <p:nvPicPr>
                        <p:cNvPr id="0" name="Picture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75356" y="1888159"/>
                          <a:ext cx="200025" cy="333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2" name="Arc 46"/>
            <p:cNvSpPr>
              <a:spLocks/>
            </p:cNvSpPr>
            <p:nvPr/>
          </p:nvSpPr>
          <p:spPr bwMode="auto">
            <a:xfrm>
              <a:off x="4381656" y="1988171"/>
              <a:ext cx="412750" cy="339725"/>
            </a:xfrm>
            <a:custGeom>
              <a:avLst/>
              <a:gdLst>
                <a:gd name="T0" fmla="*/ 2 w 21600"/>
                <a:gd name="T1" fmla="*/ 0 h 17803"/>
                <a:gd name="T2" fmla="*/ 3 w 21600"/>
                <a:gd name="T3" fmla="*/ 3 h 17803"/>
                <a:gd name="T4" fmla="*/ 0 w 21600"/>
                <a:gd name="T5" fmla="*/ 3 h 17803"/>
                <a:gd name="T6" fmla="*/ 0 60000 65536"/>
                <a:gd name="T7" fmla="*/ 0 60000 65536"/>
                <a:gd name="T8" fmla="*/ 0 60000 65536"/>
                <a:gd name="T9" fmla="*/ 0 w 21600"/>
                <a:gd name="T10" fmla="*/ 0 h 17803"/>
                <a:gd name="T11" fmla="*/ 21600 w 21600"/>
                <a:gd name="T12" fmla="*/ 17803 h 178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7803" fill="none" extrusionOk="0">
                  <a:moveTo>
                    <a:pt x="12682" y="-1"/>
                  </a:moveTo>
                  <a:cubicBezTo>
                    <a:pt x="18284" y="4063"/>
                    <a:pt x="21600" y="10564"/>
                    <a:pt x="21600" y="17485"/>
                  </a:cubicBezTo>
                  <a:cubicBezTo>
                    <a:pt x="21600" y="17591"/>
                    <a:pt x="21599" y="17697"/>
                    <a:pt x="21597" y="17802"/>
                  </a:cubicBezTo>
                </a:path>
                <a:path w="21600" h="17803" stroke="0" extrusionOk="0">
                  <a:moveTo>
                    <a:pt x="12682" y="-1"/>
                  </a:moveTo>
                  <a:cubicBezTo>
                    <a:pt x="18284" y="4063"/>
                    <a:pt x="21600" y="10564"/>
                    <a:pt x="21600" y="17485"/>
                  </a:cubicBezTo>
                  <a:cubicBezTo>
                    <a:pt x="21600" y="17591"/>
                    <a:pt x="21599" y="17697"/>
                    <a:pt x="21597" y="17802"/>
                  </a:cubicBezTo>
                  <a:lnTo>
                    <a:pt x="0" y="1748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oval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Oval 51"/>
            <p:cNvSpPr>
              <a:spLocks noChangeArrowheads="1"/>
            </p:cNvSpPr>
            <p:nvPr/>
          </p:nvSpPr>
          <p:spPr bwMode="auto">
            <a:xfrm>
              <a:off x="4855031" y="2928371"/>
              <a:ext cx="57150" cy="5715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Line 52"/>
            <p:cNvSpPr>
              <a:spLocks noChangeShapeType="1"/>
            </p:cNvSpPr>
            <p:nvPr/>
          </p:nvSpPr>
          <p:spPr bwMode="auto">
            <a:xfrm>
              <a:off x="4291168" y="2326309"/>
              <a:ext cx="565150" cy="593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Arc 54"/>
            <p:cNvSpPr>
              <a:spLocks/>
            </p:cNvSpPr>
            <p:nvPr/>
          </p:nvSpPr>
          <p:spPr bwMode="auto">
            <a:xfrm flipV="1">
              <a:off x="4381656" y="2331071"/>
              <a:ext cx="412750" cy="339725"/>
            </a:xfrm>
            <a:custGeom>
              <a:avLst/>
              <a:gdLst>
                <a:gd name="T0" fmla="*/ 2 w 21600"/>
                <a:gd name="T1" fmla="*/ 0 h 17803"/>
                <a:gd name="T2" fmla="*/ 3 w 21600"/>
                <a:gd name="T3" fmla="*/ 3 h 17803"/>
                <a:gd name="T4" fmla="*/ 0 w 21600"/>
                <a:gd name="T5" fmla="*/ 3 h 17803"/>
                <a:gd name="T6" fmla="*/ 0 60000 65536"/>
                <a:gd name="T7" fmla="*/ 0 60000 65536"/>
                <a:gd name="T8" fmla="*/ 0 60000 65536"/>
                <a:gd name="T9" fmla="*/ 0 w 21600"/>
                <a:gd name="T10" fmla="*/ 0 h 17803"/>
                <a:gd name="T11" fmla="*/ 21600 w 21600"/>
                <a:gd name="T12" fmla="*/ 17803 h 178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7803" fill="none" extrusionOk="0">
                  <a:moveTo>
                    <a:pt x="12682" y="-1"/>
                  </a:moveTo>
                  <a:cubicBezTo>
                    <a:pt x="18284" y="4063"/>
                    <a:pt x="21600" y="10564"/>
                    <a:pt x="21600" y="17485"/>
                  </a:cubicBezTo>
                  <a:cubicBezTo>
                    <a:pt x="21600" y="17591"/>
                    <a:pt x="21599" y="17697"/>
                    <a:pt x="21597" y="17802"/>
                  </a:cubicBezTo>
                </a:path>
                <a:path w="21600" h="17803" stroke="0" extrusionOk="0">
                  <a:moveTo>
                    <a:pt x="12682" y="-1"/>
                  </a:moveTo>
                  <a:cubicBezTo>
                    <a:pt x="18284" y="4063"/>
                    <a:pt x="21600" y="10564"/>
                    <a:pt x="21600" y="17485"/>
                  </a:cubicBezTo>
                  <a:cubicBezTo>
                    <a:pt x="21600" y="17591"/>
                    <a:pt x="21599" y="17697"/>
                    <a:pt x="21597" y="17802"/>
                  </a:cubicBezTo>
                  <a:lnTo>
                    <a:pt x="0" y="1748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00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3223729"/>
                </p:ext>
              </p:extLst>
            </p:nvPr>
          </p:nvGraphicFramePr>
          <p:xfrm>
            <a:off x="4757973" y="2468814"/>
            <a:ext cx="233362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6" name="Equation" r:id="rId8" imgW="177480" imgH="253800" progId="Equation.DSMT4">
                    <p:embed/>
                  </p:oleObj>
                </mc:Choice>
                <mc:Fallback>
                  <p:oleObj name="Equation" r:id="rId8" imgW="177480" imgH="253800" progId="Equation.DSMT4">
                    <p:embed/>
                    <p:pic>
                      <p:nvPicPr>
                        <p:cNvPr id="0" name="Picture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7973" y="2468814"/>
                          <a:ext cx="233362" cy="333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41" name="Object 45"/>
            <p:cNvGraphicFramePr>
              <a:graphicFrameLocks noChangeAspect="1"/>
            </p:cNvGraphicFramePr>
            <p:nvPr/>
          </p:nvGraphicFramePr>
          <p:xfrm>
            <a:off x="4189182" y="1090246"/>
            <a:ext cx="210012" cy="241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7" name="Equation" r:id="rId10" imgW="139579" imgH="164957" progId="Equation.DSMT4">
                    <p:embed/>
                  </p:oleObj>
                </mc:Choice>
                <mc:Fallback>
                  <p:oleObj name="Equation" r:id="rId10" imgW="139579" imgH="164957" progId="Equation.DSMT4">
                    <p:embed/>
                    <p:pic>
                      <p:nvPicPr>
                        <p:cNvPr id="0" name="Picture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9182" y="1090246"/>
                          <a:ext cx="210012" cy="241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43" name="Object 47"/>
            <p:cNvGraphicFramePr>
              <a:graphicFrameLocks noChangeAspect="1"/>
            </p:cNvGraphicFramePr>
            <p:nvPr/>
          </p:nvGraphicFramePr>
          <p:xfrm>
            <a:off x="5404582" y="2241306"/>
            <a:ext cx="193187" cy="2110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8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04582" y="2241306"/>
                          <a:ext cx="193187" cy="2110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44" name="Object 48"/>
            <p:cNvGraphicFramePr>
              <a:graphicFrameLocks noChangeAspect="1"/>
            </p:cNvGraphicFramePr>
            <p:nvPr/>
          </p:nvGraphicFramePr>
          <p:xfrm>
            <a:off x="4404881" y="2678071"/>
            <a:ext cx="168814" cy="1875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9" name="Equation" r:id="rId14" imgW="114102" imgH="126780" progId="Equation.DSMT4">
                    <p:embed/>
                  </p:oleObj>
                </mc:Choice>
                <mc:Fallback>
                  <p:oleObj name="Equation" r:id="rId14" imgW="114102" imgH="126780" progId="Equation.DSMT4">
                    <p:embed/>
                    <p:pic>
                      <p:nvPicPr>
                        <p:cNvPr id="0" name="Picture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4881" y="2678071"/>
                          <a:ext cx="168814" cy="1875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45" name="Object 49"/>
            <p:cNvGraphicFramePr>
              <a:graphicFrameLocks noChangeAspect="1"/>
            </p:cNvGraphicFramePr>
            <p:nvPr/>
          </p:nvGraphicFramePr>
          <p:xfrm>
            <a:off x="4977546" y="1494204"/>
            <a:ext cx="185078" cy="2056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0" name="Equation" r:id="rId16" imgW="114102" imgH="126780" progId="Equation.DSMT4">
                    <p:embed/>
                  </p:oleObj>
                </mc:Choice>
                <mc:Fallback>
                  <p:oleObj name="Equation" r:id="rId16" imgW="114102" imgH="126780" progId="Equation.DSMT4">
                    <p:embed/>
                    <p:pic>
                      <p:nvPicPr>
                        <p:cNvPr id="0" name="Picture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7546" y="1494204"/>
                          <a:ext cx="185078" cy="2056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47" name="Object 51"/>
            <p:cNvGraphicFramePr>
              <a:graphicFrameLocks noChangeAspect="1"/>
            </p:cNvGraphicFramePr>
            <p:nvPr/>
          </p:nvGraphicFramePr>
          <p:xfrm>
            <a:off x="4382355" y="1846507"/>
            <a:ext cx="168275" cy="187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1" name="Equation" r:id="rId18" imgW="165100" imgH="190500" progId="Equation.DSMT4">
                    <p:embed/>
                  </p:oleObj>
                </mc:Choice>
                <mc:Fallback>
                  <p:oleObj name="Equation" r:id="rId18" imgW="165100" imgH="190500" progId="Equation.DSMT4">
                    <p:embed/>
                    <p:pic>
                      <p:nvPicPr>
                        <p:cNvPr id="0" name="Picture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2355" y="1846507"/>
                          <a:ext cx="168275" cy="187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48" name="Object 52"/>
            <p:cNvGraphicFramePr>
              <a:graphicFrameLocks noChangeAspect="1"/>
            </p:cNvGraphicFramePr>
            <p:nvPr/>
          </p:nvGraphicFramePr>
          <p:xfrm>
            <a:off x="4978930" y="2935815"/>
            <a:ext cx="253470" cy="2924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2" name="Equation" r:id="rId20" imgW="164957" imgH="190335" progId="Equation.DSMT4">
                    <p:embed/>
                  </p:oleObj>
                </mc:Choice>
                <mc:Fallback>
                  <p:oleObj name="Equation" r:id="rId20" imgW="164957" imgH="190335" progId="Equation.DSMT4">
                    <p:embed/>
                    <p:pic>
                      <p:nvPicPr>
                        <p:cNvPr id="0" name="Picture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8930" y="2935815"/>
                          <a:ext cx="253470" cy="2924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7772400" cy="691376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Euler’s Formula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536058"/>
              </p:ext>
            </p:extLst>
          </p:nvPr>
        </p:nvGraphicFramePr>
        <p:xfrm>
          <a:off x="587375" y="703263"/>
          <a:ext cx="6088063" cy="546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4" imgW="3987720" imgH="3581280" progId="Equation.DSMT4">
                  <p:embed/>
                </p:oleObj>
              </mc:Choice>
              <mc:Fallback>
                <p:oleObj name="Equation" r:id="rId4" imgW="3987720" imgH="358128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703263"/>
                        <a:ext cx="6088063" cy="546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4" name="Picture 25" descr="Eul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15175" y="387350"/>
            <a:ext cx="1625600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F4CF6-9AD2-42E7-AAED-88ED429C624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271531"/>
              </p:ext>
            </p:extLst>
          </p:nvPr>
        </p:nvGraphicFramePr>
        <p:xfrm>
          <a:off x="695325" y="6181725"/>
          <a:ext cx="7119938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7" imgW="5130800" imgH="419100" progId="Equation.DSMT4">
                  <p:embed/>
                </p:oleObj>
              </mc:Choice>
              <mc:Fallback>
                <p:oleObj name="Equation" r:id="rId7" imgW="5130800" imgH="4191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6181725"/>
                        <a:ext cx="7119938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55923" y="3822246"/>
            <a:ext cx="2324100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Note: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The variable </a:t>
            </a:r>
            <a:r>
              <a:rPr lang="en-US" sz="1400" i="1" dirty="0" smtClean="0">
                <a:latin typeface="Arial" pitchFamily="34" charset="0"/>
                <a:cs typeface="Arial" pitchFamily="34" charset="0"/>
                <a:sym typeface="Symbol"/>
              </a:rPr>
              <a:t></a:t>
            </a:r>
            <a:r>
              <a:rPr lang="en-US" sz="1400" dirty="0" smtClean="0">
                <a:latin typeface="Arial" pitchFamily="34" charset="0"/>
                <a:cs typeface="Arial" pitchFamily="34" charset="0"/>
                <a:sym typeface="Symbol"/>
              </a:rPr>
              <a:t>  here is usually taken to be real, but it does not have to be.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81850" y="2305050"/>
            <a:ext cx="15856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Leonhard Euler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2174</TotalTime>
  <Words>505</Words>
  <Application>Microsoft Office PowerPoint</Application>
  <PresentationFormat>On-screen Show (4:3)</PresentationFormat>
  <Paragraphs>92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Symbol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Some Applications of Complex Variables</vt:lpstr>
      <vt:lpstr>Complex Arithmetic and Algebra</vt:lpstr>
      <vt:lpstr>Complex Arithmetic and Algebra</vt:lpstr>
      <vt:lpstr>Complex Arithmetic and Algebra (cont.)</vt:lpstr>
      <vt:lpstr>Complex Arithmetic and Algebra (cont.)</vt:lpstr>
      <vt:lpstr>Complex Arithmetic and Algebra (cont.)</vt:lpstr>
      <vt:lpstr>Complex Arithmetic and Algebra (cont.)</vt:lpstr>
      <vt:lpstr>Euler’s Formula</vt:lpstr>
      <vt:lpstr>Application to Trigonometric Identities</vt:lpstr>
      <vt:lpstr>DeMoivre’s Theorem</vt:lpstr>
      <vt:lpstr>Roots of a Complex Number</vt:lpstr>
      <vt:lpstr>Roots of a Complex Number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David R</dc:creator>
  <cp:lastModifiedBy>Jackson, David R</cp:lastModifiedBy>
  <cp:revision>154</cp:revision>
  <dcterms:created xsi:type="dcterms:W3CDTF">1601-01-01T00:00:00Z</dcterms:created>
  <dcterms:modified xsi:type="dcterms:W3CDTF">2023-08-21T22:17:52Z</dcterms:modified>
</cp:coreProperties>
</file>