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6" r:id="rId2"/>
    <p:sldId id="257" r:id="rId3"/>
    <p:sldId id="258" r:id="rId4"/>
    <p:sldId id="259" r:id="rId5"/>
    <p:sldId id="273" r:id="rId6"/>
    <p:sldId id="275" r:id="rId7"/>
    <p:sldId id="268" r:id="rId8"/>
    <p:sldId id="260" r:id="rId9"/>
    <p:sldId id="261" r:id="rId10"/>
    <p:sldId id="262" r:id="rId11"/>
    <p:sldId id="264" r:id="rId12"/>
    <p:sldId id="274" r:id="rId13"/>
    <p:sldId id="288" r:id="rId14"/>
    <p:sldId id="263" r:id="rId15"/>
    <p:sldId id="286" r:id="rId16"/>
    <p:sldId id="265" r:id="rId17"/>
    <p:sldId id="266" r:id="rId18"/>
    <p:sldId id="267" r:id="rId19"/>
    <p:sldId id="269" r:id="rId20"/>
    <p:sldId id="276" r:id="rId21"/>
    <p:sldId id="272" r:id="rId22"/>
    <p:sldId id="271" r:id="rId23"/>
    <p:sldId id="277" r:id="rId24"/>
    <p:sldId id="278" r:id="rId25"/>
    <p:sldId id="285" r:id="rId26"/>
    <p:sldId id="279" r:id="rId27"/>
    <p:sldId id="287" r:id="rId28"/>
    <p:sldId id="280" r:id="rId29"/>
    <p:sldId id="281" r:id="rId30"/>
    <p:sldId id="282" r:id="rId31"/>
    <p:sldId id="284" r:id="rId32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CFFFF"/>
    <a:srgbClr val="66FFFF"/>
    <a:srgbClr val="FFFF99"/>
    <a:srgbClr val="E5E5FF"/>
    <a:srgbClr val="FF0000"/>
    <a:srgbClr val="3333FF"/>
    <a:srgbClr val="FFFF66"/>
    <a:srgbClr val="CC00FF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7127" autoAdjust="0"/>
    <p:restoredTop sz="90929"/>
  </p:normalViewPr>
  <p:slideViewPr>
    <p:cSldViewPr snapToGrid="0">
      <p:cViewPr varScale="1">
        <p:scale>
          <a:sx n="101" d="100"/>
          <a:sy n="101" d="100"/>
        </p:scale>
        <p:origin x="2616" y="1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Relationship Id="rId9" Type="http://schemas.openxmlformats.org/officeDocument/2006/relationships/image" Target="../media/image10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Relationship Id="rId5" Type="http://schemas.openxmlformats.org/officeDocument/2006/relationships/image" Target="../media/image43.wmf"/><Relationship Id="rId4" Type="http://schemas.openxmlformats.org/officeDocument/2006/relationships/image" Target="../media/image42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2" Type="http://schemas.openxmlformats.org/officeDocument/2006/relationships/image" Target="../media/image45.wmf"/><Relationship Id="rId1" Type="http://schemas.openxmlformats.org/officeDocument/2006/relationships/image" Target="../media/image44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2" Type="http://schemas.openxmlformats.org/officeDocument/2006/relationships/image" Target="../media/image48.wmf"/><Relationship Id="rId1" Type="http://schemas.openxmlformats.org/officeDocument/2006/relationships/image" Target="../media/image47.wmf"/><Relationship Id="rId5" Type="http://schemas.openxmlformats.org/officeDocument/2006/relationships/image" Target="../media/image51.wmf"/><Relationship Id="rId4" Type="http://schemas.openxmlformats.org/officeDocument/2006/relationships/image" Target="../media/image50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4.wmf"/><Relationship Id="rId2" Type="http://schemas.openxmlformats.org/officeDocument/2006/relationships/image" Target="../media/image53.wmf"/><Relationship Id="rId1" Type="http://schemas.openxmlformats.org/officeDocument/2006/relationships/image" Target="../media/image52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57.wmf"/><Relationship Id="rId2" Type="http://schemas.openxmlformats.org/officeDocument/2006/relationships/image" Target="../media/image56.wmf"/><Relationship Id="rId1" Type="http://schemas.openxmlformats.org/officeDocument/2006/relationships/image" Target="../media/image55.wmf"/><Relationship Id="rId4" Type="http://schemas.openxmlformats.org/officeDocument/2006/relationships/image" Target="../media/image58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61.wmf"/><Relationship Id="rId2" Type="http://schemas.openxmlformats.org/officeDocument/2006/relationships/image" Target="../media/image60.wmf"/><Relationship Id="rId1" Type="http://schemas.openxmlformats.org/officeDocument/2006/relationships/image" Target="../media/image59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63.wmf"/><Relationship Id="rId1" Type="http://schemas.openxmlformats.org/officeDocument/2006/relationships/image" Target="../media/image62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65.wmf"/><Relationship Id="rId1" Type="http://schemas.openxmlformats.org/officeDocument/2006/relationships/image" Target="../media/image64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68.wmf"/><Relationship Id="rId2" Type="http://schemas.openxmlformats.org/officeDocument/2006/relationships/image" Target="../media/image67.wmf"/><Relationship Id="rId1" Type="http://schemas.openxmlformats.org/officeDocument/2006/relationships/image" Target="../media/image66.wmf"/><Relationship Id="rId4" Type="http://schemas.openxmlformats.org/officeDocument/2006/relationships/image" Target="../media/image69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71.wmf"/><Relationship Id="rId1" Type="http://schemas.openxmlformats.org/officeDocument/2006/relationships/image" Target="../media/image70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20.vml.rels><?xml version="1.0" encoding="UTF-8" standalone="yes"?>
<Relationships xmlns="http://schemas.openxmlformats.org/package/2006/relationships"><Relationship Id="rId8" Type="http://schemas.openxmlformats.org/officeDocument/2006/relationships/image" Target="../media/image79.wmf"/><Relationship Id="rId3" Type="http://schemas.openxmlformats.org/officeDocument/2006/relationships/image" Target="../media/image74.wmf"/><Relationship Id="rId7" Type="http://schemas.openxmlformats.org/officeDocument/2006/relationships/image" Target="../media/image78.wmf"/><Relationship Id="rId2" Type="http://schemas.openxmlformats.org/officeDocument/2006/relationships/image" Target="../media/image73.wmf"/><Relationship Id="rId1" Type="http://schemas.openxmlformats.org/officeDocument/2006/relationships/image" Target="../media/image72.wmf"/><Relationship Id="rId6" Type="http://schemas.openxmlformats.org/officeDocument/2006/relationships/image" Target="../media/image77.wmf"/><Relationship Id="rId5" Type="http://schemas.openxmlformats.org/officeDocument/2006/relationships/image" Target="../media/image76.wmf"/><Relationship Id="rId4" Type="http://schemas.openxmlformats.org/officeDocument/2006/relationships/image" Target="../media/image75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7.wmf"/><Relationship Id="rId2" Type="http://schemas.openxmlformats.org/officeDocument/2006/relationships/image" Target="../media/image80.wmf"/><Relationship Id="rId1" Type="http://schemas.openxmlformats.org/officeDocument/2006/relationships/image" Target="../media/image75.wmf"/><Relationship Id="rId5" Type="http://schemas.openxmlformats.org/officeDocument/2006/relationships/image" Target="../media/image81.wmf"/><Relationship Id="rId4" Type="http://schemas.openxmlformats.org/officeDocument/2006/relationships/image" Target="../media/image78.wmf"/></Relationships>
</file>

<file path=ppt/drawings/_rels/vmlDrawing22.vml.rels><?xml version="1.0" encoding="UTF-8" standalone="yes"?>
<Relationships xmlns="http://schemas.openxmlformats.org/package/2006/relationships"><Relationship Id="rId8" Type="http://schemas.openxmlformats.org/officeDocument/2006/relationships/image" Target="../media/image88.wmf"/><Relationship Id="rId3" Type="http://schemas.openxmlformats.org/officeDocument/2006/relationships/image" Target="../media/image83.wmf"/><Relationship Id="rId7" Type="http://schemas.openxmlformats.org/officeDocument/2006/relationships/image" Target="../media/image87.wmf"/><Relationship Id="rId12" Type="http://schemas.openxmlformats.org/officeDocument/2006/relationships/image" Target="../media/image92.wmf"/><Relationship Id="rId2" Type="http://schemas.openxmlformats.org/officeDocument/2006/relationships/image" Target="../media/image82.wmf"/><Relationship Id="rId1" Type="http://schemas.openxmlformats.org/officeDocument/2006/relationships/image" Target="../media/image35.wmf"/><Relationship Id="rId6" Type="http://schemas.openxmlformats.org/officeDocument/2006/relationships/image" Target="../media/image86.wmf"/><Relationship Id="rId11" Type="http://schemas.openxmlformats.org/officeDocument/2006/relationships/image" Target="../media/image91.wmf"/><Relationship Id="rId5" Type="http://schemas.openxmlformats.org/officeDocument/2006/relationships/image" Target="../media/image85.wmf"/><Relationship Id="rId10" Type="http://schemas.openxmlformats.org/officeDocument/2006/relationships/image" Target="../media/image90.wmf"/><Relationship Id="rId4" Type="http://schemas.openxmlformats.org/officeDocument/2006/relationships/image" Target="../media/image84.wmf"/><Relationship Id="rId9" Type="http://schemas.openxmlformats.org/officeDocument/2006/relationships/image" Target="../media/image89.wmf"/></Relationships>
</file>

<file path=ppt/drawings/_rels/vmlDrawing23.vml.rels><?xml version="1.0" encoding="UTF-8" standalone="yes"?>
<Relationships xmlns="http://schemas.openxmlformats.org/package/2006/relationships"><Relationship Id="rId8" Type="http://schemas.openxmlformats.org/officeDocument/2006/relationships/image" Target="../media/image96.wmf"/><Relationship Id="rId3" Type="http://schemas.openxmlformats.org/officeDocument/2006/relationships/image" Target="../media/image88.wmf"/><Relationship Id="rId7" Type="http://schemas.openxmlformats.org/officeDocument/2006/relationships/image" Target="../media/image95.wmf"/><Relationship Id="rId2" Type="http://schemas.openxmlformats.org/officeDocument/2006/relationships/image" Target="../media/image87.wmf"/><Relationship Id="rId1" Type="http://schemas.openxmlformats.org/officeDocument/2006/relationships/image" Target="../media/image93.wmf"/><Relationship Id="rId6" Type="http://schemas.openxmlformats.org/officeDocument/2006/relationships/image" Target="../media/image91.wmf"/><Relationship Id="rId5" Type="http://schemas.openxmlformats.org/officeDocument/2006/relationships/image" Target="../media/image94.wmf"/><Relationship Id="rId10" Type="http://schemas.openxmlformats.org/officeDocument/2006/relationships/image" Target="../media/image98.wmf"/><Relationship Id="rId4" Type="http://schemas.openxmlformats.org/officeDocument/2006/relationships/image" Target="../media/image89.wmf"/><Relationship Id="rId9" Type="http://schemas.openxmlformats.org/officeDocument/2006/relationships/image" Target="../media/image97.wmf"/></Relationships>
</file>

<file path=ppt/drawings/_rels/vmlDrawing24.vml.rels><?xml version="1.0" encoding="UTF-8" standalone="yes"?>
<Relationships xmlns="http://schemas.openxmlformats.org/package/2006/relationships"><Relationship Id="rId8" Type="http://schemas.openxmlformats.org/officeDocument/2006/relationships/image" Target="../media/image96.wmf"/><Relationship Id="rId3" Type="http://schemas.openxmlformats.org/officeDocument/2006/relationships/image" Target="../media/image88.wmf"/><Relationship Id="rId7" Type="http://schemas.openxmlformats.org/officeDocument/2006/relationships/image" Target="../media/image100.wmf"/><Relationship Id="rId2" Type="http://schemas.openxmlformats.org/officeDocument/2006/relationships/image" Target="../media/image87.wmf"/><Relationship Id="rId1" Type="http://schemas.openxmlformats.org/officeDocument/2006/relationships/image" Target="../media/image99.wmf"/><Relationship Id="rId6" Type="http://schemas.openxmlformats.org/officeDocument/2006/relationships/image" Target="../media/image91.wmf"/><Relationship Id="rId11" Type="http://schemas.openxmlformats.org/officeDocument/2006/relationships/image" Target="../media/image103.wmf"/><Relationship Id="rId5" Type="http://schemas.openxmlformats.org/officeDocument/2006/relationships/image" Target="../media/image94.wmf"/><Relationship Id="rId10" Type="http://schemas.openxmlformats.org/officeDocument/2006/relationships/image" Target="../media/image102.wmf"/><Relationship Id="rId4" Type="http://schemas.openxmlformats.org/officeDocument/2006/relationships/image" Target="../media/image89.wmf"/><Relationship Id="rId9" Type="http://schemas.openxmlformats.org/officeDocument/2006/relationships/image" Target="../media/image101.wmf"/></Relationships>
</file>

<file path=ppt/drawings/_rels/vmlDrawing25.vml.rels><?xml version="1.0" encoding="UTF-8" standalone="yes"?>
<Relationships xmlns="http://schemas.openxmlformats.org/package/2006/relationships"><Relationship Id="rId8" Type="http://schemas.openxmlformats.org/officeDocument/2006/relationships/image" Target="../media/image94.wmf"/><Relationship Id="rId13" Type="http://schemas.openxmlformats.org/officeDocument/2006/relationships/image" Target="../media/image110.wmf"/><Relationship Id="rId3" Type="http://schemas.openxmlformats.org/officeDocument/2006/relationships/image" Target="../media/image106.wmf"/><Relationship Id="rId7" Type="http://schemas.openxmlformats.org/officeDocument/2006/relationships/image" Target="../media/image89.wmf"/><Relationship Id="rId12" Type="http://schemas.openxmlformats.org/officeDocument/2006/relationships/image" Target="../media/image109.wmf"/><Relationship Id="rId2" Type="http://schemas.openxmlformats.org/officeDocument/2006/relationships/image" Target="../media/image105.wmf"/><Relationship Id="rId1" Type="http://schemas.openxmlformats.org/officeDocument/2006/relationships/image" Target="../media/image104.wmf"/><Relationship Id="rId6" Type="http://schemas.openxmlformats.org/officeDocument/2006/relationships/image" Target="../media/image88.wmf"/><Relationship Id="rId11" Type="http://schemas.openxmlformats.org/officeDocument/2006/relationships/image" Target="../media/image108.wmf"/><Relationship Id="rId5" Type="http://schemas.openxmlformats.org/officeDocument/2006/relationships/image" Target="../media/image87.wmf"/><Relationship Id="rId10" Type="http://schemas.openxmlformats.org/officeDocument/2006/relationships/image" Target="../media/image100.wmf"/><Relationship Id="rId4" Type="http://schemas.openxmlformats.org/officeDocument/2006/relationships/image" Target="../media/image107.wmf"/><Relationship Id="rId9" Type="http://schemas.openxmlformats.org/officeDocument/2006/relationships/image" Target="../media/image91.wmf"/><Relationship Id="rId14" Type="http://schemas.openxmlformats.org/officeDocument/2006/relationships/image" Target="../media/image111.wmf"/></Relationships>
</file>

<file path=ppt/drawings/_rels/vmlDrawing2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3.wmf"/><Relationship Id="rId1" Type="http://schemas.openxmlformats.org/officeDocument/2006/relationships/image" Target="../media/image112.wmf"/></Relationships>
</file>

<file path=ppt/drawings/_rels/vmlDrawing27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0.wmf"/><Relationship Id="rId3" Type="http://schemas.openxmlformats.org/officeDocument/2006/relationships/image" Target="../media/image87.wmf"/><Relationship Id="rId7" Type="http://schemas.openxmlformats.org/officeDocument/2006/relationships/image" Target="../media/image91.wmf"/><Relationship Id="rId2" Type="http://schemas.openxmlformats.org/officeDocument/2006/relationships/image" Target="../media/image115.wmf"/><Relationship Id="rId1" Type="http://schemas.openxmlformats.org/officeDocument/2006/relationships/image" Target="../media/image114.wmf"/><Relationship Id="rId6" Type="http://schemas.openxmlformats.org/officeDocument/2006/relationships/image" Target="../media/image94.wmf"/><Relationship Id="rId11" Type="http://schemas.openxmlformats.org/officeDocument/2006/relationships/image" Target="../media/image118.wmf"/><Relationship Id="rId5" Type="http://schemas.openxmlformats.org/officeDocument/2006/relationships/image" Target="../media/image89.wmf"/><Relationship Id="rId10" Type="http://schemas.openxmlformats.org/officeDocument/2006/relationships/image" Target="../media/image117.wmf"/><Relationship Id="rId4" Type="http://schemas.openxmlformats.org/officeDocument/2006/relationships/image" Target="../media/image88.wmf"/><Relationship Id="rId9" Type="http://schemas.openxmlformats.org/officeDocument/2006/relationships/image" Target="../media/image116.wmf"/></Relationships>
</file>

<file path=ppt/drawings/_rels/vmlDrawing28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0.wmf"/><Relationship Id="rId13" Type="http://schemas.openxmlformats.org/officeDocument/2006/relationships/image" Target="../media/image127.wmf"/><Relationship Id="rId3" Type="http://schemas.openxmlformats.org/officeDocument/2006/relationships/image" Target="../media/image121.wmf"/><Relationship Id="rId7" Type="http://schemas.openxmlformats.org/officeDocument/2006/relationships/image" Target="../media/image89.wmf"/><Relationship Id="rId12" Type="http://schemas.openxmlformats.org/officeDocument/2006/relationships/image" Target="../media/image126.wmf"/><Relationship Id="rId2" Type="http://schemas.openxmlformats.org/officeDocument/2006/relationships/image" Target="../media/image120.wmf"/><Relationship Id="rId1" Type="http://schemas.openxmlformats.org/officeDocument/2006/relationships/image" Target="../media/image119.wmf"/><Relationship Id="rId6" Type="http://schemas.openxmlformats.org/officeDocument/2006/relationships/image" Target="../media/image88.wmf"/><Relationship Id="rId11" Type="http://schemas.openxmlformats.org/officeDocument/2006/relationships/image" Target="../media/image125.wmf"/><Relationship Id="rId5" Type="http://schemas.openxmlformats.org/officeDocument/2006/relationships/image" Target="../media/image87.wmf"/><Relationship Id="rId15" Type="http://schemas.openxmlformats.org/officeDocument/2006/relationships/image" Target="../media/image129.wmf"/><Relationship Id="rId10" Type="http://schemas.openxmlformats.org/officeDocument/2006/relationships/image" Target="../media/image124.wmf"/><Relationship Id="rId4" Type="http://schemas.openxmlformats.org/officeDocument/2006/relationships/image" Target="../media/image122.wmf"/><Relationship Id="rId9" Type="http://schemas.openxmlformats.org/officeDocument/2006/relationships/image" Target="../media/image123.wmf"/><Relationship Id="rId14" Type="http://schemas.openxmlformats.org/officeDocument/2006/relationships/image" Target="../media/image128.wmf"/></Relationships>
</file>

<file path=ppt/drawings/_rels/vmlDrawing29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4.wmf"/><Relationship Id="rId3" Type="http://schemas.openxmlformats.org/officeDocument/2006/relationships/image" Target="../media/image131.wmf"/><Relationship Id="rId7" Type="http://schemas.openxmlformats.org/officeDocument/2006/relationships/image" Target="../media/image126.wmf"/><Relationship Id="rId2" Type="http://schemas.openxmlformats.org/officeDocument/2006/relationships/image" Target="../media/image130.wmf"/><Relationship Id="rId1" Type="http://schemas.openxmlformats.org/officeDocument/2006/relationships/image" Target="../media/image120.wmf"/><Relationship Id="rId6" Type="http://schemas.openxmlformats.org/officeDocument/2006/relationships/image" Target="../media/image125.wmf"/><Relationship Id="rId11" Type="http://schemas.openxmlformats.org/officeDocument/2006/relationships/image" Target="../media/image136.wmf"/><Relationship Id="rId5" Type="http://schemas.openxmlformats.org/officeDocument/2006/relationships/image" Target="../media/image133.wmf"/><Relationship Id="rId10" Type="http://schemas.openxmlformats.org/officeDocument/2006/relationships/image" Target="../media/image129.wmf"/><Relationship Id="rId4" Type="http://schemas.openxmlformats.org/officeDocument/2006/relationships/image" Target="../media/image132.wmf"/><Relationship Id="rId9" Type="http://schemas.openxmlformats.org/officeDocument/2006/relationships/image" Target="../media/image135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13" Type="http://schemas.openxmlformats.org/officeDocument/2006/relationships/image" Target="../media/image23.wmf"/><Relationship Id="rId3" Type="http://schemas.openxmlformats.org/officeDocument/2006/relationships/image" Target="../media/image15.wmf"/><Relationship Id="rId7" Type="http://schemas.openxmlformats.org/officeDocument/2006/relationships/image" Target="../media/image19.wmf"/><Relationship Id="rId12" Type="http://schemas.openxmlformats.org/officeDocument/2006/relationships/image" Target="../media/image22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6" Type="http://schemas.openxmlformats.org/officeDocument/2006/relationships/image" Target="../media/image18.wmf"/><Relationship Id="rId11" Type="http://schemas.openxmlformats.org/officeDocument/2006/relationships/image" Target="../media/image21.wmf"/><Relationship Id="rId5" Type="http://schemas.openxmlformats.org/officeDocument/2006/relationships/image" Target="../media/image17.wmf"/><Relationship Id="rId10" Type="http://schemas.openxmlformats.org/officeDocument/2006/relationships/image" Target="../media/image8.wmf"/><Relationship Id="rId4" Type="http://schemas.openxmlformats.org/officeDocument/2006/relationships/image" Target="../media/image16.wmf"/><Relationship Id="rId9" Type="http://schemas.openxmlformats.org/officeDocument/2006/relationships/image" Target="../media/image20.wmf"/><Relationship Id="rId14" Type="http://schemas.openxmlformats.org/officeDocument/2006/relationships/image" Target="../media/image24.wmf"/></Relationships>
</file>

<file path=ppt/drawings/_rels/vmlDrawing30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8.wmf"/><Relationship Id="rId1" Type="http://schemas.openxmlformats.org/officeDocument/2006/relationships/image" Target="../media/image137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3" Type="http://schemas.openxmlformats.org/officeDocument/2006/relationships/image" Target="../media/image20.wmf"/><Relationship Id="rId7" Type="http://schemas.openxmlformats.org/officeDocument/2006/relationships/image" Target="../media/image28.wmf"/><Relationship Id="rId2" Type="http://schemas.openxmlformats.org/officeDocument/2006/relationships/image" Target="../media/image6.wmf"/><Relationship Id="rId1" Type="http://schemas.openxmlformats.org/officeDocument/2006/relationships/image" Target="../media/image25.wmf"/><Relationship Id="rId6" Type="http://schemas.openxmlformats.org/officeDocument/2006/relationships/image" Target="../media/image27.wmf"/><Relationship Id="rId5" Type="http://schemas.openxmlformats.org/officeDocument/2006/relationships/image" Target="../media/image26.wmf"/><Relationship Id="rId4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8.wmf"/><Relationship Id="rId1" Type="http://schemas.openxmlformats.org/officeDocument/2006/relationships/image" Target="../media/image3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B6C6E6-8ADE-430D-BC92-F5B4205943BF}" type="datetimeFigureOut">
              <a:rPr lang="en-US" smtClean="0"/>
              <a:pPr/>
              <a:t>10/4/2023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E3E3C2-E155-409D-B233-007E9A2F5F9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AB0E2C-3AC9-46B5-877E-1E16A2FC15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3B1D35-CCB3-43AB-B91C-BDA907207C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BE0A8F-988E-4B1D-BFE7-0BD7293EBE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90F81B-C407-4DEA-8204-7912EF3CC3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3225D9-60F0-4B2D-A4A7-2EDE2B96C7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9A4FBE-23B4-430F-8BA3-81D2F5BDFA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331959-DE8B-4DE1-AD61-B5A3D63554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6971C5-DC4E-4568-AB5A-AAC3507487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93FC29-9260-4AD8-9E90-F0A861811B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EA93DC-F8BA-4112-BFFC-F4656675B4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877A8B-11C5-491A-8377-7338DA10A3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86524"/>
            <a:ext cx="1905000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80734587-7683-4FE9-B2B5-D65AF6AFEC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8.wmf"/><Relationship Id="rId5" Type="http://schemas.openxmlformats.org/officeDocument/2006/relationships/oleObject" Target="../embeddings/oleObject44.bin"/><Relationship Id="rId4" Type="http://schemas.openxmlformats.org/officeDocument/2006/relationships/image" Target="../media/image37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3" Type="http://schemas.openxmlformats.org/officeDocument/2006/relationships/oleObject" Target="../embeddings/oleObject45.bin"/><Relationship Id="rId7" Type="http://schemas.openxmlformats.org/officeDocument/2006/relationships/oleObject" Target="../embeddings/oleObject47.bin"/><Relationship Id="rId12" Type="http://schemas.openxmlformats.org/officeDocument/2006/relationships/image" Target="../media/image43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40.wmf"/><Relationship Id="rId11" Type="http://schemas.openxmlformats.org/officeDocument/2006/relationships/oleObject" Target="../embeddings/oleObject49.bin"/><Relationship Id="rId5" Type="http://schemas.openxmlformats.org/officeDocument/2006/relationships/oleObject" Target="../embeddings/oleObject46.bin"/><Relationship Id="rId10" Type="http://schemas.openxmlformats.org/officeDocument/2006/relationships/image" Target="../media/image42.wmf"/><Relationship Id="rId4" Type="http://schemas.openxmlformats.org/officeDocument/2006/relationships/image" Target="../media/image39.wmf"/><Relationship Id="rId9" Type="http://schemas.openxmlformats.org/officeDocument/2006/relationships/oleObject" Target="../embeddings/oleObject48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wmf"/><Relationship Id="rId3" Type="http://schemas.openxmlformats.org/officeDocument/2006/relationships/oleObject" Target="../embeddings/oleObject50.bin"/><Relationship Id="rId7" Type="http://schemas.openxmlformats.org/officeDocument/2006/relationships/oleObject" Target="../embeddings/oleObject5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45.wmf"/><Relationship Id="rId5" Type="http://schemas.openxmlformats.org/officeDocument/2006/relationships/oleObject" Target="../embeddings/oleObject51.bin"/><Relationship Id="rId4" Type="http://schemas.openxmlformats.org/officeDocument/2006/relationships/image" Target="../media/image44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wmf"/><Relationship Id="rId3" Type="http://schemas.openxmlformats.org/officeDocument/2006/relationships/oleObject" Target="../embeddings/oleObject53.bin"/><Relationship Id="rId7" Type="http://schemas.openxmlformats.org/officeDocument/2006/relationships/oleObject" Target="../embeddings/oleObject55.bin"/><Relationship Id="rId12" Type="http://schemas.openxmlformats.org/officeDocument/2006/relationships/image" Target="../media/image51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48.wmf"/><Relationship Id="rId11" Type="http://schemas.openxmlformats.org/officeDocument/2006/relationships/oleObject" Target="../embeddings/oleObject57.bin"/><Relationship Id="rId5" Type="http://schemas.openxmlformats.org/officeDocument/2006/relationships/oleObject" Target="../embeddings/oleObject54.bin"/><Relationship Id="rId10" Type="http://schemas.openxmlformats.org/officeDocument/2006/relationships/image" Target="../media/image50.wmf"/><Relationship Id="rId4" Type="http://schemas.openxmlformats.org/officeDocument/2006/relationships/image" Target="../media/image47.wmf"/><Relationship Id="rId9" Type="http://schemas.openxmlformats.org/officeDocument/2006/relationships/oleObject" Target="../embeddings/oleObject56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.wmf"/><Relationship Id="rId3" Type="http://schemas.openxmlformats.org/officeDocument/2006/relationships/oleObject" Target="../embeddings/oleObject58.bin"/><Relationship Id="rId7" Type="http://schemas.openxmlformats.org/officeDocument/2006/relationships/oleObject" Target="../embeddings/oleObject6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53.wmf"/><Relationship Id="rId5" Type="http://schemas.openxmlformats.org/officeDocument/2006/relationships/oleObject" Target="../embeddings/oleObject59.bin"/><Relationship Id="rId4" Type="http://schemas.openxmlformats.org/officeDocument/2006/relationships/image" Target="../media/image52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.wmf"/><Relationship Id="rId3" Type="http://schemas.openxmlformats.org/officeDocument/2006/relationships/oleObject" Target="../embeddings/oleObject61.bin"/><Relationship Id="rId7" Type="http://schemas.openxmlformats.org/officeDocument/2006/relationships/oleObject" Target="../embeddings/oleObject6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56.wmf"/><Relationship Id="rId5" Type="http://schemas.openxmlformats.org/officeDocument/2006/relationships/oleObject" Target="../embeddings/oleObject62.bin"/><Relationship Id="rId10" Type="http://schemas.openxmlformats.org/officeDocument/2006/relationships/image" Target="../media/image58.wmf"/><Relationship Id="rId4" Type="http://schemas.openxmlformats.org/officeDocument/2006/relationships/image" Target="../media/image55.wmf"/><Relationship Id="rId9" Type="http://schemas.openxmlformats.org/officeDocument/2006/relationships/oleObject" Target="../embeddings/oleObject64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1.wmf"/><Relationship Id="rId3" Type="http://schemas.openxmlformats.org/officeDocument/2006/relationships/oleObject" Target="../embeddings/oleObject65.bin"/><Relationship Id="rId7" Type="http://schemas.openxmlformats.org/officeDocument/2006/relationships/oleObject" Target="../embeddings/oleObject6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60.wmf"/><Relationship Id="rId5" Type="http://schemas.openxmlformats.org/officeDocument/2006/relationships/oleObject" Target="../embeddings/oleObject66.bin"/><Relationship Id="rId4" Type="http://schemas.openxmlformats.org/officeDocument/2006/relationships/image" Target="../media/image59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63.wmf"/><Relationship Id="rId5" Type="http://schemas.openxmlformats.org/officeDocument/2006/relationships/oleObject" Target="../embeddings/oleObject69.bin"/><Relationship Id="rId4" Type="http://schemas.openxmlformats.org/officeDocument/2006/relationships/image" Target="../media/image62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65.wmf"/><Relationship Id="rId5" Type="http://schemas.openxmlformats.org/officeDocument/2006/relationships/oleObject" Target="../embeddings/oleObject71.bin"/><Relationship Id="rId4" Type="http://schemas.openxmlformats.org/officeDocument/2006/relationships/image" Target="../media/image64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8.wmf"/><Relationship Id="rId3" Type="http://schemas.openxmlformats.org/officeDocument/2006/relationships/oleObject" Target="../embeddings/oleObject72.bin"/><Relationship Id="rId7" Type="http://schemas.openxmlformats.org/officeDocument/2006/relationships/oleObject" Target="../embeddings/oleObject7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67.wmf"/><Relationship Id="rId5" Type="http://schemas.openxmlformats.org/officeDocument/2006/relationships/oleObject" Target="../embeddings/oleObject73.bin"/><Relationship Id="rId10" Type="http://schemas.openxmlformats.org/officeDocument/2006/relationships/image" Target="../media/image69.wmf"/><Relationship Id="rId4" Type="http://schemas.openxmlformats.org/officeDocument/2006/relationships/image" Target="../media/image66.wmf"/><Relationship Id="rId9" Type="http://schemas.openxmlformats.org/officeDocument/2006/relationships/oleObject" Target="../embeddings/oleObject75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9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6.wmf"/><Relationship Id="rId17" Type="http://schemas.openxmlformats.org/officeDocument/2006/relationships/oleObject" Target="../embeddings/oleObject8.bin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8.wmf"/><Relationship Id="rId20" Type="http://schemas.openxmlformats.org/officeDocument/2006/relationships/image" Target="../media/image10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5.wmf"/><Relationship Id="rId19" Type="http://schemas.openxmlformats.org/officeDocument/2006/relationships/oleObject" Target="../embeddings/oleObject9.bin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7.wmf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3" Type="http://schemas.openxmlformats.org/officeDocument/2006/relationships/oleObject" Target="../embeddings/oleObject76.bin"/><Relationship Id="rId7" Type="http://schemas.openxmlformats.org/officeDocument/2006/relationships/oleObject" Target="../embeddings/oleObject7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71.wmf"/><Relationship Id="rId5" Type="http://schemas.openxmlformats.org/officeDocument/2006/relationships/oleObject" Target="../embeddings/oleObject77.bin"/><Relationship Id="rId4" Type="http://schemas.openxmlformats.org/officeDocument/2006/relationships/image" Target="../media/image70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4.wmf"/><Relationship Id="rId13" Type="http://schemas.openxmlformats.org/officeDocument/2006/relationships/oleObject" Target="../embeddings/oleObject84.bin"/><Relationship Id="rId18" Type="http://schemas.openxmlformats.org/officeDocument/2006/relationships/image" Target="../media/image79.wmf"/><Relationship Id="rId3" Type="http://schemas.openxmlformats.org/officeDocument/2006/relationships/oleObject" Target="../embeddings/oleObject79.bin"/><Relationship Id="rId7" Type="http://schemas.openxmlformats.org/officeDocument/2006/relationships/oleObject" Target="../embeddings/oleObject81.bin"/><Relationship Id="rId12" Type="http://schemas.openxmlformats.org/officeDocument/2006/relationships/image" Target="../media/image76.wmf"/><Relationship Id="rId17" Type="http://schemas.openxmlformats.org/officeDocument/2006/relationships/oleObject" Target="../embeddings/oleObject86.bin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78.wmf"/><Relationship Id="rId1" Type="http://schemas.openxmlformats.org/officeDocument/2006/relationships/vmlDrawing" Target="../drawings/vmlDrawing20.vml"/><Relationship Id="rId6" Type="http://schemas.openxmlformats.org/officeDocument/2006/relationships/image" Target="../media/image73.wmf"/><Relationship Id="rId11" Type="http://schemas.openxmlformats.org/officeDocument/2006/relationships/oleObject" Target="../embeddings/oleObject83.bin"/><Relationship Id="rId5" Type="http://schemas.openxmlformats.org/officeDocument/2006/relationships/oleObject" Target="../embeddings/oleObject80.bin"/><Relationship Id="rId15" Type="http://schemas.openxmlformats.org/officeDocument/2006/relationships/oleObject" Target="../embeddings/oleObject85.bin"/><Relationship Id="rId10" Type="http://schemas.openxmlformats.org/officeDocument/2006/relationships/image" Target="../media/image75.wmf"/><Relationship Id="rId4" Type="http://schemas.openxmlformats.org/officeDocument/2006/relationships/image" Target="../media/image72.wmf"/><Relationship Id="rId9" Type="http://schemas.openxmlformats.org/officeDocument/2006/relationships/oleObject" Target="../embeddings/oleObject82.bin"/><Relationship Id="rId14" Type="http://schemas.openxmlformats.org/officeDocument/2006/relationships/image" Target="../media/image77.w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7.wmf"/><Relationship Id="rId3" Type="http://schemas.openxmlformats.org/officeDocument/2006/relationships/oleObject" Target="../embeddings/oleObject87.bin"/><Relationship Id="rId7" Type="http://schemas.openxmlformats.org/officeDocument/2006/relationships/oleObject" Target="../embeddings/oleObject89.bin"/><Relationship Id="rId12" Type="http://schemas.openxmlformats.org/officeDocument/2006/relationships/image" Target="../media/image81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80.wmf"/><Relationship Id="rId11" Type="http://schemas.openxmlformats.org/officeDocument/2006/relationships/oleObject" Target="../embeddings/oleObject91.bin"/><Relationship Id="rId5" Type="http://schemas.openxmlformats.org/officeDocument/2006/relationships/oleObject" Target="../embeddings/oleObject88.bin"/><Relationship Id="rId10" Type="http://schemas.openxmlformats.org/officeDocument/2006/relationships/image" Target="../media/image78.wmf"/><Relationship Id="rId4" Type="http://schemas.openxmlformats.org/officeDocument/2006/relationships/image" Target="../media/image75.wmf"/><Relationship Id="rId9" Type="http://schemas.openxmlformats.org/officeDocument/2006/relationships/oleObject" Target="../embeddings/oleObject90.bin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3.wmf"/><Relationship Id="rId13" Type="http://schemas.openxmlformats.org/officeDocument/2006/relationships/oleObject" Target="../embeddings/oleObject97.bin"/><Relationship Id="rId18" Type="http://schemas.openxmlformats.org/officeDocument/2006/relationships/image" Target="../media/image88.wmf"/><Relationship Id="rId26" Type="http://schemas.openxmlformats.org/officeDocument/2006/relationships/image" Target="../media/image92.wmf"/><Relationship Id="rId3" Type="http://schemas.openxmlformats.org/officeDocument/2006/relationships/oleObject" Target="../embeddings/oleObject92.bin"/><Relationship Id="rId21" Type="http://schemas.openxmlformats.org/officeDocument/2006/relationships/oleObject" Target="../embeddings/oleObject101.bin"/><Relationship Id="rId7" Type="http://schemas.openxmlformats.org/officeDocument/2006/relationships/oleObject" Target="../embeddings/oleObject94.bin"/><Relationship Id="rId12" Type="http://schemas.openxmlformats.org/officeDocument/2006/relationships/image" Target="../media/image85.wmf"/><Relationship Id="rId17" Type="http://schemas.openxmlformats.org/officeDocument/2006/relationships/oleObject" Target="../embeddings/oleObject99.bin"/><Relationship Id="rId25" Type="http://schemas.openxmlformats.org/officeDocument/2006/relationships/oleObject" Target="../embeddings/oleObject103.bin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87.wmf"/><Relationship Id="rId20" Type="http://schemas.openxmlformats.org/officeDocument/2006/relationships/image" Target="../media/image89.wmf"/><Relationship Id="rId1" Type="http://schemas.openxmlformats.org/officeDocument/2006/relationships/vmlDrawing" Target="../drawings/vmlDrawing22.vml"/><Relationship Id="rId6" Type="http://schemas.openxmlformats.org/officeDocument/2006/relationships/image" Target="../media/image82.wmf"/><Relationship Id="rId11" Type="http://schemas.openxmlformats.org/officeDocument/2006/relationships/oleObject" Target="../embeddings/oleObject96.bin"/><Relationship Id="rId24" Type="http://schemas.openxmlformats.org/officeDocument/2006/relationships/image" Target="../media/image91.wmf"/><Relationship Id="rId5" Type="http://schemas.openxmlformats.org/officeDocument/2006/relationships/oleObject" Target="../embeddings/oleObject93.bin"/><Relationship Id="rId15" Type="http://schemas.openxmlformats.org/officeDocument/2006/relationships/oleObject" Target="../embeddings/oleObject98.bin"/><Relationship Id="rId23" Type="http://schemas.openxmlformats.org/officeDocument/2006/relationships/oleObject" Target="../embeddings/oleObject102.bin"/><Relationship Id="rId10" Type="http://schemas.openxmlformats.org/officeDocument/2006/relationships/image" Target="../media/image84.wmf"/><Relationship Id="rId19" Type="http://schemas.openxmlformats.org/officeDocument/2006/relationships/oleObject" Target="../embeddings/oleObject100.bin"/><Relationship Id="rId4" Type="http://schemas.openxmlformats.org/officeDocument/2006/relationships/image" Target="../media/image35.wmf"/><Relationship Id="rId9" Type="http://schemas.openxmlformats.org/officeDocument/2006/relationships/oleObject" Target="../embeddings/oleObject95.bin"/><Relationship Id="rId14" Type="http://schemas.openxmlformats.org/officeDocument/2006/relationships/image" Target="../media/image86.wmf"/><Relationship Id="rId22" Type="http://schemas.openxmlformats.org/officeDocument/2006/relationships/image" Target="../media/image90.wmf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8.wmf"/><Relationship Id="rId13" Type="http://schemas.openxmlformats.org/officeDocument/2006/relationships/oleObject" Target="../embeddings/oleObject109.bin"/><Relationship Id="rId18" Type="http://schemas.openxmlformats.org/officeDocument/2006/relationships/image" Target="../media/image96.wmf"/><Relationship Id="rId3" Type="http://schemas.openxmlformats.org/officeDocument/2006/relationships/oleObject" Target="../embeddings/oleObject104.bin"/><Relationship Id="rId21" Type="http://schemas.openxmlformats.org/officeDocument/2006/relationships/oleObject" Target="../embeddings/oleObject113.bin"/><Relationship Id="rId7" Type="http://schemas.openxmlformats.org/officeDocument/2006/relationships/oleObject" Target="../embeddings/oleObject106.bin"/><Relationship Id="rId12" Type="http://schemas.openxmlformats.org/officeDocument/2006/relationships/image" Target="../media/image94.wmf"/><Relationship Id="rId17" Type="http://schemas.openxmlformats.org/officeDocument/2006/relationships/oleObject" Target="../embeddings/oleObject111.bin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95.wmf"/><Relationship Id="rId20" Type="http://schemas.openxmlformats.org/officeDocument/2006/relationships/image" Target="../media/image97.wmf"/><Relationship Id="rId1" Type="http://schemas.openxmlformats.org/officeDocument/2006/relationships/vmlDrawing" Target="../drawings/vmlDrawing23.vml"/><Relationship Id="rId6" Type="http://schemas.openxmlformats.org/officeDocument/2006/relationships/image" Target="../media/image87.wmf"/><Relationship Id="rId11" Type="http://schemas.openxmlformats.org/officeDocument/2006/relationships/oleObject" Target="../embeddings/oleObject108.bin"/><Relationship Id="rId5" Type="http://schemas.openxmlformats.org/officeDocument/2006/relationships/oleObject" Target="../embeddings/oleObject105.bin"/><Relationship Id="rId15" Type="http://schemas.openxmlformats.org/officeDocument/2006/relationships/oleObject" Target="../embeddings/oleObject110.bin"/><Relationship Id="rId10" Type="http://schemas.openxmlformats.org/officeDocument/2006/relationships/image" Target="../media/image89.wmf"/><Relationship Id="rId19" Type="http://schemas.openxmlformats.org/officeDocument/2006/relationships/oleObject" Target="../embeddings/oleObject112.bin"/><Relationship Id="rId4" Type="http://schemas.openxmlformats.org/officeDocument/2006/relationships/image" Target="../media/image93.wmf"/><Relationship Id="rId9" Type="http://schemas.openxmlformats.org/officeDocument/2006/relationships/oleObject" Target="../embeddings/oleObject107.bin"/><Relationship Id="rId14" Type="http://schemas.openxmlformats.org/officeDocument/2006/relationships/image" Target="../media/image91.wmf"/><Relationship Id="rId22" Type="http://schemas.openxmlformats.org/officeDocument/2006/relationships/image" Target="../media/image98.wmf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8.wmf"/><Relationship Id="rId13" Type="http://schemas.openxmlformats.org/officeDocument/2006/relationships/oleObject" Target="../embeddings/oleObject119.bin"/><Relationship Id="rId18" Type="http://schemas.openxmlformats.org/officeDocument/2006/relationships/image" Target="../media/image96.wmf"/><Relationship Id="rId3" Type="http://schemas.openxmlformats.org/officeDocument/2006/relationships/oleObject" Target="../embeddings/oleObject114.bin"/><Relationship Id="rId21" Type="http://schemas.openxmlformats.org/officeDocument/2006/relationships/oleObject" Target="../embeddings/oleObject123.bin"/><Relationship Id="rId7" Type="http://schemas.openxmlformats.org/officeDocument/2006/relationships/oleObject" Target="../embeddings/oleObject116.bin"/><Relationship Id="rId12" Type="http://schemas.openxmlformats.org/officeDocument/2006/relationships/image" Target="../media/image94.wmf"/><Relationship Id="rId17" Type="http://schemas.openxmlformats.org/officeDocument/2006/relationships/oleObject" Target="../embeddings/oleObject121.bin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100.wmf"/><Relationship Id="rId20" Type="http://schemas.openxmlformats.org/officeDocument/2006/relationships/image" Target="../media/image101.wmf"/><Relationship Id="rId1" Type="http://schemas.openxmlformats.org/officeDocument/2006/relationships/vmlDrawing" Target="../drawings/vmlDrawing24.vml"/><Relationship Id="rId6" Type="http://schemas.openxmlformats.org/officeDocument/2006/relationships/image" Target="../media/image87.wmf"/><Relationship Id="rId11" Type="http://schemas.openxmlformats.org/officeDocument/2006/relationships/oleObject" Target="../embeddings/oleObject118.bin"/><Relationship Id="rId24" Type="http://schemas.openxmlformats.org/officeDocument/2006/relationships/image" Target="../media/image103.wmf"/><Relationship Id="rId5" Type="http://schemas.openxmlformats.org/officeDocument/2006/relationships/oleObject" Target="../embeddings/oleObject115.bin"/><Relationship Id="rId15" Type="http://schemas.openxmlformats.org/officeDocument/2006/relationships/oleObject" Target="../embeddings/oleObject120.bin"/><Relationship Id="rId23" Type="http://schemas.openxmlformats.org/officeDocument/2006/relationships/oleObject" Target="../embeddings/oleObject124.bin"/><Relationship Id="rId10" Type="http://schemas.openxmlformats.org/officeDocument/2006/relationships/image" Target="../media/image89.wmf"/><Relationship Id="rId19" Type="http://schemas.openxmlformats.org/officeDocument/2006/relationships/oleObject" Target="../embeddings/oleObject122.bin"/><Relationship Id="rId4" Type="http://schemas.openxmlformats.org/officeDocument/2006/relationships/image" Target="../media/image99.wmf"/><Relationship Id="rId9" Type="http://schemas.openxmlformats.org/officeDocument/2006/relationships/oleObject" Target="../embeddings/oleObject117.bin"/><Relationship Id="rId14" Type="http://schemas.openxmlformats.org/officeDocument/2006/relationships/image" Target="../media/image91.wmf"/><Relationship Id="rId22" Type="http://schemas.openxmlformats.org/officeDocument/2006/relationships/image" Target="../media/image102.wmf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6.wmf"/><Relationship Id="rId13" Type="http://schemas.openxmlformats.org/officeDocument/2006/relationships/oleObject" Target="../embeddings/oleObject130.bin"/><Relationship Id="rId18" Type="http://schemas.openxmlformats.org/officeDocument/2006/relationships/image" Target="../media/image94.wmf"/><Relationship Id="rId26" Type="http://schemas.openxmlformats.org/officeDocument/2006/relationships/image" Target="../media/image109.wmf"/><Relationship Id="rId3" Type="http://schemas.openxmlformats.org/officeDocument/2006/relationships/oleObject" Target="../embeddings/oleObject125.bin"/><Relationship Id="rId21" Type="http://schemas.openxmlformats.org/officeDocument/2006/relationships/oleObject" Target="../embeddings/oleObject134.bin"/><Relationship Id="rId7" Type="http://schemas.openxmlformats.org/officeDocument/2006/relationships/oleObject" Target="../embeddings/oleObject127.bin"/><Relationship Id="rId12" Type="http://schemas.openxmlformats.org/officeDocument/2006/relationships/image" Target="../media/image87.wmf"/><Relationship Id="rId17" Type="http://schemas.openxmlformats.org/officeDocument/2006/relationships/oleObject" Target="../embeddings/oleObject132.bin"/><Relationship Id="rId25" Type="http://schemas.openxmlformats.org/officeDocument/2006/relationships/oleObject" Target="../embeddings/oleObject136.bin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89.wmf"/><Relationship Id="rId20" Type="http://schemas.openxmlformats.org/officeDocument/2006/relationships/image" Target="../media/image91.wmf"/><Relationship Id="rId29" Type="http://schemas.openxmlformats.org/officeDocument/2006/relationships/oleObject" Target="../embeddings/oleObject138.bin"/><Relationship Id="rId1" Type="http://schemas.openxmlformats.org/officeDocument/2006/relationships/vmlDrawing" Target="../drawings/vmlDrawing25.vml"/><Relationship Id="rId6" Type="http://schemas.openxmlformats.org/officeDocument/2006/relationships/image" Target="../media/image105.wmf"/><Relationship Id="rId11" Type="http://schemas.openxmlformats.org/officeDocument/2006/relationships/oleObject" Target="../embeddings/oleObject129.bin"/><Relationship Id="rId24" Type="http://schemas.openxmlformats.org/officeDocument/2006/relationships/image" Target="../media/image108.wmf"/><Relationship Id="rId5" Type="http://schemas.openxmlformats.org/officeDocument/2006/relationships/oleObject" Target="../embeddings/oleObject126.bin"/><Relationship Id="rId15" Type="http://schemas.openxmlformats.org/officeDocument/2006/relationships/oleObject" Target="../embeddings/oleObject131.bin"/><Relationship Id="rId23" Type="http://schemas.openxmlformats.org/officeDocument/2006/relationships/oleObject" Target="../embeddings/oleObject135.bin"/><Relationship Id="rId28" Type="http://schemas.openxmlformats.org/officeDocument/2006/relationships/image" Target="../media/image110.wmf"/><Relationship Id="rId10" Type="http://schemas.openxmlformats.org/officeDocument/2006/relationships/image" Target="../media/image107.wmf"/><Relationship Id="rId19" Type="http://schemas.openxmlformats.org/officeDocument/2006/relationships/oleObject" Target="../embeddings/oleObject133.bin"/><Relationship Id="rId4" Type="http://schemas.openxmlformats.org/officeDocument/2006/relationships/image" Target="../media/image104.wmf"/><Relationship Id="rId9" Type="http://schemas.openxmlformats.org/officeDocument/2006/relationships/oleObject" Target="../embeddings/oleObject128.bin"/><Relationship Id="rId14" Type="http://schemas.openxmlformats.org/officeDocument/2006/relationships/image" Target="../media/image88.wmf"/><Relationship Id="rId22" Type="http://schemas.openxmlformats.org/officeDocument/2006/relationships/image" Target="../media/image100.wmf"/><Relationship Id="rId27" Type="http://schemas.openxmlformats.org/officeDocument/2006/relationships/oleObject" Target="../embeddings/oleObject137.bin"/><Relationship Id="rId30" Type="http://schemas.openxmlformats.org/officeDocument/2006/relationships/image" Target="../media/image111.w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6.vml"/><Relationship Id="rId6" Type="http://schemas.openxmlformats.org/officeDocument/2006/relationships/image" Target="../media/image113.wmf"/><Relationship Id="rId5" Type="http://schemas.openxmlformats.org/officeDocument/2006/relationships/oleObject" Target="../embeddings/oleObject140.bin"/><Relationship Id="rId4" Type="http://schemas.openxmlformats.org/officeDocument/2006/relationships/image" Target="../media/image112.wmf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7.wmf"/><Relationship Id="rId13" Type="http://schemas.openxmlformats.org/officeDocument/2006/relationships/oleObject" Target="../embeddings/oleObject146.bin"/><Relationship Id="rId18" Type="http://schemas.openxmlformats.org/officeDocument/2006/relationships/image" Target="../media/image100.wmf"/><Relationship Id="rId3" Type="http://schemas.openxmlformats.org/officeDocument/2006/relationships/oleObject" Target="../embeddings/oleObject141.bin"/><Relationship Id="rId21" Type="http://schemas.openxmlformats.org/officeDocument/2006/relationships/oleObject" Target="../embeddings/oleObject150.bin"/><Relationship Id="rId7" Type="http://schemas.openxmlformats.org/officeDocument/2006/relationships/oleObject" Target="../embeddings/oleObject143.bin"/><Relationship Id="rId12" Type="http://schemas.openxmlformats.org/officeDocument/2006/relationships/image" Target="../media/image89.wmf"/><Relationship Id="rId17" Type="http://schemas.openxmlformats.org/officeDocument/2006/relationships/oleObject" Target="../embeddings/oleObject148.bin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91.wmf"/><Relationship Id="rId20" Type="http://schemas.openxmlformats.org/officeDocument/2006/relationships/image" Target="../media/image116.wmf"/><Relationship Id="rId1" Type="http://schemas.openxmlformats.org/officeDocument/2006/relationships/vmlDrawing" Target="../drawings/vmlDrawing27.vml"/><Relationship Id="rId6" Type="http://schemas.openxmlformats.org/officeDocument/2006/relationships/image" Target="../media/image115.wmf"/><Relationship Id="rId11" Type="http://schemas.openxmlformats.org/officeDocument/2006/relationships/oleObject" Target="../embeddings/oleObject145.bin"/><Relationship Id="rId24" Type="http://schemas.openxmlformats.org/officeDocument/2006/relationships/image" Target="../media/image118.wmf"/><Relationship Id="rId5" Type="http://schemas.openxmlformats.org/officeDocument/2006/relationships/oleObject" Target="../embeddings/oleObject142.bin"/><Relationship Id="rId15" Type="http://schemas.openxmlformats.org/officeDocument/2006/relationships/oleObject" Target="../embeddings/oleObject147.bin"/><Relationship Id="rId23" Type="http://schemas.openxmlformats.org/officeDocument/2006/relationships/oleObject" Target="../embeddings/oleObject151.bin"/><Relationship Id="rId10" Type="http://schemas.openxmlformats.org/officeDocument/2006/relationships/image" Target="../media/image88.wmf"/><Relationship Id="rId19" Type="http://schemas.openxmlformats.org/officeDocument/2006/relationships/oleObject" Target="../embeddings/oleObject149.bin"/><Relationship Id="rId4" Type="http://schemas.openxmlformats.org/officeDocument/2006/relationships/image" Target="../media/image114.wmf"/><Relationship Id="rId9" Type="http://schemas.openxmlformats.org/officeDocument/2006/relationships/oleObject" Target="../embeddings/oleObject144.bin"/><Relationship Id="rId14" Type="http://schemas.openxmlformats.org/officeDocument/2006/relationships/image" Target="../media/image94.wmf"/><Relationship Id="rId22" Type="http://schemas.openxmlformats.org/officeDocument/2006/relationships/image" Target="../media/image117.wmf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1.wmf"/><Relationship Id="rId13" Type="http://schemas.openxmlformats.org/officeDocument/2006/relationships/oleObject" Target="../embeddings/oleObject157.bin"/><Relationship Id="rId18" Type="http://schemas.openxmlformats.org/officeDocument/2006/relationships/image" Target="../media/image100.wmf"/><Relationship Id="rId26" Type="http://schemas.openxmlformats.org/officeDocument/2006/relationships/image" Target="../media/image126.wmf"/><Relationship Id="rId3" Type="http://schemas.openxmlformats.org/officeDocument/2006/relationships/oleObject" Target="../embeddings/oleObject152.bin"/><Relationship Id="rId21" Type="http://schemas.openxmlformats.org/officeDocument/2006/relationships/oleObject" Target="../embeddings/oleObject161.bin"/><Relationship Id="rId7" Type="http://schemas.openxmlformats.org/officeDocument/2006/relationships/oleObject" Target="../embeddings/oleObject154.bin"/><Relationship Id="rId12" Type="http://schemas.openxmlformats.org/officeDocument/2006/relationships/image" Target="../media/image87.wmf"/><Relationship Id="rId17" Type="http://schemas.openxmlformats.org/officeDocument/2006/relationships/oleObject" Target="../embeddings/oleObject159.bin"/><Relationship Id="rId25" Type="http://schemas.openxmlformats.org/officeDocument/2006/relationships/oleObject" Target="../embeddings/oleObject163.bin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89.wmf"/><Relationship Id="rId20" Type="http://schemas.openxmlformats.org/officeDocument/2006/relationships/image" Target="../media/image123.wmf"/><Relationship Id="rId29" Type="http://schemas.openxmlformats.org/officeDocument/2006/relationships/oleObject" Target="../embeddings/oleObject165.bin"/><Relationship Id="rId1" Type="http://schemas.openxmlformats.org/officeDocument/2006/relationships/vmlDrawing" Target="../drawings/vmlDrawing28.vml"/><Relationship Id="rId6" Type="http://schemas.openxmlformats.org/officeDocument/2006/relationships/image" Target="../media/image120.wmf"/><Relationship Id="rId11" Type="http://schemas.openxmlformats.org/officeDocument/2006/relationships/oleObject" Target="../embeddings/oleObject156.bin"/><Relationship Id="rId24" Type="http://schemas.openxmlformats.org/officeDocument/2006/relationships/image" Target="../media/image125.wmf"/><Relationship Id="rId32" Type="http://schemas.openxmlformats.org/officeDocument/2006/relationships/image" Target="../media/image129.wmf"/><Relationship Id="rId5" Type="http://schemas.openxmlformats.org/officeDocument/2006/relationships/oleObject" Target="../embeddings/oleObject153.bin"/><Relationship Id="rId15" Type="http://schemas.openxmlformats.org/officeDocument/2006/relationships/oleObject" Target="../embeddings/oleObject158.bin"/><Relationship Id="rId23" Type="http://schemas.openxmlformats.org/officeDocument/2006/relationships/oleObject" Target="../embeddings/oleObject162.bin"/><Relationship Id="rId28" Type="http://schemas.openxmlformats.org/officeDocument/2006/relationships/image" Target="../media/image127.wmf"/><Relationship Id="rId10" Type="http://schemas.openxmlformats.org/officeDocument/2006/relationships/image" Target="../media/image122.wmf"/><Relationship Id="rId19" Type="http://schemas.openxmlformats.org/officeDocument/2006/relationships/oleObject" Target="../embeddings/oleObject160.bin"/><Relationship Id="rId31" Type="http://schemas.openxmlformats.org/officeDocument/2006/relationships/oleObject" Target="../embeddings/oleObject166.bin"/><Relationship Id="rId4" Type="http://schemas.openxmlformats.org/officeDocument/2006/relationships/image" Target="../media/image119.wmf"/><Relationship Id="rId9" Type="http://schemas.openxmlformats.org/officeDocument/2006/relationships/oleObject" Target="../embeddings/oleObject155.bin"/><Relationship Id="rId14" Type="http://schemas.openxmlformats.org/officeDocument/2006/relationships/image" Target="../media/image88.wmf"/><Relationship Id="rId22" Type="http://schemas.openxmlformats.org/officeDocument/2006/relationships/image" Target="../media/image124.wmf"/><Relationship Id="rId27" Type="http://schemas.openxmlformats.org/officeDocument/2006/relationships/oleObject" Target="../embeddings/oleObject164.bin"/><Relationship Id="rId30" Type="http://schemas.openxmlformats.org/officeDocument/2006/relationships/image" Target="../media/image128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1.wmf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1.wmf"/><Relationship Id="rId13" Type="http://schemas.openxmlformats.org/officeDocument/2006/relationships/oleObject" Target="../embeddings/oleObject172.bin"/><Relationship Id="rId18" Type="http://schemas.openxmlformats.org/officeDocument/2006/relationships/image" Target="../media/image134.wmf"/><Relationship Id="rId3" Type="http://schemas.openxmlformats.org/officeDocument/2006/relationships/oleObject" Target="../embeddings/oleObject167.bin"/><Relationship Id="rId21" Type="http://schemas.openxmlformats.org/officeDocument/2006/relationships/oleObject" Target="../embeddings/oleObject176.bin"/><Relationship Id="rId7" Type="http://schemas.openxmlformats.org/officeDocument/2006/relationships/oleObject" Target="../embeddings/oleObject169.bin"/><Relationship Id="rId12" Type="http://schemas.openxmlformats.org/officeDocument/2006/relationships/image" Target="../media/image133.wmf"/><Relationship Id="rId17" Type="http://schemas.openxmlformats.org/officeDocument/2006/relationships/oleObject" Target="../embeddings/oleObject174.bin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126.wmf"/><Relationship Id="rId20" Type="http://schemas.openxmlformats.org/officeDocument/2006/relationships/image" Target="../media/image135.wmf"/><Relationship Id="rId1" Type="http://schemas.openxmlformats.org/officeDocument/2006/relationships/vmlDrawing" Target="../drawings/vmlDrawing29.vml"/><Relationship Id="rId6" Type="http://schemas.openxmlformats.org/officeDocument/2006/relationships/image" Target="../media/image130.wmf"/><Relationship Id="rId11" Type="http://schemas.openxmlformats.org/officeDocument/2006/relationships/oleObject" Target="../embeddings/oleObject171.bin"/><Relationship Id="rId24" Type="http://schemas.openxmlformats.org/officeDocument/2006/relationships/image" Target="../media/image136.wmf"/><Relationship Id="rId5" Type="http://schemas.openxmlformats.org/officeDocument/2006/relationships/oleObject" Target="../embeddings/oleObject168.bin"/><Relationship Id="rId15" Type="http://schemas.openxmlformats.org/officeDocument/2006/relationships/oleObject" Target="../embeddings/oleObject173.bin"/><Relationship Id="rId23" Type="http://schemas.openxmlformats.org/officeDocument/2006/relationships/oleObject" Target="../embeddings/oleObject177.bin"/><Relationship Id="rId10" Type="http://schemas.openxmlformats.org/officeDocument/2006/relationships/image" Target="../media/image132.wmf"/><Relationship Id="rId19" Type="http://schemas.openxmlformats.org/officeDocument/2006/relationships/oleObject" Target="../embeddings/oleObject175.bin"/><Relationship Id="rId4" Type="http://schemas.openxmlformats.org/officeDocument/2006/relationships/image" Target="../media/image120.wmf"/><Relationship Id="rId9" Type="http://schemas.openxmlformats.org/officeDocument/2006/relationships/oleObject" Target="../embeddings/oleObject170.bin"/><Relationship Id="rId14" Type="http://schemas.openxmlformats.org/officeDocument/2006/relationships/image" Target="../media/image125.wmf"/><Relationship Id="rId22" Type="http://schemas.openxmlformats.org/officeDocument/2006/relationships/image" Target="../media/image129.w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0.vml"/><Relationship Id="rId6" Type="http://schemas.openxmlformats.org/officeDocument/2006/relationships/image" Target="../media/image138.wmf"/><Relationship Id="rId5" Type="http://schemas.openxmlformats.org/officeDocument/2006/relationships/oleObject" Target="../embeddings/oleObject179.bin"/><Relationship Id="rId4" Type="http://schemas.openxmlformats.org/officeDocument/2006/relationships/image" Target="../media/image137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13" Type="http://schemas.openxmlformats.org/officeDocument/2006/relationships/oleObject" Target="../embeddings/oleObject17.bin"/><Relationship Id="rId18" Type="http://schemas.openxmlformats.org/officeDocument/2006/relationships/image" Target="../media/image6.wmf"/><Relationship Id="rId26" Type="http://schemas.openxmlformats.org/officeDocument/2006/relationships/image" Target="../media/image21.wmf"/><Relationship Id="rId3" Type="http://schemas.openxmlformats.org/officeDocument/2006/relationships/oleObject" Target="../embeddings/oleObject12.bin"/><Relationship Id="rId21" Type="http://schemas.openxmlformats.org/officeDocument/2006/relationships/oleObject" Target="../embeddings/oleObject21.bin"/><Relationship Id="rId7" Type="http://schemas.openxmlformats.org/officeDocument/2006/relationships/oleObject" Target="../embeddings/oleObject14.bin"/><Relationship Id="rId12" Type="http://schemas.openxmlformats.org/officeDocument/2006/relationships/image" Target="../media/image17.wmf"/><Relationship Id="rId17" Type="http://schemas.openxmlformats.org/officeDocument/2006/relationships/oleObject" Target="../embeddings/oleObject19.bin"/><Relationship Id="rId25" Type="http://schemas.openxmlformats.org/officeDocument/2006/relationships/oleObject" Target="../embeddings/oleObject24.bin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19.wmf"/><Relationship Id="rId20" Type="http://schemas.openxmlformats.org/officeDocument/2006/relationships/image" Target="../media/image20.wmf"/><Relationship Id="rId29" Type="http://schemas.openxmlformats.org/officeDocument/2006/relationships/oleObject" Target="../embeddings/oleObject26.bin"/><Relationship Id="rId1" Type="http://schemas.openxmlformats.org/officeDocument/2006/relationships/vmlDrawing" Target="../drawings/vmlDrawing3.vml"/><Relationship Id="rId6" Type="http://schemas.openxmlformats.org/officeDocument/2006/relationships/image" Target="../media/image14.wmf"/><Relationship Id="rId11" Type="http://schemas.openxmlformats.org/officeDocument/2006/relationships/oleObject" Target="../embeddings/oleObject16.bin"/><Relationship Id="rId24" Type="http://schemas.openxmlformats.org/officeDocument/2006/relationships/image" Target="../media/image8.wmf"/><Relationship Id="rId32" Type="http://schemas.openxmlformats.org/officeDocument/2006/relationships/image" Target="../media/image24.wmf"/><Relationship Id="rId5" Type="http://schemas.openxmlformats.org/officeDocument/2006/relationships/oleObject" Target="../embeddings/oleObject13.bin"/><Relationship Id="rId15" Type="http://schemas.openxmlformats.org/officeDocument/2006/relationships/oleObject" Target="../embeddings/oleObject18.bin"/><Relationship Id="rId23" Type="http://schemas.openxmlformats.org/officeDocument/2006/relationships/oleObject" Target="../embeddings/oleObject23.bin"/><Relationship Id="rId28" Type="http://schemas.openxmlformats.org/officeDocument/2006/relationships/image" Target="../media/image22.wmf"/><Relationship Id="rId10" Type="http://schemas.openxmlformats.org/officeDocument/2006/relationships/image" Target="../media/image16.wmf"/><Relationship Id="rId19" Type="http://schemas.openxmlformats.org/officeDocument/2006/relationships/oleObject" Target="../embeddings/oleObject20.bin"/><Relationship Id="rId31" Type="http://schemas.openxmlformats.org/officeDocument/2006/relationships/oleObject" Target="../embeddings/oleObject27.bin"/><Relationship Id="rId4" Type="http://schemas.openxmlformats.org/officeDocument/2006/relationships/image" Target="../media/image13.wmf"/><Relationship Id="rId9" Type="http://schemas.openxmlformats.org/officeDocument/2006/relationships/oleObject" Target="../embeddings/oleObject15.bin"/><Relationship Id="rId14" Type="http://schemas.openxmlformats.org/officeDocument/2006/relationships/image" Target="../media/image18.wmf"/><Relationship Id="rId22" Type="http://schemas.openxmlformats.org/officeDocument/2006/relationships/oleObject" Target="../embeddings/oleObject22.bin"/><Relationship Id="rId27" Type="http://schemas.openxmlformats.org/officeDocument/2006/relationships/oleObject" Target="../embeddings/oleObject25.bin"/><Relationship Id="rId30" Type="http://schemas.openxmlformats.org/officeDocument/2006/relationships/image" Target="../media/image23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13" Type="http://schemas.openxmlformats.org/officeDocument/2006/relationships/oleObject" Target="../embeddings/oleObject33.bin"/><Relationship Id="rId18" Type="http://schemas.openxmlformats.org/officeDocument/2006/relationships/image" Target="../media/image29.wmf"/><Relationship Id="rId3" Type="http://schemas.openxmlformats.org/officeDocument/2006/relationships/oleObject" Target="../embeddings/oleObject28.bin"/><Relationship Id="rId7" Type="http://schemas.openxmlformats.org/officeDocument/2006/relationships/oleObject" Target="../embeddings/oleObject30.bin"/><Relationship Id="rId12" Type="http://schemas.openxmlformats.org/officeDocument/2006/relationships/image" Target="../media/image26.wmf"/><Relationship Id="rId17" Type="http://schemas.openxmlformats.org/officeDocument/2006/relationships/oleObject" Target="../embeddings/oleObject35.bin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28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6.wmf"/><Relationship Id="rId11" Type="http://schemas.openxmlformats.org/officeDocument/2006/relationships/oleObject" Target="../embeddings/oleObject32.bin"/><Relationship Id="rId5" Type="http://schemas.openxmlformats.org/officeDocument/2006/relationships/oleObject" Target="../embeddings/oleObject29.bin"/><Relationship Id="rId15" Type="http://schemas.openxmlformats.org/officeDocument/2006/relationships/oleObject" Target="../embeddings/oleObject34.bin"/><Relationship Id="rId10" Type="http://schemas.openxmlformats.org/officeDocument/2006/relationships/image" Target="../media/image8.wmf"/><Relationship Id="rId4" Type="http://schemas.openxmlformats.org/officeDocument/2006/relationships/image" Target="../media/image25.wmf"/><Relationship Id="rId9" Type="http://schemas.openxmlformats.org/officeDocument/2006/relationships/oleObject" Target="../embeddings/oleObject31.bin"/><Relationship Id="rId14" Type="http://schemas.openxmlformats.org/officeDocument/2006/relationships/image" Target="../media/image27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30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3" Type="http://schemas.openxmlformats.org/officeDocument/2006/relationships/oleObject" Target="../embeddings/oleObject37.bin"/><Relationship Id="rId7" Type="http://schemas.openxmlformats.org/officeDocument/2006/relationships/oleObject" Target="../embeddings/oleObject3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32.wmf"/><Relationship Id="rId5" Type="http://schemas.openxmlformats.org/officeDocument/2006/relationships/oleObject" Target="../embeddings/oleObject38.bin"/><Relationship Id="rId4" Type="http://schemas.openxmlformats.org/officeDocument/2006/relationships/image" Target="../media/image31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5.wmf"/><Relationship Id="rId5" Type="http://schemas.openxmlformats.org/officeDocument/2006/relationships/oleObject" Target="../embeddings/oleObject41.bin"/><Relationship Id="rId4" Type="http://schemas.openxmlformats.org/officeDocument/2006/relationships/image" Target="../media/image34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3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Text Box 6"/>
          <p:cNvSpPr txBox="1">
            <a:spLocks noChangeArrowheads="1"/>
          </p:cNvSpPr>
          <p:nvPr/>
        </p:nvSpPr>
        <p:spPr bwMode="auto">
          <a:xfrm>
            <a:off x="2071899" y="4037505"/>
            <a:ext cx="489495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3200" b="1" dirty="0">
                <a:solidFill>
                  <a:srgbClr val="3333FF"/>
                </a:solidFill>
                <a:latin typeface="Arial" charset="0"/>
              </a:rPr>
              <a:t>The Residue Theorem and Residue Evaluation</a:t>
            </a:r>
            <a:endParaRPr lang="en-US" sz="3200" dirty="0">
              <a:solidFill>
                <a:srgbClr val="3333FF"/>
              </a:solidFill>
              <a:latin typeface="Arial" charset="0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3336925" y="784225"/>
            <a:ext cx="2519363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3600" b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ECE 6382 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2296342" y="5961546"/>
            <a:ext cx="454483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Notes are from D. R. Wilton, Dept. of ECE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9A4FBE-23B4-430F-8BA3-81D2F5BDFAA2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3124643" y="2250430"/>
            <a:ext cx="266611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David R. Jackson</a:t>
            </a: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3717478" y="1669405"/>
            <a:ext cx="1537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Fall 2023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1196040" y="3376029"/>
            <a:ext cx="651351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3200" b="1" dirty="0">
              <a:solidFill>
                <a:srgbClr val="0000FF"/>
              </a:solidFill>
            </a:endParaRPr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1215090" y="3233154"/>
            <a:ext cx="651351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Notes 10</a:t>
            </a:r>
          </a:p>
        </p:txBody>
      </p:sp>
      <p:pic>
        <p:nvPicPr>
          <p:cNvPr id="5222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69143" y="288758"/>
            <a:ext cx="2141057" cy="24405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377434" y="783524"/>
            <a:ext cx="1698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CC00FF"/>
                </a:solidFill>
                <a:latin typeface="Arial" charset="0"/>
              </a:rPr>
              <a:t>Example:</a:t>
            </a:r>
          </a:p>
        </p:txBody>
      </p:sp>
      <p:graphicFrame>
        <p:nvGraphicFramePr>
          <p:cNvPr id="8194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9907743"/>
              </p:ext>
            </p:extLst>
          </p:nvPr>
        </p:nvGraphicFramePr>
        <p:xfrm>
          <a:off x="885825" y="1370013"/>
          <a:ext cx="7510463" cy="431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0" name="Equation" r:id="rId3" imgW="4660560" imgH="2679480" progId="Equation.DSMT4">
                  <p:embed/>
                </p:oleObj>
              </mc:Choice>
              <mc:Fallback>
                <p:oleObj name="Equation" r:id="rId3" imgW="4660560" imgH="2679480" progId="Equation.DSMT4">
                  <p:embed/>
                  <p:pic>
                    <p:nvPicPr>
                      <p:cNvPr id="0" name="Picture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5825" y="1370013"/>
                        <a:ext cx="7510463" cy="4314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6971C5-DC4E-4568-AB5A-AAC3507487DC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707901" y="0"/>
            <a:ext cx="7772400" cy="649473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Evaluating Residues (cont.)</a:t>
            </a:r>
          </a:p>
        </p:txBody>
      </p:sp>
      <p:graphicFrame>
        <p:nvGraphicFramePr>
          <p:cNvPr id="8195" name="Object 5"/>
          <p:cNvGraphicFramePr>
            <a:graphicFrameLocks noChangeAspect="1"/>
          </p:cNvGraphicFramePr>
          <p:nvPr/>
        </p:nvGraphicFramePr>
        <p:xfrm>
          <a:off x="3297010" y="5976257"/>
          <a:ext cx="2400177" cy="5628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1" name="Equation" r:id="rId5" imgW="1193800" imgH="279400" progId="Equation.DSMT4">
                  <p:embed/>
                </p:oleObj>
              </mc:Choice>
              <mc:Fallback>
                <p:oleObj name="Equation" r:id="rId5" imgW="1193800" imgH="279400" progId="Equation.DSMT4">
                  <p:embed/>
                  <p:pic>
                    <p:nvPicPr>
                      <p:cNvPr id="0" name="Picture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97010" y="5976257"/>
                        <a:ext cx="2400177" cy="562882"/>
                      </a:xfrm>
                      <a:prstGeom prst="rect">
                        <a:avLst/>
                      </a:prstGeom>
                      <a:solidFill>
                        <a:srgbClr val="FFCCFF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>
            <a:off x="1937656" y="1676399"/>
            <a:ext cx="5649685" cy="827314"/>
          </a:xfrm>
          <a:prstGeom prst="roundRect">
            <a:avLst/>
          </a:prstGeom>
          <a:solidFill>
            <a:srgbClr val="FFFF99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23" name="Text Box 4"/>
          <p:cNvSpPr txBox="1">
            <a:spLocks noChangeArrowheads="1"/>
          </p:cNvSpPr>
          <p:nvPr/>
        </p:nvSpPr>
        <p:spPr bwMode="auto">
          <a:xfrm>
            <a:off x="937696" y="748322"/>
            <a:ext cx="7112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rgbClr val="3333FF"/>
                </a:solidFill>
                <a:latin typeface="Arial" charset="0"/>
              </a:rPr>
              <a:t>The previous rule can be specialized to functions of the form </a:t>
            </a:r>
            <a:r>
              <a:rPr lang="en-US" sz="2000" i="1" dirty="0"/>
              <a:t>f </a:t>
            </a:r>
            <a:r>
              <a:rPr lang="en-US" sz="2000" i="1" dirty="0" err="1"/>
              <a:t>f</a:t>
            </a:r>
            <a:r>
              <a:rPr lang="en-US" sz="600" i="1" dirty="0"/>
              <a:t> </a:t>
            </a:r>
            <a:r>
              <a:rPr lang="en-US" sz="2000" dirty="0"/>
              <a:t>(</a:t>
            </a:r>
            <a:r>
              <a:rPr lang="en-US" sz="2000" i="1" dirty="0"/>
              <a:t>z</a:t>
            </a:r>
            <a:r>
              <a:rPr lang="en-US" sz="2000" dirty="0"/>
              <a:t>)</a:t>
            </a:r>
            <a:r>
              <a:rPr lang="en-US" sz="2000" i="1" dirty="0"/>
              <a:t> = N</a:t>
            </a:r>
            <a:r>
              <a:rPr lang="en-US" sz="2000" dirty="0"/>
              <a:t>(</a:t>
            </a:r>
            <a:r>
              <a:rPr lang="en-US" sz="2000" i="1" dirty="0"/>
              <a:t>z</a:t>
            </a:r>
            <a:r>
              <a:rPr lang="en-US" sz="2000" dirty="0"/>
              <a:t>)/</a:t>
            </a:r>
            <a:r>
              <a:rPr lang="en-US" sz="2000" i="1" dirty="0"/>
              <a:t>D</a:t>
            </a:r>
            <a:r>
              <a:rPr lang="en-US" sz="2000" dirty="0"/>
              <a:t>(</a:t>
            </a:r>
            <a:r>
              <a:rPr lang="en-US" sz="2000" i="1" dirty="0"/>
              <a:t>z</a:t>
            </a:r>
            <a:r>
              <a:rPr lang="en-US" sz="2000" dirty="0">
                <a:solidFill>
                  <a:srgbClr val="3333FF"/>
                </a:solidFill>
              </a:rPr>
              <a:t>),</a:t>
            </a:r>
            <a:r>
              <a:rPr lang="en-US" sz="2000" dirty="0">
                <a:solidFill>
                  <a:srgbClr val="3333FF"/>
                </a:solidFill>
                <a:latin typeface="Arial" charset="0"/>
              </a:rPr>
              <a:t> where </a:t>
            </a:r>
            <a:r>
              <a:rPr lang="en-US" sz="2000" i="1" dirty="0"/>
              <a:t>D</a:t>
            </a:r>
            <a:r>
              <a:rPr lang="en-US" sz="2000" dirty="0"/>
              <a:t>(</a:t>
            </a:r>
            <a:r>
              <a:rPr lang="en-US" sz="2000" i="1" dirty="0"/>
              <a:t>z</a:t>
            </a:r>
            <a:r>
              <a:rPr lang="en-US" sz="2000" dirty="0"/>
              <a:t>)</a:t>
            </a:r>
            <a:r>
              <a:rPr lang="en-US" sz="2000" dirty="0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en-US" sz="2000" dirty="0">
                <a:solidFill>
                  <a:srgbClr val="3333FF"/>
                </a:solidFill>
                <a:latin typeface="Arial" charset="0"/>
              </a:rPr>
              <a:t>has a </a:t>
            </a:r>
            <a:r>
              <a:rPr lang="en-US" sz="2000" u="sng" dirty="0">
                <a:solidFill>
                  <a:srgbClr val="3333FF"/>
                </a:solidFill>
                <a:latin typeface="Arial" charset="0"/>
              </a:rPr>
              <a:t>simple</a:t>
            </a:r>
            <a:r>
              <a:rPr lang="en-US" sz="2000" dirty="0">
                <a:solidFill>
                  <a:srgbClr val="3333FF"/>
                </a:solidFill>
                <a:latin typeface="Arial" charset="0"/>
              </a:rPr>
              <a:t> zero at </a:t>
            </a:r>
            <a:r>
              <a:rPr lang="en-US" sz="2000" i="1" dirty="0"/>
              <a:t>z</a:t>
            </a:r>
            <a:r>
              <a:rPr lang="en-US" sz="2000" baseline="-25000" dirty="0"/>
              <a:t>0</a:t>
            </a:r>
            <a:r>
              <a:rPr lang="en-US" sz="2000" baseline="-25000" dirty="0">
                <a:latin typeface="Arial" charset="0"/>
              </a:rPr>
              <a:t> </a:t>
            </a:r>
            <a:r>
              <a:rPr lang="en-US" sz="2000" dirty="0">
                <a:solidFill>
                  <a:schemeClr val="accent2"/>
                </a:solidFill>
                <a:latin typeface="Arial" charset="0"/>
              </a:rPr>
              <a:t>:</a:t>
            </a:r>
          </a:p>
        </p:txBody>
      </p:sp>
      <p:graphicFrame>
        <p:nvGraphicFramePr>
          <p:cNvPr id="9218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273374"/>
              </p:ext>
            </p:extLst>
          </p:nvPr>
        </p:nvGraphicFramePr>
        <p:xfrm>
          <a:off x="592138" y="3276600"/>
          <a:ext cx="7958137" cy="194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7" name="Equation" r:id="rId3" imgW="4673520" imgH="1143000" progId="Equation.DSMT4">
                  <p:embed/>
                </p:oleObj>
              </mc:Choice>
              <mc:Fallback>
                <p:oleObj name="Equation" r:id="rId3" imgW="4673520" imgH="1143000" progId="Equation.DSMT4">
                  <p:embed/>
                  <p:pic>
                    <p:nvPicPr>
                      <p:cNvPr id="0" name="Picture 6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2138" y="3276600"/>
                        <a:ext cx="7958137" cy="1946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2" name="Group 11"/>
          <p:cNvGrpSpPr/>
          <p:nvPr/>
        </p:nvGrpSpPr>
        <p:grpSpPr>
          <a:xfrm>
            <a:off x="3108323" y="5772149"/>
            <a:ext cx="3308350" cy="900112"/>
            <a:chOff x="2697533" y="5613689"/>
            <a:chExt cx="3308350" cy="900112"/>
          </a:xfrm>
        </p:grpSpPr>
        <p:sp>
          <p:nvSpPr>
            <p:cNvPr id="9221" name="AutoShape 2"/>
            <p:cNvSpPr>
              <a:spLocks noChangeArrowheads="1"/>
            </p:cNvSpPr>
            <p:nvPr/>
          </p:nvSpPr>
          <p:spPr bwMode="auto">
            <a:xfrm>
              <a:off x="2697533" y="5613689"/>
              <a:ext cx="3308350" cy="900112"/>
            </a:xfrm>
            <a:prstGeom prst="roundRect">
              <a:avLst>
                <a:gd name="adj" fmla="val 16667"/>
              </a:avLst>
            </a:prstGeom>
            <a:solidFill>
              <a:srgbClr val="CCFFFF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9219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16335717"/>
                </p:ext>
              </p:extLst>
            </p:nvPr>
          </p:nvGraphicFramePr>
          <p:xfrm>
            <a:off x="3007098" y="5639090"/>
            <a:ext cx="2643187" cy="812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48" name="Equation" r:id="rId5" imgW="1612800" imgH="495000" progId="Equation.DSMT4">
                    <p:embed/>
                  </p:oleObj>
                </mc:Choice>
                <mc:Fallback>
                  <p:oleObj name="Equation" r:id="rId5" imgW="1612800" imgH="495000" progId="Equation.DSMT4">
                    <p:embed/>
                    <p:pic>
                      <p:nvPicPr>
                        <p:cNvPr id="0" name="Picture 6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07098" y="5639090"/>
                          <a:ext cx="2643187" cy="8128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9225" name="Oval 9"/>
          <p:cNvSpPr>
            <a:spLocks noChangeArrowheads="1"/>
          </p:cNvSpPr>
          <p:nvPr/>
        </p:nvSpPr>
        <p:spPr bwMode="auto">
          <a:xfrm>
            <a:off x="7812055" y="3699122"/>
            <a:ext cx="720436" cy="380238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6971C5-DC4E-4568-AB5A-AAC3507487DC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13" name="Rectangle 2"/>
          <p:cNvSpPr>
            <a:spLocks noGrp="1" noChangeArrowheads="1"/>
          </p:cNvSpPr>
          <p:nvPr>
            <p:ph type="title"/>
          </p:nvPr>
        </p:nvSpPr>
        <p:spPr>
          <a:xfrm>
            <a:off x="707901" y="0"/>
            <a:ext cx="7772400" cy="649473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Evaluating Residues (cont.)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049696" y="4065287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zero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970416" y="5337938"/>
            <a:ext cx="9268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Hence</a:t>
            </a:r>
          </a:p>
        </p:txBody>
      </p:sp>
      <p:graphicFrame>
        <p:nvGraphicFramePr>
          <p:cNvPr id="9220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0115115"/>
              </p:ext>
            </p:extLst>
          </p:nvPr>
        </p:nvGraphicFramePr>
        <p:xfrm>
          <a:off x="2071688" y="1746250"/>
          <a:ext cx="5494337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9" name="Equation" r:id="rId7" imgW="3251160" imgH="419040" progId="Equation.DSMT4">
                  <p:embed/>
                </p:oleObj>
              </mc:Choice>
              <mc:Fallback>
                <p:oleObj name="Equation" r:id="rId7" imgW="3251160" imgH="419040" progId="Equation.DSMT4">
                  <p:embed/>
                  <p:pic>
                    <p:nvPicPr>
                      <p:cNvPr id="0" name="Picture 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1688" y="1746250"/>
                        <a:ext cx="5494337" cy="711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4594101" y="4427828"/>
            <a:ext cx="3167742" cy="73866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atin typeface="Arial" pitchFamily="34" charset="0"/>
                <a:cs typeface="Arial" pitchFamily="34" charset="0"/>
              </a:rPr>
              <a:t>Question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: </a:t>
            </a:r>
          </a:p>
          <a:p>
            <a:pPr algn="ctr"/>
            <a:r>
              <a:rPr lang="en-US" sz="1400" dirty="0">
                <a:latin typeface="Arial" pitchFamily="34" charset="0"/>
                <a:cs typeface="Arial" pitchFamily="34" charset="0"/>
              </a:rPr>
              <a:t>Would this limit exist if it were a higher-order zero?</a:t>
            </a:r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F813AEE3-FD6A-D6F4-0716-D86493008F5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0967670"/>
              </p:ext>
            </p:extLst>
          </p:nvPr>
        </p:nvGraphicFramePr>
        <p:xfrm>
          <a:off x="1728788" y="2674938"/>
          <a:ext cx="5738812" cy="430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0" name="Equation" r:id="rId9" imgW="3733560" imgH="279360" progId="Equation.DSMT4">
                  <p:embed/>
                </p:oleObj>
              </mc:Choice>
              <mc:Fallback>
                <p:oleObj name="Equation" r:id="rId9" imgW="373356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728788" y="2674938"/>
                        <a:ext cx="5738812" cy="4302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C893A63D-955E-BFBB-0D3C-CED762D693C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9311179"/>
              </p:ext>
            </p:extLst>
          </p:nvPr>
        </p:nvGraphicFramePr>
        <p:xfrm>
          <a:off x="7007225" y="6053138"/>
          <a:ext cx="1511300" cy="303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1" name="Equation" r:id="rId11" imgW="1143000" imgH="228600" progId="Equation.DSMT4">
                  <p:embed/>
                </p:oleObj>
              </mc:Choice>
              <mc:Fallback>
                <p:oleObj name="Equation" r:id="rId11" imgW="114300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7007225" y="6053138"/>
                        <a:ext cx="1511300" cy="3032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4" name="Text Box 7"/>
          <p:cNvSpPr txBox="1">
            <a:spLocks noChangeArrowheads="1"/>
          </p:cNvSpPr>
          <p:nvPr/>
        </p:nvSpPr>
        <p:spPr bwMode="auto">
          <a:xfrm>
            <a:off x="635206" y="1195243"/>
            <a:ext cx="1698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CC00FF"/>
                </a:solidFill>
                <a:latin typeface="Arial" charset="0"/>
              </a:rPr>
              <a:t>Example:</a:t>
            </a:r>
          </a:p>
        </p:txBody>
      </p:sp>
      <p:graphicFrame>
        <p:nvGraphicFramePr>
          <p:cNvPr id="922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0850883"/>
              </p:ext>
            </p:extLst>
          </p:nvPr>
        </p:nvGraphicFramePr>
        <p:xfrm>
          <a:off x="1814513" y="2408238"/>
          <a:ext cx="5418137" cy="246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9" name="Equation" r:id="rId3" imgW="3098520" imgH="1409400" progId="Equation.DSMT4">
                  <p:embed/>
                </p:oleObj>
              </mc:Choice>
              <mc:Fallback>
                <p:oleObj name="Equation" r:id="rId3" imgW="3098520" imgH="1409400" progId="Equation.DSMT4">
                  <p:embed/>
                  <p:pic>
                    <p:nvPicPr>
                      <p:cNvPr id="0" name="Picture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14513" y="2408238"/>
                        <a:ext cx="5418137" cy="2463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6971C5-DC4E-4568-AB5A-AAC3507487DC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13" name="Rectangle 2"/>
          <p:cNvSpPr>
            <a:spLocks noGrp="1" noChangeArrowheads="1"/>
          </p:cNvSpPr>
          <p:nvPr>
            <p:ph type="title"/>
          </p:nvPr>
        </p:nvSpPr>
        <p:spPr>
          <a:xfrm>
            <a:off x="707901" y="0"/>
            <a:ext cx="7772400" cy="649473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Evaluating Residues (cont.)</a:t>
            </a:r>
          </a:p>
        </p:txBody>
      </p:sp>
      <p:graphicFrame>
        <p:nvGraphicFramePr>
          <p:cNvPr id="30725" name="Object 8"/>
          <p:cNvGraphicFramePr>
            <a:graphicFrameLocks noChangeAspect="1"/>
          </p:cNvGraphicFramePr>
          <p:nvPr/>
        </p:nvGraphicFramePr>
        <p:xfrm>
          <a:off x="2324844" y="1238787"/>
          <a:ext cx="1398588" cy="44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0" name="Equation" r:id="rId5" imgW="799753" imgH="253890" progId="Equation.DSMT4">
                  <p:embed/>
                </p:oleObj>
              </mc:Choice>
              <mc:Fallback>
                <p:oleObj name="Equation" r:id="rId5" imgW="799753" imgH="253890" progId="Equation.DSMT4">
                  <p:embed/>
                  <p:pic>
                    <p:nvPicPr>
                      <p:cNvPr id="0" name="Picture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24844" y="1238787"/>
                        <a:ext cx="1398588" cy="442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26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8645825"/>
              </p:ext>
            </p:extLst>
          </p:nvPr>
        </p:nvGraphicFramePr>
        <p:xfrm>
          <a:off x="1695450" y="5373688"/>
          <a:ext cx="5618163" cy="73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1" name="Equation" r:id="rId7" imgW="3213000" imgH="419040" progId="Equation.DSMT4">
                  <p:embed/>
                </p:oleObj>
              </mc:Choice>
              <mc:Fallback>
                <p:oleObj name="Equation" r:id="rId7" imgW="3213000" imgH="419040" progId="Equation.DSMT4">
                  <p:embed/>
                  <p:pic>
                    <p:nvPicPr>
                      <p:cNvPr id="0" name="Picture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5450" y="5373688"/>
                        <a:ext cx="5618163" cy="733425"/>
                      </a:xfrm>
                      <a:prstGeom prst="rect">
                        <a:avLst/>
                      </a:prstGeom>
                      <a:solidFill>
                        <a:srgbClr val="FFCCFF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Text Box 3"/>
          <p:cNvSpPr txBox="1">
            <a:spLocks noChangeArrowheads="1"/>
          </p:cNvSpPr>
          <p:nvPr/>
        </p:nvSpPr>
        <p:spPr bwMode="auto">
          <a:xfrm>
            <a:off x="843526" y="916471"/>
            <a:ext cx="711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31775" indent="-231775" algn="ctr">
              <a:spcBef>
                <a:spcPct val="50000"/>
              </a:spcBef>
            </a:pPr>
            <a:r>
              <a:rPr lang="en-US" b="1" dirty="0">
                <a:solidFill>
                  <a:srgbClr val="3333FF"/>
                </a:solidFill>
                <a:latin typeface="Arial" charset="0"/>
              </a:rPr>
              <a:t>Including a Multiplying Function</a:t>
            </a:r>
            <a:endParaRPr lang="en-US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6971C5-DC4E-4568-AB5A-AAC3507487DC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13" name="Rectangle 2"/>
          <p:cNvSpPr>
            <a:spLocks noGrp="1" noChangeArrowheads="1"/>
          </p:cNvSpPr>
          <p:nvPr>
            <p:ph type="title"/>
          </p:nvPr>
        </p:nvSpPr>
        <p:spPr>
          <a:xfrm>
            <a:off x="707901" y="0"/>
            <a:ext cx="7772400" cy="649473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Evaluating Residues (cont.)</a:t>
            </a:r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139922E8-A0BF-4814-F612-F9CF42C088A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7532291"/>
              </p:ext>
            </p:extLst>
          </p:nvPr>
        </p:nvGraphicFramePr>
        <p:xfrm>
          <a:off x="3168854" y="1534263"/>
          <a:ext cx="2103115" cy="4571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5" name="Equation" r:id="rId3" imgW="1168200" imgH="253800" progId="Equation.DSMT4">
                  <p:embed/>
                </p:oleObj>
              </mc:Choice>
              <mc:Fallback>
                <p:oleObj name="Equation" r:id="rId3" imgW="116820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168854" y="1534263"/>
                        <a:ext cx="2103115" cy="457199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D9C2C9BF-C416-6C1C-D926-E23E38E591F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1431054"/>
              </p:ext>
            </p:extLst>
          </p:nvPr>
        </p:nvGraphicFramePr>
        <p:xfrm>
          <a:off x="2458204" y="2401169"/>
          <a:ext cx="2967549" cy="6982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6" name="Equation" r:id="rId5" imgW="2158920" imgH="507960" progId="Equation.DSMT4">
                  <p:embed/>
                </p:oleObj>
              </mc:Choice>
              <mc:Fallback>
                <p:oleObj name="Equation" r:id="rId5" imgW="2158920" imgH="507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458204" y="2401169"/>
                        <a:ext cx="2967549" cy="69824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750E6B7D-695F-F8D8-43E5-2D50AFBE511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8541568"/>
              </p:ext>
            </p:extLst>
          </p:nvPr>
        </p:nvGraphicFramePr>
        <p:xfrm>
          <a:off x="1004837" y="3429000"/>
          <a:ext cx="7829550" cy="1316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7" name="Equation" r:id="rId7" imgW="6197400" imgH="1041120" progId="Equation.DSMT4">
                  <p:embed/>
                </p:oleObj>
              </mc:Choice>
              <mc:Fallback>
                <p:oleObj name="Equation" r:id="rId7" imgW="6197400" imgH="10411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004837" y="3429000"/>
                        <a:ext cx="7829550" cy="13160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25B85A4C-7291-73B3-9371-61409CBEB1D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3551227"/>
              </p:ext>
            </p:extLst>
          </p:nvPr>
        </p:nvGraphicFramePr>
        <p:xfrm>
          <a:off x="2974624" y="5633269"/>
          <a:ext cx="2872422" cy="4103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8" name="Equation" r:id="rId9" imgW="1777680" imgH="253800" progId="Equation.DSMT4">
                  <p:embed/>
                </p:oleObj>
              </mc:Choice>
              <mc:Fallback>
                <p:oleObj name="Equation" r:id="rId9" imgW="177768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974624" y="5633269"/>
                        <a:ext cx="2872422" cy="410346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6D1F39F8-F4FE-263E-7E86-F485D49087F5}"/>
              </a:ext>
            </a:extLst>
          </p:cNvPr>
          <p:cNvSpPr txBox="1"/>
          <p:nvPr/>
        </p:nvSpPr>
        <p:spPr>
          <a:xfrm>
            <a:off x="1356851" y="5154745"/>
            <a:ext cx="19030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Hence, we have:</a:t>
            </a:r>
          </a:p>
        </p:txBody>
      </p: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13180253-F8D5-1471-5034-C97BF0DBE1D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1928099"/>
              </p:ext>
            </p:extLst>
          </p:nvPr>
        </p:nvGraphicFramePr>
        <p:xfrm>
          <a:off x="7234136" y="2116021"/>
          <a:ext cx="457098" cy="3152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9" name="Equation" r:id="rId11" imgW="368280" imgH="253800" progId="Equation.DSMT4">
                  <p:embed/>
                </p:oleObj>
              </mc:Choice>
              <mc:Fallback>
                <p:oleObj name="Equation" r:id="rId11" imgW="36828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7234136" y="2116021"/>
                        <a:ext cx="457098" cy="3152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8D426B2B-DED5-E075-D196-9528A2A9A7DB}"/>
              </a:ext>
            </a:extLst>
          </p:cNvPr>
          <p:cNvCxnSpPr/>
          <p:nvPr/>
        </p:nvCxnSpPr>
        <p:spPr>
          <a:xfrm>
            <a:off x="7477433" y="2549662"/>
            <a:ext cx="0" cy="72419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66897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2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3499949"/>
              </p:ext>
            </p:extLst>
          </p:nvPr>
        </p:nvGraphicFramePr>
        <p:xfrm>
          <a:off x="800100" y="1600200"/>
          <a:ext cx="7529513" cy="3784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7" name="Equation" r:id="rId3" imgW="4686120" imgH="2349360" progId="Equation.DSMT4">
                  <p:embed/>
                </p:oleObj>
              </mc:Choice>
              <mc:Fallback>
                <p:oleObj name="Equation" r:id="rId3" imgW="4686120" imgH="2349360" progId="Equation.DSMT4">
                  <p:embed/>
                  <p:pic>
                    <p:nvPicPr>
                      <p:cNvPr id="0" name="Picture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0100" y="1600200"/>
                        <a:ext cx="7529513" cy="3784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5" name="Text Box 3"/>
          <p:cNvSpPr txBox="1">
            <a:spLocks noChangeArrowheads="1"/>
          </p:cNvSpPr>
          <p:nvPr/>
        </p:nvSpPr>
        <p:spPr bwMode="auto">
          <a:xfrm>
            <a:off x="775379" y="793750"/>
            <a:ext cx="711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31775" indent="-231775" algn="ctr">
              <a:spcBef>
                <a:spcPct val="50000"/>
              </a:spcBef>
            </a:pPr>
            <a:r>
              <a:rPr lang="en-US" b="1" dirty="0">
                <a:solidFill>
                  <a:srgbClr val="3333FF"/>
                </a:solidFill>
                <a:latin typeface="Arial" charset="0"/>
              </a:rPr>
              <a:t>For a non-simple pole of </a:t>
            </a:r>
            <a:r>
              <a:rPr lang="en-US" b="1" u="sng" dirty="0">
                <a:solidFill>
                  <a:srgbClr val="3333FF"/>
                </a:solidFill>
                <a:latin typeface="Arial" charset="0"/>
              </a:rPr>
              <a:t>finite order</a:t>
            </a:r>
            <a:r>
              <a:rPr lang="en-US" b="1" dirty="0">
                <a:solidFill>
                  <a:srgbClr val="3333FF"/>
                </a:solidFill>
                <a:latin typeface="Arial" charset="0"/>
              </a:rPr>
              <a:t> </a:t>
            </a:r>
            <a:r>
              <a:rPr lang="en-US" b="1" i="1" dirty="0"/>
              <a:t>m</a:t>
            </a:r>
            <a:r>
              <a:rPr lang="en-US" b="1" dirty="0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en-US" b="1" dirty="0">
                <a:solidFill>
                  <a:srgbClr val="3333FF"/>
                </a:solidFill>
                <a:latin typeface="Arial" charset="0"/>
              </a:rPr>
              <a:t>at</a:t>
            </a:r>
            <a:r>
              <a:rPr lang="en-US" b="1" dirty="0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en-US" b="1" i="1" dirty="0"/>
              <a:t>z</a:t>
            </a:r>
            <a:r>
              <a:rPr lang="en-US" b="1" baseline="-25000" dirty="0"/>
              <a:t> </a:t>
            </a:r>
            <a:r>
              <a:rPr lang="en-US" b="1" dirty="0"/>
              <a:t>= </a:t>
            </a:r>
            <a:r>
              <a:rPr lang="en-US" b="1" i="1" dirty="0"/>
              <a:t>z</a:t>
            </a:r>
            <a:r>
              <a:rPr lang="en-US" b="1" baseline="-25000" dirty="0"/>
              <a:t>0</a:t>
            </a:r>
            <a:r>
              <a:rPr lang="en-US" b="1" dirty="0">
                <a:solidFill>
                  <a:schemeClr val="accent2"/>
                </a:solidFill>
                <a:latin typeface="Arial" charset="0"/>
              </a:rPr>
              <a:t>:</a:t>
            </a:r>
          </a:p>
        </p:txBody>
      </p:sp>
      <p:grpSp>
        <p:nvGrpSpPr>
          <p:cNvPr id="10246" name="Group 15"/>
          <p:cNvGrpSpPr>
            <a:grpSpLocks/>
          </p:cNvGrpSpPr>
          <p:nvPr/>
        </p:nvGrpSpPr>
        <p:grpSpPr bwMode="auto">
          <a:xfrm>
            <a:off x="1201511" y="5428116"/>
            <a:ext cx="6488113" cy="966787"/>
            <a:chOff x="700" y="3591"/>
            <a:chExt cx="4087" cy="609"/>
          </a:xfrm>
        </p:grpSpPr>
        <p:sp>
          <p:nvSpPr>
            <p:cNvPr id="10250" name="AutoShape 8"/>
            <p:cNvSpPr>
              <a:spLocks noChangeArrowheads="1"/>
            </p:cNvSpPr>
            <p:nvPr/>
          </p:nvSpPr>
          <p:spPr bwMode="auto">
            <a:xfrm>
              <a:off x="700" y="3591"/>
              <a:ext cx="4087" cy="595"/>
            </a:xfrm>
            <a:prstGeom prst="roundRect">
              <a:avLst>
                <a:gd name="adj" fmla="val 16667"/>
              </a:avLst>
            </a:prstGeom>
            <a:solidFill>
              <a:srgbClr val="CCFFFF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0243" name="Object 6"/>
            <p:cNvGraphicFramePr>
              <a:graphicFrameLocks noChangeAspect="1"/>
            </p:cNvGraphicFramePr>
            <p:nvPr/>
          </p:nvGraphicFramePr>
          <p:xfrm>
            <a:off x="934" y="3649"/>
            <a:ext cx="3700" cy="55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18" name="Equation" r:id="rId5" imgW="3581400" imgH="533400" progId="Equation.DSMT4">
                    <p:embed/>
                  </p:oleObj>
                </mc:Choice>
                <mc:Fallback>
                  <p:oleObj name="Equation" r:id="rId5" imgW="3581400" imgH="533400" progId="Equation.DSMT4">
                    <p:embed/>
                    <p:pic>
                      <p:nvPicPr>
                        <p:cNvPr id="0" name="Picture 2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34" y="3649"/>
                          <a:ext cx="3700" cy="55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6971C5-DC4E-4568-AB5A-AAC3507487DC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13" name="Rectangle 2"/>
          <p:cNvSpPr>
            <a:spLocks noGrp="1" noChangeArrowheads="1"/>
          </p:cNvSpPr>
          <p:nvPr>
            <p:ph type="title"/>
          </p:nvPr>
        </p:nvSpPr>
        <p:spPr>
          <a:xfrm>
            <a:off x="707901" y="0"/>
            <a:ext cx="7772400" cy="649473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Evaluating Residues (cont.)</a:t>
            </a:r>
          </a:p>
        </p:txBody>
      </p:sp>
      <p:graphicFrame>
        <p:nvGraphicFramePr>
          <p:cNvPr id="10270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8589043"/>
              </p:ext>
            </p:extLst>
          </p:nvPr>
        </p:nvGraphicFramePr>
        <p:xfrm>
          <a:off x="5468937" y="4313773"/>
          <a:ext cx="3540125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9" name="Equation" r:id="rId7" imgW="3111480" imgH="558720" progId="Equation.DSMT4">
                  <p:embed/>
                </p:oleObj>
              </mc:Choice>
              <mc:Fallback>
                <p:oleObj name="Equation" r:id="rId7" imgW="3111480" imgH="558720" progId="Equation.DSMT4">
                  <p:embed/>
                  <p:pic>
                    <p:nvPicPr>
                      <p:cNvPr id="0" name="Picture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8937" y="4313773"/>
                        <a:ext cx="3540125" cy="638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6361997" y="3883598"/>
            <a:ext cx="17540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Arial" pitchFamily="34" charset="0"/>
                <a:cs typeface="Arial" pitchFamily="34" charset="0"/>
              </a:rPr>
              <a:t>Example (</a:t>
            </a:r>
            <a:r>
              <a:rPr lang="en-US" sz="1600" i="1" dirty="0">
                <a:latin typeface="+mn-lt"/>
                <a:cs typeface="Arial" pitchFamily="34" charset="0"/>
              </a:rPr>
              <a:t>m</a:t>
            </a:r>
            <a:r>
              <a:rPr lang="en-US" sz="1600" dirty="0">
                <a:latin typeface="+mn-lt"/>
                <a:cs typeface="Arial" pitchFamily="34" charset="0"/>
              </a:rPr>
              <a:t> = 3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):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Text Box 3"/>
          <p:cNvSpPr txBox="1">
            <a:spLocks noChangeArrowheads="1"/>
          </p:cNvSpPr>
          <p:nvPr/>
        </p:nvSpPr>
        <p:spPr bwMode="auto">
          <a:xfrm>
            <a:off x="776155" y="1540037"/>
            <a:ext cx="7112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31775" indent="-231775" algn="ctr">
              <a:spcBef>
                <a:spcPct val="50000"/>
              </a:spcBef>
            </a:pPr>
            <a:r>
              <a:rPr lang="en-US" sz="2000" dirty="0">
                <a:solidFill>
                  <a:srgbClr val="3333FF"/>
                </a:solidFill>
                <a:latin typeface="Arial" charset="0"/>
              </a:rPr>
              <a:t>For a non-simple pole of </a:t>
            </a:r>
            <a:r>
              <a:rPr lang="en-US" sz="2000" u="sng" dirty="0">
                <a:solidFill>
                  <a:srgbClr val="3333FF"/>
                </a:solidFill>
                <a:latin typeface="Arial" charset="0"/>
              </a:rPr>
              <a:t>finite order</a:t>
            </a:r>
            <a:r>
              <a:rPr lang="en-US" sz="2000" dirty="0">
                <a:solidFill>
                  <a:srgbClr val="3333FF"/>
                </a:solidFill>
                <a:latin typeface="Arial" charset="0"/>
              </a:rPr>
              <a:t> </a:t>
            </a:r>
            <a:r>
              <a:rPr lang="en-US" sz="2000" i="1" dirty="0"/>
              <a:t>m</a:t>
            </a:r>
            <a:r>
              <a:rPr lang="en-US" sz="2000" dirty="0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en-US" sz="2000" dirty="0">
                <a:solidFill>
                  <a:srgbClr val="3333FF"/>
                </a:solidFill>
                <a:latin typeface="Arial" charset="0"/>
              </a:rPr>
              <a:t>at</a:t>
            </a:r>
            <a:r>
              <a:rPr lang="en-US" sz="2000" dirty="0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en-US" sz="2000" i="1" dirty="0"/>
              <a:t>z</a:t>
            </a:r>
            <a:r>
              <a:rPr lang="en-US" sz="2000" baseline="-25000" dirty="0"/>
              <a:t> </a:t>
            </a:r>
            <a:r>
              <a:rPr lang="en-US" sz="2000" dirty="0"/>
              <a:t>= </a:t>
            </a:r>
            <a:r>
              <a:rPr lang="en-US" sz="2000" i="1" dirty="0"/>
              <a:t>z</a:t>
            </a:r>
            <a:r>
              <a:rPr lang="en-US" sz="2000" baseline="-25000" dirty="0"/>
              <a:t>0</a:t>
            </a:r>
            <a:r>
              <a:rPr lang="en-US" sz="2000" dirty="0">
                <a:solidFill>
                  <a:schemeClr val="accent2"/>
                </a:solidFill>
                <a:latin typeface="Arial" charset="0"/>
              </a:rPr>
              <a:t>: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6971C5-DC4E-4568-AB5A-AAC3507487DC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13" name="Rectangle 2"/>
          <p:cNvSpPr>
            <a:spLocks noGrp="1" noChangeArrowheads="1"/>
          </p:cNvSpPr>
          <p:nvPr>
            <p:ph type="title"/>
          </p:nvPr>
        </p:nvSpPr>
        <p:spPr>
          <a:xfrm>
            <a:off x="707901" y="0"/>
            <a:ext cx="7772400" cy="649473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Evaluating Residues (cont.)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4904551"/>
              </p:ext>
            </p:extLst>
          </p:nvPr>
        </p:nvGraphicFramePr>
        <p:xfrm>
          <a:off x="2479282" y="2259255"/>
          <a:ext cx="3963988" cy="127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1" name="Equation" r:id="rId3" imgW="2209680" imgH="711000" progId="Equation.DSMT4">
                  <p:embed/>
                </p:oleObj>
              </mc:Choice>
              <mc:Fallback>
                <p:oleObj name="Equation" r:id="rId3" imgW="2209680" imgH="711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479282" y="2259255"/>
                        <a:ext cx="3963988" cy="1271588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8098717"/>
              </p:ext>
            </p:extLst>
          </p:nvPr>
        </p:nvGraphicFramePr>
        <p:xfrm>
          <a:off x="393650" y="5901209"/>
          <a:ext cx="8516220" cy="3896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2" name="Equation" r:id="rId5" imgW="5270400" imgH="241200" progId="Equation.DSMT4">
                  <p:embed/>
                </p:oleObj>
              </mc:Choice>
              <mc:Fallback>
                <p:oleObj name="Equation" r:id="rId5" imgW="527040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93650" y="5901209"/>
                        <a:ext cx="8516220" cy="38962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07901" y="3661864"/>
            <a:ext cx="9070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Proof: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4075969"/>
              </p:ext>
            </p:extLst>
          </p:nvPr>
        </p:nvGraphicFramePr>
        <p:xfrm>
          <a:off x="984734" y="4130051"/>
          <a:ext cx="7174532" cy="6610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3" name="Equation" r:id="rId7" imgW="4686120" imgH="431640" progId="Equation.DSMT4">
                  <p:embed/>
                </p:oleObj>
              </mc:Choice>
              <mc:Fallback>
                <p:oleObj name="Equation" r:id="rId7" imgW="468612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984734" y="4130051"/>
                        <a:ext cx="7174532" cy="66106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BFE1411A-796E-AFDC-9829-E04679DF55C2}"/>
              </a:ext>
            </a:extLst>
          </p:cNvPr>
          <p:cNvSpPr txBox="1"/>
          <p:nvPr/>
        </p:nvSpPr>
        <p:spPr>
          <a:xfrm>
            <a:off x="1161424" y="850315"/>
            <a:ext cx="52804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test to find the order </a:t>
            </a:r>
            <a:r>
              <a:rPr lang="en-US" b="1" i="1" dirty="0" smtClean="0">
                <a:solidFill>
                  <a:srgbClr val="0000FF"/>
                </a:solidFill>
                <a:latin typeface="+mn-lt"/>
                <a:cs typeface="Arial" panose="020B0604020202020204" pitchFamily="34" charset="0"/>
              </a:rPr>
              <a:t>m</a:t>
            </a:r>
            <a:r>
              <a:rPr lang="en-US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en-US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pole: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7685130"/>
              </p:ext>
            </p:extLst>
          </p:nvPr>
        </p:nvGraphicFramePr>
        <p:xfrm>
          <a:off x="4181475" y="5132387"/>
          <a:ext cx="870214" cy="401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4" name="Equation" r:id="rId9" imgW="495000" imgH="228600" progId="Equation.DSMT4">
                  <p:embed/>
                </p:oleObj>
              </mc:Choice>
              <mc:Fallback>
                <p:oleObj name="Equation" r:id="rId9" imgW="49500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181475" y="5132387"/>
                        <a:ext cx="870214" cy="4016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343275" y="5124450"/>
            <a:ext cx="813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where</a:t>
            </a:r>
            <a:endParaRPr lang="en-US" sz="18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70820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9" name="Group 5"/>
          <p:cNvGrpSpPr>
            <a:grpSpLocks/>
          </p:cNvGrpSpPr>
          <p:nvPr/>
        </p:nvGrpSpPr>
        <p:grpSpPr bwMode="auto">
          <a:xfrm>
            <a:off x="1316038" y="1374775"/>
            <a:ext cx="6488112" cy="966788"/>
            <a:chOff x="700" y="3591"/>
            <a:chExt cx="4087" cy="609"/>
          </a:xfrm>
        </p:grpSpPr>
        <p:sp>
          <p:nvSpPr>
            <p:cNvPr id="11271" name="AutoShape 6"/>
            <p:cNvSpPr>
              <a:spLocks noChangeArrowheads="1"/>
            </p:cNvSpPr>
            <p:nvPr/>
          </p:nvSpPr>
          <p:spPr bwMode="auto">
            <a:xfrm>
              <a:off x="700" y="3591"/>
              <a:ext cx="4087" cy="595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1267" name="Object 7"/>
            <p:cNvGraphicFramePr>
              <a:graphicFrameLocks noChangeAspect="1"/>
            </p:cNvGraphicFramePr>
            <p:nvPr/>
          </p:nvGraphicFramePr>
          <p:xfrm>
            <a:off x="921" y="3649"/>
            <a:ext cx="3726" cy="55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365" name="Equation" r:id="rId3" imgW="3606800" imgH="533400" progId="Equation.DSMT4">
                    <p:embed/>
                  </p:oleObj>
                </mc:Choice>
                <mc:Fallback>
                  <p:oleObj name="Equation" r:id="rId3" imgW="3606800" imgH="533400" progId="Equation.DSMT4">
                    <p:embed/>
                    <p:pic>
                      <p:nvPicPr>
                        <p:cNvPr id="0" name="Picture 4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21" y="3649"/>
                          <a:ext cx="3726" cy="55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1270" name="Text Box 8"/>
          <p:cNvSpPr txBox="1">
            <a:spLocks noChangeArrowheads="1"/>
          </p:cNvSpPr>
          <p:nvPr/>
        </p:nvSpPr>
        <p:spPr bwMode="auto">
          <a:xfrm>
            <a:off x="640993" y="2733283"/>
            <a:ext cx="1698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CC00FF"/>
                </a:solidFill>
                <a:latin typeface="Arial" charset="0"/>
              </a:rPr>
              <a:t>Example:</a:t>
            </a:r>
          </a:p>
        </p:txBody>
      </p:sp>
      <p:graphicFrame>
        <p:nvGraphicFramePr>
          <p:cNvPr id="11266" name="Object 12"/>
          <p:cNvGraphicFramePr>
            <a:graphicFrameLocks noChangeAspect="1"/>
          </p:cNvGraphicFramePr>
          <p:nvPr/>
        </p:nvGraphicFramePr>
        <p:xfrm>
          <a:off x="1993673" y="3227614"/>
          <a:ext cx="4879975" cy="2411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6" name="Equation" r:id="rId5" imgW="3263900" imgH="1612900" progId="Equation.DSMT4">
                  <p:embed/>
                </p:oleObj>
              </mc:Choice>
              <mc:Fallback>
                <p:oleObj name="Equation" r:id="rId5" imgW="3263900" imgH="1612900" progId="Equation.DSMT4">
                  <p:embed/>
                  <p:pic>
                    <p:nvPicPr>
                      <p:cNvPr id="0" name="Picture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3673" y="3227614"/>
                        <a:ext cx="4879975" cy="2411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6971C5-DC4E-4568-AB5A-AAC3507487DC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707901" y="0"/>
            <a:ext cx="7772400" cy="649473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Evaluating Residues (cont.)</a:t>
            </a:r>
          </a:p>
        </p:txBody>
      </p:sp>
      <p:graphicFrame>
        <p:nvGraphicFramePr>
          <p:cNvPr id="11268" name="Object 12"/>
          <p:cNvGraphicFramePr>
            <a:graphicFrameLocks noChangeAspect="1"/>
          </p:cNvGraphicFramePr>
          <p:nvPr/>
        </p:nvGraphicFramePr>
        <p:xfrm>
          <a:off x="3700463" y="5947002"/>
          <a:ext cx="1797053" cy="3775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7" name="Equation" r:id="rId7" imgW="965200" imgH="203200" progId="Equation.DSMT4">
                  <p:embed/>
                </p:oleObj>
              </mc:Choice>
              <mc:Fallback>
                <p:oleObj name="Equation" r:id="rId7" imgW="965200" imgH="203200" progId="Equation.DSMT4">
                  <p:embed/>
                  <p:pic>
                    <p:nvPicPr>
                      <p:cNvPr id="0" name="Picture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0463" y="5947002"/>
                        <a:ext cx="1797053" cy="377598"/>
                      </a:xfrm>
                      <a:prstGeom prst="rect">
                        <a:avLst/>
                      </a:prstGeom>
                      <a:solidFill>
                        <a:srgbClr val="FFCCFF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Text Box 6"/>
          <p:cNvSpPr txBox="1">
            <a:spLocks noChangeArrowheads="1"/>
          </p:cNvSpPr>
          <p:nvPr/>
        </p:nvSpPr>
        <p:spPr bwMode="auto">
          <a:xfrm>
            <a:off x="419369" y="1000805"/>
            <a:ext cx="1568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CC00FF"/>
                </a:solidFill>
                <a:latin typeface="Arial" charset="0"/>
              </a:rPr>
              <a:t>Example:</a:t>
            </a:r>
          </a:p>
        </p:txBody>
      </p:sp>
      <p:graphicFrame>
        <p:nvGraphicFramePr>
          <p:cNvPr id="1229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1673760"/>
              </p:ext>
            </p:extLst>
          </p:nvPr>
        </p:nvGraphicFramePr>
        <p:xfrm>
          <a:off x="558800" y="1662113"/>
          <a:ext cx="8318500" cy="2257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8" name="Equation" r:id="rId3" imgW="5943600" imgH="1612800" progId="Equation.DSMT4">
                  <p:embed/>
                </p:oleObj>
              </mc:Choice>
              <mc:Fallback>
                <p:oleObj name="Equation" r:id="rId3" imgW="5943600" imgH="1612800" progId="Equation.DSMT4">
                  <p:embed/>
                  <p:pic>
                    <p:nvPicPr>
                      <p:cNvPr id="0" name="Picture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800" y="1662113"/>
                        <a:ext cx="8318500" cy="2257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6971C5-DC4E-4568-AB5A-AAC3507487DC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707901" y="0"/>
            <a:ext cx="7772400" cy="649473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Evaluating Residues (cont.)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39387" y="4286992"/>
            <a:ext cx="4540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After </a:t>
            </a:r>
            <a:r>
              <a:rPr lang="en-US" sz="1800" u="sng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three</a:t>
            </a:r>
            <a:r>
              <a:rPr lang="en-US" sz="18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applications of L’Hospital’s rule:</a:t>
            </a:r>
          </a:p>
        </p:txBody>
      </p:sp>
      <p:graphicFrame>
        <p:nvGraphicFramePr>
          <p:cNvPr id="1229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4525720"/>
              </p:ext>
            </p:extLst>
          </p:nvPr>
        </p:nvGraphicFramePr>
        <p:xfrm>
          <a:off x="3228042" y="4869600"/>
          <a:ext cx="1885084" cy="4259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9" name="Equation" r:id="rId5" imgW="901309" imgH="203112" progId="Equation.DSMT4">
                  <p:embed/>
                </p:oleObj>
              </mc:Choice>
              <mc:Fallback>
                <p:oleObj name="Equation" r:id="rId5" imgW="901309" imgH="203112" progId="Equation.DSMT4">
                  <p:embed/>
                  <p:pic>
                    <p:nvPicPr>
                      <p:cNvPr id="0" name="Picture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28042" y="4869600"/>
                        <a:ext cx="1885084" cy="425957"/>
                      </a:xfrm>
                      <a:prstGeom prst="rect">
                        <a:avLst/>
                      </a:prstGeom>
                      <a:solidFill>
                        <a:srgbClr val="FFCC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1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2151315"/>
              </p:ext>
            </p:extLst>
          </p:nvPr>
        </p:nvGraphicFramePr>
        <p:xfrm>
          <a:off x="846556" y="1531299"/>
          <a:ext cx="7232650" cy="435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2" name="Equation" r:id="rId3" imgW="4749480" imgH="2857320" progId="Equation.DSMT4">
                  <p:embed/>
                </p:oleObj>
              </mc:Choice>
              <mc:Fallback>
                <p:oleObj name="Equation" r:id="rId3" imgW="4749480" imgH="2857320" progId="Equation.DSMT4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6556" y="1531299"/>
                        <a:ext cx="7232650" cy="4352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6971C5-DC4E-4568-AB5A-AAC3507487DC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707901" y="0"/>
            <a:ext cx="7772400" cy="649473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Evaluating Residues (cont.)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48145" y="973776"/>
            <a:ext cx="27510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Alternative calculation:</a:t>
            </a:r>
          </a:p>
        </p:txBody>
      </p:sp>
      <p:graphicFrame>
        <p:nvGraphicFramePr>
          <p:cNvPr id="13328" name="Object 16"/>
          <p:cNvGraphicFramePr>
            <a:graphicFrameLocks noChangeAspect="1"/>
          </p:cNvGraphicFramePr>
          <p:nvPr/>
        </p:nvGraphicFramePr>
        <p:xfrm>
          <a:off x="3748768" y="6079218"/>
          <a:ext cx="1884363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3" name="Equation" r:id="rId5" imgW="1884240" imgH="425520" progId="Equation.DSMT4">
                  <p:embed/>
                </p:oleObj>
              </mc:Choice>
              <mc:Fallback>
                <p:oleObj name="Equation" r:id="rId5" imgW="1884240" imgH="425520" progId="Equation.DSMT4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48768" y="6079218"/>
                        <a:ext cx="1884363" cy="425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7255043" y="2514600"/>
            <a:ext cx="1648326" cy="160043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Note: </a:t>
            </a:r>
          </a:p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A simple shift does not affect the residue (we have the same coefficients in the Laurent series)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2" name="Text Box 3"/>
          <p:cNvSpPr txBox="1">
            <a:spLocks noChangeArrowheads="1"/>
          </p:cNvSpPr>
          <p:nvPr/>
        </p:nvSpPr>
        <p:spPr bwMode="auto">
          <a:xfrm>
            <a:off x="588221" y="1197491"/>
            <a:ext cx="1568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CC00FF"/>
                </a:solidFill>
                <a:latin typeface="Arial" charset="0"/>
              </a:rPr>
              <a:t>Example:</a:t>
            </a:r>
          </a:p>
        </p:txBody>
      </p:sp>
      <p:graphicFrame>
        <p:nvGraphicFramePr>
          <p:cNvPr id="14338" name="Object 4"/>
          <p:cNvGraphicFramePr>
            <a:graphicFrameLocks noChangeAspect="1"/>
          </p:cNvGraphicFramePr>
          <p:nvPr/>
        </p:nvGraphicFramePr>
        <p:xfrm>
          <a:off x="1090613" y="2043113"/>
          <a:ext cx="1838325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8" name="Equation" r:id="rId3" imgW="825500" imgH="228600" progId="Equation.DSMT4">
                  <p:embed/>
                </p:oleObj>
              </mc:Choice>
              <mc:Fallback>
                <p:oleObj name="Equation" r:id="rId3" imgW="825500" imgH="228600" progId="Equation.DSMT4">
                  <p:embed/>
                  <p:pic>
                    <p:nvPicPr>
                      <p:cNvPr id="0" name="Picture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0613" y="2043113"/>
                        <a:ext cx="1838325" cy="508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3" name="Text Box 5"/>
          <p:cNvSpPr txBox="1">
            <a:spLocks noChangeArrowheads="1"/>
          </p:cNvSpPr>
          <p:nvPr/>
        </p:nvSpPr>
        <p:spPr bwMode="auto">
          <a:xfrm>
            <a:off x="2809875" y="2118808"/>
            <a:ext cx="344838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Arial" charset="0"/>
              </a:rPr>
              <a:t>(essential singularity at</a:t>
            </a:r>
            <a:r>
              <a:rPr lang="en-US" sz="2000" dirty="0">
                <a:latin typeface="Arial" charset="0"/>
              </a:rPr>
              <a:t> </a:t>
            </a:r>
            <a:r>
              <a:rPr lang="en-US" sz="2000" i="1" dirty="0"/>
              <a:t>z</a:t>
            </a:r>
            <a:r>
              <a:rPr lang="en-US" sz="2000" dirty="0"/>
              <a:t> = 0</a:t>
            </a:r>
            <a:r>
              <a:rPr lang="en-US" sz="2000" dirty="0">
                <a:solidFill>
                  <a:srgbClr val="0000FF"/>
                </a:solidFill>
                <a:latin typeface="Arial" charset="0"/>
              </a:rPr>
              <a:t>)</a:t>
            </a:r>
          </a:p>
        </p:txBody>
      </p:sp>
      <p:graphicFrame>
        <p:nvGraphicFramePr>
          <p:cNvPr id="14339" name="Object 8"/>
          <p:cNvGraphicFramePr>
            <a:graphicFrameLocks noChangeAspect="1"/>
          </p:cNvGraphicFramePr>
          <p:nvPr/>
        </p:nvGraphicFramePr>
        <p:xfrm>
          <a:off x="1960563" y="3170238"/>
          <a:ext cx="4473575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9" name="Equation" r:id="rId5" imgW="2171700" imgH="457200" progId="Equation.DSMT4">
                  <p:embed/>
                </p:oleObj>
              </mc:Choice>
              <mc:Fallback>
                <p:oleObj name="Equation" r:id="rId5" imgW="2171700" imgH="457200" progId="Equation.DSMT4">
                  <p:embed/>
                  <p:pic>
                    <p:nvPicPr>
                      <p:cNvPr id="0" name="Picture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60563" y="3170238"/>
                        <a:ext cx="4473575" cy="939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0" name="Object 11"/>
          <p:cNvGraphicFramePr>
            <a:graphicFrameLocks noChangeAspect="1"/>
          </p:cNvGraphicFramePr>
          <p:nvPr/>
        </p:nvGraphicFramePr>
        <p:xfrm>
          <a:off x="4125913" y="4586238"/>
          <a:ext cx="960437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0" name="Equation" r:id="rId7" imgW="431613" imgH="228501" progId="Equation.DSMT4">
                  <p:embed/>
                </p:oleObj>
              </mc:Choice>
              <mc:Fallback>
                <p:oleObj name="Equation" r:id="rId7" imgW="431613" imgH="228501" progId="Equation.DSMT4">
                  <p:embed/>
                  <p:pic>
                    <p:nvPicPr>
                      <p:cNvPr id="0" name="Picture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25913" y="4586238"/>
                        <a:ext cx="960437" cy="50800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4" name="Text Box 12"/>
          <p:cNvSpPr txBox="1">
            <a:spLocks noChangeArrowheads="1"/>
          </p:cNvSpPr>
          <p:nvPr/>
        </p:nvSpPr>
        <p:spPr bwMode="auto">
          <a:xfrm>
            <a:off x="2695575" y="4625286"/>
            <a:ext cx="119776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Arial" charset="0"/>
              </a:rPr>
              <a:t>Residue</a:t>
            </a:r>
            <a:r>
              <a:rPr lang="en-US" sz="2000" dirty="0"/>
              <a:t>: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6971C5-DC4E-4568-AB5A-AAC3507487DC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>
          <a:xfrm>
            <a:off x="707901" y="0"/>
            <a:ext cx="7772400" cy="649473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Evaluating Residues (cont.)</a:t>
            </a:r>
          </a:p>
        </p:txBody>
      </p:sp>
      <p:graphicFrame>
        <p:nvGraphicFramePr>
          <p:cNvPr id="14380" name="Object 44"/>
          <p:cNvGraphicFramePr>
            <a:graphicFrameLocks noChangeAspect="1"/>
          </p:cNvGraphicFramePr>
          <p:nvPr/>
        </p:nvGraphicFramePr>
        <p:xfrm>
          <a:off x="3578226" y="5639016"/>
          <a:ext cx="1744888" cy="4576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1" name="Equation" r:id="rId9" imgW="774360" imgH="203040" progId="Equation.DSMT4">
                  <p:embed/>
                </p:oleObj>
              </mc:Choice>
              <mc:Fallback>
                <p:oleObj name="Equation" r:id="rId9" imgW="774360" imgH="203040" progId="Equation.DSMT4">
                  <p:embed/>
                  <p:pic>
                    <p:nvPicPr>
                      <p:cNvPr id="0" name="Picture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8226" y="5639016"/>
                        <a:ext cx="1744888" cy="457676"/>
                      </a:xfrm>
                      <a:prstGeom prst="rect">
                        <a:avLst/>
                      </a:prstGeom>
                      <a:solidFill>
                        <a:srgbClr val="FFCC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519451" y="969484"/>
            <a:ext cx="1608462" cy="1443210"/>
          </a:xfrm>
          <a:prstGeom prst="rect">
            <a:avLst/>
          </a:prstGeom>
          <a:solidFill>
            <a:srgbClr val="CC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49514" y="0"/>
            <a:ext cx="7772400" cy="74814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The Residue Theorem</a:t>
            </a:r>
          </a:p>
        </p:txBody>
      </p:sp>
      <p:sp>
        <p:nvSpPr>
          <p:cNvPr id="1029" name="Text Box 3"/>
          <p:cNvSpPr txBox="1">
            <a:spLocks noChangeArrowheads="1"/>
          </p:cNvSpPr>
          <p:nvPr/>
        </p:nvSpPr>
        <p:spPr bwMode="auto">
          <a:xfrm>
            <a:off x="655122" y="1212438"/>
            <a:ext cx="3209307" cy="1006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3333FF"/>
                </a:solidFill>
                <a:latin typeface="Arial" charset="0"/>
              </a:rPr>
              <a:t>Consider a  line integral about a path enclosing an </a:t>
            </a:r>
            <a:r>
              <a:rPr lang="en-US" sz="2000" u="sng" dirty="0">
                <a:solidFill>
                  <a:srgbClr val="3333FF"/>
                </a:solidFill>
                <a:latin typeface="Arial" charset="0"/>
              </a:rPr>
              <a:t>isolated singular point</a:t>
            </a:r>
            <a:r>
              <a:rPr lang="en-US" sz="2000" dirty="0">
                <a:solidFill>
                  <a:srgbClr val="3333FF"/>
                </a:solidFill>
                <a:latin typeface="Arial" charset="0"/>
              </a:rPr>
              <a:t>:</a:t>
            </a:r>
          </a:p>
        </p:txBody>
      </p:sp>
      <p:graphicFrame>
        <p:nvGraphicFramePr>
          <p:cNvPr id="1026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8622065"/>
              </p:ext>
            </p:extLst>
          </p:nvPr>
        </p:nvGraphicFramePr>
        <p:xfrm>
          <a:off x="1160875" y="2452625"/>
          <a:ext cx="1893887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Equation" r:id="rId3" imgW="927100" imgH="292100" progId="Equation.DSMT4">
                  <p:embed/>
                </p:oleObj>
              </mc:Choice>
              <mc:Fallback>
                <p:oleObj name="Equation" r:id="rId3" imgW="927100" imgH="292100" progId="Equation.DSMT4">
                  <p:embed/>
                  <p:pic>
                    <p:nvPicPr>
                      <p:cNvPr id="0" name="Picture 1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0875" y="2452625"/>
                        <a:ext cx="1893887" cy="59690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1" name="Text Box 15"/>
          <p:cNvSpPr txBox="1">
            <a:spLocks noChangeArrowheads="1"/>
          </p:cNvSpPr>
          <p:nvPr/>
        </p:nvSpPr>
        <p:spPr bwMode="auto">
          <a:xfrm>
            <a:off x="532238" y="3464443"/>
            <a:ext cx="3657600" cy="147732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1800" dirty="0">
                <a:solidFill>
                  <a:srgbClr val="3333FF"/>
                </a:solidFill>
                <a:latin typeface="Arial" charset="0"/>
              </a:rPr>
              <a:t>Expand</a:t>
            </a:r>
            <a:r>
              <a:rPr lang="en-US" sz="1800" dirty="0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en-US" sz="1800" i="1" dirty="0">
                <a:latin typeface="+mn-lt"/>
              </a:rPr>
              <a:t>f </a:t>
            </a:r>
            <a:r>
              <a:rPr lang="en-US" sz="1800" dirty="0">
                <a:latin typeface="+mn-lt"/>
              </a:rPr>
              <a:t>(</a:t>
            </a:r>
            <a:r>
              <a:rPr lang="en-US" sz="1800" i="1" dirty="0">
                <a:latin typeface="+mn-lt"/>
              </a:rPr>
              <a:t>z</a:t>
            </a:r>
            <a:r>
              <a:rPr lang="en-US" sz="1800" dirty="0">
                <a:latin typeface="+mn-lt"/>
              </a:rPr>
              <a:t>)</a:t>
            </a:r>
            <a:r>
              <a:rPr lang="en-US" sz="1800" dirty="0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en-US" sz="1800" dirty="0">
                <a:solidFill>
                  <a:srgbClr val="3333FF"/>
                </a:solidFill>
                <a:latin typeface="Arial" charset="0"/>
              </a:rPr>
              <a:t>in a Laurent series, deform the contour </a:t>
            </a:r>
            <a:r>
              <a:rPr lang="en-US" sz="1800" i="1" dirty="0">
                <a:latin typeface="+mn-lt"/>
              </a:rPr>
              <a:t>C</a:t>
            </a:r>
            <a:r>
              <a:rPr lang="en-US" sz="1800" dirty="0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en-US" sz="1800" dirty="0">
                <a:solidFill>
                  <a:srgbClr val="3333FF"/>
                </a:solidFill>
                <a:latin typeface="Arial" charset="0"/>
              </a:rPr>
              <a:t>to a circle of (arbitrary) radius</a:t>
            </a:r>
            <a:r>
              <a:rPr lang="en-US" sz="1800" dirty="0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en-US" sz="1800" i="1" dirty="0">
                <a:latin typeface="+mn-lt"/>
              </a:rPr>
              <a:t>r</a:t>
            </a:r>
            <a:r>
              <a:rPr lang="en-US" sz="1800" dirty="0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en-US" sz="1800" dirty="0">
                <a:solidFill>
                  <a:srgbClr val="3333FF"/>
                </a:solidFill>
                <a:latin typeface="Arial" charset="0"/>
              </a:rPr>
              <a:t>centered at </a:t>
            </a:r>
            <a:r>
              <a:rPr lang="en-US" sz="1800" i="1" dirty="0">
                <a:latin typeface="+mn-lt"/>
              </a:rPr>
              <a:t>z</a:t>
            </a:r>
            <a:r>
              <a:rPr lang="en-US" sz="1800" baseline="-25000" dirty="0">
                <a:latin typeface="+mn-lt"/>
              </a:rPr>
              <a:t>0 </a:t>
            </a:r>
            <a:r>
              <a:rPr lang="en-US" sz="1800" dirty="0">
                <a:solidFill>
                  <a:srgbClr val="3333FF"/>
                </a:solidFill>
                <a:latin typeface="Arial" charset="0"/>
              </a:rPr>
              <a:t>that stays inside </a:t>
            </a:r>
            <a:r>
              <a:rPr lang="en-US" sz="1800" i="1" dirty="0">
                <a:solidFill>
                  <a:srgbClr val="3333FF"/>
                </a:solidFill>
                <a:latin typeface="+mn-lt"/>
              </a:rPr>
              <a:t>C</a:t>
            </a:r>
            <a:r>
              <a:rPr lang="en-US" sz="1800" dirty="0">
                <a:solidFill>
                  <a:srgbClr val="3333FF"/>
                </a:solidFill>
                <a:latin typeface="Arial" charset="0"/>
              </a:rPr>
              <a:t>,</a:t>
            </a:r>
            <a:r>
              <a:rPr lang="en-US" sz="1800" dirty="0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en-US" sz="1800" dirty="0">
                <a:solidFill>
                  <a:srgbClr val="3333FF"/>
                </a:solidFill>
                <a:latin typeface="Arial" charset="0"/>
              </a:rPr>
              <a:t>and evaluate the integral: </a:t>
            </a:r>
          </a:p>
        </p:txBody>
      </p:sp>
      <p:graphicFrame>
        <p:nvGraphicFramePr>
          <p:cNvPr id="1027" name="Object 17"/>
          <p:cNvGraphicFramePr>
            <a:graphicFrameLocks noChangeAspect="1"/>
          </p:cNvGraphicFramePr>
          <p:nvPr/>
        </p:nvGraphicFramePr>
        <p:xfrm>
          <a:off x="4932281" y="3620036"/>
          <a:ext cx="3635375" cy="1881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Equation" r:id="rId5" imgW="2184400" imgH="1130300" progId="Equation.DSMT4">
                  <p:embed/>
                </p:oleObj>
              </mc:Choice>
              <mc:Fallback>
                <p:oleObj name="Equation" r:id="rId5" imgW="2184400" imgH="1130300" progId="Equation.DSMT4">
                  <p:embed/>
                  <p:pic>
                    <p:nvPicPr>
                      <p:cNvPr id="0" name="Picture 1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2281" y="3620036"/>
                        <a:ext cx="3635375" cy="1881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6971C5-DC4E-4568-AB5A-AAC3507487D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5509159" y="2843152"/>
            <a:ext cx="2719452" cy="52322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Arial" pitchFamily="34" charset="0"/>
                <a:cs typeface="Arial" pitchFamily="34" charset="0"/>
              </a:rPr>
              <a:t>The path </a:t>
            </a:r>
            <a:r>
              <a:rPr lang="en-US" sz="1400" i="1" dirty="0">
                <a:latin typeface="+mn-lt"/>
                <a:cs typeface="Arial" pitchFamily="34" charset="0"/>
              </a:rPr>
              <a:t>C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stays in a region where </a:t>
            </a:r>
            <a:r>
              <a:rPr lang="en-US" sz="1400" i="1" dirty="0">
                <a:latin typeface="+mn-lt"/>
                <a:cs typeface="Arial" pitchFamily="34" charset="0"/>
              </a:rPr>
              <a:t>f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is analytic (except at </a:t>
            </a:r>
            <a:r>
              <a:rPr lang="en-US" sz="1400" i="1" dirty="0">
                <a:latin typeface="+mn-lt"/>
                <a:cs typeface="Arial" pitchFamily="34" charset="0"/>
              </a:rPr>
              <a:t>z</a:t>
            </a:r>
            <a:r>
              <a:rPr lang="en-US" sz="1400" baseline="-25000" dirty="0">
                <a:latin typeface="+mn-lt"/>
                <a:cs typeface="Arial" pitchFamily="34" charset="0"/>
              </a:rPr>
              <a:t>0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).</a:t>
            </a:r>
          </a:p>
        </p:txBody>
      </p:sp>
      <p:graphicFrame>
        <p:nvGraphicFramePr>
          <p:cNvPr id="1028" name="Object 17"/>
          <p:cNvGraphicFramePr>
            <a:graphicFrameLocks noChangeAspect="1"/>
          </p:cNvGraphicFramePr>
          <p:nvPr/>
        </p:nvGraphicFramePr>
        <p:xfrm>
          <a:off x="927594" y="4995452"/>
          <a:ext cx="2389188" cy="719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Equation" r:id="rId7" imgW="1435100" imgH="431800" progId="Equation.DSMT4">
                  <p:embed/>
                </p:oleObj>
              </mc:Choice>
              <mc:Fallback>
                <p:oleObj name="Equation" r:id="rId7" imgW="1435100" imgH="431800" progId="Equation.DSMT4">
                  <p:embed/>
                  <p:pic>
                    <p:nvPicPr>
                      <p:cNvPr id="0" name="Picture 1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7594" y="4995452"/>
                        <a:ext cx="2389188" cy="719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7"/>
          <p:cNvGraphicFramePr>
            <a:graphicFrameLocks noChangeAspect="1"/>
          </p:cNvGraphicFramePr>
          <p:nvPr/>
        </p:nvGraphicFramePr>
        <p:xfrm>
          <a:off x="623682" y="5925148"/>
          <a:ext cx="3233737" cy="401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Equation" r:id="rId9" imgW="1943100" imgH="241300" progId="Equation.DSMT4">
                  <p:embed/>
                </p:oleObj>
              </mc:Choice>
              <mc:Fallback>
                <p:oleObj name="Equation" r:id="rId9" imgW="1943100" imgH="241300" progId="Equation.DSMT4">
                  <p:embed/>
                  <p:pic>
                    <p:nvPicPr>
                      <p:cNvPr id="0" name="Picture 1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3682" y="5925148"/>
                        <a:ext cx="3233737" cy="401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4410075" y="5657598"/>
            <a:ext cx="4400551" cy="95410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atin typeface="Arial" pitchFamily="34" charset="0"/>
                <a:cs typeface="Arial" pitchFamily="34" charset="0"/>
              </a:rPr>
              <a:t>Note: </a:t>
            </a:r>
          </a:p>
          <a:p>
            <a:pPr algn="ctr"/>
            <a:r>
              <a:rPr lang="en-US" sz="1400" dirty="0">
                <a:latin typeface="Arial" pitchFamily="34" charset="0"/>
                <a:cs typeface="Arial" pitchFamily="34" charset="0"/>
              </a:rPr>
              <a:t>For a Laurent series we can integrate term-by-term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(switch the order of integration and summation) in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the region of convergence, due to uniform convergence.</a:t>
            </a:r>
          </a:p>
        </p:txBody>
      </p:sp>
      <p:grpSp>
        <p:nvGrpSpPr>
          <p:cNvPr id="31" name="Group 30"/>
          <p:cNvGrpSpPr/>
          <p:nvPr/>
        </p:nvGrpSpPr>
        <p:grpSpPr>
          <a:xfrm>
            <a:off x="4477162" y="960933"/>
            <a:ext cx="2548535" cy="2209779"/>
            <a:chOff x="4477162" y="960933"/>
            <a:chExt cx="2548535" cy="2209779"/>
          </a:xfrm>
        </p:grpSpPr>
        <p:sp>
          <p:nvSpPr>
            <p:cNvPr id="1032" name="Line 4"/>
            <p:cNvSpPr>
              <a:spLocks noChangeShapeType="1"/>
            </p:cNvSpPr>
            <p:nvPr/>
          </p:nvSpPr>
          <p:spPr bwMode="auto">
            <a:xfrm flipH="1">
              <a:off x="5237018" y="1331647"/>
              <a:ext cx="2144" cy="183906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3" name="Line 5"/>
            <p:cNvSpPr>
              <a:spLocks noChangeShapeType="1"/>
            </p:cNvSpPr>
            <p:nvPr/>
          </p:nvSpPr>
          <p:spPr bwMode="auto">
            <a:xfrm>
              <a:off x="4477162" y="2474648"/>
              <a:ext cx="21336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8" name="Freeform 11"/>
            <p:cNvSpPr>
              <a:spLocks/>
            </p:cNvSpPr>
            <p:nvPr/>
          </p:nvSpPr>
          <p:spPr bwMode="auto">
            <a:xfrm>
              <a:off x="5635525" y="1167372"/>
              <a:ext cx="1240291" cy="1181101"/>
            </a:xfrm>
            <a:custGeom>
              <a:avLst/>
              <a:gdLst>
                <a:gd name="T0" fmla="*/ 22 w 715"/>
                <a:gd name="T1" fmla="*/ 342 h 744"/>
                <a:gd name="T2" fmla="*/ 67 w 715"/>
                <a:gd name="T3" fmla="*/ 594 h 744"/>
                <a:gd name="T4" fmla="*/ 363 w 715"/>
                <a:gd name="T5" fmla="*/ 736 h 744"/>
                <a:gd name="T6" fmla="*/ 555 w 715"/>
                <a:gd name="T7" fmla="*/ 544 h 744"/>
                <a:gd name="T8" fmla="*/ 555 w 715"/>
                <a:gd name="T9" fmla="*/ 304 h 744"/>
                <a:gd name="T10" fmla="*/ 699 w 715"/>
                <a:gd name="T11" fmla="*/ 160 h 744"/>
                <a:gd name="T12" fmla="*/ 459 w 715"/>
                <a:gd name="T13" fmla="*/ 16 h 744"/>
                <a:gd name="T14" fmla="*/ 219 w 715"/>
                <a:gd name="T15" fmla="*/ 64 h 744"/>
                <a:gd name="T16" fmla="*/ 196 w 715"/>
                <a:gd name="T17" fmla="*/ 246 h 744"/>
                <a:gd name="T18" fmla="*/ 22 w 715"/>
                <a:gd name="T19" fmla="*/ 342 h 74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715"/>
                <a:gd name="T31" fmla="*/ 0 h 744"/>
                <a:gd name="T32" fmla="*/ 715 w 715"/>
                <a:gd name="T33" fmla="*/ 744 h 74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715" h="744">
                  <a:moveTo>
                    <a:pt x="22" y="342"/>
                  </a:moveTo>
                  <a:cubicBezTo>
                    <a:pt x="0" y="400"/>
                    <a:pt x="10" y="528"/>
                    <a:pt x="67" y="594"/>
                  </a:cubicBezTo>
                  <a:cubicBezTo>
                    <a:pt x="124" y="660"/>
                    <a:pt x="282" y="744"/>
                    <a:pt x="363" y="736"/>
                  </a:cubicBezTo>
                  <a:cubicBezTo>
                    <a:pt x="444" y="728"/>
                    <a:pt x="523" y="616"/>
                    <a:pt x="555" y="544"/>
                  </a:cubicBezTo>
                  <a:cubicBezTo>
                    <a:pt x="587" y="472"/>
                    <a:pt x="531" y="368"/>
                    <a:pt x="555" y="304"/>
                  </a:cubicBezTo>
                  <a:cubicBezTo>
                    <a:pt x="579" y="240"/>
                    <a:pt x="715" y="208"/>
                    <a:pt x="699" y="160"/>
                  </a:cubicBezTo>
                  <a:cubicBezTo>
                    <a:pt x="683" y="112"/>
                    <a:pt x="539" y="32"/>
                    <a:pt x="459" y="16"/>
                  </a:cubicBezTo>
                  <a:cubicBezTo>
                    <a:pt x="379" y="0"/>
                    <a:pt x="263" y="26"/>
                    <a:pt x="219" y="64"/>
                  </a:cubicBezTo>
                  <a:cubicBezTo>
                    <a:pt x="175" y="102"/>
                    <a:pt x="229" y="200"/>
                    <a:pt x="196" y="246"/>
                  </a:cubicBezTo>
                  <a:cubicBezTo>
                    <a:pt x="163" y="292"/>
                    <a:pt x="44" y="284"/>
                    <a:pt x="22" y="342"/>
                  </a:cubicBez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0" name="Line 13"/>
            <p:cNvSpPr>
              <a:spLocks noChangeShapeType="1"/>
            </p:cNvSpPr>
            <p:nvPr/>
          </p:nvSpPr>
          <p:spPr bwMode="auto">
            <a:xfrm flipH="1" flipV="1">
              <a:off x="6505987" y="1207822"/>
              <a:ext cx="257175" cy="1238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med" len="med"/>
              <a:tailEnd type="triangle" w="lg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5937664" y="1531919"/>
              <a:ext cx="581889" cy="581889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1" name="Straight Arrow Connector 20"/>
            <p:cNvCxnSpPr/>
            <p:nvPr/>
          </p:nvCxnSpPr>
          <p:spPr>
            <a:xfrm flipV="1">
              <a:off x="6507676" y="1721922"/>
              <a:ext cx="0" cy="142504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 flipV="1">
              <a:off x="6227287" y="1682869"/>
              <a:ext cx="165064" cy="129729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36" name="Oval 8"/>
            <p:cNvSpPr>
              <a:spLocks noChangeArrowheads="1"/>
            </p:cNvSpPr>
            <p:nvPr/>
          </p:nvSpPr>
          <p:spPr bwMode="auto">
            <a:xfrm>
              <a:off x="6165437" y="1788848"/>
              <a:ext cx="76200" cy="7620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27" name="Object 65"/>
            <p:cNvGraphicFramePr>
              <a:graphicFrameLocks noChangeAspect="1"/>
            </p:cNvGraphicFramePr>
            <p:nvPr/>
          </p:nvGraphicFramePr>
          <p:xfrm>
            <a:off x="6731208" y="2376199"/>
            <a:ext cx="198438" cy="2206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9" name="Equation" r:id="rId11" imgW="126835" imgH="139518" progId="Equation.DSMT4">
                    <p:embed/>
                  </p:oleObj>
                </mc:Choice>
                <mc:Fallback>
                  <p:oleObj name="Equation" r:id="rId11" imgW="126835" imgH="139518" progId="Equation.DSMT4">
                    <p:embed/>
                    <p:pic>
                      <p:nvPicPr>
                        <p:cNvPr id="0" name="Picture 12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731208" y="2376199"/>
                          <a:ext cx="198438" cy="22066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99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" name="Object 7"/>
            <p:cNvGraphicFramePr>
              <a:graphicFrameLocks noChangeAspect="1"/>
            </p:cNvGraphicFramePr>
            <p:nvPr/>
          </p:nvGraphicFramePr>
          <p:xfrm>
            <a:off x="5127625" y="977900"/>
            <a:ext cx="217488" cy="2603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0" name="Equation" r:id="rId13" imgW="139579" imgH="164957" progId="Equation.DSMT4">
                    <p:embed/>
                  </p:oleObj>
                </mc:Choice>
                <mc:Fallback>
                  <p:oleObj name="Equation" r:id="rId13" imgW="139579" imgH="164957" progId="Equation.DSMT4">
                    <p:embed/>
                    <p:pic>
                      <p:nvPicPr>
                        <p:cNvPr id="0" name="Picture 12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27625" y="977900"/>
                          <a:ext cx="217488" cy="2603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99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8" name="Object 60"/>
            <p:cNvGraphicFramePr>
              <a:graphicFrameLocks noChangeAspect="1"/>
            </p:cNvGraphicFramePr>
            <p:nvPr/>
          </p:nvGraphicFramePr>
          <p:xfrm>
            <a:off x="6785985" y="960933"/>
            <a:ext cx="239712" cy="2809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1" name="Equation" r:id="rId15" imgW="152202" imgH="177569" progId="Equation.DSMT4">
                    <p:embed/>
                  </p:oleObj>
                </mc:Choice>
                <mc:Fallback>
                  <p:oleObj name="Equation" r:id="rId15" imgW="152202" imgH="177569" progId="Equation.DSMT4">
                    <p:embed/>
                    <p:pic>
                      <p:nvPicPr>
                        <p:cNvPr id="0" name="Picture 12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785985" y="960933"/>
                          <a:ext cx="239712" cy="28098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99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9" name="Object 60"/>
            <p:cNvGraphicFramePr>
              <a:graphicFrameLocks noChangeAspect="1"/>
            </p:cNvGraphicFramePr>
            <p:nvPr/>
          </p:nvGraphicFramePr>
          <p:xfrm>
            <a:off x="6149708" y="1558203"/>
            <a:ext cx="180975" cy="2000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2" name="Equation" r:id="rId17" imgW="114102" imgH="126780" progId="Equation.DSMT4">
                    <p:embed/>
                  </p:oleObj>
                </mc:Choice>
                <mc:Fallback>
                  <p:oleObj name="Equation" r:id="rId17" imgW="114102" imgH="126780" progId="Equation.DSMT4">
                    <p:embed/>
                    <p:pic>
                      <p:nvPicPr>
                        <p:cNvPr id="0" name="Picture 12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149708" y="1558203"/>
                          <a:ext cx="180975" cy="2000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99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" name="Object 60"/>
            <p:cNvGraphicFramePr>
              <a:graphicFrameLocks noChangeAspect="1"/>
            </p:cNvGraphicFramePr>
            <p:nvPr/>
          </p:nvGraphicFramePr>
          <p:xfrm>
            <a:off x="6171480" y="1752621"/>
            <a:ext cx="260350" cy="3603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3" name="Equation" r:id="rId19" imgW="165028" imgH="228501" progId="Equation.DSMT4">
                    <p:embed/>
                  </p:oleObj>
                </mc:Choice>
                <mc:Fallback>
                  <p:oleObj name="Equation" r:id="rId19" imgW="165028" imgH="228501" progId="Equation.DSMT4">
                    <p:embed/>
                    <p:pic>
                      <p:nvPicPr>
                        <p:cNvPr id="0" name="Picture 12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171480" y="1752621"/>
                          <a:ext cx="260350" cy="36036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99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2" name="Text Box 3"/>
          <p:cNvSpPr txBox="1">
            <a:spLocks noChangeArrowheads="1"/>
          </p:cNvSpPr>
          <p:nvPr/>
        </p:nvSpPr>
        <p:spPr bwMode="auto">
          <a:xfrm>
            <a:off x="2033420" y="984813"/>
            <a:ext cx="504229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rgbClr val="FF0000"/>
                </a:solidFill>
                <a:latin typeface="Arial" charset="0"/>
              </a:rPr>
              <a:t>Summary of Residue Formulas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6971C5-DC4E-4568-AB5A-AAC3507487DC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>
          <a:xfrm>
            <a:off x="707901" y="0"/>
            <a:ext cx="7772400" cy="649473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Evaluating Residues (cont.)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868094" y="1793058"/>
            <a:ext cx="7724633" cy="3985146"/>
            <a:chOff x="900752" y="1651540"/>
            <a:chExt cx="7724633" cy="3985146"/>
          </a:xfrm>
        </p:grpSpPr>
        <p:sp>
          <p:nvSpPr>
            <p:cNvPr id="16" name="Rectangle 15"/>
            <p:cNvSpPr/>
            <p:nvPr/>
          </p:nvSpPr>
          <p:spPr>
            <a:xfrm>
              <a:off x="900752" y="1651540"/>
              <a:ext cx="7724633" cy="3985146"/>
            </a:xfrm>
            <a:prstGeom prst="rect">
              <a:avLst/>
            </a:prstGeom>
            <a:solidFill>
              <a:srgbClr val="CC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10" name="Object 7"/>
            <p:cNvGraphicFramePr>
              <a:graphicFrameLocks noChangeAspect="1"/>
            </p:cNvGraphicFramePr>
            <p:nvPr/>
          </p:nvGraphicFramePr>
          <p:xfrm>
            <a:off x="1338953" y="4275897"/>
            <a:ext cx="4748212" cy="7699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461" name="Equation" r:id="rId3" imgW="2895600" imgH="469900" progId="Equation.DSMT4">
                    <p:embed/>
                  </p:oleObj>
                </mc:Choice>
                <mc:Fallback>
                  <p:oleObj name="Equation" r:id="rId3" imgW="2895600" imgH="469900" progId="Equation.DSMT4">
                    <p:embed/>
                    <p:pic>
                      <p:nvPicPr>
                        <p:cNvPr id="0" name="Picture 5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38953" y="4275897"/>
                          <a:ext cx="4748212" cy="76993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367664392"/>
                </p:ext>
              </p:extLst>
            </p:nvPr>
          </p:nvGraphicFramePr>
          <p:xfrm>
            <a:off x="1312183" y="3122382"/>
            <a:ext cx="5145088" cy="749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462" name="Equation" r:id="rId5" imgW="3136680" imgH="457200" progId="Equation.DSMT4">
                    <p:embed/>
                  </p:oleObj>
                </mc:Choice>
                <mc:Fallback>
                  <p:oleObj name="Equation" r:id="rId5" imgW="3136680" imgH="457200" progId="Equation.DSMT4">
                    <p:embed/>
                    <p:pic>
                      <p:nvPicPr>
                        <p:cNvPr id="0" name="Picture 5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12183" y="3122382"/>
                          <a:ext cx="5145088" cy="7493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9943" name="Object 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1332670"/>
                </p:ext>
              </p:extLst>
            </p:nvPr>
          </p:nvGraphicFramePr>
          <p:xfrm>
            <a:off x="1380936" y="2135523"/>
            <a:ext cx="2916238" cy="4794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463" name="Equation" r:id="rId7" imgW="1854200" imgH="304800" progId="Equation.DSMT4">
                    <p:embed/>
                  </p:oleObj>
                </mc:Choice>
                <mc:Fallback>
                  <p:oleObj name="Equation" r:id="rId7" imgW="1854200" imgH="304800" progId="Equation.DSMT4">
                    <p:embed/>
                    <p:pic>
                      <p:nvPicPr>
                        <p:cNvPr id="0" name="Picture 5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80936" y="2135523"/>
                          <a:ext cx="2916238" cy="4794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3" name="TextBox 12"/>
            <p:cNvSpPr txBox="1"/>
            <p:nvPr/>
          </p:nvSpPr>
          <p:spPr>
            <a:xfrm>
              <a:off x="4307677" y="2169791"/>
              <a:ext cx="125386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Simple pole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585187" y="3340289"/>
              <a:ext cx="125386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Simple pole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236195" y="4478740"/>
              <a:ext cx="158889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Pole of order </a:t>
              </a:r>
              <a:r>
                <a:rPr lang="en-US" sz="1600" i="1" dirty="0">
                  <a:solidFill>
                    <a:srgbClr val="0000FF"/>
                  </a:solidFill>
                  <a:latin typeface="+mn-lt"/>
                  <a:cs typeface="Arial" pitchFamily="34" charset="0"/>
                </a:rPr>
                <a:t>m</a:t>
              </a:r>
            </a:p>
          </p:txBody>
        </p:sp>
      </p:grp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9" name="Text Box 3"/>
          <p:cNvSpPr txBox="1">
            <a:spLocks noChangeArrowheads="1"/>
          </p:cNvSpPr>
          <p:nvPr/>
        </p:nvSpPr>
        <p:spPr bwMode="auto">
          <a:xfrm>
            <a:off x="728723" y="759762"/>
            <a:ext cx="714216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dirty="0">
                <a:solidFill>
                  <a:srgbClr val="0000FF"/>
                </a:solidFill>
                <a:latin typeface="Arial" charset="0"/>
              </a:rPr>
              <a:t>Extension for </a:t>
            </a:r>
            <a:r>
              <a:rPr lang="en-US" sz="2000" b="1" dirty="0">
                <a:solidFill>
                  <a:srgbClr val="FF0000"/>
                </a:solidFill>
                <a:latin typeface="Arial" charset="0"/>
              </a:rPr>
              <a:t>simple poles</a:t>
            </a:r>
            <a:r>
              <a:rPr lang="en-US" sz="2000" b="1" dirty="0">
                <a:solidFill>
                  <a:srgbClr val="0000FF"/>
                </a:solidFill>
                <a:latin typeface="Arial" charset="0"/>
              </a:rPr>
              <a:t> (going halfway around)</a:t>
            </a:r>
          </a:p>
        </p:txBody>
      </p:sp>
      <p:sp>
        <p:nvSpPr>
          <p:cNvPr id="15370" name="Text Box 30"/>
          <p:cNvSpPr txBox="1">
            <a:spLocks noChangeArrowheads="1"/>
          </p:cNvSpPr>
          <p:nvPr/>
        </p:nvSpPr>
        <p:spPr bwMode="auto">
          <a:xfrm>
            <a:off x="1073955" y="3392715"/>
            <a:ext cx="1274708" cy="40011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Arial" charset="0"/>
              </a:rPr>
              <a:t>As </a:t>
            </a:r>
            <a:r>
              <a:rPr lang="en-US" sz="2000" i="1" dirty="0">
                <a:latin typeface="Arial" charset="0"/>
                <a:sym typeface="Symbol" pitchFamily="18" charset="2"/>
              </a:rPr>
              <a:t></a:t>
            </a:r>
            <a:r>
              <a:rPr lang="en-US" sz="2000" dirty="0">
                <a:latin typeface="Arial" charset="0"/>
                <a:sym typeface="Symbol" pitchFamily="18" charset="2"/>
              </a:rPr>
              <a:t>  </a:t>
            </a:r>
            <a:r>
              <a:rPr lang="en-US" sz="2000" dirty="0">
                <a:sym typeface="Symbol" pitchFamily="18" charset="2"/>
              </a:rPr>
              <a:t>0:</a:t>
            </a:r>
          </a:p>
        </p:txBody>
      </p:sp>
      <p:graphicFrame>
        <p:nvGraphicFramePr>
          <p:cNvPr id="1536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155624"/>
              </p:ext>
            </p:extLst>
          </p:nvPr>
        </p:nvGraphicFramePr>
        <p:xfrm>
          <a:off x="698322" y="5055519"/>
          <a:ext cx="7364412" cy="758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0" name="Equation" r:id="rId3" imgW="4813200" imgH="495000" progId="Equation.DSMT4">
                  <p:embed/>
                </p:oleObj>
              </mc:Choice>
              <mc:Fallback>
                <p:oleObj name="Equation" r:id="rId3" imgW="4813200" imgH="495000" progId="Equation.DSMT4">
                  <p:embed/>
                  <p:pic>
                    <p:nvPicPr>
                      <p:cNvPr id="0" name="Picture 9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8322" y="5055519"/>
                        <a:ext cx="7364412" cy="758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66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79" name="Text Box 39"/>
          <p:cNvSpPr txBox="1">
            <a:spLocks noChangeArrowheads="1"/>
          </p:cNvSpPr>
          <p:nvPr/>
        </p:nvSpPr>
        <p:spPr bwMode="auto">
          <a:xfrm>
            <a:off x="315646" y="4709618"/>
            <a:ext cx="8604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Arial" charset="0"/>
              </a:rPr>
              <a:t>Proof:</a:t>
            </a:r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6971C5-DC4E-4568-AB5A-AAC3507487DC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23" name="Rectangle 2"/>
          <p:cNvSpPr>
            <a:spLocks noGrp="1" noChangeArrowheads="1"/>
          </p:cNvSpPr>
          <p:nvPr>
            <p:ph type="title"/>
          </p:nvPr>
        </p:nvSpPr>
        <p:spPr>
          <a:xfrm>
            <a:off x="707901" y="0"/>
            <a:ext cx="7772400" cy="649473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Evaluating Residues (cont.)</a:t>
            </a:r>
          </a:p>
        </p:txBody>
      </p:sp>
      <p:graphicFrame>
        <p:nvGraphicFramePr>
          <p:cNvPr id="15368" name="Object 2"/>
          <p:cNvGraphicFramePr>
            <a:graphicFrameLocks noChangeAspect="1"/>
          </p:cNvGraphicFramePr>
          <p:nvPr/>
        </p:nvGraphicFramePr>
        <p:xfrm>
          <a:off x="2316389" y="3913643"/>
          <a:ext cx="3829050" cy="942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1" name="Equation" r:id="rId5" imgW="1650960" imgH="406080" progId="Equation.DSMT4">
                  <p:embed/>
                </p:oleObj>
              </mc:Choice>
              <mc:Fallback>
                <p:oleObj name="Equation" r:id="rId5" imgW="1650960" imgH="406080" progId="Equation.DSMT4">
                  <p:embed/>
                  <p:pic>
                    <p:nvPicPr>
                      <p:cNvPr id="0" name="Picture 9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6389" y="3913643"/>
                        <a:ext cx="3829050" cy="942975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906927" y="1545446"/>
            <a:ext cx="2797628" cy="95410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atin typeface="Arial" pitchFamily="34" charset="0"/>
                <a:cs typeface="Arial" pitchFamily="34" charset="0"/>
              </a:rPr>
              <a:t>Note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: </a:t>
            </a:r>
          </a:p>
          <a:p>
            <a:pPr algn="ctr"/>
            <a:r>
              <a:rPr lang="en-US" sz="1400" dirty="0">
                <a:latin typeface="Arial" pitchFamily="34" charset="0"/>
                <a:cs typeface="Arial" pitchFamily="34" charset="0"/>
              </a:rPr>
              <a:t>If it is </a:t>
            </a:r>
            <a:r>
              <a:rPr lang="en-US" sz="1400" u="sng" dirty="0">
                <a:latin typeface="Arial" pitchFamily="34" charset="0"/>
                <a:cs typeface="Arial" pitchFamily="34" charset="0"/>
              </a:rPr>
              <a:t>not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a simple pole, the integral around the small semicircle may tend to infinity.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1346881" y="1663532"/>
            <a:ext cx="6614796" cy="1935001"/>
            <a:chOff x="1346881" y="1663532"/>
            <a:chExt cx="6614796" cy="1935001"/>
          </a:xfrm>
        </p:grpSpPr>
        <p:graphicFrame>
          <p:nvGraphicFramePr>
            <p:cNvPr id="15367" name="Object 7"/>
            <p:cNvGraphicFramePr>
              <a:graphicFrameLocks noChangeAspect="1"/>
            </p:cNvGraphicFramePr>
            <p:nvPr/>
          </p:nvGraphicFramePr>
          <p:xfrm>
            <a:off x="6681294" y="3192465"/>
            <a:ext cx="1203922" cy="37607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492" name="Equation" r:id="rId7" imgW="774364" imgH="241195" progId="Equation.DSMT4">
                    <p:embed/>
                  </p:oleObj>
                </mc:Choice>
                <mc:Fallback>
                  <p:oleObj name="Equation" r:id="rId7" imgW="774364" imgH="241195" progId="Equation.DSMT4">
                    <p:embed/>
                    <p:pic>
                      <p:nvPicPr>
                        <p:cNvPr id="0" name="Picture 9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681294" y="3192465"/>
                          <a:ext cx="1203922" cy="37607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66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9" name="Line 9"/>
            <p:cNvSpPr>
              <a:spLocks noChangeShapeType="1"/>
            </p:cNvSpPr>
            <p:nvPr/>
          </p:nvSpPr>
          <p:spPr bwMode="auto">
            <a:xfrm>
              <a:off x="1346881" y="2859768"/>
              <a:ext cx="625475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Line 10"/>
            <p:cNvSpPr>
              <a:spLocks noChangeShapeType="1"/>
            </p:cNvSpPr>
            <p:nvPr/>
          </p:nvSpPr>
          <p:spPr bwMode="auto">
            <a:xfrm>
              <a:off x="4248831" y="2121581"/>
              <a:ext cx="0" cy="14224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31" name="Object 3"/>
            <p:cNvGraphicFramePr>
              <a:graphicFrameLocks noChangeAspect="1"/>
            </p:cNvGraphicFramePr>
            <p:nvPr/>
          </p:nvGraphicFramePr>
          <p:xfrm>
            <a:off x="5634718" y="2904218"/>
            <a:ext cx="307975" cy="4270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493" name="Equation" r:id="rId9" imgW="165028" imgH="228501" progId="Equation.DSMT4">
                    <p:embed/>
                  </p:oleObj>
                </mc:Choice>
                <mc:Fallback>
                  <p:oleObj name="Equation" r:id="rId9" imgW="165028" imgH="228501" progId="Equation.DSMT4">
                    <p:embed/>
                    <p:pic>
                      <p:nvPicPr>
                        <p:cNvPr id="0" name="Picture 10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634718" y="2904218"/>
                          <a:ext cx="307975" cy="42703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2" name="Object 4"/>
            <p:cNvGraphicFramePr>
              <a:graphicFrameLocks noChangeAspect="1"/>
            </p:cNvGraphicFramePr>
            <p:nvPr/>
          </p:nvGraphicFramePr>
          <p:xfrm>
            <a:off x="6165459" y="3171495"/>
            <a:ext cx="379412" cy="4270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494" name="Equation" r:id="rId11" imgW="203112" imgH="228501" progId="Equation.DSMT4">
                    <p:embed/>
                  </p:oleObj>
                </mc:Choice>
                <mc:Fallback>
                  <p:oleObj name="Equation" r:id="rId11" imgW="203112" imgH="228501" progId="Equation.DSMT4">
                    <p:embed/>
                    <p:pic>
                      <p:nvPicPr>
                        <p:cNvPr id="0" name="Picture 10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165459" y="3171495"/>
                          <a:ext cx="379412" cy="42703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3" name="Line 26"/>
            <p:cNvSpPr>
              <a:spLocks noChangeShapeType="1"/>
            </p:cNvSpPr>
            <p:nvPr/>
          </p:nvSpPr>
          <p:spPr bwMode="auto">
            <a:xfrm flipH="1">
              <a:off x="5395006" y="2847068"/>
              <a:ext cx="377825" cy="2619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34" name="Object 5"/>
            <p:cNvGraphicFramePr>
              <a:graphicFrameLocks noChangeAspect="1"/>
            </p:cNvGraphicFramePr>
            <p:nvPr/>
          </p:nvGraphicFramePr>
          <p:xfrm>
            <a:off x="4983142" y="2919949"/>
            <a:ext cx="261938" cy="3317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495" name="Equation" r:id="rId13" imgW="139579" imgH="177646" progId="Equation.DSMT4">
                    <p:embed/>
                  </p:oleObj>
                </mc:Choice>
                <mc:Fallback>
                  <p:oleObj name="Equation" r:id="rId13" imgW="139579" imgH="177646" progId="Equation.DSMT4">
                    <p:embed/>
                    <p:pic>
                      <p:nvPicPr>
                        <p:cNvPr id="0" name="Picture 10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83142" y="2919949"/>
                          <a:ext cx="261938" cy="33178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5" name="Line 34"/>
            <p:cNvSpPr>
              <a:spLocks noChangeShapeType="1"/>
            </p:cNvSpPr>
            <p:nvPr/>
          </p:nvSpPr>
          <p:spPr bwMode="auto">
            <a:xfrm>
              <a:off x="5712506" y="3312206"/>
              <a:ext cx="144462" cy="15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Arc 43"/>
            <p:cNvSpPr>
              <a:spLocks/>
            </p:cNvSpPr>
            <p:nvPr/>
          </p:nvSpPr>
          <p:spPr bwMode="auto">
            <a:xfrm>
              <a:off x="5323114" y="2851068"/>
              <a:ext cx="881517" cy="477013"/>
            </a:xfrm>
            <a:custGeom>
              <a:avLst/>
              <a:gdLst>
                <a:gd name="T0" fmla="*/ 2147483647 w 43149"/>
                <a:gd name="T1" fmla="*/ 2147483647 h 21600"/>
                <a:gd name="T2" fmla="*/ 0 w 43149"/>
                <a:gd name="T3" fmla="*/ 2147483647 h 21600"/>
                <a:gd name="T4" fmla="*/ 2147483647 w 43149"/>
                <a:gd name="T5" fmla="*/ 0 h 21600"/>
                <a:gd name="T6" fmla="*/ 0 60000 65536"/>
                <a:gd name="T7" fmla="*/ 0 60000 65536"/>
                <a:gd name="T8" fmla="*/ 0 60000 65536"/>
                <a:gd name="T9" fmla="*/ 0 w 43149"/>
                <a:gd name="T10" fmla="*/ 0 h 21600"/>
                <a:gd name="T11" fmla="*/ 43149 w 43149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149" h="21600" fill="none" extrusionOk="0">
                  <a:moveTo>
                    <a:pt x="43148" y="594"/>
                  </a:moveTo>
                  <a:cubicBezTo>
                    <a:pt x="42826" y="12288"/>
                    <a:pt x="33254" y="21599"/>
                    <a:pt x="21557" y="21600"/>
                  </a:cubicBezTo>
                  <a:cubicBezTo>
                    <a:pt x="10157" y="21600"/>
                    <a:pt x="720" y="12741"/>
                    <a:pt x="0" y="1364"/>
                  </a:cubicBezTo>
                </a:path>
                <a:path w="43149" h="21600" stroke="0" extrusionOk="0">
                  <a:moveTo>
                    <a:pt x="43148" y="594"/>
                  </a:moveTo>
                  <a:cubicBezTo>
                    <a:pt x="42826" y="12288"/>
                    <a:pt x="33254" y="21599"/>
                    <a:pt x="21557" y="21600"/>
                  </a:cubicBezTo>
                  <a:cubicBezTo>
                    <a:pt x="10157" y="21600"/>
                    <a:pt x="720" y="12741"/>
                    <a:pt x="0" y="1364"/>
                  </a:cubicBezTo>
                  <a:lnTo>
                    <a:pt x="21557" y="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7674419" y="2649183"/>
              <a:ext cx="2872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i="1" dirty="0"/>
                <a:t>x</a:t>
              </a: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4099946" y="1663532"/>
              <a:ext cx="2872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i="1" dirty="0"/>
                <a:t>y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762576" y="1783253"/>
              <a:ext cx="319160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latin typeface="Arial" pitchFamily="34" charset="0"/>
                  <a:cs typeface="Arial" pitchFamily="34" charset="0"/>
                </a:rPr>
                <a:t>We go halfway around on an </a:t>
              </a:r>
              <a:r>
                <a:rPr lang="en-US" sz="1600" u="sng" dirty="0">
                  <a:latin typeface="Arial" pitchFamily="34" charset="0"/>
                  <a:cs typeface="Arial" pitchFamily="34" charset="0"/>
                </a:rPr>
                <a:t>infinitesimal</a:t>
              </a:r>
              <a:r>
                <a:rPr lang="en-US" sz="1600" dirty="0">
                  <a:latin typeface="Arial" pitchFamily="34" charset="0"/>
                  <a:cs typeface="Arial" pitchFamily="34" charset="0"/>
                </a:rPr>
                <a:t> semicircle.</a:t>
              </a:r>
            </a:p>
          </p:txBody>
        </p:sp>
        <p:graphicFrame>
          <p:nvGraphicFramePr>
            <p:cNvPr id="15372" name="Object 5"/>
            <p:cNvGraphicFramePr>
              <a:graphicFrameLocks noChangeAspect="1"/>
            </p:cNvGraphicFramePr>
            <p:nvPr/>
          </p:nvGraphicFramePr>
          <p:xfrm>
            <a:off x="5641975" y="2747963"/>
            <a:ext cx="238125" cy="2365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496" name="Equation" r:id="rId15" imgW="126725" imgH="126725" progId="Equation.DSMT4">
                    <p:embed/>
                  </p:oleObj>
                </mc:Choice>
                <mc:Fallback>
                  <p:oleObj name="Equation" r:id="rId15" imgW="126725" imgH="126725" progId="Equation.DSMT4">
                    <p:embed/>
                    <p:pic>
                      <p:nvPicPr>
                        <p:cNvPr id="0" name="Picture 10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641975" y="2747963"/>
                          <a:ext cx="238125" cy="23653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5464" name="Object 10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3870041"/>
              </p:ext>
            </p:extLst>
          </p:nvPr>
        </p:nvGraphicFramePr>
        <p:xfrm>
          <a:off x="579438" y="5970588"/>
          <a:ext cx="5299075" cy="74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7" name="Equation" r:id="rId17" imgW="3441600" imgH="482400" progId="Equation.DSMT4">
                  <p:embed/>
                </p:oleObj>
              </mc:Choice>
              <mc:Fallback>
                <p:oleObj name="Equation" r:id="rId17" imgW="3441600" imgH="482400" progId="Equation.DSMT4">
                  <p:embed/>
                  <p:pic>
                    <p:nvPicPr>
                      <p:cNvPr id="0" name="Picture 10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438" y="5970588"/>
                        <a:ext cx="5299075" cy="742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388770" y="6063915"/>
            <a:ext cx="2418346" cy="52322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Note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: For </a:t>
            </a:r>
            <a:r>
              <a:rPr lang="en-US" sz="1400" i="1" dirty="0">
                <a:latin typeface="+mn-lt"/>
                <a:cs typeface="Arial" panose="020B0604020202020204" pitchFamily="34" charset="0"/>
              </a:rPr>
              <a:t>n</a:t>
            </a:r>
            <a:r>
              <a:rPr lang="en-US" sz="1400" dirty="0">
                <a:latin typeface="+mn-lt"/>
                <a:cs typeface="Arial" panose="020B0604020202020204" pitchFamily="34" charset="0"/>
              </a:rPr>
              <a:t> &lt; -1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the integral does not converge!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3" name="Text Box 3"/>
          <p:cNvSpPr txBox="1">
            <a:spLocks noChangeArrowheads="1"/>
          </p:cNvSpPr>
          <p:nvPr/>
        </p:nvSpPr>
        <p:spPr bwMode="auto">
          <a:xfrm>
            <a:off x="550689" y="1507877"/>
            <a:ext cx="498336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rgbClr val="0000FF"/>
                </a:solidFill>
                <a:latin typeface="Arial" charset="0"/>
              </a:rPr>
              <a:t>Similarly, if we go in the opposite direction:</a:t>
            </a: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6971C5-DC4E-4568-AB5A-AAC3507487DC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22" name="Rectangle 2"/>
          <p:cNvSpPr>
            <a:spLocks noGrp="1" noChangeArrowheads="1"/>
          </p:cNvSpPr>
          <p:nvPr>
            <p:ph type="title"/>
          </p:nvPr>
        </p:nvSpPr>
        <p:spPr>
          <a:xfrm>
            <a:off x="707901" y="0"/>
            <a:ext cx="7772400" cy="649473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Evaluating Residues (cont.)</a:t>
            </a:r>
          </a:p>
        </p:txBody>
      </p:sp>
      <p:sp>
        <p:nvSpPr>
          <p:cNvPr id="18" name="Text Box 30"/>
          <p:cNvSpPr txBox="1">
            <a:spLocks noChangeArrowheads="1"/>
          </p:cNvSpPr>
          <p:nvPr/>
        </p:nvSpPr>
        <p:spPr bwMode="auto">
          <a:xfrm>
            <a:off x="1479326" y="4013200"/>
            <a:ext cx="12747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Arial" charset="0"/>
              </a:rPr>
              <a:t>As </a:t>
            </a:r>
            <a:r>
              <a:rPr lang="en-US" sz="2000" i="1" dirty="0">
                <a:latin typeface="Arial" charset="0"/>
                <a:sym typeface="Symbol" pitchFamily="18" charset="2"/>
              </a:rPr>
              <a:t></a:t>
            </a:r>
            <a:r>
              <a:rPr lang="en-US" sz="2000" dirty="0">
                <a:latin typeface="Arial" charset="0"/>
                <a:sym typeface="Symbol" pitchFamily="18" charset="2"/>
              </a:rPr>
              <a:t>  </a:t>
            </a:r>
            <a:r>
              <a:rPr lang="en-US" sz="2000" dirty="0">
                <a:sym typeface="Symbol" pitchFamily="18" charset="2"/>
              </a:rPr>
              <a:t>0:</a:t>
            </a:r>
          </a:p>
        </p:txBody>
      </p:sp>
      <p:sp>
        <p:nvSpPr>
          <p:cNvPr id="27" name="Line 10"/>
          <p:cNvSpPr>
            <a:spLocks noChangeShapeType="1"/>
          </p:cNvSpPr>
          <p:nvPr/>
        </p:nvSpPr>
        <p:spPr bwMode="auto">
          <a:xfrm>
            <a:off x="4412116" y="2491695"/>
            <a:ext cx="0" cy="142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4" name="Group 23"/>
          <p:cNvGrpSpPr/>
          <p:nvPr/>
        </p:nvGrpSpPr>
        <p:grpSpPr>
          <a:xfrm>
            <a:off x="1510166" y="2079167"/>
            <a:ext cx="6626671" cy="1680940"/>
            <a:chOff x="1510166" y="2079167"/>
            <a:chExt cx="6626671" cy="1680940"/>
          </a:xfrm>
        </p:grpSpPr>
        <p:sp>
          <p:nvSpPr>
            <p:cNvPr id="26" name="Line 9"/>
            <p:cNvSpPr>
              <a:spLocks noChangeShapeType="1"/>
            </p:cNvSpPr>
            <p:nvPr/>
          </p:nvSpPr>
          <p:spPr bwMode="auto">
            <a:xfrm>
              <a:off x="1510166" y="3229882"/>
              <a:ext cx="625475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28" name="Object 3"/>
            <p:cNvGraphicFramePr>
              <a:graphicFrameLocks noChangeAspect="1"/>
            </p:cNvGraphicFramePr>
            <p:nvPr/>
          </p:nvGraphicFramePr>
          <p:xfrm>
            <a:off x="5798003" y="3333070"/>
            <a:ext cx="307975" cy="4270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511" name="Equation" r:id="rId3" imgW="165028" imgH="228501" progId="Equation.DSMT4">
                    <p:embed/>
                  </p:oleObj>
                </mc:Choice>
                <mc:Fallback>
                  <p:oleObj name="Equation" r:id="rId3" imgW="165028" imgH="228501" progId="Equation.DSMT4">
                    <p:embed/>
                    <p:pic>
                      <p:nvPicPr>
                        <p:cNvPr id="0" name="Picture 7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798003" y="3333070"/>
                          <a:ext cx="307975" cy="42703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9" name="Object 4"/>
            <p:cNvGraphicFramePr>
              <a:graphicFrameLocks noChangeAspect="1"/>
            </p:cNvGraphicFramePr>
            <p:nvPr/>
          </p:nvGraphicFramePr>
          <p:xfrm>
            <a:off x="6350453" y="2555195"/>
            <a:ext cx="379413" cy="4270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512" name="Equation" r:id="rId5" imgW="203112" imgH="228501" progId="Equation.DSMT4">
                    <p:embed/>
                  </p:oleObj>
                </mc:Choice>
                <mc:Fallback>
                  <p:oleObj name="Equation" r:id="rId5" imgW="203112" imgH="228501" progId="Equation.DSMT4">
                    <p:embed/>
                    <p:pic>
                      <p:nvPicPr>
                        <p:cNvPr id="0" name="Picture 7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350453" y="2555195"/>
                          <a:ext cx="379413" cy="42703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0" name="Line 26"/>
            <p:cNvSpPr>
              <a:spLocks noChangeShapeType="1"/>
            </p:cNvSpPr>
            <p:nvPr/>
          </p:nvSpPr>
          <p:spPr bwMode="auto">
            <a:xfrm flipH="1" flipV="1">
              <a:off x="5633728" y="2914795"/>
              <a:ext cx="290513" cy="2905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31" name="Object 5"/>
            <p:cNvGraphicFramePr>
              <a:graphicFrameLocks noChangeAspect="1"/>
            </p:cNvGraphicFramePr>
            <p:nvPr/>
          </p:nvGraphicFramePr>
          <p:xfrm>
            <a:off x="5182053" y="2625045"/>
            <a:ext cx="261938" cy="3317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513" name="Equation" r:id="rId7" imgW="139579" imgH="177646" progId="Equation.DSMT4">
                    <p:embed/>
                  </p:oleObj>
                </mc:Choice>
                <mc:Fallback>
                  <p:oleObj name="Equation" r:id="rId7" imgW="139579" imgH="177646" progId="Equation.DSMT4">
                    <p:embed/>
                    <p:pic>
                      <p:nvPicPr>
                        <p:cNvPr id="0" name="Picture 7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82053" y="2625045"/>
                          <a:ext cx="261938" cy="33178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2" name="Line 34"/>
            <p:cNvSpPr>
              <a:spLocks noChangeShapeType="1"/>
            </p:cNvSpPr>
            <p:nvPr/>
          </p:nvSpPr>
          <p:spPr bwMode="auto">
            <a:xfrm>
              <a:off x="5864678" y="2791732"/>
              <a:ext cx="144463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Arc 43"/>
            <p:cNvSpPr>
              <a:spLocks/>
            </p:cNvSpPr>
            <p:nvPr/>
          </p:nvSpPr>
          <p:spPr bwMode="auto">
            <a:xfrm flipV="1">
              <a:off x="5485266" y="2788557"/>
              <a:ext cx="871537" cy="463550"/>
            </a:xfrm>
            <a:custGeom>
              <a:avLst/>
              <a:gdLst>
                <a:gd name="T0" fmla="*/ 2147483647 w 43149"/>
                <a:gd name="T1" fmla="*/ 126207494 h 21600"/>
                <a:gd name="T2" fmla="*/ 0 w 43149"/>
                <a:gd name="T3" fmla="*/ 289538805 h 21600"/>
                <a:gd name="T4" fmla="*/ 2147483647 w 43149"/>
                <a:gd name="T5" fmla="*/ 0 h 21600"/>
                <a:gd name="T6" fmla="*/ 0 60000 65536"/>
                <a:gd name="T7" fmla="*/ 0 60000 65536"/>
                <a:gd name="T8" fmla="*/ 0 60000 65536"/>
                <a:gd name="T9" fmla="*/ 0 w 43149"/>
                <a:gd name="T10" fmla="*/ 0 h 21600"/>
                <a:gd name="T11" fmla="*/ 43149 w 43149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149" h="21600" fill="none" extrusionOk="0">
                  <a:moveTo>
                    <a:pt x="43148" y="594"/>
                  </a:moveTo>
                  <a:cubicBezTo>
                    <a:pt x="42826" y="12288"/>
                    <a:pt x="33254" y="21599"/>
                    <a:pt x="21557" y="21600"/>
                  </a:cubicBezTo>
                  <a:cubicBezTo>
                    <a:pt x="10157" y="21600"/>
                    <a:pt x="720" y="12741"/>
                    <a:pt x="0" y="1364"/>
                  </a:cubicBezTo>
                </a:path>
                <a:path w="43149" h="21600" stroke="0" extrusionOk="0">
                  <a:moveTo>
                    <a:pt x="43148" y="594"/>
                  </a:moveTo>
                  <a:cubicBezTo>
                    <a:pt x="42826" y="12288"/>
                    <a:pt x="33254" y="21599"/>
                    <a:pt x="21557" y="21600"/>
                  </a:cubicBezTo>
                  <a:cubicBezTo>
                    <a:pt x="10157" y="21600"/>
                    <a:pt x="720" y="12741"/>
                    <a:pt x="0" y="1364"/>
                  </a:cubicBezTo>
                  <a:lnTo>
                    <a:pt x="21557" y="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7849579" y="2995547"/>
              <a:ext cx="2872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i="1" dirty="0"/>
                <a:t>x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4285002" y="2079167"/>
              <a:ext cx="2872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i="1" dirty="0"/>
                <a:t>y</a:t>
              </a: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6935189" y="2603664"/>
              <a:ext cx="99257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latin typeface="Arial" pitchFamily="34" charset="0"/>
                  <a:cs typeface="Arial" pitchFamily="34" charset="0"/>
                </a:rPr>
                <a:t>Clockwise</a:t>
              </a:r>
            </a:p>
          </p:txBody>
        </p:sp>
        <p:graphicFrame>
          <p:nvGraphicFramePr>
            <p:cNvPr id="23" name="Object 5"/>
            <p:cNvGraphicFramePr>
              <a:graphicFrameLocks noChangeAspect="1"/>
            </p:cNvGraphicFramePr>
            <p:nvPr/>
          </p:nvGraphicFramePr>
          <p:xfrm>
            <a:off x="5813425" y="3100388"/>
            <a:ext cx="238125" cy="2365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514" name="Equation" r:id="rId9" imgW="126725" imgH="126725" progId="Equation.DSMT4">
                    <p:embed/>
                  </p:oleObj>
                </mc:Choice>
                <mc:Fallback>
                  <p:oleObj name="Equation" r:id="rId9" imgW="126725" imgH="126725" progId="Equation.DSMT4">
                    <p:embed/>
                    <p:pic>
                      <p:nvPicPr>
                        <p:cNvPr id="0" name="Picture 7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813425" y="3100388"/>
                          <a:ext cx="238125" cy="23653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6460" name="Object 76"/>
          <p:cNvGraphicFramePr>
            <a:graphicFrameLocks noChangeAspect="1"/>
          </p:cNvGraphicFramePr>
          <p:nvPr/>
        </p:nvGraphicFramePr>
        <p:xfrm>
          <a:off x="2526321" y="4636861"/>
          <a:ext cx="3851418" cy="8930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5" name="Equation" r:id="rId11" imgW="1752480" imgH="406080" progId="Equation.DSMT4">
                  <p:embed/>
                </p:oleObj>
              </mc:Choice>
              <mc:Fallback>
                <p:oleObj name="Equation" r:id="rId11" imgW="1752480" imgH="406080" progId="Equation.DSMT4">
                  <p:embed/>
                  <p:pic>
                    <p:nvPicPr>
                      <p:cNvPr id="0" name="Picture 7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6321" y="4636861"/>
                        <a:ext cx="3851418" cy="893082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Text Box 3"/>
          <p:cNvSpPr txBox="1">
            <a:spLocks noChangeArrowheads="1"/>
          </p:cNvSpPr>
          <p:nvPr/>
        </p:nvSpPr>
        <p:spPr bwMode="auto">
          <a:xfrm>
            <a:off x="728723" y="759762"/>
            <a:ext cx="714216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dirty="0">
                <a:solidFill>
                  <a:srgbClr val="0000FF"/>
                </a:solidFill>
                <a:latin typeface="Arial" charset="0"/>
              </a:rPr>
              <a:t>Extension for </a:t>
            </a:r>
            <a:r>
              <a:rPr lang="en-US" sz="2000" b="1" dirty="0">
                <a:solidFill>
                  <a:srgbClr val="FF0000"/>
                </a:solidFill>
                <a:latin typeface="Arial" charset="0"/>
              </a:rPr>
              <a:t>simple poles</a:t>
            </a:r>
            <a:r>
              <a:rPr lang="en-US" sz="2000" b="1" dirty="0">
                <a:solidFill>
                  <a:srgbClr val="0000FF"/>
                </a:solidFill>
                <a:latin typeface="Arial" charset="0"/>
              </a:rPr>
              <a:t> (going halfway around)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6971C5-DC4E-4568-AB5A-AAC3507487DC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>
          <a:xfrm>
            <a:off x="789788" y="0"/>
            <a:ext cx="7772400" cy="649473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Numerical Evaluation of Residues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65505" y="835433"/>
            <a:ext cx="4370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Here we assume a </a:t>
            </a:r>
            <a:r>
              <a:rPr lang="en-US" sz="2000" u="sng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simple pole</a:t>
            </a:r>
            <a:r>
              <a:rPr lang="en-US" sz="20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at </a:t>
            </a:r>
            <a:r>
              <a:rPr lang="en-US" sz="2000" i="1" dirty="0">
                <a:solidFill>
                  <a:srgbClr val="0000FF"/>
                </a:solidFill>
                <a:latin typeface="+mn-lt"/>
                <a:cs typeface="Arial" pitchFamily="34" charset="0"/>
              </a:rPr>
              <a:t>z</a:t>
            </a:r>
            <a:r>
              <a:rPr lang="en-US" sz="2000" baseline="-25000" dirty="0">
                <a:solidFill>
                  <a:srgbClr val="0000FF"/>
                </a:solidFill>
                <a:latin typeface="+mn-lt"/>
                <a:cs typeface="Arial" pitchFamily="34" charset="0"/>
              </a:rPr>
              <a:t>0</a:t>
            </a:r>
            <a:r>
              <a:rPr lang="en-US" sz="20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. </a:t>
            </a:r>
          </a:p>
        </p:txBody>
      </p:sp>
      <p:graphicFrame>
        <p:nvGraphicFramePr>
          <p:cNvPr id="53254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9659296"/>
              </p:ext>
            </p:extLst>
          </p:nvPr>
        </p:nvGraphicFramePr>
        <p:xfrm>
          <a:off x="1927882" y="1441093"/>
          <a:ext cx="2916238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2" name="Equation" r:id="rId3" imgW="1854200" imgH="304800" progId="Equation.DSMT4">
                  <p:embed/>
                </p:oleObj>
              </mc:Choice>
              <mc:Fallback>
                <p:oleObj name="Equation" r:id="rId3" imgW="1854200" imgH="304800" progId="Equation.DSMT4">
                  <p:embed/>
                  <p:pic>
                    <p:nvPicPr>
                      <p:cNvPr id="0" name="Picture 1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7882" y="1441093"/>
                        <a:ext cx="2916238" cy="479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255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455370"/>
              </p:ext>
            </p:extLst>
          </p:nvPr>
        </p:nvGraphicFramePr>
        <p:xfrm>
          <a:off x="1999411" y="3035825"/>
          <a:ext cx="3151815" cy="4341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3" name="Equation" r:id="rId5" imgW="1663700" imgH="228600" progId="Equation.DSMT4">
                  <p:embed/>
                </p:oleObj>
              </mc:Choice>
              <mc:Fallback>
                <p:oleObj name="Equation" r:id="rId5" imgW="1663700" imgH="228600" progId="Equation.DSMT4">
                  <p:embed/>
                  <p:pic>
                    <p:nvPicPr>
                      <p:cNvPr id="0" name="Picture 1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9411" y="3035825"/>
                        <a:ext cx="3151815" cy="434139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256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1649230"/>
              </p:ext>
            </p:extLst>
          </p:nvPr>
        </p:nvGraphicFramePr>
        <p:xfrm>
          <a:off x="1197656" y="1940378"/>
          <a:ext cx="2987675" cy="395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4" name="Equation" r:id="rId7" imgW="1904760" imgH="253800" progId="Equation.DSMT4">
                  <p:embed/>
                </p:oleObj>
              </mc:Choice>
              <mc:Fallback>
                <p:oleObj name="Equation" r:id="rId7" imgW="1904760" imgH="253800" progId="Equation.DSMT4">
                  <p:embed/>
                  <p:pic>
                    <p:nvPicPr>
                      <p:cNvPr id="0" name="Picture 16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7656" y="1940378"/>
                        <a:ext cx="2987675" cy="395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257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2460161"/>
              </p:ext>
            </p:extLst>
          </p:nvPr>
        </p:nvGraphicFramePr>
        <p:xfrm>
          <a:off x="1660525" y="4029457"/>
          <a:ext cx="5891213" cy="1319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5" name="Equation" r:id="rId9" imgW="3746160" imgH="838080" progId="Equation.DSMT4">
                  <p:embed/>
                </p:oleObj>
              </mc:Choice>
              <mc:Fallback>
                <p:oleObj name="Equation" r:id="rId9" imgW="3746160" imgH="838080" progId="Equation.DSMT4">
                  <p:embed/>
                  <p:pic>
                    <p:nvPicPr>
                      <p:cNvPr id="0" name="Picture 16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0525" y="4029457"/>
                        <a:ext cx="5891213" cy="1319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" name="TextBox 49"/>
          <p:cNvSpPr txBox="1"/>
          <p:nvPr/>
        </p:nvSpPr>
        <p:spPr>
          <a:xfrm>
            <a:off x="861238" y="2540281"/>
            <a:ext cx="2172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Therefore, we have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861238" y="3686683"/>
            <a:ext cx="44165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Examine the error using a Laurent series:</a:t>
            </a:r>
          </a:p>
        </p:txBody>
      </p:sp>
      <p:graphicFrame>
        <p:nvGraphicFramePr>
          <p:cNvPr id="53267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5133829"/>
              </p:ext>
            </p:extLst>
          </p:nvPr>
        </p:nvGraphicFramePr>
        <p:xfrm>
          <a:off x="2044700" y="5531829"/>
          <a:ext cx="4194175" cy="439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6" name="Equation" r:id="rId11" imgW="2667000" imgH="279400" progId="Equation.DSMT4">
                  <p:embed/>
                </p:oleObj>
              </mc:Choice>
              <mc:Fallback>
                <p:oleObj name="Equation" r:id="rId11" imgW="2667000" imgH="279400" progId="Equation.DSMT4">
                  <p:embed/>
                  <p:pic>
                    <p:nvPicPr>
                      <p:cNvPr id="0" name="Picture 17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4700" y="5531829"/>
                        <a:ext cx="4194175" cy="439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4" name="Straight Arrow Connector 53"/>
          <p:cNvCxnSpPr/>
          <p:nvPr/>
        </p:nvCxnSpPr>
        <p:spPr>
          <a:xfrm flipV="1">
            <a:off x="4476320" y="6218258"/>
            <a:ext cx="0" cy="31897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4607455" y="6243067"/>
            <a:ext cx="6415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Error</a:t>
            </a:r>
          </a:p>
        </p:txBody>
      </p:sp>
      <p:sp>
        <p:nvSpPr>
          <p:cNvPr id="56" name="Right Brace 55"/>
          <p:cNvSpPr/>
          <p:nvPr/>
        </p:nvSpPr>
        <p:spPr>
          <a:xfrm rot="5400000">
            <a:off x="5257797" y="4671223"/>
            <a:ext cx="233919" cy="2690036"/>
          </a:xfrm>
          <a:prstGeom prst="righ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3268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58072"/>
              </p:ext>
            </p:extLst>
          </p:nvPr>
        </p:nvGraphicFramePr>
        <p:xfrm>
          <a:off x="5870043" y="6303448"/>
          <a:ext cx="1401614" cy="4534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7" name="Equation" r:id="rId13" imgW="787058" imgH="253890" progId="Equation.DSMT4">
                  <p:embed/>
                </p:oleObj>
              </mc:Choice>
              <mc:Fallback>
                <p:oleObj name="Equation" r:id="rId13" imgW="787058" imgH="253890" progId="Equation.DSMT4">
                  <p:embed/>
                  <p:pic>
                    <p:nvPicPr>
                      <p:cNvPr id="0" name="Picture 17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70043" y="6303448"/>
                        <a:ext cx="1401614" cy="453411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" name="Right Arrow 57"/>
          <p:cNvSpPr/>
          <p:nvPr/>
        </p:nvSpPr>
        <p:spPr>
          <a:xfrm>
            <a:off x="1594883" y="5665362"/>
            <a:ext cx="340242" cy="212650"/>
          </a:xfrm>
          <a:prstGeom prst="rightArrow">
            <a:avLst/>
          </a:prstGeom>
          <a:solidFill>
            <a:srgbClr val="66FF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23A5919B-6DB3-AA8C-6A72-DD31E37B0A56}"/>
              </a:ext>
            </a:extLst>
          </p:cNvPr>
          <p:cNvGrpSpPr/>
          <p:nvPr/>
        </p:nvGrpSpPr>
        <p:grpSpPr>
          <a:xfrm>
            <a:off x="5483143" y="1403708"/>
            <a:ext cx="3164543" cy="1733288"/>
            <a:chOff x="5475769" y="1754186"/>
            <a:chExt cx="3164543" cy="1733288"/>
          </a:xfrm>
        </p:grpSpPr>
        <p:sp>
          <p:nvSpPr>
            <p:cNvPr id="19" name="Line 9"/>
            <p:cNvSpPr>
              <a:spLocks noChangeShapeType="1"/>
            </p:cNvSpPr>
            <p:nvPr/>
          </p:nvSpPr>
          <p:spPr bwMode="auto">
            <a:xfrm>
              <a:off x="5475769" y="2807203"/>
              <a:ext cx="249865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10"/>
            <p:cNvSpPr>
              <a:spLocks noChangeShapeType="1"/>
            </p:cNvSpPr>
            <p:nvPr/>
          </p:nvSpPr>
          <p:spPr bwMode="auto">
            <a:xfrm>
              <a:off x="6740094" y="2105190"/>
              <a:ext cx="0" cy="13822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31" name="Object 3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68270222"/>
                </p:ext>
              </p:extLst>
            </p:nvPr>
          </p:nvGraphicFramePr>
          <p:xfrm>
            <a:off x="8089110" y="2719297"/>
            <a:ext cx="176602" cy="1942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548" name="Equation" r:id="rId15" imgW="126835" imgH="139518" progId="Equation.DSMT4">
                    <p:embed/>
                  </p:oleObj>
                </mc:Choice>
                <mc:Fallback>
                  <p:oleObj name="Equation" r:id="rId15" imgW="126835" imgH="139518" progId="Equation.DSMT4">
                    <p:embed/>
                    <p:pic>
                      <p:nvPicPr>
                        <p:cNvPr id="0" name="Picture 16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089110" y="2719297"/>
                          <a:ext cx="176602" cy="19426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3262" name="Object 1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152355882"/>
                </p:ext>
              </p:extLst>
            </p:nvPr>
          </p:nvGraphicFramePr>
          <p:xfrm>
            <a:off x="6641731" y="1793983"/>
            <a:ext cx="193675" cy="228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549" name="Equation" r:id="rId17" imgW="139579" imgH="164957" progId="Equation.DSMT4">
                    <p:embed/>
                  </p:oleObj>
                </mc:Choice>
                <mc:Fallback>
                  <p:oleObj name="Equation" r:id="rId17" imgW="139579" imgH="164957" progId="Equation.DSMT4">
                    <p:embed/>
                    <p:pic>
                      <p:nvPicPr>
                        <p:cNvPr id="0" name="Picture 17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641731" y="1793983"/>
                          <a:ext cx="193675" cy="2286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3263" name="Object 1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406630547"/>
                </p:ext>
              </p:extLst>
            </p:nvPr>
          </p:nvGraphicFramePr>
          <p:xfrm>
            <a:off x="6980194" y="2346440"/>
            <a:ext cx="228600" cy="317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550" name="Equation" r:id="rId19" imgW="165028" imgH="228501" progId="Equation.DSMT4">
                    <p:embed/>
                  </p:oleObj>
                </mc:Choice>
                <mc:Fallback>
                  <p:oleObj name="Equation" r:id="rId19" imgW="165028" imgH="228501" progId="Equation.DSMT4">
                    <p:embed/>
                    <p:pic>
                      <p:nvPicPr>
                        <p:cNvPr id="0" name="Picture 17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980194" y="2346440"/>
                          <a:ext cx="228600" cy="3175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3264" name="Object 1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736156662"/>
                </p:ext>
              </p:extLst>
            </p:nvPr>
          </p:nvGraphicFramePr>
          <p:xfrm>
            <a:off x="7673524" y="1754186"/>
            <a:ext cx="966788" cy="317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551" name="Equation" r:id="rId21" imgW="698500" imgH="228600" progId="Equation.DSMT4">
                    <p:embed/>
                  </p:oleObj>
                </mc:Choice>
                <mc:Fallback>
                  <p:oleObj name="Equation" r:id="rId21" imgW="698500" imgH="228600" progId="Equation.DSMT4">
                    <p:embed/>
                    <p:pic>
                      <p:nvPicPr>
                        <p:cNvPr id="0" name="Picture 17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673524" y="1754186"/>
                          <a:ext cx="966788" cy="3175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38" name="Straight Connector 37"/>
            <p:cNvCxnSpPr>
              <a:cxnSpLocks/>
            </p:cNvCxnSpPr>
            <p:nvPr/>
          </p:nvCxnSpPr>
          <p:spPr>
            <a:xfrm flipV="1">
              <a:off x="7280764" y="2126699"/>
              <a:ext cx="372514" cy="25136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/>
            <p:nvPr/>
          </p:nvCxnSpPr>
          <p:spPr>
            <a:xfrm flipV="1">
              <a:off x="7377580" y="2196003"/>
              <a:ext cx="152222" cy="108369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53265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852599032"/>
                </p:ext>
              </p:extLst>
            </p:nvPr>
          </p:nvGraphicFramePr>
          <p:xfrm>
            <a:off x="7123553" y="1984719"/>
            <a:ext cx="282575" cy="228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552" name="Equation" r:id="rId23" imgW="203024" imgH="164957" progId="Equation.DSMT4">
                    <p:embed/>
                  </p:oleObj>
                </mc:Choice>
                <mc:Fallback>
                  <p:oleObj name="Equation" r:id="rId23" imgW="203024" imgH="164957" progId="Equation.DSMT4">
                    <p:embed/>
                    <p:pic>
                      <p:nvPicPr>
                        <p:cNvPr id="0" name="Picture 17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123553" y="1984719"/>
                          <a:ext cx="282575" cy="2286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3266" name="Object 1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48025402"/>
                </p:ext>
              </p:extLst>
            </p:nvPr>
          </p:nvGraphicFramePr>
          <p:xfrm>
            <a:off x="7182918" y="2303209"/>
            <a:ext cx="174625" cy="1762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553" name="Equation" r:id="rId25" imgW="126725" imgH="126725" progId="Equation.DSMT4">
                    <p:embed/>
                  </p:oleObj>
                </mc:Choice>
                <mc:Fallback>
                  <p:oleObj name="Equation" r:id="rId25" imgW="126725" imgH="126725" progId="Equation.DSMT4">
                    <p:embed/>
                    <p:pic>
                      <p:nvPicPr>
                        <p:cNvPr id="0" name="Picture 17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182918" y="2303209"/>
                          <a:ext cx="174625" cy="17621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9869DD43-B04C-66A9-2D26-A072CA1BCD6F}"/>
                </a:ext>
              </a:extLst>
            </p:cNvPr>
            <p:cNvSpPr/>
            <p:nvPr/>
          </p:nvSpPr>
          <p:spPr>
            <a:xfrm>
              <a:off x="7637145" y="2071686"/>
              <a:ext cx="72757" cy="72757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BAA78448-1302-45D5-7522-149644B0FE53}"/>
              </a:ext>
            </a:extLst>
          </p:cNvPr>
          <p:cNvSpPr txBox="1"/>
          <p:nvPr/>
        </p:nvSpPr>
        <p:spPr>
          <a:xfrm>
            <a:off x="7069472" y="2684498"/>
            <a:ext cx="14927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i="1" dirty="0">
                <a:solidFill>
                  <a:srgbClr val="0000FF"/>
                </a:solidFill>
                <a:latin typeface="+mn-lt"/>
                <a:cs typeface="Arial" panose="020B0604020202020204" pitchFamily="34" charset="0"/>
              </a:rPr>
              <a:t>z</a:t>
            </a:r>
            <a:r>
              <a:rPr lang="en-US" sz="1400" dirty="0">
                <a:solidFill>
                  <a:srgbClr val="0000FF"/>
                </a:solidFill>
                <a:latin typeface="+mn-lt"/>
                <a:cs typeface="Arial" panose="020B0604020202020204" pitchFamily="34" charset="0"/>
              </a:rPr>
              <a:t> =</a:t>
            </a:r>
            <a:r>
              <a:rPr lang="en-US" sz="1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sample point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6971C5-DC4E-4568-AB5A-AAC3507487DC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>
          <a:xfrm>
            <a:off x="255181" y="0"/>
            <a:ext cx="8718698" cy="649473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Numerical Evaluation of Residues (cont.)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55181" y="1171205"/>
            <a:ext cx="74160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We can improve this by using </a:t>
            </a:r>
            <a:r>
              <a:rPr lang="en-US" sz="2000" u="sng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two</a:t>
            </a:r>
            <a:r>
              <a:rPr lang="en-US" sz="20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sample points and averaging:</a:t>
            </a:r>
          </a:p>
        </p:txBody>
      </p:sp>
      <p:graphicFrame>
        <p:nvGraphicFramePr>
          <p:cNvPr id="53255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9837720"/>
              </p:ext>
            </p:extLst>
          </p:nvPr>
        </p:nvGraphicFramePr>
        <p:xfrm>
          <a:off x="805068" y="1895988"/>
          <a:ext cx="4754563" cy="681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4" name="Equation" r:id="rId3" imgW="3022600" imgH="431800" progId="Equation.DSMT4">
                  <p:embed/>
                </p:oleObj>
              </mc:Choice>
              <mc:Fallback>
                <p:oleObj name="Equation" r:id="rId3" imgW="3022600" imgH="431800" progId="Equation.DSMT4">
                  <p:embed/>
                  <p:pic>
                    <p:nvPicPr>
                      <p:cNvPr id="0" name="Picture 1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5068" y="1895988"/>
                        <a:ext cx="4754563" cy="681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2" name="Group 31"/>
          <p:cNvGrpSpPr/>
          <p:nvPr/>
        </p:nvGrpSpPr>
        <p:grpSpPr>
          <a:xfrm>
            <a:off x="5518172" y="2102469"/>
            <a:ext cx="3099064" cy="1986774"/>
            <a:chOff x="5475769" y="1500700"/>
            <a:chExt cx="3099064" cy="1986774"/>
          </a:xfrm>
        </p:grpSpPr>
        <p:sp>
          <p:nvSpPr>
            <p:cNvPr id="19" name="Line 9"/>
            <p:cNvSpPr>
              <a:spLocks noChangeShapeType="1"/>
            </p:cNvSpPr>
            <p:nvPr/>
          </p:nvSpPr>
          <p:spPr bwMode="auto">
            <a:xfrm>
              <a:off x="5475769" y="2807203"/>
              <a:ext cx="249865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10"/>
            <p:cNvSpPr>
              <a:spLocks noChangeShapeType="1"/>
            </p:cNvSpPr>
            <p:nvPr/>
          </p:nvSpPr>
          <p:spPr bwMode="auto">
            <a:xfrm>
              <a:off x="6740094" y="2105190"/>
              <a:ext cx="0" cy="13822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31" name="Object 30"/>
            <p:cNvGraphicFramePr>
              <a:graphicFrameLocks noChangeAspect="1"/>
            </p:cNvGraphicFramePr>
            <p:nvPr/>
          </p:nvGraphicFramePr>
          <p:xfrm>
            <a:off x="8089110" y="2719297"/>
            <a:ext cx="176602" cy="1942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565" name="Equation" r:id="rId5" imgW="126835" imgH="139518" progId="Equation.DSMT4">
                    <p:embed/>
                  </p:oleObj>
                </mc:Choice>
                <mc:Fallback>
                  <p:oleObj name="Equation" r:id="rId5" imgW="126835" imgH="139518" progId="Equation.DSMT4">
                    <p:embed/>
                    <p:pic>
                      <p:nvPicPr>
                        <p:cNvPr id="0" name="Picture 14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089110" y="2719297"/>
                          <a:ext cx="176602" cy="19426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3262" name="Object 14"/>
            <p:cNvGraphicFramePr>
              <a:graphicFrameLocks noChangeAspect="1"/>
            </p:cNvGraphicFramePr>
            <p:nvPr/>
          </p:nvGraphicFramePr>
          <p:xfrm>
            <a:off x="6641731" y="1793983"/>
            <a:ext cx="193675" cy="228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566" name="Equation" r:id="rId7" imgW="139579" imgH="164957" progId="Equation.DSMT4">
                    <p:embed/>
                  </p:oleObj>
                </mc:Choice>
                <mc:Fallback>
                  <p:oleObj name="Equation" r:id="rId7" imgW="139579" imgH="164957" progId="Equation.DSMT4">
                    <p:embed/>
                    <p:pic>
                      <p:nvPicPr>
                        <p:cNvPr id="0" name="Picture 14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641731" y="1793983"/>
                          <a:ext cx="193675" cy="2286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3263" name="Object 15"/>
            <p:cNvGraphicFramePr>
              <a:graphicFrameLocks noChangeAspect="1"/>
            </p:cNvGraphicFramePr>
            <p:nvPr/>
          </p:nvGraphicFramePr>
          <p:xfrm>
            <a:off x="7628783" y="2112521"/>
            <a:ext cx="228600" cy="317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567" name="Equation" r:id="rId9" imgW="165028" imgH="228501" progId="Equation.DSMT4">
                    <p:embed/>
                  </p:oleObj>
                </mc:Choice>
                <mc:Fallback>
                  <p:oleObj name="Equation" r:id="rId9" imgW="165028" imgH="228501" progId="Equation.DSMT4">
                    <p:embed/>
                    <p:pic>
                      <p:nvPicPr>
                        <p:cNvPr id="0" name="Picture 14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628783" y="2112521"/>
                          <a:ext cx="228600" cy="3175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3264" name="Object 16"/>
            <p:cNvGraphicFramePr>
              <a:graphicFrameLocks noChangeAspect="1"/>
            </p:cNvGraphicFramePr>
            <p:nvPr/>
          </p:nvGraphicFramePr>
          <p:xfrm>
            <a:off x="7923958" y="1500700"/>
            <a:ext cx="650875" cy="317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568" name="Equation" r:id="rId11" imgW="469900" imgH="228600" progId="Equation.DSMT4">
                    <p:embed/>
                  </p:oleObj>
                </mc:Choice>
                <mc:Fallback>
                  <p:oleObj name="Equation" r:id="rId11" imgW="469900" imgH="228600" progId="Equation.DSMT4">
                    <p:embed/>
                    <p:pic>
                      <p:nvPicPr>
                        <p:cNvPr id="0" name="Picture 14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923958" y="1500700"/>
                          <a:ext cx="650875" cy="3175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38" name="Straight Connector 37"/>
            <p:cNvCxnSpPr>
              <a:endCxn id="35" idx="7"/>
            </p:cNvCxnSpPr>
            <p:nvPr/>
          </p:nvCxnSpPr>
          <p:spPr>
            <a:xfrm flipV="1">
              <a:off x="7571104" y="1860882"/>
              <a:ext cx="372514" cy="25136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Oval 34"/>
            <p:cNvSpPr/>
            <p:nvPr/>
          </p:nvSpPr>
          <p:spPr>
            <a:xfrm>
              <a:off x="7892937" y="1852186"/>
              <a:ext cx="59377" cy="59377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1" name="Straight Arrow Connector 40"/>
            <p:cNvCxnSpPr/>
            <p:nvPr/>
          </p:nvCxnSpPr>
          <p:spPr>
            <a:xfrm flipV="1">
              <a:off x="7675294" y="1880729"/>
              <a:ext cx="217643" cy="156681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53265" name="Object 17"/>
            <p:cNvGraphicFramePr>
              <a:graphicFrameLocks noChangeAspect="1"/>
            </p:cNvGraphicFramePr>
            <p:nvPr/>
          </p:nvGraphicFramePr>
          <p:xfrm>
            <a:off x="7421267" y="1718902"/>
            <a:ext cx="282575" cy="228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569" name="Equation" r:id="rId13" imgW="203024" imgH="164957" progId="Equation.DSMT4">
                    <p:embed/>
                  </p:oleObj>
                </mc:Choice>
                <mc:Fallback>
                  <p:oleObj name="Equation" r:id="rId13" imgW="203024" imgH="164957" progId="Equation.DSMT4">
                    <p:embed/>
                    <p:pic>
                      <p:nvPicPr>
                        <p:cNvPr id="0" name="Picture 14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421267" y="1718902"/>
                          <a:ext cx="282575" cy="2286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3266" name="Object 18"/>
            <p:cNvGraphicFramePr>
              <a:graphicFrameLocks noChangeAspect="1"/>
            </p:cNvGraphicFramePr>
            <p:nvPr/>
          </p:nvGraphicFramePr>
          <p:xfrm>
            <a:off x="7480632" y="2037392"/>
            <a:ext cx="174625" cy="1762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570" name="Equation" r:id="rId15" imgW="126725" imgH="126725" progId="Equation.DSMT4">
                    <p:embed/>
                  </p:oleObj>
                </mc:Choice>
                <mc:Fallback>
                  <p:oleObj name="Equation" r:id="rId15" imgW="126725" imgH="126725" progId="Equation.DSMT4">
                    <p:embed/>
                    <p:pic>
                      <p:nvPicPr>
                        <p:cNvPr id="0" name="Picture 14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480632" y="2037392"/>
                          <a:ext cx="174625" cy="17621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8" name="Oval 27"/>
            <p:cNvSpPr/>
            <p:nvPr/>
          </p:nvSpPr>
          <p:spPr>
            <a:xfrm>
              <a:off x="7173469" y="2344828"/>
              <a:ext cx="59377" cy="59377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9" name="Straight Connector 28"/>
            <p:cNvCxnSpPr>
              <a:stCxn id="28" idx="7"/>
            </p:cNvCxnSpPr>
            <p:nvPr/>
          </p:nvCxnSpPr>
          <p:spPr>
            <a:xfrm flipV="1">
              <a:off x="7224150" y="2119609"/>
              <a:ext cx="361505" cy="23391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54286" name="Object 16"/>
            <p:cNvGraphicFramePr>
              <a:graphicFrameLocks noChangeAspect="1"/>
            </p:cNvGraphicFramePr>
            <p:nvPr/>
          </p:nvGraphicFramePr>
          <p:xfrm>
            <a:off x="6906366" y="2407865"/>
            <a:ext cx="650875" cy="317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571" name="Equation" r:id="rId17" imgW="469900" imgH="228600" progId="Equation.DSMT4">
                    <p:embed/>
                  </p:oleObj>
                </mc:Choice>
                <mc:Fallback>
                  <p:oleObj name="Equation" r:id="rId17" imgW="469900" imgH="228600" progId="Equation.DSMT4">
                    <p:embed/>
                    <p:pic>
                      <p:nvPicPr>
                        <p:cNvPr id="0" name="Picture 14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906366" y="2407865"/>
                          <a:ext cx="650875" cy="3175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54291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6522912"/>
              </p:ext>
            </p:extLst>
          </p:nvPr>
        </p:nvGraphicFramePr>
        <p:xfrm>
          <a:off x="2132218" y="2826263"/>
          <a:ext cx="2078038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2" name="Equation" r:id="rId19" imgW="1320800" imgH="228600" progId="Equation.DSMT4">
                  <p:embed/>
                </p:oleObj>
              </mc:Choice>
              <mc:Fallback>
                <p:oleObj name="Equation" r:id="rId19" imgW="1320800" imgH="228600" progId="Equation.DSMT4">
                  <p:embed/>
                  <p:pic>
                    <p:nvPicPr>
                      <p:cNvPr id="0" name="Picture 1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2218" y="2826263"/>
                        <a:ext cx="2078038" cy="358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292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8447207"/>
              </p:ext>
            </p:extLst>
          </p:nvPr>
        </p:nvGraphicFramePr>
        <p:xfrm>
          <a:off x="829787" y="4017340"/>
          <a:ext cx="4640233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3" name="Equation" r:id="rId21" imgW="2692400" imgH="431800" progId="Equation.DSMT4">
                  <p:embed/>
                </p:oleObj>
              </mc:Choice>
              <mc:Fallback>
                <p:oleObj name="Equation" r:id="rId21" imgW="2692400" imgH="431800" progId="Equation.DSMT4">
                  <p:embed/>
                  <p:pic>
                    <p:nvPicPr>
                      <p:cNvPr id="0" name="Picture 1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9787" y="4017340"/>
                        <a:ext cx="4640233" cy="746125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TextBox 32"/>
          <p:cNvSpPr txBox="1"/>
          <p:nvPr/>
        </p:nvSpPr>
        <p:spPr>
          <a:xfrm>
            <a:off x="938418" y="2784988"/>
            <a:ext cx="10695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Choose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908480" y="4994788"/>
            <a:ext cx="44071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latin typeface="Arial" pitchFamily="34" charset="0"/>
                <a:cs typeface="Arial" pitchFamily="34" charset="0"/>
              </a:rPr>
              <a:t>This is a “central-difference” formula.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6971C5-DC4E-4568-AB5A-AAC3507487DC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>
          <a:xfrm>
            <a:off x="255181" y="0"/>
            <a:ext cx="8718698" cy="649473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Numerical Evaluation of Residues (cont.)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572165" y="1020063"/>
            <a:ext cx="48830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Examine the error using a Laurent series:</a:t>
            </a:r>
          </a:p>
        </p:txBody>
      </p:sp>
      <p:cxnSp>
        <p:nvCxnSpPr>
          <p:cNvPr id="54" name="Straight Arrow Connector 53"/>
          <p:cNvCxnSpPr/>
          <p:nvPr/>
        </p:nvCxnSpPr>
        <p:spPr>
          <a:xfrm flipV="1">
            <a:off x="5779270" y="5283493"/>
            <a:ext cx="0" cy="31897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5910405" y="5308302"/>
            <a:ext cx="6415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Error</a:t>
            </a:r>
          </a:p>
        </p:txBody>
      </p:sp>
      <p:graphicFrame>
        <p:nvGraphicFramePr>
          <p:cNvPr id="53268" name="Object 20"/>
          <p:cNvGraphicFramePr>
            <a:graphicFrameLocks noChangeAspect="1"/>
          </p:cNvGraphicFramePr>
          <p:nvPr/>
        </p:nvGraphicFramePr>
        <p:xfrm>
          <a:off x="3314467" y="5923046"/>
          <a:ext cx="1605876" cy="5385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9" name="Equation" r:id="rId3" imgW="838200" imgH="279400" progId="Equation.DSMT4">
                  <p:embed/>
                </p:oleObj>
              </mc:Choice>
              <mc:Fallback>
                <p:oleObj name="Equation" r:id="rId3" imgW="838200" imgH="279400" progId="Equation.DSMT4">
                  <p:embed/>
                  <p:pic>
                    <p:nvPicPr>
                      <p:cNvPr id="0" name="Picture 1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14467" y="5923046"/>
                        <a:ext cx="1605876" cy="53852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31"/>
          <p:cNvGrpSpPr/>
          <p:nvPr/>
        </p:nvGrpSpPr>
        <p:grpSpPr>
          <a:xfrm>
            <a:off x="5560829" y="1755881"/>
            <a:ext cx="3099064" cy="1986774"/>
            <a:chOff x="5475769" y="1500700"/>
            <a:chExt cx="3099064" cy="1986774"/>
          </a:xfrm>
        </p:grpSpPr>
        <p:sp>
          <p:nvSpPr>
            <p:cNvPr id="19" name="Line 9"/>
            <p:cNvSpPr>
              <a:spLocks noChangeShapeType="1"/>
            </p:cNvSpPr>
            <p:nvPr/>
          </p:nvSpPr>
          <p:spPr bwMode="auto">
            <a:xfrm>
              <a:off x="5475769" y="2807203"/>
              <a:ext cx="249865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10"/>
            <p:cNvSpPr>
              <a:spLocks noChangeShapeType="1"/>
            </p:cNvSpPr>
            <p:nvPr/>
          </p:nvSpPr>
          <p:spPr bwMode="auto">
            <a:xfrm>
              <a:off x="6740094" y="2105190"/>
              <a:ext cx="0" cy="13822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31" name="Object 30"/>
            <p:cNvGraphicFramePr>
              <a:graphicFrameLocks noChangeAspect="1"/>
            </p:cNvGraphicFramePr>
            <p:nvPr/>
          </p:nvGraphicFramePr>
          <p:xfrm>
            <a:off x="8089110" y="2719297"/>
            <a:ext cx="176602" cy="1942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590" name="Equation" r:id="rId5" imgW="126835" imgH="139518" progId="Equation.DSMT4">
                    <p:embed/>
                  </p:oleObj>
                </mc:Choice>
                <mc:Fallback>
                  <p:oleObj name="Equation" r:id="rId5" imgW="126835" imgH="139518" progId="Equation.DSMT4">
                    <p:embed/>
                    <p:pic>
                      <p:nvPicPr>
                        <p:cNvPr id="0" name="Picture 16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089110" y="2719297"/>
                          <a:ext cx="176602" cy="19426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3262" name="Object 14"/>
            <p:cNvGraphicFramePr>
              <a:graphicFrameLocks noChangeAspect="1"/>
            </p:cNvGraphicFramePr>
            <p:nvPr/>
          </p:nvGraphicFramePr>
          <p:xfrm>
            <a:off x="6641731" y="1793983"/>
            <a:ext cx="193675" cy="228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591" name="Equation" r:id="rId7" imgW="139579" imgH="164957" progId="Equation.DSMT4">
                    <p:embed/>
                  </p:oleObj>
                </mc:Choice>
                <mc:Fallback>
                  <p:oleObj name="Equation" r:id="rId7" imgW="139579" imgH="164957" progId="Equation.DSMT4">
                    <p:embed/>
                    <p:pic>
                      <p:nvPicPr>
                        <p:cNvPr id="0" name="Picture 16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641731" y="1793983"/>
                          <a:ext cx="193675" cy="2286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3263" name="Object 15"/>
            <p:cNvGraphicFramePr>
              <a:graphicFrameLocks noChangeAspect="1"/>
            </p:cNvGraphicFramePr>
            <p:nvPr/>
          </p:nvGraphicFramePr>
          <p:xfrm>
            <a:off x="7628783" y="2112521"/>
            <a:ext cx="228600" cy="317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592" name="Equation" r:id="rId9" imgW="165028" imgH="228501" progId="Equation.DSMT4">
                    <p:embed/>
                  </p:oleObj>
                </mc:Choice>
                <mc:Fallback>
                  <p:oleObj name="Equation" r:id="rId9" imgW="165028" imgH="228501" progId="Equation.DSMT4">
                    <p:embed/>
                    <p:pic>
                      <p:nvPicPr>
                        <p:cNvPr id="0" name="Picture 16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628783" y="2112521"/>
                          <a:ext cx="228600" cy="3175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3264" name="Object 16"/>
            <p:cNvGraphicFramePr>
              <a:graphicFrameLocks noChangeAspect="1"/>
            </p:cNvGraphicFramePr>
            <p:nvPr/>
          </p:nvGraphicFramePr>
          <p:xfrm>
            <a:off x="7923958" y="1500700"/>
            <a:ext cx="650875" cy="317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593" name="Equation" r:id="rId11" imgW="469900" imgH="228600" progId="Equation.DSMT4">
                    <p:embed/>
                  </p:oleObj>
                </mc:Choice>
                <mc:Fallback>
                  <p:oleObj name="Equation" r:id="rId11" imgW="469900" imgH="228600" progId="Equation.DSMT4">
                    <p:embed/>
                    <p:pic>
                      <p:nvPicPr>
                        <p:cNvPr id="0" name="Picture 16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923958" y="1500700"/>
                          <a:ext cx="650875" cy="3175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38" name="Straight Connector 37"/>
            <p:cNvCxnSpPr>
              <a:endCxn id="35" idx="7"/>
            </p:cNvCxnSpPr>
            <p:nvPr/>
          </p:nvCxnSpPr>
          <p:spPr>
            <a:xfrm flipV="1">
              <a:off x="7571104" y="1860882"/>
              <a:ext cx="372514" cy="25136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Oval 34"/>
            <p:cNvSpPr/>
            <p:nvPr/>
          </p:nvSpPr>
          <p:spPr>
            <a:xfrm>
              <a:off x="7892937" y="1852186"/>
              <a:ext cx="59377" cy="59377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1" name="Straight Arrow Connector 40"/>
            <p:cNvCxnSpPr/>
            <p:nvPr/>
          </p:nvCxnSpPr>
          <p:spPr>
            <a:xfrm flipV="1">
              <a:off x="7665217" y="1930297"/>
              <a:ext cx="162233" cy="110613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53265" name="Object 17"/>
            <p:cNvGraphicFramePr>
              <a:graphicFrameLocks noChangeAspect="1"/>
            </p:cNvGraphicFramePr>
            <p:nvPr/>
          </p:nvGraphicFramePr>
          <p:xfrm>
            <a:off x="7421267" y="1718902"/>
            <a:ext cx="282575" cy="228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594" name="Equation" r:id="rId13" imgW="203024" imgH="164957" progId="Equation.DSMT4">
                    <p:embed/>
                  </p:oleObj>
                </mc:Choice>
                <mc:Fallback>
                  <p:oleObj name="Equation" r:id="rId13" imgW="203024" imgH="164957" progId="Equation.DSMT4">
                    <p:embed/>
                    <p:pic>
                      <p:nvPicPr>
                        <p:cNvPr id="0" name="Picture 16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421267" y="1718902"/>
                          <a:ext cx="282575" cy="2286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3266" name="Object 18"/>
            <p:cNvGraphicFramePr>
              <a:graphicFrameLocks noChangeAspect="1"/>
            </p:cNvGraphicFramePr>
            <p:nvPr/>
          </p:nvGraphicFramePr>
          <p:xfrm>
            <a:off x="7480632" y="2037392"/>
            <a:ext cx="174625" cy="1762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595" name="Equation" r:id="rId15" imgW="126725" imgH="126725" progId="Equation.DSMT4">
                    <p:embed/>
                  </p:oleObj>
                </mc:Choice>
                <mc:Fallback>
                  <p:oleObj name="Equation" r:id="rId15" imgW="126725" imgH="126725" progId="Equation.DSMT4">
                    <p:embed/>
                    <p:pic>
                      <p:nvPicPr>
                        <p:cNvPr id="0" name="Picture 16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480632" y="2037392"/>
                          <a:ext cx="174625" cy="17621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8" name="Oval 27"/>
            <p:cNvSpPr/>
            <p:nvPr/>
          </p:nvSpPr>
          <p:spPr>
            <a:xfrm>
              <a:off x="7173469" y="2344828"/>
              <a:ext cx="59377" cy="59377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9" name="Straight Connector 28"/>
            <p:cNvCxnSpPr>
              <a:stCxn id="28" idx="7"/>
            </p:cNvCxnSpPr>
            <p:nvPr/>
          </p:nvCxnSpPr>
          <p:spPr>
            <a:xfrm flipV="1">
              <a:off x="7224150" y="2119609"/>
              <a:ext cx="361505" cy="23391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54286" name="Object 16"/>
            <p:cNvGraphicFramePr>
              <a:graphicFrameLocks noChangeAspect="1"/>
            </p:cNvGraphicFramePr>
            <p:nvPr/>
          </p:nvGraphicFramePr>
          <p:xfrm>
            <a:off x="6906366" y="2407865"/>
            <a:ext cx="650875" cy="317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596" name="Equation" r:id="rId17" imgW="469900" imgH="228600" progId="Equation.DSMT4">
                    <p:embed/>
                  </p:oleObj>
                </mc:Choice>
                <mc:Fallback>
                  <p:oleObj name="Equation" r:id="rId17" imgW="469900" imgH="228600" progId="Equation.DSMT4">
                    <p:embed/>
                    <p:pic>
                      <p:nvPicPr>
                        <p:cNvPr id="0" name="Picture 16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906366" y="2407865"/>
                          <a:ext cx="650875" cy="3175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54288" name="Object 16"/>
          <p:cNvGraphicFramePr>
            <a:graphicFrameLocks noChangeAspect="1"/>
          </p:cNvGraphicFramePr>
          <p:nvPr/>
        </p:nvGraphicFramePr>
        <p:xfrm>
          <a:off x="639763" y="2990850"/>
          <a:ext cx="4770437" cy="1239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7" name="Equation" r:id="rId19" imgW="3035160" imgH="787320" progId="Equation.DSMT4">
                  <p:embed/>
                </p:oleObj>
              </mc:Choice>
              <mc:Fallback>
                <p:oleObj name="Equation" r:id="rId19" imgW="3035160" imgH="787320" progId="Equation.DSMT4">
                  <p:embed/>
                  <p:pic>
                    <p:nvPicPr>
                      <p:cNvPr id="0" name="Picture 16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9763" y="2990850"/>
                        <a:ext cx="4770437" cy="1239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290" name="Object 7"/>
          <p:cNvGraphicFramePr>
            <a:graphicFrameLocks noChangeAspect="1"/>
          </p:cNvGraphicFramePr>
          <p:nvPr/>
        </p:nvGraphicFramePr>
        <p:xfrm>
          <a:off x="1541463" y="4503738"/>
          <a:ext cx="4887912" cy="66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8" name="Equation" r:id="rId21" imgW="3111480" imgH="431640" progId="Equation.DSMT4">
                  <p:embed/>
                </p:oleObj>
              </mc:Choice>
              <mc:Fallback>
                <p:oleObj name="Equation" r:id="rId21" imgW="3111480" imgH="431640" progId="Equation.DSMT4">
                  <p:embed/>
                  <p:pic>
                    <p:nvPicPr>
                      <p:cNvPr id="0" name="Picture 1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1463" y="4503738"/>
                        <a:ext cx="4887912" cy="669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" name="Right Arrow 35"/>
          <p:cNvSpPr/>
          <p:nvPr/>
        </p:nvSpPr>
        <p:spPr>
          <a:xfrm>
            <a:off x="1041927" y="4699047"/>
            <a:ext cx="340242" cy="212650"/>
          </a:xfrm>
          <a:prstGeom prst="rightArrow">
            <a:avLst/>
          </a:prstGeom>
          <a:solidFill>
            <a:srgbClr val="66FF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3659" name="Object 17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0948731"/>
              </p:ext>
            </p:extLst>
          </p:nvPr>
        </p:nvGraphicFramePr>
        <p:xfrm>
          <a:off x="607470" y="1691124"/>
          <a:ext cx="46355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9" name="Equation" r:id="rId23" imgW="4635360" imgH="736560" progId="Equation.DSMT4">
                  <p:embed/>
                </p:oleObj>
              </mc:Choice>
              <mc:Fallback>
                <p:oleObj name="Equation" r:id="rId23" imgW="4635360" imgH="736560" progId="Equation.DSMT4">
                  <p:embed/>
                  <p:pic>
                    <p:nvPicPr>
                      <p:cNvPr id="0" name="Picture 17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7470" y="1691124"/>
                        <a:ext cx="4635500" cy="73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Right Brace 29"/>
          <p:cNvSpPr/>
          <p:nvPr/>
        </p:nvSpPr>
        <p:spPr>
          <a:xfrm rot="5400000">
            <a:off x="6412828" y="3816982"/>
            <a:ext cx="233919" cy="2690036"/>
          </a:xfrm>
          <a:prstGeom prst="righ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6971C5-DC4E-4568-AB5A-AAC3507487DC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>
          <a:xfrm>
            <a:off x="255181" y="0"/>
            <a:ext cx="8718698" cy="649473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Numerical Evaluation of Residues (cont.)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65505" y="706244"/>
            <a:ext cx="70425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We can improve this even more by using </a:t>
            </a:r>
            <a:r>
              <a:rPr lang="en-US" sz="2000" u="sng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four</a:t>
            </a:r>
            <a:r>
              <a:rPr lang="en-US" sz="20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sample points:</a:t>
            </a:r>
          </a:p>
        </p:txBody>
      </p:sp>
      <p:graphicFrame>
        <p:nvGraphicFramePr>
          <p:cNvPr id="53255" name="Object 1"/>
          <p:cNvGraphicFramePr>
            <a:graphicFrameLocks noChangeAspect="1"/>
          </p:cNvGraphicFramePr>
          <p:nvPr/>
        </p:nvGraphicFramePr>
        <p:xfrm>
          <a:off x="136064" y="1218741"/>
          <a:ext cx="8853588" cy="5991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6" name="Equation" r:id="rId3" imgW="6210300" imgH="419100" progId="Equation.DSMT4">
                  <p:embed/>
                </p:oleObj>
              </mc:Choice>
              <mc:Fallback>
                <p:oleObj name="Equation" r:id="rId3" imgW="6210300" imgH="419100" progId="Equation.DSMT4">
                  <p:embed/>
                  <p:pic>
                    <p:nvPicPr>
                      <p:cNvPr id="0" name="Picture 19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6064" y="1218741"/>
                        <a:ext cx="8853588" cy="599168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" name="TextBox 50"/>
          <p:cNvSpPr txBox="1"/>
          <p:nvPr/>
        </p:nvSpPr>
        <p:spPr>
          <a:xfrm>
            <a:off x="343787" y="2714848"/>
            <a:ext cx="44165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Examine the error using a Laurent series:</a:t>
            </a:r>
          </a:p>
        </p:txBody>
      </p:sp>
      <p:graphicFrame>
        <p:nvGraphicFramePr>
          <p:cNvPr id="54289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0219719"/>
              </p:ext>
            </p:extLst>
          </p:nvPr>
        </p:nvGraphicFramePr>
        <p:xfrm>
          <a:off x="439738" y="3127375"/>
          <a:ext cx="5456237" cy="1808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7" name="Equation" r:id="rId5" imgW="4876560" imgH="1625400" progId="Equation.DSMT4">
                  <p:embed/>
                </p:oleObj>
              </mc:Choice>
              <mc:Fallback>
                <p:oleObj name="Equation" r:id="rId5" imgW="4876560" imgH="1625400" progId="Equation.DSMT4">
                  <p:embed/>
                  <p:pic>
                    <p:nvPicPr>
                      <p:cNvPr id="0" name="Picture 19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9738" y="3127375"/>
                        <a:ext cx="5456237" cy="1808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310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487310"/>
              </p:ext>
            </p:extLst>
          </p:nvPr>
        </p:nvGraphicFramePr>
        <p:xfrm>
          <a:off x="686051" y="5450138"/>
          <a:ext cx="8105775" cy="620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8" name="Equation" r:id="rId7" imgW="6311900" imgH="482600" progId="Equation.DSMT4">
                  <p:embed/>
                </p:oleObj>
              </mc:Choice>
              <mc:Fallback>
                <p:oleObj name="Equation" r:id="rId7" imgW="6311900" imgH="482600" progId="Equation.DSMT4">
                  <p:embed/>
                  <p:pic>
                    <p:nvPicPr>
                      <p:cNvPr id="0" name="Picture 19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6051" y="5450138"/>
                        <a:ext cx="8105775" cy="620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314" name="Object 20"/>
          <p:cNvGraphicFramePr>
            <a:graphicFrameLocks noChangeAspect="1"/>
          </p:cNvGraphicFramePr>
          <p:nvPr/>
        </p:nvGraphicFramePr>
        <p:xfrm>
          <a:off x="4413538" y="6054556"/>
          <a:ext cx="1776970" cy="5966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9" name="Equation" r:id="rId9" imgW="838200" imgH="279400" progId="Equation.DSMT4">
                  <p:embed/>
                </p:oleObj>
              </mc:Choice>
              <mc:Fallback>
                <p:oleObj name="Equation" r:id="rId9" imgW="838200" imgH="279400" progId="Equation.DSMT4">
                  <p:embed/>
                  <p:pic>
                    <p:nvPicPr>
                      <p:cNvPr id="0" name="Picture 19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3538" y="6054556"/>
                        <a:ext cx="1776970" cy="596616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3" name="Group 42"/>
          <p:cNvGrpSpPr/>
          <p:nvPr/>
        </p:nvGrpSpPr>
        <p:grpSpPr>
          <a:xfrm>
            <a:off x="5635253" y="2238375"/>
            <a:ext cx="3194422" cy="2035908"/>
            <a:chOff x="5805378" y="1802440"/>
            <a:chExt cx="3194422" cy="2035908"/>
          </a:xfrm>
        </p:grpSpPr>
        <p:sp>
          <p:nvSpPr>
            <p:cNvPr id="19" name="Line 9"/>
            <p:cNvSpPr>
              <a:spLocks noChangeShapeType="1"/>
            </p:cNvSpPr>
            <p:nvPr/>
          </p:nvSpPr>
          <p:spPr bwMode="auto">
            <a:xfrm>
              <a:off x="5805378" y="3158077"/>
              <a:ext cx="249865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10"/>
            <p:cNvSpPr>
              <a:spLocks noChangeShapeType="1"/>
            </p:cNvSpPr>
            <p:nvPr/>
          </p:nvSpPr>
          <p:spPr bwMode="auto">
            <a:xfrm>
              <a:off x="6910208" y="2456064"/>
              <a:ext cx="0" cy="13822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31" name="Object 30"/>
            <p:cNvGraphicFramePr>
              <a:graphicFrameLocks noChangeAspect="1"/>
            </p:cNvGraphicFramePr>
            <p:nvPr/>
          </p:nvGraphicFramePr>
          <p:xfrm>
            <a:off x="8418719" y="3070171"/>
            <a:ext cx="176602" cy="1942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620" name="Equation" r:id="rId11" imgW="126835" imgH="139518" progId="Equation.DSMT4">
                    <p:embed/>
                  </p:oleObj>
                </mc:Choice>
                <mc:Fallback>
                  <p:oleObj name="Equation" r:id="rId11" imgW="126835" imgH="139518" progId="Equation.DSMT4">
                    <p:embed/>
                    <p:pic>
                      <p:nvPicPr>
                        <p:cNvPr id="0" name="Picture 19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418719" y="3070171"/>
                          <a:ext cx="176602" cy="19426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3262" name="Object 14"/>
            <p:cNvGraphicFramePr>
              <a:graphicFrameLocks noChangeAspect="1"/>
            </p:cNvGraphicFramePr>
            <p:nvPr/>
          </p:nvGraphicFramePr>
          <p:xfrm>
            <a:off x="6822484" y="2155489"/>
            <a:ext cx="193675" cy="228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621" name="Equation" r:id="rId13" imgW="139579" imgH="164957" progId="Equation.DSMT4">
                    <p:embed/>
                  </p:oleObj>
                </mc:Choice>
                <mc:Fallback>
                  <p:oleObj name="Equation" r:id="rId13" imgW="139579" imgH="164957" progId="Equation.DSMT4">
                    <p:embed/>
                    <p:pic>
                      <p:nvPicPr>
                        <p:cNvPr id="0" name="Picture 19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822484" y="2155489"/>
                          <a:ext cx="193675" cy="2286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3263" name="Object 15"/>
            <p:cNvGraphicFramePr>
              <a:graphicFrameLocks noChangeAspect="1"/>
            </p:cNvGraphicFramePr>
            <p:nvPr/>
          </p:nvGraphicFramePr>
          <p:xfrm>
            <a:off x="7905227" y="2452762"/>
            <a:ext cx="228600" cy="317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622" name="Equation" r:id="rId15" imgW="165028" imgH="228501" progId="Equation.DSMT4">
                    <p:embed/>
                  </p:oleObj>
                </mc:Choice>
                <mc:Fallback>
                  <p:oleObj name="Equation" r:id="rId15" imgW="165028" imgH="228501" progId="Equation.DSMT4">
                    <p:embed/>
                    <p:pic>
                      <p:nvPicPr>
                        <p:cNvPr id="0" name="Picture 19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905227" y="2452762"/>
                          <a:ext cx="228600" cy="3175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3264" name="Object 16"/>
            <p:cNvGraphicFramePr>
              <a:graphicFrameLocks noChangeAspect="1"/>
            </p:cNvGraphicFramePr>
            <p:nvPr/>
          </p:nvGraphicFramePr>
          <p:xfrm>
            <a:off x="8354251" y="1953851"/>
            <a:ext cx="449508" cy="219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623" name="Equation" r:id="rId17" imgW="469900" imgH="228600" progId="Equation.DSMT4">
                    <p:embed/>
                  </p:oleObj>
                </mc:Choice>
                <mc:Fallback>
                  <p:oleObj name="Equation" r:id="rId17" imgW="469900" imgH="228600" progId="Equation.DSMT4">
                    <p:embed/>
                    <p:pic>
                      <p:nvPicPr>
                        <p:cNvPr id="0" name="Picture 19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354251" y="1953851"/>
                          <a:ext cx="449508" cy="21927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38" name="Straight Connector 37"/>
            <p:cNvCxnSpPr>
              <a:endCxn id="35" idx="7"/>
            </p:cNvCxnSpPr>
            <p:nvPr/>
          </p:nvCxnSpPr>
          <p:spPr>
            <a:xfrm flipV="1">
              <a:off x="7900713" y="2211756"/>
              <a:ext cx="372514" cy="25136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Oval 34"/>
            <p:cNvSpPr/>
            <p:nvPr/>
          </p:nvSpPr>
          <p:spPr>
            <a:xfrm>
              <a:off x="8222546" y="2203060"/>
              <a:ext cx="59377" cy="59377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1" name="Straight Arrow Connector 40"/>
            <p:cNvCxnSpPr/>
            <p:nvPr/>
          </p:nvCxnSpPr>
          <p:spPr>
            <a:xfrm flipV="1">
              <a:off x="8004903" y="2281060"/>
              <a:ext cx="152222" cy="108369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53265" name="Object 17"/>
            <p:cNvGraphicFramePr>
              <a:graphicFrameLocks noChangeAspect="1"/>
            </p:cNvGraphicFramePr>
            <p:nvPr/>
          </p:nvGraphicFramePr>
          <p:xfrm>
            <a:off x="8048583" y="2335589"/>
            <a:ext cx="282575" cy="228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624" name="Equation" r:id="rId19" imgW="203024" imgH="164957" progId="Equation.DSMT4">
                    <p:embed/>
                  </p:oleObj>
                </mc:Choice>
                <mc:Fallback>
                  <p:oleObj name="Equation" r:id="rId19" imgW="203024" imgH="164957" progId="Equation.DSMT4">
                    <p:embed/>
                    <p:pic>
                      <p:nvPicPr>
                        <p:cNvPr id="0" name="Picture 19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048583" y="2335589"/>
                          <a:ext cx="282575" cy="2286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3266" name="Object 18"/>
            <p:cNvGraphicFramePr>
              <a:graphicFrameLocks noChangeAspect="1"/>
            </p:cNvGraphicFramePr>
            <p:nvPr/>
          </p:nvGraphicFramePr>
          <p:xfrm>
            <a:off x="7810241" y="2388266"/>
            <a:ext cx="174625" cy="1762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625" name="Equation" r:id="rId21" imgW="126725" imgH="126725" progId="Equation.DSMT4">
                    <p:embed/>
                  </p:oleObj>
                </mc:Choice>
                <mc:Fallback>
                  <p:oleObj name="Equation" r:id="rId21" imgW="126725" imgH="126725" progId="Equation.DSMT4">
                    <p:embed/>
                    <p:pic>
                      <p:nvPicPr>
                        <p:cNvPr id="0" name="Picture 20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810241" y="2388266"/>
                          <a:ext cx="174625" cy="17621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8" name="Oval 27"/>
            <p:cNvSpPr/>
            <p:nvPr/>
          </p:nvSpPr>
          <p:spPr>
            <a:xfrm>
              <a:off x="7534977" y="2653170"/>
              <a:ext cx="59377" cy="59377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9" name="Straight Connector 28"/>
            <p:cNvCxnSpPr/>
            <p:nvPr/>
          </p:nvCxnSpPr>
          <p:spPr>
            <a:xfrm flipV="1">
              <a:off x="7559749" y="2470483"/>
              <a:ext cx="355515" cy="2195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Oval 29"/>
            <p:cNvSpPr/>
            <p:nvPr/>
          </p:nvSpPr>
          <p:spPr>
            <a:xfrm>
              <a:off x="7662565" y="2132176"/>
              <a:ext cx="59377" cy="59377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/>
            <p:cNvSpPr/>
            <p:nvPr/>
          </p:nvSpPr>
          <p:spPr>
            <a:xfrm>
              <a:off x="8091412" y="2805570"/>
              <a:ext cx="59377" cy="59377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/>
            <p:cNvSpPr/>
            <p:nvPr/>
          </p:nvSpPr>
          <p:spPr>
            <a:xfrm>
              <a:off x="7527851" y="2083980"/>
              <a:ext cx="808074" cy="808074"/>
            </a:xfrm>
            <a:prstGeom prst="ellipse">
              <a:avLst/>
            </a:prstGeom>
            <a:noFill/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55315" name="Object 16"/>
            <p:cNvGraphicFramePr>
              <a:graphicFrameLocks noChangeAspect="1"/>
            </p:cNvGraphicFramePr>
            <p:nvPr/>
          </p:nvGraphicFramePr>
          <p:xfrm>
            <a:off x="7264663" y="1802440"/>
            <a:ext cx="681037" cy="2317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626" name="Equation" r:id="rId23" imgW="710891" imgH="241195" progId="Equation.DSMT4">
                    <p:embed/>
                  </p:oleObj>
                </mc:Choice>
                <mc:Fallback>
                  <p:oleObj name="Equation" r:id="rId23" imgW="710891" imgH="241195" progId="Equation.DSMT4">
                    <p:embed/>
                    <p:pic>
                      <p:nvPicPr>
                        <p:cNvPr id="0" name="Picture 20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264663" y="1802440"/>
                          <a:ext cx="681037" cy="2317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5316" name="Object 16"/>
            <p:cNvGraphicFramePr>
              <a:graphicFrameLocks noChangeAspect="1"/>
            </p:cNvGraphicFramePr>
            <p:nvPr/>
          </p:nvGraphicFramePr>
          <p:xfrm>
            <a:off x="7017013" y="2837490"/>
            <a:ext cx="741362" cy="2317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627" name="Equation" r:id="rId25" imgW="774364" imgH="241195" progId="Equation.DSMT4">
                    <p:embed/>
                  </p:oleObj>
                </mc:Choice>
                <mc:Fallback>
                  <p:oleObj name="Equation" r:id="rId25" imgW="774364" imgH="241195" progId="Equation.DSMT4">
                    <p:embed/>
                    <p:pic>
                      <p:nvPicPr>
                        <p:cNvPr id="0" name="Picture 20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017013" y="2837490"/>
                          <a:ext cx="741362" cy="2317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5317" name="Object 16"/>
            <p:cNvGraphicFramePr>
              <a:graphicFrameLocks noChangeAspect="1"/>
            </p:cNvGraphicFramePr>
            <p:nvPr/>
          </p:nvGraphicFramePr>
          <p:xfrm>
            <a:off x="8271138" y="2777165"/>
            <a:ext cx="728662" cy="2317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628" name="Equation" r:id="rId27" imgW="761669" imgH="241195" progId="Equation.DSMT4">
                    <p:embed/>
                  </p:oleObj>
                </mc:Choice>
                <mc:Fallback>
                  <p:oleObj name="Equation" r:id="rId27" imgW="761669" imgH="241195" progId="Equation.DSMT4">
                    <p:embed/>
                    <p:pic>
                      <p:nvPicPr>
                        <p:cNvPr id="0" name="Picture 20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271138" y="2777165"/>
                          <a:ext cx="728662" cy="2317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55318" name="Object 22"/>
          <p:cNvGraphicFramePr>
            <a:graphicFrameLocks noChangeAspect="1"/>
          </p:cNvGraphicFramePr>
          <p:nvPr/>
        </p:nvGraphicFramePr>
        <p:xfrm>
          <a:off x="855663" y="2108200"/>
          <a:ext cx="5573712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29" name="Equation" r:id="rId29" imgW="3543300" imgH="241300" progId="Equation.DSMT4">
                  <p:embed/>
                </p:oleObj>
              </mc:Choice>
              <mc:Fallback>
                <p:oleObj name="Equation" r:id="rId29" imgW="3543300" imgH="241300" progId="Equation.DSMT4">
                  <p:embed/>
                  <p:pic>
                    <p:nvPicPr>
                      <p:cNvPr id="0" name="Picture 20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5663" y="2108200"/>
                        <a:ext cx="5573712" cy="377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TextBox 32"/>
          <p:cNvSpPr txBox="1"/>
          <p:nvPr/>
        </p:nvSpPr>
        <p:spPr>
          <a:xfrm>
            <a:off x="382890" y="5100108"/>
            <a:ext cx="1411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We see that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6971C5-DC4E-4568-AB5A-AAC3507487DC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>
          <a:xfrm>
            <a:off x="255181" y="0"/>
            <a:ext cx="8718698" cy="649473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Numerical Evaluation of Residues (cont.)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47318" y="1139376"/>
            <a:ext cx="22784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A little more detail:</a:t>
            </a:r>
          </a:p>
        </p:txBody>
      </p:sp>
      <p:graphicFrame>
        <p:nvGraphicFramePr>
          <p:cNvPr id="54289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3309756"/>
              </p:ext>
            </p:extLst>
          </p:nvPr>
        </p:nvGraphicFramePr>
        <p:xfrm>
          <a:off x="1441602" y="1690176"/>
          <a:ext cx="6923087" cy="1808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28" name="Equation" r:id="rId3" imgW="6184800" imgH="1625400" progId="Equation.DSMT4">
                  <p:embed/>
                </p:oleObj>
              </mc:Choice>
              <mc:Fallback>
                <p:oleObj name="Equation" r:id="rId3" imgW="6184800" imgH="1625400" progId="Equation.DSMT4">
                  <p:embed/>
                  <p:pic>
                    <p:nvPicPr>
                      <p:cNvPr id="54289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1602" y="1690176"/>
                        <a:ext cx="6923087" cy="18081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AD2AF3D6-C505-24D5-44F2-BCE7EF1843A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4623120"/>
              </p:ext>
            </p:extLst>
          </p:nvPr>
        </p:nvGraphicFramePr>
        <p:xfrm>
          <a:off x="1441602" y="4433837"/>
          <a:ext cx="6654800" cy="172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29" name="Equation" r:id="rId5" imgW="6286320" imgH="1625400" progId="Equation.DSMT4">
                  <p:embed/>
                </p:oleObj>
              </mc:Choice>
              <mc:Fallback>
                <p:oleObj name="Equation" r:id="rId5" imgW="6286320" imgH="1625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441602" y="4433837"/>
                        <a:ext cx="6654800" cy="1722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2E35B1C1-44D0-5290-624B-42CA91EB25EF}"/>
              </a:ext>
            </a:extLst>
          </p:cNvPr>
          <p:cNvSpPr txBox="1"/>
          <p:nvPr/>
        </p:nvSpPr>
        <p:spPr>
          <a:xfrm>
            <a:off x="647318" y="3925336"/>
            <a:ext cx="13644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Simplifying:</a:t>
            </a:r>
          </a:p>
        </p:txBody>
      </p:sp>
    </p:spTree>
    <p:extLst>
      <p:ext uri="{BB962C8B-B14F-4D97-AF65-F5344CB8AC3E}">
        <p14:creationId xmlns:p14="http://schemas.microsoft.com/office/powerpoint/2010/main" val="264162599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6971C5-DC4E-4568-AB5A-AAC3507487DC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>
          <a:xfrm>
            <a:off x="255181" y="0"/>
            <a:ext cx="8718698" cy="649473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Numerical Evaluation of Residues (cont.)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70255" y="1128070"/>
            <a:ext cx="46714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In general, we can use </a:t>
            </a:r>
            <a:r>
              <a:rPr lang="en-US" sz="2000" i="1" dirty="0">
                <a:solidFill>
                  <a:srgbClr val="0000FF"/>
                </a:solidFill>
                <a:latin typeface="+mn-lt"/>
                <a:cs typeface="Arial" pitchFamily="34" charset="0"/>
              </a:rPr>
              <a:t>N</a:t>
            </a:r>
            <a:r>
              <a:rPr lang="en-US" sz="20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sample points</a:t>
            </a:r>
          </a:p>
        </p:txBody>
      </p:sp>
      <p:graphicFrame>
        <p:nvGraphicFramePr>
          <p:cNvPr id="53255" name="Object 1"/>
          <p:cNvGraphicFramePr>
            <a:graphicFrameLocks noChangeAspect="1"/>
          </p:cNvGraphicFramePr>
          <p:nvPr/>
        </p:nvGraphicFramePr>
        <p:xfrm>
          <a:off x="450850" y="2505075"/>
          <a:ext cx="541655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1" name="Equation" r:id="rId3" imgW="3238500" imgH="431800" progId="Equation.DSMT4">
                  <p:embed/>
                </p:oleObj>
              </mc:Choice>
              <mc:Fallback>
                <p:oleObj name="Equation" r:id="rId3" imgW="3238500" imgH="431800" progId="Equation.DSMT4">
                  <p:embed/>
                  <p:pic>
                    <p:nvPicPr>
                      <p:cNvPr id="0" name="Picture 1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" y="2505075"/>
                        <a:ext cx="5416550" cy="723900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314" name="Object 20"/>
          <p:cNvGraphicFramePr>
            <a:graphicFrameLocks noChangeAspect="1"/>
          </p:cNvGraphicFramePr>
          <p:nvPr/>
        </p:nvGraphicFramePr>
        <p:xfrm>
          <a:off x="1876765" y="3582784"/>
          <a:ext cx="1866220" cy="6082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2" name="Equation" r:id="rId5" imgW="863225" imgH="279279" progId="Equation.DSMT4">
                  <p:embed/>
                </p:oleObj>
              </mc:Choice>
              <mc:Fallback>
                <p:oleObj name="Equation" r:id="rId5" imgW="863225" imgH="279279" progId="Equation.DSMT4">
                  <p:embed/>
                  <p:pic>
                    <p:nvPicPr>
                      <p:cNvPr id="0" name="Picture 1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6765" y="3582784"/>
                        <a:ext cx="1866220" cy="608216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2" name="Group 41"/>
          <p:cNvGrpSpPr/>
          <p:nvPr/>
        </p:nvGrpSpPr>
        <p:grpSpPr>
          <a:xfrm>
            <a:off x="4901828" y="2752725"/>
            <a:ext cx="2998381" cy="2121633"/>
            <a:chOff x="4901828" y="2752725"/>
            <a:chExt cx="2998381" cy="2121633"/>
          </a:xfrm>
        </p:grpSpPr>
        <p:sp>
          <p:nvSpPr>
            <p:cNvPr id="19" name="Line 9"/>
            <p:cNvSpPr>
              <a:spLocks noChangeShapeType="1"/>
            </p:cNvSpPr>
            <p:nvPr/>
          </p:nvSpPr>
          <p:spPr bwMode="auto">
            <a:xfrm>
              <a:off x="4901828" y="4194087"/>
              <a:ext cx="249865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10"/>
            <p:cNvSpPr>
              <a:spLocks noChangeShapeType="1"/>
            </p:cNvSpPr>
            <p:nvPr/>
          </p:nvSpPr>
          <p:spPr bwMode="auto">
            <a:xfrm>
              <a:off x="6006658" y="3492074"/>
              <a:ext cx="0" cy="13822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31" name="Object 30"/>
            <p:cNvGraphicFramePr>
              <a:graphicFrameLocks noChangeAspect="1"/>
            </p:cNvGraphicFramePr>
            <p:nvPr/>
          </p:nvGraphicFramePr>
          <p:xfrm>
            <a:off x="7515169" y="4106181"/>
            <a:ext cx="176602" cy="1942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663" name="Equation" r:id="rId7" imgW="126835" imgH="139518" progId="Equation.DSMT4">
                    <p:embed/>
                  </p:oleObj>
                </mc:Choice>
                <mc:Fallback>
                  <p:oleObj name="Equation" r:id="rId7" imgW="126835" imgH="139518" progId="Equation.DSMT4">
                    <p:embed/>
                    <p:pic>
                      <p:nvPicPr>
                        <p:cNvPr id="0" name="Picture 15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515169" y="4106181"/>
                          <a:ext cx="176602" cy="19426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3262" name="Object 14"/>
            <p:cNvGraphicFramePr>
              <a:graphicFrameLocks noChangeAspect="1"/>
            </p:cNvGraphicFramePr>
            <p:nvPr/>
          </p:nvGraphicFramePr>
          <p:xfrm>
            <a:off x="5918934" y="3191499"/>
            <a:ext cx="193675" cy="228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664" name="Equation" r:id="rId9" imgW="139579" imgH="164957" progId="Equation.DSMT4">
                    <p:embed/>
                  </p:oleObj>
                </mc:Choice>
                <mc:Fallback>
                  <p:oleObj name="Equation" r:id="rId9" imgW="139579" imgH="164957" progId="Equation.DSMT4">
                    <p:embed/>
                    <p:pic>
                      <p:nvPicPr>
                        <p:cNvPr id="0" name="Picture 15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918934" y="3191499"/>
                          <a:ext cx="193675" cy="2286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3263" name="Object 15"/>
            <p:cNvGraphicFramePr>
              <a:graphicFrameLocks noChangeAspect="1"/>
            </p:cNvGraphicFramePr>
            <p:nvPr/>
          </p:nvGraphicFramePr>
          <p:xfrm>
            <a:off x="7001677" y="3488772"/>
            <a:ext cx="228600" cy="317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665" name="Equation" r:id="rId11" imgW="165028" imgH="228501" progId="Equation.DSMT4">
                    <p:embed/>
                  </p:oleObj>
                </mc:Choice>
                <mc:Fallback>
                  <p:oleObj name="Equation" r:id="rId11" imgW="165028" imgH="228501" progId="Equation.DSMT4">
                    <p:embed/>
                    <p:pic>
                      <p:nvPicPr>
                        <p:cNvPr id="0" name="Picture 15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001677" y="3488772"/>
                          <a:ext cx="228600" cy="3175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3264" name="Object 16"/>
            <p:cNvGraphicFramePr>
              <a:graphicFrameLocks noChangeAspect="1"/>
            </p:cNvGraphicFramePr>
            <p:nvPr/>
          </p:nvGraphicFramePr>
          <p:xfrm>
            <a:off x="7450701" y="2989861"/>
            <a:ext cx="449508" cy="219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666" name="Equation" r:id="rId13" imgW="469900" imgH="228600" progId="Equation.DSMT4">
                    <p:embed/>
                  </p:oleObj>
                </mc:Choice>
                <mc:Fallback>
                  <p:oleObj name="Equation" r:id="rId13" imgW="469900" imgH="228600" progId="Equation.DSMT4">
                    <p:embed/>
                    <p:pic>
                      <p:nvPicPr>
                        <p:cNvPr id="0" name="Picture 15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450701" y="2989861"/>
                          <a:ext cx="449508" cy="21927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38" name="Straight Connector 37"/>
            <p:cNvCxnSpPr>
              <a:endCxn id="35" idx="7"/>
            </p:cNvCxnSpPr>
            <p:nvPr/>
          </p:nvCxnSpPr>
          <p:spPr>
            <a:xfrm flipV="1">
              <a:off x="6997163" y="3247766"/>
              <a:ext cx="372514" cy="25136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Oval 34"/>
            <p:cNvSpPr/>
            <p:nvPr/>
          </p:nvSpPr>
          <p:spPr>
            <a:xfrm>
              <a:off x="7318996" y="3239070"/>
              <a:ext cx="59377" cy="59377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1" name="Straight Arrow Connector 40"/>
            <p:cNvCxnSpPr/>
            <p:nvPr/>
          </p:nvCxnSpPr>
          <p:spPr>
            <a:xfrm flipV="1">
              <a:off x="7101353" y="3317070"/>
              <a:ext cx="152222" cy="108369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53265" name="Object 17"/>
            <p:cNvGraphicFramePr>
              <a:graphicFrameLocks noChangeAspect="1"/>
            </p:cNvGraphicFramePr>
            <p:nvPr/>
          </p:nvGraphicFramePr>
          <p:xfrm>
            <a:off x="7145033" y="3371599"/>
            <a:ext cx="282575" cy="228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667" name="Equation" r:id="rId15" imgW="203024" imgH="164957" progId="Equation.DSMT4">
                    <p:embed/>
                  </p:oleObj>
                </mc:Choice>
                <mc:Fallback>
                  <p:oleObj name="Equation" r:id="rId15" imgW="203024" imgH="164957" progId="Equation.DSMT4">
                    <p:embed/>
                    <p:pic>
                      <p:nvPicPr>
                        <p:cNvPr id="0" name="Picture 15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145033" y="3371599"/>
                          <a:ext cx="282575" cy="2286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3266" name="Object 18"/>
            <p:cNvGraphicFramePr>
              <a:graphicFrameLocks noChangeAspect="1"/>
            </p:cNvGraphicFramePr>
            <p:nvPr/>
          </p:nvGraphicFramePr>
          <p:xfrm>
            <a:off x="6906691" y="3424276"/>
            <a:ext cx="174625" cy="1762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668" name="Equation" r:id="rId17" imgW="126725" imgH="126725" progId="Equation.DSMT4">
                    <p:embed/>
                  </p:oleObj>
                </mc:Choice>
                <mc:Fallback>
                  <p:oleObj name="Equation" r:id="rId17" imgW="126725" imgH="126725" progId="Equation.DSMT4">
                    <p:embed/>
                    <p:pic>
                      <p:nvPicPr>
                        <p:cNvPr id="0" name="Picture 15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906691" y="3424276"/>
                          <a:ext cx="174625" cy="17621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8" name="Oval 27"/>
            <p:cNvSpPr/>
            <p:nvPr/>
          </p:nvSpPr>
          <p:spPr>
            <a:xfrm>
              <a:off x="6631427" y="3689180"/>
              <a:ext cx="59377" cy="59377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9" name="Straight Connector 28"/>
            <p:cNvCxnSpPr/>
            <p:nvPr/>
          </p:nvCxnSpPr>
          <p:spPr>
            <a:xfrm flipV="1">
              <a:off x="6656199" y="3506493"/>
              <a:ext cx="355515" cy="2195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Oval 29"/>
            <p:cNvSpPr/>
            <p:nvPr/>
          </p:nvSpPr>
          <p:spPr>
            <a:xfrm>
              <a:off x="6759015" y="3168186"/>
              <a:ext cx="59377" cy="59377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/>
            <p:cNvSpPr/>
            <p:nvPr/>
          </p:nvSpPr>
          <p:spPr>
            <a:xfrm>
              <a:off x="7187862" y="3841580"/>
              <a:ext cx="59377" cy="59377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/>
            <p:cNvSpPr/>
            <p:nvPr/>
          </p:nvSpPr>
          <p:spPr>
            <a:xfrm>
              <a:off x="6624301" y="3119990"/>
              <a:ext cx="808074" cy="808074"/>
            </a:xfrm>
            <a:prstGeom prst="ellipse">
              <a:avLst/>
            </a:prstGeom>
            <a:noFill/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55315" name="Object 16"/>
            <p:cNvGraphicFramePr>
              <a:graphicFrameLocks noChangeAspect="1"/>
            </p:cNvGraphicFramePr>
            <p:nvPr/>
          </p:nvGraphicFramePr>
          <p:xfrm>
            <a:off x="6738938" y="2752725"/>
            <a:ext cx="765175" cy="2317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669" name="Equation" r:id="rId19" imgW="799753" imgH="241195" progId="Equation.DSMT4">
                    <p:embed/>
                  </p:oleObj>
                </mc:Choice>
                <mc:Fallback>
                  <p:oleObj name="Equation" r:id="rId19" imgW="799753" imgH="241195" progId="Equation.DSMT4">
                    <p:embed/>
                    <p:pic>
                      <p:nvPicPr>
                        <p:cNvPr id="0" name="Picture 15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738938" y="2752725"/>
                          <a:ext cx="765175" cy="2317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3" name="Oval 32"/>
            <p:cNvSpPr/>
            <p:nvPr/>
          </p:nvSpPr>
          <p:spPr>
            <a:xfrm>
              <a:off x="7052296" y="3105720"/>
              <a:ext cx="59377" cy="59377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6604621" y="3420045"/>
              <a:ext cx="59377" cy="59377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6909421" y="3867720"/>
              <a:ext cx="59377" cy="59377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7385671" y="3629595"/>
              <a:ext cx="59377" cy="59377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58383" name="Object 19"/>
            <p:cNvGraphicFramePr>
              <a:graphicFrameLocks noChangeAspect="1"/>
            </p:cNvGraphicFramePr>
            <p:nvPr/>
          </p:nvGraphicFramePr>
          <p:xfrm>
            <a:off x="6475413" y="4497387"/>
            <a:ext cx="644479" cy="2936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670" name="Equation" r:id="rId21" imgW="393359" imgH="177646" progId="Equation.DSMT4">
                    <p:embed/>
                  </p:oleObj>
                </mc:Choice>
                <mc:Fallback>
                  <p:oleObj name="Equation" r:id="rId21" imgW="393359" imgH="177646" progId="Equation.DSMT4">
                    <p:embed/>
                    <p:pic>
                      <p:nvPicPr>
                        <p:cNvPr id="0" name="Picture 15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475413" y="4497387"/>
                          <a:ext cx="644479" cy="29368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58384" name="Object 7"/>
          <p:cNvGraphicFramePr>
            <a:graphicFrameLocks noChangeAspect="1"/>
          </p:cNvGraphicFramePr>
          <p:nvPr/>
        </p:nvGraphicFramePr>
        <p:xfrm>
          <a:off x="1450975" y="1816100"/>
          <a:ext cx="3208338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71" name="Equation" r:id="rId23" imgW="1916868" imgH="253890" progId="Equation.DSMT4">
                  <p:embed/>
                </p:oleObj>
              </mc:Choice>
              <mc:Fallback>
                <p:oleObj name="Equation" r:id="rId23" imgW="1916868" imgH="253890" progId="Equation.DSMT4">
                  <p:embed/>
                  <p:pic>
                    <p:nvPicPr>
                      <p:cNvPr id="0" name="Picture 1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50975" y="1816100"/>
                        <a:ext cx="3208338" cy="425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6971C5-DC4E-4568-AB5A-AAC3507487DC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>
          <a:xfrm>
            <a:off x="255181" y="0"/>
            <a:ext cx="8718698" cy="649473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Numerical Evaluation of Residues (cont.)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22630" y="947095"/>
            <a:ext cx="66193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We can also </a:t>
            </a:r>
            <a:r>
              <a:rPr lang="en-US" sz="2000" u="sng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numerically integrate</a:t>
            </a:r>
            <a:r>
              <a:rPr lang="en-US" sz="20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around a simple pole: </a:t>
            </a:r>
          </a:p>
        </p:txBody>
      </p:sp>
      <p:graphicFrame>
        <p:nvGraphicFramePr>
          <p:cNvPr id="53255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7590689"/>
              </p:ext>
            </p:extLst>
          </p:nvPr>
        </p:nvGraphicFramePr>
        <p:xfrm>
          <a:off x="1674351" y="1525005"/>
          <a:ext cx="2803525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9" name="Equation" r:id="rId3" imgW="1675673" imgH="444307" progId="Equation.DSMT4">
                  <p:embed/>
                </p:oleObj>
              </mc:Choice>
              <mc:Fallback>
                <p:oleObj name="Equation" r:id="rId3" imgW="1675673" imgH="444307" progId="Equation.DSMT4">
                  <p:embed/>
                  <p:pic>
                    <p:nvPicPr>
                      <p:cNvPr id="0" name="Picture 20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4351" y="1525005"/>
                        <a:ext cx="2803525" cy="746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404" name="Object 7"/>
          <p:cNvGraphicFramePr>
            <a:graphicFrameLocks noChangeAspect="1"/>
          </p:cNvGraphicFramePr>
          <p:nvPr/>
        </p:nvGraphicFramePr>
        <p:xfrm>
          <a:off x="841375" y="3995738"/>
          <a:ext cx="3757613" cy="809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90" name="Equation" r:id="rId5" imgW="2247900" imgH="482600" progId="Equation.DSMT4">
                  <p:embed/>
                </p:oleObj>
              </mc:Choice>
              <mc:Fallback>
                <p:oleObj name="Equation" r:id="rId5" imgW="2247900" imgH="482600" progId="Equation.DSMT4">
                  <p:embed/>
                  <p:pic>
                    <p:nvPicPr>
                      <p:cNvPr id="0" name="Picture 20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1375" y="3995738"/>
                        <a:ext cx="3757613" cy="809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" name="TextBox 35"/>
          <p:cNvSpPr txBox="1"/>
          <p:nvPr/>
        </p:nvSpPr>
        <p:spPr>
          <a:xfrm>
            <a:off x="517855" y="5138095"/>
            <a:ext cx="43140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Use the midpoint rule of integration: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784555" y="2566345"/>
            <a:ext cx="39020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Choose a small circle of radius </a:t>
            </a:r>
            <a:r>
              <a:rPr lang="en-US" sz="2000" i="1" dirty="0">
                <a:solidFill>
                  <a:srgbClr val="0000FF"/>
                </a:solidFill>
                <a:latin typeface="+mn-lt"/>
                <a:cs typeface="Arial" pitchFamily="34" charset="0"/>
              </a:rPr>
              <a:t>r</a:t>
            </a:r>
            <a:r>
              <a:rPr lang="en-US" sz="20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:</a:t>
            </a:r>
          </a:p>
        </p:txBody>
      </p:sp>
      <p:graphicFrame>
        <p:nvGraphicFramePr>
          <p:cNvPr id="59405" name="Object 7"/>
          <p:cNvGraphicFramePr>
            <a:graphicFrameLocks noChangeAspect="1"/>
          </p:cNvGraphicFramePr>
          <p:nvPr/>
        </p:nvGraphicFramePr>
        <p:xfrm>
          <a:off x="2100263" y="2940050"/>
          <a:ext cx="1295400" cy="766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91" name="Equation" r:id="rId7" imgW="774364" imgH="457002" progId="Equation.DSMT4">
                  <p:embed/>
                </p:oleObj>
              </mc:Choice>
              <mc:Fallback>
                <p:oleObj name="Equation" r:id="rId7" imgW="774364" imgH="457002" progId="Equation.DSMT4">
                  <p:embed/>
                  <p:pic>
                    <p:nvPicPr>
                      <p:cNvPr id="0" name="Picture 20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00263" y="2940050"/>
                        <a:ext cx="1295400" cy="766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408" name="Object 7"/>
          <p:cNvGraphicFramePr>
            <a:graphicFrameLocks noChangeAspect="1"/>
          </p:cNvGraphicFramePr>
          <p:nvPr/>
        </p:nvGraphicFramePr>
        <p:xfrm>
          <a:off x="2930525" y="5757863"/>
          <a:ext cx="2727325" cy="623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92" name="Equation" r:id="rId9" imgW="1892300" imgH="431800" progId="Equation.DSMT4">
                  <p:embed/>
                </p:oleObj>
              </mc:Choice>
              <mc:Fallback>
                <p:oleObj name="Equation" r:id="rId9" imgW="1892300" imgH="431800" progId="Equation.DSMT4">
                  <p:embed/>
                  <p:pic>
                    <p:nvPicPr>
                      <p:cNvPr id="0" name="Picture 20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30525" y="5757863"/>
                        <a:ext cx="2727325" cy="623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" name="TextBox 46"/>
          <p:cNvSpPr txBox="1"/>
          <p:nvPr/>
        </p:nvSpPr>
        <p:spPr>
          <a:xfrm>
            <a:off x="813130" y="5833420"/>
            <a:ext cx="18806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Sample points:</a:t>
            </a:r>
          </a:p>
        </p:txBody>
      </p:sp>
      <p:grpSp>
        <p:nvGrpSpPr>
          <p:cNvPr id="54" name="Group 53"/>
          <p:cNvGrpSpPr/>
          <p:nvPr/>
        </p:nvGrpSpPr>
        <p:grpSpPr>
          <a:xfrm>
            <a:off x="5606678" y="2343150"/>
            <a:ext cx="2789943" cy="1835883"/>
            <a:chOff x="5473328" y="2581275"/>
            <a:chExt cx="2789943" cy="1835883"/>
          </a:xfrm>
        </p:grpSpPr>
        <p:sp>
          <p:nvSpPr>
            <p:cNvPr id="19" name="Line 9"/>
            <p:cNvSpPr>
              <a:spLocks noChangeShapeType="1"/>
            </p:cNvSpPr>
            <p:nvPr/>
          </p:nvSpPr>
          <p:spPr bwMode="auto">
            <a:xfrm>
              <a:off x="5473328" y="3736887"/>
              <a:ext cx="249865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10"/>
            <p:cNvSpPr>
              <a:spLocks noChangeShapeType="1"/>
            </p:cNvSpPr>
            <p:nvPr/>
          </p:nvSpPr>
          <p:spPr bwMode="auto">
            <a:xfrm>
              <a:off x="6578158" y="3034874"/>
              <a:ext cx="0" cy="13822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31" name="Object 30"/>
            <p:cNvGraphicFramePr>
              <a:graphicFrameLocks noChangeAspect="1"/>
            </p:cNvGraphicFramePr>
            <p:nvPr/>
          </p:nvGraphicFramePr>
          <p:xfrm>
            <a:off x="8086669" y="3648981"/>
            <a:ext cx="176602" cy="1942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8693" name="Equation" r:id="rId11" imgW="126835" imgH="139518" progId="Equation.DSMT4">
                    <p:embed/>
                  </p:oleObj>
                </mc:Choice>
                <mc:Fallback>
                  <p:oleObj name="Equation" r:id="rId11" imgW="126835" imgH="139518" progId="Equation.DSMT4">
                    <p:embed/>
                    <p:pic>
                      <p:nvPicPr>
                        <p:cNvPr id="0" name="Picture 20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086669" y="3648981"/>
                          <a:ext cx="176602" cy="19426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3262" name="Object 14"/>
            <p:cNvGraphicFramePr>
              <a:graphicFrameLocks noChangeAspect="1"/>
            </p:cNvGraphicFramePr>
            <p:nvPr/>
          </p:nvGraphicFramePr>
          <p:xfrm>
            <a:off x="6490434" y="2734299"/>
            <a:ext cx="193675" cy="228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8694" name="Equation" r:id="rId13" imgW="139579" imgH="164957" progId="Equation.DSMT4">
                    <p:embed/>
                  </p:oleObj>
                </mc:Choice>
                <mc:Fallback>
                  <p:oleObj name="Equation" r:id="rId13" imgW="139579" imgH="164957" progId="Equation.DSMT4">
                    <p:embed/>
                    <p:pic>
                      <p:nvPicPr>
                        <p:cNvPr id="0" name="Picture 20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490434" y="2734299"/>
                          <a:ext cx="193675" cy="2286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3263" name="Object 15"/>
            <p:cNvGraphicFramePr>
              <a:graphicFrameLocks noChangeAspect="1"/>
            </p:cNvGraphicFramePr>
            <p:nvPr/>
          </p:nvGraphicFramePr>
          <p:xfrm>
            <a:off x="7392202" y="3126822"/>
            <a:ext cx="228600" cy="317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8695" name="Equation" r:id="rId15" imgW="165028" imgH="228501" progId="Equation.DSMT4">
                    <p:embed/>
                  </p:oleObj>
                </mc:Choice>
                <mc:Fallback>
                  <p:oleObj name="Equation" r:id="rId15" imgW="165028" imgH="228501" progId="Equation.DSMT4">
                    <p:embed/>
                    <p:pic>
                      <p:nvPicPr>
                        <p:cNvPr id="0" name="Picture 2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392202" y="3126822"/>
                          <a:ext cx="228600" cy="3175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3266" name="Object 18"/>
            <p:cNvGraphicFramePr>
              <a:graphicFrameLocks noChangeAspect="1"/>
            </p:cNvGraphicFramePr>
            <p:nvPr/>
          </p:nvGraphicFramePr>
          <p:xfrm>
            <a:off x="7306741" y="3052801"/>
            <a:ext cx="174625" cy="1762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8696" name="Equation" r:id="rId17" imgW="126725" imgH="126725" progId="Equation.DSMT4">
                    <p:embed/>
                  </p:oleObj>
                </mc:Choice>
                <mc:Fallback>
                  <p:oleObj name="Equation" r:id="rId17" imgW="126725" imgH="126725" progId="Equation.DSMT4">
                    <p:embed/>
                    <p:pic>
                      <p:nvPicPr>
                        <p:cNvPr id="0" name="Picture 2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306741" y="3052801"/>
                          <a:ext cx="174625" cy="17621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7" name="Oval 36"/>
            <p:cNvSpPr/>
            <p:nvPr/>
          </p:nvSpPr>
          <p:spPr>
            <a:xfrm>
              <a:off x="6967201" y="2719940"/>
              <a:ext cx="808074" cy="808074"/>
            </a:xfrm>
            <a:prstGeom prst="ellipse">
              <a:avLst/>
            </a:prstGeom>
            <a:no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59409" name="Object 15"/>
            <p:cNvGraphicFramePr>
              <a:graphicFrameLocks noChangeAspect="1"/>
            </p:cNvGraphicFramePr>
            <p:nvPr/>
          </p:nvGraphicFramePr>
          <p:xfrm>
            <a:off x="7762875" y="2581275"/>
            <a:ext cx="211138" cy="2460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8697" name="Equation" r:id="rId19" imgW="152202" imgH="177569" progId="Equation.DSMT4">
                    <p:embed/>
                  </p:oleObj>
                </mc:Choice>
                <mc:Fallback>
                  <p:oleObj name="Equation" r:id="rId19" imgW="152202" imgH="177569" progId="Equation.DSMT4">
                    <p:embed/>
                    <p:pic>
                      <p:nvPicPr>
                        <p:cNvPr id="0" name="Picture 2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762875" y="2581275"/>
                          <a:ext cx="211138" cy="24606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49" name="Straight Arrow Connector 48"/>
            <p:cNvCxnSpPr/>
            <p:nvPr/>
          </p:nvCxnSpPr>
          <p:spPr>
            <a:xfrm flipH="1" flipV="1">
              <a:off x="7639051" y="2819401"/>
              <a:ext cx="104774" cy="152399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Arrow Connector 52"/>
            <p:cNvCxnSpPr/>
            <p:nvPr/>
          </p:nvCxnSpPr>
          <p:spPr>
            <a:xfrm flipV="1">
              <a:off x="7391400" y="2781300"/>
              <a:ext cx="114300" cy="314325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59410" name="Object 15"/>
            <p:cNvGraphicFramePr>
              <a:graphicFrameLocks noChangeAspect="1"/>
            </p:cNvGraphicFramePr>
            <p:nvPr/>
          </p:nvGraphicFramePr>
          <p:xfrm>
            <a:off x="7256463" y="2825750"/>
            <a:ext cx="157162" cy="1762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8698" name="Equation" r:id="rId21" imgW="114102" imgH="126780" progId="Equation.DSMT4">
                    <p:embed/>
                  </p:oleObj>
                </mc:Choice>
                <mc:Fallback>
                  <p:oleObj name="Equation" r:id="rId21" imgW="114102" imgH="126780" progId="Equation.DSMT4">
                    <p:embed/>
                    <p:pic>
                      <p:nvPicPr>
                        <p:cNvPr id="0" name="Picture 2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256463" y="2825750"/>
                          <a:ext cx="157162" cy="17621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" name="Group 2"/>
          <p:cNvGrpSpPr/>
          <p:nvPr/>
        </p:nvGrpSpPr>
        <p:grpSpPr>
          <a:xfrm>
            <a:off x="5884863" y="4556125"/>
            <a:ext cx="2827337" cy="1992122"/>
            <a:chOff x="5884863" y="4556125"/>
            <a:chExt cx="2827337" cy="1992122"/>
          </a:xfrm>
        </p:grpSpPr>
        <p:grpSp>
          <p:nvGrpSpPr>
            <p:cNvPr id="64" name="Group 63"/>
            <p:cNvGrpSpPr/>
            <p:nvPr/>
          </p:nvGrpSpPr>
          <p:grpSpPr>
            <a:xfrm>
              <a:off x="5934075" y="4953000"/>
              <a:ext cx="2609850" cy="257175"/>
              <a:chOff x="5705475" y="5124450"/>
              <a:chExt cx="2609850" cy="257175"/>
            </a:xfrm>
          </p:grpSpPr>
          <p:cxnSp>
            <p:nvCxnSpPr>
              <p:cNvPr id="56" name="Straight Connector 55"/>
              <p:cNvCxnSpPr/>
              <p:nvPr/>
            </p:nvCxnSpPr>
            <p:spPr>
              <a:xfrm>
                <a:off x="5705475" y="5272087"/>
                <a:ext cx="260985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/>
            </p:nvCxnSpPr>
            <p:spPr>
              <a:xfrm>
                <a:off x="5715000" y="5124450"/>
                <a:ext cx="0" cy="25717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>
              <a:xfrm>
                <a:off x="8305800" y="5124450"/>
                <a:ext cx="0" cy="25717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>
                <a:off x="6362700" y="5124450"/>
                <a:ext cx="0" cy="25717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>
                <a:off x="7010400" y="5124450"/>
                <a:ext cx="0" cy="25717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/>
              <p:nvPr/>
            </p:nvCxnSpPr>
            <p:spPr>
              <a:xfrm>
                <a:off x="7658100" y="5124450"/>
                <a:ext cx="0" cy="25717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aphicFrame>
          <p:nvGraphicFramePr>
            <p:cNvPr id="65" name="Object 1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86752707"/>
                </p:ext>
              </p:extLst>
            </p:nvPr>
          </p:nvGraphicFramePr>
          <p:xfrm>
            <a:off x="5884863" y="5257800"/>
            <a:ext cx="157162" cy="2460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8699" name="Equation" r:id="rId23" imgW="114102" imgH="177492" progId="Equation.DSMT4">
                    <p:embed/>
                  </p:oleObj>
                </mc:Choice>
                <mc:Fallback>
                  <p:oleObj name="Equation" r:id="rId23" imgW="114102" imgH="177492" progId="Equation.DSMT4">
                    <p:embed/>
                    <p:pic>
                      <p:nvPicPr>
                        <p:cNvPr id="0" name="Picture 2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884863" y="5257800"/>
                          <a:ext cx="157162" cy="24606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9412" name="Object 2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71776969"/>
                </p:ext>
              </p:extLst>
            </p:nvPr>
          </p:nvGraphicFramePr>
          <p:xfrm>
            <a:off x="8397875" y="5314950"/>
            <a:ext cx="314325" cy="2460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8700" name="Equation" r:id="rId25" imgW="228402" imgH="177646" progId="Equation.DSMT4">
                    <p:embed/>
                  </p:oleObj>
                </mc:Choice>
                <mc:Fallback>
                  <p:oleObj name="Equation" r:id="rId25" imgW="228402" imgH="177646" progId="Equation.DSMT4">
                    <p:embed/>
                    <p:pic>
                      <p:nvPicPr>
                        <p:cNvPr id="0" name="Picture 2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397875" y="5314950"/>
                          <a:ext cx="314325" cy="24606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6" name="Oval 65"/>
            <p:cNvSpPr/>
            <p:nvPr/>
          </p:nvSpPr>
          <p:spPr>
            <a:xfrm>
              <a:off x="6238875" y="5057775"/>
              <a:ext cx="76200" cy="762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Oval 66"/>
            <p:cNvSpPr/>
            <p:nvPr/>
          </p:nvSpPr>
          <p:spPr>
            <a:xfrm>
              <a:off x="6896100" y="5067300"/>
              <a:ext cx="76200" cy="762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Oval 67"/>
            <p:cNvSpPr/>
            <p:nvPr/>
          </p:nvSpPr>
          <p:spPr>
            <a:xfrm>
              <a:off x="7515225" y="5067300"/>
              <a:ext cx="76200" cy="762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Oval 68"/>
            <p:cNvSpPr/>
            <p:nvPr/>
          </p:nvSpPr>
          <p:spPr>
            <a:xfrm>
              <a:off x="8172450" y="5067300"/>
              <a:ext cx="76200" cy="762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59413" name="Object 2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09508870"/>
                </p:ext>
              </p:extLst>
            </p:nvPr>
          </p:nvGraphicFramePr>
          <p:xfrm>
            <a:off x="6191250" y="4575175"/>
            <a:ext cx="209550" cy="317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8701" name="Equation" r:id="rId27" imgW="152334" imgH="228501" progId="Equation.DSMT4">
                    <p:embed/>
                  </p:oleObj>
                </mc:Choice>
                <mc:Fallback>
                  <p:oleObj name="Equation" r:id="rId27" imgW="152334" imgH="228501" progId="Equation.DSMT4">
                    <p:embed/>
                    <p:pic>
                      <p:nvPicPr>
                        <p:cNvPr id="0" name="Picture 2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191250" y="4575175"/>
                          <a:ext cx="209550" cy="3175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9414" name="Object 2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060590581"/>
                </p:ext>
              </p:extLst>
            </p:nvPr>
          </p:nvGraphicFramePr>
          <p:xfrm>
            <a:off x="8062913" y="4556125"/>
            <a:ext cx="279400" cy="317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8702" name="Equation" r:id="rId29" imgW="203112" imgH="228501" progId="Equation.DSMT4">
                    <p:embed/>
                  </p:oleObj>
                </mc:Choice>
                <mc:Fallback>
                  <p:oleObj name="Equation" r:id="rId29" imgW="203112" imgH="228501" progId="Equation.DSMT4">
                    <p:embed/>
                    <p:pic>
                      <p:nvPicPr>
                        <p:cNvPr id="0" name="Picture 2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062913" y="4556125"/>
                          <a:ext cx="279400" cy="3175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9415" name="Object 2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903589435"/>
                </p:ext>
              </p:extLst>
            </p:nvPr>
          </p:nvGraphicFramePr>
          <p:xfrm>
            <a:off x="7154863" y="5543550"/>
            <a:ext cx="757299" cy="5016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8703" name="Equation" r:id="rId31" imgW="596641" imgH="393529" progId="Equation.DSMT4">
                    <p:embed/>
                  </p:oleObj>
                </mc:Choice>
                <mc:Fallback>
                  <p:oleObj name="Equation" r:id="rId31" imgW="596641" imgH="393529" progId="Equation.DSMT4">
                    <p:embed/>
                    <p:pic>
                      <p:nvPicPr>
                        <p:cNvPr id="0" name="Picture 21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154863" y="5543550"/>
                          <a:ext cx="757299" cy="5016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99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71" name="Straight Arrow Connector 70"/>
            <p:cNvCxnSpPr/>
            <p:nvPr/>
          </p:nvCxnSpPr>
          <p:spPr>
            <a:xfrm>
              <a:off x="7229475" y="5457825"/>
              <a:ext cx="638175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" name="TextBox 1"/>
            <p:cNvSpPr txBox="1"/>
            <p:nvPr/>
          </p:nvSpPr>
          <p:spPr>
            <a:xfrm>
              <a:off x="6662189" y="6148137"/>
              <a:ext cx="138210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i="1" dirty="0">
                  <a:latin typeface="+mn-lt"/>
                  <a:cs typeface="Arial" panose="020B0604020202020204" pitchFamily="34" charset="0"/>
                </a:rPr>
                <a:t>N</a:t>
              </a:r>
              <a:r>
                <a:rPr lang="en-US" sz="2000" dirty="0">
                  <a:latin typeface="Arial" panose="020B0604020202020204" pitchFamily="34" charset="0"/>
                  <a:cs typeface="Arial" panose="020B0604020202020204" pitchFamily="34" charset="0"/>
                </a:rPr>
                <a:t> intervals</a:t>
              </a: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3"/>
          <p:cNvSpPr txBox="1">
            <a:spLocks noChangeArrowheads="1"/>
          </p:cNvSpPr>
          <p:nvPr/>
        </p:nvSpPr>
        <p:spPr bwMode="auto">
          <a:xfrm>
            <a:off x="1196917" y="979488"/>
            <a:ext cx="6732432" cy="7016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solidFill>
                  <a:srgbClr val="3333FF"/>
                </a:solidFill>
                <a:latin typeface="Arial" charset="0"/>
              </a:rPr>
              <a:t>The value </a:t>
            </a:r>
            <a:r>
              <a:rPr lang="en-US" sz="2000" i="1" dirty="0">
                <a:solidFill>
                  <a:srgbClr val="FF0000"/>
                </a:solidFill>
                <a:latin typeface="+mn-lt"/>
              </a:rPr>
              <a:t>a</a:t>
            </a:r>
            <a:r>
              <a:rPr lang="en-US" sz="2000" baseline="-25000" dirty="0">
                <a:solidFill>
                  <a:srgbClr val="FF0000"/>
                </a:solidFill>
                <a:latin typeface="+mn-lt"/>
              </a:rPr>
              <a:t>-1</a:t>
            </a:r>
            <a:r>
              <a:rPr lang="en-US" sz="2000" dirty="0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en-US" sz="2000" dirty="0">
                <a:solidFill>
                  <a:srgbClr val="3333FF"/>
                </a:solidFill>
                <a:latin typeface="Arial" charset="0"/>
              </a:rPr>
              <a:t>corresponding to an isolated singular point </a:t>
            </a:r>
            <a:r>
              <a:rPr lang="en-US" sz="2000" i="1" dirty="0">
                <a:latin typeface="+mn-lt"/>
              </a:rPr>
              <a:t>z</a:t>
            </a:r>
            <a:r>
              <a:rPr lang="en-US" sz="2000" baseline="-25000" dirty="0">
                <a:latin typeface="+mn-lt"/>
              </a:rPr>
              <a:t>0</a:t>
            </a:r>
            <a:r>
              <a:rPr lang="en-US" sz="2000" dirty="0">
                <a:solidFill>
                  <a:schemeClr val="accent2"/>
                </a:solidFill>
                <a:latin typeface="+mn-lt"/>
              </a:rPr>
              <a:t> </a:t>
            </a:r>
            <a:r>
              <a:rPr lang="en-US" sz="2000" dirty="0">
                <a:solidFill>
                  <a:srgbClr val="3333FF"/>
                </a:solidFill>
                <a:latin typeface="Arial" charset="0"/>
              </a:rPr>
              <a:t>is called the </a:t>
            </a:r>
            <a:r>
              <a:rPr lang="en-US" sz="2000" dirty="0">
                <a:solidFill>
                  <a:srgbClr val="FF0000"/>
                </a:solidFill>
                <a:latin typeface="Arial" charset="0"/>
              </a:rPr>
              <a:t>residue</a:t>
            </a:r>
            <a:r>
              <a:rPr lang="en-US" sz="2000" dirty="0">
                <a:solidFill>
                  <a:srgbClr val="3333FF"/>
                </a:solidFill>
                <a:latin typeface="Arial" charset="0"/>
              </a:rPr>
              <a:t> of </a:t>
            </a:r>
            <a:r>
              <a:rPr lang="en-US" sz="2000" i="1" dirty="0">
                <a:latin typeface="+mn-lt"/>
              </a:rPr>
              <a:t>f</a:t>
            </a:r>
            <a:r>
              <a:rPr lang="en-US" sz="600" i="1" dirty="0">
                <a:latin typeface="+mn-lt"/>
              </a:rPr>
              <a:t>  </a:t>
            </a:r>
            <a:r>
              <a:rPr lang="en-US" sz="2000" dirty="0">
                <a:latin typeface="+mn-lt"/>
              </a:rPr>
              <a:t>(</a:t>
            </a:r>
            <a:r>
              <a:rPr lang="en-US" sz="2000" i="1" dirty="0">
                <a:latin typeface="+mn-lt"/>
              </a:rPr>
              <a:t>z</a:t>
            </a:r>
            <a:r>
              <a:rPr lang="en-US" sz="2000" dirty="0">
                <a:latin typeface="+mn-lt"/>
              </a:rPr>
              <a:t>)</a:t>
            </a:r>
            <a:r>
              <a:rPr lang="en-US" sz="2000" dirty="0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en-US" sz="2000" dirty="0">
                <a:solidFill>
                  <a:srgbClr val="3333FF"/>
                </a:solidFill>
                <a:latin typeface="Arial" charset="0"/>
              </a:rPr>
              <a:t>at</a:t>
            </a:r>
            <a:r>
              <a:rPr lang="en-US" sz="2000" dirty="0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en-US" sz="2000" i="1" dirty="0">
                <a:latin typeface="+mn-lt"/>
              </a:rPr>
              <a:t>z</a:t>
            </a:r>
            <a:r>
              <a:rPr lang="en-US" sz="2000" baseline="-25000" dirty="0">
                <a:latin typeface="+mn-lt"/>
              </a:rPr>
              <a:t>0</a:t>
            </a:r>
            <a:r>
              <a:rPr lang="en-US" sz="2000" dirty="0">
                <a:solidFill>
                  <a:srgbClr val="3333FF"/>
                </a:solidFill>
                <a:latin typeface="Arial" charset="0"/>
              </a:rPr>
              <a:t>.</a:t>
            </a:r>
            <a:r>
              <a:rPr lang="en-US" sz="2000" dirty="0">
                <a:solidFill>
                  <a:schemeClr val="accent2"/>
                </a:solidFill>
                <a:latin typeface="Arial" charset="0"/>
              </a:rPr>
              <a:t>  </a:t>
            </a:r>
          </a:p>
        </p:txBody>
      </p:sp>
      <p:graphicFrame>
        <p:nvGraphicFramePr>
          <p:cNvPr id="2050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3903520"/>
              </p:ext>
            </p:extLst>
          </p:nvPr>
        </p:nvGraphicFramePr>
        <p:xfrm>
          <a:off x="2295809" y="2017269"/>
          <a:ext cx="4487862" cy="641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Equation" r:id="rId3" imgW="2044700" imgH="292100" progId="Equation.DSMT4">
                  <p:embed/>
                </p:oleObj>
              </mc:Choice>
              <mc:Fallback>
                <p:oleObj name="Equation" r:id="rId3" imgW="2044700" imgH="292100" progId="Equation.DSMT4">
                  <p:embed/>
                  <p:pic>
                    <p:nvPicPr>
                      <p:cNvPr id="0" name="Picture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95809" y="2017269"/>
                        <a:ext cx="4487862" cy="64135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3" name="AutoShape 73"/>
          <p:cNvSpPr>
            <a:spLocks noChangeArrowheads="1"/>
          </p:cNvSpPr>
          <p:nvPr/>
        </p:nvSpPr>
        <p:spPr bwMode="auto">
          <a:xfrm>
            <a:off x="2953795" y="2966580"/>
            <a:ext cx="2846006" cy="710501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 dirty="0">
                <a:latin typeface="Arial" charset="0"/>
              </a:rPr>
              <a:t>Note:</a:t>
            </a:r>
            <a:r>
              <a:rPr lang="en-US" sz="1400" dirty="0">
                <a:latin typeface="Arial" charset="0"/>
              </a:rPr>
              <a:t> </a:t>
            </a:r>
          </a:p>
          <a:p>
            <a:pPr algn="ctr"/>
            <a:r>
              <a:rPr lang="en-US" sz="1400" dirty="0">
                <a:latin typeface="Arial" charset="0"/>
              </a:rPr>
              <a:t>The path orientation is</a:t>
            </a:r>
          </a:p>
          <a:p>
            <a:pPr algn="ctr"/>
            <a:r>
              <a:rPr lang="en-US" sz="1400" dirty="0">
                <a:latin typeface="Arial" charset="0"/>
              </a:rPr>
              <a:t> assumed counterclockwise.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6971C5-DC4E-4568-AB5A-AAC3507487DC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49514" y="0"/>
            <a:ext cx="7772400" cy="74814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The Residue Theorem (cont.)</a:t>
            </a:r>
          </a:p>
        </p:txBody>
      </p:sp>
      <p:graphicFrame>
        <p:nvGraphicFramePr>
          <p:cNvPr id="2054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6138283"/>
              </p:ext>
            </p:extLst>
          </p:nvPr>
        </p:nvGraphicFramePr>
        <p:xfrm>
          <a:off x="683986" y="4630481"/>
          <a:ext cx="8253557" cy="7242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Equation" r:id="rId5" imgW="5359400" imgH="469900" progId="Equation.DSMT4">
                  <p:embed/>
                </p:oleObj>
              </mc:Choice>
              <mc:Fallback>
                <p:oleObj name="Equation" r:id="rId5" imgW="5359400" imgH="469900" progId="Equation.DSMT4">
                  <p:embed/>
                  <p:pic>
                    <p:nvPicPr>
                      <p:cNvPr id="0" name="Picture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986" y="4630481"/>
                        <a:ext cx="8253557" cy="7242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239859" y="5960549"/>
            <a:ext cx="93487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Residue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2964254" y="4879895"/>
            <a:ext cx="1045029" cy="1080654"/>
          </a:xfrm>
          <a:prstGeom prst="straightConnector1">
            <a:avLst/>
          </a:prstGeom>
          <a:ln w="127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50338" y="4087801"/>
            <a:ext cx="28264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Laurent series expansion: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6971C5-DC4E-4568-AB5A-AAC3507487DC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>
          <a:xfrm>
            <a:off x="255181" y="0"/>
            <a:ext cx="8718698" cy="649473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Numerical Evaluation of Residues (cont.)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03605" y="813745"/>
            <a:ext cx="17606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We then have</a:t>
            </a:r>
          </a:p>
        </p:txBody>
      </p:sp>
      <p:graphicFrame>
        <p:nvGraphicFramePr>
          <p:cNvPr id="60428" name="Object 7"/>
          <p:cNvGraphicFramePr>
            <a:graphicFrameLocks noChangeAspect="1"/>
          </p:cNvGraphicFramePr>
          <p:nvPr/>
        </p:nvGraphicFramePr>
        <p:xfrm>
          <a:off x="650875" y="1252538"/>
          <a:ext cx="3757613" cy="809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9" name="Equation" r:id="rId3" imgW="2247900" imgH="482600" progId="Equation.DSMT4">
                  <p:embed/>
                </p:oleObj>
              </mc:Choice>
              <mc:Fallback>
                <p:oleObj name="Equation" r:id="rId3" imgW="2247900" imgH="482600" progId="Equation.DSMT4">
                  <p:embed/>
                  <p:pic>
                    <p:nvPicPr>
                      <p:cNvPr id="0" name="Picture 1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0875" y="1252538"/>
                        <a:ext cx="3757613" cy="809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429" name="Object 7"/>
          <p:cNvGraphicFramePr>
            <a:graphicFrameLocks noChangeAspect="1"/>
          </p:cNvGraphicFramePr>
          <p:nvPr/>
        </p:nvGraphicFramePr>
        <p:xfrm>
          <a:off x="346075" y="2990850"/>
          <a:ext cx="5648325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0" name="Equation" r:id="rId5" imgW="3378200" imgH="431800" progId="Equation.DSMT4">
                  <p:embed/>
                </p:oleObj>
              </mc:Choice>
              <mc:Fallback>
                <p:oleObj name="Equation" r:id="rId5" imgW="3378200" imgH="431800" progId="Equation.DSMT4">
                  <p:embed/>
                  <p:pic>
                    <p:nvPicPr>
                      <p:cNvPr id="0" name="Picture 1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6075" y="2990850"/>
                        <a:ext cx="5648325" cy="723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" name="Down Arrow 37"/>
          <p:cNvSpPr/>
          <p:nvPr/>
        </p:nvSpPr>
        <p:spPr>
          <a:xfrm>
            <a:off x="2438400" y="2247900"/>
            <a:ext cx="285750" cy="476250"/>
          </a:xfrm>
          <a:prstGeom prst="downArrow">
            <a:avLst/>
          </a:prstGeom>
          <a:solidFill>
            <a:srgbClr val="66FF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0430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9061259"/>
              </p:ext>
            </p:extLst>
          </p:nvPr>
        </p:nvGraphicFramePr>
        <p:xfrm>
          <a:off x="714375" y="4414838"/>
          <a:ext cx="5372100" cy="744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1" name="Equation" r:id="rId7" imgW="3213000" imgH="444240" progId="Equation.DSMT4">
                  <p:embed/>
                </p:oleObj>
              </mc:Choice>
              <mc:Fallback>
                <p:oleObj name="Equation" r:id="rId7" imgW="3213000" imgH="444240" progId="Equation.DSMT4">
                  <p:embed/>
                  <p:pic>
                    <p:nvPicPr>
                      <p:cNvPr id="0" name="Picture 1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4375" y="4414838"/>
                        <a:ext cx="5372100" cy="7445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431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6698365"/>
              </p:ext>
            </p:extLst>
          </p:nvPr>
        </p:nvGraphicFramePr>
        <p:xfrm>
          <a:off x="971550" y="5724525"/>
          <a:ext cx="4587875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2" name="Equation" r:id="rId9" imgW="2743200" imgH="431640" progId="Equation.DSMT4">
                  <p:embed/>
                </p:oleObj>
              </mc:Choice>
              <mc:Fallback>
                <p:oleObj name="Equation" r:id="rId9" imgW="2743200" imgH="431640" progId="Equation.DSMT4">
                  <p:embed/>
                  <p:pic>
                    <p:nvPicPr>
                      <p:cNvPr id="0" name="Picture 1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5724525"/>
                        <a:ext cx="4587875" cy="723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432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4922367"/>
              </p:ext>
            </p:extLst>
          </p:nvPr>
        </p:nvGraphicFramePr>
        <p:xfrm>
          <a:off x="6126163" y="5884863"/>
          <a:ext cx="2036762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3" name="Equation" r:id="rId11" imgW="1218960" imgH="241200" progId="Equation.DSMT4">
                  <p:embed/>
                </p:oleObj>
              </mc:Choice>
              <mc:Fallback>
                <p:oleObj name="Equation" r:id="rId11" imgW="1218960" imgH="241200" progId="Equation.DSMT4">
                  <p:embed/>
                  <p:pic>
                    <p:nvPicPr>
                      <p:cNvPr id="0" name="Picture 1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26163" y="5884863"/>
                        <a:ext cx="2036762" cy="40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" name="TextBox 40"/>
          <p:cNvSpPr txBox="1"/>
          <p:nvPr/>
        </p:nvSpPr>
        <p:spPr>
          <a:xfrm>
            <a:off x="636858" y="3897434"/>
            <a:ext cx="4122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or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1146505" y="5242870"/>
            <a:ext cx="4122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or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2962275" y="2286000"/>
            <a:ext cx="87876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Arial" pitchFamily="34" charset="0"/>
                <a:cs typeface="Arial" pitchFamily="34" charset="0"/>
              </a:rPr>
              <a:t>Sample</a:t>
            </a:r>
          </a:p>
        </p:txBody>
      </p:sp>
      <p:grpSp>
        <p:nvGrpSpPr>
          <p:cNvPr id="46" name="Group 45"/>
          <p:cNvGrpSpPr/>
          <p:nvPr/>
        </p:nvGrpSpPr>
        <p:grpSpPr>
          <a:xfrm>
            <a:off x="5831795" y="874032"/>
            <a:ext cx="2827337" cy="1489075"/>
            <a:chOff x="5656263" y="4727575"/>
            <a:chExt cx="2827337" cy="1489075"/>
          </a:xfrm>
        </p:grpSpPr>
        <p:grpSp>
          <p:nvGrpSpPr>
            <p:cNvPr id="47" name="Group 63"/>
            <p:cNvGrpSpPr/>
            <p:nvPr/>
          </p:nvGrpSpPr>
          <p:grpSpPr>
            <a:xfrm>
              <a:off x="5705475" y="5124450"/>
              <a:ext cx="2609850" cy="257175"/>
              <a:chOff x="5705475" y="5124450"/>
              <a:chExt cx="2609850" cy="257175"/>
            </a:xfrm>
          </p:grpSpPr>
          <p:cxnSp>
            <p:nvCxnSpPr>
              <p:cNvPr id="58" name="Straight Connector 57"/>
              <p:cNvCxnSpPr/>
              <p:nvPr/>
            </p:nvCxnSpPr>
            <p:spPr>
              <a:xfrm>
                <a:off x="5705475" y="5272087"/>
                <a:ext cx="260985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>
              <a:xfrm>
                <a:off x="5715000" y="5124450"/>
                <a:ext cx="0" cy="25717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>
                <a:off x="8305800" y="5124450"/>
                <a:ext cx="0" cy="25717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>
                <a:off x="6362700" y="5124450"/>
                <a:ext cx="0" cy="25717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/>
              <p:nvPr/>
            </p:nvCxnSpPr>
            <p:spPr>
              <a:xfrm>
                <a:off x="7010400" y="5124450"/>
                <a:ext cx="0" cy="25717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>
              <a:xfrm>
                <a:off x="7658100" y="5124450"/>
                <a:ext cx="0" cy="25717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aphicFrame>
          <p:nvGraphicFramePr>
            <p:cNvPr id="48" name="Object 15"/>
            <p:cNvGraphicFramePr>
              <a:graphicFrameLocks noChangeAspect="1"/>
            </p:cNvGraphicFramePr>
            <p:nvPr/>
          </p:nvGraphicFramePr>
          <p:xfrm>
            <a:off x="5656263" y="5429250"/>
            <a:ext cx="157162" cy="2460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714" name="Equation" r:id="rId13" imgW="114102" imgH="177492" progId="Equation.DSMT4">
                    <p:embed/>
                  </p:oleObj>
                </mc:Choice>
                <mc:Fallback>
                  <p:oleObj name="Equation" r:id="rId13" imgW="114102" imgH="177492" progId="Equation.DSMT4">
                    <p:embed/>
                    <p:pic>
                      <p:nvPicPr>
                        <p:cNvPr id="0" name="Picture 14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656263" y="5429250"/>
                          <a:ext cx="157162" cy="24606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9" name="Object 20"/>
            <p:cNvGraphicFramePr>
              <a:graphicFrameLocks noChangeAspect="1"/>
            </p:cNvGraphicFramePr>
            <p:nvPr/>
          </p:nvGraphicFramePr>
          <p:xfrm>
            <a:off x="8169275" y="5486400"/>
            <a:ext cx="314325" cy="2460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715" name="Equation" r:id="rId15" imgW="228402" imgH="177646" progId="Equation.DSMT4">
                    <p:embed/>
                  </p:oleObj>
                </mc:Choice>
                <mc:Fallback>
                  <p:oleObj name="Equation" r:id="rId15" imgW="228402" imgH="177646" progId="Equation.DSMT4">
                    <p:embed/>
                    <p:pic>
                      <p:nvPicPr>
                        <p:cNvPr id="0" name="Picture 14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169275" y="5486400"/>
                          <a:ext cx="314325" cy="24606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0" name="Oval 49"/>
            <p:cNvSpPr/>
            <p:nvPr/>
          </p:nvSpPr>
          <p:spPr>
            <a:xfrm>
              <a:off x="6010275" y="5229225"/>
              <a:ext cx="76200" cy="762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/>
            <p:cNvSpPr/>
            <p:nvPr/>
          </p:nvSpPr>
          <p:spPr>
            <a:xfrm>
              <a:off x="6667500" y="5238750"/>
              <a:ext cx="76200" cy="762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/>
            <p:cNvSpPr/>
            <p:nvPr/>
          </p:nvSpPr>
          <p:spPr>
            <a:xfrm>
              <a:off x="7286625" y="5238750"/>
              <a:ext cx="76200" cy="762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Oval 52"/>
            <p:cNvSpPr/>
            <p:nvPr/>
          </p:nvSpPr>
          <p:spPr>
            <a:xfrm>
              <a:off x="7943850" y="5238750"/>
              <a:ext cx="76200" cy="762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54" name="Object 21"/>
            <p:cNvGraphicFramePr>
              <a:graphicFrameLocks noChangeAspect="1"/>
            </p:cNvGraphicFramePr>
            <p:nvPr/>
          </p:nvGraphicFramePr>
          <p:xfrm>
            <a:off x="5954713" y="4746625"/>
            <a:ext cx="227012" cy="317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716" name="Equation" r:id="rId17" imgW="165028" imgH="228501" progId="Equation.DSMT4">
                    <p:embed/>
                  </p:oleObj>
                </mc:Choice>
                <mc:Fallback>
                  <p:oleObj name="Equation" r:id="rId17" imgW="165028" imgH="228501" progId="Equation.DSMT4">
                    <p:embed/>
                    <p:pic>
                      <p:nvPicPr>
                        <p:cNvPr id="0" name="Picture 14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954713" y="4746625"/>
                          <a:ext cx="227012" cy="3175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5" name="Object 22"/>
            <p:cNvGraphicFramePr>
              <a:graphicFrameLocks noChangeAspect="1"/>
            </p:cNvGraphicFramePr>
            <p:nvPr/>
          </p:nvGraphicFramePr>
          <p:xfrm>
            <a:off x="7781925" y="4727575"/>
            <a:ext cx="384175" cy="317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717" name="Equation" r:id="rId19" imgW="279400" imgH="228600" progId="Equation.DSMT4">
                    <p:embed/>
                  </p:oleObj>
                </mc:Choice>
                <mc:Fallback>
                  <p:oleObj name="Equation" r:id="rId19" imgW="279400" imgH="228600" progId="Equation.DSMT4">
                    <p:embed/>
                    <p:pic>
                      <p:nvPicPr>
                        <p:cNvPr id="0" name="Picture 15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781925" y="4727575"/>
                          <a:ext cx="384175" cy="3175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6" name="Object 23"/>
            <p:cNvGraphicFramePr>
              <a:graphicFrameLocks noChangeAspect="1"/>
            </p:cNvGraphicFramePr>
            <p:nvPr/>
          </p:nvGraphicFramePr>
          <p:xfrm>
            <a:off x="6926263" y="5715000"/>
            <a:ext cx="757299" cy="5016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718" name="Equation" r:id="rId21" imgW="596641" imgH="393529" progId="Equation.DSMT4">
                    <p:embed/>
                  </p:oleObj>
                </mc:Choice>
                <mc:Fallback>
                  <p:oleObj name="Equation" r:id="rId21" imgW="596641" imgH="393529" progId="Equation.DSMT4">
                    <p:embed/>
                    <p:pic>
                      <p:nvPicPr>
                        <p:cNvPr id="0" name="Picture 15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926263" y="5715000"/>
                          <a:ext cx="757299" cy="5016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99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57" name="Straight Arrow Connector 56"/>
            <p:cNvCxnSpPr/>
            <p:nvPr/>
          </p:nvCxnSpPr>
          <p:spPr>
            <a:xfrm>
              <a:off x="7000875" y="5629275"/>
              <a:ext cx="638175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60568" name="Object 15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3215980"/>
              </p:ext>
            </p:extLst>
          </p:nvPr>
        </p:nvGraphicFramePr>
        <p:xfrm>
          <a:off x="6471557" y="2429230"/>
          <a:ext cx="2133600" cy="4885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9" name="Equation" r:id="rId23" imgW="2717640" imgH="622440" progId="Equation.DSMT4">
                  <p:embed/>
                </p:oleObj>
              </mc:Choice>
              <mc:Fallback>
                <p:oleObj name="Equation" r:id="rId23" imgW="2717640" imgH="622440" progId="Equation.DSMT4">
                  <p:embed/>
                  <p:pic>
                    <p:nvPicPr>
                      <p:cNvPr id="0" name="Picture 1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1557" y="2429230"/>
                        <a:ext cx="2133600" cy="48853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6971C5-DC4E-4568-AB5A-AAC3507487DC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>
          <a:xfrm>
            <a:off x="255181" y="0"/>
            <a:ext cx="8718698" cy="649473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Numerical Evaluation of Residues (cont.)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55955" y="861370"/>
            <a:ext cx="17606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We then have</a:t>
            </a:r>
          </a:p>
        </p:txBody>
      </p:sp>
      <p:graphicFrame>
        <p:nvGraphicFramePr>
          <p:cNvPr id="6247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5289318"/>
              </p:ext>
            </p:extLst>
          </p:nvPr>
        </p:nvGraphicFramePr>
        <p:xfrm>
          <a:off x="947738" y="1371600"/>
          <a:ext cx="507365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4" name="Equation" r:id="rId3" imgW="3035160" imgH="431640" progId="Equation.DSMT4">
                  <p:embed/>
                </p:oleObj>
              </mc:Choice>
              <mc:Fallback>
                <p:oleObj name="Equation" r:id="rId3" imgW="3035160" imgH="431640" progId="Equation.DSMT4">
                  <p:embed/>
                  <p:pic>
                    <p:nvPicPr>
                      <p:cNvPr id="0" name="Picture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7738" y="1371600"/>
                        <a:ext cx="5073650" cy="723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571500" y="3609975"/>
            <a:ext cx="787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This is the </a:t>
            </a:r>
            <a:r>
              <a:rPr lang="en-US" sz="2000" u="sng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same result</a:t>
            </a:r>
            <a:r>
              <a:rPr lang="en-US" sz="20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that we obtained from the sampling method!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01552" y="4389702"/>
            <a:ext cx="7483145" cy="92333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>
                <a:latin typeface="Arial" pitchFamily="34" charset="0"/>
                <a:cs typeface="Arial" pitchFamily="34" charset="0"/>
              </a:rPr>
              <a:t>Note: </a:t>
            </a:r>
          </a:p>
          <a:p>
            <a:pPr algn="ctr"/>
            <a:r>
              <a:rPr lang="en-US" sz="1800" dirty="0">
                <a:latin typeface="Arial" pitchFamily="34" charset="0"/>
                <a:cs typeface="Arial" pitchFamily="34" charset="0"/>
              </a:rPr>
              <a:t>The midpoint rule is </a:t>
            </a:r>
            <a:r>
              <a:rPr lang="en-US" sz="1800" u="sng" dirty="0">
                <a:latin typeface="Arial" pitchFamily="34" charset="0"/>
                <a:cs typeface="Arial" pitchFamily="34" charset="0"/>
              </a:rPr>
              <a:t>exceptionally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 accurate when applied to a smooth </a:t>
            </a:r>
            <a:r>
              <a:rPr lang="en-US" sz="1800" u="sng" dirty="0">
                <a:latin typeface="Arial" pitchFamily="34" charset="0"/>
                <a:cs typeface="Arial" pitchFamily="34" charset="0"/>
              </a:rPr>
              <a:t>periodic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 function, integrating over a period*.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07570" y="5842907"/>
            <a:ext cx="77057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" indent="-57150"/>
            <a:r>
              <a:rPr lang="en-US" sz="1400" dirty="0">
                <a:latin typeface="Arial" pitchFamily="34" charset="0"/>
                <a:cs typeface="Arial" pitchFamily="34" charset="0"/>
              </a:rPr>
              <a:t>*J. A. C.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Wiedeman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, “Numerical Integration of Periodic Functions: A Few Examples,” The Mathematical Association of America, vol. 109, Jan. 2002, pp. 21-36.</a:t>
            </a:r>
          </a:p>
        </p:txBody>
      </p:sp>
      <p:graphicFrame>
        <p:nvGraphicFramePr>
          <p:cNvPr id="62473" name="Object 9"/>
          <p:cNvGraphicFramePr>
            <a:graphicFrameLocks noChangeAspect="1"/>
          </p:cNvGraphicFramePr>
          <p:nvPr/>
        </p:nvGraphicFramePr>
        <p:xfrm>
          <a:off x="1444625" y="2543175"/>
          <a:ext cx="5413375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5" name="Equation" r:id="rId5" imgW="3238500" imgH="431800" progId="Equation.DSMT4">
                  <p:embed/>
                </p:oleObj>
              </mc:Choice>
              <mc:Fallback>
                <p:oleObj name="Equation" r:id="rId5" imgW="3238500" imgH="431800" progId="Equation.DSMT4">
                  <p:embed/>
                  <p:pic>
                    <p:nvPicPr>
                      <p:cNvPr id="0" name="Picture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4625" y="2543175"/>
                        <a:ext cx="5413375" cy="723900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047750" y="2085975"/>
            <a:ext cx="4122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or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981825" y="2531295"/>
            <a:ext cx="1990725" cy="73866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Arial" pitchFamily="34" charset="0"/>
                <a:cs typeface="Arial" pitchFamily="34" charset="0"/>
              </a:rPr>
              <a:t>(We have the same set of sample points if </a:t>
            </a:r>
            <a:r>
              <a:rPr lang="en-US" sz="1400" i="1" dirty="0">
                <a:cs typeface="Times New Roman" pitchFamily="18" charset="0"/>
              </a:rPr>
              <a:t>n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is replaced by </a:t>
            </a:r>
            <a:r>
              <a:rPr lang="en-US" sz="1400" i="1" dirty="0">
                <a:cs typeface="Times New Roman" pitchFamily="18" charset="0"/>
              </a:rPr>
              <a:t>n</a:t>
            </a:r>
            <a:r>
              <a:rPr lang="en-US" sz="1400" dirty="0">
                <a:cs typeface="Times New Roman" pitchFamily="18" charset="0"/>
              </a:rPr>
              <a:t>-1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.)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Text Box 3"/>
          <p:cNvSpPr txBox="1">
            <a:spLocks noChangeArrowheads="1"/>
          </p:cNvSpPr>
          <p:nvPr/>
        </p:nvSpPr>
        <p:spPr bwMode="auto">
          <a:xfrm>
            <a:off x="859641" y="774103"/>
            <a:ext cx="6540500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2000" dirty="0">
                <a:solidFill>
                  <a:srgbClr val="3333FF"/>
                </a:solidFill>
                <a:latin typeface="Arial" charset="0"/>
              </a:rPr>
              <a:t>Extend the theorem to </a:t>
            </a:r>
            <a:r>
              <a:rPr lang="en-US" sz="2000" u="sng" dirty="0">
                <a:solidFill>
                  <a:srgbClr val="3333FF"/>
                </a:solidFill>
                <a:latin typeface="Arial" charset="0"/>
              </a:rPr>
              <a:t>multiple</a:t>
            </a:r>
            <a:r>
              <a:rPr lang="en-US" sz="2000" dirty="0">
                <a:solidFill>
                  <a:srgbClr val="3333FF"/>
                </a:solidFill>
                <a:latin typeface="Arial" charset="0"/>
              </a:rPr>
              <a:t> isolated singularities:</a:t>
            </a:r>
          </a:p>
        </p:txBody>
      </p:sp>
      <p:graphicFrame>
        <p:nvGraphicFramePr>
          <p:cNvPr id="3074" name="Object 4"/>
          <p:cNvGraphicFramePr>
            <a:graphicFrameLocks noChangeAspect="1"/>
          </p:cNvGraphicFramePr>
          <p:nvPr/>
        </p:nvGraphicFramePr>
        <p:xfrm>
          <a:off x="2167535" y="1239405"/>
          <a:ext cx="4891088" cy="623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" name="Equation" r:id="rId3" imgW="3086100" imgH="393700" progId="Equation.DSMT4">
                  <p:embed/>
                </p:oleObj>
              </mc:Choice>
              <mc:Fallback>
                <p:oleObj name="Equation" r:id="rId3" imgW="3086100" imgH="393700" progId="Equation.DSMT4">
                  <p:embed/>
                  <p:pic>
                    <p:nvPicPr>
                      <p:cNvPr id="0" name="Picture 2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67535" y="1239405"/>
                        <a:ext cx="4891088" cy="623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" name="Slide Number Placeholder 5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6971C5-DC4E-4568-AB5A-AAC3507487D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1" name="Rectangle 2"/>
          <p:cNvSpPr>
            <a:spLocks noGrp="1" noChangeArrowheads="1"/>
          </p:cNvSpPr>
          <p:nvPr>
            <p:ph type="title"/>
          </p:nvPr>
        </p:nvSpPr>
        <p:spPr>
          <a:xfrm>
            <a:off x="649514" y="0"/>
            <a:ext cx="7772400" cy="74814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The Residue Theorem (cont.)</a:t>
            </a:r>
          </a:p>
        </p:txBody>
      </p:sp>
      <p:graphicFrame>
        <p:nvGraphicFramePr>
          <p:cNvPr id="3131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0932312"/>
              </p:ext>
            </p:extLst>
          </p:nvPr>
        </p:nvGraphicFramePr>
        <p:xfrm>
          <a:off x="862013" y="2008188"/>
          <a:ext cx="8048625" cy="2055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1" name="Equation" r:id="rId5" imgW="5079960" imgH="1295280" progId="Equation.DSMT4">
                  <p:embed/>
                </p:oleObj>
              </mc:Choice>
              <mc:Fallback>
                <p:oleObj name="Equation" r:id="rId5" imgW="5079960" imgH="1295280" progId="Equation.DSMT4">
                  <p:embed/>
                  <p:pic>
                    <p:nvPicPr>
                      <p:cNvPr id="0" name="Picture 26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2013" y="2008188"/>
                        <a:ext cx="8048625" cy="2055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1" name="Line 21"/>
          <p:cNvSpPr>
            <a:spLocks noChangeShapeType="1"/>
          </p:cNvSpPr>
          <p:nvPr/>
        </p:nvSpPr>
        <p:spPr bwMode="auto">
          <a:xfrm>
            <a:off x="5891213" y="4017138"/>
            <a:ext cx="0" cy="26463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4832350" y="3503220"/>
            <a:ext cx="3644346" cy="3109481"/>
            <a:chOff x="4832350" y="3503220"/>
            <a:chExt cx="3644346" cy="3109481"/>
          </a:xfrm>
        </p:grpSpPr>
        <p:sp>
          <p:nvSpPr>
            <p:cNvPr id="3082" name="Line 22"/>
            <p:cNvSpPr>
              <a:spLocks noChangeShapeType="1"/>
            </p:cNvSpPr>
            <p:nvPr/>
          </p:nvSpPr>
          <p:spPr bwMode="auto">
            <a:xfrm>
              <a:off x="4838700" y="5749101"/>
              <a:ext cx="242411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5" name="Oval 25"/>
            <p:cNvSpPr>
              <a:spLocks noChangeArrowheads="1"/>
            </p:cNvSpPr>
            <p:nvPr/>
          </p:nvSpPr>
          <p:spPr bwMode="auto">
            <a:xfrm>
              <a:off x="6246813" y="4491801"/>
              <a:ext cx="76200" cy="7620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7" name="Freeform 27"/>
            <p:cNvSpPr>
              <a:spLocks/>
            </p:cNvSpPr>
            <p:nvPr/>
          </p:nvSpPr>
          <p:spPr bwMode="auto">
            <a:xfrm>
              <a:off x="4832350" y="4161601"/>
              <a:ext cx="2697163" cy="2451100"/>
            </a:xfrm>
            <a:custGeom>
              <a:avLst/>
              <a:gdLst>
                <a:gd name="T0" fmla="*/ 701 w 715"/>
                <a:gd name="T1" fmla="*/ 6344 h 744"/>
                <a:gd name="T2" fmla="*/ 2134 w 715"/>
                <a:gd name="T3" fmla="*/ 11022 h 744"/>
                <a:gd name="T4" fmla="*/ 11582 w 715"/>
                <a:gd name="T5" fmla="*/ 13649 h 744"/>
                <a:gd name="T6" fmla="*/ 17696 w 715"/>
                <a:gd name="T7" fmla="*/ 10090 h 744"/>
                <a:gd name="T8" fmla="*/ 17696 w 715"/>
                <a:gd name="T9" fmla="*/ 5639 h 744"/>
                <a:gd name="T10" fmla="*/ 22287 w 715"/>
                <a:gd name="T11" fmla="*/ 2968 h 744"/>
                <a:gd name="T12" fmla="*/ 14635 w 715"/>
                <a:gd name="T13" fmla="*/ 293 h 744"/>
                <a:gd name="T14" fmla="*/ 6979 w 715"/>
                <a:gd name="T15" fmla="*/ 1189 h 744"/>
                <a:gd name="T16" fmla="*/ 6249 w 715"/>
                <a:gd name="T17" fmla="*/ 4566 h 744"/>
                <a:gd name="T18" fmla="*/ 701 w 715"/>
                <a:gd name="T19" fmla="*/ 6344 h 74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715"/>
                <a:gd name="T31" fmla="*/ 0 h 744"/>
                <a:gd name="T32" fmla="*/ 715 w 715"/>
                <a:gd name="T33" fmla="*/ 744 h 74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715" h="744">
                  <a:moveTo>
                    <a:pt x="22" y="342"/>
                  </a:moveTo>
                  <a:cubicBezTo>
                    <a:pt x="0" y="400"/>
                    <a:pt x="10" y="528"/>
                    <a:pt x="67" y="594"/>
                  </a:cubicBezTo>
                  <a:cubicBezTo>
                    <a:pt x="124" y="660"/>
                    <a:pt x="282" y="744"/>
                    <a:pt x="363" y="736"/>
                  </a:cubicBezTo>
                  <a:cubicBezTo>
                    <a:pt x="444" y="728"/>
                    <a:pt x="523" y="616"/>
                    <a:pt x="555" y="544"/>
                  </a:cubicBezTo>
                  <a:cubicBezTo>
                    <a:pt x="587" y="472"/>
                    <a:pt x="531" y="368"/>
                    <a:pt x="555" y="304"/>
                  </a:cubicBezTo>
                  <a:cubicBezTo>
                    <a:pt x="579" y="240"/>
                    <a:pt x="715" y="208"/>
                    <a:pt x="699" y="160"/>
                  </a:cubicBezTo>
                  <a:cubicBezTo>
                    <a:pt x="683" y="112"/>
                    <a:pt x="539" y="32"/>
                    <a:pt x="459" y="16"/>
                  </a:cubicBezTo>
                  <a:cubicBezTo>
                    <a:pt x="379" y="0"/>
                    <a:pt x="263" y="26"/>
                    <a:pt x="219" y="64"/>
                  </a:cubicBezTo>
                  <a:cubicBezTo>
                    <a:pt x="175" y="102"/>
                    <a:pt x="229" y="200"/>
                    <a:pt x="196" y="246"/>
                  </a:cubicBezTo>
                  <a:cubicBezTo>
                    <a:pt x="163" y="292"/>
                    <a:pt x="44" y="284"/>
                    <a:pt x="22" y="342"/>
                  </a:cubicBez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9" name="Line 29"/>
            <p:cNvSpPr>
              <a:spLocks noChangeShapeType="1"/>
            </p:cNvSpPr>
            <p:nvPr/>
          </p:nvSpPr>
          <p:spPr bwMode="auto">
            <a:xfrm flipH="1" flipV="1">
              <a:off x="6904038" y="4314001"/>
              <a:ext cx="257175" cy="1238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3" name="Oval 33"/>
            <p:cNvSpPr>
              <a:spLocks noChangeArrowheads="1"/>
            </p:cNvSpPr>
            <p:nvPr/>
          </p:nvSpPr>
          <p:spPr bwMode="auto">
            <a:xfrm>
              <a:off x="6399213" y="5368101"/>
              <a:ext cx="76200" cy="7620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4" name="Oval 34"/>
            <p:cNvSpPr>
              <a:spLocks noChangeArrowheads="1"/>
            </p:cNvSpPr>
            <p:nvPr/>
          </p:nvSpPr>
          <p:spPr bwMode="auto">
            <a:xfrm>
              <a:off x="6424613" y="5977701"/>
              <a:ext cx="76200" cy="7620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5" name="Oval 35"/>
            <p:cNvSpPr>
              <a:spLocks noChangeArrowheads="1"/>
            </p:cNvSpPr>
            <p:nvPr/>
          </p:nvSpPr>
          <p:spPr bwMode="auto">
            <a:xfrm>
              <a:off x="5603875" y="6141213"/>
              <a:ext cx="76200" cy="7620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6" name="Arc 36"/>
            <p:cNvSpPr>
              <a:spLocks/>
            </p:cNvSpPr>
            <p:nvPr/>
          </p:nvSpPr>
          <p:spPr bwMode="auto">
            <a:xfrm>
              <a:off x="5472113" y="5998338"/>
              <a:ext cx="358775" cy="352425"/>
            </a:xfrm>
            <a:custGeom>
              <a:avLst/>
              <a:gdLst>
                <a:gd name="T0" fmla="*/ 0 w 43200"/>
                <a:gd name="T1" fmla="*/ 0 h 43200"/>
                <a:gd name="T2" fmla="*/ 0 w 43200"/>
                <a:gd name="T3" fmla="*/ 0 h 43200"/>
                <a:gd name="T4" fmla="*/ 0 w 43200"/>
                <a:gd name="T5" fmla="*/ 0 h 43200"/>
                <a:gd name="T6" fmla="*/ 0 60000 65536"/>
                <a:gd name="T7" fmla="*/ 0 60000 65536"/>
                <a:gd name="T8" fmla="*/ 0 60000 65536"/>
                <a:gd name="T9" fmla="*/ 0 w 43200"/>
                <a:gd name="T10" fmla="*/ 0 h 43200"/>
                <a:gd name="T11" fmla="*/ 43200 w 43200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43200" fill="none" extrusionOk="0">
                  <a:moveTo>
                    <a:pt x="6118" y="36663"/>
                  </a:moveTo>
                  <a:cubicBezTo>
                    <a:pt x="2195" y="32630"/>
                    <a:pt x="0" y="27226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20230" y="43200"/>
                    <a:pt x="18863" y="43069"/>
                    <a:pt x="17519" y="42810"/>
                  </a:cubicBezTo>
                </a:path>
                <a:path w="43200" h="43200" stroke="0" extrusionOk="0">
                  <a:moveTo>
                    <a:pt x="6118" y="36663"/>
                  </a:moveTo>
                  <a:cubicBezTo>
                    <a:pt x="2195" y="32630"/>
                    <a:pt x="0" y="27226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20230" y="43200"/>
                    <a:pt x="18863" y="43069"/>
                    <a:pt x="17519" y="4281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7" name="Rectangle 37"/>
            <p:cNvSpPr>
              <a:spLocks noChangeArrowheads="1"/>
            </p:cNvSpPr>
            <p:nvPr/>
          </p:nvSpPr>
          <p:spPr bwMode="auto">
            <a:xfrm>
              <a:off x="5486400" y="6361876"/>
              <a:ext cx="88900" cy="8890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8" name="Line 38"/>
            <p:cNvSpPr>
              <a:spLocks noChangeShapeType="1"/>
            </p:cNvSpPr>
            <p:nvPr/>
          </p:nvSpPr>
          <p:spPr bwMode="auto">
            <a:xfrm flipV="1">
              <a:off x="5476875" y="6266626"/>
              <a:ext cx="47625" cy="10953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9" name="Line 39"/>
            <p:cNvSpPr>
              <a:spLocks noChangeShapeType="1"/>
            </p:cNvSpPr>
            <p:nvPr/>
          </p:nvSpPr>
          <p:spPr bwMode="auto">
            <a:xfrm flipV="1">
              <a:off x="5581650" y="6328538"/>
              <a:ext cx="47625" cy="10953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0" name="Arc 40"/>
            <p:cNvSpPr>
              <a:spLocks/>
            </p:cNvSpPr>
            <p:nvPr/>
          </p:nvSpPr>
          <p:spPr bwMode="auto">
            <a:xfrm>
              <a:off x="6281738" y="5845938"/>
              <a:ext cx="358775" cy="352425"/>
            </a:xfrm>
            <a:custGeom>
              <a:avLst/>
              <a:gdLst>
                <a:gd name="T0" fmla="*/ 0 w 43200"/>
                <a:gd name="T1" fmla="*/ 0 h 43200"/>
                <a:gd name="T2" fmla="*/ 0 w 43200"/>
                <a:gd name="T3" fmla="*/ 0 h 43200"/>
                <a:gd name="T4" fmla="*/ 0 w 43200"/>
                <a:gd name="T5" fmla="*/ 0 h 43200"/>
                <a:gd name="T6" fmla="*/ 0 60000 65536"/>
                <a:gd name="T7" fmla="*/ 0 60000 65536"/>
                <a:gd name="T8" fmla="*/ 0 60000 65536"/>
                <a:gd name="T9" fmla="*/ 0 w 43200"/>
                <a:gd name="T10" fmla="*/ 0 h 43200"/>
                <a:gd name="T11" fmla="*/ 43200 w 43200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43200" fill="none" extrusionOk="0">
                  <a:moveTo>
                    <a:pt x="34561" y="38878"/>
                  </a:moveTo>
                  <a:cubicBezTo>
                    <a:pt x="30822" y="41683"/>
                    <a:pt x="26274" y="43199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4285"/>
                    <a:pt x="42699" y="26947"/>
                    <a:pt x="41723" y="29449"/>
                  </a:cubicBezTo>
                </a:path>
                <a:path w="43200" h="43200" stroke="0" extrusionOk="0">
                  <a:moveTo>
                    <a:pt x="34561" y="38878"/>
                  </a:moveTo>
                  <a:cubicBezTo>
                    <a:pt x="30822" y="41683"/>
                    <a:pt x="26274" y="43199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4285"/>
                    <a:pt x="42699" y="26947"/>
                    <a:pt x="41723" y="29449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1" name="Rectangle 41"/>
            <p:cNvSpPr>
              <a:spLocks noChangeArrowheads="1"/>
            </p:cNvSpPr>
            <p:nvPr/>
          </p:nvSpPr>
          <p:spPr bwMode="auto">
            <a:xfrm>
              <a:off x="6696075" y="6180901"/>
              <a:ext cx="88900" cy="8890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2" name="Line 42"/>
            <p:cNvSpPr>
              <a:spLocks noChangeShapeType="1"/>
            </p:cNvSpPr>
            <p:nvPr/>
          </p:nvSpPr>
          <p:spPr bwMode="auto">
            <a:xfrm>
              <a:off x="6629400" y="6071363"/>
              <a:ext cx="157163" cy="10953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3" name="Line 43"/>
            <p:cNvSpPr>
              <a:spLocks noChangeShapeType="1"/>
            </p:cNvSpPr>
            <p:nvPr/>
          </p:nvSpPr>
          <p:spPr bwMode="auto">
            <a:xfrm>
              <a:off x="6557963" y="6161851"/>
              <a:ext cx="157163" cy="10953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4" name="Line 44"/>
            <p:cNvSpPr>
              <a:spLocks noChangeShapeType="1"/>
            </p:cNvSpPr>
            <p:nvPr/>
          </p:nvSpPr>
          <p:spPr bwMode="auto">
            <a:xfrm flipH="1" flipV="1">
              <a:off x="5680075" y="5995163"/>
              <a:ext cx="80963" cy="428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5" name="Line 45"/>
            <p:cNvSpPr>
              <a:spLocks noChangeShapeType="1"/>
            </p:cNvSpPr>
            <p:nvPr/>
          </p:nvSpPr>
          <p:spPr bwMode="auto">
            <a:xfrm flipH="1" flipV="1">
              <a:off x="6480175" y="5838001"/>
              <a:ext cx="80963" cy="428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6" name="Arc 46"/>
            <p:cNvSpPr>
              <a:spLocks/>
            </p:cNvSpPr>
            <p:nvPr/>
          </p:nvSpPr>
          <p:spPr bwMode="auto">
            <a:xfrm>
              <a:off x="6264275" y="5241101"/>
              <a:ext cx="355600" cy="352425"/>
            </a:xfrm>
            <a:custGeom>
              <a:avLst/>
              <a:gdLst>
                <a:gd name="T0" fmla="*/ 0 w 42798"/>
                <a:gd name="T1" fmla="*/ 0 h 43200"/>
                <a:gd name="T2" fmla="*/ 0 w 42798"/>
                <a:gd name="T3" fmla="*/ 0 h 43200"/>
                <a:gd name="T4" fmla="*/ 0 w 42798"/>
                <a:gd name="T5" fmla="*/ 0 h 43200"/>
                <a:gd name="T6" fmla="*/ 0 60000 65536"/>
                <a:gd name="T7" fmla="*/ 0 60000 65536"/>
                <a:gd name="T8" fmla="*/ 0 60000 65536"/>
                <a:gd name="T9" fmla="*/ 0 w 42798"/>
                <a:gd name="T10" fmla="*/ 0 h 43200"/>
                <a:gd name="T11" fmla="*/ 42798 w 42798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2798" h="43200" fill="none" extrusionOk="0">
                  <a:moveTo>
                    <a:pt x="41908" y="28958"/>
                  </a:moveTo>
                  <a:cubicBezTo>
                    <a:pt x="38810" y="37506"/>
                    <a:pt x="30692" y="43199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1930" y="-1"/>
                    <a:pt x="40814" y="7314"/>
                    <a:pt x="42797" y="17452"/>
                  </a:cubicBezTo>
                </a:path>
                <a:path w="42798" h="43200" stroke="0" extrusionOk="0">
                  <a:moveTo>
                    <a:pt x="41908" y="28958"/>
                  </a:moveTo>
                  <a:cubicBezTo>
                    <a:pt x="38810" y="37506"/>
                    <a:pt x="30692" y="43199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1930" y="-1"/>
                    <a:pt x="40814" y="7314"/>
                    <a:pt x="42797" y="17452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7" name="Line 47"/>
            <p:cNvSpPr>
              <a:spLocks noChangeShapeType="1"/>
            </p:cNvSpPr>
            <p:nvPr/>
          </p:nvSpPr>
          <p:spPr bwMode="auto">
            <a:xfrm flipV="1">
              <a:off x="6610350" y="5379213"/>
              <a:ext cx="312738" cy="317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8" name="Line 48"/>
            <p:cNvSpPr>
              <a:spLocks noChangeShapeType="1"/>
            </p:cNvSpPr>
            <p:nvPr/>
          </p:nvSpPr>
          <p:spPr bwMode="auto">
            <a:xfrm>
              <a:off x="6605588" y="5480813"/>
              <a:ext cx="314325" cy="952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9" name="Rectangle 49"/>
            <p:cNvSpPr>
              <a:spLocks noChangeArrowheads="1"/>
            </p:cNvSpPr>
            <p:nvPr/>
          </p:nvSpPr>
          <p:spPr bwMode="auto">
            <a:xfrm>
              <a:off x="6862763" y="5390326"/>
              <a:ext cx="103188" cy="8890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b="1"/>
            </a:p>
          </p:txBody>
        </p:sp>
        <p:sp>
          <p:nvSpPr>
            <p:cNvPr id="3110" name="Rectangle 50"/>
            <p:cNvSpPr>
              <a:spLocks noChangeArrowheads="1"/>
            </p:cNvSpPr>
            <p:nvPr/>
          </p:nvSpPr>
          <p:spPr bwMode="auto">
            <a:xfrm>
              <a:off x="6205538" y="4161601"/>
              <a:ext cx="103188" cy="8890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b="1"/>
            </a:p>
          </p:txBody>
        </p:sp>
        <p:sp>
          <p:nvSpPr>
            <p:cNvPr id="3111" name="Arc 51"/>
            <p:cNvSpPr>
              <a:spLocks/>
            </p:cNvSpPr>
            <p:nvPr/>
          </p:nvSpPr>
          <p:spPr bwMode="auto">
            <a:xfrm>
              <a:off x="6111875" y="4361626"/>
              <a:ext cx="358775" cy="347663"/>
            </a:xfrm>
            <a:custGeom>
              <a:avLst/>
              <a:gdLst>
                <a:gd name="T0" fmla="*/ 0 w 43200"/>
                <a:gd name="T1" fmla="*/ 0 h 42620"/>
                <a:gd name="T2" fmla="*/ 0 w 43200"/>
                <a:gd name="T3" fmla="*/ 0 h 42620"/>
                <a:gd name="T4" fmla="*/ 0 w 43200"/>
                <a:gd name="T5" fmla="*/ 0 h 42620"/>
                <a:gd name="T6" fmla="*/ 0 60000 65536"/>
                <a:gd name="T7" fmla="*/ 0 60000 65536"/>
                <a:gd name="T8" fmla="*/ 0 60000 65536"/>
                <a:gd name="T9" fmla="*/ 0 w 43200"/>
                <a:gd name="T10" fmla="*/ 0 h 42620"/>
                <a:gd name="T11" fmla="*/ 43200 w 43200"/>
                <a:gd name="T12" fmla="*/ 42620 h 4262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42620" fill="none" extrusionOk="0">
                  <a:moveTo>
                    <a:pt x="26573" y="0"/>
                  </a:moveTo>
                  <a:cubicBezTo>
                    <a:pt x="36318" y="2306"/>
                    <a:pt x="43200" y="11006"/>
                    <a:pt x="43200" y="21020"/>
                  </a:cubicBezTo>
                  <a:cubicBezTo>
                    <a:pt x="43200" y="32949"/>
                    <a:pt x="33529" y="42620"/>
                    <a:pt x="21600" y="42620"/>
                  </a:cubicBezTo>
                  <a:cubicBezTo>
                    <a:pt x="9670" y="42620"/>
                    <a:pt x="0" y="32949"/>
                    <a:pt x="0" y="21020"/>
                  </a:cubicBezTo>
                  <a:cubicBezTo>
                    <a:pt x="-1" y="12019"/>
                    <a:pt x="5580" y="3963"/>
                    <a:pt x="14005" y="798"/>
                  </a:cubicBezTo>
                </a:path>
                <a:path w="43200" h="42620" stroke="0" extrusionOk="0">
                  <a:moveTo>
                    <a:pt x="26573" y="0"/>
                  </a:moveTo>
                  <a:cubicBezTo>
                    <a:pt x="36318" y="2306"/>
                    <a:pt x="43200" y="11006"/>
                    <a:pt x="43200" y="21020"/>
                  </a:cubicBezTo>
                  <a:cubicBezTo>
                    <a:pt x="43200" y="32949"/>
                    <a:pt x="33529" y="42620"/>
                    <a:pt x="21600" y="42620"/>
                  </a:cubicBezTo>
                  <a:cubicBezTo>
                    <a:pt x="9670" y="42620"/>
                    <a:pt x="0" y="32949"/>
                    <a:pt x="0" y="21020"/>
                  </a:cubicBezTo>
                  <a:cubicBezTo>
                    <a:pt x="-1" y="12019"/>
                    <a:pt x="5580" y="3963"/>
                    <a:pt x="14005" y="798"/>
                  </a:cubicBezTo>
                  <a:lnTo>
                    <a:pt x="21600" y="2102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2" name="Line 52"/>
            <p:cNvSpPr>
              <a:spLocks noChangeShapeType="1"/>
            </p:cNvSpPr>
            <p:nvPr/>
          </p:nvSpPr>
          <p:spPr bwMode="auto">
            <a:xfrm>
              <a:off x="6310313" y="4194938"/>
              <a:ext cx="23813" cy="1666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13" name="Line 53"/>
            <p:cNvSpPr>
              <a:spLocks noChangeShapeType="1"/>
            </p:cNvSpPr>
            <p:nvPr/>
          </p:nvSpPr>
          <p:spPr bwMode="auto">
            <a:xfrm>
              <a:off x="6200775" y="4204463"/>
              <a:ext cx="23813" cy="1666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14" name="Line 54"/>
            <p:cNvSpPr>
              <a:spLocks noChangeShapeType="1"/>
            </p:cNvSpPr>
            <p:nvPr/>
          </p:nvSpPr>
          <p:spPr bwMode="auto">
            <a:xfrm flipH="1" flipV="1">
              <a:off x="6499225" y="5247451"/>
              <a:ext cx="80963" cy="428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15" name="Line 55"/>
            <p:cNvSpPr>
              <a:spLocks noChangeShapeType="1"/>
            </p:cNvSpPr>
            <p:nvPr/>
          </p:nvSpPr>
          <p:spPr bwMode="auto">
            <a:xfrm flipH="1" flipV="1">
              <a:off x="6365875" y="4385438"/>
              <a:ext cx="80963" cy="428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6259286" y="3503220"/>
              <a:ext cx="215537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latin typeface="Arial" pitchFamily="34" charset="0"/>
                  <a:cs typeface="Arial" pitchFamily="34" charset="0"/>
                </a:rPr>
                <a:t>The function </a:t>
              </a:r>
              <a:r>
                <a:rPr lang="en-US" sz="1400" i="1" dirty="0">
                  <a:cs typeface="Times New Roman" pitchFamily="18" charset="0"/>
                </a:rPr>
                <a:t>f </a:t>
              </a:r>
              <a:r>
                <a:rPr lang="en-US" sz="1400" dirty="0">
                  <a:latin typeface="Arial" pitchFamily="34" charset="0"/>
                  <a:cs typeface="Arial" pitchFamily="34" charset="0"/>
                </a:rPr>
                <a:t> is analytic inside this region.</a:t>
              </a:r>
            </a:p>
          </p:txBody>
        </p:sp>
        <p:cxnSp>
          <p:nvCxnSpPr>
            <p:cNvPr id="64" name="Straight Arrow Connector 63"/>
            <p:cNvCxnSpPr/>
            <p:nvPr/>
          </p:nvCxnSpPr>
          <p:spPr>
            <a:xfrm flipH="1">
              <a:off x="6780810" y="4061361"/>
              <a:ext cx="486889" cy="617517"/>
            </a:xfrm>
            <a:prstGeom prst="straightConnector1">
              <a:avLst/>
            </a:prstGeom>
            <a:ln w="19050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3132" name="Object 6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423553115"/>
                </p:ext>
              </p:extLst>
            </p:nvPr>
          </p:nvGraphicFramePr>
          <p:xfrm>
            <a:off x="7478158" y="4198077"/>
            <a:ext cx="998538" cy="5619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92" name="Equation" r:id="rId7" imgW="634680" imgH="355320" progId="Equation.DSMT4">
                    <p:embed/>
                  </p:oleObj>
                </mc:Choice>
                <mc:Fallback>
                  <p:oleObj name="Equation" r:id="rId7" imgW="634680" imgH="355320" progId="Equation.DSMT4">
                    <p:embed/>
                    <p:pic>
                      <p:nvPicPr>
                        <p:cNvPr id="0" name="Picture 26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478158" y="4198077"/>
                          <a:ext cx="998538" cy="5619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99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133" name="Object 6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66276284"/>
                </p:ext>
              </p:extLst>
            </p:nvPr>
          </p:nvGraphicFramePr>
          <p:xfrm>
            <a:off x="5877021" y="5363303"/>
            <a:ext cx="419100" cy="3619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93" name="Equation" r:id="rId9" imgW="266400" imgH="228600" progId="Equation.DSMT4">
                    <p:embed/>
                  </p:oleObj>
                </mc:Choice>
                <mc:Fallback>
                  <p:oleObj name="Equation" r:id="rId9" imgW="266400" imgH="228600" progId="Equation.DSMT4">
                    <p:embed/>
                    <p:pic>
                      <p:nvPicPr>
                        <p:cNvPr id="0" name="Picture 26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877021" y="5363303"/>
                          <a:ext cx="419100" cy="3619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99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134" name="Object 6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164605389"/>
                </p:ext>
              </p:extLst>
            </p:nvPr>
          </p:nvGraphicFramePr>
          <p:xfrm>
            <a:off x="5086828" y="5750021"/>
            <a:ext cx="458787" cy="3619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94" name="Equation" r:id="rId11" imgW="291960" imgH="228600" progId="Equation.DSMT4">
                    <p:embed/>
                  </p:oleObj>
                </mc:Choice>
                <mc:Fallback>
                  <p:oleObj name="Equation" r:id="rId11" imgW="291960" imgH="228600" progId="Equation.DSMT4">
                    <p:embed/>
                    <p:pic>
                      <p:nvPicPr>
                        <p:cNvPr id="0" name="Picture 27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086828" y="5750021"/>
                          <a:ext cx="458787" cy="3619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99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135" name="Object 6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02769374"/>
                </p:ext>
              </p:extLst>
            </p:nvPr>
          </p:nvGraphicFramePr>
          <p:xfrm>
            <a:off x="5948363" y="6100285"/>
            <a:ext cx="439737" cy="3619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95" name="Equation" r:id="rId13" imgW="279360" imgH="228600" progId="Equation.DSMT4">
                    <p:embed/>
                  </p:oleObj>
                </mc:Choice>
                <mc:Fallback>
                  <p:oleObj name="Equation" r:id="rId13" imgW="279360" imgH="228600" progId="Equation.DSMT4">
                    <p:embed/>
                    <p:pic>
                      <p:nvPicPr>
                        <p:cNvPr id="0" name="Picture 27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948363" y="6100285"/>
                          <a:ext cx="439737" cy="3619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99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136" name="Object 6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908606595"/>
                </p:ext>
              </p:extLst>
            </p:nvPr>
          </p:nvGraphicFramePr>
          <p:xfrm>
            <a:off x="5924264" y="4716558"/>
            <a:ext cx="458787" cy="3619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96" name="Equation" r:id="rId15" imgW="291960" imgH="228600" progId="Equation.DSMT4">
                    <p:embed/>
                  </p:oleObj>
                </mc:Choice>
                <mc:Fallback>
                  <p:oleObj name="Equation" r:id="rId15" imgW="291960" imgH="228600" progId="Equation.DSMT4">
                    <p:embed/>
                    <p:pic>
                      <p:nvPicPr>
                        <p:cNvPr id="0" name="Picture 27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924264" y="4716558"/>
                          <a:ext cx="458787" cy="3619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99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137" name="Object 6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22536913"/>
                </p:ext>
              </p:extLst>
            </p:nvPr>
          </p:nvGraphicFramePr>
          <p:xfrm>
            <a:off x="7360600" y="5653788"/>
            <a:ext cx="198438" cy="2206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97" name="Equation" r:id="rId17" imgW="126835" imgH="139518" progId="Equation.DSMT4">
                    <p:embed/>
                  </p:oleObj>
                </mc:Choice>
                <mc:Fallback>
                  <p:oleObj name="Equation" r:id="rId17" imgW="126835" imgH="139518" progId="Equation.DSMT4">
                    <p:embed/>
                    <p:pic>
                      <p:nvPicPr>
                        <p:cNvPr id="0" name="Picture 27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360600" y="5653788"/>
                          <a:ext cx="198438" cy="22066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99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138" name="Object 6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322586963"/>
                </p:ext>
              </p:extLst>
            </p:nvPr>
          </p:nvGraphicFramePr>
          <p:xfrm>
            <a:off x="5793550" y="3672713"/>
            <a:ext cx="217488" cy="2603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98" name="Equation" r:id="rId19" imgW="139579" imgH="164957" progId="Equation.DSMT4">
                    <p:embed/>
                  </p:oleObj>
                </mc:Choice>
                <mc:Fallback>
                  <p:oleObj name="Equation" r:id="rId19" imgW="139579" imgH="164957" progId="Equation.DSMT4">
                    <p:embed/>
                    <p:pic>
                      <p:nvPicPr>
                        <p:cNvPr id="0" name="Picture 27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793550" y="3672713"/>
                          <a:ext cx="217488" cy="2603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99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78" name="Group 77"/>
          <p:cNvGrpSpPr/>
          <p:nvPr/>
        </p:nvGrpSpPr>
        <p:grpSpPr>
          <a:xfrm>
            <a:off x="912813" y="3599482"/>
            <a:ext cx="2737264" cy="3090472"/>
            <a:chOff x="912813" y="3599482"/>
            <a:chExt cx="2737264" cy="3090472"/>
          </a:xfrm>
        </p:grpSpPr>
        <p:sp>
          <p:nvSpPr>
            <p:cNvPr id="3116" name="Line 6"/>
            <p:cNvSpPr>
              <a:spLocks noChangeShapeType="1"/>
            </p:cNvSpPr>
            <p:nvPr/>
          </p:nvSpPr>
          <p:spPr bwMode="auto">
            <a:xfrm>
              <a:off x="1971675" y="3940630"/>
              <a:ext cx="0" cy="27493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17" name="Line 7"/>
            <p:cNvSpPr>
              <a:spLocks noChangeShapeType="1"/>
            </p:cNvSpPr>
            <p:nvPr/>
          </p:nvSpPr>
          <p:spPr bwMode="auto">
            <a:xfrm>
              <a:off x="1209675" y="5710238"/>
              <a:ext cx="21336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0" name="Oval 10"/>
            <p:cNvSpPr>
              <a:spLocks noChangeArrowheads="1"/>
            </p:cNvSpPr>
            <p:nvPr/>
          </p:nvSpPr>
          <p:spPr bwMode="auto">
            <a:xfrm>
              <a:off x="2327275" y="4452938"/>
              <a:ext cx="76200" cy="7620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2" name="Freeform 12"/>
            <p:cNvSpPr>
              <a:spLocks/>
            </p:cNvSpPr>
            <p:nvPr/>
          </p:nvSpPr>
          <p:spPr bwMode="auto">
            <a:xfrm>
              <a:off x="912813" y="4122738"/>
              <a:ext cx="2697162" cy="2451100"/>
            </a:xfrm>
            <a:custGeom>
              <a:avLst/>
              <a:gdLst>
                <a:gd name="T0" fmla="*/ 701 w 715"/>
                <a:gd name="T1" fmla="*/ 6344 h 744"/>
                <a:gd name="T2" fmla="*/ 2134 w 715"/>
                <a:gd name="T3" fmla="*/ 11022 h 744"/>
                <a:gd name="T4" fmla="*/ 11582 w 715"/>
                <a:gd name="T5" fmla="*/ 13649 h 744"/>
                <a:gd name="T6" fmla="*/ 17696 w 715"/>
                <a:gd name="T7" fmla="*/ 10090 h 744"/>
                <a:gd name="T8" fmla="*/ 17696 w 715"/>
                <a:gd name="T9" fmla="*/ 5639 h 744"/>
                <a:gd name="T10" fmla="*/ 22287 w 715"/>
                <a:gd name="T11" fmla="*/ 2968 h 744"/>
                <a:gd name="T12" fmla="*/ 14635 w 715"/>
                <a:gd name="T13" fmla="*/ 293 h 744"/>
                <a:gd name="T14" fmla="*/ 6979 w 715"/>
                <a:gd name="T15" fmla="*/ 1189 h 744"/>
                <a:gd name="T16" fmla="*/ 6249 w 715"/>
                <a:gd name="T17" fmla="*/ 4566 h 744"/>
                <a:gd name="T18" fmla="*/ 701 w 715"/>
                <a:gd name="T19" fmla="*/ 6344 h 74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715"/>
                <a:gd name="T31" fmla="*/ 0 h 744"/>
                <a:gd name="T32" fmla="*/ 715 w 715"/>
                <a:gd name="T33" fmla="*/ 744 h 74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715" h="744">
                  <a:moveTo>
                    <a:pt x="22" y="342"/>
                  </a:moveTo>
                  <a:cubicBezTo>
                    <a:pt x="0" y="400"/>
                    <a:pt x="10" y="528"/>
                    <a:pt x="67" y="594"/>
                  </a:cubicBezTo>
                  <a:cubicBezTo>
                    <a:pt x="124" y="660"/>
                    <a:pt x="282" y="744"/>
                    <a:pt x="363" y="736"/>
                  </a:cubicBezTo>
                  <a:cubicBezTo>
                    <a:pt x="444" y="728"/>
                    <a:pt x="523" y="616"/>
                    <a:pt x="555" y="544"/>
                  </a:cubicBezTo>
                  <a:cubicBezTo>
                    <a:pt x="587" y="472"/>
                    <a:pt x="531" y="368"/>
                    <a:pt x="555" y="304"/>
                  </a:cubicBezTo>
                  <a:cubicBezTo>
                    <a:pt x="579" y="240"/>
                    <a:pt x="715" y="208"/>
                    <a:pt x="699" y="160"/>
                  </a:cubicBezTo>
                  <a:cubicBezTo>
                    <a:pt x="683" y="112"/>
                    <a:pt x="539" y="32"/>
                    <a:pt x="459" y="16"/>
                  </a:cubicBezTo>
                  <a:cubicBezTo>
                    <a:pt x="379" y="0"/>
                    <a:pt x="263" y="26"/>
                    <a:pt x="219" y="64"/>
                  </a:cubicBezTo>
                  <a:cubicBezTo>
                    <a:pt x="175" y="102"/>
                    <a:pt x="229" y="200"/>
                    <a:pt x="196" y="246"/>
                  </a:cubicBezTo>
                  <a:cubicBezTo>
                    <a:pt x="163" y="292"/>
                    <a:pt x="44" y="284"/>
                    <a:pt x="22" y="342"/>
                  </a:cubicBez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4" name="Line 14"/>
            <p:cNvSpPr>
              <a:spLocks noChangeShapeType="1"/>
            </p:cNvSpPr>
            <p:nvPr/>
          </p:nvSpPr>
          <p:spPr bwMode="auto">
            <a:xfrm flipH="1" flipV="1">
              <a:off x="2984500" y="4265613"/>
              <a:ext cx="257175" cy="1238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8" name="Oval 18"/>
            <p:cNvSpPr>
              <a:spLocks noChangeArrowheads="1"/>
            </p:cNvSpPr>
            <p:nvPr/>
          </p:nvSpPr>
          <p:spPr bwMode="auto">
            <a:xfrm>
              <a:off x="2479675" y="5329238"/>
              <a:ext cx="76200" cy="7620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9" name="Oval 19"/>
            <p:cNvSpPr>
              <a:spLocks noChangeArrowheads="1"/>
            </p:cNvSpPr>
            <p:nvPr/>
          </p:nvSpPr>
          <p:spPr bwMode="auto">
            <a:xfrm>
              <a:off x="2505075" y="5938838"/>
              <a:ext cx="76200" cy="7620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0" name="Oval 20"/>
            <p:cNvSpPr>
              <a:spLocks noChangeArrowheads="1"/>
            </p:cNvSpPr>
            <p:nvPr/>
          </p:nvSpPr>
          <p:spPr bwMode="auto">
            <a:xfrm>
              <a:off x="1679575" y="6078538"/>
              <a:ext cx="76200" cy="7620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71" name="Object 65"/>
            <p:cNvGraphicFramePr>
              <a:graphicFrameLocks noChangeAspect="1"/>
            </p:cNvGraphicFramePr>
            <p:nvPr/>
          </p:nvGraphicFramePr>
          <p:xfrm>
            <a:off x="3451639" y="5628058"/>
            <a:ext cx="198438" cy="2206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99" name="Equation" r:id="rId21" imgW="126835" imgH="139518" progId="Equation.DSMT4">
                    <p:embed/>
                  </p:oleObj>
                </mc:Choice>
                <mc:Fallback>
                  <p:oleObj name="Equation" r:id="rId21" imgW="126835" imgH="139518" progId="Equation.DSMT4">
                    <p:embed/>
                    <p:pic>
                      <p:nvPicPr>
                        <p:cNvPr id="0" name="Picture 27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51639" y="5628058"/>
                          <a:ext cx="198438" cy="22066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99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2" name="Object 66"/>
            <p:cNvGraphicFramePr>
              <a:graphicFrameLocks noChangeAspect="1"/>
            </p:cNvGraphicFramePr>
            <p:nvPr/>
          </p:nvGraphicFramePr>
          <p:xfrm>
            <a:off x="1860838" y="3599482"/>
            <a:ext cx="217488" cy="2603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00" name="Equation" r:id="rId22" imgW="139579" imgH="164957" progId="Equation.DSMT4">
                    <p:embed/>
                  </p:oleObj>
                </mc:Choice>
                <mc:Fallback>
                  <p:oleObj name="Equation" r:id="rId22" imgW="139579" imgH="164957" progId="Equation.DSMT4">
                    <p:embed/>
                    <p:pic>
                      <p:nvPicPr>
                        <p:cNvPr id="0" name="Picture 27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60838" y="3599482"/>
                          <a:ext cx="217488" cy="2603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99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3" name="Object 60"/>
            <p:cNvGraphicFramePr>
              <a:graphicFrameLocks noChangeAspect="1"/>
            </p:cNvGraphicFramePr>
            <p:nvPr/>
          </p:nvGraphicFramePr>
          <p:xfrm>
            <a:off x="3292661" y="4034663"/>
            <a:ext cx="239712" cy="2809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01" name="Equation" r:id="rId23" imgW="152202" imgH="177569" progId="Equation.DSMT4">
                    <p:embed/>
                  </p:oleObj>
                </mc:Choice>
                <mc:Fallback>
                  <p:oleObj name="Equation" r:id="rId23" imgW="152202" imgH="177569" progId="Equation.DSMT4">
                    <p:embed/>
                    <p:pic>
                      <p:nvPicPr>
                        <p:cNvPr id="0" name="Picture 27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92661" y="4034663"/>
                          <a:ext cx="239712" cy="28098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99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4" name="Object 60"/>
            <p:cNvGraphicFramePr>
              <a:graphicFrameLocks noChangeAspect="1"/>
            </p:cNvGraphicFramePr>
            <p:nvPr/>
          </p:nvGraphicFramePr>
          <p:xfrm>
            <a:off x="2603500" y="5003800"/>
            <a:ext cx="239713" cy="3603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02" name="Equation" r:id="rId25" imgW="152334" imgH="228501" progId="Equation.DSMT4">
                    <p:embed/>
                  </p:oleObj>
                </mc:Choice>
                <mc:Fallback>
                  <p:oleObj name="Equation" r:id="rId25" imgW="152334" imgH="228501" progId="Equation.DSMT4">
                    <p:embed/>
                    <p:pic>
                      <p:nvPicPr>
                        <p:cNvPr id="0" name="Picture 27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03500" y="5003800"/>
                          <a:ext cx="239713" cy="36036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99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143" name="Object 71"/>
            <p:cNvGraphicFramePr>
              <a:graphicFrameLocks noChangeAspect="1"/>
            </p:cNvGraphicFramePr>
            <p:nvPr/>
          </p:nvGraphicFramePr>
          <p:xfrm>
            <a:off x="1416050" y="5797550"/>
            <a:ext cx="258763" cy="3603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03" name="Equation" r:id="rId27" imgW="165028" imgH="228501" progId="Equation.DSMT4">
                    <p:embed/>
                  </p:oleObj>
                </mc:Choice>
                <mc:Fallback>
                  <p:oleObj name="Equation" r:id="rId27" imgW="165028" imgH="228501" progId="Equation.DSMT4">
                    <p:embed/>
                    <p:pic>
                      <p:nvPicPr>
                        <p:cNvPr id="0" name="Picture 27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16050" y="5797550"/>
                          <a:ext cx="258763" cy="36036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99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144" name="Object 72"/>
            <p:cNvGraphicFramePr>
              <a:graphicFrameLocks noChangeAspect="1"/>
            </p:cNvGraphicFramePr>
            <p:nvPr/>
          </p:nvGraphicFramePr>
          <p:xfrm>
            <a:off x="2211388" y="5880100"/>
            <a:ext cx="258762" cy="3603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04" name="Equation" r:id="rId29" imgW="165028" imgH="228501" progId="Equation.DSMT4">
                    <p:embed/>
                  </p:oleObj>
                </mc:Choice>
                <mc:Fallback>
                  <p:oleObj name="Equation" r:id="rId29" imgW="165028" imgH="228501" progId="Equation.DSMT4">
                    <p:embed/>
                    <p:pic>
                      <p:nvPicPr>
                        <p:cNvPr id="0" name="Picture 28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11388" y="5880100"/>
                          <a:ext cx="258762" cy="36036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99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145" name="Object 7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120895496"/>
                </p:ext>
              </p:extLst>
            </p:nvPr>
          </p:nvGraphicFramePr>
          <p:xfrm>
            <a:off x="2449513" y="4419600"/>
            <a:ext cx="260350" cy="3603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05" name="Equation" r:id="rId31" imgW="165028" imgH="228501" progId="Equation.DSMT4">
                    <p:embed/>
                  </p:oleObj>
                </mc:Choice>
                <mc:Fallback>
                  <p:oleObj name="Equation" r:id="rId31" imgW="165028" imgH="228501" progId="Equation.DSMT4">
                    <p:embed/>
                    <p:pic>
                      <p:nvPicPr>
                        <p:cNvPr id="0" name="Picture 28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49513" y="4419600"/>
                          <a:ext cx="260350" cy="36036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99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Text Box 3"/>
          <p:cNvSpPr txBox="1">
            <a:spLocks noChangeArrowheads="1"/>
          </p:cNvSpPr>
          <p:nvPr/>
        </p:nvSpPr>
        <p:spPr bwMode="auto">
          <a:xfrm>
            <a:off x="261257" y="1163019"/>
            <a:ext cx="8414657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solidFill>
                  <a:srgbClr val="3333FF"/>
                </a:solidFill>
                <a:latin typeface="Arial" charset="0"/>
              </a:rPr>
              <a:t>Alternatively, shrink the path, leaving only the singularities encircled: </a:t>
            </a:r>
          </a:p>
        </p:txBody>
      </p:sp>
      <p:sp>
        <p:nvSpPr>
          <p:cNvPr id="4133" name="AutoShape 60"/>
          <p:cNvSpPr>
            <a:spLocks noChangeArrowheads="1"/>
          </p:cNvSpPr>
          <p:nvPr/>
        </p:nvSpPr>
        <p:spPr bwMode="auto">
          <a:xfrm>
            <a:off x="5018088" y="3032125"/>
            <a:ext cx="2616200" cy="533400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>
                <a:latin typeface="Arial" charset="0"/>
              </a:rPr>
              <a:t>Isolated singularities at</a:t>
            </a:r>
            <a:r>
              <a:rPr lang="en-US" sz="1600" dirty="0">
                <a:latin typeface="Arial" charset="0"/>
              </a:rPr>
              <a:t> </a:t>
            </a:r>
            <a:r>
              <a:rPr lang="en-US" sz="1600" i="1" dirty="0" err="1"/>
              <a:t>z</a:t>
            </a:r>
            <a:r>
              <a:rPr lang="en-US" sz="1600" i="1" baseline="-25000" dirty="0" err="1"/>
              <a:t>n</a:t>
            </a:r>
            <a:endParaRPr lang="en-US" sz="1600" i="1" baseline="-25000" dirty="0"/>
          </a:p>
        </p:txBody>
      </p:sp>
      <p:graphicFrame>
        <p:nvGraphicFramePr>
          <p:cNvPr id="4098" name="Object 3"/>
          <p:cNvGraphicFramePr>
            <a:graphicFrameLocks noChangeAspect="1"/>
          </p:cNvGraphicFramePr>
          <p:nvPr/>
        </p:nvGraphicFramePr>
        <p:xfrm>
          <a:off x="688975" y="4843463"/>
          <a:ext cx="7791450" cy="1693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" name="Equation" r:id="rId3" imgW="4965480" imgH="1079280" progId="Equation.DSMT4">
                  <p:embed/>
                </p:oleObj>
              </mc:Choice>
              <mc:Fallback>
                <p:oleObj name="Equation" r:id="rId3" imgW="4965480" imgH="1079280" progId="Equation.DSMT4">
                  <p:embed/>
                  <p:pic>
                    <p:nvPicPr>
                      <p:cNvPr id="0" name="Picture 10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8975" y="4843463"/>
                        <a:ext cx="7791450" cy="16938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" name="Slide Number Placeholder 3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6971C5-DC4E-4568-AB5A-AAC3507487D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40" name="Rectangle 2"/>
          <p:cNvSpPr>
            <a:spLocks noGrp="1" noChangeArrowheads="1"/>
          </p:cNvSpPr>
          <p:nvPr>
            <p:ph type="title"/>
          </p:nvPr>
        </p:nvSpPr>
        <p:spPr>
          <a:xfrm>
            <a:off x="649514" y="0"/>
            <a:ext cx="7772400" cy="74814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The Residue Theorem (cont.)</a:t>
            </a:r>
          </a:p>
        </p:txBody>
      </p:sp>
      <p:grpSp>
        <p:nvGrpSpPr>
          <p:cNvPr id="48" name="Group 47"/>
          <p:cNvGrpSpPr/>
          <p:nvPr/>
        </p:nvGrpSpPr>
        <p:grpSpPr>
          <a:xfrm>
            <a:off x="1924713" y="2063359"/>
            <a:ext cx="2722891" cy="2546456"/>
            <a:chOff x="1924713" y="2063359"/>
            <a:chExt cx="2722891" cy="2546456"/>
          </a:xfrm>
        </p:grpSpPr>
        <p:sp>
          <p:nvSpPr>
            <p:cNvPr id="4102" name="Line 21"/>
            <p:cNvSpPr>
              <a:spLocks noChangeShapeType="1"/>
            </p:cNvSpPr>
            <p:nvPr/>
          </p:nvSpPr>
          <p:spPr bwMode="auto">
            <a:xfrm>
              <a:off x="2983576" y="2552415"/>
              <a:ext cx="0" cy="20574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3" name="Line 22"/>
            <p:cNvSpPr>
              <a:spLocks noChangeShapeType="1"/>
            </p:cNvSpPr>
            <p:nvPr/>
          </p:nvSpPr>
          <p:spPr bwMode="auto">
            <a:xfrm>
              <a:off x="1931063" y="3695415"/>
              <a:ext cx="242411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6" name="Oval 25"/>
            <p:cNvSpPr>
              <a:spLocks noChangeArrowheads="1"/>
            </p:cNvSpPr>
            <p:nvPr/>
          </p:nvSpPr>
          <p:spPr bwMode="auto">
            <a:xfrm>
              <a:off x="3339176" y="2438115"/>
              <a:ext cx="76200" cy="7620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8" name="Freeform 27"/>
            <p:cNvSpPr>
              <a:spLocks/>
            </p:cNvSpPr>
            <p:nvPr/>
          </p:nvSpPr>
          <p:spPr bwMode="auto">
            <a:xfrm>
              <a:off x="1924713" y="2107915"/>
              <a:ext cx="2697163" cy="2451100"/>
            </a:xfrm>
            <a:custGeom>
              <a:avLst/>
              <a:gdLst>
                <a:gd name="T0" fmla="*/ 2147483647 w 715"/>
                <a:gd name="T1" fmla="*/ 2147483647 h 744"/>
                <a:gd name="T2" fmla="*/ 2147483647 w 715"/>
                <a:gd name="T3" fmla="*/ 2147483647 h 744"/>
                <a:gd name="T4" fmla="*/ 2147483647 w 715"/>
                <a:gd name="T5" fmla="*/ 2147483647 h 744"/>
                <a:gd name="T6" fmla="*/ 2147483647 w 715"/>
                <a:gd name="T7" fmla="*/ 2147483647 h 744"/>
                <a:gd name="T8" fmla="*/ 2147483647 w 715"/>
                <a:gd name="T9" fmla="*/ 2147483647 h 744"/>
                <a:gd name="T10" fmla="*/ 2147483647 w 715"/>
                <a:gd name="T11" fmla="*/ 2147483647 h 744"/>
                <a:gd name="T12" fmla="*/ 2147483647 w 715"/>
                <a:gd name="T13" fmla="*/ 2147483647 h 744"/>
                <a:gd name="T14" fmla="*/ 2147483647 w 715"/>
                <a:gd name="T15" fmla="*/ 2147483647 h 744"/>
                <a:gd name="T16" fmla="*/ 2147483647 w 715"/>
                <a:gd name="T17" fmla="*/ 2147483647 h 744"/>
                <a:gd name="T18" fmla="*/ 2147483647 w 715"/>
                <a:gd name="T19" fmla="*/ 2147483647 h 74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715"/>
                <a:gd name="T31" fmla="*/ 0 h 744"/>
                <a:gd name="T32" fmla="*/ 715 w 715"/>
                <a:gd name="T33" fmla="*/ 744 h 74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715" h="744">
                  <a:moveTo>
                    <a:pt x="22" y="342"/>
                  </a:moveTo>
                  <a:cubicBezTo>
                    <a:pt x="0" y="400"/>
                    <a:pt x="10" y="528"/>
                    <a:pt x="67" y="594"/>
                  </a:cubicBezTo>
                  <a:cubicBezTo>
                    <a:pt x="124" y="660"/>
                    <a:pt x="282" y="744"/>
                    <a:pt x="363" y="736"/>
                  </a:cubicBezTo>
                  <a:cubicBezTo>
                    <a:pt x="444" y="728"/>
                    <a:pt x="523" y="616"/>
                    <a:pt x="555" y="544"/>
                  </a:cubicBezTo>
                  <a:cubicBezTo>
                    <a:pt x="587" y="472"/>
                    <a:pt x="531" y="368"/>
                    <a:pt x="555" y="304"/>
                  </a:cubicBezTo>
                  <a:cubicBezTo>
                    <a:pt x="579" y="240"/>
                    <a:pt x="715" y="208"/>
                    <a:pt x="699" y="160"/>
                  </a:cubicBezTo>
                  <a:cubicBezTo>
                    <a:pt x="683" y="112"/>
                    <a:pt x="539" y="32"/>
                    <a:pt x="459" y="16"/>
                  </a:cubicBezTo>
                  <a:cubicBezTo>
                    <a:pt x="379" y="0"/>
                    <a:pt x="263" y="26"/>
                    <a:pt x="219" y="64"/>
                  </a:cubicBezTo>
                  <a:cubicBezTo>
                    <a:pt x="175" y="102"/>
                    <a:pt x="229" y="200"/>
                    <a:pt x="196" y="246"/>
                  </a:cubicBezTo>
                  <a:cubicBezTo>
                    <a:pt x="163" y="292"/>
                    <a:pt x="44" y="284"/>
                    <a:pt x="22" y="342"/>
                  </a:cubicBez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0" name="Line 29"/>
            <p:cNvSpPr>
              <a:spLocks noChangeShapeType="1"/>
            </p:cNvSpPr>
            <p:nvPr/>
          </p:nvSpPr>
          <p:spPr bwMode="auto">
            <a:xfrm flipH="1" flipV="1">
              <a:off x="3890038" y="2217267"/>
              <a:ext cx="123825" cy="587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4" name="Oval 33"/>
            <p:cNvSpPr>
              <a:spLocks noChangeArrowheads="1"/>
            </p:cNvSpPr>
            <p:nvPr/>
          </p:nvSpPr>
          <p:spPr bwMode="auto">
            <a:xfrm>
              <a:off x="3491576" y="3314415"/>
              <a:ext cx="76200" cy="7620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5" name="Oval 34"/>
            <p:cNvSpPr>
              <a:spLocks noChangeArrowheads="1"/>
            </p:cNvSpPr>
            <p:nvPr/>
          </p:nvSpPr>
          <p:spPr bwMode="auto">
            <a:xfrm>
              <a:off x="3516976" y="3924015"/>
              <a:ext cx="76200" cy="7620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6" name="Oval 35"/>
            <p:cNvSpPr>
              <a:spLocks noChangeArrowheads="1"/>
            </p:cNvSpPr>
            <p:nvPr/>
          </p:nvSpPr>
          <p:spPr bwMode="auto">
            <a:xfrm>
              <a:off x="2704176" y="4087528"/>
              <a:ext cx="76200" cy="7620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7" name="Arc 36"/>
            <p:cNvSpPr>
              <a:spLocks/>
            </p:cNvSpPr>
            <p:nvPr/>
          </p:nvSpPr>
          <p:spPr bwMode="auto">
            <a:xfrm rot="10406544">
              <a:off x="2564476" y="3944653"/>
              <a:ext cx="358775" cy="352425"/>
            </a:xfrm>
            <a:custGeom>
              <a:avLst/>
              <a:gdLst>
                <a:gd name="T0" fmla="*/ 3504501 w 43200"/>
                <a:gd name="T1" fmla="*/ 19905650 h 43200"/>
                <a:gd name="T2" fmla="*/ 0 w 43200"/>
                <a:gd name="T3" fmla="*/ 11727456 h 43200"/>
                <a:gd name="T4" fmla="*/ 12372862 w 43200"/>
                <a:gd name="T5" fmla="*/ 0 h 43200"/>
                <a:gd name="T6" fmla="*/ 24745658 w 43200"/>
                <a:gd name="T7" fmla="*/ 11727456 h 43200"/>
                <a:gd name="T8" fmla="*/ 12372862 w 43200"/>
                <a:gd name="T9" fmla="*/ 23454846 h 43200"/>
                <a:gd name="T10" fmla="*/ 5717279 w 43200"/>
                <a:gd name="T11" fmla="*/ 21743513 h 43200"/>
                <a:gd name="T12" fmla="*/ 12372862 w 43200"/>
                <a:gd name="T13" fmla="*/ 11727456 h 43200"/>
                <a:gd name="T14" fmla="*/ 3504501 w 43200"/>
                <a:gd name="T15" fmla="*/ 19905650 h 432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3200"/>
                <a:gd name="T25" fmla="*/ 0 h 43200"/>
                <a:gd name="T26" fmla="*/ 43200 w 43200"/>
                <a:gd name="T27" fmla="*/ 43200 h 432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3200" h="43200" fill="none" extrusionOk="0">
                  <a:moveTo>
                    <a:pt x="6118" y="36663"/>
                  </a:moveTo>
                  <a:cubicBezTo>
                    <a:pt x="2195" y="32630"/>
                    <a:pt x="0" y="27226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20230" y="43200"/>
                    <a:pt x="18863" y="43069"/>
                    <a:pt x="17519" y="42810"/>
                  </a:cubicBezTo>
                </a:path>
                <a:path w="43200" h="43200" stroke="0" extrusionOk="0">
                  <a:moveTo>
                    <a:pt x="6118" y="36663"/>
                  </a:moveTo>
                  <a:cubicBezTo>
                    <a:pt x="2195" y="32630"/>
                    <a:pt x="0" y="27226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20230" y="43200"/>
                    <a:pt x="11325" y="40307"/>
                    <a:pt x="9981" y="40048"/>
                  </a:cubicBezTo>
                  <a:lnTo>
                    <a:pt x="21600" y="21600"/>
                  </a:lnTo>
                  <a:lnTo>
                    <a:pt x="6118" y="36663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8" name="Line 38"/>
            <p:cNvSpPr>
              <a:spLocks noChangeShapeType="1"/>
            </p:cNvSpPr>
            <p:nvPr/>
          </p:nvSpPr>
          <p:spPr bwMode="auto">
            <a:xfrm flipV="1">
              <a:off x="2756563" y="3687478"/>
              <a:ext cx="163513" cy="26511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9" name="Line 39"/>
            <p:cNvSpPr>
              <a:spLocks noChangeShapeType="1"/>
            </p:cNvSpPr>
            <p:nvPr/>
          </p:nvSpPr>
          <p:spPr bwMode="auto">
            <a:xfrm flipV="1">
              <a:off x="2861338" y="3730340"/>
              <a:ext cx="150813" cy="2651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20" name="Arc 40"/>
            <p:cNvSpPr>
              <a:spLocks/>
            </p:cNvSpPr>
            <p:nvPr/>
          </p:nvSpPr>
          <p:spPr bwMode="auto">
            <a:xfrm rot="11004358">
              <a:off x="3374101" y="3792253"/>
              <a:ext cx="358775" cy="352425"/>
            </a:xfrm>
            <a:custGeom>
              <a:avLst/>
              <a:gdLst>
                <a:gd name="T0" fmla="*/ 548 w 43200"/>
                <a:gd name="T1" fmla="*/ 530 h 43200"/>
                <a:gd name="T2" fmla="*/ 548 w 43200"/>
                <a:gd name="T3" fmla="*/ 530 h 43200"/>
                <a:gd name="T4" fmla="*/ 548 w 43200"/>
                <a:gd name="T5" fmla="*/ 530 h 43200"/>
                <a:gd name="T6" fmla="*/ 0 60000 65536"/>
                <a:gd name="T7" fmla="*/ 0 60000 65536"/>
                <a:gd name="T8" fmla="*/ 0 60000 65536"/>
                <a:gd name="T9" fmla="*/ 0 w 43200"/>
                <a:gd name="T10" fmla="*/ 0 h 43200"/>
                <a:gd name="T11" fmla="*/ 43200 w 43200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43200" fill="none" extrusionOk="0">
                  <a:moveTo>
                    <a:pt x="34561" y="38878"/>
                  </a:moveTo>
                  <a:cubicBezTo>
                    <a:pt x="30822" y="41683"/>
                    <a:pt x="26274" y="43199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4285"/>
                    <a:pt x="42699" y="26947"/>
                    <a:pt x="41723" y="29449"/>
                  </a:cubicBezTo>
                </a:path>
                <a:path w="43200" h="43200" stroke="0" extrusionOk="0">
                  <a:moveTo>
                    <a:pt x="34561" y="38878"/>
                  </a:moveTo>
                  <a:cubicBezTo>
                    <a:pt x="30822" y="41683"/>
                    <a:pt x="26274" y="43199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4285"/>
                    <a:pt x="42699" y="26947"/>
                    <a:pt x="41723" y="29449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1" name="Line 42"/>
            <p:cNvSpPr>
              <a:spLocks noChangeShapeType="1"/>
            </p:cNvSpPr>
            <p:nvPr/>
          </p:nvSpPr>
          <p:spPr bwMode="auto">
            <a:xfrm>
              <a:off x="3064538" y="3665253"/>
              <a:ext cx="403225" cy="16192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22" name="Line 43"/>
            <p:cNvSpPr>
              <a:spLocks noChangeShapeType="1"/>
            </p:cNvSpPr>
            <p:nvPr/>
          </p:nvSpPr>
          <p:spPr bwMode="auto">
            <a:xfrm>
              <a:off x="3007388" y="3738278"/>
              <a:ext cx="381000" cy="16986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23" name="Line 44"/>
            <p:cNvSpPr>
              <a:spLocks noChangeShapeType="1"/>
            </p:cNvSpPr>
            <p:nvPr/>
          </p:nvSpPr>
          <p:spPr bwMode="auto">
            <a:xfrm flipH="1">
              <a:off x="2912138" y="4093878"/>
              <a:ext cx="9525" cy="936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24" name="Line 45"/>
            <p:cNvSpPr>
              <a:spLocks noChangeShapeType="1"/>
            </p:cNvSpPr>
            <p:nvPr/>
          </p:nvSpPr>
          <p:spPr bwMode="auto">
            <a:xfrm>
              <a:off x="3572538" y="3784315"/>
              <a:ext cx="80963" cy="428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25" name="Arc 46"/>
            <p:cNvSpPr>
              <a:spLocks/>
            </p:cNvSpPr>
            <p:nvPr/>
          </p:nvSpPr>
          <p:spPr bwMode="auto">
            <a:xfrm rot="8862695">
              <a:off x="3356638" y="3187415"/>
              <a:ext cx="355600" cy="352425"/>
            </a:xfrm>
            <a:custGeom>
              <a:avLst/>
              <a:gdLst>
                <a:gd name="T0" fmla="*/ 548 w 42798"/>
                <a:gd name="T1" fmla="*/ 530 h 43200"/>
                <a:gd name="T2" fmla="*/ 548 w 42798"/>
                <a:gd name="T3" fmla="*/ 0 h 43200"/>
                <a:gd name="T4" fmla="*/ 548 w 42798"/>
                <a:gd name="T5" fmla="*/ 530 h 43200"/>
                <a:gd name="T6" fmla="*/ 0 60000 65536"/>
                <a:gd name="T7" fmla="*/ 0 60000 65536"/>
                <a:gd name="T8" fmla="*/ 0 60000 65536"/>
                <a:gd name="T9" fmla="*/ 0 w 42798"/>
                <a:gd name="T10" fmla="*/ 0 h 43200"/>
                <a:gd name="T11" fmla="*/ 42798 w 42798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2798" h="43200" fill="none" extrusionOk="0">
                  <a:moveTo>
                    <a:pt x="41908" y="28958"/>
                  </a:moveTo>
                  <a:cubicBezTo>
                    <a:pt x="38810" y="37506"/>
                    <a:pt x="30692" y="43199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1930" y="-1"/>
                    <a:pt x="40814" y="7314"/>
                    <a:pt x="42797" y="17452"/>
                  </a:cubicBezTo>
                </a:path>
                <a:path w="42798" h="43200" stroke="0" extrusionOk="0">
                  <a:moveTo>
                    <a:pt x="41908" y="28958"/>
                  </a:moveTo>
                  <a:cubicBezTo>
                    <a:pt x="38810" y="37506"/>
                    <a:pt x="30692" y="43199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1930" y="-1"/>
                    <a:pt x="40814" y="7314"/>
                    <a:pt x="42797" y="17452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6" name="Line 47"/>
            <p:cNvSpPr>
              <a:spLocks noChangeShapeType="1"/>
            </p:cNvSpPr>
            <p:nvPr/>
          </p:nvSpPr>
          <p:spPr bwMode="auto">
            <a:xfrm flipV="1">
              <a:off x="3053426" y="3393790"/>
              <a:ext cx="314325" cy="19526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27" name="Line 48"/>
            <p:cNvSpPr>
              <a:spLocks noChangeShapeType="1"/>
            </p:cNvSpPr>
            <p:nvPr/>
          </p:nvSpPr>
          <p:spPr bwMode="auto">
            <a:xfrm flipV="1">
              <a:off x="3077238" y="3493803"/>
              <a:ext cx="325438" cy="17938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28" name="Arc 51"/>
            <p:cNvSpPr>
              <a:spLocks/>
            </p:cNvSpPr>
            <p:nvPr/>
          </p:nvSpPr>
          <p:spPr bwMode="auto">
            <a:xfrm rot="11850825">
              <a:off x="3204238" y="2307940"/>
              <a:ext cx="358775" cy="347663"/>
            </a:xfrm>
            <a:custGeom>
              <a:avLst/>
              <a:gdLst>
                <a:gd name="T0" fmla="*/ 548 w 43200"/>
                <a:gd name="T1" fmla="*/ 0 h 42620"/>
                <a:gd name="T2" fmla="*/ 0 w 43200"/>
                <a:gd name="T3" fmla="*/ 0 h 42620"/>
                <a:gd name="T4" fmla="*/ 548 w 43200"/>
                <a:gd name="T5" fmla="*/ 530 h 42620"/>
                <a:gd name="T6" fmla="*/ 0 60000 65536"/>
                <a:gd name="T7" fmla="*/ 0 60000 65536"/>
                <a:gd name="T8" fmla="*/ 0 60000 65536"/>
                <a:gd name="T9" fmla="*/ 0 w 43200"/>
                <a:gd name="T10" fmla="*/ 0 h 42620"/>
                <a:gd name="T11" fmla="*/ 43200 w 43200"/>
                <a:gd name="T12" fmla="*/ 42620 h 4262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42620" fill="none" extrusionOk="0">
                  <a:moveTo>
                    <a:pt x="26573" y="0"/>
                  </a:moveTo>
                  <a:cubicBezTo>
                    <a:pt x="36318" y="2306"/>
                    <a:pt x="43200" y="11006"/>
                    <a:pt x="43200" y="21020"/>
                  </a:cubicBezTo>
                  <a:cubicBezTo>
                    <a:pt x="43200" y="32949"/>
                    <a:pt x="33529" y="42620"/>
                    <a:pt x="21600" y="42620"/>
                  </a:cubicBezTo>
                  <a:cubicBezTo>
                    <a:pt x="9670" y="42620"/>
                    <a:pt x="0" y="32949"/>
                    <a:pt x="0" y="21020"/>
                  </a:cubicBezTo>
                  <a:cubicBezTo>
                    <a:pt x="-1" y="12019"/>
                    <a:pt x="5580" y="3963"/>
                    <a:pt x="14005" y="798"/>
                  </a:cubicBezTo>
                </a:path>
                <a:path w="43200" h="42620" stroke="0" extrusionOk="0">
                  <a:moveTo>
                    <a:pt x="26573" y="0"/>
                  </a:moveTo>
                  <a:cubicBezTo>
                    <a:pt x="36318" y="2306"/>
                    <a:pt x="43200" y="11006"/>
                    <a:pt x="43200" y="21020"/>
                  </a:cubicBezTo>
                  <a:cubicBezTo>
                    <a:pt x="43200" y="32949"/>
                    <a:pt x="33529" y="42620"/>
                    <a:pt x="21600" y="42620"/>
                  </a:cubicBezTo>
                  <a:cubicBezTo>
                    <a:pt x="9670" y="42620"/>
                    <a:pt x="0" y="32949"/>
                    <a:pt x="0" y="21020"/>
                  </a:cubicBezTo>
                  <a:cubicBezTo>
                    <a:pt x="-1" y="12019"/>
                    <a:pt x="5580" y="3963"/>
                    <a:pt x="14005" y="798"/>
                  </a:cubicBezTo>
                  <a:lnTo>
                    <a:pt x="21600" y="2102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9" name="Line 52"/>
            <p:cNvSpPr>
              <a:spLocks noChangeShapeType="1"/>
            </p:cNvSpPr>
            <p:nvPr/>
          </p:nvSpPr>
          <p:spPr bwMode="auto">
            <a:xfrm flipH="1">
              <a:off x="3053426" y="2647665"/>
              <a:ext cx="338137" cy="94456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30" name="Line 53"/>
            <p:cNvSpPr>
              <a:spLocks noChangeShapeType="1"/>
            </p:cNvSpPr>
            <p:nvPr/>
          </p:nvSpPr>
          <p:spPr bwMode="auto">
            <a:xfrm flipH="1">
              <a:off x="2920076" y="2612740"/>
              <a:ext cx="361950" cy="107473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31" name="Line 54"/>
            <p:cNvSpPr>
              <a:spLocks noChangeShapeType="1"/>
            </p:cNvSpPr>
            <p:nvPr/>
          </p:nvSpPr>
          <p:spPr bwMode="auto">
            <a:xfrm>
              <a:off x="3591588" y="3193765"/>
              <a:ext cx="80963" cy="428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32" name="Line 55"/>
            <p:cNvSpPr>
              <a:spLocks noChangeShapeType="1"/>
            </p:cNvSpPr>
            <p:nvPr/>
          </p:nvSpPr>
          <p:spPr bwMode="auto">
            <a:xfrm>
              <a:off x="3458238" y="2331753"/>
              <a:ext cx="80963" cy="428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41" name="Object 65"/>
            <p:cNvGraphicFramePr>
              <a:graphicFrameLocks noChangeAspect="1"/>
            </p:cNvGraphicFramePr>
            <p:nvPr/>
          </p:nvGraphicFramePr>
          <p:xfrm>
            <a:off x="4449166" y="3597377"/>
            <a:ext cx="198438" cy="2206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07" name="Equation" r:id="rId5" imgW="126835" imgH="139518" progId="Equation.DSMT4">
                    <p:embed/>
                  </p:oleObj>
                </mc:Choice>
                <mc:Fallback>
                  <p:oleObj name="Equation" r:id="rId5" imgW="126835" imgH="139518" progId="Equation.DSMT4">
                    <p:embed/>
                    <p:pic>
                      <p:nvPicPr>
                        <p:cNvPr id="0" name="Picture 10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49166" y="3597377"/>
                          <a:ext cx="198438" cy="22066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99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2" name="Object 66"/>
            <p:cNvGraphicFramePr>
              <a:graphicFrameLocks noChangeAspect="1"/>
            </p:cNvGraphicFramePr>
            <p:nvPr/>
          </p:nvGraphicFramePr>
          <p:xfrm>
            <a:off x="2882116" y="2269445"/>
            <a:ext cx="217488" cy="2603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08" name="Equation" r:id="rId7" imgW="139579" imgH="164957" progId="Equation.DSMT4">
                    <p:embed/>
                  </p:oleObj>
                </mc:Choice>
                <mc:Fallback>
                  <p:oleObj name="Equation" r:id="rId7" imgW="139579" imgH="164957" progId="Equation.DSMT4">
                    <p:embed/>
                    <p:pic>
                      <p:nvPicPr>
                        <p:cNvPr id="0" name="Picture 10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82116" y="2269445"/>
                          <a:ext cx="217488" cy="2603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99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3" name="Object 60"/>
            <p:cNvGraphicFramePr>
              <a:graphicFrameLocks noChangeAspect="1"/>
            </p:cNvGraphicFramePr>
            <p:nvPr/>
          </p:nvGraphicFramePr>
          <p:xfrm>
            <a:off x="4385191" y="2063359"/>
            <a:ext cx="239712" cy="2809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09" name="Equation" r:id="rId9" imgW="152202" imgH="177569" progId="Equation.DSMT4">
                    <p:embed/>
                  </p:oleObj>
                </mc:Choice>
                <mc:Fallback>
                  <p:oleObj name="Equation" r:id="rId9" imgW="152202" imgH="177569" progId="Equation.DSMT4">
                    <p:embed/>
                    <p:pic>
                      <p:nvPicPr>
                        <p:cNvPr id="0" name="Picture 10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85191" y="2063359"/>
                          <a:ext cx="239712" cy="28098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99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4" name="Object 64"/>
            <p:cNvGraphicFramePr>
              <a:graphicFrameLocks noChangeAspect="1"/>
            </p:cNvGraphicFramePr>
            <p:nvPr/>
          </p:nvGraphicFramePr>
          <p:xfrm>
            <a:off x="3621624" y="2365149"/>
            <a:ext cx="319087" cy="3619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10" name="Equation" r:id="rId11" imgW="203112" imgH="228501" progId="Equation.DSMT4">
                    <p:embed/>
                  </p:oleObj>
                </mc:Choice>
                <mc:Fallback>
                  <p:oleObj name="Equation" r:id="rId11" imgW="203112" imgH="228501" progId="Equation.DSMT4">
                    <p:embed/>
                    <p:pic>
                      <p:nvPicPr>
                        <p:cNvPr id="0" name="Picture 1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21624" y="2365149"/>
                          <a:ext cx="319087" cy="3619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99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5" name="Object 61"/>
            <p:cNvGraphicFramePr>
              <a:graphicFrameLocks noChangeAspect="1"/>
            </p:cNvGraphicFramePr>
            <p:nvPr/>
          </p:nvGraphicFramePr>
          <p:xfrm>
            <a:off x="3666157" y="2854222"/>
            <a:ext cx="279400" cy="3619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11" name="Equation" r:id="rId13" imgW="177646" imgH="228402" progId="Equation.DSMT4">
                    <p:embed/>
                  </p:oleObj>
                </mc:Choice>
                <mc:Fallback>
                  <p:oleObj name="Equation" r:id="rId13" imgW="177646" imgH="228402" progId="Equation.DSMT4">
                    <p:embed/>
                    <p:pic>
                      <p:nvPicPr>
                        <p:cNvPr id="0" name="Picture 1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66157" y="2854222"/>
                          <a:ext cx="279400" cy="3619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99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6" name="Object 62"/>
            <p:cNvGraphicFramePr>
              <a:graphicFrameLocks noChangeAspect="1"/>
            </p:cNvGraphicFramePr>
            <p:nvPr/>
          </p:nvGraphicFramePr>
          <p:xfrm>
            <a:off x="2242932" y="3707369"/>
            <a:ext cx="319087" cy="3619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12" name="Equation" r:id="rId15" imgW="203112" imgH="228501" progId="Equation.DSMT4">
                    <p:embed/>
                  </p:oleObj>
                </mc:Choice>
                <mc:Fallback>
                  <p:oleObj name="Equation" r:id="rId15" imgW="203112" imgH="228501" progId="Equation.DSMT4">
                    <p:embed/>
                    <p:pic>
                      <p:nvPicPr>
                        <p:cNvPr id="0" name="Picture 1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42932" y="3707369"/>
                          <a:ext cx="319087" cy="3619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99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7" name="Object 63"/>
            <p:cNvGraphicFramePr>
              <a:graphicFrameLocks noChangeAspect="1"/>
            </p:cNvGraphicFramePr>
            <p:nvPr/>
          </p:nvGraphicFramePr>
          <p:xfrm>
            <a:off x="3144384" y="3991533"/>
            <a:ext cx="300037" cy="3619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13" name="Equation" r:id="rId17" imgW="190500" imgH="228600" progId="Equation.DSMT4">
                    <p:embed/>
                  </p:oleObj>
                </mc:Choice>
                <mc:Fallback>
                  <p:oleObj name="Equation" r:id="rId17" imgW="190500" imgH="228600" progId="Equation.DSMT4">
                    <p:embed/>
                    <p:pic>
                      <p:nvPicPr>
                        <p:cNvPr id="0" name="Picture 1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44384" y="3991533"/>
                          <a:ext cx="300037" cy="3619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99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Text Box 3"/>
          <p:cNvSpPr txBox="1">
            <a:spLocks noChangeArrowheads="1"/>
          </p:cNvSpPr>
          <p:nvPr/>
        </p:nvSpPr>
        <p:spPr bwMode="auto">
          <a:xfrm>
            <a:off x="1773715" y="743916"/>
            <a:ext cx="5056742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  <a:latin typeface="Arial" charset="0"/>
              </a:rPr>
              <a:t>Summary of Residue Theorem</a:t>
            </a:r>
          </a:p>
        </p:txBody>
      </p:sp>
      <p:sp>
        <p:nvSpPr>
          <p:cNvPr id="4133" name="AutoShape 60"/>
          <p:cNvSpPr>
            <a:spLocks noChangeArrowheads="1"/>
          </p:cNvSpPr>
          <p:nvPr/>
        </p:nvSpPr>
        <p:spPr bwMode="auto">
          <a:xfrm>
            <a:off x="3789846" y="2422318"/>
            <a:ext cx="2616200" cy="533400"/>
          </a:xfrm>
          <a:prstGeom prst="roundRect">
            <a:avLst>
              <a:gd name="adj" fmla="val 16667"/>
            </a:avLst>
          </a:prstGeom>
          <a:solidFill>
            <a:srgbClr val="E5E5FF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>
                <a:latin typeface="Arial" charset="0"/>
              </a:rPr>
              <a:t>Isolated singularities at</a:t>
            </a:r>
            <a:r>
              <a:rPr lang="en-US" sz="1600">
                <a:latin typeface="Arial" charset="0"/>
              </a:rPr>
              <a:t> </a:t>
            </a:r>
            <a:r>
              <a:rPr lang="en-US" sz="1600" i="1"/>
              <a:t>z</a:t>
            </a:r>
            <a:r>
              <a:rPr lang="en-US" sz="1600" i="1" baseline="-25000"/>
              <a:t>n</a:t>
            </a:r>
          </a:p>
        </p:txBody>
      </p:sp>
      <p:graphicFrame>
        <p:nvGraphicFramePr>
          <p:cNvPr id="409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1809816"/>
              </p:ext>
            </p:extLst>
          </p:nvPr>
        </p:nvGraphicFramePr>
        <p:xfrm>
          <a:off x="3415219" y="4437040"/>
          <a:ext cx="3759692" cy="6663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Equation" r:id="rId3" imgW="2005729" imgH="355446" progId="Equation.DSMT4">
                  <p:embed/>
                </p:oleObj>
              </mc:Choice>
              <mc:Fallback>
                <p:oleObj name="Equation" r:id="rId3" imgW="2005729" imgH="355446" progId="Equation.DSMT4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5219" y="4437040"/>
                        <a:ext cx="3759692" cy="666370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" name="Slide Number Placeholder 3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6971C5-DC4E-4568-AB5A-AAC3507487D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40" name="Rectangle 2"/>
          <p:cNvSpPr>
            <a:spLocks noGrp="1" noChangeArrowheads="1"/>
          </p:cNvSpPr>
          <p:nvPr>
            <p:ph type="title"/>
          </p:nvPr>
        </p:nvSpPr>
        <p:spPr>
          <a:xfrm>
            <a:off x="649514" y="0"/>
            <a:ext cx="7772400" cy="74814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The Residue Theorem (cont.)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297528" y="1927299"/>
            <a:ext cx="3040062" cy="3192463"/>
            <a:chOff x="1062939" y="1395736"/>
            <a:chExt cx="3040062" cy="3192463"/>
          </a:xfrm>
        </p:grpSpPr>
        <p:sp>
          <p:nvSpPr>
            <p:cNvPr id="41" name="Line 6"/>
            <p:cNvSpPr>
              <a:spLocks noChangeShapeType="1"/>
            </p:cNvSpPr>
            <p:nvPr/>
          </p:nvSpPr>
          <p:spPr bwMode="auto">
            <a:xfrm>
              <a:off x="2121801" y="1838875"/>
              <a:ext cx="0" cy="27493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Line 7"/>
            <p:cNvSpPr>
              <a:spLocks noChangeShapeType="1"/>
            </p:cNvSpPr>
            <p:nvPr/>
          </p:nvSpPr>
          <p:spPr bwMode="auto">
            <a:xfrm>
              <a:off x="1359801" y="3608483"/>
              <a:ext cx="21336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Text Box 8"/>
            <p:cNvSpPr txBox="1">
              <a:spLocks noChangeArrowheads="1"/>
            </p:cNvSpPr>
            <p:nvPr/>
          </p:nvSpPr>
          <p:spPr bwMode="auto">
            <a:xfrm>
              <a:off x="3563251" y="3408458"/>
              <a:ext cx="304800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i="1" dirty="0"/>
                <a:t>x</a:t>
              </a:r>
            </a:p>
          </p:txBody>
        </p:sp>
        <p:sp>
          <p:nvSpPr>
            <p:cNvPr id="44" name="Text Box 9"/>
            <p:cNvSpPr txBox="1">
              <a:spLocks noChangeArrowheads="1"/>
            </p:cNvSpPr>
            <p:nvPr/>
          </p:nvSpPr>
          <p:spPr bwMode="auto">
            <a:xfrm>
              <a:off x="1997751" y="1395736"/>
              <a:ext cx="381000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i="1" dirty="0"/>
                <a:t>y</a:t>
              </a:r>
            </a:p>
          </p:txBody>
        </p:sp>
        <p:sp>
          <p:nvSpPr>
            <p:cNvPr id="45" name="Oval 10"/>
            <p:cNvSpPr>
              <a:spLocks noChangeArrowheads="1"/>
            </p:cNvSpPr>
            <p:nvPr/>
          </p:nvSpPr>
          <p:spPr bwMode="auto">
            <a:xfrm>
              <a:off x="2477401" y="2351183"/>
              <a:ext cx="76200" cy="7620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" name="Text Box 11"/>
            <p:cNvSpPr txBox="1">
              <a:spLocks noChangeArrowheads="1"/>
            </p:cNvSpPr>
            <p:nvPr/>
          </p:nvSpPr>
          <p:spPr bwMode="auto">
            <a:xfrm>
              <a:off x="2561539" y="2833783"/>
              <a:ext cx="481012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i="1" dirty="0"/>
                <a:t>z</a:t>
              </a:r>
              <a:r>
                <a:rPr lang="en-US" baseline="-25000" dirty="0"/>
                <a:t>1</a:t>
              </a:r>
            </a:p>
          </p:txBody>
        </p:sp>
        <p:sp>
          <p:nvSpPr>
            <p:cNvPr id="47" name="Freeform 12"/>
            <p:cNvSpPr>
              <a:spLocks/>
            </p:cNvSpPr>
            <p:nvPr/>
          </p:nvSpPr>
          <p:spPr bwMode="auto">
            <a:xfrm>
              <a:off x="1062939" y="2020983"/>
              <a:ext cx="2697162" cy="2451100"/>
            </a:xfrm>
            <a:custGeom>
              <a:avLst/>
              <a:gdLst>
                <a:gd name="T0" fmla="*/ 701 w 715"/>
                <a:gd name="T1" fmla="*/ 6344 h 744"/>
                <a:gd name="T2" fmla="*/ 2134 w 715"/>
                <a:gd name="T3" fmla="*/ 11022 h 744"/>
                <a:gd name="T4" fmla="*/ 11582 w 715"/>
                <a:gd name="T5" fmla="*/ 13649 h 744"/>
                <a:gd name="T6" fmla="*/ 17696 w 715"/>
                <a:gd name="T7" fmla="*/ 10090 h 744"/>
                <a:gd name="T8" fmla="*/ 17696 w 715"/>
                <a:gd name="T9" fmla="*/ 5639 h 744"/>
                <a:gd name="T10" fmla="*/ 22287 w 715"/>
                <a:gd name="T11" fmla="*/ 2968 h 744"/>
                <a:gd name="T12" fmla="*/ 14635 w 715"/>
                <a:gd name="T13" fmla="*/ 293 h 744"/>
                <a:gd name="T14" fmla="*/ 6979 w 715"/>
                <a:gd name="T15" fmla="*/ 1189 h 744"/>
                <a:gd name="T16" fmla="*/ 6249 w 715"/>
                <a:gd name="T17" fmla="*/ 4566 h 744"/>
                <a:gd name="T18" fmla="*/ 701 w 715"/>
                <a:gd name="T19" fmla="*/ 6344 h 74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715"/>
                <a:gd name="T31" fmla="*/ 0 h 744"/>
                <a:gd name="T32" fmla="*/ 715 w 715"/>
                <a:gd name="T33" fmla="*/ 744 h 74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715" h="744">
                  <a:moveTo>
                    <a:pt x="22" y="342"/>
                  </a:moveTo>
                  <a:cubicBezTo>
                    <a:pt x="0" y="400"/>
                    <a:pt x="10" y="528"/>
                    <a:pt x="67" y="594"/>
                  </a:cubicBezTo>
                  <a:cubicBezTo>
                    <a:pt x="124" y="660"/>
                    <a:pt x="282" y="744"/>
                    <a:pt x="363" y="736"/>
                  </a:cubicBezTo>
                  <a:cubicBezTo>
                    <a:pt x="444" y="728"/>
                    <a:pt x="523" y="616"/>
                    <a:pt x="555" y="544"/>
                  </a:cubicBezTo>
                  <a:cubicBezTo>
                    <a:pt x="587" y="472"/>
                    <a:pt x="531" y="368"/>
                    <a:pt x="555" y="304"/>
                  </a:cubicBezTo>
                  <a:cubicBezTo>
                    <a:pt x="579" y="240"/>
                    <a:pt x="715" y="208"/>
                    <a:pt x="699" y="160"/>
                  </a:cubicBezTo>
                  <a:cubicBezTo>
                    <a:pt x="683" y="112"/>
                    <a:pt x="539" y="32"/>
                    <a:pt x="459" y="16"/>
                  </a:cubicBezTo>
                  <a:cubicBezTo>
                    <a:pt x="379" y="0"/>
                    <a:pt x="263" y="26"/>
                    <a:pt x="219" y="64"/>
                  </a:cubicBezTo>
                  <a:cubicBezTo>
                    <a:pt x="175" y="102"/>
                    <a:pt x="229" y="200"/>
                    <a:pt x="196" y="246"/>
                  </a:cubicBezTo>
                  <a:cubicBezTo>
                    <a:pt x="163" y="292"/>
                    <a:pt x="44" y="284"/>
                    <a:pt x="22" y="342"/>
                  </a:cubicBez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Text Box 13"/>
            <p:cNvSpPr txBox="1">
              <a:spLocks noChangeArrowheads="1"/>
            </p:cNvSpPr>
            <p:nvPr/>
          </p:nvSpPr>
          <p:spPr bwMode="auto">
            <a:xfrm>
              <a:off x="3569601" y="2084483"/>
              <a:ext cx="5334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i="1" dirty="0"/>
                <a:t>C</a:t>
              </a:r>
              <a:endParaRPr lang="en-US" baseline="-25000" dirty="0"/>
            </a:p>
          </p:txBody>
        </p:sp>
        <p:sp>
          <p:nvSpPr>
            <p:cNvPr id="49" name="Line 14"/>
            <p:cNvSpPr>
              <a:spLocks noChangeShapeType="1"/>
            </p:cNvSpPr>
            <p:nvPr/>
          </p:nvSpPr>
          <p:spPr bwMode="auto">
            <a:xfrm flipH="1" flipV="1">
              <a:off x="3134626" y="2163858"/>
              <a:ext cx="257175" cy="1238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" name="Text Box 15"/>
            <p:cNvSpPr txBox="1">
              <a:spLocks noChangeArrowheads="1"/>
            </p:cNvSpPr>
            <p:nvPr/>
          </p:nvSpPr>
          <p:spPr bwMode="auto">
            <a:xfrm>
              <a:off x="2534323" y="2271352"/>
              <a:ext cx="481012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i="1" dirty="0"/>
                <a:t>z</a:t>
              </a:r>
              <a:r>
                <a:rPr lang="en-US" baseline="-25000" dirty="0"/>
                <a:t>4</a:t>
              </a:r>
            </a:p>
          </p:txBody>
        </p:sp>
        <p:sp>
          <p:nvSpPr>
            <p:cNvPr id="51" name="Text Box 16"/>
            <p:cNvSpPr txBox="1">
              <a:spLocks noChangeArrowheads="1"/>
            </p:cNvSpPr>
            <p:nvPr/>
          </p:nvSpPr>
          <p:spPr bwMode="auto">
            <a:xfrm>
              <a:off x="2358339" y="3684683"/>
              <a:ext cx="481012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i="1"/>
                <a:t>z</a:t>
              </a:r>
              <a:r>
                <a:rPr lang="en-US" baseline="-25000"/>
                <a:t>3</a:t>
              </a:r>
            </a:p>
          </p:txBody>
        </p:sp>
        <p:sp>
          <p:nvSpPr>
            <p:cNvPr id="52" name="Text Box 17"/>
            <p:cNvSpPr txBox="1">
              <a:spLocks noChangeArrowheads="1"/>
            </p:cNvSpPr>
            <p:nvPr/>
          </p:nvSpPr>
          <p:spPr bwMode="auto">
            <a:xfrm>
              <a:off x="1748739" y="3544983"/>
              <a:ext cx="481012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i="1"/>
                <a:t>z</a:t>
              </a:r>
              <a:r>
                <a:rPr lang="en-US" baseline="-25000"/>
                <a:t>2</a:t>
              </a:r>
            </a:p>
          </p:txBody>
        </p:sp>
        <p:sp>
          <p:nvSpPr>
            <p:cNvPr id="53" name="Oval 18"/>
            <p:cNvSpPr>
              <a:spLocks noChangeArrowheads="1"/>
            </p:cNvSpPr>
            <p:nvPr/>
          </p:nvSpPr>
          <p:spPr bwMode="auto">
            <a:xfrm>
              <a:off x="2629801" y="3227483"/>
              <a:ext cx="76200" cy="7620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" name="Oval 19"/>
            <p:cNvSpPr>
              <a:spLocks noChangeArrowheads="1"/>
            </p:cNvSpPr>
            <p:nvPr/>
          </p:nvSpPr>
          <p:spPr bwMode="auto">
            <a:xfrm>
              <a:off x="2655201" y="3837083"/>
              <a:ext cx="76200" cy="7620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" name="Oval 20"/>
            <p:cNvSpPr>
              <a:spLocks noChangeArrowheads="1"/>
            </p:cNvSpPr>
            <p:nvPr/>
          </p:nvSpPr>
          <p:spPr bwMode="auto">
            <a:xfrm>
              <a:off x="1829701" y="3976783"/>
              <a:ext cx="76200" cy="7620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6" name="TextBox 55"/>
          <p:cNvSpPr txBox="1"/>
          <p:nvPr/>
        </p:nvSpPr>
        <p:spPr>
          <a:xfrm>
            <a:off x="2017107" y="6189910"/>
            <a:ext cx="52663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Arial" pitchFamily="34" charset="0"/>
                <a:cs typeface="Arial" pitchFamily="34" charset="0"/>
              </a:rPr>
              <a:t>Note: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The integral is taken counterclockwise.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53143" y="5479448"/>
            <a:ext cx="80057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The integral is equal to </a:t>
            </a:r>
            <a:r>
              <a:rPr lang="en-US" sz="1800" dirty="0">
                <a:solidFill>
                  <a:srgbClr val="0000FF"/>
                </a:solidFill>
              </a:rPr>
              <a:t>2</a:t>
            </a:r>
            <a:r>
              <a:rPr lang="en-US" sz="1800" i="1" dirty="0">
                <a:solidFill>
                  <a:srgbClr val="0000FF"/>
                </a:solidFill>
                <a:sym typeface="Symbol"/>
              </a:rPr>
              <a:t></a:t>
            </a:r>
            <a:r>
              <a:rPr lang="en-US" sz="1200" i="1" dirty="0">
                <a:solidFill>
                  <a:srgbClr val="0000FF"/>
                </a:solidFill>
                <a:sym typeface="Symbol"/>
              </a:rPr>
              <a:t> </a:t>
            </a:r>
            <a:r>
              <a:rPr lang="en-US" sz="1800" i="1" dirty="0" err="1">
                <a:solidFill>
                  <a:srgbClr val="0000FF"/>
                </a:solidFill>
                <a:sym typeface="Symbol"/>
              </a:rPr>
              <a:t>i</a:t>
            </a:r>
            <a:r>
              <a:rPr lang="en-US" sz="1800" dirty="0">
                <a:solidFill>
                  <a:srgbClr val="0000FF"/>
                </a:solidFill>
                <a:sym typeface="Symbol"/>
              </a:rPr>
              <a:t> </a:t>
            </a:r>
            <a:r>
              <a:rPr lang="en-US" sz="1800" dirty="0">
                <a:solidFill>
                  <a:srgbClr val="0000FF"/>
                </a:solidFill>
                <a:latin typeface="Arial" pitchFamily="34" charset="0"/>
                <a:cs typeface="Arial" pitchFamily="34" charset="0"/>
                <a:sym typeface="Symbol"/>
              </a:rPr>
              <a:t>times the sum of the residues at the singularities.</a:t>
            </a:r>
            <a:endParaRPr lang="en-US" sz="1800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38130" y="1355074"/>
            <a:ext cx="75362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function </a:t>
            </a:r>
            <a:r>
              <a:rPr lang="en-US" sz="2000" i="1" dirty="0">
                <a:solidFill>
                  <a:srgbClr val="0000FF"/>
                </a:solidFill>
                <a:latin typeface="+mn-lt"/>
                <a:cs typeface="Arial" panose="020B0604020202020204" pitchFamily="34" charset="0"/>
              </a:rPr>
              <a:t>f</a:t>
            </a:r>
            <a:r>
              <a:rPr lang="en-US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is an analytic within </a:t>
            </a:r>
            <a:r>
              <a:rPr lang="en-US" sz="2000" i="1" dirty="0">
                <a:solidFill>
                  <a:srgbClr val="0000FF"/>
                </a:solidFill>
                <a:latin typeface="+mn-lt"/>
                <a:cs typeface="Arial" panose="020B0604020202020204" pitchFamily="34" charset="0"/>
              </a:rPr>
              <a:t>C</a:t>
            </a:r>
            <a:r>
              <a:rPr lang="en-US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except at isolated singularities.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 Box 60"/>
          <p:cNvSpPr txBox="1">
            <a:spLocks noChangeArrowheads="1"/>
          </p:cNvSpPr>
          <p:nvPr/>
        </p:nvSpPr>
        <p:spPr bwMode="auto">
          <a:xfrm flipV="1">
            <a:off x="1240971" y="4251368"/>
            <a:ext cx="6781800" cy="156966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  <a:p>
            <a:pPr>
              <a:spcBef>
                <a:spcPct val="50000"/>
              </a:spcBef>
            </a:pPr>
            <a:endParaRPr lang="en-US"/>
          </a:p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5125" name="Text Box 2"/>
          <p:cNvSpPr txBox="1">
            <a:spLocks noChangeArrowheads="1"/>
          </p:cNvSpPr>
          <p:nvPr/>
        </p:nvSpPr>
        <p:spPr bwMode="auto">
          <a:xfrm>
            <a:off x="1391413" y="2128185"/>
            <a:ext cx="7461250" cy="1014412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5127" name="Text Box 4"/>
          <p:cNvSpPr txBox="1">
            <a:spLocks noChangeArrowheads="1"/>
          </p:cNvSpPr>
          <p:nvPr/>
        </p:nvSpPr>
        <p:spPr bwMode="auto">
          <a:xfrm>
            <a:off x="527133" y="809728"/>
            <a:ext cx="6540500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2000" dirty="0">
                <a:solidFill>
                  <a:srgbClr val="3333FF"/>
                </a:solidFill>
                <a:latin typeface="Arial" charset="0"/>
              </a:rPr>
              <a:t>Note that the residue theorem subsumes several of our earlier results and theorems:</a:t>
            </a:r>
          </a:p>
        </p:txBody>
      </p:sp>
      <p:graphicFrame>
        <p:nvGraphicFramePr>
          <p:cNvPr id="5122" name="Object 58"/>
          <p:cNvGraphicFramePr>
            <a:graphicFrameLocks noChangeAspect="1"/>
          </p:cNvGraphicFramePr>
          <p:nvPr/>
        </p:nvGraphicFramePr>
        <p:xfrm>
          <a:off x="1450975" y="2358310"/>
          <a:ext cx="7307263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" name="Equation" r:id="rId3" imgW="3911600" imgH="292100" progId="Equation.DSMT4">
                  <p:embed/>
                </p:oleObj>
              </mc:Choice>
              <mc:Fallback>
                <p:oleObj name="Equation" r:id="rId3" imgW="3911600" imgH="292100" progId="Equation.DSMT4">
                  <p:embed/>
                  <p:pic>
                    <p:nvPicPr>
                      <p:cNvPr id="0" name="Picture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50975" y="2358310"/>
                        <a:ext cx="7307263" cy="546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3" name="Object 5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3851092"/>
              </p:ext>
            </p:extLst>
          </p:nvPr>
        </p:nvGraphicFramePr>
        <p:xfrm>
          <a:off x="1560513" y="4419600"/>
          <a:ext cx="6215062" cy="127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" name="Equation" r:id="rId5" imgW="3327120" imgH="685800" progId="Equation.DSMT4">
                  <p:embed/>
                </p:oleObj>
              </mc:Choice>
              <mc:Fallback>
                <p:oleObj name="Equation" r:id="rId5" imgW="3327120" imgH="685800" progId="Equation.DSMT4">
                  <p:embed/>
                  <p:pic>
                    <p:nvPicPr>
                      <p:cNvPr id="0" name="Picture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0513" y="4419600"/>
                        <a:ext cx="6215062" cy="1270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6971C5-DC4E-4568-AB5A-AAC3507487D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649514" y="0"/>
            <a:ext cx="7772400" cy="74814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The Residue Theorem (cont.)</a:t>
            </a: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620156" y="3766813"/>
            <a:ext cx="3441205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Arial" charset="0"/>
              </a:rPr>
              <a:t>Cauchy Integral Formula:</a:t>
            </a: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606302" y="1672673"/>
            <a:ext cx="3288804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Arial" charset="0"/>
              </a:rPr>
              <a:t>Cauchy’s  Theorem:</a:t>
            </a:r>
          </a:p>
        </p:txBody>
      </p:sp>
      <p:graphicFrame>
        <p:nvGraphicFramePr>
          <p:cNvPr id="512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4344950"/>
              </p:ext>
            </p:extLst>
          </p:nvPr>
        </p:nvGraphicFramePr>
        <p:xfrm>
          <a:off x="865188" y="6022401"/>
          <a:ext cx="7735887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" name="Equation" r:id="rId7" imgW="5752800" imgH="482400" progId="Equation.DSMT4">
                  <p:embed/>
                </p:oleObj>
              </mc:Choice>
              <mc:Fallback>
                <p:oleObj name="Equation" r:id="rId7" imgW="5752800" imgH="482400" progId="Equation.DSMT4">
                  <p:embed/>
                  <p:pic>
                    <p:nvPicPr>
                      <p:cNvPr id="0" name="Picture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5188" y="6022401"/>
                        <a:ext cx="7735887" cy="647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707901" y="0"/>
            <a:ext cx="7772400" cy="649473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Evaluating Residues</a:t>
            </a:r>
          </a:p>
        </p:txBody>
      </p:sp>
      <p:sp>
        <p:nvSpPr>
          <p:cNvPr id="6149" name="Text Box 57"/>
          <p:cNvSpPr txBox="1">
            <a:spLocks noChangeArrowheads="1"/>
          </p:cNvSpPr>
          <p:nvPr/>
        </p:nvSpPr>
        <p:spPr bwMode="auto">
          <a:xfrm>
            <a:off x="1090036" y="979508"/>
            <a:ext cx="7112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90513" indent="-290513">
              <a:spcBef>
                <a:spcPct val="50000"/>
              </a:spcBef>
              <a:buFont typeface="Wingdings" pitchFamily="2" charset="2"/>
              <a:buChar char="v"/>
            </a:pPr>
            <a:r>
              <a:rPr lang="en-US" sz="2000" dirty="0">
                <a:solidFill>
                  <a:srgbClr val="3333FF"/>
                </a:solidFill>
                <a:latin typeface="Arial" charset="0"/>
              </a:rPr>
              <a:t>Construct Laurent series about each singularity </a:t>
            </a:r>
            <a:r>
              <a:rPr lang="en-US" sz="2000" i="1" dirty="0" err="1">
                <a:solidFill>
                  <a:srgbClr val="3333FF"/>
                </a:solidFill>
              </a:rPr>
              <a:t>z</a:t>
            </a:r>
            <a:r>
              <a:rPr lang="en-US" sz="2000" i="1" baseline="-25000" dirty="0" err="1">
                <a:solidFill>
                  <a:srgbClr val="3333FF"/>
                </a:solidFill>
              </a:rPr>
              <a:t>n</a:t>
            </a:r>
            <a:r>
              <a:rPr lang="en-US" sz="2000" dirty="0">
                <a:solidFill>
                  <a:srgbClr val="3333FF"/>
                </a:solidFill>
                <a:latin typeface="Arial" charset="0"/>
              </a:rPr>
              <a:t>, and then identify the coefficient </a:t>
            </a:r>
            <a:r>
              <a:rPr lang="en-US" sz="2000" i="1" dirty="0"/>
              <a:t>a</a:t>
            </a:r>
            <a:r>
              <a:rPr lang="en-US" sz="2000" baseline="-25000" dirty="0"/>
              <a:t>-1,</a:t>
            </a:r>
            <a:r>
              <a:rPr lang="en-US" sz="2000" i="1" baseline="-25000" dirty="0"/>
              <a:t>n</a:t>
            </a:r>
            <a:r>
              <a:rPr lang="en-US" sz="2000" dirty="0"/>
              <a:t>= Res </a:t>
            </a:r>
            <a:r>
              <a:rPr lang="en-US" sz="2000" i="1" dirty="0"/>
              <a:t>f</a:t>
            </a:r>
            <a:r>
              <a:rPr lang="en-US" sz="600" i="1" dirty="0"/>
              <a:t>  </a:t>
            </a:r>
            <a:r>
              <a:rPr lang="en-US" sz="2000" dirty="0"/>
              <a:t>(</a:t>
            </a:r>
            <a:r>
              <a:rPr lang="en-US" sz="2000" i="1" dirty="0" err="1"/>
              <a:t>z</a:t>
            </a:r>
            <a:r>
              <a:rPr lang="en-US" sz="2000" i="1" baseline="-25000" dirty="0" err="1"/>
              <a:t>n</a:t>
            </a:r>
            <a:r>
              <a:rPr lang="en-US" sz="2000" dirty="0"/>
              <a:t>).</a:t>
            </a:r>
          </a:p>
        </p:txBody>
      </p:sp>
      <p:graphicFrame>
        <p:nvGraphicFramePr>
          <p:cNvPr id="6146" name="Object 0"/>
          <p:cNvGraphicFramePr>
            <a:graphicFrameLocks noChangeAspect="1"/>
          </p:cNvGraphicFramePr>
          <p:nvPr/>
        </p:nvGraphicFramePr>
        <p:xfrm>
          <a:off x="1641475" y="3671187"/>
          <a:ext cx="6165850" cy="1189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name="Equation" r:id="rId3" imgW="3683000" imgH="711200" progId="Equation.DSMT4">
                  <p:embed/>
                </p:oleObj>
              </mc:Choice>
              <mc:Fallback>
                <p:oleObj name="Equation" r:id="rId3" imgW="3683000" imgH="711200" progId="Equation.DSMT4">
                  <p:embed/>
                  <p:pic>
                    <p:nvPicPr>
                      <p:cNvPr id="0" name="Picture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1475" y="3671187"/>
                        <a:ext cx="6165850" cy="1189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0" name="AutoShape 60"/>
          <p:cNvSpPr>
            <a:spLocks noChangeArrowheads="1"/>
          </p:cNvSpPr>
          <p:nvPr/>
        </p:nvSpPr>
        <p:spPr bwMode="auto">
          <a:xfrm>
            <a:off x="1702511" y="5168797"/>
            <a:ext cx="3308350" cy="900112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6147" name="Object 1"/>
          <p:cNvGraphicFramePr>
            <a:graphicFrameLocks noChangeAspect="1"/>
          </p:cNvGraphicFramePr>
          <p:nvPr/>
        </p:nvGraphicFramePr>
        <p:xfrm>
          <a:off x="1902536" y="5397397"/>
          <a:ext cx="2916238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3" name="Equation" r:id="rId5" imgW="1854200" imgH="304800" progId="Equation.DSMT4">
                  <p:embed/>
                </p:oleObj>
              </mc:Choice>
              <mc:Fallback>
                <p:oleObj name="Equation" r:id="rId5" imgW="1854200" imgH="304800" progId="Equation.DSMT4">
                  <p:embed/>
                  <p:pic>
                    <p:nvPicPr>
                      <p:cNvPr id="0" name="Picture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2536" y="5397397"/>
                        <a:ext cx="2916238" cy="479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6971C5-DC4E-4568-AB5A-AAC3507487DC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175657" y="3040082"/>
            <a:ext cx="64251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000" dirty="0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en-US" sz="2000" dirty="0">
                <a:solidFill>
                  <a:srgbClr val="3333FF"/>
                </a:solidFill>
                <a:latin typeface="Arial" charset="0"/>
              </a:rPr>
              <a:t>For a </a:t>
            </a:r>
            <a:r>
              <a:rPr lang="en-US" sz="2000" u="sng" dirty="0">
                <a:solidFill>
                  <a:srgbClr val="3333FF"/>
                </a:solidFill>
                <a:latin typeface="Arial" charset="0"/>
              </a:rPr>
              <a:t>simple</a:t>
            </a:r>
            <a:r>
              <a:rPr lang="en-US" sz="2000" dirty="0">
                <a:solidFill>
                  <a:srgbClr val="3333FF"/>
                </a:solidFill>
                <a:latin typeface="Arial" charset="0"/>
              </a:rPr>
              <a:t> pole at </a:t>
            </a:r>
            <a:r>
              <a:rPr lang="en-US" sz="2000" i="1" dirty="0"/>
              <a:t>z</a:t>
            </a:r>
            <a:r>
              <a:rPr lang="en-US" sz="2000" baseline="-25000" dirty="0"/>
              <a:t> </a:t>
            </a:r>
            <a:r>
              <a:rPr lang="en-US" sz="2000" dirty="0"/>
              <a:t>= </a:t>
            </a:r>
            <a:r>
              <a:rPr lang="en-US" sz="2000" i="1" dirty="0"/>
              <a:t>z</a:t>
            </a:r>
            <a:r>
              <a:rPr lang="en-US" sz="2000" baseline="-25000" dirty="0"/>
              <a:t>0</a:t>
            </a:r>
            <a:r>
              <a:rPr lang="en-US" sz="2000" dirty="0"/>
              <a:t> </a:t>
            </a:r>
            <a:r>
              <a:rPr lang="en-US" sz="2000" dirty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we have a simple formula:</a:t>
            </a:r>
          </a:p>
        </p:txBody>
      </p:sp>
      <p:sp>
        <p:nvSpPr>
          <p:cNvPr id="9" name="Text Box 57"/>
          <p:cNvSpPr txBox="1">
            <a:spLocks noChangeArrowheads="1"/>
          </p:cNvSpPr>
          <p:nvPr/>
        </p:nvSpPr>
        <p:spPr bwMode="auto">
          <a:xfrm>
            <a:off x="1688761" y="1828589"/>
            <a:ext cx="555025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90513" indent="-290513"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2000" dirty="0">
                <a:solidFill>
                  <a:srgbClr val="3333FF"/>
                </a:solidFill>
                <a:latin typeface="Arial" charset="0"/>
              </a:rPr>
              <a:t>Sometimes this can be a tedious approach. 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410362" y="5256337"/>
            <a:ext cx="3167742" cy="73866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atin typeface="Arial" pitchFamily="34" charset="0"/>
                <a:cs typeface="Arial" pitchFamily="34" charset="0"/>
              </a:rPr>
              <a:t>Question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: </a:t>
            </a:r>
          </a:p>
          <a:p>
            <a:pPr algn="ctr"/>
            <a:r>
              <a:rPr lang="en-US" sz="1400" dirty="0">
                <a:latin typeface="Arial" pitchFamily="34" charset="0"/>
                <a:cs typeface="Arial" pitchFamily="34" charset="0"/>
              </a:rPr>
              <a:t>Would this limit exist if it were a higher-order pole?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0" name="Object 4"/>
          <p:cNvGraphicFramePr>
            <a:graphicFrameLocks noChangeAspect="1"/>
          </p:cNvGraphicFramePr>
          <p:nvPr/>
        </p:nvGraphicFramePr>
        <p:xfrm>
          <a:off x="1303564" y="1732417"/>
          <a:ext cx="7119938" cy="3654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5" name="Equation" r:id="rId3" imgW="4254500" imgH="2184400" progId="Equation.DSMT4">
                  <p:embed/>
                </p:oleObj>
              </mc:Choice>
              <mc:Fallback>
                <p:oleObj name="Equation" r:id="rId3" imgW="4254500" imgH="2184400" progId="Equation.DSMT4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3564" y="1732417"/>
                        <a:ext cx="7119938" cy="3654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2" name="Text Box 7"/>
          <p:cNvSpPr txBox="1">
            <a:spLocks noChangeArrowheads="1"/>
          </p:cNvSpPr>
          <p:nvPr/>
        </p:nvSpPr>
        <p:spPr bwMode="auto">
          <a:xfrm>
            <a:off x="775257" y="963159"/>
            <a:ext cx="165918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CC00FF"/>
                </a:solidFill>
                <a:latin typeface="Arial" charset="0"/>
              </a:rPr>
              <a:t>Example: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6971C5-DC4E-4568-AB5A-AAC3507487DC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707901" y="0"/>
            <a:ext cx="7772400" cy="649473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Evaluating Residues (cont.)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3754</TotalTime>
  <Words>1001</Words>
  <Application>Microsoft Office PowerPoint</Application>
  <PresentationFormat>On-screen Show (4:3)</PresentationFormat>
  <Paragraphs>179</Paragraphs>
  <Slides>31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31</vt:i4>
      </vt:variant>
    </vt:vector>
  </HeadingPairs>
  <TitlesOfParts>
    <vt:vector size="39" baseType="lpstr">
      <vt:lpstr>Arial</vt:lpstr>
      <vt:lpstr>Calibri</vt:lpstr>
      <vt:lpstr>Symbol</vt:lpstr>
      <vt:lpstr>Times New Roman</vt:lpstr>
      <vt:lpstr>Wingdings</vt:lpstr>
      <vt:lpstr>Default Design</vt:lpstr>
      <vt:lpstr>Equation</vt:lpstr>
      <vt:lpstr>MathType 7.0 Equation</vt:lpstr>
      <vt:lpstr>PowerPoint Presentation</vt:lpstr>
      <vt:lpstr>The Residue Theorem</vt:lpstr>
      <vt:lpstr>The Residue Theorem (cont.)</vt:lpstr>
      <vt:lpstr>The Residue Theorem (cont.)</vt:lpstr>
      <vt:lpstr>The Residue Theorem (cont.)</vt:lpstr>
      <vt:lpstr>The Residue Theorem (cont.)</vt:lpstr>
      <vt:lpstr>The Residue Theorem (cont.)</vt:lpstr>
      <vt:lpstr>Evaluating Residues</vt:lpstr>
      <vt:lpstr>Evaluating Residues (cont.)</vt:lpstr>
      <vt:lpstr>Evaluating Residues (cont.)</vt:lpstr>
      <vt:lpstr>Evaluating Residues (cont.)</vt:lpstr>
      <vt:lpstr>Evaluating Residues (cont.)</vt:lpstr>
      <vt:lpstr>Evaluating Residues (cont.)</vt:lpstr>
      <vt:lpstr>Evaluating Residues (cont.)</vt:lpstr>
      <vt:lpstr>Evaluating Residues (cont.)</vt:lpstr>
      <vt:lpstr>Evaluating Residues (cont.)</vt:lpstr>
      <vt:lpstr>Evaluating Residues (cont.)</vt:lpstr>
      <vt:lpstr>Evaluating Residues (cont.)</vt:lpstr>
      <vt:lpstr>Evaluating Residues (cont.)</vt:lpstr>
      <vt:lpstr>Evaluating Residues (cont.)</vt:lpstr>
      <vt:lpstr>Evaluating Residues (cont.)</vt:lpstr>
      <vt:lpstr>Evaluating Residues (cont.)</vt:lpstr>
      <vt:lpstr>Numerical Evaluation of Residues</vt:lpstr>
      <vt:lpstr>Numerical Evaluation of Residues (cont.)</vt:lpstr>
      <vt:lpstr>Numerical Evaluation of Residues (cont.)</vt:lpstr>
      <vt:lpstr>Numerical Evaluation of Residues (cont.)</vt:lpstr>
      <vt:lpstr>Numerical Evaluation of Residues (cont.)</vt:lpstr>
      <vt:lpstr>Numerical Evaluation of Residues (cont.)</vt:lpstr>
      <vt:lpstr>Numerical Evaluation of Residues (cont.)</vt:lpstr>
      <vt:lpstr>Numerical Evaluation of Residues (cont.)</vt:lpstr>
      <vt:lpstr>Numerical Evaluation of Residues (cont.)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Jackson, David R</dc:creator>
  <cp:lastModifiedBy>David Jackson</cp:lastModifiedBy>
  <cp:revision>281</cp:revision>
  <dcterms:created xsi:type="dcterms:W3CDTF">1601-01-01T00:00:00Z</dcterms:created>
  <dcterms:modified xsi:type="dcterms:W3CDTF">2023-10-05T00:41:29Z</dcterms:modified>
</cp:coreProperties>
</file>