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78" r:id="rId4"/>
    <p:sldId id="283" r:id="rId5"/>
    <p:sldId id="280" r:id="rId6"/>
    <p:sldId id="279" r:id="rId7"/>
    <p:sldId id="273" r:id="rId8"/>
    <p:sldId id="276" r:id="rId9"/>
    <p:sldId id="270" r:id="rId10"/>
    <p:sldId id="269" r:id="rId11"/>
    <p:sldId id="272" r:id="rId12"/>
    <p:sldId id="281" r:id="rId13"/>
    <p:sldId id="284" r:id="rId14"/>
    <p:sldId id="263" r:id="rId15"/>
    <p:sldId id="282" r:id="rId16"/>
    <p:sldId id="260" r:id="rId17"/>
    <p:sldId id="268" r:id="rId18"/>
    <p:sldId id="285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FFFF"/>
    <a:srgbClr val="CC00FF"/>
    <a:srgbClr val="66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10" d="100"/>
          <a:sy n="110" d="100"/>
        </p:scale>
        <p:origin x="234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ACFC394-102E-426D-BDF0-3631CD2EF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C73AE-DA7F-431F-A4F0-FA8BAD0C8C3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1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5B2D0-BCC7-4097-B408-37362CE861E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35B2D0-BCC7-4097-B408-37362CE861E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2A7DC-9F70-437B-9A63-6E54DF90D2E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2A7DC-9F70-437B-9A63-6E54DF90D2EA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62A7DC-9F70-437B-9A63-6E54DF90D2EA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49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C70AD7-6C05-4F5A-808D-A0410A85D8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D106B-0B53-4C00-8D13-28A23B7039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1C3A-299D-4A97-AA0C-15B8D547E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6AFED-FE11-47A9-9D9A-CC7B8CDF8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19374-D9FC-4BD7-9A8D-0AB8F2922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C2F75-20AF-4E04-A3BE-7DA0B151D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AF713-9AFF-4A52-8049-E34BF643D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3ECC1-57A5-4C70-89A1-57D6E6E74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07676-111C-440D-83C1-89A647379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89BC6-F747-4FBF-8D4A-275A35818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8D4A-7295-4874-88CB-7EFB47373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C4CD5-7A0A-4925-BED8-74759AA46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515E5AD5-F6C5-4DE0-8A41-6DD8DDBB3B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3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jpeg"/><Relationship Id="rId11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30.emf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40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1.wmf"/><Relationship Id="rId4" Type="http://schemas.openxmlformats.org/officeDocument/2006/relationships/oleObject" Target="../embeddings/oleObject3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7.wmf"/><Relationship Id="rId5" Type="http://schemas.openxmlformats.org/officeDocument/2006/relationships/image" Target="../media/image44.wmf"/><Relationship Id="rId10" Type="http://schemas.openxmlformats.org/officeDocument/2006/relationships/oleObject" Target="../embeddings/oleObject44.bin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jpeg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990600" y="3892550"/>
            <a:ext cx="71389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>
                <a:solidFill>
                  <a:srgbClr val="3333FF"/>
                </a:solidFill>
              </a:rPr>
              <a:t>Linear Independence and Wronskians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413125" y="685800"/>
            <a:ext cx="2519363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6382 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362200" y="5980396"/>
            <a:ext cx="45448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Notes are from D. R. Wilton, Dept. of ECE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89BC6-F747-4FBF-8D4A-275A35818E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66598" y="2263775"/>
            <a:ext cx="26661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David R. Jackson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738944" y="1682750"/>
            <a:ext cx="153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b="1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Fall 2023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219200" y="3282950"/>
            <a:ext cx="65135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Notes 17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25" y="512763"/>
            <a:ext cx="2457450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941534"/>
              </p:ext>
            </p:extLst>
          </p:nvPr>
        </p:nvGraphicFramePr>
        <p:xfrm>
          <a:off x="522957" y="1097631"/>
          <a:ext cx="5888037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3809880" imgH="3225600" progId="Equation.DSMT4">
                  <p:embed/>
                </p:oleObj>
              </mc:Choice>
              <mc:Fallback>
                <p:oleObj name="Equation" r:id="rId4" imgW="3809880" imgH="32256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957" y="1097631"/>
                        <a:ext cx="5888037" cy="498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6868" name="Picture 4" descr="Giuseppe Pean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19900" y="3340267"/>
            <a:ext cx="2095500" cy="264795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6986295" y="6083467"/>
            <a:ext cx="1967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Giuseppe </a:t>
            </a:r>
            <a:r>
              <a:rPr lang="en-US" dirty="0" err="1"/>
              <a:t>Peano</a:t>
            </a:r>
            <a:r>
              <a:rPr lang="en-US" dirty="0"/>
              <a:t> </a:t>
            </a: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459360" y="1251857"/>
            <a:ext cx="2187978" cy="1553255"/>
            <a:chOff x="6303963" y="5233987"/>
            <a:chExt cx="1811336" cy="1285875"/>
          </a:xfrm>
        </p:grpSpPr>
        <p:cxnSp>
          <p:nvCxnSpPr>
            <p:cNvPr id="9" name="Straight Connector 8"/>
            <p:cNvCxnSpPr/>
            <p:nvPr/>
          </p:nvCxnSpPr>
          <p:spPr bwMode="auto">
            <a:xfrm>
              <a:off x="6562725" y="5876925"/>
              <a:ext cx="12858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 rot="16200000">
              <a:off x="6543676" y="5876925"/>
              <a:ext cx="128587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aphicFrame>
          <p:nvGraphicFramePr>
            <p:cNvPr id="36875" name="Object 11"/>
            <p:cNvGraphicFramePr>
              <a:graphicFrameLocks noChangeAspect="1"/>
            </p:cNvGraphicFramePr>
            <p:nvPr/>
          </p:nvGraphicFramePr>
          <p:xfrm>
            <a:off x="7927974" y="5778500"/>
            <a:ext cx="187325" cy="2060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5" name="Equation" r:id="rId7" imgW="126835" imgH="139518" progId="Equation.DSMT4">
                    <p:embed/>
                  </p:oleObj>
                </mc:Choice>
                <mc:Fallback>
                  <p:oleObj name="Equation" r:id="rId7" imgW="126835" imgH="139518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27974" y="5778500"/>
                          <a:ext cx="187325" cy="2060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Freeform 12"/>
            <p:cNvSpPr/>
            <p:nvPr/>
          </p:nvSpPr>
          <p:spPr bwMode="auto">
            <a:xfrm>
              <a:off x="7190016" y="5328556"/>
              <a:ext cx="429985" cy="551543"/>
            </a:xfrm>
            <a:custGeom>
              <a:avLst/>
              <a:gdLst>
                <a:gd name="connsiteX0" fmla="*/ 0 w 429985"/>
                <a:gd name="connsiteY0" fmla="*/ 527957 h 542471"/>
                <a:gd name="connsiteX1" fmla="*/ 92528 w 429985"/>
                <a:gd name="connsiteY1" fmla="*/ 533400 h 542471"/>
                <a:gd name="connsiteX2" fmla="*/ 223157 w 429985"/>
                <a:gd name="connsiteY2" fmla="*/ 473529 h 542471"/>
                <a:gd name="connsiteX3" fmla="*/ 353785 w 429985"/>
                <a:gd name="connsiteY3" fmla="*/ 255814 h 542471"/>
                <a:gd name="connsiteX4" fmla="*/ 429985 w 429985"/>
                <a:gd name="connsiteY4" fmla="*/ 0 h 542471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23157 w 429985"/>
                <a:gd name="connsiteY2" fmla="*/ 4735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75557 w 429985"/>
                <a:gd name="connsiteY3" fmla="*/ 244928 h 551543"/>
                <a:gd name="connsiteX4" fmla="*/ 429985 w 429985"/>
                <a:gd name="connsiteY4" fmla="*/ 0 h 5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985" h="551543">
                  <a:moveTo>
                    <a:pt x="0" y="544286"/>
                  </a:moveTo>
                  <a:cubicBezTo>
                    <a:pt x="27667" y="551543"/>
                    <a:pt x="48985" y="551543"/>
                    <a:pt x="92528" y="533400"/>
                  </a:cubicBezTo>
                  <a:cubicBezTo>
                    <a:pt x="136071" y="515257"/>
                    <a:pt x="214086" y="483508"/>
                    <a:pt x="261257" y="435429"/>
                  </a:cubicBezTo>
                  <a:cubicBezTo>
                    <a:pt x="308428" y="387350"/>
                    <a:pt x="347436" y="317499"/>
                    <a:pt x="375557" y="244928"/>
                  </a:cubicBezTo>
                  <a:cubicBezTo>
                    <a:pt x="403678" y="172357"/>
                    <a:pt x="409120" y="88446"/>
                    <a:pt x="429985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 flipH="1">
              <a:off x="6765473" y="5328556"/>
              <a:ext cx="429985" cy="551543"/>
            </a:xfrm>
            <a:custGeom>
              <a:avLst/>
              <a:gdLst>
                <a:gd name="connsiteX0" fmla="*/ 0 w 429985"/>
                <a:gd name="connsiteY0" fmla="*/ 527957 h 542471"/>
                <a:gd name="connsiteX1" fmla="*/ 92528 w 429985"/>
                <a:gd name="connsiteY1" fmla="*/ 533400 h 542471"/>
                <a:gd name="connsiteX2" fmla="*/ 223157 w 429985"/>
                <a:gd name="connsiteY2" fmla="*/ 473529 h 542471"/>
                <a:gd name="connsiteX3" fmla="*/ 353785 w 429985"/>
                <a:gd name="connsiteY3" fmla="*/ 255814 h 542471"/>
                <a:gd name="connsiteX4" fmla="*/ 429985 w 429985"/>
                <a:gd name="connsiteY4" fmla="*/ 0 h 542471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23157 w 429985"/>
                <a:gd name="connsiteY2" fmla="*/ 4735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75557 w 429985"/>
                <a:gd name="connsiteY3" fmla="*/ 244928 h 551543"/>
                <a:gd name="connsiteX4" fmla="*/ 429985 w 429985"/>
                <a:gd name="connsiteY4" fmla="*/ 0 h 5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985" h="551543">
                  <a:moveTo>
                    <a:pt x="0" y="544286"/>
                  </a:moveTo>
                  <a:cubicBezTo>
                    <a:pt x="27667" y="551543"/>
                    <a:pt x="48985" y="551543"/>
                    <a:pt x="92528" y="533400"/>
                  </a:cubicBezTo>
                  <a:cubicBezTo>
                    <a:pt x="136071" y="515257"/>
                    <a:pt x="214086" y="483508"/>
                    <a:pt x="261257" y="435429"/>
                  </a:cubicBezTo>
                  <a:cubicBezTo>
                    <a:pt x="308428" y="387350"/>
                    <a:pt x="347436" y="317499"/>
                    <a:pt x="375557" y="244928"/>
                  </a:cubicBezTo>
                  <a:cubicBezTo>
                    <a:pt x="403678" y="172357"/>
                    <a:pt x="409120" y="88446"/>
                    <a:pt x="429985" y="0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 flipH="1" flipV="1">
              <a:off x="6754587" y="5872841"/>
              <a:ext cx="429985" cy="551543"/>
            </a:xfrm>
            <a:custGeom>
              <a:avLst/>
              <a:gdLst>
                <a:gd name="connsiteX0" fmla="*/ 0 w 429985"/>
                <a:gd name="connsiteY0" fmla="*/ 527957 h 542471"/>
                <a:gd name="connsiteX1" fmla="*/ 92528 w 429985"/>
                <a:gd name="connsiteY1" fmla="*/ 533400 h 542471"/>
                <a:gd name="connsiteX2" fmla="*/ 223157 w 429985"/>
                <a:gd name="connsiteY2" fmla="*/ 473529 h 542471"/>
                <a:gd name="connsiteX3" fmla="*/ 353785 w 429985"/>
                <a:gd name="connsiteY3" fmla="*/ 255814 h 542471"/>
                <a:gd name="connsiteX4" fmla="*/ 429985 w 429985"/>
                <a:gd name="connsiteY4" fmla="*/ 0 h 542471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23157 w 429985"/>
                <a:gd name="connsiteY2" fmla="*/ 4735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75557 w 429985"/>
                <a:gd name="connsiteY3" fmla="*/ 244928 h 551543"/>
                <a:gd name="connsiteX4" fmla="*/ 429985 w 429985"/>
                <a:gd name="connsiteY4" fmla="*/ 0 h 5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985" h="551543">
                  <a:moveTo>
                    <a:pt x="0" y="544286"/>
                  </a:moveTo>
                  <a:cubicBezTo>
                    <a:pt x="27667" y="551543"/>
                    <a:pt x="48985" y="551543"/>
                    <a:pt x="92528" y="533400"/>
                  </a:cubicBezTo>
                  <a:cubicBezTo>
                    <a:pt x="136071" y="515257"/>
                    <a:pt x="214086" y="483508"/>
                    <a:pt x="261257" y="435429"/>
                  </a:cubicBezTo>
                  <a:cubicBezTo>
                    <a:pt x="308428" y="387350"/>
                    <a:pt x="347436" y="317499"/>
                    <a:pt x="375557" y="244928"/>
                  </a:cubicBezTo>
                  <a:cubicBezTo>
                    <a:pt x="403678" y="172357"/>
                    <a:pt x="409120" y="88446"/>
                    <a:pt x="429985" y="0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211788" y="5333998"/>
              <a:ext cx="429985" cy="551543"/>
            </a:xfrm>
            <a:custGeom>
              <a:avLst/>
              <a:gdLst>
                <a:gd name="connsiteX0" fmla="*/ 0 w 429985"/>
                <a:gd name="connsiteY0" fmla="*/ 527957 h 542471"/>
                <a:gd name="connsiteX1" fmla="*/ 92528 w 429985"/>
                <a:gd name="connsiteY1" fmla="*/ 533400 h 542471"/>
                <a:gd name="connsiteX2" fmla="*/ 223157 w 429985"/>
                <a:gd name="connsiteY2" fmla="*/ 473529 h 542471"/>
                <a:gd name="connsiteX3" fmla="*/ 353785 w 429985"/>
                <a:gd name="connsiteY3" fmla="*/ 255814 h 542471"/>
                <a:gd name="connsiteX4" fmla="*/ 429985 w 429985"/>
                <a:gd name="connsiteY4" fmla="*/ 0 h 542471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23157 w 429985"/>
                <a:gd name="connsiteY2" fmla="*/ 4735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53785 w 429985"/>
                <a:gd name="connsiteY3" fmla="*/ 255814 h 551543"/>
                <a:gd name="connsiteX4" fmla="*/ 429985 w 429985"/>
                <a:gd name="connsiteY4" fmla="*/ 0 h 551543"/>
                <a:gd name="connsiteX0" fmla="*/ 0 w 429985"/>
                <a:gd name="connsiteY0" fmla="*/ 544286 h 551543"/>
                <a:gd name="connsiteX1" fmla="*/ 92528 w 429985"/>
                <a:gd name="connsiteY1" fmla="*/ 533400 h 551543"/>
                <a:gd name="connsiteX2" fmla="*/ 261257 w 429985"/>
                <a:gd name="connsiteY2" fmla="*/ 435429 h 551543"/>
                <a:gd name="connsiteX3" fmla="*/ 375557 w 429985"/>
                <a:gd name="connsiteY3" fmla="*/ 244928 h 551543"/>
                <a:gd name="connsiteX4" fmla="*/ 429985 w 429985"/>
                <a:gd name="connsiteY4" fmla="*/ 0 h 55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9985" h="551543">
                  <a:moveTo>
                    <a:pt x="0" y="544286"/>
                  </a:moveTo>
                  <a:cubicBezTo>
                    <a:pt x="27667" y="551543"/>
                    <a:pt x="48985" y="551543"/>
                    <a:pt x="92528" y="533400"/>
                  </a:cubicBezTo>
                  <a:cubicBezTo>
                    <a:pt x="136071" y="515257"/>
                    <a:pt x="214086" y="483508"/>
                    <a:pt x="261257" y="435429"/>
                  </a:cubicBezTo>
                  <a:cubicBezTo>
                    <a:pt x="308428" y="387350"/>
                    <a:pt x="347436" y="317499"/>
                    <a:pt x="375557" y="244928"/>
                  </a:cubicBezTo>
                  <a:cubicBezTo>
                    <a:pt x="403678" y="172357"/>
                    <a:pt x="409120" y="88446"/>
                    <a:pt x="429985" y="0"/>
                  </a:cubicBezTo>
                </a:path>
              </a:pathLst>
            </a:custGeom>
            <a:noFill/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6303963" y="6037263"/>
            <a:ext cx="363537" cy="331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6" name="Equation" r:id="rId9" imgW="279279" imgH="253890" progId="Equation.DSMT4">
                    <p:embed/>
                  </p:oleObj>
                </mc:Choice>
                <mc:Fallback>
                  <p:oleObj name="Equation" r:id="rId9" imgW="279279" imgH="253890" progId="Equation.DSMT4">
                    <p:embed/>
                    <p:pic>
                      <p:nvPicPr>
                        <p:cNvPr id="0" name="Picture 6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03963" y="6037263"/>
                          <a:ext cx="363537" cy="3317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877" name="Object 13"/>
            <p:cNvGraphicFramePr>
              <a:graphicFrameLocks noChangeAspect="1"/>
            </p:cNvGraphicFramePr>
            <p:nvPr/>
          </p:nvGraphicFramePr>
          <p:xfrm>
            <a:off x="6416675" y="5354637"/>
            <a:ext cx="241300" cy="2757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197" name="Equation" r:id="rId11" imgW="177569" imgH="202936" progId="Equation.DSMT4">
                    <p:embed/>
                  </p:oleObj>
                </mc:Choice>
                <mc:Fallback>
                  <p:oleObj name="Equation" r:id="rId11" imgW="177569" imgH="202936" progId="Equation.DSMT4">
                    <p:embed/>
                    <p:pic>
                      <p:nvPicPr>
                        <p:cNvPr id="0" name="Picture 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6675" y="5354637"/>
                          <a:ext cx="241300" cy="2757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689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619240"/>
              </p:ext>
            </p:extLst>
          </p:nvPr>
        </p:nvGraphicFramePr>
        <p:xfrm>
          <a:off x="981075" y="6196013"/>
          <a:ext cx="4767263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3" imgW="3517560" imgH="279360" progId="Equation.DSMT4">
                  <p:embed/>
                </p:oleObj>
              </mc:Choice>
              <mc:Fallback>
                <p:oleObj name="Equation" r:id="rId13" imgW="3517560" imgH="27936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6196013"/>
                        <a:ext cx="4767263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00" y="914400"/>
            <a:ext cx="1588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Summary</a:t>
            </a:r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050549"/>
              </p:ext>
            </p:extLst>
          </p:nvPr>
        </p:nvGraphicFramePr>
        <p:xfrm>
          <a:off x="2369940" y="2544970"/>
          <a:ext cx="4411098" cy="473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4" imgW="2374900" imgH="254000" progId="Equation.DSMT4">
                  <p:embed/>
                </p:oleObj>
              </mc:Choice>
              <mc:Fallback>
                <p:oleObj name="Equation" r:id="rId4" imgW="2374900" imgH="2540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940" y="2544970"/>
                        <a:ext cx="4411098" cy="47365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8836" y="3918556"/>
            <a:ext cx="267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u="sng" dirty="0">
                <a:solidFill>
                  <a:srgbClr val="0000FF"/>
                </a:solidFill>
              </a:rPr>
              <a:t>analytic</a:t>
            </a:r>
            <a:r>
              <a:rPr lang="en-US" sz="2000" dirty="0">
                <a:solidFill>
                  <a:srgbClr val="0000FF"/>
                </a:solidFill>
              </a:rPr>
              <a:t> functions:</a:t>
            </a:r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1840435"/>
              </p:ext>
            </p:extLst>
          </p:nvPr>
        </p:nvGraphicFramePr>
        <p:xfrm>
          <a:off x="2321748" y="4475336"/>
          <a:ext cx="4454796" cy="480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6" imgW="2362200" imgH="254000" progId="Equation.DSMT4">
                  <p:embed/>
                </p:oleObj>
              </mc:Choice>
              <mc:Fallback>
                <p:oleObj name="Equation" r:id="rId6" imgW="2362200" imgH="2540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1748" y="4475336"/>
                        <a:ext cx="4454796" cy="48094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09501" y="1921517"/>
            <a:ext cx="2746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For </a:t>
            </a:r>
            <a:r>
              <a:rPr lang="en-US" sz="2000" u="sng" dirty="0">
                <a:solidFill>
                  <a:srgbClr val="0000FF"/>
                </a:solidFill>
              </a:rPr>
              <a:t>arbitrary</a:t>
            </a:r>
            <a:r>
              <a:rPr lang="en-US" sz="2000" dirty="0">
                <a:solidFill>
                  <a:srgbClr val="0000FF"/>
                </a:solidFill>
              </a:rPr>
              <a:t> functions: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6061748"/>
              </p:ext>
            </p:extLst>
          </p:nvPr>
        </p:nvGraphicFramePr>
        <p:xfrm>
          <a:off x="984250" y="5737225"/>
          <a:ext cx="72866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8" imgW="4597200" imgH="253800" progId="Equation.DSMT4">
                  <p:embed/>
                </p:oleObj>
              </mc:Choice>
              <mc:Fallback>
                <p:oleObj name="Equation" r:id="rId8" imgW="4597200" imgH="2538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737225"/>
                        <a:ext cx="7286625" cy="40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10813" y="6219825"/>
            <a:ext cx="3615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(This is the converse of the first statement.)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1976" y="789271"/>
            <a:ext cx="30548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Wronskian Flowchart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991401" y="1741013"/>
            <a:ext cx="7430706" cy="4217025"/>
            <a:chOff x="991401" y="1741013"/>
            <a:chExt cx="7430706" cy="4217025"/>
          </a:xfrm>
        </p:grpSpPr>
        <p:sp>
          <p:nvSpPr>
            <p:cNvPr id="13" name="Flowchart: Decision 12"/>
            <p:cNvSpPr/>
            <p:nvPr/>
          </p:nvSpPr>
          <p:spPr bwMode="auto">
            <a:xfrm>
              <a:off x="2887579" y="2983831"/>
              <a:ext cx="1963554" cy="1212784"/>
            </a:xfrm>
            <a:prstGeom prst="flowChartDecisi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Flowchart: Alternate Process 13"/>
            <p:cNvSpPr/>
            <p:nvPr/>
          </p:nvSpPr>
          <p:spPr bwMode="auto">
            <a:xfrm>
              <a:off x="3137835" y="1741013"/>
              <a:ext cx="1395663" cy="847023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82215" y="3262967"/>
              <a:ext cx="12031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Is Wronskian identically zero on interval?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244425" y="1930758"/>
              <a:ext cx="1203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Calculate Wronskian</a:t>
              </a:r>
            </a:p>
          </p:txBody>
        </p:sp>
        <p:sp>
          <p:nvSpPr>
            <p:cNvPr id="17" name="Flowchart: Decision 16"/>
            <p:cNvSpPr/>
            <p:nvPr/>
          </p:nvSpPr>
          <p:spPr bwMode="auto">
            <a:xfrm>
              <a:off x="4570395" y="4156508"/>
              <a:ext cx="1963554" cy="1212784"/>
            </a:xfrm>
            <a:prstGeom prst="flowChartDecision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2156058" y="3591383"/>
              <a:ext cx="7315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H="1">
              <a:off x="2377439" y="3591383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2290812" y="3176337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  <p:sp>
          <p:nvSpPr>
            <p:cNvPr id="26" name="Flowchart: Alternate Process 25"/>
            <p:cNvSpPr/>
            <p:nvPr/>
          </p:nvSpPr>
          <p:spPr bwMode="auto">
            <a:xfrm>
              <a:off x="991401" y="3165108"/>
              <a:ext cx="1172678" cy="847023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045937" y="3356012"/>
              <a:ext cx="1100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Linearly independent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 bwMode="auto">
            <a:xfrm>
              <a:off x="4974658" y="3599405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Connector 28"/>
            <p:cNvCxnSpPr/>
            <p:nvPr/>
          </p:nvCxnSpPr>
          <p:spPr bwMode="auto">
            <a:xfrm>
              <a:off x="4830277" y="3594011"/>
              <a:ext cx="7315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" name="TextBox 29"/>
            <p:cNvSpPr txBox="1"/>
            <p:nvPr/>
          </p:nvSpPr>
          <p:spPr>
            <a:xfrm>
              <a:off x="4965031" y="3174733"/>
              <a:ext cx="477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013159" y="4503021"/>
              <a:ext cx="12031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/>
                <a:t>Are functions analytic?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 bwMode="auto">
            <a:xfrm>
              <a:off x="6647849" y="4762458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6503468" y="4761297"/>
              <a:ext cx="7315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" name="TextBox 33"/>
            <p:cNvSpPr txBox="1"/>
            <p:nvPr/>
          </p:nvSpPr>
          <p:spPr>
            <a:xfrm>
              <a:off x="6638222" y="4337786"/>
              <a:ext cx="4775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Yes</a:t>
              </a:r>
            </a:p>
          </p:txBody>
        </p:sp>
        <p:sp>
          <p:nvSpPr>
            <p:cNvPr id="35" name="Flowchart: Alternate Process 34"/>
            <p:cNvSpPr/>
            <p:nvPr/>
          </p:nvSpPr>
          <p:spPr bwMode="auto">
            <a:xfrm>
              <a:off x="7249429" y="4328160"/>
              <a:ext cx="1172678" cy="847023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313590" y="4519064"/>
              <a:ext cx="11004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Linearly dependent</a:t>
              </a:r>
            </a:p>
          </p:txBody>
        </p:sp>
        <p:cxnSp>
          <p:nvCxnSpPr>
            <p:cNvPr id="37" name="Straight Connector 36"/>
            <p:cNvCxnSpPr/>
            <p:nvPr/>
          </p:nvCxnSpPr>
          <p:spPr bwMode="auto">
            <a:xfrm>
              <a:off x="3848500" y="4772527"/>
              <a:ext cx="73152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 flipH="1">
              <a:off x="4050631" y="4766862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3964004" y="4358640"/>
              <a:ext cx="4138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No</a:t>
              </a:r>
            </a:p>
          </p:txBody>
        </p:sp>
        <p:sp>
          <p:nvSpPr>
            <p:cNvPr id="40" name="Flowchart: Alternate Process 39"/>
            <p:cNvSpPr/>
            <p:nvPr/>
          </p:nvSpPr>
          <p:spPr bwMode="auto">
            <a:xfrm>
              <a:off x="3166715" y="5404586"/>
              <a:ext cx="1318659" cy="553452"/>
            </a:xfrm>
            <a:prstGeom prst="flowChartAlternateProcess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269377" y="5537739"/>
              <a:ext cx="11871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0000"/>
                  </a:solidFill>
                </a:rPr>
                <a:t>Inconclusive</a:t>
              </a:r>
            </a:p>
          </p:txBody>
        </p:sp>
        <p:cxnSp>
          <p:nvCxnSpPr>
            <p:cNvPr id="43" name="Straight Connector 42"/>
            <p:cNvCxnSpPr>
              <a:stCxn id="13" idx="0"/>
            </p:cNvCxnSpPr>
            <p:nvPr/>
          </p:nvCxnSpPr>
          <p:spPr bwMode="auto">
            <a:xfrm flipV="1">
              <a:off x="3869356" y="2589196"/>
              <a:ext cx="0" cy="39463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 rot="5400000">
              <a:off x="3712145" y="2739994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rot="5400000">
              <a:off x="3703989" y="5038827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flipV="1">
              <a:off x="3861200" y="4768295"/>
              <a:ext cx="0" cy="627244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Straight Connector 47"/>
            <p:cNvCxnSpPr>
              <a:stCxn id="17" idx="0"/>
            </p:cNvCxnSpPr>
            <p:nvPr/>
          </p:nvCxnSpPr>
          <p:spPr bwMode="auto">
            <a:xfrm flipV="1">
              <a:off x="5552172" y="3583943"/>
              <a:ext cx="3785" cy="572565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rot="5400000">
              <a:off x="5395676" y="3882191"/>
              <a:ext cx="317634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2" name="TextBox 41"/>
          <p:cNvSpPr txBox="1"/>
          <p:nvPr/>
        </p:nvSpPr>
        <p:spPr>
          <a:xfrm>
            <a:off x="5596086" y="1661786"/>
            <a:ext cx="2522982" cy="95410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The Wronskian is used to determine if a set of functions is linearly independent or not on a given interval.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4006" y="957713"/>
            <a:ext cx="3915495" cy="461665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Note on </a:t>
            </a:r>
            <a:r>
              <a:rPr lang="en-US" sz="2400" u="sng" dirty="0">
                <a:solidFill>
                  <a:srgbClr val="0000FF"/>
                </a:solidFill>
              </a:rPr>
              <a:t>Analytic</a:t>
            </a:r>
            <a:r>
              <a:rPr lang="en-US" sz="2400" dirty="0">
                <a:solidFill>
                  <a:srgbClr val="0000FF"/>
                </a:solidFill>
              </a:rPr>
              <a:t> Functions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538772"/>
              </p:ext>
            </p:extLst>
          </p:nvPr>
        </p:nvGraphicFramePr>
        <p:xfrm>
          <a:off x="2314274" y="1793626"/>
          <a:ext cx="44561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4456176" imgH="480207" progId="Equation.DSMT4">
                  <p:embed/>
                </p:oleObj>
              </mc:Choice>
              <mc:Fallback>
                <p:oleObj name="Equation" r:id="rId4" imgW="4456176" imgH="480207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4274" y="1793626"/>
                        <a:ext cx="4456113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20555" y="2615666"/>
            <a:ext cx="3236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This is logically equivalent to: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484386"/>
              </p:ext>
            </p:extLst>
          </p:nvPr>
        </p:nvGraphicFramePr>
        <p:xfrm>
          <a:off x="2261001" y="3217946"/>
          <a:ext cx="4767847" cy="507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2501640" imgH="266400" progId="Equation.DSMT4">
                  <p:embed/>
                </p:oleObj>
              </mc:Choice>
              <mc:Fallback>
                <p:oleObj name="Equation" r:id="rId6" imgW="2501640" imgH="266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1001" y="3217946"/>
                        <a:ext cx="4767847" cy="50741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4" name="Object 10"/>
          <p:cNvGraphicFramePr>
            <a:graphicFrameLocks noChangeAspect="1"/>
          </p:cNvGraphicFramePr>
          <p:nvPr/>
        </p:nvGraphicFramePr>
        <p:xfrm>
          <a:off x="2887331" y="5141791"/>
          <a:ext cx="3869901" cy="1124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2693880" imgH="782640" progId="Equation.DSMT4">
                  <p:embed/>
                </p:oleObj>
              </mc:Choice>
              <mc:Fallback>
                <p:oleObj name="Equation" r:id="rId8" imgW="2693880" imgH="782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7331" y="5141791"/>
                        <a:ext cx="3869901" cy="112425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75898" y="4437247"/>
            <a:ext cx="413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Hence, for </a:t>
            </a:r>
            <a:r>
              <a:rPr lang="en-US" u="sng" dirty="0">
                <a:solidFill>
                  <a:srgbClr val="0000FF"/>
                </a:solidFill>
              </a:rPr>
              <a:t>analytic</a:t>
            </a:r>
            <a:r>
              <a:rPr lang="en-US" dirty="0">
                <a:solidFill>
                  <a:srgbClr val="0000FF"/>
                </a:solidFill>
              </a:rPr>
              <a:t> functions we have:</a:t>
            </a:r>
          </a:p>
        </p:txBody>
      </p:sp>
    </p:spTree>
    <p:extLst>
      <p:ext uri="{BB962C8B-B14F-4D97-AF65-F5344CB8AC3E}">
        <p14:creationId xmlns:p14="http://schemas.microsoft.com/office/powerpoint/2010/main" val="8758121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962253" y="1531484"/>
          <a:ext cx="7386637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4775200" imgH="241300" progId="Equation.DSMT4">
                  <p:embed/>
                </p:oleObj>
              </mc:Choice>
              <mc:Fallback>
                <p:oleObj name="Equation" r:id="rId4" imgW="4775200" imgH="2413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253" y="1531484"/>
                        <a:ext cx="7386637" cy="373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5808643"/>
            <a:ext cx="3418113" cy="7386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Note:</a:t>
            </a:r>
            <a:r>
              <a:rPr lang="en-US" sz="1400" dirty="0"/>
              <a:t> </a:t>
            </a:r>
          </a:p>
          <a:p>
            <a:pPr algn="ctr"/>
            <a:r>
              <a:rPr lang="en-US" sz="1400" dirty="0"/>
              <a:t>The three functions are analytic, so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Symbol"/>
              </a:rPr>
              <a:t>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1400" dirty="0"/>
              <a:t>is equivalent to linear dependence. 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2885" y="929368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1138918" y="5335360"/>
            <a:ext cx="400050" cy="256032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1250043" y="4374923"/>
          <a:ext cx="3949700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2705100" imgH="279400" progId="Equation.DSMT4">
                  <p:embed/>
                </p:oleObj>
              </mc:Choice>
              <mc:Fallback>
                <p:oleObj name="Equation" r:id="rId6" imgW="2705100" imgH="2794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043" y="4374923"/>
                        <a:ext cx="3949700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29468" y="5287735"/>
            <a:ext cx="3749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 determinant is identically zero.</a:t>
            </a:r>
          </a:p>
        </p:txBody>
      </p:sp>
      <p:sp>
        <p:nvSpPr>
          <p:cNvPr id="11" name="Right Arrow 10"/>
          <p:cNvSpPr/>
          <p:nvPr/>
        </p:nvSpPr>
        <p:spPr bwMode="auto">
          <a:xfrm>
            <a:off x="1491343" y="5878285"/>
            <a:ext cx="400050" cy="256032"/>
          </a:xfrm>
          <a:prstGeom prst="rightArrow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1893" y="5830660"/>
            <a:ext cx="215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Linear dependence</a:t>
            </a: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0532093"/>
              </p:ext>
            </p:extLst>
          </p:nvPr>
        </p:nvGraphicFramePr>
        <p:xfrm>
          <a:off x="1893662" y="2748825"/>
          <a:ext cx="468849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8" imgW="2692400" imgH="736600" progId="Equation.DSMT4">
                  <p:embed/>
                </p:oleObj>
              </mc:Choice>
              <mc:Fallback>
                <p:oleObj name="Equation" r:id="rId8" imgW="2692400" imgH="7366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662" y="2748825"/>
                        <a:ext cx="468849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84366" y="2059576"/>
            <a:ext cx="4079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Note:</a:t>
            </a:r>
            <a:r>
              <a:rPr lang="en-US" dirty="0"/>
              <a:t> The three functions are analytic.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7028" y="2081348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/>
              <a:t> is arbitrary here.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274519"/>
              </p:ext>
            </p:extLst>
          </p:nvPr>
        </p:nvGraphicFramePr>
        <p:xfrm>
          <a:off x="1007835" y="1450066"/>
          <a:ext cx="7072313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4" imgW="4572000" imgH="203200" progId="Equation.DSMT4">
                  <p:embed/>
                </p:oleObj>
              </mc:Choice>
              <mc:Fallback>
                <p:oleObj name="Equation" r:id="rId4" imgW="4572000" imgH="2032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7835" y="1450066"/>
                        <a:ext cx="7072313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300" y="742948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C00FF"/>
                </a:solidFill>
              </a:rPr>
              <a:t>Example</a:t>
            </a:r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848175"/>
              </p:ext>
            </p:extLst>
          </p:nvPr>
        </p:nvGraphicFramePr>
        <p:xfrm>
          <a:off x="1602990" y="1956930"/>
          <a:ext cx="5776237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6" imgW="3416300" imgH="241300" progId="Equation.DSMT4">
                  <p:embed/>
                </p:oleObj>
              </mc:Choice>
              <mc:Fallback>
                <p:oleObj name="Equation" r:id="rId6" imgW="3416300" imgH="2413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2990" y="1956930"/>
                        <a:ext cx="5776237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230436"/>
              </p:ext>
            </p:extLst>
          </p:nvPr>
        </p:nvGraphicFramePr>
        <p:xfrm>
          <a:off x="992415" y="3231241"/>
          <a:ext cx="6037263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8" imgW="3175000" imgH="482600" progId="Equation.DSMT4">
                  <p:embed/>
                </p:oleObj>
              </mc:Choice>
              <mc:Fallback>
                <p:oleObj name="Equation" r:id="rId8" imgW="3175000" imgH="48260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415" y="3231241"/>
                        <a:ext cx="6037263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3756885"/>
              </p:ext>
            </p:extLst>
          </p:nvPr>
        </p:nvGraphicFramePr>
        <p:xfrm>
          <a:off x="1417638" y="4357005"/>
          <a:ext cx="55102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name="Equation" r:id="rId10" imgW="3035300" imgH="482600" progId="Equation.DSMT4">
                  <p:embed/>
                </p:oleObj>
              </mc:Choice>
              <mc:Fallback>
                <p:oleObj name="Equation" r:id="rId10" imgW="3035300" imgH="4826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7638" y="4357005"/>
                        <a:ext cx="55102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ight Arrow 10"/>
          <p:cNvSpPr/>
          <p:nvPr/>
        </p:nvSpPr>
        <p:spPr bwMode="auto">
          <a:xfrm>
            <a:off x="904875" y="4671330"/>
            <a:ext cx="342900" cy="238125"/>
          </a:xfrm>
          <a:prstGeom prst="right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4040" y="2773839"/>
            <a:ext cx="2387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Illustrate using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en-US" dirty="0">
                <a:sym typeface="Symbol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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en-US" dirty="0"/>
              <a:t>:</a:t>
            </a:r>
          </a:p>
        </p:txBody>
      </p:sp>
      <p:graphicFrame>
        <p:nvGraphicFramePr>
          <p:cNvPr id="1177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810544"/>
              </p:ext>
            </p:extLst>
          </p:nvPr>
        </p:nvGraphicFramePr>
        <p:xfrm>
          <a:off x="1985056" y="5450792"/>
          <a:ext cx="2436812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12" imgW="1447172" imgH="482391" progId="Equation.DSMT4">
                  <p:embed/>
                </p:oleObj>
              </mc:Choice>
              <mc:Fallback>
                <p:oleObj name="Equation" r:id="rId12" imgW="1447172" imgH="482391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5056" y="5450792"/>
                        <a:ext cx="2436812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Arrow 13"/>
          <p:cNvSpPr/>
          <p:nvPr/>
        </p:nvSpPr>
        <p:spPr bwMode="auto">
          <a:xfrm>
            <a:off x="1300843" y="5704112"/>
            <a:ext cx="342900" cy="238125"/>
          </a:xfrm>
          <a:prstGeom prst="right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4686301" y="5780312"/>
            <a:ext cx="342900" cy="238125"/>
          </a:xfrm>
          <a:prstGeom prst="rightArrow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67630" y="5704112"/>
            <a:ext cx="390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Linear independence on any interval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72293" y="6443508"/>
            <a:ext cx="6973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Note:</a:t>
            </a:r>
            <a:r>
              <a:rPr lang="en-US" sz="1400" dirty="0"/>
              <a:t> These functions are analytic, but here the conclusion does not depend on this.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72594" y="2577737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Note</a:t>
            </a:r>
            <a:r>
              <a:rPr lang="en-US" dirty="0" smtClean="0"/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/>
              <a:t> is arbitrary here.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for SOLDE*s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740952"/>
              </p:ext>
            </p:extLst>
          </p:nvPr>
        </p:nvGraphicFramePr>
        <p:xfrm>
          <a:off x="1328738" y="876300"/>
          <a:ext cx="5446712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4" imgW="3708360" imgH="3784320" progId="Equation.DSMT4">
                  <p:embed/>
                </p:oleObj>
              </mc:Choice>
              <mc:Fallback>
                <p:oleObj name="Equation" r:id="rId4" imgW="3708360" imgH="378432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8738" y="876300"/>
                        <a:ext cx="5446712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24185" y="1422842"/>
            <a:ext cx="2129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*SOLDE: Second-Order Linear Differential Equation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for SOLDEs (cont.)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042736"/>
              </p:ext>
            </p:extLst>
          </p:nvPr>
        </p:nvGraphicFramePr>
        <p:xfrm>
          <a:off x="1036452" y="737779"/>
          <a:ext cx="7196138" cy="339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4" imgW="5118100" imgH="2413000" progId="Equation.DSMT4">
                  <p:embed/>
                </p:oleObj>
              </mc:Choice>
              <mc:Fallback>
                <p:oleObj name="Equation" r:id="rId4" imgW="5118100" imgH="241300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6452" y="737779"/>
                        <a:ext cx="7196138" cy="339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399" y="5562144"/>
            <a:ext cx="7555832" cy="92333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Conclusion:</a:t>
            </a:r>
          </a:p>
          <a:p>
            <a:pPr algn="ctr"/>
            <a:r>
              <a:rPr lang="en-US" dirty="0"/>
              <a:t>If the two solutions to a SOLDE are </a:t>
            </a:r>
            <a:r>
              <a:rPr lang="en-US" u="sng" dirty="0"/>
              <a:t>analytic</a:t>
            </a:r>
            <a:r>
              <a:rPr lang="en-US" dirty="0"/>
              <a:t>, then they must be either linearly dependent or linearly independent </a:t>
            </a:r>
            <a:r>
              <a:rPr lang="en-US" u="sng" dirty="0"/>
              <a:t>everywhere</a:t>
            </a:r>
            <a:r>
              <a:rPr lang="en-US" dirty="0"/>
              <a:t> on the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dirty="0"/>
              <a:t>axis.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812912"/>
              </p:ext>
            </p:extLst>
          </p:nvPr>
        </p:nvGraphicFramePr>
        <p:xfrm>
          <a:off x="5056081" y="4395003"/>
          <a:ext cx="2693988" cy="78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6" imgW="1752480" imgH="507960" progId="Equation.DSMT4">
                  <p:embed/>
                </p:oleObj>
              </mc:Choice>
              <mc:Fallback>
                <p:oleObj name="Equation" r:id="rId6" imgW="1752480" imgH="507960" progId="Equation.DSMT4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081" y="4395003"/>
                        <a:ext cx="2693988" cy="782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36452" y="4540833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Recall: If the functions are </a:t>
            </a:r>
            <a:r>
              <a:rPr lang="en-US" u="sng" dirty="0">
                <a:solidFill>
                  <a:srgbClr val="0000FF"/>
                </a:solidFill>
              </a:rPr>
              <a:t>analytic</a:t>
            </a:r>
            <a:r>
              <a:rPr lang="en-US" dirty="0">
                <a:solidFill>
                  <a:srgbClr val="0000FF"/>
                </a:solidFill>
              </a:rPr>
              <a:t>: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for SOLDEs (cont.)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86037" y="109728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C00FF"/>
                </a:solidFill>
              </a:rPr>
              <a:t>Example:</a:t>
            </a:r>
          </a:p>
        </p:txBody>
      </p:sp>
      <p:graphicFrame>
        <p:nvGraphicFramePr>
          <p:cNvPr id="143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053038"/>
              </p:ext>
            </p:extLst>
          </p:nvPr>
        </p:nvGraphicFramePr>
        <p:xfrm>
          <a:off x="2800493" y="1477383"/>
          <a:ext cx="2291334" cy="472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4" imgW="1231560" imgH="253800" progId="Equation.DSMT4">
                  <p:embed/>
                </p:oleObj>
              </mc:Choice>
              <mc:Fallback>
                <p:oleObj name="Equation" r:id="rId4" imgW="123156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493" y="1477383"/>
                        <a:ext cx="2291334" cy="472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543965"/>
              </p:ext>
            </p:extLst>
          </p:nvPr>
        </p:nvGraphicFramePr>
        <p:xfrm>
          <a:off x="2674938" y="2828925"/>
          <a:ext cx="308451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6" imgW="1803240" imgH="253800" progId="Equation.DSMT4">
                  <p:embed/>
                </p:oleObj>
              </mc:Choice>
              <mc:Fallback>
                <p:oleObj name="Equation" r:id="rId6" imgW="180324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8" y="2828925"/>
                        <a:ext cx="3084512" cy="433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35782" y="2396691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General solution:</a:t>
            </a:r>
          </a:p>
        </p:txBody>
      </p:sp>
      <p:graphicFrame>
        <p:nvGraphicFramePr>
          <p:cNvPr id="143366" name="Object 6"/>
          <p:cNvGraphicFramePr>
            <a:graphicFrameLocks noChangeAspect="1"/>
          </p:cNvGraphicFramePr>
          <p:nvPr/>
        </p:nvGraphicFramePr>
        <p:xfrm>
          <a:off x="1627188" y="3897313"/>
          <a:ext cx="18240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Equation" r:id="rId8" imgW="1028520" imgH="507960" progId="Equation.DSMT4">
                  <p:embed/>
                </p:oleObj>
              </mc:Choice>
              <mc:Fallback>
                <p:oleObj name="Equation" r:id="rId8" imgW="1028520" imgH="5079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3897313"/>
                        <a:ext cx="18240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26157" y="4995511"/>
            <a:ext cx="2820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Linearly independent </a:t>
            </a:r>
            <a:r>
              <a:rPr lang="en-US" sz="1400" u="sng" dirty="0">
                <a:solidFill>
                  <a:srgbClr val="0000FF"/>
                </a:solidFill>
              </a:rPr>
              <a:t>everywhere</a:t>
            </a:r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5305425" y="3885800"/>
          <a:ext cx="2049463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10" imgW="1155600" imgH="507960" progId="Equation.DSMT4">
                  <p:embed/>
                </p:oleObj>
              </mc:Choice>
              <mc:Fallback>
                <p:oleObj name="Equation" r:id="rId10" imgW="1155600" imgH="5079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5425" y="3885800"/>
                        <a:ext cx="2049463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916906" y="4993911"/>
            <a:ext cx="26805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0000FF"/>
                </a:solidFill>
              </a:rPr>
              <a:t>Linearly dependent </a:t>
            </a:r>
            <a:r>
              <a:rPr lang="en-US" sz="1400" u="sng" dirty="0">
                <a:solidFill>
                  <a:srgbClr val="0000FF"/>
                </a:solidFill>
              </a:rPr>
              <a:t>everywhere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76745" y="285641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(analytic functions)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118633"/>
              </p:ext>
            </p:extLst>
          </p:nvPr>
        </p:nvGraphicFramePr>
        <p:xfrm>
          <a:off x="385763" y="1411288"/>
          <a:ext cx="8461375" cy="320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032160" imgH="2286000" progId="Equation.DSMT4">
                  <p:embed/>
                </p:oleObj>
              </mc:Choice>
              <mc:Fallback>
                <p:oleObj name="Equation" r:id="rId4" imgW="6032160" imgH="22860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3" y="1411288"/>
                        <a:ext cx="8461375" cy="3203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78306" y="5269831"/>
            <a:ext cx="7700209" cy="646331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Important point: </a:t>
            </a:r>
            <a:r>
              <a:rPr lang="en-US" dirty="0"/>
              <a:t>The interval is important here. Functions can be independent in one region (interval) and dependent in another region.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3875" y="895350"/>
            <a:ext cx="35910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Assume linear </a:t>
            </a:r>
            <a:r>
              <a:rPr lang="en-US" sz="2000" b="1" u="sng" dirty="0">
                <a:solidFill>
                  <a:srgbClr val="0000FF"/>
                </a:solidFill>
              </a:rPr>
              <a:t>dependence</a:t>
            </a:r>
            <a:r>
              <a:rPr lang="en-US" sz="2000" b="1" dirty="0">
                <a:solidFill>
                  <a:srgbClr val="0000FF"/>
                </a:solidFill>
              </a:rPr>
              <a:t>:</a:t>
            </a:r>
          </a:p>
        </p:txBody>
      </p:sp>
      <p:graphicFrame>
        <p:nvGraphicFramePr>
          <p:cNvPr id="88068" name="Object 3"/>
          <p:cNvGraphicFramePr>
            <a:graphicFrameLocks noChangeAspect="1"/>
          </p:cNvGraphicFramePr>
          <p:nvPr/>
        </p:nvGraphicFramePr>
        <p:xfrm>
          <a:off x="1400175" y="1541463"/>
          <a:ext cx="61245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3898900" imgH="431800" progId="Equation.DSMT4">
                  <p:embed/>
                </p:oleObj>
              </mc:Choice>
              <mc:Fallback>
                <p:oleObj name="Equation" r:id="rId4" imgW="3898900" imgH="4318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75" y="1541463"/>
                        <a:ext cx="612457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52525" y="2669722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Assume</a:t>
            </a:r>
          </a:p>
        </p:txBody>
      </p:sp>
      <p:graphicFrame>
        <p:nvGraphicFramePr>
          <p:cNvPr id="8807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7875476"/>
              </p:ext>
            </p:extLst>
          </p:nvPr>
        </p:nvGraphicFramePr>
        <p:xfrm>
          <a:off x="2219325" y="2695575"/>
          <a:ext cx="604092" cy="347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418918" imgH="241195" progId="Equation.DSMT4">
                  <p:embed/>
                </p:oleObj>
              </mc:Choice>
              <mc:Fallback>
                <p:oleObj name="Equation" r:id="rId6" imgW="418918" imgH="241195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2695575"/>
                        <a:ext cx="604092" cy="3471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021140"/>
              </p:ext>
            </p:extLst>
          </p:nvPr>
        </p:nvGraphicFramePr>
        <p:xfrm>
          <a:off x="2609850" y="4415688"/>
          <a:ext cx="41910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2895600" imgH="241300" progId="Equation.DSMT4">
                  <p:embed/>
                </p:oleObj>
              </mc:Choice>
              <mc:Fallback>
                <p:oleObj name="Equation" r:id="rId8" imgW="2895600" imgH="24130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4415688"/>
                        <a:ext cx="41910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897771"/>
              </p:ext>
            </p:extLst>
          </p:nvPr>
        </p:nvGraphicFramePr>
        <p:xfrm>
          <a:off x="2328070" y="3354174"/>
          <a:ext cx="5796756" cy="6980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4216400" imgH="508000" progId="Equation.DSMT4">
                  <p:embed/>
                </p:oleObj>
              </mc:Choice>
              <mc:Fallback>
                <p:oleObj name="Equation" r:id="rId10" imgW="4216400" imgH="508000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070" y="3354174"/>
                        <a:ext cx="5796756" cy="6980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478328" y="349925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98553" y="4385241"/>
            <a:ext cx="38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or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3" y="5297154"/>
            <a:ext cx="7848600" cy="92333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Conclusion: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If a set of functions is linearly dependent, then at least one of the functions can be written as a combination of the others.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2364" y="889621"/>
            <a:ext cx="8282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Assume one function can be written as a </a:t>
            </a:r>
            <a:r>
              <a:rPr lang="en-US" sz="2000" b="1" u="sng" dirty="0">
                <a:solidFill>
                  <a:srgbClr val="0000FF"/>
                </a:solidFill>
              </a:rPr>
              <a:t>combination</a:t>
            </a:r>
            <a:r>
              <a:rPr lang="en-US" sz="2000" b="1" dirty="0">
                <a:solidFill>
                  <a:srgbClr val="0000FF"/>
                </a:solidFill>
              </a:rPr>
              <a:t> of the others:</a:t>
            </a:r>
          </a:p>
        </p:txBody>
      </p:sp>
      <p:graphicFrame>
        <p:nvGraphicFramePr>
          <p:cNvPr id="880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897771"/>
              </p:ext>
            </p:extLst>
          </p:nvPr>
        </p:nvGraphicFramePr>
        <p:xfrm>
          <a:off x="1195161" y="1795690"/>
          <a:ext cx="5664753" cy="446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060700" imgH="241300" progId="Equation.DSMT4">
                  <p:embed/>
                </p:oleObj>
              </mc:Choice>
              <mc:Fallback>
                <p:oleObj name="Equation" r:id="rId4" imgW="3060700" imgH="241300" progId="Equation.DSMT4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161" y="1795690"/>
                        <a:ext cx="5664753" cy="446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38842" y="297674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Then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2670" y="5329810"/>
            <a:ext cx="7848600" cy="92333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Conclusion: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If one function can be written as a combination of the others, then the functions are linearly dependent.</a:t>
            </a:r>
          </a:p>
        </p:txBody>
      </p:sp>
      <p:graphicFrame>
        <p:nvGraphicFramePr>
          <p:cNvPr id="122886" name="Object 6"/>
          <p:cNvGraphicFramePr>
            <a:graphicFrameLocks noChangeAspect="1"/>
          </p:cNvGraphicFramePr>
          <p:nvPr/>
        </p:nvGraphicFramePr>
        <p:xfrm>
          <a:off x="1612174" y="3570514"/>
          <a:ext cx="589788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3276600" imgH="254000" progId="Equation.DSMT4">
                  <p:embed/>
                </p:oleObj>
              </mc:Choice>
              <mc:Fallback>
                <p:oleObj name="Equation" r:id="rId6" imgW="3276600" imgH="2540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174" y="3570514"/>
                        <a:ext cx="589788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7" name="Object 7"/>
          <p:cNvGraphicFramePr>
            <a:graphicFrameLocks noChangeAspect="1"/>
          </p:cNvGraphicFramePr>
          <p:nvPr/>
        </p:nvGraphicFramePr>
        <p:xfrm>
          <a:off x="3109808" y="4267655"/>
          <a:ext cx="2315238" cy="36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511300" imgH="241300" progId="Equation.DSMT4">
                  <p:embed/>
                </p:oleObj>
              </mc:Choice>
              <mc:Fallback>
                <p:oleObj name="Equation" r:id="rId8" imgW="1511300" imgH="2413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9808" y="4267655"/>
                        <a:ext cx="2315238" cy="369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20133" y="2428874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(for </a:t>
            </a:r>
            <a:r>
              <a:rPr lang="en-US" sz="1600" u="sng" dirty="0">
                <a:solidFill>
                  <a:srgbClr val="0000FF"/>
                </a:solidFill>
              </a:rPr>
              <a:t>all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solidFill>
                  <a:srgbClr val="0000FF"/>
                </a:solidFill>
              </a:rPr>
              <a:t> in an interval)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953553" y="1225856"/>
            <a:ext cx="2523448" cy="40011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Linear dependence</a:t>
            </a:r>
          </a:p>
        </p:txBody>
      </p:sp>
      <p:sp>
        <p:nvSpPr>
          <p:cNvPr id="4" name="Up-Down Arrow 3"/>
          <p:cNvSpPr/>
          <p:nvPr/>
        </p:nvSpPr>
        <p:spPr bwMode="auto">
          <a:xfrm>
            <a:off x="3915467" y="2097045"/>
            <a:ext cx="559106" cy="1509311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12170" y="4055066"/>
            <a:ext cx="5388705" cy="707886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FF"/>
                </a:solidFill>
              </a:rPr>
              <a:t>At least one of the functions can be written as a combination of the others.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26432" y="5727031"/>
            <a:ext cx="7712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When there are only two functions, linear dependence means that one function is a constant times the other one. </a:t>
            </a:r>
          </a:p>
        </p:txBody>
      </p:sp>
    </p:spTree>
    <p:extLst>
      <p:ext uri="{BB962C8B-B14F-4D97-AF65-F5344CB8AC3E}">
        <p14:creationId xmlns:p14="http://schemas.microsoft.com/office/powerpoint/2010/main" val="411825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1673225" y="1735138"/>
          <a:ext cx="3957638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2463800" imgH="457200" progId="Equation.DSMT4">
                  <p:embed/>
                </p:oleObj>
              </mc:Choice>
              <mc:Fallback>
                <p:oleObj name="Equation" r:id="rId4" imgW="2463800" imgH="457200" progId="Equation.DSMT4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735138"/>
                        <a:ext cx="3957638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3" name="Object 17"/>
          <p:cNvGraphicFramePr>
            <a:graphicFrameLocks noChangeAspect="1"/>
          </p:cNvGraphicFramePr>
          <p:nvPr/>
        </p:nvGraphicFramePr>
        <p:xfrm>
          <a:off x="3235325" y="3476275"/>
          <a:ext cx="2491396" cy="10861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917700" imgH="838200" progId="Equation.DSMT4">
                  <p:embed/>
                </p:oleObj>
              </mc:Choice>
              <mc:Fallback>
                <p:oleObj name="Equation" r:id="rId6" imgW="1917700" imgH="838200" progId="Equation.DSMT4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3476275"/>
                        <a:ext cx="2491396" cy="10861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5" name="Object 19"/>
          <p:cNvGraphicFramePr>
            <a:graphicFrameLocks noChangeAspect="1"/>
          </p:cNvGraphicFramePr>
          <p:nvPr/>
        </p:nvGraphicFramePr>
        <p:xfrm>
          <a:off x="1754187" y="2905124"/>
          <a:ext cx="4317471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2527300" imgH="228600" progId="Equation.DSMT4">
                  <p:embed/>
                </p:oleObj>
              </mc:Choice>
              <mc:Fallback>
                <p:oleObj name="Equation" r:id="rId8" imgW="2527300" imgH="228600" progId="Equation.DSMT4">
                  <p:embed/>
                  <p:pic>
                    <p:nvPicPr>
                      <p:cNvPr id="0" name="Picture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187" y="2905124"/>
                        <a:ext cx="4317471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28675" y="1028700"/>
            <a:ext cx="1382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C00FF"/>
                </a:solidFill>
              </a:rPr>
              <a:t>Examples</a:t>
            </a:r>
          </a:p>
        </p:txBody>
      </p:sp>
      <p:graphicFrame>
        <p:nvGraphicFramePr>
          <p:cNvPr id="101396" name="Object 20"/>
          <p:cNvGraphicFramePr>
            <a:graphicFrameLocks noChangeAspect="1"/>
          </p:cNvGraphicFramePr>
          <p:nvPr/>
        </p:nvGraphicFramePr>
        <p:xfrm>
          <a:off x="1733550" y="4931092"/>
          <a:ext cx="4124325" cy="412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2286000" imgH="228600" progId="Equation.DSMT4">
                  <p:embed/>
                </p:oleObj>
              </mc:Choice>
              <mc:Fallback>
                <p:oleObj name="Equation" r:id="rId10" imgW="2286000" imgH="228600" progId="Equation.DSMT4">
                  <p:embed/>
                  <p:pic>
                    <p:nvPicPr>
                      <p:cNvPr id="0" name="Picture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4931092"/>
                        <a:ext cx="4124325" cy="4124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397" name="Object 21"/>
          <p:cNvGraphicFramePr>
            <a:graphicFrameLocks noChangeAspect="1"/>
          </p:cNvGraphicFramePr>
          <p:nvPr/>
        </p:nvGraphicFramePr>
        <p:xfrm>
          <a:off x="3249613" y="5461000"/>
          <a:ext cx="192944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308100" imgH="508000" progId="Equation.DSMT4">
                  <p:embed/>
                </p:oleObj>
              </mc:Choice>
              <mc:Fallback>
                <p:oleObj name="Equation" r:id="rId12" imgW="1308100" imgH="508000" progId="Equation.DSMT4">
                  <p:embed/>
                  <p:pic>
                    <p:nvPicPr>
                      <p:cNvPr id="0" name="Picture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5461000"/>
                        <a:ext cx="1929448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549592" y="5623637"/>
            <a:ext cx="3239567" cy="52322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Note that we cannot write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400" dirty="0"/>
              <a:t> as a combination of the other two functions.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Linear Independence (cont.)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1808163" y="2209800"/>
          <a:ext cx="2098675" cy="207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333500" imgH="1320800" progId="Equation.DSMT4">
                  <p:embed/>
                </p:oleObj>
              </mc:Choice>
              <mc:Fallback>
                <p:oleObj name="Equation" r:id="rId4" imgW="1333500" imgH="132080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2209800"/>
                        <a:ext cx="2098675" cy="2079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85800" y="1066800"/>
            <a:ext cx="75438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Note:</a:t>
            </a:r>
            <a:r>
              <a:rPr lang="en-US" sz="2000" dirty="0">
                <a:solidFill>
                  <a:srgbClr val="0000FF"/>
                </a:solidFill>
              </a:rPr>
              <a:t> The classification of linear independence depends on the interval for </a:t>
            </a:r>
            <a:r>
              <a:rPr lang="en-US" sz="20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000" dirty="0">
                <a:solidFill>
                  <a:srgbClr val="0000FF"/>
                </a:solidFill>
              </a:rPr>
              <a:t> that is being considered.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8566" y="4773880"/>
            <a:ext cx="7620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/>
              <a:t>These two functions are linearly </a:t>
            </a:r>
            <a:r>
              <a:rPr lang="en-US" u="sng" dirty="0"/>
              <a:t>independent</a:t>
            </a:r>
            <a:r>
              <a:rPr lang="en-US" dirty="0"/>
              <a:t> on any interval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/>
              <a:t>) that contains </a:t>
            </a:r>
            <a:r>
              <a:rPr lang="en-US" u="sng" dirty="0"/>
              <a:t>positive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values.</a:t>
            </a:r>
          </a:p>
          <a:p>
            <a:pPr marL="225425" indent="-225425">
              <a:buFont typeface="Wingdings" pitchFamily="2" charset="2"/>
              <a:buChar char="Ø"/>
            </a:pPr>
            <a:r>
              <a:rPr lang="en-US" dirty="0"/>
              <a:t> These two functions are linearly </a:t>
            </a:r>
            <a:r>
              <a:rPr lang="en-US" u="sng" dirty="0"/>
              <a:t>dependent</a:t>
            </a:r>
            <a:r>
              <a:rPr lang="en-US" dirty="0"/>
              <a:t> on any interval that contains </a:t>
            </a:r>
            <a:r>
              <a:rPr lang="en-US" u="sng" dirty="0"/>
              <a:t>only negative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values.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381000" y="1905000"/>
            <a:ext cx="6096000" cy="2057400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533400" y="2286000"/>
          <a:ext cx="56054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4165600" imgH="1117600" progId="Equation.DSMT4">
                  <p:embed/>
                </p:oleObj>
              </mc:Choice>
              <mc:Fallback>
                <p:oleObj name="Equation" r:id="rId4" imgW="4165600" imgH="1117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5605463" cy="150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" name="Picture 4" descr="Józef Maria Hoene-Wroński, by Laurent-Charles Marécha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1800" y="3276600"/>
            <a:ext cx="2000250" cy="20002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858000" y="5334000"/>
            <a:ext cx="18966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400" dirty="0"/>
              <a:t>Josef </a:t>
            </a:r>
            <a:r>
              <a:rPr lang="fr-FR" sz="1400" dirty="0" err="1"/>
              <a:t>Hoëné</a:t>
            </a:r>
            <a:r>
              <a:rPr lang="fr-FR" sz="1400" dirty="0"/>
              <a:t>-Wronski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1143000"/>
            <a:ext cx="85124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The Wronskian allows us to test for linear independence on some interval.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4572000"/>
            <a:ext cx="4495800" cy="64633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We look at whether or not the Wronskian vanishes </a:t>
            </a:r>
            <a:r>
              <a:rPr lang="en-US" u="sng" dirty="0"/>
              <a:t>identically</a:t>
            </a:r>
            <a:r>
              <a:rPr lang="en-US" dirty="0"/>
              <a:t> over an interval.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2426" y="5953125"/>
            <a:ext cx="84772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Note:</a:t>
            </a:r>
            <a:r>
              <a:rPr lang="en-US" sz="1600" dirty="0"/>
              <a:t> The fact that the Wronskian vanishes at </a:t>
            </a:r>
            <a:r>
              <a:rPr lang="en-US" sz="1600" u="sng" dirty="0"/>
              <a:t>some</a:t>
            </a:r>
            <a:r>
              <a:rPr lang="en-US" sz="1600" dirty="0"/>
              <a:t> points does not tell us anything useful.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B07676-111C-440D-83C1-89A6473794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3994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88045"/>
              </p:ext>
            </p:extLst>
          </p:nvPr>
        </p:nvGraphicFramePr>
        <p:xfrm>
          <a:off x="676275" y="876300"/>
          <a:ext cx="7370763" cy="497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5575300" imgH="3771900" progId="Equation.DSMT4">
                  <p:embed/>
                </p:oleObj>
              </mc:Choice>
              <mc:Fallback>
                <p:oleObj name="Equation" r:id="rId4" imgW="5575300" imgH="37719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876300"/>
                        <a:ext cx="7370763" cy="497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438400" y="6197925"/>
          <a:ext cx="4110038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374900" imgH="254000" progId="Equation.DSMT4">
                  <p:embed/>
                </p:oleObj>
              </mc:Choice>
              <mc:Fallback>
                <p:oleObj name="Equation" r:id="rId6" imgW="2374900" imgH="2540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6197925"/>
                        <a:ext cx="4110038" cy="441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Wronskians and Linear Independence (cont.)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6192" y="6197925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Hence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3132" y="1285875"/>
            <a:ext cx="21932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(for </a:t>
            </a:r>
            <a:r>
              <a:rPr lang="en-US" sz="1600" u="sng" dirty="0">
                <a:solidFill>
                  <a:srgbClr val="0000FF"/>
                </a:solidFill>
              </a:rPr>
              <a:t>all</a:t>
            </a:r>
            <a:r>
              <a:rPr lang="en-US" sz="1600" dirty="0">
                <a:solidFill>
                  <a:srgbClr val="0000FF"/>
                </a:solidFill>
              </a:rPr>
              <a:t>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1600" dirty="0">
                <a:solidFill>
                  <a:srgbClr val="0000FF"/>
                </a:solidFill>
              </a:rPr>
              <a:t> in an interval)</a:t>
            </a:r>
          </a:p>
        </p:txBody>
      </p:sp>
      <p:graphicFrame>
        <p:nvGraphicFramePr>
          <p:cNvPr id="39959" name="Object 23"/>
          <p:cNvGraphicFramePr>
            <a:graphicFrameLocks noChangeAspect="1"/>
          </p:cNvGraphicFramePr>
          <p:nvPr/>
        </p:nvGraphicFramePr>
        <p:xfrm>
          <a:off x="1254124" y="5727699"/>
          <a:ext cx="1416447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1091726" imgH="203112" progId="Equation.DSMT4">
                  <p:embed/>
                </p:oleObj>
              </mc:Choice>
              <mc:Fallback>
                <p:oleObj name="Equation" r:id="rId8" imgW="1091726" imgH="203112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4" y="5727699"/>
                        <a:ext cx="1416447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 bwMode="auto">
          <a:xfrm flipV="1">
            <a:off x="1123950" y="5467350"/>
            <a:ext cx="0" cy="5238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2396</TotalTime>
  <Words>659</Words>
  <Application>Microsoft Office PowerPoint</Application>
  <PresentationFormat>On-screen Show (4:3)</PresentationFormat>
  <Paragraphs>126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Linear Independence</vt:lpstr>
      <vt:lpstr>Linear Independence (cont.)</vt:lpstr>
      <vt:lpstr>Linear Independence (cont.)</vt:lpstr>
      <vt:lpstr>Linear Independence (cont.)</vt:lpstr>
      <vt:lpstr>Linear Independence (cont.)</vt:lpstr>
      <vt:lpstr>Linear Independence (cont.)</vt:lpstr>
      <vt:lpstr>Wronskians and Linear Independence</vt:lpstr>
      <vt:lpstr>Wronskians and Linear Independence (cont.)</vt:lpstr>
      <vt:lpstr>Wronskians and Linear Independence (cont.)</vt:lpstr>
      <vt:lpstr>Wronskians and Linear Independence (cont.)</vt:lpstr>
      <vt:lpstr>Wronskians and Linear Independence (cont.)</vt:lpstr>
      <vt:lpstr>Wronskians and Linear Independence (cont.)</vt:lpstr>
      <vt:lpstr>Wronskians and Linear Independence (cont.)</vt:lpstr>
      <vt:lpstr>Wronskians and Linear Independence (cont.)</vt:lpstr>
      <vt:lpstr>Wronskians for SOLDE*s</vt:lpstr>
      <vt:lpstr>Wronskians for SOLDEs (cont.)</vt:lpstr>
      <vt:lpstr>Wronskians for SOLDEs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David Jackson</dc:creator>
  <cp:lastModifiedBy>Jackson, David R</cp:lastModifiedBy>
  <cp:revision>201</cp:revision>
  <cp:lastPrinted>1601-01-01T00:00:00Z</cp:lastPrinted>
  <dcterms:created xsi:type="dcterms:W3CDTF">1601-01-01T00:00:00Z</dcterms:created>
  <dcterms:modified xsi:type="dcterms:W3CDTF">2023-11-07T01:43:42Z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