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09" r:id="rId3"/>
    <p:sldId id="258" r:id="rId4"/>
    <p:sldId id="262" r:id="rId5"/>
    <p:sldId id="299" r:id="rId6"/>
    <p:sldId id="264" r:id="rId7"/>
    <p:sldId id="285" r:id="rId8"/>
    <p:sldId id="287" r:id="rId9"/>
    <p:sldId id="306" r:id="rId10"/>
    <p:sldId id="265" r:id="rId11"/>
    <p:sldId id="271" r:id="rId12"/>
    <p:sldId id="303" r:id="rId13"/>
    <p:sldId id="276" r:id="rId14"/>
    <p:sldId id="290" r:id="rId15"/>
    <p:sldId id="288" r:id="rId16"/>
    <p:sldId id="289" r:id="rId17"/>
    <p:sldId id="310" r:id="rId18"/>
    <p:sldId id="312" r:id="rId19"/>
    <p:sldId id="295" r:id="rId20"/>
    <p:sldId id="293" r:id="rId21"/>
    <p:sldId id="294" r:id="rId22"/>
    <p:sldId id="292" r:id="rId23"/>
    <p:sldId id="308" r:id="rId24"/>
    <p:sldId id="304" r:id="rId25"/>
    <p:sldId id="305" r:id="rId26"/>
    <p:sldId id="291" r:id="rId27"/>
    <p:sldId id="300" r:id="rId28"/>
    <p:sldId id="301" r:id="rId29"/>
    <p:sldId id="313" r:id="rId30"/>
    <p:sldId id="302" r:id="rId31"/>
    <p:sldId id="311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CCFFFF"/>
    <a:srgbClr val="FFCCFF"/>
    <a:srgbClr val="66FFFF"/>
    <a:srgbClr val="CC00CC"/>
    <a:srgbClr val="BCF6F0"/>
    <a:srgbClr val="FFFF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89" autoAdjust="0"/>
  </p:normalViewPr>
  <p:slideViewPr>
    <p:cSldViewPr snapToGrid="0">
      <p:cViewPr>
        <p:scale>
          <a:sx n="140" d="100"/>
          <a:sy n="140" d="100"/>
        </p:scale>
        <p:origin x="3396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2CBA14D-3622-47E9-B7CC-6F9AB9BEF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30FB4B-7927-42F3-91B0-93D2AA80281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2484B6-8653-40BE-9508-DEB12032724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47A7F-D0C0-4ED8-9F06-51BC4E04291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ADA06-94B1-411B-A702-77ABB37AD8B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ADA06-94B1-411B-A702-77ABB37AD8B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ADA06-94B1-411B-A702-77ABB37AD8B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ADA06-94B1-411B-A702-77ABB37AD8B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ADA06-94B1-411B-A702-77ABB37AD8B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ADA06-94B1-411B-A702-77ABB37AD8B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885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ADA06-94B1-411B-A702-77ABB37AD8B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705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ADA06-94B1-411B-A702-77ABB37AD8B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26A325-542A-4AC0-9FEB-E2A442713FA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ADA06-94B1-411B-A702-77ABB37AD8B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ADA06-94B1-411B-A702-77ABB37AD8B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ADA06-94B1-411B-A702-77ABB37AD8B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B7F865-982F-488D-8AE8-F4FFE3C4138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333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B7F865-982F-488D-8AE8-F4FFE3C4138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B7F865-982F-488D-8AE8-F4FFE3C4138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B7F865-982F-488D-8AE8-F4FFE3C4138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B7F865-982F-488D-8AE8-F4FFE3C4138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B7F865-982F-488D-8AE8-F4FFE3C4138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B7F865-982F-488D-8AE8-F4FFE3C4138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99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26A325-542A-4AC0-9FEB-E2A442713FA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B7F865-982F-488D-8AE8-F4FFE3C4138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B7F865-982F-488D-8AE8-F4FFE3C41382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E2AF9D-39EE-4662-9463-5EAC42DEDDF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8CB08F-91E3-46C1-92B4-AA8BD71B0B1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BD7363-625F-44D3-8B8F-E96A36FEE2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DEFBDB-62BB-4140-87EF-8E0B9E0D094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BD7363-625F-44D3-8B8F-E96A36FEE2D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BD7363-625F-44D3-8B8F-E96A36FEE2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9C881-6248-4CFB-95BC-07217C87C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25FD7-B9EC-4A43-97A8-21561EDF7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24B94-0183-49FC-B880-5149FDE2D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09425-C4B1-453E-82A5-0F0A8EE1A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94E2E-F614-4C17-894E-41763B18A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3075F-739D-4390-BCB7-1023D23CD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D5C30-473F-4ACE-8B58-1C148DD8A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692B1-5281-4DE6-8F7D-12FF00D47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1E904-92EC-4175-80CD-B28F1BEC9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71D26-0C34-48C5-AFE2-D861DD6B2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217EB-671F-4D14-B582-23CE43FDF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16302"/>
            <a:ext cx="2133600" cy="34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33E178A-A2F9-4271-9571-1366781083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1.wmf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2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0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59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6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6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e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6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7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7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77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80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82.bin"/><Relationship Id="rId10" Type="http://schemas.openxmlformats.org/officeDocument/2006/relationships/image" Target="../media/image86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84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e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89.wmf"/><Relationship Id="rId4" Type="http://schemas.openxmlformats.org/officeDocument/2006/relationships/image" Target="../media/image87.wmf"/><Relationship Id="rId9" Type="http://schemas.openxmlformats.org/officeDocument/2006/relationships/oleObject" Target="../embeddings/oleObject8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94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1.wmf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90.bin"/><Relationship Id="rId10" Type="http://schemas.openxmlformats.org/officeDocument/2006/relationships/image" Target="../media/image93.wmf"/><Relationship Id="rId4" Type="http://schemas.openxmlformats.org/officeDocument/2006/relationships/image" Target="../media/image90.wmf"/><Relationship Id="rId9" Type="http://schemas.openxmlformats.org/officeDocument/2006/relationships/oleObject" Target="../embeddings/oleObject9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6.wmf"/><Relationship Id="rId5" Type="http://schemas.openxmlformats.org/officeDocument/2006/relationships/oleObject" Target="../embeddings/oleObject95.bin"/><Relationship Id="rId4" Type="http://schemas.openxmlformats.org/officeDocument/2006/relationships/image" Target="../media/image9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616800" y="4342003"/>
            <a:ext cx="63357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3333FF"/>
                </a:solidFill>
              </a:rPr>
              <a:t>Sturm-</a:t>
            </a:r>
            <a:r>
              <a:rPr lang="en-US" sz="3200" b="1" dirty="0" err="1">
                <a:solidFill>
                  <a:srgbClr val="3333FF"/>
                </a:solidFill>
              </a:rPr>
              <a:t>Liouville</a:t>
            </a:r>
            <a:r>
              <a:rPr lang="en-US" sz="3200" b="1" dirty="0">
                <a:solidFill>
                  <a:srgbClr val="3333FF"/>
                </a:solidFill>
              </a:rPr>
              <a:t> Theory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413125" y="83185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6382 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160485" y="5980396"/>
            <a:ext cx="45448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Notes are from D. R. Wilton, Dept. of ECE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1E904-92EC-4175-80CD-B28F1BEC932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353686" y="2263775"/>
            <a:ext cx="2666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David R. Jackson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826032" y="1682750"/>
            <a:ext cx="153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Fall 2023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276952" y="3639084"/>
            <a:ext cx="6513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Notes 18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419062"/>
              </p:ext>
            </p:extLst>
          </p:nvPr>
        </p:nvGraphicFramePr>
        <p:xfrm>
          <a:off x="6823668" y="455421"/>
          <a:ext cx="15779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77509" imgH="504723" progId="Equation.DSMT4">
                  <p:embed/>
                </p:oleObj>
              </mc:Choice>
              <mc:Fallback>
                <p:oleObj name="Equation" r:id="rId3" imgW="1577509" imgH="504723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3668" y="455421"/>
                        <a:ext cx="157797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211741"/>
              </p:ext>
            </p:extLst>
          </p:nvPr>
        </p:nvGraphicFramePr>
        <p:xfrm>
          <a:off x="1327150" y="917575"/>
          <a:ext cx="6346825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13200" imgH="1016000" progId="Equation.DSMT4">
                  <p:embed/>
                </p:oleObj>
              </mc:Choice>
              <mc:Fallback>
                <p:oleObj name="Equation" r:id="rId3" imgW="4013200" imgH="1016000" progId="Equation.DSMT4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917575"/>
                        <a:ext cx="6346825" cy="160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983259"/>
              </p:ext>
            </p:extLst>
          </p:nvPr>
        </p:nvGraphicFramePr>
        <p:xfrm>
          <a:off x="1644650" y="5921375"/>
          <a:ext cx="47974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22560" imgH="469800" progId="Equation.DSMT4">
                  <p:embed/>
                </p:oleObj>
              </mc:Choice>
              <mc:Fallback>
                <p:oleObj name="Equation" r:id="rId5" imgW="3022560" imgH="469800" progId="Equation.DSMT4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650" y="5921375"/>
                        <a:ext cx="47974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0425"/>
            <a:ext cx="7772400" cy="68419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Proof of Self-Adjoint Property (cont.)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794500" y="3165975"/>
            <a:ext cx="1592210" cy="1064527"/>
            <a:chOff x="6801163" y="3125337"/>
            <a:chExt cx="1592210" cy="1064527"/>
          </a:xfrm>
          <a:solidFill>
            <a:srgbClr val="FFFF99"/>
          </a:solidFill>
        </p:grpSpPr>
        <p:sp>
          <p:nvSpPr>
            <p:cNvPr id="8" name="Rectangle 7"/>
            <p:cNvSpPr/>
            <p:nvPr/>
          </p:nvSpPr>
          <p:spPr bwMode="auto">
            <a:xfrm>
              <a:off x="6823881" y="3125337"/>
              <a:ext cx="1569492" cy="1064527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614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7435837"/>
                </p:ext>
              </p:extLst>
            </p:nvPr>
          </p:nvGraphicFramePr>
          <p:xfrm>
            <a:off x="6801163" y="3129600"/>
            <a:ext cx="1473200" cy="952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167893" imgH="761669" progId="Equation.DSMT4">
                    <p:embed/>
                  </p:oleObj>
                </mc:Choice>
                <mc:Fallback>
                  <p:oleObj name="Equation" r:id="rId7" imgW="1167893" imgH="761669" progId="Equation.DSMT4">
                    <p:embed/>
                    <p:pic>
                      <p:nvPicPr>
                        <p:cNvPr id="0" name="Picture 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01163" y="3129600"/>
                          <a:ext cx="1473200" cy="952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2092525" y="4192837"/>
          <a:ext cx="4105776" cy="725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730500" imgH="482600" progId="Equation.DSMT4">
                  <p:embed/>
                </p:oleObj>
              </mc:Choice>
              <mc:Fallback>
                <p:oleObj name="Equation" r:id="rId9" imgW="2730500" imgH="482600" progId="Equation.DSMT4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525" y="4192837"/>
                        <a:ext cx="4105776" cy="725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0323" y="2794710"/>
            <a:ext cx="3302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This can thus be written as:</a:t>
            </a:r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135255"/>
              </p:ext>
            </p:extLst>
          </p:nvPr>
        </p:nvGraphicFramePr>
        <p:xfrm>
          <a:off x="1637864" y="3249106"/>
          <a:ext cx="4398424" cy="615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451100" imgH="342900" progId="Equation.DSMT4">
                  <p:embed/>
                </p:oleObj>
              </mc:Choice>
              <mc:Fallback>
                <p:oleObj name="Equation" r:id="rId11" imgW="2451100" imgH="342900" progId="Equation.DSMT4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7864" y="3249106"/>
                        <a:ext cx="4398424" cy="6153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63355" y="3938512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7867" y="5253394"/>
            <a:ext cx="4245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From </a:t>
            </a:r>
            <a:r>
              <a:rPr lang="en-US" sz="2000" u="sng" dirty="0">
                <a:solidFill>
                  <a:srgbClr val="0000FF"/>
                </a:solidFill>
              </a:rPr>
              <a:t>boundary conditions</a:t>
            </a:r>
            <a:r>
              <a:rPr lang="en-US" sz="2000" dirty="0">
                <a:solidFill>
                  <a:srgbClr val="0000FF"/>
                </a:solidFill>
              </a:rPr>
              <a:t> we have: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 flipV="1">
            <a:off x="6439301" y="2541069"/>
            <a:ext cx="327259" cy="5582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6274" name="Object 130"/>
          <p:cNvGraphicFramePr>
            <a:graphicFrameLocks noChangeAspect="1"/>
          </p:cNvGraphicFramePr>
          <p:nvPr/>
        </p:nvGraphicFramePr>
        <p:xfrm>
          <a:off x="4529360" y="5250944"/>
          <a:ext cx="1327150" cy="490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926698" imgH="342751" progId="Equation.DSMT4">
                  <p:embed/>
                </p:oleObj>
              </mc:Choice>
              <mc:Fallback>
                <p:oleObj name="Equation" r:id="rId13" imgW="926698" imgH="342751" progId="Equation.DSMT4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9360" y="5250944"/>
                        <a:ext cx="1327150" cy="4908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ight Arrow 15"/>
          <p:cNvSpPr/>
          <p:nvPr/>
        </p:nvSpPr>
        <p:spPr bwMode="auto">
          <a:xfrm>
            <a:off x="1095101" y="6113414"/>
            <a:ext cx="370115" cy="261257"/>
          </a:xfrm>
          <a:prstGeom prst="rightArrow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01087" y="6079359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(proof complete)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2D0349E-9410-167B-08E3-762E3B6FDCFB}"/>
              </a:ext>
            </a:extLst>
          </p:cNvPr>
          <p:cNvCxnSpPr>
            <a:cxnSpLocks/>
          </p:cNvCxnSpPr>
          <p:nvPr/>
        </p:nvCxnSpPr>
        <p:spPr bwMode="auto">
          <a:xfrm flipH="1">
            <a:off x="6109638" y="3595639"/>
            <a:ext cx="5795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4A166F4-428B-8BCB-05EE-29F1D02E34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223525"/>
              </p:ext>
            </p:extLst>
          </p:nvPr>
        </p:nvGraphicFramePr>
        <p:xfrm>
          <a:off x="6264274" y="5248117"/>
          <a:ext cx="2259191" cy="552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765080" imgH="431640" progId="Equation.DSMT4">
                  <p:embed/>
                </p:oleObj>
              </mc:Choice>
              <mc:Fallback>
                <p:oleObj name="Equation" r:id="rId15" imgW="1765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264274" y="5248117"/>
                        <a:ext cx="2259191" cy="552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800"/>
            <a:ext cx="7772400" cy="72269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Eigenvalue Problems </a:t>
            </a: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1773238" y="4165600"/>
          <a:ext cx="19780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68400" imgH="228600" progId="Equation.DSMT4">
                  <p:embed/>
                </p:oleObj>
              </mc:Choice>
              <mc:Fallback>
                <p:oleObj name="Equation" r:id="rId3" imgW="1168400" imgH="22860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238" y="4165600"/>
                        <a:ext cx="19780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568246"/>
              </p:ext>
            </p:extLst>
          </p:nvPr>
        </p:nvGraphicFramePr>
        <p:xfrm>
          <a:off x="3645468" y="1488826"/>
          <a:ext cx="1578371" cy="504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58558" imgH="177723" progId="Equation.DSMT4">
                  <p:embed/>
                </p:oleObj>
              </mc:Choice>
              <mc:Fallback>
                <p:oleObj name="Equation" r:id="rId5" imgW="558558" imgH="177723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5468" y="1488826"/>
                        <a:ext cx="1578371" cy="50440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67543" y="947057"/>
            <a:ext cx="6372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 often encounter an </a:t>
            </a:r>
            <a:r>
              <a:rPr lang="en-US" sz="2000" dirty="0">
                <a:solidFill>
                  <a:srgbClr val="FF0000"/>
                </a:solidFill>
              </a:rPr>
              <a:t>eigenvalue</a:t>
            </a:r>
            <a:r>
              <a:rPr lang="en-US" sz="2000" dirty="0">
                <a:solidFill>
                  <a:srgbClr val="0000FF"/>
                </a:solidFill>
              </a:rPr>
              <a:t> problem of the form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924" y="2327937"/>
            <a:ext cx="7897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(The operator </a:t>
            </a:r>
            <a:r>
              <a:rPr lang="en-US" sz="1600" dirty="0">
                <a:solidFill>
                  <a:srgbClr val="0000FF"/>
                </a:solidFill>
                <a:latin typeface="Euclid Math One" pitchFamily="18" charset="2"/>
              </a:rPr>
              <a:t>L</a:t>
            </a:r>
            <a:r>
              <a:rPr lang="en-US" sz="1600" dirty="0">
                <a:solidFill>
                  <a:srgbClr val="0000FF"/>
                </a:solidFill>
              </a:rPr>
              <a:t> can be the Sturm-</a:t>
            </a:r>
            <a:r>
              <a:rPr lang="en-US" sz="1600" dirty="0" err="1">
                <a:solidFill>
                  <a:srgbClr val="0000FF"/>
                </a:solidFill>
              </a:rPr>
              <a:t>Liouville</a:t>
            </a:r>
            <a:r>
              <a:rPr lang="en-US" sz="1600" dirty="0">
                <a:solidFill>
                  <a:srgbClr val="0000FF"/>
                </a:solidFill>
              </a:rPr>
              <a:t> operator, or any other operator here.)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0112" y="3397401"/>
            <a:ext cx="8098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Wingdings" pitchFamily="2" charset="2"/>
              <a:buChar char="v"/>
            </a:pPr>
            <a:r>
              <a:rPr lang="en-US" dirty="0"/>
              <a:t>The eigenvalue problem (with boundary conditions) is usually only satisfied for specific </a:t>
            </a:r>
            <a:r>
              <a:rPr lang="en-US" u="sng" dirty="0"/>
              <a:t>eigenvalues</a:t>
            </a:r>
            <a:r>
              <a:rPr lang="en-US" dirty="0"/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3188" y="5017937"/>
            <a:ext cx="78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Wingdings" pitchFamily="2" charset="2"/>
              <a:buChar char="v"/>
            </a:pPr>
            <a:r>
              <a:rPr lang="en-US" dirty="0"/>
              <a:t>For each distinct eigenvalue, there corresponds an </a:t>
            </a:r>
            <a:r>
              <a:rPr lang="en-US" u="sng" dirty="0"/>
              <a:t>eigenfunction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dirty="0"/>
              <a:t>that satisfies the eigenvalue equation.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8824A28-661C-EB04-5B49-FB5736BD18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236636"/>
              </p:ext>
            </p:extLst>
          </p:nvPr>
        </p:nvGraphicFramePr>
        <p:xfrm>
          <a:off x="4419409" y="4074804"/>
          <a:ext cx="2540728" cy="630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39880" imgH="431640" progId="Equation.DSMT4">
                  <p:embed/>
                </p:oleObj>
              </mc:Choice>
              <mc:Fallback>
                <p:oleObj name="Equation" r:id="rId7" imgW="17398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19409" y="4074804"/>
                        <a:ext cx="2540728" cy="6305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3137" y="0"/>
            <a:ext cx="8393229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Property of Eigenvalues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9562" y="795921"/>
            <a:ext cx="8186862" cy="78483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 dirty="0"/>
              <a:t>Property 1</a:t>
            </a:r>
          </a:p>
          <a:p>
            <a:pPr algn="ctr"/>
            <a:r>
              <a:rPr lang="en-US" sz="2000" dirty="0"/>
              <a:t>The eigenvalues corresponding to a </a:t>
            </a:r>
            <a:r>
              <a:rPr lang="en-US" sz="2000" u="sng" dirty="0"/>
              <a:t>self-adjoint</a:t>
            </a:r>
            <a:r>
              <a:rPr lang="en-US" sz="2000" dirty="0"/>
              <a:t> operator are </a:t>
            </a:r>
            <a:r>
              <a:rPr lang="en-US" sz="2000" u="sng" dirty="0"/>
              <a:t>real</a:t>
            </a:r>
            <a:r>
              <a:rPr lang="en-US" sz="2000" dirty="0"/>
              <a:t>.</a:t>
            </a:r>
          </a:p>
        </p:txBody>
      </p:sp>
      <p:graphicFrame>
        <p:nvGraphicFramePr>
          <p:cNvPr id="216069" name="Object 5"/>
          <p:cNvGraphicFramePr>
            <a:graphicFrameLocks noChangeAspect="1"/>
          </p:cNvGraphicFramePr>
          <p:nvPr/>
        </p:nvGraphicFramePr>
        <p:xfrm>
          <a:off x="363032" y="2492942"/>
          <a:ext cx="3865613" cy="2946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68500" imgH="1498600" progId="Equation.DSMT4">
                  <p:embed/>
                </p:oleObj>
              </mc:Choice>
              <mc:Fallback>
                <p:oleObj name="Equation" r:id="rId3" imgW="1968500" imgH="149860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32" y="2492942"/>
                        <a:ext cx="3865613" cy="2946867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 flipH="1">
            <a:off x="3923097" y="1875207"/>
            <a:ext cx="1119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Proof:</a:t>
            </a:r>
          </a:p>
        </p:txBody>
      </p:sp>
      <p:graphicFrame>
        <p:nvGraphicFramePr>
          <p:cNvPr id="216074" name="Object 10"/>
          <p:cNvGraphicFramePr>
            <a:graphicFrameLocks noChangeAspect="1"/>
          </p:cNvGraphicFramePr>
          <p:nvPr/>
        </p:nvGraphicFramePr>
        <p:xfrm>
          <a:off x="4724400" y="2679700"/>
          <a:ext cx="388620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93900" imgH="1320800" progId="Equation.DSMT4">
                  <p:embed/>
                </p:oleObj>
              </mc:Choice>
              <mc:Fallback>
                <p:oleObj name="Equation" r:id="rId5" imgW="1993900" imgH="132080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679700"/>
                        <a:ext cx="3886200" cy="25654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75" name="Object 11"/>
          <p:cNvGraphicFramePr>
            <a:graphicFrameLocks noChangeAspect="1"/>
          </p:cNvGraphicFramePr>
          <p:nvPr/>
        </p:nvGraphicFramePr>
        <p:xfrm>
          <a:off x="4259262" y="5874202"/>
          <a:ext cx="938212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31613" imgH="203112" progId="Equation.DSMT4">
                  <p:embed/>
                </p:oleObj>
              </mc:Choice>
              <mc:Fallback>
                <p:oleObj name="Equation" r:id="rId7" imgW="431613" imgH="203112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9262" y="5874202"/>
                        <a:ext cx="938212" cy="4429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037114" y="5878285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34741" y="6291941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(proof complete)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85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Orthogonality of Eigenfunctions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5565" y="819752"/>
            <a:ext cx="7180446" cy="1092607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 dirty="0"/>
              <a:t>Property 2</a:t>
            </a:r>
          </a:p>
          <a:p>
            <a:pPr algn="ctr"/>
            <a:r>
              <a:rPr lang="en-US" sz="2000" dirty="0"/>
              <a:t>The eigenfunctions corresponding to a </a:t>
            </a:r>
            <a:r>
              <a:rPr lang="en-US" sz="2000" u="sng" dirty="0"/>
              <a:t>self-adjoint</a:t>
            </a:r>
            <a:r>
              <a:rPr lang="en-US" sz="2000" dirty="0"/>
              <a:t> operator equation are </a:t>
            </a:r>
            <a:r>
              <a:rPr lang="en-US" sz="2000" u="sng" dirty="0"/>
              <a:t>orthogonal*</a:t>
            </a:r>
            <a:r>
              <a:rPr lang="en-US" sz="2000" i="1" dirty="0"/>
              <a:t> </a:t>
            </a:r>
            <a:r>
              <a:rPr lang="en-US" sz="2000" dirty="0"/>
              <a:t>if the eigenvalues are </a:t>
            </a:r>
            <a:r>
              <a:rPr lang="en-US" sz="2000" u="sng" dirty="0"/>
              <a:t>distinct</a:t>
            </a:r>
            <a:r>
              <a:rPr lang="en-US" sz="20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6315" y="2253343"/>
            <a:ext cx="6542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Consider two different solutions of the eigenvalue problem corresponding to distinct eigenvalues:</a:t>
            </a:r>
          </a:p>
        </p:txBody>
      </p:sp>
      <p:graphicFrame>
        <p:nvGraphicFramePr>
          <p:cNvPr id="15388" name="Object 28"/>
          <p:cNvGraphicFramePr>
            <a:graphicFrameLocks noChangeAspect="1"/>
          </p:cNvGraphicFramePr>
          <p:nvPr/>
        </p:nvGraphicFramePr>
        <p:xfrm>
          <a:off x="992414" y="3037113"/>
          <a:ext cx="1498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49300" imgH="228600" progId="Equation.DSMT4">
                  <p:embed/>
                </p:oleObj>
              </mc:Choice>
              <mc:Fallback>
                <p:oleObj name="Equation" r:id="rId3" imgW="749300" imgH="22860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414" y="3037113"/>
                        <a:ext cx="1498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9" name="Object 29"/>
          <p:cNvGraphicFramePr>
            <a:graphicFrameLocks noChangeAspect="1"/>
          </p:cNvGraphicFramePr>
          <p:nvPr/>
        </p:nvGraphicFramePr>
        <p:xfrm>
          <a:off x="5899149" y="3096986"/>
          <a:ext cx="1280584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98500" imgH="228600" progId="Equation.DSMT4">
                  <p:embed/>
                </p:oleObj>
              </mc:Choice>
              <mc:Fallback>
                <p:oleObj name="Equation" r:id="rId5" imgW="698500" imgH="22860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9149" y="3096986"/>
                        <a:ext cx="1280584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0" name="Object 30"/>
          <p:cNvGraphicFramePr>
            <a:graphicFrameLocks noChangeAspect="1"/>
          </p:cNvGraphicFramePr>
          <p:nvPr/>
        </p:nvGraphicFramePr>
        <p:xfrm>
          <a:off x="3801834" y="3456215"/>
          <a:ext cx="889907" cy="410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95085" imgH="228501" progId="Equation.DSMT4">
                  <p:embed/>
                </p:oleObj>
              </mc:Choice>
              <mc:Fallback>
                <p:oleObj name="Equation" r:id="rId7" imgW="495085" imgH="228501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1834" y="3456215"/>
                        <a:ext cx="889907" cy="41072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1" name="Object 31"/>
          <p:cNvGraphicFramePr>
            <a:graphicFrameLocks noChangeAspect="1"/>
          </p:cNvGraphicFramePr>
          <p:nvPr/>
        </p:nvGraphicFramePr>
        <p:xfrm>
          <a:off x="440419" y="3905476"/>
          <a:ext cx="3463988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892300" imgH="482600" progId="Equation.DSMT4">
                  <p:embed/>
                </p:oleObj>
              </mc:Choice>
              <mc:Fallback>
                <p:oleObj name="Equation" r:id="rId9" imgW="1892300" imgH="48260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419" y="3905476"/>
                        <a:ext cx="3463988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2" name="Object 32"/>
          <p:cNvGraphicFramePr>
            <a:graphicFrameLocks noChangeAspect="1"/>
          </p:cNvGraphicFramePr>
          <p:nvPr/>
        </p:nvGraphicFramePr>
        <p:xfrm>
          <a:off x="4964792" y="3960812"/>
          <a:ext cx="3298187" cy="774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057400" imgH="482600" progId="Equation.DSMT4">
                  <p:embed/>
                </p:oleObj>
              </mc:Choice>
              <mc:Fallback>
                <p:oleObj name="Equation" r:id="rId11" imgW="2057400" imgH="48260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792" y="3960812"/>
                        <a:ext cx="3298187" cy="7744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wn Arrow 11"/>
          <p:cNvSpPr/>
          <p:nvPr/>
        </p:nvSpPr>
        <p:spPr bwMode="auto">
          <a:xfrm>
            <a:off x="1556657" y="3614057"/>
            <a:ext cx="250372" cy="337457"/>
          </a:xfrm>
          <a:prstGeom prst="downArrow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6368143" y="3701143"/>
            <a:ext cx="250372" cy="337457"/>
          </a:xfrm>
          <a:prstGeom prst="downArrow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5393" name="Object 33"/>
          <p:cNvGraphicFramePr>
            <a:graphicFrameLocks noChangeAspect="1"/>
          </p:cNvGraphicFramePr>
          <p:nvPr/>
        </p:nvGraphicFramePr>
        <p:xfrm>
          <a:off x="1644649" y="5658756"/>
          <a:ext cx="5460283" cy="807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263900" imgH="482600" progId="Equation.DSMT4">
                  <p:embed/>
                </p:oleObj>
              </mc:Choice>
              <mc:Fallback>
                <p:oleObj name="Equation" r:id="rId13" imgW="3263900" imgH="48260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649" y="5658756"/>
                        <a:ext cx="5460283" cy="8073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 bwMode="auto">
          <a:xfrm>
            <a:off x="2155371" y="4865914"/>
            <a:ext cx="1458686" cy="6966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4484914" y="4876799"/>
            <a:ext cx="1458686" cy="6966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555403" y="4931229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Subtract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48501" y="2019300"/>
            <a:ext cx="187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*Orthogonal means that the inner product is zero.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3137" y="0"/>
            <a:ext cx="8393229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Orthogonality of Eigenfunctions (cont.)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246063" y="1530350"/>
          <a:ext cx="868045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08600" imgH="1295400" progId="Equation.DSMT4">
                  <p:embed/>
                </p:oleObj>
              </mc:Choice>
              <mc:Fallback>
                <p:oleObj name="Equation" r:id="rId3" imgW="5308600" imgH="1295400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1530350"/>
                        <a:ext cx="8680450" cy="211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74282" y="1002287"/>
            <a:ext cx="1524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LHS is:</a:t>
            </a:r>
          </a:p>
        </p:txBody>
      </p:sp>
      <p:graphicFrame>
        <p:nvGraphicFramePr>
          <p:cNvPr id="147459" name="Object 3"/>
          <p:cNvGraphicFramePr>
            <a:graphicFrameLocks noChangeAspect="1"/>
          </p:cNvGraphicFramePr>
          <p:nvPr/>
        </p:nvGraphicFramePr>
        <p:xfrm>
          <a:off x="1660525" y="4610100"/>
          <a:ext cx="620553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10000" imgH="482600" progId="Equation.DSMT4">
                  <p:embed/>
                </p:oleObj>
              </mc:Choice>
              <mc:Fallback>
                <p:oleObj name="Equation" r:id="rId5" imgW="3810000" imgH="482600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4610100"/>
                        <a:ext cx="6205538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7023" y="4064383"/>
            <a:ext cx="3432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for the </a:t>
            </a:r>
            <a:r>
              <a:rPr lang="en-US" sz="2000" dirty="0" err="1">
                <a:solidFill>
                  <a:srgbClr val="0000FF"/>
                </a:solidFill>
              </a:rPr>
              <a:t>RHS</a:t>
            </a:r>
            <a:r>
              <a:rPr lang="en-US" sz="2000" dirty="0">
                <a:solidFill>
                  <a:srgbClr val="0000FF"/>
                </a:solidFill>
              </a:rPr>
              <a:t> we have</a:t>
            </a:r>
          </a:p>
        </p:txBody>
      </p:sp>
      <p:graphicFrame>
        <p:nvGraphicFramePr>
          <p:cNvPr id="147460" name="Object 4"/>
          <p:cNvGraphicFramePr>
            <a:graphicFrameLocks noChangeAspect="1"/>
          </p:cNvGraphicFramePr>
          <p:nvPr/>
        </p:nvGraphicFramePr>
        <p:xfrm>
          <a:off x="3027363" y="5709557"/>
          <a:ext cx="25082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36700" imgH="241300" progId="Equation.DSMT4">
                  <p:embed/>
                </p:oleObj>
              </mc:Choice>
              <mc:Fallback>
                <p:oleObj name="Equation" r:id="rId7" imgW="1536700" imgH="241300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7363" y="5709557"/>
                        <a:ext cx="25082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21829" y="6237514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(proof complete)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3137" y="0"/>
            <a:ext cx="8393229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of Eigenvalue Properties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1514" y="3066022"/>
            <a:ext cx="1866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Then we have:</a:t>
            </a:r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222160"/>
              </p:ext>
            </p:extLst>
          </p:nvPr>
        </p:nvGraphicFramePr>
        <p:xfrm>
          <a:off x="3046413" y="1660525"/>
          <a:ext cx="30670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55700" imgH="228600" progId="Equation.DSMT4">
                  <p:embed/>
                </p:oleObj>
              </mc:Choice>
              <mc:Fallback>
                <p:oleObj name="Equation" r:id="rId3" imgW="1155700" imgH="228600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6413" y="1660525"/>
                        <a:ext cx="3067050" cy="6096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92149" y="966861"/>
            <a:ext cx="8284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Assume an eigenvalue problem with a </a:t>
            </a:r>
            <a:r>
              <a:rPr lang="en-US" sz="2400" u="sng" dirty="0">
                <a:solidFill>
                  <a:srgbClr val="0000FF"/>
                </a:solidFill>
              </a:rPr>
              <a:t>self-adjoint</a:t>
            </a:r>
            <a:r>
              <a:rPr lang="en-US" sz="2400" dirty="0">
                <a:solidFill>
                  <a:srgbClr val="0000FF"/>
                </a:solidFill>
              </a:rPr>
              <a:t> operator: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1115" y="3603171"/>
            <a:ext cx="781496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/>
              <a:t> The eigenvalues are </a:t>
            </a:r>
            <a:r>
              <a:rPr lang="en-US" u="sng" dirty="0"/>
              <a:t>real</a:t>
            </a:r>
            <a:r>
              <a:rPr lang="en-US" dirty="0"/>
              <a:t>.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/>
              <a:t>The eigenfunctions corresponding to </a:t>
            </a:r>
            <a:r>
              <a:rPr lang="en-US" u="sng" dirty="0"/>
              <a:t>distinct</a:t>
            </a:r>
            <a:r>
              <a:rPr lang="en-US" dirty="0"/>
              <a:t> eigenvalues are </a:t>
            </a:r>
            <a:r>
              <a:rPr lang="en-US" u="sng" dirty="0"/>
              <a:t>orthogonal</a:t>
            </a:r>
            <a:r>
              <a:rPr lang="en-US" dirty="0"/>
              <a:t>.</a:t>
            </a:r>
          </a:p>
        </p:txBody>
      </p:sp>
      <p:graphicFrame>
        <p:nvGraphicFramePr>
          <p:cNvPr id="1454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210095"/>
              </p:ext>
            </p:extLst>
          </p:nvPr>
        </p:nvGraphicFramePr>
        <p:xfrm>
          <a:off x="2366963" y="5843588"/>
          <a:ext cx="3481387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33360" imgH="469800" progId="Equation.DSMT4">
                  <p:embed/>
                </p:oleObj>
              </mc:Choice>
              <mc:Fallback>
                <p:oleObj name="Equation" r:id="rId5" imgW="2133360" imgH="469800" progId="Equation.DSMT4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963" y="5843588"/>
                        <a:ext cx="3481387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485492"/>
              </p:ext>
            </p:extLst>
          </p:nvPr>
        </p:nvGraphicFramePr>
        <p:xfrm>
          <a:off x="2448658" y="5341508"/>
          <a:ext cx="8286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08000" imgH="241300" progId="Equation.DSMT4">
                  <p:embed/>
                </p:oleObj>
              </mc:Choice>
              <mc:Fallback>
                <p:oleObj name="Equation" r:id="rId7" imgW="508000" imgH="241300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8658" y="5341508"/>
                        <a:ext cx="8286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46881" y="4823551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That is,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163061"/>
              </p:ext>
            </p:extLst>
          </p:nvPr>
        </p:nvGraphicFramePr>
        <p:xfrm>
          <a:off x="4464165" y="2877334"/>
          <a:ext cx="2172972" cy="295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86811" imgH="215806" progId="Equation.DSMT4">
                  <p:embed/>
                </p:oleObj>
              </mc:Choice>
              <mc:Fallback>
                <p:oleObj name="Equation" r:id="rId9" imgW="1586811" imgH="215806" progId="Equation.DSMT4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165" y="2877334"/>
                        <a:ext cx="2172972" cy="29552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Arrow Connector 3"/>
          <p:cNvCxnSpPr/>
          <p:nvPr/>
        </p:nvCxnSpPr>
        <p:spPr bwMode="auto">
          <a:xfrm>
            <a:off x="5497417" y="2346592"/>
            <a:ext cx="0" cy="4406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872868" y="5343181"/>
            <a:ext cx="440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71032" y="6002357"/>
            <a:ext cx="440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3137" y="0"/>
            <a:ext cx="8393229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47384" y="965391"/>
            <a:ext cx="5121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dirty="0">
                <a:solidFill>
                  <a:srgbClr val="CC00CC"/>
                </a:solidFill>
              </a:rPr>
              <a:t>Orthogonality of Bessel functions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142744"/>
              </p:ext>
            </p:extLst>
          </p:nvPr>
        </p:nvGraphicFramePr>
        <p:xfrm>
          <a:off x="2532063" y="2554705"/>
          <a:ext cx="4175498" cy="826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74560" imgH="469800" progId="Equation.DSMT4">
                  <p:embed/>
                </p:oleObj>
              </mc:Choice>
              <mc:Fallback>
                <p:oleObj name="Equation" r:id="rId3" imgW="2374560" imgH="469800" progId="Equation.DSMT4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063" y="2554705"/>
                        <a:ext cx="4175498" cy="82616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6603" y="1916935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C00CC"/>
                </a:solidFill>
              </a:rPr>
              <a:t>Derive this identity: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214878"/>
              </p:ext>
            </p:extLst>
          </p:nvPr>
        </p:nvGraphicFramePr>
        <p:xfrm>
          <a:off x="3359634" y="3784911"/>
          <a:ext cx="2196277" cy="399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800" imgH="253800" progId="Equation.DSMT4">
                  <p:embed/>
                </p:oleObj>
              </mc:Choice>
              <mc:Fallback>
                <p:oleObj name="Equation" r:id="rId5" imgW="1396800" imgH="253800" progId="Equation.DSMT4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634" y="3784911"/>
                        <a:ext cx="2196277" cy="3993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398746"/>
              </p:ext>
            </p:extLst>
          </p:nvPr>
        </p:nvGraphicFramePr>
        <p:xfrm>
          <a:off x="3381626" y="4384090"/>
          <a:ext cx="2207498" cy="416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46040" imgH="253800" progId="Equation.DSMT4">
                  <p:embed/>
                </p:oleObj>
              </mc:Choice>
              <mc:Fallback>
                <p:oleObj name="Equation" r:id="rId7" imgW="1346040" imgH="253800" progId="Equation.DSMT4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626" y="4384090"/>
                        <a:ext cx="2207498" cy="4165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3137" y="0"/>
            <a:ext cx="8393229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146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577654"/>
              </p:ext>
            </p:extLst>
          </p:nvPr>
        </p:nvGraphicFramePr>
        <p:xfrm>
          <a:off x="1829466" y="1161363"/>
          <a:ext cx="5815012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466800" imgH="736560" progId="Equation.DSMT4">
                  <p:embed/>
                </p:oleObj>
              </mc:Choice>
              <mc:Fallback>
                <p:oleObj name="Equation" r:id="rId3" imgW="3466800" imgH="73656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9466" y="1161363"/>
                        <a:ext cx="5815012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078646"/>
              </p:ext>
            </p:extLst>
          </p:nvPr>
        </p:nvGraphicFramePr>
        <p:xfrm>
          <a:off x="2288253" y="2799663"/>
          <a:ext cx="42275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38280" imgH="253800" progId="Equation.DSMT4">
                  <p:embed/>
                </p:oleObj>
              </mc:Choice>
              <mc:Fallback>
                <p:oleObj name="Equation" r:id="rId5" imgW="2438280" imgH="2538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8253" y="2799663"/>
                        <a:ext cx="4227513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802246"/>
              </p:ext>
            </p:extLst>
          </p:nvPr>
        </p:nvGraphicFramePr>
        <p:xfrm>
          <a:off x="3426721" y="3531738"/>
          <a:ext cx="1292854" cy="353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23586" imgH="203112" progId="Equation.DSMT4">
                  <p:embed/>
                </p:oleObj>
              </mc:Choice>
              <mc:Fallback>
                <p:oleObj name="Equation" r:id="rId7" imgW="723586" imgH="203112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6721" y="3531738"/>
                        <a:ext cx="1292854" cy="353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11628"/>
              </p:ext>
            </p:extLst>
          </p:nvPr>
        </p:nvGraphicFramePr>
        <p:xfrm>
          <a:off x="2010441" y="4060138"/>
          <a:ext cx="44481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565360" imgH="253800" progId="Equation.DSMT4">
                  <p:embed/>
                </p:oleObj>
              </mc:Choice>
              <mc:Fallback>
                <p:oleObj name="Equation" r:id="rId9" imgW="2565360" imgH="253800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0441" y="4060138"/>
                        <a:ext cx="444817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783783"/>
              </p:ext>
            </p:extLst>
          </p:nvPr>
        </p:nvGraphicFramePr>
        <p:xfrm>
          <a:off x="540416" y="4795150"/>
          <a:ext cx="793115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816520" imgH="203040" progId="Equation.DSMT4">
                  <p:embed/>
                </p:oleObj>
              </mc:Choice>
              <mc:Fallback>
                <p:oleObj name="Equation" r:id="rId11" imgW="5816520" imgH="20304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416" y="4795150"/>
                        <a:ext cx="7931150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59329" y="758138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Recall: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2205" y="2795353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Consider: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65789" y="3492039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Choose: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54414"/>
              </p:ext>
            </p:extLst>
          </p:nvPr>
        </p:nvGraphicFramePr>
        <p:xfrm>
          <a:off x="2224928" y="5255525"/>
          <a:ext cx="44323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603160" imgH="469800" progId="Equation.DSMT4">
                  <p:embed/>
                </p:oleObj>
              </mc:Choice>
              <mc:Fallback>
                <p:oleObj name="Equation" r:id="rId13" imgW="2603160" imgH="46980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928" y="5255525"/>
                        <a:ext cx="44323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ight Arrow 2"/>
          <p:cNvSpPr/>
          <p:nvPr/>
        </p:nvSpPr>
        <p:spPr bwMode="auto">
          <a:xfrm>
            <a:off x="1444045" y="5514287"/>
            <a:ext cx="421105" cy="276726"/>
          </a:xfrm>
          <a:prstGeom prst="rightArrow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12962" y="5468815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rgbClr val="FF0000"/>
                </a:solidFill>
              </a:rPr>
              <a:t>What is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dirty="0">
                <a:solidFill>
                  <a:srgbClr val="FF0000"/>
                </a:solidFill>
              </a:rPr>
              <a:t>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FFD11E-1D47-B787-33B0-E848E7E5B8A6}"/>
              </a:ext>
            </a:extLst>
          </p:cNvPr>
          <p:cNvSpPr txBox="1"/>
          <p:nvPr/>
        </p:nvSpPr>
        <p:spPr>
          <a:xfrm>
            <a:off x="816171" y="6107965"/>
            <a:ext cx="7696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(This will be true if </a:t>
            </a:r>
            <a:r>
              <a:rPr lang="en-US" sz="1600" dirty="0" err="1"/>
              <a:t>if</a:t>
            </a:r>
            <a:r>
              <a:rPr lang="en-US" sz="1600" dirty="0"/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600" dirty="0"/>
              <a:t> and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dirty="0"/>
              <a:t> correspond to a Sturm-</a:t>
            </a:r>
            <a:r>
              <a:rPr lang="en-US" sz="1600" dirty="0" err="1"/>
              <a:t>Liouville</a:t>
            </a:r>
            <a:r>
              <a:rPr lang="en-US" sz="1600" dirty="0"/>
              <a:t> eigenvalue problem.)</a:t>
            </a:r>
          </a:p>
        </p:txBody>
      </p:sp>
    </p:spTree>
    <p:extLst>
      <p:ext uri="{BB962C8B-B14F-4D97-AF65-F5344CB8AC3E}">
        <p14:creationId xmlns:p14="http://schemas.microsoft.com/office/powerpoint/2010/main" val="3296451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3137" y="0"/>
            <a:ext cx="8393229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8753" y="4236509"/>
            <a:ext cx="870558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FF0000"/>
                </a:solidFill>
              </a:rPr>
              <a:t>What is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dirty="0">
                <a:solidFill>
                  <a:srgbClr val="FF0000"/>
                </a:solidFill>
              </a:rPr>
              <a:t>? </a:t>
            </a:r>
          </a:p>
          <a:p>
            <a:r>
              <a:rPr lang="en-US" dirty="0">
                <a:solidFill>
                  <a:srgbClr val="FF0000"/>
                </a:solidFill>
              </a:rPr>
              <a:t> We need to identify the appropriate Sturm-</a:t>
            </a:r>
            <a:r>
              <a:rPr lang="en-US" dirty="0" err="1">
                <a:solidFill>
                  <a:srgbClr val="FF0000"/>
                </a:solidFill>
              </a:rPr>
              <a:t>Liouville</a:t>
            </a:r>
            <a:r>
              <a:rPr lang="en-US" dirty="0">
                <a:solidFill>
                  <a:srgbClr val="FF0000"/>
                </a:solidFill>
              </a:rPr>
              <a:t> eigenvalue problem that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solidFill>
                  <a:srgbClr val="FF0000"/>
                </a:solidFill>
              </a:rPr>
              <a:t> satisfies: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138246"/>
              </p:ext>
            </p:extLst>
          </p:nvPr>
        </p:nvGraphicFramePr>
        <p:xfrm>
          <a:off x="2264819" y="1084625"/>
          <a:ext cx="4494443" cy="961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97080" imgH="469800" progId="Equation.DSMT4">
                  <p:embed/>
                </p:oleObj>
              </mc:Choice>
              <mc:Fallback>
                <p:oleObj name="Equation" r:id="rId3" imgW="2197080" imgH="4698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4819" y="1084625"/>
                        <a:ext cx="4494443" cy="9618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987320"/>
              </p:ext>
            </p:extLst>
          </p:nvPr>
        </p:nvGraphicFramePr>
        <p:xfrm>
          <a:off x="2127794" y="5434921"/>
          <a:ext cx="479901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01640" imgH="431640" progId="Equation.DSMT4">
                  <p:embed/>
                </p:oleObj>
              </mc:Choice>
              <mc:Fallback>
                <p:oleObj name="Equation" r:id="rId5" imgW="2501640" imgH="43164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794" y="5434921"/>
                        <a:ext cx="4799013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EFFD11E-1D47-B787-33B0-E848E7E5B8A6}"/>
              </a:ext>
            </a:extLst>
          </p:cNvPr>
          <p:cNvSpPr txBox="1"/>
          <p:nvPr/>
        </p:nvSpPr>
        <p:spPr>
          <a:xfrm>
            <a:off x="1043277" y="3036834"/>
            <a:ext cx="6663807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This orthogonality will be true if </a:t>
            </a:r>
            <a:r>
              <a:rPr lang="en-US" sz="1600" dirty="0" err="1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i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600" dirty="0">
                <a:solidFill>
                  <a:srgbClr val="0000FF"/>
                </a:solidFill>
              </a:rPr>
              <a:t> and </a:t>
            </a:r>
            <a:r>
              <a:rPr lang="en-US" sz="1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i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dirty="0">
                <a:solidFill>
                  <a:srgbClr val="0000FF"/>
                </a:solidFill>
              </a:rPr>
              <a:t> correspond to a Sturm-</a:t>
            </a:r>
            <a:r>
              <a:rPr lang="en-US" sz="1600" dirty="0" err="1">
                <a:solidFill>
                  <a:srgbClr val="0000FF"/>
                </a:solidFill>
              </a:rPr>
              <a:t>Liouville</a:t>
            </a:r>
            <a:r>
              <a:rPr lang="en-US" sz="1600" dirty="0">
                <a:solidFill>
                  <a:srgbClr val="0000FF"/>
                </a:solidFill>
              </a:rPr>
              <a:t> eigenvalue problem, with the associated function </a:t>
            </a:r>
            <a:r>
              <a:rPr lang="en-US" sz="1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>
                <a:solidFill>
                  <a:srgbClr val="0000FF"/>
                </a:solidFill>
              </a:rPr>
              <a:t>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947185"/>
              </p:ext>
            </p:extLst>
          </p:nvPr>
        </p:nvGraphicFramePr>
        <p:xfrm>
          <a:off x="2174875" y="2186206"/>
          <a:ext cx="3940175" cy="429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552400" imgH="279360" progId="Equation.DSMT4">
                  <p:embed/>
                </p:oleObj>
              </mc:Choice>
              <mc:Fallback>
                <p:oleObj name="Equation" r:id="rId7" imgW="25524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74875" y="2186206"/>
                        <a:ext cx="3940175" cy="4299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5883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3137" y="0"/>
            <a:ext cx="8393229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1464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159789"/>
              </p:ext>
            </p:extLst>
          </p:nvPr>
        </p:nvGraphicFramePr>
        <p:xfrm>
          <a:off x="1192213" y="1104900"/>
          <a:ext cx="63785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682800" imgH="279360" progId="Equation.DSMT4">
                  <p:embed/>
                </p:oleObj>
              </mc:Choice>
              <mc:Fallback>
                <p:oleObj name="Equation" r:id="rId3" imgW="3682800" imgH="279360" progId="Equation.DSMT4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213" y="1104900"/>
                        <a:ext cx="637857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599521"/>
              </p:ext>
            </p:extLst>
          </p:nvPr>
        </p:nvGraphicFramePr>
        <p:xfrm>
          <a:off x="3046413" y="2182813"/>
          <a:ext cx="2284412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20480" imgH="660240" progId="Equation.DSMT4">
                  <p:embed/>
                </p:oleObj>
              </mc:Choice>
              <mc:Fallback>
                <p:oleObj name="Equation" r:id="rId5" imgW="1320480" imgH="660240" progId="Equation.DSMT4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6413" y="2182813"/>
                        <a:ext cx="2284412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331271"/>
              </p:ext>
            </p:extLst>
          </p:nvPr>
        </p:nvGraphicFramePr>
        <p:xfrm>
          <a:off x="2797175" y="4394200"/>
          <a:ext cx="31670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828800" imgH="279360" progId="Equation.DSMT4">
                  <p:embed/>
                </p:oleObj>
              </mc:Choice>
              <mc:Fallback>
                <p:oleObj name="Equation" r:id="rId7" imgW="1828800" imgH="279360" progId="Equation.DSMT4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175" y="4394200"/>
                        <a:ext cx="316706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Down Arrow 18"/>
          <p:cNvSpPr/>
          <p:nvPr/>
        </p:nvSpPr>
        <p:spPr bwMode="auto">
          <a:xfrm>
            <a:off x="4090737" y="3753850"/>
            <a:ext cx="279133" cy="385011"/>
          </a:xfrm>
          <a:prstGeom prst="downArrow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5360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251932"/>
              </p:ext>
            </p:extLst>
          </p:nvPr>
        </p:nvGraphicFramePr>
        <p:xfrm>
          <a:off x="2925763" y="5740400"/>
          <a:ext cx="2817812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625400" imgH="482400" progId="Equation.DSMT4">
                  <p:embed/>
                </p:oleObj>
              </mc:Choice>
              <mc:Fallback>
                <p:oleObj name="Equation" r:id="rId9" imgW="1625400" imgH="482400" progId="Equation.DSMT4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763" y="5740400"/>
                        <a:ext cx="2817812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wn Arrow 11"/>
          <p:cNvSpPr/>
          <p:nvPr/>
        </p:nvSpPr>
        <p:spPr bwMode="auto">
          <a:xfrm>
            <a:off x="4098758" y="5128658"/>
            <a:ext cx="279133" cy="385011"/>
          </a:xfrm>
          <a:prstGeom prst="downArrow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536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917770"/>
              </p:ext>
            </p:extLst>
          </p:nvPr>
        </p:nvGraphicFramePr>
        <p:xfrm>
          <a:off x="5330825" y="2761666"/>
          <a:ext cx="26003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726920" imgH="253800" progId="Equation.DSMT4">
                  <p:embed/>
                </p:oleObj>
              </mc:Choice>
              <mc:Fallback>
                <p:oleObj name="Equation" r:id="rId11" imgW="1726920" imgH="253800" progId="Equation.DSMT4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825" y="2761666"/>
                        <a:ext cx="2600325" cy="381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63553" y="193467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Use: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99952" y="4197427"/>
            <a:ext cx="2038121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Note:</a:t>
            </a:r>
          </a:p>
          <a:p>
            <a:pPr algn="ctr"/>
            <a:r>
              <a:rPr lang="en-US" sz="1400" dirty="0"/>
              <a:t>The primes now mean differentiating with respect to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400" dirty="0"/>
              <a:t>.</a:t>
            </a:r>
          </a:p>
        </p:txBody>
      </p:sp>
      <p:graphicFrame>
        <p:nvGraphicFramePr>
          <p:cNvPr id="153734" name="Object 1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999308"/>
              </p:ext>
            </p:extLst>
          </p:nvPr>
        </p:nvGraphicFramePr>
        <p:xfrm>
          <a:off x="5341938" y="3288468"/>
          <a:ext cx="2744787" cy="356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158920" imgH="279360" progId="Equation.DSMT4">
                  <p:embed/>
                </p:oleObj>
              </mc:Choice>
              <mc:Fallback>
                <p:oleObj name="Equation" r:id="rId13" imgW="2158920" imgH="279360" progId="Equation.DSMT4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1938" y="3288468"/>
                        <a:ext cx="2744787" cy="3564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38475" y="142778"/>
            <a:ext cx="7772400" cy="118550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Sturm-</a:t>
            </a: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Liouville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85740" y="1492654"/>
            <a:ext cx="78268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Wingdings" pitchFamily="2" charset="2"/>
              <a:buChar char="v"/>
            </a:pPr>
            <a:r>
              <a:rPr lang="en-US" sz="2000" dirty="0">
                <a:solidFill>
                  <a:srgbClr val="0000FF"/>
                </a:solidFill>
              </a:rPr>
              <a:t>We first illustrate Sturm-</a:t>
            </a:r>
            <a:r>
              <a:rPr lang="en-US" sz="2000" dirty="0" err="1">
                <a:solidFill>
                  <a:srgbClr val="0000FF"/>
                </a:solidFill>
              </a:rPr>
              <a:t>Liouville</a:t>
            </a:r>
            <a:r>
              <a:rPr lang="en-US" sz="2000" dirty="0">
                <a:solidFill>
                  <a:srgbClr val="0000FF"/>
                </a:solidFill>
              </a:rPr>
              <a:t> theory for solutions to second-order differential equations.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>
                <a:solidFill>
                  <a:srgbClr val="0000FF"/>
                </a:solidFill>
              </a:rPr>
              <a:t> We then apply the theory to matrices (linear algebra).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7428" y="3349587"/>
            <a:ext cx="1933575" cy="2362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2583" y="3360143"/>
            <a:ext cx="1915329" cy="23298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99113" y="5927074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Joseph </a:t>
            </a:r>
            <a:r>
              <a:rPr lang="en-US" dirty="0" err="1"/>
              <a:t>Liouville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46601" y="5927074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Jacques Charles François Sturm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15053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460118"/>
              </p:ext>
            </p:extLst>
          </p:nvPr>
        </p:nvGraphicFramePr>
        <p:xfrm>
          <a:off x="2851331" y="2918823"/>
          <a:ext cx="279241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12800" imgH="482400" progId="Equation.DSMT4">
                  <p:embed/>
                </p:oleObj>
              </mc:Choice>
              <mc:Fallback>
                <p:oleObj name="Equation" r:id="rId3" imgW="1612800" imgH="482400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331" y="2918823"/>
                        <a:ext cx="2792413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Down Arrow 16"/>
          <p:cNvSpPr/>
          <p:nvPr/>
        </p:nvSpPr>
        <p:spPr bwMode="auto">
          <a:xfrm>
            <a:off x="4066330" y="2367021"/>
            <a:ext cx="279133" cy="385011"/>
          </a:xfrm>
          <a:prstGeom prst="downArrow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5485" y="860553"/>
            <a:ext cx="6324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Rearrange to put into Sturm-</a:t>
            </a:r>
            <a:r>
              <a:rPr lang="en-US" sz="2000" dirty="0" err="1">
                <a:solidFill>
                  <a:srgbClr val="0000FF"/>
                </a:solidFill>
              </a:rPr>
              <a:t>Liouville</a:t>
            </a:r>
            <a:r>
              <a:rPr lang="en-US" sz="2000" dirty="0">
                <a:solidFill>
                  <a:srgbClr val="0000FF"/>
                </a:solidFill>
              </a:rPr>
              <a:t> eigenvalue form:</a:t>
            </a:r>
          </a:p>
        </p:txBody>
      </p:sp>
      <p:graphicFrame>
        <p:nvGraphicFramePr>
          <p:cNvPr id="15054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326247"/>
              </p:ext>
            </p:extLst>
          </p:nvPr>
        </p:nvGraphicFramePr>
        <p:xfrm>
          <a:off x="1646419" y="4430123"/>
          <a:ext cx="586422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90840" imgH="482400" progId="Equation.DSMT4">
                  <p:embed/>
                </p:oleObj>
              </mc:Choice>
              <mc:Fallback>
                <p:oleObj name="Equation" r:id="rId5" imgW="3390840" imgH="482400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419" y="4430123"/>
                        <a:ext cx="5864225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Down Arrow 21"/>
          <p:cNvSpPr/>
          <p:nvPr/>
        </p:nvSpPr>
        <p:spPr bwMode="auto">
          <a:xfrm>
            <a:off x="4087758" y="4023943"/>
            <a:ext cx="279133" cy="385011"/>
          </a:xfrm>
          <a:prstGeom prst="downArrow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Down Arrow 22"/>
          <p:cNvSpPr/>
          <p:nvPr/>
        </p:nvSpPr>
        <p:spPr bwMode="auto">
          <a:xfrm>
            <a:off x="4080310" y="5366438"/>
            <a:ext cx="279133" cy="385011"/>
          </a:xfrm>
          <a:prstGeom prst="downArrow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5054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027433"/>
              </p:ext>
            </p:extLst>
          </p:nvPr>
        </p:nvGraphicFramePr>
        <p:xfrm>
          <a:off x="2924356" y="5839823"/>
          <a:ext cx="304006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52480" imgH="482400" progId="Equation.DSMT4">
                  <p:embed/>
                </p:oleObj>
              </mc:Choice>
              <mc:Fallback>
                <p:oleObj name="Equation" r:id="rId7" imgW="1752480" imgH="482400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4356" y="5839823"/>
                        <a:ext cx="3040063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433137" y="0"/>
            <a:ext cx="8393229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150644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148921"/>
              </p:ext>
            </p:extLst>
          </p:nvPr>
        </p:nvGraphicFramePr>
        <p:xfrm>
          <a:off x="2976910" y="1418720"/>
          <a:ext cx="2657361" cy="788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625400" imgH="482400" progId="Equation.DSMT4">
                  <p:embed/>
                </p:oleObj>
              </mc:Choice>
              <mc:Fallback>
                <p:oleObj name="Equation" r:id="rId9" imgW="1625400" imgH="482400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910" y="1418720"/>
                        <a:ext cx="2657361" cy="7889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146443" name="Object 11"/>
          <p:cNvGraphicFramePr>
            <a:graphicFrameLocks noChangeAspect="1"/>
          </p:cNvGraphicFramePr>
          <p:nvPr/>
        </p:nvGraphicFramePr>
        <p:xfrm>
          <a:off x="2574925" y="3657600"/>
          <a:ext cx="39560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11200" imgH="457200" progId="Equation.DSMT4">
                  <p:embed/>
                </p:oleObj>
              </mc:Choice>
              <mc:Fallback>
                <p:oleObj name="Equation" r:id="rId3" imgW="2311200" imgH="45720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25" y="3657600"/>
                        <a:ext cx="395605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345174"/>
              </p:ext>
            </p:extLst>
          </p:nvPr>
        </p:nvGraphicFramePr>
        <p:xfrm>
          <a:off x="2800350" y="5681663"/>
          <a:ext cx="342582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84120" imgH="419040" progId="Equation.DSMT4">
                  <p:embed/>
                </p:oleObj>
              </mc:Choice>
              <mc:Fallback>
                <p:oleObj name="Equation" r:id="rId5" imgW="2184120" imgH="41904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350" y="5681663"/>
                        <a:ext cx="3425825" cy="6556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06904" y="3051208"/>
            <a:ext cx="7008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Compare with our standard Sturm-Liouville eigenvalue form: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7972" y="4720046"/>
            <a:ext cx="7891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 can now see that the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>
                <a:solidFill>
                  <a:srgbClr val="0000FF"/>
                </a:solidFill>
              </a:rPr>
              <a:t> functions come from a Sturm-</a:t>
            </a:r>
            <a:r>
              <a:rPr lang="en-US" sz="2000" dirty="0" err="1">
                <a:solidFill>
                  <a:srgbClr val="0000FF"/>
                </a:solidFill>
              </a:rPr>
              <a:t>Liouville</a:t>
            </a:r>
            <a:r>
              <a:rPr lang="en-US" sz="2000" dirty="0">
                <a:solidFill>
                  <a:srgbClr val="0000FF"/>
                </a:solidFill>
              </a:rPr>
              <a:t> problem, and we can identify:</a:t>
            </a:r>
          </a:p>
        </p:txBody>
      </p:sp>
      <p:graphicFrame>
        <p:nvGraphicFramePr>
          <p:cNvPr id="1515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724162"/>
              </p:ext>
            </p:extLst>
          </p:nvPr>
        </p:nvGraphicFramePr>
        <p:xfrm>
          <a:off x="1604963" y="1674813"/>
          <a:ext cx="5857875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377880" imgH="482400" progId="Equation.DSMT4">
                  <p:embed/>
                </p:oleObj>
              </mc:Choice>
              <mc:Fallback>
                <p:oleObj name="Equation" r:id="rId7" imgW="3377880" imgH="482400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1674813"/>
                        <a:ext cx="5857875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8563" y="1014205"/>
            <a:ext cx="2093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we have: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433137" y="0"/>
            <a:ext cx="8393229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9904" y="1135780"/>
            <a:ext cx="2093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000" dirty="0">
                <a:solidFill>
                  <a:srgbClr val="0000FF"/>
                </a:solidFill>
              </a:rPr>
              <a:t>Hence, we have:</a:t>
            </a:r>
          </a:p>
        </p:txBody>
      </p:sp>
      <p:graphicFrame>
        <p:nvGraphicFramePr>
          <p:cNvPr id="14643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303229"/>
              </p:ext>
            </p:extLst>
          </p:nvPr>
        </p:nvGraphicFramePr>
        <p:xfrm>
          <a:off x="1430338" y="5273675"/>
          <a:ext cx="61658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52680" imgH="253800" progId="Equation.DSMT4">
                  <p:embed/>
                </p:oleObj>
              </mc:Choice>
              <mc:Fallback>
                <p:oleObj name="Equation" r:id="rId3" imgW="3352680" imgH="25380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5273675"/>
                        <a:ext cx="61658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8" name="Object 6"/>
          <p:cNvGraphicFramePr>
            <a:graphicFrameLocks noChangeAspect="1"/>
          </p:cNvGraphicFramePr>
          <p:nvPr/>
        </p:nvGraphicFramePr>
        <p:xfrm>
          <a:off x="2942306" y="1768942"/>
          <a:ext cx="284003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37589" imgH="482391" progId="Equation.DSMT4">
                  <p:embed/>
                </p:oleObj>
              </mc:Choice>
              <mc:Fallback>
                <p:oleObj name="Equation" r:id="rId5" imgW="1637589" imgH="482391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2306" y="1768942"/>
                        <a:ext cx="2840037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wn Arrow 11"/>
          <p:cNvSpPr/>
          <p:nvPr/>
        </p:nvSpPr>
        <p:spPr bwMode="auto">
          <a:xfrm>
            <a:off x="4129235" y="2743190"/>
            <a:ext cx="423511" cy="606392"/>
          </a:xfrm>
          <a:prstGeom prst="downArrow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433137" y="0"/>
            <a:ext cx="8393229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765671"/>
              </p:ext>
            </p:extLst>
          </p:nvPr>
        </p:nvGraphicFramePr>
        <p:xfrm>
          <a:off x="2388186" y="3772653"/>
          <a:ext cx="4175125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175866" imgH="826303" progId="Equation.DSMT4">
                  <p:embed/>
                </p:oleObj>
              </mc:Choice>
              <mc:Fallback>
                <p:oleObj name="Equation" r:id="rId7" imgW="4175866" imgH="826303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8186" y="3772653"/>
                        <a:ext cx="4175125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825"/>
            <a:ext cx="7772400" cy="70344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Adjoint in Linear Algebra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72878" y="1421176"/>
            <a:ext cx="5468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An inner product between two vectors is defined as: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72121"/>
              </p:ext>
            </p:extLst>
          </p:nvPr>
        </p:nvGraphicFramePr>
        <p:xfrm>
          <a:off x="1772262" y="1924509"/>
          <a:ext cx="2319790" cy="554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35100" imgH="342900" progId="Equation.DSMT4">
                  <p:embed/>
                </p:oleObj>
              </mc:Choice>
              <mc:Fallback>
                <p:oleObj name="Equation" r:id="rId3" imgW="1435100" imgH="3429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2262" y="1924509"/>
                        <a:ext cx="2319790" cy="5542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0025" y="3071870"/>
            <a:ext cx="5968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An </a:t>
            </a:r>
            <a:r>
              <a:rPr lang="en-US" dirty="0" err="1">
                <a:solidFill>
                  <a:srgbClr val="0000FF"/>
                </a:solidFill>
              </a:rPr>
              <a:t>adjoint</a:t>
            </a:r>
            <a:r>
              <a:rPr lang="en-US" dirty="0">
                <a:solidFill>
                  <a:srgbClr val="0000FF"/>
                </a:solidFill>
              </a:rPr>
              <a:t> of a square complex matrix [</a:t>
            </a:r>
            <a:r>
              <a:rPr 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] is defined from: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588783"/>
              </p:ext>
            </p:extLst>
          </p:nvPr>
        </p:nvGraphicFramePr>
        <p:xfrm>
          <a:off x="1839913" y="3608004"/>
          <a:ext cx="2084387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91726" imgH="279279" progId="Equation.DSMT4">
                  <p:embed/>
                </p:oleObj>
              </mc:Choice>
              <mc:Fallback>
                <p:oleObj name="Equation" r:id="rId5" imgW="1091726" imgH="279279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3608004"/>
                        <a:ext cx="2084387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80222" y="4744598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Self-</a:t>
            </a:r>
            <a:r>
              <a:rPr lang="en-US" dirty="0" err="1">
                <a:solidFill>
                  <a:srgbClr val="0000FF"/>
                </a:solidFill>
              </a:rPr>
              <a:t>adjoint</a:t>
            </a:r>
            <a:r>
              <a:rPr lang="en-US" dirty="0">
                <a:solidFill>
                  <a:srgbClr val="0000FF"/>
                </a:solidFill>
              </a:rPr>
              <a:t> means: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383012"/>
              </p:ext>
            </p:extLst>
          </p:nvPr>
        </p:nvGraphicFramePr>
        <p:xfrm>
          <a:off x="1946141" y="5295562"/>
          <a:ext cx="885193" cy="455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44307" imgH="228501" progId="Equation.DSMT4">
                  <p:embed/>
                </p:oleObj>
              </mc:Choice>
              <mc:Fallback>
                <p:oleObj name="Equation" r:id="rId7" imgW="444307" imgH="228501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141" y="5295562"/>
                        <a:ext cx="885193" cy="4552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47148" y="1937084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(There is no “weight” function here.)</a:t>
            </a:r>
          </a:p>
        </p:txBody>
      </p:sp>
    </p:spTree>
    <p:extLst>
      <p:ext uri="{BB962C8B-B14F-4D97-AF65-F5344CB8AC3E}">
        <p14:creationId xmlns:p14="http://schemas.microsoft.com/office/powerpoint/2010/main" val="448704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825"/>
            <a:ext cx="7772400" cy="70344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Adjoint in Linear Algebra (cont.)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63877"/>
              </p:ext>
            </p:extLst>
          </p:nvPr>
        </p:nvGraphicFramePr>
        <p:xfrm>
          <a:off x="336550" y="2535012"/>
          <a:ext cx="8051800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914900" imgH="2400300" progId="Equation.DSMT4">
                  <p:embed/>
                </p:oleObj>
              </mc:Choice>
              <mc:Fallback>
                <p:oleObj name="Equation" r:id="rId3" imgW="4914900" imgH="24003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2535012"/>
                        <a:ext cx="8051800" cy="3930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217116" name="Object 28"/>
          <p:cNvGraphicFramePr>
            <a:graphicFrameLocks noChangeAspect="1"/>
          </p:cNvGraphicFramePr>
          <p:nvPr/>
        </p:nvGraphicFramePr>
        <p:xfrm>
          <a:off x="2136273" y="1687739"/>
          <a:ext cx="5460190" cy="456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40100" imgH="279400" progId="Equation.DSMT4">
                  <p:embed/>
                </p:oleObj>
              </mc:Choice>
              <mc:Fallback>
                <p:oleObj name="Equation" r:id="rId5" imgW="3340100" imgH="27940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273" y="1687739"/>
                        <a:ext cx="5460190" cy="4567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1099457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Theorem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79172" y="1142999"/>
            <a:ext cx="5968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 complex square matrix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dirty="0"/>
              <a:t>, the adjoint is given by</a:t>
            </a:r>
          </a:p>
        </p:txBody>
      </p:sp>
      <p:graphicFrame>
        <p:nvGraphicFramePr>
          <p:cNvPr id="217117" name="Object 29"/>
          <p:cNvGraphicFramePr>
            <a:graphicFrameLocks noChangeAspect="1"/>
          </p:cNvGraphicFramePr>
          <p:nvPr/>
        </p:nvGraphicFramePr>
        <p:xfrm>
          <a:off x="4461214" y="2439762"/>
          <a:ext cx="4223886" cy="368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200400" imgH="279400" progId="Equation.DSMT4">
                  <p:embed/>
                </p:oleObj>
              </mc:Choice>
              <mc:Fallback>
                <p:oleObj name="Equation" r:id="rId7" imgW="3200400" imgH="27940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1214" y="2439762"/>
                        <a:ext cx="4223886" cy="368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825"/>
            <a:ext cx="7772400" cy="70344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Adjoint in Linear Algebra (cont.)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2742698" y="1679742"/>
          <a:ext cx="13763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12447" imgH="279279" progId="Equation.DSMT4">
                  <p:embed/>
                </p:oleObj>
              </mc:Choice>
              <mc:Fallback>
                <p:oleObj name="Equation" r:id="rId3" imgW="812447" imgH="279279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2698" y="1679742"/>
                        <a:ext cx="1376363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86016" y="1082842"/>
            <a:ext cx="5609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For a complex matrix we have established that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4266" y="2671043"/>
            <a:ext cx="7068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Therefore, if a complex matrix is </a:t>
            </a:r>
            <a:r>
              <a:rPr lang="en-US" sz="2000" u="sng" dirty="0">
                <a:solidFill>
                  <a:srgbClr val="0000FF"/>
                </a:solidFill>
              </a:rPr>
              <a:t>self-adjoint</a:t>
            </a:r>
            <a:r>
              <a:rPr lang="en-US" sz="2000" dirty="0">
                <a:solidFill>
                  <a:srgbClr val="0000FF"/>
                </a:solidFill>
              </a:rPr>
              <a:t>, this means that: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9888" y="5223881"/>
            <a:ext cx="75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Note:</a:t>
            </a:r>
            <a:r>
              <a:rPr lang="en-US" dirty="0"/>
              <a:t> For a </a:t>
            </a:r>
            <a:r>
              <a:rPr lang="en-US" u="sng" dirty="0"/>
              <a:t>real</a:t>
            </a:r>
            <a:r>
              <a:rPr lang="en-US" dirty="0"/>
              <a:t> matrix, self-adjoint means that the matrix is </a:t>
            </a:r>
            <a:r>
              <a:rPr lang="en-US" u="sng" dirty="0"/>
              <a:t>symmetric</a:t>
            </a:r>
            <a:r>
              <a:rPr lang="en-US" dirty="0"/>
              <a:t>.</a:t>
            </a:r>
          </a:p>
        </p:txBody>
      </p:sp>
      <p:graphicFrame>
        <p:nvGraphicFramePr>
          <p:cNvPr id="21813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080398"/>
              </p:ext>
            </p:extLst>
          </p:nvPr>
        </p:nvGraphicFramePr>
        <p:xfrm>
          <a:off x="2985181" y="3307443"/>
          <a:ext cx="217011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68400" imgH="279400" progId="Equation.DSMT4">
                  <p:embed/>
                </p:oleObj>
              </mc:Choice>
              <mc:Fallback>
                <p:oleObj name="Equation" r:id="rId5" imgW="1168400" imgH="27940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5181" y="3307443"/>
                        <a:ext cx="2170112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093189" y="4027713"/>
            <a:ext cx="4506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(The matrix is then also called Hermetian.)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825"/>
            <a:ext cx="7772400" cy="70344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Orthogonality in Linear Algebra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0115" y="2046514"/>
            <a:ext cx="816428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Wingdings" pitchFamily="2" charset="2"/>
              <a:buChar char="v"/>
            </a:pPr>
            <a:r>
              <a:rPr lang="en-US" sz="2000" dirty="0">
                <a:solidFill>
                  <a:srgbClr val="0000FF"/>
                </a:solidFill>
              </a:rPr>
              <a:t> The eigenvalues of a Hermetian matrix are real.</a:t>
            </a:r>
          </a:p>
          <a:p>
            <a:pPr marL="347663" indent="-347663">
              <a:spcAft>
                <a:spcPts val="1800"/>
              </a:spcAft>
              <a:buFont typeface="Wingdings" pitchFamily="2" charset="2"/>
              <a:buChar char="v"/>
            </a:pPr>
            <a:r>
              <a:rPr lang="en-US" sz="2000" dirty="0">
                <a:solidFill>
                  <a:srgbClr val="0000FF"/>
                </a:solidFill>
              </a:rPr>
              <a:t>The eigenvectors of a Hermetian matrix corresponding to </a:t>
            </a:r>
            <a:r>
              <a:rPr lang="en-US" sz="2000" u="sng" dirty="0">
                <a:solidFill>
                  <a:srgbClr val="0000FF"/>
                </a:solidFill>
              </a:rPr>
              <a:t>distinct</a:t>
            </a:r>
            <a:r>
              <a:rPr lang="en-US" sz="2000" dirty="0">
                <a:solidFill>
                  <a:srgbClr val="0000FF"/>
                </a:solidFill>
              </a:rPr>
              <a:t> eigenvalues are orthogonal. </a:t>
            </a:r>
          </a:p>
          <a:p>
            <a:pPr marL="347663" indent="-347663">
              <a:spcAft>
                <a:spcPts val="1800"/>
              </a:spcAft>
              <a:buFont typeface="Wingdings" pitchFamily="2" charset="2"/>
              <a:buChar char="v"/>
            </a:pPr>
            <a:r>
              <a:rPr lang="en-US" sz="2000" dirty="0">
                <a:solidFill>
                  <a:srgbClr val="0000FF"/>
                </a:solidFill>
              </a:rPr>
              <a:t>The eigenvectors of a Hermetian matrix corresponding to the same eigenvalue can be </a:t>
            </a:r>
            <a:r>
              <a:rPr lang="en-US" sz="2000" u="sng" dirty="0">
                <a:solidFill>
                  <a:srgbClr val="0000FF"/>
                </a:solidFill>
              </a:rPr>
              <a:t>chosen</a:t>
            </a:r>
            <a:r>
              <a:rPr lang="en-US" sz="2000" dirty="0">
                <a:solidFill>
                  <a:srgbClr val="0000FF"/>
                </a:solidFill>
              </a:rPr>
              <a:t> to be orthogonal (proof omitted).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4698" y="1284514"/>
            <a:ext cx="8860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Because a Hermetian matrix is self-adjoint, we have the following properties: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82842" y="5269832"/>
            <a:ext cx="6776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For a </a:t>
            </a:r>
            <a:r>
              <a:rPr lang="en-US" u="sng" dirty="0"/>
              <a:t>real</a:t>
            </a:r>
            <a:r>
              <a:rPr lang="en-US" dirty="0"/>
              <a:t> matrix, these properties apply to a </a:t>
            </a:r>
            <a:r>
              <a:rPr lang="en-US" u="sng" dirty="0"/>
              <a:t>symmetric</a:t>
            </a:r>
            <a:r>
              <a:rPr lang="en-US" dirty="0"/>
              <a:t> matrix.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825"/>
            <a:ext cx="7772400" cy="70344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Diagonalizing a Matrix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210947" name="Object 3"/>
          <p:cNvGraphicFramePr>
            <a:graphicFrameLocks noChangeAspect="1"/>
          </p:cNvGraphicFramePr>
          <p:nvPr/>
        </p:nvGraphicFramePr>
        <p:xfrm>
          <a:off x="2508557" y="1833789"/>
          <a:ext cx="2623813" cy="639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43000" imgH="279400" progId="Equation.DSMT4">
                  <p:embed/>
                </p:oleObj>
              </mc:Choice>
              <mc:Fallback>
                <p:oleObj name="Equation" r:id="rId3" imgW="1143000" imgH="279400" progId="Equation.DSMT4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557" y="1833789"/>
                        <a:ext cx="2623813" cy="63990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48" name="Object 3"/>
          <p:cNvGraphicFramePr>
            <a:graphicFrameLocks noChangeAspect="1"/>
          </p:cNvGraphicFramePr>
          <p:nvPr/>
        </p:nvGraphicFramePr>
        <p:xfrm>
          <a:off x="747259" y="3133486"/>
          <a:ext cx="2278969" cy="1402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24000" imgH="939800" progId="Equation.DSMT4">
                  <p:embed/>
                </p:oleObj>
              </mc:Choice>
              <mc:Fallback>
                <p:oleObj name="Equation" r:id="rId5" imgW="1524000" imgH="939800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259" y="3133486"/>
                        <a:ext cx="2278969" cy="14022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49" name="Object 3"/>
          <p:cNvGraphicFramePr>
            <a:graphicFrameLocks noChangeAspect="1"/>
          </p:cNvGraphicFramePr>
          <p:nvPr/>
        </p:nvGraphicFramePr>
        <p:xfrm>
          <a:off x="3632654" y="3132137"/>
          <a:ext cx="4760913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187700" imgH="939800" progId="Equation.DSMT4">
                  <p:embed/>
                </p:oleObj>
              </mc:Choice>
              <mc:Fallback>
                <p:oleObj name="Equation" r:id="rId7" imgW="3187700" imgH="939800" progId="Equation.DSMT4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654" y="3132137"/>
                        <a:ext cx="4760913" cy="140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0" name="Object 6"/>
          <p:cNvGraphicFramePr>
            <a:graphicFrameLocks noChangeAspect="1"/>
          </p:cNvGraphicFramePr>
          <p:nvPr/>
        </p:nvGraphicFramePr>
        <p:xfrm>
          <a:off x="1372734" y="4893356"/>
          <a:ext cx="6708775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495800" imgH="939800" progId="Equation.DSMT4">
                  <p:embed/>
                </p:oleObj>
              </mc:Choice>
              <mc:Fallback>
                <p:oleObj name="Equation" r:id="rId9" imgW="4495800" imgH="939800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2734" y="4893356"/>
                        <a:ext cx="6708775" cy="136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477459" y="1956908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(proof on next slide)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03514" y="805543"/>
            <a:ext cx="7490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If the eigenvectors of an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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 matrix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[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]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 are </a:t>
            </a:r>
            <a:r>
              <a:rPr lang="en-US" sz="2000" u="sng" dirty="0">
                <a:solidFill>
                  <a:srgbClr val="0000FF"/>
                </a:solidFill>
                <a:sym typeface="Symbol"/>
              </a:rPr>
              <a:t>linearly independent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, the matrix can be “</a:t>
            </a:r>
            <a:r>
              <a:rPr lang="en-US" sz="2000" dirty="0" err="1">
                <a:solidFill>
                  <a:srgbClr val="0000FF"/>
                </a:solidFill>
                <a:sym typeface="Symbol"/>
              </a:rPr>
              <a:t>diagonalized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” as follows: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210947" name="Object 3"/>
          <p:cNvGraphicFramePr>
            <a:graphicFrameLocks noChangeAspect="1"/>
          </p:cNvGraphicFramePr>
          <p:nvPr/>
        </p:nvGraphicFramePr>
        <p:xfrm>
          <a:off x="492578" y="1703389"/>
          <a:ext cx="7958138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673600" imgH="279400" progId="Equation.DSMT4">
                  <p:embed/>
                </p:oleObj>
              </mc:Choice>
              <mc:Fallback>
                <p:oleObj name="Equation" r:id="rId3" imgW="4673600" imgH="279400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578" y="1703389"/>
                        <a:ext cx="7958138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825"/>
            <a:ext cx="7772400" cy="70344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Diagonalizing a Matrix (cont.)</a:t>
            </a:r>
          </a:p>
        </p:txBody>
      </p:sp>
      <p:graphicFrame>
        <p:nvGraphicFramePr>
          <p:cNvPr id="211978" name="Object 3"/>
          <p:cNvGraphicFramePr>
            <a:graphicFrameLocks noChangeAspect="1"/>
          </p:cNvGraphicFramePr>
          <p:nvPr/>
        </p:nvGraphicFramePr>
        <p:xfrm>
          <a:off x="480332" y="2552928"/>
          <a:ext cx="752475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419600" imgH="279400" progId="Equation.DSMT4">
                  <p:embed/>
                </p:oleObj>
              </mc:Choice>
              <mc:Fallback>
                <p:oleObj name="Equation" r:id="rId5" imgW="4419600" imgH="279400" progId="Equation.DSMT4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32" y="2552928"/>
                        <a:ext cx="7524750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13657" y="968829"/>
            <a:ext cx="4299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Proof of diagonalization property: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8457" y="3429001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we have</a:t>
            </a:r>
          </a:p>
        </p:txBody>
      </p:sp>
      <p:graphicFrame>
        <p:nvGraphicFramePr>
          <p:cNvPr id="2119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200069"/>
              </p:ext>
            </p:extLst>
          </p:nvPr>
        </p:nvGraphicFramePr>
        <p:xfrm>
          <a:off x="1311682" y="3971469"/>
          <a:ext cx="16859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90170" imgH="253890" progId="Equation.DSMT4">
                  <p:embed/>
                </p:oleObj>
              </mc:Choice>
              <mc:Fallback>
                <p:oleObj name="Equation" r:id="rId7" imgW="990170" imgH="253890" progId="Equation.DSMT4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682" y="3971469"/>
                        <a:ext cx="1685925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8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537676"/>
              </p:ext>
            </p:extLst>
          </p:nvPr>
        </p:nvGraphicFramePr>
        <p:xfrm>
          <a:off x="1595658" y="5339440"/>
          <a:ext cx="2031318" cy="51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91726" imgH="279279" progId="Equation.DSMT4">
                  <p:embed/>
                </p:oleObj>
              </mc:Choice>
              <mc:Fallback>
                <p:oleObj name="Equation" r:id="rId9" imgW="1091726" imgH="279279" progId="Equation.DSMT4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658" y="5339440"/>
                        <a:ext cx="2031318" cy="51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154957" y="4939330"/>
            <a:ext cx="95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so that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89864" y="5182410"/>
            <a:ext cx="4776716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Note:</a:t>
            </a:r>
          </a:p>
          <a:p>
            <a:pPr algn="ctr"/>
            <a:r>
              <a:rPr lang="en-US" sz="1600" dirty="0"/>
              <a:t>The inverse will exist since the columns of the matrix [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600" dirty="0"/>
              <a:t>] are linearly independent, by assumption.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35116F-FD0B-7272-D3F8-B78A4480D17D}"/>
              </a:ext>
            </a:extLst>
          </p:cNvPr>
          <p:cNvSpPr txBox="1"/>
          <p:nvPr/>
        </p:nvSpPr>
        <p:spPr>
          <a:xfrm>
            <a:off x="5186149" y="3221669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(Please see next slide.)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2109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791946"/>
              </p:ext>
            </p:extLst>
          </p:nvPr>
        </p:nvGraphicFramePr>
        <p:xfrm>
          <a:off x="738188" y="1563688"/>
          <a:ext cx="8043862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048440" imgH="939600" progId="Equation.DSMT4">
                  <p:embed/>
                </p:oleObj>
              </mc:Choice>
              <mc:Fallback>
                <p:oleObj name="Equation" r:id="rId3" imgW="7048440" imgH="939600" progId="Equation.DSMT4">
                  <p:embed/>
                  <p:pic>
                    <p:nvPicPr>
                      <p:cNvPr id="2109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1563688"/>
                        <a:ext cx="8043862" cy="1069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825"/>
            <a:ext cx="7772400" cy="70344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Diagonalizing a Matrix (cont.)</a:t>
            </a:r>
          </a:p>
        </p:txBody>
      </p:sp>
      <p:graphicFrame>
        <p:nvGraphicFramePr>
          <p:cNvPr id="21197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623444"/>
              </p:ext>
            </p:extLst>
          </p:nvPr>
        </p:nvGraphicFramePr>
        <p:xfrm>
          <a:off x="552450" y="3563934"/>
          <a:ext cx="752475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419600" imgH="279400" progId="Equation.DSMT4">
                  <p:embed/>
                </p:oleObj>
              </mc:Choice>
              <mc:Fallback>
                <p:oleObj name="Equation" r:id="rId5" imgW="4419600" imgH="279400" progId="Equation.DSMT4">
                  <p:embed/>
                  <p:pic>
                    <p:nvPicPr>
                      <p:cNvPr id="21197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3563934"/>
                        <a:ext cx="7524750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C1FEE71-2768-3ECC-4893-9F46AE51E1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291661"/>
              </p:ext>
            </p:extLst>
          </p:nvPr>
        </p:nvGraphicFramePr>
        <p:xfrm>
          <a:off x="519112" y="963793"/>
          <a:ext cx="79533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953343" imgH="476386" progId="Equation.DSMT4">
                  <p:embed/>
                </p:oleObj>
              </mc:Choice>
              <mc:Fallback>
                <p:oleObj name="Equation" r:id="rId7" imgW="7953343" imgH="47638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9112" y="963793"/>
                        <a:ext cx="7953375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9F7877A-3EB8-E57B-6FDE-570B899428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007720"/>
              </p:ext>
            </p:extLst>
          </p:nvPr>
        </p:nvGraphicFramePr>
        <p:xfrm>
          <a:off x="609600" y="4164178"/>
          <a:ext cx="8183563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581600" imgH="939600" progId="Equation.DSMT4">
                  <p:embed/>
                </p:oleObj>
              </mc:Choice>
              <mc:Fallback>
                <p:oleObj name="Equation" r:id="rId9" imgW="758160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9600" y="4164178"/>
                        <a:ext cx="8183563" cy="1014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72640" y="6017623"/>
            <a:ext cx="4489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Note:</a:t>
            </a:r>
            <a:r>
              <a:rPr lang="en-US" dirty="0"/>
              <a:t> We visualize here for a 4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dirty="0"/>
              <a:t>4 matrix.</a:t>
            </a:r>
          </a:p>
        </p:txBody>
      </p:sp>
    </p:spTree>
    <p:extLst>
      <p:ext uri="{BB962C8B-B14F-4D97-AF65-F5344CB8AC3E}">
        <p14:creationId xmlns:p14="http://schemas.microsoft.com/office/powerpoint/2010/main" val="688552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38475" y="142778"/>
            <a:ext cx="7772400" cy="118550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Second-Order Linear Differential Equations (</a:t>
            </a: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SOLDE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501476"/>
              </p:ext>
            </p:extLst>
          </p:nvPr>
        </p:nvGraphicFramePr>
        <p:xfrm>
          <a:off x="174625" y="1630363"/>
          <a:ext cx="8556625" cy="391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549760" imgH="2539800" progId="Equation.DSMT4">
                  <p:embed/>
                </p:oleObj>
              </mc:Choice>
              <mc:Fallback>
                <p:oleObj name="Equation" r:id="rId3" imgW="5549760" imgH="25398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" y="1630363"/>
                        <a:ext cx="8556625" cy="3913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825"/>
            <a:ext cx="7772400" cy="70344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Diagonalizing a Matrix (cont.)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8302" y="916844"/>
            <a:ext cx="8083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If the 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matrix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[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]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 is </a:t>
            </a:r>
            <a:r>
              <a:rPr lang="en-US" sz="2000" u="sng" dirty="0">
                <a:solidFill>
                  <a:srgbClr val="0000FF"/>
                </a:solidFill>
                <a:sym typeface="Symbol"/>
              </a:rPr>
              <a:t>Hermetian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 (self-adjoint), then the eigenvectors are orthogonal, and hence linearly independent. We then have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49302" y="2484867"/>
            <a:ext cx="4750083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 Hermetian matrix is always diagonalizable!</a:t>
            </a:r>
          </a:p>
        </p:txBody>
      </p:sp>
      <p:graphicFrame>
        <p:nvGraphicFramePr>
          <p:cNvPr id="215151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201383"/>
              </p:ext>
            </p:extLst>
          </p:nvPr>
        </p:nvGraphicFramePr>
        <p:xfrm>
          <a:off x="3150629" y="1771672"/>
          <a:ext cx="203041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32000" imgH="520700" progId="Equation.DSMT4">
                  <p:embed/>
                </p:oleObj>
              </mc:Choice>
              <mc:Fallback>
                <p:oleObj name="Equation" r:id="rId3" imgW="2032000" imgH="520700" progId="Equation.DSMT4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0629" y="1771672"/>
                        <a:ext cx="203041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39971" y="3104245"/>
            <a:ext cx="7435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sym typeface="Symbol"/>
              </a:rPr>
              <a:t>If the eigenvectors are scaled so that they have unit magnitude, then we also have: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215152" name="Object 1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208414"/>
              </p:ext>
            </p:extLst>
          </p:nvPr>
        </p:nvGraphicFramePr>
        <p:xfrm>
          <a:off x="2867351" y="3792128"/>
          <a:ext cx="401955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2720" imgH="279360" progId="Equation.DSMT4">
                  <p:embed/>
                </p:oleObj>
              </mc:Choice>
              <mc:Fallback>
                <p:oleObj name="Equation" r:id="rId5" imgW="2412720" imgH="279360" progId="Equation.DSMT4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351" y="3792128"/>
                        <a:ext cx="4019550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39971" y="4576292"/>
            <a:ext cx="75440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This follows from the orthogonality property of the eigenvectors: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3615" y="5814388"/>
            <a:ext cx="840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Note:</a:t>
            </a:r>
            <a:r>
              <a:rPr lang="en-US" sz="1600" dirty="0"/>
              <a:t> For the diagonal elements,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1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</a:t>
            </a:r>
            <a:r>
              <a:rPr lang="en-US" sz="1600" dirty="0"/>
              <a:t>if the eigenvectors have been scaled so that </a:t>
            </a:r>
          </a:p>
        </p:txBody>
      </p:sp>
      <p:graphicFrame>
        <p:nvGraphicFramePr>
          <p:cNvPr id="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320117"/>
              </p:ext>
            </p:extLst>
          </p:nvPr>
        </p:nvGraphicFramePr>
        <p:xfrm>
          <a:off x="3689676" y="6173628"/>
          <a:ext cx="11874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98400" imgH="241200" progId="Equation.DSMT4">
                  <p:embed/>
                </p:oleObj>
              </mc:Choice>
              <mc:Fallback>
                <p:oleObj name="Equation" r:id="rId7" imgW="698400" imgH="241200" progId="Equation.DSMT4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9676" y="6173628"/>
                        <a:ext cx="118745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373137"/>
              </p:ext>
            </p:extLst>
          </p:nvPr>
        </p:nvGraphicFramePr>
        <p:xfrm>
          <a:off x="1838651" y="5084093"/>
          <a:ext cx="303847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752480" imgH="253800" progId="Equation.DSMT4">
                  <p:embed/>
                </p:oleObj>
              </mc:Choice>
              <mc:Fallback>
                <p:oleObj name="Equation" r:id="rId9" imgW="1752480" imgH="253800" progId="Equation.DSMT4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651" y="5084093"/>
                        <a:ext cx="3038475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B7AEF4A-543A-B828-D50F-494E0C2C3F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096612"/>
              </p:ext>
            </p:extLst>
          </p:nvPr>
        </p:nvGraphicFramePr>
        <p:xfrm>
          <a:off x="5333042" y="5194224"/>
          <a:ext cx="284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844720" imgH="279360" progId="Equation.DSMT4">
                  <p:embed/>
                </p:oleObj>
              </mc:Choice>
              <mc:Fallback>
                <p:oleObj name="Equation" r:id="rId11" imgW="28447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33042" y="5194224"/>
                        <a:ext cx="28448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825"/>
            <a:ext cx="7772400" cy="70344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Diagonalizing a Matrix (cont.)</a:t>
            </a:r>
          </a:p>
        </p:txBody>
      </p:sp>
      <p:graphicFrame>
        <p:nvGraphicFramePr>
          <p:cNvPr id="2150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048612"/>
              </p:ext>
            </p:extLst>
          </p:nvPr>
        </p:nvGraphicFramePr>
        <p:xfrm>
          <a:off x="1947862" y="2024270"/>
          <a:ext cx="50958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97000" imgH="291960" progId="Equation.DSMT4">
                  <p:embed/>
                </p:oleObj>
              </mc:Choice>
              <mc:Fallback>
                <p:oleObj name="Equation" r:id="rId3" imgW="2997000" imgH="29196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2" y="2024270"/>
                        <a:ext cx="509587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23649" y="3281529"/>
            <a:ext cx="7108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Therefore, for a Hermetian (self-adjoint) matrix with scaled (unit-magnitude) eigenvectors we have:</a:t>
            </a:r>
          </a:p>
        </p:txBody>
      </p:sp>
      <p:graphicFrame>
        <p:nvGraphicFramePr>
          <p:cNvPr id="2150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467191"/>
              </p:ext>
            </p:extLst>
          </p:nvPr>
        </p:nvGraphicFramePr>
        <p:xfrm>
          <a:off x="2607079" y="4264278"/>
          <a:ext cx="25876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55700" imgH="279400" progId="Equation.DSMT4">
                  <p:embed/>
                </p:oleObj>
              </mc:Choice>
              <mc:Fallback>
                <p:oleObj name="Equation" r:id="rId5" imgW="1155700" imgH="279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7079" y="4264278"/>
                        <a:ext cx="2587625" cy="6223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73669" y="1182878"/>
            <a:ext cx="8008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for a Hermetian matrix with scaled (unit-magnitude) eigenvectors we then have: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800"/>
            <a:ext cx="7772400" cy="65532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Sturm-</a:t>
            </a: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Liouville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Form 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000615"/>
              </p:ext>
            </p:extLst>
          </p:nvPr>
        </p:nvGraphicFramePr>
        <p:xfrm>
          <a:off x="1263650" y="781050"/>
          <a:ext cx="6808788" cy="582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30700" imgH="3708400" progId="Equation.DSMT4">
                  <p:embed/>
                </p:oleObj>
              </mc:Choice>
              <mc:Fallback>
                <p:oleObj name="Equation" r:id="rId3" imgW="4330700" imgH="37084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781050"/>
                        <a:ext cx="6808788" cy="582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800"/>
            <a:ext cx="7772400" cy="71307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Sturm-</a:t>
            </a: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Liouville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Operator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4100" name="Object 3"/>
          <p:cNvGraphicFramePr>
            <a:graphicFrameLocks noChangeAspect="1"/>
          </p:cNvGraphicFramePr>
          <p:nvPr/>
        </p:nvGraphicFramePr>
        <p:xfrm>
          <a:off x="2610393" y="4562092"/>
          <a:ext cx="343535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19300" imgH="431800" progId="Equation.DSMT4">
                  <p:embed/>
                </p:oleObj>
              </mc:Choice>
              <mc:Fallback>
                <p:oleObj name="Equation" r:id="rId3" imgW="2019300" imgH="431800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0393" y="4562092"/>
                        <a:ext cx="3435350" cy="7350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3494542" y="3325122"/>
          <a:ext cx="11366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45626" imgH="203024" progId="Equation.DSMT4">
                  <p:embed/>
                </p:oleObj>
              </mc:Choice>
              <mc:Fallback>
                <p:oleObj name="Equation" r:id="rId5" imgW="545626" imgH="203024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542" y="3325122"/>
                        <a:ext cx="1136650" cy="4222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6" name="Object 6"/>
          <p:cNvGraphicFramePr>
            <a:graphicFrameLocks noChangeAspect="1"/>
          </p:cNvGraphicFramePr>
          <p:nvPr/>
        </p:nvGraphicFramePr>
        <p:xfrm>
          <a:off x="1988684" y="1655984"/>
          <a:ext cx="51593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628900" imgH="431800" progId="Equation.DSMT4">
                  <p:embed/>
                </p:oleObj>
              </mc:Choice>
              <mc:Fallback>
                <p:oleObj name="Equation" r:id="rId7" imgW="2628900" imgH="43180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8684" y="1655984"/>
                        <a:ext cx="5159375" cy="8477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0197" y="821350"/>
            <a:ext cx="75172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This is called the </a:t>
            </a:r>
            <a:r>
              <a:rPr lang="en-US" sz="2000" u="sng" dirty="0">
                <a:solidFill>
                  <a:srgbClr val="0000FF"/>
                </a:solidFill>
              </a:rPr>
              <a:t>Sturm-</a:t>
            </a:r>
            <a:r>
              <a:rPr lang="en-US" sz="2000" u="sng" dirty="0" err="1">
                <a:solidFill>
                  <a:srgbClr val="0000FF"/>
                </a:solidFill>
              </a:rPr>
              <a:t>Liouville</a:t>
            </a:r>
            <a:r>
              <a:rPr lang="en-US" sz="2000" dirty="0">
                <a:solidFill>
                  <a:srgbClr val="0000FF"/>
                </a:solidFill>
              </a:rPr>
              <a:t> or </a:t>
            </a:r>
            <a:r>
              <a:rPr lang="en-US" sz="2000" u="sng" dirty="0">
                <a:solidFill>
                  <a:srgbClr val="0000FF"/>
                </a:solidFill>
              </a:rPr>
              <a:t>self-adjoint</a:t>
            </a:r>
            <a:r>
              <a:rPr lang="en-US" sz="2000" dirty="0">
                <a:solidFill>
                  <a:srgbClr val="0000FF"/>
                </a:solidFill>
              </a:rPr>
              <a:t> form of the differential equation: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0791" y="2806213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 (using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solidFill>
                  <a:srgbClr val="0000FF"/>
                </a:solidFill>
              </a:rPr>
              <a:t> instead of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solidFill>
                  <a:srgbClr val="0000FF"/>
                </a:solidFill>
              </a:rPr>
              <a:t>):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36853" y="4075063"/>
            <a:ext cx="5900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Where </a:t>
            </a:r>
            <a:r>
              <a:rPr lang="en-US" dirty="0">
                <a:solidFill>
                  <a:srgbClr val="0000FF"/>
                </a:solidFill>
                <a:latin typeface="Euclid Math One" pitchFamily="18" charset="2"/>
                <a:cs typeface="Times New Roman" pitchFamily="18" charset="0"/>
              </a:rPr>
              <a:t>L</a:t>
            </a:r>
            <a:r>
              <a:rPr lang="en-US" i="1" dirty="0">
                <a:solidFill>
                  <a:srgbClr val="0000FF"/>
                </a:solidFill>
                <a:latin typeface="Handscript SF" pitchFamily="2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 is the (self-</a:t>
            </a:r>
            <a:r>
              <a:rPr lang="en-US" dirty="0" err="1">
                <a:solidFill>
                  <a:srgbClr val="0000FF"/>
                </a:solidFill>
              </a:rPr>
              <a:t>adjoint</a:t>
            </a:r>
            <a:r>
              <a:rPr lang="en-US" dirty="0">
                <a:solidFill>
                  <a:srgbClr val="0000FF"/>
                </a:solidFill>
              </a:rPr>
              <a:t>*) “Sturm-</a:t>
            </a:r>
            <a:r>
              <a:rPr lang="en-US" dirty="0" err="1">
                <a:solidFill>
                  <a:srgbClr val="0000FF"/>
                </a:solidFill>
              </a:rPr>
              <a:t>Liouville</a:t>
            </a:r>
            <a:r>
              <a:rPr lang="en-US" dirty="0">
                <a:solidFill>
                  <a:srgbClr val="0000FF"/>
                </a:solidFill>
              </a:rPr>
              <a:t>” operator: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9094" y="5714994"/>
            <a:ext cx="7909364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Note: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The operator </a:t>
            </a:r>
            <a:r>
              <a:rPr lang="en-US" dirty="0">
                <a:latin typeface="Euclid Math One" pitchFamily="18" charset="2"/>
              </a:rPr>
              <a:t>L</a:t>
            </a:r>
            <a:r>
              <a:rPr lang="en-US" dirty="0"/>
              <a:t> is assumed to be real here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/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/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/>
              <a:t> are real). The solution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/>
              <a:t> does not have to be real (because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/>
              <a:t> is allowed to be complex).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02433" y="4516915"/>
            <a:ext cx="1529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* Discussed later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0425"/>
            <a:ext cx="7772400" cy="68419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Inner Product Definition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218947"/>
              </p:ext>
            </p:extLst>
          </p:nvPr>
        </p:nvGraphicFramePr>
        <p:xfrm>
          <a:off x="214313" y="2054225"/>
          <a:ext cx="8526462" cy="300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194300" imgH="1828800" progId="Equation.DSMT4">
                  <p:embed/>
                </p:oleObj>
              </mc:Choice>
              <mc:Fallback>
                <p:oleObj name="Equation" r:id="rId3" imgW="5194300" imgH="18288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2054225"/>
                        <a:ext cx="8526462" cy="300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8458" y="1110343"/>
            <a:ext cx="7151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An </a:t>
            </a:r>
            <a:r>
              <a:rPr lang="en-US" sz="2400" u="sng" dirty="0">
                <a:solidFill>
                  <a:srgbClr val="0000FF"/>
                </a:solidFill>
              </a:rPr>
              <a:t>inner product</a:t>
            </a:r>
            <a:r>
              <a:rPr lang="en-US" sz="2400" dirty="0">
                <a:solidFill>
                  <a:srgbClr val="0000FF"/>
                </a:solidFill>
              </a:rPr>
              <a:t> between two functions is defined: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192171"/>
              </p:ext>
            </p:extLst>
          </p:nvPr>
        </p:nvGraphicFramePr>
        <p:xfrm>
          <a:off x="284163" y="2679700"/>
          <a:ext cx="788828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609800" imgH="228600" progId="Equation.DSMT4">
                  <p:embed/>
                </p:oleObj>
              </mc:Choice>
              <mc:Fallback>
                <p:oleObj name="Equation" r:id="rId3" imgW="4609800" imgH="228600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2679700"/>
                        <a:ext cx="7888287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821317"/>
              </p:ext>
            </p:extLst>
          </p:nvPr>
        </p:nvGraphicFramePr>
        <p:xfrm>
          <a:off x="2400500" y="1525856"/>
          <a:ext cx="37973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25600" imgH="228600" progId="Equation.DSMT4">
                  <p:embed/>
                </p:oleObj>
              </mc:Choice>
              <mc:Fallback>
                <p:oleObj name="Equation" r:id="rId5" imgW="1625600" imgH="22860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500" y="1525856"/>
                        <a:ext cx="3797300" cy="5365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4" name="Object 6"/>
          <p:cNvGraphicFramePr>
            <a:graphicFrameLocks noChangeAspect="1"/>
          </p:cNvGraphicFramePr>
          <p:nvPr/>
        </p:nvGraphicFramePr>
        <p:xfrm>
          <a:off x="2277156" y="4654323"/>
          <a:ext cx="3954462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24100" imgH="431800" progId="Equation.DSMT4">
                  <p:embed/>
                </p:oleObj>
              </mc:Choice>
              <mc:Fallback>
                <p:oleObj name="Equation" r:id="rId7" imgW="2324100" imgH="43180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7156" y="4654323"/>
                        <a:ext cx="3954462" cy="7350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0800" y="5736146"/>
            <a:ext cx="8248851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Note: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Self-adjoint operators have nice properties for eigenvalue problems, </a:t>
            </a:r>
          </a:p>
          <a:p>
            <a:pPr algn="ctr"/>
            <a:r>
              <a:rPr lang="en-US" dirty="0"/>
              <a:t>which is discussed a little later.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865" y="944545"/>
            <a:ext cx="5456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 </a:t>
            </a:r>
            <a:r>
              <a:rPr lang="en-US" sz="2400" u="sng" dirty="0">
                <a:solidFill>
                  <a:srgbClr val="0000FF"/>
                </a:solidFill>
              </a:rPr>
              <a:t>adjoint</a:t>
            </a:r>
            <a:r>
              <a:rPr lang="en-US" sz="2400" dirty="0">
                <a:solidFill>
                  <a:srgbClr val="0000FF"/>
                </a:solidFill>
              </a:rPr>
              <a:t> operator </a:t>
            </a:r>
            <a:r>
              <a:rPr lang="en-US" sz="2400" dirty="0">
                <a:solidFill>
                  <a:srgbClr val="0000FF"/>
                </a:solidFill>
                <a:latin typeface="Euclid Math One" pitchFamily="18" charset="2"/>
              </a:rPr>
              <a:t>L</a:t>
            </a:r>
            <a:r>
              <a:rPr lang="en-US" sz="2400" baseline="30000" dirty="0">
                <a:solidFill>
                  <a:srgbClr val="0000FF"/>
                </a:solidFill>
                <a:latin typeface="Arial"/>
                <a:cs typeface="Arial"/>
              </a:rPr>
              <a:t>†</a:t>
            </a:r>
            <a:r>
              <a:rPr lang="en-US" sz="2400" dirty="0">
                <a:solidFill>
                  <a:srgbClr val="0000FF"/>
                </a:solidFill>
              </a:rPr>
              <a:t> is defined from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09600" y="8825"/>
            <a:ext cx="7772400" cy="693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Adjoint Problem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86946" y="3178629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(proof given next)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428" y="4038598"/>
            <a:ext cx="7035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the Sturm-</a:t>
            </a:r>
            <a:r>
              <a:rPr lang="en-US" sz="2000" dirty="0" err="1">
                <a:solidFill>
                  <a:srgbClr val="0000FF"/>
                </a:solidFill>
              </a:rPr>
              <a:t>Liouville</a:t>
            </a:r>
            <a:r>
              <a:rPr lang="en-US" sz="2000" dirty="0">
                <a:solidFill>
                  <a:srgbClr val="0000FF"/>
                </a:solidFill>
              </a:rPr>
              <a:t> operator is said to be </a:t>
            </a:r>
            <a:r>
              <a:rPr lang="en-US" sz="2000" u="sng" dirty="0">
                <a:solidFill>
                  <a:srgbClr val="0000FF"/>
                </a:solidFill>
              </a:rPr>
              <a:t>self-adjoint</a:t>
            </a:r>
            <a:r>
              <a:rPr lang="en-US" sz="2000" dirty="0">
                <a:solidFill>
                  <a:srgbClr val="0000FF"/>
                </a:solidFill>
              </a:rPr>
              <a:t>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0425"/>
            <a:ext cx="7772400" cy="68419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Proof of Self-Adjoint Property 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063275"/>
              </p:ext>
            </p:extLst>
          </p:nvPr>
        </p:nvGraphicFramePr>
        <p:xfrm>
          <a:off x="609600" y="1034289"/>
          <a:ext cx="7623175" cy="542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041900" imgH="3581400" progId="Equation.DSMT4">
                  <p:embed/>
                </p:oleObj>
              </mc:Choice>
              <mc:Fallback>
                <p:oleObj name="Equation" r:id="rId3" imgW="5041900" imgH="358140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034289"/>
                        <a:ext cx="7623175" cy="542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43388" name="Object 28"/>
          <p:cNvGraphicFramePr>
            <a:graphicFrameLocks noChangeAspect="1"/>
          </p:cNvGraphicFramePr>
          <p:nvPr/>
        </p:nvGraphicFramePr>
        <p:xfrm>
          <a:off x="6442982" y="1435100"/>
          <a:ext cx="2374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374900" imgH="482600" progId="Equation.DSMT4">
                  <p:embed/>
                </p:oleObj>
              </mc:Choice>
              <mc:Fallback>
                <p:oleObj name="Equation" r:id="rId5" imgW="2374900" imgH="4826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2982" y="1435100"/>
                        <a:ext cx="23749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681439"/>
              </p:ext>
            </p:extLst>
          </p:nvPr>
        </p:nvGraphicFramePr>
        <p:xfrm>
          <a:off x="874713" y="1901825"/>
          <a:ext cx="7599362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029200" imgH="1016000" progId="Equation.DSMT4">
                  <p:embed/>
                </p:oleObj>
              </mc:Choice>
              <mc:Fallback>
                <p:oleObj name="Equation" r:id="rId3" imgW="5029200" imgH="101600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1901825"/>
                        <a:ext cx="7599362" cy="153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2B1-5281-4DE6-8F7D-12FF00D47E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-10425"/>
            <a:ext cx="7772400" cy="68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Proof of Self-Adjoint Property (cont.) 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976" y="1254182"/>
            <a:ext cx="2093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we have:</a:t>
            </a:r>
          </a:p>
        </p:txBody>
      </p:sp>
      <p:graphicFrame>
        <p:nvGraphicFramePr>
          <p:cNvPr id="236547" name="Object 3"/>
          <p:cNvGraphicFramePr>
            <a:graphicFrameLocks noChangeAspect="1"/>
          </p:cNvGraphicFramePr>
          <p:nvPr/>
        </p:nvGraphicFramePr>
        <p:xfrm>
          <a:off x="1396949" y="4121937"/>
          <a:ext cx="6281918" cy="1874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000500" imgH="1193800" progId="Equation.DSMT4">
                  <p:embed/>
                </p:oleObj>
              </mc:Choice>
              <mc:Fallback>
                <p:oleObj name="Equation" r:id="rId5" imgW="4000500" imgH="119380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6949" y="4121937"/>
                        <a:ext cx="6281918" cy="18746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59225" y="393408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90905" y="3436218"/>
            <a:ext cx="4195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</a:rPr>
              <a:t>Multiply and divide by </a:t>
            </a:r>
            <a:r>
              <a:rPr lang="en-US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40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), combine with last term.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6314173" y="2589196"/>
            <a:ext cx="154004" cy="818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9210</TotalTime>
  <Words>1094</Words>
  <Application>Microsoft Office PowerPoint</Application>
  <PresentationFormat>On-screen Show (4:3)</PresentationFormat>
  <Paragraphs>196</Paragraphs>
  <Slides>31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Euclid Math One</vt:lpstr>
      <vt:lpstr>Handscript SF</vt:lpstr>
      <vt:lpstr>Times New Roman</vt:lpstr>
      <vt:lpstr>Wingdings</vt:lpstr>
      <vt:lpstr>Default Design</vt:lpstr>
      <vt:lpstr>Equation</vt:lpstr>
      <vt:lpstr>PowerPoint Presentation</vt:lpstr>
      <vt:lpstr>Sturm-Liouville Theory</vt:lpstr>
      <vt:lpstr>Second-Order Linear Differential Equations (SOLDE)</vt:lpstr>
      <vt:lpstr>Sturm-Liouville Form </vt:lpstr>
      <vt:lpstr>Sturm-Liouville Operator </vt:lpstr>
      <vt:lpstr>Inner Product Definition</vt:lpstr>
      <vt:lpstr>PowerPoint Presentation</vt:lpstr>
      <vt:lpstr>Proof of Self-Adjoint Property </vt:lpstr>
      <vt:lpstr>PowerPoint Presentation</vt:lpstr>
      <vt:lpstr>Proof of Self-Adjoint Property (cont.) </vt:lpstr>
      <vt:lpstr>Eigenvalue Problems </vt:lpstr>
      <vt:lpstr>Property of Eigenvalues</vt:lpstr>
      <vt:lpstr>Orthogonality of Eigenfunctions</vt:lpstr>
      <vt:lpstr>Orthogonality of Eigenfunctions (cont.)</vt:lpstr>
      <vt:lpstr>Summary of Eigenvalue Properties</vt:lpstr>
      <vt:lpstr>Example</vt:lpstr>
      <vt:lpstr>Example (cont.)</vt:lpstr>
      <vt:lpstr>Example (cont.)</vt:lpstr>
      <vt:lpstr>Example (cont.)</vt:lpstr>
      <vt:lpstr>Example (cont.)</vt:lpstr>
      <vt:lpstr>Example (cont.)</vt:lpstr>
      <vt:lpstr>Example (cont.)</vt:lpstr>
      <vt:lpstr>Adjoint in Linear Algebra</vt:lpstr>
      <vt:lpstr>Adjoint in Linear Algebra (cont.)</vt:lpstr>
      <vt:lpstr>Adjoint in Linear Algebra (cont.)</vt:lpstr>
      <vt:lpstr>Orthogonality in Linear Algebra</vt:lpstr>
      <vt:lpstr>Diagonalizing a Matrix</vt:lpstr>
      <vt:lpstr>Diagonalizing a Matrix (cont.)</vt:lpstr>
      <vt:lpstr>Diagonalizing a Matrix (cont.)</vt:lpstr>
      <vt:lpstr>Diagonalizing a Matrix (cont.)</vt:lpstr>
      <vt:lpstr>Diagonalizing a Matrix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David Jackson</dc:creator>
  <cp:lastModifiedBy>Jackson, David R</cp:lastModifiedBy>
  <cp:revision>390</cp:revision>
  <cp:lastPrinted>1601-01-01T00:00:00Z</cp:lastPrinted>
  <dcterms:created xsi:type="dcterms:W3CDTF">1601-01-01T00:00:00Z</dcterms:created>
  <dcterms:modified xsi:type="dcterms:W3CDTF">2023-12-18T21:07:57Z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