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5" r:id="rId1"/>
    <p:sldMasterId id="2147483667" r:id="rId2"/>
  </p:sldMasterIdLst>
  <p:notesMasterIdLst>
    <p:notesMasterId r:id="rId71"/>
  </p:notesMasterIdLst>
  <p:handoutMasterIdLst>
    <p:handoutMasterId r:id="rId72"/>
  </p:handoutMasterIdLst>
  <p:sldIdLst>
    <p:sldId id="333" r:id="rId3"/>
    <p:sldId id="401" r:id="rId4"/>
    <p:sldId id="402" r:id="rId5"/>
    <p:sldId id="405" r:id="rId6"/>
    <p:sldId id="403" r:id="rId7"/>
    <p:sldId id="404" r:id="rId8"/>
    <p:sldId id="437" r:id="rId9"/>
    <p:sldId id="407" r:id="rId10"/>
    <p:sldId id="406" r:id="rId11"/>
    <p:sldId id="408" r:id="rId12"/>
    <p:sldId id="409" r:id="rId13"/>
    <p:sldId id="410" r:id="rId14"/>
    <p:sldId id="411" r:id="rId15"/>
    <p:sldId id="413" r:id="rId16"/>
    <p:sldId id="414" r:id="rId17"/>
    <p:sldId id="415" r:id="rId18"/>
    <p:sldId id="416" r:id="rId19"/>
    <p:sldId id="422" r:id="rId20"/>
    <p:sldId id="424" r:id="rId21"/>
    <p:sldId id="425" r:id="rId22"/>
    <p:sldId id="435" r:id="rId23"/>
    <p:sldId id="426" r:id="rId24"/>
    <p:sldId id="427" r:id="rId25"/>
    <p:sldId id="428" r:id="rId26"/>
    <p:sldId id="429" r:id="rId27"/>
    <p:sldId id="431" r:id="rId28"/>
    <p:sldId id="430" r:id="rId29"/>
    <p:sldId id="432" r:id="rId30"/>
    <p:sldId id="434" r:id="rId31"/>
    <p:sldId id="436" r:id="rId32"/>
    <p:sldId id="438" r:id="rId33"/>
    <p:sldId id="459" r:id="rId34"/>
    <p:sldId id="439" r:id="rId35"/>
    <p:sldId id="457" r:id="rId36"/>
    <p:sldId id="458" r:id="rId37"/>
    <p:sldId id="440" r:id="rId38"/>
    <p:sldId id="441" r:id="rId39"/>
    <p:sldId id="467" r:id="rId40"/>
    <p:sldId id="460" r:id="rId41"/>
    <p:sldId id="442" r:id="rId42"/>
    <p:sldId id="443" r:id="rId43"/>
    <p:sldId id="444" r:id="rId44"/>
    <p:sldId id="445" r:id="rId45"/>
    <p:sldId id="449" r:id="rId46"/>
    <p:sldId id="450" r:id="rId47"/>
    <p:sldId id="453" r:id="rId48"/>
    <p:sldId id="462" r:id="rId49"/>
    <p:sldId id="464" r:id="rId50"/>
    <p:sldId id="472" r:id="rId51"/>
    <p:sldId id="474" r:id="rId52"/>
    <p:sldId id="475" r:id="rId53"/>
    <p:sldId id="476" r:id="rId54"/>
    <p:sldId id="480" r:id="rId55"/>
    <p:sldId id="477" r:id="rId56"/>
    <p:sldId id="481" r:id="rId57"/>
    <p:sldId id="482" r:id="rId58"/>
    <p:sldId id="484" r:id="rId59"/>
    <p:sldId id="485" r:id="rId60"/>
    <p:sldId id="466" r:id="rId61"/>
    <p:sldId id="473" r:id="rId62"/>
    <p:sldId id="421" r:id="rId63"/>
    <p:sldId id="417" r:id="rId64"/>
    <p:sldId id="419" r:id="rId65"/>
    <p:sldId id="420" r:id="rId66"/>
    <p:sldId id="468" r:id="rId67"/>
    <p:sldId id="469" r:id="rId68"/>
    <p:sldId id="470" r:id="rId69"/>
    <p:sldId id="471" r:id="rId70"/>
  </p:sldIdLst>
  <p:sldSz cx="9144000" cy="6858000" type="screen4x3"/>
  <p:notesSz cx="7315200" cy="9601200"/>
  <p:embeddedFontLst>
    <p:embeddedFont>
      <p:font typeface="Euclid Math One" panose="05050601010101010101" pitchFamily="18" charset="2"/>
      <p:regular r:id="rId73"/>
      <p:bold r:id="rId7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>
          <p15:clr>
            <a:srgbClr val="A4A3A4"/>
          </p15:clr>
        </p15:guide>
        <p15:guide id="2" pos="29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CCFFFF"/>
    <a:srgbClr val="000000"/>
    <a:srgbClr val="66FFFF"/>
    <a:srgbClr val="CCFF99"/>
    <a:srgbClr val="CCECFF"/>
    <a:srgbClr val="CCFFCC"/>
    <a:srgbClr val="99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 snapToGrid="0">
      <p:cViewPr varScale="1">
        <p:scale>
          <a:sx n="155" d="100"/>
          <a:sy n="155" d="100"/>
        </p:scale>
        <p:origin x="2976" y="144"/>
      </p:cViewPr>
      <p:guideLst>
        <p:guide orient="horz" pos="2206"/>
        <p:guide pos="29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font" Target="fonts/font2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1.fntdata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196FB9A9-328B-44B3-878C-052B0D7188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B1AA52D8-B104-4334-8FB9-EBEC3F5820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B46463-FC23-415B-B3A5-4CC5BDA8C5A8}" type="slidenum">
              <a:rPr lang="en-US"/>
              <a:pPr/>
              <a:t>1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10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11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12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13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14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15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16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17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18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19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2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20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21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22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23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24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25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26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27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28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29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3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30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61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62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63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64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4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5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6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7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8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45A-1FED-4FF8-8DC1-5D3868679E5E}" type="slidenum">
              <a:rPr lang="en-US"/>
              <a:pPr/>
              <a:t>9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6656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64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999AA77F-DE3D-48EE-B104-1AAAC05AB7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89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0F22B16B-F515-491B-AFE6-D930D159D9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15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E46314B0-CF32-409F-94D0-A15D62F62C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28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8C0C1C64-3AD1-4308-A9F3-8E8A4C4B43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44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21025D38-6035-4CAB-97E3-AB83A66426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46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437CDD4E-7397-4E06-838A-F69C4CFB5D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72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65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0A2A0F20-B2A0-400E-AB7E-7C877FEA90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6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B428DB2C-55DF-4FA1-8571-3523FF236C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99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BC4AB769-C36C-4234-8222-2942B76F81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85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45C7FC12-EA5A-4646-B2AA-D5F8D511B2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2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FC13EBD2-B32D-4239-97CF-6698C990F4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3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50.bin"/><Relationship Id="rId21" Type="http://schemas.openxmlformats.org/officeDocument/2006/relationships/oleObject" Target="../embeddings/oleObject59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57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5.wmf"/><Relationship Id="rId20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58.emf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23" Type="http://schemas.openxmlformats.org/officeDocument/2006/relationships/oleObject" Target="../embeddings/oleObject60.bin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41.wmf"/><Relationship Id="rId22" Type="http://schemas.openxmlformats.org/officeDocument/2006/relationships/image" Target="../media/image5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58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64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55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3.wmf"/><Relationship Id="rId3" Type="http://schemas.openxmlformats.org/officeDocument/2006/relationships/oleObject" Target="../embeddings/oleObject65.bin"/><Relationship Id="rId21" Type="http://schemas.openxmlformats.org/officeDocument/2006/relationships/oleObject" Target="../embeddings/oleObject69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58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6.wmf"/><Relationship Id="rId20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55.wmf"/><Relationship Id="rId22" Type="http://schemas.openxmlformats.org/officeDocument/2006/relationships/image" Target="../media/image5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3.w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56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5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49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6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75.wmf"/><Relationship Id="rId3" Type="http://schemas.openxmlformats.org/officeDocument/2006/relationships/oleObject" Target="../embeddings/oleObject78.bin"/><Relationship Id="rId21" Type="http://schemas.openxmlformats.org/officeDocument/2006/relationships/oleObject" Target="../embeddings/oleObject86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85.bin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4.wmf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68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73.wmf"/><Relationship Id="rId22" Type="http://schemas.openxmlformats.org/officeDocument/2006/relationships/image" Target="../media/image6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6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1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7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96.bin"/><Relationship Id="rId18" Type="http://schemas.openxmlformats.org/officeDocument/2006/relationships/image" Target="../media/image86.wmf"/><Relationship Id="rId3" Type="http://schemas.openxmlformats.org/officeDocument/2006/relationships/oleObject" Target="../embeddings/oleObject91.bin"/><Relationship Id="rId21" Type="http://schemas.openxmlformats.org/officeDocument/2006/relationships/oleObject" Target="../embeddings/oleObject100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98.bin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7.bin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99.bin"/><Relationship Id="rId4" Type="http://schemas.openxmlformats.org/officeDocument/2006/relationships/image" Target="../media/image79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84.wmf"/><Relationship Id="rId22" Type="http://schemas.openxmlformats.org/officeDocument/2006/relationships/image" Target="../media/image8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106.bin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93.wm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9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9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1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10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122.bin"/><Relationship Id="rId18" Type="http://schemas.openxmlformats.org/officeDocument/2006/relationships/image" Target="../media/image110.w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124.bin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09.wmf"/><Relationship Id="rId20" Type="http://schemas.openxmlformats.org/officeDocument/2006/relationships/image" Target="../media/image1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3.bin"/><Relationship Id="rId10" Type="http://schemas.openxmlformats.org/officeDocument/2006/relationships/image" Target="../media/image108.wmf"/><Relationship Id="rId19" Type="http://schemas.openxmlformats.org/officeDocument/2006/relationships/oleObject" Target="../embeddings/oleObject125.bin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9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131.bin"/><Relationship Id="rId18" Type="http://schemas.openxmlformats.org/officeDocument/2006/relationships/image" Target="../media/image109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108.wmf"/><Relationship Id="rId17" Type="http://schemas.openxmlformats.org/officeDocument/2006/relationships/oleObject" Target="../embeddings/oleObject133.bin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93.wmf"/><Relationship Id="rId20" Type="http://schemas.openxmlformats.org/officeDocument/2006/relationships/image" Target="../media/image11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7.bin"/><Relationship Id="rId15" Type="http://schemas.openxmlformats.org/officeDocument/2006/relationships/oleObject" Target="../embeddings/oleObject132.bin"/><Relationship Id="rId10" Type="http://schemas.openxmlformats.org/officeDocument/2006/relationships/image" Target="../media/image115.wmf"/><Relationship Id="rId19" Type="http://schemas.openxmlformats.org/officeDocument/2006/relationships/oleObject" Target="../embeddings/oleObject134.bin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29.bin"/><Relationship Id="rId14" Type="http://schemas.openxmlformats.org/officeDocument/2006/relationships/image" Target="../media/image9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140.bin"/><Relationship Id="rId18" Type="http://schemas.openxmlformats.org/officeDocument/2006/relationships/image" Target="../media/image116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142.bin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0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5" Type="http://schemas.openxmlformats.org/officeDocument/2006/relationships/oleObject" Target="../embeddings/oleObject141.bin"/><Relationship Id="rId10" Type="http://schemas.openxmlformats.org/officeDocument/2006/relationships/image" Target="../media/image108.wmf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38.bin"/><Relationship Id="rId14" Type="http://schemas.openxmlformats.org/officeDocument/2006/relationships/image" Target="../media/image9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148.bin"/><Relationship Id="rId18" Type="http://schemas.openxmlformats.org/officeDocument/2006/relationships/image" Target="../media/image122.wmf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150.bin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21.wmf"/><Relationship Id="rId20" Type="http://schemas.openxmlformats.org/officeDocument/2006/relationships/image" Target="../media/image1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47.bin"/><Relationship Id="rId5" Type="http://schemas.openxmlformats.org/officeDocument/2006/relationships/oleObject" Target="../embeddings/oleObject144.bin"/><Relationship Id="rId15" Type="http://schemas.openxmlformats.org/officeDocument/2006/relationships/oleObject" Target="../embeddings/oleObject149.bin"/><Relationship Id="rId10" Type="http://schemas.openxmlformats.org/officeDocument/2006/relationships/image" Target="../media/image93.wmf"/><Relationship Id="rId19" Type="http://schemas.openxmlformats.org/officeDocument/2006/relationships/oleObject" Target="../embeddings/oleObject151.bin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46.bin"/><Relationship Id="rId14" Type="http://schemas.openxmlformats.org/officeDocument/2006/relationships/image" Target="../media/image11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57.bin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12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127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12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3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0" Type="http://schemas.openxmlformats.org/officeDocument/2006/relationships/image" Target="../media/image133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6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3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65.bin"/><Relationship Id="rId4" Type="http://schemas.openxmlformats.org/officeDocument/2006/relationships/image" Target="../media/image136.wmf"/><Relationship Id="rId9" Type="http://schemas.openxmlformats.org/officeDocument/2006/relationships/image" Target="../media/image13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7" Type="http://schemas.openxmlformats.org/officeDocument/2006/relationships/image" Target="../media/image142.wmf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68.bin"/><Relationship Id="rId5" Type="http://schemas.openxmlformats.org/officeDocument/2006/relationships/image" Target="../media/image141.emf"/><Relationship Id="rId4" Type="http://schemas.openxmlformats.org/officeDocument/2006/relationships/image" Target="../media/image14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2.bin"/><Relationship Id="rId13" Type="http://schemas.openxmlformats.org/officeDocument/2006/relationships/image" Target="../media/image148.wmf"/><Relationship Id="rId18" Type="http://schemas.openxmlformats.org/officeDocument/2006/relationships/oleObject" Target="../embeddings/oleObject177.bin"/><Relationship Id="rId3" Type="http://schemas.openxmlformats.org/officeDocument/2006/relationships/image" Target="../media/image143.wmf"/><Relationship Id="rId21" Type="http://schemas.openxmlformats.org/officeDocument/2006/relationships/image" Target="../media/image152.wmf"/><Relationship Id="rId7" Type="http://schemas.openxmlformats.org/officeDocument/2006/relationships/image" Target="../media/image145.emf"/><Relationship Id="rId12" Type="http://schemas.openxmlformats.org/officeDocument/2006/relationships/oleObject" Target="../embeddings/oleObject174.bin"/><Relationship Id="rId17" Type="http://schemas.openxmlformats.org/officeDocument/2006/relationships/image" Target="../media/image150.wmf"/><Relationship Id="rId2" Type="http://schemas.openxmlformats.org/officeDocument/2006/relationships/oleObject" Target="../embeddings/oleObject169.bin"/><Relationship Id="rId16" Type="http://schemas.openxmlformats.org/officeDocument/2006/relationships/oleObject" Target="../embeddings/oleObject176.bin"/><Relationship Id="rId20" Type="http://schemas.openxmlformats.org/officeDocument/2006/relationships/oleObject" Target="../embeddings/oleObject178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71.bin"/><Relationship Id="rId11" Type="http://schemas.openxmlformats.org/officeDocument/2006/relationships/image" Target="../media/image147.emf"/><Relationship Id="rId5" Type="http://schemas.openxmlformats.org/officeDocument/2006/relationships/image" Target="../media/image144.wmf"/><Relationship Id="rId15" Type="http://schemas.openxmlformats.org/officeDocument/2006/relationships/image" Target="../media/image149.wmf"/><Relationship Id="rId10" Type="http://schemas.openxmlformats.org/officeDocument/2006/relationships/oleObject" Target="../embeddings/oleObject173.bin"/><Relationship Id="rId19" Type="http://schemas.openxmlformats.org/officeDocument/2006/relationships/image" Target="../media/image151.wmf"/><Relationship Id="rId4" Type="http://schemas.openxmlformats.org/officeDocument/2006/relationships/oleObject" Target="../embeddings/oleObject170.bin"/><Relationship Id="rId9" Type="http://schemas.openxmlformats.org/officeDocument/2006/relationships/image" Target="../media/image146.wmf"/><Relationship Id="rId14" Type="http://schemas.openxmlformats.org/officeDocument/2006/relationships/oleObject" Target="../embeddings/oleObject17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2.bin"/><Relationship Id="rId13" Type="http://schemas.openxmlformats.org/officeDocument/2006/relationships/image" Target="../media/image158.wmf"/><Relationship Id="rId18" Type="http://schemas.openxmlformats.org/officeDocument/2006/relationships/oleObject" Target="../embeddings/oleObject187.bin"/><Relationship Id="rId3" Type="http://schemas.openxmlformats.org/officeDocument/2006/relationships/image" Target="../media/image153.wmf"/><Relationship Id="rId21" Type="http://schemas.openxmlformats.org/officeDocument/2006/relationships/image" Target="../media/image162.wmf"/><Relationship Id="rId7" Type="http://schemas.openxmlformats.org/officeDocument/2006/relationships/image" Target="../media/image155.wmf"/><Relationship Id="rId12" Type="http://schemas.openxmlformats.org/officeDocument/2006/relationships/oleObject" Target="../embeddings/oleObject184.bin"/><Relationship Id="rId17" Type="http://schemas.openxmlformats.org/officeDocument/2006/relationships/image" Target="../media/image160.wmf"/><Relationship Id="rId2" Type="http://schemas.openxmlformats.org/officeDocument/2006/relationships/oleObject" Target="../embeddings/oleObject179.bin"/><Relationship Id="rId16" Type="http://schemas.openxmlformats.org/officeDocument/2006/relationships/oleObject" Target="../embeddings/oleObject186.bin"/><Relationship Id="rId20" Type="http://schemas.openxmlformats.org/officeDocument/2006/relationships/oleObject" Target="../embeddings/oleObject188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81.bin"/><Relationship Id="rId11" Type="http://schemas.openxmlformats.org/officeDocument/2006/relationships/image" Target="../media/image157.wmf"/><Relationship Id="rId5" Type="http://schemas.openxmlformats.org/officeDocument/2006/relationships/image" Target="../media/image154.wmf"/><Relationship Id="rId15" Type="http://schemas.openxmlformats.org/officeDocument/2006/relationships/image" Target="../media/image159.wmf"/><Relationship Id="rId10" Type="http://schemas.openxmlformats.org/officeDocument/2006/relationships/oleObject" Target="../embeddings/oleObject183.bin"/><Relationship Id="rId19" Type="http://schemas.openxmlformats.org/officeDocument/2006/relationships/image" Target="../media/image161.wmf"/><Relationship Id="rId4" Type="http://schemas.openxmlformats.org/officeDocument/2006/relationships/oleObject" Target="../embeddings/oleObject180.bin"/><Relationship Id="rId9" Type="http://schemas.openxmlformats.org/officeDocument/2006/relationships/image" Target="../media/image156.wmf"/><Relationship Id="rId14" Type="http://schemas.openxmlformats.org/officeDocument/2006/relationships/oleObject" Target="../embeddings/oleObject18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2.bin"/><Relationship Id="rId13" Type="http://schemas.openxmlformats.org/officeDocument/2006/relationships/image" Target="../media/image168.wmf"/><Relationship Id="rId18" Type="http://schemas.openxmlformats.org/officeDocument/2006/relationships/oleObject" Target="../embeddings/oleObject197.bin"/><Relationship Id="rId3" Type="http://schemas.openxmlformats.org/officeDocument/2006/relationships/image" Target="../media/image163.wmf"/><Relationship Id="rId7" Type="http://schemas.openxmlformats.org/officeDocument/2006/relationships/image" Target="../media/image165.wmf"/><Relationship Id="rId12" Type="http://schemas.openxmlformats.org/officeDocument/2006/relationships/oleObject" Target="../embeddings/oleObject194.bin"/><Relationship Id="rId17" Type="http://schemas.openxmlformats.org/officeDocument/2006/relationships/image" Target="../media/image170.wmf"/><Relationship Id="rId2" Type="http://schemas.openxmlformats.org/officeDocument/2006/relationships/oleObject" Target="../embeddings/oleObject189.bin"/><Relationship Id="rId16" Type="http://schemas.openxmlformats.org/officeDocument/2006/relationships/oleObject" Target="../embeddings/oleObject196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91.bin"/><Relationship Id="rId11" Type="http://schemas.openxmlformats.org/officeDocument/2006/relationships/image" Target="../media/image167.wmf"/><Relationship Id="rId5" Type="http://schemas.openxmlformats.org/officeDocument/2006/relationships/image" Target="../media/image164.wmf"/><Relationship Id="rId15" Type="http://schemas.openxmlformats.org/officeDocument/2006/relationships/image" Target="../media/image169.wmf"/><Relationship Id="rId10" Type="http://schemas.openxmlformats.org/officeDocument/2006/relationships/oleObject" Target="../embeddings/oleObject193.bin"/><Relationship Id="rId19" Type="http://schemas.openxmlformats.org/officeDocument/2006/relationships/image" Target="../media/image171.wmf"/><Relationship Id="rId4" Type="http://schemas.openxmlformats.org/officeDocument/2006/relationships/oleObject" Target="../embeddings/oleObject190.bin"/><Relationship Id="rId9" Type="http://schemas.openxmlformats.org/officeDocument/2006/relationships/image" Target="../media/image166.wmf"/><Relationship Id="rId14" Type="http://schemas.openxmlformats.org/officeDocument/2006/relationships/oleObject" Target="../embeddings/oleObject195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1.bin"/><Relationship Id="rId13" Type="http://schemas.openxmlformats.org/officeDocument/2006/relationships/image" Target="../media/image177.wmf"/><Relationship Id="rId3" Type="http://schemas.openxmlformats.org/officeDocument/2006/relationships/image" Target="../media/image172.wmf"/><Relationship Id="rId7" Type="http://schemas.openxmlformats.org/officeDocument/2006/relationships/image" Target="../media/image174.emf"/><Relationship Id="rId12" Type="http://schemas.openxmlformats.org/officeDocument/2006/relationships/oleObject" Target="../embeddings/oleObject203.bin"/><Relationship Id="rId2" Type="http://schemas.openxmlformats.org/officeDocument/2006/relationships/oleObject" Target="../embeddings/oleObject198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00.bin"/><Relationship Id="rId11" Type="http://schemas.openxmlformats.org/officeDocument/2006/relationships/image" Target="../media/image176.wmf"/><Relationship Id="rId5" Type="http://schemas.openxmlformats.org/officeDocument/2006/relationships/image" Target="../media/image173.emf"/><Relationship Id="rId10" Type="http://schemas.openxmlformats.org/officeDocument/2006/relationships/oleObject" Target="../embeddings/oleObject202.bin"/><Relationship Id="rId4" Type="http://schemas.openxmlformats.org/officeDocument/2006/relationships/oleObject" Target="../embeddings/oleObject199.bin"/><Relationship Id="rId9" Type="http://schemas.openxmlformats.org/officeDocument/2006/relationships/image" Target="../media/image17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oleObject" Target="../embeddings/oleObject204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9.wmf"/><Relationship Id="rId4" Type="http://schemas.openxmlformats.org/officeDocument/2006/relationships/oleObject" Target="../embeddings/oleObject20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9.bin"/><Relationship Id="rId3" Type="http://schemas.openxmlformats.org/officeDocument/2006/relationships/image" Target="../media/image180.wmf"/><Relationship Id="rId7" Type="http://schemas.openxmlformats.org/officeDocument/2006/relationships/image" Target="../media/image182.wmf"/><Relationship Id="rId2" Type="http://schemas.openxmlformats.org/officeDocument/2006/relationships/oleObject" Target="../embeddings/oleObject206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08.bin"/><Relationship Id="rId11" Type="http://schemas.openxmlformats.org/officeDocument/2006/relationships/image" Target="../media/image184.wmf"/><Relationship Id="rId5" Type="http://schemas.openxmlformats.org/officeDocument/2006/relationships/image" Target="../media/image181.wmf"/><Relationship Id="rId10" Type="http://schemas.openxmlformats.org/officeDocument/2006/relationships/oleObject" Target="../embeddings/oleObject210.bin"/><Relationship Id="rId4" Type="http://schemas.openxmlformats.org/officeDocument/2006/relationships/oleObject" Target="../embeddings/oleObject207.bin"/><Relationship Id="rId9" Type="http://schemas.openxmlformats.org/officeDocument/2006/relationships/image" Target="../media/image183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4.bin"/><Relationship Id="rId13" Type="http://schemas.openxmlformats.org/officeDocument/2006/relationships/image" Target="../media/image151.wmf"/><Relationship Id="rId18" Type="http://schemas.openxmlformats.org/officeDocument/2006/relationships/oleObject" Target="../embeddings/oleObject219.bin"/><Relationship Id="rId3" Type="http://schemas.openxmlformats.org/officeDocument/2006/relationships/image" Target="../media/image185.wmf"/><Relationship Id="rId21" Type="http://schemas.openxmlformats.org/officeDocument/2006/relationships/image" Target="../media/image190.wmf"/><Relationship Id="rId7" Type="http://schemas.openxmlformats.org/officeDocument/2006/relationships/image" Target="../media/image187.wmf"/><Relationship Id="rId12" Type="http://schemas.openxmlformats.org/officeDocument/2006/relationships/oleObject" Target="../embeddings/oleObject216.bin"/><Relationship Id="rId17" Type="http://schemas.openxmlformats.org/officeDocument/2006/relationships/image" Target="../media/image188.wmf"/><Relationship Id="rId2" Type="http://schemas.openxmlformats.org/officeDocument/2006/relationships/oleObject" Target="../embeddings/oleObject211.bin"/><Relationship Id="rId16" Type="http://schemas.openxmlformats.org/officeDocument/2006/relationships/oleObject" Target="../embeddings/oleObject218.bin"/><Relationship Id="rId20" Type="http://schemas.openxmlformats.org/officeDocument/2006/relationships/oleObject" Target="../embeddings/oleObject220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13.bin"/><Relationship Id="rId11" Type="http://schemas.openxmlformats.org/officeDocument/2006/relationships/image" Target="../media/image150.wmf"/><Relationship Id="rId5" Type="http://schemas.openxmlformats.org/officeDocument/2006/relationships/image" Target="../media/image186.wmf"/><Relationship Id="rId15" Type="http://schemas.openxmlformats.org/officeDocument/2006/relationships/image" Target="../media/image152.wmf"/><Relationship Id="rId10" Type="http://schemas.openxmlformats.org/officeDocument/2006/relationships/oleObject" Target="../embeddings/oleObject215.bin"/><Relationship Id="rId19" Type="http://schemas.openxmlformats.org/officeDocument/2006/relationships/image" Target="../media/image189.wmf"/><Relationship Id="rId4" Type="http://schemas.openxmlformats.org/officeDocument/2006/relationships/oleObject" Target="../embeddings/oleObject212.bin"/><Relationship Id="rId9" Type="http://schemas.openxmlformats.org/officeDocument/2006/relationships/image" Target="../media/image148.wmf"/><Relationship Id="rId14" Type="http://schemas.openxmlformats.org/officeDocument/2006/relationships/oleObject" Target="../embeddings/oleObject217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4.bin"/><Relationship Id="rId13" Type="http://schemas.openxmlformats.org/officeDocument/2006/relationships/image" Target="../media/image196.wmf"/><Relationship Id="rId3" Type="http://schemas.openxmlformats.org/officeDocument/2006/relationships/image" Target="../media/image191.wmf"/><Relationship Id="rId7" Type="http://schemas.openxmlformats.org/officeDocument/2006/relationships/image" Target="../media/image193.wmf"/><Relationship Id="rId12" Type="http://schemas.openxmlformats.org/officeDocument/2006/relationships/oleObject" Target="../embeddings/oleObject226.bin"/><Relationship Id="rId2" Type="http://schemas.openxmlformats.org/officeDocument/2006/relationships/oleObject" Target="../embeddings/oleObject221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23.bin"/><Relationship Id="rId11" Type="http://schemas.openxmlformats.org/officeDocument/2006/relationships/image" Target="../media/image195.wmf"/><Relationship Id="rId5" Type="http://schemas.openxmlformats.org/officeDocument/2006/relationships/image" Target="../media/image192.wmf"/><Relationship Id="rId10" Type="http://schemas.openxmlformats.org/officeDocument/2006/relationships/oleObject" Target="../embeddings/oleObject225.bin"/><Relationship Id="rId4" Type="http://schemas.openxmlformats.org/officeDocument/2006/relationships/oleObject" Target="../embeddings/oleObject222.bin"/><Relationship Id="rId9" Type="http://schemas.openxmlformats.org/officeDocument/2006/relationships/image" Target="../media/image19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0.bin"/><Relationship Id="rId3" Type="http://schemas.openxmlformats.org/officeDocument/2006/relationships/image" Target="../media/image197.wmf"/><Relationship Id="rId7" Type="http://schemas.openxmlformats.org/officeDocument/2006/relationships/image" Target="../media/image199.wmf"/><Relationship Id="rId2" Type="http://schemas.openxmlformats.org/officeDocument/2006/relationships/oleObject" Target="../embeddings/oleObject227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29.bin"/><Relationship Id="rId11" Type="http://schemas.openxmlformats.org/officeDocument/2006/relationships/image" Target="../media/image201.wmf"/><Relationship Id="rId5" Type="http://schemas.openxmlformats.org/officeDocument/2006/relationships/image" Target="../media/image198.wmf"/><Relationship Id="rId10" Type="http://schemas.openxmlformats.org/officeDocument/2006/relationships/oleObject" Target="../embeddings/oleObject231.bin"/><Relationship Id="rId4" Type="http://schemas.openxmlformats.org/officeDocument/2006/relationships/oleObject" Target="../embeddings/oleObject228.bin"/><Relationship Id="rId9" Type="http://schemas.openxmlformats.org/officeDocument/2006/relationships/image" Target="../media/image200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5.bin"/><Relationship Id="rId3" Type="http://schemas.openxmlformats.org/officeDocument/2006/relationships/image" Target="../media/image202.wmf"/><Relationship Id="rId7" Type="http://schemas.openxmlformats.org/officeDocument/2006/relationships/image" Target="../media/image204.wmf"/><Relationship Id="rId2" Type="http://schemas.openxmlformats.org/officeDocument/2006/relationships/oleObject" Target="../embeddings/oleObject232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34.bin"/><Relationship Id="rId11" Type="http://schemas.openxmlformats.org/officeDocument/2006/relationships/image" Target="../media/image206.wmf"/><Relationship Id="rId5" Type="http://schemas.openxmlformats.org/officeDocument/2006/relationships/image" Target="../media/image203.wmf"/><Relationship Id="rId10" Type="http://schemas.openxmlformats.org/officeDocument/2006/relationships/oleObject" Target="../embeddings/oleObject236.bin"/><Relationship Id="rId4" Type="http://schemas.openxmlformats.org/officeDocument/2006/relationships/oleObject" Target="../embeddings/oleObject233.bin"/><Relationship Id="rId9" Type="http://schemas.openxmlformats.org/officeDocument/2006/relationships/image" Target="../media/image205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0.bin"/><Relationship Id="rId3" Type="http://schemas.openxmlformats.org/officeDocument/2006/relationships/image" Target="../media/image207.wmf"/><Relationship Id="rId7" Type="http://schemas.openxmlformats.org/officeDocument/2006/relationships/image" Target="../media/image209.wmf"/><Relationship Id="rId2" Type="http://schemas.openxmlformats.org/officeDocument/2006/relationships/oleObject" Target="../embeddings/oleObject237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39.bin"/><Relationship Id="rId11" Type="http://schemas.openxmlformats.org/officeDocument/2006/relationships/image" Target="../media/image211.wmf"/><Relationship Id="rId5" Type="http://schemas.openxmlformats.org/officeDocument/2006/relationships/image" Target="../media/image208.wmf"/><Relationship Id="rId10" Type="http://schemas.openxmlformats.org/officeDocument/2006/relationships/oleObject" Target="../embeddings/oleObject241.bin"/><Relationship Id="rId4" Type="http://schemas.openxmlformats.org/officeDocument/2006/relationships/oleObject" Target="../embeddings/oleObject238.bin"/><Relationship Id="rId9" Type="http://schemas.openxmlformats.org/officeDocument/2006/relationships/image" Target="../media/image210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5.bin"/><Relationship Id="rId3" Type="http://schemas.openxmlformats.org/officeDocument/2006/relationships/image" Target="../media/image212.wmf"/><Relationship Id="rId7" Type="http://schemas.openxmlformats.org/officeDocument/2006/relationships/image" Target="../media/image214.wmf"/><Relationship Id="rId2" Type="http://schemas.openxmlformats.org/officeDocument/2006/relationships/oleObject" Target="../embeddings/oleObject242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44.bin"/><Relationship Id="rId5" Type="http://schemas.openxmlformats.org/officeDocument/2006/relationships/image" Target="../media/image213.wmf"/><Relationship Id="rId4" Type="http://schemas.openxmlformats.org/officeDocument/2006/relationships/oleObject" Target="../embeddings/oleObject243.bin"/><Relationship Id="rId9" Type="http://schemas.openxmlformats.org/officeDocument/2006/relationships/image" Target="../media/image21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7" Type="http://schemas.openxmlformats.org/officeDocument/2006/relationships/image" Target="../media/image218.wmf"/><Relationship Id="rId2" Type="http://schemas.openxmlformats.org/officeDocument/2006/relationships/oleObject" Target="../embeddings/oleObject246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48.bin"/><Relationship Id="rId5" Type="http://schemas.openxmlformats.org/officeDocument/2006/relationships/image" Target="../media/image217.wmf"/><Relationship Id="rId4" Type="http://schemas.openxmlformats.org/officeDocument/2006/relationships/oleObject" Target="../embeddings/oleObject24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wmf"/><Relationship Id="rId2" Type="http://schemas.openxmlformats.org/officeDocument/2006/relationships/oleObject" Target="../embeddings/oleObject249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0.wmf"/><Relationship Id="rId4" Type="http://schemas.openxmlformats.org/officeDocument/2006/relationships/oleObject" Target="../embeddings/oleObject25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wmf"/><Relationship Id="rId2" Type="http://schemas.openxmlformats.org/officeDocument/2006/relationships/oleObject" Target="../embeddings/oleObject251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2.wmf"/><Relationship Id="rId4" Type="http://schemas.openxmlformats.org/officeDocument/2006/relationships/oleObject" Target="../embeddings/oleObject25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6.bin"/><Relationship Id="rId13" Type="http://schemas.openxmlformats.org/officeDocument/2006/relationships/image" Target="../media/image228.emf"/><Relationship Id="rId3" Type="http://schemas.openxmlformats.org/officeDocument/2006/relationships/image" Target="../media/image223.wmf"/><Relationship Id="rId7" Type="http://schemas.openxmlformats.org/officeDocument/2006/relationships/image" Target="../media/image225.wmf"/><Relationship Id="rId12" Type="http://schemas.openxmlformats.org/officeDocument/2006/relationships/oleObject" Target="../embeddings/oleObject258.bin"/><Relationship Id="rId2" Type="http://schemas.openxmlformats.org/officeDocument/2006/relationships/oleObject" Target="../embeddings/oleObject253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55.bin"/><Relationship Id="rId11" Type="http://schemas.openxmlformats.org/officeDocument/2006/relationships/image" Target="../media/image227.emf"/><Relationship Id="rId5" Type="http://schemas.openxmlformats.org/officeDocument/2006/relationships/image" Target="../media/image224.wmf"/><Relationship Id="rId10" Type="http://schemas.openxmlformats.org/officeDocument/2006/relationships/oleObject" Target="../embeddings/oleObject257.bin"/><Relationship Id="rId4" Type="http://schemas.openxmlformats.org/officeDocument/2006/relationships/oleObject" Target="../embeddings/oleObject254.bin"/><Relationship Id="rId9" Type="http://schemas.openxmlformats.org/officeDocument/2006/relationships/image" Target="../media/image226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2.bin"/><Relationship Id="rId3" Type="http://schemas.openxmlformats.org/officeDocument/2006/relationships/image" Target="../media/image229.wmf"/><Relationship Id="rId7" Type="http://schemas.openxmlformats.org/officeDocument/2006/relationships/image" Target="../media/image231.emf"/><Relationship Id="rId2" Type="http://schemas.openxmlformats.org/officeDocument/2006/relationships/oleObject" Target="../embeddings/oleObject259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61.bin"/><Relationship Id="rId11" Type="http://schemas.openxmlformats.org/officeDocument/2006/relationships/image" Target="../media/image233.wmf"/><Relationship Id="rId5" Type="http://schemas.openxmlformats.org/officeDocument/2006/relationships/image" Target="../media/image230.wmf"/><Relationship Id="rId10" Type="http://schemas.openxmlformats.org/officeDocument/2006/relationships/oleObject" Target="../embeddings/oleObject263.bin"/><Relationship Id="rId4" Type="http://schemas.openxmlformats.org/officeDocument/2006/relationships/oleObject" Target="../embeddings/oleObject260.bin"/><Relationship Id="rId9" Type="http://schemas.openxmlformats.org/officeDocument/2006/relationships/image" Target="../media/image23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2" Type="http://schemas.openxmlformats.org/officeDocument/2006/relationships/oleObject" Target="../embeddings/oleObject264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5.wmf"/><Relationship Id="rId4" Type="http://schemas.openxmlformats.org/officeDocument/2006/relationships/oleObject" Target="../embeddings/oleObject265.bin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.bin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9" Type="http://schemas.openxmlformats.org/officeDocument/2006/relationships/image" Target="../media/image31.wmf"/><Relationship Id="rId21" Type="http://schemas.openxmlformats.org/officeDocument/2006/relationships/image" Target="../media/image22.wmf"/><Relationship Id="rId34" Type="http://schemas.openxmlformats.org/officeDocument/2006/relationships/oleObject" Target="../embeddings/oleObject28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9.bin"/><Relationship Id="rId25" Type="http://schemas.openxmlformats.org/officeDocument/2006/relationships/image" Target="../media/image24.wmf"/><Relationship Id="rId33" Type="http://schemas.openxmlformats.org/officeDocument/2006/relationships/image" Target="../media/image28.wmf"/><Relationship Id="rId38" Type="http://schemas.openxmlformats.org/officeDocument/2006/relationships/oleObject" Target="../embeddings/oleObject30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wmf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6.bin"/><Relationship Id="rId24" Type="http://schemas.openxmlformats.org/officeDocument/2006/relationships/oleObject" Target="../embeddings/oleObject23.bin"/><Relationship Id="rId32" Type="http://schemas.openxmlformats.org/officeDocument/2006/relationships/oleObject" Target="../embeddings/oleObject27.bin"/><Relationship Id="rId37" Type="http://schemas.openxmlformats.org/officeDocument/2006/relationships/image" Target="../media/image30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image" Target="../media/image23.wmf"/><Relationship Id="rId28" Type="http://schemas.openxmlformats.org/officeDocument/2006/relationships/oleObject" Target="../embeddings/oleObject25.bin"/><Relationship Id="rId36" Type="http://schemas.openxmlformats.org/officeDocument/2006/relationships/oleObject" Target="../embeddings/oleObject29.bin"/><Relationship Id="rId10" Type="http://schemas.openxmlformats.org/officeDocument/2006/relationships/image" Target="../media/image17.wmf"/><Relationship Id="rId19" Type="http://schemas.openxmlformats.org/officeDocument/2006/relationships/image" Target="../media/image21.wmf"/><Relationship Id="rId31" Type="http://schemas.openxmlformats.org/officeDocument/2006/relationships/image" Target="../media/image2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9.png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25.wmf"/><Relationship Id="rId30" Type="http://schemas.openxmlformats.org/officeDocument/2006/relationships/oleObject" Target="../embeddings/oleObject26.bin"/><Relationship Id="rId35" Type="http://schemas.openxmlformats.org/officeDocument/2006/relationships/image" Target="../media/image29.wmf"/><Relationship Id="rId8" Type="http://schemas.openxmlformats.org/officeDocument/2006/relationships/image" Target="../media/image16.png"/><Relationship Id="rId3" Type="http://schemas.openxmlformats.org/officeDocument/2006/relationships/oleObject" Target="../embeddings/oleObject12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wmf"/><Relationship Id="rId3" Type="http://schemas.openxmlformats.org/officeDocument/2006/relationships/oleObject" Target="../embeddings/oleObject266.bin"/><Relationship Id="rId7" Type="http://schemas.openxmlformats.org/officeDocument/2006/relationships/oleObject" Target="../embeddings/oleObject268.bin"/><Relationship Id="rId2" Type="http://schemas.openxmlformats.org/officeDocument/2006/relationships/image" Target="../media/image236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267.bin"/><Relationship Id="rId4" Type="http://schemas.openxmlformats.org/officeDocument/2006/relationships/image" Target="../media/image237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wmf"/><Relationship Id="rId3" Type="http://schemas.openxmlformats.org/officeDocument/2006/relationships/oleObject" Target="../embeddings/oleObject269.bin"/><Relationship Id="rId7" Type="http://schemas.openxmlformats.org/officeDocument/2006/relationships/oleObject" Target="../embeddings/oleObject271.bin"/><Relationship Id="rId2" Type="http://schemas.openxmlformats.org/officeDocument/2006/relationships/image" Target="../media/image236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9.wmf"/><Relationship Id="rId11" Type="http://schemas.openxmlformats.org/officeDocument/2006/relationships/image" Target="../media/image241.wmf"/><Relationship Id="rId5" Type="http://schemas.openxmlformats.org/officeDocument/2006/relationships/oleObject" Target="../embeddings/oleObject270.bin"/><Relationship Id="rId10" Type="http://schemas.openxmlformats.org/officeDocument/2006/relationships/oleObject" Target="../embeddings/oleObject273.bin"/><Relationship Id="rId4" Type="http://schemas.openxmlformats.org/officeDocument/2006/relationships/image" Target="../media/image158.wmf"/><Relationship Id="rId9" Type="http://schemas.openxmlformats.org/officeDocument/2006/relationships/oleObject" Target="../embeddings/oleObject27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wmf"/><Relationship Id="rId7" Type="http://schemas.openxmlformats.org/officeDocument/2006/relationships/image" Target="../media/image243.wmf"/><Relationship Id="rId2" Type="http://schemas.openxmlformats.org/officeDocument/2006/relationships/oleObject" Target="../embeddings/oleObject274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76.bin"/><Relationship Id="rId5" Type="http://schemas.openxmlformats.org/officeDocument/2006/relationships/image" Target="../media/image158.wmf"/><Relationship Id="rId4" Type="http://schemas.openxmlformats.org/officeDocument/2006/relationships/oleObject" Target="../embeddings/oleObject27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wmf"/><Relationship Id="rId7" Type="http://schemas.openxmlformats.org/officeDocument/2006/relationships/image" Target="../media/image243.wmf"/><Relationship Id="rId2" Type="http://schemas.openxmlformats.org/officeDocument/2006/relationships/oleObject" Target="../embeddings/oleObject277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79.bin"/><Relationship Id="rId5" Type="http://schemas.openxmlformats.org/officeDocument/2006/relationships/image" Target="../media/image158.wmf"/><Relationship Id="rId4" Type="http://schemas.openxmlformats.org/officeDocument/2006/relationships/oleObject" Target="../embeddings/oleObject278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3.bin"/><Relationship Id="rId3" Type="http://schemas.openxmlformats.org/officeDocument/2006/relationships/image" Target="../media/image245.wmf"/><Relationship Id="rId7" Type="http://schemas.openxmlformats.org/officeDocument/2006/relationships/image" Target="../media/image247.wmf"/><Relationship Id="rId2" Type="http://schemas.openxmlformats.org/officeDocument/2006/relationships/oleObject" Target="../embeddings/oleObject280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82.bin"/><Relationship Id="rId11" Type="http://schemas.openxmlformats.org/officeDocument/2006/relationships/image" Target="../media/image249.wmf"/><Relationship Id="rId5" Type="http://schemas.openxmlformats.org/officeDocument/2006/relationships/image" Target="../media/image246.wmf"/><Relationship Id="rId10" Type="http://schemas.openxmlformats.org/officeDocument/2006/relationships/oleObject" Target="../embeddings/oleObject284.bin"/><Relationship Id="rId4" Type="http://schemas.openxmlformats.org/officeDocument/2006/relationships/oleObject" Target="../embeddings/oleObject281.bin"/><Relationship Id="rId9" Type="http://schemas.openxmlformats.org/officeDocument/2006/relationships/image" Target="../media/image248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wmf"/><Relationship Id="rId2" Type="http://schemas.openxmlformats.org/officeDocument/2006/relationships/oleObject" Target="../embeddings/oleObject285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1.emf"/><Relationship Id="rId4" Type="http://schemas.openxmlformats.org/officeDocument/2006/relationships/oleObject" Target="../embeddings/oleObject286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0.bin"/><Relationship Id="rId3" Type="http://schemas.openxmlformats.org/officeDocument/2006/relationships/image" Target="../media/image252.wmf"/><Relationship Id="rId7" Type="http://schemas.openxmlformats.org/officeDocument/2006/relationships/image" Target="../media/image254.wmf"/><Relationship Id="rId2" Type="http://schemas.openxmlformats.org/officeDocument/2006/relationships/oleObject" Target="../embeddings/oleObject287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89.bin"/><Relationship Id="rId11" Type="http://schemas.openxmlformats.org/officeDocument/2006/relationships/image" Target="../media/image256.wmf"/><Relationship Id="rId5" Type="http://schemas.openxmlformats.org/officeDocument/2006/relationships/image" Target="../media/image253.emf"/><Relationship Id="rId10" Type="http://schemas.openxmlformats.org/officeDocument/2006/relationships/oleObject" Target="../embeddings/oleObject291.bin"/><Relationship Id="rId4" Type="http://schemas.openxmlformats.org/officeDocument/2006/relationships/oleObject" Target="../embeddings/oleObject288.bin"/><Relationship Id="rId9" Type="http://schemas.openxmlformats.org/officeDocument/2006/relationships/image" Target="../media/image255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5.bin"/><Relationship Id="rId3" Type="http://schemas.openxmlformats.org/officeDocument/2006/relationships/image" Target="../media/image257.wmf"/><Relationship Id="rId7" Type="http://schemas.openxmlformats.org/officeDocument/2006/relationships/image" Target="../media/image259.wmf"/><Relationship Id="rId2" Type="http://schemas.openxmlformats.org/officeDocument/2006/relationships/oleObject" Target="../embeddings/oleObject292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94.bin"/><Relationship Id="rId5" Type="http://schemas.openxmlformats.org/officeDocument/2006/relationships/image" Target="../media/image258.wmf"/><Relationship Id="rId4" Type="http://schemas.openxmlformats.org/officeDocument/2006/relationships/oleObject" Target="../embeddings/oleObject293.bin"/><Relationship Id="rId9" Type="http://schemas.openxmlformats.org/officeDocument/2006/relationships/image" Target="../media/image260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9.bin"/><Relationship Id="rId3" Type="http://schemas.openxmlformats.org/officeDocument/2006/relationships/image" Target="../media/image261.wmf"/><Relationship Id="rId7" Type="http://schemas.openxmlformats.org/officeDocument/2006/relationships/image" Target="../media/image263.emf"/><Relationship Id="rId2" Type="http://schemas.openxmlformats.org/officeDocument/2006/relationships/oleObject" Target="../embeddings/oleObject296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98.bin"/><Relationship Id="rId11" Type="http://schemas.openxmlformats.org/officeDocument/2006/relationships/image" Target="../media/image265.emf"/><Relationship Id="rId5" Type="http://schemas.openxmlformats.org/officeDocument/2006/relationships/image" Target="../media/image262.emf"/><Relationship Id="rId10" Type="http://schemas.openxmlformats.org/officeDocument/2006/relationships/oleObject" Target="../embeddings/oleObject300.bin"/><Relationship Id="rId4" Type="http://schemas.openxmlformats.org/officeDocument/2006/relationships/oleObject" Target="../embeddings/oleObject297.bin"/><Relationship Id="rId9" Type="http://schemas.openxmlformats.org/officeDocument/2006/relationships/image" Target="../media/image264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wmf"/><Relationship Id="rId13" Type="http://schemas.openxmlformats.org/officeDocument/2006/relationships/oleObject" Target="../embeddings/oleObject306.bin"/><Relationship Id="rId3" Type="http://schemas.openxmlformats.org/officeDocument/2006/relationships/oleObject" Target="../embeddings/oleObject301.bin"/><Relationship Id="rId7" Type="http://schemas.openxmlformats.org/officeDocument/2006/relationships/oleObject" Target="../embeddings/oleObject303.bin"/><Relationship Id="rId12" Type="http://schemas.openxmlformats.org/officeDocument/2006/relationships/image" Target="../media/image271.wmf"/><Relationship Id="rId2" Type="http://schemas.openxmlformats.org/officeDocument/2006/relationships/image" Target="../media/image266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8.wmf"/><Relationship Id="rId11" Type="http://schemas.openxmlformats.org/officeDocument/2006/relationships/oleObject" Target="../embeddings/oleObject305.bin"/><Relationship Id="rId5" Type="http://schemas.openxmlformats.org/officeDocument/2006/relationships/oleObject" Target="../embeddings/oleObject302.bin"/><Relationship Id="rId10" Type="http://schemas.openxmlformats.org/officeDocument/2006/relationships/image" Target="../media/image270.wmf"/><Relationship Id="rId4" Type="http://schemas.openxmlformats.org/officeDocument/2006/relationships/image" Target="../media/image267.wmf"/><Relationship Id="rId9" Type="http://schemas.openxmlformats.org/officeDocument/2006/relationships/oleObject" Target="../embeddings/oleObject304.bin"/><Relationship Id="rId14" Type="http://schemas.openxmlformats.org/officeDocument/2006/relationships/image" Target="../media/image27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4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9.bin"/><Relationship Id="rId3" Type="http://schemas.openxmlformats.org/officeDocument/2006/relationships/image" Target="../media/image274.wmf"/><Relationship Id="rId7" Type="http://schemas.openxmlformats.org/officeDocument/2006/relationships/image" Target="../media/image276.wmf"/><Relationship Id="rId2" Type="http://schemas.openxmlformats.org/officeDocument/2006/relationships/image" Target="../media/image273.emf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308.bin"/><Relationship Id="rId5" Type="http://schemas.openxmlformats.org/officeDocument/2006/relationships/image" Target="../media/image275.wmf"/><Relationship Id="rId10" Type="http://schemas.openxmlformats.org/officeDocument/2006/relationships/image" Target="../media/image278.emf"/><Relationship Id="rId4" Type="http://schemas.openxmlformats.org/officeDocument/2006/relationships/oleObject" Target="../embeddings/oleObject307.bin"/><Relationship Id="rId9" Type="http://schemas.openxmlformats.org/officeDocument/2006/relationships/image" Target="../media/image277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wmf"/><Relationship Id="rId13" Type="http://schemas.openxmlformats.org/officeDocument/2006/relationships/oleObject" Target="../embeddings/oleObject315.bin"/><Relationship Id="rId3" Type="http://schemas.openxmlformats.org/officeDocument/2006/relationships/oleObject" Target="../embeddings/oleObject310.bin"/><Relationship Id="rId7" Type="http://schemas.openxmlformats.org/officeDocument/2006/relationships/oleObject" Target="../embeddings/oleObject312.bin"/><Relationship Id="rId12" Type="http://schemas.openxmlformats.org/officeDocument/2006/relationships/image" Target="../media/image283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wmf"/><Relationship Id="rId11" Type="http://schemas.openxmlformats.org/officeDocument/2006/relationships/oleObject" Target="../embeddings/oleObject314.bin"/><Relationship Id="rId5" Type="http://schemas.openxmlformats.org/officeDocument/2006/relationships/oleObject" Target="../embeddings/oleObject311.bin"/><Relationship Id="rId10" Type="http://schemas.openxmlformats.org/officeDocument/2006/relationships/image" Target="../media/image282.wmf"/><Relationship Id="rId4" Type="http://schemas.openxmlformats.org/officeDocument/2006/relationships/image" Target="../media/image279.wmf"/><Relationship Id="rId9" Type="http://schemas.openxmlformats.org/officeDocument/2006/relationships/oleObject" Target="../embeddings/oleObject313.bin"/><Relationship Id="rId14" Type="http://schemas.openxmlformats.org/officeDocument/2006/relationships/image" Target="../media/image284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6.bin"/><Relationship Id="rId7" Type="http://schemas.openxmlformats.org/officeDocument/2006/relationships/image" Target="../media/image28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6.wmf"/><Relationship Id="rId5" Type="http://schemas.openxmlformats.org/officeDocument/2006/relationships/oleObject" Target="../embeddings/oleObject317.bin"/><Relationship Id="rId4" Type="http://schemas.openxmlformats.org/officeDocument/2006/relationships/image" Target="../media/image285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8.bin"/><Relationship Id="rId7" Type="http://schemas.openxmlformats.org/officeDocument/2006/relationships/image" Target="../media/image289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9.bin"/><Relationship Id="rId5" Type="http://schemas.openxmlformats.org/officeDocument/2006/relationships/image" Target="../media/image287.emf"/><Relationship Id="rId4" Type="http://schemas.openxmlformats.org/officeDocument/2006/relationships/image" Target="../media/image288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wmf"/><Relationship Id="rId3" Type="http://schemas.openxmlformats.org/officeDocument/2006/relationships/oleObject" Target="../embeddings/oleObject320.bin"/><Relationship Id="rId7" Type="http://schemas.openxmlformats.org/officeDocument/2006/relationships/oleObject" Target="../embeddings/oleObject322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1.wmf"/><Relationship Id="rId5" Type="http://schemas.openxmlformats.org/officeDocument/2006/relationships/oleObject" Target="../embeddings/oleObject321.bin"/><Relationship Id="rId4" Type="http://schemas.openxmlformats.org/officeDocument/2006/relationships/image" Target="../media/image290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6.bin"/><Relationship Id="rId3" Type="http://schemas.openxmlformats.org/officeDocument/2006/relationships/image" Target="../media/image293.wmf"/><Relationship Id="rId7" Type="http://schemas.openxmlformats.org/officeDocument/2006/relationships/image" Target="../media/image295.wmf"/><Relationship Id="rId2" Type="http://schemas.openxmlformats.org/officeDocument/2006/relationships/oleObject" Target="../embeddings/oleObject32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25.bin"/><Relationship Id="rId11" Type="http://schemas.openxmlformats.org/officeDocument/2006/relationships/image" Target="../media/image297.wmf"/><Relationship Id="rId5" Type="http://schemas.openxmlformats.org/officeDocument/2006/relationships/image" Target="../media/image294.wmf"/><Relationship Id="rId10" Type="http://schemas.openxmlformats.org/officeDocument/2006/relationships/oleObject" Target="../embeddings/oleObject327.bin"/><Relationship Id="rId4" Type="http://schemas.openxmlformats.org/officeDocument/2006/relationships/oleObject" Target="../embeddings/oleObject324.bin"/><Relationship Id="rId9" Type="http://schemas.openxmlformats.org/officeDocument/2006/relationships/image" Target="../media/image296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1.bin"/><Relationship Id="rId3" Type="http://schemas.openxmlformats.org/officeDocument/2006/relationships/image" Target="../media/image298.wmf"/><Relationship Id="rId7" Type="http://schemas.openxmlformats.org/officeDocument/2006/relationships/image" Target="../media/image300.wmf"/><Relationship Id="rId2" Type="http://schemas.openxmlformats.org/officeDocument/2006/relationships/oleObject" Target="../embeddings/oleObject32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30.bin"/><Relationship Id="rId11" Type="http://schemas.openxmlformats.org/officeDocument/2006/relationships/image" Target="../media/image302.wmf"/><Relationship Id="rId5" Type="http://schemas.openxmlformats.org/officeDocument/2006/relationships/image" Target="../media/image299.wmf"/><Relationship Id="rId10" Type="http://schemas.openxmlformats.org/officeDocument/2006/relationships/oleObject" Target="../embeddings/oleObject332.bin"/><Relationship Id="rId4" Type="http://schemas.openxmlformats.org/officeDocument/2006/relationships/oleObject" Target="../embeddings/oleObject329.bin"/><Relationship Id="rId9" Type="http://schemas.openxmlformats.org/officeDocument/2006/relationships/image" Target="../media/image301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wmf"/><Relationship Id="rId2" Type="http://schemas.openxmlformats.org/officeDocument/2006/relationships/oleObject" Target="../embeddings/oleObject33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4.wmf"/><Relationship Id="rId4" Type="http://schemas.openxmlformats.org/officeDocument/2006/relationships/oleObject" Target="../embeddings/oleObject334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wmf"/><Relationship Id="rId2" Type="http://schemas.openxmlformats.org/officeDocument/2006/relationships/oleObject" Target="../embeddings/oleObject33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6.wmf"/><Relationship Id="rId4" Type="http://schemas.openxmlformats.org/officeDocument/2006/relationships/oleObject" Target="../embeddings/oleObject33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2.wmf"/><Relationship Id="rId17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81481" y="674960"/>
            <a:ext cx="25193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ECE 6382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31050" y="3980053"/>
            <a:ext cx="6335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3333FF"/>
                </a:solidFill>
              </a:rPr>
              <a:t>Green’s Functions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172711" y="2187575"/>
            <a:ext cx="2666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David R. Jackson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645057" y="1606550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Fall 2023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181702" y="3305709"/>
            <a:ext cx="6513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Notes 19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06730" y="402045"/>
            <a:ext cx="2600325" cy="1385661"/>
            <a:chOff x="2927805" y="5043714"/>
            <a:chExt cx="2600325" cy="1385661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5261430" y="5908945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x</a:t>
              </a: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2927805" y="6087200"/>
              <a:ext cx="2333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3146880" y="6020525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4994730" y="6001475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156405" y="5558518"/>
              <a:ext cx="723900" cy="528682"/>
            </a:xfrm>
            <a:custGeom>
              <a:avLst/>
              <a:gdLst>
                <a:gd name="T0" fmla="*/ 0 w 456"/>
                <a:gd name="T1" fmla="*/ 462 h 462"/>
                <a:gd name="T2" fmla="*/ 66 w 456"/>
                <a:gd name="T3" fmla="*/ 318 h 462"/>
                <a:gd name="T4" fmla="*/ 234 w 456"/>
                <a:gd name="T5" fmla="*/ 114 h 462"/>
                <a:gd name="T6" fmla="*/ 456 w 456"/>
                <a:gd name="T7" fmla="*/ 0 h 4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462"/>
                <a:gd name="T14" fmla="*/ 456 w 456"/>
                <a:gd name="T15" fmla="*/ 462 h 4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462">
                  <a:moveTo>
                    <a:pt x="0" y="462"/>
                  </a:moveTo>
                  <a:cubicBezTo>
                    <a:pt x="13" y="419"/>
                    <a:pt x="27" y="376"/>
                    <a:pt x="66" y="318"/>
                  </a:cubicBezTo>
                  <a:cubicBezTo>
                    <a:pt x="105" y="260"/>
                    <a:pt x="169" y="167"/>
                    <a:pt x="234" y="114"/>
                  </a:cubicBezTo>
                  <a:cubicBezTo>
                    <a:pt x="299" y="61"/>
                    <a:pt x="377" y="30"/>
                    <a:pt x="456" y="0"/>
                  </a:cubicBezTo>
                </a:path>
              </a:pathLst>
            </a:custGeom>
            <a:noFill/>
            <a:ln w="1905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 flipH="1">
              <a:off x="3894593" y="5564817"/>
              <a:ext cx="1100138" cy="533400"/>
            </a:xfrm>
            <a:custGeom>
              <a:avLst/>
              <a:gdLst>
                <a:gd name="T0" fmla="*/ 0 w 456"/>
                <a:gd name="T1" fmla="*/ 129 h 462"/>
                <a:gd name="T2" fmla="*/ 351 w 456"/>
                <a:gd name="T3" fmla="*/ 89 h 462"/>
                <a:gd name="T4" fmla="*/ 1249 w 456"/>
                <a:gd name="T5" fmla="*/ 32 h 462"/>
                <a:gd name="T6" fmla="*/ 2432 w 456"/>
                <a:gd name="T7" fmla="*/ 0 h 4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462"/>
                <a:gd name="T14" fmla="*/ 456 w 456"/>
                <a:gd name="T15" fmla="*/ 462 h 4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462">
                  <a:moveTo>
                    <a:pt x="0" y="462"/>
                  </a:moveTo>
                  <a:cubicBezTo>
                    <a:pt x="13" y="419"/>
                    <a:pt x="27" y="376"/>
                    <a:pt x="66" y="318"/>
                  </a:cubicBezTo>
                  <a:cubicBezTo>
                    <a:pt x="105" y="260"/>
                    <a:pt x="169" y="167"/>
                    <a:pt x="234" y="114"/>
                  </a:cubicBezTo>
                  <a:cubicBezTo>
                    <a:pt x="299" y="61"/>
                    <a:pt x="377" y="30"/>
                    <a:pt x="456" y="0"/>
                  </a:cubicBezTo>
                </a:path>
              </a:pathLst>
            </a:custGeom>
            <a:noFill/>
            <a:ln w="1905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20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406315"/>
                </p:ext>
              </p:extLst>
            </p:nvPr>
          </p:nvGraphicFramePr>
          <p:xfrm>
            <a:off x="3772355" y="6150700"/>
            <a:ext cx="203200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64814" imgH="177492" progId="Equation.DSMT4">
                    <p:embed/>
                  </p:oleObj>
                </mc:Choice>
                <mc:Fallback>
                  <p:oleObj name="Equation" r:id="rId3" imgW="164814" imgH="177492" progId="Equation.DSMT4">
                    <p:embed/>
                    <p:pic>
                      <p:nvPicPr>
                        <p:cNvPr id="12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355" y="6150700"/>
                          <a:ext cx="203200" cy="219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V="1">
              <a:off x="3885068" y="5158512"/>
              <a:ext cx="0" cy="9286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3853318" y="6055450"/>
              <a:ext cx="63500" cy="635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23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0602383"/>
                </p:ext>
              </p:extLst>
            </p:nvPr>
          </p:nvGraphicFramePr>
          <p:xfrm>
            <a:off x="4244064" y="5200082"/>
            <a:ext cx="700768" cy="345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33169" imgH="253890" progId="Equation.DSMT4">
                    <p:embed/>
                  </p:oleObj>
                </mc:Choice>
                <mc:Fallback>
                  <p:oleObj name="Equation" r:id="rId5" imgW="533169" imgH="253890" progId="Equation.DSMT4">
                    <p:embed/>
                    <p:pic>
                      <p:nvPicPr>
                        <p:cNvPr id="526355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4064" y="5200082"/>
                          <a:ext cx="700768" cy="345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9640766"/>
                </p:ext>
              </p:extLst>
            </p:nvPr>
          </p:nvGraphicFramePr>
          <p:xfrm>
            <a:off x="3064864" y="6220259"/>
            <a:ext cx="18415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526358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4864" y="6220259"/>
                          <a:ext cx="184150" cy="203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0301461"/>
                </p:ext>
              </p:extLst>
            </p:nvPr>
          </p:nvGraphicFramePr>
          <p:xfrm>
            <a:off x="4914900" y="6170613"/>
            <a:ext cx="177800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725" imgH="177415" progId="Equation.DSMT4">
                    <p:embed/>
                  </p:oleObj>
                </mc:Choice>
                <mc:Fallback>
                  <p:oleObj name="Equation" r:id="rId9" imgW="126725" imgH="177415" progId="Equation.DSMT4">
                    <p:embed/>
                    <p:pic>
                      <p:nvPicPr>
                        <p:cNvPr id="526359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4900" y="6170613"/>
                          <a:ext cx="177800" cy="2587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798327"/>
                </p:ext>
              </p:extLst>
            </p:nvPr>
          </p:nvGraphicFramePr>
          <p:xfrm>
            <a:off x="2945854" y="5043714"/>
            <a:ext cx="849883" cy="346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622080" imgH="253800" progId="Equation.DSMT4">
                    <p:embed/>
                  </p:oleObj>
                </mc:Choice>
                <mc:Fallback>
                  <p:oleObj name="Equation" r:id="rId11" imgW="622080" imgH="25380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45854" y="5043714"/>
                          <a:ext cx="849883" cy="3468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676522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Green’s Functions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5429" y="990599"/>
            <a:ext cx="1970314" cy="40011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Method 1</a:t>
            </a:r>
          </a:p>
        </p:txBody>
      </p:sp>
      <p:graphicFrame>
        <p:nvGraphicFramePr>
          <p:cNvPr id="530438" name="Object 6"/>
          <p:cNvGraphicFramePr>
            <a:graphicFrameLocks noChangeAspect="1"/>
          </p:cNvGraphicFramePr>
          <p:nvPr/>
        </p:nvGraphicFramePr>
        <p:xfrm>
          <a:off x="347663" y="3006725"/>
          <a:ext cx="8567737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27700" imgH="1092200" progId="Equation.DSMT4">
                  <p:embed/>
                </p:oleObj>
              </mc:Choice>
              <mc:Fallback>
                <p:oleObj name="Equation" r:id="rId3" imgW="5727700" imgH="1092200" progId="Equation.DSMT4">
                  <p:embed/>
                  <p:pic>
                    <p:nvPicPr>
                      <p:cNvPr id="0" name="Picture 7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3006725"/>
                        <a:ext cx="8567737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0" name="Object 4"/>
          <p:cNvGraphicFramePr>
            <a:graphicFrameLocks noChangeAspect="1"/>
          </p:cNvGraphicFramePr>
          <p:nvPr/>
        </p:nvGraphicFramePr>
        <p:xfrm>
          <a:off x="5207680" y="1107963"/>
          <a:ext cx="2737530" cy="495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394" imgH="253890" progId="Equation.DSMT4">
                  <p:embed/>
                </p:oleObj>
              </mc:Choice>
              <mc:Fallback>
                <p:oleObj name="Equation" r:id="rId5" imgW="1396394" imgH="253890" progId="Equation.DSMT4">
                  <p:embed/>
                  <p:pic>
                    <p:nvPicPr>
                      <p:cNvPr id="0" name="Picture 7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680" y="1107963"/>
                        <a:ext cx="2737530" cy="49541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1" name="Object 9"/>
          <p:cNvGraphicFramePr>
            <a:graphicFrameLocks noChangeAspect="1"/>
          </p:cNvGraphicFramePr>
          <p:nvPr/>
        </p:nvGraphicFramePr>
        <p:xfrm>
          <a:off x="3210379" y="5864226"/>
          <a:ext cx="314801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90700" imgH="469900" progId="Equation.DSMT4">
                  <p:embed/>
                </p:oleObj>
              </mc:Choice>
              <mc:Fallback>
                <p:oleObj name="Equation" r:id="rId7" imgW="1790700" imgH="469900" progId="Equation.DSMT4">
                  <p:embed/>
                  <p:pic>
                    <p:nvPicPr>
                      <p:cNvPr id="0" name="Picture 7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0379" y="5864226"/>
                        <a:ext cx="3148013" cy="825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 bwMode="auto">
          <a:xfrm>
            <a:off x="2526475" y="6128657"/>
            <a:ext cx="381000" cy="239486"/>
          </a:xfrm>
          <a:prstGeom prst="rightArrow">
            <a:avLst/>
          </a:prstGeom>
          <a:solidFill>
            <a:srgbClr val="CCFFFF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30442" name="Object 10"/>
          <p:cNvGraphicFramePr>
            <a:graphicFrameLocks noChangeAspect="1"/>
          </p:cNvGraphicFramePr>
          <p:nvPr/>
        </p:nvGraphicFramePr>
        <p:xfrm>
          <a:off x="5805488" y="1879573"/>
          <a:ext cx="2281237" cy="68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01800" imgH="508000" progId="Equation.DSMT4">
                  <p:embed/>
                </p:oleObj>
              </mc:Choice>
              <mc:Fallback>
                <p:oleObj name="Equation" r:id="rId9" imgW="1701800" imgH="508000" progId="Equation.DSMT4">
                  <p:embed/>
                  <p:pic>
                    <p:nvPicPr>
                      <p:cNvPr id="0" name="Picture 7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1879573"/>
                        <a:ext cx="2281237" cy="681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51262" y="2588821"/>
            <a:ext cx="632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Integrate both sides of the above DE over the delta function:</a:t>
            </a:r>
          </a:p>
        </p:txBody>
      </p:sp>
      <p:graphicFrame>
        <p:nvGraphicFramePr>
          <p:cNvPr id="530443" name="Object 11"/>
          <p:cNvGraphicFramePr>
            <a:graphicFrameLocks noChangeAspect="1"/>
          </p:cNvGraphicFramePr>
          <p:nvPr/>
        </p:nvGraphicFramePr>
        <p:xfrm>
          <a:off x="2772910" y="4951414"/>
          <a:ext cx="34766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324100" imgH="482600" progId="Equation.DSMT4">
                  <p:embed/>
                </p:oleObj>
              </mc:Choice>
              <mc:Fallback>
                <p:oleObj name="Equation" r:id="rId11" imgW="2324100" imgH="482600" progId="Equation.DSMT4">
                  <p:embed/>
                  <p:pic>
                    <p:nvPicPr>
                      <p:cNvPr id="0" name="Picture 7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910" y="4951414"/>
                        <a:ext cx="34766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ight Arrow 28"/>
          <p:cNvSpPr/>
          <p:nvPr/>
        </p:nvSpPr>
        <p:spPr bwMode="auto">
          <a:xfrm>
            <a:off x="2145475" y="5192485"/>
            <a:ext cx="381000" cy="239486"/>
          </a:xfrm>
          <a:prstGeom prst="rightArrow">
            <a:avLst/>
          </a:prstGeom>
          <a:solidFill>
            <a:srgbClr val="CCFFFF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14356" y="765313"/>
            <a:ext cx="2620063" cy="1647918"/>
            <a:chOff x="2714356" y="765313"/>
            <a:chExt cx="2620063" cy="1647918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5067719" y="1879377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x</a:t>
              </a:r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2734094" y="2057632"/>
              <a:ext cx="2333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2953169" y="1990957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4801019" y="1971907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2962694" y="1528950"/>
              <a:ext cx="723900" cy="528682"/>
            </a:xfrm>
            <a:custGeom>
              <a:avLst/>
              <a:gdLst>
                <a:gd name="T0" fmla="*/ 0 w 456"/>
                <a:gd name="T1" fmla="*/ 462 h 462"/>
                <a:gd name="T2" fmla="*/ 66 w 456"/>
                <a:gd name="T3" fmla="*/ 318 h 462"/>
                <a:gd name="T4" fmla="*/ 234 w 456"/>
                <a:gd name="T5" fmla="*/ 114 h 462"/>
                <a:gd name="T6" fmla="*/ 456 w 456"/>
                <a:gd name="T7" fmla="*/ 0 h 4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462"/>
                <a:gd name="T14" fmla="*/ 456 w 456"/>
                <a:gd name="T15" fmla="*/ 462 h 4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462">
                  <a:moveTo>
                    <a:pt x="0" y="462"/>
                  </a:moveTo>
                  <a:cubicBezTo>
                    <a:pt x="13" y="419"/>
                    <a:pt x="27" y="376"/>
                    <a:pt x="66" y="318"/>
                  </a:cubicBezTo>
                  <a:cubicBezTo>
                    <a:pt x="105" y="260"/>
                    <a:pt x="169" y="167"/>
                    <a:pt x="234" y="114"/>
                  </a:cubicBezTo>
                  <a:cubicBezTo>
                    <a:pt x="299" y="61"/>
                    <a:pt x="377" y="30"/>
                    <a:pt x="456" y="0"/>
                  </a:cubicBezTo>
                </a:path>
              </a:pathLst>
            </a:custGeom>
            <a:noFill/>
            <a:ln w="1905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 flipH="1">
              <a:off x="3700882" y="1535249"/>
              <a:ext cx="1100138" cy="533400"/>
            </a:xfrm>
            <a:custGeom>
              <a:avLst/>
              <a:gdLst>
                <a:gd name="T0" fmla="*/ 0 w 456"/>
                <a:gd name="T1" fmla="*/ 129 h 462"/>
                <a:gd name="T2" fmla="*/ 351 w 456"/>
                <a:gd name="T3" fmla="*/ 89 h 462"/>
                <a:gd name="T4" fmla="*/ 1249 w 456"/>
                <a:gd name="T5" fmla="*/ 32 h 462"/>
                <a:gd name="T6" fmla="*/ 2432 w 456"/>
                <a:gd name="T7" fmla="*/ 0 h 4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462"/>
                <a:gd name="T14" fmla="*/ 456 w 456"/>
                <a:gd name="T15" fmla="*/ 462 h 4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462">
                  <a:moveTo>
                    <a:pt x="0" y="462"/>
                  </a:moveTo>
                  <a:cubicBezTo>
                    <a:pt x="13" y="419"/>
                    <a:pt x="27" y="376"/>
                    <a:pt x="66" y="318"/>
                  </a:cubicBezTo>
                  <a:cubicBezTo>
                    <a:pt x="105" y="260"/>
                    <a:pt x="169" y="167"/>
                    <a:pt x="234" y="114"/>
                  </a:cubicBezTo>
                  <a:cubicBezTo>
                    <a:pt x="299" y="61"/>
                    <a:pt x="377" y="30"/>
                    <a:pt x="456" y="0"/>
                  </a:cubicBezTo>
                </a:path>
              </a:pathLst>
            </a:custGeom>
            <a:noFill/>
            <a:ln w="1905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3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3066535"/>
                </p:ext>
              </p:extLst>
            </p:nvPr>
          </p:nvGraphicFramePr>
          <p:xfrm>
            <a:off x="3578644" y="2121132"/>
            <a:ext cx="203200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64814" imgH="177492" progId="Equation.DSMT4">
                    <p:embed/>
                  </p:oleObj>
                </mc:Choice>
                <mc:Fallback>
                  <p:oleObj name="Equation" r:id="rId13" imgW="164814" imgH="177492" progId="Equation.DSMT4">
                    <p:embed/>
                    <p:pic>
                      <p:nvPicPr>
                        <p:cNvPr id="0" name="Picture 7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8644" y="2121132"/>
                          <a:ext cx="203200" cy="219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Line 16"/>
            <p:cNvSpPr>
              <a:spLocks noChangeShapeType="1"/>
            </p:cNvSpPr>
            <p:nvPr/>
          </p:nvSpPr>
          <p:spPr bwMode="auto">
            <a:xfrm flipV="1">
              <a:off x="3691357" y="1128944"/>
              <a:ext cx="0" cy="9286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8" name="Oval 17"/>
            <p:cNvSpPr>
              <a:spLocks noChangeArrowheads="1"/>
            </p:cNvSpPr>
            <p:nvPr/>
          </p:nvSpPr>
          <p:spPr bwMode="auto">
            <a:xfrm>
              <a:off x="3659607" y="2025882"/>
              <a:ext cx="63500" cy="635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39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9039764"/>
                </p:ext>
              </p:extLst>
            </p:nvPr>
          </p:nvGraphicFramePr>
          <p:xfrm>
            <a:off x="4067361" y="1181968"/>
            <a:ext cx="666750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507780" imgH="253890" progId="Equation.DSMT4">
                    <p:embed/>
                  </p:oleObj>
                </mc:Choice>
                <mc:Fallback>
                  <p:oleObj name="Equation" r:id="rId15" imgW="507780" imgH="253890" progId="Equation.DSMT4">
                    <p:embed/>
                    <p:pic>
                      <p:nvPicPr>
                        <p:cNvPr id="0" name="Picture 7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7361" y="1181968"/>
                          <a:ext cx="666750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3590373"/>
                </p:ext>
              </p:extLst>
            </p:nvPr>
          </p:nvGraphicFramePr>
          <p:xfrm>
            <a:off x="2714356" y="1181968"/>
            <a:ext cx="652462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494870" imgH="253780" progId="Equation.DSMT4">
                    <p:embed/>
                  </p:oleObj>
                </mc:Choice>
                <mc:Fallback>
                  <p:oleObj name="Equation" r:id="rId17" imgW="494870" imgH="253780" progId="Equation.DSMT4">
                    <p:embed/>
                    <p:pic>
                      <p:nvPicPr>
                        <p:cNvPr id="0" name="Picture 7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4356" y="1181968"/>
                          <a:ext cx="652462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0261790"/>
                </p:ext>
              </p:extLst>
            </p:nvPr>
          </p:nvGraphicFramePr>
          <p:xfrm>
            <a:off x="2869767" y="2209060"/>
            <a:ext cx="18415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26835" imgH="139518" progId="Equation.DSMT4">
                    <p:embed/>
                  </p:oleObj>
                </mc:Choice>
                <mc:Fallback>
                  <p:oleObj name="Equation" r:id="rId19" imgW="126835" imgH="139518" progId="Equation.DSMT4">
                    <p:embed/>
                    <p:pic>
                      <p:nvPicPr>
                        <p:cNvPr id="0" name="Picture 7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9767" y="2209060"/>
                          <a:ext cx="184150" cy="203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3824770"/>
                </p:ext>
              </p:extLst>
            </p:nvPr>
          </p:nvGraphicFramePr>
          <p:xfrm>
            <a:off x="4720586" y="2156056"/>
            <a:ext cx="1841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26725" imgH="177415" progId="Equation.DSMT4">
                    <p:embed/>
                  </p:oleObj>
                </mc:Choice>
                <mc:Fallback>
                  <p:oleObj name="Equation" r:id="rId21" imgW="126725" imgH="177415" progId="Equation.DSMT4">
                    <p:embed/>
                    <p:pic>
                      <p:nvPicPr>
                        <p:cNvPr id="0" name="Picture 7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0586" y="2156056"/>
                          <a:ext cx="184150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0954014"/>
                </p:ext>
              </p:extLst>
            </p:nvPr>
          </p:nvGraphicFramePr>
          <p:xfrm>
            <a:off x="3667581" y="765313"/>
            <a:ext cx="85090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850646" imgH="346095" progId="Equation.DSMT4">
                    <p:embed/>
                  </p:oleObj>
                </mc:Choice>
                <mc:Fallback>
                  <p:oleObj name="Equation" r:id="rId23" imgW="850646" imgH="34609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3667581" y="765313"/>
                          <a:ext cx="850900" cy="34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676522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Green’s Functions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4028" y="1055914"/>
            <a:ext cx="2383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Method 1 (cont.)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5023" y="3472539"/>
            <a:ext cx="6399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Also, we have (from continuity of the Green’s function):</a:t>
            </a:r>
          </a:p>
        </p:txBody>
      </p:sp>
      <p:graphicFrame>
        <p:nvGraphicFramePr>
          <p:cNvPr id="530441" name="Object 9"/>
          <p:cNvGraphicFramePr>
            <a:graphicFrameLocks noChangeAspect="1"/>
          </p:cNvGraphicFramePr>
          <p:nvPr/>
        </p:nvGraphicFramePr>
        <p:xfrm>
          <a:off x="2957327" y="4026044"/>
          <a:ext cx="2426790" cy="535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700" imgH="254000" progId="Equation.DSMT4">
                  <p:embed/>
                </p:oleObj>
              </mc:Choice>
              <mc:Fallback>
                <p:oleObj name="Equation" r:id="rId3" imgW="1155700" imgH="254000" progId="Equation.DSMT4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327" y="4026044"/>
                        <a:ext cx="2426790" cy="53507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465" name="Object 9"/>
          <p:cNvGraphicFramePr>
            <a:graphicFrameLocks noChangeAspect="1"/>
          </p:cNvGraphicFramePr>
          <p:nvPr/>
        </p:nvGraphicFramePr>
        <p:xfrm>
          <a:off x="5815013" y="1428337"/>
          <a:ext cx="2452687" cy="732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01800" imgH="508000" progId="Equation.DSMT4">
                  <p:embed/>
                </p:oleObj>
              </mc:Choice>
              <mc:Fallback>
                <p:oleObj name="Equation" r:id="rId5" imgW="1701800" imgH="508000" progId="Equation.DSMT4">
                  <p:embed/>
                  <p:pic>
                    <p:nvPicPr>
                      <p:cNvPr id="0" name="Picture 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13" y="1428337"/>
                        <a:ext cx="2452687" cy="732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2940779" y="1592627"/>
            <a:ext cx="2620063" cy="1647918"/>
            <a:chOff x="2714356" y="765313"/>
            <a:chExt cx="2620063" cy="1647918"/>
          </a:xfrm>
        </p:grpSpPr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5067719" y="1879377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x</a:t>
              </a:r>
            </a:p>
          </p:txBody>
        </p:sp>
        <p:sp>
          <p:nvSpPr>
            <p:cNvPr id="39" name="Line 6"/>
            <p:cNvSpPr>
              <a:spLocks noChangeShapeType="1"/>
            </p:cNvSpPr>
            <p:nvPr/>
          </p:nvSpPr>
          <p:spPr bwMode="auto">
            <a:xfrm>
              <a:off x="2734094" y="2057632"/>
              <a:ext cx="2333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2953169" y="1990957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1" name="Line 10"/>
            <p:cNvSpPr>
              <a:spLocks noChangeShapeType="1"/>
            </p:cNvSpPr>
            <p:nvPr/>
          </p:nvSpPr>
          <p:spPr bwMode="auto">
            <a:xfrm>
              <a:off x="4801019" y="1971907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962694" y="1528950"/>
              <a:ext cx="723900" cy="528682"/>
            </a:xfrm>
            <a:custGeom>
              <a:avLst/>
              <a:gdLst>
                <a:gd name="T0" fmla="*/ 0 w 456"/>
                <a:gd name="T1" fmla="*/ 462 h 462"/>
                <a:gd name="T2" fmla="*/ 66 w 456"/>
                <a:gd name="T3" fmla="*/ 318 h 462"/>
                <a:gd name="T4" fmla="*/ 234 w 456"/>
                <a:gd name="T5" fmla="*/ 114 h 462"/>
                <a:gd name="T6" fmla="*/ 456 w 456"/>
                <a:gd name="T7" fmla="*/ 0 h 4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462"/>
                <a:gd name="T14" fmla="*/ 456 w 456"/>
                <a:gd name="T15" fmla="*/ 462 h 4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462">
                  <a:moveTo>
                    <a:pt x="0" y="462"/>
                  </a:moveTo>
                  <a:cubicBezTo>
                    <a:pt x="13" y="419"/>
                    <a:pt x="27" y="376"/>
                    <a:pt x="66" y="318"/>
                  </a:cubicBezTo>
                  <a:cubicBezTo>
                    <a:pt x="105" y="260"/>
                    <a:pt x="169" y="167"/>
                    <a:pt x="234" y="114"/>
                  </a:cubicBezTo>
                  <a:cubicBezTo>
                    <a:pt x="299" y="61"/>
                    <a:pt x="377" y="30"/>
                    <a:pt x="456" y="0"/>
                  </a:cubicBezTo>
                </a:path>
              </a:pathLst>
            </a:custGeom>
            <a:noFill/>
            <a:ln w="1905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 flipH="1">
              <a:off x="3700882" y="1535249"/>
              <a:ext cx="1100138" cy="533400"/>
            </a:xfrm>
            <a:custGeom>
              <a:avLst/>
              <a:gdLst>
                <a:gd name="T0" fmla="*/ 0 w 456"/>
                <a:gd name="T1" fmla="*/ 129 h 462"/>
                <a:gd name="T2" fmla="*/ 351 w 456"/>
                <a:gd name="T3" fmla="*/ 89 h 462"/>
                <a:gd name="T4" fmla="*/ 1249 w 456"/>
                <a:gd name="T5" fmla="*/ 32 h 462"/>
                <a:gd name="T6" fmla="*/ 2432 w 456"/>
                <a:gd name="T7" fmla="*/ 0 h 4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462"/>
                <a:gd name="T14" fmla="*/ 456 w 456"/>
                <a:gd name="T15" fmla="*/ 462 h 4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462">
                  <a:moveTo>
                    <a:pt x="0" y="462"/>
                  </a:moveTo>
                  <a:cubicBezTo>
                    <a:pt x="13" y="419"/>
                    <a:pt x="27" y="376"/>
                    <a:pt x="66" y="318"/>
                  </a:cubicBezTo>
                  <a:cubicBezTo>
                    <a:pt x="105" y="260"/>
                    <a:pt x="169" y="167"/>
                    <a:pt x="234" y="114"/>
                  </a:cubicBezTo>
                  <a:cubicBezTo>
                    <a:pt x="299" y="61"/>
                    <a:pt x="377" y="30"/>
                    <a:pt x="456" y="0"/>
                  </a:cubicBezTo>
                </a:path>
              </a:pathLst>
            </a:custGeom>
            <a:noFill/>
            <a:ln w="1905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4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6893007"/>
                </p:ext>
              </p:extLst>
            </p:nvPr>
          </p:nvGraphicFramePr>
          <p:xfrm>
            <a:off x="3578644" y="2121132"/>
            <a:ext cx="203200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64814" imgH="177492" progId="Equation.DSMT4">
                    <p:embed/>
                  </p:oleObj>
                </mc:Choice>
                <mc:Fallback>
                  <p:oleObj name="Equation" r:id="rId7" imgW="164814" imgH="177492" progId="Equation.DSMT4">
                    <p:embed/>
                    <p:pic>
                      <p:nvPicPr>
                        <p:cNvPr id="36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8644" y="2121132"/>
                          <a:ext cx="203200" cy="219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V="1">
              <a:off x="3691357" y="1128944"/>
              <a:ext cx="0" cy="9286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3659607" y="2025882"/>
              <a:ext cx="63500" cy="635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4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3858042"/>
                </p:ext>
              </p:extLst>
            </p:nvPr>
          </p:nvGraphicFramePr>
          <p:xfrm>
            <a:off x="4067361" y="1181968"/>
            <a:ext cx="666750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07780" imgH="253890" progId="Equation.DSMT4">
                    <p:embed/>
                  </p:oleObj>
                </mc:Choice>
                <mc:Fallback>
                  <p:oleObj name="Equation" r:id="rId9" imgW="507780" imgH="253890" progId="Equation.DSMT4">
                    <p:embed/>
                    <p:pic>
                      <p:nvPicPr>
                        <p:cNvPr id="39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7361" y="1181968"/>
                          <a:ext cx="666750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8930608"/>
                </p:ext>
              </p:extLst>
            </p:nvPr>
          </p:nvGraphicFramePr>
          <p:xfrm>
            <a:off x="2714356" y="1181968"/>
            <a:ext cx="652462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94870" imgH="253780" progId="Equation.DSMT4">
                    <p:embed/>
                  </p:oleObj>
                </mc:Choice>
                <mc:Fallback>
                  <p:oleObj name="Equation" r:id="rId11" imgW="494870" imgH="253780" progId="Equation.DSMT4">
                    <p:embed/>
                    <p:pic>
                      <p:nvPicPr>
                        <p:cNvPr id="4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4356" y="1181968"/>
                          <a:ext cx="652462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975487"/>
                </p:ext>
              </p:extLst>
            </p:nvPr>
          </p:nvGraphicFramePr>
          <p:xfrm>
            <a:off x="2869767" y="2209060"/>
            <a:ext cx="18415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835" imgH="139518" progId="Equation.DSMT4">
                    <p:embed/>
                  </p:oleObj>
                </mc:Choice>
                <mc:Fallback>
                  <p:oleObj name="Equation" r:id="rId13" imgW="126835" imgH="139518" progId="Equation.DSMT4">
                    <p:embed/>
                    <p:pic>
                      <p:nvPicPr>
                        <p:cNvPr id="41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9767" y="2209060"/>
                          <a:ext cx="184150" cy="203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7277296"/>
                </p:ext>
              </p:extLst>
            </p:nvPr>
          </p:nvGraphicFramePr>
          <p:xfrm>
            <a:off x="4720586" y="2156056"/>
            <a:ext cx="1841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725" imgH="177415" progId="Equation.DSMT4">
                    <p:embed/>
                  </p:oleObj>
                </mc:Choice>
                <mc:Fallback>
                  <p:oleObj name="Equation" r:id="rId15" imgW="126725" imgH="177415" progId="Equation.DSMT4">
                    <p:embed/>
                    <p:pic>
                      <p:nvPicPr>
                        <p:cNvPr id="42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0586" y="2156056"/>
                          <a:ext cx="184150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4929631"/>
                </p:ext>
              </p:extLst>
            </p:nvPr>
          </p:nvGraphicFramePr>
          <p:xfrm>
            <a:off x="3667581" y="765313"/>
            <a:ext cx="85090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850646" imgH="346095" progId="Equation.DSMT4">
                    <p:embed/>
                  </p:oleObj>
                </mc:Choice>
                <mc:Fallback>
                  <p:oleObj name="Equation" r:id="rId17" imgW="850646" imgH="346095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667581" y="765313"/>
                          <a:ext cx="850900" cy="34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676522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Green’s Functions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4028" y="1055914"/>
            <a:ext cx="2383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Method 1 (cont.)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40966" y="1807025"/>
            <a:ext cx="183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then have:</a:t>
            </a:r>
          </a:p>
        </p:txBody>
      </p:sp>
      <p:graphicFrame>
        <p:nvGraphicFramePr>
          <p:cNvPr id="532486" name="Object 6"/>
          <p:cNvGraphicFramePr>
            <a:graphicFrameLocks noChangeAspect="1"/>
          </p:cNvGraphicFramePr>
          <p:nvPr/>
        </p:nvGraphicFramePr>
        <p:xfrm>
          <a:off x="1109663" y="2235200"/>
          <a:ext cx="457200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62200" imgH="736600" progId="Equation.DSMT4">
                  <p:embed/>
                </p:oleObj>
              </mc:Choice>
              <mc:Fallback>
                <p:oleObj name="Equation" r:id="rId3" imgW="2362200" imgH="736600" progId="Equation.DSMT4">
                  <p:embed/>
                  <p:pic>
                    <p:nvPicPr>
                      <p:cNvPr id="0" name="Picture 7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2235200"/>
                        <a:ext cx="4572000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53857"/>
              </p:ext>
            </p:extLst>
          </p:nvPr>
        </p:nvGraphicFramePr>
        <p:xfrm>
          <a:off x="2192338" y="3918857"/>
          <a:ext cx="586581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78200" imgH="508000" progId="Equation.DSMT4">
                  <p:embed/>
                </p:oleObj>
              </mc:Choice>
              <mc:Fallback>
                <p:oleObj name="Equation" r:id="rId5" imgW="3378200" imgH="508000" progId="Equation.DSMT4">
                  <p:embed/>
                  <p:pic>
                    <p:nvPicPr>
                      <p:cNvPr id="0" name="Picture 7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3918857"/>
                        <a:ext cx="5865812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865698"/>
              </p:ext>
            </p:extLst>
          </p:nvPr>
        </p:nvGraphicFramePr>
        <p:xfrm>
          <a:off x="2010820" y="5890018"/>
          <a:ext cx="5704976" cy="448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25600" imgH="253800" progId="Equation.DSMT4">
                  <p:embed/>
                </p:oleObj>
              </mc:Choice>
              <mc:Fallback>
                <p:oleObj name="Equation" r:id="rId7" imgW="3225600" imgH="253800" progId="Equation.DSMT4">
                  <p:embed/>
                  <p:pic>
                    <p:nvPicPr>
                      <p:cNvPr id="0" name="Picture 7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0820" y="5890018"/>
                        <a:ext cx="5704976" cy="448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67024" y="5019952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sp>
        <p:nvSpPr>
          <p:cNvPr id="26" name="Right Arrow 25"/>
          <p:cNvSpPr/>
          <p:nvPr/>
        </p:nvSpPr>
        <p:spPr bwMode="auto">
          <a:xfrm>
            <a:off x="1550383" y="4225401"/>
            <a:ext cx="381000" cy="239486"/>
          </a:xfrm>
          <a:prstGeom prst="rightArrow">
            <a:avLst/>
          </a:prstGeom>
          <a:solidFill>
            <a:srgbClr val="CCFFFF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943927"/>
              </p:ext>
            </p:extLst>
          </p:nvPr>
        </p:nvGraphicFramePr>
        <p:xfrm>
          <a:off x="2478405" y="5080408"/>
          <a:ext cx="42719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66880" imgH="228600" progId="Equation.DSMT4">
                  <p:embed/>
                </p:oleObj>
              </mc:Choice>
              <mc:Fallback>
                <p:oleObj name="Equation" r:id="rId9" imgW="2666880" imgH="228600" progId="Equation.DSMT4">
                  <p:embed/>
                  <p:pic>
                    <p:nvPicPr>
                      <p:cNvPr id="0" name="Picture 7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405" y="5080408"/>
                        <a:ext cx="4271963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6162950" y="991735"/>
            <a:ext cx="2620063" cy="1647918"/>
            <a:chOff x="2714356" y="765313"/>
            <a:chExt cx="2620063" cy="1647918"/>
          </a:xfrm>
        </p:grpSpPr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5067719" y="1879377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x</a:t>
              </a:r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2734094" y="2057632"/>
              <a:ext cx="2333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>
              <a:off x="2953169" y="1990957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4801019" y="1971907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2962694" y="1528950"/>
              <a:ext cx="723900" cy="528682"/>
            </a:xfrm>
            <a:custGeom>
              <a:avLst/>
              <a:gdLst>
                <a:gd name="T0" fmla="*/ 0 w 456"/>
                <a:gd name="T1" fmla="*/ 462 h 462"/>
                <a:gd name="T2" fmla="*/ 66 w 456"/>
                <a:gd name="T3" fmla="*/ 318 h 462"/>
                <a:gd name="T4" fmla="*/ 234 w 456"/>
                <a:gd name="T5" fmla="*/ 114 h 462"/>
                <a:gd name="T6" fmla="*/ 456 w 456"/>
                <a:gd name="T7" fmla="*/ 0 h 4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462"/>
                <a:gd name="T14" fmla="*/ 456 w 456"/>
                <a:gd name="T15" fmla="*/ 462 h 4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462">
                  <a:moveTo>
                    <a:pt x="0" y="462"/>
                  </a:moveTo>
                  <a:cubicBezTo>
                    <a:pt x="13" y="419"/>
                    <a:pt x="27" y="376"/>
                    <a:pt x="66" y="318"/>
                  </a:cubicBezTo>
                  <a:cubicBezTo>
                    <a:pt x="105" y="260"/>
                    <a:pt x="169" y="167"/>
                    <a:pt x="234" y="114"/>
                  </a:cubicBezTo>
                  <a:cubicBezTo>
                    <a:pt x="299" y="61"/>
                    <a:pt x="377" y="30"/>
                    <a:pt x="456" y="0"/>
                  </a:cubicBezTo>
                </a:path>
              </a:pathLst>
            </a:custGeom>
            <a:noFill/>
            <a:ln w="1905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auto">
            <a:xfrm flipH="1">
              <a:off x="3700882" y="1535249"/>
              <a:ext cx="1100138" cy="533400"/>
            </a:xfrm>
            <a:custGeom>
              <a:avLst/>
              <a:gdLst>
                <a:gd name="T0" fmla="*/ 0 w 456"/>
                <a:gd name="T1" fmla="*/ 129 h 462"/>
                <a:gd name="T2" fmla="*/ 351 w 456"/>
                <a:gd name="T3" fmla="*/ 89 h 462"/>
                <a:gd name="T4" fmla="*/ 1249 w 456"/>
                <a:gd name="T5" fmla="*/ 32 h 462"/>
                <a:gd name="T6" fmla="*/ 2432 w 456"/>
                <a:gd name="T7" fmla="*/ 0 h 4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462"/>
                <a:gd name="T14" fmla="*/ 456 w 456"/>
                <a:gd name="T15" fmla="*/ 462 h 4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462">
                  <a:moveTo>
                    <a:pt x="0" y="462"/>
                  </a:moveTo>
                  <a:cubicBezTo>
                    <a:pt x="13" y="419"/>
                    <a:pt x="27" y="376"/>
                    <a:pt x="66" y="318"/>
                  </a:cubicBezTo>
                  <a:cubicBezTo>
                    <a:pt x="105" y="260"/>
                    <a:pt x="169" y="167"/>
                    <a:pt x="234" y="114"/>
                  </a:cubicBezTo>
                  <a:cubicBezTo>
                    <a:pt x="299" y="61"/>
                    <a:pt x="377" y="30"/>
                    <a:pt x="456" y="0"/>
                  </a:cubicBezTo>
                </a:path>
              </a:pathLst>
            </a:custGeom>
            <a:noFill/>
            <a:ln w="1905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48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6893007"/>
                </p:ext>
              </p:extLst>
            </p:nvPr>
          </p:nvGraphicFramePr>
          <p:xfrm>
            <a:off x="3578644" y="2121132"/>
            <a:ext cx="203200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64814" imgH="177492" progId="Equation.DSMT4">
                    <p:embed/>
                  </p:oleObj>
                </mc:Choice>
                <mc:Fallback>
                  <p:oleObj name="Equation" r:id="rId11" imgW="164814" imgH="177492" progId="Equation.DSMT4">
                    <p:embed/>
                    <p:pic>
                      <p:nvPicPr>
                        <p:cNvPr id="36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8644" y="2121132"/>
                          <a:ext cx="203200" cy="219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Line 16"/>
            <p:cNvSpPr>
              <a:spLocks noChangeShapeType="1"/>
            </p:cNvSpPr>
            <p:nvPr/>
          </p:nvSpPr>
          <p:spPr bwMode="auto">
            <a:xfrm flipV="1">
              <a:off x="3691357" y="1128944"/>
              <a:ext cx="0" cy="9286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0" name="Oval 17"/>
            <p:cNvSpPr>
              <a:spLocks noChangeArrowheads="1"/>
            </p:cNvSpPr>
            <p:nvPr/>
          </p:nvSpPr>
          <p:spPr bwMode="auto">
            <a:xfrm>
              <a:off x="3659607" y="2025882"/>
              <a:ext cx="63500" cy="635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5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7661473"/>
                </p:ext>
              </p:extLst>
            </p:nvPr>
          </p:nvGraphicFramePr>
          <p:xfrm>
            <a:off x="4067361" y="1181968"/>
            <a:ext cx="666750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507780" imgH="253890" progId="Equation.DSMT4">
                    <p:embed/>
                  </p:oleObj>
                </mc:Choice>
                <mc:Fallback>
                  <p:oleObj name="Equation" r:id="rId13" imgW="507780" imgH="253890" progId="Equation.DSMT4">
                    <p:embed/>
                    <p:pic>
                      <p:nvPicPr>
                        <p:cNvPr id="39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7361" y="1181968"/>
                          <a:ext cx="666750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8930608"/>
                </p:ext>
              </p:extLst>
            </p:nvPr>
          </p:nvGraphicFramePr>
          <p:xfrm>
            <a:off x="2714356" y="1181968"/>
            <a:ext cx="652462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494870" imgH="253780" progId="Equation.DSMT4">
                    <p:embed/>
                  </p:oleObj>
                </mc:Choice>
                <mc:Fallback>
                  <p:oleObj name="Equation" r:id="rId15" imgW="494870" imgH="253780" progId="Equation.DSMT4">
                    <p:embed/>
                    <p:pic>
                      <p:nvPicPr>
                        <p:cNvPr id="4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4356" y="1181968"/>
                          <a:ext cx="652462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975487"/>
                </p:ext>
              </p:extLst>
            </p:nvPr>
          </p:nvGraphicFramePr>
          <p:xfrm>
            <a:off x="2869767" y="2209060"/>
            <a:ext cx="18415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835" imgH="139518" progId="Equation.DSMT4">
                    <p:embed/>
                  </p:oleObj>
                </mc:Choice>
                <mc:Fallback>
                  <p:oleObj name="Equation" r:id="rId17" imgW="126835" imgH="139518" progId="Equation.DSMT4">
                    <p:embed/>
                    <p:pic>
                      <p:nvPicPr>
                        <p:cNvPr id="41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9767" y="2209060"/>
                          <a:ext cx="184150" cy="203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7277296"/>
                </p:ext>
              </p:extLst>
            </p:nvPr>
          </p:nvGraphicFramePr>
          <p:xfrm>
            <a:off x="4720586" y="2156056"/>
            <a:ext cx="1841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26725" imgH="177415" progId="Equation.DSMT4">
                    <p:embed/>
                  </p:oleObj>
                </mc:Choice>
                <mc:Fallback>
                  <p:oleObj name="Equation" r:id="rId19" imgW="126725" imgH="177415" progId="Equation.DSMT4">
                    <p:embed/>
                    <p:pic>
                      <p:nvPicPr>
                        <p:cNvPr id="42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0586" y="2156056"/>
                          <a:ext cx="184150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4929631"/>
                </p:ext>
              </p:extLst>
            </p:nvPr>
          </p:nvGraphicFramePr>
          <p:xfrm>
            <a:off x="3667581" y="765313"/>
            <a:ext cx="85090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850646" imgH="346095" progId="Equation.DSMT4">
                    <p:embed/>
                  </p:oleObj>
                </mc:Choice>
                <mc:Fallback>
                  <p:oleObj name="Equation" r:id="rId21" imgW="850646" imgH="346095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667581" y="765313"/>
                          <a:ext cx="850900" cy="34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TextBox 55"/>
          <p:cNvSpPr txBox="1"/>
          <p:nvPr/>
        </p:nvSpPr>
        <p:spPr>
          <a:xfrm>
            <a:off x="1105619" y="588645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Also,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676522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Green’s Functions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9036" y="1174667"/>
            <a:ext cx="2383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Method 1 (cont.)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5681" y="2601681"/>
            <a:ext cx="183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then have:</a:t>
            </a:r>
          </a:p>
        </p:txBody>
      </p:sp>
      <p:graphicFrame>
        <p:nvGraphicFramePr>
          <p:cNvPr id="533512" name="Object 8"/>
          <p:cNvGraphicFramePr>
            <a:graphicFrameLocks noChangeAspect="1"/>
          </p:cNvGraphicFramePr>
          <p:nvPr/>
        </p:nvGraphicFramePr>
        <p:xfrm>
          <a:off x="1290410" y="3378427"/>
          <a:ext cx="6082723" cy="215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46400" imgH="1041400" progId="Equation.DSMT4">
                  <p:embed/>
                </p:oleObj>
              </mc:Choice>
              <mc:Fallback>
                <p:oleObj name="Equation" r:id="rId3" imgW="2946400" imgH="1041400" progId="Equation.DSMT4">
                  <p:embed/>
                  <p:pic>
                    <p:nvPicPr>
                      <p:cNvPr id="0" name="Picture 4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410" y="3378427"/>
                        <a:ext cx="6082723" cy="215151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4847955" y="1113655"/>
            <a:ext cx="2620063" cy="1647918"/>
            <a:chOff x="2714356" y="765313"/>
            <a:chExt cx="2620063" cy="1647918"/>
          </a:xfrm>
        </p:grpSpPr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5067719" y="1879377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x</a:t>
              </a:r>
            </a:p>
          </p:txBody>
        </p:sp>
        <p:sp>
          <p:nvSpPr>
            <p:cNvPr id="39" name="Line 6"/>
            <p:cNvSpPr>
              <a:spLocks noChangeShapeType="1"/>
            </p:cNvSpPr>
            <p:nvPr/>
          </p:nvSpPr>
          <p:spPr bwMode="auto">
            <a:xfrm>
              <a:off x="2734094" y="2057632"/>
              <a:ext cx="2333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2953169" y="1990957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1" name="Line 10"/>
            <p:cNvSpPr>
              <a:spLocks noChangeShapeType="1"/>
            </p:cNvSpPr>
            <p:nvPr/>
          </p:nvSpPr>
          <p:spPr bwMode="auto">
            <a:xfrm>
              <a:off x="4801019" y="1971907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962694" y="1528950"/>
              <a:ext cx="723900" cy="528682"/>
            </a:xfrm>
            <a:custGeom>
              <a:avLst/>
              <a:gdLst>
                <a:gd name="T0" fmla="*/ 0 w 456"/>
                <a:gd name="T1" fmla="*/ 462 h 462"/>
                <a:gd name="T2" fmla="*/ 66 w 456"/>
                <a:gd name="T3" fmla="*/ 318 h 462"/>
                <a:gd name="T4" fmla="*/ 234 w 456"/>
                <a:gd name="T5" fmla="*/ 114 h 462"/>
                <a:gd name="T6" fmla="*/ 456 w 456"/>
                <a:gd name="T7" fmla="*/ 0 h 4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462"/>
                <a:gd name="T14" fmla="*/ 456 w 456"/>
                <a:gd name="T15" fmla="*/ 462 h 4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462">
                  <a:moveTo>
                    <a:pt x="0" y="462"/>
                  </a:moveTo>
                  <a:cubicBezTo>
                    <a:pt x="13" y="419"/>
                    <a:pt x="27" y="376"/>
                    <a:pt x="66" y="318"/>
                  </a:cubicBezTo>
                  <a:cubicBezTo>
                    <a:pt x="105" y="260"/>
                    <a:pt x="169" y="167"/>
                    <a:pt x="234" y="114"/>
                  </a:cubicBezTo>
                  <a:cubicBezTo>
                    <a:pt x="299" y="61"/>
                    <a:pt x="377" y="30"/>
                    <a:pt x="456" y="0"/>
                  </a:cubicBezTo>
                </a:path>
              </a:pathLst>
            </a:custGeom>
            <a:noFill/>
            <a:ln w="1905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 flipH="1">
              <a:off x="3700882" y="1535249"/>
              <a:ext cx="1100138" cy="533400"/>
            </a:xfrm>
            <a:custGeom>
              <a:avLst/>
              <a:gdLst>
                <a:gd name="T0" fmla="*/ 0 w 456"/>
                <a:gd name="T1" fmla="*/ 129 h 462"/>
                <a:gd name="T2" fmla="*/ 351 w 456"/>
                <a:gd name="T3" fmla="*/ 89 h 462"/>
                <a:gd name="T4" fmla="*/ 1249 w 456"/>
                <a:gd name="T5" fmla="*/ 32 h 462"/>
                <a:gd name="T6" fmla="*/ 2432 w 456"/>
                <a:gd name="T7" fmla="*/ 0 h 4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462"/>
                <a:gd name="T14" fmla="*/ 456 w 456"/>
                <a:gd name="T15" fmla="*/ 462 h 4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462">
                  <a:moveTo>
                    <a:pt x="0" y="462"/>
                  </a:moveTo>
                  <a:cubicBezTo>
                    <a:pt x="13" y="419"/>
                    <a:pt x="27" y="376"/>
                    <a:pt x="66" y="318"/>
                  </a:cubicBezTo>
                  <a:cubicBezTo>
                    <a:pt x="105" y="260"/>
                    <a:pt x="169" y="167"/>
                    <a:pt x="234" y="114"/>
                  </a:cubicBezTo>
                  <a:cubicBezTo>
                    <a:pt x="299" y="61"/>
                    <a:pt x="377" y="30"/>
                    <a:pt x="456" y="0"/>
                  </a:cubicBezTo>
                </a:path>
              </a:pathLst>
            </a:custGeom>
            <a:noFill/>
            <a:ln w="1905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4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3904916"/>
                </p:ext>
              </p:extLst>
            </p:nvPr>
          </p:nvGraphicFramePr>
          <p:xfrm>
            <a:off x="3578644" y="2121132"/>
            <a:ext cx="203200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4814" imgH="177492" progId="Equation.DSMT4">
                    <p:embed/>
                  </p:oleObj>
                </mc:Choice>
                <mc:Fallback>
                  <p:oleObj name="Equation" r:id="rId5" imgW="164814" imgH="177492" progId="Equation.DSMT4">
                    <p:embed/>
                    <p:pic>
                      <p:nvPicPr>
                        <p:cNvPr id="48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8644" y="2121132"/>
                          <a:ext cx="203200" cy="219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V="1">
              <a:off x="3691357" y="1128944"/>
              <a:ext cx="0" cy="9286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3659607" y="2025882"/>
              <a:ext cx="63500" cy="635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4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2998841"/>
                </p:ext>
              </p:extLst>
            </p:nvPr>
          </p:nvGraphicFramePr>
          <p:xfrm>
            <a:off x="4067361" y="1181968"/>
            <a:ext cx="666750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07780" imgH="253890" progId="Equation.DSMT4">
                    <p:embed/>
                  </p:oleObj>
                </mc:Choice>
                <mc:Fallback>
                  <p:oleObj name="Equation" r:id="rId7" imgW="507780" imgH="253890" progId="Equation.DSMT4">
                    <p:embed/>
                    <p:pic>
                      <p:nvPicPr>
                        <p:cNvPr id="51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7361" y="1181968"/>
                          <a:ext cx="666750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688593"/>
                </p:ext>
              </p:extLst>
            </p:nvPr>
          </p:nvGraphicFramePr>
          <p:xfrm>
            <a:off x="2714356" y="1181968"/>
            <a:ext cx="652462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94870" imgH="253780" progId="Equation.DSMT4">
                    <p:embed/>
                  </p:oleObj>
                </mc:Choice>
                <mc:Fallback>
                  <p:oleObj name="Equation" r:id="rId9" imgW="494870" imgH="253780" progId="Equation.DSMT4">
                    <p:embed/>
                    <p:pic>
                      <p:nvPicPr>
                        <p:cNvPr id="52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4356" y="1181968"/>
                          <a:ext cx="652462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877094"/>
                </p:ext>
              </p:extLst>
            </p:nvPr>
          </p:nvGraphicFramePr>
          <p:xfrm>
            <a:off x="2869767" y="2209060"/>
            <a:ext cx="18415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53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9767" y="2209060"/>
                          <a:ext cx="184150" cy="203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3405792"/>
                </p:ext>
              </p:extLst>
            </p:nvPr>
          </p:nvGraphicFramePr>
          <p:xfrm>
            <a:off x="4720586" y="2156056"/>
            <a:ext cx="1841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725" imgH="177415" progId="Equation.DSMT4">
                    <p:embed/>
                  </p:oleObj>
                </mc:Choice>
                <mc:Fallback>
                  <p:oleObj name="Equation" r:id="rId13" imgW="126725" imgH="177415" progId="Equation.DSMT4">
                    <p:embed/>
                    <p:pic>
                      <p:nvPicPr>
                        <p:cNvPr id="54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0586" y="2156056"/>
                          <a:ext cx="184150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270890"/>
                </p:ext>
              </p:extLst>
            </p:nvPr>
          </p:nvGraphicFramePr>
          <p:xfrm>
            <a:off x="3667581" y="765313"/>
            <a:ext cx="85090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850646" imgH="346095" progId="Equation.DSMT4">
                    <p:embed/>
                  </p:oleObj>
                </mc:Choice>
                <mc:Fallback>
                  <p:oleObj name="Equation" r:id="rId15" imgW="850646" imgH="346095" progId="Equation.DSMT4">
                    <p:embed/>
                    <p:pic>
                      <p:nvPicPr>
                        <p:cNvPr id="55" name="Object 54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667581" y="765313"/>
                          <a:ext cx="850900" cy="34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676522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Green’s Functions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6433" y="1066795"/>
            <a:ext cx="1970314" cy="40011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Method 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17715" y="1679807"/>
            <a:ext cx="3951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The Green’s function is expanded as a series of </a:t>
            </a:r>
            <a:r>
              <a:rPr lang="en-US" u="sng" dirty="0">
                <a:solidFill>
                  <a:schemeClr val="bg2"/>
                </a:solidFill>
              </a:rPr>
              <a:t>eigenfunctions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  <p:graphicFrame>
        <p:nvGraphicFramePr>
          <p:cNvPr id="64" name="Object 4"/>
          <p:cNvGraphicFramePr>
            <a:graphicFrameLocks noChangeAspect="1"/>
          </p:cNvGraphicFramePr>
          <p:nvPr/>
        </p:nvGraphicFramePr>
        <p:xfrm>
          <a:off x="1389063" y="4489450"/>
          <a:ext cx="21828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447" imgH="228501" progId="Equation.DSMT4">
                  <p:embed/>
                </p:oleObj>
              </mc:Choice>
              <mc:Fallback>
                <p:oleObj name="Equation" r:id="rId3" imgW="812447" imgH="228501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3" y="4489450"/>
                        <a:ext cx="2182812" cy="612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4"/>
          <p:cNvGraphicFramePr>
            <a:graphicFrameLocks noChangeAspect="1"/>
          </p:cNvGraphicFramePr>
          <p:nvPr/>
        </p:nvGraphicFramePr>
        <p:xfrm>
          <a:off x="709613" y="2628900"/>
          <a:ext cx="32766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84300" imgH="342900" progId="Equation.DSMT4">
                  <p:embed/>
                </p:oleObj>
              </mc:Choice>
              <mc:Fallback>
                <p:oleObj name="Equation" r:id="rId5" imgW="1384300" imgH="342900" progId="Equation.DSMT4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2628900"/>
                        <a:ext cx="3276600" cy="809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642255" y="3973286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31073" y="5769428"/>
            <a:ext cx="8469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eigenfunctions corresponding to distinct eigenvalues are </a:t>
            </a:r>
            <a:r>
              <a:rPr lang="en-US" sz="2000" u="sng" dirty="0">
                <a:solidFill>
                  <a:schemeClr val="bg1"/>
                </a:solidFill>
              </a:rPr>
              <a:t>orthogonal</a:t>
            </a:r>
            <a:r>
              <a:rPr lang="en-US" sz="2000" dirty="0">
                <a:solidFill>
                  <a:schemeClr val="bg1"/>
                </a:solidFill>
              </a:rPr>
              <a:t> (from Sturm-</a:t>
            </a:r>
            <a:r>
              <a:rPr lang="en-US" sz="2000" dirty="0" err="1">
                <a:solidFill>
                  <a:schemeClr val="bg1"/>
                </a:solidFill>
              </a:rPr>
              <a:t>Liouville</a:t>
            </a:r>
            <a:r>
              <a:rPr lang="en-US" sz="2000" dirty="0">
                <a:solidFill>
                  <a:schemeClr val="bg1"/>
                </a:solidFill>
              </a:rPr>
              <a:t> theory).</a:t>
            </a:r>
          </a:p>
        </p:txBody>
      </p:sp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030667"/>
              </p:ext>
            </p:extLst>
          </p:nvPr>
        </p:nvGraphicFramePr>
        <p:xfrm>
          <a:off x="5064579" y="4353472"/>
          <a:ext cx="3504656" cy="386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98600" imgH="253800" progId="Equation.DSMT4">
                  <p:embed/>
                </p:oleObj>
              </mc:Choice>
              <mc:Fallback>
                <p:oleObj name="Equation" r:id="rId7" imgW="2298600" imgH="253800" progId="Equation.DSMT4">
                  <p:embed/>
                  <p:pic>
                    <p:nvPicPr>
                      <p:cNvPr id="4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579" y="4353472"/>
                        <a:ext cx="3504656" cy="386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118453"/>
              </p:ext>
            </p:extLst>
          </p:nvPr>
        </p:nvGraphicFramePr>
        <p:xfrm>
          <a:off x="5056824" y="5025927"/>
          <a:ext cx="3420426" cy="37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11200" imgH="253800" progId="Equation.DSMT4">
                  <p:embed/>
                </p:oleObj>
              </mc:Choice>
              <mc:Fallback>
                <p:oleObj name="Equation" r:id="rId9" imgW="2311200" imgH="253800" progId="Equation.DSMT4">
                  <p:embed/>
                  <p:pic>
                    <p:nvPicPr>
                      <p:cNvPr id="4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824" y="5025927"/>
                        <a:ext cx="3420426" cy="37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521923" y="4640210"/>
            <a:ext cx="412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94244" y="987424"/>
            <a:ext cx="3665984" cy="2300062"/>
            <a:chOff x="4694244" y="987424"/>
            <a:chExt cx="3665984" cy="2300062"/>
          </a:xfrm>
        </p:grpSpPr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8007487" y="2311139"/>
              <a:ext cx="352741" cy="428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x</a:t>
              </a:r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>
              <a:off x="4834920" y="2515302"/>
              <a:ext cx="30864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5124672" y="2430403"/>
              <a:ext cx="0" cy="1940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9" name="Text Box 24"/>
            <p:cNvSpPr txBox="1">
              <a:spLocks noChangeArrowheads="1"/>
            </p:cNvSpPr>
            <p:nvPr/>
          </p:nvSpPr>
          <p:spPr bwMode="auto">
            <a:xfrm>
              <a:off x="4973497" y="2464767"/>
              <a:ext cx="352741" cy="428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a</a:t>
              </a:r>
            </a:p>
          </p:txBody>
        </p:sp>
        <p:sp>
          <p:nvSpPr>
            <p:cNvPr id="50" name="Text Box 25"/>
            <p:cNvSpPr txBox="1">
              <a:spLocks noChangeArrowheads="1"/>
            </p:cNvSpPr>
            <p:nvPr/>
          </p:nvSpPr>
          <p:spPr bwMode="auto">
            <a:xfrm>
              <a:off x="7442682" y="2442531"/>
              <a:ext cx="352741" cy="428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b</a:t>
              </a:r>
            </a:p>
          </p:txBody>
        </p:sp>
        <p:sp>
          <p:nvSpPr>
            <p:cNvPr id="51" name="Line 26"/>
            <p:cNvSpPr>
              <a:spLocks noChangeShapeType="1"/>
            </p:cNvSpPr>
            <p:nvPr/>
          </p:nvSpPr>
          <p:spPr bwMode="auto">
            <a:xfrm>
              <a:off x="7568661" y="2406145"/>
              <a:ext cx="0" cy="1940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52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3306182"/>
                </p:ext>
              </p:extLst>
            </p:nvPr>
          </p:nvGraphicFramePr>
          <p:xfrm>
            <a:off x="5828053" y="2596159"/>
            <a:ext cx="268755" cy="2789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64814" imgH="177492" progId="Equation.DSMT4">
                    <p:embed/>
                  </p:oleObj>
                </mc:Choice>
                <mc:Fallback>
                  <p:oleObj name="Equation" r:id="rId11" imgW="164814" imgH="177492" progId="Equation.DSMT4">
                    <p:embed/>
                    <p:pic>
                      <p:nvPicPr>
                        <p:cNvPr id="0" name="Picture 2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8053" y="2596159"/>
                          <a:ext cx="268755" cy="2789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Oval 28"/>
            <p:cNvSpPr>
              <a:spLocks noChangeArrowheads="1"/>
            </p:cNvSpPr>
            <p:nvPr/>
          </p:nvSpPr>
          <p:spPr bwMode="auto">
            <a:xfrm>
              <a:off x="6059015" y="2474874"/>
              <a:ext cx="83986" cy="808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4" name="Freeform 29"/>
            <p:cNvSpPr>
              <a:spLocks/>
            </p:cNvSpPr>
            <p:nvPr/>
          </p:nvSpPr>
          <p:spPr bwMode="auto">
            <a:xfrm>
              <a:off x="5122572" y="1385327"/>
              <a:ext cx="2443989" cy="1146147"/>
            </a:xfrm>
            <a:custGeom>
              <a:avLst/>
              <a:gdLst>
                <a:gd name="T0" fmla="*/ 0 w 980"/>
                <a:gd name="T1" fmla="*/ 311 h 693"/>
                <a:gd name="T2" fmla="*/ 572 w 980"/>
                <a:gd name="T3" fmla="*/ 46 h 693"/>
                <a:gd name="T4" fmla="*/ 1247 w 980"/>
                <a:gd name="T5" fmla="*/ 43 h 693"/>
                <a:gd name="T6" fmla="*/ 1951 w 980"/>
                <a:gd name="T7" fmla="*/ 310 h 6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0"/>
                <a:gd name="T13" fmla="*/ 0 h 693"/>
                <a:gd name="T14" fmla="*/ 980 w 980"/>
                <a:gd name="T15" fmla="*/ 693 h 6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0" h="693">
                  <a:moveTo>
                    <a:pt x="0" y="693"/>
                  </a:moveTo>
                  <a:cubicBezTo>
                    <a:pt x="48" y="595"/>
                    <a:pt x="184" y="202"/>
                    <a:pt x="288" y="103"/>
                  </a:cubicBezTo>
                  <a:cubicBezTo>
                    <a:pt x="392" y="4"/>
                    <a:pt x="511" y="0"/>
                    <a:pt x="626" y="98"/>
                  </a:cubicBezTo>
                  <a:cubicBezTo>
                    <a:pt x="741" y="196"/>
                    <a:pt x="921" y="593"/>
                    <a:pt x="980" y="692"/>
                  </a:cubicBezTo>
                </a:path>
              </a:pathLst>
            </a:custGeom>
            <a:noFill/>
            <a:ln w="22225" cap="flat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5122572" y="1302448"/>
              <a:ext cx="2435591" cy="1974931"/>
            </a:xfrm>
            <a:custGeom>
              <a:avLst/>
              <a:gdLst>
                <a:gd name="T0" fmla="*/ 0 w 977"/>
                <a:gd name="T1" fmla="*/ 333 h 1194"/>
                <a:gd name="T2" fmla="*/ 261 w 977"/>
                <a:gd name="T3" fmla="*/ 68 h 1194"/>
                <a:gd name="T4" fmla="*/ 564 w 977"/>
                <a:gd name="T5" fmla="*/ 66 h 1194"/>
                <a:gd name="T6" fmla="*/ 1060 w 977"/>
                <a:gd name="T7" fmla="*/ 467 h 1194"/>
                <a:gd name="T8" fmla="*/ 1356 w 977"/>
                <a:gd name="T9" fmla="*/ 472 h 1194"/>
                <a:gd name="T10" fmla="*/ 1647 w 977"/>
                <a:gd name="T11" fmla="*/ 258 h 1194"/>
                <a:gd name="T12" fmla="*/ 1833 w 977"/>
                <a:gd name="T13" fmla="*/ 241 h 1194"/>
                <a:gd name="T14" fmla="*/ 1941 w 977"/>
                <a:gd name="T15" fmla="*/ 334 h 1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7"/>
                <a:gd name="T25" fmla="*/ 0 h 1194"/>
                <a:gd name="T26" fmla="*/ 977 w 977"/>
                <a:gd name="T27" fmla="*/ 1194 h 1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7" h="1194">
                  <a:moveTo>
                    <a:pt x="0" y="743"/>
                  </a:moveTo>
                  <a:cubicBezTo>
                    <a:pt x="22" y="645"/>
                    <a:pt x="84" y="252"/>
                    <a:pt x="131" y="153"/>
                  </a:cubicBezTo>
                  <a:cubicBezTo>
                    <a:pt x="178" y="54"/>
                    <a:pt x="217" y="0"/>
                    <a:pt x="284" y="148"/>
                  </a:cubicBezTo>
                  <a:cubicBezTo>
                    <a:pt x="351" y="296"/>
                    <a:pt x="467" y="892"/>
                    <a:pt x="533" y="1043"/>
                  </a:cubicBezTo>
                  <a:cubicBezTo>
                    <a:pt x="600" y="1194"/>
                    <a:pt x="633" y="1132"/>
                    <a:pt x="682" y="1054"/>
                  </a:cubicBezTo>
                  <a:cubicBezTo>
                    <a:pt x="723" y="976"/>
                    <a:pt x="785" y="674"/>
                    <a:pt x="829" y="574"/>
                  </a:cubicBezTo>
                  <a:cubicBezTo>
                    <a:pt x="873" y="474"/>
                    <a:pt x="891" y="488"/>
                    <a:pt x="922" y="538"/>
                  </a:cubicBezTo>
                  <a:cubicBezTo>
                    <a:pt x="952" y="588"/>
                    <a:pt x="966" y="702"/>
                    <a:pt x="977" y="745"/>
                  </a:cubicBezTo>
                </a:path>
              </a:pathLst>
            </a:custGeom>
            <a:noFill/>
            <a:ln w="222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5122572" y="1312555"/>
              <a:ext cx="2443989" cy="1974931"/>
            </a:xfrm>
            <a:custGeom>
              <a:avLst/>
              <a:gdLst>
                <a:gd name="T0" fmla="*/ 0 w 980"/>
                <a:gd name="T1" fmla="*/ 333 h 1194"/>
                <a:gd name="T2" fmla="*/ 329 w 980"/>
                <a:gd name="T3" fmla="*/ 68 h 1194"/>
                <a:gd name="T4" fmla="*/ 713 w 980"/>
                <a:gd name="T5" fmla="*/ 66 h 1194"/>
                <a:gd name="T6" fmla="*/ 1339 w 980"/>
                <a:gd name="T7" fmla="*/ 467 h 1194"/>
                <a:gd name="T8" fmla="*/ 1712 w 980"/>
                <a:gd name="T9" fmla="*/ 472 h 1194"/>
                <a:gd name="T10" fmla="*/ 1951 w 980"/>
                <a:gd name="T11" fmla="*/ 327 h 1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0"/>
                <a:gd name="T19" fmla="*/ 0 h 1194"/>
                <a:gd name="T20" fmla="*/ 980 w 980"/>
                <a:gd name="T21" fmla="*/ 1194 h 1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0" h="1194">
                  <a:moveTo>
                    <a:pt x="0" y="743"/>
                  </a:moveTo>
                  <a:cubicBezTo>
                    <a:pt x="27" y="645"/>
                    <a:pt x="105" y="252"/>
                    <a:pt x="165" y="153"/>
                  </a:cubicBezTo>
                  <a:cubicBezTo>
                    <a:pt x="224" y="54"/>
                    <a:pt x="274" y="0"/>
                    <a:pt x="358" y="148"/>
                  </a:cubicBezTo>
                  <a:cubicBezTo>
                    <a:pt x="443" y="296"/>
                    <a:pt x="589" y="892"/>
                    <a:pt x="673" y="1043"/>
                  </a:cubicBezTo>
                  <a:cubicBezTo>
                    <a:pt x="756" y="1194"/>
                    <a:pt x="809" y="1106"/>
                    <a:pt x="860" y="1054"/>
                  </a:cubicBezTo>
                  <a:cubicBezTo>
                    <a:pt x="912" y="976"/>
                    <a:pt x="960" y="784"/>
                    <a:pt x="980" y="730"/>
                  </a:cubicBezTo>
                </a:path>
              </a:pathLst>
            </a:custGeom>
            <a:noFill/>
            <a:ln w="22225" cap="flat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7" name="Freeform 32"/>
            <p:cNvSpPr>
              <a:spLocks/>
            </p:cNvSpPr>
            <p:nvPr/>
          </p:nvSpPr>
          <p:spPr bwMode="auto">
            <a:xfrm>
              <a:off x="5128871" y="1302448"/>
              <a:ext cx="2429292" cy="1974931"/>
            </a:xfrm>
            <a:custGeom>
              <a:avLst/>
              <a:gdLst>
                <a:gd name="T0" fmla="*/ 0 w 974"/>
                <a:gd name="T1" fmla="*/ 333 h 1194"/>
                <a:gd name="T2" fmla="*/ 223 w 974"/>
                <a:gd name="T3" fmla="*/ 68 h 1194"/>
                <a:gd name="T4" fmla="*/ 486 w 974"/>
                <a:gd name="T5" fmla="*/ 66 h 1194"/>
                <a:gd name="T6" fmla="*/ 910 w 974"/>
                <a:gd name="T7" fmla="*/ 467 h 1194"/>
                <a:gd name="T8" fmla="*/ 1165 w 974"/>
                <a:gd name="T9" fmla="*/ 472 h 1194"/>
                <a:gd name="T10" fmla="*/ 1417 w 974"/>
                <a:gd name="T11" fmla="*/ 258 h 1194"/>
                <a:gd name="T12" fmla="*/ 1572 w 974"/>
                <a:gd name="T13" fmla="*/ 241 h 1194"/>
                <a:gd name="T14" fmla="*/ 1737 w 974"/>
                <a:gd name="T15" fmla="*/ 392 h 1194"/>
                <a:gd name="T16" fmla="*/ 1863 w 974"/>
                <a:gd name="T17" fmla="*/ 381 h 1194"/>
                <a:gd name="T18" fmla="*/ 1939 w 974"/>
                <a:gd name="T19" fmla="*/ 333 h 11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4"/>
                <a:gd name="T31" fmla="*/ 0 h 1194"/>
                <a:gd name="T32" fmla="*/ 974 w 974"/>
                <a:gd name="T33" fmla="*/ 1194 h 11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4" h="1194">
                  <a:moveTo>
                    <a:pt x="0" y="743"/>
                  </a:moveTo>
                  <a:cubicBezTo>
                    <a:pt x="19" y="645"/>
                    <a:pt x="72" y="252"/>
                    <a:pt x="112" y="153"/>
                  </a:cubicBezTo>
                  <a:cubicBezTo>
                    <a:pt x="153" y="54"/>
                    <a:pt x="186" y="0"/>
                    <a:pt x="244" y="148"/>
                  </a:cubicBezTo>
                  <a:cubicBezTo>
                    <a:pt x="301" y="296"/>
                    <a:pt x="400" y="892"/>
                    <a:pt x="457" y="1043"/>
                  </a:cubicBezTo>
                  <a:cubicBezTo>
                    <a:pt x="514" y="1194"/>
                    <a:pt x="543" y="1132"/>
                    <a:pt x="585" y="1054"/>
                  </a:cubicBezTo>
                  <a:cubicBezTo>
                    <a:pt x="620" y="976"/>
                    <a:pt x="673" y="674"/>
                    <a:pt x="711" y="574"/>
                  </a:cubicBezTo>
                  <a:cubicBezTo>
                    <a:pt x="748" y="474"/>
                    <a:pt x="764" y="488"/>
                    <a:pt x="790" y="538"/>
                  </a:cubicBezTo>
                  <a:cubicBezTo>
                    <a:pt x="816" y="588"/>
                    <a:pt x="848" y="822"/>
                    <a:pt x="872" y="874"/>
                  </a:cubicBezTo>
                  <a:cubicBezTo>
                    <a:pt x="896" y="926"/>
                    <a:pt x="918" y="872"/>
                    <a:pt x="935" y="850"/>
                  </a:cubicBezTo>
                  <a:cubicBezTo>
                    <a:pt x="958" y="790"/>
                    <a:pt x="966" y="764"/>
                    <a:pt x="974" y="742"/>
                  </a:cubicBezTo>
                </a:path>
              </a:pathLst>
            </a:custGeom>
            <a:noFill/>
            <a:ln w="22225" cap="flat" cmpd="sng">
              <a:solidFill>
                <a:srgbClr val="FF6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8" name="Text Box 33"/>
            <p:cNvSpPr txBox="1">
              <a:spLocks noChangeArrowheads="1"/>
            </p:cNvSpPr>
            <p:nvPr/>
          </p:nvSpPr>
          <p:spPr bwMode="auto">
            <a:xfrm>
              <a:off x="6858980" y="1452034"/>
              <a:ext cx="917546" cy="388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+mn-lt"/>
                </a:rPr>
                <a:t>n=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+mn-lt"/>
                </a:rPr>
                <a:t>1</a:t>
              </a:r>
            </a:p>
          </p:txBody>
        </p:sp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205990" y="1712797"/>
              <a:ext cx="917546" cy="388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+mn-lt"/>
                </a:rPr>
                <a:t>n=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+mn-lt"/>
                </a:rPr>
                <a:t>2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5133070" y="1047749"/>
              <a:ext cx="919645" cy="388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+mn-lt"/>
                </a:rPr>
                <a:t>n=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+mn-lt"/>
                </a:rPr>
                <a:t>3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4694244" y="1411605"/>
              <a:ext cx="917546" cy="388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>
                  <a:ln>
                    <a:noFill/>
                  </a:ln>
                  <a:solidFill>
                    <a:srgbClr val="FF66FF"/>
                  </a:solidFill>
                  <a:effectLst/>
                  <a:uLnTx/>
                  <a:uFillTx/>
                  <a:latin typeface="+mn-lt"/>
                </a:rPr>
                <a:t>n=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66FF"/>
                  </a:solidFill>
                  <a:effectLst/>
                  <a:uLnTx/>
                  <a:uFillTx/>
                  <a:latin typeface="+mn-lt"/>
                </a:rPr>
                <a:t>4</a:t>
              </a:r>
            </a:p>
          </p:txBody>
        </p:sp>
        <p:sp>
          <p:nvSpPr>
            <p:cNvPr id="62" name="Line 37"/>
            <p:cNvSpPr>
              <a:spLocks noChangeShapeType="1"/>
            </p:cNvSpPr>
            <p:nvPr/>
          </p:nvSpPr>
          <p:spPr bwMode="auto">
            <a:xfrm flipV="1">
              <a:off x="6101008" y="1332770"/>
              <a:ext cx="0" cy="118253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2290250"/>
                </p:ext>
              </p:extLst>
            </p:nvPr>
          </p:nvGraphicFramePr>
          <p:xfrm>
            <a:off x="6108699" y="987424"/>
            <a:ext cx="663575" cy="270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622080" imgH="253800" progId="Equation.DSMT4">
                    <p:embed/>
                  </p:oleObj>
                </mc:Choice>
                <mc:Fallback>
                  <p:oleObj name="Equation" r:id="rId13" imgW="6220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108699" y="987424"/>
                          <a:ext cx="663575" cy="2708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676522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Green’s Functions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2513" y="855606"/>
            <a:ext cx="2558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Method 2 (cont.)</a:t>
            </a:r>
          </a:p>
        </p:txBody>
      </p:sp>
      <p:graphicFrame>
        <p:nvGraphicFramePr>
          <p:cNvPr id="53760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48521"/>
              </p:ext>
            </p:extLst>
          </p:nvPr>
        </p:nvGraphicFramePr>
        <p:xfrm>
          <a:off x="324303" y="1466630"/>
          <a:ext cx="3170011" cy="58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254000" progId="Equation.DSMT4">
                  <p:embed/>
                </p:oleObj>
              </mc:Choice>
              <mc:Fallback>
                <p:oleObj name="Equation" r:id="rId3" imgW="1371600" imgH="254000" progId="Equation.DSMT4">
                  <p:embed/>
                  <p:pic>
                    <p:nvPicPr>
                      <p:cNvPr id="0" name="Picture 6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03" y="1466630"/>
                        <a:ext cx="3170011" cy="58617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76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589183"/>
              </p:ext>
            </p:extLst>
          </p:nvPr>
        </p:nvGraphicFramePr>
        <p:xfrm>
          <a:off x="310243" y="2646437"/>
          <a:ext cx="3227614" cy="70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62100" imgH="342900" progId="Equation.DSMT4">
                  <p:embed/>
                </p:oleObj>
              </mc:Choice>
              <mc:Fallback>
                <p:oleObj name="Equation" r:id="rId5" imgW="1562100" imgH="342900" progId="Equation.DSMT4">
                  <p:embed/>
                  <p:pic>
                    <p:nvPicPr>
                      <p:cNvPr id="0" name="Picture 6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43" y="2646437"/>
                        <a:ext cx="3227614" cy="706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760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383286"/>
              </p:ext>
            </p:extLst>
          </p:nvPr>
        </p:nvGraphicFramePr>
        <p:xfrm>
          <a:off x="311150" y="3917573"/>
          <a:ext cx="315118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62100" imgH="342900" progId="Equation.DSMT4">
                  <p:embed/>
                </p:oleObj>
              </mc:Choice>
              <mc:Fallback>
                <p:oleObj name="Equation" r:id="rId7" imgW="1562100" imgH="342900" progId="Equation.DSMT4">
                  <p:embed/>
                  <p:pic>
                    <p:nvPicPr>
                      <p:cNvPr id="0" name="Picture 6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3917573"/>
                        <a:ext cx="315118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76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172914"/>
              </p:ext>
            </p:extLst>
          </p:nvPr>
        </p:nvGraphicFramePr>
        <p:xfrm>
          <a:off x="338592" y="5208075"/>
          <a:ext cx="329247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00200" imgH="342900" progId="Equation.DSMT4">
                  <p:embed/>
                </p:oleObj>
              </mc:Choice>
              <mc:Fallback>
                <p:oleObj name="Equation" r:id="rId9" imgW="1600200" imgH="342900" progId="Equation.DSMT4">
                  <p:embed/>
                  <p:pic>
                    <p:nvPicPr>
                      <p:cNvPr id="0" name="Picture 6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92" y="5208075"/>
                        <a:ext cx="3292475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760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550584"/>
              </p:ext>
            </p:extLst>
          </p:nvPr>
        </p:nvGraphicFramePr>
        <p:xfrm>
          <a:off x="4087315" y="3094460"/>
          <a:ext cx="4758418" cy="609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68600" imgH="355600" progId="Equation.DSMT4">
                  <p:embed/>
                </p:oleObj>
              </mc:Choice>
              <mc:Fallback>
                <p:oleObj name="Equation" r:id="rId11" imgW="2768600" imgH="355600" progId="Equation.DSMT4">
                  <p:embed/>
                  <p:pic>
                    <p:nvPicPr>
                      <p:cNvPr id="0" name="Picture 6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315" y="3094460"/>
                        <a:ext cx="4758418" cy="609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76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625822"/>
              </p:ext>
            </p:extLst>
          </p:nvPr>
        </p:nvGraphicFramePr>
        <p:xfrm>
          <a:off x="4248150" y="4277720"/>
          <a:ext cx="46513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25700" imgH="355600" progId="Equation.DSMT4">
                  <p:embed/>
                </p:oleObj>
              </mc:Choice>
              <mc:Fallback>
                <p:oleObj name="Equation" r:id="rId13" imgW="2425700" imgH="355600" progId="Equation.DSMT4">
                  <p:embed/>
                  <p:pic>
                    <p:nvPicPr>
                      <p:cNvPr id="0" name="Picture 6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4277720"/>
                        <a:ext cx="465137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76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469682"/>
              </p:ext>
            </p:extLst>
          </p:nvPr>
        </p:nvGraphicFramePr>
        <p:xfrm>
          <a:off x="4102600" y="5467619"/>
          <a:ext cx="44307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311400" imgH="279400" progId="Equation.DSMT4">
                  <p:embed/>
                </p:oleObj>
              </mc:Choice>
              <mc:Fallback>
                <p:oleObj name="Equation" r:id="rId15" imgW="2311400" imgH="279400" progId="Equation.DSMT4">
                  <p:embed/>
                  <p:pic>
                    <p:nvPicPr>
                      <p:cNvPr id="0" name="Picture 6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600" y="5467619"/>
                        <a:ext cx="4430712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Down Arrow 34"/>
          <p:cNvSpPr/>
          <p:nvPr/>
        </p:nvSpPr>
        <p:spPr bwMode="auto">
          <a:xfrm>
            <a:off x="1774371" y="2183664"/>
            <a:ext cx="239486" cy="326571"/>
          </a:xfrm>
          <a:prstGeom prst="downArrow">
            <a:avLst/>
          </a:prstGeom>
          <a:solidFill>
            <a:srgbClr val="CCFFFF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774371" y="3439873"/>
            <a:ext cx="239486" cy="326571"/>
          </a:xfrm>
          <a:prstGeom prst="downArrow">
            <a:avLst/>
          </a:prstGeom>
          <a:solidFill>
            <a:srgbClr val="CCFFFF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785257" y="4715681"/>
            <a:ext cx="239486" cy="326571"/>
          </a:xfrm>
          <a:prstGeom prst="downArrow">
            <a:avLst/>
          </a:prstGeom>
          <a:solidFill>
            <a:srgbClr val="CCFFFF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6035040" y="3751208"/>
            <a:ext cx="239486" cy="326571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>
            <a:off x="6087291" y="4957346"/>
            <a:ext cx="239486" cy="326571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3122023" y="3899656"/>
            <a:ext cx="1103416" cy="11360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489056" y="4988736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Orthogonality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55410" y="3745983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Delta-function property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3839" y="5963190"/>
            <a:ext cx="332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Multiply both sides by </a:t>
            </a:r>
            <a:r>
              <a:rPr lang="en-US" sz="1400" i="1" dirty="0">
                <a:solidFill>
                  <a:schemeClr val="bg1"/>
                </a:solidFill>
                <a:latin typeface="+mn-lt"/>
                <a:sym typeface="Symbol"/>
              </a:rPr>
              <a:t></a:t>
            </a:r>
            <a:r>
              <a:rPr lang="en-US" sz="1400" i="1" baseline="-25000" dirty="0">
                <a:solidFill>
                  <a:schemeClr val="bg1"/>
                </a:solidFill>
                <a:latin typeface="+mn-lt"/>
                <a:sym typeface="Symbol"/>
              </a:rPr>
              <a:t>m</a:t>
            </a:r>
            <a:r>
              <a:rPr lang="en-US" sz="1400" dirty="0">
                <a:solidFill>
                  <a:schemeClr val="bg1"/>
                </a:solidFill>
                <a:latin typeface="+mn-lt"/>
                <a:sym typeface="Symbol"/>
              </a:rPr>
              <a:t>*(</a:t>
            </a:r>
            <a:r>
              <a:rPr lang="en-US" sz="1400" i="1" dirty="0">
                <a:solidFill>
                  <a:schemeClr val="bg1"/>
                </a:solidFill>
                <a:latin typeface="+mn-lt"/>
                <a:sym typeface="Symbol"/>
              </a:rPr>
              <a:t>x</a:t>
            </a:r>
            <a:r>
              <a:rPr lang="en-US" sz="1400" dirty="0">
                <a:solidFill>
                  <a:schemeClr val="bg1"/>
                </a:solidFill>
                <a:latin typeface="+mn-lt"/>
                <a:sym typeface="Symbol"/>
              </a:rPr>
              <a:t>) </a:t>
            </a:r>
            <a:r>
              <a:rPr lang="en-US" sz="1400" i="1" dirty="0">
                <a:solidFill>
                  <a:schemeClr val="bg1"/>
                </a:solidFill>
                <a:latin typeface="+mn-lt"/>
                <a:sym typeface="Symbol"/>
              </a:rPr>
              <a:t>w</a:t>
            </a:r>
            <a:r>
              <a:rPr lang="en-US" sz="1400" dirty="0">
                <a:solidFill>
                  <a:schemeClr val="bg1"/>
                </a:solidFill>
                <a:latin typeface="+mn-lt"/>
                <a:sym typeface="Symbol"/>
              </a:rPr>
              <a:t>(</a:t>
            </a:r>
            <a:r>
              <a:rPr lang="en-US" sz="1400" i="1" dirty="0">
                <a:solidFill>
                  <a:schemeClr val="bg1"/>
                </a:solidFill>
                <a:latin typeface="+mn-lt"/>
                <a:sym typeface="Symbol"/>
              </a:rPr>
              <a:t>x</a:t>
            </a:r>
            <a:r>
              <a:rPr lang="en-US" sz="1400" dirty="0">
                <a:solidFill>
                  <a:schemeClr val="bg1"/>
                </a:solidFill>
                <a:latin typeface="+mn-lt"/>
                <a:sym typeface="Symbol"/>
              </a:rPr>
              <a:t>) </a:t>
            </a:r>
            <a:r>
              <a:rPr lang="en-US" sz="1400" dirty="0">
                <a:solidFill>
                  <a:schemeClr val="bg1"/>
                </a:solidFill>
                <a:sym typeface="Symbol"/>
              </a:rPr>
              <a:t>and then integrate from </a:t>
            </a:r>
            <a:r>
              <a:rPr lang="en-US" sz="1400" i="1" dirty="0">
                <a:solidFill>
                  <a:schemeClr val="bg1"/>
                </a:solidFill>
                <a:latin typeface="+mn-lt"/>
                <a:sym typeface="Symbol"/>
              </a:rPr>
              <a:t>a</a:t>
            </a:r>
            <a:r>
              <a:rPr lang="en-US" sz="1400" dirty="0">
                <a:solidFill>
                  <a:schemeClr val="bg1"/>
                </a:solidFill>
                <a:sym typeface="Symbol"/>
              </a:rPr>
              <a:t> to </a:t>
            </a:r>
            <a:r>
              <a:rPr lang="en-US" sz="1400" i="1" dirty="0">
                <a:solidFill>
                  <a:schemeClr val="bg1"/>
                </a:solidFill>
                <a:latin typeface="+mn-lt"/>
                <a:sym typeface="Symbol"/>
              </a:rPr>
              <a:t>b</a:t>
            </a:r>
            <a:r>
              <a:rPr lang="en-US" sz="1400" dirty="0">
                <a:solidFill>
                  <a:schemeClr val="bg1"/>
                </a:solidFill>
                <a:sym typeface="Symbol"/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918726"/>
              </p:ext>
            </p:extLst>
          </p:nvPr>
        </p:nvGraphicFramePr>
        <p:xfrm>
          <a:off x="2816315" y="6301558"/>
          <a:ext cx="2413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12720" imgH="469800" progId="Equation.DSMT4">
                  <p:embed/>
                </p:oleObj>
              </mc:Choice>
              <mc:Fallback>
                <p:oleObj name="Equation" r:id="rId17" imgW="2412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16315" y="6301558"/>
                        <a:ext cx="24130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4808544" y="758824"/>
            <a:ext cx="3665984" cy="2300062"/>
            <a:chOff x="4694244" y="987424"/>
            <a:chExt cx="3665984" cy="2300062"/>
          </a:xfrm>
        </p:grpSpPr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8007487" y="2311139"/>
              <a:ext cx="352741" cy="428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x</a:t>
              </a:r>
            </a:p>
          </p:txBody>
        </p:sp>
        <p:sp>
          <p:nvSpPr>
            <p:cNvPr id="63" name="Line 22"/>
            <p:cNvSpPr>
              <a:spLocks noChangeShapeType="1"/>
            </p:cNvSpPr>
            <p:nvPr/>
          </p:nvSpPr>
          <p:spPr bwMode="auto">
            <a:xfrm>
              <a:off x="4834920" y="2515302"/>
              <a:ext cx="30864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64" name="Line 23"/>
            <p:cNvSpPr>
              <a:spLocks noChangeShapeType="1"/>
            </p:cNvSpPr>
            <p:nvPr/>
          </p:nvSpPr>
          <p:spPr bwMode="auto">
            <a:xfrm>
              <a:off x="5124672" y="2430403"/>
              <a:ext cx="0" cy="1940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65" name="Text Box 24"/>
            <p:cNvSpPr txBox="1">
              <a:spLocks noChangeArrowheads="1"/>
            </p:cNvSpPr>
            <p:nvPr/>
          </p:nvSpPr>
          <p:spPr bwMode="auto">
            <a:xfrm>
              <a:off x="4973497" y="2464767"/>
              <a:ext cx="352741" cy="428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a</a:t>
              </a:r>
            </a:p>
          </p:txBody>
        </p:sp>
        <p:sp>
          <p:nvSpPr>
            <p:cNvPr id="66" name="Text Box 25"/>
            <p:cNvSpPr txBox="1">
              <a:spLocks noChangeArrowheads="1"/>
            </p:cNvSpPr>
            <p:nvPr/>
          </p:nvSpPr>
          <p:spPr bwMode="auto">
            <a:xfrm>
              <a:off x="7442682" y="2442531"/>
              <a:ext cx="352741" cy="428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b</a:t>
              </a:r>
            </a:p>
          </p:txBody>
        </p:sp>
        <p:sp>
          <p:nvSpPr>
            <p:cNvPr id="67" name="Line 26"/>
            <p:cNvSpPr>
              <a:spLocks noChangeShapeType="1"/>
            </p:cNvSpPr>
            <p:nvPr/>
          </p:nvSpPr>
          <p:spPr bwMode="auto">
            <a:xfrm>
              <a:off x="7568661" y="2406145"/>
              <a:ext cx="0" cy="1940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6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027464"/>
                </p:ext>
              </p:extLst>
            </p:nvPr>
          </p:nvGraphicFramePr>
          <p:xfrm>
            <a:off x="5828053" y="2596159"/>
            <a:ext cx="268755" cy="2789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64814" imgH="177492" progId="Equation.DSMT4">
                    <p:embed/>
                  </p:oleObj>
                </mc:Choice>
                <mc:Fallback>
                  <p:oleObj name="Equation" r:id="rId19" imgW="164814" imgH="177492" progId="Equation.DSMT4">
                    <p:embed/>
                    <p:pic>
                      <p:nvPicPr>
                        <p:cNvPr id="52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8053" y="2596159"/>
                          <a:ext cx="268755" cy="2789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Oval 28"/>
            <p:cNvSpPr>
              <a:spLocks noChangeArrowheads="1"/>
            </p:cNvSpPr>
            <p:nvPr/>
          </p:nvSpPr>
          <p:spPr bwMode="auto">
            <a:xfrm>
              <a:off x="6059015" y="2474874"/>
              <a:ext cx="83986" cy="808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0" name="Freeform 29"/>
            <p:cNvSpPr>
              <a:spLocks/>
            </p:cNvSpPr>
            <p:nvPr/>
          </p:nvSpPr>
          <p:spPr bwMode="auto">
            <a:xfrm>
              <a:off x="5122572" y="1385327"/>
              <a:ext cx="2443989" cy="1146147"/>
            </a:xfrm>
            <a:custGeom>
              <a:avLst/>
              <a:gdLst>
                <a:gd name="T0" fmla="*/ 0 w 980"/>
                <a:gd name="T1" fmla="*/ 311 h 693"/>
                <a:gd name="T2" fmla="*/ 572 w 980"/>
                <a:gd name="T3" fmla="*/ 46 h 693"/>
                <a:gd name="T4" fmla="*/ 1247 w 980"/>
                <a:gd name="T5" fmla="*/ 43 h 693"/>
                <a:gd name="T6" fmla="*/ 1951 w 980"/>
                <a:gd name="T7" fmla="*/ 310 h 6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0"/>
                <a:gd name="T13" fmla="*/ 0 h 693"/>
                <a:gd name="T14" fmla="*/ 980 w 980"/>
                <a:gd name="T15" fmla="*/ 693 h 6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0" h="693">
                  <a:moveTo>
                    <a:pt x="0" y="693"/>
                  </a:moveTo>
                  <a:cubicBezTo>
                    <a:pt x="48" y="595"/>
                    <a:pt x="184" y="202"/>
                    <a:pt x="288" y="103"/>
                  </a:cubicBezTo>
                  <a:cubicBezTo>
                    <a:pt x="392" y="4"/>
                    <a:pt x="511" y="0"/>
                    <a:pt x="626" y="98"/>
                  </a:cubicBezTo>
                  <a:cubicBezTo>
                    <a:pt x="741" y="196"/>
                    <a:pt x="921" y="593"/>
                    <a:pt x="980" y="692"/>
                  </a:cubicBezTo>
                </a:path>
              </a:pathLst>
            </a:custGeom>
            <a:noFill/>
            <a:ln w="22225" cap="flat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1" name="Freeform 30"/>
            <p:cNvSpPr>
              <a:spLocks/>
            </p:cNvSpPr>
            <p:nvPr/>
          </p:nvSpPr>
          <p:spPr bwMode="auto">
            <a:xfrm>
              <a:off x="5122572" y="1302448"/>
              <a:ext cx="2435591" cy="1974931"/>
            </a:xfrm>
            <a:custGeom>
              <a:avLst/>
              <a:gdLst>
                <a:gd name="T0" fmla="*/ 0 w 977"/>
                <a:gd name="T1" fmla="*/ 333 h 1194"/>
                <a:gd name="T2" fmla="*/ 261 w 977"/>
                <a:gd name="T3" fmla="*/ 68 h 1194"/>
                <a:gd name="T4" fmla="*/ 564 w 977"/>
                <a:gd name="T5" fmla="*/ 66 h 1194"/>
                <a:gd name="T6" fmla="*/ 1060 w 977"/>
                <a:gd name="T7" fmla="*/ 467 h 1194"/>
                <a:gd name="T8" fmla="*/ 1356 w 977"/>
                <a:gd name="T9" fmla="*/ 472 h 1194"/>
                <a:gd name="T10" fmla="*/ 1647 w 977"/>
                <a:gd name="T11" fmla="*/ 258 h 1194"/>
                <a:gd name="T12" fmla="*/ 1833 w 977"/>
                <a:gd name="T13" fmla="*/ 241 h 1194"/>
                <a:gd name="T14" fmla="*/ 1941 w 977"/>
                <a:gd name="T15" fmla="*/ 334 h 1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7"/>
                <a:gd name="T25" fmla="*/ 0 h 1194"/>
                <a:gd name="T26" fmla="*/ 977 w 977"/>
                <a:gd name="T27" fmla="*/ 1194 h 1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7" h="1194">
                  <a:moveTo>
                    <a:pt x="0" y="743"/>
                  </a:moveTo>
                  <a:cubicBezTo>
                    <a:pt x="22" y="645"/>
                    <a:pt x="84" y="252"/>
                    <a:pt x="131" y="153"/>
                  </a:cubicBezTo>
                  <a:cubicBezTo>
                    <a:pt x="178" y="54"/>
                    <a:pt x="217" y="0"/>
                    <a:pt x="284" y="148"/>
                  </a:cubicBezTo>
                  <a:cubicBezTo>
                    <a:pt x="351" y="296"/>
                    <a:pt x="467" y="892"/>
                    <a:pt x="533" y="1043"/>
                  </a:cubicBezTo>
                  <a:cubicBezTo>
                    <a:pt x="600" y="1194"/>
                    <a:pt x="633" y="1132"/>
                    <a:pt x="682" y="1054"/>
                  </a:cubicBezTo>
                  <a:cubicBezTo>
                    <a:pt x="723" y="976"/>
                    <a:pt x="785" y="674"/>
                    <a:pt x="829" y="574"/>
                  </a:cubicBezTo>
                  <a:cubicBezTo>
                    <a:pt x="873" y="474"/>
                    <a:pt x="891" y="488"/>
                    <a:pt x="922" y="538"/>
                  </a:cubicBezTo>
                  <a:cubicBezTo>
                    <a:pt x="952" y="588"/>
                    <a:pt x="966" y="702"/>
                    <a:pt x="977" y="745"/>
                  </a:cubicBezTo>
                </a:path>
              </a:pathLst>
            </a:custGeom>
            <a:noFill/>
            <a:ln w="222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2" name="Freeform 31"/>
            <p:cNvSpPr>
              <a:spLocks/>
            </p:cNvSpPr>
            <p:nvPr/>
          </p:nvSpPr>
          <p:spPr bwMode="auto">
            <a:xfrm>
              <a:off x="5122572" y="1312555"/>
              <a:ext cx="2443989" cy="1974931"/>
            </a:xfrm>
            <a:custGeom>
              <a:avLst/>
              <a:gdLst>
                <a:gd name="T0" fmla="*/ 0 w 980"/>
                <a:gd name="T1" fmla="*/ 333 h 1194"/>
                <a:gd name="T2" fmla="*/ 329 w 980"/>
                <a:gd name="T3" fmla="*/ 68 h 1194"/>
                <a:gd name="T4" fmla="*/ 713 w 980"/>
                <a:gd name="T5" fmla="*/ 66 h 1194"/>
                <a:gd name="T6" fmla="*/ 1339 w 980"/>
                <a:gd name="T7" fmla="*/ 467 h 1194"/>
                <a:gd name="T8" fmla="*/ 1712 w 980"/>
                <a:gd name="T9" fmla="*/ 472 h 1194"/>
                <a:gd name="T10" fmla="*/ 1951 w 980"/>
                <a:gd name="T11" fmla="*/ 327 h 1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0"/>
                <a:gd name="T19" fmla="*/ 0 h 1194"/>
                <a:gd name="T20" fmla="*/ 980 w 980"/>
                <a:gd name="T21" fmla="*/ 1194 h 1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0" h="1194">
                  <a:moveTo>
                    <a:pt x="0" y="743"/>
                  </a:moveTo>
                  <a:cubicBezTo>
                    <a:pt x="27" y="645"/>
                    <a:pt x="105" y="252"/>
                    <a:pt x="165" y="153"/>
                  </a:cubicBezTo>
                  <a:cubicBezTo>
                    <a:pt x="224" y="54"/>
                    <a:pt x="274" y="0"/>
                    <a:pt x="358" y="148"/>
                  </a:cubicBezTo>
                  <a:cubicBezTo>
                    <a:pt x="443" y="296"/>
                    <a:pt x="589" y="892"/>
                    <a:pt x="673" y="1043"/>
                  </a:cubicBezTo>
                  <a:cubicBezTo>
                    <a:pt x="756" y="1194"/>
                    <a:pt x="809" y="1106"/>
                    <a:pt x="860" y="1054"/>
                  </a:cubicBezTo>
                  <a:cubicBezTo>
                    <a:pt x="912" y="976"/>
                    <a:pt x="960" y="784"/>
                    <a:pt x="980" y="730"/>
                  </a:cubicBezTo>
                </a:path>
              </a:pathLst>
            </a:custGeom>
            <a:noFill/>
            <a:ln w="22225" cap="flat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3" name="Freeform 32"/>
            <p:cNvSpPr>
              <a:spLocks/>
            </p:cNvSpPr>
            <p:nvPr/>
          </p:nvSpPr>
          <p:spPr bwMode="auto">
            <a:xfrm>
              <a:off x="5128871" y="1302448"/>
              <a:ext cx="2429292" cy="1974931"/>
            </a:xfrm>
            <a:custGeom>
              <a:avLst/>
              <a:gdLst>
                <a:gd name="T0" fmla="*/ 0 w 974"/>
                <a:gd name="T1" fmla="*/ 333 h 1194"/>
                <a:gd name="T2" fmla="*/ 223 w 974"/>
                <a:gd name="T3" fmla="*/ 68 h 1194"/>
                <a:gd name="T4" fmla="*/ 486 w 974"/>
                <a:gd name="T5" fmla="*/ 66 h 1194"/>
                <a:gd name="T6" fmla="*/ 910 w 974"/>
                <a:gd name="T7" fmla="*/ 467 h 1194"/>
                <a:gd name="T8" fmla="*/ 1165 w 974"/>
                <a:gd name="T9" fmla="*/ 472 h 1194"/>
                <a:gd name="T10" fmla="*/ 1417 w 974"/>
                <a:gd name="T11" fmla="*/ 258 h 1194"/>
                <a:gd name="T12" fmla="*/ 1572 w 974"/>
                <a:gd name="T13" fmla="*/ 241 h 1194"/>
                <a:gd name="T14" fmla="*/ 1737 w 974"/>
                <a:gd name="T15" fmla="*/ 392 h 1194"/>
                <a:gd name="T16" fmla="*/ 1863 w 974"/>
                <a:gd name="T17" fmla="*/ 381 h 1194"/>
                <a:gd name="T18" fmla="*/ 1939 w 974"/>
                <a:gd name="T19" fmla="*/ 333 h 11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4"/>
                <a:gd name="T31" fmla="*/ 0 h 1194"/>
                <a:gd name="T32" fmla="*/ 974 w 974"/>
                <a:gd name="T33" fmla="*/ 1194 h 11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4" h="1194">
                  <a:moveTo>
                    <a:pt x="0" y="743"/>
                  </a:moveTo>
                  <a:cubicBezTo>
                    <a:pt x="19" y="645"/>
                    <a:pt x="72" y="252"/>
                    <a:pt x="112" y="153"/>
                  </a:cubicBezTo>
                  <a:cubicBezTo>
                    <a:pt x="153" y="54"/>
                    <a:pt x="186" y="0"/>
                    <a:pt x="244" y="148"/>
                  </a:cubicBezTo>
                  <a:cubicBezTo>
                    <a:pt x="301" y="296"/>
                    <a:pt x="400" y="892"/>
                    <a:pt x="457" y="1043"/>
                  </a:cubicBezTo>
                  <a:cubicBezTo>
                    <a:pt x="514" y="1194"/>
                    <a:pt x="543" y="1132"/>
                    <a:pt x="585" y="1054"/>
                  </a:cubicBezTo>
                  <a:cubicBezTo>
                    <a:pt x="620" y="976"/>
                    <a:pt x="673" y="674"/>
                    <a:pt x="711" y="574"/>
                  </a:cubicBezTo>
                  <a:cubicBezTo>
                    <a:pt x="748" y="474"/>
                    <a:pt x="764" y="488"/>
                    <a:pt x="790" y="538"/>
                  </a:cubicBezTo>
                  <a:cubicBezTo>
                    <a:pt x="816" y="588"/>
                    <a:pt x="848" y="822"/>
                    <a:pt x="872" y="874"/>
                  </a:cubicBezTo>
                  <a:cubicBezTo>
                    <a:pt x="896" y="926"/>
                    <a:pt x="918" y="872"/>
                    <a:pt x="935" y="850"/>
                  </a:cubicBezTo>
                  <a:cubicBezTo>
                    <a:pt x="958" y="790"/>
                    <a:pt x="966" y="764"/>
                    <a:pt x="974" y="742"/>
                  </a:cubicBezTo>
                </a:path>
              </a:pathLst>
            </a:custGeom>
            <a:noFill/>
            <a:ln w="22225" cap="flat" cmpd="sng">
              <a:solidFill>
                <a:srgbClr val="FF6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4" name="Text Box 33"/>
            <p:cNvSpPr txBox="1">
              <a:spLocks noChangeArrowheads="1"/>
            </p:cNvSpPr>
            <p:nvPr/>
          </p:nvSpPr>
          <p:spPr bwMode="auto">
            <a:xfrm>
              <a:off x="6858980" y="1452034"/>
              <a:ext cx="917546" cy="388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+mn-lt"/>
                </a:rPr>
                <a:t>n=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+mn-lt"/>
                </a:rPr>
                <a:t>1</a:t>
              </a:r>
            </a:p>
          </p:txBody>
        </p:sp>
        <p:sp>
          <p:nvSpPr>
            <p:cNvPr id="75" name="Text Box 34"/>
            <p:cNvSpPr txBox="1">
              <a:spLocks noChangeArrowheads="1"/>
            </p:cNvSpPr>
            <p:nvPr/>
          </p:nvSpPr>
          <p:spPr bwMode="auto">
            <a:xfrm>
              <a:off x="6205990" y="1712797"/>
              <a:ext cx="917546" cy="388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+mn-lt"/>
                </a:rPr>
                <a:t>n=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+mn-lt"/>
                </a:rPr>
                <a:t>2</a:t>
              </a:r>
            </a:p>
          </p:txBody>
        </p:sp>
        <p:sp>
          <p:nvSpPr>
            <p:cNvPr id="76" name="Text Box 35"/>
            <p:cNvSpPr txBox="1">
              <a:spLocks noChangeArrowheads="1"/>
            </p:cNvSpPr>
            <p:nvPr/>
          </p:nvSpPr>
          <p:spPr bwMode="auto">
            <a:xfrm>
              <a:off x="5133070" y="1047749"/>
              <a:ext cx="919645" cy="388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+mn-lt"/>
                </a:rPr>
                <a:t>n=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+mn-lt"/>
                </a:rPr>
                <a:t>3</a:t>
              </a:r>
            </a:p>
          </p:txBody>
        </p:sp>
        <p:sp>
          <p:nvSpPr>
            <p:cNvPr id="77" name="Text Box 36"/>
            <p:cNvSpPr txBox="1">
              <a:spLocks noChangeArrowheads="1"/>
            </p:cNvSpPr>
            <p:nvPr/>
          </p:nvSpPr>
          <p:spPr bwMode="auto">
            <a:xfrm>
              <a:off x="4694244" y="1411605"/>
              <a:ext cx="917546" cy="388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>
                  <a:ln>
                    <a:noFill/>
                  </a:ln>
                  <a:solidFill>
                    <a:srgbClr val="FF66FF"/>
                  </a:solidFill>
                  <a:effectLst/>
                  <a:uLnTx/>
                  <a:uFillTx/>
                  <a:latin typeface="+mn-lt"/>
                </a:rPr>
                <a:t>n=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66FF"/>
                  </a:solidFill>
                  <a:effectLst/>
                  <a:uLnTx/>
                  <a:uFillTx/>
                  <a:latin typeface="+mn-lt"/>
                </a:rPr>
                <a:t>4</a:t>
              </a:r>
            </a:p>
          </p:txBody>
        </p:sp>
        <p:sp>
          <p:nvSpPr>
            <p:cNvPr id="78" name="Line 37"/>
            <p:cNvSpPr>
              <a:spLocks noChangeShapeType="1"/>
            </p:cNvSpPr>
            <p:nvPr/>
          </p:nvSpPr>
          <p:spPr bwMode="auto">
            <a:xfrm flipV="1">
              <a:off x="6101008" y="1332770"/>
              <a:ext cx="0" cy="118253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961587"/>
                </p:ext>
              </p:extLst>
            </p:nvPr>
          </p:nvGraphicFramePr>
          <p:xfrm>
            <a:off x="6108699" y="987424"/>
            <a:ext cx="663575" cy="270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622080" imgH="253800" progId="Equation.DSMT4">
                    <p:embed/>
                  </p:oleObj>
                </mc:Choice>
                <mc:Fallback>
                  <p:oleObj name="Equation" r:id="rId21" imgW="622080" imgH="25380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108699" y="987424"/>
                          <a:ext cx="663575" cy="2708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676522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Green’s Functions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2513" y="1153884"/>
            <a:ext cx="2558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Method 2 (cont.)</a:t>
            </a:r>
          </a:p>
        </p:txBody>
      </p:sp>
      <p:graphicFrame>
        <p:nvGraphicFramePr>
          <p:cNvPr id="5376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789786"/>
              </p:ext>
            </p:extLst>
          </p:nvPr>
        </p:nvGraphicFramePr>
        <p:xfrm>
          <a:off x="820738" y="2416175"/>
          <a:ext cx="29432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033" imgH="495085" progId="Equation.DSMT4">
                  <p:embed/>
                </p:oleObj>
              </mc:Choice>
              <mc:Fallback>
                <p:oleObj name="Equation" r:id="rId3" imgW="1536033" imgH="495085" progId="Equation.DSMT4">
                  <p:embed/>
                  <p:pic>
                    <p:nvPicPr>
                      <p:cNvPr id="0" name="Picture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2416175"/>
                        <a:ext cx="294322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46312" y="3831772"/>
            <a:ext cx="4583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Therefore, we have (relabeling 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m </a:t>
            </a:r>
            <a:r>
              <a:rPr lang="en-US" sz="2000" dirty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 </a:t>
            </a:r>
            <a:r>
              <a:rPr lang="en-US" sz="2000" i="1" dirty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n</a:t>
            </a:r>
            <a:r>
              <a:rPr lang="en-US" sz="2000" dirty="0">
                <a:solidFill>
                  <a:schemeClr val="bg1"/>
                </a:solidFill>
                <a:sym typeface="Symbol" panose="05050102010706020507" pitchFamily="18" charset="2"/>
              </a:rPr>
              <a:t>):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5386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568150"/>
              </p:ext>
            </p:extLst>
          </p:nvPr>
        </p:nvGraphicFramePr>
        <p:xfrm>
          <a:off x="841375" y="4362450"/>
          <a:ext cx="610235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78100" imgH="533400" progId="Equation.DSMT4">
                  <p:embed/>
                </p:oleObj>
              </mc:Choice>
              <mc:Fallback>
                <p:oleObj name="Equation" r:id="rId5" imgW="2578100" imgH="533400" progId="Equation.DSMT4">
                  <p:embed/>
                  <p:pic>
                    <p:nvPicPr>
                      <p:cNvPr id="0" name="Picture 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4362450"/>
                        <a:ext cx="6102350" cy="12604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98549" y="1975189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5386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136672"/>
              </p:ext>
            </p:extLst>
          </p:nvPr>
        </p:nvGraphicFramePr>
        <p:xfrm>
          <a:off x="2312760" y="5885996"/>
          <a:ext cx="3927324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7000" imgH="469900" progId="Equation.DSMT4">
                  <p:embed/>
                </p:oleObj>
              </mc:Choice>
              <mc:Fallback>
                <p:oleObj name="Equation" r:id="rId7" imgW="2667000" imgH="469900" progId="Equation.DSMT4">
                  <p:embed/>
                  <p:pic>
                    <p:nvPicPr>
                      <p:cNvPr id="0" name="Picture 3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760" y="5885996"/>
                        <a:ext cx="3927324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4894269" y="1177924"/>
            <a:ext cx="3665984" cy="2300062"/>
            <a:chOff x="4694244" y="987424"/>
            <a:chExt cx="3665984" cy="2300062"/>
          </a:xfrm>
        </p:grpSpPr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8007487" y="2311139"/>
              <a:ext cx="352741" cy="428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x</a:t>
              </a:r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>
              <a:off x="4834920" y="2515302"/>
              <a:ext cx="30864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5124672" y="2430403"/>
              <a:ext cx="0" cy="1940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2" name="Text Box 24"/>
            <p:cNvSpPr txBox="1">
              <a:spLocks noChangeArrowheads="1"/>
            </p:cNvSpPr>
            <p:nvPr/>
          </p:nvSpPr>
          <p:spPr bwMode="auto">
            <a:xfrm>
              <a:off x="4973497" y="2464767"/>
              <a:ext cx="352741" cy="428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a</a:t>
              </a:r>
            </a:p>
          </p:txBody>
        </p:sp>
        <p:sp>
          <p:nvSpPr>
            <p:cNvPr id="33" name="Text Box 25"/>
            <p:cNvSpPr txBox="1">
              <a:spLocks noChangeArrowheads="1"/>
            </p:cNvSpPr>
            <p:nvPr/>
          </p:nvSpPr>
          <p:spPr bwMode="auto">
            <a:xfrm>
              <a:off x="7442682" y="2442531"/>
              <a:ext cx="352741" cy="428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b</a:t>
              </a:r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7568661" y="2406145"/>
              <a:ext cx="0" cy="1940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35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027464"/>
                </p:ext>
              </p:extLst>
            </p:nvPr>
          </p:nvGraphicFramePr>
          <p:xfrm>
            <a:off x="5828053" y="2596159"/>
            <a:ext cx="268755" cy="2789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64814" imgH="177492" progId="Equation.DSMT4">
                    <p:embed/>
                  </p:oleObj>
                </mc:Choice>
                <mc:Fallback>
                  <p:oleObj name="Equation" r:id="rId9" imgW="164814" imgH="177492" progId="Equation.DSMT4">
                    <p:embed/>
                    <p:pic>
                      <p:nvPicPr>
                        <p:cNvPr id="52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8053" y="2596159"/>
                          <a:ext cx="268755" cy="2789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Oval 28"/>
            <p:cNvSpPr>
              <a:spLocks noChangeArrowheads="1"/>
            </p:cNvSpPr>
            <p:nvPr/>
          </p:nvSpPr>
          <p:spPr bwMode="auto">
            <a:xfrm>
              <a:off x="6059015" y="2474874"/>
              <a:ext cx="83986" cy="808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5122572" y="1385327"/>
              <a:ext cx="2443989" cy="1146147"/>
            </a:xfrm>
            <a:custGeom>
              <a:avLst/>
              <a:gdLst>
                <a:gd name="T0" fmla="*/ 0 w 980"/>
                <a:gd name="T1" fmla="*/ 311 h 693"/>
                <a:gd name="T2" fmla="*/ 572 w 980"/>
                <a:gd name="T3" fmla="*/ 46 h 693"/>
                <a:gd name="T4" fmla="*/ 1247 w 980"/>
                <a:gd name="T5" fmla="*/ 43 h 693"/>
                <a:gd name="T6" fmla="*/ 1951 w 980"/>
                <a:gd name="T7" fmla="*/ 310 h 6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0"/>
                <a:gd name="T13" fmla="*/ 0 h 693"/>
                <a:gd name="T14" fmla="*/ 980 w 980"/>
                <a:gd name="T15" fmla="*/ 693 h 6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0" h="693">
                  <a:moveTo>
                    <a:pt x="0" y="693"/>
                  </a:moveTo>
                  <a:cubicBezTo>
                    <a:pt x="48" y="595"/>
                    <a:pt x="184" y="202"/>
                    <a:pt x="288" y="103"/>
                  </a:cubicBezTo>
                  <a:cubicBezTo>
                    <a:pt x="392" y="4"/>
                    <a:pt x="511" y="0"/>
                    <a:pt x="626" y="98"/>
                  </a:cubicBezTo>
                  <a:cubicBezTo>
                    <a:pt x="741" y="196"/>
                    <a:pt x="921" y="593"/>
                    <a:pt x="980" y="692"/>
                  </a:cubicBezTo>
                </a:path>
              </a:pathLst>
            </a:custGeom>
            <a:noFill/>
            <a:ln w="22225" cap="flat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5122572" y="1302448"/>
              <a:ext cx="2435591" cy="1974931"/>
            </a:xfrm>
            <a:custGeom>
              <a:avLst/>
              <a:gdLst>
                <a:gd name="T0" fmla="*/ 0 w 977"/>
                <a:gd name="T1" fmla="*/ 333 h 1194"/>
                <a:gd name="T2" fmla="*/ 261 w 977"/>
                <a:gd name="T3" fmla="*/ 68 h 1194"/>
                <a:gd name="T4" fmla="*/ 564 w 977"/>
                <a:gd name="T5" fmla="*/ 66 h 1194"/>
                <a:gd name="T6" fmla="*/ 1060 w 977"/>
                <a:gd name="T7" fmla="*/ 467 h 1194"/>
                <a:gd name="T8" fmla="*/ 1356 w 977"/>
                <a:gd name="T9" fmla="*/ 472 h 1194"/>
                <a:gd name="T10" fmla="*/ 1647 w 977"/>
                <a:gd name="T11" fmla="*/ 258 h 1194"/>
                <a:gd name="T12" fmla="*/ 1833 w 977"/>
                <a:gd name="T13" fmla="*/ 241 h 1194"/>
                <a:gd name="T14" fmla="*/ 1941 w 977"/>
                <a:gd name="T15" fmla="*/ 334 h 1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7"/>
                <a:gd name="T25" fmla="*/ 0 h 1194"/>
                <a:gd name="T26" fmla="*/ 977 w 977"/>
                <a:gd name="T27" fmla="*/ 1194 h 1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7" h="1194">
                  <a:moveTo>
                    <a:pt x="0" y="743"/>
                  </a:moveTo>
                  <a:cubicBezTo>
                    <a:pt x="22" y="645"/>
                    <a:pt x="84" y="252"/>
                    <a:pt x="131" y="153"/>
                  </a:cubicBezTo>
                  <a:cubicBezTo>
                    <a:pt x="178" y="54"/>
                    <a:pt x="217" y="0"/>
                    <a:pt x="284" y="148"/>
                  </a:cubicBezTo>
                  <a:cubicBezTo>
                    <a:pt x="351" y="296"/>
                    <a:pt x="467" y="892"/>
                    <a:pt x="533" y="1043"/>
                  </a:cubicBezTo>
                  <a:cubicBezTo>
                    <a:pt x="600" y="1194"/>
                    <a:pt x="633" y="1132"/>
                    <a:pt x="682" y="1054"/>
                  </a:cubicBezTo>
                  <a:cubicBezTo>
                    <a:pt x="723" y="976"/>
                    <a:pt x="785" y="674"/>
                    <a:pt x="829" y="574"/>
                  </a:cubicBezTo>
                  <a:cubicBezTo>
                    <a:pt x="873" y="474"/>
                    <a:pt x="891" y="488"/>
                    <a:pt x="922" y="538"/>
                  </a:cubicBezTo>
                  <a:cubicBezTo>
                    <a:pt x="952" y="588"/>
                    <a:pt x="966" y="702"/>
                    <a:pt x="977" y="745"/>
                  </a:cubicBezTo>
                </a:path>
              </a:pathLst>
            </a:custGeom>
            <a:noFill/>
            <a:ln w="222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5122572" y="1312555"/>
              <a:ext cx="2443989" cy="1974931"/>
            </a:xfrm>
            <a:custGeom>
              <a:avLst/>
              <a:gdLst>
                <a:gd name="T0" fmla="*/ 0 w 980"/>
                <a:gd name="T1" fmla="*/ 333 h 1194"/>
                <a:gd name="T2" fmla="*/ 329 w 980"/>
                <a:gd name="T3" fmla="*/ 68 h 1194"/>
                <a:gd name="T4" fmla="*/ 713 w 980"/>
                <a:gd name="T5" fmla="*/ 66 h 1194"/>
                <a:gd name="T6" fmla="*/ 1339 w 980"/>
                <a:gd name="T7" fmla="*/ 467 h 1194"/>
                <a:gd name="T8" fmla="*/ 1712 w 980"/>
                <a:gd name="T9" fmla="*/ 472 h 1194"/>
                <a:gd name="T10" fmla="*/ 1951 w 980"/>
                <a:gd name="T11" fmla="*/ 327 h 1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0"/>
                <a:gd name="T19" fmla="*/ 0 h 1194"/>
                <a:gd name="T20" fmla="*/ 980 w 980"/>
                <a:gd name="T21" fmla="*/ 1194 h 1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0" h="1194">
                  <a:moveTo>
                    <a:pt x="0" y="743"/>
                  </a:moveTo>
                  <a:cubicBezTo>
                    <a:pt x="27" y="645"/>
                    <a:pt x="105" y="252"/>
                    <a:pt x="165" y="153"/>
                  </a:cubicBezTo>
                  <a:cubicBezTo>
                    <a:pt x="224" y="54"/>
                    <a:pt x="274" y="0"/>
                    <a:pt x="358" y="148"/>
                  </a:cubicBezTo>
                  <a:cubicBezTo>
                    <a:pt x="443" y="296"/>
                    <a:pt x="589" y="892"/>
                    <a:pt x="673" y="1043"/>
                  </a:cubicBezTo>
                  <a:cubicBezTo>
                    <a:pt x="756" y="1194"/>
                    <a:pt x="809" y="1106"/>
                    <a:pt x="860" y="1054"/>
                  </a:cubicBezTo>
                  <a:cubicBezTo>
                    <a:pt x="912" y="976"/>
                    <a:pt x="960" y="784"/>
                    <a:pt x="980" y="730"/>
                  </a:cubicBezTo>
                </a:path>
              </a:pathLst>
            </a:custGeom>
            <a:noFill/>
            <a:ln w="22225" cap="flat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5128871" y="1302448"/>
              <a:ext cx="2429292" cy="1974931"/>
            </a:xfrm>
            <a:custGeom>
              <a:avLst/>
              <a:gdLst>
                <a:gd name="T0" fmla="*/ 0 w 974"/>
                <a:gd name="T1" fmla="*/ 333 h 1194"/>
                <a:gd name="T2" fmla="*/ 223 w 974"/>
                <a:gd name="T3" fmla="*/ 68 h 1194"/>
                <a:gd name="T4" fmla="*/ 486 w 974"/>
                <a:gd name="T5" fmla="*/ 66 h 1194"/>
                <a:gd name="T6" fmla="*/ 910 w 974"/>
                <a:gd name="T7" fmla="*/ 467 h 1194"/>
                <a:gd name="T8" fmla="*/ 1165 w 974"/>
                <a:gd name="T9" fmla="*/ 472 h 1194"/>
                <a:gd name="T10" fmla="*/ 1417 w 974"/>
                <a:gd name="T11" fmla="*/ 258 h 1194"/>
                <a:gd name="T12" fmla="*/ 1572 w 974"/>
                <a:gd name="T13" fmla="*/ 241 h 1194"/>
                <a:gd name="T14" fmla="*/ 1737 w 974"/>
                <a:gd name="T15" fmla="*/ 392 h 1194"/>
                <a:gd name="T16" fmla="*/ 1863 w 974"/>
                <a:gd name="T17" fmla="*/ 381 h 1194"/>
                <a:gd name="T18" fmla="*/ 1939 w 974"/>
                <a:gd name="T19" fmla="*/ 333 h 11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4"/>
                <a:gd name="T31" fmla="*/ 0 h 1194"/>
                <a:gd name="T32" fmla="*/ 974 w 974"/>
                <a:gd name="T33" fmla="*/ 1194 h 11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4" h="1194">
                  <a:moveTo>
                    <a:pt x="0" y="743"/>
                  </a:moveTo>
                  <a:cubicBezTo>
                    <a:pt x="19" y="645"/>
                    <a:pt x="72" y="252"/>
                    <a:pt x="112" y="153"/>
                  </a:cubicBezTo>
                  <a:cubicBezTo>
                    <a:pt x="153" y="54"/>
                    <a:pt x="186" y="0"/>
                    <a:pt x="244" y="148"/>
                  </a:cubicBezTo>
                  <a:cubicBezTo>
                    <a:pt x="301" y="296"/>
                    <a:pt x="400" y="892"/>
                    <a:pt x="457" y="1043"/>
                  </a:cubicBezTo>
                  <a:cubicBezTo>
                    <a:pt x="514" y="1194"/>
                    <a:pt x="543" y="1132"/>
                    <a:pt x="585" y="1054"/>
                  </a:cubicBezTo>
                  <a:cubicBezTo>
                    <a:pt x="620" y="976"/>
                    <a:pt x="673" y="674"/>
                    <a:pt x="711" y="574"/>
                  </a:cubicBezTo>
                  <a:cubicBezTo>
                    <a:pt x="748" y="474"/>
                    <a:pt x="764" y="488"/>
                    <a:pt x="790" y="538"/>
                  </a:cubicBezTo>
                  <a:cubicBezTo>
                    <a:pt x="816" y="588"/>
                    <a:pt x="848" y="822"/>
                    <a:pt x="872" y="874"/>
                  </a:cubicBezTo>
                  <a:cubicBezTo>
                    <a:pt x="896" y="926"/>
                    <a:pt x="918" y="872"/>
                    <a:pt x="935" y="850"/>
                  </a:cubicBezTo>
                  <a:cubicBezTo>
                    <a:pt x="958" y="790"/>
                    <a:pt x="966" y="764"/>
                    <a:pt x="974" y="742"/>
                  </a:cubicBezTo>
                </a:path>
              </a:pathLst>
            </a:custGeom>
            <a:noFill/>
            <a:ln w="22225" cap="flat" cmpd="sng">
              <a:solidFill>
                <a:srgbClr val="FF6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6858980" y="1452034"/>
              <a:ext cx="917546" cy="388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+mn-lt"/>
                </a:rPr>
                <a:t>n=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+mn-lt"/>
                </a:rPr>
                <a:t>1</a:t>
              </a:r>
            </a:p>
          </p:txBody>
        </p:sp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6205990" y="1712797"/>
              <a:ext cx="917546" cy="388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+mn-lt"/>
                </a:rPr>
                <a:t>n=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+mn-lt"/>
                </a:rPr>
                <a:t>2</a:t>
              </a:r>
            </a:p>
          </p:txBody>
        </p:sp>
        <p:sp>
          <p:nvSpPr>
            <p:cNvPr id="45" name="Text Box 35"/>
            <p:cNvSpPr txBox="1">
              <a:spLocks noChangeArrowheads="1"/>
            </p:cNvSpPr>
            <p:nvPr/>
          </p:nvSpPr>
          <p:spPr bwMode="auto">
            <a:xfrm>
              <a:off x="5133070" y="1047749"/>
              <a:ext cx="919645" cy="388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+mn-lt"/>
                </a:rPr>
                <a:t>n=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+mn-lt"/>
                </a:rPr>
                <a:t>3</a:t>
              </a:r>
            </a:p>
          </p:txBody>
        </p:sp>
        <p:sp>
          <p:nvSpPr>
            <p:cNvPr id="63" name="Text Box 36"/>
            <p:cNvSpPr txBox="1">
              <a:spLocks noChangeArrowheads="1"/>
            </p:cNvSpPr>
            <p:nvPr/>
          </p:nvSpPr>
          <p:spPr bwMode="auto">
            <a:xfrm>
              <a:off x="4694244" y="1411605"/>
              <a:ext cx="917546" cy="388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>
                  <a:ln>
                    <a:noFill/>
                  </a:ln>
                  <a:solidFill>
                    <a:srgbClr val="FF66FF"/>
                  </a:solidFill>
                  <a:effectLst/>
                  <a:uLnTx/>
                  <a:uFillTx/>
                  <a:latin typeface="+mn-lt"/>
                </a:rPr>
                <a:t>n=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66FF"/>
                  </a:solidFill>
                  <a:effectLst/>
                  <a:uLnTx/>
                  <a:uFillTx/>
                  <a:latin typeface="+mn-lt"/>
                </a:rPr>
                <a:t>4</a:t>
              </a:r>
            </a:p>
          </p:txBody>
        </p:sp>
        <p:sp>
          <p:nvSpPr>
            <p:cNvPr id="64" name="Line 37"/>
            <p:cNvSpPr>
              <a:spLocks noChangeShapeType="1"/>
            </p:cNvSpPr>
            <p:nvPr/>
          </p:nvSpPr>
          <p:spPr bwMode="auto">
            <a:xfrm flipV="1">
              <a:off x="6101008" y="1332770"/>
              <a:ext cx="0" cy="118253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961587"/>
                </p:ext>
              </p:extLst>
            </p:nvPr>
          </p:nvGraphicFramePr>
          <p:xfrm>
            <a:off x="6108699" y="987424"/>
            <a:ext cx="663575" cy="270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622080" imgH="253800" progId="Equation.DSMT4">
                    <p:embed/>
                  </p:oleObj>
                </mc:Choice>
                <mc:Fallback>
                  <p:oleObj name="Equation" r:id="rId11" imgW="622080" imgH="25380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108699" y="987424"/>
                          <a:ext cx="663575" cy="2708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676522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Application: Transmission Line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16300" y="822263"/>
            <a:ext cx="8927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short-circuited transmission line resonator with a </a:t>
            </a:r>
            <a:r>
              <a:rPr lang="en-US" sz="2000" u="sng" dirty="0">
                <a:solidFill>
                  <a:schemeClr val="bg1"/>
                </a:solidFill>
              </a:rPr>
              <a:t>distributed</a:t>
            </a:r>
            <a:r>
              <a:rPr lang="en-US" sz="2000" dirty="0">
                <a:solidFill>
                  <a:schemeClr val="bg1"/>
                </a:solidFill>
              </a:rPr>
              <a:t> current source.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73334" y="1437702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The distributed current source is a </a:t>
            </a:r>
            <a:r>
              <a:rPr lang="en-US" u="sng" dirty="0">
                <a:solidFill>
                  <a:schemeClr val="bg2"/>
                </a:solidFill>
              </a:rPr>
              <a:t>surface</a:t>
            </a:r>
            <a:r>
              <a:rPr lang="en-US" dirty="0">
                <a:solidFill>
                  <a:schemeClr val="bg2"/>
                </a:solidFill>
              </a:rPr>
              <a:t> current.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336528" y="2211850"/>
            <a:ext cx="6720715" cy="2325225"/>
            <a:chOff x="1336528" y="2211850"/>
            <a:chExt cx="6720715" cy="2325225"/>
          </a:xfrm>
        </p:grpSpPr>
        <p:sp>
          <p:nvSpPr>
            <p:cNvPr id="175" name="AutoShape 134"/>
            <p:cNvSpPr>
              <a:spLocks noChangeArrowheads="1"/>
            </p:cNvSpPr>
            <p:nvPr/>
          </p:nvSpPr>
          <p:spPr bwMode="auto">
            <a:xfrm rot="5400000">
              <a:off x="4519385" y="654958"/>
              <a:ext cx="203200" cy="6502400"/>
            </a:xfrm>
            <a:prstGeom prst="can">
              <a:avLst>
                <a:gd name="adj" fmla="val 64593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AutoShape 135"/>
            <p:cNvSpPr>
              <a:spLocks noChangeArrowheads="1"/>
            </p:cNvSpPr>
            <p:nvPr/>
          </p:nvSpPr>
          <p:spPr bwMode="auto">
            <a:xfrm rot="5400000">
              <a:off x="4538435" y="-39006"/>
              <a:ext cx="177800" cy="6515100"/>
            </a:xfrm>
            <a:prstGeom prst="can">
              <a:avLst>
                <a:gd name="adj" fmla="val 73964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Line 138"/>
            <p:cNvSpPr>
              <a:spLocks noChangeShapeType="1"/>
            </p:cNvSpPr>
            <p:nvPr/>
          </p:nvSpPr>
          <p:spPr bwMode="auto">
            <a:xfrm>
              <a:off x="2825523" y="3194958"/>
              <a:ext cx="7747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78" name="Object 1"/>
            <p:cNvGraphicFramePr>
              <a:graphicFrameLocks noChangeAspect="1"/>
            </p:cNvGraphicFramePr>
            <p:nvPr/>
          </p:nvGraphicFramePr>
          <p:xfrm>
            <a:off x="2731184" y="2677883"/>
            <a:ext cx="498849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18918" imgH="304668" progId="Equation.DSMT4">
                    <p:embed/>
                  </p:oleObj>
                </mc:Choice>
                <mc:Fallback>
                  <p:oleObj name="Equation" r:id="rId3" imgW="418918" imgH="304668" progId="Equation.DSMT4">
                    <p:embed/>
                    <p:pic>
                      <p:nvPicPr>
                        <p:cNvPr id="0" name="Picture 7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1184" y="2677883"/>
                          <a:ext cx="498849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9" name="Text Box 140"/>
            <p:cNvSpPr txBox="1">
              <a:spLocks noChangeArrowheads="1"/>
            </p:cNvSpPr>
            <p:nvPr/>
          </p:nvSpPr>
          <p:spPr bwMode="auto">
            <a:xfrm>
              <a:off x="3932010" y="3244171"/>
              <a:ext cx="319318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80" name="Text Box 141"/>
            <p:cNvSpPr txBox="1">
              <a:spLocks noChangeArrowheads="1"/>
            </p:cNvSpPr>
            <p:nvPr/>
          </p:nvSpPr>
          <p:spPr bwMode="auto">
            <a:xfrm>
              <a:off x="3962854" y="3510871"/>
              <a:ext cx="32573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3300"/>
                  </a:solidFill>
                </a:rPr>
                <a:t>- </a:t>
              </a:r>
            </a:p>
          </p:txBody>
        </p:sp>
        <p:graphicFrame>
          <p:nvGraphicFramePr>
            <p:cNvPr id="181" name="Object 2"/>
            <p:cNvGraphicFramePr>
              <a:graphicFrameLocks noChangeAspect="1"/>
            </p:cNvGraphicFramePr>
            <p:nvPr/>
          </p:nvGraphicFramePr>
          <p:xfrm>
            <a:off x="4294417" y="3396344"/>
            <a:ext cx="506186" cy="372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57002" imgH="304668" progId="Equation.DSMT4">
                    <p:embed/>
                  </p:oleObj>
                </mc:Choice>
                <mc:Fallback>
                  <p:oleObj name="Equation" r:id="rId5" imgW="457002" imgH="304668" progId="Equation.DSMT4">
                    <p:embed/>
                    <p:pic>
                      <p:nvPicPr>
                        <p:cNvPr id="0" name="Picture 7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4417" y="3396344"/>
                          <a:ext cx="506186" cy="372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" name="Object 1031"/>
            <p:cNvGraphicFramePr>
              <a:graphicFrameLocks noChangeAspect="1"/>
            </p:cNvGraphicFramePr>
            <p:nvPr/>
          </p:nvGraphicFramePr>
          <p:xfrm>
            <a:off x="5548766" y="2610757"/>
            <a:ext cx="6985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06048" imgH="253780" progId="Equation.DSMT4">
                    <p:embed/>
                  </p:oleObj>
                </mc:Choice>
                <mc:Fallback>
                  <p:oleObj name="Equation" r:id="rId7" imgW="406048" imgH="253780" progId="Equation.DSMT4">
                    <p:embed/>
                    <p:pic>
                      <p:nvPicPr>
                        <p:cNvPr id="0" name="Picture 7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8766" y="2610757"/>
                          <a:ext cx="698500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6" name="Straight Connector 185"/>
            <p:cNvCxnSpPr/>
            <p:nvPr/>
          </p:nvCxnSpPr>
          <p:spPr bwMode="auto">
            <a:xfrm flipH="1">
              <a:off x="7806870" y="3167742"/>
              <a:ext cx="9072" cy="7493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 bwMode="auto">
            <a:xfrm>
              <a:off x="1393370" y="3200399"/>
              <a:ext cx="6" cy="75111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53969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5127603"/>
                </p:ext>
              </p:extLst>
            </p:nvPr>
          </p:nvGraphicFramePr>
          <p:xfrm>
            <a:off x="1505179" y="3425938"/>
            <a:ext cx="492125" cy="24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44307" imgH="203112" progId="Equation.DSMT4">
                    <p:embed/>
                  </p:oleObj>
                </mc:Choice>
                <mc:Fallback>
                  <p:oleObj name="Equation" r:id="rId9" imgW="444307" imgH="203112" progId="Equation.DSMT4">
                    <p:embed/>
                    <p:pic>
                      <p:nvPicPr>
                        <p:cNvPr id="0" name="Picture 7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5179" y="3425938"/>
                          <a:ext cx="492125" cy="249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9693" name="Object 2"/>
            <p:cNvGraphicFramePr>
              <a:graphicFrameLocks noChangeAspect="1"/>
            </p:cNvGraphicFramePr>
            <p:nvPr/>
          </p:nvGraphicFramePr>
          <p:xfrm>
            <a:off x="7565118" y="2666546"/>
            <a:ext cx="49212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44114" imgH="215713" progId="Equation.DSMT4">
                    <p:embed/>
                  </p:oleObj>
                </mc:Choice>
                <mc:Fallback>
                  <p:oleObj name="Equation" r:id="rId11" imgW="444114" imgH="215713" progId="Equation.DSMT4">
                    <p:embed/>
                    <p:pic>
                      <p:nvPicPr>
                        <p:cNvPr id="0" name="Picture 7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5118" y="2666546"/>
                          <a:ext cx="492125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2" name="Group 41"/>
            <p:cNvGrpSpPr/>
            <p:nvPr/>
          </p:nvGrpSpPr>
          <p:grpSpPr>
            <a:xfrm>
              <a:off x="5595257" y="3320143"/>
              <a:ext cx="0" cy="478971"/>
              <a:chOff x="5595257" y="3320143"/>
              <a:chExt cx="0" cy="478971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>
                <a:off x="5595257" y="3320143"/>
                <a:ext cx="0" cy="47897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 flipV="1">
                <a:off x="5595257" y="3439886"/>
                <a:ext cx="0" cy="31568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43" name="Group 42"/>
            <p:cNvGrpSpPr/>
            <p:nvPr/>
          </p:nvGrpSpPr>
          <p:grpSpPr>
            <a:xfrm>
              <a:off x="5845631" y="3320139"/>
              <a:ext cx="0" cy="478971"/>
              <a:chOff x="5595257" y="3320143"/>
              <a:chExt cx="0" cy="478971"/>
            </a:xfrm>
          </p:grpSpPr>
          <p:cxnSp>
            <p:nvCxnSpPr>
              <p:cNvPr id="44" name="Straight Connector 43"/>
              <p:cNvCxnSpPr/>
              <p:nvPr/>
            </p:nvCxnSpPr>
            <p:spPr bwMode="auto">
              <a:xfrm>
                <a:off x="5595257" y="3320143"/>
                <a:ext cx="0" cy="47897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 flipV="1">
                <a:off x="5595257" y="3439886"/>
                <a:ext cx="0" cy="31568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6096005" y="3320135"/>
              <a:ext cx="0" cy="478971"/>
              <a:chOff x="5595257" y="3320143"/>
              <a:chExt cx="0" cy="478971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>
                <a:off x="5595257" y="3320143"/>
                <a:ext cx="0" cy="47897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8" name="Straight Arrow Connector 47"/>
              <p:cNvCxnSpPr/>
              <p:nvPr/>
            </p:nvCxnSpPr>
            <p:spPr bwMode="auto">
              <a:xfrm flipV="1">
                <a:off x="5595257" y="3439886"/>
                <a:ext cx="0" cy="31568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aphicFrame>
          <p:nvGraphicFramePr>
            <p:cNvPr id="29" name="Object 1031"/>
            <p:cNvGraphicFramePr>
              <a:graphicFrameLocks noChangeAspect="1"/>
            </p:cNvGraphicFramePr>
            <p:nvPr/>
          </p:nvGraphicFramePr>
          <p:xfrm>
            <a:off x="4872038" y="4191000"/>
            <a:ext cx="1889125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371600" imgH="254000" progId="Equation.DSMT4">
                    <p:embed/>
                  </p:oleObj>
                </mc:Choice>
                <mc:Fallback>
                  <p:oleObj name="Equation" r:id="rId13" imgW="1371600" imgH="254000" progId="Equation.DSMT4">
                    <p:embed/>
                    <p:pic>
                      <p:nvPicPr>
                        <p:cNvPr id="0" name="Picture 7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2038" y="4191000"/>
                          <a:ext cx="1889125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traight Arrow Connector 30"/>
            <p:cNvCxnSpPr/>
            <p:nvPr/>
          </p:nvCxnSpPr>
          <p:spPr bwMode="auto">
            <a:xfrm flipV="1">
              <a:off x="1423058" y="2509156"/>
              <a:ext cx="0" cy="533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539695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3871014"/>
                </p:ext>
              </p:extLst>
            </p:nvPr>
          </p:nvGraphicFramePr>
          <p:xfrm>
            <a:off x="1336528" y="2211850"/>
            <a:ext cx="168275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52268" imgH="164957" progId="Equation.DSMT4">
                    <p:embed/>
                  </p:oleObj>
                </mc:Choice>
                <mc:Fallback>
                  <p:oleObj name="Equation" r:id="rId15" imgW="152268" imgH="164957" progId="Equation.DSMT4">
                    <p:embed/>
                    <p:pic>
                      <p:nvPicPr>
                        <p:cNvPr id="0" name="Picture 7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6528" y="2211850"/>
                          <a:ext cx="168275" cy="20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" name="Straight Arrow Connector 33"/>
            <p:cNvCxnSpPr/>
            <p:nvPr/>
          </p:nvCxnSpPr>
          <p:spPr bwMode="auto">
            <a:xfrm>
              <a:off x="1423058" y="4332516"/>
              <a:ext cx="438402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539696" name="Object 48"/>
            <p:cNvGraphicFramePr>
              <a:graphicFrameLocks noChangeAspect="1"/>
            </p:cNvGraphicFramePr>
            <p:nvPr/>
          </p:nvGraphicFramePr>
          <p:xfrm>
            <a:off x="2020109" y="4243180"/>
            <a:ext cx="153987" cy="17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39700" imgH="139700" progId="Equation.DSMT4">
                    <p:embed/>
                  </p:oleObj>
                </mc:Choice>
                <mc:Fallback>
                  <p:oleObj name="Equation" r:id="rId17" imgW="139700" imgH="139700" progId="Equation.DSMT4">
                    <p:embed/>
                    <p:pic>
                      <p:nvPicPr>
                        <p:cNvPr id="0" name="Picture 7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0109" y="4243180"/>
                          <a:ext cx="153987" cy="171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3969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68688"/>
              </p:ext>
            </p:extLst>
          </p:nvPr>
        </p:nvGraphicFramePr>
        <p:xfrm>
          <a:off x="1075599" y="5874250"/>
          <a:ext cx="73120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746500" imgH="254000" progId="Equation.DSMT4">
                  <p:embed/>
                </p:oleObj>
              </mc:Choice>
              <mc:Fallback>
                <p:oleObj name="Equation" r:id="rId19" imgW="3746500" imgH="254000" progId="Equation.DSMT4">
                  <p:embed/>
                  <p:pic>
                    <p:nvPicPr>
                      <p:cNvPr id="0" name="Picture 7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599" y="5874250"/>
                        <a:ext cx="7312025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43742" y="5175614"/>
            <a:ext cx="3705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Green’s function problem: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05762"/>
              </p:ext>
            </p:extLst>
          </p:nvPr>
        </p:nvGraphicFramePr>
        <p:xfrm>
          <a:off x="6217784" y="4787809"/>
          <a:ext cx="1628638" cy="70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79280" imgH="469800" progId="Equation.DSMT4">
                  <p:embed/>
                </p:oleObj>
              </mc:Choice>
              <mc:Fallback>
                <p:oleObj name="Equation" r:id="rId21" imgW="10792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217784" y="4787809"/>
                        <a:ext cx="1628638" cy="70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87825" y="1066796"/>
            <a:ext cx="5873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An illustration of the Green’s function (for </a:t>
            </a:r>
            <a:r>
              <a:rPr lang="en-US" sz="2000" u="sng" dirty="0">
                <a:solidFill>
                  <a:schemeClr val="bg1"/>
                </a:solidFill>
              </a:rPr>
              <a:t>voltage</a:t>
            </a:r>
            <a:r>
              <a:rPr lang="en-US" sz="2000" dirty="0">
                <a:solidFill>
                  <a:schemeClr val="bg1"/>
                </a:solidFill>
              </a:rPr>
              <a:t>):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293914" y="0"/>
            <a:ext cx="863237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Application: Transmission Line (cont.)</a:t>
            </a: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226624"/>
              </p:ext>
            </p:extLst>
          </p:nvPr>
        </p:nvGraphicFramePr>
        <p:xfrm>
          <a:off x="2273300" y="5235575"/>
          <a:ext cx="3179763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6920" imgH="469800" progId="Equation.DSMT4">
                  <p:embed/>
                </p:oleObj>
              </mc:Choice>
              <mc:Fallback>
                <p:oleObj name="Equation" r:id="rId3" imgW="1726920" imgH="469800" progId="Equation.DSMT4">
                  <p:embed/>
                  <p:pic>
                    <p:nvPicPr>
                      <p:cNvPr id="0" name="Picture 6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5235575"/>
                        <a:ext cx="3179763" cy="9604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93914" y="4534146"/>
            <a:ext cx="827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total voltage due to the </a:t>
            </a:r>
            <a:r>
              <a:rPr lang="en-US" sz="2000" u="sng" dirty="0">
                <a:solidFill>
                  <a:schemeClr val="bg1"/>
                </a:solidFill>
              </a:rPr>
              <a:t>distributed</a:t>
            </a:r>
            <a:r>
              <a:rPr lang="en-US" sz="2000" dirty="0">
                <a:solidFill>
                  <a:schemeClr val="bg1"/>
                </a:solidFill>
              </a:rPr>
              <a:t> current source (surface current) is then: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88798" y="2133597"/>
            <a:ext cx="6935107" cy="2024746"/>
            <a:chOff x="1121456" y="2133597"/>
            <a:chExt cx="6935107" cy="2024746"/>
          </a:xfrm>
        </p:grpSpPr>
        <p:sp>
          <p:nvSpPr>
            <p:cNvPr id="138" name="AutoShape 134"/>
            <p:cNvSpPr>
              <a:spLocks noChangeArrowheads="1"/>
            </p:cNvSpPr>
            <p:nvPr/>
          </p:nvSpPr>
          <p:spPr bwMode="auto">
            <a:xfrm rot="5400000">
              <a:off x="4475843" y="143067"/>
              <a:ext cx="203200" cy="6502400"/>
            </a:xfrm>
            <a:prstGeom prst="can">
              <a:avLst>
                <a:gd name="adj" fmla="val 64593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AutoShape 135"/>
            <p:cNvSpPr>
              <a:spLocks noChangeArrowheads="1"/>
            </p:cNvSpPr>
            <p:nvPr/>
          </p:nvSpPr>
          <p:spPr bwMode="auto">
            <a:xfrm rot="5400000">
              <a:off x="4494893" y="-539749"/>
              <a:ext cx="177800" cy="6515100"/>
            </a:xfrm>
            <a:prstGeom prst="can">
              <a:avLst>
                <a:gd name="adj" fmla="val 73964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Text Box 140"/>
            <p:cNvSpPr txBox="1">
              <a:spLocks noChangeArrowheads="1"/>
            </p:cNvSpPr>
            <p:nvPr/>
          </p:nvSpPr>
          <p:spPr bwMode="auto">
            <a:xfrm>
              <a:off x="2569347" y="2732542"/>
              <a:ext cx="319318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45" name="Text Box 141"/>
            <p:cNvSpPr txBox="1">
              <a:spLocks noChangeArrowheads="1"/>
            </p:cNvSpPr>
            <p:nvPr/>
          </p:nvSpPr>
          <p:spPr bwMode="auto">
            <a:xfrm>
              <a:off x="2600192" y="2999242"/>
              <a:ext cx="32573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3300"/>
                  </a:solidFill>
                </a:rPr>
                <a:t>- </a:t>
              </a:r>
            </a:p>
          </p:txBody>
        </p:sp>
        <p:graphicFrame>
          <p:nvGraphicFramePr>
            <p:cNvPr id="14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05918"/>
                </p:ext>
              </p:extLst>
            </p:nvPr>
          </p:nvGraphicFramePr>
          <p:xfrm>
            <a:off x="2964037" y="2873375"/>
            <a:ext cx="1433513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94838" imgH="304668" progId="Equation.DSMT4">
                    <p:embed/>
                  </p:oleObj>
                </mc:Choice>
                <mc:Fallback>
                  <p:oleObj name="Equation" r:id="rId5" imgW="1294838" imgH="304668" progId="Equation.DSMT4">
                    <p:embed/>
                    <p:pic>
                      <p:nvPicPr>
                        <p:cNvPr id="0" name="Picture 6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4037" y="2873375"/>
                          <a:ext cx="1433513" cy="37306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6828" name="Object 1031"/>
            <p:cNvGraphicFramePr>
              <a:graphicFrameLocks noChangeAspect="1"/>
            </p:cNvGraphicFramePr>
            <p:nvPr/>
          </p:nvGraphicFramePr>
          <p:xfrm>
            <a:off x="6355444" y="3654879"/>
            <a:ext cx="655638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80835" imgH="165028" progId="Equation.DSMT4">
                    <p:embed/>
                  </p:oleObj>
                </mc:Choice>
                <mc:Fallback>
                  <p:oleObj name="Equation" r:id="rId7" imgW="380835" imgH="165028" progId="Equation.DSMT4">
                    <p:embed/>
                    <p:pic>
                      <p:nvPicPr>
                        <p:cNvPr id="0" name="Picture 6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5444" y="3654879"/>
                          <a:ext cx="655638" cy="280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traight Connector 30"/>
            <p:cNvCxnSpPr/>
            <p:nvPr/>
          </p:nvCxnSpPr>
          <p:spPr bwMode="auto">
            <a:xfrm flipH="1">
              <a:off x="6172069" y="3047996"/>
              <a:ext cx="2" cy="111034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5" name="Line 138"/>
            <p:cNvSpPr>
              <a:spLocks noChangeShapeType="1"/>
            </p:cNvSpPr>
            <p:nvPr/>
          </p:nvSpPr>
          <p:spPr bwMode="auto">
            <a:xfrm>
              <a:off x="3805265" y="2705101"/>
              <a:ext cx="7747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6" name="Object 1"/>
            <p:cNvGraphicFramePr>
              <a:graphicFrameLocks noChangeAspect="1"/>
            </p:cNvGraphicFramePr>
            <p:nvPr/>
          </p:nvGraphicFramePr>
          <p:xfrm>
            <a:off x="3645584" y="2133597"/>
            <a:ext cx="498849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18918" imgH="304668" progId="Equation.DSMT4">
                    <p:embed/>
                  </p:oleObj>
                </mc:Choice>
                <mc:Fallback>
                  <p:oleObj name="Equation" r:id="rId9" imgW="418918" imgH="304668" progId="Equation.DSMT4">
                    <p:embed/>
                    <p:pic>
                      <p:nvPicPr>
                        <p:cNvPr id="0" name="Picture 6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5584" y="2133597"/>
                          <a:ext cx="498849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Straight Connector 38"/>
            <p:cNvCxnSpPr/>
            <p:nvPr/>
          </p:nvCxnSpPr>
          <p:spPr bwMode="auto">
            <a:xfrm flipH="1">
              <a:off x="7795983" y="2699656"/>
              <a:ext cx="9072" cy="7493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1349822" y="2721426"/>
              <a:ext cx="10897" cy="7293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30" name="Object 2"/>
            <p:cNvGraphicFramePr>
              <a:graphicFrameLocks noChangeAspect="1"/>
            </p:cNvGraphicFramePr>
            <p:nvPr/>
          </p:nvGraphicFramePr>
          <p:xfrm>
            <a:off x="1121456" y="2183947"/>
            <a:ext cx="492125" cy="24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44307" imgH="203112" progId="Equation.DSMT4">
                    <p:embed/>
                  </p:oleObj>
                </mc:Choice>
                <mc:Fallback>
                  <p:oleObj name="Equation" r:id="rId11" imgW="444307" imgH="203112" progId="Equation.DSMT4">
                    <p:embed/>
                    <p:pic>
                      <p:nvPicPr>
                        <p:cNvPr id="0" name="Picture 6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1456" y="2183947"/>
                          <a:ext cx="492125" cy="249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6833" name="Object 2"/>
            <p:cNvGraphicFramePr>
              <a:graphicFrameLocks noChangeAspect="1"/>
            </p:cNvGraphicFramePr>
            <p:nvPr/>
          </p:nvGraphicFramePr>
          <p:xfrm>
            <a:off x="7564438" y="2166938"/>
            <a:ext cx="492125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44114" imgH="215713" progId="Equation.DSMT4">
                    <p:embed/>
                  </p:oleObj>
                </mc:Choice>
                <mc:Fallback>
                  <p:oleObj name="Equation" r:id="rId13" imgW="444114" imgH="215713" progId="Equation.DSMT4">
                    <p:embed/>
                    <p:pic>
                      <p:nvPicPr>
                        <p:cNvPr id="0" name="Picture 6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4438" y="2166938"/>
                          <a:ext cx="492125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" name="Straight Arrow Connector 33"/>
            <p:cNvCxnSpPr/>
            <p:nvPr/>
          </p:nvCxnSpPr>
          <p:spPr bwMode="auto">
            <a:xfrm flipV="1">
              <a:off x="6172200" y="2917372"/>
              <a:ext cx="0" cy="31568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6176962" y="2808510"/>
              <a:ext cx="0" cy="4789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546835" name="Object 19"/>
            <p:cNvGraphicFramePr>
              <a:graphicFrameLocks noChangeAspect="1"/>
            </p:cNvGraphicFramePr>
            <p:nvPr/>
          </p:nvGraphicFramePr>
          <p:xfrm>
            <a:off x="5268687" y="2891517"/>
            <a:ext cx="712333" cy="364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495085" imgH="228501" progId="Equation.DSMT4">
                    <p:embed/>
                  </p:oleObj>
                </mc:Choice>
                <mc:Fallback>
                  <p:oleObj name="Equation" r:id="rId15" imgW="495085" imgH="228501" progId="Equation.DSMT4">
                    <p:embed/>
                    <p:pic>
                      <p:nvPicPr>
                        <p:cNvPr id="0" name="Picture 6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8687" y="2891517"/>
                          <a:ext cx="712333" cy="364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68083" y="4114795"/>
            <a:ext cx="7228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Take the derivative of the first and substitute from the second: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48872" name="Object 8"/>
          <p:cNvGraphicFramePr>
            <a:graphicFrameLocks noChangeAspect="1"/>
          </p:cNvGraphicFramePr>
          <p:nvPr/>
        </p:nvGraphicFramePr>
        <p:xfrm>
          <a:off x="2430463" y="1774825"/>
          <a:ext cx="2332037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0948" imgH="812447" progId="Equation.DSMT4">
                  <p:embed/>
                </p:oleObj>
              </mc:Choice>
              <mc:Fallback>
                <p:oleObj name="Equation" r:id="rId3" imgW="1040948" imgH="812447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1774825"/>
                        <a:ext cx="2332037" cy="18018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98715" y="1121228"/>
            <a:ext cx="589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Telegrapher’s equations for a </a:t>
            </a:r>
            <a:r>
              <a:rPr lang="en-US" u="sng" dirty="0">
                <a:solidFill>
                  <a:schemeClr val="bg1"/>
                </a:solidFill>
              </a:rPr>
              <a:t>distributed current source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11909" y="2828307"/>
            <a:ext cx="27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(Please see Appendix A.)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93914" y="0"/>
            <a:ext cx="863237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Application: Transmission Line (cont.)</a:t>
            </a:r>
          </a:p>
        </p:txBody>
      </p:sp>
      <p:graphicFrame>
        <p:nvGraphicFramePr>
          <p:cNvPr id="548875" name="Object 11"/>
          <p:cNvGraphicFramePr>
            <a:graphicFrameLocks noChangeAspect="1"/>
          </p:cNvGraphicFramePr>
          <p:nvPr/>
        </p:nvGraphicFramePr>
        <p:xfrm>
          <a:off x="2314575" y="4629150"/>
          <a:ext cx="3582988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38300" imgH="419100" progId="Equation.DSMT4">
                  <p:embed/>
                </p:oleObj>
              </mc:Choice>
              <mc:Fallback>
                <p:oleObj name="Equation" r:id="rId5" imgW="1638300" imgH="419100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5" y="4629150"/>
                        <a:ext cx="3582988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95550" y="6124575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Note: 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  <a:latin typeface="+mn-lt"/>
              </a:rPr>
              <a:t>j</a:t>
            </a:r>
            <a:r>
              <a:rPr lang="en-US" dirty="0">
                <a:solidFill>
                  <a:schemeClr val="bg2"/>
                </a:solidFill>
              </a:rPr>
              <a:t> is used instead of </a:t>
            </a:r>
            <a:r>
              <a:rPr lang="en-US" i="1" dirty="0" err="1">
                <a:solidFill>
                  <a:schemeClr val="bg2"/>
                </a:solidFill>
                <a:latin typeface="+mn-lt"/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here.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3272" y="2149433"/>
            <a:ext cx="2475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  <a:latin typeface="+mn-lt"/>
              </a:rPr>
              <a:t>L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 =</a:t>
            </a:r>
            <a:r>
              <a:rPr lang="en-US" dirty="0">
                <a:solidFill>
                  <a:schemeClr val="bg2"/>
                </a:solidFill>
              </a:rPr>
              <a:t> inductance/meter</a:t>
            </a:r>
          </a:p>
          <a:p>
            <a:pPr lvl="0"/>
            <a:r>
              <a:rPr lang="en-US" i="1" dirty="0">
                <a:solidFill>
                  <a:srgbClr val="000000"/>
                </a:solidFill>
                <a:latin typeface="Times New Roman"/>
              </a:rPr>
              <a:t>C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=</a:t>
            </a:r>
            <a:r>
              <a:rPr lang="en-US" dirty="0">
                <a:solidFill>
                  <a:srgbClr val="000000"/>
                </a:solidFill>
              </a:rPr>
              <a:t> capacitance/meter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676522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Green’s Functions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" name="Picture 61" descr="George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572" y="3259590"/>
            <a:ext cx="2271032" cy="248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125" name="Picture 5" descr="http://upload.wikimedia.org/wikipedia/commons/e/e6/Green%27s_windmi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1958" y="3258459"/>
            <a:ext cx="3311070" cy="248330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886200" y="5856516"/>
            <a:ext cx="4680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Green's Mill in </a:t>
            </a:r>
            <a:r>
              <a:rPr lang="en-US" sz="1400" dirty="0" err="1">
                <a:solidFill>
                  <a:schemeClr val="bg2"/>
                </a:solidFill>
              </a:rPr>
              <a:t>Sneinton</a:t>
            </a:r>
            <a:r>
              <a:rPr lang="en-US" sz="1400" dirty="0">
                <a:solidFill>
                  <a:schemeClr val="bg2"/>
                </a:solidFill>
              </a:rPr>
              <a:t> (Nottingham), England, the mill owned by Green's father. The mill was renovated in 1986 and is now a science centre.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282" y="5856514"/>
            <a:ext cx="2438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George Green (1793-1841)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8135" y="952499"/>
            <a:ext cx="8514608" cy="203132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25425" indent="-225425"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</a:rPr>
              <a:t>The Green's function method is a powerful and systematic method for determining a solution to a problem with a known forcing function on the </a:t>
            </a:r>
            <a:r>
              <a:rPr lang="en-US" dirty="0" err="1">
                <a:solidFill>
                  <a:schemeClr val="bg2"/>
                </a:solidFill>
              </a:rPr>
              <a:t>RHS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</a:rPr>
              <a:t> The Green’s function is the solution to a “point” or “impulse” forcing function. 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bg2"/>
              </a:solidFill>
            </a:endParaRPr>
          </a:p>
          <a:p>
            <a:pPr marL="231775" indent="-231775"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</a:rPr>
              <a:t> It is similar to the idea of an “impulse response” in circuit theory (where we deal with time instead of space).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82483" y="89262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49893" name="Object 9"/>
          <p:cNvGraphicFramePr>
            <a:graphicFrameLocks noChangeAspect="1"/>
          </p:cNvGraphicFramePr>
          <p:nvPr/>
        </p:nvGraphicFramePr>
        <p:xfrm>
          <a:off x="2965904" y="5924552"/>
          <a:ext cx="16779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8975" imgH="253890" progId="Equation.DSMT4">
                  <p:embed/>
                </p:oleObj>
              </mc:Choice>
              <mc:Fallback>
                <p:oleObj name="Equation" r:id="rId3" imgW="748975" imgH="253890" progId="Equation.DSMT4">
                  <p:embed/>
                  <p:pic>
                    <p:nvPicPr>
                      <p:cNvPr id="0" name="Picture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904" y="5924552"/>
                        <a:ext cx="1677988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61455" y="5998030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93914" y="0"/>
            <a:ext cx="863237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Application: Transmission Line (cont.)</a:t>
            </a:r>
          </a:p>
        </p:txBody>
      </p:sp>
      <p:graphicFrame>
        <p:nvGraphicFramePr>
          <p:cNvPr id="549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199074"/>
              </p:ext>
            </p:extLst>
          </p:nvPr>
        </p:nvGraphicFramePr>
        <p:xfrm>
          <a:off x="2720975" y="1350963"/>
          <a:ext cx="37750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26920" imgH="419040" progId="Equation.DSMT4">
                  <p:embed/>
                </p:oleObj>
              </mc:Choice>
              <mc:Fallback>
                <p:oleObj name="Equation" r:id="rId5" imgW="1726920" imgH="419040" progId="Equation.DSMT4">
                  <p:embed/>
                  <p:pic>
                    <p:nvPicPr>
                      <p:cNvPr id="0" name="Picture 3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1350963"/>
                        <a:ext cx="377507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265559"/>
              </p:ext>
            </p:extLst>
          </p:nvPr>
        </p:nvGraphicFramePr>
        <p:xfrm>
          <a:off x="2125663" y="2813050"/>
          <a:ext cx="48133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61960" imgH="507960" progId="Equation.DSMT4">
                  <p:embed/>
                </p:oleObj>
              </mc:Choice>
              <mc:Fallback>
                <p:oleObj name="Equation" r:id="rId7" imgW="2361960" imgH="507960" progId="Equation.DSMT4">
                  <p:embed/>
                  <p:pic>
                    <p:nvPicPr>
                      <p:cNvPr id="0" name="Picture 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2813050"/>
                        <a:ext cx="4813300" cy="10366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59658" y="221588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or</a:t>
            </a:r>
          </a:p>
        </p:txBody>
      </p:sp>
      <p:graphicFrame>
        <p:nvGraphicFramePr>
          <p:cNvPr id="549899" name="Object 11"/>
          <p:cNvGraphicFramePr>
            <a:graphicFrameLocks noChangeAspect="1"/>
          </p:cNvGraphicFramePr>
          <p:nvPr/>
        </p:nvGraphicFramePr>
        <p:xfrm>
          <a:off x="1770970" y="4624062"/>
          <a:ext cx="5468030" cy="928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844800" imgH="482600" progId="Equation.DSMT4">
                  <p:embed/>
                </p:oleObj>
              </mc:Choice>
              <mc:Fallback>
                <p:oleObj name="Equation" r:id="rId9" imgW="2844800" imgH="482600" progId="Equation.DSMT4">
                  <p:embed/>
                  <p:pic>
                    <p:nvPicPr>
                      <p:cNvPr id="0" name="Picture 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970" y="4624062"/>
                        <a:ext cx="5468030" cy="92855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20486" y="4027714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Therefore: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93914" y="0"/>
            <a:ext cx="863237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Application: Transmission Line (cont.)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2480761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Compare with:</a:t>
            </a:r>
          </a:p>
        </p:txBody>
      </p:sp>
      <p:graphicFrame>
        <p:nvGraphicFramePr>
          <p:cNvPr id="6256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432894"/>
              </p:ext>
            </p:extLst>
          </p:nvPr>
        </p:nvGraphicFramePr>
        <p:xfrm>
          <a:off x="1438275" y="3159985"/>
          <a:ext cx="58880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8000" imgH="469900" progId="Equation.DSMT4">
                  <p:embed/>
                </p:oleObj>
              </mc:Choice>
              <mc:Fallback>
                <p:oleObj name="Equation" r:id="rId3" imgW="3048000" imgH="469900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3159985"/>
                        <a:ext cx="588803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607079"/>
              </p:ext>
            </p:extLst>
          </p:nvPr>
        </p:nvGraphicFramePr>
        <p:xfrm>
          <a:off x="2073275" y="1103313"/>
          <a:ext cx="4813300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61960" imgH="507960" progId="Equation.DSMT4">
                  <p:embed/>
                </p:oleObj>
              </mc:Choice>
              <mc:Fallback>
                <p:oleObj name="Equation" r:id="rId5" imgW="2361960" imgH="50796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1103313"/>
                        <a:ext cx="4813300" cy="10366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45029" y="4581703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Therefore:</a:t>
            </a:r>
          </a:p>
        </p:txBody>
      </p:sp>
      <p:graphicFrame>
        <p:nvGraphicFramePr>
          <p:cNvPr id="6256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159333"/>
              </p:ext>
            </p:extLst>
          </p:nvPr>
        </p:nvGraphicFramePr>
        <p:xfrm>
          <a:off x="1203325" y="5187950"/>
          <a:ext cx="65516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90840" imgH="253800" progId="Equation.DSMT4">
                  <p:embed/>
                </p:oleObj>
              </mc:Choice>
              <mc:Fallback>
                <p:oleObj name="Equation" r:id="rId7" imgW="3390840" imgH="25380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5187950"/>
                        <a:ext cx="6551613" cy="4889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1690" y="6068934"/>
            <a:ext cx="8256820" cy="64633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Note:</a:t>
            </a:r>
            <a:r>
              <a:rPr lang="en-US" sz="1200" dirty="0">
                <a:solidFill>
                  <a:schemeClr val="bg2"/>
                </a:solidFill>
              </a:rPr>
              <a:t> The self-</a:t>
            </a:r>
            <a:r>
              <a:rPr lang="en-US" sz="1200" dirty="0" err="1">
                <a:solidFill>
                  <a:schemeClr val="bg2"/>
                </a:solidFill>
              </a:rPr>
              <a:t>adjoint</a:t>
            </a:r>
            <a:r>
              <a:rPr lang="en-US" sz="1200" dirty="0">
                <a:solidFill>
                  <a:schemeClr val="bg2"/>
                </a:solidFill>
              </a:rPr>
              <a:t> property required the operator to be real, which is not the case here since </a:t>
            </a:r>
            <a:r>
              <a:rPr lang="en-US" sz="1200" i="1" dirty="0">
                <a:solidFill>
                  <a:schemeClr val="bg2"/>
                </a:solidFill>
                <a:latin typeface="+mn-lt"/>
              </a:rPr>
              <a:t>w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(</a:t>
            </a:r>
            <a:r>
              <a:rPr lang="en-US" sz="1200" i="1" dirty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200" dirty="0">
                <a:solidFill>
                  <a:schemeClr val="bg2"/>
                </a:solidFill>
              </a:rPr>
              <a:t>) is not real. However, we can multiply both sides of the equation by </a:t>
            </a:r>
            <a:r>
              <a:rPr lang="en-US" sz="1200" i="1" dirty="0">
                <a:solidFill>
                  <a:schemeClr val="bg2"/>
                </a:solidFill>
                <a:latin typeface="+mn-lt"/>
              </a:rPr>
              <a:t>j</a:t>
            </a:r>
            <a:r>
              <a:rPr lang="en-US" sz="1200" dirty="0">
                <a:solidFill>
                  <a:schemeClr val="bg2"/>
                </a:solidFill>
              </a:rPr>
              <a:t> to make the operator real, and then divide the final answer by </a:t>
            </a:r>
            <a:r>
              <a:rPr lang="en-US" sz="1200" i="1" dirty="0">
                <a:solidFill>
                  <a:schemeClr val="bg2"/>
                </a:solidFill>
                <a:latin typeface="+mn-lt"/>
              </a:rPr>
              <a:t>j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2"/>
                </a:solidFill>
              </a:rPr>
              <a:t>at the end. This process does not affect the final result, so it is not done here.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293914" y="0"/>
            <a:ext cx="863237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Application: Transmission Line (cont.)</a:t>
            </a:r>
          </a:p>
        </p:txBody>
      </p:sp>
      <p:graphicFrame>
        <p:nvGraphicFramePr>
          <p:cNvPr id="550934" name="Object 5"/>
          <p:cNvGraphicFramePr>
            <a:graphicFrameLocks noChangeAspect="1"/>
          </p:cNvGraphicFramePr>
          <p:nvPr/>
        </p:nvGraphicFramePr>
        <p:xfrm>
          <a:off x="1179976" y="4745038"/>
          <a:ext cx="38957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39900" imgH="254000" progId="Equation.DSMT4">
                  <p:embed/>
                </p:oleObj>
              </mc:Choice>
              <mc:Fallback>
                <p:oleObj name="Equation" r:id="rId3" imgW="1739900" imgH="254000" progId="Equation.DSMT4">
                  <p:embed/>
                  <p:pic>
                    <p:nvPicPr>
                      <p:cNvPr id="0" name="Picture 7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976" y="4745038"/>
                        <a:ext cx="3895725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35" name="Object 6"/>
          <p:cNvGraphicFramePr>
            <a:graphicFrameLocks noChangeAspect="1"/>
          </p:cNvGraphicFramePr>
          <p:nvPr/>
        </p:nvGraphicFramePr>
        <p:xfrm>
          <a:off x="1122595" y="5466670"/>
          <a:ext cx="47767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279400" progId="Equation.DSMT4">
                  <p:embed/>
                </p:oleObj>
              </mc:Choice>
              <mc:Fallback>
                <p:oleObj name="Equation" r:id="rId5" imgW="2133600" imgH="279400" progId="Equation.DSMT4">
                  <p:embed/>
                  <p:pic>
                    <p:nvPicPr>
                      <p:cNvPr id="0" name="Picture 7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595" y="5466670"/>
                        <a:ext cx="4776788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59229" y="4125685"/>
            <a:ext cx="6296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general solution of the homogeneous equation 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0742" y="1055912"/>
            <a:ext cx="2558143" cy="40011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Method 1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001713" y="1937647"/>
            <a:ext cx="6935107" cy="2024746"/>
            <a:chOff x="1121456" y="1894105"/>
            <a:chExt cx="6935107" cy="2024746"/>
          </a:xfrm>
        </p:grpSpPr>
        <p:sp>
          <p:nvSpPr>
            <p:cNvPr id="30" name="AutoShape 134"/>
            <p:cNvSpPr>
              <a:spLocks noChangeArrowheads="1"/>
            </p:cNvSpPr>
            <p:nvPr/>
          </p:nvSpPr>
          <p:spPr bwMode="auto">
            <a:xfrm rot="5400000">
              <a:off x="4475843" y="-96425"/>
              <a:ext cx="203200" cy="6502400"/>
            </a:xfrm>
            <a:prstGeom prst="can">
              <a:avLst>
                <a:gd name="adj" fmla="val 64593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35"/>
            <p:cNvSpPr>
              <a:spLocks noChangeArrowheads="1"/>
            </p:cNvSpPr>
            <p:nvPr/>
          </p:nvSpPr>
          <p:spPr bwMode="auto">
            <a:xfrm rot="5400000">
              <a:off x="4494893" y="-779241"/>
              <a:ext cx="177800" cy="6515100"/>
            </a:xfrm>
            <a:prstGeom prst="can">
              <a:avLst>
                <a:gd name="adj" fmla="val 73964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40"/>
            <p:cNvSpPr txBox="1">
              <a:spLocks noChangeArrowheads="1"/>
            </p:cNvSpPr>
            <p:nvPr/>
          </p:nvSpPr>
          <p:spPr bwMode="auto">
            <a:xfrm>
              <a:off x="2398750" y="2493050"/>
              <a:ext cx="319318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33" name="Text Box 141"/>
            <p:cNvSpPr txBox="1">
              <a:spLocks noChangeArrowheads="1"/>
            </p:cNvSpPr>
            <p:nvPr/>
          </p:nvSpPr>
          <p:spPr bwMode="auto">
            <a:xfrm>
              <a:off x="2422773" y="2759750"/>
              <a:ext cx="32573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3300"/>
                  </a:solidFill>
                </a:rPr>
                <a:t>- </a:t>
              </a:r>
            </a:p>
          </p:txBody>
        </p:sp>
        <p:graphicFrame>
          <p:nvGraphicFramePr>
            <p:cNvPr id="3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071818"/>
                </p:ext>
              </p:extLst>
            </p:nvPr>
          </p:nvGraphicFramePr>
          <p:xfrm>
            <a:off x="2772321" y="2637951"/>
            <a:ext cx="14319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94838" imgH="304668" progId="Equation.DSMT4">
                    <p:embed/>
                  </p:oleObj>
                </mc:Choice>
                <mc:Fallback>
                  <p:oleObj name="Equation" r:id="rId7" imgW="1294838" imgH="304668" progId="Equation.DSMT4">
                    <p:embed/>
                    <p:pic>
                      <p:nvPicPr>
                        <p:cNvPr id="0" name="Picture 7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2321" y="2637951"/>
                          <a:ext cx="1431925" cy="37306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031"/>
            <p:cNvGraphicFramePr>
              <a:graphicFrameLocks noChangeAspect="1"/>
            </p:cNvGraphicFramePr>
            <p:nvPr/>
          </p:nvGraphicFramePr>
          <p:xfrm>
            <a:off x="6355444" y="3415387"/>
            <a:ext cx="655638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80835" imgH="165028" progId="Equation.DSMT4">
                    <p:embed/>
                  </p:oleObj>
                </mc:Choice>
                <mc:Fallback>
                  <p:oleObj name="Equation" r:id="rId9" imgW="380835" imgH="165028" progId="Equation.DSMT4">
                    <p:embed/>
                    <p:pic>
                      <p:nvPicPr>
                        <p:cNvPr id="0" name="Picture 7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5444" y="3415387"/>
                          <a:ext cx="655638" cy="280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Straight Connector 36"/>
            <p:cNvCxnSpPr/>
            <p:nvPr/>
          </p:nvCxnSpPr>
          <p:spPr bwMode="auto">
            <a:xfrm flipH="1">
              <a:off x="6172069" y="2808504"/>
              <a:ext cx="2" cy="111034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8" name="Line 138"/>
            <p:cNvSpPr>
              <a:spLocks noChangeShapeType="1"/>
            </p:cNvSpPr>
            <p:nvPr/>
          </p:nvSpPr>
          <p:spPr bwMode="auto">
            <a:xfrm>
              <a:off x="3805265" y="2465609"/>
              <a:ext cx="7747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3645584" y="1894105"/>
            <a:ext cx="498849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18918" imgH="304668" progId="Equation.DSMT4">
                    <p:embed/>
                  </p:oleObj>
                </mc:Choice>
                <mc:Fallback>
                  <p:oleObj name="Equation" r:id="rId11" imgW="418918" imgH="304668" progId="Equation.DSMT4">
                    <p:embed/>
                    <p:pic>
                      <p:nvPicPr>
                        <p:cNvPr id="0" name="Picture 7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5584" y="1894105"/>
                          <a:ext cx="498849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Connector 39"/>
            <p:cNvCxnSpPr/>
            <p:nvPr/>
          </p:nvCxnSpPr>
          <p:spPr bwMode="auto">
            <a:xfrm flipH="1">
              <a:off x="7795983" y="2460164"/>
              <a:ext cx="9072" cy="7493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1349822" y="2481934"/>
              <a:ext cx="10897" cy="7293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1121456" y="1944455"/>
            <a:ext cx="492125" cy="24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44307" imgH="203112" progId="Equation.DSMT4">
                    <p:embed/>
                  </p:oleObj>
                </mc:Choice>
                <mc:Fallback>
                  <p:oleObj name="Equation" r:id="rId13" imgW="444307" imgH="203112" progId="Equation.DSMT4">
                    <p:embed/>
                    <p:pic>
                      <p:nvPicPr>
                        <p:cNvPr id="0" name="Picture 7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1456" y="1944455"/>
                          <a:ext cx="492125" cy="249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7564438" y="1927446"/>
            <a:ext cx="492125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444114" imgH="215713" progId="Equation.DSMT4">
                    <p:embed/>
                  </p:oleObj>
                </mc:Choice>
                <mc:Fallback>
                  <p:oleObj name="Equation" r:id="rId15" imgW="444114" imgH="215713" progId="Equation.DSMT4">
                    <p:embed/>
                    <p:pic>
                      <p:nvPicPr>
                        <p:cNvPr id="0" name="Picture 7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4438" y="1927446"/>
                          <a:ext cx="492125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Straight Arrow Connector 43"/>
            <p:cNvCxnSpPr/>
            <p:nvPr/>
          </p:nvCxnSpPr>
          <p:spPr bwMode="auto">
            <a:xfrm flipV="1">
              <a:off x="6172200" y="2677880"/>
              <a:ext cx="0" cy="31568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6172202" y="2569018"/>
              <a:ext cx="0" cy="4789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550944" name="Object 32"/>
            <p:cNvGraphicFramePr>
              <a:graphicFrameLocks noChangeAspect="1"/>
            </p:cNvGraphicFramePr>
            <p:nvPr/>
          </p:nvGraphicFramePr>
          <p:xfrm>
            <a:off x="6321425" y="2664052"/>
            <a:ext cx="371475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15619" imgH="164885" progId="Equation.DSMT4">
                    <p:embed/>
                  </p:oleObj>
                </mc:Choice>
                <mc:Fallback>
                  <p:oleObj name="Equation" r:id="rId17" imgW="215619" imgH="164885" progId="Equation.DSMT4">
                    <p:embed/>
                    <p:pic>
                      <p:nvPicPr>
                        <p:cNvPr id="0" name="Picture 7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1425" y="2664052"/>
                          <a:ext cx="371475" cy="280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50945" name="Object 33"/>
          <p:cNvGraphicFramePr>
            <a:graphicFrameLocks noChangeAspect="1"/>
          </p:cNvGraphicFramePr>
          <p:nvPr/>
        </p:nvGraphicFramePr>
        <p:xfrm>
          <a:off x="6691875" y="5185726"/>
          <a:ext cx="1692112" cy="76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27100" imgH="419100" progId="Equation.DSMT4">
                  <p:embed/>
                </p:oleObj>
              </mc:Choice>
              <mc:Fallback>
                <p:oleObj name="Equation" r:id="rId19" imgW="927100" imgH="419100" progId="Equation.DSMT4">
                  <p:embed/>
                  <p:pic>
                    <p:nvPicPr>
                      <p:cNvPr id="0" name="Picture 7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875" y="5185726"/>
                        <a:ext cx="1692112" cy="76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201196" y="4750128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Homogeneous equation: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293914" y="0"/>
            <a:ext cx="863237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Application: Transmission Line (cont.)</a:t>
            </a:r>
          </a:p>
        </p:txBody>
      </p:sp>
      <p:graphicFrame>
        <p:nvGraphicFramePr>
          <p:cNvPr id="550936" name="Object 24"/>
          <p:cNvGraphicFramePr>
            <a:graphicFrameLocks noChangeAspect="1"/>
          </p:cNvGraphicFramePr>
          <p:nvPr/>
        </p:nvGraphicFramePr>
        <p:xfrm>
          <a:off x="500291" y="4292910"/>
          <a:ext cx="5018766" cy="183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57500" imgH="1041400" progId="Equation.DSMT4">
                  <p:embed/>
                </p:oleObj>
              </mc:Choice>
              <mc:Fallback>
                <p:oleObj name="Equation" r:id="rId3" imgW="2857500" imgH="1041400" progId="Equation.DSMT4">
                  <p:embed/>
                  <p:pic>
                    <p:nvPicPr>
                      <p:cNvPr id="0" name="Picture 7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91" y="4292910"/>
                        <a:ext cx="5018766" cy="1830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85800" y="3559629"/>
            <a:ext cx="290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Green’s function is:</a:t>
            </a:r>
          </a:p>
        </p:txBody>
      </p:sp>
      <p:graphicFrame>
        <p:nvGraphicFramePr>
          <p:cNvPr id="590859" name="Object 5"/>
          <p:cNvGraphicFramePr>
            <a:graphicFrameLocks noChangeAspect="1"/>
          </p:cNvGraphicFramePr>
          <p:nvPr/>
        </p:nvGraphicFramePr>
        <p:xfrm>
          <a:off x="6144761" y="4544847"/>
          <a:ext cx="1932440" cy="472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28254" imgH="253890" progId="Equation.DSMT4">
                  <p:embed/>
                </p:oleObj>
              </mc:Choice>
              <mc:Fallback>
                <p:oleObj name="Equation" r:id="rId5" imgW="1028254" imgH="253890" progId="Equation.DSMT4">
                  <p:embed/>
                  <p:pic>
                    <p:nvPicPr>
                      <p:cNvPr id="0" name="Picture 7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4761" y="4544847"/>
                        <a:ext cx="1932440" cy="4727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0860" name="Object 6"/>
          <p:cNvGraphicFramePr>
            <a:graphicFrameLocks noChangeAspect="1"/>
          </p:cNvGraphicFramePr>
          <p:nvPr/>
        </p:nvGraphicFramePr>
        <p:xfrm>
          <a:off x="6129572" y="5126760"/>
          <a:ext cx="2698750" cy="53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09700" imgH="279400" progId="Equation.DSMT4">
                  <p:embed/>
                </p:oleObj>
              </mc:Choice>
              <mc:Fallback>
                <p:oleObj name="Equation" r:id="rId7" imgW="1409700" imgH="279400" progId="Equation.DSMT4">
                  <p:embed/>
                  <p:pic>
                    <p:nvPicPr>
                      <p:cNvPr id="0" name="Picture 7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572" y="5126760"/>
                        <a:ext cx="2698750" cy="5307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1121456" y="1186515"/>
            <a:ext cx="6935107" cy="2024746"/>
            <a:chOff x="1121456" y="1894105"/>
            <a:chExt cx="6935107" cy="2024746"/>
          </a:xfrm>
        </p:grpSpPr>
        <p:sp>
          <p:nvSpPr>
            <p:cNvPr id="46" name="AutoShape 134"/>
            <p:cNvSpPr>
              <a:spLocks noChangeArrowheads="1"/>
            </p:cNvSpPr>
            <p:nvPr/>
          </p:nvSpPr>
          <p:spPr bwMode="auto">
            <a:xfrm rot="5400000">
              <a:off x="4475843" y="-96425"/>
              <a:ext cx="203200" cy="6502400"/>
            </a:xfrm>
            <a:prstGeom prst="can">
              <a:avLst>
                <a:gd name="adj" fmla="val 64593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135"/>
            <p:cNvSpPr>
              <a:spLocks noChangeArrowheads="1"/>
            </p:cNvSpPr>
            <p:nvPr/>
          </p:nvSpPr>
          <p:spPr bwMode="auto">
            <a:xfrm rot="5400000">
              <a:off x="4494893" y="-779241"/>
              <a:ext cx="177800" cy="6515100"/>
            </a:xfrm>
            <a:prstGeom prst="can">
              <a:avLst>
                <a:gd name="adj" fmla="val 73964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140"/>
            <p:cNvSpPr txBox="1">
              <a:spLocks noChangeArrowheads="1"/>
            </p:cNvSpPr>
            <p:nvPr/>
          </p:nvSpPr>
          <p:spPr bwMode="auto">
            <a:xfrm>
              <a:off x="2194036" y="2493050"/>
              <a:ext cx="319318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50" name="Text Box 141"/>
            <p:cNvSpPr txBox="1">
              <a:spLocks noChangeArrowheads="1"/>
            </p:cNvSpPr>
            <p:nvPr/>
          </p:nvSpPr>
          <p:spPr bwMode="auto">
            <a:xfrm>
              <a:off x="2218057" y="2759750"/>
              <a:ext cx="32573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3300"/>
                  </a:solidFill>
                </a:rPr>
                <a:t>- </a:t>
              </a:r>
            </a:p>
          </p:txBody>
        </p:sp>
        <p:graphicFrame>
          <p:nvGraphicFramePr>
            <p:cNvPr id="5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6483692"/>
                </p:ext>
              </p:extLst>
            </p:nvPr>
          </p:nvGraphicFramePr>
          <p:xfrm>
            <a:off x="2569067" y="2644340"/>
            <a:ext cx="14319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94838" imgH="304668" progId="Equation.DSMT4">
                    <p:embed/>
                  </p:oleObj>
                </mc:Choice>
                <mc:Fallback>
                  <p:oleObj name="Equation" r:id="rId9" imgW="1294838" imgH="304668" progId="Equation.DSMT4">
                    <p:embed/>
                    <p:pic>
                      <p:nvPicPr>
                        <p:cNvPr id="0" name="Picture 7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9067" y="2644340"/>
                          <a:ext cx="1431925" cy="37306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1031"/>
            <p:cNvGraphicFramePr>
              <a:graphicFrameLocks noChangeAspect="1"/>
            </p:cNvGraphicFramePr>
            <p:nvPr/>
          </p:nvGraphicFramePr>
          <p:xfrm>
            <a:off x="6355444" y="3415387"/>
            <a:ext cx="655638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80835" imgH="165028" progId="Equation.DSMT4">
                    <p:embed/>
                  </p:oleObj>
                </mc:Choice>
                <mc:Fallback>
                  <p:oleObj name="Equation" r:id="rId11" imgW="380835" imgH="165028" progId="Equation.DSMT4">
                    <p:embed/>
                    <p:pic>
                      <p:nvPicPr>
                        <p:cNvPr id="0" name="Picture 7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5444" y="3415387"/>
                          <a:ext cx="655638" cy="280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9" name="Straight Connector 68"/>
            <p:cNvCxnSpPr/>
            <p:nvPr/>
          </p:nvCxnSpPr>
          <p:spPr bwMode="auto">
            <a:xfrm flipH="1">
              <a:off x="6172069" y="2808504"/>
              <a:ext cx="2" cy="111034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0" name="Line 138"/>
            <p:cNvSpPr>
              <a:spLocks noChangeShapeType="1"/>
            </p:cNvSpPr>
            <p:nvPr/>
          </p:nvSpPr>
          <p:spPr bwMode="auto">
            <a:xfrm>
              <a:off x="3805265" y="2465609"/>
              <a:ext cx="7747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" name="Object 1"/>
            <p:cNvGraphicFramePr>
              <a:graphicFrameLocks noChangeAspect="1"/>
            </p:cNvGraphicFramePr>
            <p:nvPr/>
          </p:nvGraphicFramePr>
          <p:xfrm>
            <a:off x="3645584" y="1894105"/>
            <a:ext cx="498849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18918" imgH="304668" progId="Equation.DSMT4">
                    <p:embed/>
                  </p:oleObj>
                </mc:Choice>
                <mc:Fallback>
                  <p:oleObj name="Equation" r:id="rId13" imgW="418918" imgH="304668" progId="Equation.DSMT4">
                    <p:embed/>
                    <p:pic>
                      <p:nvPicPr>
                        <p:cNvPr id="0" name="Picture 7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5584" y="1894105"/>
                          <a:ext cx="498849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2" name="Straight Connector 71"/>
            <p:cNvCxnSpPr/>
            <p:nvPr/>
          </p:nvCxnSpPr>
          <p:spPr bwMode="auto">
            <a:xfrm flipH="1">
              <a:off x="7795983" y="2460164"/>
              <a:ext cx="9072" cy="7493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1349822" y="2481934"/>
              <a:ext cx="10897" cy="7293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74" name="Object 2"/>
            <p:cNvGraphicFramePr>
              <a:graphicFrameLocks noChangeAspect="1"/>
            </p:cNvGraphicFramePr>
            <p:nvPr/>
          </p:nvGraphicFramePr>
          <p:xfrm>
            <a:off x="1121456" y="1944455"/>
            <a:ext cx="492125" cy="24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444307" imgH="203112" progId="Equation.DSMT4">
                    <p:embed/>
                  </p:oleObj>
                </mc:Choice>
                <mc:Fallback>
                  <p:oleObj name="Equation" r:id="rId15" imgW="444307" imgH="203112" progId="Equation.DSMT4">
                    <p:embed/>
                    <p:pic>
                      <p:nvPicPr>
                        <p:cNvPr id="0" name="Picture 7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1456" y="1944455"/>
                          <a:ext cx="492125" cy="249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7564438" y="1927446"/>
            <a:ext cx="492125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444114" imgH="215713" progId="Equation.DSMT4">
                    <p:embed/>
                  </p:oleObj>
                </mc:Choice>
                <mc:Fallback>
                  <p:oleObj name="Equation" r:id="rId17" imgW="444114" imgH="215713" progId="Equation.DSMT4">
                    <p:embed/>
                    <p:pic>
                      <p:nvPicPr>
                        <p:cNvPr id="0" name="Picture 7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4438" y="1927446"/>
                          <a:ext cx="492125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6" name="Straight Arrow Connector 75"/>
            <p:cNvCxnSpPr/>
            <p:nvPr/>
          </p:nvCxnSpPr>
          <p:spPr bwMode="auto">
            <a:xfrm flipV="1">
              <a:off x="6172200" y="2677880"/>
              <a:ext cx="0" cy="31568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6172202" y="2569018"/>
              <a:ext cx="0" cy="4789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78" name="Object 32"/>
            <p:cNvGraphicFramePr>
              <a:graphicFrameLocks noChangeAspect="1"/>
            </p:cNvGraphicFramePr>
            <p:nvPr/>
          </p:nvGraphicFramePr>
          <p:xfrm>
            <a:off x="6321425" y="2664052"/>
            <a:ext cx="371475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15619" imgH="164885" progId="Equation.DSMT4">
                    <p:embed/>
                  </p:oleObj>
                </mc:Choice>
                <mc:Fallback>
                  <p:oleObj name="Equation" r:id="rId19" imgW="215619" imgH="164885" progId="Equation.DSMT4">
                    <p:embed/>
                    <p:pic>
                      <p:nvPicPr>
                        <p:cNvPr id="0" name="Picture 7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1425" y="2664052"/>
                          <a:ext cx="371475" cy="280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293914" y="0"/>
            <a:ext cx="863237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Application: Transmission Line (cont.)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7457" y="3091543"/>
            <a:ext cx="4862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final form of the Green’s function is:</a:t>
            </a:r>
          </a:p>
        </p:txBody>
      </p:sp>
      <p:graphicFrame>
        <p:nvGraphicFramePr>
          <p:cNvPr id="591881" name="Object 24"/>
          <p:cNvGraphicFramePr>
            <a:graphicFrameLocks noChangeAspect="1"/>
          </p:cNvGraphicFramePr>
          <p:nvPr/>
        </p:nvGraphicFramePr>
        <p:xfrm>
          <a:off x="679450" y="3595688"/>
          <a:ext cx="629920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9000" imgH="1041400" progId="Equation.DSMT4">
                  <p:embed/>
                </p:oleObj>
              </mc:Choice>
              <mc:Fallback>
                <p:oleObj name="Equation" r:id="rId3" imgW="3429000" imgH="1041400" progId="Equation.DSMT4">
                  <p:embed/>
                  <p:pic>
                    <p:nvPicPr>
                      <p:cNvPr id="0" name="Picture 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3595688"/>
                        <a:ext cx="6299200" cy="19145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82" name="Object 10"/>
          <p:cNvGraphicFramePr>
            <a:graphicFrameLocks noChangeAspect="1"/>
          </p:cNvGraphicFramePr>
          <p:nvPr/>
        </p:nvGraphicFramePr>
        <p:xfrm>
          <a:off x="338489" y="6077250"/>
          <a:ext cx="8484878" cy="433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9000" imgH="304800" progId="Equation.DSMT4">
                  <p:embed/>
                </p:oleObj>
              </mc:Choice>
              <mc:Fallback>
                <p:oleObj name="Equation" r:id="rId5" imgW="5969000" imgH="304800" progId="Equation.DSMT4">
                  <p:embed/>
                  <p:pic>
                    <p:nvPicPr>
                      <p:cNvPr id="0" name="Picture 6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89" y="6077250"/>
                        <a:ext cx="8484878" cy="433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56260" y="5634841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175885" y="1099443"/>
            <a:ext cx="6935107" cy="2024746"/>
            <a:chOff x="1121456" y="1894105"/>
            <a:chExt cx="6935107" cy="2024746"/>
          </a:xfrm>
        </p:grpSpPr>
        <p:sp>
          <p:nvSpPr>
            <p:cNvPr id="45" name="AutoShape 134"/>
            <p:cNvSpPr>
              <a:spLocks noChangeArrowheads="1"/>
            </p:cNvSpPr>
            <p:nvPr/>
          </p:nvSpPr>
          <p:spPr bwMode="auto">
            <a:xfrm rot="5400000">
              <a:off x="4475843" y="-96425"/>
              <a:ext cx="203200" cy="6502400"/>
            </a:xfrm>
            <a:prstGeom prst="can">
              <a:avLst>
                <a:gd name="adj" fmla="val 64593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135"/>
            <p:cNvSpPr>
              <a:spLocks noChangeArrowheads="1"/>
            </p:cNvSpPr>
            <p:nvPr/>
          </p:nvSpPr>
          <p:spPr bwMode="auto">
            <a:xfrm rot="5400000">
              <a:off x="4494893" y="-779241"/>
              <a:ext cx="177800" cy="6515100"/>
            </a:xfrm>
            <a:prstGeom prst="can">
              <a:avLst>
                <a:gd name="adj" fmla="val 73964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140"/>
            <p:cNvSpPr txBox="1">
              <a:spLocks noChangeArrowheads="1"/>
            </p:cNvSpPr>
            <p:nvPr/>
          </p:nvSpPr>
          <p:spPr bwMode="auto">
            <a:xfrm>
              <a:off x="1852839" y="2493050"/>
              <a:ext cx="319318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48" name="Text Box 141"/>
            <p:cNvSpPr txBox="1">
              <a:spLocks noChangeArrowheads="1"/>
            </p:cNvSpPr>
            <p:nvPr/>
          </p:nvSpPr>
          <p:spPr bwMode="auto">
            <a:xfrm>
              <a:off x="1883683" y="2759750"/>
              <a:ext cx="32573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3300"/>
                  </a:solidFill>
                </a:rPr>
                <a:t>- </a:t>
              </a:r>
            </a:p>
          </p:txBody>
        </p:sp>
        <p:graphicFrame>
          <p:nvGraphicFramePr>
            <p:cNvPr id="50" name="Object 2"/>
            <p:cNvGraphicFramePr>
              <a:graphicFrameLocks noChangeAspect="1"/>
            </p:cNvGraphicFramePr>
            <p:nvPr/>
          </p:nvGraphicFramePr>
          <p:xfrm>
            <a:off x="2274897" y="2645687"/>
            <a:ext cx="143351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94838" imgH="304668" progId="Equation.DSMT4">
                    <p:embed/>
                  </p:oleObj>
                </mc:Choice>
                <mc:Fallback>
                  <p:oleObj name="Equation" r:id="rId7" imgW="1294838" imgH="304668" progId="Equation.DSMT4">
                    <p:embed/>
                    <p:pic>
                      <p:nvPicPr>
                        <p:cNvPr id="0" name="Picture 6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4897" y="2645687"/>
                          <a:ext cx="1433512" cy="37306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1031"/>
            <p:cNvGraphicFramePr>
              <a:graphicFrameLocks noChangeAspect="1"/>
            </p:cNvGraphicFramePr>
            <p:nvPr/>
          </p:nvGraphicFramePr>
          <p:xfrm>
            <a:off x="6355444" y="3415387"/>
            <a:ext cx="655638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80835" imgH="165028" progId="Equation.DSMT4">
                    <p:embed/>
                  </p:oleObj>
                </mc:Choice>
                <mc:Fallback>
                  <p:oleObj name="Equation" r:id="rId9" imgW="380835" imgH="165028" progId="Equation.DSMT4">
                    <p:embed/>
                    <p:pic>
                      <p:nvPicPr>
                        <p:cNvPr id="0" name="Picture 6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5444" y="3415387"/>
                          <a:ext cx="655638" cy="280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8" name="Straight Connector 67"/>
            <p:cNvCxnSpPr/>
            <p:nvPr/>
          </p:nvCxnSpPr>
          <p:spPr bwMode="auto">
            <a:xfrm flipH="1">
              <a:off x="6172069" y="2808504"/>
              <a:ext cx="2" cy="111034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9" name="Line 138"/>
            <p:cNvSpPr>
              <a:spLocks noChangeShapeType="1"/>
            </p:cNvSpPr>
            <p:nvPr/>
          </p:nvSpPr>
          <p:spPr bwMode="auto">
            <a:xfrm>
              <a:off x="3805265" y="2465609"/>
              <a:ext cx="7747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0" name="Object 1"/>
            <p:cNvGraphicFramePr>
              <a:graphicFrameLocks noChangeAspect="1"/>
            </p:cNvGraphicFramePr>
            <p:nvPr/>
          </p:nvGraphicFramePr>
          <p:xfrm>
            <a:off x="3645584" y="1894105"/>
            <a:ext cx="498849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18918" imgH="304668" progId="Equation.DSMT4">
                    <p:embed/>
                  </p:oleObj>
                </mc:Choice>
                <mc:Fallback>
                  <p:oleObj name="Equation" r:id="rId11" imgW="418918" imgH="304668" progId="Equation.DSMT4">
                    <p:embed/>
                    <p:pic>
                      <p:nvPicPr>
                        <p:cNvPr id="0" name="Picture 6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5584" y="1894105"/>
                          <a:ext cx="498849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1" name="Straight Connector 70"/>
            <p:cNvCxnSpPr/>
            <p:nvPr/>
          </p:nvCxnSpPr>
          <p:spPr bwMode="auto">
            <a:xfrm flipH="1">
              <a:off x="7795983" y="2460164"/>
              <a:ext cx="9072" cy="7493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1349822" y="2481934"/>
              <a:ext cx="10897" cy="7293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1121456" y="1944455"/>
            <a:ext cx="492125" cy="24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44307" imgH="203112" progId="Equation.DSMT4">
                    <p:embed/>
                  </p:oleObj>
                </mc:Choice>
                <mc:Fallback>
                  <p:oleObj name="Equation" r:id="rId13" imgW="444307" imgH="203112" progId="Equation.DSMT4">
                    <p:embed/>
                    <p:pic>
                      <p:nvPicPr>
                        <p:cNvPr id="0" name="Picture 6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1456" y="1944455"/>
                          <a:ext cx="492125" cy="249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2"/>
            <p:cNvGraphicFramePr>
              <a:graphicFrameLocks noChangeAspect="1"/>
            </p:cNvGraphicFramePr>
            <p:nvPr/>
          </p:nvGraphicFramePr>
          <p:xfrm>
            <a:off x="7564438" y="1927446"/>
            <a:ext cx="492125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444114" imgH="215713" progId="Equation.DSMT4">
                    <p:embed/>
                  </p:oleObj>
                </mc:Choice>
                <mc:Fallback>
                  <p:oleObj name="Equation" r:id="rId15" imgW="444114" imgH="215713" progId="Equation.DSMT4">
                    <p:embed/>
                    <p:pic>
                      <p:nvPicPr>
                        <p:cNvPr id="0" name="Picture 6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4438" y="1927446"/>
                          <a:ext cx="492125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5" name="Straight Arrow Connector 74"/>
            <p:cNvCxnSpPr/>
            <p:nvPr/>
          </p:nvCxnSpPr>
          <p:spPr bwMode="auto">
            <a:xfrm flipV="1">
              <a:off x="6172200" y="2677880"/>
              <a:ext cx="0" cy="31568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6172202" y="2569018"/>
              <a:ext cx="0" cy="4789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77" name="Object 32"/>
            <p:cNvGraphicFramePr>
              <a:graphicFrameLocks noChangeAspect="1"/>
            </p:cNvGraphicFramePr>
            <p:nvPr/>
          </p:nvGraphicFramePr>
          <p:xfrm>
            <a:off x="6321425" y="2664052"/>
            <a:ext cx="371475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15619" imgH="164885" progId="Equation.DSMT4">
                    <p:embed/>
                  </p:oleObj>
                </mc:Choice>
                <mc:Fallback>
                  <p:oleObj name="Equation" r:id="rId17" imgW="215619" imgH="164885" progId="Equation.DSMT4">
                    <p:embed/>
                    <p:pic>
                      <p:nvPicPr>
                        <p:cNvPr id="0" name="Picture 6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1425" y="2664052"/>
                          <a:ext cx="371475" cy="280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293914" y="0"/>
            <a:ext cx="863237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Application: Transmission Line (cont.)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856" y="3592293"/>
            <a:ext cx="3264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eigenvalue problem is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0742" y="979710"/>
            <a:ext cx="2558143" cy="40011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Method 2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121456" y="1611069"/>
            <a:ext cx="6935107" cy="2024746"/>
            <a:chOff x="1121456" y="1894105"/>
            <a:chExt cx="6935107" cy="2024746"/>
          </a:xfrm>
        </p:grpSpPr>
        <p:sp>
          <p:nvSpPr>
            <p:cNvPr id="50" name="AutoShape 134"/>
            <p:cNvSpPr>
              <a:spLocks noChangeArrowheads="1"/>
            </p:cNvSpPr>
            <p:nvPr/>
          </p:nvSpPr>
          <p:spPr bwMode="auto">
            <a:xfrm rot="5400000">
              <a:off x="4475843" y="-96425"/>
              <a:ext cx="203200" cy="6502400"/>
            </a:xfrm>
            <a:prstGeom prst="can">
              <a:avLst>
                <a:gd name="adj" fmla="val 64593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135"/>
            <p:cNvSpPr>
              <a:spLocks noChangeArrowheads="1"/>
            </p:cNvSpPr>
            <p:nvPr/>
          </p:nvSpPr>
          <p:spPr bwMode="auto">
            <a:xfrm rot="5400000">
              <a:off x="4494893" y="-779241"/>
              <a:ext cx="177800" cy="6515100"/>
            </a:xfrm>
            <a:prstGeom prst="can">
              <a:avLst>
                <a:gd name="adj" fmla="val 73964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140"/>
            <p:cNvSpPr txBox="1">
              <a:spLocks noChangeArrowheads="1"/>
            </p:cNvSpPr>
            <p:nvPr/>
          </p:nvSpPr>
          <p:spPr bwMode="auto">
            <a:xfrm>
              <a:off x="1852839" y="2493050"/>
              <a:ext cx="319318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68" name="Text Box 141"/>
            <p:cNvSpPr txBox="1">
              <a:spLocks noChangeArrowheads="1"/>
            </p:cNvSpPr>
            <p:nvPr/>
          </p:nvSpPr>
          <p:spPr bwMode="auto">
            <a:xfrm>
              <a:off x="1883683" y="2759750"/>
              <a:ext cx="32573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3300"/>
                  </a:solidFill>
                </a:rPr>
                <a:t>- </a:t>
              </a:r>
            </a:p>
          </p:txBody>
        </p:sp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2331368" y="2645236"/>
            <a:ext cx="14319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94838" imgH="304668" progId="Equation.DSMT4">
                    <p:embed/>
                  </p:oleObj>
                </mc:Choice>
                <mc:Fallback>
                  <p:oleObj name="Equation" r:id="rId3" imgW="1294838" imgH="304668" progId="Equation.DSMT4">
                    <p:embed/>
                    <p:pic>
                      <p:nvPicPr>
                        <p:cNvPr id="0" name="Picture 7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1368" y="2645236"/>
                          <a:ext cx="1431925" cy="37306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1031"/>
            <p:cNvGraphicFramePr>
              <a:graphicFrameLocks noChangeAspect="1"/>
            </p:cNvGraphicFramePr>
            <p:nvPr/>
          </p:nvGraphicFramePr>
          <p:xfrm>
            <a:off x="6355444" y="3415387"/>
            <a:ext cx="655638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80835" imgH="165028" progId="Equation.DSMT4">
                    <p:embed/>
                  </p:oleObj>
                </mc:Choice>
                <mc:Fallback>
                  <p:oleObj name="Equation" r:id="rId5" imgW="380835" imgH="165028" progId="Equation.DSMT4">
                    <p:embed/>
                    <p:pic>
                      <p:nvPicPr>
                        <p:cNvPr id="0" name="Picture 7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5444" y="3415387"/>
                          <a:ext cx="655638" cy="280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2" name="Straight Connector 71"/>
            <p:cNvCxnSpPr/>
            <p:nvPr/>
          </p:nvCxnSpPr>
          <p:spPr bwMode="auto">
            <a:xfrm flipH="1">
              <a:off x="6172069" y="2808504"/>
              <a:ext cx="2" cy="111034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3" name="Line 138"/>
            <p:cNvSpPr>
              <a:spLocks noChangeShapeType="1"/>
            </p:cNvSpPr>
            <p:nvPr/>
          </p:nvSpPr>
          <p:spPr bwMode="auto">
            <a:xfrm>
              <a:off x="3805265" y="2465609"/>
              <a:ext cx="7747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4" name="Object 1"/>
            <p:cNvGraphicFramePr>
              <a:graphicFrameLocks noChangeAspect="1"/>
            </p:cNvGraphicFramePr>
            <p:nvPr/>
          </p:nvGraphicFramePr>
          <p:xfrm>
            <a:off x="3645584" y="1894105"/>
            <a:ext cx="498849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18918" imgH="304668" progId="Equation.DSMT4">
                    <p:embed/>
                  </p:oleObj>
                </mc:Choice>
                <mc:Fallback>
                  <p:oleObj name="Equation" r:id="rId7" imgW="418918" imgH="304668" progId="Equation.DSMT4">
                    <p:embed/>
                    <p:pic>
                      <p:nvPicPr>
                        <p:cNvPr id="0" name="Picture 7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5584" y="1894105"/>
                          <a:ext cx="498849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5" name="Straight Connector 74"/>
            <p:cNvCxnSpPr/>
            <p:nvPr/>
          </p:nvCxnSpPr>
          <p:spPr bwMode="auto">
            <a:xfrm flipH="1">
              <a:off x="7795983" y="2460164"/>
              <a:ext cx="9072" cy="7493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1349822" y="2481934"/>
              <a:ext cx="10897" cy="7293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77" name="Object 2"/>
            <p:cNvGraphicFramePr>
              <a:graphicFrameLocks noChangeAspect="1"/>
            </p:cNvGraphicFramePr>
            <p:nvPr/>
          </p:nvGraphicFramePr>
          <p:xfrm>
            <a:off x="1121456" y="1944455"/>
            <a:ext cx="492125" cy="24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44307" imgH="203112" progId="Equation.DSMT4">
                    <p:embed/>
                  </p:oleObj>
                </mc:Choice>
                <mc:Fallback>
                  <p:oleObj name="Equation" r:id="rId9" imgW="444307" imgH="203112" progId="Equation.DSMT4">
                    <p:embed/>
                    <p:pic>
                      <p:nvPicPr>
                        <p:cNvPr id="0" name="Picture 7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1456" y="1944455"/>
                          <a:ext cx="492125" cy="249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2"/>
            <p:cNvGraphicFramePr>
              <a:graphicFrameLocks noChangeAspect="1"/>
            </p:cNvGraphicFramePr>
            <p:nvPr/>
          </p:nvGraphicFramePr>
          <p:xfrm>
            <a:off x="7564438" y="1927446"/>
            <a:ext cx="492125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44114" imgH="215713" progId="Equation.DSMT4">
                    <p:embed/>
                  </p:oleObj>
                </mc:Choice>
                <mc:Fallback>
                  <p:oleObj name="Equation" r:id="rId11" imgW="444114" imgH="215713" progId="Equation.DSMT4">
                    <p:embed/>
                    <p:pic>
                      <p:nvPicPr>
                        <p:cNvPr id="0" name="Picture 7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4438" y="1927446"/>
                          <a:ext cx="492125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9" name="Straight Arrow Connector 78"/>
            <p:cNvCxnSpPr/>
            <p:nvPr/>
          </p:nvCxnSpPr>
          <p:spPr bwMode="auto">
            <a:xfrm flipV="1">
              <a:off x="6172200" y="2677880"/>
              <a:ext cx="0" cy="31568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6172202" y="2569018"/>
              <a:ext cx="0" cy="4789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81" name="Object 32"/>
            <p:cNvGraphicFramePr>
              <a:graphicFrameLocks noChangeAspect="1"/>
            </p:cNvGraphicFramePr>
            <p:nvPr/>
          </p:nvGraphicFramePr>
          <p:xfrm>
            <a:off x="6321425" y="2664052"/>
            <a:ext cx="371475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15619" imgH="164885" progId="Equation.DSMT4">
                    <p:embed/>
                  </p:oleObj>
                </mc:Choice>
                <mc:Fallback>
                  <p:oleObj name="Equation" r:id="rId13" imgW="215619" imgH="164885" progId="Equation.DSMT4">
                    <p:embed/>
                    <p:pic>
                      <p:nvPicPr>
                        <p:cNvPr id="0" name="Picture 7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1425" y="2664052"/>
                          <a:ext cx="371475" cy="280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92928" name="Object 32"/>
          <p:cNvGraphicFramePr>
            <a:graphicFrameLocks noChangeAspect="1"/>
          </p:cNvGraphicFramePr>
          <p:nvPr/>
        </p:nvGraphicFramePr>
        <p:xfrm>
          <a:off x="522060" y="4082823"/>
          <a:ext cx="3233738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37589" imgH="482391" progId="Equation.DSMT4">
                  <p:embed/>
                </p:oleObj>
              </mc:Choice>
              <mc:Fallback>
                <p:oleObj name="Equation" r:id="rId15" imgW="1637589" imgH="482391" progId="Equation.DSMT4">
                  <p:embed/>
                  <p:pic>
                    <p:nvPicPr>
                      <p:cNvPr id="0" name="Picture 7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60" y="4082823"/>
                        <a:ext cx="3233738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1"/>
          <p:cNvGraphicFramePr>
            <a:graphicFrameLocks noChangeAspect="1"/>
          </p:cNvGraphicFramePr>
          <p:nvPr/>
        </p:nvGraphicFramePr>
        <p:xfrm>
          <a:off x="1126219" y="5846270"/>
          <a:ext cx="1649638" cy="804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50531" imgH="418918" progId="Equation.DSMT4">
                  <p:embed/>
                </p:oleObj>
              </mc:Choice>
              <mc:Fallback>
                <p:oleObj name="Equation" r:id="rId17" imgW="850531" imgH="418918" progId="Equation.DSMT4">
                  <p:embed/>
                  <p:pic>
                    <p:nvPicPr>
                      <p:cNvPr id="0" name="Picture 7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219" y="5846270"/>
                        <a:ext cx="1649638" cy="804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370255"/>
              </p:ext>
            </p:extLst>
          </p:nvPr>
        </p:nvGraphicFramePr>
        <p:xfrm>
          <a:off x="4828756" y="6107674"/>
          <a:ext cx="20891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55700" imgH="254000" progId="Equation.DSMT4">
                  <p:embed/>
                </p:oleObj>
              </mc:Choice>
              <mc:Fallback>
                <p:oleObj name="Equation" r:id="rId19" imgW="1155700" imgH="254000" progId="Equation.DSMT4">
                  <p:embed/>
                  <p:pic>
                    <p:nvPicPr>
                      <p:cNvPr id="0" name="Picture 7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8756" y="6107674"/>
                        <a:ext cx="20891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09749" y="5378569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This may be written as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52688" y="6092765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7443" y="4602270"/>
            <a:ext cx="3116179" cy="73866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A minus sign in introduced in the eigenvalue problem for convenience.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673997" y="5392510"/>
            <a:ext cx="1777687" cy="6863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293914" y="0"/>
            <a:ext cx="863237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Application: Transmission Line (cont.)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5855" y="913714"/>
            <a:ext cx="183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then have:</a:t>
            </a:r>
          </a:p>
        </p:txBody>
      </p:sp>
      <p:graphicFrame>
        <p:nvGraphicFramePr>
          <p:cNvPr id="594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69736"/>
              </p:ext>
            </p:extLst>
          </p:nvPr>
        </p:nvGraphicFramePr>
        <p:xfrm>
          <a:off x="1567191" y="1336902"/>
          <a:ext cx="4695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95500" imgH="419100" progId="Equation.DSMT4">
                  <p:embed/>
                </p:oleObj>
              </mc:Choice>
              <mc:Fallback>
                <p:oleObj name="Equation" r:id="rId3" imgW="2095500" imgH="419100" progId="Equation.DSMT4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191" y="1336902"/>
                        <a:ext cx="469582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722970"/>
              </p:ext>
            </p:extLst>
          </p:nvPr>
        </p:nvGraphicFramePr>
        <p:xfrm>
          <a:off x="2389188" y="3244850"/>
          <a:ext cx="2032000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660240" progId="Equation.DSMT4">
                  <p:embed/>
                </p:oleObj>
              </mc:Choice>
              <mc:Fallback>
                <p:oleObj name="Equation" r:id="rId5" imgW="1091880" imgH="660240" progId="Equation.DSMT4">
                  <p:embed/>
                  <p:pic>
                    <p:nvPicPr>
                      <p:cNvPr id="0" name="Picture 3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3244850"/>
                        <a:ext cx="2032000" cy="12176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39628" y="2709244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solution is:</a:t>
            </a:r>
          </a:p>
        </p:txBody>
      </p:sp>
      <p:graphicFrame>
        <p:nvGraphicFramePr>
          <p:cNvPr id="5949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955338"/>
              </p:ext>
            </p:extLst>
          </p:nvPr>
        </p:nvGraphicFramePr>
        <p:xfrm>
          <a:off x="554038" y="5545473"/>
          <a:ext cx="8113712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80000" imgH="469900" progId="Equation.DSMT4">
                  <p:embed/>
                </p:oleObj>
              </mc:Choice>
              <mc:Fallback>
                <p:oleObj name="Equation" r:id="rId7" imgW="5080000" imgH="469900" progId="Equation.DSMT4">
                  <p:embed/>
                  <p:pic>
                    <p:nvPicPr>
                      <p:cNvPr id="0" name="Picture 3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5545473"/>
                        <a:ext cx="8113712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029569"/>
              </p:ext>
            </p:extLst>
          </p:nvPr>
        </p:nvGraphicFramePr>
        <p:xfrm>
          <a:off x="5679577" y="3183210"/>
          <a:ext cx="2405062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98320" imgH="1193760" progId="Equation.DSMT4">
                  <p:embed/>
                </p:oleObj>
              </mc:Choice>
              <mc:Fallback>
                <p:oleObj name="Equation" r:id="rId9" imgW="1498320" imgH="1193760" progId="Equation.DSMT4">
                  <p:embed/>
                  <p:pic>
                    <p:nvPicPr>
                      <p:cNvPr id="0" name="Picture 3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9577" y="3183210"/>
                        <a:ext cx="2405062" cy="19161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874915"/>
              </p:ext>
            </p:extLst>
          </p:nvPr>
        </p:nvGraphicFramePr>
        <p:xfrm>
          <a:off x="2159080" y="4699169"/>
          <a:ext cx="2615319" cy="612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90700" imgH="419100" progId="Equation.DSMT4">
                  <p:embed/>
                </p:oleObj>
              </mc:Choice>
              <mc:Fallback>
                <p:oleObj name="Equation" r:id="rId11" imgW="1790700" imgH="419100" progId="Equation.DSMT4">
                  <p:embed/>
                  <p:pic>
                    <p:nvPicPr>
                      <p:cNvPr id="0" name="Picture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80" y="4699169"/>
                        <a:ext cx="2615319" cy="612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 bwMode="auto">
          <a:xfrm>
            <a:off x="4991217" y="3880211"/>
            <a:ext cx="385010" cy="291025"/>
          </a:xfrm>
          <a:prstGeom prst="rightArrow">
            <a:avLst/>
          </a:prstGeom>
          <a:solidFill>
            <a:srgbClr val="CCFFFF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86409"/>
              </p:ext>
            </p:extLst>
          </p:nvPr>
        </p:nvGraphicFramePr>
        <p:xfrm>
          <a:off x="7145338" y="6278563"/>
          <a:ext cx="7143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69696" imgH="253890" progId="Equation.DSMT4">
                  <p:embed/>
                </p:oleObj>
              </mc:Choice>
              <mc:Fallback>
                <p:oleObj name="Equation" r:id="rId13" imgW="469696" imgH="253890" progId="Equation.DSMT4">
                  <p:embed/>
                  <p:pic>
                    <p:nvPicPr>
                      <p:cNvPr id="0" name="Picture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6278563"/>
                        <a:ext cx="7143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07908" y="2459826"/>
            <a:ext cx="2875546" cy="52322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+mj-lt"/>
              </a:rPr>
              <a:t>Note: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We do not need to consider 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n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 = 0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(trivial eigenfunction).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293914" y="0"/>
            <a:ext cx="863237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Application: Transmission Line (cont.)</a:t>
            </a:r>
          </a:p>
        </p:txBody>
      </p:sp>
      <p:graphicFrame>
        <p:nvGraphicFramePr>
          <p:cNvPr id="5939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687141"/>
              </p:ext>
            </p:extLst>
          </p:nvPr>
        </p:nvGraphicFramePr>
        <p:xfrm>
          <a:off x="1537368" y="1629194"/>
          <a:ext cx="57515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52700" imgH="533400" progId="Equation.DSMT4">
                  <p:embed/>
                </p:oleObj>
              </mc:Choice>
              <mc:Fallback>
                <p:oleObj name="Equation" r:id="rId3" imgW="2552700" imgH="533400" progId="Equation.DSMT4">
                  <p:embed/>
                  <p:pic>
                    <p:nvPicPr>
                      <p:cNvPr id="0" name="Picture 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7368" y="1629194"/>
                        <a:ext cx="5751513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807834" y="1129250"/>
            <a:ext cx="183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then have: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74775" y="3284621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graphicFrame>
        <p:nvGraphicFramePr>
          <p:cNvPr id="59393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206331"/>
              </p:ext>
            </p:extLst>
          </p:nvPr>
        </p:nvGraphicFramePr>
        <p:xfrm>
          <a:off x="2163763" y="3737868"/>
          <a:ext cx="45910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40000" imgH="508000" progId="Equation.DSMT4">
                  <p:embed/>
                </p:oleObj>
              </mc:Choice>
              <mc:Fallback>
                <p:oleObj name="Equation" r:id="rId5" imgW="2540000" imgH="508000" progId="Equation.DSMT4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3737868"/>
                        <a:ext cx="459105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45658"/>
              </p:ext>
            </p:extLst>
          </p:nvPr>
        </p:nvGraphicFramePr>
        <p:xfrm>
          <a:off x="2178958" y="4597530"/>
          <a:ext cx="21971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80588" imgH="431613" progId="Equation.DSMT4">
                  <p:embed/>
                </p:oleObj>
              </mc:Choice>
              <mc:Fallback>
                <p:oleObj name="Equation" r:id="rId7" imgW="1180588" imgH="431613" progId="Equation.DSMT4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958" y="4597530"/>
                        <a:ext cx="2197100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3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326732"/>
              </p:ext>
            </p:extLst>
          </p:nvPr>
        </p:nvGraphicFramePr>
        <p:xfrm>
          <a:off x="2044700" y="5628271"/>
          <a:ext cx="300196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37589" imgH="393529" progId="Equation.DSMT4">
                  <p:embed/>
                </p:oleObj>
              </mc:Choice>
              <mc:Fallback>
                <p:oleObj name="Equation" r:id="rId9" imgW="1637589" imgH="393529" progId="Equation.DSMT4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5628271"/>
                        <a:ext cx="3001963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3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984157"/>
              </p:ext>
            </p:extLst>
          </p:nvPr>
        </p:nvGraphicFramePr>
        <p:xfrm>
          <a:off x="4999038" y="4772106"/>
          <a:ext cx="16208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37836" imgH="253890" progId="Equation.DSMT4">
                  <p:embed/>
                </p:oleObj>
              </mc:Choice>
              <mc:Fallback>
                <p:oleObj name="Equation" r:id="rId11" imgW="837836" imgH="25389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4772106"/>
                        <a:ext cx="162083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293914" y="0"/>
            <a:ext cx="863237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Application: Transmission Line (cont.)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6943" y="1382486"/>
            <a:ext cx="302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final solution is then:</a:t>
            </a:r>
          </a:p>
        </p:txBody>
      </p:sp>
      <p:graphicFrame>
        <p:nvGraphicFramePr>
          <p:cNvPr id="5959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649908"/>
              </p:ext>
            </p:extLst>
          </p:nvPr>
        </p:nvGraphicFramePr>
        <p:xfrm>
          <a:off x="741363" y="2178050"/>
          <a:ext cx="7546975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52800" imgH="1016000" progId="Equation.DSMT4">
                  <p:embed/>
                </p:oleObj>
              </mc:Choice>
              <mc:Fallback>
                <p:oleObj name="Equation" r:id="rId3" imgW="3352800" imgH="10160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2178050"/>
                        <a:ext cx="7546975" cy="22844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87875" y="862295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293914" y="0"/>
            <a:ext cx="863237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Application: Transmission Line (cont.)</a:t>
            </a:r>
          </a:p>
        </p:txBody>
      </p:sp>
      <p:graphicFrame>
        <p:nvGraphicFramePr>
          <p:cNvPr id="615436" name="Object 12"/>
          <p:cNvGraphicFramePr>
            <a:graphicFrameLocks noChangeAspect="1"/>
          </p:cNvGraphicFramePr>
          <p:nvPr/>
        </p:nvGraphicFramePr>
        <p:xfrm>
          <a:off x="1693864" y="5036804"/>
          <a:ext cx="5135562" cy="155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52800" imgH="1016000" progId="Equation.DSMT4">
                  <p:embed/>
                </p:oleObj>
              </mc:Choice>
              <mc:Fallback>
                <p:oleObj name="Equation" r:id="rId3" imgW="3352800" imgH="101600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4" y="5036804"/>
                        <a:ext cx="5135562" cy="155449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37" name="Object 24"/>
          <p:cNvGraphicFramePr>
            <a:graphicFrameLocks noChangeAspect="1"/>
          </p:cNvGraphicFramePr>
          <p:nvPr/>
        </p:nvGraphicFramePr>
        <p:xfrm>
          <a:off x="1693863" y="3276600"/>
          <a:ext cx="5135562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9000" imgH="1041400" progId="Equation.DSMT4">
                  <p:embed/>
                </p:oleObj>
              </mc:Choice>
              <mc:Fallback>
                <p:oleObj name="Equation" r:id="rId5" imgW="3429000" imgH="104140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3276600"/>
                        <a:ext cx="5135562" cy="15621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077901"/>
              </p:ext>
            </p:extLst>
          </p:nvPr>
        </p:nvGraphicFramePr>
        <p:xfrm>
          <a:off x="7296225" y="1917044"/>
          <a:ext cx="1126670" cy="378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8975" imgH="253890" progId="Equation.DSMT4">
                  <p:embed/>
                </p:oleObj>
              </mc:Choice>
              <mc:Fallback>
                <p:oleObj name="Equation" r:id="rId7" imgW="748975" imgH="253890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225" y="1917044"/>
                        <a:ext cx="1126670" cy="378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64503" y="1402435"/>
            <a:ext cx="5435520" cy="15962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71657" y="386442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Method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0770" y="55952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Method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676522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Green’s Functions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3039" y="1051831"/>
            <a:ext cx="7363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Consider the following second-order linear differential equation:</a:t>
            </a:r>
          </a:p>
        </p:txBody>
      </p:sp>
      <p:graphicFrame>
        <p:nvGraphicFramePr>
          <p:cNvPr id="524294" name="Object 6"/>
          <p:cNvGraphicFramePr>
            <a:graphicFrameLocks noChangeAspect="1"/>
          </p:cNvGraphicFramePr>
          <p:nvPr/>
        </p:nvGraphicFramePr>
        <p:xfrm>
          <a:off x="1247775" y="1811338"/>
          <a:ext cx="60086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11500" imgH="469900" progId="Equation.DSMT4">
                  <p:embed/>
                </p:oleObj>
              </mc:Choice>
              <mc:Fallback>
                <p:oleObj name="Equation" r:id="rId3" imgW="3111500" imgH="469900" progId="Equation.DSMT4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1811338"/>
                        <a:ext cx="6008688" cy="904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2672662" y="3768948"/>
          <a:ext cx="1267958" cy="49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474" imgH="203112" progId="Equation.DSMT4">
                  <p:embed/>
                </p:oleObj>
              </mc:Choice>
              <mc:Fallback>
                <p:oleObj name="Equation" r:id="rId5" imgW="520474" imgH="203112" progId="Equation.DSMT4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662" y="3768948"/>
                        <a:ext cx="1267958" cy="493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045156" y="3354153"/>
            <a:ext cx="412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or</a:t>
            </a:r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/>
        </p:nvGraphicFramePr>
        <p:xfrm>
          <a:off x="2373313" y="5392738"/>
          <a:ext cx="4094162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20900" imgH="457200" progId="Equation.DSMT4">
                  <p:embed/>
                </p:oleObj>
              </mc:Choice>
              <mc:Fallback>
                <p:oleObj name="Equation" r:id="rId7" imgW="2120900" imgH="457200" progId="Equation.DSMT4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5392738"/>
                        <a:ext cx="4094162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730829" y="4876799"/>
            <a:ext cx="1077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47449" y="380815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f</a:t>
            </a:r>
            <a:r>
              <a:rPr lang="en-US" dirty="0">
                <a:solidFill>
                  <a:schemeClr val="bg1"/>
                </a:solidFill>
              </a:rPr>
              <a:t>  is a “forcing” function.)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8988" y="563304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(self-</a:t>
            </a:r>
            <a:r>
              <a:rPr lang="en-US" dirty="0" err="1">
                <a:solidFill>
                  <a:srgbClr val="0000FF"/>
                </a:solidFill>
              </a:rPr>
              <a:t>adjoint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293914" y="0"/>
            <a:ext cx="863237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Application: Transmission Line (cont.)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571" y="1197430"/>
            <a:ext cx="8069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Other possible Green’s functions for the transmission line: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3143" y="2144486"/>
            <a:ext cx="7097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We solve for the Green’s function that gives us the </a:t>
            </a:r>
            <a:r>
              <a:rPr lang="en-US" u="sng" dirty="0">
                <a:solidFill>
                  <a:schemeClr val="bg1"/>
                </a:solidFill>
              </a:rPr>
              <a:t>current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6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due to the 1A </a:t>
            </a:r>
            <a:r>
              <a:rPr lang="en-US" u="sng" dirty="0">
                <a:solidFill>
                  <a:schemeClr val="bg1"/>
                </a:solidFill>
              </a:rPr>
              <a:t>parallel current source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2575" indent="-282575"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 marL="282575" indent="-282575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We solve for the Green’s function giving the </a:t>
            </a:r>
            <a:r>
              <a:rPr lang="en-US" u="sng" dirty="0">
                <a:solidFill>
                  <a:schemeClr val="bg1"/>
                </a:solidFill>
              </a:rPr>
              <a:t>voltage</a:t>
            </a:r>
            <a:r>
              <a:rPr lang="en-US" dirty="0">
                <a:solidFill>
                  <a:schemeClr val="bg1"/>
                </a:solidFill>
              </a:rPr>
              <a:t> due a 1V </a:t>
            </a:r>
            <a:r>
              <a:rPr lang="en-US" u="sng" dirty="0">
                <a:solidFill>
                  <a:schemeClr val="bg1"/>
                </a:solidFill>
              </a:rPr>
              <a:t>series voltage source</a:t>
            </a:r>
            <a:r>
              <a:rPr lang="en-US" dirty="0">
                <a:solidFill>
                  <a:schemeClr val="bg1"/>
                </a:solidFill>
              </a:rPr>
              <a:t> instead of a 1A parallel current source. </a:t>
            </a:r>
          </a:p>
          <a:p>
            <a:pPr marL="282575" indent="-282575"/>
            <a:endParaRPr lang="en-US" dirty="0">
              <a:solidFill>
                <a:schemeClr val="bg1"/>
              </a:solidFill>
            </a:endParaRPr>
          </a:p>
          <a:p>
            <a:pPr marL="282575" indent="-282575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We solve for the Green’s function giving the </a:t>
            </a:r>
            <a:r>
              <a:rPr lang="en-US" u="sng" dirty="0">
                <a:solidFill>
                  <a:schemeClr val="bg1"/>
                </a:solidFill>
              </a:rPr>
              <a:t>current</a:t>
            </a:r>
            <a:r>
              <a:rPr lang="en-US" dirty="0">
                <a:solidFill>
                  <a:schemeClr val="bg1"/>
                </a:solidFill>
              </a:rPr>
              <a:t> to due a 1V </a:t>
            </a:r>
            <a:r>
              <a:rPr lang="en-US" u="sng" dirty="0">
                <a:solidFill>
                  <a:schemeClr val="bg1"/>
                </a:solidFill>
              </a:rPr>
              <a:t>series voltage source</a:t>
            </a:r>
            <a:r>
              <a:rPr lang="en-US" dirty="0">
                <a:solidFill>
                  <a:schemeClr val="bg1"/>
                </a:solidFill>
              </a:rPr>
              <a:t> instead of a 1A parallel current source.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69912" y="414242"/>
            <a:ext cx="7877060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 Model for Patch Antenna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8" name="Text Box 143"/>
          <p:cNvSpPr txBox="1">
            <a:spLocks noChangeArrowheads="1"/>
          </p:cNvSpPr>
          <p:nvPr/>
        </p:nvSpPr>
        <p:spPr bwMode="auto">
          <a:xfrm>
            <a:off x="703597" y="1632451"/>
            <a:ext cx="7736806" cy="10156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Next we use the cavity model and the method of eigenfunction expansion to solve for the input impedance of the rectangular microstrip patch antenna.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1841" y="6037243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current feed at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32330" y="3675826"/>
            <a:ext cx="3821382" cy="1630070"/>
            <a:chOff x="4832330" y="3675826"/>
            <a:chExt cx="3821382" cy="16300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2330" y="3675826"/>
              <a:ext cx="3821382" cy="1630070"/>
            </a:xfrm>
            <a:prstGeom prst="rect">
              <a:avLst/>
            </a:prstGeom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9238213"/>
                </p:ext>
              </p:extLst>
            </p:nvPr>
          </p:nvGraphicFramePr>
          <p:xfrm>
            <a:off x="7417551" y="4504240"/>
            <a:ext cx="547353" cy="317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93529" imgH="228501" progId="Equation.DSMT4">
                    <p:embed/>
                  </p:oleObj>
                </mc:Choice>
                <mc:Fallback>
                  <p:oleObj name="Equation" r:id="rId3" imgW="393529" imgH="228501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7551" y="4504240"/>
                          <a:ext cx="547353" cy="3178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" name="Straight Arrow Connector 4"/>
          <p:cNvCxnSpPr/>
          <p:nvPr/>
        </p:nvCxnSpPr>
        <p:spPr bwMode="auto">
          <a:xfrm flipV="1">
            <a:off x="4880471" y="4583017"/>
            <a:ext cx="1057620" cy="13330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242010" y="3233974"/>
            <a:ext cx="4329990" cy="1964176"/>
            <a:chOff x="242010" y="3233974"/>
            <a:chExt cx="4329990" cy="1964176"/>
          </a:xfrm>
        </p:grpSpPr>
        <p:pic>
          <p:nvPicPr>
            <p:cNvPr id="10" name="Picture 9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010" y="3233974"/>
              <a:ext cx="4329990" cy="196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 bwMode="auto">
            <a:xfrm>
              <a:off x="2235362" y="4153737"/>
              <a:ext cx="66768" cy="45719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1825645"/>
                </p:ext>
              </p:extLst>
            </p:nvPr>
          </p:nvGraphicFramePr>
          <p:xfrm>
            <a:off x="2352624" y="3893293"/>
            <a:ext cx="610584" cy="313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94870" imgH="253780" progId="Equation.DSMT4">
                    <p:embed/>
                  </p:oleObj>
                </mc:Choice>
                <mc:Fallback>
                  <p:oleObj name="Equation" r:id="rId6" imgW="494870" imgH="25378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624" y="3893293"/>
                          <a:ext cx="610584" cy="3131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7"/>
            <p:cNvSpPr/>
            <p:nvPr/>
          </p:nvSpPr>
          <p:spPr bwMode="auto">
            <a:xfrm>
              <a:off x="4419599" y="3635829"/>
              <a:ext cx="130628" cy="56605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401672" y="4146177"/>
              <a:ext cx="58270" cy="11654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931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3513" y="161925"/>
            <a:ext cx="3525837" cy="512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 Model</a:t>
            </a: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02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611872"/>
              </p:ext>
            </p:extLst>
          </p:nvPr>
        </p:nvGraphicFramePr>
        <p:xfrm>
          <a:off x="6084402" y="2878488"/>
          <a:ext cx="1439798" cy="8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25" imgH="482391" progId="Equation.DSMT4">
                  <p:embed/>
                </p:oleObj>
              </mc:Choice>
              <mc:Fallback>
                <p:oleObj name="Equation" r:id="rId2" imgW="863225" imgH="482391" progId="Equation.DSMT4">
                  <p:embed/>
                  <p:pic>
                    <p:nvPicPr>
                      <p:cNvPr id="0" name="Picture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402" y="2878488"/>
                        <a:ext cx="1439798" cy="81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Box 28"/>
          <p:cNvSpPr txBox="1">
            <a:spLocks noChangeArrowheads="1"/>
          </p:cNvSpPr>
          <p:nvPr/>
        </p:nvSpPr>
        <p:spPr bwMode="auto">
          <a:xfrm>
            <a:off x="4711147" y="5285941"/>
            <a:ext cx="3951659" cy="8156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</a:rPr>
              <a:t>Note: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sym typeface="Symbol" pitchFamily="18" charset="2"/>
              </a:rPr>
              <a:t>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sym typeface="Symbol" pitchFamily="18" charset="2"/>
              </a:rPr>
              <a:t> is often chosen from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sym typeface="Symbol" pitchFamily="18" charset="2"/>
              </a:rPr>
              <a:t>Hammerstad’s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sym typeface="Symbol" pitchFamily="18" charset="2"/>
              </a:rPr>
              <a:t> formula.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sym typeface="Symbol" pitchFamily="18" charset="2"/>
              </a:rPr>
              <a:t>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sym typeface="Symbol" pitchFamily="18" charset="2"/>
              </a:rPr>
              <a:t> is often chosen from Wheeler’s formula.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42114" y="4022373"/>
            <a:ext cx="3897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Note:</a:t>
            </a:r>
            <a:r>
              <a:rPr lang="en-US" sz="1400" dirty="0"/>
              <a:t> The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coordinates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measured from the corner of the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physical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patch.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4556" y="1575682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Accounting for fringing: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742253"/>
              </p:ext>
            </p:extLst>
          </p:nvPr>
        </p:nvGraphicFramePr>
        <p:xfrm>
          <a:off x="6045218" y="2029726"/>
          <a:ext cx="1557368" cy="74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500" imgH="457200" progId="Equation.DSMT4">
                  <p:embed/>
                </p:oleObj>
              </mc:Choice>
              <mc:Fallback>
                <p:oleObj name="Equation" r:id="rId4" imgW="952500" imgH="457200" progId="Equation.DSMT4">
                  <p:embed/>
                  <p:pic>
                    <p:nvPicPr>
                      <p:cNvPr id="0" name="Picture 4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18" y="2029726"/>
                        <a:ext cx="1557368" cy="74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15161"/>
              </p:ext>
            </p:extLst>
          </p:nvPr>
        </p:nvGraphicFramePr>
        <p:xfrm>
          <a:off x="564677" y="3914327"/>
          <a:ext cx="3504651" cy="11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57700" imgH="1447949" progId="Equation.DSMT4">
                  <p:embed/>
                </p:oleObj>
              </mc:Choice>
              <mc:Fallback>
                <p:oleObj name="Equation" r:id="rId6" imgW="4457700" imgH="1447949" progId="Equation.DSMT4">
                  <p:embed/>
                  <p:pic>
                    <p:nvPicPr>
                      <p:cNvPr id="0" name="Picture 4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77" y="3914327"/>
                        <a:ext cx="3504651" cy="1138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450470"/>
              </p:ext>
            </p:extLst>
          </p:nvPr>
        </p:nvGraphicFramePr>
        <p:xfrm>
          <a:off x="579864" y="6138927"/>
          <a:ext cx="1317445" cy="56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393700" progId="Equation.DSMT4">
                  <p:embed/>
                </p:oleObj>
              </mc:Choice>
              <mc:Fallback>
                <p:oleObj name="Equation" r:id="rId8" imgW="914400" imgH="393700" progId="Equation.DSMT4">
                  <p:embed/>
                  <p:pic>
                    <p:nvPicPr>
                      <p:cNvPr id="0" name="Picture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864" y="6138927"/>
                        <a:ext cx="1317445" cy="56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894772"/>
              </p:ext>
            </p:extLst>
          </p:nvPr>
        </p:nvGraphicFramePr>
        <p:xfrm>
          <a:off x="858756" y="5174213"/>
          <a:ext cx="3520740" cy="73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55682" imgH="846131" progId="Equation.DSMT4">
                  <p:embed/>
                </p:oleObj>
              </mc:Choice>
              <mc:Fallback>
                <p:oleObj name="Equation" r:id="rId10" imgW="4055682" imgH="846131" progId="Equation.DSMT4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756" y="5174213"/>
                        <a:ext cx="3520740" cy="73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155371" y="6259286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(Wheeler formula)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01885" y="4702629"/>
            <a:ext cx="1973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(</a:t>
            </a:r>
            <a:r>
              <a:rPr lang="en-US" sz="1400" dirty="0" err="1">
                <a:solidFill>
                  <a:srgbClr val="0000FF"/>
                </a:solidFill>
              </a:rPr>
              <a:t>Hammerstad</a:t>
            </a:r>
            <a:r>
              <a:rPr lang="en-US" sz="1400" dirty="0">
                <a:solidFill>
                  <a:srgbClr val="0000FF"/>
                </a:solidFill>
              </a:rPr>
              <a:t> formula)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C8CAB8-C3C3-9107-ADBC-C9496C71080C}"/>
              </a:ext>
            </a:extLst>
          </p:cNvPr>
          <p:cNvGrpSpPr/>
          <p:nvPr/>
        </p:nvGrpSpPr>
        <p:grpSpPr>
          <a:xfrm>
            <a:off x="722064" y="467350"/>
            <a:ext cx="3759271" cy="3171442"/>
            <a:chOff x="903740" y="617662"/>
            <a:chExt cx="3759271" cy="3171442"/>
          </a:xfrm>
        </p:grpSpPr>
        <p:sp>
          <p:nvSpPr>
            <p:cNvPr id="1041" name="Line 7"/>
            <p:cNvSpPr>
              <a:spLocks noChangeShapeType="1"/>
            </p:cNvSpPr>
            <p:nvPr/>
          </p:nvSpPr>
          <p:spPr bwMode="auto">
            <a:xfrm flipV="1">
              <a:off x="3278857" y="3320792"/>
              <a:ext cx="52070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2" name="Rectangle 8"/>
            <p:cNvSpPr>
              <a:spLocks noChangeArrowheads="1"/>
            </p:cNvSpPr>
            <p:nvPr/>
          </p:nvSpPr>
          <p:spPr bwMode="auto">
            <a:xfrm>
              <a:off x="1365920" y="1487230"/>
              <a:ext cx="1738312" cy="1824037"/>
            </a:xfrm>
            <a:prstGeom prst="rect">
              <a:avLst/>
            </a:prstGeom>
            <a:solidFill>
              <a:srgbClr val="FFC000"/>
            </a:solidFill>
            <a:ln w="63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3" name="Line 9"/>
            <p:cNvSpPr>
              <a:spLocks noChangeShapeType="1"/>
            </p:cNvSpPr>
            <p:nvPr/>
          </p:nvSpPr>
          <p:spPr bwMode="auto">
            <a:xfrm flipH="1" flipV="1">
              <a:off x="1346870" y="953830"/>
              <a:ext cx="3175" cy="466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8" name="Oval 14"/>
            <p:cNvSpPr>
              <a:spLocks noChangeArrowheads="1"/>
            </p:cNvSpPr>
            <p:nvPr/>
          </p:nvSpPr>
          <p:spPr bwMode="auto">
            <a:xfrm>
              <a:off x="1662782" y="2376230"/>
              <a:ext cx="109537" cy="1143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aphicFrame>
          <p:nvGraphicFramePr>
            <p:cNvPr id="103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3282546"/>
                </p:ext>
              </p:extLst>
            </p:nvPr>
          </p:nvGraphicFramePr>
          <p:xfrm>
            <a:off x="1883445" y="1931730"/>
            <a:ext cx="773112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95085" imgH="241195" progId="Equation.DSMT4">
                    <p:embed/>
                  </p:oleObj>
                </mc:Choice>
                <mc:Fallback>
                  <p:oleObj name="Equation" r:id="rId12" imgW="495085" imgH="241195" progId="Equation.DSMT4">
                    <p:embed/>
                    <p:pic>
                      <p:nvPicPr>
                        <p:cNvPr id="0" name="Picture 4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3445" y="1931730"/>
                          <a:ext cx="773112" cy="376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Rectangle 20"/>
            <p:cNvSpPr>
              <a:spLocks noChangeArrowheads="1"/>
            </p:cNvSpPr>
            <p:nvPr/>
          </p:nvSpPr>
          <p:spPr bwMode="auto">
            <a:xfrm>
              <a:off x="3250126" y="2206953"/>
              <a:ext cx="6399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PMC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351632" y="1463417"/>
              <a:ext cx="1762125" cy="1857375"/>
            </a:xfrm>
            <a:prstGeom prst="rect">
              <a:avLst/>
            </a:prstGeom>
            <a:noFill/>
            <a:ln w="571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7088528"/>
                </p:ext>
              </p:extLst>
            </p:nvPr>
          </p:nvGraphicFramePr>
          <p:xfrm>
            <a:off x="2116013" y="3393136"/>
            <a:ext cx="307975" cy="395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77646" imgH="228402" progId="Equation.DSMT4">
                    <p:embed/>
                  </p:oleObj>
                </mc:Choice>
                <mc:Fallback>
                  <p:oleObj name="Equation" r:id="rId14" imgW="177646" imgH="228402" progId="Equation.DSMT4">
                    <p:embed/>
                    <p:pic>
                      <p:nvPicPr>
                        <p:cNvPr id="0" name="Picture 4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6013" y="3393136"/>
                          <a:ext cx="307975" cy="3959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1160921"/>
                </p:ext>
              </p:extLst>
            </p:nvPr>
          </p:nvGraphicFramePr>
          <p:xfrm>
            <a:off x="903740" y="2164934"/>
            <a:ext cx="319087" cy="3829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90500" imgH="228600" progId="Equation.DSMT4">
                    <p:embed/>
                  </p:oleObj>
                </mc:Choice>
                <mc:Fallback>
                  <p:oleObj name="Equation" r:id="rId16" imgW="190500" imgH="228600" progId="Equation.DSMT4">
                    <p:embed/>
                    <p:pic>
                      <p:nvPicPr>
                        <p:cNvPr id="0" name="Picture 4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3740" y="2164934"/>
                          <a:ext cx="319087" cy="3829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8848936"/>
                </p:ext>
              </p:extLst>
            </p:nvPr>
          </p:nvGraphicFramePr>
          <p:xfrm>
            <a:off x="3908499" y="3210265"/>
            <a:ext cx="220988" cy="24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0" name="Picture 4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499" y="3210265"/>
                          <a:ext cx="220988" cy="243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7965242"/>
                </p:ext>
              </p:extLst>
            </p:nvPr>
          </p:nvGraphicFramePr>
          <p:xfrm>
            <a:off x="1263019" y="617662"/>
            <a:ext cx="224258" cy="265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39579" imgH="164957" progId="Equation.DSMT4">
                    <p:embed/>
                  </p:oleObj>
                </mc:Choice>
                <mc:Fallback>
                  <p:oleObj name="Equation" r:id="rId20" imgW="139579" imgH="164957" progId="Equation.DSMT4">
                    <p:embed/>
                    <p:pic>
                      <p:nvPicPr>
                        <p:cNvPr id="0" name="Picture 4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3019" y="617662"/>
                          <a:ext cx="224258" cy="2650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2287633" y="2640340"/>
              <a:ext cx="60465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PEC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03256E-0D00-E25F-BF43-E5A0FF95C10B}"/>
                </a:ext>
              </a:extLst>
            </p:cNvPr>
            <p:cNvSpPr/>
            <p:nvPr/>
          </p:nvSpPr>
          <p:spPr bwMode="auto">
            <a:xfrm>
              <a:off x="1487277" y="1575682"/>
              <a:ext cx="1508407" cy="163458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B24FAD-3AF2-09C1-0CDF-B885A8291A77}"/>
                </a:ext>
              </a:extLst>
            </p:cNvPr>
            <p:cNvSpPr txBox="1"/>
            <p:nvPr/>
          </p:nvSpPr>
          <p:spPr>
            <a:xfrm>
              <a:off x="3489292" y="1450687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Physical patch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76B162C-E170-078E-7A8B-F979D1952E5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002508" y="1609659"/>
              <a:ext cx="486784" cy="2363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7993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38" y="161925"/>
            <a:ext cx="4652961" cy="512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 Model (cont.)</a:t>
            </a: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02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354474"/>
              </p:ext>
            </p:extLst>
          </p:nvPr>
        </p:nvGraphicFramePr>
        <p:xfrm>
          <a:off x="6164931" y="2108868"/>
          <a:ext cx="1438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400" imgH="292100" progId="Equation.DSMT4">
                  <p:embed/>
                </p:oleObj>
              </mc:Choice>
              <mc:Fallback>
                <p:oleObj name="Equation" r:id="rId2" imgW="787400" imgH="292100" progId="Equation.DSMT4">
                  <p:embed/>
                  <p:pic>
                    <p:nvPicPr>
                      <p:cNvPr id="0" name="Picture 5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931" y="2108868"/>
                        <a:ext cx="143827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441365"/>
              </p:ext>
            </p:extLst>
          </p:nvPr>
        </p:nvGraphicFramePr>
        <p:xfrm>
          <a:off x="5957717" y="2840622"/>
          <a:ext cx="19748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726" imgH="253890" progId="Equation.DSMT4">
                  <p:embed/>
                </p:oleObj>
              </mc:Choice>
              <mc:Fallback>
                <p:oleObj name="Equation" r:id="rId4" imgW="1091726" imgH="253890" progId="Equation.DSMT4">
                  <p:embed/>
                  <p:pic>
                    <p:nvPicPr>
                      <p:cNvPr id="0" name="Picture 5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717" y="2840622"/>
                        <a:ext cx="197485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662337"/>
              </p:ext>
            </p:extLst>
          </p:nvPr>
        </p:nvGraphicFramePr>
        <p:xfrm>
          <a:off x="548356" y="4010279"/>
          <a:ext cx="421481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63800" imgH="444500" progId="Equation.DSMT4">
                  <p:embed/>
                </p:oleObj>
              </mc:Choice>
              <mc:Fallback>
                <p:oleObj name="Equation" r:id="rId6" imgW="2463800" imgH="444500" progId="Equation.DSMT4">
                  <p:embed/>
                  <p:pic>
                    <p:nvPicPr>
                      <p:cNvPr id="0" name="Picture 5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56" y="4010279"/>
                        <a:ext cx="4214812" cy="76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Box 27"/>
          <p:cNvSpPr txBox="1">
            <a:spLocks noChangeArrowheads="1"/>
          </p:cNvSpPr>
          <p:nvPr/>
        </p:nvSpPr>
        <p:spPr bwMode="auto">
          <a:xfrm>
            <a:off x="769369" y="6308140"/>
            <a:ext cx="76407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Assume no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variation (the probe current is constant in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direction.)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212015"/>
              </p:ext>
            </p:extLst>
          </p:nvPr>
        </p:nvGraphicFramePr>
        <p:xfrm>
          <a:off x="1909232" y="5337095"/>
          <a:ext cx="1484159" cy="53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3800" imgH="431800" progId="Equation.DSMT4">
                  <p:embed/>
                </p:oleObj>
              </mc:Choice>
              <mc:Fallback>
                <p:oleObj name="Equation" r:id="rId8" imgW="1193800" imgH="431800" progId="Equation.DSMT4">
                  <p:embed/>
                  <p:pic>
                    <p:nvPicPr>
                      <p:cNvPr id="0" name="Picture 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232" y="5337095"/>
                        <a:ext cx="1484159" cy="53682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1168426" y="444918"/>
            <a:ext cx="3225747" cy="3171442"/>
            <a:chOff x="1168426" y="444918"/>
            <a:chExt cx="3225747" cy="3171442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9176411"/>
                </p:ext>
              </p:extLst>
            </p:nvPr>
          </p:nvGraphicFramePr>
          <p:xfrm>
            <a:off x="2380699" y="3220392"/>
            <a:ext cx="307975" cy="395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7646" imgH="228402" progId="Equation.DSMT4">
                    <p:embed/>
                  </p:oleObj>
                </mc:Choice>
                <mc:Fallback>
                  <p:oleObj name="Equation" r:id="rId10" imgW="177646" imgH="228402" progId="Equation.DSMT4">
                    <p:embed/>
                    <p:pic>
                      <p:nvPicPr>
                        <p:cNvPr id="0" name="Picture 5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0699" y="3220392"/>
                          <a:ext cx="307975" cy="3959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1" name="Line 7"/>
            <p:cNvSpPr>
              <a:spLocks noChangeShapeType="1"/>
            </p:cNvSpPr>
            <p:nvPr/>
          </p:nvSpPr>
          <p:spPr bwMode="auto">
            <a:xfrm flipV="1">
              <a:off x="3543543" y="3148048"/>
              <a:ext cx="52070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2" name="Rectangle 8"/>
            <p:cNvSpPr>
              <a:spLocks noChangeArrowheads="1"/>
            </p:cNvSpPr>
            <p:nvPr/>
          </p:nvSpPr>
          <p:spPr bwMode="auto">
            <a:xfrm>
              <a:off x="1630606" y="1314486"/>
              <a:ext cx="1738312" cy="1824037"/>
            </a:xfrm>
            <a:prstGeom prst="rect">
              <a:avLst/>
            </a:prstGeom>
            <a:solidFill>
              <a:srgbClr val="FFC000"/>
            </a:solidFill>
            <a:ln w="63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3" name="Line 9"/>
            <p:cNvSpPr>
              <a:spLocks noChangeShapeType="1"/>
            </p:cNvSpPr>
            <p:nvPr/>
          </p:nvSpPr>
          <p:spPr bwMode="auto">
            <a:xfrm flipH="1" flipV="1">
              <a:off x="1611556" y="781086"/>
              <a:ext cx="3175" cy="466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8" name="Oval 14"/>
            <p:cNvSpPr>
              <a:spLocks noChangeArrowheads="1"/>
            </p:cNvSpPr>
            <p:nvPr/>
          </p:nvSpPr>
          <p:spPr bwMode="auto">
            <a:xfrm>
              <a:off x="1927468" y="2203486"/>
              <a:ext cx="109537" cy="1143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aphicFrame>
          <p:nvGraphicFramePr>
            <p:cNvPr id="103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0536269"/>
                </p:ext>
              </p:extLst>
            </p:nvPr>
          </p:nvGraphicFramePr>
          <p:xfrm>
            <a:off x="2148131" y="1758986"/>
            <a:ext cx="773112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95085" imgH="241195" progId="Equation.DSMT4">
                    <p:embed/>
                  </p:oleObj>
                </mc:Choice>
                <mc:Fallback>
                  <p:oleObj name="Equation" r:id="rId12" imgW="495085" imgH="241195" progId="Equation.DSMT4">
                    <p:embed/>
                    <p:pic>
                      <p:nvPicPr>
                        <p:cNvPr id="0" name="Picture 5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8131" y="1758986"/>
                          <a:ext cx="773112" cy="376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Rectangle 20"/>
            <p:cNvSpPr>
              <a:spLocks noChangeArrowheads="1"/>
            </p:cNvSpPr>
            <p:nvPr/>
          </p:nvSpPr>
          <p:spPr bwMode="auto">
            <a:xfrm>
              <a:off x="3514812" y="2034209"/>
              <a:ext cx="6399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PMC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616318" y="1290673"/>
              <a:ext cx="1762125" cy="1857375"/>
            </a:xfrm>
            <a:prstGeom prst="rect">
              <a:avLst/>
            </a:prstGeom>
            <a:noFill/>
            <a:ln w="571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842949"/>
                </p:ext>
              </p:extLst>
            </p:nvPr>
          </p:nvGraphicFramePr>
          <p:xfrm>
            <a:off x="1168426" y="1992190"/>
            <a:ext cx="319087" cy="3829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90500" imgH="228600" progId="Equation.DSMT4">
                    <p:embed/>
                  </p:oleObj>
                </mc:Choice>
                <mc:Fallback>
                  <p:oleObj name="Equation" r:id="rId14" imgW="190500" imgH="228600" progId="Equation.DSMT4">
                    <p:embed/>
                    <p:pic>
                      <p:nvPicPr>
                        <p:cNvPr id="0" name="Picture 5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8426" y="1992190"/>
                          <a:ext cx="319087" cy="3829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8684465"/>
                </p:ext>
              </p:extLst>
            </p:nvPr>
          </p:nvGraphicFramePr>
          <p:xfrm>
            <a:off x="4173185" y="3037521"/>
            <a:ext cx="220988" cy="24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5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185" y="3037521"/>
                          <a:ext cx="220988" cy="243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1956447"/>
                </p:ext>
              </p:extLst>
            </p:nvPr>
          </p:nvGraphicFramePr>
          <p:xfrm>
            <a:off x="1527705" y="444918"/>
            <a:ext cx="224258" cy="265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39579" imgH="164957" progId="Equation.DSMT4">
                    <p:embed/>
                  </p:oleObj>
                </mc:Choice>
                <mc:Fallback>
                  <p:oleObj name="Equation" r:id="rId18" imgW="139579" imgH="164957" progId="Equation.DSMT4">
                    <p:embed/>
                    <p:pic>
                      <p:nvPicPr>
                        <p:cNvPr id="0" name="Picture 5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7705" y="444918"/>
                          <a:ext cx="224258" cy="2650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2552319" y="2467596"/>
              <a:ext cx="60465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PEC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3317739"/>
                </p:ext>
              </p:extLst>
            </p:nvPr>
          </p:nvGraphicFramePr>
          <p:xfrm>
            <a:off x="1863891" y="2644440"/>
            <a:ext cx="386013" cy="386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241195" imgH="241195" progId="Equation.DSMT4">
                    <p:embed/>
                  </p:oleObj>
                </mc:Choice>
                <mc:Fallback>
                  <p:oleObj name="Equation" r:id="rId20" imgW="241195" imgH="241195" progId="Equation.DSMT4">
                    <p:embed/>
                    <p:pic>
                      <p:nvPicPr>
                        <p:cNvPr id="0" name="Picture 5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3891" y="2644440"/>
                          <a:ext cx="386013" cy="386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5037672" y="1515524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Accounting for loss and radiation: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731168" y="4800601"/>
            <a:ext cx="0" cy="4451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32964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6135" y="185738"/>
            <a:ext cx="4876800" cy="5481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 Model (cont.)</a:t>
            </a: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2306135" y="888231"/>
            <a:ext cx="4459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CAD Formulas for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Factors*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736845"/>
              </p:ext>
            </p:extLst>
          </p:nvPr>
        </p:nvGraphicFramePr>
        <p:xfrm>
          <a:off x="1517173" y="1673560"/>
          <a:ext cx="19748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726" imgH="253890" progId="Equation.DSMT4">
                  <p:embed/>
                </p:oleObj>
              </mc:Choice>
              <mc:Fallback>
                <p:oleObj name="Equation" r:id="rId2" imgW="1091726" imgH="253890" progId="Equation.DSMT4">
                  <p:embed/>
                  <p:pic>
                    <p:nvPicPr>
                      <p:cNvPr id="0" name="Picture 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173" y="1673560"/>
                        <a:ext cx="197485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307348"/>
              </p:ext>
            </p:extLst>
          </p:nvPr>
        </p:nvGraphicFramePr>
        <p:xfrm>
          <a:off x="4111625" y="1552410"/>
          <a:ext cx="42164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63800" imgH="444500" progId="Equation.DSMT4">
                  <p:embed/>
                </p:oleObj>
              </mc:Choice>
              <mc:Fallback>
                <p:oleObj name="Equation" r:id="rId4" imgW="2463800" imgH="444500" progId="Equation.DSMT4">
                  <p:embed/>
                  <p:pic>
                    <p:nvPicPr>
                      <p:cNvPr id="0" name="Picture 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25" y="1552410"/>
                        <a:ext cx="4216400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826878"/>
              </p:ext>
            </p:extLst>
          </p:nvPr>
        </p:nvGraphicFramePr>
        <p:xfrm>
          <a:off x="1312636" y="2770792"/>
          <a:ext cx="1117811" cy="654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600" imgH="431800" progId="Equation.DSMT4">
                  <p:embed/>
                </p:oleObj>
              </mc:Choice>
              <mc:Fallback>
                <p:oleObj name="Equation" r:id="rId6" imgW="736600" imgH="431800" progId="Equation.DSMT4">
                  <p:embed/>
                  <p:pic>
                    <p:nvPicPr>
                      <p:cNvPr id="0" name="Picture 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636" y="2770792"/>
                        <a:ext cx="1117811" cy="6548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816226" y="2272212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where</a:t>
            </a:r>
          </a:p>
        </p:txBody>
      </p:sp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260203"/>
              </p:ext>
            </p:extLst>
          </p:nvPr>
        </p:nvGraphicFramePr>
        <p:xfrm>
          <a:off x="1316731" y="3651372"/>
          <a:ext cx="1895702" cy="79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700" imgH="482600" progId="Equation.DSMT4">
                  <p:embed/>
                </p:oleObj>
              </mc:Choice>
              <mc:Fallback>
                <p:oleObj name="Equation" r:id="rId8" imgW="1155700" imgH="482600" progId="Equation.DSMT4">
                  <p:embed/>
                  <p:pic>
                    <p:nvPicPr>
                      <p:cNvPr id="0" name="Picture 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731" y="3651372"/>
                        <a:ext cx="1895702" cy="7972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508773"/>
              </p:ext>
            </p:extLst>
          </p:nvPr>
        </p:nvGraphicFramePr>
        <p:xfrm>
          <a:off x="3838826" y="3817187"/>
          <a:ext cx="25114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100" imgH="279400" progId="Equation.DSMT4">
                  <p:embed/>
                </p:oleObj>
              </mc:Choice>
              <mc:Fallback>
                <p:oleObj name="Equation" r:id="rId10" imgW="1562100" imgH="279400" progId="Equation.DSMT4">
                  <p:embed/>
                  <p:pic>
                    <p:nvPicPr>
                      <p:cNvPr id="0" name="Picture 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826" y="3817187"/>
                        <a:ext cx="25114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717135"/>
              </p:ext>
            </p:extLst>
          </p:nvPr>
        </p:nvGraphicFramePr>
        <p:xfrm>
          <a:off x="1312636" y="4673065"/>
          <a:ext cx="2886385" cy="76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16100" imgH="482600" progId="Equation.DSMT4">
                  <p:embed/>
                </p:oleObj>
              </mc:Choice>
              <mc:Fallback>
                <p:oleObj name="Equation" r:id="rId12" imgW="1816100" imgH="482600" progId="Equation.DSMT4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636" y="4673065"/>
                        <a:ext cx="2886385" cy="7670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982759"/>
              </p:ext>
            </p:extLst>
          </p:nvPr>
        </p:nvGraphicFramePr>
        <p:xfrm>
          <a:off x="1334278" y="5602974"/>
          <a:ext cx="202631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93800" imgH="482600" progId="Equation.DSMT4">
                  <p:embed/>
                </p:oleObj>
              </mc:Choice>
              <mc:Fallback>
                <p:oleObj name="Equation" r:id="rId14" imgW="1193800" imgH="482600" progId="Equation.DSMT4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278" y="5602974"/>
                        <a:ext cx="2026318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67167" y="6012549"/>
            <a:ext cx="26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*Derived in ECE 6345.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95286"/>
              </p:ext>
            </p:extLst>
          </p:nvPr>
        </p:nvGraphicFramePr>
        <p:xfrm>
          <a:off x="7018421" y="3726114"/>
          <a:ext cx="886326" cy="638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45863" imgH="393529" progId="Equation.DSMT4">
                  <p:embed/>
                </p:oleObj>
              </mc:Choice>
              <mc:Fallback>
                <p:oleObj name="Equation" r:id="rId16" imgW="545863" imgH="393529" progId="Equation.DSMT4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421" y="3726114"/>
                        <a:ext cx="886326" cy="638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783082"/>
              </p:ext>
            </p:extLst>
          </p:nvPr>
        </p:nvGraphicFramePr>
        <p:xfrm>
          <a:off x="7018420" y="4553868"/>
          <a:ext cx="1010295" cy="65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23586" imgH="469696" progId="Equation.DSMT4">
                  <p:embed/>
                </p:oleObj>
              </mc:Choice>
              <mc:Fallback>
                <p:oleObj name="Equation" r:id="rId18" imgW="723586" imgH="469696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420" y="4553868"/>
                        <a:ext cx="1010295" cy="6558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895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0043" y="185738"/>
            <a:ext cx="4876800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 Model (cont.)</a:t>
            </a: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1921119" y="934116"/>
            <a:ext cx="5363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CAD Formulas for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Factors (cont.)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044457"/>
              </p:ext>
            </p:extLst>
          </p:nvPr>
        </p:nvGraphicFramePr>
        <p:xfrm>
          <a:off x="1328652" y="1953804"/>
          <a:ext cx="3885293" cy="128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200" imgH="698500" progId="Equation.DSMT4">
                  <p:embed/>
                </p:oleObj>
              </mc:Choice>
              <mc:Fallback>
                <p:oleObj name="Equation" r:id="rId2" imgW="2108200" imgH="698500" progId="Equation.DSMT4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652" y="1953804"/>
                        <a:ext cx="3885293" cy="1287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330888"/>
              </p:ext>
            </p:extLst>
          </p:nvPr>
        </p:nvGraphicFramePr>
        <p:xfrm>
          <a:off x="1276145" y="3675490"/>
          <a:ext cx="1995153" cy="727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24026" imgH="847874" progId="Equation.DSMT4">
                  <p:embed/>
                </p:oleObj>
              </mc:Choice>
              <mc:Fallback>
                <p:oleObj name="Equation" r:id="rId4" imgW="2324026" imgH="847874" progId="Equation.DSMT4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145" y="3675490"/>
                        <a:ext cx="1995153" cy="7277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030025"/>
              </p:ext>
            </p:extLst>
          </p:nvPr>
        </p:nvGraphicFramePr>
        <p:xfrm>
          <a:off x="1233070" y="4711201"/>
          <a:ext cx="627697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76910" imgH="1457325" progId="Equation.DSMT4">
                  <p:embed/>
                </p:oleObj>
              </mc:Choice>
              <mc:Fallback>
                <p:oleObj name="Equation" r:id="rId6" imgW="6276910" imgH="1457325" progId="Equation.DSMT4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070" y="4711201"/>
                        <a:ext cx="6276975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130065"/>
              </p:ext>
            </p:extLst>
          </p:nvPr>
        </p:nvGraphicFramePr>
        <p:xfrm>
          <a:off x="6393380" y="3151484"/>
          <a:ext cx="1776605" cy="414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200" imgH="228600" progId="Equation.DSMT4">
                  <p:embed/>
                </p:oleObj>
              </mc:Choice>
              <mc:Fallback>
                <p:oleObj name="Equation" r:id="rId8" imgW="965200" imgH="228600" progId="Equation.DSMT4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3380" y="3151484"/>
                        <a:ext cx="1776605" cy="4146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078698"/>
              </p:ext>
            </p:extLst>
          </p:nvPr>
        </p:nvGraphicFramePr>
        <p:xfrm>
          <a:off x="6394969" y="3685958"/>
          <a:ext cx="1405650" cy="404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87400" imgH="228600" progId="Equation.DSMT4">
                  <p:embed/>
                </p:oleObj>
              </mc:Choice>
              <mc:Fallback>
                <p:oleObj name="Equation" r:id="rId10" imgW="787400" imgH="228600" progId="Equation.DSMT4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969" y="3685958"/>
                        <a:ext cx="1405650" cy="404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515473"/>
              </p:ext>
            </p:extLst>
          </p:nvPr>
        </p:nvGraphicFramePr>
        <p:xfrm>
          <a:off x="6401318" y="2618118"/>
          <a:ext cx="1800451" cy="390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0948" imgH="228501" progId="Equation.DSMT4">
                  <p:embed/>
                </p:oleObj>
              </mc:Choice>
              <mc:Fallback>
                <p:oleObj name="Equation" r:id="rId12" imgW="1040948" imgH="228501" progId="Equation.DSMT4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1318" y="2618118"/>
                        <a:ext cx="1800451" cy="3908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7691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68413" y="184150"/>
            <a:ext cx="6475412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Helmholtz Equation for </a:t>
            </a:r>
            <a:r>
              <a:rPr lang="en-US" sz="36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i="1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8" name="Rectangle 20"/>
          <p:cNvSpPr>
            <a:spLocks noChangeArrowheads="1"/>
          </p:cNvSpPr>
          <p:nvPr/>
        </p:nvSpPr>
        <p:spPr bwMode="auto">
          <a:xfrm>
            <a:off x="623888" y="1003300"/>
            <a:ext cx="52872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first derive the Helmholtz equation for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2059" name="Rectangle 23"/>
          <p:cNvSpPr>
            <a:spLocks noChangeArrowheads="1"/>
          </p:cNvSpPr>
          <p:nvPr/>
        </p:nvSpPr>
        <p:spPr bwMode="auto">
          <a:xfrm>
            <a:off x="466725" y="3144838"/>
            <a:ext cx="7100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Substituting Faraday’s law for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into Ampere’s law, we have</a:t>
            </a:r>
          </a:p>
        </p:txBody>
      </p:sp>
      <p:graphicFrame>
        <p:nvGraphicFramePr>
          <p:cNvPr id="205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563013"/>
              </p:ext>
            </p:extLst>
          </p:nvPr>
        </p:nvGraphicFramePr>
        <p:xfrm>
          <a:off x="2837705" y="1679874"/>
          <a:ext cx="30734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457200" progId="Equation.DSMT4">
                  <p:embed/>
                </p:oleObj>
              </mc:Choice>
              <mc:Fallback>
                <p:oleObj name="Equation" r:id="rId2" imgW="1320800" imgH="457200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705" y="1679874"/>
                        <a:ext cx="3073400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690282"/>
              </p:ext>
            </p:extLst>
          </p:nvPr>
        </p:nvGraphicFramePr>
        <p:xfrm>
          <a:off x="1435100" y="3833813"/>
          <a:ext cx="5888038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30500" imgH="1219200" progId="Equation.DSMT4">
                  <p:embed/>
                </p:oleObj>
              </mc:Choice>
              <mc:Fallback>
                <p:oleObj name="Equation" r:id="rId4" imgW="2730500" imgH="121920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3833813"/>
                        <a:ext cx="5888038" cy="262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Line 28"/>
          <p:cNvSpPr>
            <a:spLocks noChangeShapeType="1"/>
          </p:cNvSpPr>
          <p:nvPr/>
        </p:nvSpPr>
        <p:spPr bwMode="auto">
          <a:xfrm flipV="1">
            <a:off x="3417119" y="5386387"/>
            <a:ext cx="558800" cy="508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253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4" name="Rectangle 7"/>
          <p:cNvSpPr>
            <a:spLocks noChangeArrowheads="1"/>
          </p:cNvSpPr>
          <p:nvPr/>
        </p:nvSpPr>
        <p:spPr bwMode="auto">
          <a:xfrm>
            <a:off x="1752256" y="1121569"/>
            <a:ext cx="919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Hence</a:t>
            </a:r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1873572" y="2904800"/>
            <a:ext cx="100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Denote</a:t>
            </a:r>
          </a:p>
        </p:txBody>
      </p:sp>
      <p:graphicFrame>
        <p:nvGraphicFramePr>
          <p:cNvPr id="307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072624"/>
              </p:ext>
            </p:extLst>
          </p:nvPr>
        </p:nvGraphicFramePr>
        <p:xfrm>
          <a:off x="2767381" y="1612030"/>
          <a:ext cx="3227608" cy="578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241300" progId="Equation.DSMT4">
                  <p:embed/>
                </p:oleObj>
              </mc:Choice>
              <mc:Fallback>
                <p:oleObj name="Equation" r:id="rId2" imgW="1346200" imgH="241300" progId="Equation.DSMT4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381" y="1612030"/>
                        <a:ext cx="3227608" cy="57839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6ABEA27-23F0-5C2F-0153-127FFDF90C7E}"/>
              </a:ext>
            </a:extLst>
          </p:cNvPr>
          <p:cNvGrpSpPr/>
          <p:nvPr/>
        </p:nvGrpSpPr>
        <p:grpSpPr>
          <a:xfrm>
            <a:off x="2508948" y="3576782"/>
            <a:ext cx="3439886" cy="1251858"/>
            <a:chOff x="2612571" y="3679371"/>
            <a:chExt cx="3439886" cy="1251858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612571" y="3679371"/>
              <a:ext cx="3439886" cy="1251858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307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072309"/>
                </p:ext>
              </p:extLst>
            </p:nvPr>
          </p:nvGraphicFramePr>
          <p:xfrm>
            <a:off x="2860998" y="3753432"/>
            <a:ext cx="2344738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43000" imgH="228600" progId="Equation.DSMT4">
                    <p:embed/>
                  </p:oleObj>
                </mc:Choice>
                <mc:Fallback>
                  <p:oleObj name="Equation" r:id="rId4" imgW="1143000" imgH="228600" progId="Equation.DSMT4">
                    <p:embed/>
                    <p:pic>
                      <p:nvPicPr>
                        <p:cNvPr id="0" name="Picture 2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0998" y="3753432"/>
                          <a:ext cx="2344738" cy="473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4313301"/>
                </p:ext>
              </p:extLst>
            </p:nvPr>
          </p:nvGraphicFramePr>
          <p:xfrm>
            <a:off x="2778099" y="4279586"/>
            <a:ext cx="3094037" cy="538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84300" imgH="241300" progId="Equation.DSMT4">
                    <p:embed/>
                  </p:oleObj>
                </mc:Choice>
                <mc:Fallback>
                  <p:oleObj name="Equation" r:id="rId6" imgW="1384300" imgH="241300" progId="Equation.DSMT4">
                    <p:embed/>
                    <p:pic>
                      <p:nvPicPr>
                        <p:cNvPr id="0" name="Picture 2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8099" y="4279586"/>
                          <a:ext cx="3094037" cy="538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7" name="Rectangle 8"/>
          <p:cNvSpPr>
            <a:spLocks noChangeArrowheads="1"/>
          </p:cNvSpPr>
          <p:nvPr/>
        </p:nvSpPr>
        <p:spPr bwMode="auto">
          <a:xfrm>
            <a:off x="2123979" y="5300751"/>
            <a:ext cx="769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Then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0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137639"/>
              </p:ext>
            </p:extLst>
          </p:nvPr>
        </p:nvGraphicFramePr>
        <p:xfrm>
          <a:off x="2836182" y="5740185"/>
          <a:ext cx="282733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5400" imgH="241300" progId="Equation.DSMT4">
                  <p:embed/>
                </p:oleObj>
              </mc:Choice>
              <mc:Fallback>
                <p:oleObj name="Equation" r:id="rId8" imgW="1295400" imgH="241300" progId="Equation.DSMT4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182" y="5740185"/>
                        <a:ext cx="2827337" cy="520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569808"/>
              </p:ext>
            </p:extLst>
          </p:nvPr>
        </p:nvGraphicFramePr>
        <p:xfrm>
          <a:off x="4591050" y="2454275"/>
          <a:ext cx="37798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36800" imgH="279400" progId="Equation.DSMT4">
                  <p:embed/>
                </p:oleObj>
              </mc:Choice>
              <mc:Fallback>
                <p:oleObj name="Equation" r:id="rId10" imgW="2336800" imgH="279400" progId="Equation.DSMT4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2454275"/>
                        <a:ext cx="3779838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70313" y="3166226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Feed (impressed) current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5739934" y="2906424"/>
            <a:ext cx="264404" cy="3855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866775" y="184150"/>
            <a:ext cx="76771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Helmholtz Equation for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kumimoji="0" lang="en-US" sz="3600" b="1" i="1" u="none" strike="noStrike" kern="0" cap="none" spc="0" normalizeH="0" baseline="-2500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z </a:t>
            </a: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2990" y="3645568"/>
            <a:ext cx="2021305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 take it here to be a filamentary source (zero radius).</a:t>
            </a:r>
          </a:p>
        </p:txBody>
      </p:sp>
    </p:spTree>
    <p:extLst>
      <p:ext uri="{BB962C8B-B14F-4D97-AF65-F5344CB8AC3E}">
        <p14:creationId xmlns:p14="http://schemas.microsoft.com/office/powerpoint/2010/main" val="3995837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200025"/>
            <a:ext cx="5778500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Mathematical Problem</a:t>
            </a:r>
          </a:p>
        </p:txBody>
      </p:sp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669794" name="Object 98"/>
          <p:cNvGraphicFramePr>
            <a:graphicFrameLocks noChangeAspect="1"/>
          </p:cNvGraphicFramePr>
          <p:nvPr/>
        </p:nvGraphicFramePr>
        <p:xfrm>
          <a:off x="2678566" y="915306"/>
          <a:ext cx="3305128" cy="608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19400" imgH="520700" progId="Equation.DSMT4">
                  <p:embed/>
                </p:oleObj>
              </mc:Choice>
              <mc:Fallback>
                <p:oleObj name="Equation" r:id="rId2" imgW="2819400" imgH="52070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566" y="915306"/>
                        <a:ext cx="3305128" cy="60869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18" name="Object 14"/>
          <p:cNvGraphicFramePr>
            <a:graphicFrameLocks noChangeAspect="1"/>
          </p:cNvGraphicFramePr>
          <p:nvPr/>
        </p:nvGraphicFramePr>
        <p:xfrm>
          <a:off x="3059800" y="1944847"/>
          <a:ext cx="1294486" cy="48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5100" imgH="533400" progId="Equation.DSMT4">
                  <p:embed/>
                </p:oleObj>
              </mc:Choice>
              <mc:Fallback>
                <p:oleObj name="Equation" r:id="rId4" imgW="1435100" imgH="53340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00" y="1944847"/>
                        <a:ext cx="1294486" cy="481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752539"/>
              </p:ext>
            </p:extLst>
          </p:nvPr>
        </p:nvGraphicFramePr>
        <p:xfrm>
          <a:off x="4754031" y="1994174"/>
          <a:ext cx="3998068" cy="46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87600" imgH="279400" progId="Equation.DSMT4">
                  <p:embed/>
                </p:oleObj>
              </mc:Choice>
              <mc:Fallback>
                <p:oleObj name="Equation" r:id="rId6" imgW="2387600" imgH="279400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031" y="1994174"/>
                        <a:ext cx="3998068" cy="467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2703312" y="3460261"/>
            <a:ext cx="3225747" cy="3191818"/>
            <a:chOff x="2703312" y="2328146"/>
            <a:chExt cx="3225747" cy="3191818"/>
          </a:xfrm>
        </p:grpSpPr>
        <p:grpSp>
          <p:nvGrpSpPr>
            <p:cNvPr id="32" name="Group 31"/>
            <p:cNvGrpSpPr/>
            <p:nvPr/>
          </p:nvGrpSpPr>
          <p:grpSpPr>
            <a:xfrm>
              <a:off x="2703312" y="2328146"/>
              <a:ext cx="3225747" cy="3191818"/>
              <a:chOff x="2344083" y="1881832"/>
              <a:chExt cx="3225747" cy="3191818"/>
            </a:xfrm>
          </p:grpSpPr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V="1">
                <a:off x="4719200" y="4584962"/>
                <a:ext cx="520700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2806263" y="2751400"/>
                <a:ext cx="1738312" cy="1824037"/>
              </a:xfrm>
              <a:prstGeom prst="rect">
                <a:avLst/>
              </a:prstGeom>
              <a:solidFill>
                <a:srgbClr val="FFC000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 flipH="1" flipV="1">
                <a:off x="2787213" y="2218000"/>
                <a:ext cx="3175" cy="466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3103125" y="3640400"/>
                <a:ext cx="109537" cy="1143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graphicFrame>
            <p:nvGraphicFramePr>
              <p:cNvPr id="23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0536269"/>
                  </p:ext>
                </p:extLst>
              </p:nvPr>
            </p:nvGraphicFramePr>
            <p:xfrm>
              <a:off x="3193159" y="3217671"/>
              <a:ext cx="773112" cy="376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495085" imgH="241195" progId="Equation.DSMT4">
                      <p:embed/>
                    </p:oleObj>
                  </mc:Choice>
                  <mc:Fallback>
                    <p:oleObj name="Equation" r:id="rId8" imgW="495085" imgH="241195" progId="Equation.DSMT4">
                      <p:embed/>
                      <p:pic>
                        <p:nvPicPr>
                          <p:cNvPr id="0" name="Picture 1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93159" y="3217671"/>
                            <a:ext cx="773112" cy="3762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Rectangle 25"/>
              <p:cNvSpPr/>
              <p:nvPr/>
            </p:nvSpPr>
            <p:spPr bwMode="auto">
              <a:xfrm>
                <a:off x="2791975" y="2727587"/>
                <a:ext cx="1762125" cy="1857375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graphicFrame>
            <p:nvGraphicFramePr>
              <p:cNvPr id="27" name="Object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8842949"/>
                  </p:ext>
                </p:extLst>
              </p:nvPr>
            </p:nvGraphicFramePr>
            <p:xfrm>
              <a:off x="2344083" y="3429104"/>
              <a:ext cx="319087" cy="3829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190500" imgH="228600" progId="Equation.DSMT4">
                      <p:embed/>
                    </p:oleObj>
                  </mc:Choice>
                  <mc:Fallback>
                    <p:oleObj name="Equation" r:id="rId10" imgW="190500" imgH="228600" progId="Equation.DSMT4">
                      <p:embed/>
                      <p:pic>
                        <p:nvPicPr>
                          <p:cNvPr id="0" name="Picture 1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44083" y="3429104"/>
                            <a:ext cx="319087" cy="38290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88684465"/>
                  </p:ext>
                </p:extLst>
              </p:nvPr>
            </p:nvGraphicFramePr>
            <p:xfrm>
              <a:off x="5348842" y="4474435"/>
              <a:ext cx="220988" cy="2430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126835" imgH="139518" progId="Equation.DSMT4">
                      <p:embed/>
                    </p:oleObj>
                  </mc:Choice>
                  <mc:Fallback>
                    <p:oleObj name="Equation" r:id="rId12" imgW="126835" imgH="139518" progId="Equation.DSMT4">
                      <p:embed/>
                      <p:pic>
                        <p:nvPicPr>
                          <p:cNvPr id="0" name="Picture 1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48842" y="4474435"/>
                            <a:ext cx="220988" cy="2430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1956447"/>
                  </p:ext>
                </p:extLst>
              </p:nvPr>
            </p:nvGraphicFramePr>
            <p:xfrm>
              <a:off x="2703362" y="1881832"/>
              <a:ext cx="224258" cy="2650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139579" imgH="164957" progId="Equation.DSMT4">
                      <p:embed/>
                    </p:oleObj>
                  </mc:Choice>
                  <mc:Fallback>
                    <p:oleObj name="Equation" r:id="rId14" imgW="139579" imgH="164957" progId="Equation.DSMT4">
                      <p:embed/>
                      <p:pic>
                        <p:nvPicPr>
                          <p:cNvPr id="0" name="Picture 1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03362" y="1881832"/>
                            <a:ext cx="224258" cy="26503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8317" name="Object 13"/>
              <p:cNvGraphicFramePr>
                <a:graphicFrameLocks noChangeAspect="1"/>
              </p:cNvGraphicFramePr>
              <p:nvPr/>
            </p:nvGraphicFramePr>
            <p:xfrm>
              <a:off x="3548743" y="4679950"/>
              <a:ext cx="3048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304800" imgH="393700" progId="Equation.DSMT4">
                      <p:embed/>
                    </p:oleObj>
                  </mc:Choice>
                  <mc:Fallback>
                    <p:oleObj name="Equation" r:id="rId16" imgW="304800" imgH="393700" progId="Equation.DSMT4">
                      <p:embed/>
                      <p:pic>
                        <p:nvPicPr>
                          <p:cNvPr id="0" name="Picture 1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48743" y="4679950"/>
                            <a:ext cx="304800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38320" name="Object 16"/>
            <p:cNvGraphicFramePr>
              <a:graphicFrameLocks noChangeAspect="1"/>
            </p:cNvGraphicFramePr>
            <p:nvPr/>
          </p:nvGraphicFramePr>
          <p:xfrm>
            <a:off x="5016501" y="3736181"/>
            <a:ext cx="807358" cy="6257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507780" imgH="393529" progId="Equation.DSMT4">
                    <p:embed/>
                  </p:oleObj>
                </mc:Choice>
                <mc:Fallback>
                  <p:oleObj name="Equation" r:id="rId18" imgW="507780" imgH="393529" progId="Equation.DSMT4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6501" y="3736181"/>
                          <a:ext cx="807358" cy="6257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Box 36"/>
          <p:cNvSpPr txBox="1"/>
          <p:nvPr/>
        </p:nvSpPr>
        <p:spPr>
          <a:xfrm>
            <a:off x="513305" y="2797630"/>
            <a:ext cx="823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 function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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is really a 2-D Green’s function, if the feed current is filamentary.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7383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367258"/>
              </p:ext>
            </p:extLst>
          </p:nvPr>
        </p:nvGraphicFramePr>
        <p:xfrm>
          <a:off x="684666" y="2013175"/>
          <a:ext cx="19939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43000" imgH="228600" progId="Equation.DSMT4">
                  <p:embed/>
                </p:oleObj>
              </mc:Choice>
              <mc:Fallback>
                <p:oleObj name="Equation" r:id="rId20" imgW="1143000" imgH="228600" progId="Equation.DSMT4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66" y="2013175"/>
                        <a:ext cx="19939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39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63106" y="200025"/>
            <a:ext cx="5778500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Eigenvalue Problem</a:t>
            </a:r>
          </a:p>
        </p:txBody>
      </p:sp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4" y="1839819"/>
            <a:ext cx="25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Eigenvalue problem: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113622"/>
              </p:ext>
            </p:extLst>
          </p:nvPr>
        </p:nvGraphicFramePr>
        <p:xfrm>
          <a:off x="2053977" y="2414397"/>
          <a:ext cx="2464308" cy="55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800" imgH="241300" progId="Equation.DSMT4">
                  <p:embed/>
                </p:oleObj>
              </mc:Choice>
              <mc:Fallback>
                <p:oleObj name="Equation" r:id="rId2" imgW="1066800" imgH="241300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977" y="2414397"/>
                        <a:ext cx="2464308" cy="55740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484177"/>
              </p:ext>
            </p:extLst>
          </p:nvPr>
        </p:nvGraphicFramePr>
        <p:xfrm>
          <a:off x="2669849" y="3333120"/>
          <a:ext cx="1957481" cy="50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726" imgH="279279" progId="Equation.DSMT4">
                  <p:embed/>
                </p:oleObj>
              </mc:Choice>
              <mc:Fallback>
                <p:oleObj name="Equation" r:id="rId4" imgW="1091726" imgH="279279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849" y="3333120"/>
                        <a:ext cx="1957481" cy="500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 bwMode="auto">
          <a:xfrm>
            <a:off x="2053977" y="3427426"/>
            <a:ext cx="374574" cy="253388"/>
          </a:xfrm>
          <a:prstGeom prst="rightArrow">
            <a:avLst/>
          </a:prstGeom>
          <a:solidFill>
            <a:srgbClr val="CC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452344"/>
              </p:ext>
            </p:extLst>
          </p:nvPr>
        </p:nvGraphicFramePr>
        <p:xfrm>
          <a:off x="3374374" y="3976401"/>
          <a:ext cx="1642852" cy="4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900" imgH="228600" progId="Equation.DSMT4">
                  <p:embed/>
                </p:oleObj>
              </mc:Choice>
              <mc:Fallback>
                <p:oleObj name="Equation" r:id="rId6" imgW="850900" imgH="22860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374" y="3976401"/>
                        <a:ext cx="1642852" cy="4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 bwMode="auto">
          <a:xfrm>
            <a:off x="2751725" y="4074144"/>
            <a:ext cx="374574" cy="253388"/>
          </a:xfrm>
          <a:prstGeom prst="rightArrow">
            <a:avLst/>
          </a:prstGeom>
          <a:solidFill>
            <a:srgbClr val="CC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047082"/>
              </p:ext>
            </p:extLst>
          </p:nvPr>
        </p:nvGraphicFramePr>
        <p:xfrm>
          <a:off x="5757519" y="3965921"/>
          <a:ext cx="188118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200" imgH="279400" progId="Equation.DSMT4">
                  <p:embed/>
                </p:oleObj>
              </mc:Choice>
              <mc:Fallback>
                <p:oleObj name="Equation" r:id="rId8" imgW="965200" imgH="27940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519" y="3965921"/>
                        <a:ext cx="1881187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1258" y="5000084"/>
            <a:ext cx="852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original eigenvalue problem is thus reduced to this simpler “reduced” eigenvalue problem.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991438"/>
              </p:ext>
            </p:extLst>
          </p:nvPr>
        </p:nvGraphicFramePr>
        <p:xfrm>
          <a:off x="4428871" y="5805946"/>
          <a:ext cx="944868" cy="41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700" imgH="228600" progId="Equation.DSMT4">
                  <p:embed/>
                </p:oleObj>
              </mc:Choice>
              <mc:Fallback>
                <p:oleObj name="Equation" r:id="rId10" imgW="520700" imgH="22860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871" y="5805946"/>
                        <a:ext cx="944868" cy="414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751725" y="580449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notation:</a:t>
            </a:r>
          </a:p>
        </p:txBody>
      </p:sp>
      <p:graphicFrame>
        <p:nvGraphicFramePr>
          <p:cNvPr id="669794" name="Object 98"/>
          <p:cNvGraphicFramePr>
            <a:graphicFrameLocks noChangeAspect="1"/>
          </p:cNvGraphicFramePr>
          <p:nvPr/>
        </p:nvGraphicFramePr>
        <p:xfrm>
          <a:off x="2907166" y="980620"/>
          <a:ext cx="3305128" cy="608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819400" imgH="520700" progId="Equation.DSMT4">
                  <p:embed/>
                </p:oleObj>
              </mc:Choice>
              <mc:Fallback>
                <p:oleObj name="Equation" r:id="rId12" imgW="2819400" imgH="520700" progId="Equation.DSMT4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166" y="980620"/>
                        <a:ext cx="3305128" cy="608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3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676522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Green’s Functions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2628" y="1175656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Problem to be solved: </a:t>
            </a: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3325804" y="1758707"/>
          <a:ext cx="1398595" cy="54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0474" imgH="203112" progId="Equation.DSMT4">
                  <p:embed/>
                </p:oleObj>
              </mc:Choice>
              <mc:Fallback>
                <p:oleObj name="Equation" r:id="rId3" imgW="520474" imgH="203112" progId="Equation.DSMT4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04" y="1758707"/>
                        <a:ext cx="1398595" cy="544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7366" name="Object 4"/>
          <p:cNvGraphicFramePr>
            <a:graphicFrameLocks noChangeAspect="1"/>
          </p:cNvGraphicFramePr>
          <p:nvPr/>
        </p:nvGraphicFramePr>
        <p:xfrm>
          <a:off x="1879147" y="3030032"/>
          <a:ext cx="4543425" cy="542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20900" imgH="254000" progId="Equation.DSMT4">
                  <p:embed/>
                </p:oleObj>
              </mc:Choice>
              <mc:Fallback>
                <p:oleObj name="Equation" r:id="rId5" imgW="2120900" imgH="254000" progId="Equation.DSMT4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147" y="3030032"/>
                        <a:ext cx="4543425" cy="542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7369" name="Object 9"/>
          <p:cNvGraphicFramePr>
            <a:graphicFrameLocks noChangeAspect="1"/>
          </p:cNvGraphicFramePr>
          <p:nvPr/>
        </p:nvGraphicFramePr>
        <p:xfrm>
          <a:off x="1916340" y="4266688"/>
          <a:ext cx="4364717" cy="503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97100" imgH="254000" progId="Equation.DSMT4">
                  <p:embed/>
                </p:oleObj>
              </mc:Choice>
              <mc:Fallback>
                <p:oleObj name="Equation" r:id="rId7" imgW="2197100" imgH="254000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340" y="4266688"/>
                        <a:ext cx="4364717" cy="503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71602" y="3679364"/>
            <a:ext cx="412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101687" y="1388124"/>
            <a:ext cx="6841474" cy="2423711"/>
          </a:xfrm>
          <a:prstGeom prst="rect">
            <a:avLst/>
          </a:prstGeom>
          <a:solidFill>
            <a:srgbClr val="CC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547914" y="866775"/>
            <a:ext cx="62360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Introduce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eigenfunctions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the 2-D Laplace operator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190500" y="3988720"/>
            <a:ext cx="87126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a rectangular patch we have, from separation of variables (or guessing),</a:t>
            </a:r>
          </a:p>
        </p:txBody>
      </p:sp>
      <p:graphicFrame>
        <p:nvGraphicFramePr>
          <p:cNvPr id="409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20998"/>
              </p:ext>
            </p:extLst>
          </p:nvPr>
        </p:nvGraphicFramePr>
        <p:xfrm>
          <a:off x="3676801" y="1438743"/>
          <a:ext cx="14478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900" imgH="228600" progId="Equation.DSMT4">
                  <p:embed/>
                </p:oleObj>
              </mc:Choice>
              <mc:Fallback>
                <p:oleObj name="Equation" r:id="rId2" imgW="596900" imgH="228600" progId="Equation.DSMT4">
                  <p:embed/>
                  <p:pic>
                    <p:nvPicPr>
                      <p:cNvPr id="0" name="Picture 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801" y="1438743"/>
                        <a:ext cx="144780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367058"/>
              </p:ext>
            </p:extLst>
          </p:nvPr>
        </p:nvGraphicFramePr>
        <p:xfrm>
          <a:off x="2374900" y="2133600"/>
          <a:ext cx="38750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300" imgH="241300" progId="Equation.DSMT4">
                  <p:embed/>
                </p:oleObj>
              </mc:Choice>
              <mc:Fallback>
                <p:oleObj name="Equation" r:id="rId4" imgW="1765300" imgH="241300" progId="Equation.DSMT4">
                  <p:embed/>
                  <p:pic>
                    <p:nvPicPr>
                      <p:cNvPr id="0" name="Picture 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2133600"/>
                        <a:ext cx="38750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140936"/>
              </p:ext>
            </p:extLst>
          </p:nvPr>
        </p:nvGraphicFramePr>
        <p:xfrm>
          <a:off x="3709988" y="2937290"/>
          <a:ext cx="1357771" cy="740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0891" imgH="393529" progId="Equation.DSMT4">
                  <p:embed/>
                </p:oleObj>
              </mc:Choice>
              <mc:Fallback>
                <p:oleObj name="Equation" r:id="rId6" imgW="710891" imgH="393529" progId="Equation.DSMT4">
                  <p:embed/>
                  <p:pic>
                    <p:nvPicPr>
                      <p:cNvPr id="0" name="Picture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2937290"/>
                        <a:ext cx="1357771" cy="7409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383024"/>
              </p:ext>
            </p:extLst>
          </p:nvPr>
        </p:nvGraphicFramePr>
        <p:xfrm>
          <a:off x="1303589" y="4568781"/>
          <a:ext cx="37655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08200" imgH="1066800" progId="Equation.DSMT4">
                  <p:embed/>
                </p:oleObj>
              </mc:Choice>
              <mc:Fallback>
                <p:oleObj name="Equation" r:id="rId8" imgW="2108200" imgH="1066800" progId="Equation.DSMT4">
                  <p:embed/>
                  <p:pic>
                    <p:nvPicPr>
                      <p:cNvPr id="0" name="Picture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589" y="4568781"/>
                        <a:ext cx="3765550" cy="1905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10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26915"/>
              </p:ext>
            </p:extLst>
          </p:nvPr>
        </p:nvGraphicFramePr>
        <p:xfrm>
          <a:off x="5383250" y="3116841"/>
          <a:ext cx="1931949" cy="415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04900" imgH="241300" progId="Equation.DSMT4">
                  <p:embed/>
                </p:oleObj>
              </mc:Choice>
              <mc:Fallback>
                <p:oleObj name="Equation" r:id="rId10" imgW="1104900" imgH="241300" progId="Equation.DSMT4">
                  <p:embed/>
                  <p:pic>
                    <p:nvPicPr>
                      <p:cNvPr id="0" name="Picture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50" y="3116841"/>
                        <a:ext cx="1931949" cy="4155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55772" y="5091665"/>
            <a:ext cx="3447232" cy="92333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Note:</a:t>
            </a:r>
          </a:p>
          <a:p>
            <a:pPr algn="ctr"/>
            <a:r>
              <a:rPr lang="en-US" dirty="0"/>
              <a:t>The eigenvalues are real and the eigenvalues are orthogonal.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295400" y="200025"/>
            <a:ext cx="65151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Eigenvalue Problem (cont.)</a:t>
            </a:r>
          </a:p>
        </p:txBody>
      </p:sp>
    </p:spTree>
    <p:extLst>
      <p:ext uri="{BB962C8B-B14F-4D97-AF65-F5344CB8AC3E}">
        <p14:creationId xmlns:p14="http://schemas.microsoft.com/office/powerpoint/2010/main" val="603162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3501" y="125413"/>
            <a:ext cx="6457950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Eigenfunction Expansion</a:t>
            </a:r>
          </a:p>
        </p:txBody>
      </p:sp>
      <p:sp>
        <p:nvSpPr>
          <p:cNvPr id="512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519112" y="995363"/>
            <a:ext cx="4738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Assume an “eigenfunction expansion”:</a:t>
            </a: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838200" y="3466873"/>
            <a:ext cx="927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Hence</a:t>
            </a:r>
          </a:p>
        </p:txBody>
      </p:sp>
      <p:graphicFrame>
        <p:nvGraphicFramePr>
          <p:cNvPr id="51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165349"/>
              </p:ext>
            </p:extLst>
          </p:nvPr>
        </p:nvGraphicFramePr>
        <p:xfrm>
          <a:off x="2693988" y="1587500"/>
          <a:ext cx="34258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6811" imgH="355446" progId="Equation.DSMT4">
                  <p:embed/>
                </p:oleObj>
              </mc:Choice>
              <mc:Fallback>
                <p:oleObj name="Equation" r:id="rId2" imgW="1586811" imgH="355446" progId="Equation.DSMT4">
                  <p:embed/>
                  <p:pic>
                    <p:nvPicPr>
                      <p:cNvPr id="0" name="Picture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1587500"/>
                        <a:ext cx="3425825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34625"/>
              </p:ext>
            </p:extLst>
          </p:nvPr>
        </p:nvGraphicFramePr>
        <p:xfrm>
          <a:off x="2949575" y="2633355"/>
          <a:ext cx="310832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400" imgH="241300" progId="Equation.DSMT4">
                  <p:embed/>
                </p:oleObj>
              </mc:Choice>
              <mc:Fallback>
                <p:oleObj name="Equation" r:id="rId4" imgW="1295400" imgH="241300" progId="Equation.DSMT4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2633355"/>
                        <a:ext cx="3108325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5"/>
          <p:cNvGraphicFramePr>
            <a:graphicFrameLocks noChangeAspect="1"/>
          </p:cNvGraphicFramePr>
          <p:nvPr/>
        </p:nvGraphicFramePr>
        <p:xfrm>
          <a:off x="1901825" y="3965575"/>
          <a:ext cx="53149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24100" imgH="355600" progId="Equation.DSMT4">
                  <p:embed/>
                </p:oleObj>
              </mc:Choice>
              <mc:Fallback>
                <p:oleObj name="Equation" r:id="rId6" imgW="2324100" imgH="355600" progId="Equation.DSMT4">
                  <p:embed/>
                  <p:pic>
                    <p:nvPicPr>
                      <p:cNvPr id="0" name="Picture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3965575"/>
                        <a:ext cx="53149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Rectangle 17"/>
          <p:cNvSpPr>
            <a:spLocks noChangeArrowheads="1"/>
          </p:cNvSpPr>
          <p:nvPr/>
        </p:nvSpPr>
        <p:spPr bwMode="auto">
          <a:xfrm>
            <a:off x="508000" y="4992688"/>
            <a:ext cx="6010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Using the properties of the eigenfunctions, we have</a:t>
            </a:r>
          </a:p>
        </p:txBody>
      </p:sp>
      <p:graphicFrame>
        <p:nvGraphicFramePr>
          <p:cNvPr id="5125" name="Object 18"/>
          <p:cNvGraphicFramePr>
            <a:graphicFrameLocks noChangeAspect="1"/>
          </p:cNvGraphicFramePr>
          <p:nvPr/>
        </p:nvGraphicFramePr>
        <p:xfrm>
          <a:off x="2273300" y="5575300"/>
          <a:ext cx="46370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47900" imgH="368300" progId="Equation.DSMT4">
                  <p:embed/>
                </p:oleObj>
              </mc:Choice>
              <mc:Fallback>
                <p:oleObj name="Equation" r:id="rId8" imgW="2247900" imgH="368300" progId="Equation.DSMT4">
                  <p:embed/>
                  <p:pic>
                    <p:nvPicPr>
                      <p:cNvPr id="0" name="Picture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5575300"/>
                        <a:ext cx="4637088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8"/>
          <p:cNvSpPr>
            <a:spLocks noChangeArrowheads="1"/>
          </p:cNvSpPr>
          <p:nvPr/>
        </p:nvSpPr>
        <p:spPr bwMode="auto">
          <a:xfrm>
            <a:off x="800100" y="2693988"/>
            <a:ext cx="2149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must satisfy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49642"/>
              </p:ext>
            </p:extLst>
          </p:nvPr>
        </p:nvGraphicFramePr>
        <p:xfrm>
          <a:off x="6526043" y="1684187"/>
          <a:ext cx="1659489" cy="414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559" imgH="253890" progId="Equation.DSMT4">
                  <p:embed/>
                </p:oleObj>
              </mc:Choice>
              <mc:Fallback>
                <p:oleObj name="Equation" r:id="rId10" imgW="1015559" imgH="253890" progId="Equation.DSMT4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043" y="1684187"/>
                        <a:ext cx="1659489" cy="414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9203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596900" y="1641892"/>
            <a:ext cx="594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that the eigenfunctions are </a:t>
            </a:r>
            <a:r>
              <a:rPr kumimoji="0" lang="en-US" sz="2000" b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orthogonal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so that</a:t>
            </a:r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1448183" y="3524345"/>
            <a:ext cx="92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Define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59853" y="887496"/>
            <a:ext cx="6907660" cy="447675"/>
            <a:chOff x="959853" y="887496"/>
            <a:chExt cx="6907660" cy="447675"/>
          </a:xfrm>
          <a:solidFill>
            <a:srgbClr val="FFFF99"/>
          </a:solidFill>
        </p:grpSpPr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959853" y="898609"/>
              <a:ext cx="6907660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Multiply the previous equation by                   and integrate.</a:t>
              </a:r>
            </a:p>
          </p:txBody>
        </p:sp>
        <p:graphicFrame>
          <p:nvGraphicFramePr>
            <p:cNvPr id="6146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1319643"/>
                </p:ext>
              </p:extLst>
            </p:nvPr>
          </p:nvGraphicFramePr>
          <p:xfrm>
            <a:off x="4827671" y="887496"/>
            <a:ext cx="119221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47700" imgH="241300" progId="Equation.DSMT4">
                    <p:embed/>
                  </p:oleObj>
                </mc:Choice>
                <mc:Fallback>
                  <p:oleObj name="Equation" r:id="rId2" imgW="647700" imgH="241300" progId="Equation.DSMT4">
                    <p:embed/>
                    <p:pic>
                      <p:nvPicPr>
                        <p:cNvPr id="0" name="Picture 2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7671" y="887496"/>
                          <a:ext cx="119221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4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860859"/>
              </p:ext>
            </p:extLst>
          </p:nvPr>
        </p:nvGraphicFramePr>
        <p:xfrm>
          <a:off x="1790126" y="2130280"/>
          <a:ext cx="56451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11500" imgH="393700" progId="Equation.DSMT4">
                  <p:embed/>
                </p:oleObj>
              </mc:Choice>
              <mc:Fallback>
                <p:oleObj name="Equation" r:id="rId4" imgW="3111500" imgH="393700" progId="Equation.DSMT4">
                  <p:embed/>
                  <p:pic>
                    <p:nvPicPr>
                      <p:cNvPr id="0" name="Picture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126" y="2130280"/>
                        <a:ext cx="564515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237266"/>
              </p:ext>
            </p:extLst>
          </p:nvPr>
        </p:nvGraphicFramePr>
        <p:xfrm>
          <a:off x="1522640" y="4363130"/>
          <a:ext cx="64611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71900" imgH="393700" progId="Equation.DSMT4">
                  <p:embed/>
                </p:oleObj>
              </mc:Choice>
              <mc:Fallback>
                <p:oleObj name="Equation" r:id="rId6" imgW="3771900" imgH="393700" progId="Equation.DSMT4">
                  <p:embed/>
                  <p:pic>
                    <p:nvPicPr>
                      <p:cNvPr id="0" name="Picture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640" y="4363130"/>
                        <a:ext cx="6461125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512898"/>
              </p:ext>
            </p:extLst>
          </p:nvPr>
        </p:nvGraphicFramePr>
        <p:xfrm>
          <a:off x="1706563" y="5802313"/>
          <a:ext cx="60801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79700" imgH="279400" progId="Equation.DSMT4">
                  <p:embed/>
                </p:oleObj>
              </mc:Choice>
              <mc:Fallback>
                <p:oleObj name="Equation" r:id="rId8" imgW="2679700" imgH="279400" progId="Equation.DSMT4">
                  <p:embed/>
                  <p:pic>
                    <p:nvPicPr>
                      <p:cNvPr id="0" name="Picture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3" y="5802313"/>
                        <a:ext cx="608012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Rectangle 19"/>
          <p:cNvSpPr>
            <a:spLocks noChangeArrowheads="1"/>
          </p:cNvSpPr>
          <p:nvPr/>
        </p:nvSpPr>
        <p:spPr bwMode="auto">
          <a:xfrm>
            <a:off x="769938" y="5249863"/>
            <a:ext cx="174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then have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8032" y="2811894"/>
            <a:ext cx="658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Note: </a:t>
            </a:r>
            <a:r>
              <a:rPr lang="en-US" sz="1400" dirty="0"/>
              <a:t>The eigenfunctions are real, so we can drop the conjugate here if we want.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76300" y="125413"/>
            <a:ext cx="7629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Eigenfunction Expansion (cont.)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61424"/>
              </p:ext>
            </p:extLst>
          </p:nvPr>
        </p:nvGraphicFramePr>
        <p:xfrm>
          <a:off x="2666560" y="3650494"/>
          <a:ext cx="3151360" cy="68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65300" imgH="381000" progId="Equation.DSMT4">
                  <p:embed/>
                </p:oleObj>
              </mc:Choice>
              <mc:Fallback>
                <p:oleObj name="Equation" r:id="rId10" imgW="1765300" imgH="381000" progId="Equation.DSMT4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560" y="3650494"/>
                        <a:ext cx="3151360" cy="68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 bwMode="auto">
          <a:xfrm>
            <a:off x="889793" y="4494882"/>
            <a:ext cx="390655" cy="240404"/>
          </a:xfrm>
          <a:prstGeom prst="rightArrow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60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369064" y="877160"/>
            <a:ext cx="6207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Hence, we have (removing the primes in the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notation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  <p:sp>
        <p:nvSpPr>
          <p:cNvPr id="7180" name="Rectangle 14"/>
          <p:cNvSpPr>
            <a:spLocks noChangeArrowheads="1"/>
          </p:cNvSpPr>
          <p:nvPr/>
        </p:nvSpPr>
        <p:spPr bwMode="auto">
          <a:xfrm>
            <a:off x="1272982" y="2582235"/>
            <a:ext cx="970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Recall:</a:t>
            </a:r>
          </a:p>
        </p:txBody>
      </p:sp>
      <p:graphicFrame>
        <p:nvGraphicFramePr>
          <p:cNvPr id="717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806089"/>
              </p:ext>
            </p:extLst>
          </p:nvPr>
        </p:nvGraphicFramePr>
        <p:xfrm>
          <a:off x="2434407" y="1297789"/>
          <a:ext cx="3664180" cy="940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900" imgH="482600" progId="Equation.DSMT4">
                  <p:embed/>
                </p:oleObj>
              </mc:Choice>
              <mc:Fallback>
                <p:oleObj name="Equation" r:id="rId2" imgW="1866900" imgH="48260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4407" y="1297789"/>
                        <a:ext cx="3664180" cy="940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305764"/>
              </p:ext>
            </p:extLst>
          </p:nvPr>
        </p:nvGraphicFramePr>
        <p:xfrm>
          <a:off x="2009566" y="3334813"/>
          <a:ext cx="5211762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98700" imgH="482600" progId="Equation.DSMT4">
                  <p:embed/>
                </p:oleObj>
              </mc:Choice>
              <mc:Fallback>
                <p:oleObj name="Equation" r:id="rId4" imgW="2298700" imgH="48260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566" y="3334813"/>
                        <a:ext cx="5211762" cy="10890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9"/>
          <p:cNvSpPr>
            <a:spLocks noChangeArrowheads="1"/>
          </p:cNvSpPr>
          <p:nvPr/>
        </p:nvSpPr>
        <p:spPr bwMode="auto">
          <a:xfrm>
            <a:off x="409575" y="4949825"/>
            <a:ext cx="555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field inside the patch cavity is then given by</a:t>
            </a:r>
          </a:p>
        </p:txBody>
      </p:sp>
      <p:graphicFrame>
        <p:nvGraphicFramePr>
          <p:cNvPr id="71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248563"/>
              </p:ext>
            </p:extLst>
          </p:nvPr>
        </p:nvGraphicFramePr>
        <p:xfrm>
          <a:off x="1752600" y="5589588"/>
          <a:ext cx="54451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73300" imgH="355600" progId="Equation.DSMT4">
                  <p:embed/>
                </p:oleObj>
              </mc:Choice>
              <mc:Fallback>
                <p:oleObj name="Equation" r:id="rId6" imgW="2273300" imgH="3556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89588"/>
                        <a:ext cx="5445125" cy="8429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17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897313"/>
              </p:ext>
            </p:extLst>
          </p:nvPr>
        </p:nvGraphicFramePr>
        <p:xfrm>
          <a:off x="2243119" y="2582235"/>
          <a:ext cx="2459037" cy="42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300" imgH="241300" progId="Equation.DSMT4">
                  <p:embed/>
                </p:oleObj>
              </mc:Choice>
              <mc:Fallback>
                <p:oleObj name="Equation" r:id="rId8" imgW="1384300" imgH="24130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19" y="2582235"/>
                        <a:ext cx="2459037" cy="42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76300" y="125413"/>
            <a:ext cx="7629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Eigenfunction Expansion (cont.)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172317" y="3509423"/>
            <a:ext cx="4555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3477124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7"/>
          <p:cNvSpPr>
            <a:spLocks noChangeArrowheads="1"/>
          </p:cNvSpPr>
          <p:nvPr/>
        </p:nvSpPr>
        <p:spPr bwMode="auto">
          <a:xfrm>
            <a:off x="673100" y="969963"/>
            <a:ext cx="31165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the rectangular patch:</a:t>
            </a:r>
          </a:p>
        </p:txBody>
      </p:sp>
      <p:sp>
        <p:nvSpPr>
          <p:cNvPr id="11276" name="Rectangle 8"/>
          <p:cNvSpPr>
            <a:spLocks noChangeArrowheads="1"/>
          </p:cNvSpPr>
          <p:nvPr/>
        </p:nvSpPr>
        <p:spPr bwMode="auto">
          <a:xfrm>
            <a:off x="2217372" y="4188386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where</a:t>
            </a:r>
          </a:p>
        </p:txBody>
      </p:sp>
      <p:graphicFrame>
        <p:nvGraphicFramePr>
          <p:cNvPr id="1126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147055"/>
              </p:ext>
            </p:extLst>
          </p:nvPr>
        </p:nvGraphicFramePr>
        <p:xfrm>
          <a:off x="2981860" y="1577936"/>
          <a:ext cx="2995613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8000" imgH="1371600" progId="Equation.DSMT4">
                  <p:embed/>
                </p:oleObj>
              </mc:Choice>
              <mc:Fallback>
                <p:oleObj name="Equation" r:id="rId2" imgW="1778000" imgH="13716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860" y="1577936"/>
                        <a:ext cx="2995613" cy="2308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308467"/>
              </p:ext>
            </p:extLst>
          </p:nvPr>
        </p:nvGraphicFramePr>
        <p:xfrm>
          <a:off x="3157730" y="4604477"/>
          <a:ext cx="188753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726" imgH="253890" progId="Equation.DSMT4">
                  <p:embed/>
                </p:oleObj>
              </mc:Choice>
              <mc:Fallback>
                <p:oleObj name="Equation" r:id="rId4" imgW="1091726" imgH="25389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730" y="4604477"/>
                        <a:ext cx="1887537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278527"/>
              </p:ext>
            </p:extLst>
          </p:nvPr>
        </p:nvGraphicFramePr>
        <p:xfrm>
          <a:off x="1919230" y="5810310"/>
          <a:ext cx="4878445" cy="818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95600" imgH="482600" progId="Equation.DSMT4">
                  <p:embed/>
                </p:oleObj>
              </mc:Choice>
              <mc:Fallback>
                <p:oleObj name="Equation" r:id="rId6" imgW="2895600" imgH="4826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30" y="5810310"/>
                        <a:ext cx="4878445" cy="818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9175" y="5410200"/>
            <a:ext cx="1276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need: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76300" y="125413"/>
            <a:ext cx="7629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Eigenfunction Expansion (cont.)</a:t>
            </a:r>
          </a:p>
        </p:txBody>
      </p:sp>
    </p:spTree>
    <p:extLst>
      <p:ext uri="{BB962C8B-B14F-4D97-AF65-F5344CB8AC3E}">
        <p14:creationId xmlns:p14="http://schemas.microsoft.com/office/powerpoint/2010/main" val="12743467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7"/>
          <p:cNvSpPr>
            <a:spLocks noChangeArrowheads="1"/>
          </p:cNvSpPr>
          <p:nvPr/>
        </p:nvSpPr>
        <p:spPr bwMode="auto">
          <a:xfrm>
            <a:off x="984752" y="1617078"/>
            <a:ext cx="455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</a:t>
            </a:r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2039"/>
              </p:ext>
            </p:extLst>
          </p:nvPr>
        </p:nvGraphicFramePr>
        <p:xfrm>
          <a:off x="1684338" y="2283737"/>
          <a:ext cx="5326062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27300" imgH="431800" progId="Equation.DSMT4">
                  <p:embed/>
                </p:oleObj>
              </mc:Choice>
              <mc:Fallback>
                <p:oleObj name="Equation" r:id="rId2" imgW="2527300" imgH="4318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2283737"/>
                        <a:ext cx="5326062" cy="9032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314232"/>
              </p:ext>
            </p:extLst>
          </p:nvPr>
        </p:nvGraphicFramePr>
        <p:xfrm>
          <a:off x="3190374" y="3562656"/>
          <a:ext cx="1562100" cy="721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600" imgH="457200" progId="Equation.DSMT4">
                  <p:embed/>
                </p:oleObj>
              </mc:Choice>
              <mc:Fallback>
                <p:oleObj name="Equation" r:id="rId4" imgW="990600" imgH="45720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374" y="3562656"/>
                        <a:ext cx="1562100" cy="7212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76300" y="125413"/>
            <a:ext cx="7629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Eigenfunction Expansion (cont.)</a:t>
            </a:r>
          </a:p>
        </p:txBody>
      </p:sp>
    </p:spTree>
    <p:extLst>
      <p:ext uri="{BB962C8B-B14F-4D97-AF65-F5344CB8AC3E}">
        <p14:creationId xmlns:p14="http://schemas.microsoft.com/office/powerpoint/2010/main" val="8694021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536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881713"/>
              </p:ext>
            </p:extLst>
          </p:nvPr>
        </p:nvGraphicFramePr>
        <p:xfrm>
          <a:off x="1169988" y="2211388"/>
          <a:ext cx="603885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04960" imgH="787320" progId="Equation.DSMT4">
                  <p:embed/>
                </p:oleObj>
              </mc:Choice>
              <mc:Fallback>
                <p:oleObj name="Equation" r:id="rId2" imgW="3504960" imgH="78732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2211388"/>
                        <a:ext cx="6038850" cy="136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623748"/>
              </p:ext>
            </p:extLst>
          </p:nvPr>
        </p:nvGraphicFramePr>
        <p:xfrm>
          <a:off x="2030007" y="4868856"/>
          <a:ext cx="4947698" cy="1010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2200" imgH="482600" progId="Equation.DSMT4">
                  <p:embed/>
                </p:oleObj>
              </mc:Choice>
              <mc:Fallback>
                <p:oleObj name="Equation" r:id="rId4" imgW="2362200" imgH="48260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007" y="4868856"/>
                        <a:ext cx="4947698" cy="101082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05038" y="1376446"/>
            <a:ext cx="4639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a filamentary feed current we have: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76300" y="125413"/>
            <a:ext cx="7629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Eigenfunction Expansion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1486" y="419753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Hence, we have</a:t>
            </a:r>
          </a:p>
        </p:txBody>
      </p:sp>
    </p:spTree>
    <p:extLst>
      <p:ext uri="{BB962C8B-B14F-4D97-AF65-F5344CB8AC3E}">
        <p14:creationId xmlns:p14="http://schemas.microsoft.com/office/powerpoint/2010/main" val="37354165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916907" y="2915415"/>
            <a:ext cx="5011782" cy="3212431"/>
          </a:xfrm>
          <a:prstGeom prst="rect">
            <a:avLst/>
          </a:prstGeom>
          <a:solidFill>
            <a:srgbClr val="CC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19"/>
          <p:cNvSpPr>
            <a:spLocks noChangeArrowheads="1"/>
          </p:cNvSpPr>
          <p:nvPr/>
        </p:nvSpPr>
        <p:spPr bwMode="auto">
          <a:xfrm>
            <a:off x="132848" y="991435"/>
            <a:ext cx="7531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final form for the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field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inside the patch cavity is then given by:</a:t>
            </a:r>
          </a:p>
        </p:txBody>
      </p:sp>
      <p:graphicFrame>
        <p:nvGraphicFramePr>
          <p:cNvPr id="71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535033"/>
              </p:ext>
            </p:extLst>
          </p:nvPr>
        </p:nvGraphicFramePr>
        <p:xfrm>
          <a:off x="1473508" y="1578748"/>
          <a:ext cx="58420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431800" progId="Equation.DSMT4">
                  <p:embed/>
                </p:oleObj>
              </mc:Choice>
              <mc:Fallback>
                <p:oleObj name="Equation" r:id="rId2" imgW="2438400" imgH="43180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508" y="1578748"/>
                        <a:ext cx="5842000" cy="1023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625572"/>
              </p:ext>
            </p:extLst>
          </p:nvPr>
        </p:nvGraphicFramePr>
        <p:xfrm>
          <a:off x="4201389" y="3102618"/>
          <a:ext cx="4235580" cy="889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98700" imgH="482600" progId="Equation.DSMT4">
                  <p:embed/>
                </p:oleObj>
              </mc:Choice>
              <mc:Fallback>
                <p:oleObj name="Equation" r:id="rId4" imgW="2298700" imgH="482600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1389" y="3102618"/>
                        <a:ext cx="4235580" cy="889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59035"/>
              </p:ext>
            </p:extLst>
          </p:nvPr>
        </p:nvGraphicFramePr>
        <p:xfrm>
          <a:off x="650210" y="3231377"/>
          <a:ext cx="2657475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8000" imgH="1371600" progId="Equation.DSMT4">
                  <p:embed/>
                </p:oleObj>
              </mc:Choice>
              <mc:Fallback>
                <p:oleObj name="Equation" r:id="rId6" imgW="1778000" imgH="1371600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10" y="3231377"/>
                        <a:ext cx="2657475" cy="2047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925193"/>
              </p:ext>
            </p:extLst>
          </p:nvPr>
        </p:nvGraphicFramePr>
        <p:xfrm>
          <a:off x="4124248" y="4145273"/>
          <a:ext cx="4125448" cy="844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62200" imgH="482600" progId="Equation.DSMT4">
                  <p:embed/>
                </p:oleObj>
              </mc:Choice>
              <mc:Fallback>
                <p:oleObj name="Equation" r:id="rId8" imgW="2362200" imgH="482600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248" y="4145273"/>
                        <a:ext cx="4125448" cy="84493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627984"/>
              </p:ext>
            </p:extLst>
          </p:nvPr>
        </p:nvGraphicFramePr>
        <p:xfrm>
          <a:off x="4171368" y="5194109"/>
          <a:ext cx="4624973" cy="783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26613" imgH="902372" progId="Equation.DSMT4">
                  <p:embed/>
                </p:oleObj>
              </mc:Choice>
              <mc:Fallback>
                <p:oleObj name="Equation" r:id="rId10" imgW="5326613" imgH="902372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368" y="5194109"/>
                        <a:ext cx="4624973" cy="7830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1FDB6CE6-1E20-A1FE-0AB3-75E22F1A3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53" y="47107"/>
            <a:ext cx="7629525" cy="67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Eigenfunction Expansion (cont.)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890A2D7-B807-FA4D-04D9-A3EBD14D9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978339"/>
              </p:ext>
            </p:extLst>
          </p:nvPr>
        </p:nvGraphicFramePr>
        <p:xfrm>
          <a:off x="208964" y="5977115"/>
          <a:ext cx="3376192" cy="39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781151" imgH="447811" progId="Equation.DSMT4">
                  <p:embed/>
                </p:oleObj>
              </mc:Choice>
              <mc:Fallback>
                <p:oleObj name="Equation" r:id="rId12" imgW="3781151" imgH="4478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8964" y="5977115"/>
                        <a:ext cx="3376192" cy="39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727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19"/>
          <p:cNvSpPr>
            <a:spLocks noChangeArrowheads="1"/>
          </p:cNvSpPr>
          <p:nvPr/>
        </p:nvSpPr>
        <p:spPr bwMode="auto">
          <a:xfrm>
            <a:off x="529890" y="1135814"/>
            <a:ext cx="50802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Substituting in for all of the terms, we have:</a:t>
            </a:r>
          </a:p>
        </p:txBody>
      </p:sp>
      <p:graphicFrame>
        <p:nvGraphicFramePr>
          <p:cNvPr id="71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327045"/>
              </p:ext>
            </p:extLst>
          </p:nvPr>
        </p:nvGraphicFramePr>
        <p:xfrm>
          <a:off x="327587" y="1756324"/>
          <a:ext cx="8677042" cy="14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19800" imgH="1016000" progId="Equation.DSMT4">
                  <p:embed/>
                </p:oleObj>
              </mc:Choice>
              <mc:Fallback>
                <p:oleObj name="Equation" r:id="rId2" imgW="6019800" imgH="1016000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7" y="1756324"/>
                        <a:ext cx="8677042" cy="14496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355769"/>
              </p:ext>
            </p:extLst>
          </p:nvPr>
        </p:nvGraphicFramePr>
        <p:xfrm>
          <a:off x="2834566" y="3547855"/>
          <a:ext cx="1403601" cy="520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400" imgH="292100" progId="Equation.DSMT4">
                  <p:embed/>
                </p:oleObj>
              </mc:Choice>
              <mc:Fallback>
                <p:oleObj name="Equation" r:id="rId4" imgW="787400" imgH="29210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566" y="3547855"/>
                        <a:ext cx="1403601" cy="5206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933449"/>
              </p:ext>
            </p:extLst>
          </p:nvPr>
        </p:nvGraphicFramePr>
        <p:xfrm>
          <a:off x="2817605" y="4282701"/>
          <a:ext cx="19732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73686" imgH="455692" progId="Equation.DSMT4">
                  <p:embed/>
                </p:oleObj>
              </mc:Choice>
              <mc:Fallback>
                <p:oleObj name="Equation" r:id="rId6" imgW="1973686" imgH="455692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605" y="4282701"/>
                        <a:ext cx="1973263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719896"/>
              </p:ext>
            </p:extLst>
          </p:nvPr>
        </p:nvGraphicFramePr>
        <p:xfrm>
          <a:off x="2839831" y="4912959"/>
          <a:ext cx="3864810" cy="70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216887" imgH="766818" progId="Equation.DSMT4">
                  <p:embed/>
                </p:oleObj>
              </mc:Choice>
              <mc:Fallback>
                <p:oleObj name="Equation" r:id="rId8" imgW="4216887" imgH="766818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831" y="4912959"/>
                        <a:ext cx="3864810" cy="70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395227E6-BAAC-6699-16CF-1E3A5AE90D5B}"/>
              </a:ext>
            </a:extLst>
          </p:cNvPr>
          <p:cNvGrpSpPr/>
          <p:nvPr/>
        </p:nvGrpSpPr>
        <p:grpSpPr>
          <a:xfrm>
            <a:off x="822099" y="6128920"/>
            <a:ext cx="7387388" cy="404926"/>
            <a:chOff x="433137" y="6140253"/>
            <a:chExt cx="7387388" cy="404926"/>
          </a:xfrm>
        </p:grpSpPr>
        <p:sp>
          <p:nvSpPr>
            <p:cNvPr id="10" name="TextBox 9"/>
            <p:cNvSpPr txBox="1"/>
            <p:nvPr/>
          </p:nvSpPr>
          <p:spPr>
            <a:xfrm>
              <a:off x="433137" y="6148137"/>
              <a:ext cx="5942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Note:</a:t>
              </a:r>
              <a:r>
                <a:rPr lang="en-US" dirty="0"/>
                <a:t> It is not obvious, but the field goes to infinity when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9362008"/>
                </p:ext>
              </p:extLst>
            </p:nvPr>
          </p:nvGraphicFramePr>
          <p:xfrm>
            <a:off x="6292849" y="6140253"/>
            <a:ext cx="1527676" cy="404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054100" imgH="279400" progId="Equation.DSMT4">
                    <p:embed/>
                  </p:oleObj>
                </mc:Choice>
                <mc:Fallback>
                  <p:oleObj name="Equation" r:id="rId10" imgW="1054100" imgH="279400" progId="Equation.DSMT4">
                    <p:embed/>
                    <p:pic>
                      <p:nvPicPr>
                        <p:cNvPr id="0" name="Picture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2849" y="6140253"/>
                          <a:ext cx="1527676" cy="4049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285876" y="188913"/>
            <a:ext cx="7153274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Final Field Inside Cavity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9544" y="3581400"/>
            <a:ext cx="2634343" cy="83099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Note: </a:t>
            </a:r>
          </a:p>
          <a:p>
            <a:pPr algn="ctr"/>
            <a:r>
              <a:rPr lang="en-US" sz="1600" dirty="0"/>
              <a:t>It is usually the (1,0) mode that is resonant.</a:t>
            </a:r>
          </a:p>
        </p:txBody>
      </p:sp>
    </p:spTree>
    <p:extLst>
      <p:ext uri="{BB962C8B-B14F-4D97-AF65-F5344CB8AC3E}">
        <p14:creationId xmlns:p14="http://schemas.microsoft.com/office/powerpoint/2010/main" val="8106262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19"/>
          <p:cNvSpPr>
            <a:spLocks noChangeArrowheads="1"/>
          </p:cNvSpPr>
          <p:nvPr/>
        </p:nvSpPr>
        <p:spPr bwMode="auto">
          <a:xfrm>
            <a:off x="529890" y="1135814"/>
            <a:ext cx="7128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Using the Green's function notation, we have (setting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): </a:t>
            </a:r>
          </a:p>
        </p:txBody>
      </p:sp>
      <p:graphicFrame>
        <p:nvGraphicFramePr>
          <p:cNvPr id="71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84120"/>
              </p:ext>
            </p:extLst>
          </p:nvPr>
        </p:nvGraphicFramePr>
        <p:xfrm>
          <a:off x="153988" y="1811338"/>
          <a:ext cx="8861425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146640" imgH="1015920" progId="Equation.DSMT4">
                  <p:embed/>
                </p:oleObj>
              </mc:Choice>
              <mc:Fallback>
                <p:oleObj name="Equation" r:id="rId2" imgW="6146640" imgH="101592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1811338"/>
                        <a:ext cx="8861425" cy="14493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285876" y="188913"/>
            <a:ext cx="7153274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Green’s Function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575423"/>
              </p:ext>
            </p:extLst>
          </p:nvPr>
        </p:nvGraphicFramePr>
        <p:xfrm>
          <a:off x="1896288" y="4559717"/>
          <a:ext cx="5102785" cy="91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92080" imgH="482400" progId="Equation.DSMT4">
                  <p:embed/>
                </p:oleObj>
              </mc:Choice>
              <mc:Fallback>
                <p:oleObj name="Equation" r:id="rId4" imgW="2692080" imgH="4824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6288" y="4559717"/>
                        <a:ext cx="5102785" cy="91465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9547" y="3970421"/>
            <a:ext cx="790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an arbitrary impressed current excitation inside the cavity, we then have:</a:t>
            </a:r>
          </a:p>
        </p:txBody>
      </p:sp>
    </p:spTree>
    <p:extLst>
      <p:ext uri="{BB962C8B-B14F-4D97-AF65-F5344CB8AC3E}">
        <p14:creationId xmlns:p14="http://schemas.microsoft.com/office/powerpoint/2010/main" val="213681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676522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Green’s Functions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1099" y="982435"/>
            <a:ext cx="81712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We can think of the forcing function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f</a:t>
            </a:r>
            <a:r>
              <a:rPr lang="en-US" sz="600" i="1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x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as being broken into many small rectangular pieces.</a:t>
            </a:r>
          </a:p>
          <a:p>
            <a:pPr marL="228600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Using superposition, we add up the solution from each small piece.</a:t>
            </a:r>
          </a:p>
          <a:p>
            <a:pPr marL="228600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Each small piece can be represented as a delta function in the limit as the width approaches zero.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63874" y="2898551"/>
            <a:ext cx="3786249" cy="73866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</a:rPr>
              <a:t>Note: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The </a:t>
            </a:r>
            <a:r>
              <a:rPr lang="en-US" sz="1400" dirty="0">
                <a:solidFill>
                  <a:schemeClr val="bg2"/>
                </a:solidFill>
                <a:sym typeface="Symbol"/>
              </a:rPr>
              <a:t></a:t>
            </a:r>
            <a:r>
              <a:rPr lang="en-US" sz="1400" dirty="0">
                <a:solidFill>
                  <a:schemeClr val="bg2"/>
                </a:solidFill>
                <a:latin typeface="+mn-lt"/>
                <a:sym typeface="Symbol"/>
              </a:rPr>
              <a:t>(</a:t>
            </a:r>
            <a:r>
              <a:rPr lang="en-US" sz="1400" i="1" dirty="0">
                <a:solidFill>
                  <a:schemeClr val="bg2"/>
                </a:solidFill>
                <a:latin typeface="+mn-lt"/>
                <a:sym typeface="Symbol"/>
              </a:rPr>
              <a:t>x</a:t>
            </a:r>
            <a:r>
              <a:rPr lang="en-US" sz="1400" dirty="0">
                <a:solidFill>
                  <a:schemeClr val="bg2"/>
                </a:solidFill>
                <a:latin typeface="+mn-lt"/>
                <a:sym typeface="Symbol"/>
              </a:rPr>
              <a:t>)</a:t>
            </a:r>
            <a:r>
              <a:rPr lang="en-US" sz="1400" dirty="0">
                <a:solidFill>
                  <a:schemeClr val="bg2"/>
                </a:solidFill>
                <a:sym typeface="Symbol"/>
              </a:rPr>
              <a:t> function becomes a </a:t>
            </a:r>
            <a:r>
              <a:rPr lang="en-US" sz="1400" i="1" dirty="0">
                <a:solidFill>
                  <a:schemeClr val="bg2"/>
                </a:solidFill>
                <a:sym typeface="Symbol"/>
              </a:rPr>
              <a:t></a:t>
            </a:r>
            <a:r>
              <a:rPr lang="en-US" sz="600" i="1" dirty="0">
                <a:solidFill>
                  <a:schemeClr val="bg2"/>
                </a:solidFill>
                <a:sym typeface="Symbol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+mn-lt"/>
                <a:sym typeface="Symbol"/>
              </a:rPr>
              <a:t>(</a:t>
            </a:r>
            <a:r>
              <a:rPr lang="en-US" sz="1400" i="1" dirty="0">
                <a:solidFill>
                  <a:schemeClr val="bg2"/>
                </a:solidFill>
                <a:latin typeface="+mn-lt"/>
                <a:sym typeface="Symbol"/>
              </a:rPr>
              <a:t>x</a:t>
            </a:r>
            <a:r>
              <a:rPr lang="en-US" sz="1400" dirty="0">
                <a:solidFill>
                  <a:schemeClr val="bg2"/>
                </a:solidFill>
                <a:latin typeface="+mn-lt"/>
                <a:sym typeface="Symbol"/>
              </a:rPr>
              <a:t>)</a:t>
            </a:r>
            <a:r>
              <a:rPr lang="en-US" sz="1400" dirty="0">
                <a:solidFill>
                  <a:schemeClr val="bg2"/>
                </a:solidFill>
                <a:sym typeface="Symbol"/>
              </a:rPr>
              <a:t> function in the limit as </a:t>
            </a:r>
            <a:r>
              <a:rPr lang="en-US" sz="1400" dirty="0">
                <a:solidFill>
                  <a:schemeClr val="bg2"/>
                </a:solidFill>
                <a:latin typeface="+mn-lt"/>
                <a:sym typeface="Symbol"/>
              </a:rPr>
              <a:t></a:t>
            </a:r>
            <a:r>
              <a:rPr lang="en-US" sz="1400" i="1" dirty="0">
                <a:solidFill>
                  <a:schemeClr val="bg2"/>
                </a:solidFill>
                <a:latin typeface="+mn-lt"/>
                <a:sym typeface="Symbol"/>
              </a:rPr>
              <a:t>x</a:t>
            </a:r>
            <a:r>
              <a:rPr lang="en-US" sz="1400" dirty="0">
                <a:solidFill>
                  <a:schemeClr val="bg2"/>
                </a:solidFill>
                <a:latin typeface="+mn-lt"/>
                <a:sym typeface="Symbol"/>
              </a:rPr>
              <a:t> </a:t>
            </a:r>
            <a:r>
              <a:rPr lang="en-US" sz="1400" dirty="0">
                <a:solidFill>
                  <a:schemeClr val="bg2"/>
                </a:solidFill>
                <a:sym typeface="Symbol"/>
              </a:rPr>
              <a:t> </a:t>
            </a:r>
            <a:r>
              <a:rPr lang="en-US" sz="1400" dirty="0">
                <a:solidFill>
                  <a:schemeClr val="bg2"/>
                </a:solidFill>
                <a:latin typeface="+mn-lt"/>
                <a:sym typeface="Symbol"/>
              </a:rPr>
              <a:t>0</a:t>
            </a:r>
            <a:r>
              <a:rPr lang="en-US" sz="1400" dirty="0">
                <a:solidFill>
                  <a:schemeClr val="bg2"/>
                </a:solidFill>
                <a:sym typeface="Symbol"/>
              </a:rPr>
              <a:t>. </a:t>
            </a:r>
            <a:endParaRPr lang="en-US" sz="1400" dirty="0">
              <a:solidFill>
                <a:schemeClr val="bg2"/>
              </a:solidFill>
            </a:endParaRPr>
          </a:p>
        </p:txBody>
      </p:sp>
      <p:graphicFrame>
        <p:nvGraphicFramePr>
          <p:cNvPr id="44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251382"/>
              </p:ext>
            </p:extLst>
          </p:nvPr>
        </p:nvGraphicFramePr>
        <p:xfrm>
          <a:off x="5905061" y="3750574"/>
          <a:ext cx="253365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44700" imgH="660400" progId="Equation.DSMT4">
                  <p:embed/>
                </p:oleObj>
              </mc:Choice>
              <mc:Fallback>
                <p:oleObj name="Equation" r:id="rId3" imgW="2044700" imgH="660400" progId="Equation.DSMT4">
                  <p:embed/>
                  <p:pic>
                    <p:nvPicPr>
                      <p:cNvPr id="0" name="Picture 1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061" y="3750574"/>
                        <a:ext cx="2533650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008725" y="5359554"/>
            <a:ext cx="1400176" cy="1338358"/>
            <a:chOff x="6008725" y="5216333"/>
            <a:chExt cx="1400176" cy="1338358"/>
          </a:xfrm>
        </p:grpSpPr>
        <p:graphicFrame>
          <p:nvGraphicFramePr>
            <p:cNvPr id="525373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5754104"/>
                </p:ext>
              </p:extLst>
            </p:nvPr>
          </p:nvGraphicFramePr>
          <p:xfrm>
            <a:off x="6701544" y="5216333"/>
            <a:ext cx="3683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68140" imgH="253890" progId="Equation.DSMT4">
                    <p:embed/>
                  </p:oleObj>
                </mc:Choice>
                <mc:Fallback>
                  <p:oleObj name="Equation" r:id="rId5" imgW="368140" imgH="253890" progId="Equation.DSMT4">
                    <p:embed/>
                    <p:pic>
                      <p:nvPicPr>
                        <p:cNvPr id="0" name="Picture 11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1544" y="5216333"/>
                          <a:ext cx="368300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6" name="Group 95"/>
            <p:cNvGrpSpPr/>
            <p:nvPr/>
          </p:nvGrpSpPr>
          <p:grpSpPr>
            <a:xfrm>
              <a:off x="6008725" y="5402166"/>
              <a:ext cx="1400176" cy="1152525"/>
              <a:chOff x="6196012" y="5391150"/>
              <a:chExt cx="1400176" cy="1152525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>
                <a:off x="6800850" y="5391150"/>
                <a:ext cx="0" cy="115252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rot="5400000">
                <a:off x="6772275" y="5415069"/>
                <a:ext cx="0" cy="115252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6705600" y="5562600"/>
                <a:ext cx="0" cy="42862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>
                <a:off x="6906986" y="5572125"/>
                <a:ext cx="0" cy="42862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>
                <a:off x="6705600" y="5572125"/>
                <a:ext cx="20002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graphicFrame>
            <p:nvGraphicFramePr>
              <p:cNvPr id="525374" name="Object 62"/>
              <p:cNvGraphicFramePr>
                <a:graphicFrameLocks noChangeAspect="1"/>
              </p:cNvGraphicFramePr>
              <p:nvPr/>
            </p:nvGraphicFramePr>
            <p:xfrm>
              <a:off x="7394575" y="5910263"/>
              <a:ext cx="201613" cy="219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201185" imgH="219475" progId="Equation.DSMT4">
                      <p:embed/>
                    </p:oleObj>
                  </mc:Choice>
                  <mc:Fallback>
                    <p:oleObj name="Equation" r:id="rId7" imgW="201185" imgH="219475" progId="Equation.DSMT4">
                      <p:embed/>
                      <p:pic>
                        <p:nvPicPr>
                          <p:cNvPr id="0" name="Picture 11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94575" y="5910263"/>
                            <a:ext cx="201613" cy="2190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5376" name="Object 64"/>
              <p:cNvGraphicFramePr>
                <a:graphicFrameLocks noChangeAspect="1"/>
              </p:cNvGraphicFramePr>
              <p:nvPr/>
            </p:nvGraphicFramePr>
            <p:xfrm>
              <a:off x="6372225" y="5492750"/>
              <a:ext cx="228600" cy="177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228402" imgH="177646" progId="Equation.DSMT4">
                      <p:embed/>
                    </p:oleObj>
                  </mc:Choice>
                  <mc:Fallback>
                    <p:oleObj name="Equation" r:id="rId9" imgW="228402" imgH="177646" progId="Equation.DSMT4">
                      <p:embed/>
                      <p:pic>
                        <p:nvPicPr>
                          <p:cNvPr id="0" name="Picture 11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72225" y="5492750"/>
                            <a:ext cx="228600" cy="177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4" name="Straight Arrow Connector 93"/>
              <p:cNvCxnSpPr/>
              <p:nvPr/>
            </p:nvCxnSpPr>
            <p:spPr bwMode="auto">
              <a:xfrm>
                <a:off x="6426200" y="5850467"/>
                <a:ext cx="2794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5" name="Straight Arrow Connector 94"/>
              <p:cNvCxnSpPr/>
              <p:nvPr/>
            </p:nvCxnSpPr>
            <p:spPr bwMode="auto">
              <a:xfrm flipH="1">
                <a:off x="6917267" y="5850468"/>
                <a:ext cx="2794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graphicFrame>
            <p:nvGraphicFramePr>
              <p:cNvPr id="525377" name="Object 65"/>
              <p:cNvGraphicFramePr>
                <a:graphicFrameLocks noChangeAspect="1"/>
              </p:cNvGraphicFramePr>
              <p:nvPr/>
            </p:nvGraphicFramePr>
            <p:xfrm>
              <a:off x="7037917" y="5575300"/>
              <a:ext cx="215900" cy="177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215619" imgH="177569" progId="Equation.DSMT4">
                      <p:embed/>
                    </p:oleObj>
                  </mc:Choice>
                  <mc:Fallback>
                    <p:oleObj name="Equation" r:id="rId11" imgW="215619" imgH="177569" progId="Equation.DSMT4">
                      <p:embed/>
                      <p:pic>
                        <p:nvPicPr>
                          <p:cNvPr id="0" name="Picture 11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37917" y="5575300"/>
                            <a:ext cx="215900" cy="177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525808" name="Object 4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31012"/>
              </p:ext>
            </p:extLst>
          </p:nvPr>
        </p:nvGraphicFramePr>
        <p:xfrm>
          <a:off x="6285985" y="4681171"/>
          <a:ext cx="1350689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58340" imgH="268247" progId="Equation.DSMT4">
                  <p:embed/>
                </p:oleObj>
              </mc:Choice>
              <mc:Fallback>
                <p:oleObj name="Equation" r:id="rId13" imgW="1158340" imgH="268247" progId="Equation.DSMT4">
                  <p:embed/>
                  <p:pic>
                    <p:nvPicPr>
                      <p:cNvPr id="0" name="Picture 1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5985" y="4681171"/>
                        <a:ext cx="1350689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648402" y="5093848"/>
            <a:ext cx="1400176" cy="1602227"/>
            <a:chOff x="7648402" y="4961644"/>
            <a:chExt cx="1400176" cy="1602227"/>
          </a:xfrm>
        </p:grpSpPr>
        <p:graphicFrame>
          <p:nvGraphicFramePr>
            <p:cNvPr id="49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4259692"/>
                </p:ext>
              </p:extLst>
            </p:nvPr>
          </p:nvGraphicFramePr>
          <p:xfrm>
            <a:off x="8534361" y="4961644"/>
            <a:ext cx="389302" cy="2780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55292" imgH="253780" progId="Equation.DSMT4">
                    <p:embed/>
                  </p:oleObj>
                </mc:Choice>
                <mc:Fallback>
                  <p:oleObj name="Equation" r:id="rId15" imgW="355292" imgH="253780" progId="Equation.DSMT4">
                    <p:embed/>
                    <p:pic>
                      <p:nvPicPr>
                        <p:cNvPr id="0" name="Picture 12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4361" y="4961644"/>
                          <a:ext cx="389302" cy="2780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5" name="Straight Connector 54"/>
            <p:cNvCxnSpPr/>
            <p:nvPr/>
          </p:nvCxnSpPr>
          <p:spPr bwMode="auto">
            <a:xfrm>
              <a:off x="8253240" y="5012675"/>
              <a:ext cx="0" cy="15511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8224665" y="5435265"/>
              <a:ext cx="0" cy="11525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8157990" y="5166911"/>
              <a:ext cx="0" cy="8445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8348490" y="5169139"/>
              <a:ext cx="0" cy="85180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8152416" y="5165557"/>
              <a:ext cx="20002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75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9779435"/>
                </p:ext>
              </p:extLst>
            </p:nvPr>
          </p:nvGraphicFramePr>
          <p:xfrm>
            <a:off x="8846965" y="5930459"/>
            <a:ext cx="201613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01185" imgH="219475" progId="Equation.DSMT4">
                    <p:embed/>
                  </p:oleObj>
                </mc:Choice>
                <mc:Fallback>
                  <p:oleObj name="Equation" r:id="rId17" imgW="201185" imgH="219475" progId="Equation.DSMT4">
                    <p:embed/>
                    <p:pic>
                      <p:nvPicPr>
                        <p:cNvPr id="0" name="Picture 12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6965" y="5930459"/>
                          <a:ext cx="201613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5828808"/>
                </p:ext>
              </p:extLst>
            </p:nvPr>
          </p:nvGraphicFramePr>
          <p:xfrm>
            <a:off x="7727950" y="5062096"/>
            <a:ext cx="3556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355138" imgH="177569" progId="Equation.DSMT4">
                    <p:embed/>
                  </p:oleObj>
                </mc:Choice>
                <mc:Fallback>
                  <p:oleObj name="Equation" r:id="rId18" imgW="355138" imgH="177569" progId="Equation.DSMT4">
                    <p:embed/>
                    <p:pic>
                      <p:nvPicPr>
                        <p:cNvPr id="0" name="Picture 12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7950" y="5062096"/>
                          <a:ext cx="355600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7" name="Straight Arrow Connector 76"/>
            <p:cNvCxnSpPr/>
            <p:nvPr/>
          </p:nvCxnSpPr>
          <p:spPr bwMode="auto">
            <a:xfrm>
              <a:off x="7878590" y="5870663"/>
              <a:ext cx="2794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H="1">
              <a:off x="8369657" y="5870664"/>
              <a:ext cx="2794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79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6570712"/>
                </p:ext>
              </p:extLst>
            </p:nvPr>
          </p:nvGraphicFramePr>
          <p:xfrm>
            <a:off x="8490307" y="5595496"/>
            <a:ext cx="2159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215619" imgH="177569" progId="Equation.DSMT4">
                    <p:embed/>
                  </p:oleObj>
                </mc:Choice>
                <mc:Fallback>
                  <p:oleObj name="Equation" r:id="rId20" imgW="215619" imgH="177569" progId="Equation.DSMT4">
                    <p:embed/>
                    <p:pic>
                      <p:nvPicPr>
                        <p:cNvPr id="0" name="Picture 12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90307" y="5595496"/>
                          <a:ext cx="215900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" name="Group 80"/>
          <p:cNvGrpSpPr/>
          <p:nvPr/>
        </p:nvGrpSpPr>
        <p:grpSpPr>
          <a:xfrm>
            <a:off x="266700" y="3516084"/>
            <a:ext cx="5654908" cy="2917373"/>
            <a:chOff x="266700" y="3516084"/>
            <a:chExt cx="5654908" cy="2917373"/>
          </a:xfrm>
        </p:grpSpPr>
        <p:graphicFrame>
          <p:nvGraphicFramePr>
            <p:cNvPr id="56" name="Object 73"/>
            <p:cNvGraphicFramePr>
              <a:graphicFrameLocks noChangeAspect="1"/>
            </p:cNvGraphicFramePr>
            <p:nvPr/>
          </p:nvGraphicFramePr>
          <p:xfrm>
            <a:off x="2623685" y="5785305"/>
            <a:ext cx="1714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52334" imgH="228501" progId="Equation.DSMT4">
                    <p:embed/>
                  </p:oleObj>
                </mc:Choice>
                <mc:Fallback>
                  <p:oleObj name="Equation" r:id="rId22" imgW="152334" imgH="228501" progId="Equation.DSMT4">
                    <p:embed/>
                    <p:pic>
                      <p:nvPicPr>
                        <p:cNvPr id="0" name="Picture 12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3685" y="5785305"/>
                          <a:ext cx="171450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Line 27"/>
            <p:cNvSpPr>
              <a:spLocks noChangeShapeType="1"/>
            </p:cNvSpPr>
            <p:nvPr/>
          </p:nvSpPr>
          <p:spPr bwMode="auto">
            <a:xfrm rot="16200000">
              <a:off x="302760" y="4720092"/>
              <a:ext cx="20002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1298123" y="4396242"/>
              <a:ext cx="3429000" cy="1870075"/>
            </a:xfrm>
            <a:custGeom>
              <a:avLst/>
              <a:gdLst>
                <a:gd name="T0" fmla="*/ 0 w 2160"/>
                <a:gd name="T1" fmla="*/ 553 h 1178"/>
                <a:gd name="T2" fmla="*/ 228 w 2160"/>
                <a:gd name="T3" fmla="*/ 301 h 1178"/>
                <a:gd name="T4" fmla="*/ 426 w 2160"/>
                <a:gd name="T5" fmla="*/ 97 h 1178"/>
                <a:gd name="T6" fmla="*/ 680 w 2160"/>
                <a:gd name="T7" fmla="*/ 15 h 1178"/>
                <a:gd name="T8" fmla="*/ 934 w 2160"/>
                <a:gd name="T9" fmla="*/ 189 h 1178"/>
                <a:gd name="T10" fmla="*/ 1282 w 2160"/>
                <a:gd name="T11" fmla="*/ 720 h 1178"/>
                <a:gd name="T12" fmla="*/ 1590 w 2160"/>
                <a:gd name="T13" fmla="*/ 1109 h 1178"/>
                <a:gd name="T14" fmla="*/ 1918 w 2160"/>
                <a:gd name="T15" fmla="*/ 1129 h 1178"/>
                <a:gd name="T16" fmla="*/ 2160 w 2160"/>
                <a:gd name="T17" fmla="*/ 961 h 1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"/>
                <a:gd name="T28" fmla="*/ 0 h 1178"/>
                <a:gd name="T29" fmla="*/ 2160 w 2160"/>
                <a:gd name="T30" fmla="*/ 1178 h 1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" h="1178">
                  <a:moveTo>
                    <a:pt x="0" y="553"/>
                  </a:moveTo>
                  <a:cubicBezTo>
                    <a:pt x="38" y="511"/>
                    <a:pt x="157" y="377"/>
                    <a:pt x="228" y="301"/>
                  </a:cubicBezTo>
                  <a:cubicBezTo>
                    <a:pt x="299" y="225"/>
                    <a:pt x="351" y="145"/>
                    <a:pt x="426" y="97"/>
                  </a:cubicBezTo>
                  <a:cubicBezTo>
                    <a:pt x="501" y="49"/>
                    <a:pt x="595" y="0"/>
                    <a:pt x="680" y="15"/>
                  </a:cubicBezTo>
                  <a:cubicBezTo>
                    <a:pt x="765" y="30"/>
                    <a:pt x="834" y="72"/>
                    <a:pt x="934" y="189"/>
                  </a:cubicBezTo>
                  <a:cubicBezTo>
                    <a:pt x="1034" y="307"/>
                    <a:pt x="1172" y="568"/>
                    <a:pt x="1282" y="720"/>
                  </a:cubicBezTo>
                  <a:cubicBezTo>
                    <a:pt x="1391" y="873"/>
                    <a:pt x="1483" y="1040"/>
                    <a:pt x="1590" y="1109"/>
                  </a:cubicBezTo>
                  <a:cubicBezTo>
                    <a:pt x="1697" y="1178"/>
                    <a:pt x="1823" y="1154"/>
                    <a:pt x="1918" y="1129"/>
                  </a:cubicBezTo>
                  <a:cubicBezTo>
                    <a:pt x="2013" y="1104"/>
                    <a:pt x="2110" y="996"/>
                    <a:pt x="2160" y="961"/>
                  </a:cubicBezTo>
                </a:path>
              </a:pathLst>
            </a:custGeom>
            <a:noFill/>
            <a:ln w="285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31"/>
            <p:cNvSpPr>
              <a:spLocks noChangeArrowheads="1"/>
            </p:cNvSpPr>
            <p:nvPr/>
          </p:nvSpPr>
          <p:spPr bwMode="auto">
            <a:xfrm>
              <a:off x="1312410" y="5056642"/>
              <a:ext cx="309563" cy="65246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32"/>
            <p:cNvSpPr>
              <a:spLocks noChangeArrowheads="1"/>
            </p:cNvSpPr>
            <p:nvPr/>
          </p:nvSpPr>
          <p:spPr bwMode="auto">
            <a:xfrm>
              <a:off x="1621973" y="4747080"/>
              <a:ext cx="307975" cy="9620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33"/>
            <p:cNvSpPr>
              <a:spLocks noChangeArrowheads="1"/>
            </p:cNvSpPr>
            <p:nvPr/>
          </p:nvSpPr>
          <p:spPr bwMode="auto">
            <a:xfrm>
              <a:off x="1929948" y="4499430"/>
              <a:ext cx="309563" cy="12096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2239510" y="4413705"/>
              <a:ext cx="307975" cy="1295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35"/>
            <p:cNvSpPr>
              <a:spLocks noChangeArrowheads="1"/>
            </p:cNvSpPr>
            <p:nvPr/>
          </p:nvSpPr>
          <p:spPr bwMode="auto">
            <a:xfrm>
              <a:off x="2547485" y="4608871"/>
              <a:ext cx="307975" cy="11064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39"/>
            <p:cNvSpPr>
              <a:spLocks noChangeArrowheads="1"/>
            </p:cNvSpPr>
            <p:nvPr/>
          </p:nvSpPr>
          <p:spPr bwMode="auto">
            <a:xfrm>
              <a:off x="2855460" y="5010605"/>
              <a:ext cx="309563" cy="6985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ectangle 40"/>
            <p:cNvSpPr>
              <a:spLocks noChangeArrowheads="1"/>
            </p:cNvSpPr>
            <p:nvPr/>
          </p:nvSpPr>
          <p:spPr bwMode="auto">
            <a:xfrm>
              <a:off x="3165023" y="5515430"/>
              <a:ext cx="307975" cy="1936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 flipV="1">
              <a:off x="3472998" y="5709105"/>
              <a:ext cx="309563" cy="25241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 flipV="1">
              <a:off x="3782560" y="5709105"/>
              <a:ext cx="307975" cy="5095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tangle 43"/>
            <p:cNvSpPr>
              <a:spLocks noChangeArrowheads="1"/>
            </p:cNvSpPr>
            <p:nvPr/>
          </p:nvSpPr>
          <p:spPr bwMode="auto">
            <a:xfrm flipV="1">
              <a:off x="4090535" y="5709105"/>
              <a:ext cx="307975" cy="50641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45"/>
            <p:cNvSpPr>
              <a:spLocks noChangeArrowheads="1"/>
            </p:cNvSpPr>
            <p:nvPr/>
          </p:nvSpPr>
          <p:spPr bwMode="auto">
            <a:xfrm flipV="1">
              <a:off x="4398510" y="5709105"/>
              <a:ext cx="309563" cy="3698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8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3088155"/>
                </p:ext>
              </p:extLst>
            </p:nvPr>
          </p:nvGraphicFramePr>
          <p:xfrm>
            <a:off x="3465745" y="4079875"/>
            <a:ext cx="2455863" cy="773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688367" imgH="533169" progId="Equation.DSMT4">
                    <p:embed/>
                  </p:oleObj>
                </mc:Choice>
                <mc:Fallback>
                  <p:oleObj name="Equation" r:id="rId24" imgW="1688367" imgH="533169" progId="Equation.DSMT4">
                    <p:embed/>
                    <p:pic>
                      <p:nvPicPr>
                        <p:cNvPr id="0" name="Picture 12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5745" y="4079875"/>
                          <a:ext cx="2455863" cy="773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Line 63"/>
            <p:cNvSpPr>
              <a:spLocks noChangeShapeType="1"/>
            </p:cNvSpPr>
            <p:nvPr/>
          </p:nvSpPr>
          <p:spPr bwMode="auto">
            <a:xfrm flipH="1">
              <a:off x="2622098" y="4061280"/>
              <a:ext cx="520700" cy="4699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Line 64"/>
            <p:cNvSpPr>
              <a:spLocks noChangeShapeType="1"/>
            </p:cNvSpPr>
            <p:nvPr/>
          </p:nvSpPr>
          <p:spPr bwMode="auto">
            <a:xfrm flipH="1">
              <a:off x="2850697" y="4381500"/>
              <a:ext cx="435427" cy="2385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86" name="Object 66"/>
            <p:cNvGraphicFramePr>
              <a:graphicFrameLocks noChangeAspect="1"/>
            </p:cNvGraphicFramePr>
            <p:nvPr/>
          </p:nvGraphicFramePr>
          <p:xfrm>
            <a:off x="5341485" y="5623380"/>
            <a:ext cx="18415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126835" imgH="139518" progId="Equation.DSMT4">
                    <p:embed/>
                  </p:oleObj>
                </mc:Choice>
                <mc:Fallback>
                  <p:oleObj name="Equation" r:id="rId26" imgW="126835" imgH="139518" progId="Equation.DSMT4">
                    <p:embed/>
                    <p:pic>
                      <p:nvPicPr>
                        <p:cNvPr id="0" name="Picture 12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1485" y="5623380"/>
                          <a:ext cx="184150" cy="203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67"/>
            <p:cNvGraphicFramePr>
              <a:graphicFrameLocks noChangeAspect="1"/>
            </p:cNvGraphicFramePr>
            <p:nvPr/>
          </p:nvGraphicFramePr>
          <p:xfrm>
            <a:off x="686935" y="3813630"/>
            <a:ext cx="496888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342751" imgH="203112" progId="Equation.DSMT4">
                    <p:embed/>
                  </p:oleObj>
                </mc:Choice>
                <mc:Fallback>
                  <p:oleObj name="Equation" r:id="rId28" imgW="342751" imgH="203112" progId="Equation.DSMT4">
                    <p:embed/>
                    <p:pic>
                      <p:nvPicPr>
                        <p:cNvPr id="0" name="Picture 1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935" y="3813630"/>
                          <a:ext cx="496888" cy="296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68"/>
            <p:cNvGraphicFramePr>
              <a:graphicFrameLocks noChangeAspect="1"/>
            </p:cNvGraphicFramePr>
            <p:nvPr/>
          </p:nvGraphicFramePr>
          <p:xfrm>
            <a:off x="1216025" y="5767388"/>
            <a:ext cx="18415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126835" imgH="139518" progId="Equation.DSMT4">
                    <p:embed/>
                  </p:oleObj>
                </mc:Choice>
                <mc:Fallback>
                  <p:oleObj name="Equation" r:id="rId30" imgW="126835" imgH="139518" progId="Equation.DSMT4">
                    <p:embed/>
                    <p:pic>
                      <p:nvPicPr>
                        <p:cNvPr id="0" name="Picture 12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6025" y="5767388"/>
                          <a:ext cx="184150" cy="203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71"/>
            <p:cNvGraphicFramePr>
              <a:graphicFrameLocks noChangeAspect="1"/>
            </p:cNvGraphicFramePr>
            <p:nvPr/>
          </p:nvGraphicFramePr>
          <p:xfrm>
            <a:off x="2578100" y="5314950"/>
            <a:ext cx="249238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241195" imgH="203112" progId="Equation.DSMT4">
                    <p:embed/>
                  </p:oleObj>
                </mc:Choice>
                <mc:Fallback>
                  <p:oleObj name="Equation" r:id="rId32" imgW="241195" imgH="203112" progId="Equation.DSMT4">
                    <p:embed/>
                    <p:pic>
                      <p:nvPicPr>
                        <p:cNvPr id="0" name="Picture 12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8100" y="5314950"/>
                          <a:ext cx="249238" cy="2111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" name="Line 79"/>
            <p:cNvSpPr>
              <a:spLocks noChangeShapeType="1"/>
            </p:cNvSpPr>
            <p:nvPr/>
          </p:nvSpPr>
          <p:spPr bwMode="auto">
            <a:xfrm>
              <a:off x="2433185" y="5410655"/>
              <a:ext cx="1095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80"/>
            <p:cNvSpPr>
              <a:spLocks noChangeShapeType="1"/>
            </p:cNvSpPr>
            <p:nvPr/>
          </p:nvSpPr>
          <p:spPr bwMode="auto">
            <a:xfrm flipH="1">
              <a:off x="2855460" y="5405892"/>
              <a:ext cx="111125" cy="4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25331" name="Object 68"/>
            <p:cNvGraphicFramePr>
              <a:graphicFrameLocks noChangeAspect="1"/>
            </p:cNvGraphicFramePr>
            <p:nvPr/>
          </p:nvGraphicFramePr>
          <p:xfrm>
            <a:off x="4622800" y="5337175"/>
            <a:ext cx="184150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4" imgW="126725" imgH="177415" progId="Equation.DSMT4">
                    <p:embed/>
                  </p:oleObj>
                </mc:Choice>
                <mc:Fallback>
                  <p:oleObj name="Equation" r:id="rId34" imgW="126725" imgH="177415" progId="Equation.DSMT4">
                    <p:embed/>
                    <p:pic>
                      <p:nvPicPr>
                        <p:cNvPr id="0" name="Picture 12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2800" y="5337175"/>
                          <a:ext cx="184150" cy="258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Line 26"/>
            <p:cNvSpPr>
              <a:spLocks noChangeShapeType="1"/>
            </p:cNvSpPr>
            <p:nvPr/>
          </p:nvSpPr>
          <p:spPr bwMode="auto">
            <a:xfrm flipV="1">
              <a:off x="266700" y="5710691"/>
              <a:ext cx="4925561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25378" name="Object 66"/>
            <p:cNvGraphicFramePr>
              <a:graphicFrameLocks noChangeAspect="1"/>
            </p:cNvGraphicFramePr>
            <p:nvPr/>
          </p:nvGraphicFramePr>
          <p:xfrm>
            <a:off x="3160713" y="3716337"/>
            <a:ext cx="527744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6" imgW="342751" imgH="203112" progId="Equation.DSMT4">
                    <p:embed/>
                  </p:oleObj>
                </mc:Choice>
                <mc:Fallback>
                  <p:oleObj name="Equation" r:id="rId36" imgW="342751" imgH="203112" progId="Equation.DSMT4">
                    <p:embed/>
                    <p:pic>
                      <p:nvPicPr>
                        <p:cNvPr id="0" name="Picture 12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0713" y="3716337"/>
                          <a:ext cx="527744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0" name="Straight Connector 49"/>
            <p:cNvCxnSpPr/>
            <p:nvPr/>
          </p:nvCxnSpPr>
          <p:spPr bwMode="auto">
            <a:xfrm>
              <a:off x="2695575" y="5619750"/>
              <a:ext cx="0" cy="1809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0" name="TextBox 79"/>
            <p:cNvSpPr txBox="1"/>
            <p:nvPr/>
          </p:nvSpPr>
          <p:spPr>
            <a:xfrm>
              <a:off x="1763486" y="3516084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bg2"/>
                  </a:solidFill>
                  <a:latin typeface="+mn-lt"/>
                </a:rPr>
                <a:t>N</a:t>
              </a:r>
              <a:r>
                <a:rPr lang="en-US" dirty="0">
                  <a:solidFill>
                    <a:schemeClr val="bg2"/>
                  </a:solidFill>
                </a:rPr>
                <a:t> pulses</a:t>
              </a:r>
            </a:p>
          </p:txBody>
        </p:sp>
        <p:graphicFrame>
          <p:nvGraphicFramePr>
            <p:cNvPr id="526144" name="Object 832"/>
            <p:cNvGraphicFramePr>
              <a:graphicFrameLocks noChangeAspect="1"/>
            </p:cNvGraphicFramePr>
            <p:nvPr/>
          </p:nvGraphicFramePr>
          <p:xfrm>
            <a:off x="1924050" y="6164488"/>
            <a:ext cx="1022082" cy="2689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8" imgW="723586" imgH="190417" progId="Equation.DSMT4">
                    <p:embed/>
                  </p:oleObj>
                </mc:Choice>
                <mc:Fallback>
                  <p:oleObj name="Equation" r:id="rId38" imgW="723586" imgH="190417" progId="Equation.DSMT4">
                    <p:embed/>
                    <p:pic>
                      <p:nvPicPr>
                        <p:cNvPr id="0" name="Picture 12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4050" y="6164488"/>
                          <a:ext cx="1022082" cy="2689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9425" y="203200"/>
            <a:ext cx="5513388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Input Impedance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445109" y="1139833"/>
            <a:ext cx="8325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calculate the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input impedance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we need to consider a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nonzero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radius of the feed probe.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084" y="2548934"/>
            <a:ext cx="2198900" cy="21578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384387" y="2568747"/>
            <a:ext cx="1420664" cy="1166054"/>
            <a:chOff x="3940597" y="5127996"/>
            <a:chExt cx="1420664" cy="1166054"/>
          </a:xfrm>
        </p:grpSpPr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4629571" y="5496297"/>
              <a:ext cx="584200" cy="584200"/>
            </a:xfrm>
            <a:prstGeom prst="ellipse">
              <a:avLst/>
            </a:prstGeom>
            <a:solidFill>
              <a:srgbClr val="FF6600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V="1">
              <a:off x="4959771" y="5597897"/>
              <a:ext cx="17780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/>
            </a:p>
          </p:txBody>
        </p:sp>
        <p:graphicFrame>
          <p:nvGraphicFramePr>
            <p:cNvPr id="24" name="Object 17"/>
            <p:cNvGraphicFramePr>
              <a:graphicFrameLocks noChangeAspect="1"/>
            </p:cNvGraphicFramePr>
            <p:nvPr/>
          </p:nvGraphicFramePr>
          <p:xfrm>
            <a:off x="5037559" y="5127996"/>
            <a:ext cx="323702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77646" imgH="241091" progId="Equation.DSMT4">
                    <p:embed/>
                  </p:oleObj>
                </mc:Choice>
                <mc:Fallback>
                  <p:oleObj name="Equation" r:id="rId3" imgW="177646" imgH="241091" progId="Equation.DSMT4">
                    <p:embed/>
                    <p:pic>
                      <p:nvPicPr>
                        <p:cNvPr id="24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7559" y="5127996"/>
                          <a:ext cx="323702" cy="434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8"/>
            <p:cNvGraphicFramePr>
              <a:graphicFrameLocks noChangeAspect="1"/>
            </p:cNvGraphicFramePr>
            <p:nvPr/>
          </p:nvGraphicFramePr>
          <p:xfrm>
            <a:off x="3940597" y="5958842"/>
            <a:ext cx="688974" cy="335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95085" imgH="241195" progId="Equation.DSMT4">
                    <p:embed/>
                  </p:oleObj>
                </mc:Choice>
                <mc:Fallback>
                  <p:oleObj name="Equation" r:id="rId5" imgW="495085" imgH="241195" progId="Equation.DSMT4">
                    <p:embed/>
                    <p:pic>
                      <p:nvPicPr>
                        <p:cNvPr id="25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0597" y="5958842"/>
                          <a:ext cx="688974" cy="335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Connector 25"/>
            <p:cNvCxnSpPr/>
            <p:nvPr/>
          </p:nvCxnSpPr>
          <p:spPr bwMode="auto">
            <a:xfrm>
              <a:off x="4794576" y="5799414"/>
              <a:ext cx="25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16200000">
              <a:off x="4792738" y="5797576"/>
              <a:ext cx="25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TextBox 27"/>
          <p:cNvSpPr txBox="1"/>
          <p:nvPr/>
        </p:nvSpPr>
        <p:spPr>
          <a:xfrm>
            <a:off x="824135" y="5573085"/>
            <a:ext cx="768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Note:</a:t>
            </a:r>
            <a:r>
              <a:rPr lang="en-US" dirty="0"/>
              <a:t> Because the probe is made of PEC, there is a </a:t>
            </a:r>
            <a:r>
              <a:rPr lang="en-US" u="sng" dirty="0"/>
              <a:t>surface</a:t>
            </a:r>
            <a:r>
              <a:rPr lang="en-US" dirty="0"/>
              <a:t> current on it.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361095" y="2125004"/>
          <a:ext cx="33237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713" imgH="241091" progId="Equation.DSMT4">
                  <p:embed/>
                </p:oleObj>
              </mc:Choice>
              <mc:Fallback>
                <p:oleObj name="Equation" r:id="rId7" imgW="215713" imgH="241091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1095" y="2125004"/>
                        <a:ext cx="332372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 bwMode="auto">
          <a:xfrm>
            <a:off x="5713406" y="2441396"/>
            <a:ext cx="484742" cy="4627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666873" y="413886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Feed probe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1660358" y="3224463"/>
            <a:ext cx="4174958" cy="5414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472702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090" y="1428249"/>
            <a:ext cx="83574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We first calculate the electric field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inside the patch cavity due to the probe.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It is convenient to use a strip model of the probe.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799" y="3318955"/>
            <a:ext cx="2198900" cy="215787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68408" y="3747002"/>
            <a:ext cx="4467107" cy="1215020"/>
            <a:chOff x="3940597" y="5079030"/>
            <a:chExt cx="4467107" cy="1215020"/>
          </a:xfrm>
        </p:grpSpPr>
        <p:sp>
          <p:nvSpPr>
            <p:cNvPr id="12308" name="AutoShape 20"/>
            <p:cNvSpPr>
              <a:spLocks noChangeArrowheads="1"/>
            </p:cNvSpPr>
            <p:nvPr/>
          </p:nvSpPr>
          <p:spPr bwMode="auto">
            <a:xfrm>
              <a:off x="5702603" y="5621955"/>
              <a:ext cx="546100" cy="266700"/>
            </a:xfrm>
            <a:prstGeom prst="rightArrow">
              <a:avLst>
                <a:gd name="adj1" fmla="val 50000"/>
                <a:gd name="adj2" fmla="val 5119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>
              <a:off x="7366303" y="5079030"/>
              <a:ext cx="0" cy="12065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aphicFrame>
          <p:nvGraphicFramePr>
            <p:cNvPr id="12295" name="Object 23"/>
            <p:cNvGraphicFramePr>
              <a:graphicFrameLocks noChangeAspect="1"/>
            </p:cNvGraphicFramePr>
            <p:nvPr/>
          </p:nvGraphicFramePr>
          <p:xfrm>
            <a:off x="7577442" y="5284681"/>
            <a:ext cx="830262" cy="403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95085" imgH="241195" progId="Equation.DSMT4">
                    <p:embed/>
                  </p:oleObj>
                </mc:Choice>
                <mc:Fallback>
                  <p:oleObj name="Equation" r:id="rId3" imgW="495085" imgH="241195" progId="Equation.DSMT4">
                    <p:embed/>
                    <p:pic>
                      <p:nvPicPr>
                        <p:cNvPr id="12295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7442" y="5284681"/>
                          <a:ext cx="830262" cy="4039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6" name="Object 24"/>
            <p:cNvGraphicFramePr>
              <a:graphicFrameLocks noChangeAspect="1"/>
            </p:cNvGraphicFramePr>
            <p:nvPr/>
          </p:nvGraphicFramePr>
          <p:xfrm>
            <a:off x="6537629" y="5196504"/>
            <a:ext cx="393248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15713" imgH="241091" progId="Equation.DSMT4">
                    <p:embed/>
                  </p:oleObj>
                </mc:Choice>
                <mc:Fallback>
                  <p:oleObj name="Equation" r:id="rId5" imgW="215713" imgH="241091" progId="Equation.DSMT4">
                    <p:embed/>
                    <p:pic>
                      <p:nvPicPr>
                        <p:cNvPr id="12296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7629" y="5196504"/>
                          <a:ext cx="393248" cy="434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Arrow Connector 24"/>
            <p:cNvCxnSpPr/>
            <p:nvPr/>
          </p:nvCxnSpPr>
          <p:spPr bwMode="auto">
            <a:xfrm>
              <a:off x="7131353" y="5091730"/>
              <a:ext cx="0" cy="1181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grpSp>
          <p:nvGrpSpPr>
            <p:cNvPr id="9" name="Group 8"/>
            <p:cNvGrpSpPr/>
            <p:nvPr/>
          </p:nvGrpSpPr>
          <p:grpSpPr>
            <a:xfrm>
              <a:off x="3940597" y="5127996"/>
              <a:ext cx="1420664" cy="1166054"/>
              <a:chOff x="3940597" y="5127996"/>
              <a:chExt cx="1420664" cy="1166054"/>
            </a:xfrm>
          </p:grpSpPr>
          <p:sp>
            <p:nvSpPr>
              <p:cNvPr id="12305" name="Oval 15"/>
              <p:cNvSpPr>
                <a:spLocks noChangeArrowheads="1"/>
              </p:cNvSpPr>
              <p:nvPr/>
            </p:nvSpPr>
            <p:spPr bwMode="auto">
              <a:xfrm>
                <a:off x="4629571" y="5496297"/>
                <a:ext cx="584200" cy="584200"/>
              </a:xfrm>
              <a:prstGeom prst="ellipse">
                <a:avLst/>
              </a:prstGeom>
              <a:solidFill>
                <a:srgbClr val="FF6600"/>
              </a:solidFill>
              <a:ln w="28575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306" name="Line 16"/>
              <p:cNvSpPr>
                <a:spLocks noChangeShapeType="1"/>
              </p:cNvSpPr>
              <p:nvPr/>
            </p:nvSpPr>
            <p:spPr bwMode="auto">
              <a:xfrm flipV="1">
                <a:off x="4959771" y="5597897"/>
                <a:ext cx="177800" cy="165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graphicFrame>
            <p:nvGraphicFramePr>
              <p:cNvPr id="12293" name="Object 17"/>
              <p:cNvGraphicFramePr>
                <a:graphicFrameLocks noChangeAspect="1"/>
              </p:cNvGraphicFramePr>
              <p:nvPr/>
            </p:nvGraphicFramePr>
            <p:xfrm>
              <a:off x="5037559" y="5127996"/>
              <a:ext cx="323702" cy="434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77646" imgH="241091" progId="Equation.DSMT4">
                      <p:embed/>
                    </p:oleObj>
                  </mc:Choice>
                  <mc:Fallback>
                    <p:oleObj name="Equation" r:id="rId7" imgW="177646" imgH="241091" progId="Equation.DSMT4">
                      <p:embed/>
                      <p:pic>
                        <p:nvPicPr>
                          <p:cNvPr id="12293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37559" y="5127996"/>
                            <a:ext cx="323702" cy="4349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94" name="Object 18"/>
              <p:cNvGraphicFramePr>
                <a:graphicFrameLocks noChangeAspect="1"/>
              </p:cNvGraphicFramePr>
              <p:nvPr/>
            </p:nvGraphicFramePr>
            <p:xfrm>
              <a:off x="3940597" y="5958842"/>
              <a:ext cx="688974" cy="335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495085" imgH="241195" progId="Equation.DSMT4">
                      <p:embed/>
                    </p:oleObj>
                  </mc:Choice>
                  <mc:Fallback>
                    <p:oleObj name="Equation" r:id="rId9" imgW="495085" imgH="241195" progId="Equation.DSMT4">
                      <p:embed/>
                      <p:pic>
                        <p:nvPicPr>
                          <p:cNvPr id="12294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40597" y="5958842"/>
                            <a:ext cx="688974" cy="33520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" name="Straight Connector 7"/>
              <p:cNvCxnSpPr/>
              <p:nvPr/>
            </p:nvCxnSpPr>
            <p:spPr bwMode="auto">
              <a:xfrm>
                <a:off x="4794576" y="5799414"/>
                <a:ext cx="254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rot="16200000">
                <a:off x="4792738" y="5797576"/>
                <a:ext cx="254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8" name="Straight Connector 47"/>
            <p:cNvCxnSpPr/>
            <p:nvPr/>
          </p:nvCxnSpPr>
          <p:spPr bwMode="auto">
            <a:xfrm rot="16200000">
              <a:off x="7242778" y="5663535"/>
              <a:ext cx="25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7241551" y="5668439"/>
              <a:ext cx="25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45116" y="3352225"/>
          <a:ext cx="33237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713" imgH="241091" progId="Equation.DSMT4">
                  <p:embed/>
                </p:oleObj>
              </mc:Choice>
              <mc:Fallback>
                <p:oleObj name="Equation" r:id="rId10" imgW="215713" imgH="241091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5116" y="3352225"/>
                        <a:ext cx="332372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4197427" y="3668617"/>
            <a:ext cx="484742" cy="4627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1749425" y="203200"/>
            <a:ext cx="5861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Input Impedance (cont.)</a:t>
            </a:r>
          </a:p>
        </p:txBody>
      </p:sp>
    </p:spTree>
    <p:extLst>
      <p:ext uri="{BB962C8B-B14F-4D97-AF65-F5344CB8AC3E}">
        <p14:creationId xmlns:p14="http://schemas.microsoft.com/office/powerpoint/2010/main" val="1711614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38188"/>
              </p:ext>
            </p:extLst>
          </p:nvPr>
        </p:nvGraphicFramePr>
        <p:xfrm>
          <a:off x="1031875" y="2182813"/>
          <a:ext cx="7175500" cy="23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46160" imgH="1244520" progId="Equation.DSMT4">
                  <p:embed/>
                </p:oleObj>
              </mc:Choice>
              <mc:Fallback>
                <p:oleObj name="Equation" r:id="rId2" imgW="3746160" imgH="1244520" progId="Equation.DSMT4">
                  <p:embed/>
                  <p:pic>
                    <p:nvPicPr>
                      <p:cNvPr id="133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2182813"/>
                        <a:ext cx="7175500" cy="238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90563" y="1309688"/>
            <a:ext cx="5921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a “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Maxwell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” strip current assumption, we have:</a:t>
            </a: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2522699" y="5720050"/>
            <a:ext cx="4275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total probe current is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noProof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53722" y="3944938"/>
            <a:ext cx="1870075" cy="1206500"/>
            <a:chOff x="6537629" y="5079030"/>
            <a:chExt cx="1870075" cy="1206500"/>
          </a:xfrm>
        </p:grpSpPr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7366303" y="5079030"/>
              <a:ext cx="0" cy="12065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aphicFrame>
          <p:nvGraphicFramePr>
            <p:cNvPr id="15" name="Object 23"/>
            <p:cNvGraphicFramePr>
              <a:graphicFrameLocks noChangeAspect="1"/>
            </p:cNvGraphicFramePr>
            <p:nvPr/>
          </p:nvGraphicFramePr>
          <p:xfrm>
            <a:off x="7577442" y="5284681"/>
            <a:ext cx="830262" cy="403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95085" imgH="241195" progId="Equation.DSMT4">
                    <p:embed/>
                  </p:oleObj>
                </mc:Choice>
                <mc:Fallback>
                  <p:oleObj name="Equation" r:id="rId4" imgW="495085" imgH="241195" progId="Equation.DSMT4">
                    <p:embed/>
                    <p:pic>
                      <p:nvPicPr>
                        <p:cNvPr id="15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7442" y="5284681"/>
                          <a:ext cx="830262" cy="4039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24"/>
            <p:cNvGraphicFramePr>
              <a:graphicFrameLocks noChangeAspect="1"/>
            </p:cNvGraphicFramePr>
            <p:nvPr/>
          </p:nvGraphicFramePr>
          <p:xfrm>
            <a:off x="6537629" y="5196504"/>
            <a:ext cx="393248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15713" imgH="241091" progId="Equation.DSMT4">
                    <p:embed/>
                  </p:oleObj>
                </mc:Choice>
                <mc:Fallback>
                  <p:oleObj name="Equation" r:id="rId6" imgW="215713" imgH="241091" progId="Equation.DSMT4">
                    <p:embed/>
                    <p:pic>
                      <p:nvPicPr>
                        <p:cNvPr id="16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7629" y="5196504"/>
                          <a:ext cx="393248" cy="434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 bwMode="auto">
            <a:xfrm>
              <a:off x="7131353" y="5091730"/>
              <a:ext cx="0" cy="1181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16200000">
              <a:off x="7242778" y="5663535"/>
              <a:ext cx="25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7241551" y="5668439"/>
              <a:ext cx="25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749425" y="203200"/>
            <a:ext cx="5861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Input Impedance (cont.)</a:t>
            </a:r>
          </a:p>
        </p:txBody>
      </p:sp>
    </p:spTree>
    <p:extLst>
      <p:ext uri="{BB962C8B-B14F-4D97-AF65-F5344CB8AC3E}">
        <p14:creationId xmlns:p14="http://schemas.microsoft.com/office/powerpoint/2010/main" val="17960786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433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310620"/>
              </p:ext>
            </p:extLst>
          </p:nvPr>
        </p:nvGraphicFramePr>
        <p:xfrm>
          <a:off x="1541463" y="2057400"/>
          <a:ext cx="508635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1091880" progId="Equation.DSMT4">
                  <p:embed/>
                </p:oleObj>
              </mc:Choice>
              <mc:Fallback>
                <p:oleObj name="Equation" r:id="rId2" imgW="2539800" imgH="1091880" progId="Equation.DSMT4">
                  <p:embed/>
                  <p:pic>
                    <p:nvPicPr>
                      <p:cNvPr id="1433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2057400"/>
                        <a:ext cx="5086350" cy="219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23"/>
          <p:cNvSpPr txBox="1">
            <a:spLocks noChangeArrowheads="1"/>
          </p:cNvSpPr>
          <p:nvPr/>
        </p:nvSpPr>
        <p:spPr bwMode="auto">
          <a:xfrm>
            <a:off x="690563" y="1309688"/>
            <a:ext cx="56781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a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uniform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strip current assumption, we have: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5187" y="3824288"/>
            <a:ext cx="1870075" cy="1206500"/>
            <a:chOff x="6537629" y="5079030"/>
            <a:chExt cx="1870075" cy="1206500"/>
          </a:xfrm>
        </p:grpSpPr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7366303" y="5079030"/>
              <a:ext cx="0" cy="12065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aphicFrame>
          <p:nvGraphicFramePr>
            <p:cNvPr id="14" name="Object 23"/>
            <p:cNvGraphicFramePr>
              <a:graphicFrameLocks noChangeAspect="1"/>
            </p:cNvGraphicFramePr>
            <p:nvPr/>
          </p:nvGraphicFramePr>
          <p:xfrm>
            <a:off x="7577442" y="5284681"/>
            <a:ext cx="830262" cy="403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95085" imgH="241195" progId="Equation.DSMT4">
                    <p:embed/>
                  </p:oleObj>
                </mc:Choice>
                <mc:Fallback>
                  <p:oleObj name="Equation" r:id="rId4" imgW="495085" imgH="241195" progId="Equation.DSMT4">
                    <p:embed/>
                    <p:pic>
                      <p:nvPicPr>
                        <p:cNvPr id="14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7442" y="5284681"/>
                          <a:ext cx="830262" cy="4039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24"/>
            <p:cNvGraphicFramePr>
              <a:graphicFrameLocks noChangeAspect="1"/>
            </p:cNvGraphicFramePr>
            <p:nvPr/>
          </p:nvGraphicFramePr>
          <p:xfrm>
            <a:off x="6537629" y="5196504"/>
            <a:ext cx="393248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15713" imgH="241091" progId="Equation.DSMT4">
                    <p:embed/>
                  </p:oleObj>
                </mc:Choice>
                <mc:Fallback>
                  <p:oleObj name="Equation" r:id="rId6" imgW="215713" imgH="241091" progId="Equation.DSMT4">
                    <p:embed/>
                    <p:pic>
                      <p:nvPicPr>
                        <p:cNvPr id="15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7629" y="5196504"/>
                          <a:ext cx="393248" cy="434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Arrow Connector 15"/>
            <p:cNvCxnSpPr/>
            <p:nvPr/>
          </p:nvCxnSpPr>
          <p:spPr bwMode="auto">
            <a:xfrm>
              <a:off x="7131353" y="5091730"/>
              <a:ext cx="0" cy="1181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6200000">
              <a:off x="7246421" y="5663535"/>
              <a:ext cx="25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241551" y="5668439"/>
              <a:ext cx="25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1235168" y="5218520"/>
            <a:ext cx="4275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total probe current is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noProof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749425" y="203200"/>
            <a:ext cx="5861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Input Impedance (cont.)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48142-5102-F306-86AA-FB35EC0C779D}"/>
              </a:ext>
            </a:extLst>
          </p:cNvPr>
          <p:cNvSpPr txBox="1"/>
          <p:nvPr/>
        </p:nvSpPr>
        <p:spPr>
          <a:xfrm>
            <a:off x="2829515" y="6067852"/>
            <a:ext cx="268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(We will use this model.)</a:t>
            </a:r>
          </a:p>
        </p:txBody>
      </p:sp>
    </p:spTree>
    <p:extLst>
      <p:ext uri="{BB962C8B-B14F-4D97-AF65-F5344CB8AC3E}">
        <p14:creationId xmlns:p14="http://schemas.microsoft.com/office/powerpoint/2010/main" val="20460801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749425" y="203200"/>
            <a:ext cx="5861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Input Impedance (cont.)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68A7579-5283-6C61-1B7B-A7EF49ADD6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419585"/>
              </p:ext>
            </p:extLst>
          </p:nvPr>
        </p:nvGraphicFramePr>
        <p:xfrm>
          <a:off x="1005902" y="1502385"/>
          <a:ext cx="3459031" cy="620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92080" imgH="482400" progId="Equation.DSMT4">
                  <p:embed/>
                </p:oleObj>
              </mc:Choice>
              <mc:Fallback>
                <p:oleObj name="Equation" r:id="rId2" imgW="26920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5902" y="1502385"/>
                        <a:ext cx="3459031" cy="620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00E26D3-4A2C-2426-13FD-83951B053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654803"/>
              </p:ext>
            </p:extLst>
          </p:nvPr>
        </p:nvGraphicFramePr>
        <p:xfrm>
          <a:off x="973717" y="2233625"/>
          <a:ext cx="2094255" cy="490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400" imgH="380880" progId="Equation.DSMT4">
                  <p:embed/>
                </p:oleObj>
              </mc:Choice>
              <mc:Fallback>
                <p:oleObj name="Equation" r:id="rId4" imgW="16254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3717" y="2233625"/>
                        <a:ext cx="2094255" cy="490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EA830A1-A2E5-FCBB-D18E-330F2485E3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414880"/>
              </p:ext>
            </p:extLst>
          </p:nvPr>
        </p:nvGraphicFramePr>
        <p:xfrm>
          <a:off x="979513" y="2719401"/>
          <a:ext cx="33067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01640" imgH="711000" progId="Equation.DSMT4">
                  <p:embed/>
                </p:oleObj>
              </mc:Choice>
              <mc:Fallback>
                <p:oleObj name="Equation" r:id="rId6" imgW="25016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9513" y="2719401"/>
                        <a:ext cx="3306762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27AD7B-D7C7-C3DB-0B64-AA706014DB44}"/>
              </a:ext>
            </a:extLst>
          </p:cNvPr>
          <p:cNvSpPr txBox="1"/>
          <p:nvPr/>
        </p:nvSpPr>
        <p:spPr>
          <a:xfrm>
            <a:off x="4464933" y="1645471"/>
            <a:ext cx="4003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(arbitrary impressed volumetric current in cavity)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21A9A-0B30-4623-8372-2288B752044D}"/>
              </a:ext>
            </a:extLst>
          </p:cNvPr>
          <p:cNvSpPr txBox="1"/>
          <p:nvPr/>
        </p:nvSpPr>
        <p:spPr>
          <a:xfrm>
            <a:off x="3078458" y="2248507"/>
            <a:ext cx="4229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(arbitrary impressed surface current on a contour)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D1E4D-F67A-0DDC-B02C-FFCF85707026}"/>
              </a:ext>
            </a:extLst>
          </p:cNvPr>
          <p:cNvSpPr txBox="1"/>
          <p:nvPr/>
        </p:nvSpPr>
        <p:spPr>
          <a:xfrm>
            <a:off x="4408226" y="3037176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(strip current)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2E473BA-A003-4167-26BC-A4A4BC5EE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627666"/>
              </p:ext>
            </p:extLst>
          </p:nvPr>
        </p:nvGraphicFramePr>
        <p:xfrm>
          <a:off x="1274929" y="4157769"/>
          <a:ext cx="7306861" cy="1197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197400" imgH="1015920" progId="Equation.DSMT4">
                  <p:embed/>
                </p:oleObj>
              </mc:Choice>
              <mc:Fallback>
                <p:oleObj name="Equation" r:id="rId8" imgW="619740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74929" y="4157769"/>
                        <a:ext cx="7306861" cy="1197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38EBF8F-AE07-5C8A-AC17-D2BC29A5F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746938"/>
              </p:ext>
            </p:extLst>
          </p:nvPr>
        </p:nvGraphicFramePr>
        <p:xfrm>
          <a:off x="1274929" y="3949145"/>
          <a:ext cx="919028" cy="487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38080" imgH="444240" progId="Equation.DSMT4">
                  <p:embed/>
                </p:oleObj>
              </mc:Choice>
              <mc:Fallback>
                <p:oleObj name="Equation" r:id="rId10" imgW="8380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74929" y="3949145"/>
                        <a:ext cx="919028" cy="487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4119855-10DE-7B53-3F55-6A193B74641A}"/>
              </a:ext>
            </a:extLst>
          </p:cNvPr>
          <p:cNvSpPr txBox="1"/>
          <p:nvPr/>
        </p:nvSpPr>
        <p:spPr>
          <a:xfrm>
            <a:off x="2249476" y="4018380"/>
            <a:ext cx="2430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(uniform strip current model)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E57475-D66F-0501-E959-5B9ED05C1D43}"/>
              </a:ext>
            </a:extLst>
          </p:cNvPr>
          <p:cNvSpPr txBox="1"/>
          <p:nvPr/>
        </p:nvSpPr>
        <p:spPr>
          <a:xfrm>
            <a:off x="2533092" y="5895947"/>
            <a:ext cx="314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Terms that need to be integrated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3F624D-F9FF-2DFA-18EC-C2A1C2E2D57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140350" y="4512853"/>
            <a:ext cx="724620" cy="13558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7E9BC8D-EFB7-E921-4AB9-76DCAFADB7B6}"/>
              </a:ext>
            </a:extLst>
          </p:cNvPr>
          <p:cNvCxnSpPr>
            <a:cxnSpLocks/>
          </p:cNvCxnSpPr>
          <p:nvPr/>
        </p:nvCxnSpPr>
        <p:spPr bwMode="auto">
          <a:xfrm flipV="1">
            <a:off x="5343099" y="4698101"/>
            <a:ext cx="893929" cy="11978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7AD32F-1C29-5A5C-6685-DCC70A0C1329}"/>
              </a:ext>
            </a:extLst>
          </p:cNvPr>
          <p:cNvSpPr txBox="1"/>
          <p:nvPr/>
        </p:nvSpPr>
        <p:spPr>
          <a:xfrm>
            <a:off x="425778" y="985667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Field inside cavity due to probe:</a:t>
            </a:r>
          </a:p>
        </p:txBody>
      </p:sp>
    </p:spTree>
    <p:extLst>
      <p:ext uri="{BB962C8B-B14F-4D97-AF65-F5344CB8AC3E}">
        <p14:creationId xmlns:p14="http://schemas.microsoft.com/office/powerpoint/2010/main" val="14782910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749425" y="203200"/>
            <a:ext cx="5861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Input Impedance (cont.)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20B2887-6942-F3F6-5FCB-05117412FE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989062"/>
              </p:ext>
            </p:extLst>
          </p:nvPr>
        </p:nvGraphicFramePr>
        <p:xfrm>
          <a:off x="1056091" y="1767383"/>
          <a:ext cx="7031818" cy="353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10080" imgH="2717640" progId="Equation.DSMT4">
                  <p:embed/>
                </p:oleObj>
              </mc:Choice>
              <mc:Fallback>
                <p:oleObj name="Equation" r:id="rId2" imgW="5410080" imgH="2717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20B2887-6942-F3F6-5FCB-05117412FE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6091" y="1767383"/>
                        <a:ext cx="7031818" cy="3534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2968A973-CB6D-6A85-947A-9786F78A56C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802342" y="3940181"/>
            <a:ext cx="484354" cy="411594"/>
          </a:xfrm>
          <a:prstGeom prst="line">
            <a:avLst/>
          </a:prstGeom>
          <a:noFill/>
          <a:ln w="12700" algn="ctr">
            <a:solidFill>
              <a:srgbClr val="FF3300"/>
            </a:solidFill>
            <a:round/>
            <a:headEnd/>
            <a:tailEnd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4CC49F8-BF14-6D22-5943-8C6E84437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600" y="3520769"/>
            <a:ext cx="20425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Integrates to zero (odd)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F34FF4D-9C48-5907-2759-3894E1C732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911608"/>
              </p:ext>
            </p:extLst>
          </p:nvPr>
        </p:nvGraphicFramePr>
        <p:xfrm>
          <a:off x="6952042" y="5440597"/>
          <a:ext cx="1285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5665" imgH="523739" progId="Equation.DSMT4">
                  <p:embed/>
                </p:oleObj>
              </mc:Choice>
              <mc:Fallback>
                <p:oleObj name="Equation" r:id="rId4" imgW="1285665" imgH="5237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52042" y="5440597"/>
                        <a:ext cx="1285875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D3BC74E-A99F-DE86-DA41-F624108C4065}"/>
              </a:ext>
            </a:extLst>
          </p:cNvPr>
          <p:cNvSpPr txBox="1"/>
          <p:nvPr/>
        </p:nvSpPr>
        <p:spPr>
          <a:xfrm>
            <a:off x="436728" y="1091109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Integration over the strip current:</a:t>
            </a:r>
          </a:p>
        </p:txBody>
      </p:sp>
    </p:spTree>
    <p:extLst>
      <p:ext uri="{BB962C8B-B14F-4D97-AF65-F5344CB8AC3E}">
        <p14:creationId xmlns:p14="http://schemas.microsoft.com/office/powerpoint/2010/main" val="15128634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749425" y="203200"/>
            <a:ext cx="5861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Input Impedance (cont.)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9B9655A-A93E-8B41-BEB9-07B090859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899662"/>
              </p:ext>
            </p:extLst>
          </p:nvPr>
        </p:nvGraphicFramePr>
        <p:xfrm>
          <a:off x="436728" y="1649300"/>
          <a:ext cx="842327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97600" imgH="1015920" progId="Equation.DSMT4">
                  <p:embed/>
                </p:oleObj>
              </mc:Choice>
              <mc:Fallback>
                <p:oleObj name="Equation" r:id="rId2" imgW="779760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6728" y="1649300"/>
                        <a:ext cx="8423275" cy="10969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69EFB0-C818-BF74-F6A8-AA480A188668}"/>
              </a:ext>
            </a:extLst>
          </p:cNvPr>
          <p:cNvSpPr txBox="1"/>
          <p:nvPr/>
        </p:nvSpPr>
        <p:spPr>
          <a:xfrm>
            <a:off x="436728" y="1091109"/>
            <a:ext cx="666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field inside the cavity due to the strip probe current is then: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13605-7A1A-EEED-193C-B3B357E87E4F}"/>
              </a:ext>
            </a:extLst>
          </p:cNvPr>
          <p:cNvSpPr txBox="1"/>
          <p:nvPr/>
        </p:nvSpPr>
        <p:spPr>
          <a:xfrm>
            <a:off x="496201" y="3188408"/>
            <a:ext cx="8491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 next use the field inside the cavity to find the </a:t>
            </a:r>
            <a:r>
              <a:rPr lang="en-US" u="sng" dirty="0">
                <a:solidFill>
                  <a:srgbClr val="0000FF"/>
                </a:solidFill>
              </a:rPr>
              <a:t>input impedance</a:t>
            </a:r>
            <a:r>
              <a:rPr lang="en-US" dirty="0">
                <a:solidFill>
                  <a:srgbClr val="0000FF"/>
                </a:solidFill>
              </a:rPr>
              <a:t>.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W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 first calculate the complex power going into the patch, which is the complex power radiated by the probe current.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6ADE87B-86DD-D8F6-B613-73A2B1B32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275480"/>
              </p:ext>
            </p:extLst>
          </p:nvPr>
        </p:nvGraphicFramePr>
        <p:xfrm>
          <a:off x="1572004" y="4261798"/>
          <a:ext cx="31623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62173" imgH="1076461" progId="Equation.DSMT4">
                  <p:embed/>
                </p:oleObj>
              </mc:Choice>
              <mc:Fallback>
                <p:oleObj name="Equation" r:id="rId4" imgW="3162173" imgH="107646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2004" y="4261798"/>
                        <a:ext cx="316230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5309093-8BFD-5596-9E8B-6523E9CB2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270321"/>
              </p:ext>
            </p:extLst>
          </p:nvPr>
        </p:nvGraphicFramePr>
        <p:xfrm>
          <a:off x="2316874" y="5561767"/>
          <a:ext cx="1020004" cy="566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444240" progId="Equation.DSMT4">
                  <p:embed/>
                </p:oleObj>
              </mc:Choice>
              <mc:Fallback>
                <p:oleObj name="Equation" r:id="rId6" imgW="7999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16874" y="5561767"/>
                        <a:ext cx="1020004" cy="566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BE18415-9ED2-0E49-EA16-3224F6F8EC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201444"/>
              </p:ext>
            </p:extLst>
          </p:nvPr>
        </p:nvGraphicFramePr>
        <p:xfrm>
          <a:off x="6356587" y="4439053"/>
          <a:ext cx="1215409" cy="530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393480" progId="Equation.DSMT4">
                  <p:embed/>
                </p:oleObj>
              </mc:Choice>
              <mc:Fallback>
                <p:oleObj name="Equation" r:id="rId8" imgW="901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56587" y="4439053"/>
                        <a:ext cx="1215409" cy="530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E8874E3-B68E-1726-7A89-1AB5B9F9F9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196316"/>
              </p:ext>
            </p:extLst>
          </p:nvPr>
        </p:nvGraphicFramePr>
        <p:xfrm>
          <a:off x="6651602" y="5168226"/>
          <a:ext cx="920394" cy="587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469800" progId="Equation.DSMT4">
                  <p:embed/>
                </p:oleObj>
              </mc:Choice>
              <mc:Fallback>
                <p:oleObj name="Equation" r:id="rId10" imgW="7365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51602" y="5168226"/>
                        <a:ext cx="920394" cy="587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rrow: Right 15">
            <a:extLst>
              <a:ext uri="{FF2B5EF4-FFF2-40B4-BE49-F238E27FC236}">
                <a16:creationId xmlns:a16="http://schemas.microsoft.com/office/drawing/2014/main" id="{92769078-87EE-2ADF-AA03-56CFA0F75014}"/>
              </a:ext>
            </a:extLst>
          </p:cNvPr>
          <p:cNvSpPr/>
          <p:nvPr/>
        </p:nvSpPr>
        <p:spPr bwMode="auto">
          <a:xfrm>
            <a:off x="6216559" y="5330234"/>
            <a:ext cx="286601" cy="175454"/>
          </a:xfrm>
          <a:prstGeom prst="rightArrow">
            <a:avLst/>
          </a:prstGeom>
          <a:solidFill>
            <a:srgbClr val="CC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307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749425" y="203200"/>
            <a:ext cx="5861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Input Impedance (cont.)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9B9655A-A93E-8B41-BEB9-07B090859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250592"/>
              </p:ext>
            </p:extLst>
          </p:nvPr>
        </p:nvGraphicFramePr>
        <p:xfrm>
          <a:off x="360362" y="2358038"/>
          <a:ext cx="842327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97600" imgH="1015920" progId="Equation.DSMT4">
                  <p:embed/>
                </p:oleObj>
              </mc:Choice>
              <mc:Fallback>
                <p:oleObj name="Equation" r:id="rId2" imgW="7797600" imgH="101592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9B9655A-A93E-8B41-BEB9-07B090859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362" y="2358038"/>
                        <a:ext cx="8423275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6ADE87B-86DD-D8F6-B613-73A2B1B32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572780"/>
              </p:ext>
            </p:extLst>
          </p:nvPr>
        </p:nvGraphicFramePr>
        <p:xfrm>
          <a:off x="1136548" y="1067368"/>
          <a:ext cx="2802966" cy="923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8920" imgH="711000" progId="Equation.DSMT4">
                  <p:embed/>
                </p:oleObj>
              </mc:Choice>
              <mc:Fallback>
                <p:oleObj name="Equation" r:id="rId4" imgW="2158920" imgH="711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6ADE87B-86DD-D8F6-B613-73A2B1B32F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6548" y="1067368"/>
                        <a:ext cx="2802966" cy="923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5309093-8BFD-5596-9E8B-6523E9CB2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823017"/>
              </p:ext>
            </p:extLst>
          </p:nvPr>
        </p:nvGraphicFramePr>
        <p:xfrm>
          <a:off x="4672013" y="1260475"/>
          <a:ext cx="103663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469800" progId="Equation.DSMT4">
                  <p:embed/>
                </p:oleObj>
              </mc:Choice>
              <mc:Fallback>
                <p:oleObj name="Equation" r:id="rId6" imgW="812520" imgH="46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5309093-8BFD-5596-9E8B-6523E9CB2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2013" y="1260475"/>
                        <a:ext cx="1036637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5ACEE1-6653-19EB-2968-71C931E8A5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711606"/>
              </p:ext>
            </p:extLst>
          </p:nvPr>
        </p:nvGraphicFramePr>
        <p:xfrm>
          <a:off x="2154493" y="4488015"/>
          <a:ext cx="4481368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70200" imgH="711000" progId="Equation.DSMT4">
                  <p:embed/>
                </p:oleObj>
              </mc:Choice>
              <mc:Fallback>
                <p:oleObj name="Equation" r:id="rId8" imgW="36702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54493" y="4488015"/>
                        <a:ext cx="4481368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5E5DE5-69EF-4AB5-235B-7457CBA113D9}"/>
              </a:ext>
            </a:extLst>
          </p:cNvPr>
          <p:cNvSpPr txBox="1"/>
          <p:nvPr/>
        </p:nvSpPr>
        <p:spPr>
          <a:xfrm>
            <a:off x="1221467" y="3979403"/>
            <a:ext cx="241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 need this integral:</a:t>
            </a:r>
          </a:p>
        </p:txBody>
      </p:sp>
    </p:spTree>
    <p:extLst>
      <p:ext uri="{BB962C8B-B14F-4D97-AF65-F5344CB8AC3E}">
        <p14:creationId xmlns:p14="http://schemas.microsoft.com/office/powerpoint/2010/main" val="40617564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0242" name="Object 14"/>
          <p:cNvGraphicFramePr>
            <a:graphicFrameLocks noChangeAspect="1"/>
          </p:cNvGraphicFramePr>
          <p:nvPr/>
        </p:nvGraphicFramePr>
        <p:xfrm>
          <a:off x="167439" y="1969774"/>
          <a:ext cx="8784056" cy="1640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97480" imgH="1015920" progId="Equation.DSMT4">
                  <p:embed/>
                </p:oleObj>
              </mc:Choice>
              <mc:Fallback>
                <p:oleObj name="Equation" r:id="rId2" imgW="5397480" imgH="1015920" progId="Equation.DSMT4">
                  <p:embed/>
                  <p:pic>
                    <p:nvPicPr>
                      <p:cNvPr id="102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39" y="1969774"/>
                        <a:ext cx="8784056" cy="164053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60947" y="1387095"/>
            <a:ext cx="2193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final result is: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318315"/>
              </p:ext>
            </p:extLst>
          </p:nvPr>
        </p:nvGraphicFramePr>
        <p:xfrm>
          <a:off x="1773620" y="3756978"/>
          <a:ext cx="225901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58674" imgH="595933" progId="Equation.DSMT4">
                  <p:embed/>
                </p:oleObj>
              </mc:Choice>
              <mc:Fallback>
                <p:oleObj name="Equation" r:id="rId4" imgW="2258674" imgH="595933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620" y="3756978"/>
                        <a:ext cx="2259013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482590"/>
              </p:ext>
            </p:extLst>
          </p:nvPr>
        </p:nvGraphicFramePr>
        <p:xfrm>
          <a:off x="1764013" y="5318073"/>
          <a:ext cx="21097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09343" imgH="483092" progId="Equation.DSMT4">
                  <p:embed/>
                </p:oleObj>
              </mc:Choice>
              <mc:Fallback>
                <p:oleObj name="Equation" r:id="rId6" imgW="2109343" imgH="483092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013" y="5318073"/>
                        <a:ext cx="210978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378741"/>
              </p:ext>
            </p:extLst>
          </p:nvPr>
        </p:nvGraphicFramePr>
        <p:xfrm>
          <a:off x="1796934" y="5967529"/>
          <a:ext cx="12017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1124" imgH="434422" progId="Equation.DSMT4">
                  <p:embed/>
                </p:oleObj>
              </mc:Choice>
              <mc:Fallback>
                <p:oleObj name="Equation" r:id="rId8" imgW="1201124" imgH="434422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934" y="5967529"/>
                        <a:ext cx="120173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531622"/>
              </p:ext>
            </p:extLst>
          </p:nvPr>
        </p:nvGraphicFramePr>
        <p:xfrm>
          <a:off x="1792086" y="4535605"/>
          <a:ext cx="15017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01225" imgH="556276" progId="Equation.DSMT4">
                  <p:embed/>
                </p:oleObj>
              </mc:Choice>
              <mc:Fallback>
                <p:oleObj name="Equation" r:id="rId10" imgW="1501225" imgH="556276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086" y="4535605"/>
                        <a:ext cx="15017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1">
            <a:extLst>
              <a:ext uri="{FF2B5EF4-FFF2-40B4-BE49-F238E27FC236}">
                <a16:creationId xmlns:a16="http://schemas.microsoft.com/office/drawing/2014/main" id="{5040DD58-0260-CD03-5003-AD1AB9048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072" y="4535605"/>
            <a:ext cx="3827961" cy="95410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cannot assume a probe of zero radius,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 else the series will not converge – the input reactance will be infinite.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F8D8A52-21AB-5B05-F4CD-CFAFE01FB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5" y="203200"/>
            <a:ext cx="5861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Input Impedance (cont.)</a:t>
            </a:r>
          </a:p>
        </p:txBody>
      </p:sp>
    </p:spTree>
    <p:extLst>
      <p:ext uri="{BB962C8B-B14F-4D97-AF65-F5344CB8AC3E}">
        <p14:creationId xmlns:p14="http://schemas.microsoft.com/office/powerpoint/2010/main" val="19987043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019175" y="203200"/>
            <a:ext cx="71818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Circuit Model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59487" y="875070"/>
            <a:ext cx="6835096" cy="3532989"/>
            <a:chOff x="686706" y="1615168"/>
            <a:chExt cx="6835096" cy="3532989"/>
          </a:xfrm>
        </p:grpSpPr>
        <p:pic>
          <p:nvPicPr>
            <p:cNvPr id="730119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00427" y="2158773"/>
              <a:ext cx="5921375" cy="2560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4724397" y="4778825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(1,0 mode resonator)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31381" y="1615168"/>
              <a:ext cx="305724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Probe (feed) inductance </a:t>
              </a:r>
            </a:p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(accounts for all modes </a:t>
              </a:r>
              <a:r>
                <a:rPr lang="en-US" sz="1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400" i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m,n</a:t>
              </a:r>
              <a:r>
                <a:rPr lang="en-US" sz="1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1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</a:t>
              </a:r>
              <a:r>
                <a:rPr lang="en-US" sz="1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(1,0</a:t>
              </a:r>
              <a:r>
                <a:rPr lang="en-US" sz="1400" dirty="0">
                  <a:solidFill>
                    <a:srgbClr val="0000FF"/>
                  </a:solidFill>
                </a:rPr>
                <a:t>))</a:t>
              </a:r>
            </a:p>
          </p:txBody>
        </p:sp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1312862" y="3516086"/>
              <a:ext cx="738188" cy="2211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1 w 21600"/>
                <a:gd name="T13" fmla="*/ 5400 h 21600"/>
                <a:gd name="T14" fmla="*/ 18906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>
                <a:latin typeface="Times New Roman" pitchFamily="18" charset="0"/>
              </a:endParaRPr>
            </a:p>
            <a:p>
              <a:pPr algn="ctr" eaLnBrk="1" hangingPunct="1"/>
              <a:endParaRPr lang="en-US" sz="2400" b="1">
                <a:latin typeface="Times New Roman" pitchFamily="18" charset="0"/>
              </a:endParaRPr>
            </a:p>
          </p:txBody>
        </p:sp>
        <p:graphicFrame>
          <p:nvGraphicFramePr>
            <p:cNvPr id="73012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3342799"/>
                </p:ext>
              </p:extLst>
            </p:nvPr>
          </p:nvGraphicFramePr>
          <p:xfrm>
            <a:off x="686706" y="3401785"/>
            <a:ext cx="423636" cy="448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15640" imgH="228600" progId="Equation.DSMT4">
                    <p:embed/>
                  </p:oleObj>
                </mc:Choice>
                <mc:Fallback>
                  <p:oleObj name="Equation" r:id="rId3" imgW="215640" imgH="228600" progId="Equation.DSMT4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706" y="3401785"/>
                          <a:ext cx="423636" cy="4485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301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934252"/>
              </p:ext>
            </p:extLst>
          </p:nvPr>
        </p:nvGraphicFramePr>
        <p:xfrm>
          <a:off x="1204162" y="4438014"/>
          <a:ext cx="2925404" cy="1048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79560" imgH="672840" progId="Equation.DSMT4">
                  <p:embed/>
                </p:oleObj>
              </mc:Choice>
              <mc:Fallback>
                <p:oleObj name="Equation" r:id="rId5" imgW="1879560" imgH="67284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162" y="4438014"/>
                        <a:ext cx="2925404" cy="1048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01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265058"/>
              </p:ext>
            </p:extLst>
          </p:nvPr>
        </p:nvGraphicFramePr>
        <p:xfrm>
          <a:off x="7206022" y="5990805"/>
          <a:ext cx="1221240" cy="7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431800" progId="Equation.DSMT4">
                  <p:embed/>
                </p:oleObj>
              </mc:Choice>
              <mc:Fallback>
                <p:oleObj name="Equation" r:id="rId7" imgW="736600" imgH="43180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6022" y="5990805"/>
                        <a:ext cx="1221240" cy="7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910944" y="493123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Resonance frequency:</a:t>
            </a:r>
          </a:p>
        </p:txBody>
      </p:sp>
      <p:graphicFrame>
        <p:nvGraphicFramePr>
          <p:cNvPr id="7301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456774"/>
              </p:ext>
            </p:extLst>
          </p:nvPr>
        </p:nvGraphicFramePr>
        <p:xfrm>
          <a:off x="6573920" y="5317733"/>
          <a:ext cx="14319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16000" imgH="508000" progId="Equation.DSMT4">
                  <p:embed/>
                </p:oleObj>
              </mc:Choice>
              <mc:Fallback>
                <p:oleObj name="Equation" r:id="rId9" imgW="1016000" imgH="5080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920" y="5317733"/>
                        <a:ext cx="143192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 bwMode="auto">
          <a:xfrm>
            <a:off x="6674661" y="6184233"/>
            <a:ext cx="326572" cy="250372"/>
          </a:xfrm>
          <a:prstGeom prst="rightArrow">
            <a:avLst/>
          </a:prstGeom>
          <a:solidFill>
            <a:srgbClr val="CC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291" y="5729060"/>
            <a:ext cx="5366084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This formula, which describes the above circuit model, comes from approximating the input impedance formula. (Please see Appendix B.)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775859"/>
              </p:ext>
            </p:extLst>
          </p:nvPr>
        </p:nvGraphicFramePr>
        <p:xfrm>
          <a:off x="7731792" y="1355058"/>
          <a:ext cx="991101" cy="66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20" imgH="393480" progId="Equation.DSMT4">
                  <p:embed/>
                </p:oleObj>
              </mc:Choice>
              <mc:Fallback>
                <p:oleObj name="Equation" r:id="rId11" imgW="583920" imgH="39348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792" y="1355058"/>
                        <a:ext cx="991101" cy="6679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67182"/>
              </p:ext>
            </p:extLst>
          </p:nvPr>
        </p:nvGraphicFramePr>
        <p:xfrm>
          <a:off x="7698706" y="655302"/>
          <a:ext cx="1153723" cy="69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98400" imgH="419040" progId="Equation.DSMT4">
                  <p:embed/>
                </p:oleObj>
              </mc:Choice>
              <mc:Fallback>
                <p:oleObj name="Equation" r:id="rId13" imgW="698400" imgH="41904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8706" y="655302"/>
                        <a:ext cx="1153723" cy="6922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38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676522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Green’s Functions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2635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127802"/>
              </p:ext>
            </p:extLst>
          </p:nvPr>
        </p:nvGraphicFramePr>
        <p:xfrm>
          <a:off x="2365375" y="1572759"/>
          <a:ext cx="33734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55800" imgH="431800" progId="Equation.DSMT4">
                  <p:embed/>
                </p:oleObj>
              </mc:Choice>
              <mc:Fallback>
                <p:oleObj name="Equation" r:id="rId3" imgW="1955800" imgH="431800" progId="Equation.DSMT4">
                  <p:embed/>
                  <p:pic>
                    <p:nvPicPr>
                      <p:cNvPr id="0" name="Picture 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1572759"/>
                        <a:ext cx="337343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5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427484"/>
              </p:ext>
            </p:extLst>
          </p:nvPr>
        </p:nvGraphicFramePr>
        <p:xfrm>
          <a:off x="1680256" y="2460852"/>
          <a:ext cx="65135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60800" imgH="254000" progId="Equation.DSMT4">
                  <p:embed/>
                </p:oleObj>
              </mc:Choice>
              <mc:Fallback>
                <p:oleObj name="Equation" r:id="rId5" imgW="3860800" imgH="254000" progId="Equation.DSMT4">
                  <p:embed/>
                  <p:pic>
                    <p:nvPicPr>
                      <p:cNvPr id="0" name="Picture 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256" y="2460852"/>
                        <a:ext cx="651351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72690" y="1021156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From superposition:</a:t>
            </a:r>
          </a:p>
        </p:txBody>
      </p:sp>
      <p:graphicFrame>
        <p:nvGraphicFramePr>
          <p:cNvPr id="526400" name="Object 64"/>
          <p:cNvGraphicFramePr>
            <a:graphicFrameLocks noChangeAspect="1"/>
          </p:cNvGraphicFramePr>
          <p:nvPr/>
        </p:nvGraphicFramePr>
        <p:xfrm>
          <a:off x="1039813" y="4038600"/>
          <a:ext cx="504983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832100" imgH="482600" progId="Equation.DSMT4">
                  <p:embed/>
                </p:oleObj>
              </mc:Choice>
              <mc:Fallback>
                <p:oleObj name="Equation" r:id="rId7" imgW="2832100" imgH="482600" progId="Equation.DSMT4">
                  <p:embed/>
                  <p:pic>
                    <p:nvPicPr>
                      <p:cNvPr id="0" name="Picture 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4038600"/>
                        <a:ext cx="5049837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404" name="Object 68"/>
          <p:cNvGraphicFramePr>
            <a:graphicFrameLocks noChangeAspect="1"/>
          </p:cNvGraphicFramePr>
          <p:nvPr/>
        </p:nvGraphicFramePr>
        <p:xfrm>
          <a:off x="741135" y="3669847"/>
          <a:ext cx="15414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88614" imgH="203112" progId="Equation.DSMT4">
                  <p:embed/>
                </p:oleObj>
              </mc:Choice>
              <mc:Fallback>
                <p:oleObj name="Equation" r:id="rId9" imgW="888614" imgH="203112" progId="Equation.DSMT4">
                  <p:embed/>
                  <p:pic>
                    <p:nvPicPr>
                      <p:cNvPr id="0" name="Picture 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135" y="3669847"/>
                        <a:ext cx="15414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405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032635"/>
              </p:ext>
            </p:extLst>
          </p:nvPr>
        </p:nvGraphicFramePr>
        <p:xfrm>
          <a:off x="2156147" y="5279476"/>
          <a:ext cx="456178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806700" imgH="254000" progId="Equation.DSMT4">
                  <p:embed/>
                </p:oleObj>
              </mc:Choice>
              <mc:Fallback>
                <p:oleObj name="Equation" r:id="rId11" imgW="2806700" imgH="254000" progId="Equation.DSMT4">
                  <p:embed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147" y="5279476"/>
                        <a:ext cx="4561785" cy="412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674926" y="3984172"/>
            <a:ext cx="3439885" cy="2667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6491-9B1E-47E8-9ABC-4E9DE6131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10315" y="170542"/>
            <a:ext cx="71818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Results</a:t>
            </a:r>
          </a:p>
        </p:txBody>
      </p:sp>
      <p:pic>
        <p:nvPicPr>
          <p:cNvPr id="75265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922" y="816429"/>
            <a:ext cx="4243764" cy="302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265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1655" y="783772"/>
            <a:ext cx="3903604" cy="30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52655" name="Object 15"/>
          <p:cNvGraphicFramePr>
            <a:graphicFrameLocks noChangeAspect="1"/>
          </p:cNvGraphicFramePr>
          <p:nvPr/>
        </p:nvGraphicFramePr>
        <p:xfrm>
          <a:off x="789227" y="4582885"/>
          <a:ext cx="1214364" cy="910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309" imgH="672808" progId="Equation.DSMT4">
                  <p:embed/>
                </p:oleObj>
              </mc:Choice>
              <mc:Fallback>
                <p:oleObj name="Equation" r:id="rId4" imgW="901309" imgH="672808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27" y="4582885"/>
                        <a:ext cx="1214364" cy="9107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2656" name="Object 16"/>
          <p:cNvGraphicFramePr>
            <a:graphicFrameLocks noChangeAspect="1"/>
          </p:cNvGraphicFramePr>
          <p:nvPr/>
        </p:nvGraphicFramePr>
        <p:xfrm>
          <a:off x="754755" y="5744608"/>
          <a:ext cx="1422388" cy="884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900" imgH="685800" progId="Equation.DSMT4">
                  <p:embed/>
                </p:oleObj>
              </mc:Choice>
              <mc:Fallback>
                <p:oleObj name="Equation" r:id="rId6" imgW="1104900" imgH="685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755" y="5744608"/>
                        <a:ext cx="1422388" cy="8847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2657" name="Object 17"/>
          <p:cNvGraphicFramePr>
            <a:graphicFrameLocks noChangeAspect="1"/>
          </p:cNvGraphicFramePr>
          <p:nvPr/>
        </p:nvGraphicFramePr>
        <p:xfrm>
          <a:off x="2685154" y="4570920"/>
          <a:ext cx="1146619" cy="9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685800" progId="Equation.DSMT4">
                  <p:embed/>
                </p:oleObj>
              </mc:Choice>
              <mc:Fallback>
                <p:oleObj name="Equation" r:id="rId8" imgW="876240" imgH="685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5154" y="4570920"/>
                        <a:ext cx="1146619" cy="90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2659" name="Picture 19"/>
          <p:cNvPicPr>
            <a:picLocks noChangeAspect="1" noChangeArrowheads="1"/>
          </p:cNvPicPr>
          <p:nvPr/>
        </p:nvPicPr>
        <p:blipFill>
          <a:blip r:embed="rId10" cstate="print"/>
          <a:srcRect l="2830" t="5205" r="7346"/>
          <a:stretch>
            <a:fillRect/>
          </a:stretch>
        </p:blipFill>
        <p:spPr bwMode="auto">
          <a:xfrm>
            <a:off x="4550229" y="3930247"/>
            <a:ext cx="3559628" cy="281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903731" y="4082140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Patch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13784" y="4071251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Feed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04864" y="3679372"/>
            <a:ext cx="99738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Freq. (GHz)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50436" y="6559229"/>
            <a:ext cx="99738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Freq. (GHz)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33607" y="3635830"/>
            <a:ext cx="99738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Freq. (GHz)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22514" y="1393371"/>
            <a:ext cx="239486" cy="18723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561114" y="4365171"/>
            <a:ext cx="239486" cy="18723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539343" y="1491334"/>
            <a:ext cx="239486" cy="18723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4143186" y="2024741"/>
            <a:ext cx="8226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)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4143190" y="4942113"/>
            <a:ext cx="8226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)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110802" y="2057395"/>
            <a:ext cx="8226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)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834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676522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 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61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446326" y="2313442"/>
            <a:ext cx="8326438" cy="4064992"/>
            <a:chOff x="446326" y="2313442"/>
            <a:chExt cx="8326438" cy="4064992"/>
          </a:xfrm>
        </p:grpSpPr>
        <p:sp>
          <p:nvSpPr>
            <p:cNvPr id="94" name="Text Box 36"/>
            <p:cNvSpPr txBox="1">
              <a:spLocks noChangeArrowheads="1"/>
            </p:cNvSpPr>
            <p:nvPr/>
          </p:nvSpPr>
          <p:spPr bwMode="auto">
            <a:xfrm>
              <a:off x="446326" y="5455104"/>
              <a:ext cx="155892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Allow for distributed sources</a:t>
              </a:r>
            </a:p>
          </p:txBody>
        </p:sp>
        <p:sp>
          <p:nvSpPr>
            <p:cNvPr id="112" name="Freeform 9"/>
            <p:cNvSpPr>
              <a:spLocks/>
            </p:cNvSpPr>
            <p:nvPr/>
          </p:nvSpPr>
          <p:spPr bwMode="auto">
            <a:xfrm>
              <a:off x="5281851" y="2996067"/>
              <a:ext cx="977900" cy="539750"/>
            </a:xfrm>
            <a:custGeom>
              <a:avLst/>
              <a:gdLst>
                <a:gd name="T0" fmla="*/ 0 w 616"/>
                <a:gd name="T1" fmla="*/ 84 h 340"/>
                <a:gd name="T2" fmla="*/ 63 w 616"/>
                <a:gd name="T3" fmla="*/ 35 h 340"/>
                <a:gd name="T4" fmla="*/ 160 w 616"/>
                <a:gd name="T5" fmla="*/ 266 h 340"/>
                <a:gd name="T6" fmla="*/ 77 w 616"/>
                <a:gd name="T7" fmla="*/ 286 h 340"/>
                <a:gd name="T8" fmla="*/ 186 w 616"/>
                <a:gd name="T9" fmla="*/ 25 h 340"/>
                <a:gd name="T10" fmla="*/ 283 w 616"/>
                <a:gd name="T11" fmla="*/ 280 h 340"/>
                <a:gd name="T12" fmla="*/ 196 w 616"/>
                <a:gd name="T13" fmla="*/ 290 h 340"/>
                <a:gd name="T14" fmla="*/ 306 w 616"/>
                <a:gd name="T15" fmla="*/ 23 h 340"/>
                <a:gd name="T16" fmla="*/ 426 w 616"/>
                <a:gd name="T17" fmla="*/ 264 h 340"/>
                <a:gd name="T18" fmla="*/ 336 w 616"/>
                <a:gd name="T19" fmla="*/ 294 h 340"/>
                <a:gd name="T20" fmla="*/ 419 w 616"/>
                <a:gd name="T21" fmla="*/ 33 h 340"/>
                <a:gd name="T22" fmla="*/ 562 w 616"/>
                <a:gd name="T23" fmla="*/ 264 h 340"/>
                <a:gd name="T24" fmla="*/ 459 w 616"/>
                <a:gd name="T25" fmla="*/ 302 h 340"/>
                <a:gd name="T26" fmla="*/ 555 w 616"/>
                <a:gd name="T27" fmla="*/ 35 h 340"/>
                <a:gd name="T28" fmla="*/ 616 w 616"/>
                <a:gd name="T29" fmla="*/ 93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6"/>
                <a:gd name="T46" fmla="*/ 0 h 340"/>
                <a:gd name="T47" fmla="*/ 616 w 616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6" h="340">
                  <a:moveTo>
                    <a:pt x="0" y="84"/>
                  </a:moveTo>
                  <a:cubicBezTo>
                    <a:pt x="18" y="44"/>
                    <a:pt x="37" y="5"/>
                    <a:pt x="63" y="35"/>
                  </a:cubicBezTo>
                  <a:cubicBezTo>
                    <a:pt x="90" y="66"/>
                    <a:pt x="158" y="224"/>
                    <a:pt x="160" y="266"/>
                  </a:cubicBezTo>
                  <a:cubicBezTo>
                    <a:pt x="162" y="307"/>
                    <a:pt x="72" y="326"/>
                    <a:pt x="77" y="286"/>
                  </a:cubicBezTo>
                  <a:cubicBezTo>
                    <a:pt x="81" y="246"/>
                    <a:pt x="152" y="26"/>
                    <a:pt x="186" y="25"/>
                  </a:cubicBezTo>
                  <a:cubicBezTo>
                    <a:pt x="221" y="24"/>
                    <a:pt x="281" y="235"/>
                    <a:pt x="283" y="280"/>
                  </a:cubicBezTo>
                  <a:cubicBezTo>
                    <a:pt x="284" y="324"/>
                    <a:pt x="193" y="332"/>
                    <a:pt x="196" y="290"/>
                  </a:cubicBezTo>
                  <a:cubicBezTo>
                    <a:pt x="200" y="247"/>
                    <a:pt x="268" y="27"/>
                    <a:pt x="306" y="23"/>
                  </a:cubicBezTo>
                  <a:cubicBezTo>
                    <a:pt x="344" y="19"/>
                    <a:pt x="421" y="218"/>
                    <a:pt x="426" y="264"/>
                  </a:cubicBezTo>
                  <a:cubicBezTo>
                    <a:pt x="431" y="309"/>
                    <a:pt x="337" y="332"/>
                    <a:pt x="336" y="294"/>
                  </a:cubicBezTo>
                  <a:cubicBezTo>
                    <a:pt x="335" y="255"/>
                    <a:pt x="381" y="38"/>
                    <a:pt x="419" y="33"/>
                  </a:cubicBezTo>
                  <a:cubicBezTo>
                    <a:pt x="457" y="28"/>
                    <a:pt x="555" y="219"/>
                    <a:pt x="562" y="264"/>
                  </a:cubicBezTo>
                  <a:cubicBezTo>
                    <a:pt x="569" y="308"/>
                    <a:pt x="460" y="340"/>
                    <a:pt x="459" y="302"/>
                  </a:cubicBezTo>
                  <a:cubicBezTo>
                    <a:pt x="458" y="264"/>
                    <a:pt x="529" y="70"/>
                    <a:pt x="555" y="35"/>
                  </a:cubicBezTo>
                  <a:cubicBezTo>
                    <a:pt x="581" y="0"/>
                    <a:pt x="603" y="81"/>
                    <a:pt x="616" y="93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3" name="Line 10"/>
            <p:cNvSpPr>
              <a:spLocks noChangeShapeType="1"/>
            </p:cNvSpPr>
            <p:nvPr/>
          </p:nvSpPr>
          <p:spPr bwMode="auto">
            <a:xfrm>
              <a:off x="3440351" y="3118304"/>
              <a:ext cx="1854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4" name="Line 11"/>
            <p:cNvSpPr>
              <a:spLocks noChangeShapeType="1"/>
            </p:cNvSpPr>
            <p:nvPr/>
          </p:nvSpPr>
          <p:spPr bwMode="auto">
            <a:xfrm>
              <a:off x="1675051" y="4553404"/>
              <a:ext cx="60833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5" name="Line 12"/>
            <p:cNvSpPr>
              <a:spLocks noChangeShapeType="1"/>
            </p:cNvSpPr>
            <p:nvPr/>
          </p:nvSpPr>
          <p:spPr bwMode="auto">
            <a:xfrm>
              <a:off x="6247051" y="3143704"/>
              <a:ext cx="1473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6" name="Line 13"/>
            <p:cNvSpPr>
              <a:spLocks noChangeShapeType="1"/>
            </p:cNvSpPr>
            <p:nvPr/>
          </p:nvSpPr>
          <p:spPr bwMode="auto">
            <a:xfrm rot="16200000">
              <a:off x="7043976" y="3508829"/>
              <a:ext cx="0" cy="4381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7" name="Line 14"/>
            <p:cNvSpPr>
              <a:spLocks noChangeShapeType="1"/>
            </p:cNvSpPr>
            <p:nvPr/>
          </p:nvSpPr>
          <p:spPr bwMode="auto">
            <a:xfrm rot="16200000">
              <a:off x="6761401" y="4242254"/>
              <a:ext cx="584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8" name="Line 15"/>
            <p:cNvSpPr>
              <a:spLocks noChangeShapeType="1"/>
            </p:cNvSpPr>
            <p:nvPr/>
          </p:nvSpPr>
          <p:spPr bwMode="auto">
            <a:xfrm rot="16200000">
              <a:off x="6748701" y="3435804"/>
              <a:ext cx="584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9" name="Line 16"/>
            <p:cNvSpPr>
              <a:spLocks noChangeShapeType="1"/>
            </p:cNvSpPr>
            <p:nvPr/>
          </p:nvSpPr>
          <p:spPr bwMode="auto">
            <a:xfrm rot="5400000" flipH="1">
              <a:off x="4354751" y="4350204"/>
              <a:ext cx="406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20" name="Line 17"/>
            <p:cNvSpPr>
              <a:spLocks noChangeShapeType="1"/>
            </p:cNvSpPr>
            <p:nvPr/>
          </p:nvSpPr>
          <p:spPr bwMode="auto">
            <a:xfrm rot="16200000">
              <a:off x="4340464" y="3350079"/>
              <a:ext cx="442912" cy="79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21" name="Oval 18"/>
            <p:cNvSpPr>
              <a:spLocks noChangeArrowheads="1"/>
            </p:cNvSpPr>
            <p:nvPr/>
          </p:nvSpPr>
          <p:spPr bwMode="auto">
            <a:xfrm>
              <a:off x="4259501" y="3575504"/>
              <a:ext cx="584200" cy="56515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22" name="Line 19"/>
            <p:cNvSpPr>
              <a:spLocks noChangeShapeType="1"/>
            </p:cNvSpPr>
            <p:nvPr/>
          </p:nvSpPr>
          <p:spPr bwMode="auto">
            <a:xfrm flipV="1">
              <a:off x="4551601" y="3677104"/>
              <a:ext cx="0" cy="3175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23" name="Line 20"/>
            <p:cNvSpPr>
              <a:spLocks noChangeShapeType="1"/>
            </p:cNvSpPr>
            <p:nvPr/>
          </p:nvSpPr>
          <p:spPr bwMode="auto">
            <a:xfrm rot="16200000">
              <a:off x="7043976" y="3718379"/>
              <a:ext cx="0" cy="4381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24" name="Line 21"/>
            <p:cNvSpPr>
              <a:spLocks noChangeShapeType="1"/>
            </p:cNvSpPr>
            <p:nvPr/>
          </p:nvSpPr>
          <p:spPr bwMode="auto">
            <a:xfrm>
              <a:off x="1687751" y="3108779"/>
              <a:ext cx="11493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25" name="Oval 22"/>
            <p:cNvSpPr>
              <a:spLocks noChangeArrowheads="1"/>
            </p:cNvSpPr>
            <p:nvPr/>
          </p:nvSpPr>
          <p:spPr bwMode="auto">
            <a:xfrm>
              <a:off x="2849801" y="2823029"/>
              <a:ext cx="584200" cy="56515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126" name="Object 1026"/>
            <p:cNvGraphicFramePr>
              <a:graphicFrameLocks noChangeAspect="1"/>
            </p:cNvGraphicFramePr>
            <p:nvPr/>
          </p:nvGraphicFramePr>
          <p:xfrm>
            <a:off x="3106976" y="2945267"/>
            <a:ext cx="328613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39700" imgH="139700" progId="Equation.DSMT4">
                    <p:embed/>
                  </p:oleObj>
                </mc:Choice>
                <mc:Fallback>
                  <p:oleObj name="Equation" r:id="rId3" imgW="139700" imgH="139700" progId="Equation.DSMT4">
                    <p:embed/>
                    <p:pic>
                      <p:nvPicPr>
                        <p:cNvPr id="0" name="Picture 4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6976" y="2945267"/>
                          <a:ext cx="328613" cy="325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7" name="Object 1027"/>
            <p:cNvGraphicFramePr>
              <a:graphicFrameLocks noChangeAspect="1"/>
            </p:cNvGraphicFramePr>
            <p:nvPr/>
          </p:nvGraphicFramePr>
          <p:xfrm>
            <a:off x="2835514" y="3037342"/>
            <a:ext cx="298450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6780" imgH="101424" progId="Equation.DSMT4">
                    <p:embed/>
                  </p:oleObj>
                </mc:Choice>
                <mc:Fallback>
                  <p:oleObj name="Equation" r:id="rId5" imgW="126780" imgH="101424" progId="Equation.DSMT4">
                    <p:embed/>
                    <p:pic>
                      <p:nvPicPr>
                        <p:cNvPr id="0" name="Picture 4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514" y="3037342"/>
                          <a:ext cx="298450" cy="236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" name="Object 1028"/>
            <p:cNvGraphicFramePr>
              <a:graphicFrameLocks noChangeAspect="1"/>
            </p:cNvGraphicFramePr>
            <p:nvPr/>
          </p:nvGraphicFramePr>
          <p:xfrm>
            <a:off x="5377101" y="2592842"/>
            <a:ext cx="685800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91847" imgH="164957" progId="Equation.DSMT4">
                    <p:embed/>
                  </p:oleObj>
                </mc:Choice>
                <mc:Fallback>
                  <p:oleObj name="Equation" r:id="rId7" imgW="291847" imgH="164957" progId="Equation.DSMT4">
                    <p:embed/>
                    <p:pic>
                      <p:nvPicPr>
                        <p:cNvPr id="0" name="Picture 4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7101" y="2592842"/>
                          <a:ext cx="685800" cy="384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9" name="Object 1029"/>
            <p:cNvGraphicFramePr>
              <a:graphicFrameLocks noChangeAspect="1"/>
            </p:cNvGraphicFramePr>
            <p:nvPr/>
          </p:nvGraphicFramePr>
          <p:xfrm>
            <a:off x="7309089" y="3616779"/>
            <a:ext cx="746125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17087" imgH="177569" progId="Equation.DSMT4">
                    <p:embed/>
                  </p:oleObj>
                </mc:Choice>
                <mc:Fallback>
                  <p:oleObj name="Equation" r:id="rId9" imgW="317087" imgH="177569" progId="Equation.DSMT4">
                    <p:embed/>
                    <p:pic>
                      <p:nvPicPr>
                        <p:cNvPr id="0" name="Picture 4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9089" y="3616779"/>
                          <a:ext cx="746125" cy="414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ct 1030"/>
            <p:cNvGraphicFramePr>
              <a:graphicFrameLocks noChangeAspect="1"/>
            </p:cNvGraphicFramePr>
            <p:nvPr/>
          </p:nvGraphicFramePr>
          <p:xfrm>
            <a:off x="3508614" y="3570742"/>
            <a:ext cx="746125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17225" imgH="241091" progId="Equation.DSMT4">
                    <p:embed/>
                  </p:oleObj>
                </mc:Choice>
                <mc:Fallback>
                  <p:oleObj name="Equation" r:id="rId11" imgW="317225" imgH="241091" progId="Equation.DSMT4">
                    <p:embed/>
                    <p:pic>
                      <p:nvPicPr>
                        <p:cNvPr id="0" name="Picture 4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8614" y="3570742"/>
                          <a:ext cx="746125" cy="561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1" name="Object 1031"/>
            <p:cNvGraphicFramePr>
              <a:graphicFrameLocks noChangeAspect="1"/>
            </p:cNvGraphicFramePr>
            <p:nvPr/>
          </p:nvGraphicFramePr>
          <p:xfrm>
            <a:off x="2737089" y="2313442"/>
            <a:ext cx="804863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42751" imgH="241195" progId="Equation.DSMT4">
                    <p:embed/>
                  </p:oleObj>
                </mc:Choice>
                <mc:Fallback>
                  <p:oleObj name="Equation" r:id="rId13" imgW="342751" imgH="241195" progId="Equation.DSMT4">
                    <p:embed/>
                    <p:pic>
                      <p:nvPicPr>
                        <p:cNvPr id="0" name="Picture 4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7089" y="2313442"/>
                          <a:ext cx="804863" cy="561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2" name="Oval 29"/>
            <p:cNvSpPr>
              <a:spLocks noChangeArrowheads="1"/>
            </p:cNvSpPr>
            <p:nvPr/>
          </p:nvSpPr>
          <p:spPr bwMode="auto">
            <a:xfrm>
              <a:off x="1605201" y="3054804"/>
              <a:ext cx="88900" cy="104775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33" name="Oval 30"/>
            <p:cNvSpPr>
              <a:spLocks noChangeArrowheads="1"/>
            </p:cNvSpPr>
            <p:nvPr/>
          </p:nvSpPr>
          <p:spPr bwMode="auto">
            <a:xfrm>
              <a:off x="7758351" y="4493079"/>
              <a:ext cx="88900" cy="104775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34" name="Oval 31"/>
            <p:cNvSpPr>
              <a:spLocks noChangeArrowheads="1"/>
            </p:cNvSpPr>
            <p:nvPr/>
          </p:nvSpPr>
          <p:spPr bwMode="auto">
            <a:xfrm>
              <a:off x="7710726" y="3083379"/>
              <a:ext cx="88900" cy="104775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35" name="Oval 32"/>
            <p:cNvSpPr>
              <a:spLocks noChangeArrowheads="1"/>
            </p:cNvSpPr>
            <p:nvPr/>
          </p:nvSpPr>
          <p:spPr bwMode="auto">
            <a:xfrm>
              <a:off x="1586151" y="4502604"/>
              <a:ext cx="88900" cy="104775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98" name="Line 37"/>
            <p:cNvSpPr>
              <a:spLocks noChangeShapeType="1"/>
            </p:cNvSpPr>
            <p:nvPr/>
          </p:nvSpPr>
          <p:spPr bwMode="auto">
            <a:xfrm flipV="1">
              <a:off x="747951" y="3431042"/>
              <a:ext cx="2057400" cy="20002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 flipV="1">
              <a:off x="762239" y="4131129"/>
              <a:ext cx="3371850" cy="13001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0" name="Text Box 40"/>
            <p:cNvSpPr txBox="1">
              <a:spLocks noChangeArrowheads="1"/>
            </p:cNvSpPr>
            <p:nvPr/>
          </p:nvSpPr>
          <p:spPr bwMode="auto">
            <a:xfrm>
              <a:off x="8399701" y="3540579"/>
              <a:ext cx="3730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v</a:t>
              </a:r>
              <a:r>
                <a: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+</a:t>
              </a:r>
            </a:p>
          </p:txBody>
        </p:sp>
        <p:sp>
          <p:nvSpPr>
            <p:cNvPr id="101" name="Text Box 41"/>
            <p:cNvSpPr txBox="1">
              <a:spLocks noChangeArrowheads="1"/>
            </p:cNvSpPr>
            <p:nvPr/>
          </p:nvSpPr>
          <p:spPr bwMode="auto">
            <a:xfrm>
              <a:off x="822564" y="3564392"/>
              <a:ext cx="3968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v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 </a:t>
              </a:r>
              <a:r>
                <a: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-</a:t>
              </a:r>
            </a:p>
          </p:txBody>
        </p:sp>
        <p:sp>
          <p:nvSpPr>
            <p:cNvPr id="102" name="Text Box 42"/>
            <p:cNvSpPr txBox="1">
              <a:spLocks noChangeArrowheads="1"/>
            </p:cNvSpPr>
            <p:nvPr/>
          </p:nvSpPr>
          <p:spPr bwMode="auto">
            <a:xfrm>
              <a:off x="7971076" y="3191329"/>
              <a:ext cx="3175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+</a:t>
              </a:r>
            </a:p>
          </p:txBody>
        </p:sp>
        <p:sp>
          <p:nvSpPr>
            <p:cNvPr id="103" name="Text Box 43"/>
            <p:cNvSpPr txBox="1">
              <a:spLocks noChangeArrowheads="1"/>
            </p:cNvSpPr>
            <p:nvPr/>
          </p:nvSpPr>
          <p:spPr bwMode="auto">
            <a:xfrm>
              <a:off x="7994889" y="4029529"/>
              <a:ext cx="260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-</a:t>
              </a:r>
            </a:p>
          </p:txBody>
        </p:sp>
        <p:sp>
          <p:nvSpPr>
            <p:cNvPr id="104" name="Text Box 44"/>
            <p:cNvSpPr txBox="1">
              <a:spLocks noChangeArrowheads="1"/>
            </p:cNvSpPr>
            <p:nvPr/>
          </p:nvSpPr>
          <p:spPr bwMode="auto">
            <a:xfrm>
              <a:off x="1294051" y="3229429"/>
              <a:ext cx="3175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+</a:t>
              </a:r>
            </a:p>
          </p:txBody>
        </p:sp>
        <p:sp>
          <p:nvSpPr>
            <p:cNvPr id="105" name="Text Box 47"/>
            <p:cNvSpPr txBox="1">
              <a:spLocks noChangeArrowheads="1"/>
            </p:cNvSpPr>
            <p:nvPr/>
          </p:nvSpPr>
          <p:spPr bwMode="auto">
            <a:xfrm>
              <a:off x="1332151" y="4010479"/>
              <a:ext cx="260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-</a:t>
              </a:r>
            </a:p>
          </p:txBody>
        </p:sp>
        <p:sp>
          <p:nvSpPr>
            <p:cNvPr id="106" name="Text Box 48"/>
            <p:cNvSpPr txBox="1">
              <a:spLocks noChangeArrowheads="1"/>
            </p:cNvSpPr>
            <p:nvPr/>
          </p:nvSpPr>
          <p:spPr bwMode="auto">
            <a:xfrm>
              <a:off x="4256326" y="5042354"/>
              <a:ext cx="4159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sym typeface="Symbol" pitchFamily="18" charset="2"/>
                </a:rPr>
                <a:t>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sym typeface="Symbol" pitchFamily="18" charset="2"/>
                </a:rPr>
                <a:t>z</a:t>
              </a:r>
            </a:p>
          </p:txBody>
        </p:sp>
        <p:sp>
          <p:nvSpPr>
            <p:cNvPr id="107" name="Line 49"/>
            <p:cNvSpPr>
              <a:spLocks noChangeShapeType="1"/>
            </p:cNvSpPr>
            <p:nvPr/>
          </p:nvSpPr>
          <p:spPr bwMode="auto">
            <a:xfrm>
              <a:off x="1598851" y="4859791"/>
              <a:ext cx="624363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08" name="Line 50"/>
            <p:cNvSpPr>
              <a:spLocks noChangeShapeType="1"/>
            </p:cNvSpPr>
            <p:nvPr/>
          </p:nvSpPr>
          <p:spPr bwMode="auto">
            <a:xfrm>
              <a:off x="7163039" y="3145292"/>
              <a:ext cx="44291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09" name="Text Box 51"/>
            <p:cNvSpPr txBox="1">
              <a:spLocks noChangeArrowheads="1"/>
            </p:cNvSpPr>
            <p:nvPr/>
          </p:nvSpPr>
          <p:spPr bwMode="auto">
            <a:xfrm>
              <a:off x="7394814" y="2507117"/>
              <a:ext cx="3349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i</a:t>
              </a:r>
              <a:r>
                <a: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+</a:t>
              </a:r>
            </a:p>
          </p:txBody>
        </p:sp>
        <p:sp>
          <p:nvSpPr>
            <p:cNvPr id="110" name="Text Box 52"/>
            <p:cNvSpPr txBox="1">
              <a:spLocks noChangeArrowheads="1"/>
            </p:cNvSpPr>
            <p:nvPr/>
          </p:nvSpPr>
          <p:spPr bwMode="auto">
            <a:xfrm>
              <a:off x="1375014" y="2416629"/>
              <a:ext cx="30003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i</a:t>
              </a:r>
              <a:r>
                <a: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-</a:t>
              </a:r>
            </a:p>
          </p:txBody>
        </p:sp>
        <p:sp>
          <p:nvSpPr>
            <p:cNvPr id="111" name="Line 53"/>
            <p:cNvSpPr>
              <a:spLocks noChangeShapeType="1"/>
            </p:cNvSpPr>
            <p:nvPr/>
          </p:nvSpPr>
          <p:spPr bwMode="auto">
            <a:xfrm>
              <a:off x="1800464" y="3110367"/>
              <a:ext cx="44291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93914" y="1099454"/>
            <a:ext cx="8218715" cy="707886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This appendix presents a derivation of the telegrapher’s equations with </a:t>
            </a:r>
            <a:r>
              <a:rPr lang="en-US" sz="2000" u="sng" dirty="0">
                <a:solidFill>
                  <a:schemeClr val="bg1"/>
                </a:solidFill>
              </a:rPr>
              <a:t>distributed sources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en-US" sz="20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9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019222"/>
              </p:ext>
            </p:extLst>
          </p:nvPr>
        </p:nvGraphicFramePr>
        <p:xfrm>
          <a:off x="1324761" y="1079653"/>
          <a:ext cx="5892468" cy="1606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7760" imgH="838080" progId="Equation.DSMT4">
                  <p:embed/>
                </p:oleObj>
              </mc:Choice>
              <mc:Fallback>
                <p:oleObj name="Equation" r:id="rId3" imgW="3047760" imgH="838080" progId="Equation.DSMT4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761" y="1079653"/>
                        <a:ext cx="5892468" cy="16066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1024"/>
          <p:cNvGraphicFramePr>
            <a:graphicFrameLocks noChangeAspect="1"/>
          </p:cNvGraphicFramePr>
          <p:nvPr/>
        </p:nvGraphicFramePr>
        <p:xfrm>
          <a:off x="2882446" y="3436938"/>
          <a:ext cx="29797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48728" imgH="393529" progId="Equation.DSMT4">
                  <p:embed/>
                </p:oleObj>
              </mc:Choice>
              <mc:Fallback>
                <p:oleObj name="Equation" r:id="rId5" imgW="1548728" imgH="393529" progId="Equation.DSMT4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446" y="3436938"/>
                        <a:ext cx="2979738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068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2472" y="4441229"/>
            <a:ext cx="5404757" cy="209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76522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 A (cont.)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136" name="Object 1024"/>
          <p:cNvGraphicFramePr>
            <a:graphicFrameLocks noChangeAspect="1"/>
          </p:cNvGraphicFramePr>
          <p:nvPr/>
        </p:nvGraphicFramePr>
        <p:xfrm>
          <a:off x="2642053" y="2641146"/>
          <a:ext cx="3578039" cy="864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6811" imgH="393529" progId="Equation.DSMT4">
                  <p:embed/>
                </p:oleObj>
              </mc:Choice>
              <mc:Fallback>
                <p:oleObj name="Equation" r:id="rId3" imgW="1586811" imgH="393529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053" y="2641146"/>
                        <a:ext cx="3578039" cy="864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06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7632" y="4039818"/>
            <a:ext cx="5404757" cy="209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42725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253474"/>
              </p:ext>
            </p:extLst>
          </p:nvPr>
        </p:nvGraphicFramePr>
        <p:xfrm>
          <a:off x="2548743" y="1185182"/>
          <a:ext cx="3782533" cy="972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900" imgH="419100" progId="Equation.DSMT4">
                  <p:embed/>
                </p:oleObj>
              </mc:Choice>
              <mc:Fallback>
                <p:oleObj name="Equation" r:id="rId6" imgW="1612900" imgH="41910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743" y="1185182"/>
                        <a:ext cx="3782533" cy="9724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76522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 A (cont.)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18410" y="1255936"/>
            <a:ext cx="33201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 the phasor domain:</a:t>
            </a:r>
          </a:p>
        </p:txBody>
      </p:sp>
      <p:graphicFrame>
        <p:nvGraphicFramePr>
          <p:cNvPr id="544773" name="Object 1025"/>
          <p:cNvGraphicFramePr>
            <a:graphicFrameLocks noChangeAspect="1"/>
          </p:cNvGraphicFramePr>
          <p:nvPr/>
        </p:nvGraphicFramePr>
        <p:xfrm>
          <a:off x="3344410" y="1840145"/>
          <a:ext cx="2047875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812800" progId="Equation.DSMT4">
                  <p:embed/>
                </p:oleObj>
              </mc:Choice>
              <mc:Fallback>
                <p:oleObj name="Equation" r:id="rId3" imgW="914400" imgH="812800" progId="Equation.DSMT4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410" y="1840145"/>
                        <a:ext cx="2047875" cy="180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 bwMode="auto">
          <a:xfrm>
            <a:off x="4276725" y="3909336"/>
            <a:ext cx="348343" cy="500742"/>
          </a:xfrm>
          <a:prstGeom prst="downArrow">
            <a:avLst/>
          </a:prstGeom>
          <a:solidFill>
            <a:srgbClr val="CCFFFF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44774" name="Object 1025"/>
          <p:cNvGraphicFramePr>
            <a:graphicFrameLocks noChangeAspect="1"/>
          </p:cNvGraphicFramePr>
          <p:nvPr/>
        </p:nvGraphicFramePr>
        <p:xfrm>
          <a:off x="3283631" y="4661127"/>
          <a:ext cx="2389187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66800" imgH="812800" progId="Equation.DSMT4">
                  <p:embed/>
                </p:oleObj>
              </mc:Choice>
              <mc:Fallback>
                <p:oleObj name="Equation" r:id="rId5" imgW="1066800" imgH="812800" progId="Equation.DSMT4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631" y="4661127"/>
                        <a:ext cx="2389187" cy="18018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4776" name="Object 1025"/>
          <p:cNvGraphicFramePr>
            <a:graphicFrameLocks noChangeAspect="1"/>
          </p:cNvGraphicFramePr>
          <p:nvPr/>
        </p:nvGraphicFramePr>
        <p:xfrm>
          <a:off x="4966603" y="3767483"/>
          <a:ext cx="976994" cy="65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47" imgH="393529" progId="Equation.DSMT4">
                  <p:embed/>
                </p:oleObj>
              </mc:Choice>
              <mc:Fallback>
                <p:oleObj name="Equation" r:id="rId7" imgW="583947" imgH="393529" progId="Equation.DSMT4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6603" y="3767483"/>
                        <a:ext cx="976994" cy="652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76522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 A (cont.)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26" y="216808"/>
            <a:ext cx="4730750" cy="719364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 B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999654"/>
              </p:ext>
            </p:extLst>
          </p:nvPr>
        </p:nvGraphicFramePr>
        <p:xfrm>
          <a:off x="494982" y="2014038"/>
          <a:ext cx="3754437" cy="382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9240" imgH="2057400" progId="Equation.DSMT4">
                  <p:embed/>
                </p:oleObj>
              </mc:Choice>
              <mc:Fallback>
                <p:oleObj name="Equation" r:id="rId2" imgW="2019240" imgH="20574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" y="2014038"/>
                        <a:ext cx="3754437" cy="382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14"/>
          <p:cNvSpPr>
            <a:spLocks noChangeArrowheads="1"/>
          </p:cNvSpPr>
          <p:nvPr/>
        </p:nvSpPr>
        <p:spPr bwMode="auto">
          <a:xfrm>
            <a:off x="316366" y="1272268"/>
            <a:ext cx="60844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We can write each (</a:t>
            </a:r>
            <a:r>
              <a:rPr lang="en-US" sz="2000" b="0" i="1" dirty="0" err="1">
                <a:solidFill>
                  <a:srgbClr val="0000FF"/>
                </a:solidFill>
                <a:latin typeface="+mn-lt"/>
              </a:rPr>
              <a:t>m</a:t>
            </a:r>
            <a:r>
              <a:rPr lang="en-US" sz="2000" b="0" dirty="0" err="1">
                <a:solidFill>
                  <a:srgbClr val="0000FF"/>
                </a:solidFill>
                <a:latin typeface="+mn-lt"/>
              </a:rPr>
              <a:t>,</a:t>
            </a:r>
            <a:r>
              <a:rPr lang="en-US" sz="2000" b="0" i="1" dirty="0" err="1">
                <a:solidFill>
                  <a:srgbClr val="0000FF"/>
                </a:solidFill>
                <a:latin typeface="+mn-lt"/>
              </a:rPr>
              <a:t>n</a:t>
            </a:r>
            <a:r>
              <a:rPr lang="en-US" sz="2000" b="0" dirty="0">
                <a:solidFill>
                  <a:srgbClr val="0000FF"/>
                </a:solidFill>
              </a:rPr>
              <a:t>) term of the series for </a:t>
            </a:r>
            <a:r>
              <a:rPr lang="en-US" sz="2000" b="0" i="1" dirty="0">
                <a:solidFill>
                  <a:srgbClr val="0000FF"/>
                </a:solidFill>
                <a:latin typeface="+mn-lt"/>
              </a:rPr>
              <a:t>Z</a:t>
            </a:r>
            <a:r>
              <a:rPr lang="en-US" sz="2000" b="0" i="1" baseline="-25000" dirty="0">
                <a:solidFill>
                  <a:srgbClr val="0000FF"/>
                </a:solidFill>
                <a:latin typeface="+mn-lt"/>
              </a:rPr>
              <a:t>in</a:t>
            </a:r>
            <a:r>
              <a:rPr lang="en-US" sz="2000" b="0" dirty="0">
                <a:solidFill>
                  <a:srgbClr val="0000FF"/>
                </a:solidFill>
              </a:rPr>
              <a:t> as: </a:t>
            </a:r>
          </a:p>
        </p:txBody>
      </p:sp>
      <p:graphicFrame>
        <p:nvGraphicFramePr>
          <p:cNvPr id="2048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691611"/>
              </p:ext>
            </p:extLst>
          </p:nvPr>
        </p:nvGraphicFramePr>
        <p:xfrm>
          <a:off x="5529625" y="3855494"/>
          <a:ext cx="145415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253800" progId="Equation.DSMT4">
                  <p:embed/>
                </p:oleObj>
              </mc:Choice>
              <mc:Fallback>
                <p:oleObj name="Equation" r:id="rId4" imgW="1041120" imgH="253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625" y="3855494"/>
                        <a:ext cx="1454150" cy="354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0211DEC-AC4D-491A-9934-A4CD6123F078}" type="slidenum">
              <a:rPr lang="en-US" smtClean="0"/>
              <a:pPr/>
              <a:t>65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909375"/>
              </p:ext>
            </p:extLst>
          </p:nvPr>
        </p:nvGraphicFramePr>
        <p:xfrm>
          <a:off x="4762092" y="2769099"/>
          <a:ext cx="4227984" cy="783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35080" imgH="711000" progId="Equation.DSMT4">
                  <p:embed/>
                </p:oleObj>
              </mc:Choice>
              <mc:Fallback>
                <p:oleObj name="Equation" r:id="rId6" imgW="38350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62092" y="2769099"/>
                        <a:ext cx="4227984" cy="783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46766" y="214230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where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325479"/>
              </p:ext>
            </p:extLst>
          </p:nvPr>
        </p:nvGraphicFramePr>
        <p:xfrm>
          <a:off x="5523912" y="4803185"/>
          <a:ext cx="1844678" cy="68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71600" imgH="507960" progId="Equation.DSMT4">
                  <p:embed/>
                </p:oleObj>
              </mc:Choice>
              <mc:Fallback>
                <p:oleObj name="Equation" r:id="rId8" imgW="13716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3912" y="4803185"/>
                        <a:ext cx="1844678" cy="683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278518"/>
              </p:ext>
            </p:extLst>
          </p:nvPr>
        </p:nvGraphicFramePr>
        <p:xfrm>
          <a:off x="5544547" y="4377190"/>
          <a:ext cx="869656" cy="35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241200" progId="Equation.DSMT4">
                  <p:embed/>
                </p:oleObj>
              </mc:Choice>
              <mc:Fallback>
                <p:oleObj name="Equation" r:id="rId10" imgW="596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44547" y="4377190"/>
                        <a:ext cx="869656" cy="35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0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194070"/>
              </p:ext>
            </p:extLst>
          </p:nvPr>
        </p:nvGraphicFramePr>
        <p:xfrm>
          <a:off x="1895475" y="1211263"/>
          <a:ext cx="4987925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965160" progId="Equation.DSMT4">
                  <p:embed/>
                </p:oleObj>
              </mc:Choice>
              <mc:Fallback>
                <p:oleObj name="Equation" r:id="rId2" imgW="2539800" imgH="96516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1211263"/>
                        <a:ext cx="4987925" cy="190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011935"/>
              </p:ext>
            </p:extLst>
          </p:nvPr>
        </p:nvGraphicFramePr>
        <p:xfrm>
          <a:off x="406400" y="4078288"/>
          <a:ext cx="2667000" cy="23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1396800" progId="Equation.DSMT4">
                  <p:embed/>
                </p:oleObj>
              </mc:Choice>
              <mc:Fallback>
                <p:oleObj name="Equation" r:id="rId4" imgW="1549080" imgH="139680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078288"/>
                        <a:ext cx="2667000" cy="239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1287463" y="114935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668338" y="3444875"/>
            <a:ext cx="1336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Next, use:</a:t>
            </a: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4989513" y="3771900"/>
            <a:ext cx="2160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000" b="0" dirty="0">
                <a:solidFill>
                  <a:srgbClr val="0000FF"/>
                </a:solidFill>
              </a:rPr>
              <a:t>Also, define</a:t>
            </a:r>
          </a:p>
        </p:txBody>
      </p:sp>
      <p:graphicFrame>
        <p:nvGraphicFramePr>
          <p:cNvPr id="215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850930"/>
              </p:ext>
            </p:extLst>
          </p:nvPr>
        </p:nvGraphicFramePr>
        <p:xfrm>
          <a:off x="5214938" y="4305300"/>
          <a:ext cx="19954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8200" imgH="482400" progId="Equation.DSMT4">
                  <p:embed/>
                </p:oleObj>
              </mc:Choice>
              <mc:Fallback>
                <p:oleObj name="Equation" r:id="rId6" imgW="1168200" imgH="48240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4305300"/>
                        <a:ext cx="1995487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79209"/>
              </p:ext>
            </p:extLst>
          </p:nvPr>
        </p:nvGraphicFramePr>
        <p:xfrm>
          <a:off x="4205288" y="5345113"/>
          <a:ext cx="43862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3960" imgH="482400" progId="Equation.DSMT4">
                  <p:embed/>
                </p:oleObj>
              </mc:Choice>
              <mc:Fallback>
                <p:oleObj name="Equation" r:id="rId8" imgW="2793960" imgH="48240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5345113"/>
                        <a:ext cx="4386262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066925" y="205922"/>
            <a:ext cx="4730750" cy="75202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Appendix B (cont.)</a:t>
            </a:r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0211DEC-AC4D-491A-9934-A4CD6123F078}" type="slidenum">
              <a:rPr lang="en-US" smtClean="0"/>
              <a:pPr/>
              <a:t>66</a:t>
            </a:fld>
            <a:endParaRPr lang="en-US" dirty="0"/>
          </a:p>
        </p:txBody>
      </p:sp>
      <p:graphicFrame>
        <p:nvGraphicFramePr>
          <p:cNvPr id="740358" name="Object 6"/>
          <p:cNvGraphicFramePr>
            <a:graphicFrameLocks noChangeAspect="1"/>
          </p:cNvGraphicFramePr>
          <p:nvPr/>
        </p:nvGraphicFramePr>
        <p:xfrm>
          <a:off x="3299279" y="3626756"/>
          <a:ext cx="1152978" cy="73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08" imgH="431613" progId="Equation.DSMT4">
                  <p:embed/>
                </p:oleObj>
              </mc:Choice>
              <mc:Fallback>
                <p:oleObj name="Equation" r:id="rId10" imgW="672808" imgH="431613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9279" y="3626756"/>
                        <a:ext cx="1152978" cy="73964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1222375" y="1387475"/>
            <a:ext cx="855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0000FF"/>
                </a:solidFill>
              </a:rPr>
              <a:t>Then</a:t>
            </a:r>
          </a:p>
        </p:txBody>
      </p:sp>
      <p:graphicFrame>
        <p:nvGraphicFramePr>
          <p:cNvPr id="2253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59060"/>
              </p:ext>
            </p:extLst>
          </p:nvPr>
        </p:nvGraphicFramePr>
        <p:xfrm>
          <a:off x="2300288" y="1711325"/>
          <a:ext cx="42513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80" imgH="558720" progId="Equation.DSMT4">
                  <p:embed/>
                </p:oleObj>
              </mc:Choice>
              <mc:Fallback>
                <p:oleObj name="Equation" r:id="rId2" imgW="1993680" imgH="55872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1711325"/>
                        <a:ext cx="4251325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519239"/>
              </p:ext>
            </p:extLst>
          </p:nvPr>
        </p:nvGraphicFramePr>
        <p:xfrm>
          <a:off x="2341563" y="3929063"/>
          <a:ext cx="4111625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965160" progId="Equation.DSMT4">
                  <p:embed/>
                </p:oleObj>
              </mc:Choice>
              <mc:Fallback>
                <p:oleObj name="Equation" r:id="rId4" imgW="1993680" imgH="9651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3929063"/>
                        <a:ext cx="4111625" cy="197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841500" y="3432175"/>
            <a:ext cx="542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66925" y="205922"/>
            <a:ext cx="4730750" cy="719364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Appendix B (cont.)</a:t>
            </a:r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0211DEC-AC4D-491A-9934-A4CD6123F078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55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765108"/>
              </p:ext>
            </p:extLst>
          </p:nvPr>
        </p:nvGraphicFramePr>
        <p:xfrm>
          <a:off x="1258888" y="1327150"/>
          <a:ext cx="9144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391" imgH="241195" progId="Equation.DSMT4">
                  <p:embed/>
                </p:oleObj>
              </mc:Choice>
              <mc:Fallback>
                <p:oleObj name="Equation" r:id="rId2" imgW="482391" imgH="241195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327150"/>
                        <a:ext cx="9144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687388" y="1331913"/>
            <a:ext cx="3027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For               , we have:</a:t>
            </a:r>
          </a:p>
        </p:txBody>
      </p:sp>
      <p:graphicFrame>
        <p:nvGraphicFramePr>
          <p:cNvPr id="235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909896"/>
              </p:ext>
            </p:extLst>
          </p:nvPr>
        </p:nvGraphicFramePr>
        <p:xfrm>
          <a:off x="2459038" y="2025650"/>
          <a:ext cx="3584575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560" imgH="672840" progId="Equation.DSMT4">
                  <p:embed/>
                </p:oleObj>
              </mc:Choice>
              <mc:Fallback>
                <p:oleObj name="Equation" r:id="rId4" imgW="1663560" imgH="6728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2025650"/>
                        <a:ext cx="3584575" cy="14430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Rectangle 16"/>
          <p:cNvSpPr>
            <a:spLocks noChangeArrowheads="1"/>
          </p:cNvSpPr>
          <p:nvPr/>
        </p:nvSpPr>
        <p:spPr bwMode="auto">
          <a:xfrm>
            <a:off x="487280" y="4110789"/>
            <a:ext cx="8025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rgbClr val="0000FF"/>
                </a:solidFill>
              </a:rPr>
              <a:t>This is the formula for the input impedance of a parallel RLC circuit.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0035" y="4688305"/>
            <a:ext cx="4942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(This justifies the RLC model near resonance.)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066925" y="205922"/>
            <a:ext cx="4730750" cy="6975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Appendix B (cont.)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0211DEC-AC4D-491A-9934-A4CD6123F07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85800" y="5577639"/>
            <a:ext cx="7600950" cy="83099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solidFill>
                  <a:srgbClr val="0000FF"/>
                </a:solidFill>
              </a:rPr>
              <a:t>All of the </a:t>
            </a:r>
            <a:r>
              <a:rPr lang="en-US" sz="1600" b="0" u="sng" dirty="0">
                <a:solidFill>
                  <a:srgbClr val="0000FF"/>
                </a:solidFill>
              </a:rPr>
              <a:t>non-resonant</a:t>
            </a:r>
            <a:r>
              <a:rPr lang="en-US" sz="1600" b="0" dirty="0">
                <a:solidFill>
                  <a:srgbClr val="0000FF"/>
                </a:solidFill>
              </a:rPr>
              <a:t> terms in the infinite series for </a:t>
            </a:r>
            <a:r>
              <a:rPr lang="en-US" sz="1600" b="0" i="1" dirty="0">
                <a:solidFill>
                  <a:srgbClr val="0000FF"/>
                </a:solidFill>
                <a:latin typeface="+mn-lt"/>
              </a:rPr>
              <a:t>Z</a:t>
            </a:r>
            <a:r>
              <a:rPr lang="en-US" sz="1600" b="0" baseline="-25000" dirty="0">
                <a:solidFill>
                  <a:srgbClr val="0000FF"/>
                </a:solidFill>
                <a:latin typeface="+mn-lt"/>
              </a:rPr>
              <a:t>in</a:t>
            </a:r>
            <a:r>
              <a:rPr lang="en-US" sz="1600" b="0" dirty="0">
                <a:solidFill>
                  <a:srgbClr val="0000FF"/>
                </a:solidFill>
              </a:rPr>
              <a:t> (</a:t>
            </a:r>
            <a:r>
              <a:rPr lang="en-US" sz="1600" b="0" i="1" dirty="0">
                <a:solidFill>
                  <a:srgbClr val="0000FF"/>
                </a:solidFill>
                <a:latin typeface="+mn-lt"/>
              </a:rPr>
              <a:t>m</a:t>
            </a:r>
            <a:r>
              <a:rPr lang="en-US" sz="1600" b="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1600" b="0" i="1" dirty="0">
                <a:solidFill>
                  <a:srgbClr val="0000FF"/>
                </a:solidFill>
                <a:latin typeface="+mn-lt"/>
              </a:rPr>
              <a:t>n</a:t>
            </a:r>
            <a:r>
              <a:rPr lang="en-US" sz="1600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b="0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</a:t>
            </a:r>
            <a:r>
              <a:rPr lang="en-US" sz="1600" b="0" dirty="0">
                <a:solidFill>
                  <a:srgbClr val="0000FF"/>
                </a:solidFill>
                <a:latin typeface="+mn-lt"/>
              </a:rPr>
              <a:t> 1,0</a:t>
            </a:r>
            <a:r>
              <a:rPr lang="en-US" sz="1600" b="0" dirty="0">
                <a:solidFill>
                  <a:srgbClr val="0000FF"/>
                </a:solidFill>
              </a:rPr>
              <a:t>) are slowing varying near the resonance frequency of the (</a:t>
            </a:r>
            <a:r>
              <a:rPr lang="en-US" sz="1600" b="0" dirty="0">
                <a:solidFill>
                  <a:srgbClr val="0000FF"/>
                </a:solidFill>
                <a:latin typeface="+mn-lt"/>
              </a:rPr>
              <a:t>1,0</a:t>
            </a:r>
            <a:r>
              <a:rPr lang="en-US" sz="1600" b="0" dirty="0">
                <a:solidFill>
                  <a:srgbClr val="0000FF"/>
                </a:solidFill>
              </a:rPr>
              <a:t>) mode, and are nearly imaginary, and can thus get lumped together into a “probe reactance” term.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676522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Green’s Functions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1523" y="2666603"/>
            <a:ext cx="6918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The solution to the original differential equation               (from superposition) is then</a:t>
            </a:r>
          </a:p>
        </p:txBody>
      </p:sp>
      <p:graphicFrame>
        <p:nvGraphicFramePr>
          <p:cNvPr id="5263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406247"/>
              </p:ext>
            </p:extLst>
          </p:nvPr>
        </p:nvGraphicFramePr>
        <p:xfrm>
          <a:off x="2601201" y="3823235"/>
          <a:ext cx="326072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88367" imgH="482391" progId="Equation.DSMT4">
                  <p:embed/>
                </p:oleObj>
              </mc:Choice>
              <mc:Fallback>
                <p:oleObj name="Equation" r:id="rId3" imgW="1688367" imgH="482391" progId="Equation.DSMT4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201" y="3823235"/>
                        <a:ext cx="3260725" cy="9318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89931"/>
              </p:ext>
            </p:extLst>
          </p:nvPr>
        </p:nvGraphicFramePr>
        <p:xfrm>
          <a:off x="2701525" y="1867548"/>
          <a:ext cx="3236566" cy="585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394" imgH="253890" progId="Equation.DSMT4">
                  <p:embed/>
                </p:oleObj>
              </mc:Choice>
              <mc:Fallback>
                <p:oleObj name="Equation" r:id="rId5" imgW="1396394" imgH="253890" progId="Equation.DSMT4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525" y="1867548"/>
                        <a:ext cx="3236566" cy="58572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470493" y="880381"/>
            <a:ext cx="7920901" cy="707886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en-US" sz="2000" u="sng" dirty="0">
                <a:solidFill>
                  <a:schemeClr val="bg1"/>
                </a:solidFill>
              </a:rPr>
              <a:t>Green’s function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G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x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x</a:t>
            </a:r>
            <a:r>
              <a:rPr lang="en-US" sz="2000" dirty="0">
                <a:solidFill>
                  <a:schemeClr val="bg1"/>
                </a:solidFill>
                <a:latin typeface="+mn-lt"/>
                <a:sym typeface="Symbol"/>
              </a:rPr>
              <a:t>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)</a:t>
            </a:r>
            <a:r>
              <a:rPr lang="en-US" sz="2000" dirty="0">
                <a:solidFill>
                  <a:schemeClr val="bg1"/>
                </a:solidFill>
              </a:rPr>
              <a:t> is defined as the solution with a</a:t>
            </a:r>
          </a:p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delta-function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at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x = x</a:t>
            </a:r>
            <a:r>
              <a:rPr lang="en-US" sz="2000" dirty="0">
                <a:solidFill>
                  <a:schemeClr val="bg1"/>
                </a:solidFill>
                <a:latin typeface="+mn-lt"/>
                <a:sym typeface="Symbol"/>
              </a:rPr>
              <a:t> 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Symbol"/>
              </a:rPr>
              <a:t>for the RHS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383575"/>
              </p:ext>
            </p:extLst>
          </p:nvPr>
        </p:nvGraphicFramePr>
        <p:xfrm>
          <a:off x="5820958" y="2677403"/>
          <a:ext cx="1086617" cy="424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0474" imgH="203112" progId="Equation.DSMT4">
                  <p:embed/>
                </p:oleObj>
              </mc:Choice>
              <mc:Fallback>
                <p:oleObj name="Equation" r:id="rId7" imgW="520474" imgH="203112" progId="Equation.DSMT4">
                  <p:embed/>
                  <p:pic>
                    <p:nvPicPr>
                      <p:cNvPr id="0" name="Picture 4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958" y="2677403"/>
                        <a:ext cx="1086617" cy="4240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927805" y="5043714"/>
            <a:ext cx="2600325" cy="1385661"/>
            <a:chOff x="2927805" y="5043714"/>
            <a:chExt cx="2600325" cy="1385661"/>
          </a:xfrm>
        </p:grpSpPr>
        <p:sp>
          <p:nvSpPr>
            <p:cNvPr id="112" name="Text Box 5"/>
            <p:cNvSpPr txBox="1">
              <a:spLocks noChangeArrowheads="1"/>
            </p:cNvSpPr>
            <p:nvPr/>
          </p:nvSpPr>
          <p:spPr bwMode="auto">
            <a:xfrm>
              <a:off x="5261430" y="5908945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x</a:t>
              </a:r>
            </a:p>
          </p:txBody>
        </p:sp>
        <p:sp>
          <p:nvSpPr>
            <p:cNvPr id="113" name="Line 6"/>
            <p:cNvSpPr>
              <a:spLocks noChangeShapeType="1"/>
            </p:cNvSpPr>
            <p:nvPr/>
          </p:nvSpPr>
          <p:spPr bwMode="auto">
            <a:xfrm>
              <a:off x="2927805" y="6087200"/>
              <a:ext cx="2333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3146880" y="6020525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7" name="Line 10"/>
            <p:cNvSpPr>
              <a:spLocks noChangeShapeType="1"/>
            </p:cNvSpPr>
            <p:nvPr/>
          </p:nvSpPr>
          <p:spPr bwMode="auto">
            <a:xfrm>
              <a:off x="4994730" y="6001475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3156405" y="5558518"/>
              <a:ext cx="723900" cy="528682"/>
            </a:xfrm>
            <a:custGeom>
              <a:avLst/>
              <a:gdLst>
                <a:gd name="T0" fmla="*/ 0 w 456"/>
                <a:gd name="T1" fmla="*/ 462 h 462"/>
                <a:gd name="T2" fmla="*/ 66 w 456"/>
                <a:gd name="T3" fmla="*/ 318 h 462"/>
                <a:gd name="T4" fmla="*/ 234 w 456"/>
                <a:gd name="T5" fmla="*/ 114 h 462"/>
                <a:gd name="T6" fmla="*/ 456 w 456"/>
                <a:gd name="T7" fmla="*/ 0 h 4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462"/>
                <a:gd name="T14" fmla="*/ 456 w 456"/>
                <a:gd name="T15" fmla="*/ 462 h 4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462">
                  <a:moveTo>
                    <a:pt x="0" y="462"/>
                  </a:moveTo>
                  <a:cubicBezTo>
                    <a:pt x="13" y="419"/>
                    <a:pt x="27" y="376"/>
                    <a:pt x="66" y="318"/>
                  </a:cubicBezTo>
                  <a:cubicBezTo>
                    <a:pt x="105" y="260"/>
                    <a:pt x="169" y="167"/>
                    <a:pt x="234" y="114"/>
                  </a:cubicBezTo>
                  <a:cubicBezTo>
                    <a:pt x="299" y="61"/>
                    <a:pt x="377" y="30"/>
                    <a:pt x="456" y="0"/>
                  </a:cubicBezTo>
                </a:path>
              </a:pathLst>
            </a:custGeom>
            <a:noFill/>
            <a:ln w="1905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9" name="Freeform 12"/>
            <p:cNvSpPr>
              <a:spLocks/>
            </p:cNvSpPr>
            <p:nvPr/>
          </p:nvSpPr>
          <p:spPr bwMode="auto">
            <a:xfrm flipH="1">
              <a:off x="3894593" y="5564817"/>
              <a:ext cx="1100138" cy="533400"/>
            </a:xfrm>
            <a:custGeom>
              <a:avLst/>
              <a:gdLst>
                <a:gd name="T0" fmla="*/ 0 w 456"/>
                <a:gd name="T1" fmla="*/ 129 h 462"/>
                <a:gd name="T2" fmla="*/ 351 w 456"/>
                <a:gd name="T3" fmla="*/ 89 h 462"/>
                <a:gd name="T4" fmla="*/ 1249 w 456"/>
                <a:gd name="T5" fmla="*/ 32 h 462"/>
                <a:gd name="T6" fmla="*/ 2432 w 456"/>
                <a:gd name="T7" fmla="*/ 0 h 4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462"/>
                <a:gd name="T14" fmla="*/ 456 w 456"/>
                <a:gd name="T15" fmla="*/ 462 h 4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462">
                  <a:moveTo>
                    <a:pt x="0" y="462"/>
                  </a:moveTo>
                  <a:cubicBezTo>
                    <a:pt x="13" y="419"/>
                    <a:pt x="27" y="376"/>
                    <a:pt x="66" y="318"/>
                  </a:cubicBezTo>
                  <a:cubicBezTo>
                    <a:pt x="105" y="260"/>
                    <a:pt x="169" y="167"/>
                    <a:pt x="234" y="114"/>
                  </a:cubicBezTo>
                  <a:cubicBezTo>
                    <a:pt x="299" y="61"/>
                    <a:pt x="377" y="30"/>
                    <a:pt x="456" y="0"/>
                  </a:cubicBezTo>
                </a:path>
              </a:pathLst>
            </a:custGeom>
            <a:noFill/>
            <a:ln w="1905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120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0526580"/>
                </p:ext>
              </p:extLst>
            </p:nvPr>
          </p:nvGraphicFramePr>
          <p:xfrm>
            <a:off x="3772355" y="6150700"/>
            <a:ext cx="203200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64814" imgH="177492" progId="Equation.DSMT4">
                    <p:embed/>
                  </p:oleObj>
                </mc:Choice>
                <mc:Fallback>
                  <p:oleObj name="Equation" r:id="rId9" imgW="164814" imgH="177492" progId="Equation.DSMT4">
                    <p:embed/>
                    <p:pic>
                      <p:nvPicPr>
                        <p:cNvPr id="0" name="Picture 4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355" y="6150700"/>
                          <a:ext cx="203200" cy="219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" name="Line 16"/>
            <p:cNvSpPr>
              <a:spLocks noChangeShapeType="1"/>
            </p:cNvSpPr>
            <p:nvPr/>
          </p:nvSpPr>
          <p:spPr bwMode="auto">
            <a:xfrm flipV="1">
              <a:off x="3885068" y="5158512"/>
              <a:ext cx="0" cy="9286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24" name="Oval 17"/>
            <p:cNvSpPr>
              <a:spLocks noChangeArrowheads="1"/>
            </p:cNvSpPr>
            <p:nvPr/>
          </p:nvSpPr>
          <p:spPr bwMode="auto">
            <a:xfrm>
              <a:off x="3853318" y="6055450"/>
              <a:ext cx="63500" cy="635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52635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9517437"/>
                </p:ext>
              </p:extLst>
            </p:nvPr>
          </p:nvGraphicFramePr>
          <p:xfrm>
            <a:off x="4244064" y="5200082"/>
            <a:ext cx="700768" cy="345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533169" imgH="253890" progId="Equation.DSMT4">
                    <p:embed/>
                  </p:oleObj>
                </mc:Choice>
                <mc:Fallback>
                  <p:oleObj name="Equation" r:id="rId11" imgW="533169" imgH="253890" progId="Equation.DSMT4">
                    <p:embed/>
                    <p:pic>
                      <p:nvPicPr>
                        <p:cNvPr id="0" name="Picture 4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4064" y="5200082"/>
                          <a:ext cx="700768" cy="345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6358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485953"/>
                </p:ext>
              </p:extLst>
            </p:nvPr>
          </p:nvGraphicFramePr>
          <p:xfrm>
            <a:off x="3064864" y="6220259"/>
            <a:ext cx="18415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835" imgH="139518" progId="Equation.DSMT4">
                    <p:embed/>
                  </p:oleObj>
                </mc:Choice>
                <mc:Fallback>
                  <p:oleObj name="Equation" r:id="rId13" imgW="126835" imgH="139518" progId="Equation.DSMT4">
                    <p:embed/>
                    <p:pic>
                      <p:nvPicPr>
                        <p:cNvPr id="0" name="Picture 4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4864" y="6220259"/>
                          <a:ext cx="184150" cy="203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635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2942849"/>
                </p:ext>
              </p:extLst>
            </p:nvPr>
          </p:nvGraphicFramePr>
          <p:xfrm>
            <a:off x="4914900" y="6170613"/>
            <a:ext cx="177800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725" imgH="177415" progId="Equation.DSMT4">
                    <p:embed/>
                  </p:oleObj>
                </mc:Choice>
                <mc:Fallback>
                  <p:oleObj name="Equation" r:id="rId15" imgW="126725" imgH="177415" progId="Equation.DSMT4">
                    <p:embed/>
                    <p:pic>
                      <p:nvPicPr>
                        <p:cNvPr id="0" name="Picture 4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4900" y="6170613"/>
                          <a:ext cx="177800" cy="2587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6976656"/>
                </p:ext>
              </p:extLst>
            </p:nvPr>
          </p:nvGraphicFramePr>
          <p:xfrm>
            <a:off x="2945854" y="5043714"/>
            <a:ext cx="849883" cy="346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622080" imgH="253800" progId="Equation.DSMT4">
                    <p:embed/>
                  </p:oleObj>
                </mc:Choice>
                <mc:Fallback>
                  <p:oleObj name="Equation" r:id="rId17" imgW="6220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945854" y="5043714"/>
                          <a:ext cx="849883" cy="3468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676522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Green’s Functions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4899" y="1088570"/>
            <a:ext cx="7920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There are two general methods for constructing Green’s functions.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143" y="1828800"/>
            <a:ext cx="7674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Method 1:</a:t>
            </a:r>
          </a:p>
          <a:p>
            <a:r>
              <a:rPr lang="en-US" sz="2000" dirty="0">
                <a:solidFill>
                  <a:schemeClr val="bg2"/>
                </a:solidFill>
              </a:rPr>
              <a:t>Find the solution to the </a:t>
            </a:r>
            <a:r>
              <a:rPr lang="en-US" sz="2000" u="sng" dirty="0">
                <a:solidFill>
                  <a:schemeClr val="bg2"/>
                </a:solidFill>
              </a:rPr>
              <a:t>homogenous</a:t>
            </a:r>
            <a:r>
              <a:rPr lang="en-US" sz="2000" dirty="0">
                <a:solidFill>
                  <a:schemeClr val="bg2"/>
                </a:solidFill>
              </a:rPr>
              <a:t> equation to the left and right of the delta function, and then enforce boundary conditions at the location of the delta function.</a:t>
            </a:r>
          </a:p>
        </p:txBody>
      </p:sp>
      <p:graphicFrame>
        <p:nvGraphicFramePr>
          <p:cNvPr id="529415" name="Object 7"/>
          <p:cNvGraphicFramePr>
            <a:graphicFrameLocks noChangeAspect="1"/>
          </p:cNvGraphicFramePr>
          <p:nvPr/>
        </p:nvGraphicFramePr>
        <p:xfrm>
          <a:off x="1347561" y="3428999"/>
          <a:ext cx="32861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800" imgH="508000" progId="Equation.DSMT4">
                  <p:embed/>
                </p:oleObj>
              </mc:Choice>
              <mc:Fallback>
                <p:oleObj name="Equation" r:id="rId3" imgW="1701800" imgH="508000" progId="Equation.DSMT4">
                  <p:embed/>
                  <p:pic>
                    <p:nvPicPr>
                      <p:cNvPr id="0" name="Picture 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561" y="3428999"/>
                        <a:ext cx="3286125" cy="981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62000" y="5798539"/>
            <a:ext cx="76199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 The Green’s function is assumed to be continuous.</a:t>
            </a:r>
          </a:p>
          <a:p>
            <a:pPr marL="174625" indent="-174625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 The derivative of the Green’s function is allowed to be discontinuous.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6428" y="4898571"/>
            <a:ext cx="699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functions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u</a:t>
            </a:r>
            <a:r>
              <a:rPr lang="en-US" baseline="-25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u</a:t>
            </a:r>
            <a:r>
              <a:rPr lang="en-US" baseline="-25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are solutions of the </a:t>
            </a:r>
            <a:r>
              <a:rPr lang="en-US" i="1" dirty="0">
                <a:solidFill>
                  <a:schemeClr val="bg1"/>
                </a:solidFill>
              </a:rPr>
              <a:t>homogenous equation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815343-9ED8-533E-9785-473E1C6FC9E4}"/>
              </a:ext>
            </a:extLst>
          </p:cNvPr>
          <p:cNvSpPr txBox="1"/>
          <p:nvPr/>
        </p:nvSpPr>
        <p:spPr>
          <a:xfrm>
            <a:off x="2160466" y="5345228"/>
            <a:ext cx="4435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</a:rPr>
              <a:t>Note: </a:t>
            </a:r>
            <a:r>
              <a:rPr lang="en-US" sz="1400" i="1" dirty="0">
                <a:solidFill>
                  <a:schemeClr val="bg2"/>
                </a:solidFill>
                <a:latin typeface="+mn-lt"/>
              </a:rPr>
              <a:t>u</a:t>
            </a:r>
            <a:r>
              <a:rPr lang="en-US" sz="1400" baseline="-25000" dirty="0">
                <a:solidFill>
                  <a:schemeClr val="bg2"/>
                </a:solidFill>
                <a:latin typeface="+mn-lt"/>
              </a:rPr>
              <a:t>1</a:t>
            </a:r>
            <a:r>
              <a:rPr lang="en-US" sz="1400" dirty="0">
                <a:solidFill>
                  <a:schemeClr val="bg2"/>
                </a:solidFill>
              </a:rPr>
              <a:t> satisfies the left BC, </a:t>
            </a:r>
            <a:r>
              <a:rPr lang="en-US" sz="1400" i="1" dirty="0">
                <a:solidFill>
                  <a:schemeClr val="bg2"/>
                </a:solidFill>
                <a:latin typeface="+mn-lt"/>
              </a:rPr>
              <a:t>u</a:t>
            </a:r>
            <a:r>
              <a:rPr lang="en-US" sz="1400" baseline="-25000" dirty="0">
                <a:solidFill>
                  <a:schemeClr val="bg2"/>
                </a:solidFill>
                <a:latin typeface="+mn-lt"/>
              </a:rPr>
              <a:t>2</a:t>
            </a:r>
            <a:r>
              <a:rPr lang="en-US" sz="1400" dirty="0">
                <a:solidFill>
                  <a:schemeClr val="bg2"/>
                </a:solidFill>
              </a:rPr>
              <a:t> satisfies the right BC.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72351" y="3020831"/>
            <a:ext cx="2620063" cy="1632084"/>
            <a:chOff x="5528808" y="2942454"/>
            <a:chExt cx="2620063" cy="1632084"/>
          </a:xfrm>
        </p:grpSpPr>
        <p:sp>
          <p:nvSpPr>
            <p:cNvPr id="112" name="Text Box 5"/>
            <p:cNvSpPr txBox="1">
              <a:spLocks noChangeArrowheads="1"/>
            </p:cNvSpPr>
            <p:nvPr/>
          </p:nvSpPr>
          <p:spPr bwMode="auto">
            <a:xfrm>
              <a:off x="7882171" y="4040684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x</a:t>
              </a:r>
            </a:p>
          </p:txBody>
        </p:sp>
        <p:sp>
          <p:nvSpPr>
            <p:cNvPr id="113" name="Line 6"/>
            <p:cNvSpPr>
              <a:spLocks noChangeShapeType="1"/>
            </p:cNvSpPr>
            <p:nvPr/>
          </p:nvSpPr>
          <p:spPr bwMode="auto">
            <a:xfrm>
              <a:off x="5548546" y="4218939"/>
              <a:ext cx="2333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5767621" y="4152264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7" name="Line 10"/>
            <p:cNvSpPr>
              <a:spLocks noChangeShapeType="1"/>
            </p:cNvSpPr>
            <p:nvPr/>
          </p:nvSpPr>
          <p:spPr bwMode="auto">
            <a:xfrm>
              <a:off x="7615471" y="4133214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5777146" y="3690257"/>
              <a:ext cx="723900" cy="528682"/>
            </a:xfrm>
            <a:custGeom>
              <a:avLst/>
              <a:gdLst>
                <a:gd name="T0" fmla="*/ 0 w 456"/>
                <a:gd name="T1" fmla="*/ 462 h 462"/>
                <a:gd name="T2" fmla="*/ 66 w 456"/>
                <a:gd name="T3" fmla="*/ 318 h 462"/>
                <a:gd name="T4" fmla="*/ 234 w 456"/>
                <a:gd name="T5" fmla="*/ 114 h 462"/>
                <a:gd name="T6" fmla="*/ 456 w 456"/>
                <a:gd name="T7" fmla="*/ 0 h 4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462"/>
                <a:gd name="T14" fmla="*/ 456 w 456"/>
                <a:gd name="T15" fmla="*/ 462 h 4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462">
                  <a:moveTo>
                    <a:pt x="0" y="462"/>
                  </a:moveTo>
                  <a:cubicBezTo>
                    <a:pt x="13" y="419"/>
                    <a:pt x="27" y="376"/>
                    <a:pt x="66" y="318"/>
                  </a:cubicBezTo>
                  <a:cubicBezTo>
                    <a:pt x="105" y="260"/>
                    <a:pt x="169" y="167"/>
                    <a:pt x="234" y="114"/>
                  </a:cubicBezTo>
                  <a:cubicBezTo>
                    <a:pt x="299" y="61"/>
                    <a:pt x="377" y="30"/>
                    <a:pt x="456" y="0"/>
                  </a:cubicBezTo>
                </a:path>
              </a:pathLst>
            </a:custGeom>
            <a:noFill/>
            <a:ln w="1905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9" name="Freeform 12"/>
            <p:cNvSpPr>
              <a:spLocks/>
            </p:cNvSpPr>
            <p:nvPr/>
          </p:nvSpPr>
          <p:spPr bwMode="auto">
            <a:xfrm flipH="1">
              <a:off x="6515334" y="3685539"/>
              <a:ext cx="1100138" cy="533400"/>
            </a:xfrm>
            <a:custGeom>
              <a:avLst/>
              <a:gdLst>
                <a:gd name="T0" fmla="*/ 0 w 456"/>
                <a:gd name="T1" fmla="*/ 129 h 462"/>
                <a:gd name="T2" fmla="*/ 351 w 456"/>
                <a:gd name="T3" fmla="*/ 89 h 462"/>
                <a:gd name="T4" fmla="*/ 1249 w 456"/>
                <a:gd name="T5" fmla="*/ 32 h 462"/>
                <a:gd name="T6" fmla="*/ 2432 w 456"/>
                <a:gd name="T7" fmla="*/ 0 h 4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462"/>
                <a:gd name="T14" fmla="*/ 456 w 456"/>
                <a:gd name="T15" fmla="*/ 462 h 4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462">
                  <a:moveTo>
                    <a:pt x="0" y="462"/>
                  </a:moveTo>
                  <a:cubicBezTo>
                    <a:pt x="13" y="419"/>
                    <a:pt x="27" y="376"/>
                    <a:pt x="66" y="318"/>
                  </a:cubicBezTo>
                  <a:cubicBezTo>
                    <a:pt x="105" y="260"/>
                    <a:pt x="169" y="167"/>
                    <a:pt x="234" y="114"/>
                  </a:cubicBezTo>
                  <a:cubicBezTo>
                    <a:pt x="299" y="61"/>
                    <a:pt x="377" y="30"/>
                    <a:pt x="456" y="0"/>
                  </a:cubicBezTo>
                </a:path>
              </a:pathLst>
            </a:custGeom>
            <a:noFill/>
            <a:ln w="19050" cmpd="sng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120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1126474"/>
                </p:ext>
              </p:extLst>
            </p:nvPr>
          </p:nvGraphicFramePr>
          <p:xfrm>
            <a:off x="6393096" y="4282439"/>
            <a:ext cx="203200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4814" imgH="177492" progId="Equation.DSMT4">
                    <p:embed/>
                  </p:oleObj>
                </mc:Choice>
                <mc:Fallback>
                  <p:oleObj name="Equation" r:id="rId5" imgW="164814" imgH="177492" progId="Equation.DSMT4">
                    <p:embed/>
                    <p:pic>
                      <p:nvPicPr>
                        <p:cNvPr id="0" name="Picture 4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3096" y="4282439"/>
                          <a:ext cx="203200" cy="219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" name="Line 16"/>
            <p:cNvSpPr>
              <a:spLocks noChangeShapeType="1"/>
            </p:cNvSpPr>
            <p:nvPr/>
          </p:nvSpPr>
          <p:spPr bwMode="auto">
            <a:xfrm flipV="1">
              <a:off x="6505809" y="3290251"/>
              <a:ext cx="0" cy="9286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24" name="Oval 17"/>
            <p:cNvSpPr>
              <a:spLocks noChangeArrowheads="1"/>
            </p:cNvSpPr>
            <p:nvPr/>
          </p:nvSpPr>
          <p:spPr bwMode="auto">
            <a:xfrm>
              <a:off x="6474059" y="4187189"/>
              <a:ext cx="63500" cy="635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52635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9131929"/>
                </p:ext>
              </p:extLst>
            </p:nvPr>
          </p:nvGraphicFramePr>
          <p:xfrm>
            <a:off x="6881813" y="3343275"/>
            <a:ext cx="666750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07780" imgH="253890" progId="Equation.DSMT4">
                    <p:embed/>
                  </p:oleObj>
                </mc:Choice>
                <mc:Fallback>
                  <p:oleObj name="Equation" r:id="rId7" imgW="507780" imgH="253890" progId="Equation.DSMT4">
                    <p:embed/>
                    <p:pic>
                      <p:nvPicPr>
                        <p:cNvPr id="0" name="Picture 4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1813" y="3343275"/>
                          <a:ext cx="666750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9414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1474128"/>
                </p:ext>
              </p:extLst>
            </p:nvPr>
          </p:nvGraphicFramePr>
          <p:xfrm>
            <a:off x="5528808" y="3343275"/>
            <a:ext cx="652462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94870" imgH="253780" progId="Equation.DSMT4">
                    <p:embed/>
                  </p:oleObj>
                </mc:Choice>
                <mc:Fallback>
                  <p:oleObj name="Equation" r:id="rId9" imgW="494870" imgH="253780" progId="Equation.DSMT4">
                    <p:embed/>
                    <p:pic>
                      <p:nvPicPr>
                        <p:cNvPr id="0" name="Picture 4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8808" y="3343275"/>
                          <a:ext cx="652462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9416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1210785"/>
                </p:ext>
              </p:extLst>
            </p:nvPr>
          </p:nvGraphicFramePr>
          <p:xfrm>
            <a:off x="5684219" y="4370367"/>
            <a:ext cx="18415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0" name="Picture 4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4219" y="4370367"/>
                          <a:ext cx="184150" cy="203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9417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1585212"/>
                </p:ext>
              </p:extLst>
            </p:nvPr>
          </p:nvGraphicFramePr>
          <p:xfrm>
            <a:off x="7535038" y="4317363"/>
            <a:ext cx="1841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725" imgH="177415" progId="Equation.DSMT4">
                    <p:embed/>
                  </p:oleObj>
                </mc:Choice>
                <mc:Fallback>
                  <p:oleObj name="Equation" r:id="rId13" imgW="126725" imgH="177415" progId="Equation.DSMT4">
                    <p:embed/>
                    <p:pic>
                      <p:nvPicPr>
                        <p:cNvPr id="0" name="Picture 4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5038" y="4317363"/>
                          <a:ext cx="184150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3885163"/>
                </p:ext>
              </p:extLst>
            </p:nvPr>
          </p:nvGraphicFramePr>
          <p:xfrm>
            <a:off x="5766345" y="2942454"/>
            <a:ext cx="85090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850646" imgH="346095" progId="Equation.DSMT4">
                    <p:embed/>
                  </p:oleObj>
                </mc:Choice>
                <mc:Fallback>
                  <p:oleObj name="Equation" r:id="rId15" imgW="850646" imgH="34609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766345" y="2942454"/>
                          <a:ext cx="850900" cy="34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676522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Green’s Functions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33402" y="1121228"/>
            <a:ext cx="555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Method 2:</a:t>
            </a:r>
          </a:p>
          <a:p>
            <a:r>
              <a:rPr lang="en-US" sz="2000" dirty="0">
                <a:solidFill>
                  <a:schemeClr val="bg2"/>
                </a:solidFill>
              </a:rPr>
              <a:t>Use the method of eigenfunction expansion.</a:t>
            </a:r>
          </a:p>
        </p:txBody>
      </p:sp>
      <p:graphicFrame>
        <p:nvGraphicFramePr>
          <p:cNvPr id="528394" name="Object 4"/>
          <p:cNvGraphicFramePr>
            <a:graphicFrameLocks noChangeAspect="1"/>
          </p:cNvGraphicFramePr>
          <p:nvPr/>
        </p:nvGraphicFramePr>
        <p:xfrm>
          <a:off x="3260725" y="2530475"/>
          <a:ext cx="21828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447" imgH="228501" progId="Equation.DSMT4">
                  <p:embed/>
                </p:oleObj>
              </mc:Choice>
              <mc:Fallback>
                <p:oleObj name="Equation" r:id="rId3" imgW="812447" imgH="228501" progId="Equation.DSMT4">
                  <p:embed/>
                  <p:pic>
                    <p:nvPicPr>
                      <p:cNvPr id="0" name="Picture 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2530475"/>
                        <a:ext cx="2182813" cy="612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8395" name="Object 4"/>
          <p:cNvGraphicFramePr>
            <a:graphicFrameLocks noChangeAspect="1"/>
          </p:cNvGraphicFramePr>
          <p:nvPr/>
        </p:nvGraphicFramePr>
        <p:xfrm>
          <a:off x="1949904" y="5404303"/>
          <a:ext cx="37179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84300" imgH="342900" progId="Equation.DSMT4">
                  <p:embed/>
                </p:oleObj>
              </mc:Choice>
              <mc:Fallback>
                <p:oleObj name="Equation" r:id="rId5" imgW="1384300" imgH="342900" progId="Equation.DSMT4">
                  <p:embed/>
                  <p:pic>
                    <p:nvPicPr>
                      <p:cNvPr id="0" name="Picture 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904" y="5404303"/>
                        <a:ext cx="3717925" cy="9191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796143" y="2024737"/>
            <a:ext cx="25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Eigenvalue</a:t>
            </a:r>
            <a:r>
              <a:rPr lang="en-US" sz="2000" dirty="0">
                <a:solidFill>
                  <a:schemeClr val="bg1"/>
                </a:solidFill>
              </a:rPr>
              <a:t> problem: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47798" y="4920343"/>
            <a:ext cx="183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then have:</a:t>
            </a:r>
          </a:p>
        </p:txBody>
      </p:sp>
      <p:graphicFrame>
        <p:nvGraphicFramePr>
          <p:cNvPr id="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664876"/>
              </p:ext>
            </p:extLst>
          </p:nvPr>
        </p:nvGraphicFramePr>
        <p:xfrm>
          <a:off x="2199458" y="3483290"/>
          <a:ext cx="4288427" cy="47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98600" imgH="253800" progId="Equation.DSMT4">
                  <p:embed/>
                </p:oleObj>
              </mc:Choice>
              <mc:Fallback>
                <p:oleObj name="Equation" r:id="rId7" imgW="2298600" imgH="253800" progId="Equation.DSMT4">
                  <p:embed/>
                  <p:pic>
                    <p:nvPicPr>
                      <p:cNvPr id="0" name="Picture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9458" y="3483290"/>
                        <a:ext cx="4288427" cy="472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433693"/>
              </p:ext>
            </p:extLst>
          </p:nvPr>
        </p:nvGraphicFramePr>
        <p:xfrm>
          <a:off x="2210754" y="4161810"/>
          <a:ext cx="3999490" cy="43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11200" imgH="253800" progId="Equation.DSMT4">
                  <p:embed/>
                </p:oleObj>
              </mc:Choice>
              <mc:Fallback>
                <p:oleObj name="Equation" r:id="rId9" imgW="2311200" imgH="253800" progId="Equation.DSMT4">
                  <p:embed/>
                  <p:pic>
                    <p:nvPicPr>
                      <p:cNvPr id="0" name="Picture 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754" y="4161810"/>
                        <a:ext cx="3999490" cy="439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569717" y="3786770"/>
            <a:ext cx="412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52458" y="5431970"/>
            <a:ext cx="2819400" cy="8309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Note: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The eigenfunctions are orthogonal (</a:t>
            </a:r>
            <a:r>
              <a:rPr lang="en-US" sz="1600" dirty="0">
                <a:solidFill>
                  <a:schemeClr val="bg1"/>
                </a:solidFill>
                <a:latin typeface="Euclid Math One" pitchFamily="18" charset="2"/>
              </a:rPr>
              <a:t>L</a:t>
            </a:r>
            <a:r>
              <a:rPr lang="en-US" sz="1600" dirty="0">
                <a:solidFill>
                  <a:schemeClr val="bg1"/>
                </a:solidFill>
              </a:rPr>
              <a:t> is self-adjoint).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13193</TotalTime>
  <Words>2269</Words>
  <Application>Microsoft Office PowerPoint</Application>
  <PresentationFormat>On-screen Show (4:3)</PresentationFormat>
  <Paragraphs>471</Paragraphs>
  <Slides>68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Times New Roman</vt:lpstr>
      <vt:lpstr>Euclid Math One</vt:lpstr>
      <vt:lpstr>Arial</vt:lpstr>
      <vt:lpstr>Wingdings</vt:lpstr>
      <vt:lpstr>Soaring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Cavity Model for Patch Antenna</vt:lpstr>
      <vt:lpstr>Cavity Model</vt:lpstr>
      <vt:lpstr>Cavity Model (cont.)</vt:lpstr>
      <vt:lpstr>Cavity Model (cont.)</vt:lpstr>
      <vt:lpstr>Cavity Model (cont.)</vt:lpstr>
      <vt:lpstr>Helmholtz Equation for Ez</vt:lpstr>
      <vt:lpstr>PowerPoint Presentation</vt:lpstr>
      <vt:lpstr>Mathematical Problem</vt:lpstr>
      <vt:lpstr>Eigenvalue Problem</vt:lpstr>
      <vt:lpstr>PowerPoint Presentation</vt:lpstr>
      <vt:lpstr>Eigenfunction Expansion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Input Impedance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 B</vt:lpstr>
      <vt:lpstr>PowerPoint Presentation</vt:lpstr>
      <vt:lpstr>PowerPoint Presentation</vt:lpstr>
      <vt:lpstr>PowerPoint Presentation</vt:lpstr>
    </vt:vector>
  </TitlesOfParts>
  <Company>UH 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Jackson, David R</cp:lastModifiedBy>
  <cp:revision>1158</cp:revision>
  <cp:lastPrinted>1999-08-25T18:07:04Z</cp:lastPrinted>
  <dcterms:created xsi:type="dcterms:W3CDTF">1999-08-24T13:57:19Z</dcterms:created>
  <dcterms:modified xsi:type="dcterms:W3CDTF">2023-11-19T18:23:12Z</dcterms:modified>
</cp:coreProperties>
</file>