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7" r:id="rId3"/>
    <p:sldId id="284" r:id="rId4"/>
    <p:sldId id="269" r:id="rId5"/>
    <p:sldId id="268" r:id="rId6"/>
    <p:sldId id="270" r:id="rId7"/>
    <p:sldId id="271" r:id="rId8"/>
    <p:sldId id="277" r:id="rId9"/>
    <p:sldId id="286" r:id="rId10"/>
    <p:sldId id="272" r:id="rId11"/>
    <p:sldId id="273" r:id="rId12"/>
    <p:sldId id="278" r:id="rId13"/>
    <p:sldId id="280" r:id="rId14"/>
    <p:sldId id="287" r:id="rId15"/>
    <p:sldId id="279" r:id="rId16"/>
    <p:sldId id="281" r:id="rId17"/>
    <p:sldId id="282" r:id="rId18"/>
    <p:sldId id="283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AE4A8A-833F-4DFA-96B4-EA775148AE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79732-2DBE-4212-A2CA-58558DA98F33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FCA6F-8B90-490A-BF5D-0F2C0D850721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B4730-C7F8-4351-9346-8236FBBEC31A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62FDD-B32C-436E-BBFE-4F95A4FC95AB}" type="slidenum">
              <a:rPr lang="en-US"/>
              <a:pPr/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B4730-C7F8-4351-9346-8236FBBEC31A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B9AC0-CE8B-448F-BAAC-BC3B3658765D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AB3C0-B449-498D-BAFE-212B52D64CBD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AA189-373B-452D-B28F-771602503547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9C798-9A2A-40D3-B83B-B05A29152FD6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9E894-3B0F-43BC-A86C-4A283D7ED35F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9E894-3B0F-43BC-A86C-4A283D7ED35F}" type="slidenum">
              <a:rPr lang="en-US"/>
              <a:pPr/>
              <a:t>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A39D3-7E0E-4FB8-83B3-1F14CF2F6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7314-A592-42F9-B2F5-39E1427DD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4E743-C6F6-4812-97A9-A9971FB02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39FA9-4FCA-430D-8DDE-2AB99E67F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7E687-9B0A-4007-B49A-634BE53F0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8D504-9BD6-4232-9CC5-3C095777B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05D2F-3129-44EE-B948-3EC24C4FF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44E7B-C1D5-453A-9B8A-EDA85CD7A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D3351-9200-4F3F-94EF-8DA173CB5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6E4FD-07FA-40AE-8BD4-31D2D8DE7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3B192-F59D-42A0-8EAD-3FE97E753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12560"/>
            <a:ext cx="1905000" cy="34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pitchFamily="34" charset="0"/>
              </a:defRPr>
            </a:lvl1pPr>
          </a:lstStyle>
          <a:p>
            <a:fld id="{CDC89DE6-D1FA-4B32-B1EB-1FFFA5B77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3351-9200-4F3F-94EF-8DA173CB52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394267" y="428444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389277" y="6009425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306253" y="2068649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778599" y="1487624"/>
            <a:ext cx="1537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284764" y="2921558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21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15741" y="3716897"/>
            <a:ext cx="63357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Modified Bessel Functions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and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Kelvin 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Recurrence Relations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114868" y="2192338"/>
          <a:ext cx="4149725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981200" imgH="1295400" progId="Equation.DSMT4">
                  <p:embed/>
                </p:oleObj>
              </mc:Choice>
              <mc:Fallback>
                <p:oleObj name="Equation" r:id="rId4" imgW="1981200" imgH="1295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868" y="2192338"/>
                        <a:ext cx="4149725" cy="271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9281" y="1371600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Some recurrence relations are: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Wronskian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980440" y="2176463"/>
          <a:ext cx="62230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819400" imgH="393700" progId="Equation.DSMT4">
                  <p:embed/>
                </p:oleObj>
              </mc:Choice>
              <mc:Fallback>
                <p:oleObj name="Equation" r:id="rId4" imgW="2819400" imgH="3937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440" y="2176463"/>
                        <a:ext cx="622300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1484" y="1488193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Wronskian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identity is: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262724"/>
              </p:ext>
            </p:extLst>
          </p:nvPr>
        </p:nvGraphicFramePr>
        <p:xfrm>
          <a:off x="2189798" y="2087245"/>
          <a:ext cx="3924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777229" imgH="634725" progId="Equation.DSMT4">
                  <p:embed/>
                </p:oleObj>
              </mc:Choice>
              <mc:Fallback>
                <p:oleObj name="Equation" r:id="rId4" imgW="1777229" imgH="634725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798" y="2087245"/>
                        <a:ext cx="3924300" cy="1384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856697"/>
              </p:ext>
            </p:extLst>
          </p:nvPr>
        </p:nvGraphicFramePr>
        <p:xfrm>
          <a:off x="2204720" y="3804603"/>
          <a:ext cx="38957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764534" imgH="634725" progId="Equation.DSMT4">
                  <p:embed/>
                </p:oleObj>
              </mc:Choice>
              <mc:Fallback>
                <p:oleObj name="Equation" r:id="rId6" imgW="1764534" imgH="634725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720" y="3804603"/>
                        <a:ext cx="3895725" cy="1384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9280" y="1371600"/>
            <a:ext cx="492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Kelvin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 are defined 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" y="6035040"/>
            <a:ext cx="801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These are important for studying the fields inside of a conducting wire.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07634" y="1117600"/>
            <a:ext cx="4854406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Ber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They are finite at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= 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0926" y="2216839"/>
            <a:ext cx="6116320" cy="4077791"/>
            <a:chOff x="822960" y="1930400"/>
            <a:chExt cx="6116320" cy="4077791"/>
          </a:xfrm>
        </p:grpSpPr>
        <p:pic>
          <p:nvPicPr>
            <p:cNvPr id="12800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63358" y="2098358"/>
              <a:ext cx="5343525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822960" y="193040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560832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1600" y="459232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Ber</a:t>
              </a:r>
              <a:r>
                <a:rPr lang="en-US" baseline="-25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37200" y="273304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Ber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99760" y="397256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Ber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593461"/>
                </p:ext>
              </p:extLst>
            </p:nvPr>
          </p:nvGraphicFramePr>
          <p:xfrm>
            <a:off x="4407188" y="5717678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7188" y="5717678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21260" y="1117600"/>
            <a:ext cx="4827155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Bei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They are finite at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itchFamily="34" charset="0"/>
              </a:rPr>
              <a:t>= 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3130" y="2183789"/>
            <a:ext cx="6116320" cy="4121858"/>
            <a:chOff x="822960" y="1930400"/>
            <a:chExt cx="6116320" cy="4121858"/>
          </a:xfrm>
        </p:grpSpPr>
        <p:pic>
          <p:nvPicPr>
            <p:cNvPr id="13414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78280" y="2057718"/>
              <a:ext cx="53340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822960" y="193040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560832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80560" y="334264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Bei</a:t>
              </a:r>
              <a:r>
                <a:rPr lang="en-US" baseline="-25000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76800" y="455168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Bei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7040" y="252984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Bei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0012610"/>
                </p:ext>
              </p:extLst>
            </p:nvPr>
          </p:nvGraphicFramePr>
          <p:xfrm>
            <a:off x="4418205" y="5761745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205" y="5761745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13633" y="1127760"/>
            <a:ext cx="6865982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Normalizing makes it more obvious that the </a:t>
            </a:r>
            <a:r>
              <a:rPr lang="en-US" sz="18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Ber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Bei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</a:t>
            </a:r>
          </a:p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 exponentially and also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oscillate as </a:t>
            </a:r>
            <a:r>
              <a:rPr lang="en-US" sz="2000" i="1" dirty="0" smtClean="0">
                <a:solidFill>
                  <a:srgbClr val="0000FF"/>
                </a:solidFill>
                <a:latin typeface="+mn-lt"/>
                <a:cs typeface="Arial" pitchFamily="34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increases.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14070" y="1899920"/>
            <a:ext cx="6694170" cy="4297680"/>
            <a:chOff x="814070" y="1899920"/>
            <a:chExt cx="6694170" cy="4297680"/>
          </a:xfrm>
        </p:grpSpPr>
        <p:sp>
          <p:nvSpPr>
            <p:cNvPr id="13" name="Rectangle 12"/>
            <p:cNvSpPr/>
            <p:nvPr/>
          </p:nvSpPr>
          <p:spPr>
            <a:xfrm>
              <a:off x="1178560" y="189992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0" y="557784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569976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</a:p>
          </p:txBody>
        </p:sp>
        <p:pic>
          <p:nvPicPr>
            <p:cNvPr id="126983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5490" y="2250758"/>
              <a:ext cx="52959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0"/>
            <p:cNvSpPr/>
            <p:nvPr/>
          </p:nvSpPr>
          <p:spPr>
            <a:xfrm>
              <a:off x="1259840" y="212344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46960" y="580136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698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5371644"/>
                </p:ext>
              </p:extLst>
            </p:nvPr>
          </p:nvGraphicFramePr>
          <p:xfrm>
            <a:off x="814070" y="3148330"/>
            <a:ext cx="1430338" cy="1355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Equation" r:id="rId5" imgW="647419" imgH="622030" progId="Equation.DSMT4">
                    <p:embed/>
                  </p:oleObj>
                </mc:Choice>
                <mc:Fallback>
                  <p:oleObj name="Equation" r:id="rId5" imgW="647419" imgH="622030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70" y="3148330"/>
                          <a:ext cx="1430338" cy="1355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7688022"/>
                </p:ext>
              </p:extLst>
            </p:nvPr>
          </p:nvGraphicFramePr>
          <p:xfrm>
            <a:off x="4836845" y="5904964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Equation" r:id="rId7" imgW="262318" imgH="289855" progId="Equation.DSMT4">
                    <p:embed/>
                  </p:oleObj>
                </mc:Choice>
                <mc:Fallback>
                  <p:oleObj name="Equation" r:id="rId7" imgW="262318" imgH="289855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6845" y="5904964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78560" y="1899920"/>
            <a:ext cx="1300480" cy="383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0582" y="1105727"/>
            <a:ext cx="6865982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Normalizing makes it more obvious that the </a:t>
            </a:r>
            <a:r>
              <a:rPr lang="en-US" sz="18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Ber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Bei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</a:t>
            </a:r>
          </a:p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 exponentially and also 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oscillate as </a:t>
            </a:r>
            <a:r>
              <a:rPr lang="en-US" sz="2000" i="1" dirty="0">
                <a:solidFill>
                  <a:srgbClr val="0000FF"/>
                </a:solidFill>
                <a:cs typeface="Arial" pitchFamily="34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increases.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1819" y="2311108"/>
            <a:ext cx="6643370" cy="4139882"/>
            <a:chOff x="864870" y="2057718"/>
            <a:chExt cx="6643370" cy="4139882"/>
          </a:xfrm>
        </p:grpSpPr>
        <p:pic>
          <p:nvPicPr>
            <p:cNvPr id="129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35810" y="2057718"/>
              <a:ext cx="52959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2133600" y="557784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24400" y="569976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x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59840" y="212344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46960" y="580136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698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5063347"/>
                </p:ext>
              </p:extLst>
            </p:nvPr>
          </p:nvGraphicFramePr>
          <p:xfrm>
            <a:off x="864870" y="2985770"/>
            <a:ext cx="1430338" cy="1355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Equation" r:id="rId5" imgW="647419" imgH="622030" progId="Equation.DSMT4">
                    <p:embed/>
                  </p:oleObj>
                </mc:Choice>
                <mc:Fallback>
                  <p:oleObj name="Equation" r:id="rId5" imgW="647419" imgH="62203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870" y="2985770"/>
                          <a:ext cx="1430338" cy="1355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9394052"/>
                </p:ext>
              </p:extLst>
            </p:nvPr>
          </p:nvGraphicFramePr>
          <p:xfrm>
            <a:off x="4869896" y="5673610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7" imgW="262318" imgH="289855" progId="Equation.DSMT4">
                    <p:embed/>
                  </p:oleObj>
                </mc:Choice>
                <mc:Fallback>
                  <p:oleObj name="Equation" r:id="rId7" imgW="262318" imgH="289855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9896" y="5673610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86755" y="1076960"/>
            <a:ext cx="456907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Ker functions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decay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They are infinite at </a:t>
            </a:r>
            <a:r>
              <a:rPr lang="en-US" sz="2000" i="1" dirty="0">
                <a:solidFill>
                  <a:srgbClr val="0000FF"/>
                </a:solidFill>
                <a:cs typeface="Arial" pitchFamily="34" charset="0"/>
              </a:rPr>
              <a:t>x </a:t>
            </a:r>
            <a:r>
              <a:rPr lang="en-US" sz="2000" dirty="0">
                <a:solidFill>
                  <a:srgbClr val="0000FF"/>
                </a:solidFill>
                <a:cs typeface="Arial" pitchFamily="34" charset="0"/>
              </a:rPr>
              <a:t>= 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72644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43167" y="2021105"/>
            <a:ext cx="6116320" cy="4240474"/>
            <a:chOff x="965200" y="1899920"/>
            <a:chExt cx="6116320" cy="4240474"/>
          </a:xfrm>
        </p:grpSpPr>
        <p:pic>
          <p:nvPicPr>
            <p:cNvPr id="130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11020" y="2138998"/>
              <a:ext cx="52578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965200" y="189992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20240" y="5643942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6480" y="212344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98240" y="4551680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Ker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74720" y="3616960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Ker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177466"/>
                </p:ext>
              </p:extLst>
            </p:nvPr>
          </p:nvGraphicFramePr>
          <p:xfrm>
            <a:off x="4638542" y="5849881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6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8542" y="5849881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32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78347" y="1087977"/>
            <a:ext cx="454182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Kei functions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decay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They are infinite at </a:t>
            </a:r>
            <a:r>
              <a:rPr lang="en-US" sz="2000" i="1" dirty="0">
                <a:solidFill>
                  <a:srgbClr val="0000FF"/>
                </a:solidFill>
                <a:cs typeface="Arial" pitchFamily="34" charset="0"/>
              </a:rPr>
              <a:t>x </a:t>
            </a:r>
            <a:r>
              <a:rPr lang="en-US" sz="2000" dirty="0">
                <a:solidFill>
                  <a:srgbClr val="0000FF"/>
                </a:solidFill>
                <a:cs typeface="Arial" pitchFamily="34" charset="0"/>
              </a:rPr>
              <a:t>= 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98984" y="2197377"/>
            <a:ext cx="6116320" cy="4074160"/>
            <a:chOff x="1087120" y="1899920"/>
            <a:chExt cx="6116320" cy="4074160"/>
          </a:xfrm>
        </p:grpSpPr>
        <p:pic>
          <p:nvPicPr>
            <p:cNvPr id="13107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48180" y="2057718"/>
              <a:ext cx="51054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1087120" y="189992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2160" y="5577840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68400" y="2123440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42640" y="4622800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Kei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9009473"/>
                </p:ext>
              </p:extLst>
            </p:nvPr>
          </p:nvGraphicFramePr>
          <p:xfrm>
            <a:off x="4638542" y="5673610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8542" y="5673610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87120" y="1899920"/>
            <a:ext cx="1300480" cy="383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32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3633" y="1127760"/>
            <a:ext cx="6865982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Normalizing makes it more obvious that the Ker and Kei functions</a:t>
            </a:r>
          </a:p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decrease exponentially and also 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oscillate as </a:t>
            </a:r>
            <a:r>
              <a:rPr lang="en-US" sz="2000" i="1" dirty="0">
                <a:solidFill>
                  <a:srgbClr val="0000FF"/>
                </a:solidFill>
                <a:cs typeface="Arial" pitchFamily="34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increases.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0262" y="2238489"/>
            <a:ext cx="5295785" cy="41048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33034" y="5993176"/>
            <a:ext cx="4483865" cy="396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2869" y="2390661"/>
            <a:ext cx="627961" cy="3437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394756"/>
              </p:ext>
            </p:extLst>
          </p:nvPr>
        </p:nvGraphicFramePr>
        <p:xfrm>
          <a:off x="4719044" y="6059275"/>
          <a:ext cx="263104" cy="28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044" y="6059275"/>
                        <a:ext cx="263104" cy="289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775373" y="3999123"/>
            <a:ext cx="165254" cy="352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76579"/>
              </p:ext>
            </p:extLst>
          </p:nvPr>
        </p:nvGraphicFramePr>
        <p:xfrm>
          <a:off x="1002535" y="3330996"/>
          <a:ext cx="1172207" cy="110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7" imgW="672840" imgH="634680" progId="Equation.DSMT4">
                  <p:embed/>
                </p:oleObj>
              </mc:Choice>
              <mc:Fallback>
                <p:oleObj name="Equation" r:id="rId7" imgW="672840" imgH="6346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535" y="3330996"/>
                        <a:ext cx="1172207" cy="1105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7171981" y="4076241"/>
            <a:ext cx="165253" cy="363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72160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Modified Bessel Functions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534862" y="1532589"/>
          <a:ext cx="4018915" cy="87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917700" imgH="419100" progId="Equation.DSMT4">
                  <p:embed/>
                </p:oleObj>
              </mc:Choice>
              <mc:Fallback>
                <p:oleObj name="Equation" r:id="rId4" imgW="1917700" imgH="419100" progId="Equation.DSMT4">
                  <p:embed/>
                  <p:pic>
                    <p:nvPicPr>
                      <p:cNvPr id="0" name="Picture 7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862" y="1532589"/>
                        <a:ext cx="4018915" cy="87837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60" y="975360"/>
            <a:ext cx="4738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Modified Bessel differential equation:</a:t>
            </a:r>
          </a:p>
        </p:txBody>
      </p:sp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525759"/>
              </p:ext>
            </p:extLst>
          </p:nvPr>
        </p:nvGraphicFramePr>
        <p:xfrm>
          <a:off x="2105807" y="4913524"/>
          <a:ext cx="3524971" cy="7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892300" imgH="419100" progId="Equation.DSMT4">
                  <p:embed/>
                </p:oleObj>
              </mc:Choice>
              <mc:Fallback>
                <p:oleObj name="Equation" r:id="rId6" imgW="1892300" imgH="4191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807" y="4913524"/>
                        <a:ext cx="3524971" cy="7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68944" y="2841057"/>
            <a:ext cx="653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comes from the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usual Bessel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differential equation:</a:t>
            </a:r>
          </a:p>
        </p:txBody>
      </p:sp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2009593" y="3248459"/>
          <a:ext cx="3623336" cy="813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866900" imgH="419100" progId="Equation.DSMT4">
                  <p:embed/>
                </p:oleObj>
              </mc:Choice>
              <mc:Fallback>
                <p:oleObj name="Equation" r:id="rId8" imgW="1866900" imgH="4191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593" y="3248459"/>
                        <a:ext cx="3623336" cy="813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50482"/>
              </p:ext>
            </p:extLst>
          </p:nvPr>
        </p:nvGraphicFramePr>
        <p:xfrm>
          <a:off x="888312" y="4323392"/>
          <a:ext cx="44529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730240" imgH="203040" progId="Equation.DSMT4">
                  <p:embed/>
                </p:oleObj>
              </mc:Choice>
              <mc:Fallback>
                <p:oleObj name="Equation" r:id="rId10" imgW="2730240" imgH="203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312" y="4323392"/>
                        <a:ext cx="445293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6013" y="5843772"/>
            <a:ext cx="8699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modified Bessel functions are Bessel functions of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imaginary argument</a:t>
            </a:r>
            <a:r>
              <a:rPr lang="en-US" sz="2000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147707"/>
              </p:ext>
            </p:extLst>
          </p:nvPr>
        </p:nvGraphicFramePr>
        <p:xfrm>
          <a:off x="3742486" y="6290157"/>
          <a:ext cx="1633746" cy="41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002960" imgH="253800" progId="Equation.DSMT4">
                  <p:embed/>
                </p:oleObj>
              </mc:Choice>
              <mc:Fallback>
                <p:oleObj name="Equation" r:id="rId12" imgW="1002960" imgH="2538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2486" y="6290157"/>
                        <a:ext cx="1633746" cy="413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23285" y="5137483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(modified Bessel DE)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14953" y="3516167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(Bessel DE)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2389" y="2186850"/>
            <a:ext cx="5424650" cy="4224968"/>
          </a:xfrm>
          <a:prstGeom prst="rect">
            <a:avLst/>
          </a:prstGeom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76950" y="2197377"/>
            <a:ext cx="1300480" cy="383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932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Kelvin Functions (cont.)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3633" y="1094709"/>
            <a:ext cx="6865982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Normalizing makes it more obvious that the Ker and Kei functions</a:t>
            </a:r>
          </a:p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decrease exponentially and </a:t>
            </a:r>
            <a:r>
              <a:rPr lang="en-US" sz="1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also </a:t>
            </a:r>
            <a:r>
              <a:rPr lang="en-US" sz="1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oscillate as </a:t>
            </a:r>
            <a:r>
              <a:rPr lang="en-US" sz="2000" i="1">
                <a:solidFill>
                  <a:srgbClr val="0000FF"/>
                </a:solidFill>
                <a:cs typeface="Arial" pitchFamily="34" charset="0"/>
              </a:rPr>
              <a:t>x</a:t>
            </a:r>
            <a:r>
              <a:rPr lang="en-US" sz="18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increases.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3541" y="6103344"/>
            <a:ext cx="4483865" cy="396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52528" y="2599982"/>
            <a:ext cx="627961" cy="3437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08061"/>
              </p:ext>
            </p:extLst>
          </p:nvPr>
        </p:nvGraphicFramePr>
        <p:xfrm>
          <a:off x="4421587" y="6092328"/>
          <a:ext cx="263104" cy="28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587" y="6092328"/>
                        <a:ext cx="263104" cy="289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621025"/>
              </p:ext>
            </p:extLst>
          </p:nvPr>
        </p:nvGraphicFramePr>
        <p:xfrm>
          <a:off x="815247" y="3495772"/>
          <a:ext cx="1182841" cy="1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7" imgW="672840" imgH="634680" progId="Equation.DSMT4">
                  <p:embed/>
                </p:oleObj>
              </mc:Choice>
              <mc:Fallback>
                <p:oleObj name="Equation" r:id="rId7" imgW="672840" imgH="6346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247" y="3495772"/>
                        <a:ext cx="1182841" cy="111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81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1109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3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95762"/>
              </p:ext>
            </p:extLst>
          </p:nvPr>
        </p:nvGraphicFramePr>
        <p:xfrm>
          <a:off x="2082486" y="4983592"/>
          <a:ext cx="4014788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879600" imgH="482600" progId="Equation.DSMT4">
                  <p:embed/>
                </p:oleObj>
              </mc:Choice>
              <mc:Fallback>
                <p:oleObj name="Equation" r:id="rId4" imgW="1879600" imgH="482600" progId="Equation.DSMT4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486" y="4983592"/>
                        <a:ext cx="4014788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787826"/>
              </p:ext>
            </p:extLst>
          </p:nvPr>
        </p:nvGraphicFramePr>
        <p:xfrm>
          <a:off x="2273500" y="1458762"/>
          <a:ext cx="2751975" cy="59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282700" imgH="279400" progId="Equation.DSMT4">
                  <p:embed/>
                </p:oleObj>
              </mc:Choice>
              <mc:Fallback>
                <p:oleObj name="Equation" r:id="rId6" imgW="1282700" imgH="2794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500" y="1458762"/>
                        <a:ext cx="2751975" cy="59944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" y="0"/>
            <a:ext cx="8686800" cy="772160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Modified Bessel Function of the First Kind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5280" y="866140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Definition: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09389" y="1554315"/>
            <a:ext cx="273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I</a:t>
            </a:r>
            <a:r>
              <a:rPr lang="en-US" sz="1800" i="1" baseline="-25000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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is a real function of </a:t>
            </a:r>
            <a:r>
              <a:rPr lang="en-US" sz="18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544" y="4519109"/>
            <a:ext cx="5663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Therefore, the </a:t>
            </a:r>
            <a:r>
              <a:rPr lang="en-US" sz="2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Frobenius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series solution for </a:t>
            </a:r>
            <a:r>
              <a:rPr lang="en-US" sz="2000" i="1" dirty="0">
                <a:solidFill>
                  <a:srgbClr val="0000FF"/>
                </a:solidFill>
                <a:cs typeface="Arial" pitchFamily="34" charset="0"/>
              </a:rPr>
              <a:t>I</a:t>
            </a:r>
            <a:r>
              <a:rPr lang="en-US" sz="2000" i="1" baseline="-25000" dirty="0">
                <a:solidFill>
                  <a:srgbClr val="0000FF"/>
                </a:solidFill>
                <a:cs typeface="Arial" pitchFamily="34" charset="0"/>
                <a:sym typeface="Symbol"/>
              </a:rPr>
              <a:t>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is:</a:t>
            </a:r>
          </a:p>
        </p:txBody>
      </p:sp>
      <p:graphicFrame>
        <p:nvGraphicFramePr>
          <p:cNvPr id="132104" name="Object 8"/>
          <p:cNvGraphicFramePr>
            <a:graphicFrameLocks noChangeAspect="1"/>
          </p:cNvGraphicFramePr>
          <p:nvPr/>
        </p:nvGraphicFramePr>
        <p:xfrm>
          <a:off x="2137929" y="2933365"/>
          <a:ext cx="3766360" cy="966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930400" imgH="495300" progId="Equation.DSMT4">
                  <p:embed/>
                </p:oleObj>
              </mc:Choice>
              <mc:Fallback>
                <p:oleObj name="Equation" r:id="rId8" imgW="1930400" imgH="4953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9" y="2933365"/>
                        <a:ext cx="3766360" cy="966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6320" y="2426121"/>
            <a:ext cx="7698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see that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I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Arial" pitchFamily="34" charset="0"/>
                <a:sym typeface="Symbol" panose="05050102010706020507" pitchFamily="18" charset="2"/>
              </a:rPr>
              <a:t>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is a real function, use the Frobenius solution for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J</a:t>
            </a:r>
            <a:r>
              <a:rPr lang="en-US" sz="2000" i="1" baseline="-25000" dirty="0">
                <a:solidFill>
                  <a:srgbClr val="0000FF"/>
                </a:solidFill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2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62185"/>
              </p:ext>
            </p:extLst>
          </p:nvPr>
        </p:nvGraphicFramePr>
        <p:xfrm>
          <a:off x="6786264" y="3149360"/>
          <a:ext cx="1533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193760" imgH="774360" progId="Equation.DSMT4">
                  <p:embed/>
                </p:oleObj>
              </mc:Choice>
              <mc:Fallback>
                <p:oleObj name="Equation" r:id="rId10" imgW="1193760" imgH="77436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264" y="3149360"/>
                        <a:ext cx="15335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507"/>
            <a:ext cx="8971280" cy="990600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Second Solution of</a:t>
            </a:r>
            <a:b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Modified Bessel Equation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757718"/>
              </p:ext>
            </p:extLst>
          </p:nvPr>
        </p:nvGraphicFramePr>
        <p:xfrm>
          <a:off x="2657632" y="2455586"/>
          <a:ext cx="3288059" cy="79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727200" imgH="419100" progId="Equation.DSMT4">
                  <p:embed/>
                </p:oleObj>
              </mc:Choice>
              <mc:Fallback>
                <p:oleObj name="Equation" r:id="rId4" imgW="1727200" imgH="4191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632" y="2455586"/>
                        <a:ext cx="3288059" cy="79819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662377"/>
              </p:ext>
            </p:extLst>
          </p:nvPr>
        </p:nvGraphicFramePr>
        <p:xfrm>
          <a:off x="2435860" y="4520248"/>
          <a:ext cx="3749488" cy="803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955800" imgH="419100" progId="Equation.DSMT4">
                  <p:embed/>
                </p:oleObj>
              </mc:Choice>
              <mc:Fallback>
                <p:oleObj name="Equation" r:id="rId6" imgW="1955800" imgH="4191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860" y="4520248"/>
                        <a:ext cx="3749488" cy="8035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1680" y="1859414"/>
            <a:ext cx="769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dirty="0"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2000" dirty="0">
                <a:latin typeface="+mn-lt"/>
                <a:cs typeface="Arial" pitchFamily="34" charset="0"/>
                <a:sym typeface="Symbol"/>
              </a:rPr>
              <a:t> </a:t>
            </a:r>
            <a:r>
              <a:rPr lang="en-US" sz="2000" i="1" dirty="0">
                <a:latin typeface="+mn-lt"/>
                <a:cs typeface="Arial" pitchFamily="34" charset="0"/>
                <a:sym typeface="Symbol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, the modified Bessel function of the 2</a:t>
            </a:r>
            <a:r>
              <a:rPr lang="en-US" sz="2000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nd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kind is defined as: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714" y="3952240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dirty="0">
                <a:latin typeface="+mn-lt"/>
                <a:cs typeface="Arial" pitchFamily="34" charset="0"/>
                <a:sym typeface="Symbol"/>
              </a:rPr>
              <a:t> </a:t>
            </a:r>
            <a:r>
              <a:rPr lang="en-US" sz="2000" dirty="0">
                <a:latin typeface="+mn-lt"/>
                <a:cs typeface="Arial" pitchFamily="34" charset="0"/>
                <a:sym typeface="Symbol"/>
              </a:rPr>
              <a:t>= </a:t>
            </a:r>
            <a:r>
              <a:rPr lang="en-US" sz="2000" i="1" dirty="0">
                <a:latin typeface="+mn-lt"/>
                <a:cs typeface="Arial" pitchFamily="34" charset="0"/>
                <a:sym typeface="Symbol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(an integer):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240632"/>
            <a:ext cx="7772400" cy="990600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Relations Between Bessel and Modified Bessel Functions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-57484" y="18434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-57484" y="32912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94402"/>
              </p:ext>
            </p:extLst>
          </p:nvPr>
        </p:nvGraphicFramePr>
        <p:xfrm>
          <a:off x="982663" y="2940050"/>
          <a:ext cx="71056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670200" imgH="711000" progId="Equation.DSMT4">
                  <p:embed/>
                </p:oleObj>
              </mc:Choice>
              <mc:Fallback>
                <p:oleObj name="Equation" r:id="rId4" imgW="3670200" imgH="7110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940050"/>
                        <a:ext cx="7105650" cy="1371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1612" y="4628092"/>
            <a:ext cx="770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 added factors in front ensure that the functions are real.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" y="1883595"/>
            <a:ext cx="7447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modified Bessel functions are related to the regular Bessel functions as</a:t>
            </a:r>
          </a:p>
        </p:txBody>
      </p:sp>
      <p:graphicFrame>
        <p:nvGraphicFramePr>
          <p:cNvPr id="2" name="Object 7">
            <a:extLst>
              <a:ext uri="{FF2B5EF4-FFF2-40B4-BE49-F238E27FC236}">
                <a16:creationId xmlns:a16="http://schemas.microsoft.com/office/drawing/2014/main" id="{5D2BAB55-34C1-9E74-713B-4183F1B30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09760"/>
              </p:ext>
            </p:extLst>
          </p:nvPr>
        </p:nvGraphicFramePr>
        <p:xfrm>
          <a:off x="2171109" y="5848507"/>
          <a:ext cx="22653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473120" imgH="203040" progId="Equation.DSMT4">
                  <p:embed/>
                </p:oleObj>
              </mc:Choice>
              <mc:Fallback>
                <p:oleObj name="Equation" r:id="rId6" imgW="1473120" imgH="203040" progId="Equation.DSMT4">
                  <p:embed/>
                  <p:pic>
                    <p:nvPicPr>
                      <p:cNvPr id="132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109" y="5848507"/>
                        <a:ext cx="226536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5C9ACC8-D7DD-18FA-5906-96A8657084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14768"/>
              </p:ext>
            </p:extLst>
          </p:nvPr>
        </p:nvGraphicFramePr>
        <p:xfrm>
          <a:off x="4897817" y="5653881"/>
          <a:ext cx="17002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079280" imgH="507960" progId="Equation.DSMT4">
                  <p:embed/>
                </p:oleObj>
              </mc:Choice>
              <mc:Fallback>
                <p:oleObj name="Equation" r:id="rId8" imgW="10792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7817" y="5653881"/>
                        <a:ext cx="1700212" cy="800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Small Argument Approximations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368868" y="2157413"/>
          <a:ext cx="3706812" cy="30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917700" imgH="1562100" progId="Equation.DSMT4">
                  <p:embed/>
                </p:oleObj>
              </mc:Choice>
              <mc:Fallback>
                <p:oleObj name="Equation" r:id="rId4" imgW="1917700" imgH="15621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868" y="2157413"/>
                        <a:ext cx="3706812" cy="300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9281" y="1371600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small arguments we have: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680" y="0"/>
            <a:ext cx="7772400" cy="99060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Large Argument Approximations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372427"/>
              </p:ext>
            </p:extLst>
          </p:nvPr>
        </p:nvGraphicFramePr>
        <p:xfrm>
          <a:off x="2273021" y="2236056"/>
          <a:ext cx="3268662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574800" imgH="889000" progId="Equation.DSMT4">
                  <p:embed/>
                </p:oleObj>
              </mc:Choice>
              <mc:Fallback>
                <p:oleObj name="Equation" r:id="rId4" imgW="1574800" imgH="8890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021" y="2236056"/>
                        <a:ext cx="3268662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9281" y="1371600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large arguments we have: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9957" y="2522863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exponentially grows!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78550" y="3369326"/>
            <a:ext cx="239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exponentially decays!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935" y="221381"/>
            <a:ext cx="7772400" cy="115824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Plots of Modified Bessel Functions for Real Arguments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769" y="5999213"/>
            <a:ext cx="770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I</a:t>
            </a:r>
            <a:r>
              <a:rPr lang="en-US" sz="1800" i="1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n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 They are finite at </a:t>
            </a:r>
            <a:r>
              <a:rPr lang="en-US" sz="18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+mn-lt"/>
                <a:cs typeface="Arial" pitchFamily="34" charset="0"/>
              </a:rPr>
              <a:t> = 0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85524" y="1578059"/>
            <a:ext cx="6400800" cy="4261802"/>
            <a:chOff x="885524" y="1578059"/>
            <a:chExt cx="6400800" cy="4261802"/>
          </a:xfrm>
        </p:grpSpPr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46558" y="1578059"/>
              <a:ext cx="5638165" cy="414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85524" y="1623461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5044" y="5443621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2484" y="2649621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I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51684" y="3370981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I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40964" y="4092341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B050"/>
                  </a:solidFill>
                </a:rPr>
                <a:t>I</a:t>
              </a:r>
              <a:r>
                <a:rPr lang="en-US" baseline="-25000" dirty="0">
                  <a:solidFill>
                    <a:srgbClr val="00B050"/>
                  </a:solidFill>
                </a:rPr>
                <a:t>2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6801355"/>
                </p:ext>
              </p:extLst>
            </p:nvPr>
          </p:nvGraphicFramePr>
          <p:xfrm>
            <a:off x="4605491" y="5475307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5491" y="5475307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36" y="202131"/>
            <a:ext cx="7772400" cy="1158240"/>
          </a:xfrm>
        </p:spPr>
        <p:txBody>
          <a:bodyPr/>
          <a:lstStyle/>
          <a:p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Plots of Modified Bessel Functions for Real Arguments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FA9-4FCA-430D-8DDE-2AB99E67F81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53318" y="6123271"/>
            <a:ext cx="670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i="1" dirty="0" err="1">
                <a:solidFill>
                  <a:srgbClr val="0000FF"/>
                </a:solidFill>
                <a:latin typeface="+mn-lt"/>
                <a:cs typeface="Arial" pitchFamily="34" charset="0"/>
              </a:rPr>
              <a:t>K</a:t>
            </a:r>
            <a:r>
              <a:rPr lang="en-US" sz="1800" i="1" baseline="-25000" dirty="0" err="1">
                <a:solidFill>
                  <a:srgbClr val="0000FF"/>
                </a:solidFill>
                <a:latin typeface="+mn-lt"/>
                <a:cs typeface="Arial" pitchFamily="34" charset="0"/>
              </a:rPr>
              <a:t>n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functions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exponentially. The are infinite at </a:t>
            </a:r>
            <a:r>
              <a:rPr lang="en-US" sz="18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x</a:t>
            </a:r>
            <a:r>
              <a:rPr lang="en-US" sz="1800" dirty="0">
                <a:solidFill>
                  <a:srgbClr val="0000FF"/>
                </a:solidFill>
                <a:latin typeface="+mn-lt"/>
                <a:cs typeface="Arial" pitchFamily="34" charset="0"/>
              </a:rPr>
              <a:t> = 0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3650" y="1575334"/>
            <a:ext cx="6400800" cy="4216400"/>
            <a:chOff x="933650" y="1575334"/>
            <a:chExt cx="6400800" cy="4216400"/>
          </a:xfrm>
        </p:grpSpPr>
        <p:pic>
          <p:nvPicPr>
            <p:cNvPr id="1331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0880" y="1834732"/>
              <a:ext cx="5067300" cy="381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33650" y="1575334"/>
              <a:ext cx="1300480" cy="383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73170" y="5395494"/>
              <a:ext cx="5161280" cy="396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47490" y="421693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K</a:t>
              </a:r>
              <a:r>
                <a:rPr lang="en-US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60850" y="320093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</a:rPr>
                <a:t>K</a:t>
              </a:r>
              <a:r>
                <a:rPr lang="en-US" baseline="-25000" dirty="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33010" y="371909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00B050"/>
                  </a:solidFill>
                </a:rPr>
                <a:t>K</a:t>
              </a:r>
              <a:r>
                <a:rPr lang="en-US" baseline="-25000" dirty="0">
                  <a:solidFill>
                    <a:srgbClr val="00B050"/>
                  </a:solidFill>
                </a:rPr>
                <a:t>2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2463121"/>
                </p:ext>
              </p:extLst>
            </p:nvPr>
          </p:nvGraphicFramePr>
          <p:xfrm>
            <a:off x="4319052" y="5398188"/>
            <a:ext cx="26193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5" imgW="262318" imgH="289855" progId="Equation.DSMT4">
                    <p:embed/>
                  </p:oleObj>
                </mc:Choice>
                <mc:Fallback>
                  <p:oleObj name="Equation" r:id="rId5" imgW="262318" imgH="289855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9052" y="5398188"/>
                          <a:ext cx="261937" cy="290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524</Words>
  <Application>Microsoft Office PowerPoint</Application>
  <PresentationFormat>On-screen Show (4:3)</PresentationFormat>
  <Paragraphs>123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Modified Bessel Functions</vt:lpstr>
      <vt:lpstr>Modified Bessel Function of the First Kind</vt:lpstr>
      <vt:lpstr>Second Solution of  Modified Bessel Equation</vt:lpstr>
      <vt:lpstr>Relations Between Bessel and Modified Bessel Functions</vt:lpstr>
      <vt:lpstr>Small Argument Approximations</vt:lpstr>
      <vt:lpstr>Large Argument Approximations</vt:lpstr>
      <vt:lpstr>Plots of Modified Bessel Functions for Real Arguments</vt:lpstr>
      <vt:lpstr>Plots of Modified Bessel Functions for Real Arguments</vt:lpstr>
      <vt:lpstr>Recurrence Relations</vt:lpstr>
      <vt:lpstr>Wronskian</vt:lpstr>
      <vt:lpstr>Kelvin Functions</vt:lpstr>
      <vt:lpstr>Kelvin Functions (cont.)</vt:lpstr>
      <vt:lpstr>Kelvin Functions (cont.)</vt:lpstr>
      <vt:lpstr>Kelvin Functions (cont.)</vt:lpstr>
      <vt:lpstr>Kelvin Functions (cont.)</vt:lpstr>
      <vt:lpstr>Kelvin Functions (cont.)</vt:lpstr>
      <vt:lpstr>Kelvin Functions (cont.)</vt:lpstr>
      <vt:lpstr>Kelvin Functions (cont.)</vt:lpstr>
      <vt:lpstr>Kelvin Functions (cont.)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Wilton</dc:creator>
  <cp:lastModifiedBy>Jackson, David R</cp:lastModifiedBy>
  <cp:revision>125</cp:revision>
  <dcterms:created xsi:type="dcterms:W3CDTF">2007-10-05T21:31:04Z</dcterms:created>
  <dcterms:modified xsi:type="dcterms:W3CDTF">2023-11-21T02:33:55Z</dcterms:modified>
</cp:coreProperties>
</file>