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  <p:sldMasterId id="2147483667" r:id="rId2"/>
    <p:sldMasterId id="2147483715" r:id="rId3"/>
  </p:sldMasterIdLst>
  <p:notesMasterIdLst>
    <p:notesMasterId r:id="rId49"/>
  </p:notesMasterIdLst>
  <p:handoutMasterIdLst>
    <p:handoutMasterId r:id="rId50"/>
  </p:handoutMasterIdLst>
  <p:sldIdLst>
    <p:sldId id="333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68" r:id="rId21"/>
    <p:sldId id="358" r:id="rId22"/>
    <p:sldId id="359" r:id="rId23"/>
    <p:sldId id="360" r:id="rId24"/>
    <p:sldId id="365" r:id="rId25"/>
    <p:sldId id="369" r:id="rId26"/>
    <p:sldId id="367" r:id="rId27"/>
    <p:sldId id="370" r:id="rId28"/>
    <p:sldId id="434" r:id="rId29"/>
    <p:sldId id="435" r:id="rId30"/>
    <p:sldId id="436" r:id="rId31"/>
    <p:sldId id="437" r:id="rId32"/>
    <p:sldId id="438" r:id="rId33"/>
    <p:sldId id="439" r:id="rId34"/>
    <p:sldId id="440" r:id="rId35"/>
    <p:sldId id="441" r:id="rId36"/>
    <p:sldId id="442" r:id="rId37"/>
    <p:sldId id="443" r:id="rId38"/>
    <p:sldId id="444" r:id="rId39"/>
    <p:sldId id="377" r:id="rId40"/>
    <p:sldId id="378" r:id="rId41"/>
    <p:sldId id="380" r:id="rId42"/>
    <p:sldId id="381" r:id="rId43"/>
    <p:sldId id="382" r:id="rId44"/>
    <p:sldId id="429" r:id="rId45"/>
    <p:sldId id="430" r:id="rId46"/>
    <p:sldId id="433" r:id="rId47"/>
    <p:sldId id="431" r:id="rId4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0000FF"/>
    <a:srgbClr val="CC00CC"/>
    <a:srgbClr val="66FFFF"/>
    <a:srgbClr val="FF99FF"/>
    <a:srgbClr val="33CC33"/>
    <a:srgbClr val="FF9933"/>
    <a:srgbClr val="0000CC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2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9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emf"/><Relationship Id="rId4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3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4" Type="http://schemas.openxmlformats.org/officeDocument/2006/relationships/image" Target="../media/image9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7" Type="http://schemas.openxmlformats.org/officeDocument/2006/relationships/image" Target="../media/image120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1.wmf"/><Relationship Id="rId1" Type="http://schemas.openxmlformats.org/officeDocument/2006/relationships/image" Target="../media/image11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11" Type="http://schemas.openxmlformats.org/officeDocument/2006/relationships/image" Target="../media/image138.wmf"/><Relationship Id="rId5" Type="http://schemas.openxmlformats.org/officeDocument/2006/relationships/image" Target="../media/image132.wmf"/><Relationship Id="rId10" Type="http://schemas.openxmlformats.org/officeDocument/2006/relationships/image" Target="../media/image137.wmf"/><Relationship Id="rId4" Type="http://schemas.openxmlformats.org/officeDocument/2006/relationships/image" Target="../media/image131.wmf"/><Relationship Id="rId9" Type="http://schemas.openxmlformats.org/officeDocument/2006/relationships/image" Target="../media/image136.e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5" Type="http://schemas.openxmlformats.org/officeDocument/2006/relationships/image" Target="../media/image150.wmf"/><Relationship Id="rId4" Type="http://schemas.openxmlformats.org/officeDocument/2006/relationships/image" Target="../media/image149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2.wmf"/><Relationship Id="rId1" Type="http://schemas.openxmlformats.org/officeDocument/2006/relationships/image" Target="../media/image151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3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6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6CF69141-4C23-45DD-B442-D86C14FB43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5C1E6B0-F7DB-44E2-8D12-BD83E5FEB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D0571-87ED-4D93-A9C7-5CF57364301B}" type="slidenum">
              <a:rPr lang="en-US"/>
              <a:pPr/>
              <a:t>1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93789-FF85-4DA2-A604-60678777DE3B}" type="slidenum">
              <a:rPr lang="en-US"/>
              <a:pPr/>
              <a:t>11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EC9B6-219A-409E-9A94-AD35C7EC8419}" type="slidenum">
              <a:rPr lang="en-US"/>
              <a:pPr/>
              <a:t>12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5D7BE-F088-4ACF-8617-CA0E5EF0FD00}" type="slidenum">
              <a:rPr lang="en-US"/>
              <a:pPr/>
              <a:t>13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5A198-CF4A-4BAD-B4A7-211FF7E1FF20}" type="slidenum">
              <a:rPr lang="en-US"/>
              <a:pPr/>
              <a:t>14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EA4002-9A34-4889-8BB7-D9372E5A7AF3}" type="slidenum">
              <a:rPr lang="en-US"/>
              <a:pPr/>
              <a:t>15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DDCFF-6FE4-4E1E-8749-A9903D1C5F2F}" type="slidenum">
              <a:rPr lang="en-US"/>
              <a:pPr/>
              <a:t>16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0A524-FE04-44D6-B0B9-33654C36E476}" type="slidenum">
              <a:rPr lang="en-US"/>
              <a:pPr/>
              <a:t>17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2D969-55A1-4C13-85B0-CA3E932B6DF8}" type="slidenum">
              <a:rPr lang="en-US"/>
              <a:pPr/>
              <a:t>18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21704-9CA9-4034-AE3B-BF8F0909EEFC}" type="slidenum">
              <a:rPr lang="en-US"/>
              <a:pPr/>
              <a:t>19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09715-FB4C-4611-90CE-0DDF64C3D7E2}" type="slidenum">
              <a:rPr lang="en-US"/>
              <a:pPr/>
              <a:t>20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7DA53-2EF4-4004-962C-925915C82DE0}" type="slidenum">
              <a:rPr lang="en-US"/>
              <a:pPr/>
              <a:t>21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7052F-4C33-41CE-9FC1-CE2C9A6F475F}" type="slidenum">
              <a:rPr lang="en-US"/>
              <a:pPr/>
              <a:t>22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5086B-B94D-4099-810A-F2B240926710}" type="slidenum">
              <a:rPr lang="en-US"/>
              <a:pPr/>
              <a:t>23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4A22F-E2CC-4A2A-BEFF-CACAEEBF053F}" type="slidenum">
              <a:rPr lang="en-US"/>
              <a:pPr/>
              <a:t>24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F025D-B9DB-408E-929B-1939A7179C84}" type="slidenum">
              <a:rPr lang="en-US"/>
              <a:pPr/>
              <a:t>25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BF1B7-4018-49AB-93B1-21DCA42BBAD7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3172C-F62F-4AD9-AEB7-417895784486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5E200-9D91-4995-A568-D484CE198E70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8FC03-BF04-46E4-AFDC-28E750A2825C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2C15E-4F52-49E6-840C-53314FB2B4C6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5FFA8-4CEC-4CEF-A7F4-1518B2A42EFE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B3805-E9E9-4BAF-A5FF-4F0A2C7A198F}" type="slidenum">
              <a:rPr lang="en-US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F05F6-6236-425E-B470-3F6F6C9F6B92}" type="slidenum">
              <a:rPr lang="en-US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E0692-1E09-4C17-A62F-A274066B52CB}" type="slidenum">
              <a:rPr lang="en-US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7E2D1-F5C7-45B1-B1CF-088BC49DF6D1}" type="slidenum">
              <a:rPr lang="en-US">
                <a:solidFill>
                  <a:prstClr val="black"/>
                </a:solidFill>
              </a:rPr>
              <a:pPr/>
              <a:t>37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4FCA8-B418-4526-9510-0613B96214D4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5893F-FB5A-49EA-86DB-AEE7F3961916}" type="slidenum">
              <a:rPr lang="en-US">
                <a:solidFill>
                  <a:prstClr val="black"/>
                </a:solidFill>
              </a:rPr>
              <a:pPr/>
              <a:t>39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9DE28-B8C9-4FB8-A1CB-9F900A05DD96}" type="slidenum">
              <a:rPr lang="en-US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557ACC-9ECB-43A5-9D20-B92FA3E90669}" type="slidenum">
              <a:rPr lang="en-US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180BA-DDDF-46B8-8D05-89C518482533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 b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AA5D1DA-7CC6-47AC-BFCB-C11CA1855D0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448C-6484-4EAC-8027-06AA545557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25A75-598A-4C6D-A980-223966DE83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9CE39-EFF9-4F52-8BB3-83DC49C87D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4F583-0CC1-438F-A2E4-BF2CBDBC2E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43D2B-672A-456E-A8A3-62F3513AC5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DBE9-E995-40D6-B1DB-53CB243CD0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23D4C-E968-4FAD-A061-33063D5974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611BA-B03B-4110-9C5A-D50AC978C93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BEFB3-B4CA-4BBB-A410-4CE0A8AD20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DC61-D476-47B8-88ED-A3C1F80CD2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16110C9C-1AEA-4819-9FB3-49FB2509D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118A6B1-E5CD-4CE1-8D44-16BCED5B20E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2.wmf"/><Relationship Id="rId10" Type="http://schemas.openxmlformats.org/officeDocument/2006/relationships/image" Target="../media/image35.e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4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54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5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8.emf"/><Relationship Id="rId18" Type="http://schemas.openxmlformats.org/officeDocument/2006/relationships/oleObject" Target="../embeddings/oleObject78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81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7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13" Type="http://schemas.openxmlformats.org/officeDocument/2006/relationships/image" Target="../media/image86.wmf"/><Relationship Id="rId18" Type="http://schemas.openxmlformats.org/officeDocument/2006/relationships/oleObject" Target="../embeddings/oleObject86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3.bin"/><Relationship Id="rId17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5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5" Type="http://schemas.openxmlformats.org/officeDocument/2006/relationships/image" Target="../media/image87.wmf"/><Relationship Id="rId10" Type="http://schemas.openxmlformats.org/officeDocument/2006/relationships/oleObject" Target="../embeddings/oleObject82.bin"/><Relationship Id="rId19" Type="http://schemas.openxmlformats.org/officeDocument/2006/relationships/image" Target="../media/image89.wmf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8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65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64.wmf"/><Relationship Id="rId5" Type="http://schemas.openxmlformats.org/officeDocument/2006/relationships/image" Target="../media/image90.wmf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9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2/TE11.gi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5" Type="http://schemas.openxmlformats.org/officeDocument/2006/relationships/hyperlink" Target="http://upload.wikimedia.org/wikipedia/commons/2/26/TE10.gif" TargetMode="External"/><Relationship Id="rId4" Type="http://schemas.openxmlformats.org/officeDocument/2006/relationships/image" Target="../media/image9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9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0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8.bin"/><Relationship Id="rId5" Type="http://schemas.openxmlformats.org/officeDocument/2006/relationships/image" Target="../media/image100.wmf"/><Relationship Id="rId4" Type="http://schemas.openxmlformats.org/officeDocument/2006/relationships/oleObject" Target="../embeddings/oleObject9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9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0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103.wmf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10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10" Type="http://schemas.openxmlformats.org/officeDocument/2006/relationships/image" Target="../media/image11.e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0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04.bin"/><Relationship Id="rId5" Type="http://schemas.openxmlformats.org/officeDocument/2006/relationships/image" Target="../media/image106.wmf"/><Relationship Id="rId4" Type="http://schemas.openxmlformats.org/officeDocument/2006/relationships/oleObject" Target="../embeddings/oleObject103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110.wmf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0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9.bin"/><Relationship Id="rId5" Type="http://schemas.openxmlformats.org/officeDocument/2006/relationships/image" Target="../media/image112.wmf"/><Relationship Id="rId4" Type="http://schemas.openxmlformats.org/officeDocument/2006/relationships/oleObject" Target="../embeddings/oleObject10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118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15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1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6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117.wmf"/><Relationship Id="rId5" Type="http://schemas.openxmlformats.org/officeDocument/2006/relationships/image" Target="../media/image114.wmf"/><Relationship Id="rId15" Type="http://schemas.openxmlformats.org/officeDocument/2006/relationships/image" Target="../media/image119.w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116.wmf"/><Relationship Id="rId14" Type="http://schemas.openxmlformats.org/officeDocument/2006/relationships/oleObject" Target="../embeddings/oleObject11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18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1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122.wmf"/><Relationship Id="rId4" Type="http://schemas.openxmlformats.org/officeDocument/2006/relationships/oleObject" Target="../embeddings/oleObject11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13" Type="http://schemas.openxmlformats.org/officeDocument/2006/relationships/image" Target="../media/image127.wmf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24.wmf"/><Relationship Id="rId12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21.bin"/><Relationship Id="rId11" Type="http://schemas.openxmlformats.org/officeDocument/2006/relationships/image" Target="../media/image126.wmf"/><Relationship Id="rId5" Type="http://schemas.openxmlformats.org/officeDocument/2006/relationships/image" Target="../media/image123.wmf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20.bin"/><Relationship Id="rId9" Type="http://schemas.openxmlformats.org/officeDocument/2006/relationships/image" Target="../media/image125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32.bin"/><Relationship Id="rId3" Type="http://schemas.openxmlformats.org/officeDocument/2006/relationships/notesSlide" Target="../notesSlides/notesSlide37.xml"/><Relationship Id="rId21" Type="http://schemas.openxmlformats.org/officeDocument/2006/relationships/image" Target="../media/image136.emf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134.wmf"/><Relationship Id="rId25" Type="http://schemas.openxmlformats.org/officeDocument/2006/relationships/image" Target="../media/image138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3.bin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31.wmf"/><Relationship Id="rId24" Type="http://schemas.openxmlformats.org/officeDocument/2006/relationships/oleObject" Target="../embeddings/oleObject135.bin"/><Relationship Id="rId5" Type="http://schemas.openxmlformats.org/officeDocument/2006/relationships/image" Target="../media/image128.wmf"/><Relationship Id="rId15" Type="http://schemas.openxmlformats.org/officeDocument/2006/relationships/image" Target="../media/image133.wmf"/><Relationship Id="rId23" Type="http://schemas.openxmlformats.org/officeDocument/2006/relationships/image" Target="../media/image137.wmf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135.wmf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30.bin"/><Relationship Id="rId22" Type="http://schemas.openxmlformats.org/officeDocument/2006/relationships/oleObject" Target="../embeddings/oleObject134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40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37.bin"/><Relationship Id="rId5" Type="http://schemas.openxmlformats.org/officeDocument/2006/relationships/image" Target="../media/image139.wmf"/><Relationship Id="rId4" Type="http://schemas.openxmlformats.org/officeDocument/2006/relationships/oleObject" Target="../embeddings/oleObject136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13" Type="http://schemas.openxmlformats.org/officeDocument/2006/relationships/image" Target="../media/image145.wmf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42.wmf"/><Relationship Id="rId12" Type="http://schemas.openxmlformats.org/officeDocument/2006/relationships/oleObject" Target="../embeddings/oleObject14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39.bin"/><Relationship Id="rId11" Type="http://schemas.openxmlformats.org/officeDocument/2006/relationships/image" Target="../media/image144.wmf"/><Relationship Id="rId5" Type="http://schemas.openxmlformats.org/officeDocument/2006/relationships/image" Target="../media/image141.wmf"/><Relationship Id="rId10" Type="http://schemas.openxmlformats.org/officeDocument/2006/relationships/oleObject" Target="../embeddings/oleObject141.bin"/><Relationship Id="rId4" Type="http://schemas.openxmlformats.org/officeDocument/2006/relationships/oleObject" Target="../embeddings/oleObject138.bin"/><Relationship Id="rId9" Type="http://schemas.openxmlformats.org/officeDocument/2006/relationships/image" Target="../media/image14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wmf"/><Relationship Id="rId12" Type="http://schemas.openxmlformats.org/officeDocument/2006/relationships/image" Target="../media/image11.e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image" Target="../media/image150.wmf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47.wmf"/><Relationship Id="rId12" Type="http://schemas.openxmlformats.org/officeDocument/2006/relationships/oleObject" Target="../embeddings/oleObject14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49.wmf"/><Relationship Id="rId5" Type="http://schemas.openxmlformats.org/officeDocument/2006/relationships/image" Target="../media/image146.wmf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14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52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49.bin"/><Relationship Id="rId5" Type="http://schemas.openxmlformats.org/officeDocument/2006/relationships/image" Target="../media/image151.wmf"/><Relationship Id="rId4" Type="http://schemas.openxmlformats.org/officeDocument/2006/relationships/oleObject" Target="../embeddings/oleObject14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153.wmf"/><Relationship Id="rId4" Type="http://schemas.openxmlformats.org/officeDocument/2006/relationships/oleObject" Target="../embeddings/oleObject15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55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52.bin"/><Relationship Id="rId5" Type="http://schemas.openxmlformats.org/officeDocument/2006/relationships/image" Target="../media/image154.wmf"/><Relationship Id="rId4" Type="http://schemas.openxmlformats.org/officeDocument/2006/relationships/oleObject" Target="../embeddings/oleObject15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156.wmf"/><Relationship Id="rId4" Type="http://schemas.openxmlformats.org/officeDocument/2006/relationships/oleObject" Target="../embeddings/oleObject153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157.wmf"/><Relationship Id="rId4" Type="http://schemas.openxmlformats.org/officeDocument/2006/relationships/oleObject" Target="../embeddings/oleObject15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10" Type="http://schemas.openxmlformats.org/officeDocument/2006/relationships/image" Target="../media/image11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9.xml"/><Relationship Id="rId16" Type="http://schemas.openxmlformats.org/officeDocument/2006/relationships/image" Target="../media/image28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13857" y="5845628"/>
            <a:ext cx="489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 </a:t>
            </a:r>
            <a:r>
              <a:rPr lang="en-US" i="1" dirty="0">
                <a:solidFill>
                  <a:schemeClr val="bg2"/>
                </a:solidFill>
                <a:latin typeface="+mn-lt"/>
              </a:rPr>
              <a:t>j </a:t>
            </a:r>
            <a:r>
              <a:rPr lang="en-US" dirty="0">
                <a:solidFill>
                  <a:schemeClr val="bg2"/>
                </a:solidFill>
              </a:rPr>
              <a:t>is used in this set of notes instead of </a:t>
            </a:r>
            <a:r>
              <a:rPr lang="en-US" i="1" dirty="0" err="1">
                <a:solidFill>
                  <a:schemeClr val="bg2"/>
                </a:solidFill>
                <a:latin typeface="+mn-lt"/>
              </a:rPr>
              <a:t>i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394267" y="428444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306253" y="2068649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778599" y="1487624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262992" y="3150499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22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968829" y="3880522"/>
            <a:ext cx="75111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Applications of Bessel Functions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484641" y="1030651"/>
            <a:ext cx="366281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At low frequency (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&lt;&lt; </a:t>
            </a:r>
            <a:r>
              <a:rPr lang="en-US" sz="2000" i="1" dirty="0">
                <a:solidFill>
                  <a:schemeClr val="bg1"/>
                </a:solidFill>
                <a:latin typeface="+mn-lt"/>
                <a:sym typeface="Symbol"/>
              </a:rPr>
              <a:t>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):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55685" name="Object 7"/>
          <p:cNvGraphicFramePr>
            <a:graphicFrameLocks noChangeAspect="1"/>
          </p:cNvGraphicFramePr>
          <p:nvPr/>
        </p:nvGraphicFramePr>
        <p:xfrm>
          <a:off x="1493384" y="1771650"/>
          <a:ext cx="1587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4" imgW="838200" imgH="469900" progId="Equation.DSMT4">
                  <p:embed/>
                </p:oleObj>
              </mc:Choice>
              <mc:Fallback>
                <p:oleObj name="Equation" r:id="rId4" imgW="838200" imgH="4699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384" y="1771650"/>
                        <a:ext cx="1587500" cy="876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69698" y="4840651"/>
            <a:ext cx="10502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37041" y="3229565"/>
            <a:ext cx="366281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At high frequency (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&gt;&gt; </a:t>
            </a:r>
            <a:r>
              <a:rPr lang="en-US" sz="2000" i="1" dirty="0">
                <a:solidFill>
                  <a:schemeClr val="bg1"/>
                </a:solidFill>
                <a:latin typeface="+mn-lt"/>
                <a:sym typeface="Symbol"/>
              </a:rPr>
              <a:t></a:t>
            </a:r>
            <a:r>
              <a:rPr lang="en-US" sz="2000" dirty="0">
                <a:solidFill>
                  <a:schemeClr val="bg1"/>
                </a:solidFill>
                <a:sym typeface="Symbol"/>
              </a:rPr>
              <a:t>):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71044" name="Object 7"/>
          <p:cNvGraphicFramePr>
            <a:graphicFrameLocks noChangeAspect="1"/>
          </p:cNvGraphicFramePr>
          <p:nvPr/>
        </p:nvGraphicFramePr>
        <p:xfrm>
          <a:off x="1762806" y="3780292"/>
          <a:ext cx="11795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6" imgW="622030" imgH="393529" progId="Equation.DSMT4">
                  <p:embed/>
                </p:oleObj>
              </mc:Choice>
              <mc:Fallback>
                <p:oleObj name="Equation" r:id="rId6" imgW="622030" imgH="393529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806" y="3780292"/>
                        <a:ext cx="1179512" cy="733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45" name="Object 7"/>
          <p:cNvGraphicFramePr>
            <a:graphicFrameLocks noChangeAspect="1"/>
          </p:cNvGraphicFramePr>
          <p:nvPr/>
        </p:nvGraphicFramePr>
        <p:xfrm>
          <a:off x="1749425" y="5292725"/>
          <a:ext cx="53213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8" imgW="2806700" imgH="711200" progId="Equation.DSMT4">
                  <p:embed/>
                </p:oleObj>
              </mc:Choice>
              <mc:Fallback>
                <p:oleObj name="Equation" r:id="rId8" imgW="2806700" imgH="7112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5292725"/>
                        <a:ext cx="5321300" cy="1325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61490" y="2077620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(ECE 3318)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87398" y="3982907"/>
            <a:ext cx="12554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(ECE 6340)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21376" y="1679150"/>
            <a:ext cx="3173477" cy="24140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72339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Waveguide</a:t>
            </a:r>
          </a:p>
        </p:txBody>
      </p:sp>
      <p:grpSp>
        <p:nvGrpSpPr>
          <p:cNvPr id="285713" name="Group 17"/>
          <p:cNvGrpSpPr>
            <a:grpSpLocks/>
          </p:cNvGrpSpPr>
          <p:nvPr/>
        </p:nvGrpSpPr>
        <p:grpSpPr bwMode="auto">
          <a:xfrm>
            <a:off x="1147763" y="2234450"/>
            <a:ext cx="3060700" cy="2108203"/>
            <a:chOff x="723" y="1228"/>
            <a:chExt cx="1928" cy="1328"/>
          </a:xfrm>
        </p:grpSpPr>
        <p:sp>
          <p:nvSpPr>
            <p:cNvPr id="285703" name="AutoShape 7"/>
            <p:cNvSpPr>
              <a:spLocks noChangeArrowheads="1"/>
            </p:cNvSpPr>
            <p:nvPr/>
          </p:nvSpPr>
          <p:spPr bwMode="auto">
            <a:xfrm rot="13933154">
              <a:off x="1645" y="852"/>
              <a:ext cx="629" cy="1382"/>
            </a:xfrm>
            <a:prstGeom prst="can">
              <a:avLst>
                <a:gd name="adj" fmla="val 54928"/>
              </a:avLst>
            </a:prstGeom>
            <a:gradFill rotWithShape="0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5000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4" name="Line 8"/>
            <p:cNvSpPr>
              <a:spLocks noChangeShapeType="1"/>
            </p:cNvSpPr>
            <p:nvPr/>
          </p:nvSpPr>
          <p:spPr bwMode="auto">
            <a:xfrm flipH="1">
              <a:off x="953" y="1883"/>
              <a:ext cx="561" cy="47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05" name="Line 9"/>
            <p:cNvSpPr>
              <a:spLocks noChangeShapeType="1"/>
            </p:cNvSpPr>
            <p:nvPr/>
          </p:nvSpPr>
          <p:spPr bwMode="auto">
            <a:xfrm flipH="1" flipV="1">
              <a:off x="1477" y="1612"/>
              <a:ext cx="38" cy="2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706" name="Text Box 10"/>
            <p:cNvSpPr txBox="1">
              <a:spLocks noChangeArrowheads="1"/>
            </p:cNvSpPr>
            <p:nvPr/>
          </p:nvSpPr>
          <p:spPr bwMode="auto">
            <a:xfrm>
              <a:off x="1218" y="1288"/>
              <a:ext cx="23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a </a:t>
              </a:r>
            </a:p>
          </p:txBody>
        </p:sp>
        <p:sp>
          <p:nvSpPr>
            <p:cNvPr id="285707" name="Text Box 11"/>
            <p:cNvSpPr txBox="1">
              <a:spLocks noChangeArrowheads="1"/>
            </p:cNvSpPr>
            <p:nvPr/>
          </p:nvSpPr>
          <p:spPr bwMode="auto">
            <a:xfrm>
              <a:off x="723" y="2306"/>
              <a:ext cx="2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 </a:t>
              </a:r>
            </a:p>
          </p:txBody>
        </p:sp>
      </p:grpSp>
      <p:sp>
        <p:nvSpPr>
          <p:cNvPr id="285708" name="Text Box 12"/>
          <p:cNvSpPr txBox="1">
            <a:spLocks noChangeArrowheads="1"/>
          </p:cNvSpPr>
          <p:nvPr/>
        </p:nvSpPr>
        <p:spPr bwMode="auto">
          <a:xfrm>
            <a:off x="5427663" y="2234450"/>
            <a:ext cx="16351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TM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400" dirty="0">
                <a:solidFill>
                  <a:schemeClr val="bg1"/>
                </a:solidFill>
              </a:rPr>
              <a:t> mode:</a:t>
            </a:r>
          </a:p>
        </p:txBody>
      </p:sp>
      <p:graphicFrame>
        <p:nvGraphicFramePr>
          <p:cNvPr id="285709" name="Object 13"/>
          <p:cNvGraphicFramePr>
            <a:graphicFrameLocks noChangeAspect="1"/>
          </p:cNvGraphicFramePr>
          <p:nvPr/>
        </p:nvGraphicFramePr>
        <p:xfrm>
          <a:off x="5304746" y="2718743"/>
          <a:ext cx="1956026" cy="515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4" imgW="965200" imgH="254000" progId="Equation.DSMT4">
                  <p:embed/>
                </p:oleObj>
              </mc:Choice>
              <mc:Fallback>
                <p:oleObj name="Equation" r:id="rId4" imgW="965200" imgH="2540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4746" y="2718743"/>
                        <a:ext cx="1956026" cy="515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676483"/>
              </p:ext>
            </p:extLst>
          </p:nvPr>
        </p:nvGraphicFramePr>
        <p:xfrm>
          <a:off x="2273301" y="4656774"/>
          <a:ext cx="4116613" cy="109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6" imgW="1917700" imgH="508000" progId="Equation.DSMT4">
                  <p:embed/>
                </p:oleObj>
              </mc:Choice>
              <mc:Fallback>
                <p:oleObj name="Equation" r:id="rId6" imgW="1917700" imgH="5080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1" y="4656774"/>
                        <a:ext cx="4116613" cy="1090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296754"/>
              </p:ext>
            </p:extLst>
          </p:nvPr>
        </p:nvGraphicFramePr>
        <p:xfrm>
          <a:off x="3708624" y="5967361"/>
          <a:ext cx="1245965" cy="414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8" imgW="761669" imgH="253890" progId="Equation.DSMT4">
                  <p:embed/>
                </p:oleObj>
              </mc:Choice>
              <mc:Fallback>
                <p:oleObj name="Equation" r:id="rId8" imgW="761669" imgH="25389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624" y="5967361"/>
                        <a:ext cx="1245965" cy="414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432484" y="3136620"/>
            <a:ext cx="42832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  <a:sym typeface="Symbol"/>
              </a:rPr>
              <a:t></a:t>
            </a:r>
            <a:r>
              <a:rPr lang="en-US" sz="2000" i="1" baseline="-25000" dirty="0">
                <a:solidFill>
                  <a:schemeClr val="bg2"/>
                </a:solidFill>
                <a:latin typeface="Times New Roman" pitchFamily="18" charset="0"/>
                <a:sym typeface="Symbol"/>
              </a:rPr>
              <a:t>r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33576" y="733175"/>
            <a:ext cx="5338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waveguide is homogeneously filled,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so we have independent TE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and TM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modes.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92729" y="3890433"/>
            <a:ext cx="5025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2"/>
                </a:solidFill>
              </a:rPr>
              <a:t>Note:</a:t>
            </a:r>
            <a:r>
              <a:rPr lang="en-US" sz="1400" dirty="0">
                <a:solidFill>
                  <a:schemeClr val="bg2"/>
                </a:solidFill>
              </a:rPr>
              <a:t> The relative permittivity could be complex (due to loss).</a:t>
            </a:r>
          </a:p>
        </p:txBody>
      </p:sp>
      <p:graphicFrame>
        <p:nvGraphicFramePr>
          <p:cNvPr id="285796" name="Object 100"/>
          <p:cNvGraphicFramePr>
            <a:graphicFrameLocks noChangeAspect="1"/>
          </p:cNvGraphicFramePr>
          <p:nvPr/>
        </p:nvGraphicFramePr>
        <p:xfrm>
          <a:off x="3540577" y="3110592"/>
          <a:ext cx="984771" cy="4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0" imgW="647419" imgH="266584" progId="Equation.DSMT4">
                  <p:embed/>
                </p:oleObj>
              </mc:Choice>
              <mc:Fallback>
                <p:oleObj name="Equation" r:id="rId10" imgW="647419" imgH="266584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577" y="3110592"/>
                        <a:ext cx="984771" cy="405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1247073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sp>
        <p:nvSpPr>
          <p:cNvPr id="286728" name="Text Box 8"/>
          <p:cNvSpPr txBox="1">
            <a:spLocks noChangeArrowheads="1"/>
          </p:cNvSpPr>
          <p:nvPr/>
        </p:nvSpPr>
        <p:spPr bwMode="auto">
          <a:xfrm>
            <a:off x="760413" y="1439738"/>
            <a:ext cx="1752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(1) </a:t>
            </a:r>
            <a:r>
              <a:rPr lang="en-US" sz="2400" i="1">
                <a:solidFill>
                  <a:schemeClr val="hlink"/>
                </a:solidFill>
                <a:sym typeface="Symbol" pitchFamily="18" charset="2"/>
              </a:rPr>
              <a:t></a:t>
            </a:r>
            <a:r>
              <a:rPr lang="en-US" sz="2000">
                <a:solidFill>
                  <a:schemeClr val="hlink"/>
                </a:solidFill>
                <a:sym typeface="Symbol" pitchFamily="18" charset="2"/>
              </a:rPr>
              <a:t> variation</a:t>
            </a:r>
          </a:p>
        </p:txBody>
      </p:sp>
      <p:graphicFrame>
        <p:nvGraphicFramePr>
          <p:cNvPr id="286732" name="Object 12"/>
          <p:cNvGraphicFramePr>
            <a:graphicFrameLocks noChangeAspect="1"/>
          </p:cNvGraphicFramePr>
          <p:nvPr/>
        </p:nvGraphicFramePr>
        <p:xfrm>
          <a:off x="2686050" y="1458788"/>
          <a:ext cx="17526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4" imgW="698197" imgH="203112" progId="Equation.DSMT4">
                  <p:embed/>
                </p:oleObj>
              </mc:Choice>
              <mc:Fallback>
                <p:oleObj name="Equation" r:id="rId4" imgW="698197" imgH="203112" progId="Equation.DSMT4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1458788"/>
                        <a:ext cx="175260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33" name="Object 13"/>
          <p:cNvGraphicFramePr>
            <a:graphicFrameLocks noChangeAspect="1"/>
          </p:cNvGraphicFramePr>
          <p:nvPr/>
        </p:nvGraphicFramePr>
        <p:xfrm>
          <a:off x="1609944" y="2228506"/>
          <a:ext cx="3890109" cy="471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6" imgW="1676400" imgH="203200" progId="Equation.DSMT4">
                  <p:embed/>
                </p:oleObj>
              </mc:Choice>
              <mc:Fallback>
                <p:oleObj name="Equation" r:id="rId6" imgW="1676400" imgH="203200" progId="Equation.DSMT4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944" y="2228506"/>
                        <a:ext cx="3890109" cy="4713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34" name="Text Box 14"/>
          <p:cNvSpPr txBox="1">
            <a:spLocks noChangeArrowheads="1"/>
          </p:cNvSpPr>
          <p:nvPr/>
        </p:nvSpPr>
        <p:spPr bwMode="auto">
          <a:xfrm>
            <a:off x="873125" y="4121150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Choose </a:t>
            </a:r>
          </a:p>
        </p:txBody>
      </p:sp>
      <p:sp>
        <p:nvSpPr>
          <p:cNvPr id="286735" name="Text Box 15"/>
          <p:cNvSpPr txBox="1">
            <a:spLocks noChangeArrowheads="1"/>
          </p:cNvSpPr>
          <p:nvPr/>
        </p:nvSpPr>
        <p:spPr bwMode="auto">
          <a:xfrm>
            <a:off x="5721350" y="2249363"/>
            <a:ext cx="287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(uniqueness of solution)</a:t>
            </a:r>
          </a:p>
        </p:txBody>
      </p:sp>
      <p:graphicFrame>
        <p:nvGraphicFramePr>
          <p:cNvPr id="2867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969773"/>
              </p:ext>
            </p:extLst>
          </p:nvPr>
        </p:nvGraphicFramePr>
        <p:xfrm>
          <a:off x="1968500" y="4087908"/>
          <a:ext cx="12192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8" imgW="507780" imgH="203112" progId="Equation.DSMT4">
                  <p:embed/>
                </p:oleObj>
              </mc:Choice>
              <mc:Fallback>
                <p:oleObj name="Equation" r:id="rId8" imgW="507780" imgH="203112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4087908"/>
                        <a:ext cx="12192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402587"/>
              </p:ext>
            </p:extLst>
          </p:nvPr>
        </p:nvGraphicFramePr>
        <p:xfrm>
          <a:off x="3098123" y="2942891"/>
          <a:ext cx="918707" cy="360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10" imgW="355446" imgH="139639" progId="Equation.DSMT4">
                  <p:embed/>
                </p:oleObj>
              </mc:Choice>
              <mc:Fallback>
                <p:oleObj name="Equation" r:id="rId10" imgW="355446" imgH="139639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123" y="2942891"/>
                        <a:ext cx="918707" cy="360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38" name="AutoShape 18"/>
          <p:cNvSpPr>
            <a:spLocks noChangeArrowheads="1"/>
          </p:cNvSpPr>
          <p:nvPr/>
        </p:nvSpPr>
        <p:spPr bwMode="auto">
          <a:xfrm>
            <a:off x="2432050" y="2944688"/>
            <a:ext cx="438150" cy="285750"/>
          </a:xfrm>
          <a:prstGeom prst="rightArrow">
            <a:avLst>
              <a:gd name="adj1" fmla="val 50000"/>
              <a:gd name="adj2" fmla="val 38333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6739" name="Object 19"/>
          <p:cNvGraphicFramePr>
            <a:graphicFrameLocks noChangeAspect="1"/>
          </p:cNvGraphicFramePr>
          <p:nvPr/>
        </p:nvGraphicFramePr>
        <p:xfrm>
          <a:off x="2292350" y="4806950"/>
          <a:ext cx="440531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12" imgW="1816100" imgH="508000" progId="Equation.DSMT4">
                  <p:embed/>
                </p:oleObj>
              </mc:Choice>
              <mc:Fallback>
                <p:oleObj name="Equation" r:id="rId12" imgW="1816100" imgH="508000" progId="Equation.DSMT4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4806950"/>
                        <a:ext cx="4405313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62" name="Rectangle 18"/>
          <p:cNvSpPr>
            <a:spLocks noChangeArrowheads="1"/>
          </p:cNvSpPr>
          <p:nvPr/>
        </p:nvSpPr>
        <p:spPr bwMode="auto">
          <a:xfrm>
            <a:off x="1868488" y="3482975"/>
            <a:ext cx="5022850" cy="11541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671513" y="1301750"/>
            <a:ext cx="56575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(2) The field should be </a:t>
            </a:r>
            <a:r>
              <a:rPr lang="en-US" sz="2000" u="sng" dirty="0">
                <a:solidFill>
                  <a:schemeClr val="hlink"/>
                </a:solidFill>
              </a:rPr>
              <a:t>finite</a:t>
            </a:r>
            <a:r>
              <a:rPr lang="en-US" sz="2000" dirty="0">
                <a:solidFill>
                  <a:schemeClr val="hlink"/>
                </a:solidFill>
              </a:rPr>
              <a:t> on the </a:t>
            </a:r>
            <a:r>
              <a:rPr lang="en-US" sz="2400" i="1" dirty="0">
                <a:solidFill>
                  <a:schemeClr val="hlink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chemeClr val="hlink"/>
                </a:solidFill>
              </a:rPr>
              <a:t> axis (</a:t>
            </a:r>
            <a:r>
              <a:rPr lang="en-US" sz="2000" i="1" dirty="0">
                <a:solidFill>
                  <a:schemeClr val="hlink"/>
                </a:solidFill>
                <a:latin typeface="+mn-lt"/>
                <a:sym typeface="Symbol" panose="05050102010706020507" pitchFamily="18" charset="2"/>
              </a:rPr>
              <a:t></a:t>
            </a:r>
            <a:r>
              <a:rPr lang="en-US" sz="2000" dirty="0">
                <a:solidFill>
                  <a:schemeClr val="hlink"/>
                </a:solidFill>
                <a:latin typeface="+mn-lt"/>
                <a:sym typeface="Symbol" panose="05050102010706020507" pitchFamily="18" charset="2"/>
              </a:rPr>
              <a:t> = 0</a:t>
            </a:r>
            <a:r>
              <a:rPr lang="en-US" sz="2000" dirty="0">
                <a:solidFill>
                  <a:schemeClr val="hlink"/>
                </a:solidFill>
                <a:sym typeface="Symbol" panose="05050102010706020507" pitchFamily="18" charset="2"/>
              </a:rPr>
              <a:t>)</a:t>
            </a:r>
            <a:endParaRPr lang="en-US" dirty="0">
              <a:solidFill>
                <a:schemeClr val="hlink"/>
              </a:solidFill>
            </a:endParaRPr>
          </a:p>
        </p:txBody>
      </p:sp>
      <p:graphicFrame>
        <p:nvGraphicFramePr>
          <p:cNvPr id="287758" name="Object 14"/>
          <p:cNvGraphicFramePr>
            <a:graphicFrameLocks noChangeAspect="1"/>
          </p:cNvGraphicFramePr>
          <p:nvPr/>
        </p:nvGraphicFramePr>
        <p:xfrm>
          <a:off x="2906713" y="2168525"/>
          <a:ext cx="13525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4" imgW="520474" imgH="241195" progId="Equation.DSMT4">
                  <p:embed/>
                </p:oleObj>
              </mc:Choice>
              <mc:Fallback>
                <p:oleObj name="Equation" r:id="rId4" imgW="520474" imgH="241195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2168525"/>
                        <a:ext cx="13525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59" name="AutoShape 15"/>
          <p:cNvSpPr>
            <a:spLocks noChangeArrowheads="1"/>
          </p:cNvSpPr>
          <p:nvPr/>
        </p:nvSpPr>
        <p:spPr bwMode="auto">
          <a:xfrm>
            <a:off x="2312988" y="2296885"/>
            <a:ext cx="427037" cy="291875"/>
          </a:xfrm>
          <a:prstGeom prst="rightArrow">
            <a:avLst>
              <a:gd name="adj1" fmla="val 50000"/>
              <a:gd name="adj2" fmla="val 46062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0" name="Text Box 16"/>
          <p:cNvSpPr txBox="1">
            <a:spLocks noChangeArrowheads="1"/>
          </p:cNvSpPr>
          <p:nvPr/>
        </p:nvSpPr>
        <p:spPr bwMode="auto">
          <a:xfrm>
            <a:off x="4391025" y="2282825"/>
            <a:ext cx="1724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is not allowed</a:t>
            </a:r>
          </a:p>
        </p:txBody>
      </p:sp>
      <p:graphicFrame>
        <p:nvGraphicFramePr>
          <p:cNvPr id="287761" name="Object 17"/>
          <p:cNvGraphicFramePr>
            <a:graphicFrameLocks noChangeAspect="1"/>
          </p:cNvGraphicFramePr>
          <p:nvPr/>
        </p:nvGraphicFramePr>
        <p:xfrm>
          <a:off x="2143125" y="3722688"/>
          <a:ext cx="4618038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6" imgW="1586811" imgH="253890" progId="Equation.DSMT4">
                  <p:embed/>
                </p:oleObj>
              </mc:Choice>
              <mc:Fallback>
                <p:oleObj name="Equation" r:id="rId6" imgW="1586811" imgH="25389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722688"/>
                        <a:ext cx="4618038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63" name="Text Box 19"/>
          <p:cNvSpPr txBox="1">
            <a:spLocks noChangeArrowheads="1"/>
          </p:cNvSpPr>
          <p:nvPr/>
        </p:nvSpPr>
        <p:spPr bwMode="auto">
          <a:xfrm>
            <a:off x="1372198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graphicFrame>
        <p:nvGraphicFramePr>
          <p:cNvPr id="287764" name="Object 20"/>
          <p:cNvGraphicFramePr>
            <a:graphicFrameLocks noChangeAspect="1"/>
          </p:cNvGraphicFramePr>
          <p:nvPr/>
        </p:nvGraphicFramePr>
        <p:xfrm>
          <a:off x="3843338" y="5014913"/>
          <a:ext cx="16843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8" imgW="761669" imgH="253890" progId="Equation.DSMT4">
                  <p:embed/>
                </p:oleObj>
              </mc:Choice>
              <mc:Fallback>
                <p:oleObj name="Equation" r:id="rId8" imgW="761669" imgH="25389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5014913"/>
                        <a:ext cx="168433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1374521" y="1235289"/>
            <a:ext cx="1524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(3) B.C.’s:</a:t>
            </a:r>
          </a:p>
        </p:txBody>
      </p:sp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2781728" y="1762566"/>
          <a:ext cx="21542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4" imgW="914400" imgH="254000" progId="Equation.DSMT4">
                  <p:embed/>
                </p:oleObj>
              </mc:Choice>
              <mc:Fallback>
                <p:oleObj name="Equation" r:id="rId4" imgW="914400" imgH="2540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728" y="1762566"/>
                        <a:ext cx="2154237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8781" name="Text Box 13"/>
          <p:cNvSpPr txBox="1">
            <a:spLocks noChangeArrowheads="1"/>
          </p:cNvSpPr>
          <p:nvPr/>
        </p:nvSpPr>
        <p:spPr bwMode="auto">
          <a:xfrm>
            <a:off x="1266323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2889199" y="4010496"/>
          <a:ext cx="1901825" cy="538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6" imgW="748975" imgH="241195" progId="Equation.DSMT4">
                  <p:embed/>
                </p:oleObj>
              </mc:Choice>
              <mc:Fallback>
                <p:oleObj name="Equation" r:id="rId6" imgW="748975" imgH="241195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199" y="4010496"/>
                        <a:ext cx="1901825" cy="53871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117447" y="3431952"/>
            <a:ext cx="9191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801" name="Object 9"/>
          <p:cNvGraphicFramePr>
            <a:graphicFrameLocks noChangeAspect="1"/>
          </p:cNvGraphicFramePr>
          <p:nvPr/>
        </p:nvGraphicFramePr>
        <p:xfrm>
          <a:off x="3438192" y="1003969"/>
          <a:ext cx="1901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4" imgW="748975" imgH="241195" progId="Equation.DSMT4">
                  <p:embed/>
                </p:oleObj>
              </mc:Choice>
              <mc:Fallback>
                <p:oleObj name="Equation" r:id="rId4" imgW="748975" imgH="241195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192" y="1003969"/>
                        <a:ext cx="1901825" cy="6127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9815" name="Object 23"/>
          <p:cNvGraphicFramePr>
            <a:graphicFrameLocks noChangeAspect="1"/>
          </p:cNvGraphicFramePr>
          <p:nvPr/>
        </p:nvGraphicFramePr>
        <p:xfrm>
          <a:off x="2545198" y="4590432"/>
          <a:ext cx="14557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6" imgW="583947" imgH="241195" progId="Equation.DSMT4">
                  <p:embed/>
                </p:oleObj>
              </mc:Choice>
              <mc:Fallback>
                <p:oleObj name="Equation" r:id="rId6" imgW="583947" imgH="241195" progId="Equation.DSMT4">
                  <p:embed/>
                  <p:pic>
                    <p:nvPicPr>
                      <p:cNvPr id="0" name="Picture 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5198" y="4590432"/>
                        <a:ext cx="145573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1275949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graphicFrame>
        <p:nvGraphicFramePr>
          <p:cNvPr id="28981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798227"/>
              </p:ext>
            </p:extLst>
          </p:nvPr>
        </p:nvGraphicFramePr>
        <p:xfrm>
          <a:off x="5152983" y="4388819"/>
          <a:ext cx="122237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8" imgW="545863" imgH="418918" progId="Equation.DSMT4">
                  <p:embed/>
                </p:oleObj>
              </mc:Choice>
              <mc:Fallback>
                <p:oleObj name="Equation" r:id="rId8" imgW="545863" imgH="418918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2983" y="4388819"/>
                        <a:ext cx="1222375" cy="9382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818" name="AutoShape 26"/>
          <p:cNvSpPr>
            <a:spLocks noChangeArrowheads="1"/>
          </p:cNvSpPr>
          <p:nvPr/>
        </p:nvSpPr>
        <p:spPr bwMode="auto">
          <a:xfrm>
            <a:off x="4294623" y="4724400"/>
            <a:ext cx="479425" cy="312119"/>
          </a:xfrm>
          <a:prstGeom prst="rightArrow">
            <a:avLst>
              <a:gd name="adj1" fmla="val 50000"/>
              <a:gd name="adj2" fmla="val 55110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79B6B31-E7E4-A3F3-8975-1DF9BD2467AB}"/>
              </a:ext>
            </a:extLst>
          </p:cNvPr>
          <p:cNvGrpSpPr/>
          <p:nvPr/>
        </p:nvGrpSpPr>
        <p:grpSpPr>
          <a:xfrm>
            <a:off x="485688" y="5890340"/>
            <a:ext cx="8396850" cy="420063"/>
            <a:chOff x="485688" y="5890340"/>
            <a:chExt cx="8396850" cy="420063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485688" y="5890340"/>
              <a:ext cx="839685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bg2"/>
                  </a:solidFill>
                </a:rPr>
                <a:t>Note:</a:t>
              </a:r>
              <a:r>
                <a:rPr lang="en-US" sz="2000" dirty="0">
                  <a:solidFill>
                    <a:schemeClr val="bg2"/>
                  </a:solidFill>
                </a:rPr>
                <a:t>  </a:t>
              </a:r>
              <a:r>
                <a:rPr lang="en-US" sz="2000" i="1" dirty="0">
                  <a:solidFill>
                    <a:schemeClr val="bg2"/>
                  </a:solidFill>
                  <a:latin typeface="+mn-lt"/>
                </a:rPr>
                <a:t>x</a:t>
              </a:r>
              <a:r>
                <a:rPr lang="en-US" sz="2000" i="1" baseline="-25000" dirty="0">
                  <a:solidFill>
                    <a:schemeClr val="bg2"/>
                  </a:solidFill>
                  <a:latin typeface="+mn-lt"/>
                </a:rPr>
                <a:t>n</a:t>
              </a:r>
              <a:r>
                <a:rPr lang="en-US" sz="2000" baseline="-25000" dirty="0">
                  <a:solidFill>
                    <a:schemeClr val="bg2"/>
                  </a:solidFill>
                  <a:latin typeface="+mn-lt"/>
                </a:rPr>
                <a:t>0</a:t>
              </a:r>
              <a:r>
                <a:rPr lang="en-US" sz="2000" dirty="0">
                  <a:solidFill>
                    <a:schemeClr val="bg2"/>
                  </a:solidFill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+mn-lt"/>
                </a:rPr>
                <a:t>= 0</a:t>
              </a:r>
              <a:r>
                <a:rPr lang="en-US" sz="2000" dirty="0">
                  <a:solidFill>
                    <a:schemeClr val="bg2"/>
                  </a:solidFill>
                </a:rPr>
                <a:t> is not included since (for </a:t>
              </a:r>
              <a:r>
                <a:rPr lang="en-US" sz="2000" i="1" dirty="0">
                  <a:solidFill>
                    <a:schemeClr val="bg2"/>
                  </a:solidFill>
                  <a:latin typeface="+mn-lt"/>
                </a:rPr>
                <a:t>n</a:t>
              </a:r>
              <a:r>
                <a:rPr lang="en-US" sz="2000" dirty="0">
                  <a:solidFill>
                    <a:schemeClr val="bg2"/>
                  </a:solidFill>
                  <a:latin typeface="+mn-lt"/>
                </a:rPr>
                <a:t> &gt; 0</a:t>
              </a:r>
              <a:r>
                <a:rPr lang="en-US" sz="2000" dirty="0">
                  <a:solidFill>
                    <a:schemeClr val="bg2"/>
                  </a:solidFill>
                </a:rPr>
                <a:t>)                  (trivial solution).</a:t>
              </a:r>
            </a:p>
          </p:txBody>
        </p:sp>
        <p:graphicFrame>
          <p:nvGraphicFramePr>
            <p:cNvPr id="289821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9148009"/>
                </p:ext>
              </p:extLst>
            </p:nvPr>
          </p:nvGraphicFramePr>
          <p:xfrm>
            <a:off x="5671181" y="5921465"/>
            <a:ext cx="9731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4" name="Equation" r:id="rId10" imgW="634680" imgH="253800" progId="Equation.DSMT4">
                    <p:embed/>
                  </p:oleObj>
                </mc:Choice>
                <mc:Fallback>
                  <p:oleObj name="Equation" r:id="rId10" imgW="634680" imgH="253800" progId="Equation.DSMT4">
                    <p:embed/>
                    <p:pic>
                      <p:nvPicPr>
                        <p:cNvPr id="0" name="Picture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1181" y="5921465"/>
                          <a:ext cx="9731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909637" y="2057688"/>
            <a:ext cx="7481888" cy="2451100"/>
            <a:chOff x="909637" y="2057688"/>
            <a:chExt cx="7481888" cy="2451100"/>
          </a:xfrm>
        </p:grpSpPr>
        <p:sp>
          <p:nvSpPr>
            <p:cNvPr id="289802" name="Line 10"/>
            <p:cNvSpPr>
              <a:spLocks noChangeShapeType="1"/>
            </p:cNvSpPr>
            <p:nvPr/>
          </p:nvSpPr>
          <p:spPr bwMode="auto">
            <a:xfrm>
              <a:off x="1367826" y="3386426"/>
              <a:ext cx="66325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03" name="Line 11"/>
            <p:cNvSpPr>
              <a:spLocks noChangeShapeType="1"/>
            </p:cNvSpPr>
            <p:nvPr/>
          </p:nvSpPr>
          <p:spPr bwMode="auto">
            <a:xfrm>
              <a:off x="1844076" y="2057688"/>
              <a:ext cx="0" cy="2451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04" name="Freeform 12"/>
            <p:cNvSpPr>
              <a:spLocks/>
            </p:cNvSpPr>
            <p:nvPr/>
          </p:nvSpPr>
          <p:spPr bwMode="auto">
            <a:xfrm>
              <a:off x="1844076" y="2213263"/>
              <a:ext cx="4413250" cy="1887538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288" y="149"/>
                </a:cxn>
                <a:cxn ang="0">
                  <a:pos x="606" y="148"/>
                </a:cxn>
                <a:cxn ang="0">
                  <a:pos x="1175" y="1039"/>
                </a:cxn>
                <a:cxn ang="0">
                  <a:pos x="1513" y="1047"/>
                </a:cxn>
                <a:cxn ang="0">
                  <a:pos x="1758" y="601"/>
                </a:cxn>
                <a:cxn ang="0">
                  <a:pos x="1966" y="570"/>
                </a:cxn>
                <a:cxn ang="0">
                  <a:pos x="2206" y="867"/>
                </a:cxn>
                <a:cxn ang="0">
                  <a:pos x="2353" y="867"/>
                </a:cxn>
                <a:cxn ang="0">
                  <a:pos x="2588" y="670"/>
                </a:cxn>
                <a:cxn ang="0">
                  <a:pos x="2780" y="801"/>
                </a:cxn>
              </a:cxnLst>
              <a:rect l="0" t="0" r="r" b="b"/>
              <a:pathLst>
                <a:path w="2780" h="1189">
                  <a:moveTo>
                    <a:pt x="0" y="739"/>
                  </a:moveTo>
                  <a:cubicBezTo>
                    <a:pt x="48" y="641"/>
                    <a:pt x="187" y="247"/>
                    <a:pt x="288" y="149"/>
                  </a:cubicBezTo>
                  <a:cubicBezTo>
                    <a:pt x="389" y="51"/>
                    <a:pt x="458" y="0"/>
                    <a:pt x="606" y="148"/>
                  </a:cubicBezTo>
                  <a:cubicBezTo>
                    <a:pt x="754" y="296"/>
                    <a:pt x="1024" y="889"/>
                    <a:pt x="1175" y="1039"/>
                  </a:cubicBezTo>
                  <a:cubicBezTo>
                    <a:pt x="1326" y="1189"/>
                    <a:pt x="1416" y="1120"/>
                    <a:pt x="1513" y="1047"/>
                  </a:cubicBezTo>
                  <a:cubicBezTo>
                    <a:pt x="1610" y="974"/>
                    <a:pt x="1683" y="680"/>
                    <a:pt x="1758" y="601"/>
                  </a:cubicBezTo>
                  <a:cubicBezTo>
                    <a:pt x="1833" y="522"/>
                    <a:pt x="1891" y="526"/>
                    <a:pt x="1966" y="570"/>
                  </a:cubicBezTo>
                  <a:cubicBezTo>
                    <a:pt x="2041" y="614"/>
                    <a:pt x="2142" y="817"/>
                    <a:pt x="2206" y="867"/>
                  </a:cubicBezTo>
                  <a:cubicBezTo>
                    <a:pt x="2270" y="917"/>
                    <a:pt x="2289" y="900"/>
                    <a:pt x="2353" y="867"/>
                  </a:cubicBezTo>
                  <a:cubicBezTo>
                    <a:pt x="2415" y="830"/>
                    <a:pt x="2517" y="681"/>
                    <a:pt x="2588" y="670"/>
                  </a:cubicBezTo>
                  <a:cubicBezTo>
                    <a:pt x="2659" y="659"/>
                    <a:pt x="2740" y="774"/>
                    <a:pt x="2780" y="801"/>
                  </a:cubicBezTo>
                </a:path>
              </a:pathLst>
            </a:custGeom>
            <a:noFill/>
            <a:ln w="22225" cap="flat" cmpd="sng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805" name="Oval 13"/>
            <p:cNvSpPr>
              <a:spLocks noChangeArrowheads="1"/>
            </p:cNvSpPr>
            <p:nvPr/>
          </p:nvSpPr>
          <p:spPr bwMode="auto">
            <a:xfrm>
              <a:off x="3318863" y="3326101"/>
              <a:ext cx="109538" cy="968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6" name="Oval 14"/>
            <p:cNvSpPr>
              <a:spLocks noChangeArrowheads="1"/>
            </p:cNvSpPr>
            <p:nvPr/>
          </p:nvSpPr>
          <p:spPr bwMode="auto">
            <a:xfrm>
              <a:off x="4445988" y="3340388"/>
              <a:ext cx="109538" cy="968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07" name="Oval 15"/>
            <p:cNvSpPr>
              <a:spLocks noChangeArrowheads="1"/>
            </p:cNvSpPr>
            <p:nvPr/>
          </p:nvSpPr>
          <p:spPr bwMode="auto">
            <a:xfrm>
              <a:off x="5128613" y="3330863"/>
              <a:ext cx="109538" cy="968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13" name="Text Box 21"/>
            <p:cNvSpPr txBox="1">
              <a:spLocks noChangeArrowheads="1"/>
            </p:cNvSpPr>
            <p:nvPr/>
          </p:nvSpPr>
          <p:spPr bwMode="auto">
            <a:xfrm>
              <a:off x="3560163" y="2254538"/>
              <a:ext cx="2544763" cy="400050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Sketch </a:t>
              </a:r>
              <a:r>
                <a:rPr lang="en-US" dirty="0">
                  <a:solidFill>
                    <a:schemeClr val="bg2"/>
                  </a:solidFill>
                  <a:latin typeface="+mj-lt"/>
                </a:rPr>
                <a:t>shown for 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n 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 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5892640"/>
                </p:ext>
              </p:extLst>
            </p:nvPr>
          </p:nvGraphicFramePr>
          <p:xfrm>
            <a:off x="909637" y="2119312"/>
            <a:ext cx="719137" cy="449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5" name="Equation" r:id="rId12" imgW="406080" imgH="253800" progId="Equation.DSMT4">
                    <p:embed/>
                  </p:oleObj>
                </mc:Choice>
                <mc:Fallback>
                  <p:oleObj name="Equation" r:id="rId12" imgW="4060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909637" y="2119312"/>
                          <a:ext cx="719137" cy="4494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5842919"/>
                </p:ext>
              </p:extLst>
            </p:nvPr>
          </p:nvGraphicFramePr>
          <p:xfrm>
            <a:off x="8164513" y="3286125"/>
            <a:ext cx="227012" cy="249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6" name="Equation" r:id="rId14" imgW="126720" imgH="139680" progId="Equation.DSMT4">
                    <p:embed/>
                  </p:oleObj>
                </mc:Choice>
                <mc:Fallback>
                  <p:oleObj name="Equation" r:id="rId14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164513" y="3286125"/>
                          <a:ext cx="227012" cy="2497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353498"/>
                </p:ext>
              </p:extLst>
            </p:nvPr>
          </p:nvGraphicFramePr>
          <p:xfrm>
            <a:off x="2982912" y="3428999"/>
            <a:ext cx="338668" cy="3810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7" name="Equation" r:id="rId16" imgW="203040" imgH="228600" progId="Equation.DSMT4">
                    <p:embed/>
                  </p:oleObj>
                </mc:Choice>
                <mc:Fallback>
                  <p:oleObj name="Equation" r:id="rId16" imgW="2030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982912" y="3428999"/>
                          <a:ext cx="338668" cy="38100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5619706"/>
                </p:ext>
              </p:extLst>
            </p:nvPr>
          </p:nvGraphicFramePr>
          <p:xfrm>
            <a:off x="4578350" y="3438524"/>
            <a:ext cx="36883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8" name="Equation" r:id="rId18" imgW="215640" imgH="228600" progId="Equation.DSMT4">
                    <p:embed/>
                  </p:oleObj>
                </mc:Choice>
                <mc:Fallback>
                  <p:oleObj name="Equation" r:id="rId18" imgW="2156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578350" y="3438524"/>
                          <a:ext cx="368830" cy="3905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2409973"/>
                </p:ext>
              </p:extLst>
            </p:nvPr>
          </p:nvGraphicFramePr>
          <p:xfrm>
            <a:off x="5321300" y="2867024"/>
            <a:ext cx="374650" cy="396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9" name="Equation" r:id="rId20" imgW="215640" imgH="228600" progId="Equation.DSMT4">
                    <p:embed/>
                  </p:oleObj>
                </mc:Choice>
                <mc:Fallback>
                  <p:oleObj name="Equation" r:id="rId20" imgW="2156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321300" y="2867024"/>
                          <a:ext cx="374650" cy="3966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42" name="Rectangle 26"/>
          <p:cNvSpPr>
            <a:spLocks noChangeArrowheads="1"/>
          </p:cNvSpPr>
          <p:nvPr/>
        </p:nvSpPr>
        <p:spPr bwMode="auto">
          <a:xfrm>
            <a:off x="1881188" y="3602038"/>
            <a:ext cx="5962650" cy="13382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681038" y="1524000"/>
            <a:ext cx="14906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TM</a:t>
            </a:r>
            <a:r>
              <a:rPr lang="en-US" sz="2000" i="1" baseline="-25000">
                <a:solidFill>
                  <a:schemeClr val="bg1"/>
                </a:solidFill>
                <a:latin typeface="Times New Roman" pitchFamily="18" charset="0"/>
              </a:rPr>
              <a:t>np</a:t>
            </a:r>
            <a:r>
              <a:rPr lang="en-US" sz="2000">
                <a:solidFill>
                  <a:schemeClr val="bg1"/>
                </a:solidFill>
              </a:rPr>
              <a:t> mode:</a:t>
            </a:r>
          </a:p>
        </p:txBody>
      </p:sp>
      <p:graphicFrame>
        <p:nvGraphicFramePr>
          <p:cNvPr id="290835" name="Object 19"/>
          <p:cNvGraphicFramePr>
            <a:graphicFrameLocks noChangeAspect="1"/>
          </p:cNvGraphicFramePr>
          <p:nvPr/>
        </p:nvGraphicFramePr>
        <p:xfrm>
          <a:off x="1987550" y="2322513"/>
          <a:ext cx="574357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2628900" imgH="431800" progId="Equation.DSMT4">
                  <p:embed/>
                </p:oleObj>
              </mc:Choice>
              <mc:Fallback>
                <p:oleObj name="Equation" r:id="rId4" imgW="2628900" imgH="4318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2322513"/>
                        <a:ext cx="5743575" cy="9429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0836" name="Object 20"/>
          <p:cNvGraphicFramePr>
            <a:graphicFrameLocks noChangeAspect="1"/>
          </p:cNvGraphicFramePr>
          <p:nvPr/>
        </p:nvGraphicFramePr>
        <p:xfrm>
          <a:off x="2759075" y="3741738"/>
          <a:ext cx="4381500" cy="1131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6" imgW="2260600" imgH="584200" progId="Equation.DSMT4">
                  <p:embed/>
                </p:oleObj>
              </mc:Choice>
              <mc:Fallback>
                <p:oleObj name="Equation" r:id="rId6" imgW="2260600" imgH="5842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741738"/>
                        <a:ext cx="4381500" cy="1131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43" name="Text Box 27"/>
          <p:cNvSpPr txBox="1">
            <a:spLocks noChangeArrowheads="1"/>
          </p:cNvSpPr>
          <p:nvPr/>
        </p:nvSpPr>
        <p:spPr bwMode="auto">
          <a:xfrm>
            <a:off x="1285574" y="0"/>
            <a:ext cx="6872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Waveguide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69452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Frequency: TM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en-US" sz="40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918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270423"/>
              </p:ext>
            </p:extLst>
          </p:nvPr>
        </p:nvGraphicFramePr>
        <p:xfrm>
          <a:off x="5022482" y="2291762"/>
          <a:ext cx="1635793" cy="870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4" imgW="787400" imgH="419100" progId="Equation.DSMT4">
                  <p:embed/>
                </p:oleObj>
              </mc:Choice>
              <mc:Fallback>
                <p:oleObj name="Equation" r:id="rId4" imgW="787400" imgH="419100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482" y="2291762"/>
                        <a:ext cx="1635793" cy="8703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625499"/>
              </p:ext>
            </p:extLst>
          </p:nvPr>
        </p:nvGraphicFramePr>
        <p:xfrm>
          <a:off x="3310289" y="3542340"/>
          <a:ext cx="2144010" cy="895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6" imgW="1002865" imgH="418918" progId="Equation.DSMT4">
                  <p:embed/>
                </p:oleObj>
              </mc:Choice>
              <mc:Fallback>
                <p:oleObj name="Equation" r:id="rId6" imgW="1002865" imgH="418918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289" y="3542340"/>
                        <a:ext cx="2144010" cy="895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359872"/>
              </p:ext>
            </p:extLst>
          </p:nvPr>
        </p:nvGraphicFramePr>
        <p:xfrm>
          <a:off x="1007856" y="4870412"/>
          <a:ext cx="3367087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8" imgW="1333440" imgH="533160" progId="Equation.DSMT4">
                  <p:embed/>
                </p:oleObj>
              </mc:Choice>
              <mc:Fallback>
                <p:oleObj name="Equation" r:id="rId8" imgW="1333440" imgH="533160" progId="Equation.DSMT4">
                  <p:embed/>
                  <p:pic>
                    <p:nvPicPr>
                      <p:cNvPr id="0" name="Picture 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856" y="4870412"/>
                        <a:ext cx="3367087" cy="1346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387950"/>
              </p:ext>
            </p:extLst>
          </p:nvPr>
        </p:nvGraphicFramePr>
        <p:xfrm>
          <a:off x="2596098" y="2546907"/>
          <a:ext cx="918855" cy="517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10" imgW="406224" imgH="228501" progId="Equation.DSMT4">
                  <p:embed/>
                </p:oleObj>
              </mc:Choice>
              <mc:Fallback>
                <p:oleObj name="Equation" r:id="rId10" imgW="406224" imgH="228501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098" y="2546907"/>
                        <a:ext cx="918855" cy="517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55" name="AutoShape 15"/>
          <p:cNvSpPr>
            <a:spLocks noChangeArrowheads="1"/>
          </p:cNvSpPr>
          <p:nvPr/>
        </p:nvSpPr>
        <p:spPr bwMode="auto">
          <a:xfrm>
            <a:off x="3969670" y="2598583"/>
            <a:ext cx="661987" cy="290287"/>
          </a:xfrm>
          <a:prstGeom prst="rightArrow">
            <a:avLst>
              <a:gd name="adj1" fmla="val 50000"/>
              <a:gd name="adj2" fmla="val 77798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18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987169"/>
              </p:ext>
            </p:extLst>
          </p:nvPr>
        </p:nvGraphicFramePr>
        <p:xfrm>
          <a:off x="3540125" y="1541256"/>
          <a:ext cx="16843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12" imgW="761669" imgH="253890" progId="Equation.DSMT4">
                  <p:embed/>
                </p:oleObj>
              </mc:Choice>
              <mc:Fallback>
                <p:oleObj name="Equation" r:id="rId12" imgW="761669" imgH="253890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1541256"/>
                        <a:ext cx="16843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77086" y="898931"/>
            <a:ext cx="615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(We assume a </a:t>
            </a:r>
            <a:r>
              <a:rPr lang="en-US" u="sng" dirty="0">
                <a:solidFill>
                  <a:schemeClr val="bg1"/>
                </a:solidFill>
              </a:rPr>
              <a:t>lossless</a:t>
            </a:r>
            <a:r>
              <a:rPr lang="en-US" dirty="0">
                <a:solidFill>
                  <a:schemeClr val="bg1"/>
                </a:solidFill>
              </a:rPr>
              <a:t> dielectric for the cutoff discussion.)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002779"/>
              </p:ext>
            </p:extLst>
          </p:nvPr>
        </p:nvGraphicFramePr>
        <p:xfrm>
          <a:off x="4996895" y="4770304"/>
          <a:ext cx="3511197" cy="1564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14" imgW="2565360" imgH="1143000" progId="Equation.DSMT4">
                  <p:embed/>
                </p:oleObj>
              </mc:Choice>
              <mc:Fallback>
                <p:oleObj name="Equation" r:id="rId14" imgW="2565360" imgH="1143000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6895" y="4770304"/>
                        <a:ext cx="3511197" cy="156439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74264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Frequency: TM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(cont.)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1233596" y="6051806"/>
            <a:ext cx="684360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Ordering of modes by cutoff frequency: TM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</a:rPr>
              <a:t>01</a:t>
            </a:r>
            <a:r>
              <a:rPr lang="en-US" dirty="0">
                <a:solidFill>
                  <a:schemeClr val="bg1"/>
                </a:solidFill>
              </a:rPr>
              <a:t>, TM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11</a:t>
            </a:r>
            <a:r>
              <a:rPr lang="en-US" dirty="0">
                <a:solidFill>
                  <a:schemeClr val="bg1"/>
                </a:solidFill>
              </a:rPr>
              <a:t>, TM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</a:rPr>
              <a:t>21</a:t>
            </a:r>
            <a:r>
              <a:rPr lang="en-US" dirty="0">
                <a:solidFill>
                  <a:schemeClr val="bg1"/>
                </a:solidFill>
              </a:rPr>
              <a:t>, TM</a:t>
            </a:r>
            <a:r>
              <a:rPr lang="en-US" baseline="-25000" dirty="0">
                <a:solidFill>
                  <a:schemeClr val="bg1"/>
                </a:solidFill>
                <a:latin typeface="Times New Roman" pitchFamily="18" charset="0"/>
              </a:rPr>
              <a:t>02</a:t>
            </a:r>
            <a:r>
              <a:rPr lang="en-US" dirty="0">
                <a:solidFill>
                  <a:schemeClr val="bg1"/>
                </a:solidFill>
              </a:rPr>
              <a:t>, …</a:t>
            </a:r>
          </a:p>
        </p:txBody>
      </p:sp>
      <p:graphicFrame>
        <p:nvGraphicFramePr>
          <p:cNvPr id="304215" name="Group 87"/>
          <p:cNvGraphicFramePr>
            <a:graphicFrameLocks noGrp="1"/>
          </p:cNvGraphicFramePr>
          <p:nvPr/>
        </p:nvGraphicFramePr>
        <p:xfrm>
          <a:off x="1349375" y="1609725"/>
          <a:ext cx="6440488" cy="4064000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 \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2.405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5.136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6.380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8.771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8.417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9.761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11.065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12.339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8.654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14.372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11.792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14.796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4262" name="Text Box 134"/>
          <p:cNvSpPr txBox="1">
            <a:spLocks noChangeArrowheads="1"/>
          </p:cNvSpPr>
          <p:nvPr/>
        </p:nvSpPr>
        <p:spPr bwMode="auto">
          <a:xfrm>
            <a:off x="3763963" y="1000125"/>
            <a:ext cx="15494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i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800" i="1" baseline="-25000">
                <a:solidFill>
                  <a:schemeClr val="bg1"/>
                </a:solidFill>
                <a:latin typeface="Times New Roman" pitchFamily="18" charset="0"/>
              </a:rPr>
              <a:t>np</a:t>
            </a:r>
            <a:r>
              <a:rPr lang="en-US" sz="2400">
                <a:solidFill>
                  <a:schemeClr val="bg1"/>
                </a:solidFill>
              </a:rPr>
              <a:t> values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2651310" y="0"/>
            <a:ext cx="33099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</a:t>
            </a:r>
          </a:p>
        </p:txBody>
      </p:sp>
      <p:graphicFrame>
        <p:nvGraphicFramePr>
          <p:cNvPr id="292871" name="Object 7"/>
          <p:cNvGraphicFramePr>
            <a:graphicFrameLocks noChangeAspect="1"/>
          </p:cNvGraphicFramePr>
          <p:nvPr/>
        </p:nvGraphicFramePr>
        <p:xfrm>
          <a:off x="3108552" y="1384300"/>
          <a:ext cx="26273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4" imgW="990170" imgH="253890" progId="Equation.DSMT4">
                  <p:embed/>
                </p:oleObj>
              </mc:Choice>
              <mc:Fallback>
                <p:oleObj name="Equation" r:id="rId4" imgW="990170" imgH="25389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552" y="1384300"/>
                        <a:ext cx="2627312" cy="673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2" name="Object 8"/>
          <p:cNvGraphicFramePr>
            <a:graphicFrameLocks noChangeAspect="1"/>
          </p:cNvGraphicFramePr>
          <p:nvPr/>
        </p:nvGraphicFramePr>
        <p:xfrm>
          <a:off x="2565042" y="2636600"/>
          <a:ext cx="3939573" cy="625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6" imgW="1600200" imgH="254000" progId="Equation.DSMT4">
                  <p:embed/>
                </p:oleObj>
              </mc:Choice>
              <mc:Fallback>
                <p:oleObj name="Equation" r:id="rId6" imgW="1600200" imgH="25400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042" y="2636600"/>
                        <a:ext cx="3939573" cy="625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4" name="Object 10"/>
          <p:cNvGraphicFramePr>
            <a:graphicFrameLocks noChangeAspect="1"/>
          </p:cNvGraphicFramePr>
          <p:nvPr/>
        </p:nvGraphicFramePr>
        <p:xfrm>
          <a:off x="3190875" y="5258935"/>
          <a:ext cx="218916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8" imgW="863225" imgH="253890" progId="Equation.DSMT4">
                  <p:embed/>
                </p:oleObj>
              </mc:Choice>
              <mc:Fallback>
                <p:oleObj name="Equation" r:id="rId8" imgW="863225" imgH="25389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5258935"/>
                        <a:ext cx="218916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875" name="Text Box 11"/>
          <p:cNvSpPr txBox="1">
            <a:spLocks noChangeArrowheads="1"/>
          </p:cNvSpPr>
          <p:nvPr/>
        </p:nvSpPr>
        <p:spPr bwMode="auto">
          <a:xfrm>
            <a:off x="972138" y="4650589"/>
            <a:ext cx="553247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this case the boundary condition is different: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956163" y="897731"/>
            <a:ext cx="69246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FF0033"/>
                </a:solidFill>
              </a:rPr>
              <a:t>A round wire made of conducting material is examined.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1993733" y="5287508"/>
            <a:ext cx="465273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wire has a conductivity of </a:t>
            </a:r>
            <a:r>
              <a:rPr lang="en-US" sz="2000" i="1" dirty="0">
                <a:solidFill>
                  <a:srgbClr val="0000FF"/>
                </a:solidFill>
                <a:latin typeface="+mn-lt"/>
                <a:sym typeface="Symbol"/>
              </a:rPr>
              <a:t>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74688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5092" y="5836269"/>
            <a:ext cx="674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 neglect the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variation of the fields inside the wire (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|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k</a:t>
            </a:r>
            <a:r>
              <a:rPr lang="en-US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| &lt;&lt; |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k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dirty="0">
                <a:solidFill>
                  <a:schemeClr val="bg1"/>
                </a:solidFill>
                <a:latin typeface="+mn-lt"/>
              </a:rPr>
              <a:t>|</a:t>
            </a:r>
            <a:r>
              <a:rPr lang="en-US" dirty="0">
                <a:solidFill>
                  <a:schemeClr val="bg1"/>
                </a:solidFill>
              </a:rPr>
              <a:t>).</a:t>
            </a:r>
          </a:p>
        </p:txBody>
      </p:sp>
      <p:graphicFrame>
        <p:nvGraphicFramePr>
          <p:cNvPr id="482305" name="Object 1"/>
          <p:cNvGraphicFramePr>
            <a:graphicFrameLocks noChangeAspect="1"/>
          </p:cNvGraphicFramePr>
          <p:nvPr/>
        </p:nvGraphicFramePr>
        <p:xfrm>
          <a:off x="6679253" y="3573270"/>
          <a:ext cx="1345631" cy="4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787058" imgH="266584" progId="Equation.DSMT4">
                  <p:embed/>
                </p:oleObj>
              </mc:Choice>
              <mc:Fallback>
                <p:oleObj name="Equation" r:id="rId4" imgW="787058" imgH="266584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9253" y="3573270"/>
                        <a:ext cx="1345631" cy="4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2306" name="Object 2"/>
          <p:cNvGraphicFramePr>
            <a:graphicFrameLocks noChangeAspect="1"/>
          </p:cNvGraphicFramePr>
          <p:nvPr/>
        </p:nvGraphicFramePr>
        <p:xfrm>
          <a:off x="6724650" y="4146550"/>
          <a:ext cx="142875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837836" imgH="393529" progId="Equation.DSMT4">
                  <p:embed/>
                </p:oleObj>
              </mc:Choice>
              <mc:Fallback>
                <p:oleObj name="Equation" r:id="rId6" imgW="837836" imgH="393529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650" y="4146550"/>
                        <a:ext cx="142875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130425" y="1886177"/>
            <a:ext cx="3928730" cy="2610127"/>
            <a:chOff x="2130425" y="1886177"/>
            <a:chExt cx="3928730" cy="2610127"/>
          </a:xfrm>
        </p:grpSpPr>
        <p:sp>
          <p:nvSpPr>
            <p:cNvPr id="306186" name="AutoShape 10"/>
            <p:cNvSpPr>
              <a:spLocks noChangeArrowheads="1"/>
            </p:cNvSpPr>
            <p:nvPr/>
          </p:nvSpPr>
          <p:spPr bwMode="auto">
            <a:xfrm rot="14111500">
              <a:off x="3911568" y="1371727"/>
              <a:ext cx="1336675" cy="2958499"/>
            </a:xfrm>
            <a:prstGeom prst="can">
              <a:avLst>
                <a:gd name="adj" fmla="val 88658"/>
              </a:avLst>
            </a:prstGeom>
            <a:solidFill>
              <a:srgbClr val="FFC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 flipV="1">
              <a:off x="3582375" y="2819106"/>
              <a:ext cx="250371" cy="5769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H="1">
              <a:off x="2461671" y="3395655"/>
              <a:ext cx="1371600" cy="914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482383" name="Object 79"/>
            <p:cNvGraphicFramePr>
              <a:graphicFrameLocks noChangeAspect="1"/>
            </p:cNvGraphicFramePr>
            <p:nvPr/>
          </p:nvGraphicFramePr>
          <p:xfrm>
            <a:off x="2130425" y="4250872"/>
            <a:ext cx="220889" cy="245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8" imgW="114120" imgH="126720" progId="Equation.DSMT4">
                    <p:embed/>
                  </p:oleObj>
                </mc:Choice>
                <mc:Fallback>
                  <p:oleObj name="Equation" r:id="rId8" imgW="114120" imgH="126720" progId="Equation.DSMT4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0425" y="4250872"/>
                          <a:ext cx="220889" cy="245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2384" name="Object 80"/>
            <p:cNvGraphicFramePr>
              <a:graphicFrameLocks noChangeAspect="1"/>
            </p:cNvGraphicFramePr>
            <p:nvPr/>
          </p:nvGraphicFramePr>
          <p:xfrm>
            <a:off x="3429000" y="3119438"/>
            <a:ext cx="228600" cy="251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10" imgW="126720" imgH="139680" progId="Equation.DSMT4">
                    <p:embed/>
                  </p:oleObj>
                </mc:Choice>
                <mc:Fallback>
                  <p:oleObj name="Equation" r:id="rId10" imgW="126720" imgH="139680" progId="Equation.DSMT4">
                    <p:embed/>
                    <p:pic>
                      <p:nvPicPr>
                        <p:cNvPr id="0" name="Picture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9000" y="3119438"/>
                          <a:ext cx="228600" cy="251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2385" name="Object 81"/>
            <p:cNvGraphicFramePr>
              <a:graphicFrameLocks noChangeAspect="1"/>
            </p:cNvGraphicFramePr>
            <p:nvPr/>
          </p:nvGraphicFramePr>
          <p:xfrm>
            <a:off x="3279775" y="1886177"/>
            <a:ext cx="737199" cy="3780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12" imgW="495000" imgH="253800" progId="Equation.DSMT4">
                    <p:embed/>
                  </p:oleObj>
                </mc:Choice>
                <mc:Fallback>
                  <p:oleObj name="Equation" r:id="rId12" imgW="495000" imgH="253800" progId="Equation.DSMT4">
                    <p:embed/>
                    <p:pic>
                      <p:nvPicPr>
                        <p:cNvPr id="0" name="Picture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9775" y="1886177"/>
                          <a:ext cx="737199" cy="3780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2386" name="Object 82"/>
            <p:cNvGraphicFramePr>
              <a:graphicFrameLocks noChangeAspect="1"/>
            </p:cNvGraphicFramePr>
            <p:nvPr/>
          </p:nvGraphicFramePr>
          <p:xfrm>
            <a:off x="4429694" y="2336348"/>
            <a:ext cx="1044346" cy="417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4" imgW="634680" imgH="253800" progId="Equation.DSMT4">
                    <p:embed/>
                  </p:oleObj>
                </mc:Choice>
                <mc:Fallback>
                  <p:oleObj name="Equation" r:id="rId14" imgW="634680" imgH="253800" progId="Equation.DSMT4">
                    <p:embed/>
                    <p:pic>
                      <p:nvPicPr>
                        <p:cNvPr id="0" name="Picture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9694" y="2336348"/>
                          <a:ext cx="1044346" cy="417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5" name="Text Box 7"/>
          <p:cNvSpPr txBox="1">
            <a:spLocks noChangeArrowheads="1"/>
          </p:cNvSpPr>
          <p:nvPr/>
        </p:nvSpPr>
        <p:spPr bwMode="auto">
          <a:xfrm>
            <a:off x="2563427" y="1011893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Set</a:t>
            </a:r>
          </a:p>
        </p:txBody>
      </p:sp>
      <p:graphicFrame>
        <p:nvGraphicFramePr>
          <p:cNvPr id="293896" name="Object 8"/>
          <p:cNvGraphicFramePr>
            <a:graphicFrameLocks noChangeAspect="1"/>
          </p:cNvGraphicFramePr>
          <p:nvPr/>
        </p:nvGraphicFramePr>
        <p:xfrm>
          <a:off x="3088544" y="1438168"/>
          <a:ext cx="2363787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4" imgW="914400" imgH="254000" progId="Equation.DSMT4">
                  <p:embed/>
                </p:oleObj>
              </mc:Choice>
              <mc:Fallback>
                <p:oleObj name="Equation" r:id="rId4" imgW="914400" imgH="25400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8544" y="1438168"/>
                        <a:ext cx="2363787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7" name="Object 9"/>
          <p:cNvGraphicFramePr>
            <a:graphicFrameLocks noChangeAspect="1"/>
          </p:cNvGraphicFramePr>
          <p:nvPr/>
        </p:nvGraphicFramePr>
        <p:xfrm>
          <a:off x="2644774" y="2462828"/>
          <a:ext cx="3222626" cy="130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6" imgW="1701800" imgH="685800" progId="Equation.DSMT4">
                  <p:embed/>
                </p:oleObj>
              </mc:Choice>
              <mc:Fallback>
                <p:oleObj name="Equation" r:id="rId6" imgW="1701800" imgH="6858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4" y="2462828"/>
                        <a:ext cx="3222626" cy="1300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8" name="Text Box 10"/>
          <p:cNvSpPr txBox="1">
            <a:spLocks noChangeArrowheads="1"/>
          </p:cNvSpPr>
          <p:nvPr/>
        </p:nvSpPr>
        <p:spPr bwMode="auto">
          <a:xfrm>
            <a:off x="2182312" y="0"/>
            <a:ext cx="45815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graphicFrame>
        <p:nvGraphicFramePr>
          <p:cNvPr id="293900" name="Object 12"/>
          <p:cNvGraphicFramePr>
            <a:graphicFrameLocks noChangeAspect="1"/>
          </p:cNvGraphicFramePr>
          <p:nvPr/>
        </p:nvGraphicFramePr>
        <p:xfrm>
          <a:off x="3466727" y="5890321"/>
          <a:ext cx="1823730" cy="587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8" imgW="748975" imgH="241195" progId="Equation.DSMT4">
                  <p:embed/>
                </p:oleObj>
              </mc:Choice>
              <mc:Fallback>
                <p:oleObj name="Equation" r:id="rId8" imgW="748975" imgH="241195" progId="Equation.DSMT4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6727" y="5890321"/>
                        <a:ext cx="1823730" cy="58730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901" name="Text Box 13"/>
          <p:cNvSpPr txBox="1">
            <a:spLocks noChangeArrowheads="1"/>
          </p:cNvSpPr>
          <p:nvPr/>
        </p:nvSpPr>
        <p:spPr bwMode="auto">
          <a:xfrm>
            <a:off x="2644770" y="5433712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293903" name="Object 15"/>
          <p:cNvGraphicFramePr>
            <a:graphicFrameLocks noChangeAspect="1"/>
          </p:cNvGraphicFramePr>
          <p:nvPr/>
        </p:nvGraphicFramePr>
        <p:xfrm>
          <a:off x="3224895" y="4577862"/>
          <a:ext cx="2239736" cy="59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10" imgW="952087" imgH="253890" progId="Equation.DSMT4">
                  <p:embed/>
                </p:oleObj>
              </mc:Choice>
              <mc:Fallback>
                <p:oleObj name="Equation" r:id="rId10" imgW="952087" imgH="253890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895" y="4577862"/>
                        <a:ext cx="2239736" cy="597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97170" y="4103436"/>
            <a:ext cx="58274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At the boundary, the first term on the RHS is zero: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931" name="Object 19"/>
          <p:cNvGraphicFramePr>
            <a:graphicFrameLocks noChangeAspect="1"/>
          </p:cNvGraphicFramePr>
          <p:nvPr/>
        </p:nvGraphicFramePr>
        <p:xfrm>
          <a:off x="2661213" y="4761649"/>
          <a:ext cx="3147126" cy="1340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4" imgW="1548728" imgH="660113" progId="Equation.DSMT4">
                  <p:embed/>
                </p:oleObj>
              </mc:Choice>
              <mc:Fallback>
                <p:oleObj name="Equation" r:id="rId4" imgW="1548728" imgH="660113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213" y="4761649"/>
                        <a:ext cx="3147126" cy="1340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33" name="Object 21"/>
          <p:cNvGraphicFramePr>
            <a:graphicFrameLocks noChangeAspect="1"/>
          </p:cNvGraphicFramePr>
          <p:nvPr/>
        </p:nvGraphicFramePr>
        <p:xfrm>
          <a:off x="3430571" y="1006338"/>
          <a:ext cx="1872950" cy="603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6" imgW="748975" imgH="241195" progId="Equation.DSMT4">
                  <p:embed/>
                </p:oleObj>
              </mc:Choice>
              <mc:Fallback>
                <p:oleObj name="Equation" r:id="rId6" imgW="748975" imgH="241195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71" y="1006338"/>
                        <a:ext cx="1872950" cy="60315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34" name="Text Box 22"/>
          <p:cNvSpPr txBox="1">
            <a:spLocks noChangeArrowheads="1"/>
          </p:cNvSpPr>
          <p:nvPr/>
        </p:nvSpPr>
        <p:spPr bwMode="auto">
          <a:xfrm>
            <a:off x="2124560" y="0"/>
            <a:ext cx="45815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69912" y="4285631"/>
            <a:ext cx="2631831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 = 0 </a:t>
            </a:r>
            <a:r>
              <a:rPr lang="en-US" dirty="0">
                <a:solidFill>
                  <a:schemeClr val="bg2"/>
                </a:solidFill>
              </a:rPr>
              <a:t>is not included (see next slide).</a:t>
            </a:r>
          </a:p>
        </p:txBody>
      </p:sp>
      <p:graphicFrame>
        <p:nvGraphicFramePr>
          <p:cNvPr id="2949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578963"/>
              </p:ext>
            </p:extLst>
          </p:nvPr>
        </p:nvGraphicFramePr>
        <p:xfrm>
          <a:off x="5905500" y="1382751"/>
          <a:ext cx="2898775" cy="70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8" imgW="2692080" imgH="660240" progId="Equation.DSMT4">
                  <p:embed/>
                </p:oleObj>
              </mc:Choice>
              <mc:Fallback>
                <p:oleObj name="Equation" r:id="rId8" imgW="2692080" imgH="66024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1382751"/>
                        <a:ext cx="2898775" cy="708533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052512" y="1898650"/>
            <a:ext cx="7356476" cy="2451100"/>
            <a:chOff x="1052512" y="1898650"/>
            <a:chExt cx="7356476" cy="2451100"/>
          </a:xfrm>
        </p:grpSpPr>
        <p:sp>
          <p:nvSpPr>
            <p:cNvPr id="294920" name="Line 8"/>
            <p:cNvSpPr>
              <a:spLocks noChangeShapeType="1"/>
            </p:cNvSpPr>
            <p:nvPr/>
          </p:nvSpPr>
          <p:spPr bwMode="auto">
            <a:xfrm>
              <a:off x="1901825" y="1898650"/>
              <a:ext cx="0" cy="2451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919" name="Line 7"/>
            <p:cNvSpPr>
              <a:spLocks noChangeShapeType="1"/>
            </p:cNvSpPr>
            <p:nvPr/>
          </p:nvSpPr>
          <p:spPr bwMode="auto">
            <a:xfrm>
              <a:off x="1425575" y="3398210"/>
              <a:ext cx="66325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921" name="Freeform 9"/>
            <p:cNvSpPr>
              <a:spLocks/>
            </p:cNvSpPr>
            <p:nvPr/>
          </p:nvSpPr>
          <p:spPr bwMode="auto">
            <a:xfrm>
              <a:off x="1901825" y="2225047"/>
              <a:ext cx="4413250" cy="1887538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288" y="149"/>
                </a:cxn>
                <a:cxn ang="0">
                  <a:pos x="606" y="148"/>
                </a:cxn>
                <a:cxn ang="0">
                  <a:pos x="1175" y="1039"/>
                </a:cxn>
                <a:cxn ang="0">
                  <a:pos x="1513" y="1047"/>
                </a:cxn>
                <a:cxn ang="0">
                  <a:pos x="1758" y="601"/>
                </a:cxn>
                <a:cxn ang="0">
                  <a:pos x="1966" y="570"/>
                </a:cxn>
                <a:cxn ang="0">
                  <a:pos x="2206" y="867"/>
                </a:cxn>
                <a:cxn ang="0">
                  <a:pos x="2353" y="867"/>
                </a:cxn>
                <a:cxn ang="0">
                  <a:pos x="2588" y="670"/>
                </a:cxn>
                <a:cxn ang="0">
                  <a:pos x="2780" y="801"/>
                </a:cxn>
              </a:cxnLst>
              <a:rect l="0" t="0" r="r" b="b"/>
              <a:pathLst>
                <a:path w="2780" h="1189">
                  <a:moveTo>
                    <a:pt x="0" y="739"/>
                  </a:moveTo>
                  <a:cubicBezTo>
                    <a:pt x="48" y="641"/>
                    <a:pt x="187" y="247"/>
                    <a:pt x="288" y="149"/>
                  </a:cubicBezTo>
                  <a:cubicBezTo>
                    <a:pt x="389" y="51"/>
                    <a:pt x="458" y="0"/>
                    <a:pt x="606" y="148"/>
                  </a:cubicBezTo>
                  <a:cubicBezTo>
                    <a:pt x="754" y="296"/>
                    <a:pt x="1024" y="889"/>
                    <a:pt x="1175" y="1039"/>
                  </a:cubicBezTo>
                  <a:cubicBezTo>
                    <a:pt x="1326" y="1189"/>
                    <a:pt x="1416" y="1120"/>
                    <a:pt x="1513" y="1047"/>
                  </a:cubicBezTo>
                  <a:cubicBezTo>
                    <a:pt x="1610" y="974"/>
                    <a:pt x="1683" y="680"/>
                    <a:pt x="1758" y="601"/>
                  </a:cubicBezTo>
                  <a:cubicBezTo>
                    <a:pt x="1833" y="522"/>
                    <a:pt x="1891" y="526"/>
                    <a:pt x="1966" y="570"/>
                  </a:cubicBezTo>
                  <a:cubicBezTo>
                    <a:pt x="2041" y="614"/>
                    <a:pt x="2142" y="817"/>
                    <a:pt x="2206" y="867"/>
                  </a:cubicBezTo>
                  <a:cubicBezTo>
                    <a:pt x="2270" y="917"/>
                    <a:pt x="2289" y="900"/>
                    <a:pt x="2353" y="867"/>
                  </a:cubicBezTo>
                  <a:cubicBezTo>
                    <a:pt x="2415" y="830"/>
                    <a:pt x="2517" y="681"/>
                    <a:pt x="2588" y="670"/>
                  </a:cubicBezTo>
                  <a:cubicBezTo>
                    <a:pt x="2659" y="659"/>
                    <a:pt x="2740" y="774"/>
                    <a:pt x="2780" y="801"/>
                  </a:cubicBezTo>
                </a:path>
              </a:pathLst>
            </a:custGeom>
            <a:noFill/>
            <a:ln w="22225" cap="flat" cmpd="sng">
              <a:solidFill>
                <a:srgbClr val="00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4922" name="Oval 10"/>
            <p:cNvSpPr>
              <a:spLocks noChangeArrowheads="1"/>
            </p:cNvSpPr>
            <p:nvPr/>
          </p:nvSpPr>
          <p:spPr bwMode="auto">
            <a:xfrm>
              <a:off x="3376613" y="3337885"/>
              <a:ext cx="109537" cy="9683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3" name="Oval 11"/>
            <p:cNvSpPr>
              <a:spLocks noChangeArrowheads="1"/>
            </p:cNvSpPr>
            <p:nvPr/>
          </p:nvSpPr>
          <p:spPr bwMode="auto">
            <a:xfrm>
              <a:off x="4518025" y="3352172"/>
              <a:ext cx="109538" cy="968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924" name="Oval 12"/>
            <p:cNvSpPr>
              <a:spLocks noChangeArrowheads="1"/>
            </p:cNvSpPr>
            <p:nvPr/>
          </p:nvSpPr>
          <p:spPr bwMode="auto">
            <a:xfrm>
              <a:off x="5186363" y="3342647"/>
              <a:ext cx="109537" cy="9683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3155901" y="2252101"/>
              <a:ext cx="2608406" cy="400110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  <a:latin typeface="+mj-lt"/>
                </a:rPr>
                <a:t>Sketch </a:t>
              </a:r>
              <a:r>
                <a:rPr lang="en-US" dirty="0">
                  <a:solidFill>
                    <a:schemeClr val="bg2"/>
                  </a:solidFill>
                  <a:latin typeface="+mj-lt"/>
                </a:rPr>
                <a:t>shown for 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n 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</a:t>
              </a:r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latin typeface="Times New Roman" pitchFamily="18" charset="0"/>
                </a:rPr>
                <a:t>1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2276999"/>
                </p:ext>
              </p:extLst>
            </p:nvPr>
          </p:nvGraphicFramePr>
          <p:xfrm>
            <a:off x="1052512" y="2014538"/>
            <a:ext cx="708659" cy="442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2" name="Equation" r:id="rId10" imgW="406080" imgH="253800" progId="Equation.DSMT4">
                    <p:embed/>
                  </p:oleObj>
                </mc:Choice>
                <mc:Fallback>
                  <p:oleObj name="Equation" r:id="rId10" imgW="4060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052512" y="2014538"/>
                          <a:ext cx="708659" cy="442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0150665"/>
                </p:ext>
              </p:extLst>
            </p:nvPr>
          </p:nvGraphicFramePr>
          <p:xfrm>
            <a:off x="8181975" y="3294063"/>
            <a:ext cx="227013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3" name="Equation" r:id="rId12" imgW="227055" imgH="250198" progId="Equation.DSMT4">
                    <p:embed/>
                  </p:oleObj>
                </mc:Choice>
                <mc:Fallback>
                  <p:oleObj name="Equation" r:id="rId12" imgW="227055" imgH="250198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8181975" y="3294063"/>
                          <a:ext cx="227013" cy="250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4090439"/>
                </p:ext>
              </p:extLst>
            </p:nvPr>
          </p:nvGraphicFramePr>
          <p:xfrm>
            <a:off x="3013075" y="3467099"/>
            <a:ext cx="368300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4" name="Equation" r:id="rId14" imgW="203040" imgH="228600" progId="Equation.DSMT4">
                    <p:embed/>
                  </p:oleObj>
                </mc:Choice>
                <mc:Fallback>
                  <p:oleObj name="Equation" r:id="rId14" imgW="2030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013075" y="3467099"/>
                          <a:ext cx="368300" cy="414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9270010"/>
                </p:ext>
              </p:extLst>
            </p:nvPr>
          </p:nvGraphicFramePr>
          <p:xfrm>
            <a:off x="4645024" y="3494088"/>
            <a:ext cx="384176" cy="406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5" name="Equation" r:id="rId16" imgW="215640" imgH="228600" progId="Equation.DSMT4">
                    <p:embed/>
                  </p:oleObj>
                </mc:Choice>
                <mc:Fallback>
                  <p:oleObj name="Equation" r:id="rId16" imgW="2156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645024" y="3494088"/>
                          <a:ext cx="384176" cy="40677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8073175"/>
                </p:ext>
              </p:extLst>
            </p:nvPr>
          </p:nvGraphicFramePr>
          <p:xfrm>
            <a:off x="5316537" y="2903538"/>
            <a:ext cx="369887" cy="389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6" name="Equation" r:id="rId18" imgW="215640" imgH="228600" progId="Equation.DSMT4">
                    <p:embed/>
                  </p:oleObj>
                </mc:Choice>
                <mc:Fallback>
                  <p:oleObj name="Equation" r:id="rId18" imgW="2156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5316537" y="2903538"/>
                          <a:ext cx="369887" cy="389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72" name="Text Box 16"/>
          <p:cNvSpPr txBox="1">
            <a:spLocks noChangeArrowheads="1"/>
          </p:cNvSpPr>
          <p:nvPr/>
        </p:nvSpPr>
        <p:spPr bwMode="auto">
          <a:xfrm>
            <a:off x="2143811" y="0"/>
            <a:ext cx="45815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Modes (cont.)</a:t>
            </a:r>
          </a:p>
        </p:txBody>
      </p:sp>
      <p:graphicFrame>
        <p:nvGraphicFramePr>
          <p:cNvPr id="301073" name="Object 17"/>
          <p:cNvGraphicFramePr>
            <a:graphicFrameLocks noChangeAspect="1"/>
          </p:cNvGraphicFramePr>
          <p:nvPr/>
        </p:nvGraphicFramePr>
        <p:xfrm>
          <a:off x="1648945" y="1023909"/>
          <a:ext cx="5483375" cy="921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4" imgW="2565400" imgH="431800" progId="Equation.DSMT4">
                  <p:embed/>
                </p:oleObj>
              </mc:Choice>
              <mc:Fallback>
                <p:oleObj name="Equation" r:id="rId4" imgW="2565400" imgH="431800" progId="Equation.DSMT4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945" y="1023909"/>
                        <a:ext cx="5483375" cy="921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74" name="Text Box 18"/>
          <p:cNvSpPr txBox="1">
            <a:spLocks noChangeArrowheads="1"/>
          </p:cNvSpPr>
          <p:nvPr/>
        </p:nvSpPr>
        <p:spPr bwMode="auto">
          <a:xfrm>
            <a:off x="637442" y="4171223"/>
            <a:ext cx="78418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p </a:t>
            </a:r>
            <a:r>
              <a:rPr lang="en-US" sz="2000" dirty="0">
                <a:solidFill>
                  <a:schemeClr val="bg2"/>
                </a:solidFill>
                <a:latin typeface="+mn-lt"/>
              </a:rPr>
              <a:t>=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4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30107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902340"/>
              </p:ext>
            </p:extLst>
          </p:nvPr>
        </p:nvGraphicFramePr>
        <p:xfrm>
          <a:off x="900471" y="2187068"/>
          <a:ext cx="69040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6" imgW="3263760" imgH="253800" progId="Equation.DSMT4">
                  <p:embed/>
                </p:oleObj>
              </mc:Choice>
              <mc:Fallback>
                <p:oleObj name="Equation" r:id="rId6" imgW="3263760" imgH="253800" progId="Equation.DSMT4">
                  <p:embed/>
                  <p:pic>
                    <p:nvPicPr>
                      <p:cNvPr id="0" name="Picture 3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471" y="2187068"/>
                        <a:ext cx="690403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6" name="Object 20"/>
          <p:cNvGraphicFramePr>
            <a:graphicFrameLocks noChangeAspect="1"/>
          </p:cNvGraphicFramePr>
          <p:nvPr/>
        </p:nvGraphicFramePr>
        <p:xfrm>
          <a:off x="3242579" y="3305386"/>
          <a:ext cx="26765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8" imgW="1422400" imgH="431800" progId="Equation.DSMT4">
                  <p:embed/>
                </p:oleObj>
              </mc:Choice>
              <mc:Fallback>
                <p:oleObj name="Equation" r:id="rId8" imgW="1422400" imgH="431800" progId="Equation.DSMT4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579" y="3305386"/>
                        <a:ext cx="26765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77" name="Text Box 21"/>
          <p:cNvSpPr txBox="1">
            <a:spLocks noChangeArrowheads="1"/>
          </p:cNvSpPr>
          <p:nvPr/>
        </p:nvSpPr>
        <p:spPr bwMode="auto">
          <a:xfrm>
            <a:off x="6335713" y="3488404"/>
            <a:ext cx="1552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(trivial soln.)</a:t>
            </a:r>
          </a:p>
        </p:txBody>
      </p:sp>
      <p:graphicFrame>
        <p:nvGraphicFramePr>
          <p:cNvPr id="301078" name="Object 22"/>
          <p:cNvGraphicFramePr>
            <a:graphicFrameLocks noChangeAspect="1"/>
          </p:cNvGraphicFramePr>
          <p:nvPr/>
        </p:nvGraphicFramePr>
        <p:xfrm>
          <a:off x="2119313" y="3524461"/>
          <a:ext cx="6699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10" imgW="355138" imgH="177569" progId="Equation.DSMT4">
                  <p:embed/>
                </p:oleObj>
              </mc:Choice>
              <mc:Fallback>
                <p:oleObj name="Equation" r:id="rId10" imgW="355138" imgH="177569" progId="Equation.DSMT4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9313" y="3524461"/>
                        <a:ext cx="66992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79" name="Object 23"/>
          <p:cNvGraphicFramePr>
            <a:graphicFrameLocks noChangeAspect="1"/>
          </p:cNvGraphicFramePr>
          <p:nvPr/>
        </p:nvGraphicFramePr>
        <p:xfrm>
          <a:off x="2171928" y="4706475"/>
          <a:ext cx="669925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12" imgW="355138" imgH="177569" progId="Equation.DSMT4">
                  <p:embed/>
                </p:oleObj>
              </mc:Choice>
              <mc:Fallback>
                <p:oleObj name="Equation" r:id="rId12" imgW="355138" imgH="177569" progId="Equation.DSMT4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928" y="4706475"/>
                        <a:ext cx="669925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80" name="Object 24"/>
          <p:cNvGraphicFramePr>
            <a:graphicFrameLocks noChangeAspect="1"/>
          </p:cNvGraphicFramePr>
          <p:nvPr/>
        </p:nvGraphicFramePr>
        <p:xfrm>
          <a:off x="3246438" y="4458144"/>
          <a:ext cx="262890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14" imgW="1397000" imgH="431800" progId="Equation.DSMT4">
                  <p:embed/>
                </p:oleObj>
              </mc:Choice>
              <mc:Fallback>
                <p:oleObj name="Equation" r:id="rId14" imgW="1397000" imgH="431800" progId="Equation.DSMT4">
                  <p:embed/>
                  <p:pic>
                    <p:nvPicPr>
                      <p:cNvPr id="0" name="Picture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438" y="4458144"/>
                        <a:ext cx="2628900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81" name="Object 25"/>
          <p:cNvGraphicFramePr>
            <a:graphicFrameLocks noChangeAspect="1"/>
          </p:cNvGraphicFramePr>
          <p:nvPr/>
        </p:nvGraphicFramePr>
        <p:xfrm>
          <a:off x="3625850" y="5379343"/>
          <a:ext cx="23288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16" imgW="1028700" imgH="228600" progId="Equation.DSMT4">
                  <p:embed/>
                </p:oleObj>
              </mc:Choice>
              <mc:Fallback>
                <p:oleObj name="Equation" r:id="rId16" imgW="1028700" imgH="228600" progId="Equation.DSMT4">
                  <p:embed/>
                  <p:pic>
                    <p:nvPicPr>
                      <p:cNvPr id="0" name="Picture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5379343"/>
                        <a:ext cx="232886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82" name="AutoShape 26"/>
          <p:cNvSpPr>
            <a:spLocks noChangeArrowheads="1"/>
          </p:cNvSpPr>
          <p:nvPr/>
        </p:nvSpPr>
        <p:spPr bwMode="auto">
          <a:xfrm>
            <a:off x="2895013" y="5603386"/>
            <a:ext cx="430507" cy="223331"/>
          </a:xfrm>
          <a:prstGeom prst="rightArrow">
            <a:avLst>
              <a:gd name="adj1" fmla="val 50000"/>
              <a:gd name="adj2" fmla="val 80970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83" name="Text Box 27"/>
          <p:cNvSpPr txBox="1">
            <a:spLocks noChangeArrowheads="1"/>
          </p:cNvSpPr>
          <p:nvPr/>
        </p:nvSpPr>
        <p:spPr bwMode="auto">
          <a:xfrm>
            <a:off x="6124867" y="5280657"/>
            <a:ext cx="2812304" cy="95410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This generates other field components that are zero; the resulting field has only </a:t>
            </a:r>
            <a:r>
              <a:rPr lang="en-US" sz="14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1400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1400" dirty="0">
                <a:solidFill>
                  <a:schemeClr val="bg1"/>
                </a:solidFill>
              </a:rPr>
              <a:t> and violates the magnetic Gauss law.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" name="Object 26"/>
          <p:cNvGraphicFramePr>
            <a:graphicFrameLocks noChangeAspect="1"/>
          </p:cNvGraphicFramePr>
          <p:nvPr/>
        </p:nvGraphicFramePr>
        <p:xfrm>
          <a:off x="4698621" y="6058177"/>
          <a:ext cx="596710" cy="34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18" imgW="418918" imgH="241195" progId="Equation.DSMT4">
                  <p:embed/>
                </p:oleObj>
              </mc:Choice>
              <mc:Fallback>
                <p:oleObj name="Equation" r:id="rId18" imgW="418918" imgH="241195" progId="Equation.DSMT4">
                  <p:embed/>
                  <p:pic>
                    <p:nvPicPr>
                      <p:cNvPr id="0" name="Picture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8621" y="6058177"/>
                        <a:ext cx="596710" cy="343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ight Brace 15"/>
          <p:cNvSpPr/>
          <p:nvPr/>
        </p:nvSpPr>
        <p:spPr bwMode="auto">
          <a:xfrm rot="5400000">
            <a:off x="4896133" y="5448865"/>
            <a:ext cx="225190" cy="996286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1654629" y="3385457"/>
            <a:ext cx="511629" cy="2090057"/>
          </a:xfrm>
          <a:prstGeom prst="lef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72339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Frequency: TE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en-US" sz="40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3051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763383"/>
              </p:ext>
            </p:extLst>
          </p:nvPr>
        </p:nvGraphicFramePr>
        <p:xfrm>
          <a:off x="4601378" y="2350278"/>
          <a:ext cx="1655044" cy="880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4" imgW="787400" imgH="419100" progId="Equation.DSMT4">
                  <p:embed/>
                </p:oleObj>
              </mc:Choice>
              <mc:Fallback>
                <p:oleObj name="Equation" r:id="rId4" imgW="787400" imgH="419100" progId="Equation.DSMT4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378" y="2350278"/>
                        <a:ext cx="1655044" cy="880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11035"/>
              </p:ext>
            </p:extLst>
          </p:nvPr>
        </p:nvGraphicFramePr>
        <p:xfrm>
          <a:off x="3207637" y="3633502"/>
          <a:ext cx="2192136" cy="915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6" imgW="1002865" imgH="418918" progId="Equation.DSMT4">
                  <p:embed/>
                </p:oleObj>
              </mc:Choice>
              <mc:Fallback>
                <p:oleObj name="Equation" r:id="rId6" imgW="1002865" imgH="418918" progId="Equation.DSMT4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7637" y="3633502"/>
                        <a:ext cx="2192136" cy="915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324567"/>
              </p:ext>
            </p:extLst>
          </p:nvPr>
        </p:nvGraphicFramePr>
        <p:xfrm>
          <a:off x="1080919" y="5012036"/>
          <a:ext cx="330358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8" imgW="1307880" imgH="533160" progId="Equation.DSMT4">
                  <p:embed/>
                </p:oleObj>
              </mc:Choice>
              <mc:Fallback>
                <p:oleObj name="Equation" r:id="rId8" imgW="1307880" imgH="533160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919" y="5012036"/>
                        <a:ext cx="3303588" cy="1346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284504"/>
              </p:ext>
            </p:extLst>
          </p:nvPr>
        </p:nvGraphicFramePr>
        <p:xfrm>
          <a:off x="2059489" y="2554824"/>
          <a:ext cx="924342" cy="520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10" imgW="406224" imgH="228501" progId="Equation.DSMT4">
                  <p:embed/>
                </p:oleObj>
              </mc:Choice>
              <mc:Fallback>
                <p:oleObj name="Equation" r:id="rId10" imgW="406224" imgH="228501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9489" y="2554824"/>
                        <a:ext cx="924342" cy="5209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59" name="AutoShape 7"/>
          <p:cNvSpPr>
            <a:spLocks noChangeArrowheads="1"/>
          </p:cNvSpPr>
          <p:nvPr/>
        </p:nvSpPr>
        <p:spPr bwMode="auto">
          <a:xfrm>
            <a:off x="3548564" y="2671224"/>
            <a:ext cx="661987" cy="281668"/>
          </a:xfrm>
          <a:prstGeom prst="rightArrow">
            <a:avLst>
              <a:gd name="adj1" fmla="val 50000"/>
              <a:gd name="adj2" fmla="val 77798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51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207859"/>
              </p:ext>
            </p:extLst>
          </p:nvPr>
        </p:nvGraphicFramePr>
        <p:xfrm>
          <a:off x="3588251" y="1563604"/>
          <a:ext cx="16843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12" imgW="761669" imgH="253890" progId="Equation.DSMT4">
                  <p:embed/>
                </p:oleObj>
              </mc:Choice>
              <mc:Fallback>
                <p:oleObj name="Equation" r:id="rId12" imgW="761669" imgH="253890" progId="Equation.DSMT4">
                  <p:embed/>
                  <p:pic>
                    <p:nvPicPr>
                      <p:cNvPr id="0" name="Picture 2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251" y="1563604"/>
                        <a:ext cx="1684338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77086" y="898931"/>
            <a:ext cx="615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(We assume a lossless dielectric for the cutoff discussion.)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186285"/>
              </p:ext>
            </p:extLst>
          </p:nvPr>
        </p:nvGraphicFramePr>
        <p:xfrm>
          <a:off x="4930229" y="4924540"/>
          <a:ext cx="3491564" cy="1571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14" imgW="2539800" imgH="1143000" progId="Equation.DSMT4">
                  <p:embed/>
                </p:oleObj>
              </mc:Choice>
              <mc:Fallback>
                <p:oleObj name="Equation" r:id="rId14" imgW="2539800" imgH="1143000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229" y="4924540"/>
                        <a:ext cx="3491564" cy="157120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8" name="Text Box 14"/>
          <p:cNvSpPr txBox="1">
            <a:spLocks noChangeArrowheads="1"/>
          </p:cNvSpPr>
          <p:nvPr/>
        </p:nvSpPr>
        <p:spPr bwMode="auto">
          <a:xfrm>
            <a:off x="2557010" y="5951538"/>
            <a:ext cx="4092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11</a:t>
            </a:r>
            <a:r>
              <a:rPr lang="en-US" sz="2400" dirty="0">
                <a:solidFill>
                  <a:schemeClr val="bg1"/>
                </a:solidFill>
              </a:rPr>
              <a:t>, 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21</a:t>
            </a:r>
            <a:r>
              <a:rPr lang="en-US" sz="2400" dirty="0">
                <a:solidFill>
                  <a:schemeClr val="bg1"/>
                </a:solidFill>
              </a:rPr>
              <a:t>, 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01</a:t>
            </a:r>
            <a:r>
              <a:rPr lang="en-US" sz="2400" dirty="0">
                <a:solidFill>
                  <a:schemeClr val="bg1"/>
                </a:solidFill>
              </a:rPr>
              <a:t>, TE</a:t>
            </a:r>
            <a:r>
              <a:rPr lang="en-US" sz="2400" baseline="-25000" dirty="0">
                <a:solidFill>
                  <a:schemeClr val="bg1"/>
                </a:solidFill>
                <a:latin typeface="Times New Roman" pitchFamily="18" charset="0"/>
              </a:rPr>
              <a:t>31</a:t>
            </a:r>
            <a:r>
              <a:rPr lang="en-US" sz="2400" dirty="0">
                <a:solidFill>
                  <a:schemeClr val="bg1"/>
                </a:solidFill>
              </a:rPr>
              <a:t>, ……..</a:t>
            </a:r>
          </a:p>
        </p:txBody>
      </p:sp>
      <p:graphicFrame>
        <p:nvGraphicFramePr>
          <p:cNvPr id="303668" name="Group 564"/>
          <p:cNvGraphicFramePr>
            <a:graphicFrameLocks noGrp="1"/>
          </p:cNvGraphicFramePr>
          <p:nvPr/>
        </p:nvGraphicFramePr>
        <p:xfrm>
          <a:off x="1376363" y="1662113"/>
          <a:ext cx="6440487" cy="4064000"/>
        </p:xfrm>
        <a:graphic>
          <a:graphicData uri="http://schemas.openxmlformats.org/drawingml/2006/table">
            <a:tbl>
              <a:tblPr/>
              <a:tblGrid>
                <a:gridCol w="92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p \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3.832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1.841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3.054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4.201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5.317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5.416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7.016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5.331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6.706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10.173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8.536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9.969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11.346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12.682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13.987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11.706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13.170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3690" name="Text Box 586"/>
          <p:cNvSpPr txBox="1">
            <a:spLocks noChangeArrowheads="1"/>
          </p:cNvSpPr>
          <p:nvPr/>
        </p:nvSpPr>
        <p:spPr bwMode="auto">
          <a:xfrm>
            <a:off x="3763963" y="1000125"/>
            <a:ext cx="172243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8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en-US" sz="2800" i="1" baseline="-25000" dirty="0" err="1">
                <a:solidFill>
                  <a:schemeClr val="bg1"/>
                </a:solidFill>
                <a:latin typeface="Times New Roman" pitchFamily="18" charset="0"/>
              </a:rPr>
              <a:t>np</a:t>
            </a:r>
            <a:r>
              <a:rPr lang="en-US" sz="2400" dirty="0">
                <a:solidFill>
                  <a:schemeClr val="bg1"/>
                </a:solidFill>
              </a:rPr>
              <a:t> values</a:t>
            </a:r>
          </a:p>
        </p:txBody>
      </p:sp>
      <p:sp>
        <p:nvSpPr>
          <p:cNvPr id="303691" name="Text Box 587"/>
          <p:cNvSpPr txBox="1">
            <a:spLocks noChangeArrowheads="1"/>
          </p:cNvSpPr>
          <p:nvPr/>
        </p:nvSpPr>
        <p:spPr bwMode="auto">
          <a:xfrm>
            <a:off x="704148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Cutoff </a:t>
            </a:r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Frequency:TE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endParaRPr lang="en-US" sz="4000" i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27" name="Text Box 51"/>
          <p:cNvSpPr txBox="1">
            <a:spLocks noChangeArrowheads="1"/>
          </p:cNvSpPr>
          <p:nvPr/>
        </p:nvSpPr>
        <p:spPr bwMode="auto">
          <a:xfrm>
            <a:off x="2517675" y="0"/>
            <a:ext cx="38385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11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</a:t>
            </a:r>
          </a:p>
        </p:txBody>
      </p:sp>
      <p:pic>
        <p:nvPicPr>
          <p:cNvPr id="306229" name="Picture 53" descr="Image:TE11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5" y="2738438"/>
            <a:ext cx="1752600" cy="1752600"/>
          </a:xfrm>
          <a:prstGeom prst="rect">
            <a:avLst/>
          </a:prstGeom>
          <a:noFill/>
        </p:spPr>
      </p:pic>
      <p:pic>
        <p:nvPicPr>
          <p:cNvPr id="306231" name="Picture 55" descr="Image:TE10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6888" y="2695575"/>
            <a:ext cx="1752600" cy="1752600"/>
          </a:xfrm>
          <a:prstGeom prst="rect">
            <a:avLst/>
          </a:prstGeom>
          <a:noFill/>
        </p:spPr>
      </p:pic>
      <p:sp>
        <p:nvSpPr>
          <p:cNvPr id="306232" name="Text Box 56"/>
          <p:cNvSpPr txBox="1">
            <a:spLocks noChangeArrowheads="1"/>
          </p:cNvSpPr>
          <p:nvPr/>
        </p:nvSpPr>
        <p:spPr bwMode="auto">
          <a:xfrm>
            <a:off x="1444715" y="4678363"/>
            <a:ext cx="26606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TE</a:t>
            </a:r>
            <a:r>
              <a:rPr lang="en-US" baseline="-25000" dirty="0">
                <a:solidFill>
                  <a:schemeClr val="bg2"/>
                </a:solidFill>
                <a:latin typeface="+mn-lt"/>
              </a:rPr>
              <a:t>10</a:t>
            </a:r>
            <a:r>
              <a:rPr lang="en-US" dirty="0">
                <a:solidFill>
                  <a:schemeClr val="bg2"/>
                </a:solidFill>
              </a:rPr>
              <a:t> mode of 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rectangular waveguide</a:t>
            </a:r>
          </a:p>
        </p:txBody>
      </p:sp>
      <p:sp>
        <p:nvSpPr>
          <p:cNvPr id="306233" name="Text Box 57"/>
          <p:cNvSpPr txBox="1">
            <a:spLocks noChangeArrowheads="1"/>
          </p:cNvSpPr>
          <p:nvPr/>
        </p:nvSpPr>
        <p:spPr bwMode="auto">
          <a:xfrm>
            <a:off x="4745459" y="4630122"/>
            <a:ext cx="23701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TE</a:t>
            </a:r>
            <a:r>
              <a:rPr lang="en-US" baseline="-25000" dirty="0">
                <a:solidFill>
                  <a:schemeClr val="bg2"/>
                </a:solidFill>
                <a:latin typeface="+mn-lt"/>
              </a:rPr>
              <a:t>11</a:t>
            </a:r>
            <a:r>
              <a:rPr lang="en-US" dirty="0">
                <a:solidFill>
                  <a:schemeClr val="bg2"/>
                </a:solidFill>
              </a:rPr>
              <a:t> mode of 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circular waveguide</a:t>
            </a:r>
          </a:p>
        </p:txBody>
      </p:sp>
      <p:sp>
        <p:nvSpPr>
          <p:cNvPr id="306234" name="Text Box 58"/>
          <p:cNvSpPr txBox="1">
            <a:spLocks noChangeArrowheads="1"/>
          </p:cNvSpPr>
          <p:nvPr/>
        </p:nvSpPr>
        <p:spPr bwMode="auto">
          <a:xfrm>
            <a:off x="954088" y="1100138"/>
            <a:ext cx="692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dominant mode of circular waveguide is the TE</a:t>
            </a:r>
            <a:r>
              <a:rPr lang="en-US" sz="2000" baseline="-25000" dirty="0">
                <a:solidFill>
                  <a:schemeClr val="bg1"/>
                </a:solidFill>
                <a:latin typeface="+mn-lt"/>
              </a:rPr>
              <a:t>11</a:t>
            </a:r>
            <a:r>
              <a:rPr lang="en-US" sz="2000" dirty="0">
                <a:solidFill>
                  <a:schemeClr val="bg1"/>
                </a:solidFill>
              </a:rPr>
              <a:t> mode.</a:t>
            </a:r>
          </a:p>
        </p:txBody>
      </p:sp>
      <p:sp>
        <p:nvSpPr>
          <p:cNvPr id="306235" name="Text Box 59"/>
          <p:cNvSpPr txBox="1">
            <a:spLocks noChangeArrowheads="1"/>
          </p:cNvSpPr>
          <p:nvPr/>
        </p:nvSpPr>
        <p:spPr bwMode="auto">
          <a:xfrm>
            <a:off x="847499" y="5754460"/>
            <a:ext cx="7551737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TE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11</a:t>
            </a:r>
            <a:r>
              <a:rPr lang="en-US" dirty="0">
                <a:solidFill>
                  <a:schemeClr val="bg1"/>
                </a:solidFill>
              </a:rPr>
              <a:t> mode can be thought of as an evolution of the TE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10</a:t>
            </a:r>
            <a:r>
              <a:rPr lang="en-US" dirty="0">
                <a:solidFill>
                  <a:schemeClr val="bg1"/>
                </a:solidFill>
              </a:rPr>
              <a:t> mode of rectangular waveguide as the boundary changes shape.</a:t>
            </a:r>
          </a:p>
        </p:txBody>
      </p:sp>
      <p:sp>
        <p:nvSpPr>
          <p:cNvPr id="306236" name="AutoShape 60"/>
          <p:cNvSpPr>
            <a:spLocks noChangeArrowheads="1"/>
          </p:cNvSpPr>
          <p:nvPr/>
        </p:nvSpPr>
        <p:spPr bwMode="auto">
          <a:xfrm>
            <a:off x="3889375" y="3463925"/>
            <a:ext cx="668338" cy="247650"/>
          </a:xfrm>
          <a:prstGeom prst="rightArrow">
            <a:avLst>
              <a:gd name="adj1" fmla="val 50000"/>
              <a:gd name="adj2" fmla="val 67468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6240" name="Group 64"/>
          <p:cNvGrpSpPr>
            <a:grpSpLocks/>
          </p:cNvGrpSpPr>
          <p:nvPr/>
        </p:nvGrpSpPr>
        <p:grpSpPr bwMode="auto">
          <a:xfrm>
            <a:off x="3294063" y="1924050"/>
            <a:ext cx="2314575" cy="641350"/>
            <a:chOff x="3950" y="1321"/>
            <a:chExt cx="1458" cy="404"/>
          </a:xfrm>
        </p:grpSpPr>
        <p:sp>
          <p:nvSpPr>
            <p:cNvPr id="306237" name="Text Box 61"/>
            <p:cNvSpPr txBox="1">
              <a:spLocks noChangeArrowheads="1"/>
            </p:cNvSpPr>
            <p:nvPr/>
          </p:nvSpPr>
          <p:spPr bwMode="auto">
            <a:xfrm>
              <a:off x="4404" y="1321"/>
              <a:ext cx="1004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Electric field</a:t>
              </a:r>
            </a:p>
            <a:p>
              <a:r>
                <a:rPr lang="en-US">
                  <a:solidFill>
                    <a:schemeClr val="bg2"/>
                  </a:solidFill>
                </a:rPr>
                <a:t>Magnetic field</a:t>
              </a:r>
            </a:p>
          </p:txBody>
        </p:sp>
        <p:sp>
          <p:nvSpPr>
            <p:cNvPr id="306238" name="Line 62"/>
            <p:cNvSpPr>
              <a:spLocks noChangeShapeType="1"/>
            </p:cNvSpPr>
            <p:nvPr/>
          </p:nvSpPr>
          <p:spPr bwMode="auto">
            <a:xfrm>
              <a:off x="3950" y="1445"/>
              <a:ext cx="402" cy="0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6239" name="Line 63"/>
            <p:cNvSpPr>
              <a:spLocks noChangeShapeType="1"/>
            </p:cNvSpPr>
            <p:nvPr/>
          </p:nvSpPr>
          <p:spPr bwMode="auto">
            <a:xfrm>
              <a:off x="3956" y="1613"/>
              <a:ext cx="402" cy="0"/>
            </a:xfrm>
            <a:prstGeom prst="line">
              <a:avLst/>
            </a:prstGeom>
            <a:noFill/>
            <a:ln w="28575">
              <a:solidFill>
                <a:srgbClr val="99FF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110C9C-1AEA-4819-9FB3-49FB2509D7C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87941" y="3455470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(from Wikipedia)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</a:t>
            </a:r>
          </a:p>
        </p:txBody>
      </p:sp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616176" y="3704771"/>
            <a:ext cx="31470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Modes are </a:t>
            </a:r>
            <a:r>
              <a:rPr lang="en-US" sz="2000" u="sng" dirty="0">
                <a:solidFill>
                  <a:srgbClr val="0000FF"/>
                </a:solidFill>
              </a:rPr>
              <a:t>hybrid</a:t>
            </a:r>
            <a:r>
              <a:rPr lang="en-US" sz="2000" dirty="0">
                <a:solidFill>
                  <a:srgbClr val="0000FF"/>
                </a:solidFill>
              </a:rPr>
              <a:t>* unless:</a:t>
            </a:r>
          </a:p>
        </p:txBody>
      </p:sp>
      <p:graphicFrame>
        <p:nvGraphicFramePr>
          <p:cNvPr id="325641" name="Object 9"/>
          <p:cNvGraphicFramePr>
            <a:graphicFrameLocks noChangeAspect="1"/>
          </p:cNvGraphicFramePr>
          <p:nvPr/>
        </p:nvGraphicFramePr>
        <p:xfrm>
          <a:off x="1287915" y="4209371"/>
          <a:ext cx="21431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4" imgW="1028700" imgH="419100" progId="Equation.DSMT4">
                  <p:embed/>
                </p:oleObj>
              </mc:Choice>
              <mc:Fallback>
                <p:oleObj name="Equation" r:id="rId4" imgW="1028700" imgH="419100" progId="Equation.DSMT4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915" y="4209371"/>
                        <a:ext cx="21431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6192" y="3794166"/>
            <a:ext cx="2001510" cy="1015663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Note:</a:t>
            </a:r>
          </a:p>
          <a:p>
            <a:pPr algn="ctr"/>
            <a:endParaRPr lang="en-US" sz="600" dirty="0">
              <a:solidFill>
                <a:srgbClr val="000000"/>
              </a:solidFill>
            </a:endParaRPr>
          </a:p>
          <a:p>
            <a:pPr algn="ctr"/>
            <a:r>
              <a:rPr lang="en-US" dirty="0">
                <a:solidFill>
                  <a:srgbClr val="000000"/>
                </a:solidFill>
              </a:rPr>
              <a:t>We can have</a:t>
            </a:r>
          </a:p>
          <a:p>
            <a:pPr algn="ctr"/>
            <a:r>
              <a:rPr lang="en-US" dirty="0">
                <a:solidFill>
                  <a:srgbClr val="000000"/>
                </a:solidFill>
              </a:rPr>
              <a:t>TE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</a:rPr>
              <a:t>0p</a:t>
            </a:r>
            <a:r>
              <a:rPr lang="en-US" dirty="0">
                <a:solidFill>
                  <a:srgbClr val="000000"/>
                </a:solidFill>
              </a:rPr>
              <a:t>, TM</a:t>
            </a:r>
            <a:r>
              <a:rPr lang="en-US" baseline="-25000" dirty="0">
                <a:solidFill>
                  <a:srgbClr val="000000"/>
                </a:solidFill>
                <a:latin typeface="Times New Roman"/>
              </a:rPr>
              <a:t>0p</a:t>
            </a:r>
            <a:r>
              <a:rPr lang="en-US" dirty="0">
                <a:solidFill>
                  <a:srgbClr val="000000"/>
                </a:solidFill>
              </a:rPr>
              <a:t> modes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37656" y="5802086"/>
            <a:ext cx="4974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*This means that we need both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E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434182" name="Object 6"/>
          <p:cNvGraphicFramePr>
            <a:graphicFrameLocks noChangeAspect="1"/>
          </p:cNvGraphicFramePr>
          <p:nvPr/>
        </p:nvGraphicFramePr>
        <p:xfrm>
          <a:off x="6810828" y="2448608"/>
          <a:ext cx="14811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6" imgW="711200" imgH="228600" progId="Equation.DSMT4">
                  <p:embed/>
                </p:oleObj>
              </mc:Choice>
              <mc:Fallback>
                <p:oleObj name="Equation" r:id="rId6" imgW="711200" imgH="22860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828" y="2448608"/>
                        <a:ext cx="1481138" cy="4762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313714" y="2046514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Unknown wavenumber: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319339" y="891578"/>
            <a:ext cx="4080554" cy="2366426"/>
            <a:chOff x="2428196" y="673863"/>
            <a:chExt cx="4080554" cy="2366426"/>
          </a:xfrm>
        </p:grpSpPr>
        <p:grpSp>
          <p:nvGrpSpPr>
            <p:cNvPr id="2" name="Group 18"/>
            <p:cNvGrpSpPr>
              <a:grpSpLocks/>
            </p:cNvGrpSpPr>
            <p:nvPr/>
          </p:nvGrpSpPr>
          <p:grpSpPr bwMode="auto">
            <a:xfrm>
              <a:off x="3208338" y="673863"/>
              <a:ext cx="3300412" cy="2008187"/>
              <a:chOff x="2061" y="425"/>
              <a:chExt cx="2079" cy="1265"/>
            </a:xfrm>
          </p:grpSpPr>
          <p:sp>
            <p:nvSpPr>
              <p:cNvPr id="325635" name="AutoShape 3"/>
              <p:cNvSpPr>
                <a:spLocks noChangeArrowheads="1"/>
              </p:cNvSpPr>
              <p:nvPr/>
            </p:nvSpPr>
            <p:spPr bwMode="auto">
              <a:xfrm rot="13933154">
                <a:off x="2580" y="668"/>
                <a:ext cx="629" cy="1382"/>
              </a:xfrm>
              <a:prstGeom prst="can">
                <a:avLst>
                  <a:gd name="adj" fmla="val 54928"/>
                </a:avLst>
              </a:prstGeom>
              <a:gradFill rotWithShape="0">
                <a:gsLst>
                  <a:gs pos="0">
                    <a:srgbClr val="C0C0C0">
                      <a:gamma/>
                      <a:shade val="46275"/>
                      <a:invGamma/>
                    </a:srgbClr>
                  </a:gs>
                  <a:gs pos="50000">
                    <a:srgbClr val="C0C0C0"/>
                  </a:gs>
                  <a:gs pos="100000">
                    <a:srgbClr val="C0C0C0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5636" name="Line 4"/>
              <p:cNvSpPr>
                <a:spLocks noChangeShapeType="1"/>
              </p:cNvSpPr>
              <p:nvPr/>
            </p:nvSpPr>
            <p:spPr bwMode="auto">
              <a:xfrm flipV="1">
                <a:off x="3487" y="649"/>
                <a:ext cx="397" cy="30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5637" name="Line 5"/>
              <p:cNvSpPr>
                <a:spLocks noChangeShapeType="1"/>
              </p:cNvSpPr>
              <p:nvPr/>
            </p:nvSpPr>
            <p:spPr bwMode="auto">
              <a:xfrm flipH="1" flipV="1">
                <a:off x="2281" y="1459"/>
                <a:ext cx="184" cy="23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5638" name="Text Box 6"/>
              <p:cNvSpPr txBox="1">
                <a:spLocks noChangeArrowheads="1"/>
              </p:cNvSpPr>
              <p:nvPr/>
            </p:nvSpPr>
            <p:spPr bwMode="auto">
              <a:xfrm>
                <a:off x="2061" y="1181"/>
                <a:ext cx="23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>
                    <a:solidFill>
                      <a:srgbClr val="000000"/>
                    </a:solidFill>
                    <a:latin typeface="Times New Roman" pitchFamily="18" charset="0"/>
                  </a:rPr>
                  <a:t>a </a:t>
                </a:r>
              </a:p>
            </p:txBody>
          </p:sp>
          <p:sp>
            <p:nvSpPr>
              <p:cNvPr id="325639" name="Text Box 7"/>
              <p:cNvSpPr txBox="1">
                <a:spLocks noChangeArrowheads="1"/>
              </p:cNvSpPr>
              <p:nvPr/>
            </p:nvSpPr>
            <p:spPr bwMode="auto">
              <a:xfrm>
                <a:off x="3922" y="425"/>
                <a:ext cx="21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rgbClr val="000000"/>
                    </a:solidFill>
                    <a:latin typeface="Times New Roman" pitchFamily="18" charset="0"/>
                  </a:rPr>
                  <a:t>z </a:t>
                </a:r>
              </a:p>
            </p:txBody>
          </p:sp>
          <p:sp>
            <p:nvSpPr>
              <p:cNvPr id="325642" name="Text Box 10"/>
              <p:cNvSpPr txBox="1">
                <a:spLocks noChangeArrowheads="1"/>
              </p:cNvSpPr>
              <p:nvPr/>
            </p:nvSpPr>
            <p:spPr bwMode="auto">
              <a:xfrm>
                <a:off x="2880" y="1006"/>
                <a:ext cx="1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325643" name="Text Box 11"/>
              <p:cNvSpPr txBox="1">
                <a:spLocks noChangeArrowheads="1"/>
              </p:cNvSpPr>
              <p:nvPr/>
            </p:nvSpPr>
            <p:spPr bwMode="auto">
              <a:xfrm>
                <a:off x="2570" y="748"/>
                <a:ext cx="21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325644" name="Oval 12"/>
              <p:cNvSpPr>
                <a:spLocks noChangeArrowheads="1"/>
              </p:cNvSpPr>
              <p:nvPr/>
            </p:nvSpPr>
            <p:spPr bwMode="auto">
              <a:xfrm>
                <a:off x="2581" y="768"/>
                <a:ext cx="161" cy="201"/>
              </a:xfrm>
              <a:prstGeom prst="ellipse">
                <a:avLst/>
              </a:prstGeom>
              <a:noFill/>
              <a:ln w="158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25645" name="Oval 13"/>
              <p:cNvSpPr>
                <a:spLocks noChangeArrowheads="1"/>
              </p:cNvSpPr>
              <p:nvPr/>
            </p:nvSpPr>
            <p:spPr bwMode="auto">
              <a:xfrm>
                <a:off x="2896" y="1017"/>
                <a:ext cx="161" cy="201"/>
              </a:xfrm>
              <a:prstGeom prst="ellipse">
                <a:avLst/>
              </a:prstGeom>
              <a:noFill/>
              <a:ln w="158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graphicFrame>
            <p:nvGraphicFramePr>
              <p:cNvPr id="325649" name="Object 17"/>
              <p:cNvGraphicFramePr>
                <a:graphicFrameLocks noChangeAspect="1"/>
              </p:cNvGraphicFramePr>
              <p:nvPr/>
            </p:nvGraphicFramePr>
            <p:xfrm>
              <a:off x="2682" y="1252"/>
              <a:ext cx="484" cy="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40" name="Equation" r:id="rId8" imgW="368300" imgH="228600" progId="Equation.DSMT4">
                      <p:embed/>
                    </p:oleObj>
                  </mc:Choice>
                  <mc:Fallback>
                    <p:oleObj name="Equation" r:id="rId8" imgW="368300" imgH="228600" progId="Equation.DSMT4">
                      <p:embed/>
                      <p:pic>
                        <p:nvPicPr>
                          <p:cNvPr id="0" name="Picture 1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2" y="1252"/>
                            <a:ext cx="484" cy="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34183" name="Object 7"/>
            <p:cNvGraphicFramePr>
              <a:graphicFrameLocks noChangeAspect="1"/>
            </p:cNvGraphicFramePr>
            <p:nvPr/>
          </p:nvGraphicFramePr>
          <p:xfrm>
            <a:off x="2428196" y="2614973"/>
            <a:ext cx="891948" cy="425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1" name="Equation" r:id="rId10" imgW="558558" imgH="266584" progId="Equation.DSMT4">
                    <p:embed/>
                  </p:oleObj>
                </mc:Choice>
                <mc:Fallback>
                  <p:oleObj name="Equation" r:id="rId10" imgW="558558" imgH="266584" progId="Equation.DSMT4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8196" y="2614973"/>
                          <a:ext cx="891948" cy="4253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99" name="Rectangle 19"/>
          <p:cNvSpPr>
            <a:spLocks noChangeArrowheads="1"/>
          </p:cNvSpPr>
          <p:nvPr/>
        </p:nvSpPr>
        <p:spPr bwMode="auto">
          <a:xfrm>
            <a:off x="790292" y="1890406"/>
            <a:ext cx="5153025" cy="16621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020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6533"/>
              </p:ext>
            </p:extLst>
          </p:nvPr>
        </p:nvGraphicFramePr>
        <p:xfrm>
          <a:off x="1262574" y="2071914"/>
          <a:ext cx="4208462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4" imgW="1917700" imgH="558800" progId="Equation.DSMT4">
                  <p:embed/>
                </p:oleObj>
              </mc:Choice>
              <mc:Fallback>
                <p:oleObj name="Equation" r:id="rId4" imgW="1917700" imgH="5588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574" y="2071914"/>
                        <a:ext cx="4208462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95" name="Text Box 15"/>
          <p:cNvSpPr txBox="1">
            <a:spLocks noChangeArrowheads="1"/>
          </p:cNvSpPr>
          <p:nvPr/>
        </p:nvSpPr>
        <p:spPr bwMode="auto">
          <a:xfrm>
            <a:off x="1430508" y="4206258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3020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141701"/>
              </p:ext>
            </p:extLst>
          </p:nvPr>
        </p:nvGraphicFramePr>
        <p:xfrm>
          <a:off x="2589212" y="4629926"/>
          <a:ext cx="1982788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6" imgW="787320" imgH="253800" progId="Equation.DSMT4">
                  <p:embed/>
                </p:oleObj>
              </mc:Choice>
              <mc:Fallback>
                <p:oleObj name="Equation" r:id="rId6" imgW="787320" imgH="2538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2" y="4629926"/>
                        <a:ext cx="1982788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2097" name="Text Box 17"/>
          <p:cNvSpPr txBox="1">
            <a:spLocks noChangeArrowheads="1"/>
          </p:cNvSpPr>
          <p:nvPr/>
        </p:nvSpPr>
        <p:spPr bwMode="auto">
          <a:xfrm>
            <a:off x="4984580" y="4691588"/>
            <a:ext cx="190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rgbClr val="0000FF"/>
                </a:solidFill>
              </a:rPr>
              <a:t> is unknown)</a:t>
            </a:r>
            <a:endParaRPr lang="en-US" sz="2000" baseline="-25000" dirty="0">
              <a:solidFill>
                <a:srgbClr val="0000FF"/>
              </a:solidFill>
            </a:endParaRPr>
          </a:p>
        </p:txBody>
      </p:sp>
      <p:sp>
        <p:nvSpPr>
          <p:cNvPr id="302098" name="Text Box 18"/>
          <p:cNvSpPr txBox="1">
            <a:spLocks noChangeArrowheads="1"/>
          </p:cNvSpPr>
          <p:nvPr/>
        </p:nvSpPr>
        <p:spPr bwMode="auto">
          <a:xfrm>
            <a:off x="6606631" y="2459852"/>
            <a:ext cx="1061509" cy="52322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bg2"/>
                </a:solidFill>
                <a:sym typeface="Symbol" pitchFamily="18" charset="2"/>
              </a:rPr>
              <a:t></a:t>
            </a:r>
            <a:r>
              <a:rPr lang="en-US" sz="2800" dirty="0">
                <a:solidFill>
                  <a:schemeClr val="bg2"/>
                </a:solidFill>
                <a:sym typeface="Symbol" pitchFamily="18" charset="2"/>
              </a:rPr>
              <a:t>  </a:t>
            </a:r>
            <a:r>
              <a:rPr lang="en-US" sz="28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n-US" sz="280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a</a:t>
            </a:r>
            <a:endParaRPr lang="en-US" sz="2800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2100" name="Text Box 20"/>
          <p:cNvSpPr txBox="1">
            <a:spLocks noChangeArrowheads="1"/>
          </p:cNvSpPr>
          <p:nvPr/>
        </p:nvSpPr>
        <p:spPr bwMode="auto">
          <a:xfrm>
            <a:off x="195008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201" y="1044917"/>
            <a:ext cx="4557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Representation of fields inside the rod: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315913" y="1501775"/>
            <a:ext cx="8467725" cy="427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To see choice of sin/cos, examine the field components (for example </a:t>
            </a:r>
            <a:r>
              <a:rPr lang="en-US" sz="2200" i="1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200" i="1" baseline="-25000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</a:t>
            </a:r>
            <a:r>
              <a:rPr lang="en-US" sz="2000" dirty="0">
                <a:solidFill>
                  <a:srgbClr val="0000FF"/>
                </a:solidFill>
              </a:rPr>
              <a:t>): </a:t>
            </a:r>
          </a:p>
        </p:txBody>
      </p:sp>
      <p:sp>
        <p:nvSpPr>
          <p:cNvPr id="303127" name="Text Box 23"/>
          <p:cNvSpPr txBox="1">
            <a:spLocks noChangeArrowheads="1"/>
          </p:cNvSpPr>
          <p:nvPr/>
        </p:nvSpPr>
        <p:spPr bwMode="auto">
          <a:xfrm>
            <a:off x="178752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7429" y="2405743"/>
            <a:ext cx="2406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Appendix:</a:t>
            </a:r>
          </a:p>
        </p:txBody>
      </p:sp>
      <p:graphicFrame>
        <p:nvGraphicFramePr>
          <p:cNvPr id="437251" name="Object 3"/>
          <p:cNvGraphicFramePr>
            <a:graphicFrameLocks noChangeAspect="1"/>
          </p:cNvGraphicFramePr>
          <p:nvPr/>
        </p:nvGraphicFramePr>
        <p:xfrm>
          <a:off x="2100035" y="3026228"/>
          <a:ext cx="4693559" cy="849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4" imgW="2527300" imgH="457200" progId="Equation.DSMT4">
                  <p:embed/>
                </p:oleObj>
              </mc:Choice>
              <mc:Fallback>
                <p:oleObj name="Equation" r:id="rId4" imgW="2527300" imgH="4572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0035" y="3026228"/>
                        <a:ext cx="4693559" cy="8490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2195964" y="3200339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3072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776833"/>
              </p:ext>
            </p:extLst>
          </p:nvPr>
        </p:nvGraphicFramePr>
        <p:xfrm>
          <a:off x="1893477" y="2310660"/>
          <a:ext cx="38560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Equation" r:id="rId4" imgW="1739900" imgH="266700" progId="Equation.DSMT4">
                  <p:embed/>
                </p:oleObj>
              </mc:Choice>
              <mc:Fallback>
                <p:oleObj name="Equation" r:id="rId4" imgW="1739900" imgH="2667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477" y="2310660"/>
                        <a:ext cx="38560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5948891" y="1116114"/>
            <a:ext cx="1061509" cy="52322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bg2"/>
                </a:solidFill>
                <a:sym typeface="Symbol" pitchFamily="18" charset="2"/>
              </a:rPr>
              <a:t></a:t>
            </a:r>
            <a:r>
              <a:rPr lang="en-US" sz="2800" dirty="0">
                <a:solidFill>
                  <a:schemeClr val="bg2"/>
                </a:solidFill>
                <a:sym typeface="Symbol" pitchFamily="18" charset="2"/>
              </a:rPr>
              <a:t>  </a:t>
            </a:r>
            <a:r>
              <a:rPr lang="en-US" sz="28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&gt;</a:t>
            </a:r>
            <a:r>
              <a:rPr lang="en-US" sz="2800" dirty="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800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a</a:t>
            </a:r>
            <a:endParaRPr lang="en-US" sz="2800" dirty="0">
              <a:solidFill>
                <a:schemeClr val="bg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07212" name="Text Box 12"/>
          <p:cNvSpPr txBox="1">
            <a:spLocks noChangeArrowheads="1"/>
          </p:cNvSpPr>
          <p:nvPr/>
        </p:nvSpPr>
        <p:spPr bwMode="auto">
          <a:xfrm>
            <a:off x="893309" y="5870574"/>
            <a:ext cx="7260091" cy="64633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i="1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</a:t>
            </a:r>
            <a:r>
              <a:rPr lang="en-US" i="1" baseline="-25000" dirty="0">
                <a:solidFill>
                  <a:schemeClr val="bg2"/>
                </a:solidFill>
                <a:latin typeface="Times New Roman" pitchFamily="18" charset="0"/>
                <a:sym typeface="Symbol"/>
              </a:rPr>
              <a:t></a:t>
            </a:r>
            <a:r>
              <a:rPr lang="en-US" baseline="-25000" dirty="0">
                <a:solidFill>
                  <a:schemeClr val="bg2"/>
                </a:solidFill>
                <a:latin typeface="Times New Roman" pitchFamily="18" charset="0"/>
                <a:sym typeface="Symbol"/>
              </a:rPr>
              <a:t>0</a:t>
            </a:r>
            <a:r>
              <a:rPr lang="en-US" dirty="0">
                <a:solidFill>
                  <a:schemeClr val="bg2"/>
                </a:solidFill>
              </a:rPr>
              <a:t> is interpreted as a </a:t>
            </a:r>
            <a:r>
              <a:rPr lang="en-US" u="sng" dirty="0">
                <a:solidFill>
                  <a:schemeClr val="bg2"/>
                </a:solidFill>
              </a:rPr>
              <a:t>positive real number</a:t>
            </a:r>
            <a:r>
              <a:rPr lang="en-US" dirty="0">
                <a:solidFill>
                  <a:schemeClr val="bg2"/>
                </a:solidFill>
              </a:rPr>
              <a:t> in order to have </a:t>
            </a:r>
            <a:r>
              <a:rPr lang="en-US" u="sng" dirty="0">
                <a:solidFill>
                  <a:schemeClr val="bg2"/>
                </a:solidFill>
              </a:rPr>
              <a:t>decay</a:t>
            </a:r>
            <a:r>
              <a:rPr lang="en-US" dirty="0">
                <a:solidFill>
                  <a:schemeClr val="bg2"/>
                </a:solidFill>
              </a:rPr>
              <a:t> radially in the air region. </a:t>
            </a:r>
          </a:p>
        </p:txBody>
      </p:sp>
      <p:graphicFrame>
        <p:nvGraphicFramePr>
          <p:cNvPr id="3072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77547"/>
              </p:ext>
            </p:extLst>
          </p:nvPr>
        </p:nvGraphicFramePr>
        <p:xfrm>
          <a:off x="3066367" y="4507079"/>
          <a:ext cx="2111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6" imgW="952087" imgH="291973" progId="Equation.DSMT4">
                  <p:embed/>
                </p:oleObj>
              </mc:Choice>
              <mc:Fallback>
                <p:oleObj name="Equation" r:id="rId6" imgW="952087" imgH="291973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6367" y="4507079"/>
                        <a:ext cx="21113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14" name="Text Box 14"/>
          <p:cNvSpPr txBox="1">
            <a:spLocks noChangeArrowheads="1"/>
          </p:cNvSpPr>
          <p:nvPr/>
        </p:nvSpPr>
        <p:spPr bwMode="auto">
          <a:xfrm>
            <a:off x="1121256" y="1912650"/>
            <a:ext cx="6365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</a:t>
            </a:r>
          </a:p>
        </p:txBody>
      </p:sp>
      <p:sp>
        <p:nvSpPr>
          <p:cNvPr id="307215" name="Text Box 15"/>
          <p:cNvSpPr txBox="1">
            <a:spLocks noChangeArrowheads="1"/>
          </p:cNvSpPr>
          <p:nvPr/>
        </p:nvSpPr>
        <p:spPr bwMode="auto">
          <a:xfrm>
            <a:off x="189928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graphicFrame>
        <p:nvGraphicFramePr>
          <p:cNvPr id="3072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924067"/>
              </p:ext>
            </p:extLst>
          </p:nvPr>
        </p:nvGraphicFramePr>
        <p:xfrm>
          <a:off x="2831416" y="3634626"/>
          <a:ext cx="352107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8" imgW="1586811" imgH="304668" progId="Equation.DSMT4">
                  <p:embed/>
                </p:oleObj>
              </mc:Choice>
              <mc:Fallback>
                <p:oleObj name="Equation" r:id="rId8" imgW="1586811" imgH="304668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1416" y="3634626"/>
                        <a:ext cx="352107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200" y="1204438"/>
            <a:ext cx="5211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Representation of potentials outside the rod: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713241" y="1052422"/>
            <a:ext cx="23347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Inside the wire: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49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272737"/>
              </p:ext>
            </p:extLst>
          </p:nvPr>
        </p:nvGraphicFramePr>
        <p:xfrm>
          <a:off x="495300" y="1528763"/>
          <a:ext cx="25257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4" imgW="1346200" imgH="279400" progId="Equation.DSMT4">
                  <p:embed/>
                </p:oleObj>
              </mc:Choice>
              <mc:Fallback>
                <p:oleObj name="Equation" r:id="rId4" imgW="1346200" imgH="2794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528763"/>
                        <a:ext cx="25257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862261"/>
              </p:ext>
            </p:extLst>
          </p:nvPr>
        </p:nvGraphicFramePr>
        <p:xfrm>
          <a:off x="635018" y="3057859"/>
          <a:ext cx="2084258" cy="3296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6" imgW="1498600" imgH="2362200" progId="Equation.DSMT4">
                  <p:embed/>
                </p:oleObj>
              </mc:Choice>
              <mc:Fallback>
                <p:oleObj name="Equation" r:id="rId6" imgW="1498600" imgH="2362200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18" y="3057859"/>
                        <a:ext cx="2084258" cy="3296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336245" y="1371854"/>
            <a:ext cx="556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(The field must be finite on the 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dirty="0">
                <a:solidFill>
                  <a:schemeClr val="bg1"/>
                </a:solidFill>
              </a:rPr>
              <a:t> axis, no </a:t>
            </a:r>
            <a:r>
              <a:rPr lang="en-US" i="1" dirty="0">
                <a:solidFill>
                  <a:schemeClr val="bg1"/>
                </a:solidFill>
                <a:latin typeface="+mn-lt"/>
                <a:sym typeface="Symbol"/>
              </a:rPr>
              <a:t></a:t>
            </a:r>
            <a:r>
              <a:rPr lang="en-US" dirty="0">
                <a:solidFill>
                  <a:schemeClr val="bg1"/>
                </a:solidFill>
                <a:sym typeface="Symbol"/>
              </a:rPr>
              <a:t> variation.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</p:txBody>
      </p:sp>
      <p:graphicFrame>
        <p:nvGraphicFramePr>
          <p:cNvPr id="449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224152"/>
              </p:ext>
            </p:extLst>
          </p:nvPr>
        </p:nvGraphicFramePr>
        <p:xfrm>
          <a:off x="3292487" y="3015921"/>
          <a:ext cx="1679563" cy="40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1206500" imgH="292100" progId="Equation.DSMT4">
                  <p:embed/>
                </p:oleObj>
              </mc:Choice>
              <mc:Fallback>
                <p:oleObj name="Equation" r:id="rId8" imgW="1206500" imgH="29210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487" y="3015921"/>
                        <a:ext cx="1679563" cy="40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763070" y="5718411"/>
            <a:ext cx="3889612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bg2"/>
                </a:solidFill>
              </a:rPr>
              <a:t>This assumes that there are no sources inside the wire.</a:t>
            </a:r>
          </a:p>
        </p:txBody>
      </p:sp>
      <p:pic>
        <p:nvPicPr>
          <p:cNvPr id="449655" name="Picture 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54441" y="3267076"/>
            <a:ext cx="2830226" cy="208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CCDB622-A3F1-84D0-FF82-EEBEC5D471D0}"/>
              </a:ext>
            </a:extLst>
          </p:cNvPr>
          <p:cNvSpPr txBox="1"/>
          <p:nvPr/>
        </p:nvSpPr>
        <p:spPr>
          <a:xfrm>
            <a:off x="829165" y="2126894"/>
            <a:ext cx="1646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(for some constant </a:t>
            </a:r>
            <a:r>
              <a:rPr lang="en-US" sz="1200" i="1" dirty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200" dirty="0">
                <a:solidFill>
                  <a:schemeClr val="bg2"/>
                </a:solidFill>
              </a:rPr>
              <a:t>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625907"/>
              </p:ext>
            </p:extLst>
          </p:nvPr>
        </p:nvGraphicFramePr>
        <p:xfrm>
          <a:off x="4111625" y="1871663"/>
          <a:ext cx="353853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1" imgW="2539800" imgH="507960" progId="Equation.DSMT4">
                  <p:embed/>
                </p:oleObj>
              </mc:Choice>
              <mc:Fallback>
                <p:oleObj name="Equation" r:id="rId11" imgW="25398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11625" y="1871663"/>
                        <a:ext cx="3538538" cy="70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665163" y="5211763"/>
            <a:ext cx="79327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400" i="1" baseline="-25000" dirty="0" err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2000" dirty="0">
                <a:solidFill>
                  <a:srgbClr val="0000FF"/>
                </a:solidFill>
              </a:rPr>
              <a:t> (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) </a:t>
            </a:r>
            <a:r>
              <a:rPr lang="en-US" sz="2000" dirty="0">
                <a:solidFill>
                  <a:srgbClr val="0000FF"/>
                </a:solidFill>
                <a:latin typeface="+mn-lt"/>
              </a:rPr>
              <a:t>=</a:t>
            </a:r>
            <a:r>
              <a:rPr lang="en-US" sz="2000" dirty="0">
                <a:solidFill>
                  <a:srgbClr val="0000FF"/>
                </a:solidFill>
              </a:rPr>
              <a:t> modified Bessel function of the second kind.</a:t>
            </a:r>
          </a:p>
        </p:txBody>
      </p:sp>
      <p:graphicFrame>
        <p:nvGraphicFramePr>
          <p:cNvPr id="3041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291486"/>
              </p:ext>
            </p:extLst>
          </p:nvPr>
        </p:nvGraphicFramePr>
        <p:xfrm>
          <a:off x="2662810" y="3591833"/>
          <a:ext cx="3937442" cy="992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4" imgW="1562100" imgH="393700" progId="Equation.DSMT4">
                  <p:embed/>
                </p:oleObj>
              </mc:Choice>
              <mc:Fallback>
                <p:oleObj name="Equation" r:id="rId4" imgW="1562100" imgH="3937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810" y="3591833"/>
                        <a:ext cx="3937442" cy="99221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41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82465"/>
              </p:ext>
            </p:extLst>
          </p:nvPr>
        </p:nvGraphicFramePr>
        <p:xfrm>
          <a:off x="2603817" y="1540455"/>
          <a:ext cx="42195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6" imgW="1854200" imgH="279400" progId="Equation.DSMT4">
                  <p:embed/>
                </p:oleObj>
              </mc:Choice>
              <mc:Fallback>
                <p:oleObj name="Equation" r:id="rId6" imgW="1854200" imgH="2794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817" y="1540455"/>
                        <a:ext cx="4219575" cy="636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4144" name="Text Box 16"/>
          <p:cNvSpPr txBox="1">
            <a:spLocks noChangeArrowheads="1"/>
          </p:cNvSpPr>
          <p:nvPr/>
        </p:nvSpPr>
        <p:spPr bwMode="auto">
          <a:xfrm>
            <a:off x="839108" y="1112258"/>
            <a:ext cx="1849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Useful identity:</a:t>
            </a:r>
            <a:endParaRPr lang="en-US" sz="2000" baseline="-25000" dirty="0">
              <a:solidFill>
                <a:srgbClr val="0000FF"/>
              </a:solidFill>
            </a:endParaRPr>
          </a:p>
        </p:txBody>
      </p:sp>
      <p:sp>
        <p:nvSpPr>
          <p:cNvPr id="304145" name="Text Box 17"/>
          <p:cNvSpPr txBox="1">
            <a:spLocks noChangeArrowheads="1"/>
          </p:cNvSpPr>
          <p:nvPr/>
        </p:nvSpPr>
        <p:spPr bwMode="auto">
          <a:xfrm>
            <a:off x="1494932" y="2923924"/>
            <a:ext cx="29683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Another useful identity:</a:t>
            </a:r>
            <a:endParaRPr lang="en-US" sz="2000" baseline="-25000" dirty="0">
              <a:solidFill>
                <a:srgbClr val="0000FF"/>
              </a:solidFill>
            </a:endParaRPr>
          </a:p>
        </p:txBody>
      </p:sp>
      <p:sp>
        <p:nvSpPr>
          <p:cNvPr id="304146" name="Text Box 18"/>
          <p:cNvSpPr txBox="1">
            <a:spLocks noChangeArrowheads="1"/>
          </p:cNvSpPr>
          <p:nvPr/>
        </p:nvSpPr>
        <p:spPr bwMode="auto">
          <a:xfrm>
            <a:off x="197040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Text Box 3"/>
          <p:cNvSpPr txBox="1">
            <a:spLocks noChangeArrowheads="1"/>
          </p:cNvSpPr>
          <p:nvPr/>
        </p:nvSpPr>
        <p:spPr bwMode="auto">
          <a:xfrm>
            <a:off x="1593395" y="1144586"/>
            <a:ext cx="59813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modified Bessel functions decay exponentially.</a:t>
            </a:r>
            <a:endParaRPr lang="en-US" sz="2000" baseline="-25000" dirty="0">
              <a:solidFill>
                <a:srgbClr val="0000FF"/>
              </a:solidFill>
            </a:endParaRPr>
          </a:p>
        </p:txBody>
      </p:sp>
      <p:sp>
        <p:nvSpPr>
          <p:cNvPr id="309253" name="Text Box 5"/>
          <p:cNvSpPr txBox="1">
            <a:spLocks noChangeArrowheads="1"/>
          </p:cNvSpPr>
          <p:nvPr/>
        </p:nvSpPr>
        <p:spPr bwMode="auto">
          <a:xfrm>
            <a:off x="185864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pic>
        <p:nvPicPr>
          <p:cNvPr id="3092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025" y="1725613"/>
            <a:ext cx="6657975" cy="4525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09255" name="Rectangle 7"/>
          <p:cNvSpPr>
            <a:spLocks noChangeArrowheads="1"/>
          </p:cNvSpPr>
          <p:nvPr/>
        </p:nvSpPr>
        <p:spPr bwMode="auto">
          <a:xfrm>
            <a:off x="1538288" y="1855788"/>
            <a:ext cx="317500" cy="292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9256" name="Rectangle 8"/>
          <p:cNvSpPr>
            <a:spLocks noChangeArrowheads="1"/>
          </p:cNvSpPr>
          <p:nvPr/>
        </p:nvSpPr>
        <p:spPr bwMode="auto">
          <a:xfrm>
            <a:off x="941388" y="5472113"/>
            <a:ext cx="969962" cy="47148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9257" name="Rectangle 9"/>
          <p:cNvSpPr>
            <a:spLocks noChangeArrowheads="1"/>
          </p:cNvSpPr>
          <p:nvPr/>
        </p:nvSpPr>
        <p:spPr bwMode="auto">
          <a:xfrm>
            <a:off x="1911350" y="5999163"/>
            <a:ext cx="720725" cy="3873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9258" name="Rectangle 10"/>
          <p:cNvSpPr>
            <a:spLocks noChangeArrowheads="1"/>
          </p:cNvSpPr>
          <p:nvPr/>
        </p:nvSpPr>
        <p:spPr bwMode="auto">
          <a:xfrm>
            <a:off x="7204075" y="6040438"/>
            <a:ext cx="457200" cy="13811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09260" name="Object 12"/>
          <p:cNvGraphicFramePr>
            <a:graphicFrameLocks noChangeAspect="1"/>
          </p:cNvGraphicFramePr>
          <p:nvPr/>
        </p:nvGraphicFramePr>
        <p:xfrm>
          <a:off x="2255838" y="4387850"/>
          <a:ext cx="82232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5" imgW="431613" imgH="253890" progId="Equation.DSMT4">
                  <p:embed/>
                </p:oleObj>
              </mc:Choice>
              <mc:Fallback>
                <p:oleObj name="Equation" r:id="rId5" imgW="431613" imgH="25389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4387850"/>
                        <a:ext cx="82232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61" name="Object 13"/>
          <p:cNvGraphicFramePr>
            <a:graphicFrameLocks noChangeAspect="1"/>
          </p:cNvGraphicFramePr>
          <p:nvPr/>
        </p:nvGraphicFramePr>
        <p:xfrm>
          <a:off x="3205163" y="2884488"/>
          <a:ext cx="75088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7" imgW="418918" imgH="253890" progId="Equation.DSMT4">
                  <p:embed/>
                </p:oleObj>
              </mc:Choice>
              <mc:Fallback>
                <p:oleObj name="Equation" r:id="rId7" imgW="418918" imgH="25389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2884488"/>
                        <a:ext cx="750887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62" name="Rectangle 14"/>
          <p:cNvSpPr>
            <a:spLocks noChangeArrowheads="1"/>
          </p:cNvSpPr>
          <p:nvPr/>
        </p:nvSpPr>
        <p:spPr bwMode="auto">
          <a:xfrm>
            <a:off x="1162050" y="3294063"/>
            <a:ext cx="666750" cy="10604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9263" name="Rectangle 15"/>
          <p:cNvSpPr>
            <a:spLocks noChangeArrowheads="1"/>
          </p:cNvSpPr>
          <p:nvPr/>
        </p:nvSpPr>
        <p:spPr bwMode="auto">
          <a:xfrm>
            <a:off x="4411663" y="6037263"/>
            <a:ext cx="682625" cy="2333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309264" name="Object 16"/>
          <p:cNvGraphicFramePr>
            <a:graphicFrameLocks noChangeAspect="1"/>
          </p:cNvGraphicFramePr>
          <p:nvPr/>
        </p:nvGraphicFramePr>
        <p:xfrm>
          <a:off x="4635500" y="6143625"/>
          <a:ext cx="22701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9" imgW="126835" imgH="139518" progId="Equation.DSMT4">
                  <p:embed/>
                </p:oleObj>
              </mc:Choice>
              <mc:Fallback>
                <p:oleObj name="Equation" r:id="rId9" imgW="126835" imgH="139518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6143625"/>
                        <a:ext cx="227013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1330325" y="2489427"/>
            <a:ext cx="6040438" cy="17049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762000" y="1760538"/>
            <a:ext cx="73516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choose the following forms in the air region (</a:t>
            </a:r>
            <a:r>
              <a:rPr lang="en-US" sz="2000" i="1" dirty="0">
                <a:solidFill>
                  <a:srgbClr val="0000FF"/>
                </a:solidFill>
                <a:latin typeface="+mn-lt"/>
                <a:sym typeface="Symbol"/>
              </a:rPr>
              <a:t> </a:t>
            </a:r>
            <a:r>
              <a:rPr lang="en-US" sz="2000" dirty="0">
                <a:solidFill>
                  <a:srgbClr val="0000FF"/>
                </a:solidFill>
                <a:latin typeface="+mn-lt"/>
                <a:sym typeface="Symbol"/>
              </a:rPr>
              <a:t>&gt;</a:t>
            </a:r>
            <a:r>
              <a:rPr lang="en-US" sz="2000" i="1" dirty="0">
                <a:solidFill>
                  <a:srgbClr val="0000FF"/>
                </a:solidFill>
                <a:latin typeface="+mn-lt"/>
                <a:sym typeface="Symbol"/>
              </a:rPr>
              <a:t> a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)</a:t>
            </a:r>
            <a:r>
              <a:rPr lang="en-US" sz="2000" dirty="0">
                <a:solidFill>
                  <a:srgbClr val="0000FF"/>
                </a:solidFill>
              </a:rPr>
              <a:t>:</a:t>
            </a:r>
            <a:endParaRPr lang="en-US" sz="2000" baseline="-25000" dirty="0">
              <a:solidFill>
                <a:srgbClr val="0000FF"/>
              </a:solidFill>
            </a:endParaRPr>
          </a:p>
        </p:txBody>
      </p:sp>
      <p:graphicFrame>
        <p:nvGraphicFramePr>
          <p:cNvPr id="308233" name="Object 9"/>
          <p:cNvGraphicFramePr>
            <a:graphicFrameLocks noChangeAspect="1"/>
          </p:cNvGraphicFramePr>
          <p:nvPr/>
        </p:nvGraphicFramePr>
        <p:xfrm>
          <a:off x="1947863" y="2713264"/>
          <a:ext cx="48037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4" imgW="1930400" imgH="533400" progId="Equation.DSMT4">
                  <p:embed/>
                </p:oleObj>
              </mc:Choice>
              <mc:Fallback>
                <p:oleObj name="Equation" r:id="rId4" imgW="1930400" imgH="5334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7863" y="2713264"/>
                        <a:ext cx="4803775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189928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41347" name="Object 3"/>
          <p:cNvGraphicFramePr>
            <a:graphicFrameLocks noChangeAspect="1"/>
          </p:cNvGraphicFramePr>
          <p:nvPr/>
        </p:nvGraphicFramePr>
        <p:xfrm>
          <a:off x="3262993" y="4997224"/>
          <a:ext cx="21113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6" imgW="952087" imgH="291973" progId="Equation.DSMT4">
                  <p:embed/>
                </p:oleObj>
              </mc:Choice>
              <mc:Fallback>
                <p:oleObj name="Equation" r:id="rId6" imgW="952087" imgH="291973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993" y="4997224"/>
                        <a:ext cx="21113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417513" y="848995"/>
            <a:ext cx="4362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Match 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itchFamily="18" charset="0"/>
              </a:rPr>
              <a:t>z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, H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itchFamily="18" charset="0"/>
              </a:rPr>
              <a:t>z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400" i="1" baseline="-25000" dirty="0" err="1">
                <a:solidFill>
                  <a:srgbClr val="0000FF"/>
                </a:solidFill>
                <a:latin typeface="Symbol" pitchFamily="18" charset="2"/>
              </a:rPr>
              <a:t>f</a:t>
            </a:r>
            <a:r>
              <a:rPr lang="en-US" sz="2400" i="1" baseline="-25000" dirty="0">
                <a:solidFill>
                  <a:srgbClr val="0000FF"/>
                </a:solidFill>
                <a:latin typeface="Symbol" pitchFamily="18" charset="2"/>
              </a:rPr>
              <a:t>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400" i="1" dirty="0" err="1">
                <a:solidFill>
                  <a:srgbClr val="0000FF"/>
                </a:solidFill>
                <a:latin typeface="Times New Roman" pitchFamily="18" charset="0"/>
              </a:rPr>
              <a:t>H</a:t>
            </a:r>
            <a:r>
              <a:rPr lang="en-US" sz="2400" i="1" baseline="-25000" dirty="0" err="1">
                <a:solidFill>
                  <a:srgbClr val="0000FF"/>
                </a:solidFill>
                <a:latin typeface="Symbol" pitchFamily="18" charset="2"/>
              </a:rPr>
              <a:t>f</a:t>
            </a:r>
            <a:r>
              <a:rPr lang="en-US" sz="2000" dirty="0">
                <a:solidFill>
                  <a:srgbClr val="0000FF"/>
                </a:solidFill>
              </a:rPr>
              <a:t>  at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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= 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051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709147"/>
              </p:ext>
            </p:extLst>
          </p:nvPr>
        </p:nvGraphicFramePr>
        <p:xfrm>
          <a:off x="2176701" y="1544455"/>
          <a:ext cx="4222432" cy="176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4" imgW="2247900" imgH="939800" progId="Equation.DSMT4">
                  <p:embed/>
                </p:oleObj>
              </mc:Choice>
              <mc:Fallback>
                <p:oleObj name="Equation" r:id="rId4" imgW="2247900" imgH="939800" progId="Equation.DSMT4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701" y="1544455"/>
                        <a:ext cx="4222432" cy="1766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67" name="Text Box 15"/>
          <p:cNvSpPr txBox="1">
            <a:spLocks noChangeArrowheads="1"/>
          </p:cNvSpPr>
          <p:nvPr/>
        </p:nvSpPr>
        <p:spPr bwMode="auto">
          <a:xfrm>
            <a:off x="197040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305168" name="Text Box 16"/>
          <p:cNvSpPr txBox="1">
            <a:spLocks noChangeArrowheads="1"/>
          </p:cNvSpPr>
          <p:nvPr/>
        </p:nvSpPr>
        <p:spPr bwMode="auto">
          <a:xfrm>
            <a:off x="733425" y="3785553"/>
            <a:ext cx="125386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Example:</a:t>
            </a:r>
          </a:p>
        </p:txBody>
      </p:sp>
      <p:graphicFrame>
        <p:nvGraphicFramePr>
          <p:cNvPr id="3051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637783"/>
              </p:ext>
            </p:extLst>
          </p:nvPr>
        </p:nvGraphicFramePr>
        <p:xfrm>
          <a:off x="2176701" y="3781798"/>
          <a:ext cx="12033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6" imgW="583947" imgH="228501" progId="Equation.DSMT4">
                  <p:embed/>
                </p:oleObj>
              </mc:Choice>
              <mc:Fallback>
                <p:oleObj name="Equation" r:id="rId6" imgW="583947" imgH="228501" progId="Equation.DSMT4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701" y="3781798"/>
                        <a:ext cx="12033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7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253756"/>
              </p:ext>
            </p:extLst>
          </p:nvPr>
        </p:nvGraphicFramePr>
        <p:xfrm>
          <a:off x="4652060" y="3754107"/>
          <a:ext cx="2980210" cy="52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8" imgW="1587500" imgH="279400" progId="Equation.DSMT4">
                  <p:embed/>
                </p:oleObj>
              </mc:Choice>
              <mc:Fallback>
                <p:oleObj name="Equation" r:id="rId8" imgW="1587500" imgH="279400" progId="Equation.DSMT4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060" y="3754107"/>
                        <a:ext cx="2980210" cy="525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94515"/>
              </p:ext>
            </p:extLst>
          </p:nvPr>
        </p:nvGraphicFramePr>
        <p:xfrm>
          <a:off x="2816436" y="5401117"/>
          <a:ext cx="58594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10" imgW="3378200" imgH="279400" progId="Equation.DSMT4">
                  <p:embed/>
                </p:oleObj>
              </mc:Choice>
              <mc:Fallback>
                <p:oleObj name="Equation" r:id="rId10" imgW="3378200" imgH="279400" progId="Equation.DSMT4">
                  <p:embed/>
                  <p:pic>
                    <p:nvPicPr>
                      <p:cNvPr id="0" name="Picture 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436" y="5401117"/>
                        <a:ext cx="58594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5174" name="Text Box 22"/>
          <p:cNvSpPr txBox="1">
            <a:spLocks noChangeArrowheads="1"/>
          </p:cNvSpPr>
          <p:nvPr/>
        </p:nvSpPr>
        <p:spPr bwMode="auto">
          <a:xfrm>
            <a:off x="2176701" y="5249808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3842658" y="3880677"/>
            <a:ext cx="424542" cy="272142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423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817583"/>
              </p:ext>
            </p:extLst>
          </p:nvPr>
        </p:nvGraphicFramePr>
        <p:xfrm>
          <a:off x="2377573" y="4589792"/>
          <a:ext cx="4993368" cy="519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12" imgW="2933700" imgH="304800" progId="Equation.DSMT4">
                  <p:embed/>
                </p:oleObj>
              </mc:Choice>
              <mc:Fallback>
                <p:oleObj name="Equation" r:id="rId12" imgW="2933700" imgH="304800" progId="Equation.DSMT4">
                  <p:embed/>
                  <p:pic>
                    <p:nvPicPr>
                      <p:cNvPr id="0" name="Picture 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573" y="4589792"/>
                        <a:ext cx="4993368" cy="519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1851571" y="4503154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233553"/>
              </p:ext>
            </p:extLst>
          </p:nvPr>
        </p:nvGraphicFramePr>
        <p:xfrm>
          <a:off x="3210978" y="6145978"/>
          <a:ext cx="3015888" cy="453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Equation" r:id="rId14" imgW="1930320" imgH="291960" progId="Equation.DSMT4">
                  <p:embed/>
                </p:oleObj>
              </mc:Choice>
              <mc:Fallback>
                <p:oleObj name="Equation" r:id="rId14" imgW="1930320" imgH="291960" progId="Equation.DSMT4">
                  <p:embed/>
                  <p:pic>
                    <p:nvPicPr>
                      <p:cNvPr id="0" name="Picture 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978" y="6145978"/>
                        <a:ext cx="3015888" cy="453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911DC1F-5269-2DA8-25CF-0EA09C40C2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222818"/>
              </p:ext>
            </p:extLst>
          </p:nvPr>
        </p:nvGraphicFramePr>
        <p:xfrm>
          <a:off x="230733" y="5837104"/>
          <a:ext cx="1879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16" imgW="1879560" imgH="761760" progId="Equation.DSMT4">
                  <p:embed/>
                </p:oleObj>
              </mc:Choice>
              <mc:Fallback>
                <p:oleObj name="Equation" r:id="rId16" imgW="1879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0733" y="5837104"/>
                        <a:ext cx="1879600" cy="762000"/>
                      </a:xfrm>
                      <a:prstGeom prst="rect">
                        <a:avLst/>
                      </a:prstGeom>
                      <a:solidFill>
                        <a:schemeClr val="tx1">
                          <a:lumMod val="8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937657" y="1175657"/>
            <a:ext cx="4865914" cy="21336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3586" name="Rectangle 2"/>
          <p:cNvSpPr>
            <a:spLocks noChangeArrowheads="1"/>
          </p:cNvSpPr>
          <p:nvPr/>
        </p:nvSpPr>
        <p:spPr bwMode="auto">
          <a:xfrm>
            <a:off x="2566931" y="4363543"/>
            <a:ext cx="2932307" cy="9286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1184593" y="3574098"/>
            <a:ext cx="5248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To have a non-trivial solution, we require that</a:t>
            </a:r>
            <a:endParaRPr lang="en-US" sz="2000" baseline="-25000" dirty="0">
              <a:solidFill>
                <a:srgbClr val="0000FF"/>
              </a:solidFill>
            </a:endParaRPr>
          </a:p>
        </p:txBody>
      </p:sp>
      <p:graphicFrame>
        <p:nvGraphicFramePr>
          <p:cNvPr id="323589" name="Object 5"/>
          <p:cNvGraphicFramePr>
            <a:graphicFrameLocks noChangeAspect="1"/>
          </p:cNvGraphicFramePr>
          <p:nvPr/>
        </p:nvGraphicFramePr>
        <p:xfrm>
          <a:off x="2429829" y="1368960"/>
          <a:ext cx="4103052" cy="171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4" imgW="2247900" imgH="939800" progId="Equation.DSMT4">
                  <p:embed/>
                </p:oleObj>
              </mc:Choice>
              <mc:Fallback>
                <p:oleObj name="Equation" r:id="rId4" imgW="2247900" imgH="9398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829" y="1368960"/>
                        <a:ext cx="4103052" cy="171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35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639971"/>
              </p:ext>
            </p:extLst>
          </p:nvPr>
        </p:nvGraphicFramePr>
        <p:xfrm>
          <a:off x="2628751" y="4528184"/>
          <a:ext cx="28146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6" imgW="1231366" imgH="279279" progId="Equation.DSMT4">
                  <p:embed/>
                </p:oleObj>
              </mc:Choice>
              <mc:Fallback>
                <p:oleObj name="Equation" r:id="rId6" imgW="1231366" imgH="279279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751" y="4528184"/>
                        <a:ext cx="28146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3593" name="Text Box 9"/>
          <p:cNvSpPr txBox="1">
            <a:spLocks noChangeArrowheads="1"/>
          </p:cNvSpPr>
          <p:nvPr/>
        </p:nvSpPr>
        <p:spPr bwMode="auto">
          <a:xfrm>
            <a:off x="196024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29" y="5783088"/>
            <a:ext cx="8970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This is a transcendental equation for the unknown </a:t>
            </a:r>
            <a:r>
              <a:rPr lang="en-US" sz="2000" i="1" dirty="0" err="1">
                <a:solidFill>
                  <a:srgbClr val="0000FF"/>
                </a:solidFill>
                <a:latin typeface="Times New Roman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latin typeface="Times New Roman"/>
              </a:rPr>
              <a:t>z</a:t>
            </a:r>
            <a:r>
              <a:rPr lang="en-US" sz="2000" dirty="0">
                <a:solidFill>
                  <a:srgbClr val="0000FF"/>
                </a:solidFill>
              </a:rPr>
              <a:t> (for a given frequency </a:t>
            </a:r>
            <a:r>
              <a:rPr lang="en-US" sz="2000" i="1" dirty="0">
                <a:solidFill>
                  <a:srgbClr val="0000FF"/>
                </a:solidFill>
                <a:sym typeface="Symbol"/>
              </a:rPr>
              <a:t>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).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37244" y="4461831"/>
            <a:ext cx="2655065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There will be an infinite number of solutions (</a:t>
            </a:r>
            <a:r>
              <a:rPr lang="en-US" sz="1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>
                <a:solidFill>
                  <a:schemeClr val="bg2"/>
                </a:solidFill>
                <a:latin typeface="+mn-lt"/>
              </a:rPr>
              <a:t>= 1, 2,…</a:t>
            </a:r>
            <a:r>
              <a:rPr lang="en-US" sz="1400" dirty="0">
                <a:solidFill>
                  <a:schemeClr val="bg2"/>
                </a:solidFill>
              </a:rPr>
              <a:t>), for each assumed value of </a:t>
            </a:r>
            <a:r>
              <a:rPr lang="en-US" sz="1400" i="1" dirty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1400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811213" y="1139508"/>
            <a:ext cx="6924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33"/>
                </a:solidFill>
              </a:rPr>
              <a:t>Dominant mode</a:t>
            </a:r>
            <a:r>
              <a:rPr lang="en-US" sz="2000" dirty="0">
                <a:solidFill>
                  <a:srgbClr val="0000FF"/>
                </a:solidFill>
              </a:rPr>
              <a:t> (lowest cutoff frequency):   </a:t>
            </a:r>
            <a:r>
              <a:rPr lang="en-US" sz="2400" dirty="0">
                <a:solidFill>
                  <a:srgbClr val="0000FF"/>
                </a:solidFill>
                <a:cs typeface="Arial" pitchFamily="34" charset="0"/>
              </a:rPr>
              <a:t>HE</a:t>
            </a:r>
            <a:r>
              <a:rPr lang="en-US" sz="2400" baseline="-25000" dirty="0">
                <a:solidFill>
                  <a:srgbClr val="0000FF"/>
                </a:solidFill>
                <a:latin typeface="Times New Roman" pitchFamily="18" charset="0"/>
              </a:rPr>
              <a:t>11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itchFamily="18" charset="0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(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400" i="1" baseline="-25000" dirty="0">
                <a:solidFill>
                  <a:srgbClr val="0000FF"/>
                </a:solidFill>
                <a:latin typeface="Times New Roman" pitchFamily="18" charset="0"/>
              </a:rPr>
              <a:t>c </a:t>
            </a:r>
            <a:r>
              <a:rPr lang="en-US" sz="2400" i="1" dirty="0">
                <a:solidFill>
                  <a:srgbClr val="0000FF"/>
                </a:solidFill>
                <a:latin typeface="Times New Roman" pitchFamily="18" charset="0"/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0)</a:t>
            </a:r>
          </a:p>
        </p:txBody>
      </p:sp>
      <p:sp>
        <p:nvSpPr>
          <p:cNvPr id="306185" name="Text Box 9"/>
          <p:cNvSpPr txBox="1">
            <a:spLocks noChangeArrowheads="1"/>
          </p:cNvSpPr>
          <p:nvPr/>
        </p:nvSpPr>
        <p:spPr bwMode="auto">
          <a:xfrm>
            <a:off x="517978" y="5057321"/>
            <a:ext cx="816927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This is the mode that is used in fiber-optic guides (single-mode fiber).</a:t>
            </a:r>
          </a:p>
        </p:txBody>
      </p:sp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74688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2"/>
          <p:cNvGrpSpPr/>
          <p:nvPr/>
        </p:nvGrpSpPr>
        <p:grpSpPr>
          <a:xfrm>
            <a:off x="3444628" y="2416175"/>
            <a:ext cx="2665660" cy="1427987"/>
            <a:chOff x="3444628" y="2416175"/>
            <a:chExt cx="2665660" cy="1427987"/>
          </a:xfrm>
        </p:grpSpPr>
        <p:sp>
          <p:nvSpPr>
            <p:cNvPr id="306186" name="AutoShape 10"/>
            <p:cNvSpPr>
              <a:spLocks noChangeArrowheads="1"/>
            </p:cNvSpPr>
            <p:nvPr/>
          </p:nvSpPr>
          <p:spPr bwMode="auto">
            <a:xfrm rot="14111500">
              <a:off x="4256881" y="1899444"/>
              <a:ext cx="1336675" cy="2370138"/>
            </a:xfrm>
            <a:prstGeom prst="can">
              <a:avLst>
                <a:gd name="adj" fmla="val 88658"/>
              </a:avLst>
            </a:prstGeom>
            <a:gradFill rotWithShape="0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6187" name="Line 11"/>
            <p:cNvSpPr>
              <a:spLocks noChangeShapeType="1"/>
            </p:cNvSpPr>
            <p:nvPr/>
          </p:nvSpPr>
          <p:spPr bwMode="auto">
            <a:xfrm flipV="1">
              <a:off x="4443351" y="2986912"/>
              <a:ext cx="0" cy="85725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6191" name="Freeform 15"/>
            <p:cNvSpPr>
              <a:spLocks/>
            </p:cNvSpPr>
            <p:nvPr/>
          </p:nvSpPr>
          <p:spPr bwMode="auto">
            <a:xfrm flipH="1">
              <a:off x="4071938" y="3167063"/>
              <a:ext cx="158750" cy="652462"/>
            </a:xfrm>
            <a:custGeom>
              <a:avLst/>
              <a:gdLst/>
              <a:ahLst/>
              <a:cxnLst>
                <a:cxn ang="0">
                  <a:pos x="5" y="372"/>
                </a:cxn>
                <a:cxn ang="0">
                  <a:pos x="14" y="180"/>
                </a:cxn>
                <a:cxn ang="0">
                  <a:pos x="89" y="0"/>
                </a:cxn>
              </a:cxnLst>
              <a:rect l="0" t="0" r="r" b="b"/>
              <a:pathLst>
                <a:path w="89" h="372">
                  <a:moveTo>
                    <a:pt x="5" y="372"/>
                  </a:moveTo>
                  <a:cubicBezTo>
                    <a:pt x="2" y="307"/>
                    <a:pt x="0" y="242"/>
                    <a:pt x="14" y="180"/>
                  </a:cubicBezTo>
                  <a:cubicBezTo>
                    <a:pt x="28" y="118"/>
                    <a:pt x="58" y="59"/>
                    <a:pt x="89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graphicFrame>
          <p:nvGraphicFramePr>
            <p:cNvPr id="306192" name="Object 16"/>
            <p:cNvGraphicFramePr>
              <a:graphicFrameLocks noChangeAspect="1"/>
            </p:cNvGraphicFramePr>
            <p:nvPr/>
          </p:nvGraphicFramePr>
          <p:xfrm>
            <a:off x="3444628" y="2458191"/>
            <a:ext cx="312885" cy="443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48" name="Equation" r:id="rId4" imgW="152268" imgH="215713" progId="Equation.DSMT4">
                    <p:embed/>
                  </p:oleObj>
                </mc:Choice>
                <mc:Fallback>
                  <p:oleObj name="Equation" r:id="rId4" imgW="152268" imgH="215713" progId="Equation.DSMT4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4628" y="2458191"/>
                          <a:ext cx="312885" cy="443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6190" name="Freeform 14"/>
            <p:cNvSpPr>
              <a:spLocks/>
            </p:cNvSpPr>
            <p:nvPr/>
          </p:nvSpPr>
          <p:spPr bwMode="auto">
            <a:xfrm>
              <a:off x="4666241" y="3131560"/>
              <a:ext cx="141287" cy="652462"/>
            </a:xfrm>
            <a:custGeom>
              <a:avLst/>
              <a:gdLst/>
              <a:ahLst/>
              <a:cxnLst>
                <a:cxn ang="0">
                  <a:pos x="5" y="372"/>
                </a:cxn>
                <a:cxn ang="0">
                  <a:pos x="14" y="180"/>
                </a:cxn>
                <a:cxn ang="0">
                  <a:pos x="89" y="0"/>
                </a:cxn>
              </a:cxnLst>
              <a:rect l="0" t="0" r="r" b="b"/>
              <a:pathLst>
                <a:path w="89" h="372">
                  <a:moveTo>
                    <a:pt x="5" y="372"/>
                  </a:moveTo>
                  <a:cubicBezTo>
                    <a:pt x="2" y="307"/>
                    <a:pt x="0" y="242"/>
                    <a:pt x="14" y="180"/>
                  </a:cubicBezTo>
                  <a:cubicBezTo>
                    <a:pt x="28" y="118"/>
                    <a:pt x="58" y="59"/>
                    <a:pt x="89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746885" y="0"/>
            <a:ext cx="5486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Dielectric Rod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02972" y="1034143"/>
            <a:ext cx="4978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Sketch of normalized wavenumber</a:t>
            </a:r>
          </a:p>
        </p:txBody>
      </p:sp>
      <p:graphicFrame>
        <p:nvGraphicFramePr>
          <p:cNvPr id="4792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781545"/>
              </p:ext>
            </p:extLst>
          </p:nvPr>
        </p:nvGraphicFramePr>
        <p:xfrm>
          <a:off x="2763666" y="5023095"/>
          <a:ext cx="3163410" cy="502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4" imgW="2070000" imgH="330120" progId="Equation.DSMT4">
                  <p:embed/>
                </p:oleObj>
              </mc:Choice>
              <mc:Fallback>
                <p:oleObj name="Equation" r:id="rId4" imgW="2070000" imgH="33012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666" y="5023095"/>
                        <a:ext cx="3163410" cy="502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20102" y="5987143"/>
            <a:ext cx="7685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At higher frequencies, the fields are more tightly bound to the rod. </a:t>
            </a:r>
          </a:p>
        </p:txBody>
      </p:sp>
      <p:grpSp>
        <p:nvGrpSpPr>
          <p:cNvPr id="2" name="Group 21"/>
          <p:cNvGrpSpPr/>
          <p:nvPr/>
        </p:nvGrpSpPr>
        <p:grpSpPr>
          <a:xfrm>
            <a:off x="1249221" y="1935755"/>
            <a:ext cx="6521118" cy="3073035"/>
            <a:chOff x="1249221" y="1935755"/>
            <a:chExt cx="6521118" cy="3073035"/>
          </a:xfrm>
        </p:grpSpPr>
        <p:sp>
          <p:nvSpPr>
            <p:cNvPr id="13" name="Line 3"/>
            <p:cNvSpPr>
              <a:spLocks noChangeShapeType="1"/>
            </p:cNvSpPr>
            <p:nvPr/>
          </p:nvSpPr>
          <p:spPr bwMode="auto">
            <a:xfrm>
              <a:off x="1327377" y="4586515"/>
              <a:ext cx="600868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909989" y="2535465"/>
              <a:ext cx="0" cy="24733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1908402" y="2919640"/>
              <a:ext cx="4745038" cy="871538"/>
            </a:xfrm>
            <a:custGeom>
              <a:avLst/>
              <a:gdLst/>
              <a:ahLst/>
              <a:cxnLst>
                <a:cxn ang="0">
                  <a:pos x="0" y="549"/>
                </a:cxn>
                <a:cxn ang="0">
                  <a:pos x="750" y="467"/>
                </a:cxn>
                <a:cxn ang="0">
                  <a:pos x="1650" y="74"/>
                </a:cxn>
                <a:cxn ang="0">
                  <a:pos x="2989" y="21"/>
                </a:cxn>
              </a:cxnLst>
              <a:rect l="0" t="0" r="r" b="b"/>
              <a:pathLst>
                <a:path w="2989" h="549">
                  <a:moveTo>
                    <a:pt x="0" y="549"/>
                  </a:moveTo>
                  <a:cubicBezTo>
                    <a:pt x="128" y="535"/>
                    <a:pt x="475" y="546"/>
                    <a:pt x="750" y="467"/>
                  </a:cubicBezTo>
                  <a:cubicBezTo>
                    <a:pt x="1175" y="313"/>
                    <a:pt x="1277" y="148"/>
                    <a:pt x="1650" y="74"/>
                  </a:cubicBezTo>
                  <a:cubicBezTo>
                    <a:pt x="2023" y="0"/>
                    <a:pt x="2710" y="32"/>
                    <a:pt x="2989" y="21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1916339" y="2921228"/>
              <a:ext cx="53149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1936977" y="3791178"/>
              <a:ext cx="5287963" cy="61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3" y="10"/>
                </a:cxn>
                <a:cxn ang="0">
                  <a:pos x="3331" y="39"/>
                </a:cxn>
              </a:cxnLst>
              <a:rect l="0" t="0" r="r" b="b"/>
              <a:pathLst>
                <a:path w="3331" h="39">
                  <a:moveTo>
                    <a:pt x="0" y="0"/>
                  </a:moveTo>
                  <a:lnTo>
                    <a:pt x="293" y="10"/>
                  </a:lnTo>
                  <a:lnTo>
                    <a:pt x="3331" y="39"/>
                  </a:lnTo>
                </a:path>
              </a:pathLst>
            </a:cu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7923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8104041"/>
                </p:ext>
              </p:extLst>
            </p:nvPr>
          </p:nvGraphicFramePr>
          <p:xfrm>
            <a:off x="7487764" y="4425760"/>
            <a:ext cx="282575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1" name="Equation" r:id="rId6" imgW="152268" imgH="203024" progId="Equation.DSMT4">
                    <p:embed/>
                  </p:oleObj>
                </mc:Choice>
                <mc:Fallback>
                  <p:oleObj name="Equation" r:id="rId6" imgW="152268" imgH="203024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7764" y="4425760"/>
                          <a:ext cx="282575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38" name="Object 6"/>
            <p:cNvGraphicFramePr>
              <a:graphicFrameLocks noChangeAspect="1"/>
            </p:cNvGraphicFramePr>
            <p:nvPr/>
          </p:nvGraphicFramePr>
          <p:xfrm>
            <a:off x="1508908" y="1935755"/>
            <a:ext cx="728662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2" name="Equation" r:id="rId8" imgW="393529" imgH="228501" progId="Equation.DSMT4">
                    <p:embed/>
                  </p:oleObj>
                </mc:Choice>
                <mc:Fallback>
                  <p:oleObj name="Equation" r:id="rId8" imgW="393529" imgH="228501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8908" y="1935755"/>
                          <a:ext cx="728662" cy="422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39" name="Object 7"/>
            <p:cNvGraphicFramePr>
              <a:graphicFrameLocks noChangeAspect="1"/>
            </p:cNvGraphicFramePr>
            <p:nvPr/>
          </p:nvGraphicFramePr>
          <p:xfrm>
            <a:off x="1249221" y="2639492"/>
            <a:ext cx="541337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3" name="Equation" r:id="rId10" imgW="291847" imgH="266469" progId="Equation.DSMT4">
                    <p:embed/>
                  </p:oleObj>
                </mc:Choice>
                <mc:Fallback>
                  <p:oleObj name="Equation" r:id="rId10" imgW="291847" imgH="266469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9221" y="2639492"/>
                          <a:ext cx="541337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9240" name="Object 8"/>
            <p:cNvGraphicFramePr>
              <a:graphicFrameLocks noChangeAspect="1"/>
            </p:cNvGraphicFramePr>
            <p:nvPr/>
          </p:nvGraphicFramePr>
          <p:xfrm>
            <a:off x="1349092" y="3598295"/>
            <a:ext cx="400050" cy="328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4" name="Equation" r:id="rId12" imgW="215619" imgH="177569" progId="Equation.DSMT4">
                    <p:embed/>
                  </p:oleObj>
                </mc:Choice>
                <mc:Fallback>
                  <p:oleObj name="Equation" r:id="rId12" imgW="215619" imgH="177569" progId="Equation.DSMT4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9092" y="3598295"/>
                          <a:ext cx="400050" cy="328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71356" y="2053910"/>
            <a:ext cx="918436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  <a:cs typeface="Arial" pitchFamily="34" charset="0"/>
              </a:rPr>
              <a:t>HE</a:t>
            </a:r>
            <a:r>
              <a:rPr lang="en-US" sz="2400" baseline="-25000" dirty="0">
                <a:solidFill>
                  <a:srgbClr val="0000FF"/>
                </a:solidFill>
                <a:latin typeface="Times New Roman" pitchFamily="18" charset="0"/>
              </a:rPr>
              <a:t>11</a:t>
            </a: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1447800" y="0"/>
            <a:ext cx="5895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Cylinder</a:t>
            </a:r>
          </a:p>
        </p:txBody>
      </p: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1505021" y="911797"/>
            <a:ext cx="59896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Arial" charset="0"/>
              </a:rPr>
              <a:t>A TM</a:t>
            </a:r>
            <a:r>
              <a:rPr lang="en-US" sz="2000" i="1" baseline="-25000" dirty="0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 plane wave is incident on a PEC cylinder.</a:t>
            </a:r>
          </a:p>
        </p:txBody>
      </p:sp>
      <p:graphicFrame>
        <p:nvGraphicFramePr>
          <p:cNvPr id="7172" name="Object 31"/>
          <p:cNvGraphicFramePr>
            <a:graphicFrameLocks noChangeAspect="1"/>
          </p:cNvGraphicFramePr>
          <p:nvPr/>
        </p:nvGraphicFramePr>
        <p:xfrm>
          <a:off x="1783217" y="5688371"/>
          <a:ext cx="321151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4" imgW="1307532" imgH="266584" progId="Equation.DSMT4">
                  <p:embed/>
                </p:oleObj>
              </mc:Choice>
              <mc:Fallback>
                <p:oleObj name="Equation" r:id="rId4" imgW="1307532" imgH="266584" progId="Equation.DSMT4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217" y="5688371"/>
                        <a:ext cx="321151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886012"/>
              </p:ext>
            </p:extLst>
          </p:nvPr>
        </p:nvGraphicFramePr>
        <p:xfrm>
          <a:off x="5672220" y="5546725"/>
          <a:ext cx="16573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7" name="Equation" r:id="rId6" imgW="800100" imgH="457200" progId="Equation.DSMT4">
                  <p:embed/>
                </p:oleObj>
              </mc:Choice>
              <mc:Fallback>
                <p:oleObj name="Equation" r:id="rId6" imgW="800100" imgH="457200" progId="Equation.DSMT4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220" y="5546725"/>
                        <a:ext cx="165735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lide Number Placeholder 51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16110C9C-1AEA-4819-9FB3-49FB2509D7CE}" type="slidenum">
              <a:rPr lang="en-US" sz="1400" smtClean="0">
                <a:solidFill>
                  <a:schemeClr val="bg2"/>
                </a:solidFill>
                <a:latin typeface="+mn-lt"/>
              </a:rPr>
              <a:pPr algn="r"/>
              <a:t>37</a:t>
            </a:fld>
            <a:endParaRPr lang="en-US" sz="14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6332349" y="1861260"/>
            <a:ext cx="0" cy="19018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3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733635"/>
              </p:ext>
            </p:extLst>
          </p:nvPr>
        </p:nvGraphicFramePr>
        <p:xfrm>
          <a:off x="7757924" y="2088273"/>
          <a:ext cx="7905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Equation" r:id="rId8" imgW="393529" imgH="203112" progId="Equation.DSMT4">
                  <p:embed/>
                </p:oleObj>
              </mc:Choice>
              <mc:Fallback>
                <p:oleObj name="Equation" r:id="rId8" imgW="393529" imgH="203112" progId="Equation.DSMT4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7924" y="2088273"/>
                        <a:ext cx="790575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5302061" y="3101098"/>
            <a:ext cx="3146425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8" name="Line 55"/>
          <p:cNvSpPr>
            <a:spLocks noChangeShapeType="1"/>
          </p:cNvSpPr>
          <p:nvPr/>
        </p:nvSpPr>
        <p:spPr bwMode="auto">
          <a:xfrm>
            <a:off x="5717986" y="2796298"/>
            <a:ext cx="0" cy="5937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9" name="Line 56"/>
          <p:cNvSpPr>
            <a:spLocks noChangeShapeType="1"/>
          </p:cNvSpPr>
          <p:nvPr/>
        </p:nvSpPr>
        <p:spPr bwMode="auto">
          <a:xfrm>
            <a:off x="5822761" y="2799473"/>
            <a:ext cx="0" cy="5937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" name="Line 57"/>
          <p:cNvSpPr>
            <a:spLocks noChangeShapeType="1"/>
          </p:cNvSpPr>
          <p:nvPr/>
        </p:nvSpPr>
        <p:spPr bwMode="auto">
          <a:xfrm>
            <a:off x="5940236" y="2796298"/>
            <a:ext cx="0" cy="5937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Freeform 58"/>
          <p:cNvSpPr>
            <a:spLocks/>
          </p:cNvSpPr>
          <p:nvPr/>
        </p:nvSpPr>
        <p:spPr bwMode="auto">
          <a:xfrm>
            <a:off x="6927661" y="2937585"/>
            <a:ext cx="1127125" cy="277813"/>
          </a:xfrm>
          <a:custGeom>
            <a:avLst/>
            <a:gdLst>
              <a:gd name="T0" fmla="*/ 0 w 710"/>
              <a:gd name="T1" fmla="*/ 99 h 175"/>
              <a:gd name="T2" fmla="*/ 48 w 710"/>
              <a:gd name="T3" fmla="*/ 13 h 175"/>
              <a:gd name="T4" fmla="*/ 124 w 710"/>
              <a:gd name="T5" fmla="*/ 175 h 175"/>
              <a:gd name="T6" fmla="*/ 196 w 710"/>
              <a:gd name="T7" fmla="*/ 15 h 175"/>
              <a:gd name="T8" fmla="*/ 272 w 710"/>
              <a:gd name="T9" fmla="*/ 175 h 175"/>
              <a:gd name="T10" fmla="*/ 346 w 710"/>
              <a:gd name="T11" fmla="*/ 15 h 175"/>
              <a:gd name="T12" fmla="*/ 412 w 710"/>
              <a:gd name="T13" fmla="*/ 171 h 175"/>
              <a:gd name="T14" fmla="*/ 492 w 710"/>
              <a:gd name="T15" fmla="*/ 15 h 175"/>
              <a:gd name="T16" fmla="*/ 562 w 710"/>
              <a:gd name="T17" fmla="*/ 173 h 175"/>
              <a:gd name="T18" fmla="*/ 626 w 710"/>
              <a:gd name="T19" fmla="*/ 17 h 175"/>
              <a:gd name="T20" fmla="*/ 690 w 710"/>
              <a:gd name="T21" fmla="*/ 103 h 175"/>
              <a:gd name="T22" fmla="*/ 710 w 710"/>
              <a:gd name="T23" fmla="*/ 101 h 1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10"/>
              <a:gd name="T37" fmla="*/ 0 h 175"/>
              <a:gd name="T38" fmla="*/ 710 w 710"/>
              <a:gd name="T39" fmla="*/ 175 h 17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10" h="175">
                <a:moveTo>
                  <a:pt x="0" y="99"/>
                </a:moveTo>
                <a:cubicBezTo>
                  <a:pt x="8" y="85"/>
                  <a:pt x="27" y="0"/>
                  <a:pt x="48" y="13"/>
                </a:cubicBezTo>
                <a:cubicBezTo>
                  <a:pt x="69" y="26"/>
                  <a:pt x="99" y="175"/>
                  <a:pt x="124" y="175"/>
                </a:cubicBezTo>
                <a:cubicBezTo>
                  <a:pt x="149" y="175"/>
                  <a:pt x="171" y="15"/>
                  <a:pt x="196" y="15"/>
                </a:cubicBezTo>
                <a:cubicBezTo>
                  <a:pt x="221" y="15"/>
                  <a:pt x="247" y="175"/>
                  <a:pt x="272" y="175"/>
                </a:cubicBezTo>
                <a:cubicBezTo>
                  <a:pt x="297" y="175"/>
                  <a:pt x="323" y="16"/>
                  <a:pt x="346" y="15"/>
                </a:cubicBezTo>
                <a:cubicBezTo>
                  <a:pt x="369" y="14"/>
                  <a:pt x="388" y="171"/>
                  <a:pt x="412" y="171"/>
                </a:cubicBezTo>
                <a:cubicBezTo>
                  <a:pt x="436" y="171"/>
                  <a:pt x="467" y="15"/>
                  <a:pt x="492" y="15"/>
                </a:cubicBezTo>
                <a:cubicBezTo>
                  <a:pt x="517" y="15"/>
                  <a:pt x="540" y="173"/>
                  <a:pt x="562" y="173"/>
                </a:cubicBezTo>
                <a:cubicBezTo>
                  <a:pt x="584" y="173"/>
                  <a:pt x="605" y="29"/>
                  <a:pt x="626" y="17"/>
                </a:cubicBezTo>
                <a:cubicBezTo>
                  <a:pt x="647" y="5"/>
                  <a:pt x="676" y="89"/>
                  <a:pt x="690" y="103"/>
                </a:cubicBezTo>
                <a:cubicBezTo>
                  <a:pt x="704" y="117"/>
                  <a:pt x="706" y="101"/>
                  <a:pt x="710" y="101"/>
                </a:cubicBezTo>
              </a:path>
            </a:pathLst>
          </a:custGeom>
          <a:noFill/>
          <a:ln w="1905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Line 61"/>
          <p:cNvSpPr>
            <a:spLocks noChangeShapeType="1"/>
          </p:cNvSpPr>
          <p:nvPr/>
        </p:nvSpPr>
        <p:spPr bwMode="auto">
          <a:xfrm flipV="1">
            <a:off x="8057961" y="3088398"/>
            <a:ext cx="155575" cy="317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3" name="Oval 63"/>
          <p:cNvSpPr>
            <a:spLocks noChangeArrowheads="1"/>
          </p:cNvSpPr>
          <p:nvPr/>
        </p:nvSpPr>
        <p:spPr bwMode="auto">
          <a:xfrm>
            <a:off x="7491224" y="2248610"/>
            <a:ext cx="96838" cy="968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4" name="Line 68"/>
          <p:cNvSpPr>
            <a:spLocks noChangeShapeType="1"/>
          </p:cNvSpPr>
          <p:nvPr/>
        </p:nvSpPr>
        <p:spPr bwMode="auto">
          <a:xfrm flipV="1">
            <a:off x="6322824" y="2304173"/>
            <a:ext cx="1204913" cy="7953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2924" y="3425062"/>
            <a:ext cx="25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Top view of plane wave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181003"/>
              </p:ext>
            </p:extLst>
          </p:nvPr>
        </p:nvGraphicFramePr>
        <p:xfrm>
          <a:off x="8562056" y="2996281"/>
          <a:ext cx="225236" cy="225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9" name="Equation" r:id="rId10" imgW="126835" imgH="139518" progId="Equation.DSMT4">
                  <p:embed/>
                </p:oleObj>
              </mc:Choice>
              <mc:Fallback>
                <p:oleObj name="Equation" r:id="rId10" imgW="126835" imgH="139518" progId="Equation.DSMT4">
                  <p:embed/>
                  <p:pic>
                    <p:nvPicPr>
                      <p:cNvPr id="0" name="Picture 2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2056" y="2996281"/>
                        <a:ext cx="225236" cy="2252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214765"/>
              </p:ext>
            </p:extLst>
          </p:nvPr>
        </p:nvGraphicFramePr>
        <p:xfrm>
          <a:off x="6237764" y="1498790"/>
          <a:ext cx="235159" cy="277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0" name="Equation" r:id="rId12" imgW="139579" imgH="164957" progId="Equation.DSMT4">
                  <p:embed/>
                </p:oleObj>
              </mc:Choice>
              <mc:Fallback>
                <p:oleObj name="Equation" r:id="rId12" imgW="139579" imgH="164957" progId="Equation.DSMT4">
                  <p:embed/>
                  <p:pic>
                    <p:nvPicPr>
                      <p:cNvPr id="0" name="Picture 2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764" y="1498790"/>
                        <a:ext cx="235159" cy="2779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29477" y="1913223"/>
            <a:ext cx="5178957" cy="3124750"/>
            <a:chOff x="329477" y="1913223"/>
            <a:chExt cx="5178957" cy="3124750"/>
          </a:xfrm>
        </p:grpSpPr>
        <p:graphicFrame>
          <p:nvGraphicFramePr>
            <p:cNvPr id="717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2877134"/>
                </p:ext>
              </p:extLst>
            </p:nvPr>
          </p:nvGraphicFramePr>
          <p:xfrm>
            <a:off x="551727" y="3437134"/>
            <a:ext cx="433388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1" name="Equation" r:id="rId14" imgW="215713" imgH="253780" progId="Equation.DSMT4">
                    <p:embed/>
                  </p:oleObj>
                </mc:Choice>
                <mc:Fallback>
                  <p:oleObj name="Equation" r:id="rId14" imgW="215713" imgH="253780" progId="Equation.DSMT4">
                    <p:embed/>
                    <p:pic>
                      <p:nvPicPr>
                        <p:cNvPr id="0" name="Picture 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1727" y="3437134"/>
                          <a:ext cx="433388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1" name="Oval 19"/>
            <p:cNvSpPr>
              <a:spLocks noChangeArrowheads="1"/>
            </p:cNvSpPr>
            <p:nvPr/>
          </p:nvSpPr>
          <p:spPr bwMode="auto">
            <a:xfrm>
              <a:off x="767627" y="3935609"/>
              <a:ext cx="255588" cy="25400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2" name="Line 20"/>
            <p:cNvSpPr>
              <a:spLocks noChangeShapeType="1"/>
            </p:cNvSpPr>
            <p:nvPr/>
          </p:nvSpPr>
          <p:spPr bwMode="auto">
            <a:xfrm>
              <a:off x="796202" y="3975296"/>
              <a:ext cx="200025" cy="17621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3" name="Line 21"/>
            <p:cNvSpPr>
              <a:spLocks noChangeShapeType="1"/>
            </p:cNvSpPr>
            <p:nvPr/>
          </p:nvSpPr>
          <p:spPr bwMode="auto">
            <a:xfrm flipV="1">
              <a:off x="800965" y="3970534"/>
              <a:ext cx="190500" cy="19050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4" name="Line 22"/>
            <p:cNvSpPr>
              <a:spLocks noChangeShapeType="1"/>
            </p:cNvSpPr>
            <p:nvPr/>
          </p:nvSpPr>
          <p:spPr bwMode="auto">
            <a:xfrm flipV="1">
              <a:off x="986702" y="3200596"/>
              <a:ext cx="866775" cy="75565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5" name="Line 23"/>
            <p:cNvSpPr>
              <a:spLocks noChangeShapeType="1"/>
            </p:cNvSpPr>
            <p:nvPr/>
          </p:nvSpPr>
          <p:spPr bwMode="auto">
            <a:xfrm>
              <a:off x="991465" y="4175321"/>
              <a:ext cx="276225" cy="32226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aphicFrame>
          <p:nvGraphicFramePr>
            <p:cNvPr id="717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51508542"/>
                </p:ext>
              </p:extLst>
            </p:nvPr>
          </p:nvGraphicFramePr>
          <p:xfrm>
            <a:off x="1301027" y="4376934"/>
            <a:ext cx="382588" cy="508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2" name="Equation" r:id="rId16" imgW="190417" imgH="253890" progId="Equation.DSMT4">
                    <p:embed/>
                  </p:oleObj>
                </mc:Choice>
                <mc:Fallback>
                  <p:oleObj name="Equation" r:id="rId16" imgW="190417" imgH="253890" progId="Equation.DSMT4">
                    <p:embed/>
                    <p:pic>
                      <p:nvPicPr>
                        <p:cNvPr id="0" name="Picture 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1027" y="4376934"/>
                          <a:ext cx="382588" cy="508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6" name="Line 25"/>
            <p:cNvSpPr>
              <a:spLocks noChangeShapeType="1"/>
            </p:cNvSpPr>
            <p:nvPr/>
          </p:nvSpPr>
          <p:spPr bwMode="auto">
            <a:xfrm>
              <a:off x="1053377" y="4075309"/>
              <a:ext cx="77152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7" name="Freeform 26"/>
            <p:cNvSpPr>
              <a:spLocks/>
            </p:cNvSpPr>
            <p:nvPr/>
          </p:nvSpPr>
          <p:spPr bwMode="auto">
            <a:xfrm>
              <a:off x="1120052" y="3860996"/>
              <a:ext cx="74613" cy="195263"/>
            </a:xfrm>
            <a:custGeom>
              <a:avLst/>
              <a:gdLst>
                <a:gd name="T0" fmla="*/ 0 w 47"/>
                <a:gd name="T1" fmla="*/ 0 h 123"/>
                <a:gd name="T2" fmla="*/ 39 w 47"/>
                <a:gd name="T3" fmla="*/ 54 h 123"/>
                <a:gd name="T4" fmla="*/ 45 w 47"/>
                <a:gd name="T5" fmla="*/ 123 h 123"/>
                <a:gd name="T6" fmla="*/ 0 60000 65536"/>
                <a:gd name="T7" fmla="*/ 0 60000 65536"/>
                <a:gd name="T8" fmla="*/ 0 60000 65536"/>
                <a:gd name="T9" fmla="*/ 0 w 47"/>
                <a:gd name="T10" fmla="*/ 0 h 123"/>
                <a:gd name="T11" fmla="*/ 47 w 47"/>
                <a:gd name="T12" fmla="*/ 123 h 1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" h="123">
                  <a:moveTo>
                    <a:pt x="0" y="0"/>
                  </a:moveTo>
                  <a:cubicBezTo>
                    <a:pt x="6" y="9"/>
                    <a:pt x="32" y="34"/>
                    <a:pt x="39" y="54"/>
                  </a:cubicBezTo>
                  <a:cubicBezTo>
                    <a:pt x="47" y="75"/>
                    <a:pt x="44" y="109"/>
                    <a:pt x="45" y="123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8" name="Text Box 27"/>
            <p:cNvSpPr txBox="1">
              <a:spLocks noChangeArrowheads="1"/>
            </p:cNvSpPr>
            <p:nvPr/>
          </p:nvSpPr>
          <p:spPr bwMode="auto">
            <a:xfrm>
              <a:off x="1177202" y="3683196"/>
              <a:ext cx="5762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rgbClr val="000000"/>
                  </a:solidFill>
                  <a:latin typeface="Symbol" pitchFamily="18" charset="2"/>
                </a:rPr>
                <a:t>q</a:t>
              </a:r>
              <a:r>
                <a:rPr lang="en-US" sz="2000" i="1" baseline="-25000">
                  <a:solidFill>
                    <a:srgbClr val="000000"/>
                  </a:solidFill>
                  <a:latin typeface="Times New Roman" pitchFamily="18" charset="0"/>
                </a:rPr>
                <a:t>i</a:t>
              </a:r>
              <a:r>
                <a:rPr lang="en-US" sz="2000" i="1">
                  <a:solidFill>
                    <a:srgbClr val="000000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7189" name="Line 28"/>
            <p:cNvSpPr>
              <a:spLocks noChangeShapeType="1"/>
            </p:cNvSpPr>
            <p:nvPr/>
          </p:nvSpPr>
          <p:spPr bwMode="auto">
            <a:xfrm>
              <a:off x="1221652" y="3410146"/>
              <a:ext cx="293688" cy="342900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90" name="Line 29"/>
            <p:cNvSpPr>
              <a:spLocks noChangeShapeType="1"/>
            </p:cNvSpPr>
            <p:nvPr/>
          </p:nvSpPr>
          <p:spPr bwMode="auto">
            <a:xfrm>
              <a:off x="1358177" y="3310134"/>
              <a:ext cx="293688" cy="342900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91" name="Line 30"/>
            <p:cNvSpPr>
              <a:spLocks noChangeShapeType="1"/>
            </p:cNvSpPr>
            <p:nvPr/>
          </p:nvSpPr>
          <p:spPr bwMode="auto">
            <a:xfrm>
              <a:off x="1293090" y="3362521"/>
              <a:ext cx="293687" cy="342900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94" name="Text Box 35"/>
            <p:cNvSpPr txBox="1">
              <a:spLocks noChangeArrowheads="1"/>
            </p:cNvSpPr>
            <p:nvPr/>
          </p:nvSpPr>
          <p:spPr bwMode="auto">
            <a:xfrm>
              <a:off x="329477" y="2729109"/>
              <a:ext cx="6826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  <a:latin typeface="Arial" charset="0"/>
                </a:rPr>
                <a:t>TM</a:t>
              </a:r>
              <a:r>
                <a:rPr lang="en-US" sz="2000" i="1" baseline="-25000" dirty="0">
                  <a:solidFill>
                    <a:srgbClr val="0000FF"/>
                  </a:solidFill>
                  <a:latin typeface="Times New Roman" pitchFamily="18" charset="0"/>
                </a:rPr>
                <a:t>z</a:t>
              </a:r>
              <a:endParaRPr lang="en-US" sz="2000" i="1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7174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1498170"/>
                </p:ext>
              </p:extLst>
            </p:nvPr>
          </p:nvGraphicFramePr>
          <p:xfrm>
            <a:off x="1929677" y="2743396"/>
            <a:ext cx="311150" cy="498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3" name="Equation" r:id="rId18" imgW="126835" imgH="202936" progId="Equation.DSMT4">
                    <p:embed/>
                  </p:oleObj>
                </mc:Choice>
                <mc:Fallback>
                  <p:oleObj name="Equation" r:id="rId18" imgW="126835" imgH="202936" progId="Equation.DSMT4">
                    <p:embed/>
                    <p:pic>
                      <p:nvPicPr>
                        <p:cNvPr id="0" name="Picture 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9677" y="2743396"/>
                          <a:ext cx="311150" cy="498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9" name="AutoShape 8"/>
            <p:cNvSpPr>
              <a:spLocks noChangeArrowheads="1"/>
            </p:cNvSpPr>
            <p:nvPr/>
          </p:nvSpPr>
          <p:spPr bwMode="auto">
            <a:xfrm>
              <a:off x="3012185" y="2648786"/>
              <a:ext cx="927100" cy="2389187"/>
            </a:xfrm>
            <a:prstGeom prst="can">
              <a:avLst>
                <a:gd name="adj" fmla="val 64426"/>
              </a:avLst>
            </a:prstGeom>
            <a:gradFill rotWithShape="0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80" name="Line 9"/>
            <p:cNvSpPr>
              <a:spLocks noChangeShapeType="1"/>
            </p:cNvSpPr>
            <p:nvPr/>
          </p:nvSpPr>
          <p:spPr bwMode="auto">
            <a:xfrm flipV="1">
              <a:off x="3475735" y="2285248"/>
              <a:ext cx="3175" cy="585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92" name="Line 32"/>
            <p:cNvSpPr>
              <a:spLocks noChangeShapeType="1"/>
            </p:cNvSpPr>
            <p:nvPr/>
          </p:nvSpPr>
          <p:spPr bwMode="auto">
            <a:xfrm>
              <a:off x="3480497" y="2863098"/>
              <a:ext cx="442913" cy="165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7" name="Line 5"/>
            <p:cNvSpPr>
              <a:spLocks noChangeShapeType="1"/>
            </p:cNvSpPr>
            <p:nvPr/>
          </p:nvSpPr>
          <p:spPr bwMode="auto">
            <a:xfrm flipV="1">
              <a:off x="3486847" y="3967998"/>
              <a:ext cx="1633538" cy="31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3477322" y="2894848"/>
              <a:ext cx="0" cy="19939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5444515"/>
                </p:ext>
              </p:extLst>
            </p:nvPr>
          </p:nvGraphicFramePr>
          <p:xfrm>
            <a:off x="5245754" y="3864680"/>
            <a:ext cx="262680" cy="25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4" name="Equation" r:id="rId20" imgW="219121" imgH="209624" progId="Equation.DSMT4">
                    <p:embed/>
                  </p:oleObj>
                </mc:Choice>
                <mc:Fallback>
                  <p:oleObj name="Equation" r:id="rId20" imgW="219121" imgH="209624" progId="Equation.DSMT4">
                    <p:embed/>
                    <p:pic>
                      <p:nvPicPr>
                        <p:cNvPr id="0" name="Picture 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5754" y="3864680"/>
                          <a:ext cx="262680" cy="251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1294165"/>
                </p:ext>
              </p:extLst>
            </p:nvPr>
          </p:nvGraphicFramePr>
          <p:xfrm>
            <a:off x="3383344" y="1913223"/>
            <a:ext cx="230187" cy="230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5" name="Equation" r:id="rId22" imgW="126725" imgH="126725" progId="Equation.DSMT4">
                    <p:embed/>
                  </p:oleObj>
                </mc:Choice>
                <mc:Fallback>
                  <p:oleObj name="Equation" r:id="rId22" imgW="126725" imgH="126725" progId="Equation.DSMT4">
                    <p:embed/>
                    <p:pic>
                      <p:nvPicPr>
                        <p:cNvPr id="0" name="Picture 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3344" y="1913223"/>
                          <a:ext cx="230187" cy="230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9179450"/>
                </p:ext>
              </p:extLst>
            </p:nvPr>
          </p:nvGraphicFramePr>
          <p:xfrm>
            <a:off x="3660019" y="2708475"/>
            <a:ext cx="191195" cy="210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6" name="Equation" r:id="rId24" imgW="126835" imgH="139518" progId="Equation.DSMT4">
                    <p:embed/>
                  </p:oleObj>
                </mc:Choice>
                <mc:Fallback>
                  <p:oleObj name="Equation" r:id="rId24" imgW="126835" imgH="139518" progId="Equation.DSMT4">
                    <p:embed/>
                    <p:pic>
                      <p:nvPicPr>
                        <p:cNvPr id="0" name="Picture 2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0019" y="2708475"/>
                          <a:ext cx="191195" cy="2103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ext Box 2"/>
          <p:cNvSpPr txBox="1">
            <a:spLocks noChangeArrowheads="1"/>
          </p:cNvSpPr>
          <p:nvPr/>
        </p:nvSpPr>
        <p:spPr bwMode="auto">
          <a:xfrm>
            <a:off x="7413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Cylinder (cont.)</a:t>
            </a:r>
          </a:p>
        </p:txBody>
      </p:sp>
      <p:sp>
        <p:nvSpPr>
          <p:cNvPr id="8197" name="Text Box 24"/>
          <p:cNvSpPr txBox="1">
            <a:spLocks noChangeArrowheads="1"/>
          </p:cNvSpPr>
          <p:nvPr/>
        </p:nvSpPr>
        <p:spPr bwMode="auto">
          <a:xfrm>
            <a:off x="1192667" y="1015546"/>
            <a:ext cx="489909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From the plane-wave properties, we have</a:t>
            </a:r>
          </a:p>
        </p:txBody>
      </p:sp>
      <p:graphicFrame>
        <p:nvGraphicFramePr>
          <p:cNvPr id="8194" name="Object 25"/>
          <p:cNvGraphicFramePr>
            <a:graphicFrameLocks noChangeAspect="1"/>
          </p:cNvGraphicFramePr>
          <p:nvPr/>
        </p:nvGraphicFramePr>
        <p:xfrm>
          <a:off x="2070100" y="1625600"/>
          <a:ext cx="45624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4" imgW="1739900" imgH="254000" progId="Equation.DSMT4">
                  <p:embed/>
                </p:oleObj>
              </mc:Choice>
              <mc:Fallback>
                <p:oleObj name="Equation" r:id="rId4" imgW="1739900" imgH="2540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1625600"/>
                        <a:ext cx="45624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6BC5C7-DAF4-496D-BB4B-80DA4378047F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614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525118"/>
              </p:ext>
            </p:extLst>
          </p:nvPr>
        </p:nvGraphicFramePr>
        <p:xfrm>
          <a:off x="3169857" y="4109076"/>
          <a:ext cx="1946954" cy="57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6" imgW="812447" imgH="241195" progId="Equation.DSMT4">
                  <p:embed/>
                </p:oleObj>
              </mc:Choice>
              <mc:Fallback>
                <p:oleObj name="Equation" r:id="rId6" imgW="812447" imgH="241195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857" y="4109076"/>
                        <a:ext cx="1946954" cy="578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452439" y="2920545"/>
            <a:ext cx="78277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The total field is written as the sum of incident and scattered parts: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34278" y="3597184"/>
            <a:ext cx="14965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charset="0"/>
              </a:rPr>
              <a:t>For </a:t>
            </a:r>
            <a:r>
              <a:rPr lang="en-US" sz="2000" i="1" dirty="0">
                <a:solidFill>
                  <a:srgbClr val="000000"/>
                </a:solidFill>
                <a:latin typeface="Arial" charset="0"/>
                <a:sym typeface="Symbol"/>
              </a:rPr>
              <a:t></a:t>
            </a:r>
            <a:r>
              <a:rPr lang="en-US" sz="2000" dirty="0">
                <a:solidFill>
                  <a:srgbClr val="000000"/>
                </a:solidFill>
                <a:latin typeface="Arial" charset="0"/>
                <a:sym typeface="Symbol"/>
              </a:rPr>
              <a:t>  </a:t>
            </a:r>
            <a:r>
              <a:rPr lang="en-US" sz="2000" i="1" dirty="0">
                <a:solidFill>
                  <a:srgbClr val="000000"/>
                </a:solidFill>
                <a:latin typeface="+mn-lt"/>
                <a:sym typeface="Symbol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+mn-lt"/>
                <a:sym typeface="Symbol"/>
              </a:rPr>
              <a:t>: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559" y="5186312"/>
            <a:ext cx="7861110" cy="120032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For any wave of the form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exp(-</a:t>
            </a:r>
            <a:r>
              <a:rPr lang="en-US" i="1" dirty="0" err="1">
                <a:solidFill>
                  <a:schemeClr val="bg2"/>
                </a:solidFill>
                <a:latin typeface="+mn-lt"/>
              </a:rPr>
              <a:t>jk</a:t>
            </a:r>
            <a:r>
              <a:rPr lang="en-US" i="1" baseline="-25000" dirty="0" err="1">
                <a:solidFill>
                  <a:schemeClr val="bg2"/>
                </a:solidFill>
                <a:latin typeface="+mn-lt"/>
              </a:rPr>
              <a:t>z</a:t>
            </a:r>
            <a:r>
              <a:rPr lang="en-US" sz="600" i="1" baseline="-250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dirty="0">
                <a:solidFill>
                  <a:schemeClr val="bg2"/>
                </a:solidFill>
                <a:latin typeface="+mj-lt"/>
              </a:rPr>
              <a:t>, </a:t>
            </a:r>
            <a:r>
              <a:rPr lang="en-US" dirty="0">
                <a:solidFill>
                  <a:schemeClr val="bg2"/>
                </a:solidFill>
              </a:rPr>
              <a:t>all field components can be put in terms of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E</a:t>
            </a:r>
            <a:r>
              <a:rPr lang="en-US" i="1" baseline="-25000" dirty="0">
                <a:solidFill>
                  <a:srgbClr val="000000"/>
                </a:solidFill>
                <a:latin typeface="Times New Roman"/>
              </a:rPr>
              <a:t>z </a:t>
            </a:r>
            <a:r>
              <a:rPr lang="en-US" dirty="0">
                <a:solidFill>
                  <a:schemeClr val="bg2"/>
                </a:solidFill>
              </a:rPr>
              <a:t>and </a:t>
            </a:r>
            <a:r>
              <a:rPr lang="en-US" i="1" dirty="0">
                <a:solidFill>
                  <a:schemeClr val="bg2"/>
                </a:solidFill>
                <a:latin typeface="+mn-lt"/>
              </a:rPr>
              <a:t>H</a:t>
            </a:r>
            <a:r>
              <a:rPr lang="en-US" i="1" baseline="-25000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>
                <a:solidFill>
                  <a:schemeClr val="bg2"/>
                </a:solidFill>
              </a:rPr>
              <a:t>. This is why it is convenient to work with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E</a:t>
            </a:r>
            <a:r>
              <a:rPr lang="en-US" i="1" baseline="-25000" dirty="0">
                <a:solidFill>
                  <a:srgbClr val="000000"/>
                </a:solidFill>
                <a:latin typeface="Times New Roman"/>
              </a:rPr>
              <a:t>z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algn="ctr"/>
            <a:r>
              <a:rPr lang="en-US" dirty="0">
                <a:solidFill>
                  <a:schemeClr val="bg2"/>
                </a:solidFill>
              </a:rPr>
              <a:t>Please see the Appendix.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Text Box 3"/>
          <p:cNvSpPr txBox="1">
            <a:spLocks noChangeArrowheads="1"/>
          </p:cNvSpPr>
          <p:nvPr/>
        </p:nvSpPr>
        <p:spPr bwMode="auto">
          <a:xfrm>
            <a:off x="7921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Cylinder (cont.)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1575985" y="312178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where</a:t>
            </a:r>
          </a:p>
        </p:txBody>
      </p:sp>
      <p:sp>
        <p:nvSpPr>
          <p:cNvPr id="10252" name="Text Box 4"/>
          <p:cNvSpPr txBox="1">
            <a:spLocks noChangeArrowheads="1"/>
          </p:cNvSpPr>
          <p:nvPr/>
        </p:nvSpPr>
        <p:spPr bwMode="auto">
          <a:xfrm>
            <a:off x="417513" y="937188"/>
            <a:ext cx="80203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We first put        into cylindrical form using the Jacobi-Anger identity*:</a:t>
            </a:r>
          </a:p>
        </p:txBody>
      </p:sp>
      <p:graphicFrame>
        <p:nvGraphicFramePr>
          <p:cNvPr id="10243" name="Object 12"/>
          <p:cNvGraphicFramePr>
            <a:graphicFrameLocks noChangeAspect="1"/>
          </p:cNvGraphicFramePr>
          <p:nvPr/>
        </p:nvGraphicFramePr>
        <p:xfrm>
          <a:off x="1867490" y="916440"/>
          <a:ext cx="365125" cy="46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4" imgW="190417" imgH="241195" progId="Equation.DSMT4">
                  <p:embed/>
                </p:oleObj>
              </mc:Choice>
              <mc:Fallback>
                <p:oleObj name="Equation" r:id="rId4" imgW="190417" imgH="241195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490" y="916440"/>
                        <a:ext cx="365125" cy="463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525205"/>
              </p:ext>
            </p:extLst>
          </p:nvPr>
        </p:nvGraphicFramePr>
        <p:xfrm>
          <a:off x="819150" y="1550988"/>
          <a:ext cx="660717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6" imgW="2806560" imgH="457200" progId="Equation.DSMT4">
                  <p:embed/>
                </p:oleObj>
              </mc:Choice>
              <mc:Fallback>
                <p:oleObj name="Equation" r:id="rId6" imgW="2806560" imgH="45720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550988"/>
                        <a:ext cx="6607175" cy="10747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4"/>
          <p:cNvGraphicFramePr>
            <a:graphicFrameLocks noChangeAspect="1"/>
          </p:cNvGraphicFramePr>
          <p:nvPr/>
        </p:nvGraphicFramePr>
        <p:xfrm>
          <a:off x="2563699" y="3062364"/>
          <a:ext cx="32385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8" imgW="1803400" imgH="292100" progId="Equation.DSMT4">
                  <p:embed/>
                </p:oleObj>
              </mc:Choice>
              <mc:Fallback>
                <p:oleObj name="Equation" r:id="rId8" imgW="1803400" imgH="29210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699" y="3062364"/>
                        <a:ext cx="32385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5"/>
          <p:cNvGraphicFramePr>
            <a:graphicFrameLocks noChangeAspect="1"/>
          </p:cNvGraphicFramePr>
          <p:nvPr/>
        </p:nvGraphicFramePr>
        <p:xfrm>
          <a:off x="639763" y="4873625"/>
          <a:ext cx="75438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10" imgW="3073400" imgH="457200" progId="Equation.DSMT4">
                  <p:embed/>
                </p:oleObj>
              </mc:Choice>
              <mc:Fallback>
                <p:oleObj name="Equation" r:id="rId10" imgW="3073400" imgH="45720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4873625"/>
                        <a:ext cx="7543800" cy="11223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6"/>
          <p:cNvSpPr txBox="1">
            <a:spLocks noChangeArrowheads="1"/>
          </p:cNvSpPr>
          <p:nvPr/>
        </p:nvSpPr>
        <p:spPr bwMode="auto">
          <a:xfrm>
            <a:off x="833438" y="4316390"/>
            <a:ext cx="5667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Assume the following form for the scattered field:</a:t>
            </a:r>
          </a:p>
        </p:txBody>
      </p:sp>
      <p:sp>
        <p:nvSpPr>
          <p:cNvPr id="10251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0DF9DB-A4E4-4F31-9280-7F861A08FF95}" type="slidenum">
              <a:rPr lang="en-US">
                <a:solidFill>
                  <a:srgbClr val="000000"/>
                </a:solidFill>
              </a:rPr>
              <a:pPr/>
              <a:t>39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635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721473"/>
              </p:ext>
            </p:extLst>
          </p:nvPr>
        </p:nvGraphicFramePr>
        <p:xfrm>
          <a:off x="6353750" y="2902708"/>
          <a:ext cx="257968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12" imgW="1879600" imgH="901700" progId="Equation.DSMT4">
                  <p:embed/>
                </p:oleObj>
              </mc:Choice>
              <mc:Fallback>
                <p:oleObj name="Equation" r:id="rId12" imgW="1879600" imgH="90170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750" y="2902708"/>
                        <a:ext cx="2579687" cy="1231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71600" y="6281057"/>
            <a:ext cx="6199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*This was derived previously using the generating function.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528183" y="1259251"/>
            <a:ext cx="23347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we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49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42680"/>
              </p:ext>
            </p:extLst>
          </p:nvPr>
        </p:nvGraphicFramePr>
        <p:xfrm>
          <a:off x="514350" y="1871663"/>
          <a:ext cx="27638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473120" imgH="431640" progId="Equation.DSMT4">
                  <p:embed/>
                </p:oleObj>
              </mc:Choice>
              <mc:Fallback>
                <p:oleObj name="Equation" r:id="rId4" imgW="1473120" imgH="43164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1871663"/>
                        <a:ext cx="2763838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9539" name="Object 3"/>
          <p:cNvGraphicFramePr>
            <a:graphicFrameLocks noChangeAspect="1"/>
          </p:cNvGraphicFramePr>
          <p:nvPr/>
        </p:nvGraphicFramePr>
        <p:xfrm>
          <a:off x="1177925" y="3784600"/>
          <a:ext cx="152558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812447" imgH="482391" progId="Equation.DSMT4">
                  <p:embed/>
                </p:oleObj>
              </mc:Choice>
              <mc:Fallback>
                <p:oleObj name="Equation" r:id="rId6" imgW="812447" imgH="482391" progId="Equation.DSMT4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3784600"/>
                        <a:ext cx="1525588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85800" y="3233056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30286" y="4016829"/>
            <a:ext cx="2504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(skin depth of metal)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13240" y="5178108"/>
            <a:ext cx="41635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can also write the field as 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505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918004"/>
              </p:ext>
            </p:extLst>
          </p:nvPr>
        </p:nvGraphicFramePr>
        <p:xfrm>
          <a:off x="633413" y="5672138"/>
          <a:ext cx="52911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2819160" imgH="431640" progId="Equation.DSMT4">
                  <p:embed/>
                </p:oleObj>
              </mc:Choice>
              <mc:Fallback>
                <p:oleObj name="Equation" r:id="rId8" imgW="2819160" imgH="431640" progId="Equation.DSMT4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5672138"/>
                        <a:ext cx="529113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6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893910"/>
              </p:ext>
            </p:extLst>
          </p:nvPr>
        </p:nvGraphicFramePr>
        <p:xfrm>
          <a:off x="6529401" y="3994484"/>
          <a:ext cx="1759692" cy="1208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1308100" imgH="889000" progId="Equation.DSMT4">
                  <p:embed/>
                </p:oleObj>
              </mc:Choice>
              <mc:Fallback>
                <p:oleObj name="Equation" r:id="rId10" imgW="1308100" imgH="889000" progId="Equation.DSMT4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401" y="3994484"/>
                        <a:ext cx="1759692" cy="120837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15661" y="5893872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  <a:latin typeface="+mn-lt"/>
              </a:rPr>
              <a:t>J</a:t>
            </a:r>
            <a:r>
              <a:rPr lang="en-US" baseline="-25000" dirty="0">
                <a:solidFill>
                  <a:schemeClr val="bg1"/>
                </a:solidFill>
                <a:latin typeface="+mn-lt"/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 is an even function.)</a:t>
            </a:r>
          </a:p>
        </p:txBody>
      </p:sp>
      <p:pic>
        <p:nvPicPr>
          <p:cNvPr id="15" name="Picture 11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051002" y="1382486"/>
            <a:ext cx="2830226" cy="208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7810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Cylinder (cont.)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03413" y="1373188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At</a:t>
            </a:r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2428875" y="1452563"/>
          <a:ext cx="8382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4" imgW="380835" imgH="165028" progId="Equation.DSMT4">
                  <p:embed/>
                </p:oleObj>
              </mc:Choice>
              <mc:Fallback>
                <p:oleObj name="Equation" r:id="rId4" imgW="380835" imgH="165028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1452563"/>
                        <a:ext cx="8382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5"/>
          <p:cNvGraphicFramePr>
            <a:graphicFrameLocks noChangeAspect="1"/>
          </p:cNvGraphicFramePr>
          <p:nvPr/>
        </p:nvGraphicFramePr>
        <p:xfrm>
          <a:off x="3635602" y="1329872"/>
          <a:ext cx="20685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6" imgW="914400" imgH="254000" progId="Equation.DSMT4">
                  <p:embed/>
                </p:oleObj>
              </mc:Choice>
              <mc:Fallback>
                <p:oleObj name="Equation" r:id="rId6" imgW="914400" imgH="254000" progId="Equation.DSMT4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602" y="1329872"/>
                        <a:ext cx="206851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Slide Number Placeholder 8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3B0786-2EF0-4E57-8F5D-70EDFCEFEFB1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312307" y="2274435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Hence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742395" y="3603172"/>
            <a:ext cx="13858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This yields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3333750" y="2622550"/>
          <a:ext cx="32353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8" imgW="1562100" imgH="254000" progId="Equation.DSMT4">
                  <p:embed/>
                </p:oleObj>
              </mc:Choice>
              <mc:Fallback>
                <p:oleObj name="Equation" r:id="rId8" imgW="1562100" imgH="254000" progId="Equation.DSMT4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622550"/>
                        <a:ext cx="32353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067163"/>
              </p:ext>
            </p:extLst>
          </p:nvPr>
        </p:nvGraphicFramePr>
        <p:xfrm>
          <a:off x="3399731" y="3862681"/>
          <a:ext cx="334803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10" imgW="1587500" imgH="279400" progId="Equation.DSMT4">
                  <p:embed/>
                </p:oleObj>
              </mc:Choice>
              <mc:Fallback>
                <p:oleObj name="Equation" r:id="rId10" imgW="1587500" imgH="279400" progId="Equation.DSMT4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9731" y="3862681"/>
                        <a:ext cx="334803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274704"/>
              </p:ext>
            </p:extLst>
          </p:nvPr>
        </p:nvGraphicFramePr>
        <p:xfrm>
          <a:off x="3899794" y="4954247"/>
          <a:ext cx="2347912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12" imgW="1091880" imgH="533160" progId="Equation.DSMT4">
                  <p:embed/>
                </p:oleObj>
              </mc:Choice>
              <mc:Fallback>
                <p:oleObj name="Equation" r:id="rId12" imgW="1091880" imgH="533160" progId="Equation.DSMT4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9794" y="4954247"/>
                        <a:ext cx="2347912" cy="11477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964770" y="480967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or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79216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Scattering by Cylinder (cont.)</a:t>
            </a: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771753" y="1387928"/>
            <a:ext cx="17606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We then have</a:t>
            </a:r>
          </a:p>
        </p:txBody>
      </p:sp>
      <p:graphicFrame>
        <p:nvGraphicFramePr>
          <p:cNvPr id="1229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605723"/>
              </p:ext>
            </p:extLst>
          </p:nvPr>
        </p:nvGraphicFramePr>
        <p:xfrm>
          <a:off x="576263" y="2065338"/>
          <a:ext cx="7583487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Equation" r:id="rId4" imgW="3733800" imgH="558800" progId="Equation.DSMT4">
                  <p:embed/>
                </p:oleObj>
              </mc:Choice>
              <mc:Fallback>
                <p:oleObj name="Equation" r:id="rId4" imgW="3733800" imgH="5588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065338"/>
                        <a:ext cx="7583487" cy="11350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Slide Number Placeholder 10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DDBD97-A390-47D8-B69C-DC9EFE4EFC05}" type="slidenum">
              <a:rPr lang="en-US">
                <a:solidFill>
                  <a:srgbClr val="000000"/>
                </a:solidFill>
              </a:rPr>
              <a:pPr/>
              <a:t>41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5388" y="5331075"/>
            <a:ext cx="6675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other components of the scattered field can be found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 from the formulas in the Appendix.</a:t>
            </a:r>
          </a:p>
        </p:txBody>
      </p:sp>
      <p:graphicFrame>
        <p:nvGraphicFramePr>
          <p:cNvPr id="365574" name="Object 15"/>
          <p:cNvGraphicFramePr>
            <a:graphicFrameLocks noChangeAspect="1"/>
          </p:cNvGraphicFramePr>
          <p:nvPr/>
        </p:nvGraphicFramePr>
        <p:xfrm>
          <a:off x="3325586" y="4303714"/>
          <a:ext cx="20383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5" name="Equation" r:id="rId6" imgW="1002865" imgH="241195" progId="Equation.DSMT4">
                  <p:embed/>
                </p:oleObj>
              </mc:Choice>
              <mc:Fallback>
                <p:oleObj name="Equation" r:id="rId6" imgW="1002865" imgH="241195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586" y="4303714"/>
                        <a:ext cx="2038350" cy="4905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567895" y="3597728"/>
            <a:ext cx="6126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charset="0"/>
              </a:rPr>
              <a:t>and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7309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58675"/>
              </p:ext>
            </p:extLst>
          </p:nvPr>
        </p:nvGraphicFramePr>
        <p:xfrm>
          <a:off x="2450725" y="2238233"/>
          <a:ext cx="4088794" cy="4143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6" name="Equation" r:id="rId4" imgW="1981200" imgH="2006600" progId="Equation.DSMT4">
                  <p:embed/>
                </p:oleObj>
              </mc:Choice>
              <mc:Fallback>
                <p:oleObj name="Equation" r:id="rId4" imgW="1981200" imgH="20066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0725" y="2238233"/>
                        <a:ext cx="4088794" cy="414349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73287" y="838299"/>
            <a:ext cx="8022122" cy="1015663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For any wave of the form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exp(-</a:t>
            </a:r>
            <a:r>
              <a:rPr lang="en-US" sz="2000" i="1" dirty="0" err="1">
                <a:solidFill>
                  <a:schemeClr val="bg1"/>
                </a:solidFill>
                <a:latin typeface="+mn-lt"/>
              </a:rPr>
              <a:t>jk</a:t>
            </a:r>
            <a:r>
              <a:rPr lang="en-US" sz="2000" i="1" baseline="-25000" dirty="0" err="1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)</a:t>
            </a:r>
            <a:r>
              <a:rPr lang="en-US" sz="2000" dirty="0">
                <a:solidFill>
                  <a:schemeClr val="bg1"/>
                </a:solidFill>
                <a:latin typeface="+mj-lt"/>
              </a:rPr>
              <a:t>,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all field components can be put in terms of </a:t>
            </a:r>
            <a:r>
              <a:rPr lang="en-US" sz="2000" i="1" dirty="0">
                <a:solidFill>
                  <a:schemeClr val="bg1"/>
                </a:solidFill>
                <a:latin typeface="Times New Roman"/>
              </a:rPr>
              <a:t>E</a:t>
            </a:r>
            <a:r>
              <a:rPr lang="en-US" sz="2000" i="1" baseline="-25000" dirty="0">
                <a:solidFill>
                  <a:schemeClr val="bg1"/>
                </a:solidFill>
                <a:latin typeface="Times New Roman"/>
              </a:rPr>
              <a:t>z </a:t>
            </a:r>
            <a:r>
              <a:rPr lang="en-US" sz="2000" dirty="0">
                <a:solidFill>
                  <a:schemeClr val="bg1"/>
                </a:solidFill>
              </a:rPr>
              <a:t>and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z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(derivation omitted).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698172" y="1958295"/>
          <a:ext cx="5491163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Equation" r:id="rId4" imgW="3086100" imgH="1206500" progId="Equation.DSMT4">
                  <p:embed/>
                </p:oleObj>
              </mc:Choice>
              <mc:Fallback>
                <p:oleObj name="Equation" r:id="rId4" imgW="3086100" imgH="12065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172" y="1958295"/>
                        <a:ext cx="5491163" cy="214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26383" y="1229405"/>
            <a:ext cx="48085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These may be written more compactly 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3865" y="4896456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4741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769599"/>
              </p:ext>
            </p:extLst>
          </p:nvPr>
        </p:nvGraphicFramePr>
        <p:xfrm>
          <a:off x="3011488" y="5280025"/>
          <a:ext cx="25558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6" imgW="1269720" imgH="419040" progId="Equation.DSMT4">
                  <p:embed/>
                </p:oleObj>
              </mc:Choice>
              <mc:Fallback>
                <p:oleObj name="Equation" r:id="rId6" imgW="1269720" imgH="41904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5280025"/>
                        <a:ext cx="255587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44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2630830"/>
              </p:ext>
            </p:extLst>
          </p:nvPr>
        </p:nvGraphicFramePr>
        <p:xfrm>
          <a:off x="2273300" y="1741488"/>
          <a:ext cx="28860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4" imgW="1434960" imgH="419040" progId="Equation.DSMT4">
                  <p:embed/>
                </p:oleObj>
              </mc:Choice>
              <mc:Fallback>
                <p:oleObj name="Equation" r:id="rId4" imgW="1434960" imgH="41904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1741488"/>
                        <a:ext cx="288607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3199" y="3629489"/>
            <a:ext cx="8032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This allows us to calculate the field components in terms of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E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and </a:t>
            </a:r>
            <a:r>
              <a:rPr lang="en-US" sz="2000" i="1" dirty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2000" i="1" baseline="-25000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sz="2000" dirty="0">
                <a:solidFill>
                  <a:schemeClr val="bg1"/>
                </a:solidFill>
              </a:rPr>
              <a:t> in cylindrical coordinates.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82841" y="1196749"/>
            <a:ext cx="401904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cylindrical coordinates we have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45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82841" y="1196749"/>
            <a:ext cx="45881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 cylindrical coordinates we then have</a:t>
            </a:r>
          </a:p>
        </p:txBody>
      </p:sp>
      <p:sp>
        <p:nvSpPr>
          <p:cNvPr id="475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5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5145" name="Object 9"/>
          <p:cNvGraphicFramePr>
            <a:graphicFrameLocks noChangeAspect="1"/>
          </p:cNvGraphicFramePr>
          <p:nvPr/>
        </p:nvGraphicFramePr>
        <p:xfrm>
          <a:off x="1922463" y="1790026"/>
          <a:ext cx="5105400" cy="429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4" imgW="2540000" imgH="2133600" progId="Equation.DSMT4">
                  <p:embed/>
                </p:oleObj>
              </mc:Choice>
              <mc:Fallback>
                <p:oleObj name="Equation" r:id="rId4" imgW="2540000" imgH="21336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1790026"/>
                        <a:ext cx="5105400" cy="42989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69698" y="4949508"/>
            <a:ext cx="297701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Therefore, we can write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505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15785"/>
              </p:ext>
            </p:extLst>
          </p:nvPr>
        </p:nvGraphicFramePr>
        <p:xfrm>
          <a:off x="996950" y="1195388"/>
          <a:ext cx="3152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1473120" imgH="431640" progId="Equation.DSMT4">
                  <p:embed/>
                </p:oleObj>
              </mc:Choice>
              <mc:Fallback>
                <p:oleObj name="Equation" r:id="rId4" imgW="1473120" imgH="43164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1195388"/>
                        <a:ext cx="3152775" cy="927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1589" name="Object 5"/>
          <p:cNvGraphicFramePr>
            <a:graphicFrameLocks noChangeAspect="1"/>
          </p:cNvGraphicFramePr>
          <p:nvPr/>
        </p:nvGraphicFramePr>
        <p:xfrm>
          <a:off x="616631" y="3252561"/>
          <a:ext cx="3414712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1803400" imgH="609600" progId="Equation.DSMT4">
                  <p:embed/>
                </p:oleObj>
              </mc:Choice>
              <mc:Fallback>
                <p:oleObj name="Equation" r:id="rId6" imgW="1803400" imgH="6096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31" y="3252561"/>
                        <a:ext cx="3414712" cy="1138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055914" y="2677886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Recall:</a:t>
            </a:r>
          </a:p>
        </p:txBody>
      </p:sp>
      <p:graphicFrame>
        <p:nvGraphicFramePr>
          <p:cNvPr id="4515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986569"/>
              </p:ext>
            </p:extLst>
          </p:nvPr>
        </p:nvGraphicFramePr>
        <p:xfrm>
          <a:off x="471488" y="5522913"/>
          <a:ext cx="515937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2412720" imgH="457200" progId="Equation.DSMT4">
                  <p:embed/>
                </p:oleObj>
              </mc:Choice>
              <mc:Fallback>
                <p:oleObj name="Equation" r:id="rId8" imgW="2412720" imgH="45720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5522913"/>
                        <a:ext cx="5159375" cy="9810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46945" y="1785259"/>
            <a:ext cx="2830226" cy="208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88698" y="1085080"/>
            <a:ext cx="423975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current flowing in the wire is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52613" name="Object 5"/>
          <p:cNvGraphicFramePr>
            <a:graphicFrameLocks noChangeAspect="1"/>
          </p:cNvGraphicFramePr>
          <p:nvPr/>
        </p:nvGraphicFramePr>
        <p:xfrm>
          <a:off x="1016948" y="1725257"/>
          <a:ext cx="2116138" cy="341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117600" imgH="1828800" progId="Equation.DSMT4">
                  <p:embed/>
                </p:oleObj>
              </mc:Choice>
              <mc:Fallback>
                <p:oleObj name="Equation" r:id="rId4" imgW="1117600" imgH="18288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948" y="1725257"/>
                        <a:ext cx="2116138" cy="341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2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484877"/>
              </p:ext>
            </p:extLst>
          </p:nvPr>
        </p:nvGraphicFramePr>
        <p:xfrm>
          <a:off x="2787650" y="5548313"/>
          <a:ext cx="39211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2070000" imgH="469800" progId="Equation.DSMT4">
                  <p:embed/>
                </p:oleObj>
              </mc:Choice>
              <mc:Fallback>
                <p:oleObj name="Equation" r:id="rId6" imgW="2070000" imgH="4698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5548313"/>
                        <a:ext cx="3921125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736499" y="5733280"/>
            <a:ext cx="10502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" name="Picture 1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3031" y="2079172"/>
            <a:ext cx="2830226" cy="208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52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833595"/>
              </p:ext>
            </p:extLst>
          </p:nvPr>
        </p:nvGraphicFramePr>
        <p:xfrm>
          <a:off x="787400" y="3503613"/>
          <a:ext cx="3895725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2057400" imgH="876240" progId="Equation.DSMT4">
                  <p:embed/>
                </p:oleObj>
              </mc:Choice>
              <mc:Fallback>
                <p:oleObj name="Equation" r:id="rId4" imgW="2057400" imgH="87624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503613"/>
                        <a:ext cx="3895725" cy="163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45240" y="1237318"/>
            <a:ext cx="54589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impedance per unit length defined as: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53636" name="Object 7"/>
          <p:cNvGraphicFramePr>
            <a:graphicFrameLocks noChangeAspect="1"/>
          </p:cNvGraphicFramePr>
          <p:nvPr/>
        </p:nvGraphicFramePr>
        <p:xfrm>
          <a:off x="1841500" y="1818141"/>
          <a:ext cx="139541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736600" imgH="419100" progId="Equation.DSMT4">
                  <p:embed/>
                </p:oleObj>
              </mc:Choice>
              <mc:Fallback>
                <p:oleObj name="Equation" r:id="rId6" imgW="736600" imgH="419100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1818141"/>
                        <a:ext cx="1395413" cy="7826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46220" y="2986340"/>
            <a:ext cx="125999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58354" y="5445456"/>
            <a:ext cx="3889612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>
                <a:solidFill>
                  <a:schemeClr val="bg2"/>
                </a:solidFill>
              </a:rPr>
              <a:t>This assumes that the wire is fed (excited) from the </a:t>
            </a:r>
            <a:r>
              <a:rPr lang="en-US" sz="1600" u="sng" dirty="0">
                <a:solidFill>
                  <a:schemeClr val="bg2"/>
                </a:solidFill>
              </a:rPr>
              <a:t>outside</a:t>
            </a:r>
            <a:r>
              <a:rPr lang="en-US" sz="1600" dirty="0">
                <a:solidFill>
                  <a:schemeClr val="bg2"/>
                </a:solidFill>
              </a:rPr>
              <a:t>.</a:t>
            </a:r>
          </a:p>
        </p:txBody>
      </p:sp>
      <p:pic>
        <p:nvPicPr>
          <p:cNvPr id="10" name="Picture 1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40858" y="2100943"/>
            <a:ext cx="2830226" cy="208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586192" y="1041701"/>
            <a:ext cx="435950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have the following helpful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integration identity: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54660" name="Object 4"/>
          <p:cNvGraphicFramePr>
            <a:graphicFrameLocks noChangeAspect="1"/>
          </p:cNvGraphicFramePr>
          <p:nvPr/>
        </p:nvGraphicFramePr>
        <p:xfrm>
          <a:off x="1210533" y="1917183"/>
          <a:ext cx="27971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320227" imgH="304668" progId="Equation.DSMT4">
                  <p:embed/>
                </p:oleObj>
              </mc:Choice>
              <mc:Fallback>
                <p:oleObj name="Equation" r:id="rId4" imgW="1320227" imgH="304668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0533" y="1917183"/>
                        <a:ext cx="27971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1083" y="2723699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4526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798760"/>
              </p:ext>
            </p:extLst>
          </p:nvPr>
        </p:nvGraphicFramePr>
        <p:xfrm>
          <a:off x="897734" y="3237289"/>
          <a:ext cx="7893050" cy="276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5346360" imgH="1904760" progId="Equation.DSMT4">
                  <p:embed/>
                </p:oleObj>
              </mc:Choice>
              <mc:Fallback>
                <p:oleObj name="Equation" r:id="rId6" imgW="5346360" imgH="1904760" progId="Equation.DSMT4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734" y="3237289"/>
                        <a:ext cx="7893050" cy="2767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6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342620"/>
              </p:ext>
            </p:extLst>
          </p:nvPr>
        </p:nvGraphicFramePr>
        <p:xfrm>
          <a:off x="994026" y="4606194"/>
          <a:ext cx="12890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939600" imgH="393480" progId="Equation.DSMT4">
                  <p:embed/>
                </p:oleObj>
              </mc:Choice>
              <mc:Fallback>
                <p:oleObj name="Equation" r:id="rId8" imgW="939600" imgH="393480" progId="Equation.DSMT4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4026" y="4606194"/>
                        <a:ext cx="12890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 bwMode="auto">
          <a:xfrm flipV="1">
            <a:off x="1279391" y="4024029"/>
            <a:ext cx="423512" cy="5967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4546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391255"/>
              </p:ext>
            </p:extLst>
          </p:nvPr>
        </p:nvGraphicFramePr>
        <p:xfrm>
          <a:off x="816226" y="5239606"/>
          <a:ext cx="1731962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0" imgW="1358640" imgH="431640" progId="Equation.DSMT4">
                  <p:embed/>
                </p:oleObj>
              </mc:Choice>
              <mc:Fallback>
                <p:oleObj name="Equation" r:id="rId10" imgW="1358640" imgH="431640" progId="Equation.DSMT4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6226" y="5239606"/>
                        <a:ext cx="1731962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4875" name="Object 219"/>
          <p:cNvGraphicFramePr>
            <a:graphicFrameLocks noChangeAspect="1"/>
          </p:cNvGraphicFramePr>
          <p:nvPr/>
        </p:nvGraphicFramePr>
        <p:xfrm>
          <a:off x="658812" y="5943595"/>
          <a:ext cx="2019305" cy="576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2" imgW="1600200" imgH="457200" progId="Equation.DSMT4">
                  <p:embed/>
                </p:oleObj>
              </mc:Choice>
              <mc:Fallback>
                <p:oleObj name="Equation" r:id="rId12" imgW="1600200" imgH="457200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" y="5943595"/>
                        <a:ext cx="2019305" cy="576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1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44916" y="1132116"/>
            <a:ext cx="2830226" cy="208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9003DE3-F9EF-781E-962C-1D8291EEA2CA}"/>
              </a:ext>
            </a:extLst>
          </p:cNvPr>
          <p:cNvGrpSpPr/>
          <p:nvPr/>
        </p:nvGrpSpPr>
        <p:grpSpPr>
          <a:xfrm>
            <a:off x="3255460" y="4471890"/>
            <a:ext cx="1909721" cy="1058987"/>
            <a:chOff x="5931986" y="4449148"/>
            <a:chExt cx="1762132" cy="977145"/>
          </a:xfrm>
        </p:grpSpPr>
        <p:graphicFrame>
          <p:nvGraphicFramePr>
            <p:cNvPr id="6" name="Object 7">
              <a:extLst>
                <a:ext uri="{FF2B5EF4-FFF2-40B4-BE49-F238E27FC236}">
                  <a16:creationId xmlns:a16="http://schemas.microsoft.com/office/drawing/2014/main" id="{B53853B9-16B3-91C1-9788-598DB052879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9920469"/>
                </p:ext>
              </p:extLst>
            </p:nvPr>
          </p:nvGraphicFramePr>
          <p:xfrm>
            <a:off x="6297780" y="4834993"/>
            <a:ext cx="1396338" cy="59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7" name="Equation" r:id="rId15" imgW="914400" imgH="393700" progId="Equation.DSMT4">
                    <p:embed/>
                  </p:oleObj>
                </mc:Choice>
                <mc:Fallback>
                  <p:oleObj name="Equation" r:id="rId15" imgW="914400" imgH="393700" progId="Equation.DSMT4">
                    <p:embed/>
                    <p:pic>
                      <p:nvPicPr>
                        <p:cNvPr id="45466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97780" y="4834993"/>
                          <a:ext cx="1396338" cy="59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11E093-6799-798F-3D1A-0728F6ADE377}"/>
                </a:ext>
              </a:extLst>
            </p:cNvPr>
            <p:cNvSpPr txBox="1"/>
            <p:nvPr/>
          </p:nvSpPr>
          <p:spPr>
            <a:xfrm>
              <a:off x="5931986" y="4449148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where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93" name="Text Box 17"/>
          <p:cNvSpPr txBox="1">
            <a:spLocks noChangeArrowheads="1"/>
          </p:cNvSpPr>
          <p:nvPr/>
        </p:nvSpPr>
        <p:spPr bwMode="auto">
          <a:xfrm>
            <a:off x="1295400" y="0"/>
            <a:ext cx="691242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of Wire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82FC9D-8674-44FA-ABDA-ABB7F8DECF76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484641" y="1030651"/>
            <a:ext cx="293347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 we have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45568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408660"/>
              </p:ext>
            </p:extLst>
          </p:nvPr>
        </p:nvGraphicFramePr>
        <p:xfrm>
          <a:off x="763588" y="1646238"/>
          <a:ext cx="4833937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4" imgW="2552400" imgH="850680" progId="Equation.DSMT4">
                  <p:embed/>
                </p:oleObj>
              </mc:Choice>
              <mc:Fallback>
                <p:oleObj name="Equation" r:id="rId4" imgW="2552400" imgH="85068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646238"/>
                        <a:ext cx="4833937" cy="15859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5686" name="Object 7"/>
          <p:cNvGraphicFramePr>
            <a:graphicFrameLocks noChangeAspect="1"/>
          </p:cNvGraphicFramePr>
          <p:nvPr/>
        </p:nvGraphicFramePr>
        <p:xfrm>
          <a:off x="592466" y="4710215"/>
          <a:ext cx="3998785" cy="121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6" imgW="2882900" imgH="889000" progId="Equation.DSMT4">
                  <p:embed/>
                </p:oleObj>
              </mc:Choice>
              <mc:Fallback>
                <p:oleObj name="Equation" r:id="rId6" imgW="2882900" imgH="8890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66" y="4710215"/>
                        <a:ext cx="3998785" cy="12132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843870" y="3860937"/>
            <a:ext cx="10502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02059" y="2747713"/>
            <a:ext cx="3216682" cy="24469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11197</TotalTime>
  <Words>1316</Words>
  <Application>Microsoft Office PowerPoint</Application>
  <PresentationFormat>On-screen Show (4:3)</PresentationFormat>
  <Paragraphs>346</Paragraphs>
  <Slides>45</Slides>
  <Notes>45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Wingdings</vt:lpstr>
      <vt:lpstr>Symbol</vt:lpstr>
      <vt:lpstr>Times New Roman</vt:lpstr>
      <vt:lpstr>Soaring</vt:lpstr>
      <vt:lpstr>1_Soaring</vt:lpstr>
      <vt:lpstr>5_Soaring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898</cp:revision>
  <cp:lastPrinted>1999-08-25T18:07:04Z</cp:lastPrinted>
  <dcterms:created xsi:type="dcterms:W3CDTF">1999-08-24T13:57:19Z</dcterms:created>
  <dcterms:modified xsi:type="dcterms:W3CDTF">2023-11-28T02:05:22Z</dcterms:modified>
</cp:coreProperties>
</file>