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9"/>
  </p:notesMasterIdLst>
  <p:sldIdLst>
    <p:sldId id="256" r:id="rId2"/>
    <p:sldId id="269" r:id="rId3"/>
    <p:sldId id="303" r:id="rId4"/>
    <p:sldId id="285" r:id="rId5"/>
    <p:sldId id="286" r:id="rId6"/>
    <p:sldId id="287" r:id="rId7"/>
    <p:sldId id="288" r:id="rId8"/>
    <p:sldId id="363" r:id="rId9"/>
    <p:sldId id="336" r:id="rId10"/>
    <p:sldId id="337" r:id="rId11"/>
    <p:sldId id="364" r:id="rId12"/>
    <p:sldId id="292" r:id="rId13"/>
    <p:sldId id="289" r:id="rId14"/>
    <p:sldId id="293" r:id="rId15"/>
    <p:sldId id="282" r:id="rId16"/>
    <p:sldId id="294" r:id="rId17"/>
    <p:sldId id="290" r:id="rId18"/>
    <p:sldId id="362" r:id="rId19"/>
    <p:sldId id="298" r:id="rId20"/>
    <p:sldId id="270" r:id="rId21"/>
    <p:sldId id="304" r:id="rId22"/>
    <p:sldId id="299" r:id="rId23"/>
    <p:sldId id="305" r:id="rId24"/>
    <p:sldId id="295" r:id="rId25"/>
    <p:sldId id="296" r:id="rId26"/>
    <p:sldId id="300" r:id="rId27"/>
    <p:sldId id="30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66FFFF"/>
    <a:srgbClr val="0000FF"/>
    <a:srgbClr val="CCECFF"/>
    <a:srgbClr val="009900"/>
    <a:srgbClr val="FFCCFF"/>
    <a:srgbClr val="CC00CC"/>
    <a:srgbClr val="FF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88641" autoAdjust="0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2.wmf"/><Relationship Id="rId18" Type="http://schemas.openxmlformats.org/officeDocument/2006/relationships/image" Target="../media/image21.wmf"/><Relationship Id="rId3" Type="http://schemas.openxmlformats.org/officeDocument/2006/relationships/image" Target="../media/image8.wmf"/><Relationship Id="rId7" Type="http://schemas.openxmlformats.org/officeDocument/2006/relationships/image" Target="../media/image30.wmf"/><Relationship Id="rId12" Type="http://schemas.openxmlformats.org/officeDocument/2006/relationships/image" Target="../media/image7.wmf"/><Relationship Id="rId17" Type="http://schemas.openxmlformats.org/officeDocument/2006/relationships/image" Target="../media/image20.wmf"/><Relationship Id="rId2" Type="http://schemas.openxmlformats.org/officeDocument/2006/relationships/image" Target="../media/image79.wmf"/><Relationship Id="rId16" Type="http://schemas.openxmlformats.org/officeDocument/2006/relationships/image" Target="../media/image19.wmf"/><Relationship Id="rId1" Type="http://schemas.openxmlformats.org/officeDocument/2006/relationships/image" Target="../media/image78.wmf"/><Relationship Id="rId6" Type="http://schemas.openxmlformats.org/officeDocument/2006/relationships/image" Target="../media/image11.wmf"/><Relationship Id="rId11" Type="http://schemas.openxmlformats.org/officeDocument/2006/relationships/image" Target="../media/image6.wmf"/><Relationship Id="rId5" Type="http://schemas.openxmlformats.org/officeDocument/2006/relationships/image" Target="../media/image10.wmf"/><Relationship Id="rId15" Type="http://schemas.openxmlformats.org/officeDocument/2006/relationships/image" Target="../media/image18.wmf"/><Relationship Id="rId10" Type="http://schemas.openxmlformats.org/officeDocument/2006/relationships/image" Target="../media/image4.wmf"/><Relationship Id="rId19" Type="http://schemas.openxmlformats.org/officeDocument/2006/relationships/image" Target="../media/image83.wmf"/><Relationship Id="rId4" Type="http://schemas.openxmlformats.org/officeDocument/2006/relationships/image" Target="../media/image9.wmf"/><Relationship Id="rId9" Type="http://schemas.openxmlformats.org/officeDocument/2006/relationships/image" Target="../media/image81.wmf"/><Relationship Id="rId14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1.wmf"/><Relationship Id="rId7" Type="http://schemas.openxmlformats.org/officeDocument/2006/relationships/image" Target="../media/image94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4.wmf"/><Relationship Id="rId5" Type="http://schemas.openxmlformats.org/officeDocument/2006/relationships/image" Target="../media/image93.wmf"/><Relationship Id="rId10" Type="http://schemas.openxmlformats.org/officeDocument/2006/relationships/image" Target="../media/image97.wmf"/><Relationship Id="rId4" Type="http://schemas.openxmlformats.org/officeDocument/2006/relationships/image" Target="../media/image92.wmf"/><Relationship Id="rId9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image" Target="../media/image127.wmf"/><Relationship Id="rId3" Type="http://schemas.openxmlformats.org/officeDocument/2006/relationships/image" Target="../media/image118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04.wmf"/><Relationship Id="rId15" Type="http://schemas.openxmlformats.org/officeDocument/2006/relationships/image" Target="../media/image129.wmf"/><Relationship Id="rId10" Type="http://schemas.openxmlformats.org/officeDocument/2006/relationships/image" Target="../media/image124.wmf"/><Relationship Id="rId4" Type="http://schemas.openxmlformats.org/officeDocument/2006/relationships/image" Target="../media/image119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image" Target="../media/image141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12" Type="http://schemas.openxmlformats.org/officeDocument/2006/relationships/image" Target="../media/image125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11" Type="http://schemas.openxmlformats.org/officeDocument/2006/relationships/image" Target="../media/image140.wmf"/><Relationship Id="rId5" Type="http://schemas.openxmlformats.org/officeDocument/2006/relationships/image" Target="../media/image134.wmf"/><Relationship Id="rId15" Type="http://schemas.openxmlformats.org/officeDocument/2006/relationships/image" Target="../media/image129.wmf"/><Relationship Id="rId10" Type="http://schemas.openxmlformats.org/officeDocument/2006/relationships/image" Target="../media/image139.wmf"/><Relationship Id="rId4" Type="http://schemas.openxmlformats.org/officeDocument/2006/relationships/image" Target="../media/image133.wmf"/><Relationship Id="rId9" Type="http://schemas.openxmlformats.org/officeDocument/2006/relationships/image" Target="../media/image138.wmf"/><Relationship Id="rId14" Type="http://schemas.openxmlformats.org/officeDocument/2006/relationships/image" Target="../media/image11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10" Type="http://schemas.openxmlformats.org/officeDocument/2006/relationships/image" Target="../media/image129.wmf"/><Relationship Id="rId4" Type="http://schemas.openxmlformats.org/officeDocument/2006/relationships/image" Target="../media/image145.wmf"/><Relationship Id="rId9" Type="http://schemas.openxmlformats.org/officeDocument/2006/relationships/image" Target="../media/image1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31.wmf"/><Relationship Id="rId7" Type="http://schemas.openxmlformats.org/officeDocument/2006/relationships/image" Target="../media/image153.wmf"/><Relationship Id="rId2" Type="http://schemas.openxmlformats.org/officeDocument/2006/relationships/image" Target="../media/image130.wmf"/><Relationship Id="rId1" Type="http://schemas.openxmlformats.org/officeDocument/2006/relationships/image" Target="../media/image150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32.wmf"/><Relationship Id="rId9" Type="http://schemas.openxmlformats.org/officeDocument/2006/relationships/image" Target="../media/image15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8.wmf"/><Relationship Id="rId7" Type="http://schemas.openxmlformats.org/officeDocument/2006/relationships/image" Target="../media/image160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59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13" Type="http://schemas.openxmlformats.org/officeDocument/2006/relationships/image" Target="../media/image171.wmf"/><Relationship Id="rId18" Type="http://schemas.openxmlformats.org/officeDocument/2006/relationships/image" Target="../media/image176.wmf"/><Relationship Id="rId3" Type="http://schemas.openxmlformats.org/officeDocument/2006/relationships/image" Target="../media/image164.wmf"/><Relationship Id="rId21" Type="http://schemas.openxmlformats.org/officeDocument/2006/relationships/image" Target="../media/image179.wmf"/><Relationship Id="rId7" Type="http://schemas.openxmlformats.org/officeDocument/2006/relationships/image" Target="../media/image132.wmf"/><Relationship Id="rId12" Type="http://schemas.openxmlformats.org/officeDocument/2006/relationships/image" Target="../media/image170.wmf"/><Relationship Id="rId17" Type="http://schemas.openxmlformats.org/officeDocument/2006/relationships/image" Target="../media/image175.wmf"/><Relationship Id="rId2" Type="http://schemas.openxmlformats.org/officeDocument/2006/relationships/image" Target="../media/image163.wmf"/><Relationship Id="rId16" Type="http://schemas.openxmlformats.org/officeDocument/2006/relationships/image" Target="../media/image174.wmf"/><Relationship Id="rId20" Type="http://schemas.openxmlformats.org/officeDocument/2006/relationships/image" Target="../media/image178.wmf"/><Relationship Id="rId1" Type="http://schemas.openxmlformats.org/officeDocument/2006/relationships/image" Target="../media/image162.wmf"/><Relationship Id="rId6" Type="http://schemas.openxmlformats.org/officeDocument/2006/relationships/image" Target="../media/image131.wmf"/><Relationship Id="rId11" Type="http://schemas.openxmlformats.org/officeDocument/2006/relationships/image" Target="../media/image169.wmf"/><Relationship Id="rId24" Type="http://schemas.openxmlformats.org/officeDocument/2006/relationships/image" Target="../media/image182.wmf"/><Relationship Id="rId5" Type="http://schemas.openxmlformats.org/officeDocument/2006/relationships/image" Target="../media/image130.wmf"/><Relationship Id="rId15" Type="http://schemas.openxmlformats.org/officeDocument/2006/relationships/image" Target="../media/image173.wmf"/><Relationship Id="rId23" Type="http://schemas.openxmlformats.org/officeDocument/2006/relationships/image" Target="../media/image181.wmf"/><Relationship Id="rId10" Type="http://schemas.openxmlformats.org/officeDocument/2006/relationships/image" Target="../media/image168.wmf"/><Relationship Id="rId19" Type="http://schemas.openxmlformats.org/officeDocument/2006/relationships/image" Target="../media/image177.wmf"/><Relationship Id="rId4" Type="http://schemas.openxmlformats.org/officeDocument/2006/relationships/image" Target="../media/image165.wmf"/><Relationship Id="rId9" Type="http://schemas.openxmlformats.org/officeDocument/2006/relationships/image" Target="../media/image167.wmf"/><Relationship Id="rId14" Type="http://schemas.openxmlformats.org/officeDocument/2006/relationships/image" Target="../media/image172.wmf"/><Relationship Id="rId22" Type="http://schemas.openxmlformats.org/officeDocument/2006/relationships/image" Target="../media/image180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3" Type="http://schemas.openxmlformats.org/officeDocument/2006/relationships/image" Target="../media/image119.wmf"/><Relationship Id="rId7" Type="http://schemas.openxmlformats.org/officeDocument/2006/relationships/image" Target="../media/image184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83.wmf"/><Relationship Id="rId5" Type="http://schemas.openxmlformats.org/officeDocument/2006/relationships/image" Target="../media/image153.wmf"/><Relationship Id="rId10" Type="http://schemas.openxmlformats.org/officeDocument/2006/relationships/image" Target="../media/image163.wmf"/><Relationship Id="rId4" Type="http://schemas.openxmlformats.org/officeDocument/2006/relationships/image" Target="../media/image152.wmf"/><Relationship Id="rId9" Type="http://schemas.openxmlformats.org/officeDocument/2006/relationships/image" Target="../media/image18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89.wmf"/><Relationship Id="rId7" Type="http://schemas.openxmlformats.org/officeDocument/2006/relationships/image" Target="../media/image118.wmf"/><Relationship Id="rId2" Type="http://schemas.openxmlformats.org/officeDocument/2006/relationships/image" Target="../media/image188.wmf"/><Relationship Id="rId1" Type="http://schemas.openxmlformats.org/officeDocument/2006/relationships/image" Target="../media/image187.wmf"/><Relationship Id="rId6" Type="http://schemas.openxmlformats.org/officeDocument/2006/relationships/image" Target="../media/image117.wmf"/><Relationship Id="rId5" Type="http://schemas.openxmlformats.org/officeDocument/2006/relationships/image" Target="../media/image191.wmf"/><Relationship Id="rId10" Type="http://schemas.openxmlformats.org/officeDocument/2006/relationships/image" Target="../media/image193.wmf"/><Relationship Id="rId4" Type="http://schemas.openxmlformats.org/officeDocument/2006/relationships/image" Target="../media/image190.wmf"/><Relationship Id="rId9" Type="http://schemas.openxmlformats.org/officeDocument/2006/relationships/image" Target="../media/image19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5.wmf"/><Relationship Id="rId1" Type="http://schemas.openxmlformats.org/officeDocument/2006/relationships/image" Target="../media/image19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wmf"/><Relationship Id="rId2" Type="http://schemas.openxmlformats.org/officeDocument/2006/relationships/image" Target="../media/image197.wmf"/><Relationship Id="rId1" Type="http://schemas.openxmlformats.org/officeDocument/2006/relationships/image" Target="../media/image196.wmf"/><Relationship Id="rId4" Type="http://schemas.openxmlformats.org/officeDocument/2006/relationships/image" Target="../media/image19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1.wmf"/><Relationship Id="rId1" Type="http://schemas.openxmlformats.org/officeDocument/2006/relationships/image" Target="../media/image20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5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19.wmf"/><Relationship Id="rId12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8.wmf"/><Relationship Id="rId11" Type="http://schemas.openxmlformats.org/officeDocument/2006/relationships/image" Target="../media/image29.wmf"/><Relationship Id="rId5" Type="http://schemas.openxmlformats.org/officeDocument/2006/relationships/image" Target="../media/image17.wmf"/><Relationship Id="rId10" Type="http://schemas.openxmlformats.org/officeDocument/2006/relationships/image" Target="../media/image28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33.wmf"/><Relationship Id="rId7" Type="http://schemas.openxmlformats.org/officeDocument/2006/relationships/image" Target="../media/image1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17.wmf"/><Relationship Id="rId11" Type="http://schemas.openxmlformats.org/officeDocument/2006/relationships/image" Target="../media/image34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5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19.wmf"/><Relationship Id="rId12" Type="http://schemas.openxmlformats.org/officeDocument/2006/relationships/image" Target="../media/image3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18.wmf"/><Relationship Id="rId11" Type="http://schemas.openxmlformats.org/officeDocument/2006/relationships/image" Target="../media/image38.wmf"/><Relationship Id="rId5" Type="http://schemas.openxmlformats.org/officeDocument/2006/relationships/image" Target="../media/image17.wmf"/><Relationship Id="rId10" Type="http://schemas.openxmlformats.org/officeDocument/2006/relationships/image" Target="../media/image3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B3E635-589E-4074-AF3A-5369A5701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181D6-8DE5-491C-8F03-95A19ED256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8AE63-06C0-41A1-B285-E52ED33DF7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the w-plane, the mapped rectangle from the z plane has  circular arcs as boundaries.  (we haven’t yet proved the corners are angle-preserving.)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8AE63-06C0-41A1-B285-E52ED33DF7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the w-plane, the mapped rectangle from the z plane has  circular arcs as boundaries.  (we haven’t yet proved the corners are angle-preserving.)</a:t>
            </a:r>
          </a:p>
        </p:txBody>
      </p:sp>
    </p:spTree>
    <p:extLst>
      <p:ext uri="{BB962C8B-B14F-4D97-AF65-F5344CB8AC3E}">
        <p14:creationId xmlns:p14="http://schemas.microsoft.com/office/powerpoint/2010/main" val="370296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8AE63-06C0-41A1-B285-E52ED33DF7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the w-plane, the mapped rectangle from the z plane has  circular arcs as boundaries.  (we haven’t yet proved the corners are angle-preserving.)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E2547-270D-4E8C-AFAE-718FBAF6DC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47031-1E48-4707-8BEA-2703D0D743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E10BB-5CC7-41CC-86FD-ADA174936E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Above implicitly assumes we measure phase angle as –pi &lt; theta &lt; pi.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BF51F-30A9-4B38-8628-F626BAC2F3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5F290-C217-4609-A98B-39AB803836D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5F290-C217-4609-A98B-39AB803836D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37749-CE6A-4D58-A009-9C9B54894B2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6EA09-D2C8-483A-A51E-C91E1E7C41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09503-A87C-4EFB-9189-308B3E7EBA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E8262-3216-4092-B4DA-5038083EB34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0C202-8E12-4C46-9608-73ED419127B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3C875-521D-4E1D-BD5A-04C67705157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11C02-0916-4B8B-9D0D-2CDE093193D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66276-8A3E-4C16-9496-C388DF06CEF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96427-76C3-4906-9CD5-76FA785A49A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8A099-8A9F-478D-9723-6E63931F2C4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9A149-87CE-4134-ACED-AE691F8BB64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small blue box is to show what happens to points near z (i.e, at box corners) when they are mapped  to the w plane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AF6E6-D93A-4FEA-937A-7B825704BC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587CB-54A9-46EB-B365-8FCAE3E5D5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50E1F-CF73-4EBD-BA1B-4331234E0D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BA99E-0E6B-460B-9B83-0A2A0A02C6A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Green lines:   z = x_0 +iy  maps to 1/z</a:t>
            </a:r>
          </a:p>
          <a:p>
            <a:r>
              <a:rPr lang="en-US"/>
              <a:t>Gray lines:  x_0 maps to 1/x_0 </a:t>
            </a:r>
          </a:p>
          <a:p>
            <a:r>
              <a:rPr lang="en-US"/>
              <a:t>Note the two similar right triangles (in gray) at the origin with common angle so that x_0 : 1  = 1: 1/x_0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BA99E-0E6B-460B-9B83-0A2A0A02C6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Green lines:   z = x_0 +iy  maps to 1/z</a:t>
            </a:r>
          </a:p>
          <a:p>
            <a:r>
              <a:rPr lang="en-US"/>
              <a:t>Gray lines:  x_0 maps to 1/x_0 </a:t>
            </a:r>
          </a:p>
          <a:p>
            <a:r>
              <a:rPr lang="en-US"/>
              <a:t>Note the two similar right triangles (in gray) at the origin with common angle so that x_0 : 1  = 1: 1/x_0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8AE63-06C0-41A1-B285-E52ED33DF7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the w-plane, the mapped rectangle from the z plane has  circular arcs as boundaries.  (we haven’t yet proved the corners are angle-preserving.)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6044-7FB2-4C95-824E-430B13DF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5127-77F3-4039-9579-365CEB0EC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02379-6374-4D87-B639-661A84D9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73CD0-EA1F-4435-9A84-26A4035C7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88D4-6CC1-4FB6-B357-BE9A8022F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BCD2-7179-4F96-ADE5-884876FF8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19A31-0335-4D7A-A237-1FD4D715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80E5-64AB-4E51-BC2E-DADFC4D89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BE22-D5EE-4EF1-A92F-9AC93A47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6E07-A21A-4E0D-AAE4-10F0834FE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07221-209F-4D3D-9093-3824C9DDF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83926"/>
            <a:ext cx="1905000" cy="37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46A46A-7768-4164-86AC-781DD936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7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7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7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102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5.bin"/><Relationship Id="rId39" Type="http://schemas.openxmlformats.org/officeDocument/2006/relationships/image" Target="../media/image21.wmf"/><Relationship Id="rId21" Type="http://schemas.openxmlformats.org/officeDocument/2006/relationships/image" Target="../media/image81.wmf"/><Relationship Id="rId34" Type="http://schemas.openxmlformats.org/officeDocument/2006/relationships/oleObject" Target="../embeddings/oleObject119.bin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2.bin"/><Relationship Id="rId29" Type="http://schemas.openxmlformats.org/officeDocument/2006/relationships/image" Target="../media/image82.wmf"/><Relationship Id="rId41" Type="http://schemas.openxmlformats.org/officeDocument/2006/relationships/image" Target="../media/image83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4.bin"/><Relationship Id="rId32" Type="http://schemas.openxmlformats.org/officeDocument/2006/relationships/oleObject" Target="../embeddings/oleObject118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122.bin"/><Relationship Id="rId5" Type="http://schemas.openxmlformats.org/officeDocument/2006/relationships/image" Target="../media/image78.wmf"/><Relationship Id="rId15" Type="http://schemas.openxmlformats.org/officeDocument/2006/relationships/image" Target="../media/image11.wmf"/><Relationship Id="rId23" Type="http://schemas.openxmlformats.org/officeDocument/2006/relationships/image" Target="../media/image4.wmf"/><Relationship Id="rId28" Type="http://schemas.openxmlformats.org/officeDocument/2006/relationships/oleObject" Target="../embeddings/oleObject116.bin"/><Relationship Id="rId36" Type="http://schemas.openxmlformats.org/officeDocument/2006/relationships/oleObject" Target="../embeddings/oleObject120.bin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80.wmf"/><Relationship Id="rId31" Type="http://schemas.openxmlformats.org/officeDocument/2006/relationships/image" Target="../media/image5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9.bin"/><Relationship Id="rId22" Type="http://schemas.openxmlformats.org/officeDocument/2006/relationships/oleObject" Target="../embeddings/oleObject113.bin"/><Relationship Id="rId27" Type="http://schemas.openxmlformats.org/officeDocument/2006/relationships/image" Target="../media/image7.wmf"/><Relationship Id="rId30" Type="http://schemas.openxmlformats.org/officeDocument/2006/relationships/oleObject" Target="../embeddings/oleObject117.bin"/><Relationship Id="rId35" Type="http://schemas.openxmlformats.org/officeDocument/2006/relationships/image" Target="../media/image19.wmf"/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12.xml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30.wmf"/><Relationship Id="rId25" Type="http://schemas.openxmlformats.org/officeDocument/2006/relationships/image" Target="../media/image6.wmf"/><Relationship Id="rId33" Type="http://schemas.openxmlformats.org/officeDocument/2006/relationships/image" Target="../media/image18.wmf"/><Relationship Id="rId38" Type="http://schemas.openxmlformats.org/officeDocument/2006/relationships/oleObject" Target="../embeddings/oleObject1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image" Target="../media/image88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8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35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96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32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29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5" Type="http://schemas.openxmlformats.org/officeDocument/2006/relationships/image" Target="../media/image4.wmf"/><Relationship Id="rId23" Type="http://schemas.openxmlformats.org/officeDocument/2006/relationships/image" Target="../media/image97.wmf"/><Relationship Id="rId10" Type="http://schemas.openxmlformats.org/officeDocument/2006/relationships/oleObject" Target="../embeddings/oleObject131.bin"/><Relationship Id="rId19" Type="http://schemas.openxmlformats.org/officeDocument/2006/relationships/image" Target="../media/image95.wm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33.bin"/><Relationship Id="rId22" Type="http://schemas.openxmlformats.org/officeDocument/2006/relationships/oleObject" Target="../embeddings/oleObject1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102.wmf"/><Relationship Id="rId18" Type="http://schemas.openxmlformats.org/officeDocument/2006/relationships/oleObject" Target="../embeddings/oleObject145.bin"/><Relationship Id="rId26" Type="http://schemas.openxmlformats.org/officeDocument/2006/relationships/oleObject" Target="../embeddings/oleObject149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06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04.wmf"/><Relationship Id="rId25" Type="http://schemas.openxmlformats.org/officeDocument/2006/relationships/image" Target="../media/image10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29" Type="http://schemas.openxmlformats.org/officeDocument/2006/relationships/image" Target="../media/image110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01.wmf"/><Relationship Id="rId24" Type="http://schemas.openxmlformats.org/officeDocument/2006/relationships/oleObject" Target="../embeddings/oleObject148.bin"/><Relationship Id="rId5" Type="http://schemas.openxmlformats.org/officeDocument/2006/relationships/image" Target="../media/image98.wmf"/><Relationship Id="rId15" Type="http://schemas.openxmlformats.org/officeDocument/2006/relationships/image" Target="../media/image103.wmf"/><Relationship Id="rId23" Type="http://schemas.openxmlformats.org/officeDocument/2006/relationships/image" Target="../media/image107.wmf"/><Relationship Id="rId28" Type="http://schemas.openxmlformats.org/officeDocument/2006/relationships/oleObject" Target="../embeddings/oleObject150.bin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105.wmf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43.bin"/><Relationship Id="rId22" Type="http://schemas.openxmlformats.org/officeDocument/2006/relationships/oleObject" Target="../embeddings/oleObject147.bin"/><Relationship Id="rId27" Type="http://schemas.openxmlformats.org/officeDocument/2006/relationships/image" Target="../media/image10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115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5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54.bin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113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63.bin"/><Relationship Id="rId26" Type="http://schemas.openxmlformats.org/officeDocument/2006/relationships/oleObject" Target="../embeddings/oleObject167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123.wmf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60.bin"/><Relationship Id="rId17" Type="http://schemas.openxmlformats.org/officeDocument/2006/relationships/image" Target="../media/image121.wmf"/><Relationship Id="rId25" Type="http://schemas.openxmlformats.org/officeDocument/2006/relationships/image" Target="../media/image125.wmf"/><Relationship Id="rId33" Type="http://schemas.openxmlformats.org/officeDocument/2006/relationships/image" Target="../media/image1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2.bin"/><Relationship Id="rId20" Type="http://schemas.openxmlformats.org/officeDocument/2006/relationships/oleObject" Target="../embeddings/oleObject164.bin"/><Relationship Id="rId29" Type="http://schemas.openxmlformats.org/officeDocument/2006/relationships/image" Target="../media/image127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7.bin"/><Relationship Id="rId11" Type="http://schemas.openxmlformats.org/officeDocument/2006/relationships/image" Target="../media/image119.wmf"/><Relationship Id="rId24" Type="http://schemas.openxmlformats.org/officeDocument/2006/relationships/oleObject" Target="../embeddings/oleObject166.bin"/><Relationship Id="rId32" Type="http://schemas.openxmlformats.org/officeDocument/2006/relationships/oleObject" Target="../embeddings/oleObject170.bin"/><Relationship Id="rId5" Type="http://schemas.openxmlformats.org/officeDocument/2006/relationships/image" Target="../media/image116.wmf"/><Relationship Id="rId15" Type="http://schemas.openxmlformats.org/officeDocument/2006/relationships/image" Target="../media/image120.wmf"/><Relationship Id="rId23" Type="http://schemas.openxmlformats.org/officeDocument/2006/relationships/image" Target="../media/image124.wmf"/><Relationship Id="rId28" Type="http://schemas.openxmlformats.org/officeDocument/2006/relationships/oleObject" Target="../embeddings/oleObject168.bin"/><Relationship Id="rId10" Type="http://schemas.openxmlformats.org/officeDocument/2006/relationships/oleObject" Target="../embeddings/oleObject159.bin"/><Relationship Id="rId19" Type="http://schemas.openxmlformats.org/officeDocument/2006/relationships/image" Target="../media/image122.wmf"/><Relationship Id="rId31" Type="http://schemas.openxmlformats.org/officeDocument/2006/relationships/image" Target="../media/image128.wmf"/><Relationship Id="rId4" Type="http://schemas.openxmlformats.org/officeDocument/2006/relationships/oleObject" Target="../embeddings/oleObject156.bin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61.bin"/><Relationship Id="rId22" Type="http://schemas.openxmlformats.org/officeDocument/2006/relationships/oleObject" Target="../embeddings/oleObject165.bin"/><Relationship Id="rId27" Type="http://schemas.openxmlformats.org/officeDocument/2006/relationships/image" Target="../media/image126.wmf"/><Relationship Id="rId30" Type="http://schemas.openxmlformats.org/officeDocument/2006/relationships/oleObject" Target="../embeddings/oleObject169.bin"/><Relationship Id="rId8" Type="http://schemas.openxmlformats.org/officeDocument/2006/relationships/oleObject" Target="../embeddings/oleObject158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4.wmf"/><Relationship Id="rId18" Type="http://schemas.openxmlformats.org/officeDocument/2006/relationships/oleObject" Target="../embeddings/oleObject178.bin"/><Relationship Id="rId26" Type="http://schemas.openxmlformats.org/officeDocument/2006/relationships/oleObject" Target="../embeddings/oleObject182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138.wmf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75.bin"/><Relationship Id="rId17" Type="http://schemas.openxmlformats.org/officeDocument/2006/relationships/image" Target="../media/image136.wmf"/><Relationship Id="rId25" Type="http://schemas.openxmlformats.org/officeDocument/2006/relationships/image" Target="../media/image140.wmf"/><Relationship Id="rId33" Type="http://schemas.openxmlformats.org/officeDocument/2006/relationships/image" Target="../media/image1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7.bin"/><Relationship Id="rId20" Type="http://schemas.openxmlformats.org/officeDocument/2006/relationships/oleObject" Target="../embeddings/oleObject179.bin"/><Relationship Id="rId29" Type="http://schemas.openxmlformats.org/officeDocument/2006/relationships/image" Target="../media/image141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72.bin"/><Relationship Id="rId11" Type="http://schemas.openxmlformats.org/officeDocument/2006/relationships/image" Target="../media/image133.wmf"/><Relationship Id="rId24" Type="http://schemas.openxmlformats.org/officeDocument/2006/relationships/oleObject" Target="../embeddings/oleObject181.bin"/><Relationship Id="rId32" Type="http://schemas.openxmlformats.org/officeDocument/2006/relationships/oleObject" Target="../embeddings/oleObject185.bin"/><Relationship Id="rId5" Type="http://schemas.openxmlformats.org/officeDocument/2006/relationships/image" Target="../media/image130.wmf"/><Relationship Id="rId15" Type="http://schemas.openxmlformats.org/officeDocument/2006/relationships/image" Target="../media/image135.wmf"/><Relationship Id="rId23" Type="http://schemas.openxmlformats.org/officeDocument/2006/relationships/image" Target="../media/image139.wmf"/><Relationship Id="rId28" Type="http://schemas.openxmlformats.org/officeDocument/2006/relationships/oleObject" Target="../embeddings/oleObject183.bin"/><Relationship Id="rId10" Type="http://schemas.openxmlformats.org/officeDocument/2006/relationships/oleObject" Target="../embeddings/oleObject174.bin"/><Relationship Id="rId19" Type="http://schemas.openxmlformats.org/officeDocument/2006/relationships/image" Target="../media/image137.wmf"/><Relationship Id="rId31" Type="http://schemas.openxmlformats.org/officeDocument/2006/relationships/image" Target="../media/image116.wmf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176.bin"/><Relationship Id="rId22" Type="http://schemas.openxmlformats.org/officeDocument/2006/relationships/oleObject" Target="../embeddings/oleObject180.bin"/><Relationship Id="rId27" Type="http://schemas.openxmlformats.org/officeDocument/2006/relationships/image" Target="../media/image125.wmf"/><Relationship Id="rId30" Type="http://schemas.openxmlformats.org/officeDocument/2006/relationships/oleObject" Target="../embeddings/oleObject184.bin"/><Relationship Id="rId8" Type="http://schemas.openxmlformats.org/officeDocument/2006/relationships/oleObject" Target="../embeddings/oleObject17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image" Target="../media/image146.wmf"/><Relationship Id="rId18" Type="http://schemas.openxmlformats.org/officeDocument/2006/relationships/oleObject" Target="../embeddings/oleObject193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116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90.bin"/><Relationship Id="rId17" Type="http://schemas.openxmlformats.org/officeDocument/2006/relationships/image" Target="../media/image14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92.bin"/><Relationship Id="rId20" Type="http://schemas.openxmlformats.org/officeDocument/2006/relationships/oleObject" Target="../embeddings/oleObject194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87.bin"/><Relationship Id="rId11" Type="http://schemas.openxmlformats.org/officeDocument/2006/relationships/image" Target="../media/image145.wmf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23" Type="http://schemas.openxmlformats.org/officeDocument/2006/relationships/image" Target="../media/image129.wmf"/><Relationship Id="rId10" Type="http://schemas.openxmlformats.org/officeDocument/2006/relationships/oleObject" Target="../embeddings/oleObject189.bin"/><Relationship Id="rId19" Type="http://schemas.openxmlformats.org/officeDocument/2006/relationships/image" Target="../media/image149.wmf"/><Relationship Id="rId4" Type="http://schemas.openxmlformats.org/officeDocument/2006/relationships/oleObject" Target="../embeddings/oleObject186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91.bin"/><Relationship Id="rId22" Type="http://schemas.openxmlformats.org/officeDocument/2006/relationships/oleObject" Target="../embeddings/oleObject19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13" Type="http://schemas.openxmlformats.org/officeDocument/2006/relationships/image" Target="../media/image151.wmf"/><Relationship Id="rId18" Type="http://schemas.openxmlformats.org/officeDocument/2006/relationships/oleObject" Target="../embeddings/oleObject203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155.wmf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200.bin"/><Relationship Id="rId17" Type="http://schemas.openxmlformats.org/officeDocument/2006/relationships/image" Target="../media/image15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02.bin"/><Relationship Id="rId20" Type="http://schemas.openxmlformats.org/officeDocument/2006/relationships/oleObject" Target="../embeddings/oleObject204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97.bin"/><Relationship Id="rId11" Type="http://schemas.openxmlformats.org/officeDocument/2006/relationships/image" Target="../media/image132.wmf"/><Relationship Id="rId5" Type="http://schemas.openxmlformats.org/officeDocument/2006/relationships/image" Target="../media/image150.wmf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199.bin"/><Relationship Id="rId19" Type="http://schemas.openxmlformats.org/officeDocument/2006/relationships/image" Target="../media/image154.wmf"/><Relationship Id="rId4" Type="http://schemas.openxmlformats.org/officeDocument/2006/relationships/oleObject" Target="../embeddings/oleObject196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20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image" Target="../media/image131.wmf"/><Relationship Id="rId18" Type="http://schemas.openxmlformats.org/officeDocument/2006/relationships/oleObject" Target="../embeddings/oleObject212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7.wmf"/><Relationship Id="rId12" Type="http://schemas.openxmlformats.org/officeDocument/2006/relationships/oleObject" Target="../embeddings/oleObject209.bin"/><Relationship Id="rId17" Type="http://schemas.openxmlformats.org/officeDocument/2006/relationships/image" Target="../media/image16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1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06.bin"/><Relationship Id="rId11" Type="http://schemas.openxmlformats.org/officeDocument/2006/relationships/image" Target="../media/image130.wmf"/><Relationship Id="rId5" Type="http://schemas.openxmlformats.org/officeDocument/2006/relationships/image" Target="../media/image156.wmf"/><Relationship Id="rId15" Type="http://schemas.openxmlformats.org/officeDocument/2006/relationships/image" Target="../media/image159.wmf"/><Relationship Id="rId10" Type="http://schemas.openxmlformats.org/officeDocument/2006/relationships/oleObject" Target="../embeddings/oleObject208.bin"/><Relationship Id="rId19" Type="http://schemas.openxmlformats.org/officeDocument/2006/relationships/image" Target="../media/image161.wmf"/><Relationship Id="rId4" Type="http://schemas.openxmlformats.org/officeDocument/2006/relationships/oleObject" Target="../embeddings/oleObject205.bin"/><Relationship Id="rId9" Type="http://schemas.openxmlformats.org/officeDocument/2006/relationships/image" Target="../media/image158.wmf"/><Relationship Id="rId14" Type="http://schemas.openxmlformats.org/officeDocument/2006/relationships/oleObject" Target="../embeddings/oleObject210.bin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wmf"/><Relationship Id="rId18" Type="http://schemas.openxmlformats.org/officeDocument/2006/relationships/oleObject" Target="../embeddings/oleObject220.bin"/><Relationship Id="rId26" Type="http://schemas.openxmlformats.org/officeDocument/2006/relationships/oleObject" Target="../embeddings/oleObject224.bin"/><Relationship Id="rId39" Type="http://schemas.openxmlformats.org/officeDocument/2006/relationships/image" Target="../media/image176.wmf"/><Relationship Id="rId21" Type="http://schemas.openxmlformats.org/officeDocument/2006/relationships/image" Target="../media/image167.wmf"/><Relationship Id="rId34" Type="http://schemas.openxmlformats.org/officeDocument/2006/relationships/oleObject" Target="../embeddings/oleObject228.bin"/><Relationship Id="rId42" Type="http://schemas.openxmlformats.org/officeDocument/2006/relationships/oleObject" Target="../embeddings/oleObject232.bin"/><Relationship Id="rId47" Type="http://schemas.openxmlformats.org/officeDocument/2006/relationships/image" Target="../media/image180.wmf"/><Relationship Id="rId50" Type="http://schemas.openxmlformats.org/officeDocument/2006/relationships/oleObject" Target="../embeddings/oleObject236.bin"/><Relationship Id="rId7" Type="http://schemas.openxmlformats.org/officeDocument/2006/relationships/image" Target="../media/image16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9.bin"/><Relationship Id="rId29" Type="http://schemas.openxmlformats.org/officeDocument/2006/relationships/image" Target="../media/image171.wmf"/><Relationship Id="rId11" Type="http://schemas.openxmlformats.org/officeDocument/2006/relationships/image" Target="../media/image165.wmf"/><Relationship Id="rId24" Type="http://schemas.openxmlformats.org/officeDocument/2006/relationships/oleObject" Target="../embeddings/oleObject223.bin"/><Relationship Id="rId32" Type="http://schemas.openxmlformats.org/officeDocument/2006/relationships/oleObject" Target="../embeddings/oleObject227.bin"/><Relationship Id="rId37" Type="http://schemas.openxmlformats.org/officeDocument/2006/relationships/image" Target="../media/image175.wmf"/><Relationship Id="rId40" Type="http://schemas.openxmlformats.org/officeDocument/2006/relationships/oleObject" Target="../embeddings/oleObject231.bin"/><Relationship Id="rId45" Type="http://schemas.openxmlformats.org/officeDocument/2006/relationships/image" Target="../media/image179.wmf"/><Relationship Id="rId5" Type="http://schemas.openxmlformats.org/officeDocument/2006/relationships/image" Target="../media/image162.wmf"/><Relationship Id="rId15" Type="http://schemas.openxmlformats.org/officeDocument/2006/relationships/image" Target="../media/image131.wmf"/><Relationship Id="rId23" Type="http://schemas.openxmlformats.org/officeDocument/2006/relationships/image" Target="../media/image168.wmf"/><Relationship Id="rId28" Type="http://schemas.openxmlformats.org/officeDocument/2006/relationships/oleObject" Target="../embeddings/oleObject225.bin"/><Relationship Id="rId36" Type="http://schemas.openxmlformats.org/officeDocument/2006/relationships/oleObject" Target="../embeddings/oleObject229.bin"/><Relationship Id="rId49" Type="http://schemas.openxmlformats.org/officeDocument/2006/relationships/image" Target="../media/image181.wmf"/><Relationship Id="rId10" Type="http://schemas.openxmlformats.org/officeDocument/2006/relationships/oleObject" Target="../embeddings/oleObject216.bin"/><Relationship Id="rId19" Type="http://schemas.openxmlformats.org/officeDocument/2006/relationships/image" Target="../media/image166.wmf"/><Relationship Id="rId31" Type="http://schemas.openxmlformats.org/officeDocument/2006/relationships/image" Target="../media/image172.wmf"/><Relationship Id="rId44" Type="http://schemas.openxmlformats.org/officeDocument/2006/relationships/oleObject" Target="../embeddings/oleObject233.bin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64.wmf"/><Relationship Id="rId14" Type="http://schemas.openxmlformats.org/officeDocument/2006/relationships/oleObject" Target="../embeddings/oleObject218.bin"/><Relationship Id="rId22" Type="http://schemas.openxmlformats.org/officeDocument/2006/relationships/oleObject" Target="../embeddings/oleObject222.bin"/><Relationship Id="rId27" Type="http://schemas.openxmlformats.org/officeDocument/2006/relationships/image" Target="../media/image170.wmf"/><Relationship Id="rId30" Type="http://schemas.openxmlformats.org/officeDocument/2006/relationships/oleObject" Target="../embeddings/oleObject226.bin"/><Relationship Id="rId35" Type="http://schemas.openxmlformats.org/officeDocument/2006/relationships/image" Target="../media/image174.wmf"/><Relationship Id="rId43" Type="http://schemas.openxmlformats.org/officeDocument/2006/relationships/image" Target="../media/image178.wmf"/><Relationship Id="rId48" Type="http://schemas.openxmlformats.org/officeDocument/2006/relationships/oleObject" Target="../embeddings/oleObject235.bin"/><Relationship Id="rId8" Type="http://schemas.openxmlformats.org/officeDocument/2006/relationships/oleObject" Target="../embeddings/oleObject215.bin"/><Relationship Id="rId51" Type="http://schemas.openxmlformats.org/officeDocument/2006/relationships/image" Target="../media/image182.wmf"/><Relationship Id="rId3" Type="http://schemas.openxmlformats.org/officeDocument/2006/relationships/notesSlide" Target="../notesSlides/notesSlide22.xml"/><Relationship Id="rId12" Type="http://schemas.openxmlformats.org/officeDocument/2006/relationships/oleObject" Target="../embeddings/oleObject217.bin"/><Relationship Id="rId17" Type="http://schemas.openxmlformats.org/officeDocument/2006/relationships/image" Target="../media/image132.wmf"/><Relationship Id="rId25" Type="http://schemas.openxmlformats.org/officeDocument/2006/relationships/image" Target="../media/image169.wmf"/><Relationship Id="rId33" Type="http://schemas.openxmlformats.org/officeDocument/2006/relationships/image" Target="../media/image173.wmf"/><Relationship Id="rId38" Type="http://schemas.openxmlformats.org/officeDocument/2006/relationships/oleObject" Target="../embeddings/oleObject230.bin"/><Relationship Id="rId46" Type="http://schemas.openxmlformats.org/officeDocument/2006/relationships/oleObject" Target="../embeddings/oleObject234.bin"/><Relationship Id="rId20" Type="http://schemas.openxmlformats.org/officeDocument/2006/relationships/oleObject" Target="../embeddings/oleObject221.bin"/><Relationship Id="rId41" Type="http://schemas.openxmlformats.org/officeDocument/2006/relationships/image" Target="../media/image177.w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9.bin"/><Relationship Id="rId13" Type="http://schemas.openxmlformats.org/officeDocument/2006/relationships/image" Target="../media/image153.wmf"/><Relationship Id="rId18" Type="http://schemas.openxmlformats.org/officeDocument/2006/relationships/oleObject" Target="../embeddings/oleObject244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186.wmf"/><Relationship Id="rId7" Type="http://schemas.openxmlformats.org/officeDocument/2006/relationships/image" Target="../media/image118.wmf"/><Relationship Id="rId12" Type="http://schemas.openxmlformats.org/officeDocument/2006/relationships/oleObject" Target="../embeddings/oleObject241.bin"/><Relationship Id="rId17" Type="http://schemas.openxmlformats.org/officeDocument/2006/relationships/image" Target="../media/image184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3.bin"/><Relationship Id="rId20" Type="http://schemas.openxmlformats.org/officeDocument/2006/relationships/oleObject" Target="../embeddings/oleObject245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8.bin"/><Relationship Id="rId11" Type="http://schemas.openxmlformats.org/officeDocument/2006/relationships/image" Target="../media/image152.wmf"/><Relationship Id="rId5" Type="http://schemas.openxmlformats.org/officeDocument/2006/relationships/image" Target="../media/image117.wmf"/><Relationship Id="rId15" Type="http://schemas.openxmlformats.org/officeDocument/2006/relationships/image" Target="../media/image183.wmf"/><Relationship Id="rId23" Type="http://schemas.openxmlformats.org/officeDocument/2006/relationships/image" Target="../media/image163.wmf"/><Relationship Id="rId10" Type="http://schemas.openxmlformats.org/officeDocument/2006/relationships/oleObject" Target="../embeddings/oleObject240.bin"/><Relationship Id="rId19" Type="http://schemas.openxmlformats.org/officeDocument/2006/relationships/image" Target="../media/image185.wmf"/><Relationship Id="rId4" Type="http://schemas.openxmlformats.org/officeDocument/2006/relationships/oleObject" Target="../embeddings/oleObject237.bin"/><Relationship Id="rId9" Type="http://schemas.openxmlformats.org/officeDocument/2006/relationships/image" Target="../media/image119.wmf"/><Relationship Id="rId14" Type="http://schemas.openxmlformats.org/officeDocument/2006/relationships/oleObject" Target="../embeddings/oleObject242.bin"/><Relationship Id="rId22" Type="http://schemas.openxmlformats.org/officeDocument/2006/relationships/oleObject" Target="../embeddings/oleObject24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9.bin"/><Relationship Id="rId13" Type="http://schemas.openxmlformats.org/officeDocument/2006/relationships/image" Target="../media/image191.wmf"/><Relationship Id="rId18" Type="http://schemas.openxmlformats.org/officeDocument/2006/relationships/oleObject" Target="../embeddings/oleObject254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192.wmf"/><Relationship Id="rId7" Type="http://schemas.openxmlformats.org/officeDocument/2006/relationships/image" Target="../media/image188.wmf"/><Relationship Id="rId12" Type="http://schemas.openxmlformats.org/officeDocument/2006/relationships/oleObject" Target="../embeddings/oleObject251.bin"/><Relationship Id="rId17" Type="http://schemas.openxmlformats.org/officeDocument/2006/relationships/image" Target="../media/image11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53.bin"/><Relationship Id="rId20" Type="http://schemas.openxmlformats.org/officeDocument/2006/relationships/oleObject" Target="../embeddings/oleObject255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48.bin"/><Relationship Id="rId11" Type="http://schemas.openxmlformats.org/officeDocument/2006/relationships/image" Target="../media/image190.wmf"/><Relationship Id="rId5" Type="http://schemas.openxmlformats.org/officeDocument/2006/relationships/image" Target="../media/image187.wmf"/><Relationship Id="rId15" Type="http://schemas.openxmlformats.org/officeDocument/2006/relationships/image" Target="../media/image117.wmf"/><Relationship Id="rId23" Type="http://schemas.openxmlformats.org/officeDocument/2006/relationships/image" Target="../media/image193.wmf"/><Relationship Id="rId10" Type="http://schemas.openxmlformats.org/officeDocument/2006/relationships/oleObject" Target="../embeddings/oleObject250.bin"/><Relationship Id="rId19" Type="http://schemas.openxmlformats.org/officeDocument/2006/relationships/image" Target="../media/image119.wmf"/><Relationship Id="rId4" Type="http://schemas.openxmlformats.org/officeDocument/2006/relationships/oleObject" Target="../embeddings/oleObject247.bin"/><Relationship Id="rId9" Type="http://schemas.openxmlformats.org/officeDocument/2006/relationships/image" Target="../media/image189.wmf"/><Relationship Id="rId14" Type="http://schemas.openxmlformats.org/officeDocument/2006/relationships/oleObject" Target="../embeddings/oleObject252.bin"/><Relationship Id="rId22" Type="http://schemas.openxmlformats.org/officeDocument/2006/relationships/oleObject" Target="../embeddings/oleObject25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9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8.bin"/><Relationship Id="rId5" Type="http://schemas.openxmlformats.org/officeDocument/2006/relationships/image" Target="../media/image194.wmf"/><Relationship Id="rId4" Type="http://schemas.openxmlformats.org/officeDocument/2006/relationships/oleObject" Target="../embeddings/oleObject25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1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9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60.bin"/><Relationship Id="rId11" Type="http://schemas.openxmlformats.org/officeDocument/2006/relationships/image" Target="../media/image199.wmf"/><Relationship Id="rId5" Type="http://schemas.openxmlformats.org/officeDocument/2006/relationships/image" Target="../media/image196.wmf"/><Relationship Id="rId10" Type="http://schemas.openxmlformats.org/officeDocument/2006/relationships/oleObject" Target="../embeddings/oleObject262.bin"/><Relationship Id="rId4" Type="http://schemas.openxmlformats.org/officeDocument/2006/relationships/oleObject" Target="../embeddings/oleObject259.bin"/><Relationship Id="rId9" Type="http://schemas.openxmlformats.org/officeDocument/2006/relationships/image" Target="../media/image19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0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64.bin"/><Relationship Id="rId5" Type="http://schemas.openxmlformats.org/officeDocument/2006/relationships/image" Target="../media/image200.wmf"/><Relationship Id="rId4" Type="http://schemas.openxmlformats.org/officeDocument/2006/relationships/oleObject" Target="../embeddings/oleObject26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4.bin"/><Relationship Id="rId7" Type="http://schemas.openxmlformats.org/officeDocument/2006/relationships/image" Target="../media/image5.wmf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3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19.wmf"/><Relationship Id="rId26" Type="http://schemas.openxmlformats.org/officeDocument/2006/relationships/image" Target="../media/image29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7.bin"/><Relationship Id="rId7" Type="http://schemas.openxmlformats.org/officeDocument/2006/relationships/image" Target="../media/image27.wmf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28.wmf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30.wmf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36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.wmf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4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18.wmf"/><Relationship Id="rId26" Type="http://schemas.openxmlformats.org/officeDocument/2006/relationships/image" Target="../media/image34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50.bin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.wmf"/><Relationship Id="rId24" Type="http://schemas.openxmlformats.org/officeDocument/2006/relationships/image" Target="../media/image21.wmf"/><Relationship Id="rId5" Type="http://schemas.openxmlformats.org/officeDocument/2006/relationships/image" Target="../media/image31.wmf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3.wmf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19.wmf"/><Relationship Id="rId26" Type="http://schemas.openxmlformats.org/officeDocument/2006/relationships/image" Target="../media/image38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36.wmf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60.bin"/><Relationship Id="rId25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37.wmf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28" Type="http://schemas.openxmlformats.org/officeDocument/2006/relationships/image" Target="../media/image39.wmf"/><Relationship Id="rId10" Type="http://schemas.openxmlformats.org/officeDocument/2006/relationships/oleObject" Target="../embeddings/oleObject56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.wmf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6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7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7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85.bin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87.bin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56.wmf"/><Relationship Id="rId31" Type="http://schemas.openxmlformats.org/officeDocument/2006/relationships/image" Target="../media/image62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8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9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315153" y="712107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6382 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596346" y="4309383"/>
            <a:ext cx="60055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Functions of a Complex Variable as Mappings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24287" y="5849052"/>
            <a:ext cx="5442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latin typeface="Arial" charset="0"/>
              </a:rPr>
              <a:t> Notes are adapted from D. R. Wilton, Dept. of ECE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8BCD2-7179-4F96-ADE5-884876FF8A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19088" y="246697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Arial" charset="0"/>
              </a:rPr>
              <a:t> David R. Jackson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711923" y="1885950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latin typeface="Arial" charset="0"/>
              </a:rPr>
              <a:t> Fall 2023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87208" y="3544758"/>
            <a:ext cx="6513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kern="0" dirty="0">
                <a:solidFill>
                  <a:srgbClr val="0000FF"/>
                </a:solidFill>
              </a:rPr>
              <a:t>Notes 4</a:t>
            </a:r>
          </a:p>
        </p:txBody>
      </p:sp>
      <p:graphicFrame>
        <p:nvGraphicFramePr>
          <p:cNvPr id="163841" name="Object 1"/>
          <p:cNvGraphicFramePr>
            <a:graphicFrameLocks noChangeAspect="1"/>
          </p:cNvGraphicFramePr>
          <p:nvPr/>
        </p:nvGraphicFramePr>
        <p:xfrm>
          <a:off x="6003925" y="401638"/>
          <a:ext cx="2889250" cy="210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889754" imgH="2109399" progId="Equation.DSMT4">
                  <p:embed/>
                </p:oleObj>
              </mc:Choice>
              <mc:Fallback>
                <p:oleObj name="Equation" r:id="rId4" imgW="2889754" imgH="210939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401638"/>
                        <a:ext cx="2889250" cy="210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76935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Circle Property of Inversion Mapping: Proof  (cont.)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076575" y="2247900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Multiply by  </a:t>
            </a:r>
            <a:r>
              <a:rPr lang="en-US" i="1" dirty="0">
                <a:latin typeface="+mn-lt"/>
              </a:rPr>
              <a:t>u</a:t>
            </a:r>
            <a:r>
              <a:rPr lang="en-US" baseline="30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+ </a:t>
            </a:r>
            <a:r>
              <a:rPr lang="en-US" i="1" dirty="0">
                <a:latin typeface="+mn-lt"/>
              </a:rPr>
              <a:t>v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38264" name="Object 24"/>
          <p:cNvGraphicFramePr>
            <a:graphicFrameLocks noChangeAspect="1"/>
          </p:cNvGraphicFramePr>
          <p:nvPr/>
        </p:nvGraphicFramePr>
        <p:xfrm>
          <a:off x="1262063" y="1062038"/>
          <a:ext cx="62880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3860800" imgH="469900" progId="Equation.DSMT4">
                  <p:embed/>
                </p:oleObj>
              </mc:Choice>
              <mc:Fallback>
                <p:oleObj name="Equation" r:id="rId4" imgW="3860800" imgH="4699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062038"/>
                        <a:ext cx="6288087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24"/>
          <p:cNvGraphicFramePr>
            <a:graphicFrameLocks noChangeAspect="1"/>
          </p:cNvGraphicFramePr>
          <p:nvPr/>
        </p:nvGraphicFramePr>
        <p:xfrm>
          <a:off x="1339850" y="2936875"/>
          <a:ext cx="57705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3543300" imgH="508000" progId="Equation.DSMT4">
                  <p:embed/>
                </p:oleObj>
              </mc:Choice>
              <mc:Fallback>
                <p:oleObj name="Equation" r:id="rId6" imgW="3543300" imgH="5080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936875"/>
                        <a:ext cx="57705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62046"/>
              </p:ext>
            </p:extLst>
          </p:nvPr>
        </p:nvGraphicFramePr>
        <p:xfrm>
          <a:off x="2486357" y="4500284"/>
          <a:ext cx="36607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247900" imgH="304800" progId="Equation.DSMT4">
                  <p:embed/>
                </p:oleObj>
              </mc:Choice>
              <mc:Fallback>
                <p:oleObj name="Equation" r:id="rId8" imgW="2247900" imgH="3048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357" y="4500284"/>
                        <a:ext cx="36607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66976" y="5545138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This is in the form of a circle (see next slide).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8325" y="408622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76935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Circle Property of Inversion Mapping: Proof  (cont.)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392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389854"/>
              </p:ext>
            </p:extLst>
          </p:nvPr>
        </p:nvGraphicFramePr>
        <p:xfrm>
          <a:off x="2573343" y="848129"/>
          <a:ext cx="36607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2247900" imgH="304800" progId="Equation.DSMT4">
                  <p:embed/>
                </p:oleObj>
              </mc:Choice>
              <mc:Fallback>
                <p:oleObj name="Equation" r:id="rId4" imgW="2247900" imgH="304800" progId="Equation.DSMT4">
                  <p:embed/>
                  <p:pic>
                    <p:nvPicPr>
                      <p:cNvPr id="1392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43" y="848129"/>
                        <a:ext cx="36607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41380" y="452395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is in the form of a circle: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553FE21-6DFB-D62E-AB69-2CB67E327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332344"/>
              </p:ext>
            </p:extLst>
          </p:nvPr>
        </p:nvGraphicFramePr>
        <p:xfrm>
          <a:off x="2715759" y="2200060"/>
          <a:ext cx="3375944" cy="479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145960" imgH="304560" progId="Equation.DSMT4">
                  <p:embed/>
                </p:oleObj>
              </mc:Choice>
              <mc:Fallback>
                <p:oleObj name="Equation" r:id="rId6" imgW="2145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5759" y="2200060"/>
                        <a:ext cx="3375944" cy="479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998556-BA34-060A-D257-831FA3F54EA6}"/>
              </a:ext>
            </a:extLst>
          </p:cNvPr>
          <p:cNvSpPr txBox="1"/>
          <p:nvPr/>
        </p:nvSpPr>
        <p:spPr>
          <a:xfrm>
            <a:off x="1581350" y="171531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Divide by  </a:t>
            </a:r>
            <a:r>
              <a:rPr lang="en-US" i="1" dirty="0">
                <a:latin typeface="+mn-lt"/>
              </a:rPr>
              <a:t>a</a:t>
            </a:r>
            <a:r>
              <a:rPr lang="en-US" baseline="-25000" dirty="0">
                <a:latin typeface="+mn-lt"/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10777D6-BD5D-D58F-AD74-292154EA0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82770"/>
              </p:ext>
            </p:extLst>
          </p:nvPr>
        </p:nvGraphicFramePr>
        <p:xfrm>
          <a:off x="7004809" y="2058426"/>
          <a:ext cx="749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749160" imgH="685800" progId="Equation.DSMT4">
                  <p:embed/>
                </p:oleObj>
              </mc:Choice>
              <mc:Fallback>
                <p:oleObj name="Equation" r:id="rId8" imgW="7491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04809" y="2058426"/>
                        <a:ext cx="7493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4D1FCBB-EAF8-2909-9E33-0DE4C30C1E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115350"/>
              </p:ext>
            </p:extLst>
          </p:nvPr>
        </p:nvGraphicFramePr>
        <p:xfrm>
          <a:off x="3220072" y="4980163"/>
          <a:ext cx="24765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562040" imgH="291960" progId="Equation.DSMT4">
                  <p:embed/>
                </p:oleObj>
              </mc:Choice>
              <mc:Fallback>
                <p:oleObj name="Equation" r:id="rId10" imgW="1562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20072" y="4980163"/>
                        <a:ext cx="24765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9B440AF-7378-D9EF-3434-C09B663DF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48470"/>
              </p:ext>
            </p:extLst>
          </p:nvPr>
        </p:nvGraphicFramePr>
        <p:xfrm>
          <a:off x="2775265" y="3438650"/>
          <a:ext cx="4353387" cy="741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984400" imgH="507960" progId="Equation.DSMT4">
                  <p:embed/>
                </p:oleObj>
              </mc:Choice>
              <mc:Fallback>
                <p:oleObj name="Equation" r:id="rId12" imgW="29844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75265" y="3438650"/>
                        <a:ext cx="4353387" cy="741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F8DED24-2928-9A4C-B4F8-05B0F8655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074653"/>
              </p:ext>
            </p:extLst>
          </p:nvPr>
        </p:nvGraphicFramePr>
        <p:xfrm>
          <a:off x="6304437" y="4807696"/>
          <a:ext cx="1193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1193760" imgH="901440" progId="Equation.DSMT4">
                  <p:embed/>
                </p:oleObj>
              </mc:Choice>
              <mc:Fallback>
                <p:oleObj name="Equation" r:id="rId14" imgW="11937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04437" y="4807696"/>
                        <a:ext cx="1193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8A8A843-CCDF-7EFC-CEF0-0BE276E28343}"/>
              </a:ext>
            </a:extLst>
          </p:cNvPr>
          <p:cNvSpPr txBox="1"/>
          <p:nvPr/>
        </p:nvSpPr>
        <p:spPr>
          <a:xfrm>
            <a:off x="873141" y="3069318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Complete the square: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70C2DBB-3E84-7A92-4F15-F73733CC8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556716"/>
              </p:ext>
            </p:extLst>
          </p:nvPr>
        </p:nvGraphicFramePr>
        <p:xfrm>
          <a:off x="1783118" y="5935883"/>
          <a:ext cx="5715119" cy="614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6019560" imgH="647640" progId="Equation.DSMT4">
                  <p:embed/>
                </p:oleObj>
              </mc:Choice>
              <mc:Fallback>
                <p:oleObj name="Equation" r:id="rId16" imgW="60195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83118" y="5935883"/>
                        <a:ext cx="5715119" cy="614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7631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15340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Inversions (cont.)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373063" y="941388"/>
          <a:ext cx="8048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940300" imgH="419100" progId="Equation.DSMT4">
                  <p:embed/>
                </p:oleObj>
              </mc:Choice>
              <mc:Fallback>
                <p:oleObj name="Equation" r:id="rId4" imgW="4940300" imgH="419100" progId="Equation.DSMT4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941388"/>
                        <a:ext cx="80486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457200" y="2132013"/>
            <a:ext cx="8435983" cy="4246590"/>
            <a:chOff x="457200" y="2132013"/>
            <a:chExt cx="8435983" cy="4246590"/>
          </a:xfrm>
        </p:grpSpPr>
        <p:sp>
          <p:nvSpPr>
            <p:cNvPr id="8213" name="Line 73"/>
            <p:cNvSpPr>
              <a:spLocks noChangeShapeType="1"/>
            </p:cNvSpPr>
            <p:nvPr/>
          </p:nvSpPr>
          <p:spPr bwMode="auto">
            <a:xfrm rot="-5400000" flipH="1" flipV="1">
              <a:off x="1852613" y="3303588"/>
              <a:ext cx="9525" cy="109537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71"/>
            <p:cNvSpPr>
              <a:spLocks noChangeShapeType="1"/>
            </p:cNvSpPr>
            <p:nvPr/>
          </p:nvSpPr>
          <p:spPr bwMode="auto">
            <a:xfrm rot="5400000" flipH="1">
              <a:off x="1800226" y="2841625"/>
              <a:ext cx="0" cy="138112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70"/>
            <p:cNvSpPr>
              <a:spLocks noChangeShapeType="1"/>
            </p:cNvSpPr>
            <p:nvPr/>
          </p:nvSpPr>
          <p:spPr bwMode="auto">
            <a:xfrm flipH="1">
              <a:off x="2000250" y="3079750"/>
              <a:ext cx="9525" cy="182880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69"/>
            <p:cNvSpPr>
              <a:spLocks noChangeShapeType="1"/>
            </p:cNvSpPr>
            <p:nvPr/>
          </p:nvSpPr>
          <p:spPr bwMode="auto">
            <a:xfrm flipH="1">
              <a:off x="1828800" y="3070225"/>
              <a:ext cx="9525" cy="182880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15"/>
            <p:cNvSpPr>
              <a:spLocks/>
            </p:cNvSpPr>
            <p:nvPr/>
          </p:nvSpPr>
          <p:spPr bwMode="auto">
            <a:xfrm>
              <a:off x="2217738" y="4022725"/>
              <a:ext cx="1447800" cy="209550"/>
            </a:xfrm>
            <a:custGeom>
              <a:avLst/>
              <a:gdLst>
                <a:gd name="T0" fmla="*/ 0 w 1552"/>
                <a:gd name="T1" fmla="*/ 2147483647 h 365"/>
                <a:gd name="T2" fmla="*/ 2147483647 w 1552"/>
                <a:gd name="T3" fmla="*/ 2147483647 h 365"/>
                <a:gd name="T4" fmla="*/ 2147483647 w 1552"/>
                <a:gd name="T5" fmla="*/ 2147483647 h 365"/>
                <a:gd name="T6" fmla="*/ 2147483647 w 1552"/>
                <a:gd name="T7" fmla="*/ 2147483647 h 365"/>
                <a:gd name="T8" fmla="*/ 2147483647 w 1552"/>
                <a:gd name="T9" fmla="*/ 2147483647 h 365"/>
                <a:gd name="T10" fmla="*/ 2147483647 w 1552"/>
                <a:gd name="T11" fmla="*/ 2147483647 h 365"/>
                <a:gd name="T12" fmla="*/ 2147483647 w 1552"/>
                <a:gd name="T13" fmla="*/ 2147483647 h 365"/>
                <a:gd name="T14" fmla="*/ 2147483647 w 1552"/>
                <a:gd name="T15" fmla="*/ 2147483647 h 365"/>
                <a:gd name="T16" fmla="*/ 2147483647 w 1552"/>
                <a:gd name="T17" fmla="*/ 2147483647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1"/>
            <p:cNvGraphicFramePr>
              <a:graphicFrameLocks noChangeAspect="1"/>
            </p:cNvGraphicFramePr>
            <p:nvPr/>
          </p:nvGraphicFramePr>
          <p:xfrm>
            <a:off x="2657475" y="3673475"/>
            <a:ext cx="71596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6" imgW="457002" imgH="393529" progId="Equation.DSMT4">
                    <p:embed/>
                  </p:oleObj>
                </mc:Choice>
                <mc:Fallback>
                  <p:oleObj name="Equation" r:id="rId6" imgW="457002" imgH="393529" progId="Equation.DSMT4">
                    <p:embed/>
                    <p:pic>
                      <p:nvPicPr>
                        <p:cNvPr id="0" name="Picture 3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7475" y="3673475"/>
                          <a:ext cx="715963" cy="7445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19" name="Group 20"/>
            <p:cNvGrpSpPr>
              <a:grpSpLocks/>
            </p:cNvGrpSpPr>
            <p:nvPr/>
          </p:nvGrpSpPr>
          <p:grpSpPr bwMode="auto">
            <a:xfrm>
              <a:off x="3614741" y="3463925"/>
              <a:ext cx="1951039" cy="2159000"/>
              <a:chOff x="3219" y="1676"/>
              <a:chExt cx="1229" cy="1360"/>
            </a:xfrm>
          </p:grpSpPr>
          <p:grpSp>
            <p:nvGrpSpPr>
              <p:cNvPr id="8251" name="Group 21"/>
              <p:cNvGrpSpPr>
                <a:grpSpLocks/>
              </p:cNvGrpSpPr>
              <p:nvPr/>
            </p:nvGrpSpPr>
            <p:grpSpPr bwMode="auto">
              <a:xfrm>
                <a:off x="3219" y="1676"/>
                <a:ext cx="247" cy="247"/>
                <a:chOff x="2908" y="1658"/>
                <a:chExt cx="190" cy="190"/>
              </a:xfrm>
            </p:grpSpPr>
            <p:graphicFrame>
              <p:nvGraphicFramePr>
                <p:cNvPr id="8212" name="Object 18"/>
                <p:cNvGraphicFramePr>
                  <a:graphicFrameLocks noChangeAspect="1"/>
                </p:cNvGraphicFramePr>
                <p:nvPr/>
              </p:nvGraphicFramePr>
              <p:xfrm>
                <a:off x="2939" y="1691"/>
                <a:ext cx="140" cy="12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292" name="Equation" r:id="rId8" imgW="152334" imgH="139639" progId="Equation.DSMT4">
                        <p:embed/>
                      </p:oleObj>
                    </mc:Choice>
                    <mc:Fallback>
                      <p:oleObj name="Equation" r:id="rId8" imgW="152334" imgH="139639" progId="Equation.DSMT4">
                        <p:embed/>
                        <p:pic>
                          <p:nvPicPr>
                            <p:cNvPr id="0" name="Picture 34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39" y="1691"/>
                              <a:ext cx="140" cy="12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65" name="Oval 23"/>
                <p:cNvSpPr>
                  <a:spLocks noChangeArrowheads="1"/>
                </p:cNvSpPr>
                <p:nvPr/>
              </p:nvSpPr>
              <p:spPr bwMode="auto">
                <a:xfrm>
                  <a:off x="2908" y="1658"/>
                  <a:ext cx="190" cy="19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8206" name="Object 12"/>
              <p:cNvGraphicFramePr>
                <a:graphicFrameLocks noChangeAspect="1"/>
              </p:cNvGraphicFramePr>
              <p:nvPr/>
            </p:nvGraphicFramePr>
            <p:xfrm>
              <a:off x="4296" y="2412"/>
              <a:ext cx="152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3" name="Equation" r:id="rId10" imgW="126835" imgH="139518" progId="Equation.DSMT4">
                      <p:embed/>
                    </p:oleObj>
                  </mc:Choice>
                  <mc:Fallback>
                    <p:oleObj name="Equation" r:id="rId10" imgW="126835" imgH="139518" progId="Equation.DSMT4">
                      <p:embed/>
                      <p:pic>
                        <p:nvPicPr>
                          <p:cNvPr id="0" name="Picture 3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6" y="2412"/>
                            <a:ext cx="152" cy="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7" name="Object 13"/>
              <p:cNvGraphicFramePr>
                <a:graphicFrameLocks noChangeAspect="1"/>
              </p:cNvGraphicFramePr>
              <p:nvPr/>
            </p:nvGraphicFramePr>
            <p:xfrm>
              <a:off x="3644" y="1739"/>
              <a:ext cx="138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4" name="Equation" r:id="rId12" imgW="114201" imgH="139579" progId="Equation.DSMT4">
                      <p:embed/>
                    </p:oleObj>
                  </mc:Choice>
                  <mc:Fallback>
                    <p:oleObj name="Equation" r:id="rId12" imgW="114201" imgH="139579" progId="Equation.DSMT4">
                      <p:embed/>
                      <p:pic>
                        <p:nvPicPr>
                          <p:cNvPr id="0" name="Picture 3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4" y="1739"/>
                            <a:ext cx="138" cy="16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8" name="Object 14"/>
              <p:cNvGraphicFramePr>
                <a:graphicFrameLocks noChangeAspect="1"/>
              </p:cNvGraphicFramePr>
              <p:nvPr/>
            </p:nvGraphicFramePr>
            <p:xfrm>
              <a:off x="3861" y="2619"/>
              <a:ext cx="182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5" name="Equation" r:id="rId14" imgW="152334" imgH="139639" progId="Equation.DSMT4">
                      <p:embed/>
                    </p:oleObj>
                  </mc:Choice>
                  <mc:Fallback>
                    <p:oleObj name="Equation" r:id="rId14" imgW="152334" imgH="139639" progId="Equation.DSMT4">
                      <p:embed/>
                      <p:pic>
                        <p:nvPicPr>
                          <p:cNvPr id="0" name="Picture 3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1" y="2619"/>
                            <a:ext cx="182" cy="16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9" name="Object 15"/>
              <p:cNvGraphicFramePr>
                <a:graphicFrameLocks noChangeAspect="1"/>
              </p:cNvGraphicFramePr>
              <p:nvPr/>
            </p:nvGraphicFramePr>
            <p:xfrm>
              <a:off x="4100" y="1880"/>
              <a:ext cx="152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6" name="Equation" r:id="rId16" imgW="126725" imgH="126725" progId="Equation.DSMT4">
                      <p:embed/>
                    </p:oleObj>
                  </mc:Choice>
                  <mc:Fallback>
                    <p:oleObj name="Equation" r:id="rId16" imgW="126725" imgH="126725" progId="Equation.DSMT4">
                      <p:embed/>
                      <p:pic>
                        <p:nvPicPr>
                          <p:cNvPr id="0" name="Picture 3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00" y="1880"/>
                            <a:ext cx="152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0" name="Object 16"/>
              <p:cNvGraphicFramePr>
                <a:graphicFrameLocks noChangeAspect="1"/>
              </p:cNvGraphicFramePr>
              <p:nvPr/>
            </p:nvGraphicFramePr>
            <p:xfrm>
              <a:off x="3431" y="2287"/>
              <a:ext cx="106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7" name="Equation" r:id="rId18" imgW="88707" imgH="164742" progId="Equation.DSMT4">
                      <p:embed/>
                    </p:oleObj>
                  </mc:Choice>
                  <mc:Fallback>
                    <p:oleObj name="Equation" r:id="rId18" imgW="88707" imgH="164742" progId="Equation.DSMT4">
                      <p:embed/>
                      <p:pic>
                        <p:nvPicPr>
                          <p:cNvPr id="0" name="Picture 3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31" y="2287"/>
                            <a:ext cx="106" cy="19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52" name="Line 29"/>
              <p:cNvSpPr>
                <a:spLocks noChangeShapeType="1"/>
              </p:cNvSpPr>
              <p:nvPr/>
            </p:nvSpPr>
            <p:spPr bwMode="auto">
              <a:xfrm flipV="1">
                <a:off x="3706" y="1938"/>
                <a:ext cx="400" cy="542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Oval 30"/>
              <p:cNvSpPr>
                <a:spLocks noChangeArrowheads="1"/>
              </p:cNvSpPr>
              <p:nvPr/>
            </p:nvSpPr>
            <p:spPr bwMode="auto">
              <a:xfrm>
                <a:off x="3378" y="2148"/>
                <a:ext cx="656" cy="656"/>
              </a:xfrm>
              <a:prstGeom prst="ellips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Oval 31"/>
              <p:cNvSpPr>
                <a:spLocks noChangeArrowheads="1"/>
              </p:cNvSpPr>
              <p:nvPr/>
            </p:nvSpPr>
            <p:spPr bwMode="auto">
              <a:xfrm>
                <a:off x="3815" y="2624"/>
                <a:ext cx="30" cy="3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Oval 32"/>
              <p:cNvSpPr>
                <a:spLocks noChangeArrowheads="1"/>
              </p:cNvSpPr>
              <p:nvPr/>
            </p:nvSpPr>
            <p:spPr bwMode="auto">
              <a:xfrm>
                <a:off x="3582" y="2478"/>
                <a:ext cx="252" cy="252"/>
              </a:xfrm>
              <a:prstGeom prst="ellips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Oval 33"/>
              <p:cNvSpPr>
                <a:spLocks noChangeArrowheads="1"/>
              </p:cNvSpPr>
              <p:nvPr/>
            </p:nvSpPr>
            <p:spPr bwMode="auto">
              <a:xfrm>
                <a:off x="3612" y="2478"/>
                <a:ext cx="192" cy="192"/>
              </a:xfrm>
              <a:prstGeom prst="ellips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Oval 34"/>
              <p:cNvSpPr>
                <a:spLocks noChangeArrowheads="1"/>
              </p:cNvSpPr>
              <p:nvPr/>
            </p:nvSpPr>
            <p:spPr bwMode="auto">
              <a:xfrm>
                <a:off x="3696" y="2322"/>
                <a:ext cx="318" cy="318"/>
              </a:xfrm>
              <a:prstGeom prst="ellips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Line 35"/>
              <p:cNvSpPr>
                <a:spLocks noChangeShapeType="1"/>
              </p:cNvSpPr>
              <p:nvPr/>
            </p:nvSpPr>
            <p:spPr bwMode="auto">
              <a:xfrm flipH="1" flipV="1">
                <a:off x="3486" y="2228"/>
                <a:ext cx="226" cy="24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Oval 36"/>
              <p:cNvSpPr>
                <a:spLocks noChangeArrowheads="1"/>
              </p:cNvSpPr>
              <p:nvPr/>
            </p:nvSpPr>
            <p:spPr bwMode="auto">
              <a:xfrm>
                <a:off x="3708" y="2346"/>
                <a:ext cx="264" cy="264"/>
              </a:xfrm>
              <a:prstGeom prst="ellipse">
                <a:avLst/>
              </a:prstGeom>
              <a:noFill/>
              <a:ln w="9525">
                <a:solidFill>
                  <a:srgbClr val="C0C0C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Arc 37"/>
              <p:cNvSpPr>
                <a:spLocks/>
              </p:cNvSpPr>
              <p:nvPr/>
            </p:nvSpPr>
            <p:spPr bwMode="auto">
              <a:xfrm flipV="1">
                <a:off x="3707" y="2480"/>
                <a:ext cx="106" cy="83"/>
              </a:xfrm>
              <a:custGeom>
                <a:avLst/>
                <a:gdLst>
                  <a:gd name="T0" fmla="*/ 0 w 21600"/>
                  <a:gd name="T1" fmla="*/ 0 h 16977"/>
                  <a:gd name="T2" fmla="*/ 0 w 21600"/>
                  <a:gd name="T3" fmla="*/ 0 h 16977"/>
                  <a:gd name="T4" fmla="*/ 0 w 21600"/>
                  <a:gd name="T5" fmla="*/ 0 h 1697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6977"/>
                  <a:gd name="T11" fmla="*/ 21600 w 21600"/>
                  <a:gd name="T12" fmla="*/ 16977 h 1697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6977" fill="none" extrusionOk="0">
                    <a:moveTo>
                      <a:pt x="13354" y="0"/>
                    </a:moveTo>
                    <a:cubicBezTo>
                      <a:pt x="18539" y="4078"/>
                      <a:pt x="21575" y="10301"/>
                      <a:pt x="21599" y="16898"/>
                    </a:cubicBezTo>
                  </a:path>
                  <a:path w="21600" h="16977" stroke="0" extrusionOk="0">
                    <a:moveTo>
                      <a:pt x="13354" y="0"/>
                    </a:moveTo>
                    <a:cubicBezTo>
                      <a:pt x="18539" y="4078"/>
                      <a:pt x="21575" y="10301"/>
                      <a:pt x="21599" y="16898"/>
                    </a:cubicBezTo>
                    <a:lnTo>
                      <a:pt x="0" y="16977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Line 38"/>
              <p:cNvSpPr>
                <a:spLocks noChangeShapeType="1"/>
              </p:cNvSpPr>
              <p:nvPr/>
            </p:nvSpPr>
            <p:spPr bwMode="auto">
              <a:xfrm>
                <a:off x="3706" y="2470"/>
                <a:ext cx="115" cy="1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Freeform 39"/>
              <p:cNvSpPr>
                <a:spLocks/>
              </p:cNvSpPr>
              <p:nvPr/>
            </p:nvSpPr>
            <p:spPr bwMode="auto">
              <a:xfrm>
                <a:off x="3787" y="2604"/>
                <a:ext cx="50" cy="35"/>
              </a:xfrm>
              <a:custGeom>
                <a:avLst/>
                <a:gdLst>
                  <a:gd name="T0" fmla="*/ 2 w 50"/>
                  <a:gd name="T1" fmla="*/ 23 h 35"/>
                  <a:gd name="T2" fmla="*/ 20 w 50"/>
                  <a:gd name="T3" fmla="*/ 30 h 35"/>
                  <a:gd name="T4" fmla="*/ 41 w 50"/>
                  <a:gd name="T5" fmla="*/ 35 h 35"/>
                  <a:gd name="T6" fmla="*/ 46 w 50"/>
                  <a:gd name="T7" fmla="*/ 18 h 35"/>
                  <a:gd name="T8" fmla="*/ 47 w 50"/>
                  <a:gd name="T9" fmla="*/ 6 h 35"/>
                  <a:gd name="T10" fmla="*/ 29 w 50"/>
                  <a:gd name="T11" fmla="*/ 5 h 35"/>
                  <a:gd name="T12" fmla="*/ 11 w 50"/>
                  <a:gd name="T13" fmla="*/ 0 h 35"/>
                  <a:gd name="T14" fmla="*/ 7 w 50"/>
                  <a:gd name="T15" fmla="*/ 11 h 35"/>
                  <a:gd name="T16" fmla="*/ 2 w 50"/>
                  <a:gd name="T17" fmla="*/ 23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0"/>
                  <a:gd name="T28" fmla="*/ 0 h 35"/>
                  <a:gd name="T29" fmla="*/ 50 w 50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0" h="35">
                    <a:moveTo>
                      <a:pt x="2" y="23"/>
                    </a:moveTo>
                    <a:cubicBezTo>
                      <a:pt x="4" y="26"/>
                      <a:pt x="20" y="30"/>
                      <a:pt x="20" y="30"/>
                    </a:cubicBezTo>
                    <a:cubicBezTo>
                      <a:pt x="20" y="30"/>
                      <a:pt x="30" y="32"/>
                      <a:pt x="41" y="35"/>
                    </a:cubicBezTo>
                    <a:cubicBezTo>
                      <a:pt x="45" y="33"/>
                      <a:pt x="45" y="23"/>
                      <a:pt x="46" y="18"/>
                    </a:cubicBezTo>
                    <a:cubicBezTo>
                      <a:pt x="47" y="13"/>
                      <a:pt x="50" y="8"/>
                      <a:pt x="47" y="6"/>
                    </a:cubicBezTo>
                    <a:cubicBezTo>
                      <a:pt x="38" y="5"/>
                      <a:pt x="29" y="5"/>
                      <a:pt x="29" y="5"/>
                    </a:cubicBezTo>
                    <a:cubicBezTo>
                      <a:pt x="29" y="5"/>
                      <a:pt x="20" y="2"/>
                      <a:pt x="11" y="0"/>
                    </a:cubicBezTo>
                    <a:cubicBezTo>
                      <a:pt x="7" y="1"/>
                      <a:pt x="9" y="7"/>
                      <a:pt x="7" y="11"/>
                    </a:cubicBezTo>
                    <a:cubicBezTo>
                      <a:pt x="5" y="15"/>
                      <a:pt x="0" y="20"/>
                      <a:pt x="2" y="23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211" name="Object 17"/>
              <p:cNvGraphicFramePr>
                <a:graphicFrameLocks noChangeAspect="1"/>
              </p:cNvGraphicFramePr>
              <p:nvPr/>
            </p:nvGraphicFramePr>
            <p:xfrm>
              <a:off x="3780" y="2374"/>
              <a:ext cx="108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98" name="Equation" r:id="rId20" imgW="114201" imgH="139579" progId="Equation.DSMT4">
                      <p:embed/>
                    </p:oleObj>
                  </mc:Choice>
                  <mc:Fallback>
                    <p:oleObj name="Equation" r:id="rId20" imgW="114201" imgH="139579" progId="Equation.DSMT4">
                      <p:embed/>
                      <p:pic>
                        <p:nvPicPr>
                          <p:cNvPr id="0" name="Picture 3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0" y="2374"/>
                            <a:ext cx="108" cy="1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63" name="Line 41"/>
              <p:cNvSpPr>
                <a:spLocks noChangeShapeType="1"/>
              </p:cNvSpPr>
              <p:nvPr/>
            </p:nvSpPr>
            <p:spPr bwMode="auto">
              <a:xfrm>
                <a:off x="3235" y="2483"/>
                <a:ext cx="10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42"/>
              <p:cNvSpPr>
                <a:spLocks noChangeShapeType="1"/>
              </p:cNvSpPr>
              <p:nvPr/>
            </p:nvSpPr>
            <p:spPr bwMode="auto">
              <a:xfrm>
                <a:off x="3710" y="1922"/>
                <a:ext cx="0" cy="11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0" name="Rectangle 5"/>
            <p:cNvSpPr>
              <a:spLocks noChangeArrowheads="1"/>
            </p:cNvSpPr>
            <p:nvPr/>
          </p:nvSpPr>
          <p:spPr bwMode="auto">
            <a:xfrm>
              <a:off x="1831975" y="3527425"/>
              <a:ext cx="184150" cy="32702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6"/>
            <p:cNvSpPr>
              <a:spLocks noChangeShapeType="1"/>
            </p:cNvSpPr>
            <p:nvPr/>
          </p:nvSpPr>
          <p:spPr bwMode="auto">
            <a:xfrm>
              <a:off x="1211263" y="3836988"/>
              <a:ext cx="0" cy="17700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7"/>
            <p:cNvSpPr>
              <a:spLocks noChangeShapeType="1"/>
            </p:cNvSpPr>
            <p:nvPr/>
          </p:nvSpPr>
          <p:spPr bwMode="auto">
            <a:xfrm>
              <a:off x="457200" y="4727575"/>
              <a:ext cx="1646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Oval 8"/>
            <p:cNvSpPr>
              <a:spLocks noChangeArrowheads="1"/>
            </p:cNvSpPr>
            <p:nvPr/>
          </p:nvSpPr>
          <p:spPr bwMode="auto">
            <a:xfrm>
              <a:off x="1812925" y="3825875"/>
              <a:ext cx="71438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" name="Object 2"/>
            <p:cNvGraphicFramePr>
              <a:graphicFrameLocks noChangeAspect="1"/>
            </p:cNvGraphicFramePr>
            <p:nvPr/>
          </p:nvGraphicFramePr>
          <p:xfrm>
            <a:off x="1858963" y="4049713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9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8963" y="4049713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3"/>
            <p:cNvGraphicFramePr>
              <a:graphicFrameLocks noChangeAspect="1"/>
            </p:cNvGraphicFramePr>
            <p:nvPr/>
          </p:nvGraphicFramePr>
          <p:xfrm>
            <a:off x="2162630" y="4616742"/>
            <a:ext cx="221341" cy="244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0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3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2630" y="4616742"/>
                          <a:ext cx="221341" cy="244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4"/>
            <p:cNvGraphicFramePr>
              <a:graphicFrameLocks noChangeAspect="1"/>
            </p:cNvGraphicFramePr>
            <p:nvPr/>
          </p:nvGraphicFramePr>
          <p:xfrm>
            <a:off x="1103996" y="3584121"/>
            <a:ext cx="234758" cy="2766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1" name="Equation" r:id="rId26" imgW="139579" imgH="164957" progId="Equation.DSMT4">
                    <p:embed/>
                  </p:oleObj>
                </mc:Choice>
                <mc:Fallback>
                  <p:oleObj name="Equation" r:id="rId26" imgW="139579" imgH="164957" progId="Equation.DSMT4">
                    <p:embed/>
                    <p:pic>
                      <p:nvPicPr>
                        <p:cNvPr id="0" name="Picture 3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3996" y="3584121"/>
                          <a:ext cx="234758" cy="2766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4" name="Line 17"/>
            <p:cNvSpPr>
              <a:spLocks noChangeShapeType="1"/>
            </p:cNvSpPr>
            <p:nvPr/>
          </p:nvSpPr>
          <p:spPr bwMode="auto">
            <a:xfrm flipV="1">
              <a:off x="1212850" y="3905249"/>
              <a:ext cx="596900" cy="822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Arc 18"/>
            <p:cNvSpPr>
              <a:spLocks/>
            </p:cNvSpPr>
            <p:nvPr/>
          </p:nvSpPr>
          <p:spPr bwMode="auto">
            <a:xfrm>
              <a:off x="1208088" y="4473575"/>
              <a:ext cx="323850" cy="254000"/>
            </a:xfrm>
            <a:custGeom>
              <a:avLst/>
              <a:gdLst>
                <a:gd name="T0" fmla="*/ 2147483647 w 21600"/>
                <a:gd name="T1" fmla="*/ 0 h 16977"/>
                <a:gd name="T2" fmla="*/ 2147483647 w 21600"/>
                <a:gd name="T3" fmla="*/ 2147483647 h 16977"/>
                <a:gd name="T4" fmla="*/ 0 w 21600"/>
                <a:gd name="T5" fmla="*/ 2147483647 h 1697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6977"/>
                <a:gd name="T11" fmla="*/ 21600 w 21600"/>
                <a:gd name="T12" fmla="*/ 16977 h 169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6977" fill="none" extrusionOk="0">
                  <a:moveTo>
                    <a:pt x="13354" y="0"/>
                  </a:moveTo>
                  <a:cubicBezTo>
                    <a:pt x="18539" y="4078"/>
                    <a:pt x="21575" y="10301"/>
                    <a:pt x="21599" y="16898"/>
                  </a:cubicBezTo>
                </a:path>
                <a:path w="21600" h="16977" stroke="0" extrusionOk="0">
                  <a:moveTo>
                    <a:pt x="13354" y="0"/>
                  </a:moveTo>
                  <a:cubicBezTo>
                    <a:pt x="18539" y="4078"/>
                    <a:pt x="21575" y="10301"/>
                    <a:pt x="21599" y="16898"/>
                  </a:cubicBezTo>
                  <a:lnTo>
                    <a:pt x="0" y="16977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9" name="Object 5"/>
            <p:cNvGraphicFramePr>
              <a:graphicFrameLocks noChangeAspect="1"/>
            </p:cNvGraphicFramePr>
            <p:nvPr/>
          </p:nvGraphicFramePr>
          <p:xfrm>
            <a:off x="1530350" y="4432300"/>
            <a:ext cx="19685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2" name="Equation" r:id="rId28" imgW="114201" imgH="139579" progId="Equation.DSMT4">
                    <p:embed/>
                  </p:oleObj>
                </mc:Choice>
                <mc:Fallback>
                  <p:oleObj name="Equation" r:id="rId28" imgW="114201" imgH="139579" progId="Equation.DSMT4">
                    <p:embed/>
                    <p:pic>
                      <p:nvPicPr>
                        <p:cNvPr id="0" name="Picture 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0350" y="4432300"/>
                          <a:ext cx="196850" cy="2413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26" name="Group 72"/>
            <p:cNvGrpSpPr>
              <a:grpSpLocks/>
            </p:cNvGrpSpPr>
            <p:nvPr/>
          </p:nvGrpSpPr>
          <p:grpSpPr bwMode="auto">
            <a:xfrm>
              <a:off x="1277938" y="3241675"/>
              <a:ext cx="392112" cy="392113"/>
              <a:chOff x="787" y="1446"/>
              <a:chExt cx="247" cy="247"/>
            </a:xfrm>
          </p:grpSpPr>
          <p:sp>
            <p:nvSpPr>
              <p:cNvPr id="8250" name="Oval 12"/>
              <p:cNvSpPr>
                <a:spLocks noChangeArrowheads="1"/>
              </p:cNvSpPr>
              <p:nvPr/>
            </p:nvSpPr>
            <p:spPr bwMode="auto">
              <a:xfrm>
                <a:off x="787" y="1446"/>
                <a:ext cx="247" cy="24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205" name="Object 11"/>
              <p:cNvGraphicFramePr>
                <a:graphicFrameLocks noChangeAspect="1"/>
              </p:cNvGraphicFramePr>
              <p:nvPr/>
            </p:nvGraphicFramePr>
            <p:xfrm>
              <a:off x="841" y="1490"/>
              <a:ext cx="152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3" name="Equation" r:id="rId30" imgW="126725" imgH="126725" progId="Equation.DSMT4">
                      <p:embed/>
                    </p:oleObj>
                  </mc:Choice>
                  <mc:Fallback>
                    <p:oleObj name="Equation" r:id="rId30" imgW="126725" imgH="126725" progId="Equation.DSMT4">
                      <p:embed/>
                      <p:pic>
                        <p:nvPicPr>
                          <p:cNvPr id="0" name="Picture 3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1" y="1490"/>
                            <a:ext cx="152" cy="1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227" name="Group 80"/>
            <p:cNvGrpSpPr>
              <a:grpSpLocks/>
            </p:cNvGrpSpPr>
            <p:nvPr/>
          </p:nvGrpSpPr>
          <p:grpSpPr bwMode="auto">
            <a:xfrm>
              <a:off x="5356225" y="2879725"/>
              <a:ext cx="2139950" cy="2019300"/>
              <a:chOff x="3374" y="1814"/>
              <a:chExt cx="1348" cy="1272"/>
            </a:xfrm>
          </p:grpSpPr>
          <p:grpSp>
            <p:nvGrpSpPr>
              <p:cNvPr id="8238" name="Group 43"/>
              <p:cNvGrpSpPr>
                <a:grpSpLocks/>
              </p:cNvGrpSpPr>
              <p:nvPr/>
            </p:nvGrpSpPr>
            <p:grpSpPr bwMode="auto">
              <a:xfrm rot="-602469">
                <a:off x="3554" y="2300"/>
                <a:ext cx="314" cy="786"/>
                <a:chOff x="4536" y="2590"/>
                <a:chExt cx="314" cy="786"/>
              </a:xfrm>
            </p:grpSpPr>
            <p:sp>
              <p:nvSpPr>
                <p:cNvPr id="8245" name="AutoShape 44"/>
                <p:cNvSpPr>
                  <a:spLocks noChangeArrowheads="1"/>
                </p:cNvSpPr>
                <p:nvPr/>
              </p:nvSpPr>
              <p:spPr bwMode="auto">
                <a:xfrm>
                  <a:off x="4656" y="3000"/>
                  <a:ext cx="80" cy="376"/>
                </a:xfrm>
                <a:prstGeom prst="can">
                  <a:avLst>
                    <a:gd name="adj" fmla="val 44998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6" name="Oval 45"/>
                <p:cNvSpPr>
                  <a:spLocks noChangeArrowheads="1"/>
                </p:cNvSpPr>
                <p:nvPr/>
              </p:nvSpPr>
              <p:spPr bwMode="auto">
                <a:xfrm>
                  <a:off x="4536" y="2592"/>
                  <a:ext cx="264" cy="43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Oval 46"/>
                <p:cNvSpPr>
                  <a:spLocks noChangeArrowheads="1"/>
                </p:cNvSpPr>
                <p:nvPr/>
              </p:nvSpPr>
              <p:spPr bwMode="auto">
                <a:xfrm>
                  <a:off x="4586" y="2590"/>
                  <a:ext cx="264" cy="43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8" name="Oval 47"/>
                <p:cNvSpPr>
                  <a:spLocks noChangeArrowheads="1"/>
                </p:cNvSpPr>
                <p:nvPr/>
              </p:nvSpPr>
              <p:spPr bwMode="auto">
                <a:xfrm>
                  <a:off x="4574" y="2606"/>
                  <a:ext cx="257" cy="393"/>
                </a:xfrm>
                <a:prstGeom prst="ellips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9" name="Rectangle 48"/>
                <p:cNvSpPr>
                  <a:spLocks noChangeArrowheads="1"/>
                </p:cNvSpPr>
                <p:nvPr/>
              </p:nvSpPr>
              <p:spPr bwMode="auto">
                <a:xfrm rot="1085666">
                  <a:off x="4667" y="2852"/>
                  <a:ext cx="30" cy="56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39" name="Line 66"/>
              <p:cNvSpPr>
                <a:spLocks noChangeShapeType="1"/>
              </p:cNvSpPr>
              <p:nvPr/>
            </p:nvSpPr>
            <p:spPr bwMode="auto">
              <a:xfrm flipV="1">
                <a:off x="3648" y="1814"/>
                <a:ext cx="708" cy="5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67"/>
              <p:cNvSpPr>
                <a:spLocks noChangeShapeType="1"/>
              </p:cNvSpPr>
              <p:nvPr/>
            </p:nvSpPr>
            <p:spPr bwMode="auto">
              <a:xfrm flipV="1">
                <a:off x="3732" y="2576"/>
                <a:ext cx="990" cy="9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74"/>
              <p:cNvSpPr>
                <a:spLocks noChangeShapeType="1"/>
              </p:cNvSpPr>
              <p:nvPr/>
            </p:nvSpPr>
            <p:spPr bwMode="auto">
              <a:xfrm flipV="1">
                <a:off x="3408" y="2680"/>
                <a:ext cx="168" cy="16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75"/>
              <p:cNvSpPr>
                <a:spLocks noChangeShapeType="1"/>
              </p:cNvSpPr>
              <p:nvPr/>
            </p:nvSpPr>
            <p:spPr bwMode="auto">
              <a:xfrm flipV="1">
                <a:off x="3374" y="2450"/>
                <a:ext cx="146" cy="106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76"/>
              <p:cNvSpPr>
                <a:spLocks noChangeShapeType="1"/>
              </p:cNvSpPr>
              <p:nvPr/>
            </p:nvSpPr>
            <p:spPr bwMode="auto">
              <a:xfrm flipV="1">
                <a:off x="3680" y="2259"/>
                <a:ext cx="729" cy="25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Line 77"/>
              <p:cNvSpPr>
                <a:spLocks noChangeShapeType="1"/>
              </p:cNvSpPr>
              <p:nvPr/>
            </p:nvSpPr>
            <p:spPr bwMode="auto">
              <a:xfrm flipV="1">
                <a:off x="3452" y="2568"/>
                <a:ext cx="72" cy="27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5895975" y="5162550"/>
              <a:ext cx="290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Shapes are not preserved!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52398" y="6070826"/>
              <a:ext cx="35750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Note the circular boundaries for the region!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flipH="1" flipV="1">
              <a:off x="4572000" y="5106390"/>
              <a:ext cx="273132" cy="9262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6881819" y="2132013"/>
              <a:ext cx="2011364" cy="2181226"/>
              <a:chOff x="6881819" y="2132013"/>
              <a:chExt cx="2011364" cy="2181226"/>
            </a:xfrm>
          </p:grpSpPr>
          <p:sp>
            <p:nvSpPr>
              <p:cNvPr id="8229" name="Line 79"/>
              <p:cNvSpPr>
                <a:spLocks noChangeShapeType="1"/>
              </p:cNvSpPr>
              <p:nvPr/>
            </p:nvSpPr>
            <p:spPr bwMode="auto">
              <a:xfrm>
                <a:off x="8158170" y="3813176"/>
                <a:ext cx="168275" cy="1555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30" name="Group 49"/>
              <p:cNvGrpSpPr>
                <a:grpSpLocks/>
              </p:cNvGrpSpPr>
              <p:nvPr/>
            </p:nvGrpSpPr>
            <p:grpSpPr bwMode="auto">
              <a:xfrm>
                <a:off x="6881819" y="2132013"/>
                <a:ext cx="496888" cy="496888"/>
                <a:chOff x="2908" y="1658"/>
                <a:chExt cx="190" cy="190"/>
              </a:xfrm>
            </p:grpSpPr>
            <p:graphicFrame>
              <p:nvGraphicFramePr>
                <p:cNvPr id="8204" name="Object 10"/>
                <p:cNvGraphicFramePr>
                  <a:graphicFrameLocks noChangeAspect="1"/>
                </p:cNvGraphicFramePr>
                <p:nvPr/>
              </p:nvGraphicFramePr>
              <p:xfrm>
                <a:off x="2939" y="1695"/>
                <a:ext cx="140" cy="12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304" name="Equation" r:id="rId32" imgW="152334" imgH="139639" progId="Equation.DSMT4">
                        <p:embed/>
                      </p:oleObj>
                    </mc:Choice>
                    <mc:Fallback>
                      <p:oleObj name="Equation" r:id="rId32" imgW="152334" imgH="139639" progId="Equation.DSMT4">
                        <p:embed/>
                        <p:pic>
                          <p:nvPicPr>
                            <p:cNvPr id="0" name="Picture 35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39" y="1695"/>
                              <a:ext cx="140" cy="12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8237" name="Oval 51"/>
                <p:cNvSpPr>
                  <a:spLocks noChangeArrowheads="1"/>
                </p:cNvSpPr>
                <p:nvPr/>
              </p:nvSpPr>
              <p:spPr bwMode="auto">
                <a:xfrm>
                  <a:off x="2908" y="1658"/>
                  <a:ext cx="190" cy="19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8200" name="Object 6"/>
              <p:cNvGraphicFramePr>
                <a:graphicFrameLocks noChangeAspect="1"/>
              </p:cNvGraphicFramePr>
              <p:nvPr/>
            </p:nvGraphicFramePr>
            <p:xfrm>
              <a:off x="8639183" y="3282951"/>
              <a:ext cx="254000" cy="280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5" name="Equation" r:id="rId34" imgW="126835" imgH="139518" progId="Equation.DSMT4">
                      <p:embed/>
                    </p:oleObj>
                  </mc:Choice>
                  <mc:Fallback>
                    <p:oleObj name="Equation" r:id="rId34" imgW="126835" imgH="139518" progId="Equation.DSMT4">
                      <p:embed/>
                      <p:pic>
                        <p:nvPicPr>
                          <p:cNvPr id="0" name="Picture 3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39183" y="3282951"/>
                            <a:ext cx="254000" cy="2809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1" name="Object 7"/>
              <p:cNvGraphicFramePr>
                <a:graphicFrameLocks noChangeAspect="1"/>
              </p:cNvGraphicFramePr>
              <p:nvPr/>
            </p:nvGraphicFramePr>
            <p:xfrm>
              <a:off x="7594607" y="2227263"/>
              <a:ext cx="215900" cy="261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6" name="Equation" r:id="rId36" imgW="114201" imgH="139579" progId="Equation.DSMT4">
                      <p:embed/>
                    </p:oleObj>
                  </mc:Choice>
                  <mc:Fallback>
                    <p:oleObj name="Equation" r:id="rId36" imgW="114201" imgH="139579" progId="Equation.DSMT4">
                      <p:embed/>
                      <p:pic>
                        <p:nvPicPr>
                          <p:cNvPr id="0" name="Picture 3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94607" y="2227263"/>
                            <a:ext cx="215900" cy="2619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2" name="Object 8"/>
              <p:cNvGraphicFramePr>
                <a:graphicFrameLocks noChangeAspect="1"/>
              </p:cNvGraphicFramePr>
              <p:nvPr/>
            </p:nvGraphicFramePr>
            <p:xfrm>
              <a:off x="8234370" y="4076701"/>
              <a:ext cx="257175" cy="236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7" name="Equation" r:id="rId38" imgW="152334" imgH="139639" progId="Equation.DSMT4">
                      <p:embed/>
                    </p:oleObj>
                  </mc:Choice>
                  <mc:Fallback>
                    <p:oleObj name="Equation" r:id="rId38" imgW="152334" imgH="139639" progId="Equation.DSMT4">
                      <p:embed/>
                      <p:pic>
                        <p:nvPicPr>
                          <p:cNvPr id="0" name="Picture 3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34370" y="4076701"/>
                            <a:ext cx="257175" cy="23653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31" name="Arc 56"/>
              <p:cNvSpPr>
                <a:spLocks/>
              </p:cNvSpPr>
              <p:nvPr/>
            </p:nvSpPr>
            <p:spPr bwMode="auto">
              <a:xfrm flipV="1">
                <a:off x="7713670" y="3441701"/>
                <a:ext cx="358775" cy="250825"/>
              </a:xfrm>
              <a:custGeom>
                <a:avLst/>
                <a:gdLst>
                  <a:gd name="T0" fmla="*/ 0 w 21600"/>
                  <a:gd name="T1" fmla="*/ 0 h 15047"/>
                  <a:gd name="T2" fmla="*/ 0 w 21600"/>
                  <a:gd name="T3" fmla="*/ 0 h 15047"/>
                  <a:gd name="T4" fmla="*/ 0 w 21600"/>
                  <a:gd name="T5" fmla="*/ 0 h 150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5047"/>
                  <a:gd name="T11" fmla="*/ 21600 w 21600"/>
                  <a:gd name="T12" fmla="*/ 15047 h 150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5047" fill="none" extrusionOk="0">
                    <a:moveTo>
                      <a:pt x="16288" y="0"/>
                    </a:moveTo>
                    <a:cubicBezTo>
                      <a:pt x="19713" y="3932"/>
                      <a:pt x="21600" y="8971"/>
                      <a:pt x="21600" y="14186"/>
                    </a:cubicBezTo>
                    <a:cubicBezTo>
                      <a:pt x="21600" y="14473"/>
                      <a:pt x="21594" y="14760"/>
                      <a:pt x="21582" y="15046"/>
                    </a:cubicBezTo>
                  </a:path>
                  <a:path w="21600" h="15047" stroke="0" extrusionOk="0">
                    <a:moveTo>
                      <a:pt x="16288" y="0"/>
                    </a:moveTo>
                    <a:cubicBezTo>
                      <a:pt x="19713" y="3932"/>
                      <a:pt x="21600" y="8971"/>
                      <a:pt x="21600" y="14186"/>
                    </a:cubicBezTo>
                    <a:cubicBezTo>
                      <a:pt x="21600" y="14473"/>
                      <a:pt x="21594" y="14760"/>
                      <a:pt x="21582" y="15046"/>
                    </a:cubicBezTo>
                    <a:lnTo>
                      <a:pt x="0" y="1418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Freeform 58"/>
              <p:cNvSpPr>
                <a:spLocks/>
              </p:cNvSpPr>
              <p:nvPr/>
            </p:nvSpPr>
            <p:spPr bwMode="auto">
              <a:xfrm>
                <a:off x="8140707" y="3732213"/>
                <a:ext cx="319088" cy="268288"/>
              </a:xfrm>
              <a:custGeom>
                <a:avLst/>
                <a:gdLst>
                  <a:gd name="T0" fmla="*/ 0 w 201"/>
                  <a:gd name="T1" fmla="*/ 98 h 169"/>
                  <a:gd name="T2" fmla="*/ 64 w 201"/>
                  <a:gd name="T3" fmla="*/ 150 h 169"/>
                  <a:gd name="T4" fmla="*/ 145 w 201"/>
                  <a:gd name="T5" fmla="*/ 163 h 169"/>
                  <a:gd name="T6" fmla="*/ 186 w 201"/>
                  <a:gd name="T7" fmla="*/ 101 h 169"/>
                  <a:gd name="T8" fmla="*/ 194 w 201"/>
                  <a:gd name="T9" fmla="*/ 17 h 169"/>
                  <a:gd name="T10" fmla="*/ 145 w 201"/>
                  <a:gd name="T11" fmla="*/ 19 h 169"/>
                  <a:gd name="T12" fmla="*/ 86 w 201"/>
                  <a:gd name="T13" fmla="*/ 13 h 169"/>
                  <a:gd name="T14" fmla="*/ 38 w 201"/>
                  <a:gd name="T15" fmla="*/ 0 h 169"/>
                  <a:gd name="T16" fmla="*/ 25 w 201"/>
                  <a:gd name="T17" fmla="*/ 56 h 169"/>
                  <a:gd name="T18" fmla="*/ 0 w 201"/>
                  <a:gd name="T19" fmla="*/ 98 h 1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1"/>
                  <a:gd name="T31" fmla="*/ 0 h 169"/>
                  <a:gd name="T32" fmla="*/ 201 w 201"/>
                  <a:gd name="T33" fmla="*/ 169 h 1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1" h="169">
                    <a:moveTo>
                      <a:pt x="0" y="98"/>
                    </a:moveTo>
                    <a:cubicBezTo>
                      <a:pt x="10" y="110"/>
                      <a:pt x="40" y="139"/>
                      <a:pt x="64" y="150"/>
                    </a:cubicBezTo>
                    <a:cubicBezTo>
                      <a:pt x="88" y="161"/>
                      <a:pt x="107" y="169"/>
                      <a:pt x="145" y="163"/>
                    </a:cubicBezTo>
                    <a:cubicBezTo>
                      <a:pt x="160" y="149"/>
                      <a:pt x="178" y="125"/>
                      <a:pt x="186" y="101"/>
                    </a:cubicBezTo>
                    <a:cubicBezTo>
                      <a:pt x="194" y="77"/>
                      <a:pt x="201" y="31"/>
                      <a:pt x="194" y="17"/>
                    </a:cubicBezTo>
                    <a:lnTo>
                      <a:pt x="145" y="19"/>
                    </a:lnTo>
                    <a:cubicBezTo>
                      <a:pt x="127" y="18"/>
                      <a:pt x="104" y="17"/>
                      <a:pt x="86" y="13"/>
                    </a:cubicBezTo>
                    <a:cubicBezTo>
                      <a:pt x="74" y="11"/>
                      <a:pt x="60" y="6"/>
                      <a:pt x="38" y="0"/>
                    </a:cubicBezTo>
                    <a:cubicBezTo>
                      <a:pt x="35" y="20"/>
                      <a:pt x="31" y="40"/>
                      <a:pt x="25" y="56"/>
                    </a:cubicBezTo>
                    <a:cubicBezTo>
                      <a:pt x="19" y="72"/>
                      <a:pt x="10" y="85"/>
                      <a:pt x="0" y="98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8203" name="Object 9"/>
              <p:cNvGraphicFramePr>
                <a:graphicFrameLocks noChangeAspect="1"/>
              </p:cNvGraphicFramePr>
              <p:nvPr/>
            </p:nvGraphicFramePr>
            <p:xfrm>
              <a:off x="7913688" y="3162300"/>
              <a:ext cx="236537" cy="292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8" name="Equation" r:id="rId40" imgW="114201" imgH="139579" progId="Equation.DSMT4">
                      <p:embed/>
                    </p:oleObj>
                  </mc:Choice>
                  <mc:Fallback>
                    <p:oleObj name="Equation" r:id="rId40" imgW="114201" imgH="139579" progId="Equation.DSMT4">
                      <p:embed/>
                      <p:pic>
                        <p:nvPicPr>
                          <p:cNvPr id="0" name="Picture 3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13688" y="3162300"/>
                            <a:ext cx="236537" cy="292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34" name="Line 60"/>
              <p:cNvSpPr>
                <a:spLocks noChangeShapeType="1"/>
              </p:cNvSpPr>
              <p:nvPr/>
            </p:nvSpPr>
            <p:spPr bwMode="auto">
              <a:xfrm>
                <a:off x="6945319" y="3432176"/>
                <a:ext cx="16446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61"/>
              <p:cNvSpPr>
                <a:spLocks noChangeShapeType="1"/>
              </p:cNvSpPr>
              <p:nvPr/>
            </p:nvSpPr>
            <p:spPr bwMode="auto">
              <a:xfrm>
                <a:off x="7699382" y="2541588"/>
                <a:ext cx="0" cy="176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Oval 55"/>
              <p:cNvSpPr>
                <a:spLocks noChangeArrowheads="1"/>
              </p:cNvSpPr>
              <p:nvPr/>
            </p:nvSpPr>
            <p:spPr bwMode="auto">
              <a:xfrm>
                <a:off x="8335970" y="3970338"/>
                <a:ext cx="47625" cy="47625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Line 57"/>
              <p:cNvSpPr>
                <a:spLocks noChangeShapeType="1"/>
              </p:cNvSpPr>
              <p:nvPr/>
            </p:nvSpPr>
            <p:spPr bwMode="auto">
              <a:xfrm>
                <a:off x="7697795" y="3425826"/>
                <a:ext cx="655630" cy="555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0351" y="0"/>
            <a:ext cx="8636000" cy="68758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Bilinear (a.k.a. Fractional or Mobius) Transformation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008528"/>
              </p:ext>
            </p:extLst>
          </p:nvPr>
        </p:nvGraphicFramePr>
        <p:xfrm>
          <a:off x="1174865" y="1987012"/>
          <a:ext cx="6407441" cy="93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4381200" imgH="634680" progId="Equation.DSMT4">
                  <p:embed/>
                </p:oleObj>
              </mc:Choice>
              <mc:Fallback>
                <p:oleObj name="Equation" r:id="rId4" imgW="4381200" imgH="6346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865" y="1987012"/>
                        <a:ext cx="6407441" cy="930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9D28AB3-9BCA-9E29-92CB-B253DBF7D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9087"/>
              </p:ext>
            </p:extLst>
          </p:nvPr>
        </p:nvGraphicFramePr>
        <p:xfrm>
          <a:off x="559355" y="5171117"/>
          <a:ext cx="7735593" cy="1132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6591240" imgH="965160" progId="Equation.DSMT4">
                  <p:embed/>
                </p:oleObj>
              </mc:Choice>
              <mc:Fallback>
                <p:oleObj name="Equation" r:id="rId6" imgW="65912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9355" y="5171117"/>
                        <a:ext cx="7735593" cy="1132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644F61E-5F91-C462-4801-C04AC8480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68317"/>
              </p:ext>
            </p:extLst>
          </p:nvPr>
        </p:nvGraphicFramePr>
        <p:xfrm>
          <a:off x="2306898" y="3912603"/>
          <a:ext cx="5988050" cy="642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3670200" imgH="393480" progId="Equation.DSMT4">
                  <p:embed/>
                </p:oleObj>
              </mc:Choice>
              <mc:Fallback>
                <p:oleObj name="Equation" r:id="rId8" imgW="3670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06898" y="3912603"/>
                        <a:ext cx="5988050" cy="642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218886-ADEC-998F-447D-FC9E484FE9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541248"/>
              </p:ext>
            </p:extLst>
          </p:nvPr>
        </p:nvGraphicFramePr>
        <p:xfrm>
          <a:off x="1764472" y="3457906"/>
          <a:ext cx="20716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168200" imgH="203040" progId="Equation.DSMT4">
                  <p:embed/>
                </p:oleObj>
              </mc:Choice>
              <mc:Fallback>
                <p:oleObj name="Equation" r:id="rId10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64472" y="3457906"/>
                        <a:ext cx="2071688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D43382-75FF-03B7-8D27-5F619FBDBA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92685"/>
              </p:ext>
            </p:extLst>
          </p:nvPr>
        </p:nvGraphicFramePr>
        <p:xfrm>
          <a:off x="2668564" y="880382"/>
          <a:ext cx="1167596" cy="566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838080" imgH="406080" progId="Equation.DSMT4">
                  <p:embed/>
                </p:oleObj>
              </mc:Choice>
              <mc:Fallback>
                <p:oleObj name="Equation" r:id="rId12" imgW="8380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68564" y="880382"/>
                        <a:ext cx="1167596" cy="566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5A67949-1587-5774-57B7-35E9BCDB05EB}"/>
              </a:ext>
            </a:extLst>
          </p:cNvPr>
          <p:cNvSpPr txBox="1"/>
          <p:nvPr/>
        </p:nvSpPr>
        <p:spPr>
          <a:xfrm>
            <a:off x="4093369" y="1001483"/>
            <a:ext cx="373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C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D</a:t>
            </a:r>
            <a:r>
              <a:rPr lang="en-US" dirty="0"/>
              <a:t> are complex constants)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0"/>
            <a:ext cx="86360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Bilinear Transformation Example: The Smith Chart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431652"/>
              </p:ext>
            </p:extLst>
          </p:nvPr>
        </p:nvGraphicFramePr>
        <p:xfrm>
          <a:off x="698500" y="1014413"/>
          <a:ext cx="7707313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5918040" imgH="1422360" progId="Equation.DSMT4">
                  <p:embed/>
                </p:oleObj>
              </mc:Choice>
              <mc:Fallback>
                <p:oleObj name="Equation" r:id="rId4" imgW="5918040" imgH="142236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014413"/>
                        <a:ext cx="7707313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Freeform 5"/>
          <p:cNvSpPr>
            <a:spLocks/>
          </p:cNvSpPr>
          <p:nvPr/>
        </p:nvSpPr>
        <p:spPr bwMode="auto">
          <a:xfrm>
            <a:off x="3621974" y="3631499"/>
            <a:ext cx="2002539" cy="218580"/>
          </a:xfrm>
          <a:custGeom>
            <a:avLst/>
            <a:gdLst>
              <a:gd name="T0" fmla="*/ 0 w 1552"/>
              <a:gd name="T1" fmla="*/ 2147483647 h 365"/>
              <a:gd name="T2" fmla="*/ 2147483647 w 1552"/>
              <a:gd name="T3" fmla="*/ 2147483647 h 365"/>
              <a:gd name="T4" fmla="*/ 2147483647 w 1552"/>
              <a:gd name="T5" fmla="*/ 2147483647 h 365"/>
              <a:gd name="T6" fmla="*/ 2147483647 w 1552"/>
              <a:gd name="T7" fmla="*/ 2147483647 h 365"/>
              <a:gd name="T8" fmla="*/ 2147483647 w 1552"/>
              <a:gd name="T9" fmla="*/ 2147483647 h 365"/>
              <a:gd name="T10" fmla="*/ 2147483647 w 1552"/>
              <a:gd name="T11" fmla="*/ 2147483647 h 365"/>
              <a:gd name="T12" fmla="*/ 2147483647 w 1552"/>
              <a:gd name="T13" fmla="*/ 2147483647 h 365"/>
              <a:gd name="T14" fmla="*/ 2147483647 w 1552"/>
              <a:gd name="T15" fmla="*/ 2147483647 h 365"/>
              <a:gd name="T16" fmla="*/ 2147483647 w 1552"/>
              <a:gd name="T17" fmla="*/ 2147483647 h 3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52"/>
              <a:gd name="T28" fmla="*/ 0 h 365"/>
              <a:gd name="T29" fmla="*/ 1552 w 1552"/>
              <a:gd name="T30" fmla="*/ 365 h 36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52" h="365">
                <a:moveTo>
                  <a:pt x="0" y="325"/>
                </a:moveTo>
                <a:cubicBezTo>
                  <a:pt x="42" y="275"/>
                  <a:pt x="84" y="226"/>
                  <a:pt x="136" y="189"/>
                </a:cubicBezTo>
                <a:cubicBezTo>
                  <a:pt x="188" y="152"/>
                  <a:pt x="232" y="129"/>
                  <a:pt x="312" y="101"/>
                </a:cubicBezTo>
                <a:cubicBezTo>
                  <a:pt x="392" y="73"/>
                  <a:pt x="517" y="37"/>
                  <a:pt x="616" y="21"/>
                </a:cubicBezTo>
                <a:cubicBezTo>
                  <a:pt x="715" y="5"/>
                  <a:pt x="808" y="0"/>
                  <a:pt x="904" y="5"/>
                </a:cubicBezTo>
                <a:cubicBezTo>
                  <a:pt x="1000" y="10"/>
                  <a:pt x="1116" y="32"/>
                  <a:pt x="1192" y="53"/>
                </a:cubicBezTo>
                <a:cubicBezTo>
                  <a:pt x="1268" y="74"/>
                  <a:pt x="1313" y="102"/>
                  <a:pt x="1360" y="133"/>
                </a:cubicBezTo>
                <a:cubicBezTo>
                  <a:pt x="1407" y="164"/>
                  <a:pt x="1440" y="198"/>
                  <a:pt x="1472" y="237"/>
                </a:cubicBezTo>
                <a:cubicBezTo>
                  <a:pt x="1504" y="276"/>
                  <a:pt x="1528" y="320"/>
                  <a:pt x="1552" y="365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6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492881"/>
              </p:ext>
            </p:extLst>
          </p:nvPr>
        </p:nvGraphicFramePr>
        <p:xfrm>
          <a:off x="4105275" y="3385437"/>
          <a:ext cx="1054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787058" imgH="393529" progId="Equation.DSMT4">
                  <p:embed/>
                </p:oleObj>
              </mc:Choice>
              <mc:Fallback>
                <p:oleObj name="Equation" r:id="rId6" imgW="787058" imgH="393529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3385437"/>
                        <a:ext cx="1054100" cy="527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9" name="Rectangle 49"/>
          <p:cNvSpPr>
            <a:spLocks noChangeArrowheads="1"/>
          </p:cNvSpPr>
          <p:nvPr/>
        </p:nvSpPr>
        <p:spPr bwMode="auto">
          <a:xfrm>
            <a:off x="515938" y="5934075"/>
            <a:ext cx="7956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0000FF"/>
                </a:solidFill>
              </a:rPr>
              <a:t>For an interpretation of </a:t>
            </a:r>
            <a:r>
              <a:rPr lang="en-US" sz="1600" b="1" dirty="0" err="1">
                <a:solidFill>
                  <a:srgbClr val="0000FF"/>
                </a:solidFill>
              </a:rPr>
              <a:t>Möbius</a:t>
            </a:r>
            <a:r>
              <a:rPr lang="en-US" sz="1600" b="1" dirty="0">
                <a:solidFill>
                  <a:srgbClr val="0000FF"/>
                </a:solidFill>
              </a:rPr>
              <a:t> transformations as projections on a sphere, see</a:t>
            </a:r>
          </a:p>
          <a:p>
            <a:pPr eaLnBrk="1" hangingPunct="1"/>
            <a:r>
              <a:rPr lang="en-US" sz="1600" b="1" dirty="0">
                <a:solidFill>
                  <a:srgbClr val="0000FF"/>
                </a:solidFill>
              </a:rPr>
              <a:t>http://www.youtube.com/watch?v=JX3VmDgiFnY.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19775" y="2553417"/>
            <a:ext cx="2192350" cy="3500860"/>
            <a:chOff x="5819775" y="2544791"/>
            <a:chExt cx="2192350" cy="3500860"/>
          </a:xfrm>
        </p:grpSpPr>
        <p:sp>
          <p:nvSpPr>
            <p:cNvPr id="11288" name="Arc 22"/>
            <p:cNvSpPr>
              <a:spLocks/>
            </p:cNvSpPr>
            <p:nvPr/>
          </p:nvSpPr>
          <p:spPr bwMode="auto">
            <a:xfrm flipH="1">
              <a:off x="6110288" y="4272414"/>
              <a:ext cx="1174750" cy="1773237"/>
            </a:xfrm>
            <a:custGeom>
              <a:avLst/>
              <a:gdLst>
                <a:gd name="T0" fmla="*/ 0 w 14332"/>
                <a:gd name="T1" fmla="*/ 0 h 21600"/>
                <a:gd name="T2" fmla="*/ 2147483647 w 14332"/>
                <a:gd name="T3" fmla="*/ 2147483647 h 21600"/>
                <a:gd name="T4" fmla="*/ 0 w 1433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4332"/>
                <a:gd name="T10" fmla="*/ 0 h 21600"/>
                <a:gd name="T11" fmla="*/ 14332 w 1433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332" h="21600" fill="none" extrusionOk="0">
                  <a:moveTo>
                    <a:pt x="-1" y="0"/>
                  </a:moveTo>
                  <a:cubicBezTo>
                    <a:pt x="5281" y="0"/>
                    <a:pt x="10380" y="1935"/>
                    <a:pt x="14331" y="5439"/>
                  </a:cubicBezTo>
                </a:path>
                <a:path w="14332" h="21600" stroke="0" extrusionOk="0">
                  <a:moveTo>
                    <a:pt x="-1" y="0"/>
                  </a:moveTo>
                  <a:cubicBezTo>
                    <a:pt x="5281" y="0"/>
                    <a:pt x="10380" y="1935"/>
                    <a:pt x="14331" y="54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21"/>
            <p:cNvSpPr>
              <a:spLocks/>
            </p:cNvSpPr>
            <p:nvPr/>
          </p:nvSpPr>
          <p:spPr bwMode="auto">
            <a:xfrm flipH="1" flipV="1">
              <a:off x="6103937" y="2544791"/>
              <a:ext cx="1189037" cy="1720580"/>
            </a:xfrm>
            <a:custGeom>
              <a:avLst/>
              <a:gdLst>
                <a:gd name="T0" fmla="*/ 0 w 14497"/>
                <a:gd name="T1" fmla="*/ 0 h 21600"/>
                <a:gd name="T2" fmla="*/ 2147483647 w 14497"/>
                <a:gd name="T3" fmla="*/ 2147483647 h 21600"/>
                <a:gd name="T4" fmla="*/ 0 w 14497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4497"/>
                <a:gd name="T10" fmla="*/ 0 h 21600"/>
                <a:gd name="T11" fmla="*/ 14497 w 144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97" h="21600" fill="none" extrusionOk="0">
                  <a:moveTo>
                    <a:pt x="-1" y="0"/>
                  </a:moveTo>
                  <a:cubicBezTo>
                    <a:pt x="5357" y="0"/>
                    <a:pt x="10524" y="1991"/>
                    <a:pt x="14496" y="5587"/>
                  </a:cubicBezTo>
                </a:path>
                <a:path w="14497" h="21600" stroke="0" extrusionOk="0">
                  <a:moveTo>
                    <a:pt x="-1" y="0"/>
                  </a:moveTo>
                  <a:cubicBezTo>
                    <a:pt x="5357" y="0"/>
                    <a:pt x="10524" y="1991"/>
                    <a:pt x="14496" y="55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7" name="Group 6"/>
            <p:cNvGrpSpPr>
              <a:grpSpLocks/>
            </p:cNvGrpSpPr>
            <p:nvPr/>
          </p:nvGrpSpPr>
          <p:grpSpPr bwMode="auto">
            <a:xfrm>
              <a:off x="7164388" y="3406399"/>
              <a:ext cx="349250" cy="349250"/>
              <a:chOff x="2925" y="1828"/>
              <a:chExt cx="247" cy="247"/>
            </a:xfrm>
          </p:grpSpPr>
          <p:graphicFrame>
            <p:nvGraphicFramePr>
              <p:cNvPr id="1127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296515"/>
                  </p:ext>
                </p:extLst>
              </p:nvPr>
            </p:nvGraphicFramePr>
            <p:xfrm>
              <a:off x="2980" y="1863"/>
              <a:ext cx="168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0" name="Equation" r:id="rId8" imgW="139639" imgH="152334" progId="Equation.DSMT4">
                      <p:embed/>
                    </p:oleObj>
                  </mc:Choice>
                  <mc:Fallback>
                    <p:oleObj name="Equation" r:id="rId8" imgW="139639" imgH="152334" progId="Equation.DSMT4">
                      <p:embed/>
                      <p:pic>
                        <p:nvPicPr>
                          <p:cNvPr id="0" name="Picture 1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0" y="1863"/>
                            <a:ext cx="168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12" name="Oval 8"/>
              <p:cNvSpPr>
                <a:spLocks noChangeArrowheads="1"/>
              </p:cNvSpPr>
              <p:nvPr/>
            </p:nvSpPr>
            <p:spPr bwMode="auto">
              <a:xfrm>
                <a:off x="2925" y="1828"/>
                <a:ext cx="247" cy="24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126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6539887"/>
                </p:ext>
              </p:extLst>
            </p:nvPr>
          </p:nvGraphicFramePr>
          <p:xfrm>
            <a:off x="7599375" y="4164837"/>
            <a:ext cx="412750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1" name="Equation" r:id="rId10" imgW="330057" imgH="203112" progId="Equation.DSMT4">
                    <p:embed/>
                  </p:oleObj>
                </mc:Choice>
                <mc:Fallback>
                  <p:oleObj name="Equation" r:id="rId10" imgW="330057" imgH="203112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9375" y="4164837"/>
                          <a:ext cx="412750" cy="252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9778216"/>
                </p:ext>
              </p:extLst>
            </p:nvPr>
          </p:nvGraphicFramePr>
          <p:xfrm>
            <a:off x="6403419" y="3077641"/>
            <a:ext cx="436562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" name="Equation" r:id="rId12" imgW="330057" imgH="203112" progId="Equation.DSMT4">
                    <p:embed/>
                  </p:oleObj>
                </mc:Choice>
                <mc:Fallback>
                  <p:oleObj name="Equation" r:id="rId12" imgW="330057" imgH="203112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3419" y="3077641"/>
                          <a:ext cx="436562" cy="269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Oval 11"/>
            <p:cNvSpPr>
              <a:spLocks noChangeArrowheads="1"/>
            </p:cNvSpPr>
            <p:nvPr/>
          </p:nvSpPr>
          <p:spPr bwMode="auto">
            <a:xfrm>
              <a:off x="5924550" y="3601662"/>
              <a:ext cx="1371600" cy="134778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>
              <a:off x="5819775" y="4276349"/>
              <a:ext cx="1628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>
              <a:off x="6610350" y="3396874"/>
              <a:ext cx="0" cy="1781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Oval 15"/>
            <p:cNvSpPr>
              <a:spLocks noChangeArrowheads="1"/>
            </p:cNvSpPr>
            <p:nvPr/>
          </p:nvSpPr>
          <p:spPr bwMode="auto">
            <a:xfrm>
              <a:off x="6962775" y="4106487"/>
              <a:ext cx="338138" cy="34766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6"/>
            <p:cNvSpPr>
              <a:spLocks noChangeArrowheads="1"/>
            </p:cNvSpPr>
            <p:nvPr/>
          </p:nvSpPr>
          <p:spPr bwMode="auto">
            <a:xfrm>
              <a:off x="6265863" y="3755649"/>
              <a:ext cx="1025525" cy="105092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Arc 17"/>
            <p:cNvSpPr>
              <a:spLocks/>
            </p:cNvSpPr>
            <p:nvPr/>
          </p:nvSpPr>
          <p:spPr bwMode="auto">
            <a:xfrm flipH="1" flipV="1">
              <a:off x="6611938" y="3600074"/>
              <a:ext cx="679450" cy="673100"/>
            </a:xfrm>
            <a:custGeom>
              <a:avLst/>
              <a:gdLst>
                <a:gd name="T0" fmla="*/ 0 w 21600"/>
                <a:gd name="T1" fmla="*/ 0 h 21830"/>
                <a:gd name="T2" fmla="*/ 2147483647 w 21600"/>
                <a:gd name="T3" fmla="*/ 2147483647 h 21830"/>
                <a:gd name="T4" fmla="*/ 0 w 21600"/>
                <a:gd name="T5" fmla="*/ 2147483647 h 2183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30"/>
                <a:gd name="T11" fmla="*/ 21600 w 21600"/>
                <a:gd name="T12" fmla="*/ 21830 h 218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3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76"/>
                    <a:pt x="21599" y="21753"/>
                    <a:pt x="21598" y="21829"/>
                  </a:cubicBezTo>
                </a:path>
                <a:path w="21600" h="2183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76"/>
                    <a:pt x="21599" y="21753"/>
                    <a:pt x="21598" y="2182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Arc 18"/>
            <p:cNvSpPr>
              <a:spLocks/>
            </p:cNvSpPr>
            <p:nvPr/>
          </p:nvSpPr>
          <p:spPr bwMode="auto">
            <a:xfrm flipH="1">
              <a:off x="6611938" y="4282699"/>
              <a:ext cx="679450" cy="666750"/>
            </a:xfrm>
            <a:custGeom>
              <a:avLst/>
              <a:gdLst>
                <a:gd name="T0" fmla="*/ 0 w 21598"/>
                <a:gd name="T1" fmla="*/ 0 h 21600"/>
                <a:gd name="T2" fmla="*/ 2147483647 w 21598"/>
                <a:gd name="T3" fmla="*/ 2147483647 h 21600"/>
                <a:gd name="T4" fmla="*/ 0 w 21598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600"/>
                <a:gd name="T11" fmla="*/ 21598 w 215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600" fill="none" extrusionOk="0">
                  <a:moveTo>
                    <a:pt x="-1" y="0"/>
                  </a:moveTo>
                  <a:cubicBezTo>
                    <a:pt x="11803" y="0"/>
                    <a:pt x="21421" y="9474"/>
                    <a:pt x="21597" y="21277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03" y="0"/>
                    <a:pt x="21421" y="9474"/>
                    <a:pt x="21597" y="2127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rc 19"/>
            <p:cNvSpPr>
              <a:spLocks/>
            </p:cNvSpPr>
            <p:nvPr/>
          </p:nvSpPr>
          <p:spPr bwMode="auto">
            <a:xfrm flipH="1" flipV="1">
              <a:off x="7004050" y="3793749"/>
              <a:ext cx="290513" cy="477838"/>
            </a:xfrm>
            <a:custGeom>
              <a:avLst/>
              <a:gdLst>
                <a:gd name="T0" fmla="*/ 0 w 21600"/>
                <a:gd name="T1" fmla="*/ 0 h 35563"/>
                <a:gd name="T2" fmla="*/ 2147483647 w 21600"/>
                <a:gd name="T3" fmla="*/ 2147483647 h 35563"/>
                <a:gd name="T4" fmla="*/ 0 w 21600"/>
                <a:gd name="T5" fmla="*/ 2147483647 h 355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563"/>
                <a:gd name="T11" fmla="*/ 21600 w 21600"/>
                <a:gd name="T12" fmla="*/ 35563 h 355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56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13"/>
                    <a:pt x="19785" y="31661"/>
                    <a:pt x="16480" y="35563"/>
                  </a:cubicBezTo>
                </a:path>
                <a:path w="21600" h="3556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13"/>
                    <a:pt x="19785" y="31661"/>
                    <a:pt x="16480" y="3556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Arc 20"/>
            <p:cNvSpPr>
              <a:spLocks/>
            </p:cNvSpPr>
            <p:nvPr/>
          </p:nvSpPr>
          <p:spPr bwMode="auto">
            <a:xfrm flipH="1">
              <a:off x="6994525" y="4279524"/>
              <a:ext cx="290513" cy="485775"/>
            </a:xfrm>
            <a:custGeom>
              <a:avLst/>
              <a:gdLst>
                <a:gd name="T0" fmla="*/ 0 w 21600"/>
                <a:gd name="T1" fmla="*/ 0 h 36252"/>
                <a:gd name="T2" fmla="*/ 2147483647 w 21600"/>
                <a:gd name="T3" fmla="*/ 2147483647 h 36252"/>
                <a:gd name="T4" fmla="*/ 0 w 21600"/>
                <a:gd name="T5" fmla="*/ 2147483647 h 3625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252"/>
                <a:gd name="T11" fmla="*/ 21600 w 21600"/>
                <a:gd name="T12" fmla="*/ 36252 h 362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25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030"/>
                    <a:pt x="19554" y="32262"/>
                    <a:pt x="15870" y="36252"/>
                  </a:cubicBezTo>
                </a:path>
                <a:path w="21600" h="3625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030"/>
                    <a:pt x="19554" y="32262"/>
                    <a:pt x="15870" y="362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Oval 12"/>
            <p:cNvSpPr>
              <a:spLocks noChangeArrowheads="1"/>
            </p:cNvSpPr>
            <p:nvPr/>
          </p:nvSpPr>
          <p:spPr bwMode="auto">
            <a:xfrm>
              <a:off x="6608763" y="3928687"/>
              <a:ext cx="682625" cy="70008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44663" y="3147314"/>
            <a:ext cx="1979613" cy="2078040"/>
            <a:chOff x="1744663" y="3311090"/>
            <a:chExt cx="1979613" cy="2078040"/>
          </a:xfrm>
        </p:grpSpPr>
        <p:grpSp>
          <p:nvGrpSpPr>
            <p:cNvPr id="11293" name="Group 25"/>
            <p:cNvGrpSpPr>
              <a:grpSpLocks/>
            </p:cNvGrpSpPr>
            <p:nvPr/>
          </p:nvGrpSpPr>
          <p:grpSpPr bwMode="auto">
            <a:xfrm>
              <a:off x="1744663" y="3855603"/>
              <a:ext cx="392113" cy="392113"/>
              <a:chOff x="1632" y="1754"/>
              <a:chExt cx="190" cy="190"/>
            </a:xfrm>
          </p:grpSpPr>
          <p:graphicFrame>
            <p:nvGraphicFramePr>
              <p:cNvPr id="11273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1351192"/>
                  </p:ext>
                </p:extLst>
              </p:nvPr>
            </p:nvGraphicFramePr>
            <p:xfrm>
              <a:off x="1675" y="1788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3" name="Equation" r:id="rId14" imgW="126725" imgH="126725" progId="Equation.DSMT4">
                      <p:embed/>
                    </p:oleObj>
                  </mc:Choice>
                  <mc:Fallback>
                    <p:oleObj name="Equation" r:id="rId14" imgW="126725" imgH="126725" progId="Equation.DSMT4">
                      <p:embed/>
                      <p:pic>
                        <p:nvPicPr>
                          <p:cNvPr id="0" name="Picture 18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5" y="1788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311" name="Oval 27"/>
              <p:cNvSpPr>
                <a:spLocks noChangeArrowheads="1"/>
              </p:cNvSpPr>
              <p:nvPr/>
            </p:nvSpPr>
            <p:spPr bwMode="auto">
              <a:xfrm>
                <a:off x="1632" y="1754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1271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86005"/>
                </p:ext>
              </p:extLst>
            </p:nvPr>
          </p:nvGraphicFramePr>
          <p:xfrm>
            <a:off x="3519488" y="4374716"/>
            <a:ext cx="204788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9488" y="4374716"/>
                          <a:ext cx="204788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0443538"/>
                </p:ext>
              </p:extLst>
            </p:nvPr>
          </p:nvGraphicFramePr>
          <p:xfrm>
            <a:off x="2400301" y="3311090"/>
            <a:ext cx="2365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301" y="3311090"/>
                          <a:ext cx="236538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2659063" y="3619065"/>
              <a:ext cx="0" cy="177006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2817813" y="3619065"/>
              <a:ext cx="0" cy="177006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2976563" y="3619065"/>
              <a:ext cx="0" cy="177006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3128963" y="3619065"/>
              <a:ext cx="0" cy="177006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2513013" y="3711140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6"/>
            <p:cNvSpPr>
              <a:spLocks noChangeShapeType="1"/>
            </p:cNvSpPr>
            <p:nvPr/>
          </p:nvSpPr>
          <p:spPr bwMode="auto">
            <a:xfrm>
              <a:off x="2513013" y="3863541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7"/>
            <p:cNvSpPr>
              <a:spLocks noChangeShapeType="1"/>
            </p:cNvSpPr>
            <p:nvPr/>
          </p:nvSpPr>
          <p:spPr bwMode="auto">
            <a:xfrm>
              <a:off x="2513013" y="4015941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38"/>
            <p:cNvSpPr>
              <a:spLocks noChangeShapeType="1"/>
            </p:cNvSpPr>
            <p:nvPr/>
          </p:nvSpPr>
          <p:spPr bwMode="auto">
            <a:xfrm>
              <a:off x="2513013" y="4168341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9"/>
            <p:cNvSpPr>
              <a:spLocks noChangeShapeType="1"/>
            </p:cNvSpPr>
            <p:nvPr/>
          </p:nvSpPr>
          <p:spPr bwMode="auto">
            <a:xfrm>
              <a:off x="2513013" y="4320741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40"/>
            <p:cNvSpPr>
              <a:spLocks noChangeShapeType="1"/>
            </p:cNvSpPr>
            <p:nvPr/>
          </p:nvSpPr>
          <p:spPr bwMode="auto">
            <a:xfrm>
              <a:off x="2513013" y="4473141"/>
              <a:ext cx="704850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1"/>
            <p:cNvSpPr>
              <a:spLocks noChangeShapeType="1"/>
            </p:cNvSpPr>
            <p:nvPr/>
          </p:nvSpPr>
          <p:spPr bwMode="auto">
            <a:xfrm>
              <a:off x="2513013" y="4625542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2"/>
            <p:cNvSpPr>
              <a:spLocks noChangeShapeType="1"/>
            </p:cNvSpPr>
            <p:nvPr/>
          </p:nvSpPr>
          <p:spPr bwMode="auto">
            <a:xfrm>
              <a:off x="2513013" y="4777942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3"/>
            <p:cNvSpPr>
              <a:spLocks noChangeShapeType="1"/>
            </p:cNvSpPr>
            <p:nvPr/>
          </p:nvSpPr>
          <p:spPr bwMode="auto">
            <a:xfrm>
              <a:off x="2513013" y="4930342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4"/>
            <p:cNvSpPr>
              <a:spLocks noChangeShapeType="1"/>
            </p:cNvSpPr>
            <p:nvPr/>
          </p:nvSpPr>
          <p:spPr bwMode="auto">
            <a:xfrm>
              <a:off x="2513013" y="5082742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45"/>
            <p:cNvSpPr>
              <a:spLocks noChangeShapeType="1"/>
            </p:cNvSpPr>
            <p:nvPr/>
          </p:nvSpPr>
          <p:spPr bwMode="auto">
            <a:xfrm>
              <a:off x="2513013" y="5227205"/>
              <a:ext cx="704850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46"/>
            <p:cNvSpPr>
              <a:spLocks noChangeShapeType="1"/>
            </p:cNvSpPr>
            <p:nvPr/>
          </p:nvSpPr>
          <p:spPr bwMode="auto">
            <a:xfrm>
              <a:off x="1765301" y="4473128"/>
              <a:ext cx="1646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50"/>
            <p:cNvSpPr>
              <a:spLocks noChangeShapeType="1"/>
            </p:cNvSpPr>
            <p:nvPr/>
          </p:nvSpPr>
          <p:spPr bwMode="auto">
            <a:xfrm>
              <a:off x="2511412" y="3619065"/>
              <a:ext cx="0" cy="17700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593725" y="5579938"/>
          <a:ext cx="810577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6223000" imgH="203200" progId="Equation.DSMT4">
                  <p:embed/>
                </p:oleObj>
              </mc:Choice>
              <mc:Fallback>
                <p:oleObj name="Equation" r:id="rId20" imgW="6223000" imgH="2032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579938"/>
                        <a:ext cx="8105775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215648"/>
              </p:ext>
            </p:extLst>
          </p:nvPr>
        </p:nvGraphicFramePr>
        <p:xfrm>
          <a:off x="1217373" y="2905427"/>
          <a:ext cx="675641" cy="452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2" imgW="685800" imgH="457200" progId="Equation.DSMT4">
                  <p:embed/>
                </p:oleObj>
              </mc:Choice>
              <mc:Fallback>
                <p:oleObj name="Equation" r:id="rId22" imgW="685800" imgH="4572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373" y="2905427"/>
                        <a:ext cx="675641" cy="452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E7ECE66-880F-0076-07A4-1D29AA6AEC56}"/>
              </a:ext>
            </a:extLst>
          </p:cNvPr>
          <p:cNvSpPr txBox="1"/>
          <p:nvPr/>
        </p:nvSpPr>
        <p:spPr>
          <a:xfrm>
            <a:off x="886457" y="4534765"/>
            <a:ext cx="131355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Normalized impedance plane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020EBE-19BF-63D7-DC57-08C8CB71475A}"/>
              </a:ext>
            </a:extLst>
          </p:cNvPr>
          <p:cNvSpPr txBox="1"/>
          <p:nvPr/>
        </p:nvSpPr>
        <p:spPr>
          <a:xfrm>
            <a:off x="7464570" y="4610591"/>
            <a:ext cx="1220831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Reflection coefficient plane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638" y="1"/>
            <a:ext cx="7772400" cy="64126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Squaring Transformation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2862470" y="685800"/>
          <a:ext cx="3249725" cy="598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447172" imgH="266584" progId="Equation.DSMT4">
                  <p:embed/>
                </p:oleObj>
              </mc:Choice>
              <mc:Fallback>
                <p:oleObj name="Equation" r:id="rId4" imgW="1447172" imgH="266584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470" y="685800"/>
                        <a:ext cx="3249725" cy="59830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6"/>
          <p:cNvGraphicFramePr>
            <a:graphicFrameLocks noChangeAspect="1"/>
          </p:cNvGraphicFramePr>
          <p:nvPr/>
        </p:nvGraphicFramePr>
        <p:xfrm>
          <a:off x="2116138" y="1901825"/>
          <a:ext cx="2349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139579" imgH="164957" progId="Equation.DSMT4">
                  <p:embed/>
                </p:oleObj>
              </mc:Choice>
              <mc:Fallback>
                <p:oleObj name="Equation" r:id="rId6" imgW="139579" imgH="164957" progId="Equation.DSMT4">
                  <p:embed/>
                  <p:pic>
                    <p:nvPicPr>
                      <p:cNvPr id="0" name="Picture 2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1901825"/>
                        <a:ext cx="23495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Freeform 34"/>
          <p:cNvSpPr>
            <a:spLocks/>
          </p:cNvSpPr>
          <p:nvPr/>
        </p:nvSpPr>
        <p:spPr bwMode="auto">
          <a:xfrm>
            <a:off x="2870200" y="2551113"/>
            <a:ext cx="2921000" cy="369887"/>
          </a:xfrm>
          <a:custGeom>
            <a:avLst/>
            <a:gdLst>
              <a:gd name="T0" fmla="*/ 0 w 1840"/>
              <a:gd name="T1" fmla="*/ 2147483647 h 233"/>
              <a:gd name="T2" fmla="*/ 2147483647 w 1840"/>
              <a:gd name="T3" fmla="*/ 2147483647 h 233"/>
              <a:gd name="T4" fmla="*/ 2147483647 w 1840"/>
              <a:gd name="T5" fmla="*/ 2147483647 h 233"/>
              <a:gd name="T6" fmla="*/ 2147483647 w 1840"/>
              <a:gd name="T7" fmla="*/ 2147483647 h 233"/>
              <a:gd name="T8" fmla="*/ 2147483647 w 1840"/>
              <a:gd name="T9" fmla="*/ 2147483647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0"/>
              <a:gd name="T16" fmla="*/ 0 h 233"/>
              <a:gd name="T17" fmla="*/ 1840 w 184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0" h="233">
                <a:moveTo>
                  <a:pt x="0" y="113"/>
                </a:moveTo>
                <a:cubicBezTo>
                  <a:pt x="65" y="100"/>
                  <a:pt x="239" y="49"/>
                  <a:pt x="400" y="33"/>
                </a:cubicBezTo>
                <a:cubicBezTo>
                  <a:pt x="561" y="17"/>
                  <a:pt x="765" y="0"/>
                  <a:pt x="968" y="17"/>
                </a:cubicBezTo>
                <a:cubicBezTo>
                  <a:pt x="1171" y="34"/>
                  <a:pt x="1471" y="101"/>
                  <a:pt x="1616" y="137"/>
                </a:cubicBezTo>
                <a:cubicBezTo>
                  <a:pt x="1761" y="173"/>
                  <a:pt x="1793" y="213"/>
                  <a:pt x="1840" y="233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Freeform 35"/>
          <p:cNvSpPr>
            <a:spLocks/>
          </p:cNvSpPr>
          <p:nvPr/>
        </p:nvSpPr>
        <p:spPr bwMode="auto">
          <a:xfrm rot="20902797" flipV="1">
            <a:off x="2420938" y="3871913"/>
            <a:ext cx="3216275" cy="369887"/>
          </a:xfrm>
          <a:custGeom>
            <a:avLst/>
            <a:gdLst>
              <a:gd name="T0" fmla="*/ 0 w 1840"/>
              <a:gd name="T1" fmla="*/ 2147483647 h 233"/>
              <a:gd name="T2" fmla="*/ 2147483647 w 1840"/>
              <a:gd name="T3" fmla="*/ 2147483647 h 233"/>
              <a:gd name="T4" fmla="*/ 2147483647 w 1840"/>
              <a:gd name="T5" fmla="*/ 2147483647 h 233"/>
              <a:gd name="T6" fmla="*/ 2147483647 w 1840"/>
              <a:gd name="T7" fmla="*/ 2147483647 h 233"/>
              <a:gd name="T8" fmla="*/ 2147483647 w 1840"/>
              <a:gd name="T9" fmla="*/ 2147483647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0"/>
              <a:gd name="T16" fmla="*/ 0 h 233"/>
              <a:gd name="T17" fmla="*/ 1840 w 184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0" h="233">
                <a:moveTo>
                  <a:pt x="0" y="113"/>
                </a:moveTo>
                <a:cubicBezTo>
                  <a:pt x="65" y="100"/>
                  <a:pt x="239" y="49"/>
                  <a:pt x="400" y="33"/>
                </a:cubicBezTo>
                <a:cubicBezTo>
                  <a:pt x="561" y="17"/>
                  <a:pt x="765" y="0"/>
                  <a:pt x="968" y="17"/>
                </a:cubicBezTo>
                <a:cubicBezTo>
                  <a:pt x="1171" y="34"/>
                  <a:pt x="1471" y="101"/>
                  <a:pt x="1616" y="137"/>
                </a:cubicBezTo>
                <a:cubicBezTo>
                  <a:pt x="1761" y="173"/>
                  <a:pt x="1793" y="213"/>
                  <a:pt x="1840" y="233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" name="Object 36"/>
          <p:cNvGraphicFramePr>
            <a:graphicFrameLocks noChangeAspect="1"/>
          </p:cNvGraphicFramePr>
          <p:nvPr/>
        </p:nvGraphicFramePr>
        <p:xfrm>
          <a:off x="609600" y="5194300"/>
          <a:ext cx="79486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5016240" imgH="660240" progId="Equation.DSMT4">
                  <p:embed/>
                </p:oleObj>
              </mc:Choice>
              <mc:Fallback>
                <p:oleObj name="Equation" r:id="rId8" imgW="5016240" imgH="66024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94300"/>
                        <a:ext cx="7948613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6044-7FB2-4C95-824E-430B13DF8D0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527418"/>
              </p:ext>
            </p:extLst>
          </p:nvPr>
        </p:nvGraphicFramePr>
        <p:xfrm>
          <a:off x="3736886" y="1524458"/>
          <a:ext cx="1215258" cy="37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812520" imgH="253800" progId="Equation.DSMT4">
                  <p:embed/>
                </p:oleObj>
              </mc:Choice>
              <mc:Fallback>
                <p:oleObj name="Equation" r:id="rId10" imgW="812520" imgH="253800" progId="Equation.DSMT4">
                  <p:embed/>
                  <p:pic>
                    <p:nvPicPr>
                      <p:cNvPr id="0" name="Picture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886" y="1524458"/>
                        <a:ext cx="1215258" cy="37965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03300" y="2053879"/>
            <a:ext cx="2860677" cy="2664169"/>
            <a:chOff x="1003300" y="2053879"/>
            <a:chExt cx="2860677" cy="2664169"/>
          </a:xfrm>
        </p:grpSpPr>
        <p:grpSp>
          <p:nvGrpSpPr>
            <p:cNvPr id="12314" name="Group 9"/>
            <p:cNvGrpSpPr>
              <a:grpSpLocks/>
            </p:cNvGrpSpPr>
            <p:nvPr/>
          </p:nvGrpSpPr>
          <p:grpSpPr bwMode="auto">
            <a:xfrm>
              <a:off x="1362075" y="2617787"/>
              <a:ext cx="1751014" cy="1741487"/>
              <a:chOff x="338" y="1825"/>
              <a:chExt cx="1103" cy="1097"/>
            </a:xfrm>
          </p:grpSpPr>
          <p:sp>
            <p:nvSpPr>
              <p:cNvPr id="12322" name="AutoShape 4"/>
              <p:cNvSpPr>
                <a:spLocks noChangeArrowheads="1"/>
              </p:cNvSpPr>
              <p:nvPr/>
            </p:nvSpPr>
            <p:spPr bwMode="auto">
              <a:xfrm rot="-8146578">
                <a:off x="338" y="1827"/>
                <a:ext cx="1095" cy="109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1189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907" y="10809"/>
                    </a:moveTo>
                    <a:cubicBezTo>
                      <a:pt x="10902" y="10865"/>
                      <a:pt x="10855" y="10907"/>
                      <a:pt x="10800" y="10908"/>
                    </a:cubicBezTo>
                    <a:cubicBezTo>
                      <a:pt x="10744" y="10908"/>
                      <a:pt x="10697" y="10865"/>
                      <a:pt x="10692" y="10809"/>
                    </a:cubicBezTo>
                    <a:lnTo>
                      <a:pt x="46" y="11795"/>
                    </a:lnTo>
                    <a:cubicBezTo>
                      <a:pt x="560" y="17350"/>
                      <a:pt x="5221" y="21600"/>
                      <a:pt x="10800" y="21600"/>
                    </a:cubicBezTo>
                    <a:cubicBezTo>
                      <a:pt x="16378" y="21599"/>
                      <a:pt x="21039" y="17350"/>
                      <a:pt x="21553" y="1179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AutoShape 5"/>
              <p:cNvSpPr>
                <a:spLocks noChangeArrowheads="1"/>
              </p:cNvSpPr>
              <p:nvPr/>
            </p:nvSpPr>
            <p:spPr bwMode="auto">
              <a:xfrm rot="-8275364" flipH="1" flipV="1">
                <a:off x="346" y="1825"/>
                <a:ext cx="1095" cy="109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1189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907" y="10809"/>
                    </a:moveTo>
                    <a:cubicBezTo>
                      <a:pt x="10902" y="10865"/>
                      <a:pt x="10855" y="10907"/>
                      <a:pt x="10800" y="10908"/>
                    </a:cubicBezTo>
                    <a:cubicBezTo>
                      <a:pt x="10744" y="10908"/>
                      <a:pt x="10697" y="10865"/>
                      <a:pt x="10692" y="10809"/>
                    </a:cubicBezTo>
                    <a:lnTo>
                      <a:pt x="46" y="11795"/>
                    </a:lnTo>
                    <a:cubicBezTo>
                      <a:pt x="560" y="17350"/>
                      <a:pt x="5221" y="21600"/>
                      <a:pt x="10800" y="21600"/>
                    </a:cubicBezTo>
                    <a:cubicBezTo>
                      <a:pt x="16378" y="21599"/>
                      <a:pt x="21039" y="17350"/>
                      <a:pt x="21553" y="1179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15" name="Line 12"/>
            <p:cNvSpPr>
              <a:spLocks noChangeShapeType="1"/>
            </p:cNvSpPr>
            <p:nvPr/>
          </p:nvSpPr>
          <p:spPr bwMode="auto">
            <a:xfrm>
              <a:off x="1003300" y="3479799"/>
              <a:ext cx="2451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3"/>
            <p:cNvSpPr>
              <a:spLocks noChangeShapeType="1"/>
            </p:cNvSpPr>
            <p:nvPr/>
          </p:nvSpPr>
          <p:spPr bwMode="auto">
            <a:xfrm rot="16200000">
              <a:off x="1016001" y="3492499"/>
              <a:ext cx="24510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7784894"/>
                </p:ext>
              </p:extLst>
            </p:nvPr>
          </p:nvGraphicFramePr>
          <p:xfrm>
            <a:off x="3602039" y="3360737"/>
            <a:ext cx="261938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2039" y="3360737"/>
                          <a:ext cx="261938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7" name="Line 17"/>
            <p:cNvSpPr>
              <a:spLocks noChangeShapeType="1"/>
            </p:cNvSpPr>
            <p:nvPr/>
          </p:nvSpPr>
          <p:spPr bwMode="auto">
            <a:xfrm flipV="1">
              <a:off x="2238376" y="2921000"/>
              <a:ext cx="187325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18"/>
            <p:cNvSpPr>
              <a:spLocks noChangeShapeType="1"/>
            </p:cNvSpPr>
            <p:nvPr/>
          </p:nvSpPr>
          <p:spPr bwMode="auto">
            <a:xfrm flipH="1">
              <a:off x="2041526" y="3489324"/>
              <a:ext cx="193675" cy="536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Oval 19"/>
            <p:cNvSpPr>
              <a:spLocks noChangeArrowheads="1"/>
            </p:cNvSpPr>
            <p:nvPr/>
          </p:nvSpPr>
          <p:spPr bwMode="auto">
            <a:xfrm>
              <a:off x="2384426" y="2867025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Oval 20"/>
            <p:cNvSpPr>
              <a:spLocks noChangeArrowheads="1"/>
            </p:cNvSpPr>
            <p:nvPr/>
          </p:nvSpPr>
          <p:spPr bwMode="auto">
            <a:xfrm>
              <a:off x="1982788" y="3984624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3627024"/>
                </p:ext>
              </p:extLst>
            </p:nvPr>
          </p:nvGraphicFramePr>
          <p:xfrm>
            <a:off x="1261085" y="2114204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1085" y="2114204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1" name="Oval 27"/>
            <p:cNvSpPr>
              <a:spLocks noChangeArrowheads="1"/>
            </p:cNvSpPr>
            <p:nvPr/>
          </p:nvSpPr>
          <p:spPr bwMode="auto">
            <a:xfrm>
              <a:off x="1169010" y="2053879"/>
              <a:ext cx="444500" cy="4445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9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8649808"/>
                </p:ext>
              </p:extLst>
            </p:nvPr>
          </p:nvGraphicFramePr>
          <p:xfrm>
            <a:off x="2438401" y="2803525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1" y="2803525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0217454"/>
                </p:ext>
              </p:extLst>
            </p:nvPr>
          </p:nvGraphicFramePr>
          <p:xfrm>
            <a:off x="1570369" y="3726832"/>
            <a:ext cx="48736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Equation" r:id="rId18" imgW="202936" imgH="126835" progId="Equation.DSMT4">
                    <p:embed/>
                  </p:oleObj>
                </mc:Choice>
                <mc:Fallback>
                  <p:oleObj name="Equation" r:id="rId18" imgW="202936" imgH="126835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0369" y="3726832"/>
                          <a:ext cx="487363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0335973"/>
                </p:ext>
              </p:extLst>
            </p:nvPr>
          </p:nvGraphicFramePr>
          <p:xfrm>
            <a:off x="3011488" y="3973513"/>
            <a:ext cx="288925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0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488" y="3973513"/>
                          <a:ext cx="288925" cy="306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Connector 4"/>
            <p:cNvCxnSpPr/>
            <p:nvPr/>
          </p:nvCxnSpPr>
          <p:spPr bwMode="auto">
            <a:xfrm>
              <a:off x="1355075" y="2655065"/>
              <a:ext cx="1828800" cy="17186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BFFEE16-991C-1780-FD05-EC6C39C881FF}"/>
              </a:ext>
            </a:extLst>
          </p:cNvPr>
          <p:cNvGrpSpPr/>
          <p:nvPr/>
        </p:nvGrpSpPr>
        <p:grpSpPr>
          <a:xfrm>
            <a:off x="5524511" y="1923992"/>
            <a:ext cx="2805118" cy="2779717"/>
            <a:chOff x="5524511" y="1923992"/>
            <a:chExt cx="2805118" cy="2779717"/>
          </a:xfrm>
        </p:grpSpPr>
        <p:grpSp>
          <p:nvGrpSpPr>
            <p:cNvPr id="12306" name="Group 8"/>
            <p:cNvGrpSpPr>
              <a:grpSpLocks/>
            </p:cNvGrpSpPr>
            <p:nvPr/>
          </p:nvGrpSpPr>
          <p:grpSpPr bwMode="auto">
            <a:xfrm>
              <a:off x="5781683" y="2568518"/>
              <a:ext cx="1808166" cy="1773240"/>
              <a:chOff x="1906" y="2419"/>
              <a:chExt cx="1139" cy="1117"/>
            </a:xfrm>
          </p:grpSpPr>
          <p:sp>
            <p:nvSpPr>
              <p:cNvPr id="12312" name="AutoShape 6"/>
              <p:cNvSpPr>
                <a:spLocks noChangeArrowheads="1"/>
              </p:cNvSpPr>
              <p:nvPr/>
            </p:nvSpPr>
            <p:spPr bwMode="auto">
              <a:xfrm rot="10800000" flipH="1" flipV="1">
                <a:off x="1906" y="2441"/>
                <a:ext cx="1095" cy="109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24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744" y="11340"/>
                    </a:moveTo>
                    <a:cubicBezTo>
                      <a:pt x="10467" y="11311"/>
                      <a:pt x="10257" y="11078"/>
                      <a:pt x="10257" y="10800"/>
                    </a:cubicBezTo>
                    <a:cubicBezTo>
                      <a:pt x="10257" y="10500"/>
                      <a:pt x="10500" y="10257"/>
                      <a:pt x="10800" y="10257"/>
                    </a:cubicBezTo>
                    <a:cubicBezTo>
                      <a:pt x="11099" y="10257"/>
                      <a:pt x="11343" y="10500"/>
                      <a:pt x="11343" y="10800"/>
                    </a:cubicBezTo>
                    <a:cubicBezTo>
                      <a:pt x="11343" y="11078"/>
                      <a:pt x="11132" y="11311"/>
                      <a:pt x="10855" y="11340"/>
                    </a:cubicBezTo>
                    <a:lnTo>
                      <a:pt x="11911" y="21542"/>
                    </a:lnTo>
                    <a:cubicBezTo>
                      <a:pt x="17416" y="20972"/>
                      <a:pt x="21600" y="1633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334"/>
                      <a:pt x="4183" y="20972"/>
                      <a:pt x="9688" y="21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AutoShape 7"/>
              <p:cNvSpPr>
                <a:spLocks noChangeArrowheads="1"/>
              </p:cNvSpPr>
              <p:nvPr/>
            </p:nvSpPr>
            <p:spPr bwMode="auto">
              <a:xfrm rot="10800000">
                <a:off x="1950" y="2419"/>
                <a:ext cx="1095" cy="109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0652 w 21600"/>
                  <a:gd name="T13" fmla="*/ 0 h 21600"/>
                  <a:gd name="T14" fmla="*/ 10948 w 21600"/>
                  <a:gd name="T15" fmla="*/ 1041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46" y="10410"/>
                    </a:moveTo>
                    <a:cubicBezTo>
                      <a:pt x="11043" y="10434"/>
                      <a:pt x="11192" y="10601"/>
                      <a:pt x="11192" y="10800"/>
                    </a:cubicBezTo>
                    <a:cubicBezTo>
                      <a:pt x="11192" y="11016"/>
                      <a:pt x="11016" y="11192"/>
                      <a:pt x="10800" y="11192"/>
                    </a:cubicBezTo>
                    <a:cubicBezTo>
                      <a:pt x="10583" y="11192"/>
                      <a:pt x="10408" y="11016"/>
                      <a:pt x="10408" y="10800"/>
                    </a:cubicBezTo>
                    <a:cubicBezTo>
                      <a:pt x="10407" y="10601"/>
                      <a:pt x="10556" y="10434"/>
                      <a:pt x="10753" y="10410"/>
                    </a:cubicBezTo>
                    <a:lnTo>
                      <a:pt x="9507" y="77"/>
                    </a:lnTo>
                    <a:cubicBezTo>
                      <a:pt x="4082" y="731"/>
                      <a:pt x="-1" y="5335"/>
                      <a:pt x="0" y="10800"/>
                    </a:cubicBezTo>
                    <a:cubicBezTo>
                      <a:pt x="0" y="16764"/>
                      <a:pt x="4835" y="21600"/>
                      <a:pt x="10800" y="21600"/>
                    </a:cubicBezTo>
                    <a:cubicBezTo>
                      <a:pt x="16764" y="21600"/>
                      <a:pt x="21600" y="16764"/>
                      <a:pt x="21600" y="10800"/>
                    </a:cubicBezTo>
                    <a:cubicBezTo>
                      <a:pt x="21600" y="5335"/>
                      <a:pt x="17517" y="731"/>
                      <a:pt x="12092" y="77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Oval 21"/>
            <p:cNvSpPr>
              <a:spLocks noChangeArrowheads="1"/>
            </p:cNvSpPr>
            <p:nvPr/>
          </p:nvSpPr>
          <p:spPr bwMode="auto">
            <a:xfrm>
              <a:off x="6143637" y="3132081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22"/>
            <p:cNvSpPr>
              <a:spLocks noChangeShapeType="1"/>
            </p:cNvSpPr>
            <p:nvPr/>
          </p:nvSpPr>
          <p:spPr bwMode="auto">
            <a:xfrm flipH="1" flipV="1">
              <a:off x="6184912" y="3173357"/>
              <a:ext cx="571501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3"/>
            <p:cNvSpPr>
              <a:spLocks noChangeShapeType="1"/>
            </p:cNvSpPr>
            <p:nvPr/>
          </p:nvSpPr>
          <p:spPr bwMode="auto">
            <a:xfrm>
              <a:off x="5524511" y="3427357"/>
              <a:ext cx="24511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4"/>
            <p:cNvSpPr>
              <a:spLocks noChangeShapeType="1"/>
            </p:cNvSpPr>
            <p:nvPr/>
          </p:nvSpPr>
          <p:spPr bwMode="auto">
            <a:xfrm rot="16200000">
              <a:off x="5488802" y="3478157"/>
              <a:ext cx="245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2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0937474"/>
                </p:ext>
              </p:extLst>
            </p:nvPr>
          </p:nvGraphicFramePr>
          <p:xfrm>
            <a:off x="7362840" y="2230380"/>
            <a:ext cx="369888" cy="3429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1" name="Equation" r:id="rId22" imgW="177492" imgH="164814" progId="Equation.DSMT4">
                    <p:embed/>
                  </p:oleObj>
                </mc:Choice>
                <mc:Fallback>
                  <p:oleObj name="Equation" r:id="rId22" imgW="177492" imgH="164814" progId="Equation.DSMT4">
                    <p:embed/>
                    <p:pic>
                      <p:nvPicPr>
                        <p:cNvPr id="0" name="Picture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2840" y="2230380"/>
                          <a:ext cx="369888" cy="3429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1" name="Oval 28"/>
            <p:cNvSpPr>
              <a:spLocks noChangeArrowheads="1"/>
            </p:cNvSpPr>
            <p:nvPr/>
          </p:nvSpPr>
          <p:spPr bwMode="auto">
            <a:xfrm>
              <a:off x="7340615" y="2131955"/>
              <a:ext cx="444501" cy="4445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3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8217678"/>
                </p:ext>
              </p:extLst>
            </p:nvPr>
          </p:nvGraphicFramePr>
          <p:xfrm>
            <a:off x="8067691" y="3305119"/>
            <a:ext cx="261938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2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2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7691" y="3305119"/>
                          <a:ext cx="261938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9960544"/>
                </p:ext>
              </p:extLst>
            </p:nvPr>
          </p:nvGraphicFramePr>
          <p:xfrm>
            <a:off x="6635763" y="1923992"/>
            <a:ext cx="2349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3" name="Equation" r:id="rId26" imgW="114201" imgH="139579" progId="Equation.DSMT4">
                    <p:embed/>
                  </p:oleObj>
                </mc:Choice>
                <mc:Fallback>
                  <p:oleObj name="Equation" r:id="rId26" imgW="114201" imgH="139579" progId="Equation.DSMT4">
                    <p:embed/>
                    <p:pic>
                      <p:nvPicPr>
                        <p:cNvPr id="0" name="Picture 2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5763" y="1923992"/>
                          <a:ext cx="2349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5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5783535"/>
                </p:ext>
              </p:extLst>
            </p:nvPr>
          </p:nvGraphicFramePr>
          <p:xfrm>
            <a:off x="6116650" y="2825693"/>
            <a:ext cx="365126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Equation" r:id="rId28" imgW="152334" imgH="139639" progId="Equation.DSMT4">
                    <p:embed/>
                  </p:oleObj>
                </mc:Choice>
                <mc:Fallback>
                  <p:oleObj name="Equation" r:id="rId28" imgW="152334" imgH="139639" progId="Equation.DSMT4">
                    <p:embed/>
                    <p:pic>
                      <p:nvPicPr>
                        <p:cNvPr id="0" name="Picture 2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6650" y="2825693"/>
                          <a:ext cx="365126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0"/>
            <a:ext cx="7772400" cy="1120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Another Representation of the Squaring Transformation</a:t>
            </a:r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2981634" y="1232394"/>
          <a:ext cx="29225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447172" imgH="266584" progId="Equation.DSMT4">
                  <p:embed/>
                </p:oleObj>
              </mc:Choice>
              <mc:Fallback>
                <p:oleObj name="Equation" r:id="rId4" imgW="1447172" imgH="266584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634" y="1232394"/>
                        <a:ext cx="2922587" cy="538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0" name="Group 134"/>
          <p:cNvGrpSpPr>
            <a:grpSpLocks/>
          </p:cNvGrpSpPr>
          <p:nvPr/>
        </p:nvGrpSpPr>
        <p:grpSpPr bwMode="auto">
          <a:xfrm>
            <a:off x="1136650" y="1976438"/>
            <a:ext cx="4240213" cy="3640138"/>
            <a:chOff x="716" y="1245"/>
            <a:chExt cx="2671" cy="2293"/>
          </a:xfrm>
        </p:grpSpPr>
        <p:sp>
          <p:nvSpPr>
            <p:cNvPr id="13345" name="Line 10"/>
            <p:cNvSpPr>
              <a:spLocks noChangeShapeType="1"/>
            </p:cNvSpPr>
            <p:nvPr/>
          </p:nvSpPr>
          <p:spPr bwMode="auto">
            <a:xfrm>
              <a:off x="1006" y="2494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11"/>
            <p:cNvSpPr>
              <a:spLocks noChangeShapeType="1"/>
            </p:cNvSpPr>
            <p:nvPr/>
          </p:nvSpPr>
          <p:spPr bwMode="auto">
            <a:xfrm rot="-5400000">
              <a:off x="1029" y="2493"/>
              <a:ext cx="20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7" name="Object 12"/>
            <p:cNvGraphicFramePr>
              <a:graphicFrameLocks noChangeAspect="1"/>
            </p:cNvGraphicFramePr>
            <p:nvPr/>
          </p:nvGraphicFramePr>
          <p:xfrm>
            <a:off x="3247" y="2432"/>
            <a:ext cx="140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7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7" y="2432"/>
                          <a:ext cx="140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34"/>
            <p:cNvGraphicFramePr>
              <a:graphicFrameLocks noChangeAspect="1"/>
            </p:cNvGraphicFramePr>
            <p:nvPr/>
          </p:nvGraphicFramePr>
          <p:xfrm>
            <a:off x="1982" y="1245"/>
            <a:ext cx="15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8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" y="1245"/>
                          <a:ext cx="154" cy="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47" name="Oval 56"/>
            <p:cNvSpPr>
              <a:spLocks noChangeArrowheads="1"/>
            </p:cNvSpPr>
            <p:nvPr/>
          </p:nvSpPr>
          <p:spPr bwMode="auto">
            <a:xfrm>
              <a:off x="1232" y="1676"/>
              <a:ext cx="1632" cy="163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48" name="Group 78"/>
            <p:cNvGrpSpPr>
              <a:grpSpLocks/>
            </p:cNvGrpSpPr>
            <p:nvPr/>
          </p:nvGrpSpPr>
          <p:grpSpPr bwMode="auto">
            <a:xfrm>
              <a:off x="2324" y="2450"/>
              <a:ext cx="540" cy="96"/>
              <a:chOff x="2742" y="2148"/>
              <a:chExt cx="192" cy="102"/>
            </a:xfrm>
          </p:grpSpPr>
          <p:sp>
            <p:nvSpPr>
              <p:cNvPr id="13383" name="Line 79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Line 80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Line 81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49" name="Group 82"/>
            <p:cNvGrpSpPr>
              <a:grpSpLocks/>
            </p:cNvGrpSpPr>
            <p:nvPr/>
          </p:nvGrpSpPr>
          <p:grpSpPr bwMode="auto">
            <a:xfrm>
              <a:off x="1232" y="2450"/>
              <a:ext cx="540" cy="96"/>
              <a:chOff x="2742" y="2148"/>
              <a:chExt cx="192" cy="102"/>
            </a:xfrm>
          </p:grpSpPr>
          <p:sp>
            <p:nvSpPr>
              <p:cNvPr id="13380" name="Line 83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84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Line 85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50" name="Group 86"/>
            <p:cNvGrpSpPr>
              <a:grpSpLocks/>
            </p:cNvGrpSpPr>
            <p:nvPr/>
          </p:nvGrpSpPr>
          <p:grpSpPr bwMode="auto">
            <a:xfrm rot="5400000">
              <a:off x="1778" y="1898"/>
              <a:ext cx="540" cy="96"/>
              <a:chOff x="2742" y="2148"/>
              <a:chExt cx="192" cy="102"/>
            </a:xfrm>
          </p:grpSpPr>
          <p:sp>
            <p:nvSpPr>
              <p:cNvPr id="13377" name="Line 87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Line 88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Line 89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51" name="Group 90"/>
            <p:cNvGrpSpPr>
              <a:grpSpLocks/>
            </p:cNvGrpSpPr>
            <p:nvPr/>
          </p:nvGrpSpPr>
          <p:grpSpPr bwMode="auto">
            <a:xfrm rot="5400000">
              <a:off x="1778" y="2990"/>
              <a:ext cx="540" cy="96"/>
              <a:chOff x="2742" y="2148"/>
              <a:chExt cx="192" cy="102"/>
            </a:xfrm>
          </p:grpSpPr>
          <p:sp>
            <p:nvSpPr>
              <p:cNvPr id="13374" name="Line 91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5" name="Line 92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Line 93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52" name="Text Box 94"/>
            <p:cNvSpPr txBox="1">
              <a:spLocks noChangeArrowheads="1"/>
            </p:cNvSpPr>
            <p:nvPr/>
          </p:nvSpPr>
          <p:spPr bwMode="auto">
            <a:xfrm>
              <a:off x="2282" y="2498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53" name="Text Box 95"/>
            <p:cNvSpPr txBox="1">
              <a:spLocks noChangeArrowheads="1"/>
            </p:cNvSpPr>
            <p:nvPr/>
          </p:nvSpPr>
          <p:spPr bwMode="auto">
            <a:xfrm>
              <a:off x="2534" y="250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54" name="Text Box 96"/>
            <p:cNvSpPr txBox="1">
              <a:spLocks noChangeArrowheads="1"/>
            </p:cNvSpPr>
            <p:nvPr/>
          </p:nvSpPr>
          <p:spPr bwMode="auto">
            <a:xfrm>
              <a:off x="2810" y="250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355" name="Text Box 97"/>
            <p:cNvSpPr txBox="1">
              <a:spLocks noChangeArrowheads="1"/>
            </p:cNvSpPr>
            <p:nvPr/>
          </p:nvSpPr>
          <p:spPr bwMode="auto">
            <a:xfrm>
              <a:off x="1892" y="152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356" name="Text Box 98"/>
            <p:cNvSpPr txBox="1">
              <a:spLocks noChangeArrowheads="1"/>
            </p:cNvSpPr>
            <p:nvPr/>
          </p:nvSpPr>
          <p:spPr bwMode="auto">
            <a:xfrm>
              <a:off x="1898" y="178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57" name="Text Box 99"/>
            <p:cNvSpPr txBox="1">
              <a:spLocks noChangeArrowheads="1"/>
            </p:cNvSpPr>
            <p:nvPr/>
          </p:nvSpPr>
          <p:spPr bwMode="auto">
            <a:xfrm>
              <a:off x="1892" y="205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58" name="Text Box 100"/>
            <p:cNvSpPr txBox="1">
              <a:spLocks noChangeArrowheads="1"/>
            </p:cNvSpPr>
            <p:nvPr/>
          </p:nvSpPr>
          <p:spPr bwMode="auto">
            <a:xfrm>
              <a:off x="2216" y="1592"/>
              <a:ext cx="192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3359" name="Oval 101"/>
            <p:cNvSpPr>
              <a:spLocks noChangeArrowheads="1"/>
            </p:cNvSpPr>
            <p:nvPr/>
          </p:nvSpPr>
          <p:spPr bwMode="auto">
            <a:xfrm>
              <a:off x="1496" y="1940"/>
              <a:ext cx="1098" cy="109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Oval 102"/>
            <p:cNvSpPr>
              <a:spLocks noChangeArrowheads="1"/>
            </p:cNvSpPr>
            <p:nvPr/>
          </p:nvSpPr>
          <p:spPr bwMode="auto">
            <a:xfrm>
              <a:off x="1772" y="2216"/>
              <a:ext cx="552" cy="55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Text Box 103"/>
            <p:cNvSpPr txBox="1">
              <a:spLocks noChangeArrowheads="1"/>
            </p:cNvSpPr>
            <p:nvPr/>
          </p:nvSpPr>
          <p:spPr bwMode="auto">
            <a:xfrm>
              <a:off x="2132" y="1868"/>
              <a:ext cx="192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62" name="Text Box 104"/>
            <p:cNvSpPr txBox="1">
              <a:spLocks noChangeArrowheads="1"/>
            </p:cNvSpPr>
            <p:nvPr/>
          </p:nvSpPr>
          <p:spPr bwMode="auto">
            <a:xfrm>
              <a:off x="2072" y="2132"/>
              <a:ext cx="156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63" name="Line 105"/>
            <p:cNvSpPr>
              <a:spLocks noChangeShapeType="1"/>
            </p:cNvSpPr>
            <p:nvPr/>
          </p:nvSpPr>
          <p:spPr bwMode="auto">
            <a:xfrm flipV="1">
              <a:off x="1196" y="1664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Line 106"/>
            <p:cNvSpPr>
              <a:spLocks noChangeShapeType="1"/>
            </p:cNvSpPr>
            <p:nvPr/>
          </p:nvSpPr>
          <p:spPr bwMode="auto">
            <a:xfrm flipH="1" flipV="1">
              <a:off x="1202" y="1664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Text Box 107"/>
            <p:cNvSpPr txBox="1">
              <a:spLocks noChangeArrowheads="1"/>
            </p:cNvSpPr>
            <p:nvPr/>
          </p:nvSpPr>
          <p:spPr bwMode="auto">
            <a:xfrm>
              <a:off x="2888" y="1508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90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66" name="Text Box 108"/>
            <p:cNvSpPr txBox="1">
              <a:spLocks noChangeArrowheads="1"/>
            </p:cNvSpPr>
            <p:nvPr/>
          </p:nvSpPr>
          <p:spPr bwMode="auto">
            <a:xfrm>
              <a:off x="1694" y="1334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180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67" name="Text Box 109"/>
            <p:cNvSpPr txBox="1">
              <a:spLocks noChangeArrowheads="1"/>
            </p:cNvSpPr>
            <p:nvPr/>
          </p:nvSpPr>
          <p:spPr bwMode="auto">
            <a:xfrm>
              <a:off x="1196" y="1526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270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68" name="Text Box 110"/>
            <p:cNvSpPr txBox="1">
              <a:spLocks noChangeArrowheads="1"/>
            </p:cNvSpPr>
            <p:nvPr/>
          </p:nvSpPr>
          <p:spPr bwMode="auto">
            <a:xfrm>
              <a:off x="746" y="2300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360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69" name="Text Box 111"/>
            <p:cNvSpPr txBox="1">
              <a:spLocks noChangeArrowheads="1"/>
            </p:cNvSpPr>
            <p:nvPr/>
          </p:nvSpPr>
          <p:spPr bwMode="auto">
            <a:xfrm>
              <a:off x="2024" y="3326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-180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70" name="Text Box 113"/>
            <p:cNvSpPr txBox="1">
              <a:spLocks noChangeArrowheads="1"/>
            </p:cNvSpPr>
            <p:nvPr/>
          </p:nvSpPr>
          <p:spPr bwMode="auto">
            <a:xfrm>
              <a:off x="1154" y="3296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-270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71" name="Text Box 114"/>
            <p:cNvSpPr txBox="1">
              <a:spLocks noChangeArrowheads="1"/>
            </p:cNvSpPr>
            <p:nvPr/>
          </p:nvSpPr>
          <p:spPr bwMode="auto">
            <a:xfrm>
              <a:off x="716" y="2474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-360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72" name="Text Box 115"/>
            <p:cNvSpPr txBox="1">
              <a:spLocks noChangeArrowheads="1"/>
            </p:cNvSpPr>
            <p:nvPr/>
          </p:nvSpPr>
          <p:spPr bwMode="auto">
            <a:xfrm>
              <a:off x="3020" y="2480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3373" name="Text Box 133"/>
            <p:cNvSpPr txBox="1">
              <a:spLocks noChangeArrowheads="1"/>
            </p:cNvSpPr>
            <p:nvPr/>
          </p:nvSpPr>
          <p:spPr bwMode="auto">
            <a:xfrm>
              <a:off x="2876" y="3254"/>
              <a:ext cx="3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-90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3321" name="Group 146"/>
          <p:cNvGrpSpPr>
            <a:grpSpLocks/>
          </p:cNvGrpSpPr>
          <p:nvPr/>
        </p:nvGrpSpPr>
        <p:grpSpPr bwMode="auto">
          <a:xfrm>
            <a:off x="6426203" y="1765300"/>
            <a:ext cx="2690814" cy="3327399"/>
            <a:chOff x="4048" y="1112"/>
            <a:chExt cx="1695" cy="2096"/>
          </a:xfrm>
        </p:grpSpPr>
        <p:sp>
          <p:nvSpPr>
            <p:cNvPr id="13324" name="Freeform 142"/>
            <p:cNvSpPr>
              <a:spLocks/>
            </p:cNvSpPr>
            <p:nvPr/>
          </p:nvSpPr>
          <p:spPr bwMode="auto">
            <a:xfrm>
              <a:off x="4542" y="1508"/>
              <a:ext cx="30" cy="442"/>
            </a:xfrm>
            <a:custGeom>
              <a:avLst/>
              <a:gdLst>
                <a:gd name="T0" fmla="*/ 30 w 30"/>
                <a:gd name="T1" fmla="*/ 442 h 442"/>
                <a:gd name="T2" fmla="*/ 16 w 30"/>
                <a:gd name="T3" fmla="*/ 234 h 442"/>
                <a:gd name="T4" fmla="*/ 0 w 30"/>
                <a:gd name="T5" fmla="*/ 0 h 442"/>
                <a:gd name="T6" fmla="*/ 0 60000 65536"/>
                <a:gd name="T7" fmla="*/ 0 60000 65536"/>
                <a:gd name="T8" fmla="*/ 0 60000 65536"/>
                <a:gd name="T9" fmla="*/ 0 w 30"/>
                <a:gd name="T10" fmla="*/ 0 h 442"/>
                <a:gd name="T11" fmla="*/ 30 w 30"/>
                <a:gd name="T12" fmla="*/ 442 h 4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" h="442">
                  <a:moveTo>
                    <a:pt x="30" y="442"/>
                  </a:moveTo>
                  <a:cubicBezTo>
                    <a:pt x="28" y="407"/>
                    <a:pt x="21" y="308"/>
                    <a:pt x="16" y="234"/>
                  </a:cubicBezTo>
                  <a:cubicBezTo>
                    <a:pt x="11" y="160"/>
                    <a:pt x="3" y="49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40"/>
            <p:cNvSpPr>
              <a:spLocks/>
            </p:cNvSpPr>
            <p:nvPr/>
          </p:nvSpPr>
          <p:spPr bwMode="auto">
            <a:xfrm>
              <a:off x="4866" y="1530"/>
              <a:ext cx="59" cy="408"/>
            </a:xfrm>
            <a:custGeom>
              <a:avLst/>
              <a:gdLst>
                <a:gd name="T0" fmla="*/ 0 w 60"/>
                <a:gd name="T1" fmla="*/ 380 h 412"/>
                <a:gd name="T2" fmla="*/ 30 w 60"/>
                <a:gd name="T3" fmla="*/ 202 h 412"/>
                <a:gd name="T4" fmla="*/ 52 w 60"/>
                <a:gd name="T5" fmla="*/ 0 h 412"/>
                <a:gd name="T6" fmla="*/ 0 60000 65536"/>
                <a:gd name="T7" fmla="*/ 0 60000 65536"/>
                <a:gd name="T8" fmla="*/ 0 60000 65536"/>
                <a:gd name="T9" fmla="*/ 0 w 60"/>
                <a:gd name="T10" fmla="*/ 0 h 412"/>
                <a:gd name="T11" fmla="*/ 60 w 60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412">
                  <a:moveTo>
                    <a:pt x="0" y="412"/>
                  </a:moveTo>
                  <a:cubicBezTo>
                    <a:pt x="5" y="380"/>
                    <a:pt x="20" y="287"/>
                    <a:pt x="30" y="218"/>
                  </a:cubicBezTo>
                  <a:cubicBezTo>
                    <a:pt x="40" y="149"/>
                    <a:pt x="54" y="45"/>
                    <a:pt x="6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39"/>
            <p:cNvSpPr>
              <a:spLocks/>
            </p:cNvSpPr>
            <p:nvPr/>
          </p:nvSpPr>
          <p:spPr bwMode="auto">
            <a:xfrm>
              <a:off x="4219" y="1634"/>
              <a:ext cx="41" cy="218"/>
            </a:xfrm>
            <a:custGeom>
              <a:avLst/>
              <a:gdLst>
                <a:gd name="T0" fmla="*/ 58 w 39"/>
                <a:gd name="T1" fmla="*/ 150 h 230"/>
                <a:gd name="T2" fmla="*/ 0 w 39"/>
                <a:gd name="T3" fmla="*/ 0 h 230"/>
                <a:gd name="T4" fmla="*/ 0 60000 65536"/>
                <a:gd name="T5" fmla="*/ 0 60000 65536"/>
                <a:gd name="T6" fmla="*/ 0 w 39"/>
                <a:gd name="T7" fmla="*/ 0 h 230"/>
                <a:gd name="T8" fmla="*/ 39 w 39"/>
                <a:gd name="T9" fmla="*/ 230 h 2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" h="230">
                  <a:moveTo>
                    <a:pt x="39" y="230"/>
                  </a:moveTo>
                  <a:cubicBezTo>
                    <a:pt x="33" y="192"/>
                    <a:pt x="8" y="48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18"/>
            <p:cNvSpPr>
              <a:spLocks noChangeShapeType="1"/>
            </p:cNvSpPr>
            <p:nvPr/>
          </p:nvSpPr>
          <p:spPr bwMode="auto">
            <a:xfrm flipV="1">
              <a:off x="5134" y="1980"/>
              <a:ext cx="100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17"/>
            <p:cNvSpPr>
              <a:spLocks noChangeShapeType="1"/>
            </p:cNvSpPr>
            <p:nvPr/>
          </p:nvSpPr>
          <p:spPr bwMode="auto">
            <a:xfrm>
              <a:off x="4936" y="2666"/>
              <a:ext cx="512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Arc 124"/>
            <p:cNvSpPr>
              <a:spLocks/>
            </p:cNvSpPr>
            <p:nvPr/>
          </p:nvSpPr>
          <p:spPr bwMode="auto">
            <a:xfrm>
              <a:off x="4369" y="1864"/>
              <a:ext cx="610" cy="180"/>
            </a:xfrm>
            <a:custGeom>
              <a:avLst/>
              <a:gdLst>
                <a:gd name="T0" fmla="*/ 0 w 28903"/>
                <a:gd name="T1" fmla="*/ 0 h 21600"/>
                <a:gd name="T2" fmla="*/ 0 w 28903"/>
                <a:gd name="T3" fmla="*/ 0 h 21600"/>
                <a:gd name="T4" fmla="*/ 0 w 28903"/>
                <a:gd name="T5" fmla="*/ 0 h 21600"/>
                <a:gd name="T6" fmla="*/ 0 60000 65536"/>
                <a:gd name="T7" fmla="*/ 0 60000 65536"/>
                <a:gd name="T8" fmla="*/ 0 60000 65536"/>
                <a:gd name="T9" fmla="*/ 0 w 28903"/>
                <a:gd name="T10" fmla="*/ 0 h 21600"/>
                <a:gd name="T11" fmla="*/ 28903 w 289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03" h="21600" fill="none" extrusionOk="0">
                  <a:moveTo>
                    <a:pt x="0" y="5170"/>
                  </a:moveTo>
                  <a:cubicBezTo>
                    <a:pt x="3909" y="1833"/>
                    <a:pt x="8881" y="-1"/>
                    <a:pt x="14022" y="0"/>
                  </a:cubicBezTo>
                  <a:cubicBezTo>
                    <a:pt x="19560" y="0"/>
                    <a:pt x="24888" y="2127"/>
                    <a:pt x="28903" y="5943"/>
                  </a:cubicBezTo>
                </a:path>
                <a:path w="28903" h="21600" stroke="0" extrusionOk="0">
                  <a:moveTo>
                    <a:pt x="0" y="5170"/>
                  </a:moveTo>
                  <a:cubicBezTo>
                    <a:pt x="3909" y="1833"/>
                    <a:pt x="8881" y="-1"/>
                    <a:pt x="14022" y="0"/>
                  </a:cubicBezTo>
                  <a:cubicBezTo>
                    <a:pt x="19560" y="0"/>
                    <a:pt x="24888" y="2127"/>
                    <a:pt x="28903" y="5943"/>
                  </a:cubicBezTo>
                  <a:lnTo>
                    <a:pt x="14022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127"/>
            <p:cNvSpPr>
              <a:spLocks noChangeShapeType="1"/>
            </p:cNvSpPr>
            <p:nvPr/>
          </p:nvSpPr>
          <p:spPr bwMode="auto">
            <a:xfrm>
              <a:off x="4048" y="2392"/>
              <a:ext cx="296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20"/>
            <p:cNvSpPr>
              <a:spLocks/>
            </p:cNvSpPr>
            <p:nvPr/>
          </p:nvSpPr>
          <p:spPr bwMode="auto">
            <a:xfrm>
              <a:off x="4176" y="1720"/>
              <a:ext cx="1000" cy="1075"/>
            </a:xfrm>
            <a:custGeom>
              <a:avLst/>
              <a:gdLst>
                <a:gd name="T0" fmla="*/ 0 w 1000"/>
                <a:gd name="T1" fmla="*/ 16 h 1075"/>
                <a:gd name="T2" fmla="*/ 72 w 1000"/>
                <a:gd name="T3" fmla="*/ 440 h 1075"/>
                <a:gd name="T4" fmla="*/ 200 w 1000"/>
                <a:gd name="T5" fmla="*/ 840 h 1075"/>
                <a:gd name="T6" fmla="*/ 324 w 1000"/>
                <a:gd name="T7" fmla="*/ 1002 h 1075"/>
                <a:gd name="T8" fmla="*/ 428 w 1000"/>
                <a:gd name="T9" fmla="*/ 1062 h 1075"/>
                <a:gd name="T10" fmla="*/ 576 w 1000"/>
                <a:gd name="T11" fmla="*/ 1062 h 1075"/>
                <a:gd name="T12" fmla="*/ 720 w 1000"/>
                <a:gd name="T13" fmla="*/ 984 h 1075"/>
                <a:gd name="T14" fmla="*/ 848 w 1000"/>
                <a:gd name="T15" fmla="*/ 784 h 1075"/>
                <a:gd name="T16" fmla="*/ 952 w 1000"/>
                <a:gd name="T17" fmla="*/ 392 h 1075"/>
                <a:gd name="T18" fmla="*/ 1000 w 1000"/>
                <a:gd name="T19" fmla="*/ 0 h 10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0"/>
                <a:gd name="T31" fmla="*/ 0 h 1075"/>
                <a:gd name="T32" fmla="*/ 1000 w 1000"/>
                <a:gd name="T33" fmla="*/ 1075 h 10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0" h="1075">
                  <a:moveTo>
                    <a:pt x="0" y="16"/>
                  </a:moveTo>
                  <a:cubicBezTo>
                    <a:pt x="12" y="87"/>
                    <a:pt x="39" y="303"/>
                    <a:pt x="72" y="440"/>
                  </a:cubicBezTo>
                  <a:cubicBezTo>
                    <a:pt x="105" y="577"/>
                    <a:pt x="158" y="746"/>
                    <a:pt x="200" y="840"/>
                  </a:cubicBezTo>
                  <a:cubicBezTo>
                    <a:pt x="242" y="934"/>
                    <a:pt x="286" y="965"/>
                    <a:pt x="324" y="1002"/>
                  </a:cubicBezTo>
                  <a:cubicBezTo>
                    <a:pt x="362" y="1039"/>
                    <a:pt x="386" y="1052"/>
                    <a:pt x="428" y="1062"/>
                  </a:cubicBezTo>
                  <a:cubicBezTo>
                    <a:pt x="470" y="1072"/>
                    <a:pt x="527" y="1075"/>
                    <a:pt x="576" y="1062"/>
                  </a:cubicBezTo>
                  <a:cubicBezTo>
                    <a:pt x="625" y="1049"/>
                    <a:pt x="675" y="1030"/>
                    <a:pt x="720" y="984"/>
                  </a:cubicBezTo>
                  <a:cubicBezTo>
                    <a:pt x="765" y="938"/>
                    <a:pt x="809" y="883"/>
                    <a:pt x="848" y="784"/>
                  </a:cubicBezTo>
                  <a:cubicBezTo>
                    <a:pt x="887" y="685"/>
                    <a:pt x="927" y="523"/>
                    <a:pt x="952" y="392"/>
                  </a:cubicBezTo>
                  <a:cubicBezTo>
                    <a:pt x="977" y="261"/>
                    <a:pt x="990" y="82"/>
                    <a:pt x="1000" y="0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28"/>
            <p:cNvSpPr>
              <a:spLocks noChangeShapeType="1"/>
            </p:cNvSpPr>
            <p:nvPr/>
          </p:nvSpPr>
          <p:spPr bwMode="auto">
            <a:xfrm flipV="1">
              <a:off x="4208" y="2770"/>
              <a:ext cx="36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129"/>
            <p:cNvSpPr txBox="1">
              <a:spLocks noChangeArrowheads="1"/>
            </p:cNvSpPr>
            <p:nvPr/>
          </p:nvSpPr>
          <p:spPr bwMode="auto">
            <a:xfrm rot="1029792">
              <a:off x="5438" y="2731"/>
              <a:ext cx="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latin typeface="Times New Roman" pitchFamily="18" charset="0"/>
                </a:rPr>
                <a:t>Re</a:t>
              </a:r>
            </a:p>
          </p:txBody>
        </p:sp>
        <p:sp>
          <p:nvSpPr>
            <p:cNvPr id="13334" name="Text Box 130"/>
            <p:cNvSpPr txBox="1">
              <a:spLocks noChangeArrowheads="1"/>
            </p:cNvSpPr>
            <p:nvPr/>
          </p:nvSpPr>
          <p:spPr bwMode="auto">
            <a:xfrm rot="18574860">
              <a:off x="5218" y="1736"/>
              <a:ext cx="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dirty="0" err="1">
                  <a:latin typeface="Times New Roman" pitchFamily="18" charset="0"/>
                </a:rPr>
                <a:t>Im</a:t>
              </a:r>
              <a:endParaRPr lang="en-US" sz="1600" dirty="0">
                <a:latin typeface="Times New Roman" pitchFamily="18" charset="0"/>
              </a:endParaRPr>
            </a:p>
          </p:txBody>
        </p:sp>
        <p:graphicFrame>
          <p:nvGraphicFramePr>
            <p:cNvPr id="13316" name="Object 131"/>
            <p:cNvGraphicFramePr>
              <a:graphicFrameLocks noChangeAspect="1"/>
            </p:cNvGraphicFramePr>
            <p:nvPr/>
          </p:nvGraphicFramePr>
          <p:xfrm>
            <a:off x="4385" y="1112"/>
            <a:ext cx="218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" name="Equation" r:id="rId10" imgW="228501" imgH="291973" progId="Equation.DSMT4">
                    <p:embed/>
                  </p:oleObj>
                </mc:Choice>
                <mc:Fallback>
                  <p:oleObj name="Equation" r:id="rId10" imgW="228501" imgH="291973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5" y="1112"/>
                          <a:ext cx="218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5" name="Line 132"/>
            <p:cNvSpPr>
              <a:spLocks noChangeShapeType="1"/>
            </p:cNvSpPr>
            <p:nvPr/>
          </p:nvSpPr>
          <p:spPr bwMode="auto">
            <a:xfrm flipV="1">
              <a:off x="4698" y="1176"/>
              <a:ext cx="0" cy="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35"/>
            <p:cNvSpPr>
              <a:spLocks/>
            </p:cNvSpPr>
            <p:nvPr/>
          </p:nvSpPr>
          <p:spPr bwMode="auto">
            <a:xfrm>
              <a:off x="4456" y="1940"/>
              <a:ext cx="138" cy="836"/>
            </a:xfrm>
            <a:custGeom>
              <a:avLst/>
              <a:gdLst>
                <a:gd name="T0" fmla="*/ 138 w 138"/>
                <a:gd name="T1" fmla="*/ 836 h 836"/>
                <a:gd name="T2" fmla="*/ 102 w 138"/>
                <a:gd name="T3" fmla="*/ 818 h 836"/>
                <a:gd name="T4" fmla="*/ 74 w 138"/>
                <a:gd name="T5" fmla="*/ 772 h 836"/>
                <a:gd name="T6" fmla="*/ 46 w 138"/>
                <a:gd name="T7" fmla="*/ 634 h 836"/>
                <a:gd name="T8" fmla="*/ 26 w 138"/>
                <a:gd name="T9" fmla="*/ 416 h 836"/>
                <a:gd name="T10" fmla="*/ 12 w 138"/>
                <a:gd name="T11" fmla="*/ 210 h 836"/>
                <a:gd name="T12" fmla="*/ 0 w 138"/>
                <a:gd name="T13" fmla="*/ 0 h 8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836"/>
                <a:gd name="T23" fmla="*/ 138 w 138"/>
                <a:gd name="T24" fmla="*/ 836 h 8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836">
                  <a:moveTo>
                    <a:pt x="138" y="836"/>
                  </a:moveTo>
                  <a:cubicBezTo>
                    <a:pt x="132" y="833"/>
                    <a:pt x="113" y="829"/>
                    <a:pt x="102" y="818"/>
                  </a:cubicBezTo>
                  <a:cubicBezTo>
                    <a:pt x="91" y="807"/>
                    <a:pt x="83" y="803"/>
                    <a:pt x="74" y="772"/>
                  </a:cubicBezTo>
                  <a:cubicBezTo>
                    <a:pt x="65" y="741"/>
                    <a:pt x="54" y="693"/>
                    <a:pt x="46" y="634"/>
                  </a:cubicBezTo>
                  <a:cubicBezTo>
                    <a:pt x="38" y="575"/>
                    <a:pt x="32" y="487"/>
                    <a:pt x="26" y="416"/>
                  </a:cubicBezTo>
                  <a:cubicBezTo>
                    <a:pt x="20" y="345"/>
                    <a:pt x="16" y="279"/>
                    <a:pt x="12" y="210"/>
                  </a:cubicBezTo>
                  <a:cubicBezTo>
                    <a:pt x="8" y="141"/>
                    <a:pt x="2" y="44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136"/>
            <p:cNvSpPr>
              <a:spLocks/>
            </p:cNvSpPr>
            <p:nvPr/>
          </p:nvSpPr>
          <p:spPr bwMode="auto">
            <a:xfrm>
              <a:off x="4918" y="1828"/>
              <a:ext cx="212" cy="850"/>
            </a:xfrm>
            <a:custGeom>
              <a:avLst/>
              <a:gdLst>
                <a:gd name="T0" fmla="*/ 0 w 212"/>
                <a:gd name="T1" fmla="*/ 850 h 850"/>
                <a:gd name="T2" fmla="*/ 41 w 212"/>
                <a:gd name="T3" fmla="*/ 779 h 850"/>
                <a:gd name="T4" fmla="*/ 87 w 212"/>
                <a:gd name="T5" fmla="*/ 638 h 850"/>
                <a:gd name="T6" fmla="*/ 135 w 212"/>
                <a:gd name="T7" fmla="*/ 412 h 850"/>
                <a:gd name="T8" fmla="*/ 175 w 212"/>
                <a:gd name="T9" fmla="*/ 198 h 850"/>
                <a:gd name="T10" fmla="*/ 212 w 212"/>
                <a:gd name="T11" fmla="*/ 0 h 8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2"/>
                <a:gd name="T19" fmla="*/ 0 h 850"/>
                <a:gd name="T20" fmla="*/ 212 w 212"/>
                <a:gd name="T21" fmla="*/ 850 h 8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2" h="850">
                  <a:moveTo>
                    <a:pt x="0" y="850"/>
                  </a:moveTo>
                  <a:cubicBezTo>
                    <a:pt x="7" y="838"/>
                    <a:pt x="27" y="814"/>
                    <a:pt x="41" y="779"/>
                  </a:cubicBezTo>
                  <a:cubicBezTo>
                    <a:pt x="55" y="744"/>
                    <a:pt x="71" y="698"/>
                    <a:pt x="87" y="638"/>
                  </a:cubicBezTo>
                  <a:cubicBezTo>
                    <a:pt x="102" y="577"/>
                    <a:pt x="119" y="485"/>
                    <a:pt x="135" y="412"/>
                  </a:cubicBezTo>
                  <a:cubicBezTo>
                    <a:pt x="150" y="339"/>
                    <a:pt x="162" y="267"/>
                    <a:pt x="175" y="198"/>
                  </a:cubicBezTo>
                  <a:cubicBezTo>
                    <a:pt x="188" y="129"/>
                    <a:pt x="204" y="41"/>
                    <a:pt x="212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Freeform 137"/>
            <p:cNvSpPr>
              <a:spLocks/>
            </p:cNvSpPr>
            <p:nvPr/>
          </p:nvSpPr>
          <p:spPr bwMode="auto">
            <a:xfrm>
              <a:off x="4758" y="1952"/>
              <a:ext cx="78" cy="824"/>
            </a:xfrm>
            <a:custGeom>
              <a:avLst/>
              <a:gdLst>
                <a:gd name="T0" fmla="*/ 0 w 78"/>
                <a:gd name="T1" fmla="*/ 824 h 824"/>
                <a:gd name="T2" fmla="*/ 20 w 78"/>
                <a:gd name="T3" fmla="*/ 774 h 824"/>
                <a:gd name="T4" fmla="*/ 40 w 78"/>
                <a:gd name="T5" fmla="*/ 670 h 824"/>
                <a:gd name="T6" fmla="*/ 54 w 78"/>
                <a:gd name="T7" fmla="*/ 546 h 824"/>
                <a:gd name="T8" fmla="*/ 64 w 78"/>
                <a:gd name="T9" fmla="*/ 386 h 824"/>
                <a:gd name="T10" fmla="*/ 72 w 78"/>
                <a:gd name="T11" fmla="*/ 198 h 824"/>
                <a:gd name="T12" fmla="*/ 78 w 78"/>
                <a:gd name="T13" fmla="*/ 0 h 8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824"/>
                <a:gd name="T23" fmla="*/ 78 w 78"/>
                <a:gd name="T24" fmla="*/ 824 h 8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824">
                  <a:moveTo>
                    <a:pt x="0" y="824"/>
                  </a:moveTo>
                  <a:cubicBezTo>
                    <a:pt x="3" y="816"/>
                    <a:pt x="13" y="800"/>
                    <a:pt x="20" y="774"/>
                  </a:cubicBezTo>
                  <a:cubicBezTo>
                    <a:pt x="27" y="748"/>
                    <a:pt x="34" y="708"/>
                    <a:pt x="40" y="670"/>
                  </a:cubicBezTo>
                  <a:cubicBezTo>
                    <a:pt x="46" y="632"/>
                    <a:pt x="50" y="593"/>
                    <a:pt x="54" y="546"/>
                  </a:cubicBezTo>
                  <a:cubicBezTo>
                    <a:pt x="58" y="499"/>
                    <a:pt x="61" y="444"/>
                    <a:pt x="64" y="386"/>
                  </a:cubicBezTo>
                  <a:cubicBezTo>
                    <a:pt x="67" y="328"/>
                    <a:pt x="70" y="262"/>
                    <a:pt x="72" y="198"/>
                  </a:cubicBezTo>
                  <a:cubicBezTo>
                    <a:pt x="74" y="134"/>
                    <a:pt x="77" y="41"/>
                    <a:pt x="78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Freeform 138"/>
            <p:cNvSpPr>
              <a:spLocks/>
            </p:cNvSpPr>
            <p:nvPr/>
          </p:nvSpPr>
          <p:spPr bwMode="auto">
            <a:xfrm>
              <a:off x="4227" y="1832"/>
              <a:ext cx="209" cy="824"/>
            </a:xfrm>
            <a:custGeom>
              <a:avLst/>
              <a:gdLst>
                <a:gd name="T0" fmla="*/ 209 w 209"/>
                <a:gd name="T1" fmla="*/ 824 h 824"/>
                <a:gd name="T2" fmla="*/ 167 w 209"/>
                <a:gd name="T3" fmla="*/ 754 h 824"/>
                <a:gd name="T4" fmla="*/ 129 w 209"/>
                <a:gd name="T5" fmla="*/ 640 h 824"/>
                <a:gd name="T6" fmla="*/ 85 w 209"/>
                <a:gd name="T7" fmla="*/ 448 h 824"/>
                <a:gd name="T8" fmla="*/ 38 w 209"/>
                <a:gd name="T9" fmla="*/ 236 h 824"/>
                <a:gd name="T10" fmla="*/ 0 w 209"/>
                <a:gd name="T11" fmla="*/ 0 h 8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"/>
                <a:gd name="T19" fmla="*/ 0 h 824"/>
                <a:gd name="T20" fmla="*/ 209 w 209"/>
                <a:gd name="T21" fmla="*/ 824 h 8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" h="824">
                  <a:moveTo>
                    <a:pt x="209" y="824"/>
                  </a:moveTo>
                  <a:cubicBezTo>
                    <a:pt x="202" y="812"/>
                    <a:pt x="180" y="785"/>
                    <a:pt x="167" y="754"/>
                  </a:cubicBezTo>
                  <a:cubicBezTo>
                    <a:pt x="154" y="723"/>
                    <a:pt x="143" y="691"/>
                    <a:pt x="129" y="640"/>
                  </a:cubicBezTo>
                  <a:cubicBezTo>
                    <a:pt x="115" y="589"/>
                    <a:pt x="100" y="515"/>
                    <a:pt x="85" y="448"/>
                  </a:cubicBezTo>
                  <a:cubicBezTo>
                    <a:pt x="70" y="381"/>
                    <a:pt x="52" y="311"/>
                    <a:pt x="38" y="236"/>
                  </a:cubicBezTo>
                  <a:cubicBezTo>
                    <a:pt x="24" y="161"/>
                    <a:pt x="8" y="48"/>
                    <a:pt x="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Arc 123"/>
            <p:cNvSpPr>
              <a:spLocks/>
            </p:cNvSpPr>
            <p:nvPr/>
          </p:nvSpPr>
          <p:spPr bwMode="auto">
            <a:xfrm>
              <a:off x="4227" y="2044"/>
              <a:ext cx="910" cy="180"/>
            </a:xfrm>
            <a:custGeom>
              <a:avLst/>
              <a:gdLst>
                <a:gd name="T0" fmla="*/ 0 w 43095"/>
                <a:gd name="T1" fmla="*/ 0 h 21600"/>
                <a:gd name="T2" fmla="*/ 0 w 43095"/>
                <a:gd name="T3" fmla="*/ 0 h 21600"/>
                <a:gd name="T4" fmla="*/ 0 w 43095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95"/>
                <a:gd name="T10" fmla="*/ 0 h 21600"/>
                <a:gd name="T11" fmla="*/ 43095 w 430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95" h="21600" fill="none" extrusionOk="0">
                  <a:moveTo>
                    <a:pt x="43095" y="1462"/>
                  </a:moveTo>
                  <a:cubicBezTo>
                    <a:pt x="42326" y="12797"/>
                    <a:pt x="32906" y="21599"/>
                    <a:pt x="21545" y="21600"/>
                  </a:cubicBezTo>
                  <a:cubicBezTo>
                    <a:pt x="10215" y="21600"/>
                    <a:pt x="811" y="12846"/>
                    <a:pt x="0" y="1545"/>
                  </a:cubicBezTo>
                </a:path>
                <a:path w="43095" h="21600" stroke="0" extrusionOk="0">
                  <a:moveTo>
                    <a:pt x="43095" y="1462"/>
                  </a:moveTo>
                  <a:cubicBezTo>
                    <a:pt x="42326" y="12797"/>
                    <a:pt x="32906" y="21599"/>
                    <a:pt x="21545" y="21600"/>
                  </a:cubicBezTo>
                  <a:cubicBezTo>
                    <a:pt x="10215" y="21600"/>
                    <a:pt x="811" y="12846"/>
                    <a:pt x="0" y="1545"/>
                  </a:cubicBezTo>
                  <a:lnTo>
                    <a:pt x="2154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Arc 126"/>
            <p:cNvSpPr>
              <a:spLocks/>
            </p:cNvSpPr>
            <p:nvPr/>
          </p:nvSpPr>
          <p:spPr bwMode="auto">
            <a:xfrm>
              <a:off x="4317" y="2388"/>
              <a:ext cx="742" cy="180"/>
            </a:xfrm>
            <a:custGeom>
              <a:avLst/>
              <a:gdLst>
                <a:gd name="T0" fmla="*/ 0 w 43095"/>
                <a:gd name="T1" fmla="*/ 0 h 21600"/>
                <a:gd name="T2" fmla="*/ 0 w 43095"/>
                <a:gd name="T3" fmla="*/ 0 h 21600"/>
                <a:gd name="T4" fmla="*/ 0 w 43095"/>
                <a:gd name="T5" fmla="*/ 0 h 21600"/>
                <a:gd name="T6" fmla="*/ 0 60000 65536"/>
                <a:gd name="T7" fmla="*/ 0 60000 65536"/>
                <a:gd name="T8" fmla="*/ 0 60000 65536"/>
                <a:gd name="T9" fmla="*/ 0 w 43095"/>
                <a:gd name="T10" fmla="*/ 0 h 21600"/>
                <a:gd name="T11" fmla="*/ 43095 w 430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095" h="21600" fill="none" extrusionOk="0">
                  <a:moveTo>
                    <a:pt x="43095" y="1462"/>
                  </a:moveTo>
                  <a:cubicBezTo>
                    <a:pt x="42326" y="12797"/>
                    <a:pt x="32906" y="21599"/>
                    <a:pt x="21545" y="21600"/>
                  </a:cubicBezTo>
                  <a:cubicBezTo>
                    <a:pt x="10215" y="21600"/>
                    <a:pt x="811" y="12846"/>
                    <a:pt x="0" y="1545"/>
                  </a:cubicBezTo>
                </a:path>
                <a:path w="43095" h="21600" stroke="0" extrusionOk="0">
                  <a:moveTo>
                    <a:pt x="43095" y="1462"/>
                  </a:moveTo>
                  <a:cubicBezTo>
                    <a:pt x="42326" y="12797"/>
                    <a:pt x="32906" y="21599"/>
                    <a:pt x="21545" y="21600"/>
                  </a:cubicBezTo>
                  <a:cubicBezTo>
                    <a:pt x="10215" y="21600"/>
                    <a:pt x="811" y="12846"/>
                    <a:pt x="0" y="1545"/>
                  </a:cubicBezTo>
                  <a:lnTo>
                    <a:pt x="21545" y="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Freeform 141"/>
            <p:cNvSpPr>
              <a:spLocks/>
            </p:cNvSpPr>
            <p:nvPr/>
          </p:nvSpPr>
          <p:spPr bwMode="auto">
            <a:xfrm>
              <a:off x="5106" y="1650"/>
              <a:ext cx="40" cy="196"/>
            </a:xfrm>
            <a:custGeom>
              <a:avLst/>
              <a:gdLst>
                <a:gd name="T0" fmla="*/ 0 w 56"/>
                <a:gd name="T1" fmla="*/ 42 h 244"/>
                <a:gd name="T2" fmla="*/ 2 w 56"/>
                <a:gd name="T3" fmla="*/ 24 h 244"/>
                <a:gd name="T4" fmla="*/ 4 w 56"/>
                <a:gd name="T5" fmla="*/ 0 h 244"/>
                <a:gd name="T6" fmla="*/ 0 60000 65536"/>
                <a:gd name="T7" fmla="*/ 0 60000 65536"/>
                <a:gd name="T8" fmla="*/ 0 60000 65536"/>
                <a:gd name="T9" fmla="*/ 0 w 56"/>
                <a:gd name="T10" fmla="*/ 0 h 244"/>
                <a:gd name="T11" fmla="*/ 56 w 56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244">
                  <a:moveTo>
                    <a:pt x="0" y="244"/>
                  </a:moveTo>
                  <a:cubicBezTo>
                    <a:pt x="5" y="226"/>
                    <a:pt x="19" y="179"/>
                    <a:pt x="28" y="138"/>
                  </a:cubicBezTo>
                  <a:cubicBezTo>
                    <a:pt x="37" y="97"/>
                    <a:pt x="50" y="29"/>
                    <a:pt x="56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144"/>
            <p:cNvSpPr>
              <a:spLocks/>
            </p:cNvSpPr>
            <p:nvPr/>
          </p:nvSpPr>
          <p:spPr bwMode="auto">
            <a:xfrm>
              <a:off x="4653" y="2460"/>
              <a:ext cx="762" cy="352"/>
            </a:xfrm>
            <a:custGeom>
              <a:avLst/>
              <a:gdLst>
                <a:gd name="T0" fmla="*/ 15 w 762"/>
                <a:gd name="T1" fmla="*/ 330 h 352"/>
                <a:gd name="T2" fmla="*/ 185 w 762"/>
                <a:gd name="T3" fmla="*/ 349 h 352"/>
                <a:gd name="T4" fmla="*/ 357 w 762"/>
                <a:gd name="T5" fmla="*/ 349 h 352"/>
                <a:gd name="T6" fmla="*/ 513 w 762"/>
                <a:gd name="T7" fmla="*/ 328 h 352"/>
                <a:gd name="T8" fmla="*/ 649 w 762"/>
                <a:gd name="T9" fmla="*/ 291 h 352"/>
                <a:gd name="T10" fmla="*/ 731 w 762"/>
                <a:gd name="T11" fmla="*/ 231 h 352"/>
                <a:gd name="T12" fmla="*/ 761 w 762"/>
                <a:gd name="T13" fmla="*/ 169 h 352"/>
                <a:gd name="T14" fmla="*/ 736 w 762"/>
                <a:gd name="T15" fmla="*/ 116 h 352"/>
                <a:gd name="T16" fmla="*/ 676 w 762"/>
                <a:gd name="T17" fmla="*/ 75 h 352"/>
                <a:gd name="T18" fmla="*/ 619 w 762"/>
                <a:gd name="T19" fmla="*/ 50 h 352"/>
                <a:gd name="T20" fmla="*/ 545 w 762"/>
                <a:gd name="T21" fmla="*/ 24 h 352"/>
                <a:gd name="T22" fmla="*/ 461 w 762"/>
                <a:gd name="T23" fmla="*/ 8 h 352"/>
                <a:gd name="T24" fmla="*/ 389 w 762"/>
                <a:gd name="T25" fmla="*/ 0 h 352"/>
                <a:gd name="T26" fmla="*/ 363 w 762"/>
                <a:gd name="T27" fmla="*/ 62 h 352"/>
                <a:gd name="T28" fmla="*/ 335 w 762"/>
                <a:gd name="T29" fmla="*/ 116 h 352"/>
                <a:gd name="T30" fmla="*/ 311 w 762"/>
                <a:gd name="T31" fmla="*/ 164 h 352"/>
                <a:gd name="T32" fmla="*/ 259 w 762"/>
                <a:gd name="T33" fmla="*/ 222 h 352"/>
                <a:gd name="T34" fmla="*/ 217 w 762"/>
                <a:gd name="T35" fmla="*/ 266 h 352"/>
                <a:gd name="T36" fmla="*/ 169 w 762"/>
                <a:gd name="T37" fmla="*/ 296 h 352"/>
                <a:gd name="T38" fmla="*/ 97 w 762"/>
                <a:gd name="T39" fmla="*/ 318 h 352"/>
                <a:gd name="T40" fmla="*/ 15 w 762"/>
                <a:gd name="T41" fmla="*/ 330 h 3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62"/>
                <a:gd name="T64" fmla="*/ 0 h 352"/>
                <a:gd name="T65" fmla="*/ 762 w 762"/>
                <a:gd name="T66" fmla="*/ 352 h 3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62" h="352">
                  <a:moveTo>
                    <a:pt x="15" y="330"/>
                  </a:moveTo>
                  <a:cubicBezTo>
                    <a:pt x="30" y="335"/>
                    <a:pt x="128" y="346"/>
                    <a:pt x="185" y="349"/>
                  </a:cubicBezTo>
                  <a:cubicBezTo>
                    <a:pt x="242" y="352"/>
                    <a:pt x="302" y="352"/>
                    <a:pt x="357" y="349"/>
                  </a:cubicBezTo>
                  <a:cubicBezTo>
                    <a:pt x="412" y="345"/>
                    <a:pt x="465" y="338"/>
                    <a:pt x="513" y="328"/>
                  </a:cubicBezTo>
                  <a:cubicBezTo>
                    <a:pt x="562" y="319"/>
                    <a:pt x="613" y="307"/>
                    <a:pt x="649" y="291"/>
                  </a:cubicBezTo>
                  <a:cubicBezTo>
                    <a:pt x="685" y="275"/>
                    <a:pt x="712" y="252"/>
                    <a:pt x="731" y="231"/>
                  </a:cubicBezTo>
                  <a:cubicBezTo>
                    <a:pt x="750" y="211"/>
                    <a:pt x="760" y="188"/>
                    <a:pt x="761" y="169"/>
                  </a:cubicBezTo>
                  <a:cubicBezTo>
                    <a:pt x="762" y="149"/>
                    <a:pt x="749" y="131"/>
                    <a:pt x="736" y="116"/>
                  </a:cubicBezTo>
                  <a:cubicBezTo>
                    <a:pt x="722" y="101"/>
                    <a:pt x="695" y="86"/>
                    <a:pt x="676" y="75"/>
                  </a:cubicBezTo>
                  <a:cubicBezTo>
                    <a:pt x="657" y="64"/>
                    <a:pt x="641" y="58"/>
                    <a:pt x="619" y="50"/>
                  </a:cubicBezTo>
                  <a:cubicBezTo>
                    <a:pt x="597" y="41"/>
                    <a:pt x="571" y="31"/>
                    <a:pt x="545" y="24"/>
                  </a:cubicBezTo>
                  <a:cubicBezTo>
                    <a:pt x="519" y="17"/>
                    <a:pt x="487" y="12"/>
                    <a:pt x="461" y="8"/>
                  </a:cubicBezTo>
                  <a:cubicBezTo>
                    <a:pt x="435" y="4"/>
                    <a:pt x="407" y="0"/>
                    <a:pt x="389" y="0"/>
                  </a:cubicBezTo>
                  <a:cubicBezTo>
                    <a:pt x="381" y="18"/>
                    <a:pt x="375" y="46"/>
                    <a:pt x="363" y="62"/>
                  </a:cubicBezTo>
                  <a:cubicBezTo>
                    <a:pt x="354" y="81"/>
                    <a:pt x="344" y="99"/>
                    <a:pt x="335" y="116"/>
                  </a:cubicBezTo>
                  <a:cubicBezTo>
                    <a:pt x="326" y="133"/>
                    <a:pt x="324" y="146"/>
                    <a:pt x="311" y="164"/>
                  </a:cubicBezTo>
                  <a:cubicBezTo>
                    <a:pt x="298" y="182"/>
                    <a:pt x="275" y="205"/>
                    <a:pt x="259" y="222"/>
                  </a:cubicBezTo>
                  <a:cubicBezTo>
                    <a:pt x="243" y="239"/>
                    <a:pt x="232" y="254"/>
                    <a:pt x="217" y="266"/>
                  </a:cubicBezTo>
                  <a:cubicBezTo>
                    <a:pt x="202" y="278"/>
                    <a:pt x="189" y="287"/>
                    <a:pt x="169" y="296"/>
                  </a:cubicBezTo>
                  <a:cubicBezTo>
                    <a:pt x="149" y="305"/>
                    <a:pt x="123" y="312"/>
                    <a:pt x="97" y="318"/>
                  </a:cubicBezTo>
                  <a:cubicBezTo>
                    <a:pt x="71" y="324"/>
                    <a:pt x="0" y="325"/>
                    <a:pt x="15" y="330"/>
                  </a:cubicBezTo>
                  <a:close/>
                </a:path>
              </a:pathLst>
            </a:custGeom>
            <a:solidFill>
              <a:srgbClr val="00CC99">
                <a:alpha val="5098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Oval 119"/>
            <p:cNvSpPr>
              <a:spLocks noChangeArrowheads="1"/>
            </p:cNvSpPr>
            <p:nvPr/>
          </p:nvSpPr>
          <p:spPr bwMode="auto">
            <a:xfrm>
              <a:off x="4178" y="1496"/>
              <a:ext cx="996" cy="464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3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633384"/>
              </p:ext>
            </p:extLst>
          </p:nvPr>
        </p:nvGraphicFramePr>
        <p:xfrm>
          <a:off x="627063" y="5974062"/>
          <a:ext cx="77406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2" imgW="3835400" imgH="266700" progId="Equation.DSMT4">
                  <p:embed/>
                </p:oleObj>
              </mc:Choice>
              <mc:Fallback>
                <p:oleObj name="Equation" r:id="rId12" imgW="3835400" imgH="2667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5974062"/>
                        <a:ext cx="7740650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323" name="Straight Arrow Connector 73"/>
          <p:cNvCxnSpPr>
            <a:cxnSpLocks noChangeShapeType="1"/>
          </p:cNvCxnSpPr>
          <p:nvPr/>
        </p:nvCxnSpPr>
        <p:spPr bwMode="auto">
          <a:xfrm flipV="1">
            <a:off x="865188" y="4780050"/>
            <a:ext cx="882650" cy="11191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6044-7FB2-4C95-824E-430B13DF8D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E0A0B9-E6AB-91E8-427D-5BB55EC57BE1}"/>
              </a:ext>
            </a:extLst>
          </p:cNvPr>
          <p:cNvSpPr txBox="1"/>
          <p:nvPr/>
        </p:nvSpPr>
        <p:spPr>
          <a:xfrm>
            <a:off x="7004948" y="4847892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3D plot of magnitude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638" y="0"/>
            <a:ext cx="7772400" cy="85502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Square Root Transformation</a:t>
            </a:r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22725"/>
              </p:ext>
            </p:extLst>
          </p:nvPr>
        </p:nvGraphicFramePr>
        <p:xfrm>
          <a:off x="1476375" y="768355"/>
          <a:ext cx="5603875" cy="719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2869920" imgH="368280" progId="Equation.DSMT4">
                  <p:embed/>
                </p:oleObj>
              </mc:Choice>
              <mc:Fallback>
                <p:oleObj name="Equation" r:id="rId4" imgW="2869920" imgH="368280" progId="Equation.DSMT4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768355"/>
                        <a:ext cx="5603875" cy="71913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6044-7FB2-4C95-824E-430B13DF8D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66732" y="5202346"/>
            <a:ext cx="837210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Wingdings" pitchFamily="2" charset="2"/>
              <a:buChar char="v"/>
            </a:pPr>
            <a:r>
              <a:rPr lang="en-US" sz="1600" dirty="0">
                <a:solidFill>
                  <a:srgbClr val="0000FF"/>
                </a:solidFill>
              </a:rPr>
              <a:t>We say that there are two “branches” (i.e., values) of the square root function.</a:t>
            </a:r>
          </a:p>
          <a:p>
            <a:pPr marL="228600" indent="-228600">
              <a:buFont typeface="Wingdings" pitchFamily="2" charset="2"/>
              <a:buChar char="v"/>
            </a:pPr>
            <a:r>
              <a:rPr lang="en-US" sz="1600" dirty="0">
                <a:solidFill>
                  <a:srgbClr val="0000FF"/>
                </a:solidFill>
              </a:rPr>
              <a:t>Note that for the principal branch, the square root function is </a:t>
            </a:r>
            <a:r>
              <a:rPr lang="en-US" sz="1600" u="sng" dirty="0">
                <a:solidFill>
                  <a:srgbClr val="0000FF"/>
                </a:solidFill>
              </a:rPr>
              <a:t>not continuous</a:t>
            </a:r>
            <a:r>
              <a:rPr lang="en-US" sz="1600" dirty="0">
                <a:solidFill>
                  <a:srgbClr val="0000FF"/>
                </a:solidFill>
              </a:rPr>
              <a:t> on the negative real axis. (There is a “branch cut” there.)</a:t>
            </a:r>
          </a:p>
        </p:txBody>
      </p:sp>
      <p:grpSp>
        <p:nvGrpSpPr>
          <p:cNvPr id="14352" name="Group 3"/>
          <p:cNvGrpSpPr>
            <a:grpSpLocks/>
          </p:cNvGrpSpPr>
          <p:nvPr/>
        </p:nvGrpSpPr>
        <p:grpSpPr bwMode="auto">
          <a:xfrm rot="2768276">
            <a:off x="5883275" y="2541588"/>
            <a:ext cx="1751013" cy="1741487"/>
            <a:chOff x="338" y="1825"/>
            <a:chExt cx="1103" cy="1097"/>
          </a:xfrm>
        </p:grpSpPr>
        <p:sp>
          <p:nvSpPr>
            <p:cNvPr id="14376" name="AutoShape 4"/>
            <p:cNvSpPr>
              <a:spLocks noChangeArrowheads="1"/>
            </p:cNvSpPr>
            <p:nvPr/>
          </p:nvSpPr>
          <p:spPr bwMode="auto">
            <a:xfrm rot="-8146578">
              <a:off x="338" y="1827"/>
              <a:ext cx="1095" cy="10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8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907" y="10809"/>
                  </a:moveTo>
                  <a:cubicBezTo>
                    <a:pt x="10902" y="10865"/>
                    <a:pt x="10855" y="10907"/>
                    <a:pt x="10800" y="10908"/>
                  </a:cubicBezTo>
                  <a:cubicBezTo>
                    <a:pt x="10744" y="10908"/>
                    <a:pt x="10697" y="10865"/>
                    <a:pt x="10692" y="10809"/>
                  </a:cubicBezTo>
                  <a:lnTo>
                    <a:pt x="46" y="11795"/>
                  </a:lnTo>
                  <a:cubicBezTo>
                    <a:pt x="560" y="17350"/>
                    <a:pt x="5221" y="21600"/>
                    <a:pt x="10800" y="21600"/>
                  </a:cubicBezTo>
                  <a:cubicBezTo>
                    <a:pt x="16378" y="21599"/>
                    <a:pt x="21039" y="17350"/>
                    <a:pt x="21553" y="117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AutoShape 5"/>
            <p:cNvSpPr>
              <a:spLocks noChangeArrowheads="1"/>
            </p:cNvSpPr>
            <p:nvPr/>
          </p:nvSpPr>
          <p:spPr bwMode="auto">
            <a:xfrm rot="-8275364" flipH="1" flipV="1">
              <a:off x="346" y="1825"/>
              <a:ext cx="1095" cy="10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8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907" y="10809"/>
                  </a:moveTo>
                  <a:cubicBezTo>
                    <a:pt x="10902" y="10865"/>
                    <a:pt x="10855" y="10907"/>
                    <a:pt x="10800" y="10908"/>
                  </a:cubicBezTo>
                  <a:cubicBezTo>
                    <a:pt x="10744" y="10908"/>
                    <a:pt x="10697" y="10865"/>
                    <a:pt x="10692" y="10809"/>
                  </a:cubicBezTo>
                  <a:lnTo>
                    <a:pt x="46" y="11795"/>
                  </a:lnTo>
                  <a:cubicBezTo>
                    <a:pt x="560" y="17350"/>
                    <a:pt x="5221" y="21600"/>
                    <a:pt x="10800" y="21600"/>
                  </a:cubicBezTo>
                  <a:cubicBezTo>
                    <a:pt x="16378" y="21599"/>
                    <a:pt x="21039" y="17350"/>
                    <a:pt x="21553" y="1179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5524500" y="3403600"/>
            <a:ext cx="2451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Freeform 31"/>
          <p:cNvSpPr>
            <a:spLocks/>
          </p:cNvSpPr>
          <p:nvPr/>
        </p:nvSpPr>
        <p:spPr bwMode="auto">
          <a:xfrm rot="1474030" flipV="1">
            <a:off x="2862263" y="3267075"/>
            <a:ext cx="2981325" cy="369888"/>
          </a:xfrm>
          <a:custGeom>
            <a:avLst/>
            <a:gdLst>
              <a:gd name="T0" fmla="*/ 0 w 1840"/>
              <a:gd name="T1" fmla="*/ 2147483647 h 233"/>
              <a:gd name="T2" fmla="*/ 2147483647 w 1840"/>
              <a:gd name="T3" fmla="*/ 2147483647 h 233"/>
              <a:gd name="T4" fmla="*/ 2147483647 w 1840"/>
              <a:gd name="T5" fmla="*/ 2147483647 h 233"/>
              <a:gd name="T6" fmla="*/ 2147483647 w 1840"/>
              <a:gd name="T7" fmla="*/ 2147483647 h 233"/>
              <a:gd name="T8" fmla="*/ 2147483647 w 1840"/>
              <a:gd name="T9" fmla="*/ 2147483647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0"/>
              <a:gd name="T16" fmla="*/ 0 h 233"/>
              <a:gd name="T17" fmla="*/ 1840 w 184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0" h="233">
                <a:moveTo>
                  <a:pt x="0" y="113"/>
                </a:moveTo>
                <a:cubicBezTo>
                  <a:pt x="65" y="100"/>
                  <a:pt x="239" y="49"/>
                  <a:pt x="400" y="33"/>
                </a:cubicBezTo>
                <a:cubicBezTo>
                  <a:pt x="561" y="17"/>
                  <a:pt x="765" y="0"/>
                  <a:pt x="968" y="17"/>
                </a:cubicBezTo>
                <a:cubicBezTo>
                  <a:pt x="1171" y="34"/>
                  <a:pt x="1471" y="101"/>
                  <a:pt x="1616" y="137"/>
                </a:cubicBezTo>
                <a:cubicBezTo>
                  <a:pt x="1761" y="173"/>
                  <a:pt x="1793" y="213"/>
                  <a:pt x="1840" y="233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Freeform 32"/>
          <p:cNvSpPr>
            <a:spLocks/>
          </p:cNvSpPr>
          <p:nvPr/>
        </p:nvSpPr>
        <p:spPr bwMode="auto">
          <a:xfrm>
            <a:off x="2946400" y="2492375"/>
            <a:ext cx="3003550" cy="369888"/>
          </a:xfrm>
          <a:custGeom>
            <a:avLst/>
            <a:gdLst>
              <a:gd name="T0" fmla="*/ 0 w 1840"/>
              <a:gd name="T1" fmla="*/ 2147483647 h 233"/>
              <a:gd name="T2" fmla="*/ 2147483647 w 1840"/>
              <a:gd name="T3" fmla="*/ 2147483647 h 233"/>
              <a:gd name="T4" fmla="*/ 2147483647 w 1840"/>
              <a:gd name="T5" fmla="*/ 2147483647 h 233"/>
              <a:gd name="T6" fmla="*/ 2147483647 w 1840"/>
              <a:gd name="T7" fmla="*/ 2147483647 h 233"/>
              <a:gd name="T8" fmla="*/ 2147483647 w 1840"/>
              <a:gd name="T9" fmla="*/ 2147483647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0"/>
              <a:gd name="T16" fmla="*/ 0 h 233"/>
              <a:gd name="T17" fmla="*/ 1840 w 184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0" h="233">
                <a:moveTo>
                  <a:pt x="0" y="113"/>
                </a:moveTo>
                <a:cubicBezTo>
                  <a:pt x="65" y="100"/>
                  <a:pt x="239" y="49"/>
                  <a:pt x="400" y="33"/>
                </a:cubicBezTo>
                <a:cubicBezTo>
                  <a:pt x="561" y="17"/>
                  <a:pt x="765" y="0"/>
                  <a:pt x="968" y="17"/>
                </a:cubicBezTo>
                <a:cubicBezTo>
                  <a:pt x="1171" y="34"/>
                  <a:pt x="1471" y="101"/>
                  <a:pt x="1616" y="137"/>
                </a:cubicBezTo>
                <a:cubicBezTo>
                  <a:pt x="1761" y="173"/>
                  <a:pt x="1793" y="213"/>
                  <a:pt x="1840" y="233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4364" name="Group 6"/>
          <p:cNvGrpSpPr>
            <a:grpSpLocks/>
          </p:cNvGrpSpPr>
          <p:nvPr/>
        </p:nvGrpSpPr>
        <p:grpSpPr bwMode="auto">
          <a:xfrm rot="5400000">
            <a:off x="1292691" y="2541589"/>
            <a:ext cx="1833563" cy="1773238"/>
            <a:chOff x="1886" y="2419"/>
            <a:chExt cx="1155" cy="1117"/>
          </a:xfrm>
        </p:grpSpPr>
        <p:sp>
          <p:nvSpPr>
            <p:cNvPr id="14374" name="AutoShape 7"/>
            <p:cNvSpPr>
              <a:spLocks noChangeArrowheads="1"/>
            </p:cNvSpPr>
            <p:nvPr/>
          </p:nvSpPr>
          <p:spPr bwMode="auto">
            <a:xfrm rot="10800000" flipH="1" flipV="1">
              <a:off x="1886" y="2441"/>
              <a:ext cx="1095" cy="10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2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744" y="11340"/>
                  </a:moveTo>
                  <a:cubicBezTo>
                    <a:pt x="10467" y="11311"/>
                    <a:pt x="10257" y="11078"/>
                    <a:pt x="10257" y="10800"/>
                  </a:cubicBezTo>
                  <a:cubicBezTo>
                    <a:pt x="10257" y="10500"/>
                    <a:pt x="10500" y="10257"/>
                    <a:pt x="10800" y="10257"/>
                  </a:cubicBezTo>
                  <a:cubicBezTo>
                    <a:pt x="11099" y="10257"/>
                    <a:pt x="11343" y="10500"/>
                    <a:pt x="11343" y="10800"/>
                  </a:cubicBezTo>
                  <a:cubicBezTo>
                    <a:pt x="11343" y="11078"/>
                    <a:pt x="11132" y="11311"/>
                    <a:pt x="10855" y="11340"/>
                  </a:cubicBezTo>
                  <a:lnTo>
                    <a:pt x="11911" y="21542"/>
                  </a:lnTo>
                  <a:cubicBezTo>
                    <a:pt x="17416" y="20972"/>
                    <a:pt x="21600" y="1633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334"/>
                    <a:pt x="4183" y="20972"/>
                    <a:pt x="9688" y="2154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AutoShape 8"/>
            <p:cNvSpPr>
              <a:spLocks noChangeArrowheads="1"/>
            </p:cNvSpPr>
            <p:nvPr/>
          </p:nvSpPr>
          <p:spPr bwMode="auto">
            <a:xfrm rot="10800000">
              <a:off x="1946" y="2419"/>
              <a:ext cx="1095" cy="10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0652 w 21600"/>
                <a:gd name="T13" fmla="*/ 0 h 21600"/>
                <a:gd name="T14" fmla="*/ 10948 w 21600"/>
                <a:gd name="T15" fmla="*/ 104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46" y="10410"/>
                  </a:moveTo>
                  <a:cubicBezTo>
                    <a:pt x="11043" y="10434"/>
                    <a:pt x="11192" y="10601"/>
                    <a:pt x="11192" y="10800"/>
                  </a:cubicBezTo>
                  <a:cubicBezTo>
                    <a:pt x="11192" y="11016"/>
                    <a:pt x="11016" y="11192"/>
                    <a:pt x="10800" y="11192"/>
                  </a:cubicBezTo>
                  <a:cubicBezTo>
                    <a:pt x="10583" y="11192"/>
                    <a:pt x="10408" y="11016"/>
                    <a:pt x="10408" y="10800"/>
                  </a:cubicBezTo>
                  <a:cubicBezTo>
                    <a:pt x="10407" y="10601"/>
                    <a:pt x="10556" y="10434"/>
                    <a:pt x="10753" y="10410"/>
                  </a:cubicBezTo>
                  <a:lnTo>
                    <a:pt x="9507" y="77"/>
                  </a:lnTo>
                  <a:cubicBezTo>
                    <a:pt x="4082" y="731"/>
                    <a:pt x="-1" y="53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5335"/>
                    <a:pt x="17517" y="731"/>
                    <a:pt x="12092" y="77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5" name="Line 10"/>
          <p:cNvSpPr>
            <a:spLocks noChangeShapeType="1"/>
          </p:cNvSpPr>
          <p:nvPr/>
        </p:nvSpPr>
        <p:spPr bwMode="auto">
          <a:xfrm>
            <a:off x="1003300" y="3479802"/>
            <a:ext cx="2451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11"/>
          <p:cNvSpPr>
            <a:spLocks noChangeShapeType="1"/>
          </p:cNvSpPr>
          <p:nvPr/>
        </p:nvSpPr>
        <p:spPr bwMode="auto">
          <a:xfrm rot="16200000">
            <a:off x="1016000" y="3492502"/>
            <a:ext cx="2451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5" name="Object 12"/>
          <p:cNvGraphicFramePr>
            <a:graphicFrameLocks noChangeAspect="1"/>
          </p:cNvGraphicFramePr>
          <p:nvPr/>
        </p:nvGraphicFramePr>
        <p:xfrm>
          <a:off x="3538538" y="3319464"/>
          <a:ext cx="2619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319464"/>
                        <a:ext cx="26193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3"/>
          <p:cNvGraphicFramePr>
            <a:graphicFrameLocks noChangeAspect="1"/>
          </p:cNvGraphicFramePr>
          <p:nvPr/>
        </p:nvGraphicFramePr>
        <p:xfrm>
          <a:off x="2125663" y="1909764"/>
          <a:ext cx="2460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1909764"/>
                        <a:ext cx="24606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7" name="Line 14"/>
          <p:cNvSpPr>
            <a:spLocks noChangeShapeType="1"/>
          </p:cNvSpPr>
          <p:nvPr/>
        </p:nvSpPr>
        <p:spPr bwMode="auto">
          <a:xfrm flipV="1">
            <a:off x="2235200" y="2921002"/>
            <a:ext cx="1905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Oval 16"/>
          <p:cNvSpPr>
            <a:spLocks noChangeArrowheads="1"/>
          </p:cNvSpPr>
          <p:nvPr/>
        </p:nvSpPr>
        <p:spPr bwMode="auto">
          <a:xfrm>
            <a:off x="2384425" y="2867027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7" name="Object 23"/>
          <p:cNvGraphicFramePr>
            <a:graphicFrameLocks noChangeAspect="1"/>
          </p:cNvGraphicFramePr>
          <p:nvPr/>
        </p:nvGraphicFramePr>
        <p:xfrm>
          <a:off x="1338263" y="2119314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126725" imgH="126725" progId="Equation.DSMT4">
                  <p:embed/>
                </p:oleObj>
              </mc:Choice>
              <mc:Fallback>
                <p:oleObj name="Equation" r:id="rId10" imgW="126725" imgH="126725" progId="Equation.DSMT4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2119314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9" name="Oval 24"/>
          <p:cNvSpPr>
            <a:spLocks noChangeArrowheads="1"/>
          </p:cNvSpPr>
          <p:nvPr/>
        </p:nvSpPr>
        <p:spPr bwMode="auto">
          <a:xfrm>
            <a:off x="1254125" y="2057402"/>
            <a:ext cx="444500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8" name="Object 28"/>
          <p:cNvGraphicFramePr>
            <a:graphicFrameLocks noChangeAspect="1"/>
          </p:cNvGraphicFramePr>
          <p:nvPr/>
        </p:nvGraphicFramePr>
        <p:xfrm>
          <a:off x="2438400" y="2803527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2" imgW="126725" imgH="126725" progId="Equation.DSMT4">
                  <p:embed/>
                </p:oleObj>
              </mc:Choice>
              <mc:Fallback>
                <p:oleObj name="Equation" r:id="rId12" imgW="126725" imgH="126725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03527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0" name="Text Box 37"/>
          <p:cNvSpPr txBox="1">
            <a:spLocks noChangeArrowheads="1"/>
          </p:cNvSpPr>
          <p:nvPr/>
        </p:nvSpPr>
        <p:spPr bwMode="auto">
          <a:xfrm>
            <a:off x="2670175" y="4210052"/>
            <a:ext cx="1600200" cy="307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Principal branch</a:t>
            </a:r>
          </a:p>
        </p:txBody>
      </p:sp>
      <p:sp>
        <p:nvSpPr>
          <p:cNvPr id="14371" name="Line 38"/>
          <p:cNvSpPr>
            <a:spLocks noChangeShapeType="1"/>
          </p:cNvSpPr>
          <p:nvPr/>
        </p:nvSpPr>
        <p:spPr bwMode="auto">
          <a:xfrm flipH="1" flipV="1">
            <a:off x="2921000" y="3822702"/>
            <a:ext cx="1905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Text Box 39"/>
          <p:cNvSpPr txBox="1">
            <a:spLocks noChangeArrowheads="1"/>
          </p:cNvSpPr>
          <p:nvPr/>
        </p:nvSpPr>
        <p:spPr bwMode="auto">
          <a:xfrm>
            <a:off x="217550" y="2896114"/>
            <a:ext cx="958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Second branch</a:t>
            </a:r>
          </a:p>
        </p:txBody>
      </p:sp>
      <p:sp>
        <p:nvSpPr>
          <p:cNvPr id="14373" name="Line 40"/>
          <p:cNvSpPr>
            <a:spLocks noChangeShapeType="1"/>
          </p:cNvSpPr>
          <p:nvPr/>
        </p:nvSpPr>
        <p:spPr bwMode="auto">
          <a:xfrm flipV="1">
            <a:off x="1076325" y="2828927"/>
            <a:ext cx="4191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873675"/>
              </p:ext>
            </p:extLst>
          </p:nvPr>
        </p:nvGraphicFramePr>
        <p:xfrm>
          <a:off x="2882900" y="4526868"/>
          <a:ext cx="999884" cy="46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4" imgW="711000" imgH="330120" progId="Equation.DSMT4">
                  <p:embed/>
                </p:oleObj>
              </mc:Choice>
              <mc:Fallback>
                <p:oleObj name="Equation" r:id="rId14" imgW="711000" imgH="330120" progId="Equation.DSMT4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526868"/>
                        <a:ext cx="999884" cy="46423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6249988" y="1852613"/>
            <a:ext cx="2046287" cy="2827337"/>
            <a:chOff x="6249988" y="1852613"/>
            <a:chExt cx="2046287" cy="2827337"/>
          </a:xfrm>
        </p:grpSpPr>
        <p:sp>
          <p:nvSpPr>
            <p:cNvPr id="14353" name="Oval 18"/>
            <p:cNvSpPr>
              <a:spLocks noChangeArrowheads="1"/>
            </p:cNvSpPr>
            <p:nvPr/>
          </p:nvSpPr>
          <p:spPr bwMode="auto">
            <a:xfrm>
              <a:off x="6249988" y="358140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 flipH="1">
              <a:off x="6337300" y="3403600"/>
              <a:ext cx="4191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 rot="-5400000">
              <a:off x="5537200" y="3454400"/>
              <a:ext cx="2451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39" name="Object 22"/>
            <p:cNvGraphicFramePr>
              <a:graphicFrameLocks noChangeAspect="1"/>
            </p:cNvGraphicFramePr>
            <p:nvPr/>
          </p:nvGraphicFramePr>
          <p:xfrm>
            <a:off x="7362825" y="2206625"/>
            <a:ext cx="369888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6" name="Equation" r:id="rId16" imgW="177492" imgH="164814" progId="Equation.DSMT4">
                    <p:embed/>
                  </p:oleObj>
                </mc:Choice>
                <mc:Fallback>
                  <p:oleObj name="Equation" r:id="rId16" imgW="177492" imgH="164814" progId="Equation.DSMT4">
                    <p:embed/>
                    <p:pic>
                      <p:nvPicPr>
                        <p:cNvPr id="0" name="Picture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2825" y="2206625"/>
                          <a:ext cx="369888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7" name="Oval 25"/>
            <p:cNvSpPr>
              <a:spLocks noChangeArrowheads="1"/>
            </p:cNvSpPr>
            <p:nvPr/>
          </p:nvSpPr>
          <p:spPr bwMode="auto">
            <a:xfrm>
              <a:off x="7340600" y="2108200"/>
              <a:ext cx="444500" cy="4445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0" name="Object 26"/>
            <p:cNvGraphicFramePr>
              <a:graphicFrameLocks noChangeAspect="1"/>
            </p:cNvGraphicFramePr>
            <p:nvPr/>
          </p:nvGraphicFramePr>
          <p:xfrm>
            <a:off x="8034338" y="3255963"/>
            <a:ext cx="261937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7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4338" y="3255963"/>
                          <a:ext cx="261937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27"/>
            <p:cNvGraphicFramePr>
              <a:graphicFrameLocks noChangeAspect="1"/>
            </p:cNvGraphicFramePr>
            <p:nvPr/>
          </p:nvGraphicFramePr>
          <p:xfrm>
            <a:off x="6646863" y="1852613"/>
            <a:ext cx="2349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Equation" r:id="rId20" imgW="114201" imgH="139579" progId="Equation.DSMT4">
                    <p:embed/>
                  </p:oleObj>
                </mc:Choice>
                <mc:Fallback>
                  <p:oleObj name="Equation" r:id="rId20" imgW="114201" imgH="139579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6863" y="1852613"/>
                          <a:ext cx="23495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30"/>
            <p:cNvGraphicFramePr>
              <a:graphicFrameLocks noChangeAspect="1"/>
            </p:cNvGraphicFramePr>
            <p:nvPr/>
          </p:nvGraphicFramePr>
          <p:xfrm>
            <a:off x="6286500" y="3644900"/>
            <a:ext cx="3651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9" name="Equation" r:id="rId22" imgW="152334" imgH="139639" progId="Equation.DSMT4">
                    <p:embed/>
                  </p:oleObj>
                </mc:Choice>
                <mc:Fallback>
                  <p:oleObj name="Equation" r:id="rId22" imgW="152334" imgH="139639" progId="Equation.DSMT4">
                    <p:embed/>
                    <p:pic>
                      <p:nvPicPr>
                        <p:cNvPr id="0" name="Picture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6500" y="3644900"/>
                          <a:ext cx="3651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Line 34"/>
            <p:cNvSpPr>
              <a:spLocks noChangeShapeType="1"/>
            </p:cNvSpPr>
            <p:nvPr/>
          </p:nvSpPr>
          <p:spPr bwMode="auto">
            <a:xfrm flipH="1">
              <a:off x="6756400" y="3221038"/>
              <a:ext cx="358775" cy="18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4" name="Object 35"/>
            <p:cNvGraphicFramePr>
              <a:graphicFrameLocks noChangeAspect="1"/>
            </p:cNvGraphicFramePr>
            <p:nvPr/>
          </p:nvGraphicFramePr>
          <p:xfrm>
            <a:off x="7221538" y="3025775"/>
            <a:ext cx="3651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0" name="Equation" r:id="rId24" imgW="152334" imgH="139639" progId="Equation.DSMT4">
                    <p:embed/>
                  </p:oleObj>
                </mc:Choice>
                <mc:Fallback>
                  <p:oleObj name="Equation" r:id="rId24" imgW="152334" imgH="139639" progId="Equation.DSMT4">
                    <p:embed/>
                    <p:pic>
                      <p:nvPicPr>
                        <p:cNvPr id="0" name="Picture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1538" y="3025775"/>
                          <a:ext cx="3651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1" name="Oval 36"/>
            <p:cNvSpPr>
              <a:spLocks noChangeArrowheads="1"/>
            </p:cNvSpPr>
            <p:nvPr/>
          </p:nvSpPr>
          <p:spPr bwMode="auto">
            <a:xfrm>
              <a:off x="7102475" y="3159125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" name="Object 41"/>
            <p:cNvGraphicFramePr>
              <a:graphicFrameLocks noChangeAspect="1"/>
            </p:cNvGraphicFramePr>
            <p:nvPr/>
          </p:nvGraphicFramePr>
          <p:xfrm>
            <a:off x="7226300" y="4295775"/>
            <a:ext cx="66675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1" name="Equation" r:id="rId26" imgW="444114" imgH="177646" progId="Equation.DSMT4">
                    <p:embed/>
                  </p:oleObj>
                </mc:Choice>
                <mc:Fallback>
                  <p:oleObj name="Equation" r:id="rId26" imgW="444114" imgH="177646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6300" y="4295775"/>
                          <a:ext cx="66675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Straight Arrow Connector 46"/>
            <p:cNvCxnSpPr/>
            <p:nvPr/>
          </p:nvCxnSpPr>
          <p:spPr bwMode="auto">
            <a:xfrm flipH="1" flipV="1">
              <a:off x="7162800" y="3781425"/>
              <a:ext cx="295275" cy="4857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101435"/>
              </p:ext>
            </p:extLst>
          </p:nvPr>
        </p:nvGraphicFramePr>
        <p:xfrm>
          <a:off x="251514" y="3639281"/>
          <a:ext cx="844550" cy="406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28" imgW="685800" imgH="330120" progId="Equation.DSMT4">
                  <p:embed/>
                </p:oleObj>
              </mc:Choice>
              <mc:Fallback>
                <p:oleObj name="Equation" r:id="rId28" imgW="685800" imgH="330120" progId="Equation.DSMT4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14" y="3639281"/>
                        <a:ext cx="844550" cy="40663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075710" y="1757548"/>
            <a:ext cx="2968831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Note:</a:t>
            </a:r>
            <a:r>
              <a:rPr lang="en-US" sz="1100" dirty="0"/>
              <a:t> The value of </a:t>
            </a:r>
            <a:r>
              <a:rPr lang="en-US" sz="1200" i="1" dirty="0">
                <a:latin typeface="+mn-lt"/>
              </a:rPr>
              <a:t>z</a:t>
            </a:r>
            <a:r>
              <a:rPr lang="en-US" sz="1200" baseline="30000" dirty="0">
                <a:latin typeface="+mn-lt"/>
              </a:rPr>
              <a:t>1/2</a:t>
            </a:r>
            <a:r>
              <a:rPr lang="en-US" sz="1100" dirty="0"/>
              <a:t> on one branch is the negative of the value on the other branch.</a:t>
            </a:r>
          </a:p>
        </p:txBody>
      </p:sp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1776895" y="6251988"/>
          <a:ext cx="5353050" cy="31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0" imgW="3467100" imgH="203200" progId="Equation.DSMT4">
                  <p:embed/>
                </p:oleObj>
              </mc:Choice>
              <mc:Fallback>
                <p:oleObj name="Equation" r:id="rId30" imgW="3467100" imgH="203200" progId="Equation.DSMT4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895" y="6251988"/>
                        <a:ext cx="5353050" cy="31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09CC387-0E8B-0846-09CD-9DFCFF357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711726"/>
              </p:ext>
            </p:extLst>
          </p:nvPr>
        </p:nvGraphicFramePr>
        <p:xfrm>
          <a:off x="7407342" y="1007555"/>
          <a:ext cx="1136515" cy="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2" imgW="787320" imgH="241200" progId="Equation.DSMT4">
                  <p:embed/>
                </p:oleObj>
              </mc:Choice>
              <mc:Fallback>
                <p:oleObj name="Equation" r:id="rId32" imgW="787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407342" y="1007555"/>
                        <a:ext cx="1136515" cy="348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638" y="0"/>
            <a:ext cx="7772400" cy="85502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Square Root Transformation (cont.)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6044-7FB2-4C95-824E-430B13DF8D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88446" y="2096189"/>
            <a:ext cx="3267075" cy="3085411"/>
            <a:chOff x="588446" y="1831781"/>
            <a:chExt cx="3267075" cy="3085411"/>
          </a:xfrm>
        </p:grpSpPr>
        <p:sp>
          <p:nvSpPr>
            <p:cNvPr id="14375" name="AutoShape 8"/>
            <p:cNvSpPr>
              <a:spLocks noChangeArrowheads="1"/>
            </p:cNvSpPr>
            <p:nvPr/>
          </p:nvSpPr>
          <p:spPr bwMode="auto">
            <a:xfrm rot="16200000">
              <a:off x="945633" y="2525520"/>
              <a:ext cx="1738313" cy="17383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0652 w 21600"/>
                <a:gd name="T13" fmla="*/ 0 h 21600"/>
                <a:gd name="T14" fmla="*/ 10948 w 21600"/>
                <a:gd name="T15" fmla="*/ 104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46" y="10410"/>
                  </a:moveTo>
                  <a:cubicBezTo>
                    <a:pt x="11043" y="10434"/>
                    <a:pt x="11192" y="10601"/>
                    <a:pt x="11192" y="10800"/>
                  </a:cubicBezTo>
                  <a:cubicBezTo>
                    <a:pt x="11192" y="11016"/>
                    <a:pt x="11016" y="11192"/>
                    <a:pt x="10800" y="11192"/>
                  </a:cubicBezTo>
                  <a:cubicBezTo>
                    <a:pt x="10583" y="11192"/>
                    <a:pt x="10408" y="11016"/>
                    <a:pt x="10408" y="10800"/>
                  </a:cubicBezTo>
                  <a:cubicBezTo>
                    <a:pt x="10407" y="10601"/>
                    <a:pt x="10556" y="10434"/>
                    <a:pt x="10753" y="10410"/>
                  </a:cubicBezTo>
                  <a:lnTo>
                    <a:pt x="9507" y="77"/>
                  </a:lnTo>
                  <a:cubicBezTo>
                    <a:pt x="4082" y="731"/>
                    <a:pt x="-1" y="53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5335"/>
                    <a:pt x="17517" y="731"/>
                    <a:pt x="12092" y="77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10"/>
            <p:cNvSpPr>
              <a:spLocks noChangeShapeType="1"/>
            </p:cNvSpPr>
            <p:nvPr/>
          </p:nvSpPr>
          <p:spPr bwMode="auto">
            <a:xfrm>
              <a:off x="588446" y="3401819"/>
              <a:ext cx="2451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11"/>
            <p:cNvSpPr>
              <a:spLocks noChangeShapeType="1"/>
            </p:cNvSpPr>
            <p:nvPr/>
          </p:nvSpPr>
          <p:spPr bwMode="auto">
            <a:xfrm rot="16200000">
              <a:off x="601146" y="3414519"/>
              <a:ext cx="2451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6084619"/>
                </p:ext>
              </p:extLst>
            </p:nvPr>
          </p:nvGraphicFramePr>
          <p:xfrm>
            <a:off x="3123684" y="3241481"/>
            <a:ext cx="261938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4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3684" y="3241481"/>
                          <a:ext cx="261938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0812938"/>
                </p:ext>
              </p:extLst>
            </p:nvPr>
          </p:nvGraphicFramePr>
          <p:xfrm>
            <a:off x="1710809" y="1831781"/>
            <a:ext cx="246063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5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0809" y="1831781"/>
                          <a:ext cx="246063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7" name="Line 14"/>
            <p:cNvSpPr>
              <a:spLocks noChangeShapeType="1"/>
            </p:cNvSpPr>
            <p:nvPr/>
          </p:nvSpPr>
          <p:spPr bwMode="auto">
            <a:xfrm flipV="1">
              <a:off x="1820346" y="2843019"/>
              <a:ext cx="190500" cy="54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Oval 16"/>
            <p:cNvSpPr>
              <a:spLocks noChangeArrowheads="1"/>
            </p:cNvSpPr>
            <p:nvPr/>
          </p:nvSpPr>
          <p:spPr bwMode="auto">
            <a:xfrm>
              <a:off x="1969571" y="2789044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7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9867286"/>
                </p:ext>
              </p:extLst>
            </p:nvPr>
          </p:nvGraphicFramePr>
          <p:xfrm>
            <a:off x="923409" y="2041331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6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3409" y="2041331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9" name="Oval 24"/>
            <p:cNvSpPr>
              <a:spLocks noChangeArrowheads="1"/>
            </p:cNvSpPr>
            <p:nvPr/>
          </p:nvSpPr>
          <p:spPr bwMode="auto">
            <a:xfrm>
              <a:off x="839271" y="1979419"/>
              <a:ext cx="444500" cy="4445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8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0250452"/>
                </p:ext>
              </p:extLst>
            </p:nvPr>
          </p:nvGraphicFramePr>
          <p:xfrm>
            <a:off x="2023546" y="2725544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7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3546" y="2725544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0" name="Text Box 37"/>
            <p:cNvSpPr txBox="1">
              <a:spLocks noChangeArrowheads="1"/>
            </p:cNvSpPr>
            <p:nvPr/>
          </p:nvSpPr>
          <p:spPr bwMode="auto">
            <a:xfrm>
              <a:off x="2255321" y="4132069"/>
              <a:ext cx="160020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 dirty="0">
                  <a:solidFill>
                    <a:srgbClr val="FF0000"/>
                  </a:solidFill>
                </a:rPr>
                <a:t>Principal branch</a:t>
              </a:r>
            </a:p>
          </p:txBody>
        </p:sp>
        <p:sp>
          <p:nvSpPr>
            <p:cNvPr id="14371" name="Line 38"/>
            <p:cNvSpPr>
              <a:spLocks noChangeShapeType="1"/>
            </p:cNvSpPr>
            <p:nvPr/>
          </p:nvSpPr>
          <p:spPr bwMode="auto">
            <a:xfrm flipH="1" flipV="1">
              <a:off x="2506146" y="3744719"/>
              <a:ext cx="190500" cy="419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9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254385"/>
                </p:ext>
              </p:extLst>
            </p:nvPr>
          </p:nvGraphicFramePr>
          <p:xfrm>
            <a:off x="2489200" y="4421892"/>
            <a:ext cx="10668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8" name="Equation" r:id="rId12" imgW="711000" imgH="330120" progId="Equation.DSMT4">
                    <p:embed/>
                  </p:oleObj>
                </mc:Choice>
                <mc:Fallback>
                  <p:oleObj name="Equation" r:id="rId12" imgW="711000" imgH="330120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9200" y="4421892"/>
                          <a:ext cx="1066800" cy="495300"/>
                        </a:xfrm>
                        <a:prstGeom prst="rect">
                          <a:avLst/>
                        </a:prstGeom>
                        <a:solidFill>
                          <a:srgbClr val="FFCC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1514475" y="5435880"/>
            <a:ext cx="4562476" cy="408385"/>
            <a:chOff x="-269083" y="5454297"/>
            <a:chExt cx="4562476" cy="408385"/>
          </a:xfrm>
        </p:grpSpPr>
        <p:sp>
          <p:nvSpPr>
            <p:cNvPr id="48" name="TextBox 47"/>
            <p:cNvSpPr txBox="1"/>
            <p:nvPr/>
          </p:nvSpPr>
          <p:spPr>
            <a:xfrm>
              <a:off x="-269083" y="5493350"/>
              <a:ext cx="4449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spcAft>
                  <a:spcPts val="600"/>
                </a:spcAft>
              </a:pPr>
              <a:r>
                <a:rPr lang="en-US" dirty="0">
                  <a:solidFill>
                    <a:srgbClr val="0000FF"/>
                  </a:solidFill>
                </a:rPr>
                <a:t>The principal square root is denoted as </a:t>
              </a:r>
            </a:p>
          </p:txBody>
        </p:sp>
        <p:graphicFrame>
          <p:nvGraphicFramePr>
            <p:cNvPr id="37377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9407746"/>
                </p:ext>
              </p:extLst>
            </p:nvPr>
          </p:nvGraphicFramePr>
          <p:xfrm>
            <a:off x="3848613" y="5454297"/>
            <a:ext cx="444780" cy="397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9" name="Equation" r:id="rId14" imgW="241091" imgH="215713" progId="Equation.DSMT4">
                    <p:embed/>
                  </p:oleObj>
                </mc:Choice>
                <mc:Fallback>
                  <p:oleObj name="Equation" r:id="rId14" imgW="241091" imgH="215713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8613" y="5454297"/>
                          <a:ext cx="444780" cy="397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Box 40"/>
          <p:cNvSpPr txBox="1">
            <a:spLocks noChangeArrowheads="1"/>
          </p:cNvSpPr>
          <p:nvPr/>
        </p:nvSpPr>
        <p:spPr bwMode="auto">
          <a:xfrm>
            <a:off x="3096671" y="1998121"/>
            <a:ext cx="2318121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The principal branch is the choice in MATLAB and most programming languages! </a:t>
            </a:r>
          </a:p>
        </p:txBody>
      </p:sp>
      <p:graphicFrame>
        <p:nvGraphicFramePr>
          <p:cNvPr id="3737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241590"/>
              </p:ext>
            </p:extLst>
          </p:nvPr>
        </p:nvGraphicFramePr>
        <p:xfrm>
          <a:off x="7500961" y="4964914"/>
          <a:ext cx="805052" cy="158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16" imgW="698500" imgH="1371600" progId="Equation.DSMT4">
                  <p:embed/>
                </p:oleObj>
              </mc:Choice>
              <mc:Fallback>
                <p:oleObj name="Equation" r:id="rId16" imgW="698500" imgH="1371600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61" y="4964914"/>
                        <a:ext cx="805052" cy="1582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07177"/>
              </p:ext>
            </p:extLst>
          </p:nvPr>
        </p:nvGraphicFramePr>
        <p:xfrm>
          <a:off x="3424238" y="6013358"/>
          <a:ext cx="1432482" cy="48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18" imgW="634449" imgH="215713" progId="Equation.DSMT4">
                  <p:embed/>
                </p:oleObj>
              </mc:Choice>
              <mc:Fallback>
                <p:oleObj name="Equation" r:id="rId18" imgW="634449" imgH="215713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6013358"/>
                        <a:ext cx="1432482" cy="48704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65263" y="610149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60680" y="2134516"/>
            <a:ext cx="2771775" cy="2827337"/>
            <a:chOff x="4421702" y="1925193"/>
            <a:chExt cx="2771775" cy="2827337"/>
          </a:xfrm>
        </p:grpSpPr>
        <p:sp>
          <p:nvSpPr>
            <p:cNvPr id="31" name="AutoShape 4"/>
            <p:cNvSpPr>
              <a:spLocks noChangeArrowheads="1"/>
            </p:cNvSpPr>
            <p:nvPr/>
          </p:nvSpPr>
          <p:spPr bwMode="auto">
            <a:xfrm rot="16221698">
              <a:off x="4781282" y="2612277"/>
              <a:ext cx="1738313" cy="1738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18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907" y="10809"/>
                  </a:moveTo>
                  <a:cubicBezTo>
                    <a:pt x="10902" y="10865"/>
                    <a:pt x="10855" y="10907"/>
                    <a:pt x="10800" y="10908"/>
                  </a:cubicBezTo>
                  <a:cubicBezTo>
                    <a:pt x="10744" y="10908"/>
                    <a:pt x="10697" y="10865"/>
                    <a:pt x="10692" y="10809"/>
                  </a:cubicBezTo>
                  <a:lnTo>
                    <a:pt x="46" y="11795"/>
                  </a:lnTo>
                  <a:cubicBezTo>
                    <a:pt x="560" y="17350"/>
                    <a:pt x="5221" y="21600"/>
                    <a:pt x="10800" y="21600"/>
                  </a:cubicBezTo>
                  <a:cubicBezTo>
                    <a:pt x="16378" y="21599"/>
                    <a:pt x="21039" y="17350"/>
                    <a:pt x="21553" y="117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4421702" y="3476180"/>
              <a:ext cx="2451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544065" y="1925193"/>
              <a:ext cx="1649412" cy="2827337"/>
              <a:chOff x="6646863" y="1852613"/>
              <a:chExt cx="1649412" cy="2827337"/>
            </a:xfrm>
          </p:grpSpPr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rot="-5400000">
                <a:off x="5537200" y="3454400"/>
                <a:ext cx="2451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8" name="Object 22"/>
              <p:cNvGraphicFramePr>
                <a:graphicFrameLocks noChangeAspect="1"/>
              </p:cNvGraphicFramePr>
              <p:nvPr/>
            </p:nvGraphicFramePr>
            <p:xfrm>
              <a:off x="7362825" y="2206625"/>
              <a:ext cx="369888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2" name="Equation" r:id="rId20" imgW="177492" imgH="164814" progId="Equation.DSMT4">
                      <p:embed/>
                    </p:oleObj>
                  </mc:Choice>
                  <mc:Fallback>
                    <p:oleObj name="Equation" r:id="rId20" imgW="177492" imgH="164814" progId="Equation.DSMT4">
                      <p:embed/>
                      <p:pic>
                        <p:nvPicPr>
                          <p:cNvPr id="0" name="Picture 2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62825" y="2206625"/>
                            <a:ext cx="369888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9" name="Oval 25"/>
              <p:cNvSpPr>
                <a:spLocks noChangeArrowheads="1"/>
              </p:cNvSpPr>
              <p:nvPr/>
            </p:nvSpPr>
            <p:spPr bwMode="auto">
              <a:xfrm>
                <a:off x="7340600" y="2108200"/>
                <a:ext cx="444500" cy="4445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0" name="Object 26"/>
              <p:cNvGraphicFramePr>
                <a:graphicFrameLocks noChangeAspect="1"/>
              </p:cNvGraphicFramePr>
              <p:nvPr/>
            </p:nvGraphicFramePr>
            <p:xfrm>
              <a:off x="8034338" y="3255963"/>
              <a:ext cx="261937" cy="288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3" name="Equation" r:id="rId22" imgW="126835" imgH="139518" progId="Equation.DSMT4">
                      <p:embed/>
                    </p:oleObj>
                  </mc:Choice>
                  <mc:Fallback>
                    <p:oleObj name="Equation" r:id="rId22" imgW="126835" imgH="139518" progId="Equation.DSMT4">
                      <p:embed/>
                      <p:pic>
                        <p:nvPicPr>
                          <p:cNvPr id="0" name="Picture 2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34338" y="3255963"/>
                            <a:ext cx="261937" cy="2889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27"/>
              <p:cNvGraphicFramePr>
                <a:graphicFrameLocks noChangeAspect="1"/>
              </p:cNvGraphicFramePr>
              <p:nvPr/>
            </p:nvGraphicFramePr>
            <p:xfrm>
              <a:off x="6646863" y="1852613"/>
              <a:ext cx="234950" cy="288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4" name="Equation" r:id="rId24" imgW="114201" imgH="139579" progId="Equation.DSMT4">
                      <p:embed/>
                    </p:oleObj>
                  </mc:Choice>
                  <mc:Fallback>
                    <p:oleObj name="Equation" r:id="rId24" imgW="114201" imgH="139579" progId="Equation.DSMT4">
                      <p:embed/>
                      <p:pic>
                        <p:nvPicPr>
                          <p:cNvPr id="0" name="Picture 2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46863" y="1852613"/>
                            <a:ext cx="234950" cy="2889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 flipH="1">
                <a:off x="6756400" y="3221038"/>
                <a:ext cx="358775" cy="182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45" name="Object 35"/>
              <p:cNvGraphicFramePr>
                <a:graphicFrameLocks noChangeAspect="1"/>
              </p:cNvGraphicFramePr>
              <p:nvPr/>
            </p:nvGraphicFramePr>
            <p:xfrm>
              <a:off x="7221538" y="3025775"/>
              <a:ext cx="365125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5" name="Equation" r:id="rId26" imgW="152334" imgH="139639" progId="Equation.DSMT4">
                      <p:embed/>
                    </p:oleObj>
                  </mc:Choice>
                  <mc:Fallback>
                    <p:oleObj name="Equation" r:id="rId26" imgW="152334" imgH="139639" progId="Equation.DSMT4">
                      <p:embed/>
                      <p:pic>
                        <p:nvPicPr>
                          <p:cNvPr id="0" name="Picture 2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21538" y="3025775"/>
                            <a:ext cx="365125" cy="334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6" name="Oval 36"/>
              <p:cNvSpPr>
                <a:spLocks noChangeArrowheads="1"/>
              </p:cNvSpPr>
              <p:nvPr/>
            </p:nvSpPr>
            <p:spPr bwMode="auto">
              <a:xfrm>
                <a:off x="7102475" y="3159125"/>
                <a:ext cx="88900" cy="889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7" name="Object 41"/>
              <p:cNvGraphicFramePr>
                <a:graphicFrameLocks noChangeAspect="1"/>
              </p:cNvGraphicFramePr>
              <p:nvPr/>
            </p:nvGraphicFramePr>
            <p:xfrm>
              <a:off x="7226300" y="4295775"/>
              <a:ext cx="66675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6" name="Equation" r:id="rId28" imgW="444114" imgH="177646" progId="Equation.DSMT4">
                      <p:embed/>
                    </p:oleObj>
                  </mc:Choice>
                  <mc:Fallback>
                    <p:oleObj name="Equation" r:id="rId28" imgW="444114" imgH="177646" progId="Equation.DSMT4">
                      <p:embed/>
                      <p:pic>
                        <p:nvPicPr>
                          <p:cNvPr id="0" name="Picture 2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26300" y="4295775"/>
                            <a:ext cx="666750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9" name="Straight Arrow Connector 48"/>
              <p:cNvCxnSpPr/>
              <p:nvPr/>
            </p:nvCxnSpPr>
            <p:spPr bwMode="auto">
              <a:xfrm flipH="1" flipV="1">
                <a:off x="7162800" y="3781425"/>
                <a:ext cx="295275" cy="48577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aphicFrame>
        <p:nvGraphicFramePr>
          <p:cNvPr id="2" name="Object 9">
            <a:extLst>
              <a:ext uri="{FF2B5EF4-FFF2-40B4-BE49-F238E27FC236}">
                <a16:creationId xmlns:a16="http://schemas.microsoft.com/office/drawing/2014/main" id="{63152EB3-8328-131E-FDD3-21A332D8B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01050"/>
              </p:ext>
            </p:extLst>
          </p:nvPr>
        </p:nvGraphicFramePr>
        <p:xfrm>
          <a:off x="1483901" y="824211"/>
          <a:ext cx="5603875" cy="719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0" imgW="2869920" imgH="368280" progId="Equation.DSMT4">
                  <p:embed/>
                </p:oleObj>
              </mc:Choice>
              <mc:Fallback>
                <p:oleObj name="Equation" r:id="rId30" imgW="2869920" imgH="368280" progId="Equation.DSMT4">
                  <p:embed/>
                  <p:pic>
                    <p:nvPicPr>
                      <p:cNvPr id="1433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901" y="824211"/>
                        <a:ext cx="5603875" cy="71913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9F1ED6-497E-5C7D-A576-125603D990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295566"/>
              </p:ext>
            </p:extLst>
          </p:nvPr>
        </p:nvGraphicFramePr>
        <p:xfrm>
          <a:off x="7414868" y="1063411"/>
          <a:ext cx="1136515" cy="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2" imgW="787320" imgH="241200" progId="Equation.DSMT4">
                  <p:embed/>
                </p:oleObj>
              </mc:Choice>
              <mc:Fallback>
                <p:oleObj name="Equation" r:id="rId32" imgW="787320" imgH="241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09CC387-0E8B-0846-09CD-9DFCFF3570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414868" y="1063411"/>
                        <a:ext cx="1136515" cy="348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7" name="Group 63"/>
          <p:cNvGrpSpPr>
            <a:grpSpLocks/>
          </p:cNvGrpSpPr>
          <p:nvPr/>
        </p:nvGrpSpPr>
        <p:grpSpPr bwMode="auto">
          <a:xfrm>
            <a:off x="146050" y="1763713"/>
            <a:ext cx="4252913" cy="3824288"/>
            <a:chOff x="716" y="1129"/>
            <a:chExt cx="2679" cy="2409"/>
          </a:xfrm>
        </p:grpSpPr>
        <p:sp>
          <p:nvSpPr>
            <p:cNvPr id="16465" name="Line 6"/>
            <p:cNvSpPr>
              <a:spLocks noChangeShapeType="1"/>
            </p:cNvSpPr>
            <p:nvPr/>
          </p:nvSpPr>
          <p:spPr bwMode="auto">
            <a:xfrm>
              <a:off x="1006" y="2494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Line 7"/>
            <p:cNvSpPr>
              <a:spLocks noChangeShapeType="1"/>
            </p:cNvSpPr>
            <p:nvPr/>
          </p:nvSpPr>
          <p:spPr bwMode="auto">
            <a:xfrm rot="-5400000">
              <a:off x="1029" y="2493"/>
              <a:ext cx="20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3255" y="2421"/>
            <a:ext cx="140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8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421"/>
                          <a:ext cx="140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1988" y="1129"/>
            <a:ext cx="15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8" y="1129"/>
                          <a:ext cx="154" cy="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67" name="Oval 10"/>
            <p:cNvSpPr>
              <a:spLocks noChangeArrowheads="1"/>
            </p:cNvSpPr>
            <p:nvPr/>
          </p:nvSpPr>
          <p:spPr bwMode="auto">
            <a:xfrm>
              <a:off x="1232" y="1676"/>
              <a:ext cx="1632" cy="163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68" name="Group 11"/>
            <p:cNvGrpSpPr>
              <a:grpSpLocks/>
            </p:cNvGrpSpPr>
            <p:nvPr/>
          </p:nvGrpSpPr>
          <p:grpSpPr bwMode="auto">
            <a:xfrm>
              <a:off x="2324" y="2450"/>
              <a:ext cx="540" cy="96"/>
              <a:chOff x="2742" y="2148"/>
              <a:chExt cx="192" cy="102"/>
            </a:xfrm>
          </p:grpSpPr>
          <p:sp>
            <p:nvSpPr>
              <p:cNvPr id="16501" name="Line 12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2" name="Line 13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3" name="Line 14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69" name="Group 15"/>
            <p:cNvGrpSpPr>
              <a:grpSpLocks/>
            </p:cNvGrpSpPr>
            <p:nvPr/>
          </p:nvGrpSpPr>
          <p:grpSpPr bwMode="auto">
            <a:xfrm>
              <a:off x="1232" y="2450"/>
              <a:ext cx="540" cy="96"/>
              <a:chOff x="2742" y="2148"/>
              <a:chExt cx="192" cy="102"/>
            </a:xfrm>
          </p:grpSpPr>
          <p:sp>
            <p:nvSpPr>
              <p:cNvPr id="16498" name="Line 16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9" name="Line 17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0" name="Line 18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70" name="Group 19"/>
            <p:cNvGrpSpPr>
              <a:grpSpLocks/>
            </p:cNvGrpSpPr>
            <p:nvPr/>
          </p:nvGrpSpPr>
          <p:grpSpPr bwMode="auto">
            <a:xfrm rot="5400000">
              <a:off x="1778" y="1898"/>
              <a:ext cx="540" cy="96"/>
              <a:chOff x="2742" y="2148"/>
              <a:chExt cx="192" cy="102"/>
            </a:xfrm>
          </p:grpSpPr>
          <p:sp>
            <p:nvSpPr>
              <p:cNvPr id="16495" name="Line 20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6" name="Line 21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7" name="Line 22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71" name="Group 23"/>
            <p:cNvGrpSpPr>
              <a:grpSpLocks/>
            </p:cNvGrpSpPr>
            <p:nvPr/>
          </p:nvGrpSpPr>
          <p:grpSpPr bwMode="auto">
            <a:xfrm rot="5400000">
              <a:off x="1778" y="2990"/>
              <a:ext cx="540" cy="96"/>
              <a:chOff x="2742" y="2148"/>
              <a:chExt cx="192" cy="102"/>
            </a:xfrm>
          </p:grpSpPr>
          <p:sp>
            <p:nvSpPr>
              <p:cNvPr id="16492" name="Line 24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3" name="Line 25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4" name="Line 26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72" name="Text Box 27"/>
            <p:cNvSpPr txBox="1">
              <a:spLocks noChangeArrowheads="1"/>
            </p:cNvSpPr>
            <p:nvPr/>
          </p:nvSpPr>
          <p:spPr bwMode="auto">
            <a:xfrm>
              <a:off x="2282" y="2498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73" name="Text Box 28"/>
            <p:cNvSpPr txBox="1">
              <a:spLocks noChangeArrowheads="1"/>
            </p:cNvSpPr>
            <p:nvPr/>
          </p:nvSpPr>
          <p:spPr bwMode="auto">
            <a:xfrm>
              <a:off x="2534" y="250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74" name="Text Box 29"/>
            <p:cNvSpPr txBox="1">
              <a:spLocks noChangeArrowheads="1"/>
            </p:cNvSpPr>
            <p:nvPr/>
          </p:nvSpPr>
          <p:spPr bwMode="auto">
            <a:xfrm>
              <a:off x="2810" y="250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475" name="Text Box 30"/>
            <p:cNvSpPr txBox="1">
              <a:spLocks noChangeArrowheads="1"/>
            </p:cNvSpPr>
            <p:nvPr/>
          </p:nvSpPr>
          <p:spPr bwMode="auto">
            <a:xfrm>
              <a:off x="1892" y="152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476" name="Text Box 31"/>
            <p:cNvSpPr txBox="1">
              <a:spLocks noChangeArrowheads="1"/>
            </p:cNvSpPr>
            <p:nvPr/>
          </p:nvSpPr>
          <p:spPr bwMode="auto">
            <a:xfrm>
              <a:off x="1898" y="178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77" name="Text Box 32"/>
            <p:cNvSpPr txBox="1">
              <a:spLocks noChangeArrowheads="1"/>
            </p:cNvSpPr>
            <p:nvPr/>
          </p:nvSpPr>
          <p:spPr bwMode="auto">
            <a:xfrm>
              <a:off x="1892" y="2054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78" name="Oval 34"/>
            <p:cNvSpPr>
              <a:spLocks noChangeArrowheads="1"/>
            </p:cNvSpPr>
            <p:nvPr/>
          </p:nvSpPr>
          <p:spPr bwMode="auto">
            <a:xfrm>
              <a:off x="1496" y="1940"/>
              <a:ext cx="1098" cy="109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9" name="Oval 35"/>
            <p:cNvSpPr>
              <a:spLocks noChangeArrowheads="1"/>
            </p:cNvSpPr>
            <p:nvPr/>
          </p:nvSpPr>
          <p:spPr bwMode="auto">
            <a:xfrm>
              <a:off x="1772" y="2216"/>
              <a:ext cx="552" cy="55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0" name="Text Box 37"/>
            <p:cNvSpPr txBox="1">
              <a:spLocks noChangeArrowheads="1"/>
            </p:cNvSpPr>
            <p:nvPr/>
          </p:nvSpPr>
          <p:spPr bwMode="auto">
            <a:xfrm>
              <a:off x="2072" y="2132"/>
              <a:ext cx="156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81" name="Line 38"/>
            <p:cNvSpPr>
              <a:spLocks noChangeShapeType="1"/>
            </p:cNvSpPr>
            <p:nvPr/>
          </p:nvSpPr>
          <p:spPr bwMode="auto">
            <a:xfrm flipV="1">
              <a:off x="1196" y="1664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39"/>
            <p:cNvSpPr>
              <a:spLocks noChangeShapeType="1"/>
            </p:cNvSpPr>
            <p:nvPr/>
          </p:nvSpPr>
          <p:spPr bwMode="auto">
            <a:xfrm flipH="1" flipV="1">
              <a:off x="1202" y="1664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Text Box 40"/>
            <p:cNvSpPr txBox="1">
              <a:spLocks noChangeArrowheads="1"/>
            </p:cNvSpPr>
            <p:nvPr/>
          </p:nvSpPr>
          <p:spPr bwMode="auto">
            <a:xfrm>
              <a:off x="2888" y="1508"/>
              <a:ext cx="4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22.5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4" name="Text Box 41"/>
            <p:cNvSpPr txBox="1">
              <a:spLocks noChangeArrowheads="1"/>
            </p:cNvSpPr>
            <p:nvPr/>
          </p:nvSpPr>
          <p:spPr bwMode="auto">
            <a:xfrm>
              <a:off x="1796" y="1316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45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5" name="Text Box 42"/>
            <p:cNvSpPr txBox="1">
              <a:spLocks noChangeArrowheads="1"/>
            </p:cNvSpPr>
            <p:nvPr/>
          </p:nvSpPr>
          <p:spPr bwMode="auto">
            <a:xfrm>
              <a:off x="1196" y="1526"/>
              <a:ext cx="4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67.5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6" name="Text Box 43"/>
            <p:cNvSpPr txBox="1">
              <a:spLocks noChangeArrowheads="1"/>
            </p:cNvSpPr>
            <p:nvPr/>
          </p:nvSpPr>
          <p:spPr bwMode="auto">
            <a:xfrm>
              <a:off x="746" y="2300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90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7" name="Text Box 44"/>
            <p:cNvSpPr txBox="1">
              <a:spLocks noChangeArrowheads="1"/>
            </p:cNvSpPr>
            <p:nvPr/>
          </p:nvSpPr>
          <p:spPr bwMode="auto">
            <a:xfrm>
              <a:off x="2024" y="3326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-45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8" name="Text Box 45"/>
            <p:cNvSpPr txBox="1">
              <a:spLocks noChangeArrowheads="1"/>
            </p:cNvSpPr>
            <p:nvPr/>
          </p:nvSpPr>
          <p:spPr bwMode="auto">
            <a:xfrm>
              <a:off x="1154" y="3296"/>
              <a:ext cx="4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-67.5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89" name="Text Box 46"/>
            <p:cNvSpPr txBox="1">
              <a:spLocks noChangeArrowheads="1"/>
            </p:cNvSpPr>
            <p:nvPr/>
          </p:nvSpPr>
          <p:spPr bwMode="auto">
            <a:xfrm>
              <a:off x="716" y="2474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-90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90" name="Text Box 47"/>
            <p:cNvSpPr txBox="1">
              <a:spLocks noChangeArrowheads="1"/>
            </p:cNvSpPr>
            <p:nvPr/>
          </p:nvSpPr>
          <p:spPr bwMode="auto">
            <a:xfrm>
              <a:off x="3020" y="2480"/>
              <a:ext cx="3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r>
                <a:rPr lang="en-US" sz="1600" baseline="30000" dirty="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graphicFrame>
          <p:nvGraphicFramePr>
            <p:cNvPr id="16394" name="Object 60"/>
            <p:cNvGraphicFramePr>
              <a:graphicFrameLocks noChangeAspect="1"/>
            </p:cNvGraphicFramePr>
            <p:nvPr/>
          </p:nvGraphicFramePr>
          <p:xfrm>
            <a:off x="2150" y="1877"/>
            <a:ext cx="212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" name="Equation" r:id="rId8" imgW="241091" imgH="215713" progId="Equation.DSMT4">
                    <p:embed/>
                  </p:oleObj>
                </mc:Choice>
                <mc:Fallback>
                  <p:oleObj name="Equation" r:id="rId8" imgW="241091" imgH="215713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0" y="1877"/>
                          <a:ext cx="212" cy="1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5" name="Object 61"/>
            <p:cNvGraphicFramePr>
              <a:graphicFrameLocks noChangeAspect="1"/>
            </p:cNvGraphicFramePr>
            <p:nvPr/>
          </p:nvGraphicFramePr>
          <p:xfrm>
            <a:off x="2329" y="1656"/>
            <a:ext cx="201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1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9" y="1656"/>
                          <a:ext cx="201" cy="20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91" name="Text Box 62"/>
            <p:cNvSpPr txBox="1">
              <a:spLocks noChangeArrowheads="1"/>
            </p:cNvSpPr>
            <p:nvPr/>
          </p:nvSpPr>
          <p:spPr bwMode="auto">
            <a:xfrm>
              <a:off x="2810" y="3278"/>
              <a:ext cx="4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-22.5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16399" name="Text Box 111"/>
          <p:cNvSpPr txBox="1">
            <a:spLocks noChangeArrowheads="1"/>
          </p:cNvSpPr>
          <p:nvPr/>
        </p:nvSpPr>
        <p:spPr bwMode="auto">
          <a:xfrm>
            <a:off x="1035712" y="5714072"/>
            <a:ext cx="253762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Principal branch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k =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6401" name="Group 144"/>
          <p:cNvGrpSpPr>
            <a:grpSpLocks/>
          </p:cNvGrpSpPr>
          <p:nvPr/>
        </p:nvGrpSpPr>
        <p:grpSpPr bwMode="auto">
          <a:xfrm>
            <a:off x="4718051" y="1782763"/>
            <a:ext cx="4214813" cy="4300539"/>
            <a:chOff x="2900" y="913"/>
            <a:chExt cx="2655" cy="2709"/>
          </a:xfrm>
        </p:grpSpPr>
        <p:sp>
          <p:nvSpPr>
            <p:cNvPr id="16423" name="Line 66"/>
            <p:cNvSpPr>
              <a:spLocks noChangeShapeType="1"/>
            </p:cNvSpPr>
            <p:nvPr/>
          </p:nvSpPr>
          <p:spPr bwMode="auto">
            <a:xfrm>
              <a:off x="3166" y="2266"/>
              <a:ext cx="2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67"/>
            <p:cNvSpPr>
              <a:spLocks noChangeShapeType="1"/>
            </p:cNvSpPr>
            <p:nvPr/>
          </p:nvSpPr>
          <p:spPr bwMode="auto">
            <a:xfrm rot="-5400000">
              <a:off x="3189" y="2265"/>
              <a:ext cx="20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88" name="Object 68"/>
            <p:cNvGraphicFramePr>
              <a:graphicFrameLocks noChangeAspect="1"/>
            </p:cNvGraphicFramePr>
            <p:nvPr/>
          </p:nvGraphicFramePr>
          <p:xfrm>
            <a:off x="5415" y="2187"/>
            <a:ext cx="140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2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5" y="2187"/>
                          <a:ext cx="140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9" name="Object 69"/>
            <p:cNvGraphicFramePr>
              <a:graphicFrameLocks noChangeAspect="1"/>
            </p:cNvGraphicFramePr>
            <p:nvPr/>
          </p:nvGraphicFramePr>
          <p:xfrm>
            <a:off x="4142" y="913"/>
            <a:ext cx="15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3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2" y="913"/>
                          <a:ext cx="154" cy="1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25" name="Oval 70"/>
            <p:cNvSpPr>
              <a:spLocks noChangeArrowheads="1"/>
            </p:cNvSpPr>
            <p:nvPr/>
          </p:nvSpPr>
          <p:spPr bwMode="auto">
            <a:xfrm>
              <a:off x="3392" y="1448"/>
              <a:ext cx="1632" cy="163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6" name="Group 71"/>
            <p:cNvGrpSpPr>
              <a:grpSpLocks/>
            </p:cNvGrpSpPr>
            <p:nvPr/>
          </p:nvGrpSpPr>
          <p:grpSpPr bwMode="auto">
            <a:xfrm>
              <a:off x="4484" y="2222"/>
              <a:ext cx="540" cy="96"/>
              <a:chOff x="2742" y="2148"/>
              <a:chExt cx="192" cy="102"/>
            </a:xfrm>
          </p:grpSpPr>
          <p:sp>
            <p:nvSpPr>
              <p:cNvPr id="16462" name="Line 72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Line 73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Line 74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7" name="Group 75"/>
            <p:cNvGrpSpPr>
              <a:grpSpLocks/>
            </p:cNvGrpSpPr>
            <p:nvPr/>
          </p:nvGrpSpPr>
          <p:grpSpPr bwMode="auto">
            <a:xfrm>
              <a:off x="3392" y="2222"/>
              <a:ext cx="540" cy="96"/>
              <a:chOff x="2742" y="2148"/>
              <a:chExt cx="192" cy="102"/>
            </a:xfrm>
          </p:grpSpPr>
          <p:sp>
            <p:nvSpPr>
              <p:cNvPr id="16459" name="Line 76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Line 77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78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8" name="Group 79"/>
            <p:cNvGrpSpPr>
              <a:grpSpLocks/>
            </p:cNvGrpSpPr>
            <p:nvPr/>
          </p:nvGrpSpPr>
          <p:grpSpPr bwMode="auto">
            <a:xfrm rot="5400000">
              <a:off x="3938" y="1670"/>
              <a:ext cx="540" cy="96"/>
              <a:chOff x="2742" y="2148"/>
              <a:chExt cx="192" cy="102"/>
            </a:xfrm>
          </p:grpSpPr>
          <p:sp>
            <p:nvSpPr>
              <p:cNvPr id="16456" name="Line 80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Line 81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82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9" name="Group 83"/>
            <p:cNvGrpSpPr>
              <a:grpSpLocks/>
            </p:cNvGrpSpPr>
            <p:nvPr/>
          </p:nvGrpSpPr>
          <p:grpSpPr bwMode="auto">
            <a:xfrm rot="5400000">
              <a:off x="3938" y="2762"/>
              <a:ext cx="540" cy="96"/>
              <a:chOff x="2742" y="2148"/>
              <a:chExt cx="192" cy="102"/>
            </a:xfrm>
          </p:grpSpPr>
          <p:sp>
            <p:nvSpPr>
              <p:cNvPr id="16453" name="Line 84"/>
              <p:cNvSpPr>
                <a:spLocks noChangeShapeType="1"/>
              </p:cNvSpPr>
              <p:nvPr/>
            </p:nvSpPr>
            <p:spPr bwMode="auto">
              <a:xfrm>
                <a:off x="2742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Line 85"/>
              <p:cNvSpPr>
                <a:spLocks noChangeShapeType="1"/>
              </p:cNvSpPr>
              <p:nvPr/>
            </p:nvSpPr>
            <p:spPr bwMode="auto">
              <a:xfrm>
                <a:off x="2838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Line 86"/>
              <p:cNvSpPr>
                <a:spLocks noChangeShapeType="1"/>
              </p:cNvSpPr>
              <p:nvPr/>
            </p:nvSpPr>
            <p:spPr bwMode="auto">
              <a:xfrm>
                <a:off x="2934" y="2148"/>
                <a:ext cx="0" cy="10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0" name="Text Box 87"/>
            <p:cNvSpPr txBox="1">
              <a:spLocks noChangeArrowheads="1"/>
            </p:cNvSpPr>
            <p:nvPr/>
          </p:nvSpPr>
          <p:spPr bwMode="auto">
            <a:xfrm>
              <a:off x="4442" y="2270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31" name="Text Box 88"/>
            <p:cNvSpPr txBox="1">
              <a:spLocks noChangeArrowheads="1"/>
            </p:cNvSpPr>
            <p:nvPr/>
          </p:nvSpPr>
          <p:spPr bwMode="auto">
            <a:xfrm>
              <a:off x="4694" y="227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32" name="Text Box 89"/>
            <p:cNvSpPr txBox="1">
              <a:spLocks noChangeArrowheads="1"/>
            </p:cNvSpPr>
            <p:nvPr/>
          </p:nvSpPr>
          <p:spPr bwMode="auto">
            <a:xfrm>
              <a:off x="4970" y="227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433" name="Text Box 90"/>
            <p:cNvSpPr txBox="1">
              <a:spLocks noChangeArrowheads="1"/>
            </p:cNvSpPr>
            <p:nvPr/>
          </p:nvSpPr>
          <p:spPr bwMode="auto">
            <a:xfrm>
              <a:off x="4052" y="1298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434" name="Text Box 91"/>
            <p:cNvSpPr txBox="1">
              <a:spLocks noChangeArrowheads="1"/>
            </p:cNvSpPr>
            <p:nvPr/>
          </p:nvSpPr>
          <p:spPr bwMode="auto">
            <a:xfrm>
              <a:off x="4058" y="155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35" name="Text Box 92"/>
            <p:cNvSpPr txBox="1">
              <a:spLocks noChangeArrowheads="1"/>
            </p:cNvSpPr>
            <p:nvPr/>
          </p:nvSpPr>
          <p:spPr bwMode="auto">
            <a:xfrm>
              <a:off x="4052" y="1826"/>
              <a:ext cx="1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36" name="Oval 93"/>
            <p:cNvSpPr>
              <a:spLocks noChangeArrowheads="1"/>
            </p:cNvSpPr>
            <p:nvPr/>
          </p:nvSpPr>
          <p:spPr bwMode="auto">
            <a:xfrm>
              <a:off x="3656" y="1712"/>
              <a:ext cx="1098" cy="1098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Oval 94"/>
            <p:cNvSpPr>
              <a:spLocks noChangeArrowheads="1"/>
            </p:cNvSpPr>
            <p:nvPr/>
          </p:nvSpPr>
          <p:spPr bwMode="auto">
            <a:xfrm>
              <a:off x="3932" y="1988"/>
              <a:ext cx="552" cy="552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Text Box 95"/>
            <p:cNvSpPr txBox="1">
              <a:spLocks noChangeArrowheads="1"/>
            </p:cNvSpPr>
            <p:nvPr/>
          </p:nvSpPr>
          <p:spPr bwMode="auto">
            <a:xfrm>
              <a:off x="4232" y="1904"/>
              <a:ext cx="156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39" name="Line 96"/>
            <p:cNvSpPr>
              <a:spLocks noChangeShapeType="1"/>
            </p:cNvSpPr>
            <p:nvPr/>
          </p:nvSpPr>
          <p:spPr bwMode="auto">
            <a:xfrm flipV="1">
              <a:off x="3356" y="1436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97"/>
            <p:cNvSpPr>
              <a:spLocks noChangeShapeType="1"/>
            </p:cNvSpPr>
            <p:nvPr/>
          </p:nvSpPr>
          <p:spPr bwMode="auto">
            <a:xfrm flipH="1" flipV="1">
              <a:off x="3362" y="1436"/>
              <a:ext cx="1704" cy="166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Text Box 98"/>
            <p:cNvSpPr txBox="1">
              <a:spLocks noChangeArrowheads="1"/>
            </p:cNvSpPr>
            <p:nvPr/>
          </p:nvSpPr>
          <p:spPr bwMode="auto">
            <a:xfrm>
              <a:off x="5048" y="1280"/>
              <a:ext cx="4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202.5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2" name="Text Box 99"/>
            <p:cNvSpPr txBox="1">
              <a:spLocks noChangeArrowheads="1"/>
            </p:cNvSpPr>
            <p:nvPr/>
          </p:nvSpPr>
          <p:spPr bwMode="auto">
            <a:xfrm>
              <a:off x="3908" y="1080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225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3" name="Text Box 100"/>
            <p:cNvSpPr txBox="1">
              <a:spLocks noChangeArrowheads="1"/>
            </p:cNvSpPr>
            <p:nvPr/>
          </p:nvSpPr>
          <p:spPr bwMode="auto">
            <a:xfrm>
              <a:off x="3356" y="1298"/>
              <a:ext cx="4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247.5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4" name="Text Box 101"/>
            <p:cNvSpPr txBox="1">
              <a:spLocks noChangeArrowheads="1"/>
            </p:cNvSpPr>
            <p:nvPr/>
          </p:nvSpPr>
          <p:spPr bwMode="auto">
            <a:xfrm>
              <a:off x="2906" y="2072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270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5" name="Text Box 102"/>
            <p:cNvSpPr txBox="1">
              <a:spLocks noChangeArrowheads="1"/>
            </p:cNvSpPr>
            <p:nvPr/>
          </p:nvSpPr>
          <p:spPr bwMode="auto">
            <a:xfrm>
              <a:off x="4184" y="3098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135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6" name="Text Box 104"/>
            <p:cNvSpPr txBox="1">
              <a:spLocks noChangeArrowheads="1"/>
            </p:cNvSpPr>
            <p:nvPr/>
          </p:nvSpPr>
          <p:spPr bwMode="auto">
            <a:xfrm>
              <a:off x="2900" y="2258"/>
              <a:ext cx="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90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47" name="Text Box 105"/>
            <p:cNvSpPr txBox="1">
              <a:spLocks noChangeArrowheads="1"/>
            </p:cNvSpPr>
            <p:nvPr/>
          </p:nvSpPr>
          <p:spPr bwMode="auto">
            <a:xfrm>
              <a:off x="5180" y="2252"/>
              <a:ext cx="3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180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graphicFrame>
          <p:nvGraphicFramePr>
            <p:cNvPr id="16390" name="Object 106"/>
            <p:cNvGraphicFramePr>
              <a:graphicFrameLocks noChangeAspect="1"/>
            </p:cNvGraphicFramePr>
            <p:nvPr/>
          </p:nvGraphicFramePr>
          <p:xfrm>
            <a:off x="4310" y="1649"/>
            <a:ext cx="212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4" name="Equation" r:id="rId16" imgW="241091" imgH="215713" progId="Equation.DSMT4">
                    <p:embed/>
                  </p:oleObj>
                </mc:Choice>
                <mc:Fallback>
                  <p:oleObj name="Equation" r:id="rId16" imgW="241091" imgH="215713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0" y="1649"/>
                          <a:ext cx="212" cy="1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107"/>
            <p:cNvGraphicFramePr>
              <a:graphicFrameLocks noChangeAspect="1"/>
            </p:cNvGraphicFramePr>
            <p:nvPr/>
          </p:nvGraphicFramePr>
          <p:xfrm>
            <a:off x="4489" y="1428"/>
            <a:ext cx="201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5" name="Equation" r:id="rId18" imgW="228600" imgH="228600" progId="Equation.DSMT4">
                    <p:embed/>
                  </p:oleObj>
                </mc:Choice>
                <mc:Fallback>
                  <p:oleObj name="Equation" r:id="rId18" imgW="228600" imgH="228600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9" y="1428"/>
                          <a:ext cx="201" cy="20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8" name="Text Box 108"/>
            <p:cNvSpPr txBox="1">
              <a:spLocks noChangeArrowheads="1"/>
            </p:cNvSpPr>
            <p:nvPr/>
          </p:nvSpPr>
          <p:spPr bwMode="auto">
            <a:xfrm>
              <a:off x="4970" y="3068"/>
              <a:ext cx="4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157.5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450" name="Text Box 112"/>
            <p:cNvSpPr txBox="1">
              <a:spLocks noChangeArrowheads="1"/>
            </p:cNvSpPr>
            <p:nvPr/>
          </p:nvSpPr>
          <p:spPr bwMode="auto">
            <a:xfrm>
              <a:off x="3488" y="3391"/>
              <a:ext cx="14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Other branch</a:t>
              </a:r>
              <a:r>
                <a:rPr lang="en-US" dirty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b="1" i="1" dirty="0">
                  <a:solidFill>
                    <a:srgbClr val="0000FF"/>
                  </a:solidFill>
                  <a:latin typeface="Times New Roman" pitchFamily="18" charset="0"/>
                </a:rPr>
                <a:t>k = </a:t>
              </a:r>
              <a:r>
                <a:rPr lang="en-US" b="1" dirty="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52" name="Text Box 103"/>
            <p:cNvSpPr txBox="1">
              <a:spLocks noChangeArrowheads="1"/>
            </p:cNvSpPr>
            <p:nvPr/>
          </p:nvSpPr>
          <p:spPr bwMode="auto">
            <a:xfrm>
              <a:off x="3308" y="3074"/>
              <a:ext cx="4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  <a:latin typeface="Times New Roman" pitchFamily="18" charset="0"/>
                </a:rPr>
                <a:t>112.5</a:t>
              </a:r>
              <a:r>
                <a:rPr lang="en-US" sz="1600" baseline="30000">
                  <a:solidFill>
                    <a:schemeClr val="accent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6044-7FB2-4C95-824E-430B13DF8D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638" y="0"/>
            <a:ext cx="7772400" cy="85502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Square Root Transformation (cont.)</a:t>
            </a:r>
          </a:p>
        </p:txBody>
      </p:sp>
      <p:graphicFrame>
        <p:nvGraphicFramePr>
          <p:cNvPr id="2" name="Object 9">
            <a:extLst>
              <a:ext uri="{FF2B5EF4-FFF2-40B4-BE49-F238E27FC236}">
                <a16:creationId xmlns:a16="http://schemas.microsoft.com/office/drawing/2014/main" id="{E1C6C502-7035-7EFB-EC47-77E8DA8F6D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26508"/>
              </p:ext>
            </p:extLst>
          </p:nvPr>
        </p:nvGraphicFramePr>
        <p:xfrm>
          <a:off x="1483901" y="824211"/>
          <a:ext cx="5603875" cy="719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20" imgW="2869920" imgH="368280" progId="Equation.DSMT4">
                  <p:embed/>
                </p:oleObj>
              </mc:Choice>
              <mc:Fallback>
                <p:oleObj name="Equation" r:id="rId20" imgW="2869920" imgH="368280" progId="Equation.DSMT4">
                  <p:embed/>
                  <p:pic>
                    <p:nvPicPr>
                      <p:cNvPr id="2" name="Object 9">
                        <a:extLst>
                          <a:ext uri="{FF2B5EF4-FFF2-40B4-BE49-F238E27FC236}">
                            <a16:creationId xmlns:a16="http://schemas.microsoft.com/office/drawing/2014/main" id="{63152EB3-8328-131E-FDD3-21A332D8BC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901" y="824211"/>
                        <a:ext cx="5603875" cy="71913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ECEC3F6-DDB6-70B4-4F1A-290440215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197405"/>
              </p:ext>
            </p:extLst>
          </p:nvPr>
        </p:nvGraphicFramePr>
        <p:xfrm>
          <a:off x="7414868" y="1063411"/>
          <a:ext cx="1136515" cy="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22" imgW="787320" imgH="241200" progId="Equation.DSMT4">
                  <p:embed/>
                </p:oleObj>
              </mc:Choice>
              <mc:Fallback>
                <p:oleObj name="Equation" r:id="rId22" imgW="78732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B9F1ED6-497E-5C7D-A576-125603D990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14868" y="1063411"/>
                        <a:ext cx="1136515" cy="3482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0"/>
            <a:ext cx="815340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Function of a Complex Variable as a Mapping</a:t>
            </a:r>
          </a:p>
        </p:txBody>
      </p:sp>
      <p:graphicFrame>
        <p:nvGraphicFramePr>
          <p:cNvPr id="1026" name="Object 89"/>
          <p:cNvGraphicFramePr>
            <a:graphicFrameLocks noChangeAspect="1"/>
          </p:cNvGraphicFramePr>
          <p:nvPr/>
        </p:nvGraphicFramePr>
        <p:xfrm>
          <a:off x="353105" y="1227048"/>
          <a:ext cx="8399009" cy="837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4838700" imgH="482600" progId="Equation.DSMT4">
                  <p:embed/>
                </p:oleObj>
              </mc:Choice>
              <mc:Fallback>
                <p:oleObj name="Equation" r:id="rId4" imgW="4838700" imgH="4826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05" y="1227048"/>
                        <a:ext cx="8399009" cy="837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36" name="Object 89"/>
          <p:cNvGraphicFramePr>
            <a:graphicFrameLocks noChangeAspect="1"/>
          </p:cNvGraphicFramePr>
          <p:nvPr/>
        </p:nvGraphicFramePr>
        <p:xfrm>
          <a:off x="3299959" y="5532664"/>
          <a:ext cx="24018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384300" imgH="241300" progId="Equation.DSMT4">
                  <p:embed/>
                </p:oleObj>
              </mc:Choice>
              <mc:Fallback>
                <p:oleObj name="Equation" r:id="rId6" imgW="1384300" imgH="2413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959" y="5532664"/>
                        <a:ext cx="24018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250849" y="2756525"/>
            <a:ext cx="6654801" cy="2337946"/>
            <a:chOff x="1260474" y="2891279"/>
            <a:chExt cx="6654801" cy="2337946"/>
          </a:xfrm>
        </p:grpSpPr>
        <p:sp>
          <p:nvSpPr>
            <p:cNvPr id="1038" name="Line 90"/>
            <p:cNvSpPr>
              <a:spLocks noChangeShapeType="1"/>
            </p:cNvSpPr>
            <p:nvPr/>
          </p:nvSpPr>
          <p:spPr bwMode="auto">
            <a:xfrm>
              <a:off x="2335848" y="3443485"/>
              <a:ext cx="0" cy="1769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91"/>
            <p:cNvSpPr>
              <a:spLocks noChangeShapeType="1"/>
            </p:cNvSpPr>
            <p:nvPr/>
          </p:nvSpPr>
          <p:spPr bwMode="auto">
            <a:xfrm>
              <a:off x="1581154" y="4334293"/>
              <a:ext cx="1645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Oval 92"/>
            <p:cNvSpPr>
              <a:spLocks noChangeArrowheads="1"/>
            </p:cNvSpPr>
            <p:nvPr/>
          </p:nvSpPr>
          <p:spPr bwMode="auto">
            <a:xfrm>
              <a:off x="2830730" y="3808469"/>
              <a:ext cx="70108" cy="7011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96"/>
            <p:cNvGraphicFramePr>
              <a:graphicFrameLocks noChangeAspect="1"/>
            </p:cNvGraphicFramePr>
            <p:nvPr/>
          </p:nvGraphicFramePr>
          <p:xfrm>
            <a:off x="2948264" y="3884765"/>
            <a:ext cx="241255" cy="241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8264" y="3884765"/>
                          <a:ext cx="241255" cy="241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1" name="Group 123"/>
            <p:cNvGrpSpPr>
              <a:grpSpLocks/>
            </p:cNvGrpSpPr>
            <p:nvPr/>
          </p:nvGrpSpPr>
          <p:grpSpPr bwMode="auto">
            <a:xfrm>
              <a:off x="2773988" y="2891279"/>
              <a:ext cx="391781" cy="391790"/>
              <a:chOff x="1690" y="1653"/>
              <a:chExt cx="190" cy="190"/>
            </a:xfrm>
          </p:grpSpPr>
          <p:graphicFrame>
            <p:nvGraphicFramePr>
              <p:cNvPr id="1035" name="Object 99"/>
              <p:cNvGraphicFramePr>
                <a:graphicFrameLocks noChangeAspect="1"/>
              </p:cNvGraphicFramePr>
              <p:nvPr/>
            </p:nvGraphicFramePr>
            <p:xfrm>
              <a:off x="1737" y="1688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3" name="Equation" r:id="rId10" imgW="126725" imgH="126725" progId="Equation.DSMT4">
                      <p:embed/>
                    </p:oleObj>
                  </mc:Choice>
                  <mc:Fallback>
                    <p:oleObj name="Equation" r:id="rId10" imgW="126725" imgH="126725" progId="Equation.DSMT4">
                      <p:embed/>
                      <p:pic>
                        <p:nvPicPr>
                          <p:cNvPr id="0" name="Picture 2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37" y="1688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8" name="Oval 100"/>
              <p:cNvSpPr>
                <a:spLocks noChangeArrowheads="1"/>
              </p:cNvSpPr>
              <p:nvPr/>
            </p:nvSpPr>
            <p:spPr bwMode="auto">
              <a:xfrm>
                <a:off x="1690" y="1653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8" name="Object 101"/>
            <p:cNvGraphicFramePr>
              <a:graphicFrameLocks noChangeAspect="1"/>
            </p:cNvGraphicFramePr>
            <p:nvPr/>
          </p:nvGraphicFramePr>
          <p:xfrm>
            <a:off x="3265814" y="4222942"/>
            <a:ext cx="241255" cy="266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5814" y="4222942"/>
                          <a:ext cx="241255" cy="2660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02"/>
            <p:cNvGraphicFramePr>
              <a:graphicFrameLocks noChangeAspect="1"/>
            </p:cNvGraphicFramePr>
            <p:nvPr/>
          </p:nvGraphicFramePr>
          <p:xfrm>
            <a:off x="2228624" y="3094998"/>
            <a:ext cx="265999" cy="315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624" y="3094998"/>
                          <a:ext cx="265999" cy="3154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2" name="Line 105"/>
            <p:cNvSpPr>
              <a:spLocks noChangeShapeType="1"/>
            </p:cNvSpPr>
            <p:nvPr/>
          </p:nvSpPr>
          <p:spPr bwMode="auto">
            <a:xfrm>
              <a:off x="6527908" y="3459982"/>
              <a:ext cx="0" cy="1769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06"/>
            <p:cNvSpPr>
              <a:spLocks noChangeShapeType="1"/>
            </p:cNvSpPr>
            <p:nvPr/>
          </p:nvSpPr>
          <p:spPr bwMode="auto">
            <a:xfrm>
              <a:off x="5696920" y="4350790"/>
              <a:ext cx="16454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Oval 107"/>
            <p:cNvSpPr>
              <a:spLocks noChangeArrowheads="1"/>
            </p:cNvSpPr>
            <p:nvPr/>
          </p:nvSpPr>
          <p:spPr bwMode="auto">
            <a:xfrm>
              <a:off x="5710138" y="3870901"/>
              <a:ext cx="70108" cy="7011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" name="Group 124"/>
            <p:cNvGrpSpPr>
              <a:grpSpLocks/>
            </p:cNvGrpSpPr>
            <p:nvPr/>
          </p:nvGrpSpPr>
          <p:grpSpPr bwMode="auto">
            <a:xfrm>
              <a:off x="6859891" y="2911475"/>
              <a:ext cx="391781" cy="391790"/>
              <a:chOff x="2908" y="1658"/>
              <a:chExt cx="190" cy="190"/>
            </a:xfrm>
          </p:grpSpPr>
          <p:graphicFrame>
            <p:nvGraphicFramePr>
              <p:cNvPr id="1034" name="Object 112"/>
              <p:cNvGraphicFramePr>
                <a:graphicFrameLocks noChangeAspect="1"/>
              </p:cNvGraphicFramePr>
              <p:nvPr/>
            </p:nvGraphicFramePr>
            <p:xfrm>
              <a:off x="2928" y="1702"/>
              <a:ext cx="14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6" name="Equation" r:id="rId16" imgW="152334" imgH="139639" progId="Equation.DSMT4">
                      <p:embed/>
                    </p:oleObj>
                  </mc:Choice>
                  <mc:Fallback>
                    <p:oleObj name="Equation" r:id="rId16" imgW="152334" imgH="139639" progId="Equation.DSMT4">
                      <p:embed/>
                      <p:pic>
                        <p:nvPicPr>
                          <p:cNvPr id="0" name="Picture 2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1702"/>
                            <a:ext cx="14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7" name="Oval 113"/>
              <p:cNvSpPr>
                <a:spLocks noChangeArrowheads="1"/>
              </p:cNvSpPr>
              <p:nvPr/>
            </p:nvSpPr>
            <p:spPr bwMode="auto">
              <a:xfrm>
                <a:off x="2908" y="1658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30" name="Object 114"/>
            <p:cNvGraphicFramePr>
              <a:graphicFrameLocks noChangeAspect="1"/>
            </p:cNvGraphicFramePr>
            <p:nvPr/>
          </p:nvGraphicFramePr>
          <p:xfrm>
            <a:off x="7435191" y="4229128"/>
            <a:ext cx="241255" cy="266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5191" y="4229128"/>
                          <a:ext cx="241255" cy="2660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115"/>
            <p:cNvGraphicFramePr>
              <a:graphicFrameLocks noChangeAspect="1"/>
            </p:cNvGraphicFramePr>
            <p:nvPr/>
          </p:nvGraphicFramePr>
          <p:xfrm>
            <a:off x="6433056" y="3082626"/>
            <a:ext cx="218573" cy="266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20" imgW="114201" imgH="139579" progId="Equation.DSMT4">
                    <p:embed/>
                  </p:oleObj>
                </mc:Choice>
                <mc:Fallback>
                  <p:oleObj name="Equation" r:id="rId20" imgW="114201" imgH="139579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3056" y="3082626"/>
                          <a:ext cx="218573" cy="2660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125"/>
            <p:cNvGraphicFramePr>
              <a:graphicFrameLocks noChangeAspect="1"/>
            </p:cNvGraphicFramePr>
            <p:nvPr/>
          </p:nvGraphicFramePr>
          <p:xfrm>
            <a:off x="5727850" y="3468230"/>
            <a:ext cx="288681" cy="266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22" imgW="152334" imgH="139639" progId="Equation.DSMT4">
                    <p:embed/>
                  </p:oleObj>
                </mc:Choice>
                <mc:Fallback>
                  <p:oleObj name="Equation" r:id="rId22" imgW="152334" imgH="139639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7850" y="3468230"/>
                          <a:ext cx="288681" cy="2660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6" name="Freeform 126"/>
            <p:cNvSpPr>
              <a:spLocks/>
            </p:cNvSpPr>
            <p:nvPr/>
          </p:nvSpPr>
          <p:spPr bwMode="auto">
            <a:xfrm>
              <a:off x="3024559" y="3276459"/>
              <a:ext cx="2589880" cy="505204"/>
            </a:xfrm>
            <a:custGeom>
              <a:avLst/>
              <a:gdLst>
                <a:gd name="T0" fmla="*/ 0 w 1552"/>
                <a:gd name="T1" fmla="*/ 13 h 365"/>
                <a:gd name="T2" fmla="*/ 25 w 1552"/>
                <a:gd name="T3" fmla="*/ 7 h 365"/>
                <a:gd name="T4" fmla="*/ 57 w 1552"/>
                <a:gd name="T5" fmla="*/ 4 h 365"/>
                <a:gd name="T6" fmla="*/ 113 w 1552"/>
                <a:gd name="T7" fmla="*/ 1 h 365"/>
                <a:gd name="T8" fmla="*/ 167 w 1552"/>
                <a:gd name="T9" fmla="*/ 1 h 365"/>
                <a:gd name="T10" fmla="*/ 219 w 1552"/>
                <a:gd name="T11" fmla="*/ 2 h 365"/>
                <a:gd name="T12" fmla="*/ 250 w 1552"/>
                <a:gd name="T13" fmla="*/ 5 h 365"/>
                <a:gd name="T14" fmla="*/ 271 w 1552"/>
                <a:gd name="T15" fmla="*/ 9 h 365"/>
                <a:gd name="T16" fmla="*/ 285 w 1552"/>
                <a:gd name="T17" fmla="*/ 15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3" name="Object 109"/>
            <p:cNvGraphicFramePr>
              <a:graphicFrameLocks noChangeAspect="1"/>
            </p:cNvGraphicFramePr>
            <p:nvPr/>
          </p:nvGraphicFramePr>
          <p:xfrm>
            <a:off x="3799873" y="3097060"/>
            <a:ext cx="1278444" cy="482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24" imgW="672808" imgH="253890" progId="Equation.DSMT4">
                    <p:embed/>
                  </p:oleObj>
                </mc:Choice>
                <mc:Fallback>
                  <p:oleObj name="Equation" r:id="rId24" imgW="672808" imgH="253890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9873" y="3097060"/>
                          <a:ext cx="1278444" cy="48252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7" name="Object 13"/>
            <p:cNvGraphicFramePr>
              <a:graphicFrameLocks noChangeAspect="1"/>
            </p:cNvGraphicFramePr>
            <p:nvPr/>
          </p:nvGraphicFramePr>
          <p:xfrm>
            <a:off x="7026275" y="3544888"/>
            <a:ext cx="889000" cy="231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26" imgW="634449" imgH="164957" progId="Equation.DSMT4">
                    <p:embed/>
                  </p:oleObj>
                </mc:Choice>
                <mc:Fallback>
                  <p:oleObj name="Equation" r:id="rId26" imgW="634449" imgH="164957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6275" y="3544888"/>
                          <a:ext cx="889000" cy="23114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4"/>
            <p:cNvGraphicFramePr>
              <a:graphicFrameLocks noChangeAspect="1"/>
            </p:cNvGraphicFramePr>
            <p:nvPr/>
          </p:nvGraphicFramePr>
          <p:xfrm>
            <a:off x="1260474" y="3648074"/>
            <a:ext cx="796925" cy="2439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28" imgW="622030" imgH="190417" progId="Equation.DSMT4">
                    <p:embed/>
                  </p:oleObj>
                </mc:Choice>
                <mc:Fallback>
                  <p:oleObj name="Equation" r:id="rId28" imgW="622030" imgH="190417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474" y="3648074"/>
                          <a:ext cx="796925" cy="24395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771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Constant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Contours are Orthogonal 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394413" y="846138"/>
          <a:ext cx="8585200" cy="551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6591300" imgH="4229100" progId="Equation.DSMT4">
                  <p:embed/>
                </p:oleObj>
              </mc:Choice>
              <mc:Fallback>
                <p:oleObj name="Equation" r:id="rId4" imgW="6591300" imgH="422910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13" y="846138"/>
                        <a:ext cx="8585200" cy="551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22" name="Group 62"/>
          <p:cNvGrpSpPr>
            <a:grpSpLocks/>
          </p:cNvGrpSpPr>
          <p:nvPr/>
        </p:nvGrpSpPr>
        <p:grpSpPr bwMode="auto">
          <a:xfrm>
            <a:off x="1413928" y="1422793"/>
            <a:ext cx="2873375" cy="2274888"/>
            <a:chOff x="1257" y="700"/>
            <a:chExt cx="1810" cy="1433"/>
          </a:xfrm>
        </p:grpSpPr>
        <p:sp>
          <p:nvSpPr>
            <p:cNvPr id="17435" name="Line 38"/>
            <p:cNvSpPr>
              <a:spLocks noChangeShapeType="1"/>
            </p:cNvSpPr>
            <p:nvPr/>
          </p:nvSpPr>
          <p:spPr bwMode="auto">
            <a:xfrm>
              <a:off x="1296" y="1609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4" name="Object 39"/>
            <p:cNvGraphicFramePr>
              <a:graphicFrameLocks noChangeAspect="1"/>
            </p:cNvGraphicFramePr>
            <p:nvPr/>
          </p:nvGraphicFramePr>
          <p:xfrm>
            <a:off x="2581" y="1536"/>
            <a:ext cx="129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3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1" y="1536"/>
                          <a:ext cx="129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5" name="Object 40"/>
            <p:cNvGraphicFramePr>
              <a:graphicFrameLocks noChangeAspect="1"/>
            </p:cNvGraphicFramePr>
            <p:nvPr/>
          </p:nvGraphicFramePr>
          <p:xfrm>
            <a:off x="1630" y="739"/>
            <a:ext cx="147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4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0" y="739"/>
                          <a:ext cx="147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43"/>
            <p:cNvGraphicFramePr>
              <a:graphicFrameLocks noChangeAspect="1"/>
            </p:cNvGraphicFramePr>
            <p:nvPr/>
          </p:nvGraphicFramePr>
          <p:xfrm>
            <a:off x="1296" y="1023"/>
            <a:ext cx="155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5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023"/>
                          <a:ext cx="155" cy="1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6" name="Oval 44"/>
            <p:cNvSpPr>
              <a:spLocks noChangeArrowheads="1"/>
            </p:cNvSpPr>
            <p:nvPr/>
          </p:nvSpPr>
          <p:spPr bwMode="auto">
            <a:xfrm>
              <a:off x="1257" y="993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46"/>
            <p:cNvSpPr>
              <a:spLocks noChangeShapeType="1"/>
            </p:cNvSpPr>
            <p:nvPr/>
          </p:nvSpPr>
          <p:spPr bwMode="auto">
            <a:xfrm rot="-5400000">
              <a:off x="1140" y="1490"/>
              <a:ext cx="1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Arc 48"/>
            <p:cNvSpPr>
              <a:spLocks/>
            </p:cNvSpPr>
            <p:nvPr/>
          </p:nvSpPr>
          <p:spPr bwMode="auto">
            <a:xfrm>
              <a:off x="1758" y="1142"/>
              <a:ext cx="687" cy="654"/>
            </a:xfrm>
            <a:custGeom>
              <a:avLst/>
              <a:gdLst>
                <a:gd name="T0" fmla="*/ 0 w 16840"/>
                <a:gd name="T1" fmla="*/ 0 h 21600"/>
                <a:gd name="T2" fmla="*/ 0 w 16840"/>
                <a:gd name="T3" fmla="*/ 0 h 21600"/>
                <a:gd name="T4" fmla="*/ 0 w 1684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40"/>
                <a:gd name="T10" fmla="*/ 0 h 21600"/>
                <a:gd name="T11" fmla="*/ 16840 w 168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40" h="21600" fill="none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</a:path>
                <a:path w="16840" h="21600" stroke="0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Arc 49"/>
            <p:cNvSpPr>
              <a:spLocks/>
            </p:cNvSpPr>
            <p:nvPr/>
          </p:nvSpPr>
          <p:spPr bwMode="auto">
            <a:xfrm>
              <a:off x="1805" y="986"/>
              <a:ext cx="730" cy="582"/>
            </a:xfrm>
            <a:custGeom>
              <a:avLst/>
              <a:gdLst>
                <a:gd name="T0" fmla="*/ 0 w 17905"/>
                <a:gd name="T1" fmla="*/ 0 h 21600"/>
                <a:gd name="T2" fmla="*/ 0 w 17905"/>
                <a:gd name="T3" fmla="*/ 0 h 21600"/>
                <a:gd name="T4" fmla="*/ 0 w 1790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905"/>
                <a:gd name="T10" fmla="*/ 0 h 21600"/>
                <a:gd name="T11" fmla="*/ 17905 w 179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05" h="21600" fill="none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</a:path>
                <a:path w="17905" h="21600" stroke="0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  <a:lnTo>
                    <a:pt x="1207" y="21600"/>
                  </a:lnTo>
                  <a:close/>
                </a:path>
              </a:pathLst>
            </a:cu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Arc 50"/>
            <p:cNvSpPr>
              <a:spLocks/>
            </p:cNvSpPr>
            <p:nvPr/>
          </p:nvSpPr>
          <p:spPr bwMode="auto">
            <a:xfrm>
              <a:off x="1788" y="1293"/>
              <a:ext cx="498" cy="840"/>
            </a:xfrm>
            <a:custGeom>
              <a:avLst/>
              <a:gdLst>
                <a:gd name="T0" fmla="*/ 0 w 15053"/>
                <a:gd name="T1" fmla="*/ 0 h 21600"/>
                <a:gd name="T2" fmla="*/ 0 w 15053"/>
                <a:gd name="T3" fmla="*/ 0 h 21600"/>
                <a:gd name="T4" fmla="*/ 0 w 150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053"/>
                <a:gd name="T10" fmla="*/ 0 h 21600"/>
                <a:gd name="T11" fmla="*/ 15053 w 150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3" h="21600" fill="none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</a:path>
                <a:path w="15053" h="21600" stroke="0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52"/>
            <p:cNvSpPr>
              <a:spLocks noChangeShapeType="1"/>
            </p:cNvSpPr>
            <p:nvPr/>
          </p:nvSpPr>
          <p:spPr bwMode="auto">
            <a:xfrm flipV="1">
              <a:off x="2028" y="1038"/>
              <a:ext cx="30" cy="1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7" name="Object 53"/>
            <p:cNvGraphicFramePr>
              <a:graphicFrameLocks noChangeAspect="1"/>
            </p:cNvGraphicFramePr>
            <p:nvPr/>
          </p:nvGraphicFramePr>
          <p:xfrm>
            <a:off x="1924" y="844"/>
            <a:ext cx="201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Equation" r:id="rId12" imgW="241091" imgH="177646" progId="Equation.DSMT4">
                    <p:embed/>
                  </p:oleObj>
                </mc:Choice>
                <mc:Fallback>
                  <p:oleObj name="Equation" r:id="rId12" imgW="241091" imgH="177646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4" y="844"/>
                          <a:ext cx="201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2" name="Arc 54"/>
            <p:cNvSpPr>
              <a:spLocks/>
            </p:cNvSpPr>
            <p:nvPr/>
          </p:nvSpPr>
          <p:spPr bwMode="auto">
            <a:xfrm rot="20439770" flipV="1">
              <a:off x="1507" y="700"/>
              <a:ext cx="648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Arc 55"/>
            <p:cNvSpPr>
              <a:spLocks/>
            </p:cNvSpPr>
            <p:nvPr/>
          </p:nvSpPr>
          <p:spPr bwMode="auto">
            <a:xfrm rot="20769309" flipV="1">
              <a:off x="1626" y="747"/>
              <a:ext cx="700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Arc 56"/>
            <p:cNvSpPr>
              <a:spLocks/>
            </p:cNvSpPr>
            <p:nvPr/>
          </p:nvSpPr>
          <p:spPr bwMode="auto">
            <a:xfrm rot="20836219" flipV="1">
              <a:off x="1798" y="782"/>
              <a:ext cx="741" cy="756"/>
            </a:xfrm>
            <a:custGeom>
              <a:avLst/>
              <a:gdLst>
                <a:gd name="T0" fmla="*/ 0 w 20122"/>
                <a:gd name="T1" fmla="*/ 0 h 20328"/>
                <a:gd name="T2" fmla="*/ 0 w 20122"/>
                <a:gd name="T3" fmla="*/ 0 h 20328"/>
                <a:gd name="T4" fmla="*/ 0 w 20122"/>
                <a:gd name="T5" fmla="*/ 0 h 20328"/>
                <a:gd name="T6" fmla="*/ 0 60000 65536"/>
                <a:gd name="T7" fmla="*/ 0 60000 65536"/>
                <a:gd name="T8" fmla="*/ 0 60000 65536"/>
                <a:gd name="T9" fmla="*/ 0 w 20122"/>
                <a:gd name="T10" fmla="*/ 0 h 20328"/>
                <a:gd name="T11" fmla="*/ 20122 w 20122"/>
                <a:gd name="T12" fmla="*/ 20328 h 20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20328" fill="none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</a:path>
                <a:path w="20122" h="20328" stroke="0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  <a:lnTo>
                    <a:pt x="0" y="20328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8" name="Object 57"/>
            <p:cNvGraphicFramePr>
              <a:graphicFrameLocks noChangeAspect="1"/>
            </p:cNvGraphicFramePr>
            <p:nvPr/>
          </p:nvGraphicFramePr>
          <p:xfrm>
            <a:off x="2411" y="1371"/>
            <a:ext cx="656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7" name="Equation" r:id="rId14" imgW="787058" imgH="165028" progId="Equation.DSMT4">
                    <p:embed/>
                  </p:oleObj>
                </mc:Choice>
                <mc:Fallback>
                  <p:oleObj name="Equation" r:id="rId14" imgW="787058" imgH="165028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" y="1371"/>
                          <a:ext cx="656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9" name="Object 58"/>
            <p:cNvGraphicFramePr>
              <a:graphicFrameLocks noChangeAspect="1"/>
            </p:cNvGraphicFramePr>
            <p:nvPr/>
          </p:nvGraphicFramePr>
          <p:xfrm>
            <a:off x="2182" y="789"/>
            <a:ext cx="646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8" name="Equation" r:id="rId16" imgW="774364" imgH="165028" progId="Equation.DSMT4">
                    <p:embed/>
                  </p:oleObj>
                </mc:Choice>
                <mc:Fallback>
                  <p:oleObj name="Equation" r:id="rId16" imgW="774364" imgH="165028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2" y="789"/>
                          <a:ext cx="646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5" name="Line 60"/>
            <p:cNvSpPr>
              <a:spLocks noChangeShapeType="1"/>
            </p:cNvSpPr>
            <p:nvPr/>
          </p:nvSpPr>
          <p:spPr bwMode="auto">
            <a:xfrm rot="5400000" flipV="1">
              <a:off x="2124" y="1104"/>
              <a:ext cx="48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20" name="Object 61"/>
            <p:cNvGraphicFramePr>
              <a:graphicFrameLocks noChangeAspect="1"/>
            </p:cNvGraphicFramePr>
            <p:nvPr/>
          </p:nvGraphicFramePr>
          <p:xfrm>
            <a:off x="2253" y="1126"/>
            <a:ext cx="190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9" name="Equation" r:id="rId18" imgW="228402" imgH="177646" progId="Equation.DSMT4">
                    <p:embed/>
                  </p:oleObj>
                </mc:Choice>
                <mc:Fallback>
                  <p:oleObj name="Equation" r:id="rId18" imgW="228402" imgH="177646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3" y="1126"/>
                          <a:ext cx="190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39" name="Object 109"/>
          <p:cNvGraphicFramePr>
            <a:graphicFrameLocks noChangeAspect="1"/>
          </p:cNvGraphicFramePr>
          <p:nvPr/>
        </p:nvGraphicFramePr>
        <p:xfrm>
          <a:off x="4530493" y="1872679"/>
          <a:ext cx="39211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20" imgW="2527200" imgH="253800" progId="Equation.DSMT4">
                  <p:embed/>
                </p:oleObj>
              </mc:Choice>
              <mc:Fallback>
                <p:oleObj name="Equation" r:id="rId20" imgW="2527200" imgH="253800" progId="Equation.DSMT4">
                  <p:embed/>
                  <p:pic>
                    <p:nvPicPr>
                      <p:cNvPr id="0" name="Picture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493" y="1872679"/>
                        <a:ext cx="3921125" cy="3952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6389688" y="3459163"/>
            <a:ext cx="1971675" cy="15319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439150" cy="869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Constant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Contours are Orthogonal (cont.)</a:t>
            </a:r>
          </a:p>
        </p:txBody>
      </p:sp>
      <p:sp>
        <p:nvSpPr>
          <p:cNvPr id="18444" name="TextBox 37"/>
          <p:cNvSpPr txBox="1">
            <a:spLocks noChangeArrowheads="1"/>
          </p:cNvSpPr>
          <p:nvPr/>
        </p:nvSpPr>
        <p:spPr bwMode="auto">
          <a:xfrm>
            <a:off x="815975" y="1068388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Example: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392363" y="1020763"/>
          <a:ext cx="103028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444114" imgH="215713" progId="Equation.DSMT4">
                  <p:embed/>
                </p:oleObj>
              </mc:Choice>
              <mc:Fallback>
                <p:oleObj name="Equation" r:id="rId4" imgW="444114" imgH="215713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1020763"/>
                        <a:ext cx="1030287" cy="500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243138" y="1717675"/>
          <a:ext cx="39528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2108200" imgH="317500" progId="Equation.DSMT4">
                  <p:embed/>
                </p:oleObj>
              </mc:Choice>
              <mc:Fallback>
                <p:oleObj name="Equation" r:id="rId6" imgW="2108200" imgH="3175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1717675"/>
                        <a:ext cx="395287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515067"/>
              </p:ext>
            </p:extLst>
          </p:nvPr>
        </p:nvGraphicFramePr>
        <p:xfrm>
          <a:off x="3866980" y="2551906"/>
          <a:ext cx="20002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8" imgW="1066337" imgH="533169" progId="Equation.DSMT4">
                  <p:embed/>
                </p:oleObj>
              </mc:Choice>
              <mc:Fallback>
                <p:oleObj name="Equation" r:id="rId8" imgW="1066337" imgH="533169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980" y="2551906"/>
                        <a:ext cx="200025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Box 41"/>
          <p:cNvSpPr txBox="1">
            <a:spLocks noChangeArrowheads="1"/>
          </p:cNvSpPr>
          <p:nvPr/>
        </p:nvSpPr>
        <p:spPr bwMode="auto">
          <a:xfrm>
            <a:off x="3038857" y="2841243"/>
            <a:ext cx="455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pSp>
        <p:nvGrpSpPr>
          <p:cNvPr id="18446" name="Group 48"/>
          <p:cNvGrpSpPr>
            <a:grpSpLocks/>
          </p:cNvGrpSpPr>
          <p:nvPr/>
        </p:nvGrpSpPr>
        <p:grpSpPr bwMode="auto">
          <a:xfrm>
            <a:off x="1196975" y="3805238"/>
            <a:ext cx="4552950" cy="2508250"/>
            <a:chOff x="1197473" y="3804645"/>
            <a:chExt cx="4552948" cy="2509931"/>
          </a:xfrm>
        </p:grpSpPr>
        <p:sp>
          <p:nvSpPr>
            <p:cNvPr id="18450" name="Line 38"/>
            <p:cNvSpPr>
              <a:spLocks noChangeShapeType="1"/>
            </p:cNvSpPr>
            <p:nvPr/>
          </p:nvSpPr>
          <p:spPr bwMode="auto">
            <a:xfrm>
              <a:off x="1197473" y="5480562"/>
              <a:ext cx="2556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8" name="Object 39"/>
            <p:cNvGraphicFramePr>
              <a:graphicFrameLocks noChangeAspect="1"/>
            </p:cNvGraphicFramePr>
            <p:nvPr/>
          </p:nvGraphicFramePr>
          <p:xfrm>
            <a:off x="3819539" y="5358770"/>
            <a:ext cx="264258" cy="269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9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539" y="5358770"/>
                          <a:ext cx="264258" cy="2690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40"/>
            <p:cNvGraphicFramePr>
              <a:graphicFrameLocks noChangeAspect="1"/>
            </p:cNvGraphicFramePr>
            <p:nvPr/>
          </p:nvGraphicFramePr>
          <p:xfrm>
            <a:off x="1898161" y="3804645"/>
            <a:ext cx="301131" cy="332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0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8161" y="3804645"/>
                          <a:ext cx="301131" cy="3320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1" name="Line 46"/>
            <p:cNvSpPr>
              <a:spLocks noChangeShapeType="1"/>
            </p:cNvSpPr>
            <p:nvPr/>
          </p:nvSpPr>
          <p:spPr bwMode="auto">
            <a:xfrm rot="-5400000">
              <a:off x="955752" y="5253450"/>
              <a:ext cx="2122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0" name="Object 57"/>
            <p:cNvGraphicFramePr>
              <a:graphicFrameLocks noChangeAspect="1"/>
            </p:cNvGraphicFramePr>
            <p:nvPr/>
          </p:nvGraphicFramePr>
          <p:xfrm>
            <a:off x="3040559" y="4714492"/>
            <a:ext cx="2709862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1" name="Equation" r:id="rId14" imgW="1586811" imgH="253890" progId="Equation.DSMT4">
                    <p:embed/>
                  </p:oleObj>
                </mc:Choice>
                <mc:Fallback>
                  <p:oleObj name="Equation" r:id="rId14" imgW="1586811" imgH="253890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559" y="4714492"/>
                          <a:ext cx="2709862" cy="404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58"/>
            <p:cNvGraphicFramePr>
              <a:graphicFrameLocks noChangeAspect="1"/>
            </p:cNvGraphicFramePr>
            <p:nvPr/>
          </p:nvGraphicFramePr>
          <p:xfrm>
            <a:off x="2547938" y="3867150"/>
            <a:ext cx="225583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quation" r:id="rId16" imgW="1320800" imgH="228600" progId="Equation.DSMT4">
                    <p:embed/>
                  </p:oleObj>
                </mc:Choice>
                <mc:Fallback>
                  <p:oleObj name="Equation" r:id="rId16" imgW="1320800" imgH="228600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938" y="3867150"/>
                          <a:ext cx="225583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2" name="Freeform 42"/>
            <p:cNvSpPr>
              <a:spLocks/>
            </p:cNvSpPr>
            <p:nvPr/>
          </p:nvSpPr>
          <p:spPr bwMode="auto">
            <a:xfrm>
              <a:off x="2494317" y="4517538"/>
              <a:ext cx="1995052" cy="969484"/>
            </a:xfrm>
            <a:custGeom>
              <a:avLst/>
              <a:gdLst>
                <a:gd name="T0" fmla="*/ 4817138 w 826265"/>
                <a:gd name="T1" fmla="*/ 0 h 969484"/>
                <a:gd name="T2" fmla="*/ 2312224 w 826265"/>
                <a:gd name="T3" fmla="*/ 154236 h 969484"/>
                <a:gd name="T4" fmla="*/ 899193 w 826265"/>
                <a:gd name="T5" fmla="*/ 396607 h 969484"/>
                <a:gd name="T6" fmla="*/ 192683 w 826265"/>
                <a:gd name="T7" fmla="*/ 694062 h 969484"/>
                <a:gd name="T8" fmla="*/ 64229 w 826265"/>
                <a:gd name="T9" fmla="*/ 969484 h 969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6265"/>
                <a:gd name="T16" fmla="*/ 0 h 969484"/>
                <a:gd name="T17" fmla="*/ 826265 w 826265"/>
                <a:gd name="T18" fmla="*/ 969484 h 969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6265" h="969484">
                  <a:moveTo>
                    <a:pt x="826265" y="0"/>
                  </a:moveTo>
                  <a:cubicBezTo>
                    <a:pt x="668356" y="39477"/>
                    <a:pt x="508612" y="88135"/>
                    <a:pt x="396607" y="154236"/>
                  </a:cubicBezTo>
                  <a:cubicBezTo>
                    <a:pt x="284602" y="220337"/>
                    <a:pt x="214828" y="306636"/>
                    <a:pt x="154235" y="396607"/>
                  </a:cubicBezTo>
                  <a:cubicBezTo>
                    <a:pt x="93642" y="486578"/>
                    <a:pt x="56920" y="598583"/>
                    <a:pt x="33050" y="694062"/>
                  </a:cubicBezTo>
                  <a:cubicBezTo>
                    <a:pt x="9180" y="789541"/>
                    <a:pt x="0" y="930007"/>
                    <a:pt x="11017" y="969484"/>
                  </a:cubicBezTo>
                </a:path>
              </a:pathLst>
            </a:cu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44"/>
            <p:cNvSpPr>
              <a:spLocks/>
            </p:cNvSpPr>
            <p:nvPr/>
          </p:nvSpPr>
          <p:spPr bwMode="auto">
            <a:xfrm rot="-468732">
              <a:off x="2181340" y="4144830"/>
              <a:ext cx="1476260" cy="1258677"/>
            </a:xfrm>
            <a:custGeom>
              <a:avLst/>
              <a:gdLst>
                <a:gd name="T0" fmla="*/ 0 w 1476260"/>
                <a:gd name="T1" fmla="*/ 0 h 1258677"/>
                <a:gd name="T2" fmla="*/ 22033 w 1476260"/>
                <a:gd name="T3" fmla="*/ 418641 h 1258677"/>
                <a:gd name="T4" fmla="*/ 110168 w 1476260"/>
                <a:gd name="T5" fmla="*/ 683045 h 1258677"/>
                <a:gd name="T6" fmla="*/ 308473 w 1476260"/>
                <a:gd name="T7" fmla="*/ 936433 h 1258677"/>
                <a:gd name="T8" fmla="*/ 561859 w 1476260"/>
                <a:gd name="T9" fmla="*/ 1090670 h 1258677"/>
                <a:gd name="T10" fmla="*/ 903383 w 1476260"/>
                <a:gd name="T11" fmla="*/ 1189821 h 1258677"/>
                <a:gd name="T12" fmla="*/ 1200838 w 1476260"/>
                <a:gd name="T13" fmla="*/ 1233889 h 1258677"/>
                <a:gd name="T14" fmla="*/ 1476260 w 1476260"/>
                <a:gd name="T15" fmla="*/ 1255923 h 12586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6260"/>
                <a:gd name="T25" fmla="*/ 0 h 1258677"/>
                <a:gd name="T26" fmla="*/ 1476260 w 1476260"/>
                <a:gd name="T27" fmla="*/ 1258677 h 12586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6260" h="1258677">
                  <a:moveTo>
                    <a:pt x="0" y="0"/>
                  </a:moveTo>
                  <a:cubicBezTo>
                    <a:pt x="1836" y="152400"/>
                    <a:pt x="3672" y="304800"/>
                    <a:pt x="22033" y="418641"/>
                  </a:cubicBezTo>
                  <a:cubicBezTo>
                    <a:pt x="40394" y="532482"/>
                    <a:pt x="62428" y="596746"/>
                    <a:pt x="110168" y="683045"/>
                  </a:cubicBezTo>
                  <a:cubicBezTo>
                    <a:pt x="157908" y="769344"/>
                    <a:pt x="233191" y="868496"/>
                    <a:pt x="308473" y="936433"/>
                  </a:cubicBezTo>
                  <a:cubicBezTo>
                    <a:pt x="383755" y="1004371"/>
                    <a:pt x="462707" y="1048439"/>
                    <a:pt x="561859" y="1090670"/>
                  </a:cubicBezTo>
                  <a:cubicBezTo>
                    <a:pt x="661011" y="1132901"/>
                    <a:pt x="796887" y="1165951"/>
                    <a:pt x="903383" y="1189821"/>
                  </a:cubicBezTo>
                  <a:cubicBezTo>
                    <a:pt x="1009879" y="1213691"/>
                    <a:pt x="1105359" y="1222872"/>
                    <a:pt x="1200838" y="1233889"/>
                  </a:cubicBezTo>
                  <a:cubicBezTo>
                    <a:pt x="1296317" y="1244906"/>
                    <a:pt x="1395469" y="1258677"/>
                    <a:pt x="1476260" y="1255923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45"/>
            <p:cNvSpPr>
              <a:spLocks/>
            </p:cNvSpPr>
            <p:nvPr/>
          </p:nvSpPr>
          <p:spPr bwMode="auto">
            <a:xfrm rot="-166937">
              <a:off x="2078473" y="4653556"/>
              <a:ext cx="935161" cy="781018"/>
            </a:xfrm>
            <a:custGeom>
              <a:avLst/>
              <a:gdLst>
                <a:gd name="T0" fmla="*/ 0 w 990994"/>
                <a:gd name="T1" fmla="*/ 0 h 728450"/>
                <a:gd name="T2" fmla="*/ 49052 w 990994"/>
                <a:gd name="T3" fmla="*/ 462004 h 728450"/>
                <a:gd name="T4" fmla="*/ 215832 w 990994"/>
                <a:gd name="T5" fmla="*/ 818567 h 728450"/>
                <a:gd name="T6" fmla="*/ 500333 w 990994"/>
                <a:gd name="T7" fmla="*/ 990642 h 728450"/>
                <a:gd name="T8" fmla="*/ 882474 w 990994"/>
                <a:gd name="T9" fmla="*/ 1025068 h 728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994"/>
                <a:gd name="T16" fmla="*/ 0 h 728450"/>
                <a:gd name="T17" fmla="*/ 990994 w 990994"/>
                <a:gd name="T18" fmla="*/ 728450 h 7284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994" h="728450">
                  <a:moveTo>
                    <a:pt x="0" y="0"/>
                  </a:moveTo>
                  <a:cubicBezTo>
                    <a:pt x="7344" y="126268"/>
                    <a:pt x="14689" y="231365"/>
                    <a:pt x="55085" y="328315"/>
                  </a:cubicBezTo>
                  <a:cubicBezTo>
                    <a:pt x="95481" y="425265"/>
                    <a:pt x="157911" y="519090"/>
                    <a:pt x="242373" y="581702"/>
                  </a:cubicBezTo>
                  <a:cubicBezTo>
                    <a:pt x="326835" y="644314"/>
                    <a:pt x="437090" y="679527"/>
                    <a:pt x="561860" y="703985"/>
                  </a:cubicBezTo>
                  <a:cubicBezTo>
                    <a:pt x="686630" y="728443"/>
                    <a:pt x="875317" y="720558"/>
                    <a:pt x="990994" y="728450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46"/>
            <p:cNvSpPr>
              <a:spLocks/>
            </p:cNvSpPr>
            <p:nvPr/>
          </p:nvSpPr>
          <p:spPr bwMode="auto">
            <a:xfrm>
              <a:off x="2080353" y="4482028"/>
              <a:ext cx="1224453" cy="991517"/>
            </a:xfrm>
            <a:custGeom>
              <a:avLst/>
              <a:gdLst>
                <a:gd name="T0" fmla="*/ 1564254 w 958467"/>
                <a:gd name="T1" fmla="*/ 0 h 991517"/>
                <a:gd name="T2" fmla="*/ 988896 w 958467"/>
                <a:gd name="T3" fmla="*/ 143218 h 991517"/>
                <a:gd name="T4" fmla="*/ 539396 w 958467"/>
                <a:gd name="T5" fmla="*/ 352539 h 991517"/>
                <a:gd name="T6" fmla="*/ 161819 w 958467"/>
                <a:gd name="T7" fmla="*/ 649995 h 991517"/>
                <a:gd name="T8" fmla="*/ 17980 w 958467"/>
                <a:gd name="T9" fmla="*/ 991517 h 991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8467"/>
                <a:gd name="T16" fmla="*/ 0 h 991517"/>
                <a:gd name="T17" fmla="*/ 958467 w 958467"/>
                <a:gd name="T18" fmla="*/ 991517 h 991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8467" h="991517">
                  <a:moveTo>
                    <a:pt x="958467" y="0"/>
                  </a:moveTo>
                  <a:cubicBezTo>
                    <a:pt x="800558" y="39477"/>
                    <a:pt x="710588" y="84462"/>
                    <a:pt x="605928" y="143218"/>
                  </a:cubicBezTo>
                  <a:cubicBezTo>
                    <a:pt x="501268" y="201974"/>
                    <a:pt x="414968" y="268076"/>
                    <a:pt x="330505" y="352539"/>
                  </a:cubicBezTo>
                  <a:cubicBezTo>
                    <a:pt x="246042" y="437002"/>
                    <a:pt x="152399" y="543499"/>
                    <a:pt x="99151" y="649995"/>
                  </a:cubicBezTo>
                  <a:cubicBezTo>
                    <a:pt x="45903" y="756491"/>
                    <a:pt x="0" y="952040"/>
                    <a:pt x="11017" y="991517"/>
                  </a:cubicBezTo>
                </a:path>
              </a:pathLst>
            </a:cu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7" name="TextBox 49"/>
          <p:cNvSpPr txBox="1">
            <a:spLocks noChangeArrowheads="1"/>
          </p:cNvSpPr>
          <p:nvPr/>
        </p:nvSpPr>
        <p:spPr bwMode="auto">
          <a:xfrm>
            <a:off x="6524090" y="3596081"/>
            <a:ext cx="15872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Also, recall that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636142" y="3996649"/>
          <a:ext cx="1462055" cy="88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8" imgW="876300" imgH="533400" progId="Equation.DSMT4">
                  <p:embed/>
                </p:oleObj>
              </mc:Choice>
              <mc:Fallback>
                <p:oleObj name="Equation" r:id="rId18" imgW="876300" imgH="5334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6142" y="3996649"/>
                        <a:ext cx="1462055" cy="889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Freeform 42"/>
          <p:cNvSpPr>
            <a:spLocks/>
          </p:cNvSpPr>
          <p:nvPr/>
        </p:nvSpPr>
        <p:spPr bwMode="auto">
          <a:xfrm flipV="1">
            <a:off x="2490788" y="5470525"/>
            <a:ext cx="1993900" cy="968375"/>
          </a:xfrm>
          <a:custGeom>
            <a:avLst/>
            <a:gdLst>
              <a:gd name="T0" fmla="*/ 4814359 w 826265"/>
              <a:gd name="T1" fmla="*/ 0 h 969484"/>
              <a:gd name="T2" fmla="*/ 2310891 w 826265"/>
              <a:gd name="T3" fmla="*/ 153996 h 969484"/>
              <a:gd name="T4" fmla="*/ 898673 w 826265"/>
              <a:gd name="T5" fmla="*/ 395989 h 969484"/>
              <a:gd name="T6" fmla="*/ 192572 w 826265"/>
              <a:gd name="T7" fmla="*/ 692979 h 969484"/>
              <a:gd name="T8" fmla="*/ 64192 w 826265"/>
              <a:gd name="T9" fmla="*/ 967971 h 969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6265"/>
              <a:gd name="T16" fmla="*/ 0 h 969484"/>
              <a:gd name="T17" fmla="*/ 826265 w 826265"/>
              <a:gd name="T18" fmla="*/ 969484 h 969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6265" h="969484">
                <a:moveTo>
                  <a:pt x="826265" y="0"/>
                </a:moveTo>
                <a:cubicBezTo>
                  <a:pt x="668356" y="39477"/>
                  <a:pt x="508612" y="88135"/>
                  <a:pt x="396607" y="154236"/>
                </a:cubicBezTo>
                <a:cubicBezTo>
                  <a:pt x="284602" y="220337"/>
                  <a:pt x="214828" y="306636"/>
                  <a:pt x="154235" y="396607"/>
                </a:cubicBezTo>
                <a:cubicBezTo>
                  <a:pt x="93642" y="486578"/>
                  <a:pt x="56920" y="598583"/>
                  <a:pt x="33050" y="694062"/>
                </a:cubicBezTo>
                <a:cubicBezTo>
                  <a:pt x="9180" y="789541"/>
                  <a:pt x="0" y="930007"/>
                  <a:pt x="11017" y="969484"/>
                </a:cubicBezTo>
              </a:path>
            </a:pathLst>
          </a:cu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Freeform 46"/>
          <p:cNvSpPr>
            <a:spLocks/>
          </p:cNvSpPr>
          <p:nvPr/>
        </p:nvSpPr>
        <p:spPr bwMode="auto">
          <a:xfrm flipV="1">
            <a:off x="2076450" y="5456238"/>
            <a:ext cx="1223963" cy="990600"/>
          </a:xfrm>
          <a:custGeom>
            <a:avLst/>
            <a:gdLst>
              <a:gd name="T0" fmla="*/ 1563629 w 958467"/>
              <a:gd name="T1" fmla="*/ 0 h 991517"/>
              <a:gd name="T2" fmla="*/ 988502 w 958467"/>
              <a:gd name="T3" fmla="*/ 143026 h 991517"/>
              <a:gd name="T4" fmla="*/ 539180 w 958467"/>
              <a:gd name="T5" fmla="*/ 352066 h 991517"/>
              <a:gd name="T6" fmla="*/ 161754 w 958467"/>
              <a:gd name="T7" fmla="*/ 649123 h 991517"/>
              <a:gd name="T8" fmla="*/ 17973 w 958467"/>
              <a:gd name="T9" fmla="*/ 990187 h 9915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8467"/>
              <a:gd name="T16" fmla="*/ 0 h 991517"/>
              <a:gd name="T17" fmla="*/ 958467 w 958467"/>
              <a:gd name="T18" fmla="*/ 991517 h 9915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8467" h="991517">
                <a:moveTo>
                  <a:pt x="958467" y="0"/>
                </a:moveTo>
                <a:cubicBezTo>
                  <a:pt x="800558" y="39477"/>
                  <a:pt x="710588" y="84462"/>
                  <a:pt x="605928" y="143218"/>
                </a:cubicBezTo>
                <a:cubicBezTo>
                  <a:pt x="501268" y="201974"/>
                  <a:pt x="414968" y="268076"/>
                  <a:pt x="330505" y="352539"/>
                </a:cubicBezTo>
                <a:cubicBezTo>
                  <a:pt x="246042" y="437002"/>
                  <a:pt x="152399" y="543499"/>
                  <a:pt x="99151" y="649995"/>
                </a:cubicBezTo>
                <a:cubicBezTo>
                  <a:pt x="45903" y="756491"/>
                  <a:pt x="0" y="952040"/>
                  <a:pt x="11017" y="991517"/>
                </a:cubicBezTo>
              </a:path>
            </a:pathLst>
          </a:cu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Left Brace 1"/>
          <p:cNvSpPr/>
          <p:nvPr/>
        </p:nvSpPr>
        <p:spPr bwMode="auto">
          <a:xfrm>
            <a:off x="3657600" y="2600325"/>
            <a:ext cx="198438" cy="90328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Mappings of Analytic Functions are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Conformal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(Angle-Preserving)  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038225" y="1143000"/>
          <a:ext cx="701516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4" imgW="5448300" imgH="3670300" progId="Equation.DSMT4">
                  <p:embed/>
                </p:oleObj>
              </mc:Choice>
              <mc:Fallback>
                <p:oleObj name="Equation" r:id="rId4" imgW="5448300" imgH="3670300" progId="Equation.DSMT4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143000"/>
                        <a:ext cx="7015163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0963"/>
              </p:ext>
            </p:extLst>
          </p:nvPr>
        </p:nvGraphicFramePr>
        <p:xfrm>
          <a:off x="4098923" y="2085975"/>
          <a:ext cx="1027793" cy="41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6" imgW="622030" imgH="253890" progId="Equation.DSMT4">
                  <p:embed/>
                </p:oleObj>
              </mc:Choice>
              <mc:Fallback>
                <p:oleObj name="Equation" r:id="rId6" imgW="622030" imgH="253890" progId="Equation.DSMT4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3" y="2085975"/>
                        <a:ext cx="1027793" cy="41991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94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140672"/>
              </p:ext>
            </p:extLst>
          </p:nvPr>
        </p:nvGraphicFramePr>
        <p:xfrm>
          <a:off x="4160667" y="2695575"/>
          <a:ext cx="10033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8" imgW="685800" imgH="254000" progId="Equation.DSMT4">
                  <p:embed/>
                </p:oleObj>
              </mc:Choice>
              <mc:Fallback>
                <p:oleObj name="Equation" r:id="rId8" imgW="685800" imgH="254000" progId="Equation.DSMT4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667" y="2695575"/>
                        <a:ext cx="1003300" cy="373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963987" y="5880099"/>
          <a:ext cx="1017587" cy="52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10" imgW="393529" imgH="203112" progId="Equation.DSMT4">
                  <p:embed/>
                </p:oleObj>
              </mc:Choice>
              <mc:Fallback>
                <p:oleObj name="Equation" r:id="rId10" imgW="393529" imgH="203112" progId="Equation.DSMT4">
                  <p:embed/>
                  <p:pic>
                    <p:nvPicPr>
                      <p:cNvPr id="0" name="Picture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7" y="5880099"/>
                        <a:ext cx="1017587" cy="52745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857500" y="59626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Hence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65115" y="2055813"/>
            <a:ext cx="2649539" cy="2122487"/>
            <a:chOff x="1049339" y="2055813"/>
            <a:chExt cx="2649539" cy="2122487"/>
          </a:xfrm>
        </p:grpSpPr>
        <p:sp>
          <p:nvSpPr>
            <p:cNvPr id="19482" name="Line 5"/>
            <p:cNvSpPr>
              <a:spLocks noChangeShapeType="1"/>
            </p:cNvSpPr>
            <p:nvPr/>
          </p:nvSpPr>
          <p:spPr bwMode="auto">
            <a:xfrm>
              <a:off x="1444627" y="3484563"/>
              <a:ext cx="1981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915282"/>
                </p:ext>
              </p:extLst>
            </p:nvPr>
          </p:nvGraphicFramePr>
          <p:xfrm>
            <a:off x="3494090" y="3368675"/>
            <a:ext cx="204788" cy="223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4090" y="3368675"/>
                          <a:ext cx="204788" cy="223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4449090"/>
                </p:ext>
              </p:extLst>
            </p:nvPr>
          </p:nvGraphicFramePr>
          <p:xfrm>
            <a:off x="1974852" y="2055813"/>
            <a:ext cx="233363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5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4852" y="2055813"/>
                          <a:ext cx="233363" cy="276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8932119"/>
                </p:ext>
              </p:extLst>
            </p:nvPr>
          </p:nvGraphicFramePr>
          <p:xfrm>
            <a:off x="1120777" y="2368550"/>
            <a:ext cx="2460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777" y="2368550"/>
                          <a:ext cx="246063" cy="247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3" name="Oval 9"/>
            <p:cNvSpPr>
              <a:spLocks noChangeArrowheads="1"/>
            </p:cNvSpPr>
            <p:nvPr/>
          </p:nvSpPr>
          <p:spPr bwMode="auto">
            <a:xfrm>
              <a:off x="1049339" y="2311400"/>
              <a:ext cx="360363" cy="3587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10"/>
            <p:cNvSpPr>
              <a:spLocks noChangeShapeType="1"/>
            </p:cNvSpPr>
            <p:nvPr/>
          </p:nvSpPr>
          <p:spPr bwMode="auto">
            <a:xfrm rot="16200000">
              <a:off x="1196977" y="3295650"/>
              <a:ext cx="1765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Arc 16"/>
            <p:cNvSpPr>
              <a:spLocks/>
            </p:cNvSpPr>
            <p:nvPr/>
          </p:nvSpPr>
          <p:spPr bwMode="auto">
            <a:xfrm rot="20439770" flipV="1">
              <a:off x="1381127" y="2151063"/>
              <a:ext cx="1558926" cy="1162050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Arc 18"/>
            <p:cNvSpPr>
              <a:spLocks/>
            </p:cNvSpPr>
            <p:nvPr/>
          </p:nvSpPr>
          <p:spPr bwMode="auto">
            <a:xfrm rot="20836219" flipV="1">
              <a:off x="2227265" y="2189163"/>
              <a:ext cx="398463" cy="1200150"/>
            </a:xfrm>
            <a:custGeom>
              <a:avLst/>
              <a:gdLst>
                <a:gd name="T0" fmla="*/ 0 w 20122"/>
                <a:gd name="T1" fmla="*/ 0 h 20328"/>
                <a:gd name="T2" fmla="*/ 0 w 20122"/>
                <a:gd name="T3" fmla="*/ 0 h 20328"/>
                <a:gd name="T4" fmla="*/ 0 w 20122"/>
                <a:gd name="T5" fmla="*/ 0 h 20328"/>
                <a:gd name="T6" fmla="*/ 0 60000 65536"/>
                <a:gd name="T7" fmla="*/ 0 60000 65536"/>
                <a:gd name="T8" fmla="*/ 0 60000 65536"/>
                <a:gd name="T9" fmla="*/ 0 w 20122"/>
                <a:gd name="T10" fmla="*/ 0 h 20328"/>
                <a:gd name="T11" fmla="*/ 20122 w 20122"/>
                <a:gd name="T12" fmla="*/ 20328 h 20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20328" fill="none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</a:path>
                <a:path w="20122" h="20328" stroke="0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  <a:lnTo>
                    <a:pt x="0" y="20328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1533471"/>
                </p:ext>
              </p:extLst>
            </p:nvPr>
          </p:nvGraphicFramePr>
          <p:xfrm>
            <a:off x="2116140" y="3014663"/>
            <a:ext cx="2032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18" imgW="203024" imgH="253780" progId="Equation.DSMT4">
                    <p:embed/>
                  </p:oleObj>
                </mc:Choice>
                <mc:Fallback>
                  <p:oleObj name="Equation" r:id="rId18" imgW="203024" imgH="253780" progId="Equation.DSMT4">
                    <p:embed/>
                    <p:pic>
                      <p:nvPicPr>
                        <p:cNvPr id="0" name="Picture 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6140" y="3014663"/>
                          <a:ext cx="2032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3574396"/>
                </p:ext>
              </p:extLst>
            </p:nvPr>
          </p:nvGraphicFramePr>
          <p:xfrm>
            <a:off x="2625727" y="3228975"/>
            <a:ext cx="2159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name="Equation" r:id="rId20" imgW="215713" imgH="253780" progId="Equation.DSMT4">
                    <p:embed/>
                  </p:oleObj>
                </mc:Choice>
                <mc:Fallback>
                  <p:oleObj name="Equation" r:id="rId20" imgW="215713" imgH="253780" progId="Equation.DSMT4">
                    <p:embed/>
                    <p:pic>
                      <p:nvPicPr>
                        <p:cNvPr id="0" name="Picture 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727" y="3228975"/>
                          <a:ext cx="2159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7" name="Oval 26"/>
            <p:cNvSpPr>
              <a:spLocks noChangeArrowheads="1"/>
            </p:cNvSpPr>
            <p:nvPr/>
          </p:nvSpPr>
          <p:spPr bwMode="auto">
            <a:xfrm flipH="1" flipV="1">
              <a:off x="2576515" y="2947988"/>
              <a:ext cx="44450" cy="4445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Arc 41"/>
            <p:cNvSpPr>
              <a:spLocks/>
            </p:cNvSpPr>
            <p:nvPr/>
          </p:nvSpPr>
          <p:spPr bwMode="auto">
            <a:xfrm flipH="1" flipV="1">
              <a:off x="2592390" y="2662238"/>
              <a:ext cx="174625" cy="293687"/>
            </a:xfrm>
            <a:custGeom>
              <a:avLst/>
              <a:gdLst>
                <a:gd name="T0" fmla="*/ 0 w 12567"/>
                <a:gd name="T1" fmla="*/ 0 h 21600"/>
                <a:gd name="T2" fmla="*/ 0 w 12567"/>
                <a:gd name="T3" fmla="*/ 0 h 21600"/>
                <a:gd name="T4" fmla="*/ 0 w 12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12567"/>
                <a:gd name="T10" fmla="*/ 0 h 21600"/>
                <a:gd name="T11" fmla="*/ 12567 w 12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67" h="21600" fill="none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</a:path>
                <a:path w="12567" h="21600" stroke="0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  <a:lnTo>
                    <a:pt x="903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Arc 42"/>
            <p:cNvSpPr>
              <a:spLocks/>
            </p:cNvSpPr>
            <p:nvPr/>
          </p:nvSpPr>
          <p:spPr bwMode="auto">
            <a:xfrm>
              <a:off x="2401890" y="2928938"/>
              <a:ext cx="174625" cy="293687"/>
            </a:xfrm>
            <a:custGeom>
              <a:avLst/>
              <a:gdLst>
                <a:gd name="T0" fmla="*/ 0 w 12567"/>
                <a:gd name="T1" fmla="*/ 0 h 21600"/>
                <a:gd name="T2" fmla="*/ 0 w 12567"/>
                <a:gd name="T3" fmla="*/ 0 h 21600"/>
                <a:gd name="T4" fmla="*/ 0 w 12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12567"/>
                <a:gd name="T10" fmla="*/ 0 h 21600"/>
                <a:gd name="T11" fmla="*/ 12567 w 12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67" h="21600" fill="none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</a:path>
                <a:path w="12567" h="21600" stroke="0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  <a:lnTo>
                    <a:pt x="903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6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556720"/>
                </p:ext>
              </p:extLst>
            </p:nvPr>
          </p:nvGraphicFramePr>
          <p:xfrm>
            <a:off x="2657477" y="2466975"/>
            <a:ext cx="1270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9" name="Equation" r:id="rId22" imgW="126780" imgH="164814" progId="Equation.DSMT4">
                    <p:embed/>
                  </p:oleObj>
                </mc:Choice>
                <mc:Fallback>
                  <p:oleObj name="Equation" r:id="rId22" imgW="126780" imgH="164814" progId="Equation.DSMT4">
                    <p:embed/>
                    <p:pic>
                      <p:nvPicPr>
                        <p:cNvPr id="0" name="Picture 4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7477" y="2466975"/>
                          <a:ext cx="1270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235150"/>
                </p:ext>
              </p:extLst>
            </p:nvPr>
          </p:nvGraphicFramePr>
          <p:xfrm>
            <a:off x="2371727" y="3222625"/>
            <a:ext cx="1270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0" name="Equation" r:id="rId24" imgW="126780" imgH="164814" progId="Equation.DSMT4">
                    <p:embed/>
                  </p:oleObj>
                </mc:Choice>
                <mc:Fallback>
                  <p:oleObj name="Equation" r:id="rId24" imgW="126780" imgH="164814" progId="Equation.DSMT4">
                    <p:embed/>
                    <p:pic>
                      <p:nvPicPr>
                        <p:cNvPr id="0" name="Picture 4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1727" y="3222625"/>
                          <a:ext cx="1270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8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298923"/>
                </p:ext>
              </p:extLst>
            </p:nvPr>
          </p:nvGraphicFramePr>
          <p:xfrm>
            <a:off x="2628902" y="2844800"/>
            <a:ext cx="214313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1" name="Equation" r:id="rId26" imgW="165028" imgH="228501" progId="Equation.DSMT4">
                    <p:embed/>
                  </p:oleObj>
                </mc:Choice>
                <mc:Fallback>
                  <p:oleObj name="Equation" r:id="rId26" imgW="165028" imgH="228501" progId="Equation.DSMT4">
                    <p:embed/>
                    <p:pic>
                      <p:nvPicPr>
                        <p:cNvPr id="0" name="Picture 4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8902" y="2844800"/>
                          <a:ext cx="214313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Arrow Connector 3"/>
            <p:cNvCxnSpPr/>
            <p:nvPr/>
          </p:nvCxnSpPr>
          <p:spPr bwMode="auto">
            <a:xfrm flipV="1">
              <a:off x="2620965" y="2773344"/>
              <a:ext cx="93663" cy="1754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 flipV="1">
              <a:off x="2584618" y="2776120"/>
              <a:ext cx="16271" cy="1949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3734024"/>
                </p:ext>
              </p:extLst>
            </p:nvPr>
          </p:nvGraphicFramePr>
          <p:xfrm>
            <a:off x="2770450" y="2728113"/>
            <a:ext cx="241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2" name="Equation" r:id="rId28" imgW="241300" imgH="228600" progId="Equation.DSMT4">
                    <p:embed/>
                  </p:oleObj>
                </mc:Choice>
                <mc:Fallback>
                  <p:oleObj name="Equation" r:id="rId28" imgW="241300" imgH="228600" progId="Equation.DSMT4">
                    <p:embed/>
                    <p:pic>
                      <p:nvPicPr>
                        <p:cNvPr id="0" name="Picture 4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0450" y="2728113"/>
                          <a:ext cx="2413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9812430"/>
                </p:ext>
              </p:extLst>
            </p:nvPr>
          </p:nvGraphicFramePr>
          <p:xfrm>
            <a:off x="2295525" y="2674938"/>
            <a:ext cx="233363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3" name="Equation" r:id="rId30" imgW="253890" imgH="228501" progId="Equation.DSMT4">
                    <p:embed/>
                  </p:oleObj>
                </mc:Choice>
                <mc:Fallback>
                  <p:oleObj name="Equation" r:id="rId30" imgW="253890" imgH="228501" progId="Equation.DSMT4">
                    <p:embed/>
                    <p:pic>
                      <p:nvPicPr>
                        <p:cNvPr id="0" name="Picture 4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5525" y="2674938"/>
                          <a:ext cx="233363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633372" y="2093913"/>
            <a:ext cx="2673351" cy="2197099"/>
            <a:chOff x="4935540" y="2093913"/>
            <a:chExt cx="2673351" cy="2197099"/>
          </a:xfrm>
        </p:grpSpPr>
        <p:sp>
          <p:nvSpPr>
            <p:cNvPr id="19490" name="Line 29"/>
            <p:cNvSpPr>
              <a:spLocks noChangeShapeType="1"/>
            </p:cNvSpPr>
            <p:nvPr/>
          </p:nvSpPr>
          <p:spPr bwMode="auto">
            <a:xfrm>
              <a:off x="4935540" y="3482976"/>
              <a:ext cx="2398713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9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2533429"/>
                </p:ext>
              </p:extLst>
            </p:nvPr>
          </p:nvGraphicFramePr>
          <p:xfrm>
            <a:off x="7404103" y="3395663"/>
            <a:ext cx="204788" cy="223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4" name="Equation" r:id="rId32" imgW="126835" imgH="139518" progId="Equation.DSMT4">
                    <p:embed/>
                  </p:oleObj>
                </mc:Choice>
                <mc:Fallback>
                  <p:oleObj name="Equation" r:id="rId32" imgW="126835" imgH="139518" progId="Equation.DSMT4">
                    <p:embed/>
                    <p:pic>
                      <p:nvPicPr>
                        <p:cNvPr id="0" name="Picture 4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4103" y="3395663"/>
                          <a:ext cx="204788" cy="223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0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8840965"/>
                </p:ext>
              </p:extLst>
            </p:nvPr>
          </p:nvGraphicFramePr>
          <p:xfrm>
            <a:off x="5467353" y="2093913"/>
            <a:ext cx="190500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5" name="Equation" r:id="rId34" imgW="114201" imgH="139579" progId="Equation.DSMT4">
                    <p:embed/>
                  </p:oleObj>
                </mc:Choice>
                <mc:Fallback>
                  <p:oleObj name="Equation" r:id="rId34" imgW="114201" imgH="139579" progId="Equation.DSMT4">
                    <p:embed/>
                    <p:pic>
                      <p:nvPicPr>
                        <p:cNvPr id="0" name="Picture 4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7353" y="2093913"/>
                          <a:ext cx="190500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1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944295"/>
                </p:ext>
              </p:extLst>
            </p:nvPr>
          </p:nvGraphicFramePr>
          <p:xfrm>
            <a:off x="6750053" y="2241551"/>
            <a:ext cx="295275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6" name="Equation" r:id="rId36" imgW="152334" imgH="139639" progId="Equation.DSMT4">
                    <p:embed/>
                  </p:oleObj>
                </mc:Choice>
                <mc:Fallback>
                  <p:oleObj name="Equation" r:id="rId36" imgW="152334" imgH="139639" progId="Equation.DSMT4">
                    <p:embed/>
                    <p:pic>
                      <p:nvPicPr>
                        <p:cNvPr id="0" name="Picture 4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0053" y="2241551"/>
                          <a:ext cx="295275" cy="271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1" name="Oval 33"/>
            <p:cNvSpPr>
              <a:spLocks noChangeArrowheads="1"/>
            </p:cNvSpPr>
            <p:nvPr/>
          </p:nvSpPr>
          <p:spPr bwMode="auto">
            <a:xfrm>
              <a:off x="6702428" y="2179638"/>
              <a:ext cx="360363" cy="3587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34"/>
            <p:cNvSpPr>
              <a:spLocks noChangeShapeType="1"/>
            </p:cNvSpPr>
            <p:nvPr/>
          </p:nvSpPr>
          <p:spPr bwMode="auto">
            <a:xfrm rot="16200000">
              <a:off x="4687890" y="3294063"/>
              <a:ext cx="1765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Arc 35"/>
            <p:cNvSpPr>
              <a:spLocks/>
            </p:cNvSpPr>
            <p:nvPr/>
          </p:nvSpPr>
          <p:spPr bwMode="auto">
            <a:xfrm rot="15199768" flipV="1">
              <a:off x="5513391" y="2930525"/>
              <a:ext cx="1558925" cy="1162050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Arc 36"/>
            <p:cNvSpPr>
              <a:spLocks/>
            </p:cNvSpPr>
            <p:nvPr/>
          </p:nvSpPr>
          <p:spPr bwMode="auto">
            <a:xfrm rot="15570591" flipV="1">
              <a:off x="6143628" y="2651125"/>
              <a:ext cx="398463" cy="1200150"/>
            </a:xfrm>
            <a:custGeom>
              <a:avLst/>
              <a:gdLst>
                <a:gd name="T0" fmla="*/ 0 w 20122"/>
                <a:gd name="T1" fmla="*/ 0 h 20328"/>
                <a:gd name="T2" fmla="*/ 0 w 20122"/>
                <a:gd name="T3" fmla="*/ 0 h 20328"/>
                <a:gd name="T4" fmla="*/ 0 w 20122"/>
                <a:gd name="T5" fmla="*/ 0 h 20328"/>
                <a:gd name="T6" fmla="*/ 0 60000 65536"/>
                <a:gd name="T7" fmla="*/ 0 60000 65536"/>
                <a:gd name="T8" fmla="*/ 0 60000 65536"/>
                <a:gd name="T9" fmla="*/ 0 w 20122"/>
                <a:gd name="T10" fmla="*/ 0 h 20328"/>
                <a:gd name="T11" fmla="*/ 20122 w 20122"/>
                <a:gd name="T12" fmla="*/ 20328 h 20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20328" fill="none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</a:path>
                <a:path w="20122" h="20328" stroke="0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  <a:lnTo>
                    <a:pt x="0" y="20328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7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0813508"/>
                </p:ext>
              </p:extLst>
            </p:nvPr>
          </p:nvGraphicFramePr>
          <p:xfrm>
            <a:off x="6010278" y="2593976"/>
            <a:ext cx="2032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7" name="Equation" r:id="rId38" imgW="203024" imgH="253780" progId="Equation.DSMT4">
                    <p:embed/>
                  </p:oleObj>
                </mc:Choice>
                <mc:Fallback>
                  <p:oleObj name="Equation" r:id="rId38" imgW="203024" imgH="253780" progId="Equation.DSMT4">
                    <p:embed/>
                    <p:pic>
                      <p:nvPicPr>
                        <p:cNvPr id="0" name="Picture 4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0278" y="2593976"/>
                          <a:ext cx="2032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3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9175615"/>
                </p:ext>
              </p:extLst>
            </p:nvPr>
          </p:nvGraphicFramePr>
          <p:xfrm>
            <a:off x="6977066" y="3052763"/>
            <a:ext cx="2159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" name="Equation" r:id="rId40" imgW="215713" imgH="253780" progId="Equation.DSMT4">
                    <p:embed/>
                  </p:oleObj>
                </mc:Choice>
                <mc:Fallback>
                  <p:oleObj name="Equation" r:id="rId40" imgW="215713" imgH="253780" progId="Equation.DSMT4">
                    <p:embed/>
                    <p:pic>
                      <p:nvPicPr>
                        <p:cNvPr id="0" name="Picture 4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7066" y="3052763"/>
                          <a:ext cx="2159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4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2160955"/>
                </p:ext>
              </p:extLst>
            </p:nvPr>
          </p:nvGraphicFramePr>
          <p:xfrm>
            <a:off x="6565752" y="2786678"/>
            <a:ext cx="263525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" name="Equation" r:id="rId42" imgW="203112" imgH="228501" progId="Equation.DSMT4">
                    <p:embed/>
                  </p:oleObj>
                </mc:Choice>
                <mc:Fallback>
                  <p:oleObj name="Equation" r:id="rId42" imgW="203112" imgH="228501" progId="Equation.DSMT4">
                    <p:embed/>
                    <p:pic>
                      <p:nvPicPr>
                        <p:cNvPr id="0" name="Picture 4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5752" y="2786678"/>
                          <a:ext cx="263525" cy="298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5" name="Oval 40"/>
            <p:cNvSpPr>
              <a:spLocks noChangeArrowheads="1"/>
            </p:cNvSpPr>
            <p:nvPr/>
          </p:nvSpPr>
          <p:spPr bwMode="auto">
            <a:xfrm flipH="1" flipV="1">
              <a:off x="6537328" y="3067051"/>
              <a:ext cx="44450" cy="4445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Arc 45"/>
            <p:cNvSpPr>
              <a:spLocks/>
            </p:cNvSpPr>
            <p:nvPr/>
          </p:nvSpPr>
          <p:spPr bwMode="auto">
            <a:xfrm rot="16200000" flipH="1" flipV="1">
              <a:off x="6275391" y="2840038"/>
              <a:ext cx="174625" cy="293688"/>
            </a:xfrm>
            <a:custGeom>
              <a:avLst/>
              <a:gdLst>
                <a:gd name="T0" fmla="*/ 0 w 12567"/>
                <a:gd name="T1" fmla="*/ 0 h 21600"/>
                <a:gd name="T2" fmla="*/ 0 w 12567"/>
                <a:gd name="T3" fmla="*/ 0 h 21600"/>
                <a:gd name="T4" fmla="*/ 0 w 12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12567"/>
                <a:gd name="T10" fmla="*/ 0 h 21600"/>
                <a:gd name="T11" fmla="*/ 12567 w 12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67" h="21600" fill="none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</a:path>
                <a:path w="12567" h="21600" stroke="0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  <a:lnTo>
                    <a:pt x="903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Arc 46"/>
            <p:cNvSpPr>
              <a:spLocks/>
            </p:cNvSpPr>
            <p:nvPr/>
          </p:nvSpPr>
          <p:spPr bwMode="auto">
            <a:xfrm rot="17673838">
              <a:off x="6637341" y="3036888"/>
              <a:ext cx="174625" cy="293688"/>
            </a:xfrm>
            <a:custGeom>
              <a:avLst/>
              <a:gdLst>
                <a:gd name="T0" fmla="*/ 0 w 12567"/>
                <a:gd name="T1" fmla="*/ 0 h 21600"/>
                <a:gd name="T2" fmla="*/ 0 w 12567"/>
                <a:gd name="T3" fmla="*/ 0 h 21600"/>
                <a:gd name="T4" fmla="*/ 0 w 12567"/>
                <a:gd name="T5" fmla="*/ 0 h 21600"/>
                <a:gd name="T6" fmla="*/ 0 60000 65536"/>
                <a:gd name="T7" fmla="*/ 0 60000 65536"/>
                <a:gd name="T8" fmla="*/ 0 60000 65536"/>
                <a:gd name="T9" fmla="*/ 0 w 12567"/>
                <a:gd name="T10" fmla="*/ 0 h 21600"/>
                <a:gd name="T11" fmla="*/ 12567 w 125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67" h="21600" fill="none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</a:path>
                <a:path w="12567" h="21600" stroke="0" extrusionOk="0">
                  <a:moveTo>
                    <a:pt x="12567" y="21309"/>
                  </a:moveTo>
                  <a:cubicBezTo>
                    <a:pt x="11399" y="21502"/>
                    <a:pt x="10217" y="21599"/>
                    <a:pt x="9034" y="21600"/>
                  </a:cubicBezTo>
                  <a:cubicBezTo>
                    <a:pt x="5915" y="21600"/>
                    <a:pt x="2833" y="20924"/>
                    <a:pt x="-1" y="19620"/>
                  </a:cubicBezTo>
                  <a:lnTo>
                    <a:pt x="903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75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6956203"/>
                </p:ext>
              </p:extLst>
            </p:nvPr>
          </p:nvGraphicFramePr>
          <p:xfrm>
            <a:off x="6048378" y="2854326"/>
            <a:ext cx="1524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0" name="Equation" r:id="rId44" imgW="152268" imgH="203024" progId="Equation.DSMT4">
                    <p:embed/>
                  </p:oleObj>
                </mc:Choice>
                <mc:Fallback>
                  <p:oleObj name="Equation" r:id="rId44" imgW="152268" imgH="203024" progId="Equation.DSMT4">
                    <p:embed/>
                    <p:pic>
                      <p:nvPicPr>
                        <p:cNvPr id="0" name="Picture 4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378" y="2854326"/>
                          <a:ext cx="1524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6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1216387"/>
                </p:ext>
              </p:extLst>
            </p:nvPr>
          </p:nvGraphicFramePr>
          <p:xfrm>
            <a:off x="6854828" y="3197226"/>
            <a:ext cx="1524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1" name="Equation" r:id="rId46" imgW="152268" imgH="203024" progId="Equation.DSMT4">
                    <p:embed/>
                  </p:oleObj>
                </mc:Choice>
                <mc:Fallback>
                  <p:oleObj name="Equation" r:id="rId46" imgW="152268" imgH="203024" progId="Equation.DSMT4">
                    <p:embed/>
                    <p:pic>
                      <p:nvPicPr>
                        <p:cNvPr id="0" name="Picture 4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4828" y="3197226"/>
                          <a:ext cx="1524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Arrow Connector 50"/>
            <p:cNvCxnSpPr>
              <a:stCxn id="19495" idx="2"/>
            </p:cNvCxnSpPr>
            <p:nvPr/>
          </p:nvCxnSpPr>
          <p:spPr bwMode="auto">
            <a:xfrm flipH="1" flipV="1">
              <a:off x="6387410" y="2967039"/>
              <a:ext cx="194368" cy="122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H="1" flipV="1">
              <a:off x="6349361" y="3075781"/>
              <a:ext cx="207711" cy="97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4355587"/>
                </p:ext>
              </p:extLst>
            </p:nvPr>
          </p:nvGraphicFramePr>
          <p:xfrm>
            <a:off x="6323200" y="2707303"/>
            <a:ext cx="266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2" name="Equation" r:id="rId48" imgW="266584" imgH="228501" progId="Equation.DSMT4">
                    <p:embed/>
                  </p:oleObj>
                </mc:Choice>
                <mc:Fallback>
                  <p:oleObj name="Equation" r:id="rId48" imgW="266584" imgH="228501" progId="Equation.DSMT4">
                    <p:embed/>
                    <p:pic>
                      <p:nvPicPr>
                        <p:cNvPr id="0" name="Picture 4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200" y="2707303"/>
                          <a:ext cx="266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2966208"/>
                </p:ext>
              </p:extLst>
            </p:nvPr>
          </p:nvGraphicFramePr>
          <p:xfrm>
            <a:off x="6180138" y="3103563"/>
            <a:ext cx="292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3" name="Equation" r:id="rId50" imgW="291973" imgH="228501" progId="Equation.DSMT4">
                    <p:embed/>
                  </p:oleObj>
                </mc:Choice>
                <mc:Fallback>
                  <p:oleObj name="Equation" r:id="rId50" imgW="291973" imgH="228501" progId="Equation.DSMT4">
                    <p:embed/>
                    <p:pic>
                      <p:nvPicPr>
                        <p:cNvPr id="0" name="Picture 4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0138" y="3103563"/>
                          <a:ext cx="2921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149380" y="6006999"/>
            <a:ext cx="21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assumes that </a:t>
            </a:r>
            <a:r>
              <a:rPr lang="en-US" sz="1400" i="1" dirty="0">
                <a:latin typeface="+mn-lt"/>
              </a:rPr>
              <a:t>f </a:t>
            </a:r>
            <a:r>
              <a:rPr lang="en-US" sz="1400" dirty="0">
                <a:latin typeface="+mn-lt"/>
                <a:sym typeface="Symbol" panose="05050102010706020507" pitchFamily="18" charset="2"/>
              </a:rPr>
              <a:t>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/>
              <a:t>is not zero.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544936" y="4933950"/>
            <a:ext cx="579014" cy="9445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Right Arrow 4"/>
          <p:cNvSpPr/>
          <p:nvPr/>
        </p:nvSpPr>
        <p:spPr bwMode="auto">
          <a:xfrm>
            <a:off x="4491394" y="3355975"/>
            <a:ext cx="336884" cy="250826"/>
          </a:xfrm>
          <a:prstGeom prst="rightArrow">
            <a:avLst/>
          </a:prstGeom>
          <a:solidFill>
            <a:srgbClr val="CC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>
            <a:off x="1266825" y="4400550"/>
            <a:ext cx="228600" cy="838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8699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Constant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Contours are Orthogonal</a:t>
            </a:r>
            <a:b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(Revisited) </a:t>
            </a:r>
          </a:p>
        </p:txBody>
      </p:sp>
      <p:grpSp>
        <p:nvGrpSpPr>
          <p:cNvPr id="20496" name="Group 62"/>
          <p:cNvGrpSpPr>
            <a:grpSpLocks/>
          </p:cNvGrpSpPr>
          <p:nvPr/>
        </p:nvGrpSpPr>
        <p:grpSpPr bwMode="auto">
          <a:xfrm>
            <a:off x="1176338" y="1276350"/>
            <a:ext cx="2873375" cy="2274888"/>
            <a:chOff x="1257" y="700"/>
            <a:chExt cx="1810" cy="1433"/>
          </a:xfrm>
        </p:grpSpPr>
        <p:sp>
          <p:nvSpPr>
            <p:cNvPr id="20510" name="Line 38"/>
            <p:cNvSpPr>
              <a:spLocks noChangeShapeType="1"/>
            </p:cNvSpPr>
            <p:nvPr/>
          </p:nvSpPr>
          <p:spPr bwMode="auto">
            <a:xfrm>
              <a:off x="1296" y="1609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8" name="Object 39"/>
            <p:cNvGraphicFramePr>
              <a:graphicFrameLocks noChangeAspect="1"/>
            </p:cNvGraphicFramePr>
            <p:nvPr/>
          </p:nvGraphicFramePr>
          <p:xfrm>
            <a:off x="2569" y="1542"/>
            <a:ext cx="129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4" name="Equation" r:id="rId4" imgW="126835" imgH="139518" progId="Equation.DSMT4">
                    <p:embed/>
                  </p:oleObj>
                </mc:Choice>
                <mc:Fallback>
                  <p:oleObj name="Equation" r:id="rId4" imgW="126835" imgH="139518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" y="1542"/>
                          <a:ext cx="129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9" name="Object 40"/>
            <p:cNvGraphicFramePr>
              <a:graphicFrameLocks noChangeAspect="1"/>
            </p:cNvGraphicFramePr>
            <p:nvPr/>
          </p:nvGraphicFramePr>
          <p:xfrm>
            <a:off x="1624" y="727"/>
            <a:ext cx="147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727"/>
                          <a:ext cx="147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0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112098"/>
                </p:ext>
              </p:extLst>
            </p:nvPr>
          </p:nvGraphicFramePr>
          <p:xfrm>
            <a:off x="1300" y="1023"/>
            <a:ext cx="155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0" y="1023"/>
                          <a:ext cx="155" cy="1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1" name="Oval 44"/>
            <p:cNvSpPr>
              <a:spLocks noChangeArrowheads="1"/>
            </p:cNvSpPr>
            <p:nvPr/>
          </p:nvSpPr>
          <p:spPr bwMode="auto">
            <a:xfrm>
              <a:off x="1257" y="993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46"/>
            <p:cNvSpPr>
              <a:spLocks noChangeShapeType="1"/>
            </p:cNvSpPr>
            <p:nvPr/>
          </p:nvSpPr>
          <p:spPr bwMode="auto">
            <a:xfrm rot="-5400000">
              <a:off x="1140" y="1490"/>
              <a:ext cx="1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Arc 48"/>
            <p:cNvSpPr>
              <a:spLocks/>
            </p:cNvSpPr>
            <p:nvPr/>
          </p:nvSpPr>
          <p:spPr bwMode="auto">
            <a:xfrm>
              <a:off x="1758" y="1142"/>
              <a:ext cx="687" cy="654"/>
            </a:xfrm>
            <a:custGeom>
              <a:avLst/>
              <a:gdLst>
                <a:gd name="T0" fmla="*/ 0 w 16840"/>
                <a:gd name="T1" fmla="*/ 0 h 21600"/>
                <a:gd name="T2" fmla="*/ 0 w 16840"/>
                <a:gd name="T3" fmla="*/ 0 h 21600"/>
                <a:gd name="T4" fmla="*/ 0 w 1684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40"/>
                <a:gd name="T10" fmla="*/ 0 h 21600"/>
                <a:gd name="T11" fmla="*/ 16840 w 168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40" h="21600" fill="none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</a:path>
                <a:path w="16840" h="21600" stroke="0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Arc 49"/>
            <p:cNvSpPr>
              <a:spLocks/>
            </p:cNvSpPr>
            <p:nvPr/>
          </p:nvSpPr>
          <p:spPr bwMode="auto">
            <a:xfrm>
              <a:off x="1805" y="986"/>
              <a:ext cx="730" cy="582"/>
            </a:xfrm>
            <a:custGeom>
              <a:avLst/>
              <a:gdLst>
                <a:gd name="T0" fmla="*/ 0 w 17905"/>
                <a:gd name="T1" fmla="*/ 0 h 21600"/>
                <a:gd name="T2" fmla="*/ 0 w 17905"/>
                <a:gd name="T3" fmla="*/ 0 h 21600"/>
                <a:gd name="T4" fmla="*/ 0 w 1790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905"/>
                <a:gd name="T10" fmla="*/ 0 h 21600"/>
                <a:gd name="T11" fmla="*/ 17905 w 179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05" h="21600" fill="none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</a:path>
                <a:path w="17905" h="21600" stroke="0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  <a:lnTo>
                    <a:pt x="1207" y="21600"/>
                  </a:lnTo>
                  <a:close/>
                </a:path>
              </a:pathLst>
            </a:cu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Arc 50"/>
            <p:cNvSpPr>
              <a:spLocks/>
            </p:cNvSpPr>
            <p:nvPr/>
          </p:nvSpPr>
          <p:spPr bwMode="auto">
            <a:xfrm>
              <a:off x="1788" y="1293"/>
              <a:ext cx="498" cy="840"/>
            </a:xfrm>
            <a:custGeom>
              <a:avLst/>
              <a:gdLst>
                <a:gd name="T0" fmla="*/ 0 w 15053"/>
                <a:gd name="T1" fmla="*/ 0 h 21600"/>
                <a:gd name="T2" fmla="*/ 0 w 15053"/>
                <a:gd name="T3" fmla="*/ 0 h 21600"/>
                <a:gd name="T4" fmla="*/ 0 w 150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053"/>
                <a:gd name="T10" fmla="*/ 0 h 21600"/>
                <a:gd name="T11" fmla="*/ 15053 w 150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3" h="21600" fill="none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</a:path>
                <a:path w="15053" h="21600" stroke="0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Arc 54"/>
            <p:cNvSpPr>
              <a:spLocks/>
            </p:cNvSpPr>
            <p:nvPr/>
          </p:nvSpPr>
          <p:spPr bwMode="auto">
            <a:xfrm rot="20439770" flipV="1">
              <a:off x="1507" y="700"/>
              <a:ext cx="648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Arc 55"/>
            <p:cNvSpPr>
              <a:spLocks/>
            </p:cNvSpPr>
            <p:nvPr/>
          </p:nvSpPr>
          <p:spPr bwMode="auto">
            <a:xfrm rot="20769309" flipV="1">
              <a:off x="1626" y="747"/>
              <a:ext cx="700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Arc 56"/>
            <p:cNvSpPr>
              <a:spLocks/>
            </p:cNvSpPr>
            <p:nvPr/>
          </p:nvSpPr>
          <p:spPr bwMode="auto">
            <a:xfrm rot="20836219" flipV="1">
              <a:off x="1798" y="782"/>
              <a:ext cx="741" cy="756"/>
            </a:xfrm>
            <a:custGeom>
              <a:avLst/>
              <a:gdLst>
                <a:gd name="T0" fmla="*/ 0 w 20122"/>
                <a:gd name="T1" fmla="*/ 0 h 20328"/>
                <a:gd name="T2" fmla="*/ 0 w 20122"/>
                <a:gd name="T3" fmla="*/ 0 h 20328"/>
                <a:gd name="T4" fmla="*/ 0 w 20122"/>
                <a:gd name="T5" fmla="*/ 0 h 20328"/>
                <a:gd name="T6" fmla="*/ 0 60000 65536"/>
                <a:gd name="T7" fmla="*/ 0 60000 65536"/>
                <a:gd name="T8" fmla="*/ 0 60000 65536"/>
                <a:gd name="T9" fmla="*/ 0 w 20122"/>
                <a:gd name="T10" fmla="*/ 0 h 20328"/>
                <a:gd name="T11" fmla="*/ 20122 w 20122"/>
                <a:gd name="T12" fmla="*/ 20328 h 20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20328" fill="none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</a:path>
                <a:path w="20122" h="20328" stroke="0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  <a:lnTo>
                    <a:pt x="0" y="20328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92" name="Object 57"/>
            <p:cNvGraphicFramePr>
              <a:graphicFrameLocks noChangeAspect="1"/>
            </p:cNvGraphicFramePr>
            <p:nvPr/>
          </p:nvGraphicFramePr>
          <p:xfrm>
            <a:off x="2411" y="1371"/>
            <a:ext cx="656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" name="Equation" r:id="rId10" imgW="787058" imgH="165028" progId="Equation.DSMT4">
                    <p:embed/>
                  </p:oleObj>
                </mc:Choice>
                <mc:Fallback>
                  <p:oleObj name="Equation" r:id="rId10" imgW="787058" imgH="165028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" y="1371"/>
                          <a:ext cx="656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Object 58"/>
            <p:cNvGraphicFramePr>
              <a:graphicFrameLocks noChangeAspect="1"/>
            </p:cNvGraphicFramePr>
            <p:nvPr/>
          </p:nvGraphicFramePr>
          <p:xfrm>
            <a:off x="2182" y="789"/>
            <a:ext cx="646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8" name="Equation" r:id="rId12" imgW="774364" imgH="165028" progId="Equation.DSMT4">
                    <p:embed/>
                  </p:oleObj>
                </mc:Choice>
                <mc:Fallback>
                  <p:oleObj name="Equation" r:id="rId12" imgW="774364" imgH="165028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2" y="789"/>
                          <a:ext cx="646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7" name="Group 91"/>
          <p:cNvGrpSpPr>
            <a:grpSpLocks/>
          </p:cNvGrpSpPr>
          <p:nvPr/>
        </p:nvGrpSpPr>
        <p:grpSpPr bwMode="auto">
          <a:xfrm>
            <a:off x="6121400" y="1327150"/>
            <a:ext cx="2297113" cy="2082800"/>
            <a:chOff x="3513" y="896"/>
            <a:chExt cx="1447" cy="1312"/>
          </a:xfrm>
        </p:grpSpPr>
        <p:sp>
          <p:nvSpPr>
            <p:cNvPr id="20499" name="Line 64"/>
            <p:cNvSpPr>
              <a:spLocks noChangeShapeType="1"/>
            </p:cNvSpPr>
            <p:nvPr/>
          </p:nvSpPr>
          <p:spPr bwMode="auto">
            <a:xfrm>
              <a:off x="3552" y="1771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5" name="Object 65"/>
            <p:cNvGraphicFramePr>
              <a:graphicFrameLocks noChangeAspect="1"/>
            </p:cNvGraphicFramePr>
            <p:nvPr/>
          </p:nvGraphicFramePr>
          <p:xfrm>
            <a:off x="4831" y="1692"/>
            <a:ext cx="129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9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1" y="1692"/>
                          <a:ext cx="129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6"/>
            <p:cNvGraphicFramePr>
              <a:graphicFrameLocks noChangeAspect="1"/>
            </p:cNvGraphicFramePr>
            <p:nvPr/>
          </p:nvGraphicFramePr>
          <p:xfrm>
            <a:off x="3887" y="896"/>
            <a:ext cx="120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16" imgW="114201" imgH="139579" progId="Equation.DSMT4">
                    <p:embed/>
                  </p:oleObj>
                </mc:Choice>
                <mc:Fallback>
                  <p:oleObj name="Equation" r:id="rId16" imgW="114201" imgH="139579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7" y="896"/>
                          <a:ext cx="120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67"/>
            <p:cNvGraphicFramePr>
              <a:graphicFrameLocks noChangeAspect="1"/>
            </p:cNvGraphicFramePr>
            <p:nvPr/>
          </p:nvGraphicFramePr>
          <p:xfrm>
            <a:off x="3537" y="1190"/>
            <a:ext cx="186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Equation" r:id="rId18" imgW="152334" imgH="139639" progId="Equation.DSMT4">
                    <p:embed/>
                  </p:oleObj>
                </mc:Choice>
                <mc:Fallback>
                  <p:oleObj name="Equation" r:id="rId18" imgW="152334" imgH="139639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7" y="1190"/>
                          <a:ext cx="186" cy="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Oval 68"/>
            <p:cNvSpPr>
              <a:spLocks noChangeArrowheads="1"/>
            </p:cNvSpPr>
            <p:nvPr/>
          </p:nvSpPr>
          <p:spPr bwMode="auto">
            <a:xfrm>
              <a:off x="3513" y="1155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69"/>
            <p:cNvSpPr>
              <a:spLocks noChangeShapeType="1"/>
            </p:cNvSpPr>
            <p:nvPr/>
          </p:nvSpPr>
          <p:spPr bwMode="auto">
            <a:xfrm rot="-5400000">
              <a:off x="3396" y="1652"/>
              <a:ext cx="1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2" name="Group 86"/>
            <p:cNvGrpSpPr>
              <a:grpSpLocks/>
            </p:cNvGrpSpPr>
            <p:nvPr/>
          </p:nvGrpSpPr>
          <p:grpSpPr bwMode="auto">
            <a:xfrm>
              <a:off x="4110" y="1206"/>
              <a:ext cx="330" cy="654"/>
              <a:chOff x="4110" y="1356"/>
              <a:chExt cx="330" cy="654"/>
            </a:xfrm>
          </p:grpSpPr>
          <p:sp>
            <p:nvSpPr>
              <p:cNvPr id="20507" name="Line 82"/>
              <p:cNvSpPr>
                <a:spLocks noChangeShapeType="1"/>
              </p:cNvSpPr>
              <p:nvPr/>
            </p:nvSpPr>
            <p:spPr bwMode="auto">
              <a:xfrm>
                <a:off x="4110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83"/>
              <p:cNvSpPr>
                <a:spLocks noChangeShapeType="1"/>
              </p:cNvSpPr>
              <p:nvPr/>
            </p:nvSpPr>
            <p:spPr bwMode="auto">
              <a:xfrm>
                <a:off x="4275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84"/>
              <p:cNvSpPr>
                <a:spLocks noChangeShapeType="1"/>
              </p:cNvSpPr>
              <p:nvPr/>
            </p:nvSpPr>
            <p:spPr bwMode="auto">
              <a:xfrm>
                <a:off x="4440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03" name="Group 87"/>
            <p:cNvGrpSpPr>
              <a:grpSpLocks/>
            </p:cNvGrpSpPr>
            <p:nvPr/>
          </p:nvGrpSpPr>
          <p:grpSpPr bwMode="auto">
            <a:xfrm rot="5400000">
              <a:off x="4134" y="1164"/>
              <a:ext cx="330" cy="654"/>
              <a:chOff x="4110" y="1356"/>
              <a:chExt cx="330" cy="654"/>
            </a:xfrm>
          </p:grpSpPr>
          <p:sp>
            <p:nvSpPr>
              <p:cNvPr id="20504" name="Line 88"/>
              <p:cNvSpPr>
                <a:spLocks noChangeShapeType="1"/>
              </p:cNvSpPr>
              <p:nvPr/>
            </p:nvSpPr>
            <p:spPr bwMode="auto">
              <a:xfrm>
                <a:off x="4110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89"/>
              <p:cNvSpPr>
                <a:spLocks noChangeShapeType="1"/>
              </p:cNvSpPr>
              <p:nvPr/>
            </p:nvSpPr>
            <p:spPr bwMode="auto">
              <a:xfrm>
                <a:off x="4275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90"/>
              <p:cNvSpPr>
                <a:spLocks noChangeShapeType="1"/>
              </p:cNvSpPr>
              <p:nvPr/>
            </p:nvSpPr>
            <p:spPr bwMode="auto">
              <a:xfrm>
                <a:off x="4440" y="1356"/>
                <a:ext cx="0" cy="6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788988" y="4010025"/>
            <a:ext cx="72532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Since the contours 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u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constant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and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v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= </a:t>
            </a:r>
            <a:r>
              <a:rPr lang="en-US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constant </a:t>
            </a:r>
            <a:r>
              <a:rPr lang="en-US" dirty="0">
                <a:solidFill>
                  <a:srgbClr val="0000FF"/>
                </a:solidFill>
              </a:rPr>
              <a:t>are (obviously) orthogonal in the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w</a:t>
            </a:r>
            <a:r>
              <a:rPr lang="en-US" dirty="0">
                <a:solidFill>
                  <a:srgbClr val="0000FF"/>
                </a:solidFill>
              </a:rPr>
              <a:t> plane, they must remain orthogonal in the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 plane.</a:t>
            </a:r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/>
        </p:nvGraphicFramePr>
        <p:xfrm>
          <a:off x="2825750" y="5068888"/>
          <a:ext cx="24050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20" imgW="1282700" imgH="393700" progId="Equation.DSMT4">
                  <p:embed/>
                </p:oleObj>
              </mc:Choice>
              <mc:Fallback>
                <p:oleObj name="Equation" r:id="rId20" imgW="1282700" imgH="3937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5068888"/>
                        <a:ext cx="2405063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4343400" y="1762125"/>
          <a:ext cx="106854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22" imgW="622030" imgH="253890" progId="Equation.DSMT4">
                  <p:embed/>
                </p:oleObj>
              </mc:Choice>
              <mc:Fallback>
                <p:oleObj name="Equation" r:id="rId22" imgW="622030" imgH="25389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62125"/>
                        <a:ext cx="1068540" cy="436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7" name="Right Arrow 36"/>
          <p:cNvSpPr/>
          <p:nvPr/>
        </p:nvSpPr>
        <p:spPr bwMode="auto">
          <a:xfrm flipH="1">
            <a:off x="4701857" y="2586037"/>
            <a:ext cx="336884" cy="250826"/>
          </a:xfrm>
          <a:prstGeom prst="rightArrow">
            <a:avLst/>
          </a:prstGeom>
          <a:solidFill>
            <a:srgbClr val="CC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6" y="0"/>
            <a:ext cx="8810624" cy="95091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Constant |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|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en-US" sz="28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arg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n-US" sz="28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Contours are also Orthogonal 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813293"/>
              </p:ext>
            </p:extLst>
          </p:nvPr>
        </p:nvGraphicFramePr>
        <p:xfrm>
          <a:off x="219075" y="1236036"/>
          <a:ext cx="79724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6121080" imgH="761760" progId="Equation.DSMT4">
                  <p:embed/>
                </p:oleObj>
              </mc:Choice>
              <mc:Fallback>
                <p:oleObj name="Equation" r:id="rId4" imgW="6121080" imgH="76176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236036"/>
                        <a:ext cx="7972425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1" name="Group 106"/>
          <p:cNvGrpSpPr>
            <a:grpSpLocks/>
          </p:cNvGrpSpPr>
          <p:nvPr/>
        </p:nvGrpSpPr>
        <p:grpSpPr bwMode="auto">
          <a:xfrm>
            <a:off x="5798470" y="4038600"/>
            <a:ext cx="2249487" cy="2127250"/>
            <a:chOff x="893" y="2144"/>
            <a:chExt cx="1417" cy="1340"/>
          </a:xfrm>
        </p:grpSpPr>
        <p:sp>
          <p:nvSpPr>
            <p:cNvPr id="21523" name="Line 77"/>
            <p:cNvSpPr>
              <a:spLocks noChangeShapeType="1"/>
            </p:cNvSpPr>
            <p:nvPr/>
          </p:nvSpPr>
          <p:spPr bwMode="auto">
            <a:xfrm>
              <a:off x="1557" y="2369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4" name="Group 78"/>
            <p:cNvGrpSpPr>
              <a:grpSpLocks/>
            </p:cNvGrpSpPr>
            <p:nvPr/>
          </p:nvGrpSpPr>
          <p:grpSpPr bwMode="auto">
            <a:xfrm>
              <a:off x="893" y="2198"/>
              <a:ext cx="247" cy="247"/>
              <a:chOff x="1632" y="1754"/>
              <a:chExt cx="190" cy="190"/>
            </a:xfrm>
          </p:grpSpPr>
          <p:graphicFrame>
            <p:nvGraphicFramePr>
              <p:cNvPr id="21512" name="Object 79"/>
              <p:cNvGraphicFramePr>
                <a:graphicFrameLocks noChangeAspect="1"/>
              </p:cNvGraphicFramePr>
              <p:nvPr/>
            </p:nvGraphicFramePr>
            <p:xfrm>
              <a:off x="1660" y="1787"/>
              <a:ext cx="14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79" name="Equation" r:id="rId6" imgW="152334" imgH="139639" progId="Equation.DSMT4">
                      <p:embed/>
                    </p:oleObj>
                  </mc:Choice>
                  <mc:Fallback>
                    <p:oleObj name="Equation" r:id="rId6" imgW="152334" imgH="139639" progId="Equation.DSMT4">
                      <p:embed/>
                      <p:pic>
                        <p:nvPicPr>
                          <p:cNvPr id="0" name="Picture 1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60" y="1787"/>
                            <a:ext cx="14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32" name="Oval 80"/>
              <p:cNvSpPr>
                <a:spLocks noChangeArrowheads="1"/>
              </p:cNvSpPr>
              <p:nvPr/>
            </p:nvSpPr>
            <p:spPr bwMode="auto">
              <a:xfrm>
                <a:off x="1632" y="1754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1510" name="Object 81"/>
            <p:cNvGraphicFramePr>
              <a:graphicFrameLocks noChangeAspect="1"/>
            </p:cNvGraphicFramePr>
            <p:nvPr/>
          </p:nvGraphicFramePr>
          <p:xfrm>
            <a:off x="2159" y="2843"/>
            <a:ext cx="151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0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" y="2843"/>
                          <a:ext cx="151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1" name="Object 82"/>
            <p:cNvGraphicFramePr>
              <a:graphicFrameLocks noChangeAspect="1"/>
            </p:cNvGraphicFramePr>
            <p:nvPr/>
          </p:nvGraphicFramePr>
          <p:xfrm>
            <a:off x="1470" y="2144"/>
            <a:ext cx="13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1" name="Equation" r:id="rId10" imgW="114201" imgH="139579" progId="Equation.DSMT4">
                    <p:embed/>
                  </p:oleObj>
                </mc:Choice>
                <mc:Fallback>
                  <p:oleObj name="Equation" r:id="rId10" imgW="114201" imgH="139579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0" y="2144"/>
                          <a:ext cx="138" cy="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5" name="Line 93"/>
            <p:cNvSpPr>
              <a:spLocks noChangeShapeType="1"/>
            </p:cNvSpPr>
            <p:nvPr/>
          </p:nvSpPr>
          <p:spPr bwMode="auto">
            <a:xfrm>
              <a:off x="1553" y="2931"/>
              <a:ext cx="44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99"/>
            <p:cNvSpPr>
              <a:spLocks noChangeShapeType="1"/>
            </p:cNvSpPr>
            <p:nvPr/>
          </p:nvSpPr>
          <p:spPr bwMode="auto">
            <a:xfrm>
              <a:off x="1082" y="2930"/>
              <a:ext cx="1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Oval 100"/>
            <p:cNvSpPr>
              <a:spLocks noChangeArrowheads="1"/>
            </p:cNvSpPr>
            <p:nvPr/>
          </p:nvSpPr>
          <p:spPr bwMode="auto">
            <a:xfrm>
              <a:off x="1400" y="2776"/>
              <a:ext cx="304" cy="304"/>
            </a:xfrm>
            <a:prstGeom prst="ellipse">
              <a:avLst/>
            </a:pr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Oval 101"/>
            <p:cNvSpPr>
              <a:spLocks noChangeArrowheads="1"/>
            </p:cNvSpPr>
            <p:nvPr/>
          </p:nvSpPr>
          <p:spPr bwMode="auto">
            <a:xfrm>
              <a:off x="1240" y="2608"/>
              <a:ext cx="624" cy="624"/>
            </a:xfrm>
            <a:prstGeom prst="ellipse">
              <a:avLst/>
            </a:pr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Oval 102"/>
            <p:cNvSpPr>
              <a:spLocks noChangeArrowheads="1"/>
            </p:cNvSpPr>
            <p:nvPr/>
          </p:nvSpPr>
          <p:spPr bwMode="auto">
            <a:xfrm>
              <a:off x="1112" y="2480"/>
              <a:ext cx="880" cy="880"/>
            </a:xfrm>
            <a:prstGeom prst="ellipse">
              <a:avLst/>
            </a:pr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Line 103"/>
            <p:cNvSpPr>
              <a:spLocks noChangeShapeType="1"/>
            </p:cNvSpPr>
            <p:nvPr/>
          </p:nvSpPr>
          <p:spPr bwMode="auto">
            <a:xfrm flipH="1">
              <a:off x="1160" y="2536"/>
              <a:ext cx="776" cy="8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104"/>
            <p:cNvSpPr>
              <a:spLocks noChangeShapeType="1"/>
            </p:cNvSpPr>
            <p:nvPr/>
          </p:nvSpPr>
          <p:spPr bwMode="auto">
            <a:xfrm>
              <a:off x="1168" y="2536"/>
              <a:ext cx="800" cy="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150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420489"/>
              </p:ext>
            </p:extLst>
          </p:nvPr>
        </p:nvGraphicFramePr>
        <p:xfrm>
          <a:off x="2705144" y="2774246"/>
          <a:ext cx="1829131" cy="56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2" imgW="1282700" imgH="393700" progId="Equation.DSMT4">
                  <p:embed/>
                </p:oleObj>
              </mc:Choice>
              <mc:Fallback>
                <p:oleObj name="Equation" r:id="rId12" imgW="1282700" imgH="3937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44" y="2774246"/>
                        <a:ext cx="1829131" cy="560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70" name="Group 62"/>
          <p:cNvGrpSpPr>
            <a:grpSpLocks/>
          </p:cNvGrpSpPr>
          <p:nvPr/>
        </p:nvGrpSpPr>
        <p:grpSpPr bwMode="auto">
          <a:xfrm>
            <a:off x="1092410" y="3881605"/>
            <a:ext cx="3033713" cy="2274888"/>
            <a:chOff x="1257" y="700"/>
            <a:chExt cx="1911" cy="1433"/>
          </a:xfrm>
        </p:grpSpPr>
        <p:sp>
          <p:nvSpPr>
            <p:cNvPr id="71" name="Line 38"/>
            <p:cNvSpPr>
              <a:spLocks noChangeShapeType="1"/>
            </p:cNvSpPr>
            <p:nvPr/>
          </p:nvSpPr>
          <p:spPr bwMode="auto">
            <a:xfrm>
              <a:off x="1296" y="1609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2" name="Object 39"/>
            <p:cNvGraphicFramePr>
              <a:graphicFrameLocks noChangeAspect="1"/>
            </p:cNvGraphicFramePr>
            <p:nvPr/>
          </p:nvGraphicFramePr>
          <p:xfrm>
            <a:off x="2569" y="1542"/>
            <a:ext cx="129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3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" y="1542"/>
                          <a:ext cx="129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40"/>
            <p:cNvGraphicFramePr>
              <a:graphicFrameLocks noChangeAspect="1"/>
            </p:cNvGraphicFramePr>
            <p:nvPr/>
          </p:nvGraphicFramePr>
          <p:xfrm>
            <a:off x="1624" y="727"/>
            <a:ext cx="147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4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727"/>
                          <a:ext cx="147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43"/>
            <p:cNvGraphicFramePr>
              <a:graphicFrameLocks noChangeAspect="1"/>
            </p:cNvGraphicFramePr>
            <p:nvPr/>
          </p:nvGraphicFramePr>
          <p:xfrm>
            <a:off x="1308" y="1023"/>
            <a:ext cx="155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5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1023"/>
                          <a:ext cx="155" cy="1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Oval 44"/>
            <p:cNvSpPr>
              <a:spLocks noChangeArrowheads="1"/>
            </p:cNvSpPr>
            <p:nvPr/>
          </p:nvSpPr>
          <p:spPr bwMode="auto">
            <a:xfrm>
              <a:off x="1257" y="993"/>
              <a:ext cx="227" cy="22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46"/>
            <p:cNvSpPr>
              <a:spLocks noChangeShapeType="1"/>
            </p:cNvSpPr>
            <p:nvPr/>
          </p:nvSpPr>
          <p:spPr bwMode="auto">
            <a:xfrm rot="-5400000">
              <a:off x="1140" y="1490"/>
              <a:ext cx="1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rc 48"/>
            <p:cNvSpPr>
              <a:spLocks/>
            </p:cNvSpPr>
            <p:nvPr/>
          </p:nvSpPr>
          <p:spPr bwMode="auto">
            <a:xfrm>
              <a:off x="1758" y="1142"/>
              <a:ext cx="687" cy="654"/>
            </a:xfrm>
            <a:custGeom>
              <a:avLst/>
              <a:gdLst>
                <a:gd name="T0" fmla="*/ 0 w 16840"/>
                <a:gd name="T1" fmla="*/ 0 h 21600"/>
                <a:gd name="T2" fmla="*/ 0 w 16840"/>
                <a:gd name="T3" fmla="*/ 0 h 21600"/>
                <a:gd name="T4" fmla="*/ 0 w 1684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40"/>
                <a:gd name="T10" fmla="*/ 0 h 21600"/>
                <a:gd name="T11" fmla="*/ 16840 w 1684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40" h="21600" fill="none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</a:path>
                <a:path w="16840" h="21600" stroke="0" extrusionOk="0">
                  <a:moveTo>
                    <a:pt x="-1" y="0"/>
                  </a:moveTo>
                  <a:cubicBezTo>
                    <a:pt x="6546" y="0"/>
                    <a:pt x="12740" y="2969"/>
                    <a:pt x="16839" y="807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rc 49"/>
            <p:cNvSpPr>
              <a:spLocks/>
            </p:cNvSpPr>
            <p:nvPr/>
          </p:nvSpPr>
          <p:spPr bwMode="auto">
            <a:xfrm>
              <a:off x="1805" y="986"/>
              <a:ext cx="730" cy="582"/>
            </a:xfrm>
            <a:custGeom>
              <a:avLst/>
              <a:gdLst>
                <a:gd name="T0" fmla="*/ 0 w 17905"/>
                <a:gd name="T1" fmla="*/ 0 h 21600"/>
                <a:gd name="T2" fmla="*/ 0 w 17905"/>
                <a:gd name="T3" fmla="*/ 0 h 21600"/>
                <a:gd name="T4" fmla="*/ 0 w 1790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905"/>
                <a:gd name="T10" fmla="*/ 0 h 21600"/>
                <a:gd name="T11" fmla="*/ 17905 w 179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05" h="21600" fill="none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</a:path>
                <a:path w="17905" h="21600" stroke="0" extrusionOk="0">
                  <a:moveTo>
                    <a:pt x="-1" y="33"/>
                  </a:moveTo>
                  <a:cubicBezTo>
                    <a:pt x="401" y="11"/>
                    <a:pt x="804" y="-1"/>
                    <a:pt x="1207" y="0"/>
                  </a:cubicBezTo>
                  <a:cubicBezTo>
                    <a:pt x="7674" y="0"/>
                    <a:pt x="13802" y="2898"/>
                    <a:pt x="17904" y="7898"/>
                  </a:cubicBezTo>
                  <a:lnTo>
                    <a:pt x="1207" y="21600"/>
                  </a:lnTo>
                  <a:close/>
                </a:path>
              </a:pathLst>
            </a:custGeom>
            <a:noFill/>
            <a:ln w="9525">
              <a:solidFill>
                <a:srgbClr val="00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rc 50"/>
            <p:cNvSpPr>
              <a:spLocks/>
            </p:cNvSpPr>
            <p:nvPr/>
          </p:nvSpPr>
          <p:spPr bwMode="auto">
            <a:xfrm>
              <a:off x="1788" y="1293"/>
              <a:ext cx="498" cy="840"/>
            </a:xfrm>
            <a:custGeom>
              <a:avLst/>
              <a:gdLst>
                <a:gd name="T0" fmla="*/ 0 w 15053"/>
                <a:gd name="T1" fmla="*/ 0 h 21600"/>
                <a:gd name="T2" fmla="*/ 0 w 15053"/>
                <a:gd name="T3" fmla="*/ 0 h 21600"/>
                <a:gd name="T4" fmla="*/ 0 w 150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5053"/>
                <a:gd name="T10" fmla="*/ 0 h 21600"/>
                <a:gd name="T11" fmla="*/ 15053 w 150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3" h="21600" fill="none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</a:path>
                <a:path w="15053" h="21600" stroke="0" extrusionOk="0">
                  <a:moveTo>
                    <a:pt x="-1" y="0"/>
                  </a:moveTo>
                  <a:cubicBezTo>
                    <a:pt x="5621" y="0"/>
                    <a:pt x="11021" y="2191"/>
                    <a:pt x="15052" y="610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Arc 54"/>
            <p:cNvSpPr>
              <a:spLocks/>
            </p:cNvSpPr>
            <p:nvPr/>
          </p:nvSpPr>
          <p:spPr bwMode="auto">
            <a:xfrm rot="20439770" flipV="1">
              <a:off x="1507" y="700"/>
              <a:ext cx="648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Arc 55"/>
            <p:cNvSpPr>
              <a:spLocks/>
            </p:cNvSpPr>
            <p:nvPr/>
          </p:nvSpPr>
          <p:spPr bwMode="auto">
            <a:xfrm rot="20769309" flipV="1">
              <a:off x="1626" y="747"/>
              <a:ext cx="700" cy="732"/>
            </a:xfrm>
            <a:custGeom>
              <a:avLst/>
              <a:gdLst>
                <a:gd name="T0" fmla="*/ 0 w 20122"/>
                <a:gd name="T1" fmla="*/ 0 h 19676"/>
                <a:gd name="T2" fmla="*/ 0 w 20122"/>
                <a:gd name="T3" fmla="*/ 0 h 19676"/>
                <a:gd name="T4" fmla="*/ 0 w 20122"/>
                <a:gd name="T5" fmla="*/ 0 h 19676"/>
                <a:gd name="T6" fmla="*/ 0 60000 65536"/>
                <a:gd name="T7" fmla="*/ 0 60000 65536"/>
                <a:gd name="T8" fmla="*/ 0 60000 65536"/>
                <a:gd name="T9" fmla="*/ 0 w 20122"/>
                <a:gd name="T10" fmla="*/ 0 h 19676"/>
                <a:gd name="T11" fmla="*/ 20122 w 20122"/>
                <a:gd name="T12" fmla="*/ 19676 h 196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19676" fill="none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</a:path>
                <a:path w="20122" h="19676" stroke="0" extrusionOk="0">
                  <a:moveTo>
                    <a:pt x="8910" y="-1"/>
                  </a:moveTo>
                  <a:cubicBezTo>
                    <a:pt x="14047" y="2325"/>
                    <a:pt x="18071" y="6569"/>
                    <a:pt x="20121" y="11823"/>
                  </a:cubicBezTo>
                  <a:lnTo>
                    <a:pt x="0" y="1967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Arc 56"/>
            <p:cNvSpPr>
              <a:spLocks/>
            </p:cNvSpPr>
            <p:nvPr/>
          </p:nvSpPr>
          <p:spPr bwMode="auto">
            <a:xfrm rot="20836219" flipV="1">
              <a:off x="1798" y="782"/>
              <a:ext cx="741" cy="756"/>
            </a:xfrm>
            <a:custGeom>
              <a:avLst/>
              <a:gdLst>
                <a:gd name="T0" fmla="*/ 0 w 20122"/>
                <a:gd name="T1" fmla="*/ 0 h 20328"/>
                <a:gd name="T2" fmla="*/ 0 w 20122"/>
                <a:gd name="T3" fmla="*/ 0 h 20328"/>
                <a:gd name="T4" fmla="*/ 0 w 20122"/>
                <a:gd name="T5" fmla="*/ 0 h 20328"/>
                <a:gd name="T6" fmla="*/ 0 60000 65536"/>
                <a:gd name="T7" fmla="*/ 0 60000 65536"/>
                <a:gd name="T8" fmla="*/ 0 60000 65536"/>
                <a:gd name="T9" fmla="*/ 0 w 20122"/>
                <a:gd name="T10" fmla="*/ 0 h 20328"/>
                <a:gd name="T11" fmla="*/ 20122 w 20122"/>
                <a:gd name="T12" fmla="*/ 20328 h 20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2" h="20328" fill="none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</a:path>
                <a:path w="20122" h="20328" stroke="0" extrusionOk="0">
                  <a:moveTo>
                    <a:pt x="7303" y="0"/>
                  </a:moveTo>
                  <a:cubicBezTo>
                    <a:pt x="13178" y="2111"/>
                    <a:pt x="17852" y="6660"/>
                    <a:pt x="20121" y="12475"/>
                  </a:cubicBezTo>
                  <a:lnTo>
                    <a:pt x="0" y="20328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5" name="Object 57"/>
            <p:cNvGraphicFramePr>
              <a:graphicFrameLocks noChangeAspect="1"/>
            </p:cNvGraphicFramePr>
            <p:nvPr/>
          </p:nvGraphicFramePr>
          <p:xfrm>
            <a:off x="2491" y="1371"/>
            <a:ext cx="677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6" name="Equation" r:id="rId20" imgW="812447" imgH="165028" progId="Equation.DSMT4">
                    <p:embed/>
                  </p:oleObj>
                </mc:Choice>
                <mc:Fallback>
                  <p:oleObj name="Equation" r:id="rId20" imgW="812447" imgH="165028" progId="Equation.DSMT4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1" y="1371"/>
                          <a:ext cx="677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58"/>
            <p:cNvGraphicFramePr>
              <a:graphicFrameLocks noChangeAspect="1"/>
            </p:cNvGraphicFramePr>
            <p:nvPr/>
          </p:nvGraphicFramePr>
          <p:xfrm>
            <a:off x="2161" y="784"/>
            <a:ext cx="688" cy="1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7" name="Equation" r:id="rId22" imgW="825142" imgH="177723" progId="Equation.DSMT4">
                    <p:embed/>
                  </p:oleObj>
                </mc:Choice>
                <mc:Fallback>
                  <p:oleObj name="Equation" r:id="rId22" imgW="825142" imgH="177723" progId="Equation.DSMT4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1" y="784"/>
                          <a:ext cx="688" cy="1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Right Arrow 34"/>
          <p:cNvSpPr/>
          <p:nvPr/>
        </p:nvSpPr>
        <p:spPr bwMode="auto">
          <a:xfrm flipH="1">
            <a:off x="4616781" y="5195637"/>
            <a:ext cx="336884" cy="250826"/>
          </a:xfrm>
          <a:prstGeom prst="rightArrow">
            <a:avLst/>
          </a:prstGeom>
          <a:solidFill>
            <a:srgbClr val="CC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C0D8EF-7D0B-02AE-EE9A-F6E41D6CA78A}"/>
              </a:ext>
            </a:extLst>
          </p:cNvPr>
          <p:cNvSpPr txBox="1"/>
          <p:nvPr/>
        </p:nvSpPr>
        <p:spPr>
          <a:xfrm>
            <a:off x="5554640" y="2690794"/>
            <a:ext cx="2879676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The constant </a:t>
            </a:r>
            <a:r>
              <a:rPr lang="en-US" sz="1400" dirty="0">
                <a:sym typeface="Symbol" panose="05050102010706020507" pitchFamily="18" charset="2"/>
              </a:rPr>
              <a:t> (</a:t>
            </a:r>
            <a:r>
              <a:rPr lang="en-US" sz="1400" dirty="0"/>
              <a:t>red) and constant </a:t>
            </a:r>
            <a:r>
              <a:rPr lang="en-US" sz="1400" i="1" dirty="0">
                <a:latin typeface="+mn-lt"/>
              </a:rPr>
              <a:t>R</a:t>
            </a:r>
            <a:r>
              <a:rPr lang="en-US" sz="1400" dirty="0"/>
              <a:t> (green) curves are obviously orthogonal in the </a:t>
            </a:r>
            <a:r>
              <a:rPr lang="en-US" sz="1400" i="1" dirty="0">
                <a:latin typeface="+mn-lt"/>
              </a:rPr>
              <a:t>w</a:t>
            </a:r>
            <a:r>
              <a:rPr lang="en-US" sz="1400" dirty="0"/>
              <a:t> plane.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47625"/>
            <a:ext cx="7073900" cy="5238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Logarithm Function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3736975" y="1047125"/>
          <a:ext cx="138509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4" imgW="634725" imgH="253890" progId="Equation.DSMT4">
                  <p:embed/>
                </p:oleObj>
              </mc:Choice>
              <mc:Fallback>
                <p:oleObj name="Equation" r:id="rId4" imgW="634725" imgH="25389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1047125"/>
                        <a:ext cx="1385093" cy="554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14500"/>
              </p:ext>
            </p:extLst>
          </p:nvPr>
        </p:nvGraphicFramePr>
        <p:xfrm>
          <a:off x="2027238" y="2168525"/>
          <a:ext cx="5548312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6" imgW="3136680" imgH="850680" progId="Equation.DSMT4">
                  <p:embed/>
                </p:oleObj>
              </mc:Choice>
              <mc:Fallback>
                <p:oleObj name="Equation" r:id="rId6" imgW="3136680" imgH="8506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168525"/>
                        <a:ext cx="5548312" cy="150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64103" y="4241718"/>
            <a:ext cx="798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 are an </a:t>
            </a:r>
            <a:r>
              <a:rPr lang="en-US" sz="2000" u="sng" dirty="0">
                <a:solidFill>
                  <a:srgbClr val="0000FF"/>
                </a:solidFill>
              </a:rPr>
              <a:t>infinite</a:t>
            </a:r>
            <a:r>
              <a:rPr lang="en-US" sz="2000" dirty="0">
                <a:solidFill>
                  <a:srgbClr val="0000FF"/>
                </a:solidFill>
              </a:rPr>
              <a:t> number of branches (values) for the </a:t>
            </a:r>
            <a:r>
              <a:rPr lang="en-US" sz="2000" dirty="0" err="1">
                <a:solidFill>
                  <a:srgbClr val="0000FF"/>
                </a:solidFill>
              </a:rPr>
              <a:t>ln</a:t>
            </a:r>
            <a:r>
              <a:rPr lang="en-US" sz="2000" dirty="0">
                <a:solidFill>
                  <a:srgbClr val="0000FF"/>
                </a:solidFill>
              </a:rPr>
              <a:t> function!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946150" y="0"/>
            <a:ext cx="70739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Arbitrary Powers of Complex Numbers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0682"/>
              </p:ext>
            </p:extLst>
          </p:nvPr>
        </p:nvGraphicFramePr>
        <p:xfrm>
          <a:off x="2474913" y="2379663"/>
          <a:ext cx="3517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2349360" imgH="431640" progId="Equation.DSMT4">
                  <p:embed/>
                </p:oleObj>
              </mc:Choice>
              <mc:Fallback>
                <p:oleObj name="Equation" r:id="rId4" imgW="2349360" imgH="4316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2379663"/>
                        <a:ext cx="3517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23560" name="Object 13"/>
          <p:cNvGraphicFramePr>
            <a:graphicFrameLocks noChangeAspect="1"/>
          </p:cNvGraphicFramePr>
          <p:nvPr/>
        </p:nvGraphicFramePr>
        <p:xfrm>
          <a:off x="3573463" y="1087438"/>
          <a:ext cx="1103312" cy="53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6" imgW="444114" imgH="215713" progId="Equation.DSMT4">
                  <p:embed/>
                </p:oleObj>
              </mc:Choice>
              <mc:Fallback>
                <p:oleObj name="Equation" r:id="rId6" imgW="444114" imgH="215713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1087438"/>
                        <a:ext cx="1103312" cy="53537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124450" y="1247775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may be complex)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206" y="4606693"/>
            <a:ext cx="754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has an </a:t>
            </a:r>
            <a:r>
              <a:rPr lang="en-US" u="sng" dirty="0"/>
              <a:t>infinite</a:t>
            </a:r>
            <a:r>
              <a:rPr lang="en-US" dirty="0"/>
              <a:t> number of branches unless </a:t>
            </a:r>
            <a:r>
              <a:rPr lang="en-US" i="1" dirty="0" err="1">
                <a:latin typeface="+mn-lt"/>
              </a:rPr>
              <a:t>ak</a:t>
            </a:r>
            <a:r>
              <a:rPr lang="en-US" dirty="0">
                <a:latin typeface="+mn-lt"/>
              </a:rPr>
              <a:t> =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integer</a:t>
            </a:r>
            <a:r>
              <a:rPr lang="en-US" dirty="0"/>
              <a:t> for some value of </a:t>
            </a:r>
            <a:r>
              <a:rPr lang="en-US" i="1" dirty="0">
                <a:latin typeface="+mn-lt"/>
              </a:rPr>
              <a:t>k = q</a:t>
            </a:r>
            <a:r>
              <a:rPr lang="en-US" dirty="0"/>
              <a:t>, </a:t>
            </a:r>
            <a:r>
              <a:rPr lang="en-US" dirty="0" err="1"/>
              <a:t>i.e</a:t>
            </a:r>
            <a:r>
              <a:rPr lang="en-US" dirty="0"/>
              <a:t>,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is real and rational:</a:t>
            </a:r>
          </a:p>
        </p:txBody>
      </p:sp>
      <p:graphicFrame>
        <p:nvGraphicFramePr>
          <p:cNvPr id="23597" name="Object 45"/>
          <p:cNvGraphicFramePr>
            <a:graphicFrameLocks noChangeAspect="1"/>
          </p:cNvGraphicFramePr>
          <p:nvPr/>
        </p:nvGraphicFramePr>
        <p:xfrm>
          <a:off x="2000250" y="3411538"/>
          <a:ext cx="61515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8" imgW="3670200" imgH="380880" progId="Equation.DSMT4">
                  <p:embed/>
                </p:oleObj>
              </mc:Choice>
              <mc:Fallback>
                <p:oleObj name="Equation" r:id="rId8" imgW="3670200" imgH="38088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411538"/>
                        <a:ext cx="6151563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38365" y="203981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1566641" y="3627680"/>
            <a:ext cx="291402" cy="231112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3598" name="Object 46"/>
          <p:cNvGraphicFramePr>
            <a:graphicFrameLocks noChangeAspect="1"/>
          </p:cNvGraphicFramePr>
          <p:nvPr/>
        </p:nvGraphicFramePr>
        <p:xfrm>
          <a:off x="3513838" y="5369517"/>
          <a:ext cx="2478102" cy="65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10" imgW="1574640" imgH="419040" progId="Equation.DSMT4">
                  <p:embed/>
                </p:oleObj>
              </mc:Choice>
              <mc:Fallback>
                <p:oleObj name="Equation" r:id="rId10" imgW="1574640" imgH="419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838" y="5369517"/>
                        <a:ext cx="2478102" cy="659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BC28BAB-E1C1-F3B8-994A-507A4FCC764A}"/>
              </a:ext>
            </a:extLst>
          </p:cNvPr>
          <p:cNvSpPr txBox="1"/>
          <p:nvPr/>
        </p:nvSpPr>
        <p:spPr>
          <a:xfrm>
            <a:off x="3368005" y="6108085"/>
            <a:ext cx="2558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(In this case there are </a:t>
            </a:r>
            <a:r>
              <a:rPr lang="en-US" sz="1200" i="1" dirty="0">
                <a:latin typeface="+mn-lt"/>
              </a:rPr>
              <a:t>q</a:t>
            </a:r>
            <a:r>
              <a:rPr lang="en-US" sz="1200" dirty="0"/>
              <a:t> branches.)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965199" y="0"/>
            <a:ext cx="7807325" cy="7381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Arbitrary Powers of Complex Numbers (cont.)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35200"/>
              </p:ext>
            </p:extLst>
          </p:nvPr>
        </p:nvGraphicFramePr>
        <p:xfrm>
          <a:off x="512763" y="774700"/>
          <a:ext cx="8194675" cy="551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4" imgW="5283000" imgH="3555720" progId="Equation.DSMT4">
                  <p:embed/>
                </p:oleObj>
              </mc:Choice>
              <mc:Fallback>
                <p:oleObj name="Equation" r:id="rId4" imgW="5283000" imgH="355572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774700"/>
                        <a:ext cx="8194675" cy="551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6297613" y="14970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46872" y="5850038"/>
            <a:ext cx="4331369" cy="73866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400" dirty="0"/>
              <a:t>For </a:t>
            </a:r>
            <a:r>
              <a:rPr lang="en-US" sz="1400" i="1" dirty="0">
                <a:latin typeface="+mj-lt"/>
              </a:rPr>
              <a:t>z</a:t>
            </a:r>
            <a:r>
              <a:rPr lang="en-US" sz="600" i="1" dirty="0">
                <a:latin typeface="+mj-lt"/>
              </a:rPr>
              <a:t> </a:t>
            </a:r>
            <a:r>
              <a:rPr lang="en-US" sz="1400" i="1" baseline="30000" dirty="0">
                <a:latin typeface="+mj-lt"/>
              </a:rPr>
              <a:t>p/q</a:t>
            </a:r>
            <a:r>
              <a:rPr lang="en-US" sz="1400" i="1" dirty="0">
                <a:latin typeface="+mj-lt"/>
              </a:rPr>
              <a:t>   </a:t>
            </a:r>
            <a:r>
              <a:rPr lang="en-US" sz="1400" dirty="0"/>
              <a:t>the repetition period is </a:t>
            </a:r>
            <a:r>
              <a:rPr lang="en-US" sz="1400" i="1" dirty="0">
                <a:latin typeface="+mj-lt"/>
              </a:rPr>
              <a:t>k = q </a:t>
            </a:r>
            <a:r>
              <a:rPr lang="en-US" sz="1400" dirty="0">
                <a:latin typeface="+mj-lt"/>
              </a:rPr>
              <a:t>(</a:t>
            </a:r>
            <a:r>
              <a:rPr lang="en-US" sz="1400" dirty="0"/>
              <a:t>if</a:t>
            </a:r>
            <a:r>
              <a:rPr lang="en-US" sz="1400" dirty="0">
                <a:latin typeface="+mj-lt"/>
              </a:rPr>
              <a:t> </a:t>
            </a:r>
            <a:r>
              <a:rPr lang="en-US" sz="1400" i="1" dirty="0">
                <a:latin typeface="+mj-lt"/>
              </a:rPr>
              <a:t>p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/>
              <a:t>and </a:t>
            </a:r>
            <a:r>
              <a:rPr lang="en-US" sz="1400" i="1" dirty="0">
                <a:latin typeface="+mj-lt"/>
              </a:rPr>
              <a:t>q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/>
              <a:t>have no common </a:t>
            </a:r>
            <a:r>
              <a:rPr lang="en-US" sz="1400"/>
              <a:t>factors</a:t>
            </a:r>
            <a:r>
              <a:rPr lang="en-US" sz="1400">
                <a:latin typeface="+mj-lt"/>
              </a:rPr>
              <a:t>)</a:t>
            </a:r>
            <a:r>
              <a:rPr lang="en-US" sz="1400" i="1">
                <a:latin typeface="+mj-lt"/>
              </a:rPr>
              <a:t>. </a:t>
            </a:r>
            <a:r>
              <a:rPr lang="en-US" sz="1400"/>
              <a:t>For </a:t>
            </a:r>
            <a:r>
              <a:rPr lang="en-US" sz="1400" dirty="0"/>
              <a:t>irrational powers, the repetition period is infinite; i.e., values never repeat!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76CF366-3D44-350C-EFEC-F38DA130E8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632518"/>
              </p:ext>
            </p:extLst>
          </p:nvPr>
        </p:nvGraphicFramePr>
        <p:xfrm>
          <a:off x="6529532" y="1028582"/>
          <a:ext cx="1730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6" imgW="1371600" imgH="850680" progId="Equation.DSMT4">
                  <p:embed/>
                </p:oleObj>
              </mc:Choice>
              <mc:Fallback>
                <p:oleObj name="Equation" r:id="rId6" imgW="13716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29532" y="1028582"/>
                        <a:ext cx="1730375" cy="10731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0"/>
            <a:ext cx="8153400" cy="6492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Translations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045107"/>
              </p:ext>
            </p:extLst>
          </p:nvPr>
        </p:nvGraphicFramePr>
        <p:xfrm>
          <a:off x="942975" y="881063"/>
          <a:ext cx="4351338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552400" imgH="660240" progId="Equation.DSMT4">
                  <p:embed/>
                </p:oleObj>
              </mc:Choice>
              <mc:Fallback>
                <p:oleObj name="Equation" r:id="rId4" imgW="2552400" imgH="66024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881063"/>
                        <a:ext cx="4351338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FF5F7EF4-574E-DE08-641A-62F56D6FCD35}"/>
              </a:ext>
            </a:extLst>
          </p:cNvPr>
          <p:cNvGrpSpPr/>
          <p:nvPr/>
        </p:nvGrpSpPr>
        <p:grpSpPr>
          <a:xfrm>
            <a:off x="1362073" y="2383962"/>
            <a:ext cx="6096004" cy="2392152"/>
            <a:chOff x="1362073" y="2383962"/>
            <a:chExt cx="6096004" cy="2392152"/>
          </a:xfrm>
        </p:grpSpPr>
        <p:sp>
          <p:nvSpPr>
            <p:cNvPr id="2065" name="Rectangle 36"/>
            <p:cNvSpPr>
              <a:spLocks noChangeArrowheads="1"/>
            </p:cNvSpPr>
            <p:nvPr/>
          </p:nvSpPr>
          <p:spPr bwMode="auto">
            <a:xfrm>
              <a:off x="7105652" y="3077489"/>
              <a:ext cx="133350" cy="27622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Rectangle 35"/>
            <p:cNvSpPr>
              <a:spLocks noChangeArrowheads="1"/>
            </p:cNvSpPr>
            <p:nvPr/>
          </p:nvSpPr>
          <p:spPr bwMode="auto">
            <a:xfrm>
              <a:off x="2546349" y="2890164"/>
              <a:ext cx="133350" cy="27622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5"/>
            <p:cNvSpPr>
              <a:spLocks noChangeShapeType="1"/>
            </p:cNvSpPr>
            <p:nvPr/>
          </p:nvSpPr>
          <p:spPr bwMode="auto">
            <a:xfrm>
              <a:off x="2116136" y="2990177"/>
              <a:ext cx="0" cy="1770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6"/>
            <p:cNvSpPr>
              <a:spLocks noChangeShapeType="1"/>
            </p:cNvSpPr>
            <p:nvPr/>
          </p:nvSpPr>
          <p:spPr bwMode="auto">
            <a:xfrm>
              <a:off x="1362073" y="3880764"/>
              <a:ext cx="1646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Oval 7"/>
            <p:cNvSpPr>
              <a:spLocks noChangeArrowheads="1"/>
            </p:cNvSpPr>
            <p:nvPr/>
          </p:nvSpPr>
          <p:spPr bwMode="auto">
            <a:xfrm>
              <a:off x="2501899" y="3131464"/>
              <a:ext cx="71438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042375"/>
                </p:ext>
              </p:extLst>
            </p:nvPr>
          </p:nvGraphicFramePr>
          <p:xfrm>
            <a:off x="2363786" y="3399752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6" imgW="126725" imgH="126725" progId="Equation.DSMT4">
                    <p:embed/>
                  </p:oleObj>
                </mc:Choice>
                <mc:Fallback>
                  <p:oleObj name="Equation" r:id="rId6" imgW="126725" imgH="126725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3786" y="3399752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70" name="Group 9"/>
            <p:cNvGrpSpPr>
              <a:grpSpLocks/>
            </p:cNvGrpSpPr>
            <p:nvPr/>
          </p:nvGrpSpPr>
          <p:grpSpPr bwMode="auto">
            <a:xfrm>
              <a:off x="2763648" y="2383962"/>
              <a:ext cx="392113" cy="392113"/>
              <a:chOff x="1632" y="1754"/>
              <a:chExt cx="190" cy="190"/>
            </a:xfrm>
          </p:grpSpPr>
          <p:graphicFrame>
            <p:nvGraphicFramePr>
              <p:cNvPr id="2062" name="Object 10"/>
              <p:cNvGraphicFramePr>
                <a:graphicFrameLocks noChangeAspect="1"/>
              </p:cNvGraphicFramePr>
              <p:nvPr/>
            </p:nvGraphicFramePr>
            <p:xfrm>
              <a:off x="1674" y="1783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" name="Equation" r:id="rId8" imgW="126725" imgH="126725" progId="Equation.DSMT4">
                      <p:embed/>
                    </p:oleObj>
                  </mc:Choice>
                  <mc:Fallback>
                    <p:oleObj name="Equation" r:id="rId8" imgW="126725" imgH="126725" progId="Equation.DSMT4">
                      <p:embed/>
                      <p:pic>
                        <p:nvPicPr>
                          <p:cNvPr id="0" name="Picture 2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4" y="1783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80" name="Oval 11"/>
              <p:cNvSpPr>
                <a:spLocks noChangeArrowheads="1"/>
              </p:cNvSpPr>
              <p:nvPr/>
            </p:nvSpPr>
            <p:spPr bwMode="auto">
              <a:xfrm>
                <a:off x="1632" y="1754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2726837"/>
                </p:ext>
              </p:extLst>
            </p:nvPr>
          </p:nvGraphicFramePr>
          <p:xfrm>
            <a:off x="3067049" y="3758527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9" imgW="126835" imgH="139518" progId="Equation.DSMT4">
                    <p:embed/>
                  </p:oleObj>
                </mc:Choice>
                <mc:Fallback>
                  <p:oleObj name="Equation" r:id="rId9" imgW="126835" imgH="139518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7049" y="3758527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2597626"/>
                </p:ext>
              </p:extLst>
            </p:nvPr>
          </p:nvGraphicFramePr>
          <p:xfrm>
            <a:off x="1978023" y="2642514"/>
            <a:ext cx="266700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139579" imgH="164957" progId="Equation.DSMT4">
                    <p:embed/>
                  </p:oleObj>
                </mc:Choice>
                <mc:Fallback>
                  <p:oleObj name="Equation" r:id="rId11" imgW="139579" imgH="164957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8023" y="2642514"/>
                          <a:ext cx="266700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Line 14"/>
            <p:cNvSpPr>
              <a:spLocks noChangeShapeType="1"/>
            </p:cNvSpPr>
            <p:nvPr/>
          </p:nvSpPr>
          <p:spPr bwMode="auto">
            <a:xfrm>
              <a:off x="6232526" y="3007639"/>
              <a:ext cx="0" cy="176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5"/>
            <p:cNvSpPr>
              <a:spLocks noChangeShapeType="1"/>
            </p:cNvSpPr>
            <p:nvPr/>
          </p:nvSpPr>
          <p:spPr bwMode="auto">
            <a:xfrm>
              <a:off x="5478463" y="3898227"/>
              <a:ext cx="16446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Oval 16"/>
            <p:cNvSpPr>
              <a:spLocks noChangeArrowheads="1"/>
            </p:cNvSpPr>
            <p:nvPr/>
          </p:nvSpPr>
          <p:spPr bwMode="auto">
            <a:xfrm>
              <a:off x="7069139" y="3325139"/>
              <a:ext cx="69850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4" name="Group 17"/>
            <p:cNvGrpSpPr>
              <a:grpSpLocks/>
            </p:cNvGrpSpPr>
            <p:nvPr/>
          </p:nvGrpSpPr>
          <p:grpSpPr bwMode="auto">
            <a:xfrm>
              <a:off x="6640514" y="2458364"/>
              <a:ext cx="392113" cy="392113"/>
              <a:chOff x="2908" y="1658"/>
              <a:chExt cx="190" cy="190"/>
            </a:xfrm>
          </p:grpSpPr>
          <p:graphicFrame>
            <p:nvGraphicFramePr>
              <p:cNvPr id="2061" name="Object 18"/>
              <p:cNvGraphicFramePr>
                <a:graphicFrameLocks noChangeAspect="1"/>
              </p:cNvGraphicFramePr>
              <p:nvPr/>
            </p:nvGraphicFramePr>
            <p:xfrm>
              <a:off x="2933" y="1702"/>
              <a:ext cx="14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13" imgW="152334" imgH="139639" progId="Equation.DSMT4">
                      <p:embed/>
                    </p:oleObj>
                  </mc:Choice>
                  <mc:Fallback>
                    <p:oleObj name="Equation" r:id="rId13" imgW="152334" imgH="139639" progId="Equation.DSMT4">
                      <p:embed/>
                      <p:pic>
                        <p:nvPicPr>
                          <p:cNvPr id="0" name="Picture 2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33" y="1702"/>
                            <a:ext cx="14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9" name="Oval 19"/>
              <p:cNvSpPr>
                <a:spLocks noChangeArrowheads="1"/>
              </p:cNvSpPr>
              <p:nvPr/>
            </p:nvSpPr>
            <p:spPr bwMode="auto">
              <a:xfrm>
                <a:off x="2908" y="1658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5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75595"/>
                </p:ext>
              </p:extLst>
            </p:nvPr>
          </p:nvGraphicFramePr>
          <p:xfrm>
            <a:off x="7216777" y="3774402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Picture 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6777" y="3774402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3164482"/>
                </p:ext>
              </p:extLst>
            </p:nvPr>
          </p:nvGraphicFramePr>
          <p:xfrm>
            <a:off x="6137276" y="2683789"/>
            <a:ext cx="219075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17" imgW="114201" imgH="139579" progId="Equation.DSMT4">
                    <p:embed/>
                  </p:oleObj>
                </mc:Choice>
                <mc:Fallback>
                  <p:oleObj name="Equation" r:id="rId17" imgW="114201" imgH="139579" progId="Equation.DSMT4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7276" y="2683789"/>
                          <a:ext cx="219075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34180"/>
                </p:ext>
              </p:extLst>
            </p:nvPr>
          </p:nvGraphicFramePr>
          <p:xfrm>
            <a:off x="6756402" y="3031452"/>
            <a:ext cx="2889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19" imgW="152334" imgH="139639" progId="Equation.DSMT4">
                    <p:embed/>
                  </p:oleObj>
                </mc:Choice>
                <mc:Fallback>
                  <p:oleObj name="Equation" r:id="rId19" imgW="152334" imgH="139639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6402" y="3031452"/>
                          <a:ext cx="288925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5" name="Freeform 23"/>
            <p:cNvSpPr>
              <a:spLocks/>
            </p:cNvSpPr>
            <p:nvPr/>
          </p:nvSpPr>
          <p:spPr bwMode="auto">
            <a:xfrm>
              <a:off x="3375024" y="3013989"/>
              <a:ext cx="2119314" cy="328613"/>
            </a:xfrm>
            <a:custGeom>
              <a:avLst/>
              <a:gdLst>
                <a:gd name="T0" fmla="*/ 0 w 1552"/>
                <a:gd name="T1" fmla="*/ 0 h 365"/>
                <a:gd name="T2" fmla="*/ 2 w 1552"/>
                <a:gd name="T3" fmla="*/ 0 h 365"/>
                <a:gd name="T4" fmla="*/ 6 w 1552"/>
                <a:gd name="T5" fmla="*/ 0 h 365"/>
                <a:gd name="T6" fmla="*/ 12 w 1552"/>
                <a:gd name="T7" fmla="*/ 0 h 365"/>
                <a:gd name="T8" fmla="*/ 17 w 1552"/>
                <a:gd name="T9" fmla="*/ 0 h 365"/>
                <a:gd name="T10" fmla="*/ 23 w 1552"/>
                <a:gd name="T11" fmla="*/ 0 h 365"/>
                <a:gd name="T12" fmla="*/ 25 w 1552"/>
                <a:gd name="T13" fmla="*/ 0 h 365"/>
                <a:gd name="T14" fmla="*/ 28 w 1552"/>
                <a:gd name="T15" fmla="*/ 0 h 365"/>
                <a:gd name="T16" fmla="*/ 29 w 1552"/>
                <a:gd name="T17" fmla="*/ 0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8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5865087"/>
                </p:ext>
              </p:extLst>
            </p:nvPr>
          </p:nvGraphicFramePr>
          <p:xfrm>
            <a:off x="3797300" y="2882227"/>
            <a:ext cx="1279526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21" imgW="672808" imgH="203112" progId="Equation.DSMT4">
                    <p:embed/>
                  </p:oleObj>
                </mc:Choice>
                <mc:Fallback>
                  <p:oleObj name="Equation" r:id="rId21" imgW="672808" imgH="203112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7300" y="2882227"/>
                          <a:ext cx="1279526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6" name="Line 26"/>
            <p:cNvSpPr>
              <a:spLocks noChangeShapeType="1"/>
            </p:cNvSpPr>
            <p:nvPr/>
          </p:nvSpPr>
          <p:spPr bwMode="auto">
            <a:xfrm flipV="1">
              <a:off x="2117723" y="3185439"/>
              <a:ext cx="406400" cy="695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8"/>
            <p:cNvSpPr>
              <a:spLocks noChangeShapeType="1"/>
            </p:cNvSpPr>
            <p:nvPr/>
          </p:nvSpPr>
          <p:spPr bwMode="auto">
            <a:xfrm>
              <a:off x="6229351" y="3896639"/>
              <a:ext cx="463550" cy="2000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135070"/>
                </p:ext>
              </p:extLst>
            </p:nvPr>
          </p:nvGraphicFramePr>
          <p:xfrm>
            <a:off x="6323014" y="4017289"/>
            <a:ext cx="250825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Equation" r:id="rId23" imgW="152268" imgH="164957" progId="Equation.DSMT4">
                    <p:embed/>
                  </p:oleObj>
                </mc:Choice>
                <mc:Fallback>
                  <p:oleObj name="Equation" r:id="rId23" imgW="152268" imgH="164957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014" y="4017289"/>
                          <a:ext cx="250825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5409079"/>
                </p:ext>
              </p:extLst>
            </p:nvPr>
          </p:nvGraphicFramePr>
          <p:xfrm>
            <a:off x="6616701" y="3575964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25" imgW="126725" imgH="126725" progId="Equation.DSMT4">
                    <p:embed/>
                  </p:oleObj>
                </mc:Choice>
                <mc:Fallback>
                  <p:oleObj name="Equation" r:id="rId25" imgW="126725" imgH="126725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6701" y="3575964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8" name="Line 31"/>
            <p:cNvSpPr>
              <a:spLocks noChangeShapeType="1"/>
            </p:cNvSpPr>
            <p:nvPr/>
          </p:nvSpPr>
          <p:spPr bwMode="auto">
            <a:xfrm flipV="1">
              <a:off x="6677026" y="3388639"/>
              <a:ext cx="406400" cy="695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1034370" y="5375048"/>
          <a:ext cx="64436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7" imgW="3784600" imgH="431800" progId="Equation.DSMT4">
                  <p:embed/>
                </p:oleObj>
              </mc:Choice>
              <mc:Fallback>
                <p:oleObj name="Equation" r:id="rId27" imgW="3784600" imgH="431800" progId="Equation.DSMT4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370" y="5375048"/>
                        <a:ext cx="644366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373295" y="0"/>
            <a:ext cx="8153400" cy="707571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Rotations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050925" y="1028700"/>
          <a:ext cx="487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921000" imgH="749300" progId="Equation.DSMT4">
                  <p:embed/>
                </p:oleObj>
              </mc:Choice>
              <mc:Fallback>
                <p:oleObj name="Equation" r:id="rId4" imgW="2921000" imgH="7493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028700"/>
                        <a:ext cx="487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2"/>
          <p:cNvGraphicFramePr>
            <a:graphicFrameLocks noChangeAspect="1"/>
          </p:cNvGraphicFramePr>
          <p:nvPr/>
        </p:nvGraphicFramePr>
        <p:xfrm>
          <a:off x="1345068" y="5569225"/>
          <a:ext cx="4968648" cy="78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743200" imgH="431800" progId="Equation.DSMT4">
                  <p:embed/>
                </p:oleObj>
              </mc:Choice>
              <mc:Fallback>
                <p:oleObj name="Equation" r:id="rId6" imgW="2743200" imgH="4318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068" y="5569225"/>
                        <a:ext cx="4968648" cy="7837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EEA27441-E9A0-C647-4D54-62F36620D5C7}"/>
              </a:ext>
            </a:extLst>
          </p:cNvPr>
          <p:cNvGrpSpPr/>
          <p:nvPr/>
        </p:nvGrpSpPr>
        <p:grpSpPr>
          <a:xfrm>
            <a:off x="1423988" y="2590919"/>
            <a:ext cx="6073772" cy="2338269"/>
            <a:chOff x="1423988" y="2590919"/>
            <a:chExt cx="6073772" cy="2338269"/>
          </a:xfrm>
        </p:grpSpPr>
        <p:sp>
          <p:nvSpPr>
            <p:cNvPr id="3089" name="Arc 35"/>
            <p:cNvSpPr>
              <a:spLocks/>
            </p:cNvSpPr>
            <p:nvPr/>
          </p:nvSpPr>
          <p:spPr bwMode="auto">
            <a:xfrm>
              <a:off x="5886448" y="3646488"/>
              <a:ext cx="606425" cy="550863"/>
            </a:xfrm>
            <a:custGeom>
              <a:avLst/>
              <a:gdLst>
                <a:gd name="T0" fmla="*/ 0 w 32007"/>
                <a:gd name="T1" fmla="*/ 0 h 29128"/>
                <a:gd name="T2" fmla="*/ 0 w 32007"/>
                <a:gd name="T3" fmla="*/ 0 h 29128"/>
                <a:gd name="T4" fmla="*/ 0 w 32007"/>
                <a:gd name="T5" fmla="*/ 0 h 29128"/>
                <a:gd name="T6" fmla="*/ 0 60000 65536"/>
                <a:gd name="T7" fmla="*/ 0 60000 65536"/>
                <a:gd name="T8" fmla="*/ 0 60000 65536"/>
                <a:gd name="T9" fmla="*/ 0 w 32007"/>
                <a:gd name="T10" fmla="*/ 0 h 29128"/>
                <a:gd name="T11" fmla="*/ 32007 w 32007"/>
                <a:gd name="T12" fmla="*/ 29128 h 29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007" h="29128" fill="none" extrusionOk="0">
                  <a:moveTo>
                    <a:pt x="1354" y="29127"/>
                  </a:moveTo>
                  <a:cubicBezTo>
                    <a:pt x="458" y="26719"/>
                    <a:pt x="0" y="241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38" y="-1"/>
                    <a:pt x="28818" y="919"/>
                    <a:pt x="32006" y="2672"/>
                  </a:cubicBezTo>
                </a:path>
                <a:path w="32007" h="29128" stroke="0" extrusionOk="0">
                  <a:moveTo>
                    <a:pt x="1354" y="29127"/>
                  </a:moveTo>
                  <a:cubicBezTo>
                    <a:pt x="458" y="26719"/>
                    <a:pt x="0" y="241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5238" y="-1"/>
                    <a:pt x="28818" y="919"/>
                    <a:pt x="32006" y="26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2"/>
            <p:cNvSpPr>
              <a:spLocks noChangeArrowheads="1"/>
            </p:cNvSpPr>
            <p:nvPr/>
          </p:nvSpPr>
          <p:spPr bwMode="auto">
            <a:xfrm rot="13490858">
              <a:off x="5303836" y="4284663"/>
              <a:ext cx="133350" cy="27622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Rectangle 3"/>
            <p:cNvSpPr>
              <a:spLocks noChangeArrowheads="1"/>
            </p:cNvSpPr>
            <p:nvPr/>
          </p:nvSpPr>
          <p:spPr bwMode="auto">
            <a:xfrm>
              <a:off x="2608262" y="3043238"/>
              <a:ext cx="133350" cy="276225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7"/>
            <p:cNvSpPr>
              <a:spLocks noChangeShapeType="1"/>
            </p:cNvSpPr>
            <p:nvPr/>
          </p:nvSpPr>
          <p:spPr bwMode="auto">
            <a:xfrm>
              <a:off x="2178050" y="3143251"/>
              <a:ext cx="0" cy="1770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8"/>
            <p:cNvSpPr>
              <a:spLocks noChangeShapeType="1"/>
            </p:cNvSpPr>
            <p:nvPr/>
          </p:nvSpPr>
          <p:spPr bwMode="auto">
            <a:xfrm>
              <a:off x="1423988" y="4033838"/>
              <a:ext cx="1646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Oval 9"/>
            <p:cNvSpPr>
              <a:spLocks noChangeArrowheads="1"/>
            </p:cNvSpPr>
            <p:nvPr/>
          </p:nvSpPr>
          <p:spPr bwMode="auto">
            <a:xfrm>
              <a:off x="2563812" y="3284538"/>
              <a:ext cx="71437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4141847"/>
                </p:ext>
              </p:extLst>
            </p:nvPr>
          </p:nvGraphicFramePr>
          <p:xfrm>
            <a:off x="2425700" y="3552826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5700" y="3552826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95" name="Group 11"/>
            <p:cNvGrpSpPr>
              <a:grpSpLocks/>
            </p:cNvGrpSpPr>
            <p:nvPr/>
          </p:nvGrpSpPr>
          <p:grpSpPr bwMode="auto">
            <a:xfrm>
              <a:off x="2874169" y="2590919"/>
              <a:ext cx="392112" cy="392113"/>
              <a:chOff x="1632" y="1754"/>
              <a:chExt cx="190" cy="190"/>
            </a:xfrm>
          </p:grpSpPr>
          <p:graphicFrame>
            <p:nvGraphicFramePr>
              <p:cNvPr id="3086" name="Object 12"/>
              <p:cNvGraphicFramePr>
                <a:graphicFrameLocks noChangeAspect="1"/>
              </p:cNvGraphicFramePr>
              <p:nvPr/>
            </p:nvGraphicFramePr>
            <p:xfrm>
              <a:off x="1663" y="1788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1" name="Equation" r:id="rId10" imgW="126725" imgH="126725" progId="Equation.DSMT4">
                      <p:embed/>
                    </p:oleObj>
                  </mc:Choice>
                  <mc:Fallback>
                    <p:oleObj name="Equation" r:id="rId10" imgW="126725" imgH="126725" progId="Equation.DSMT4">
                      <p:embed/>
                      <p:pic>
                        <p:nvPicPr>
                          <p:cNvPr id="0" name="Picture 2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63" y="1788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5" name="Oval 13"/>
              <p:cNvSpPr>
                <a:spLocks noChangeArrowheads="1"/>
              </p:cNvSpPr>
              <p:nvPr/>
            </p:nvSpPr>
            <p:spPr bwMode="auto">
              <a:xfrm>
                <a:off x="1632" y="1754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7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3334543"/>
                </p:ext>
              </p:extLst>
            </p:nvPr>
          </p:nvGraphicFramePr>
          <p:xfrm>
            <a:off x="3140075" y="3922713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11" imgW="126835" imgH="139518" progId="Equation.DSMT4">
                    <p:embed/>
                  </p:oleObj>
                </mc:Choice>
                <mc:Fallback>
                  <p:oleObj name="Equation" r:id="rId11" imgW="126835" imgH="139518" progId="Equation.DSMT4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0075" y="3922713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1594536"/>
                </p:ext>
              </p:extLst>
            </p:nvPr>
          </p:nvGraphicFramePr>
          <p:xfrm>
            <a:off x="2071688" y="2817813"/>
            <a:ext cx="266700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13" imgW="139579" imgH="164957" progId="Equation.DSMT4">
                    <p:embed/>
                  </p:oleObj>
                </mc:Choice>
                <mc:Fallback>
                  <p:oleObj name="Equation" r:id="rId13" imgW="139579" imgH="164957" progId="Equation.DSMT4">
                    <p:embed/>
                    <p:pic>
                      <p:nvPicPr>
                        <p:cNvPr id="0" name="Picture 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88" y="2817813"/>
                          <a:ext cx="266700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6" name="Line 16"/>
            <p:cNvSpPr>
              <a:spLocks noChangeShapeType="1"/>
            </p:cNvSpPr>
            <p:nvPr/>
          </p:nvSpPr>
          <p:spPr bwMode="auto">
            <a:xfrm>
              <a:off x="6294436" y="3160713"/>
              <a:ext cx="0" cy="176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7"/>
            <p:cNvSpPr>
              <a:spLocks noChangeShapeType="1"/>
            </p:cNvSpPr>
            <p:nvPr/>
          </p:nvSpPr>
          <p:spPr bwMode="auto">
            <a:xfrm>
              <a:off x="5540373" y="4051301"/>
              <a:ext cx="1644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Oval 18"/>
            <p:cNvSpPr>
              <a:spLocks noChangeArrowheads="1"/>
            </p:cNvSpPr>
            <p:nvPr/>
          </p:nvSpPr>
          <p:spPr bwMode="auto">
            <a:xfrm>
              <a:off x="5483223" y="4338638"/>
              <a:ext cx="69850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9" name="Group 19"/>
            <p:cNvGrpSpPr>
              <a:grpSpLocks/>
            </p:cNvGrpSpPr>
            <p:nvPr/>
          </p:nvGrpSpPr>
          <p:grpSpPr bwMode="auto">
            <a:xfrm>
              <a:off x="6702423" y="2611438"/>
              <a:ext cx="392112" cy="392113"/>
              <a:chOff x="2908" y="1658"/>
              <a:chExt cx="190" cy="190"/>
            </a:xfrm>
          </p:grpSpPr>
          <p:graphicFrame>
            <p:nvGraphicFramePr>
              <p:cNvPr id="3085" name="Object 20"/>
              <p:cNvGraphicFramePr>
                <a:graphicFrameLocks noChangeAspect="1"/>
              </p:cNvGraphicFramePr>
              <p:nvPr/>
            </p:nvGraphicFramePr>
            <p:xfrm>
              <a:off x="2928" y="1702"/>
              <a:ext cx="14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4" name="Equation" r:id="rId15" imgW="152334" imgH="139639" progId="Equation.DSMT4">
                      <p:embed/>
                    </p:oleObj>
                  </mc:Choice>
                  <mc:Fallback>
                    <p:oleObj name="Equation" r:id="rId15" imgW="152334" imgH="139639" progId="Equation.DSMT4">
                      <p:embed/>
                      <p:pic>
                        <p:nvPicPr>
                          <p:cNvPr id="0" name="Picture 2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1702"/>
                            <a:ext cx="14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04" name="Oval 21"/>
              <p:cNvSpPr>
                <a:spLocks noChangeArrowheads="1"/>
              </p:cNvSpPr>
              <p:nvPr/>
            </p:nvSpPr>
            <p:spPr bwMode="auto">
              <a:xfrm>
                <a:off x="2908" y="1658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4338947"/>
                </p:ext>
              </p:extLst>
            </p:nvPr>
          </p:nvGraphicFramePr>
          <p:xfrm>
            <a:off x="7256460" y="3927476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6460" y="3927476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9575605"/>
                </p:ext>
              </p:extLst>
            </p:nvPr>
          </p:nvGraphicFramePr>
          <p:xfrm>
            <a:off x="6178548" y="2859088"/>
            <a:ext cx="219075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19" imgW="114201" imgH="139579" progId="Equation.DSMT4">
                    <p:embed/>
                  </p:oleObj>
                </mc:Choice>
                <mc:Fallback>
                  <p:oleObj name="Equation" r:id="rId19" imgW="114201" imgH="139579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8548" y="2859088"/>
                          <a:ext cx="219075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5644490"/>
                </p:ext>
              </p:extLst>
            </p:nvPr>
          </p:nvGraphicFramePr>
          <p:xfrm>
            <a:off x="5564186" y="4362451"/>
            <a:ext cx="2889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21" imgW="152334" imgH="139639" progId="Equation.DSMT4">
                    <p:embed/>
                  </p:oleObj>
                </mc:Choice>
                <mc:Fallback>
                  <p:oleObj name="Equation" r:id="rId21" imgW="152334" imgH="139639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6" y="4362451"/>
                          <a:ext cx="288925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Freeform 25"/>
            <p:cNvSpPr>
              <a:spLocks/>
            </p:cNvSpPr>
            <p:nvPr/>
          </p:nvSpPr>
          <p:spPr bwMode="auto">
            <a:xfrm>
              <a:off x="3482974" y="3167063"/>
              <a:ext cx="2073274" cy="315913"/>
            </a:xfrm>
            <a:custGeom>
              <a:avLst/>
              <a:gdLst>
                <a:gd name="T0" fmla="*/ 0 w 1552"/>
                <a:gd name="T1" fmla="*/ 0 h 365"/>
                <a:gd name="T2" fmla="*/ 21 w 1552"/>
                <a:gd name="T3" fmla="*/ 0 h 365"/>
                <a:gd name="T4" fmla="*/ 48 w 1552"/>
                <a:gd name="T5" fmla="*/ 0 h 365"/>
                <a:gd name="T6" fmla="*/ 96 w 1552"/>
                <a:gd name="T7" fmla="*/ 0 h 365"/>
                <a:gd name="T8" fmla="*/ 140 w 1552"/>
                <a:gd name="T9" fmla="*/ 0 h 365"/>
                <a:gd name="T10" fmla="*/ 186 w 1552"/>
                <a:gd name="T11" fmla="*/ 0 h 365"/>
                <a:gd name="T12" fmla="*/ 212 w 1552"/>
                <a:gd name="T13" fmla="*/ 0 h 365"/>
                <a:gd name="T14" fmla="*/ 229 w 1552"/>
                <a:gd name="T15" fmla="*/ 0 h 365"/>
                <a:gd name="T16" fmla="*/ 242 w 1552"/>
                <a:gd name="T17" fmla="*/ 0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197754"/>
                </p:ext>
              </p:extLst>
            </p:nvPr>
          </p:nvGraphicFramePr>
          <p:xfrm>
            <a:off x="3919537" y="2998788"/>
            <a:ext cx="1157287" cy="458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23" imgW="609336" imgH="241195" progId="Equation.DSMT4">
                    <p:embed/>
                  </p:oleObj>
                </mc:Choice>
                <mc:Fallback>
                  <p:oleObj name="Equation" r:id="rId23" imgW="609336" imgH="241195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9537" y="2998788"/>
                          <a:ext cx="1157287" cy="4587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V="1">
              <a:off x="2179638" y="3338513"/>
              <a:ext cx="406400" cy="695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3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7914851"/>
                </p:ext>
              </p:extLst>
            </p:nvPr>
          </p:nvGraphicFramePr>
          <p:xfrm>
            <a:off x="6016623" y="3689351"/>
            <a:ext cx="250825" cy="230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25" imgW="152334" imgH="139639" progId="Equation.DSMT4">
                    <p:embed/>
                  </p:oleObj>
                </mc:Choice>
                <mc:Fallback>
                  <p:oleObj name="Equation" r:id="rId25" imgW="152334" imgH="139639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23" y="3689351"/>
                          <a:ext cx="250825" cy="230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808902"/>
                </p:ext>
              </p:extLst>
            </p:nvPr>
          </p:nvGraphicFramePr>
          <p:xfrm>
            <a:off x="6516685" y="3598863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27" imgW="126725" imgH="126725" progId="Equation.DSMT4">
                    <p:embed/>
                  </p:oleObj>
                </mc:Choice>
                <mc:Fallback>
                  <p:oleObj name="Equation" r:id="rId27" imgW="126725" imgH="126725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5" y="3598863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Line 31"/>
            <p:cNvSpPr>
              <a:spLocks noChangeShapeType="1"/>
            </p:cNvSpPr>
            <p:nvPr/>
          </p:nvSpPr>
          <p:spPr bwMode="auto">
            <a:xfrm flipV="1">
              <a:off x="6291261" y="3351213"/>
              <a:ext cx="406400" cy="69532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3"/>
            <p:cNvSpPr>
              <a:spLocks noChangeShapeType="1"/>
            </p:cNvSpPr>
            <p:nvPr/>
          </p:nvSpPr>
          <p:spPr bwMode="auto">
            <a:xfrm flipH="1">
              <a:off x="5545136" y="4046538"/>
              <a:ext cx="736600" cy="32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153400" cy="69668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Dilations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847725" y="910630"/>
          <a:ext cx="4497161" cy="1344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590800" imgH="774700" progId="Equation.DSMT4">
                  <p:embed/>
                </p:oleObj>
              </mc:Choice>
              <mc:Fallback>
                <p:oleObj name="Equation" r:id="rId4" imgW="2590800" imgH="77470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910630"/>
                        <a:ext cx="4497161" cy="1344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1"/>
          <p:cNvGraphicFramePr>
            <a:graphicFrameLocks noChangeAspect="1"/>
          </p:cNvGraphicFramePr>
          <p:nvPr/>
        </p:nvGraphicFramePr>
        <p:xfrm>
          <a:off x="1463675" y="5534025"/>
          <a:ext cx="64833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4000500" imgH="482600" progId="Equation.DSMT4">
                  <p:embed/>
                </p:oleObj>
              </mc:Choice>
              <mc:Fallback>
                <p:oleObj name="Equation" r:id="rId6" imgW="4000500" imgH="482600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534025"/>
                        <a:ext cx="648335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50880" y="70335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</a:p>
        </p:txBody>
      </p:sp>
      <p:graphicFrame>
        <p:nvGraphicFramePr>
          <p:cNvPr id="41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435688"/>
              </p:ext>
            </p:extLst>
          </p:nvPr>
        </p:nvGraphicFramePr>
        <p:xfrm>
          <a:off x="6561228" y="1156822"/>
          <a:ext cx="1642984" cy="98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104900" imgH="660400" progId="Equation.DSMT4">
                  <p:embed/>
                </p:oleObj>
              </mc:Choice>
              <mc:Fallback>
                <p:oleObj name="Equation" r:id="rId8" imgW="1104900" imgH="660400" progId="Equation.DSMT4">
                  <p:embed/>
                  <p:pic>
                    <p:nvPicPr>
                      <p:cNvPr id="0" name="Picture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1228" y="1156822"/>
                        <a:ext cx="1642984" cy="981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1540668" y="2960427"/>
            <a:ext cx="6062663" cy="2338388"/>
            <a:chOff x="1454150" y="2667000"/>
            <a:chExt cx="6062663" cy="2338388"/>
          </a:xfrm>
        </p:grpSpPr>
        <p:sp>
          <p:nvSpPr>
            <p:cNvPr id="4112" name="Line 30"/>
            <p:cNvSpPr>
              <a:spLocks noChangeShapeType="1"/>
            </p:cNvSpPr>
            <p:nvPr/>
          </p:nvSpPr>
          <p:spPr bwMode="auto">
            <a:xfrm flipV="1">
              <a:off x="6321425" y="3295650"/>
              <a:ext cx="479425" cy="833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Rectangle 3"/>
            <p:cNvSpPr>
              <a:spLocks noChangeArrowheads="1"/>
            </p:cNvSpPr>
            <p:nvPr/>
          </p:nvSpPr>
          <p:spPr bwMode="auto">
            <a:xfrm>
              <a:off x="6811644" y="2673668"/>
              <a:ext cx="282575" cy="59531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4"/>
            <p:cNvSpPr>
              <a:spLocks noChangeArrowheads="1"/>
            </p:cNvSpPr>
            <p:nvPr/>
          </p:nvSpPr>
          <p:spPr bwMode="auto">
            <a:xfrm>
              <a:off x="2447925" y="3419475"/>
              <a:ext cx="154651" cy="27463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7"/>
            <p:cNvSpPr>
              <a:spLocks noChangeShapeType="1"/>
            </p:cNvSpPr>
            <p:nvPr/>
          </p:nvSpPr>
          <p:spPr bwMode="auto">
            <a:xfrm>
              <a:off x="2208213" y="3219451"/>
              <a:ext cx="0" cy="17700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8"/>
            <p:cNvSpPr>
              <a:spLocks noChangeShapeType="1"/>
            </p:cNvSpPr>
            <p:nvPr/>
          </p:nvSpPr>
          <p:spPr bwMode="auto">
            <a:xfrm>
              <a:off x="1454150" y="4110038"/>
              <a:ext cx="1646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0" name="Object 10"/>
            <p:cNvGraphicFramePr>
              <a:graphicFrameLocks noChangeAspect="1"/>
            </p:cNvGraphicFramePr>
            <p:nvPr/>
          </p:nvGraphicFramePr>
          <p:xfrm>
            <a:off x="2386013" y="3781426"/>
            <a:ext cx="2413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013" y="3781426"/>
                          <a:ext cx="2413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18" name="Group 11"/>
            <p:cNvGrpSpPr>
              <a:grpSpLocks/>
            </p:cNvGrpSpPr>
            <p:nvPr/>
          </p:nvGrpSpPr>
          <p:grpSpPr bwMode="auto">
            <a:xfrm>
              <a:off x="2767013" y="2770188"/>
              <a:ext cx="392113" cy="392113"/>
              <a:chOff x="1632" y="1754"/>
              <a:chExt cx="190" cy="190"/>
            </a:xfrm>
          </p:grpSpPr>
          <p:graphicFrame>
            <p:nvGraphicFramePr>
              <p:cNvPr id="4109" name="Object 12"/>
              <p:cNvGraphicFramePr>
                <a:graphicFrameLocks noChangeAspect="1"/>
              </p:cNvGraphicFramePr>
              <p:nvPr/>
            </p:nvGraphicFramePr>
            <p:xfrm>
              <a:off x="1679" y="1788"/>
              <a:ext cx="117" cy="1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" name="Equation" r:id="rId12" imgW="126725" imgH="126725" progId="Equation.DSMT4">
                      <p:embed/>
                    </p:oleObj>
                  </mc:Choice>
                  <mc:Fallback>
                    <p:oleObj name="Equation" r:id="rId12" imgW="126725" imgH="126725" progId="Equation.DSMT4">
                      <p:embed/>
                      <p:pic>
                        <p:nvPicPr>
                          <p:cNvPr id="0" name="Picture 2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9" y="1788"/>
                            <a:ext cx="117" cy="11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7" name="Oval 13"/>
              <p:cNvSpPr>
                <a:spLocks noChangeArrowheads="1"/>
              </p:cNvSpPr>
              <p:nvPr/>
            </p:nvSpPr>
            <p:spPr bwMode="auto">
              <a:xfrm>
                <a:off x="1632" y="1754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4101" name="Object 14"/>
            <p:cNvGraphicFramePr>
              <a:graphicFrameLocks noChangeAspect="1"/>
            </p:cNvGraphicFramePr>
            <p:nvPr/>
          </p:nvGraphicFramePr>
          <p:xfrm>
            <a:off x="3181350" y="3976688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1350" y="3976688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15"/>
            <p:cNvGraphicFramePr>
              <a:graphicFrameLocks noChangeAspect="1"/>
            </p:cNvGraphicFramePr>
            <p:nvPr/>
          </p:nvGraphicFramePr>
          <p:xfrm>
            <a:off x="2090738" y="2905126"/>
            <a:ext cx="266700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15" imgW="139579" imgH="164957" progId="Equation.DSMT4">
                    <p:embed/>
                  </p:oleObj>
                </mc:Choice>
                <mc:Fallback>
                  <p:oleObj name="Equation" r:id="rId15" imgW="139579" imgH="164957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0738" y="2905126"/>
                          <a:ext cx="266700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9" name="Line 16"/>
            <p:cNvSpPr>
              <a:spLocks noChangeShapeType="1"/>
            </p:cNvSpPr>
            <p:nvPr/>
          </p:nvSpPr>
          <p:spPr bwMode="auto">
            <a:xfrm>
              <a:off x="6324600" y="3236913"/>
              <a:ext cx="0" cy="176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7"/>
            <p:cNvSpPr>
              <a:spLocks noChangeShapeType="1"/>
            </p:cNvSpPr>
            <p:nvPr/>
          </p:nvSpPr>
          <p:spPr bwMode="auto">
            <a:xfrm>
              <a:off x="5570538" y="4127501"/>
              <a:ext cx="1644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2" name="Group 19"/>
            <p:cNvGrpSpPr>
              <a:grpSpLocks/>
            </p:cNvGrpSpPr>
            <p:nvPr/>
          </p:nvGrpSpPr>
          <p:grpSpPr bwMode="auto">
            <a:xfrm>
              <a:off x="5545138" y="2846388"/>
              <a:ext cx="392113" cy="392113"/>
              <a:chOff x="2908" y="1658"/>
              <a:chExt cx="190" cy="190"/>
            </a:xfrm>
          </p:grpSpPr>
          <p:graphicFrame>
            <p:nvGraphicFramePr>
              <p:cNvPr id="4108" name="Object 20"/>
              <p:cNvGraphicFramePr>
                <a:graphicFrameLocks noChangeAspect="1"/>
              </p:cNvGraphicFramePr>
              <p:nvPr/>
            </p:nvGraphicFramePr>
            <p:xfrm>
              <a:off x="2933" y="1697"/>
              <a:ext cx="14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9" name="Equation" r:id="rId17" imgW="152334" imgH="139639" progId="Equation.DSMT4">
                      <p:embed/>
                    </p:oleObj>
                  </mc:Choice>
                  <mc:Fallback>
                    <p:oleObj name="Equation" r:id="rId17" imgW="152334" imgH="139639" progId="Equation.DSMT4">
                      <p:embed/>
                      <p:pic>
                        <p:nvPicPr>
                          <p:cNvPr id="0" name="Picture 2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33" y="1697"/>
                            <a:ext cx="14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26" name="Oval 21"/>
              <p:cNvSpPr>
                <a:spLocks noChangeArrowheads="1"/>
              </p:cNvSpPr>
              <p:nvPr/>
            </p:nvSpPr>
            <p:spPr bwMode="auto">
              <a:xfrm>
                <a:off x="2908" y="1658"/>
                <a:ext cx="190" cy="19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4103" name="Object 22"/>
            <p:cNvGraphicFramePr>
              <a:graphicFrameLocks noChangeAspect="1"/>
            </p:cNvGraphicFramePr>
            <p:nvPr/>
          </p:nvGraphicFramePr>
          <p:xfrm>
            <a:off x="7275513" y="3992563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19" imgW="126835" imgH="139518" progId="Equation.DSMT4">
                    <p:embed/>
                  </p:oleObj>
                </mc:Choice>
                <mc:Fallback>
                  <p:oleObj name="Equation" r:id="rId19" imgW="126835" imgH="139518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5513" y="3992563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23"/>
            <p:cNvGraphicFramePr>
              <a:graphicFrameLocks noChangeAspect="1"/>
            </p:cNvGraphicFramePr>
            <p:nvPr/>
          </p:nvGraphicFramePr>
          <p:xfrm>
            <a:off x="6208713" y="2946401"/>
            <a:ext cx="219075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21" imgW="114201" imgH="139579" progId="Equation.DSMT4">
                    <p:embed/>
                  </p:oleObj>
                </mc:Choice>
                <mc:Fallback>
                  <p:oleObj name="Equation" r:id="rId21" imgW="114201" imgH="139579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8713" y="2946401"/>
                          <a:ext cx="219075" cy="265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5" name="Object 24"/>
            <p:cNvGraphicFramePr>
              <a:graphicFrameLocks noChangeAspect="1"/>
            </p:cNvGraphicFramePr>
            <p:nvPr/>
          </p:nvGraphicFramePr>
          <p:xfrm>
            <a:off x="6819900" y="2994026"/>
            <a:ext cx="2889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23" imgW="152334" imgH="139639" progId="Equation.DSMT4">
                    <p:embed/>
                  </p:oleObj>
                </mc:Choice>
                <mc:Fallback>
                  <p:oleObj name="Equation" r:id="rId23" imgW="152334" imgH="139639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9900" y="2994026"/>
                          <a:ext cx="288925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Freeform 25"/>
            <p:cNvSpPr>
              <a:spLocks/>
            </p:cNvSpPr>
            <p:nvPr/>
          </p:nvSpPr>
          <p:spPr bwMode="auto">
            <a:xfrm>
              <a:off x="3633788" y="3243263"/>
              <a:ext cx="1952625" cy="200025"/>
            </a:xfrm>
            <a:custGeom>
              <a:avLst/>
              <a:gdLst>
                <a:gd name="T0" fmla="*/ 0 w 1552"/>
                <a:gd name="T1" fmla="*/ 0 h 365"/>
                <a:gd name="T2" fmla="*/ 21 w 1552"/>
                <a:gd name="T3" fmla="*/ 0 h 365"/>
                <a:gd name="T4" fmla="*/ 48 w 1552"/>
                <a:gd name="T5" fmla="*/ 0 h 365"/>
                <a:gd name="T6" fmla="*/ 96 w 1552"/>
                <a:gd name="T7" fmla="*/ 0 h 365"/>
                <a:gd name="T8" fmla="*/ 140 w 1552"/>
                <a:gd name="T9" fmla="*/ 0 h 365"/>
                <a:gd name="T10" fmla="*/ 186 w 1552"/>
                <a:gd name="T11" fmla="*/ 0 h 365"/>
                <a:gd name="T12" fmla="*/ 212 w 1552"/>
                <a:gd name="T13" fmla="*/ 0 h 365"/>
                <a:gd name="T14" fmla="*/ 229 w 1552"/>
                <a:gd name="T15" fmla="*/ 0 h 365"/>
                <a:gd name="T16" fmla="*/ 242 w 1552"/>
                <a:gd name="T17" fmla="*/ 0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6" name="Object 26"/>
            <p:cNvGraphicFramePr>
              <a:graphicFrameLocks noChangeAspect="1"/>
            </p:cNvGraphicFramePr>
            <p:nvPr/>
          </p:nvGraphicFramePr>
          <p:xfrm>
            <a:off x="4044950" y="3148013"/>
            <a:ext cx="965200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25" imgW="507780" imgH="165028" progId="Equation.DSMT4">
                    <p:embed/>
                  </p:oleObj>
                </mc:Choice>
                <mc:Fallback>
                  <p:oleObj name="Equation" r:id="rId25" imgW="507780" imgH="165028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950" y="3148013"/>
                          <a:ext cx="965200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4" name="Line 27"/>
            <p:cNvSpPr>
              <a:spLocks noChangeShapeType="1"/>
            </p:cNvSpPr>
            <p:nvPr/>
          </p:nvSpPr>
          <p:spPr bwMode="auto">
            <a:xfrm flipV="1">
              <a:off x="2209800" y="3706813"/>
              <a:ext cx="228600" cy="403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6597617" y="3341174"/>
              <a:ext cx="155608" cy="276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flipV="1">
              <a:off x="6323798" y="2667000"/>
              <a:ext cx="488482" cy="1462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6324600" y="3257550"/>
              <a:ext cx="781050" cy="8648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17" name="Oval 9"/>
            <p:cNvSpPr>
              <a:spLocks noChangeArrowheads="1"/>
            </p:cNvSpPr>
            <p:nvPr/>
          </p:nvSpPr>
          <p:spPr bwMode="auto">
            <a:xfrm>
              <a:off x="2416175" y="3665538"/>
              <a:ext cx="71438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18"/>
            <p:cNvSpPr>
              <a:spLocks noChangeArrowheads="1"/>
            </p:cNvSpPr>
            <p:nvPr/>
          </p:nvSpPr>
          <p:spPr bwMode="auto">
            <a:xfrm>
              <a:off x="6778308" y="3233738"/>
              <a:ext cx="69850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AD7F5C5-050E-C682-9372-888DFA5AFF15}"/>
              </a:ext>
            </a:extLst>
          </p:cNvPr>
          <p:cNvSpPr txBox="1"/>
          <p:nvPr/>
        </p:nvSpPr>
        <p:spPr>
          <a:xfrm>
            <a:off x="5984741" y="2195206"/>
            <a:ext cx="2795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(All distances are uniformly stretched.)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377825" y="0"/>
            <a:ext cx="84661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General Linear Transformation (Mapping) is a Combination of Translation, Rotation, and Dilation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772467"/>
              </p:ext>
            </p:extLst>
          </p:nvPr>
        </p:nvGraphicFramePr>
        <p:xfrm>
          <a:off x="1235075" y="1409700"/>
          <a:ext cx="63198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851360" imgH="990360" progId="Equation.DSMT4">
                  <p:embed/>
                </p:oleObj>
              </mc:Choice>
              <mc:Fallback>
                <p:oleObj name="Equation" r:id="rId4" imgW="4851360" imgH="99036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409700"/>
                        <a:ext cx="6319838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20017" y="6084743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Shapes do not change under a linear transformation!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0975" y="3210210"/>
            <a:ext cx="6060611" cy="2489214"/>
            <a:chOff x="1450975" y="3210210"/>
            <a:chExt cx="6060611" cy="2489214"/>
          </a:xfrm>
        </p:grpSpPr>
        <p:sp>
          <p:nvSpPr>
            <p:cNvPr id="9243" name="Freeform 26"/>
            <p:cNvSpPr>
              <a:spLocks/>
            </p:cNvSpPr>
            <p:nvPr/>
          </p:nvSpPr>
          <p:spPr bwMode="auto">
            <a:xfrm>
              <a:off x="3503221" y="3709720"/>
              <a:ext cx="2080017" cy="272349"/>
            </a:xfrm>
            <a:custGeom>
              <a:avLst/>
              <a:gdLst>
                <a:gd name="T0" fmla="*/ 0 w 1552"/>
                <a:gd name="T1" fmla="*/ 2147483647 h 365"/>
                <a:gd name="T2" fmla="*/ 2147483647 w 1552"/>
                <a:gd name="T3" fmla="*/ 2147483647 h 365"/>
                <a:gd name="T4" fmla="*/ 2147483647 w 1552"/>
                <a:gd name="T5" fmla="*/ 2147483647 h 365"/>
                <a:gd name="T6" fmla="*/ 2147483647 w 1552"/>
                <a:gd name="T7" fmla="*/ 2147483647 h 365"/>
                <a:gd name="T8" fmla="*/ 2147483647 w 1552"/>
                <a:gd name="T9" fmla="*/ 2147483647 h 365"/>
                <a:gd name="T10" fmla="*/ 2147483647 w 1552"/>
                <a:gd name="T11" fmla="*/ 2147483647 h 365"/>
                <a:gd name="T12" fmla="*/ 2147483647 w 1552"/>
                <a:gd name="T13" fmla="*/ 2147483647 h 365"/>
                <a:gd name="T14" fmla="*/ 2147483647 w 1552"/>
                <a:gd name="T15" fmla="*/ 2147483647 h 365"/>
                <a:gd name="T16" fmla="*/ 2147483647 w 1552"/>
                <a:gd name="T17" fmla="*/ 2147483647 h 3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52"/>
                <a:gd name="T28" fmla="*/ 0 h 365"/>
                <a:gd name="T29" fmla="*/ 1552 w 1552"/>
                <a:gd name="T30" fmla="*/ 365 h 3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52" h="365">
                  <a:moveTo>
                    <a:pt x="0" y="325"/>
                  </a:moveTo>
                  <a:cubicBezTo>
                    <a:pt x="42" y="275"/>
                    <a:pt x="84" y="226"/>
                    <a:pt x="136" y="189"/>
                  </a:cubicBezTo>
                  <a:cubicBezTo>
                    <a:pt x="188" y="152"/>
                    <a:pt x="232" y="129"/>
                    <a:pt x="312" y="101"/>
                  </a:cubicBezTo>
                  <a:cubicBezTo>
                    <a:pt x="392" y="73"/>
                    <a:pt x="517" y="37"/>
                    <a:pt x="616" y="21"/>
                  </a:cubicBezTo>
                  <a:cubicBezTo>
                    <a:pt x="715" y="5"/>
                    <a:pt x="808" y="0"/>
                    <a:pt x="904" y="5"/>
                  </a:cubicBezTo>
                  <a:cubicBezTo>
                    <a:pt x="1000" y="10"/>
                    <a:pt x="1116" y="32"/>
                    <a:pt x="1192" y="53"/>
                  </a:cubicBezTo>
                  <a:cubicBezTo>
                    <a:pt x="1268" y="74"/>
                    <a:pt x="1313" y="102"/>
                    <a:pt x="1360" y="133"/>
                  </a:cubicBezTo>
                  <a:cubicBezTo>
                    <a:pt x="1407" y="164"/>
                    <a:pt x="1440" y="198"/>
                    <a:pt x="1472" y="237"/>
                  </a:cubicBezTo>
                  <a:cubicBezTo>
                    <a:pt x="1504" y="276"/>
                    <a:pt x="1528" y="320"/>
                    <a:pt x="1552" y="365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5" name="Object 27"/>
            <p:cNvGraphicFramePr>
              <a:graphicFrameLocks noChangeAspect="1"/>
            </p:cNvGraphicFramePr>
            <p:nvPr/>
          </p:nvGraphicFramePr>
          <p:xfrm>
            <a:off x="3800475" y="3577958"/>
            <a:ext cx="144780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Equation" r:id="rId6" imgW="761669" imgH="203112" progId="Equation.DSMT4">
                    <p:embed/>
                  </p:oleObj>
                </mc:Choice>
                <mc:Fallback>
                  <p:oleObj name="Equation" r:id="rId6" imgW="761669" imgH="203112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0475" y="3577958"/>
                          <a:ext cx="1447800" cy="3857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" name="Group 34"/>
            <p:cNvGrpSpPr/>
            <p:nvPr/>
          </p:nvGrpSpPr>
          <p:grpSpPr>
            <a:xfrm>
              <a:off x="1450975" y="3236645"/>
              <a:ext cx="1969119" cy="2219325"/>
              <a:chOff x="1450975" y="3589070"/>
              <a:chExt cx="1969119" cy="2219325"/>
            </a:xfrm>
          </p:grpSpPr>
          <p:sp>
            <p:nvSpPr>
              <p:cNvPr id="9234" name="Rectangle 7"/>
              <p:cNvSpPr>
                <a:spLocks noChangeArrowheads="1"/>
              </p:cNvSpPr>
              <p:nvPr/>
            </p:nvSpPr>
            <p:spPr bwMode="auto">
              <a:xfrm>
                <a:off x="2444750" y="4185970"/>
                <a:ext cx="184150" cy="327025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8"/>
              <p:cNvSpPr>
                <a:spLocks noChangeShapeType="1"/>
              </p:cNvSpPr>
              <p:nvPr/>
            </p:nvSpPr>
            <p:spPr bwMode="auto">
              <a:xfrm>
                <a:off x="2205038" y="4038333"/>
                <a:ext cx="0" cy="17700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Line 9"/>
              <p:cNvSpPr>
                <a:spLocks noChangeShapeType="1"/>
              </p:cNvSpPr>
              <p:nvPr/>
            </p:nvSpPr>
            <p:spPr bwMode="auto">
              <a:xfrm>
                <a:off x="1450975" y="4928920"/>
                <a:ext cx="16462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Oval 10"/>
              <p:cNvSpPr>
                <a:spLocks noChangeArrowheads="1"/>
              </p:cNvSpPr>
              <p:nvPr/>
            </p:nvSpPr>
            <p:spPr bwMode="auto">
              <a:xfrm>
                <a:off x="2413000" y="4484420"/>
                <a:ext cx="71438" cy="6985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19" name="Object 11"/>
              <p:cNvGraphicFramePr>
                <a:graphicFrameLocks noChangeAspect="1"/>
              </p:cNvGraphicFramePr>
              <p:nvPr/>
            </p:nvGraphicFramePr>
            <p:xfrm>
              <a:off x="2450213" y="4571433"/>
              <a:ext cx="241300" cy="24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8" name="Equation" r:id="rId8" imgW="126725" imgH="126725" progId="Equation.DSMT4">
                      <p:embed/>
                    </p:oleObj>
                  </mc:Choice>
                  <mc:Fallback>
                    <p:oleObj name="Equation" r:id="rId8" imgW="126725" imgH="126725" progId="Equation.DSMT4">
                      <p:embed/>
                      <p:pic>
                        <p:nvPicPr>
                          <p:cNvPr id="0" name="Picture 2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0213" y="4571433"/>
                            <a:ext cx="241300" cy="241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238" name="Group 12"/>
              <p:cNvGrpSpPr>
                <a:grpSpLocks/>
              </p:cNvGrpSpPr>
              <p:nvPr/>
            </p:nvGrpSpPr>
            <p:grpSpPr bwMode="auto">
              <a:xfrm>
                <a:off x="2763838" y="3589070"/>
                <a:ext cx="392112" cy="392113"/>
                <a:chOff x="1632" y="1754"/>
                <a:chExt cx="190" cy="190"/>
              </a:xfrm>
            </p:grpSpPr>
            <p:graphicFrame>
              <p:nvGraphicFramePr>
                <p:cNvPr id="9230" name="Object 13"/>
                <p:cNvGraphicFramePr>
                  <a:graphicFrameLocks noChangeAspect="1"/>
                </p:cNvGraphicFramePr>
                <p:nvPr/>
              </p:nvGraphicFramePr>
              <p:xfrm>
                <a:off x="1663" y="1788"/>
                <a:ext cx="117" cy="1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49" name="Equation" r:id="rId10" imgW="126725" imgH="126725" progId="Equation.DSMT4">
                        <p:embed/>
                      </p:oleObj>
                    </mc:Choice>
                    <mc:Fallback>
                      <p:oleObj name="Equation" r:id="rId10" imgW="126725" imgH="126725" progId="Equation.DSMT4">
                        <p:embed/>
                        <p:pic>
                          <p:nvPicPr>
                            <p:cNvPr id="0" name="Picture 23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63" y="1788"/>
                              <a:ext cx="117" cy="11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49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1754"/>
                  <a:ext cx="190" cy="19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9220" name="Object 15"/>
              <p:cNvGraphicFramePr>
                <a:graphicFrameLocks noChangeAspect="1"/>
              </p:cNvGraphicFramePr>
              <p:nvPr/>
            </p:nvGraphicFramePr>
            <p:xfrm>
              <a:off x="3196978" y="4804246"/>
              <a:ext cx="223116" cy="2466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0" name="Equation" r:id="rId11" imgW="126835" imgH="139518" progId="Equation.DSMT4">
                      <p:embed/>
                    </p:oleObj>
                  </mc:Choice>
                  <mc:Fallback>
                    <p:oleObj name="Equation" r:id="rId11" imgW="126835" imgH="139518" progId="Equation.DSMT4">
                      <p:embed/>
                      <p:pic>
                        <p:nvPicPr>
                          <p:cNvPr id="0" name="Picture 2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96978" y="4804246"/>
                            <a:ext cx="223116" cy="2466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1" name="Object 16"/>
              <p:cNvGraphicFramePr>
                <a:graphicFrameLocks noChangeAspect="1"/>
              </p:cNvGraphicFramePr>
              <p:nvPr/>
            </p:nvGraphicFramePr>
            <p:xfrm>
              <a:off x="2111003" y="3714845"/>
              <a:ext cx="240310" cy="283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" name="Equation" r:id="rId13" imgW="139579" imgH="164957" progId="Equation.DSMT4">
                      <p:embed/>
                    </p:oleObj>
                  </mc:Choice>
                  <mc:Fallback>
                    <p:oleObj name="Equation" r:id="rId13" imgW="139579" imgH="164957" progId="Equation.DSMT4">
                      <p:embed/>
                      <p:pic>
                        <p:nvPicPr>
                          <p:cNvPr id="0" name="Picture 2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1003" y="3714845"/>
                            <a:ext cx="240310" cy="283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 flipV="1">
                <a:off x="2206624" y="4552949"/>
                <a:ext cx="231775" cy="3759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974739" y="3210210"/>
              <a:ext cx="2536847" cy="2489214"/>
              <a:chOff x="4974739" y="3210210"/>
              <a:chExt cx="2536847" cy="2489214"/>
            </a:xfrm>
          </p:grpSpPr>
          <p:sp>
            <p:nvSpPr>
              <p:cNvPr id="9231" name="Arc 31"/>
              <p:cNvSpPr>
                <a:spLocks/>
              </p:cNvSpPr>
              <p:nvPr/>
            </p:nvSpPr>
            <p:spPr bwMode="auto">
              <a:xfrm rot="348630">
                <a:off x="5844248" y="4246028"/>
                <a:ext cx="542925" cy="527050"/>
              </a:xfrm>
              <a:custGeom>
                <a:avLst/>
                <a:gdLst>
                  <a:gd name="T0" fmla="*/ 2147483647 w 32801"/>
                  <a:gd name="T1" fmla="*/ 2147483647 h 31985"/>
                  <a:gd name="T2" fmla="*/ 2147483647 w 32801"/>
                  <a:gd name="T3" fmla="*/ 2147483647 h 31985"/>
                  <a:gd name="T4" fmla="*/ 2147483647 w 32801"/>
                  <a:gd name="T5" fmla="*/ 2147483647 h 31985"/>
                  <a:gd name="T6" fmla="*/ 0 60000 65536"/>
                  <a:gd name="T7" fmla="*/ 0 60000 65536"/>
                  <a:gd name="T8" fmla="*/ 0 60000 65536"/>
                  <a:gd name="T9" fmla="*/ 0 w 32801"/>
                  <a:gd name="T10" fmla="*/ 0 h 31985"/>
                  <a:gd name="T11" fmla="*/ 32801 w 32801"/>
                  <a:gd name="T12" fmla="*/ 31985 h 319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801" h="31985" fill="none" extrusionOk="0">
                    <a:moveTo>
                      <a:pt x="2660" y="31984"/>
                    </a:moveTo>
                    <a:cubicBezTo>
                      <a:pt x="914" y="28801"/>
                      <a:pt x="0" y="2523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49" y="-1"/>
                      <a:pt x="29423" y="1082"/>
                      <a:pt x="32800" y="3131"/>
                    </a:cubicBezTo>
                  </a:path>
                  <a:path w="32801" h="31985" stroke="0" extrusionOk="0">
                    <a:moveTo>
                      <a:pt x="2660" y="31984"/>
                    </a:moveTo>
                    <a:cubicBezTo>
                      <a:pt x="914" y="28801"/>
                      <a:pt x="0" y="2523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49" y="-1"/>
                      <a:pt x="29423" y="1082"/>
                      <a:pt x="32800" y="313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Rectangle 6"/>
              <p:cNvSpPr>
                <a:spLocks noChangeArrowheads="1"/>
              </p:cNvSpPr>
              <p:nvPr/>
            </p:nvSpPr>
            <p:spPr bwMode="auto">
              <a:xfrm rot="12686569">
                <a:off x="5479565" y="5143785"/>
                <a:ext cx="356027" cy="55563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7"/>
              <p:cNvSpPr>
                <a:spLocks noChangeShapeType="1"/>
              </p:cNvSpPr>
              <p:nvPr/>
            </p:nvSpPr>
            <p:spPr bwMode="auto">
              <a:xfrm>
                <a:off x="6321425" y="3703370"/>
                <a:ext cx="0" cy="176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18"/>
              <p:cNvSpPr>
                <a:spLocks noChangeShapeType="1"/>
              </p:cNvSpPr>
              <p:nvPr/>
            </p:nvSpPr>
            <p:spPr bwMode="auto">
              <a:xfrm>
                <a:off x="5567363" y="4593958"/>
                <a:ext cx="1644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Oval 19"/>
              <p:cNvSpPr>
                <a:spLocks noChangeArrowheads="1"/>
              </p:cNvSpPr>
              <p:nvPr/>
            </p:nvSpPr>
            <p:spPr bwMode="auto">
              <a:xfrm>
                <a:off x="5932488" y="5222608"/>
                <a:ext cx="69850" cy="6985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242" name="Group 20"/>
              <p:cNvGrpSpPr>
                <a:grpSpLocks/>
              </p:cNvGrpSpPr>
              <p:nvPr/>
            </p:nvGrpSpPr>
            <p:grpSpPr bwMode="auto">
              <a:xfrm>
                <a:off x="5541963" y="3312845"/>
                <a:ext cx="392112" cy="392113"/>
                <a:chOff x="2908" y="1658"/>
                <a:chExt cx="190" cy="190"/>
              </a:xfrm>
            </p:grpSpPr>
            <p:graphicFrame>
              <p:nvGraphicFramePr>
                <p:cNvPr id="9229" name="Object 21"/>
                <p:cNvGraphicFramePr>
                  <a:graphicFrameLocks noChangeAspect="1"/>
                </p:cNvGraphicFramePr>
                <p:nvPr/>
              </p:nvGraphicFramePr>
              <p:xfrm>
                <a:off x="2928" y="1702"/>
                <a:ext cx="140" cy="12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52" name="Equation" r:id="rId15" imgW="152334" imgH="139639" progId="Equation.DSMT4">
                        <p:embed/>
                      </p:oleObj>
                    </mc:Choice>
                    <mc:Fallback>
                      <p:oleObj name="Equation" r:id="rId15" imgW="152334" imgH="139639" progId="Equation.DSMT4">
                        <p:embed/>
                        <p:pic>
                          <p:nvPicPr>
                            <p:cNvPr id="0" name="Picture 24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28" y="1702"/>
                              <a:ext cx="140" cy="12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48" name="Oval 22"/>
                <p:cNvSpPr>
                  <a:spLocks noChangeArrowheads="1"/>
                </p:cNvSpPr>
                <p:nvPr/>
              </p:nvSpPr>
              <p:spPr bwMode="auto">
                <a:xfrm>
                  <a:off x="2908" y="1658"/>
                  <a:ext cx="190" cy="19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9222" name="Object 23"/>
              <p:cNvGraphicFramePr>
                <a:graphicFrameLocks noChangeAspect="1"/>
              </p:cNvGraphicFramePr>
              <p:nvPr/>
            </p:nvGraphicFramePr>
            <p:xfrm>
              <a:off x="7289614" y="4480832"/>
              <a:ext cx="221972" cy="245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3" name="Equation" r:id="rId17" imgW="126835" imgH="139518" progId="Equation.DSMT4">
                      <p:embed/>
                    </p:oleObj>
                  </mc:Choice>
                  <mc:Fallback>
                    <p:oleObj name="Equation" r:id="rId17" imgW="126835" imgH="139518" progId="Equation.DSMT4">
                      <p:embed/>
                      <p:pic>
                        <p:nvPicPr>
                          <p:cNvPr id="0" name="Picture 2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9614" y="4480832"/>
                            <a:ext cx="221972" cy="2453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3" name="Object 24"/>
              <p:cNvGraphicFramePr>
                <a:graphicFrameLocks noChangeAspect="1"/>
              </p:cNvGraphicFramePr>
              <p:nvPr/>
            </p:nvGraphicFramePr>
            <p:xfrm>
              <a:off x="6213988" y="3396345"/>
              <a:ext cx="219075" cy="2651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4" name="Equation" r:id="rId19" imgW="114201" imgH="139579" progId="Equation.DSMT4">
                      <p:embed/>
                    </p:oleObj>
                  </mc:Choice>
                  <mc:Fallback>
                    <p:oleObj name="Equation" r:id="rId19" imgW="114201" imgH="139579" progId="Equation.DSMT4">
                      <p:embed/>
                      <p:pic>
                        <p:nvPicPr>
                          <p:cNvPr id="0" name="Picture 2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13988" y="3396345"/>
                            <a:ext cx="219075" cy="2651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4" name="Object 25"/>
              <p:cNvGraphicFramePr>
                <a:graphicFrameLocks noChangeAspect="1"/>
              </p:cNvGraphicFramePr>
              <p:nvPr/>
            </p:nvGraphicFramePr>
            <p:xfrm>
              <a:off x="5981700" y="5309920"/>
              <a:ext cx="288925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5" name="Equation" r:id="rId21" imgW="152334" imgH="139639" progId="Equation.DSMT4">
                      <p:embed/>
                    </p:oleObj>
                  </mc:Choice>
                  <mc:Fallback>
                    <p:oleObj name="Equation" r:id="rId21" imgW="152334" imgH="139639" progId="Equation.DSMT4">
                      <p:embed/>
                      <p:pic>
                        <p:nvPicPr>
                          <p:cNvPr id="0" name="Picture 2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81700" y="5309920"/>
                            <a:ext cx="288925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6" name="Object 29"/>
              <p:cNvGraphicFramePr>
                <a:graphicFrameLocks noChangeAspect="1"/>
              </p:cNvGraphicFramePr>
              <p:nvPr/>
            </p:nvGraphicFramePr>
            <p:xfrm>
              <a:off x="6915315" y="3862284"/>
              <a:ext cx="554038" cy="482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6" name="Equation" r:id="rId23" imgW="291973" imgH="253890" progId="Equation.DSMT4">
                      <p:embed/>
                    </p:oleObj>
                  </mc:Choice>
                  <mc:Fallback>
                    <p:oleObj name="Equation" r:id="rId23" imgW="291973" imgH="253890" progId="Equation.DSMT4">
                      <p:embed/>
                      <p:pic>
                        <p:nvPicPr>
                          <p:cNvPr id="0" name="Picture 2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15315" y="3862284"/>
                            <a:ext cx="554038" cy="482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5" name="Line 32"/>
              <p:cNvSpPr>
                <a:spLocks noChangeShapeType="1"/>
              </p:cNvSpPr>
              <p:nvPr/>
            </p:nvSpPr>
            <p:spPr bwMode="auto">
              <a:xfrm>
                <a:off x="6318249" y="4605071"/>
                <a:ext cx="498187" cy="26764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227" name="Object 33"/>
              <p:cNvGraphicFramePr>
                <a:graphicFrameLocks noChangeAspect="1"/>
              </p:cNvGraphicFramePr>
              <p:nvPr/>
            </p:nvGraphicFramePr>
            <p:xfrm>
              <a:off x="6820931" y="4720009"/>
              <a:ext cx="385763" cy="385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7" name="Equation" r:id="rId25" imgW="203024" imgH="203024" progId="Equation.DSMT4">
                      <p:embed/>
                    </p:oleObj>
                  </mc:Choice>
                  <mc:Fallback>
                    <p:oleObj name="Equation" r:id="rId25" imgW="203024" imgH="203024" progId="Equation.DSMT4">
                      <p:embed/>
                      <p:pic>
                        <p:nvPicPr>
                          <p:cNvPr id="0" name="Picture 2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20931" y="4720009"/>
                            <a:ext cx="385763" cy="3857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8" name="Object 34"/>
              <p:cNvGraphicFramePr>
                <a:graphicFrameLocks noChangeAspect="1"/>
              </p:cNvGraphicFramePr>
              <p:nvPr/>
            </p:nvGraphicFramePr>
            <p:xfrm>
              <a:off x="5251574" y="4201804"/>
              <a:ext cx="555460" cy="2777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8" name="Equation" r:id="rId27" imgW="304536" imgH="152268" progId="Equation.DSMT4">
                      <p:embed/>
                    </p:oleObj>
                  </mc:Choice>
                  <mc:Fallback>
                    <p:oleObj name="Equation" r:id="rId27" imgW="304536" imgH="152268" progId="Equation.DSMT4">
                      <p:embed/>
                      <p:pic>
                        <p:nvPicPr>
                          <p:cNvPr id="0" name="Picture 2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1574" y="4201804"/>
                            <a:ext cx="555460" cy="27773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6" name="Line 35"/>
              <p:cNvSpPr>
                <a:spLocks noChangeShapeType="1"/>
              </p:cNvSpPr>
              <p:nvPr/>
            </p:nvSpPr>
            <p:spPr bwMode="auto">
              <a:xfrm flipH="1">
                <a:off x="5992812" y="4872718"/>
                <a:ext cx="799873" cy="370527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2"/>
              <p:cNvSpPr>
                <a:spLocks noChangeShapeType="1"/>
              </p:cNvSpPr>
              <p:nvPr/>
            </p:nvSpPr>
            <p:spPr bwMode="auto">
              <a:xfrm flipV="1">
                <a:off x="6324188" y="3807114"/>
                <a:ext cx="438150" cy="77787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5"/>
              <p:cNvSpPr>
                <a:spLocks noChangeShapeType="1"/>
              </p:cNvSpPr>
              <p:nvPr/>
            </p:nvSpPr>
            <p:spPr bwMode="auto">
              <a:xfrm flipH="1">
                <a:off x="5438899" y="4621811"/>
                <a:ext cx="857972" cy="35778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6"/>
              <p:cNvSpPr>
                <a:spLocks noChangeArrowheads="1"/>
              </p:cNvSpPr>
              <p:nvPr/>
            </p:nvSpPr>
            <p:spPr bwMode="auto">
              <a:xfrm rot="10800000">
                <a:off x="6765440" y="3210210"/>
                <a:ext cx="356027" cy="5556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6"/>
              <p:cNvSpPr>
                <a:spLocks noChangeArrowheads="1"/>
              </p:cNvSpPr>
              <p:nvPr/>
            </p:nvSpPr>
            <p:spPr bwMode="auto">
              <a:xfrm rot="12686569">
                <a:off x="4974739" y="4838984"/>
                <a:ext cx="356027" cy="5556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auto">
              <a:xfrm>
                <a:off x="6742113" y="3717658"/>
                <a:ext cx="69850" cy="6985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19"/>
              <p:cNvSpPr>
                <a:spLocks noChangeArrowheads="1"/>
              </p:cNvSpPr>
              <p:nvPr/>
            </p:nvSpPr>
            <p:spPr bwMode="auto">
              <a:xfrm>
                <a:off x="5418138" y="4946383"/>
                <a:ext cx="69850" cy="6985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153400" cy="66402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Inversions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558800" y="773113"/>
          <a:ext cx="38719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247900" imgH="635000" progId="Equation.DSMT4">
                  <p:embed/>
                </p:oleObj>
              </mc:Choice>
              <mc:Fallback>
                <p:oleObj name="Equation" r:id="rId4" imgW="2247900" imgH="635000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773113"/>
                        <a:ext cx="3871913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87654" y="5666372"/>
            <a:ext cx="680667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 Points outside the unit circle get mapped to the inside of the unit circle.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 Points inside the unit circle get mapped to the outside of the unit circle.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83983" y="1210563"/>
            <a:ext cx="3697794" cy="52322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magnitude becomes the reciprocal, and the phase angle becomes the negative.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626661" y="2394775"/>
            <a:ext cx="3333348" cy="2741619"/>
            <a:chOff x="2255186" y="2204275"/>
            <a:chExt cx="3333348" cy="2741619"/>
          </a:xfrm>
        </p:grpSpPr>
        <p:sp>
          <p:nvSpPr>
            <p:cNvPr id="5154" name="Line 100"/>
            <p:cNvSpPr>
              <a:spLocks noChangeShapeType="1"/>
            </p:cNvSpPr>
            <p:nvPr/>
          </p:nvSpPr>
          <p:spPr bwMode="auto">
            <a:xfrm flipV="1">
              <a:off x="3039411" y="2929764"/>
              <a:ext cx="1558925" cy="892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1" name="Object 12"/>
            <p:cNvGraphicFramePr>
              <a:graphicFrameLocks noChangeAspect="1"/>
            </p:cNvGraphicFramePr>
            <p:nvPr/>
          </p:nvGraphicFramePr>
          <p:xfrm>
            <a:off x="4718938" y="2531429"/>
            <a:ext cx="869596" cy="308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6" imgW="533169" imgH="190417" progId="Equation.DSMT4">
                    <p:embed/>
                  </p:oleObj>
                </mc:Choice>
                <mc:Fallback>
                  <p:oleObj name="Equation" r:id="rId6" imgW="533169" imgH="190417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938" y="2531429"/>
                          <a:ext cx="869596" cy="308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16"/>
            <p:cNvGraphicFramePr>
              <a:graphicFrameLocks noChangeAspect="1"/>
            </p:cNvGraphicFramePr>
            <p:nvPr/>
          </p:nvGraphicFramePr>
          <p:xfrm>
            <a:off x="4990449" y="3675891"/>
            <a:ext cx="342900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Equation" r:id="rId8" imgW="215619" imgH="177569" progId="Equation.DSMT4">
                    <p:embed/>
                  </p:oleObj>
                </mc:Choice>
                <mc:Fallback>
                  <p:oleObj name="Equation" r:id="rId8" imgW="215619" imgH="177569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0449" y="3675891"/>
                          <a:ext cx="342900" cy="284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5" name="Oval 39"/>
            <p:cNvSpPr>
              <a:spLocks noChangeArrowheads="1"/>
            </p:cNvSpPr>
            <p:nvPr/>
          </p:nvSpPr>
          <p:spPr bwMode="auto">
            <a:xfrm>
              <a:off x="2255186" y="3047239"/>
              <a:ext cx="1565275" cy="1565279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87"/>
            <p:cNvSpPr>
              <a:spLocks noChangeShapeType="1"/>
            </p:cNvSpPr>
            <p:nvPr/>
          </p:nvSpPr>
          <p:spPr bwMode="auto">
            <a:xfrm flipH="1" flipV="1">
              <a:off x="2868329" y="3070458"/>
              <a:ext cx="167908" cy="757833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10"/>
            <p:cNvSpPr>
              <a:spLocks noChangeShapeType="1"/>
            </p:cNvSpPr>
            <p:nvPr/>
          </p:nvSpPr>
          <p:spPr bwMode="auto">
            <a:xfrm flipV="1">
              <a:off x="2283761" y="3828291"/>
              <a:ext cx="2620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9"/>
            <p:cNvSpPr>
              <a:spLocks noChangeShapeType="1"/>
            </p:cNvSpPr>
            <p:nvPr/>
          </p:nvSpPr>
          <p:spPr bwMode="auto">
            <a:xfrm>
              <a:off x="3037824" y="2556701"/>
              <a:ext cx="0" cy="2389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5" name="Object 92"/>
            <p:cNvGraphicFramePr>
              <a:graphicFrameLocks noChangeAspect="1"/>
            </p:cNvGraphicFramePr>
            <p:nvPr/>
          </p:nvGraphicFramePr>
          <p:xfrm>
            <a:off x="2749350" y="3335880"/>
            <a:ext cx="114300" cy="212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10" imgW="88707" imgH="164742" progId="Equation.DSMT4">
                    <p:embed/>
                  </p:oleObj>
                </mc:Choice>
                <mc:Fallback>
                  <p:oleObj name="Equation" r:id="rId10" imgW="88707" imgH="164742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350" y="3335880"/>
                          <a:ext cx="114300" cy="212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1" name="Oval 93"/>
            <p:cNvSpPr>
              <a:spLocks noChangeArrowheads="1"/>
            </p:cNvSpPr>
            <p:nvPr/>
          </p:nvSpPr>
          <p:spPr bwMode="auto">
            <a:xfrm>
              <a:off x="3036236" y="3640966"/>
              <a:ext cx="374650" cy="374651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Oval 11"/>
            <p:cNvSpPr>
              <a:spLocks noChangeArrowheads="1"/>
            </p:cNvSpPr>
            <p:nvPr/>
          </p:nvSpPr>
          <p:spPr bwMode="auto">
            <a:xfrm>
              <a:off x="4560236" y="2891190"/>
              <a:ext cx="71438" cy="698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Oval 96"/>
            <p:cNvSpPr>
              <a:spLocks noChangeArrowheads="1"/>
            </p:cNvSpPr>
            <p:nvPr/>
          </p:nvSpPr>
          <p:spPr bwMode="auto">
            <a:xfrm>
              <a:off x="3296586" y="3967992"/>
              <a:ext cx="44450" cy="4445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6" name="Object 99"/>
            <p:cNvGraphicFramePr>
              <a:graphicFrameLocks noChangeAspect="1"/>
            </p:cNvGraphicFramePr>
            <p:nvPr/>
          </p:nvGraphicFramePr>
          <p:xfrm>
            <a:off x="3094038" y="4029075"/>
            <a:ext cx="671512" cy="211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Equation" r:id="rId12" imgW="558558" imgH="177723" progId="Equation.DSMT4">
                    <p:embed/>
                  </p:oleObj>
                </mc:Choice>
                <mc:Fallback>
                  <p:oleObj name="Equation" r:id="rId12" imgW="558558" imgH="177723" progId="Equation.DSMT4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4038" y="4029075"/>
                          <a:ext cx="671512" cy="211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105"/>
            <p:cNvGraphicFramePr>
              <a:graphicFrameLocks noChangeAspect="1"/>
            </p:cNvGraphicFramePr>
            <p:nvPr/>
          </p:nvGraphicFramePr>
          <p:xfrm>
            <a:off x="2901299" y="2204275"/>
            <a:ext cx="342900" cy="26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14" imgW="215619" imgH="164885" progId="Equation.DSMT4">
                    <p:embed/>
                  </p:oleObj>
                </mc:Choice>
                <mc:Fallback>
                  <p:oleObj name="Equation" r:id="rId14" imgW="215619" imgH="164885" progId="Equation.DSMT4">
                    <p:embed/>
                    <p:pic>
                      <p:nvPicPr>
                        <p:cNvPr id="0" name="Picture 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1299" y="2204275"/>
                          <a:ext cx="342900" cy="2635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Line 100"/>
            <p:cNvSpPr>
              <a:spLocks noChangeShapeType="1"/>
            </p:cNvSpPr>
            <p:nvPr/>
          </p:nvSpPr>
          <p:spPr bwMode="auto">
            <a:xfrm>
              <a:off x="3047432" y="3839587"/>
              <a:ext cx="263659" cy="145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3513221" y="3551722"/>
              <a:ext cx="112295" cy="279133"/>
            </a:xfrm>
            <a:custGeom>
              <a:avLst/>
              <a:gdLst>
                <a:gd name="connsiteX0" fmla="*/ 96253 w 112295"/>
                <a:gd name="connsiteY0" fmla="*/ 279133 h 279133"/>
                <a:gd name="connsiteX1" fmla="*/ 96253 w 112295"/>
                <a:gd name="connsiteY1" fmla="*/ 115503 h 279133"/>
                <a:gd name="connsiteX2" fmla="*/ 0 w 112295"/>
                <a:gd name="connsiteY2" fmla="*/ 0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295" h="279133">
                  <a:moveTo>
                    <a:pt x="96253" y="279133"/>
                  </a:moveTo>
                  <a:cubicBezTo>
                    <a:pt x="104274" y="220579"/>
                    <a:pt x="112295" y="162025"/>
                    <a:pt x="96253" y="115503"/>
                  </a:cubicBezTo>
                  <a:cubicBezTo>
                    <a:pt x="80211" y="68981"/>
                    <a:pt x="40105" y="3449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394" name="Object 274"/>
            <p:cNvGraphicFramePr>
              <a:graphicFrameLocks noChangeAspect="1"/>
            </p:cNvGraphicFramePr>
            <p:nvPr/>
          </p:nvGraphicFramePr>
          <p:xfrm>
            <a:off x="3808126" y="3465094"/>
            <a:ext cx="215538" cy="27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16" imgW="139579" imgH="177646" progId="Equation.DSMT4">
                    <p:embed/>
                  </p:oleObj>
                </mc:Choice>
                <mc:Fallback>
                  <p:oleObj name="Equation" r:id="rId16" imgW="139579" imgH="177646" progId="Equation.DSMT4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8126" y="3465094"/>
                          <a:ext cx="215538" cy="27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95" name="Object 275"/>
            <p:cNvGraphicFramePr>
              <a:graphicFrameLocks noChangeAspect="1"/>
            </p:cNvGraphicFramePr>
            <p:nvPr/>
          </p:nvGraphicFramePr>
          <p:xfrm>
            <a:off x="2816225" y="3906838"/>
            <a:ext cx="20002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18" imgW="139579" imgH="177646" progId="Equation.DSMT4">
                    <p:embed/>
                  </p:oleObj>
                </mc:Choice>
                <mc:Fallback>
                  <p:oleObj name="Equation" r:id="rId18" imgW="139579" imgH="177646" progId="Equation.DSMT4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225" y="3906838"/>
                          <a:ext cx="200025" cy="254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Freeform 53"/>
            <p:cNvSpPr/>
            <p:nvPr/>
          </p:nvSpPr>
          <p:spPr bwMode="auto">
            <a:xfrm>
              <a:off x="3230880" y="3835400"/>
              <a:ext cx="45720" cy="106680"/>
            </a:xfrm>
            <a:custGeom>
              <a:avLst/>
              <a:gdLst>
                <a:gd name="connsiteX0" fmla="*/ 45720 w 45720"/>
                <a:gd name="connsiteY0" fmla="*/ 0 h 106680"/>
                <a:gd name="connsiteX1" fmla="*/ 35560 w 45720"/>
                <a:gd name="connsiteY1" fmla="*/ 60960 h 106680"/>
                <a:gd name="connsiteX2" fmla="*/ 0 w 45720"/>
                <a:gd name="connsiteY2" fmla="*/ 10668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106680">
                  <a:moveTo>
                    <a:pt x="45720" y="0"/>
                  </a:moveTo>
                  <a:cubicBezTo>
                    <a:pt x="44450" y="21590"/>
                    <a:pt x="43180" y="43180"/>
                    <a:pt x="35560" y="60960"/>
                  </a:cubicBezTo>
                  <a:cubicBezTo>
                    <a:pt x="27940" y="78740"/>
                    <a:pt x="13970" y="92710"/>
                    <a:pt x="0" y="10668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396" name="Object 276"/>
            <p:cNvGraphicFramePr>
              <a:graphicFrameLocks noChangeAspect="1"/>
            </p:cNvGraphicFramePr>
            <p:nvPr/>
          </p:nvGraphicFramePr>
          <p:xfrm>
            <a:off x="3746658" y="2981325"/>
            <a:ext cx="202884" cy="225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6658" y="2981325"/>
                          <a:ext cx="202884" cy="225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153400" cy="66402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Simple Mappings: Inversions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558800" y="773113"/>
          <a:ext cx="38719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247900" imgH="635000" progId="Equation.DSMT4">
                  <p:embed/>
                </p:oleObj>
              </mc:Choice>
              <mc:Fallback>
                <p:oleObj name="Equation" r:id="rId4" imgW="2247900" imgH="6350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773113"/>
                        <a:ext cx="3871913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946150" y="1973269"/>
            <a:ext cx="3122613" cy="2741619"/>
            <a:chOff x="596" y="1243"/>
            <a:chExt cx="1967" cy="1727"/>
          </a:xfrm>
        </p:grpSpPr>
        <p:sp>
          <p:nvSpPr>
            <p:cNvPr id="5153" name="Line 103"/>
            <p:cNvSpPr>
              <a:spLocks noChangeShapeType="1"/>
            </p:cNvSpPr>
            <p:nvPr/>
          </p:nvSpPr>
          <p:spPr bwMode="auto">
            <a:xfrm>
              <a:off x="1088" y="2266"/>
              <a:ext cx="184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00"/>
            <p:cNvSpPr>
              <a:spLocks noChangeShapeType="1"/>
            </p:cNvSpPr>
            <p:nvPr/>
          </p:nvSpPr>
          <p:spPr bwMode="auto">
            <a:xfrm flipV="1">
              <a:off x="1090" y="1700"/>
              <a:ext cx="982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1" name="Object 12"/>
            <p:cNvGraphicFramePr>
              <a:graphicFrameLocks noChangeAspect="1"/>
            </p:cNvGraphicFramePr>
            <p:nvPr/>
          </p:nvGraphicFramePr>
          <p:xfrm>
            <a:off x="2099" y="1542"/>
            <a:ext cx="464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596900" imgH="228600" progId="Equation.DSMT4">
                    <p:embed/>
                  </p:oleObj>
                </mc:Choice>
                <mc:Fallback>
                  <p:oleObj name="Equation" r:id="rId6" imgW="596900" imgH="228600" progId="Equation.DSMT4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9" y="1542"/>
                          <a:ext cx="464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16"/>
            <p:cNvGraphicFramePr>
              <a:graphicFrameLocks noChangeAspect="1"/>
            </p:cNvGraphicFramePr>
            <p:nvPr/>
          </p:nvGraphicFramePr>
          <p:xfrm>
            <a:off x="2319" y="2170"/>
            <a:ext cx="216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8" imgW="215619" imgH="177569" progId="Equation.DSMT4">
                    <p:embed/>
                  </p:oleObj>
                </mc:Choice>
                <mc:Fallback>
                  <p:oleObj name="Equation" r:id="rId8" imgW="215619" imgH="177569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9" y="2170"/>
                          <a:ext cx="216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5" name="Oval 39"/>
            <p:cNvSpPr>
              <a:spLocks noChangeArrowheads="1"/>
            </p:cNvSpPr>
            <p:nvPr/>
          </p:nvSpPr>
          <p:spPr bwMode="auto">
            <a:xfrm>
              <a:off x="596" y="1774"/>
              <a:ext cx="986" cy="98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85"/>
            <p:cNvSpPr>
              <a:spLocks noChangeShapeType="1"/>
            </p:cNvSpPr>
            <p:nvPr/>
          </p:nvSpPr>
          <p:spPr bwMode="auto">
            <a:xfrm flipV="1">
              <a:off x="2072" y="1342"/>
              <a:ext cx="0" cy="15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87"/>
            <p:cNvSpPr>
              <a:spLocks noChangeShapeType="1"/>
            </p:cNvSpPr>
            <p:nvPr/>
          </p:nvSpPr>
          <p:spPr bwMode="auto">
            <a:xfrm flipH="1" flipV="1">
              <a:off x="978" y="1788"/>
              <a:ext cx="110" cy="47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10"/>
            <p:cNvSpPr>
              <a:spLocks noChangeShapeType="1"/>
            </p:cNvSpPr>
            <p:nvPr/>
          </p:nvSpPr>
          <p:spPr bwMode="auto">
            <a:xfrm flipV="1">
              <a:off x="614" y="2266"/>
              <a:ext cx="16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9"/>
            <p:cNvSpPr>
              <a:spLocks noChangeShapeType="1"/>
            </p:cNvSpPr>
            <p:nvPr/>
          </p:nvSpPr>
          <p:spPr bwMode="auto">
            <a:xfrm>
              <a:off x="1089" y="1465"/>
              <a:ext cx="0" cy="1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3" name="Object 90"/>
            <p:cNvGraphicFramePr>
              <a:graphicFrameLocks noChangeAspect="1"/>
            </p:cNvGraphicFramePr>
            <p:nvPr/>
          </p:nvGraphicFramePr>
          <p:xfrm>
            <a:off x="1936" y="2226"/>
            <a:ext cx="144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6" y="2226"/>
                          <a:ext cx="144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Object 92"/>
            <p:cNvGraphicFramePr>
              <a:graphicFrameLocks noChangeAspect="1"/>
            </p:cNvGraphicFramePr>
            <p:nvPr/>
          </p:nvGraphicFramePr>
          <p:xfrm>
            <a:off x="904" y="1955"/>
            <a:ext cx="72" cy="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Equation" r:id="rId12" imgW="88707" imgH="164742" progId="Equation.DSMT4">
                    <p:embed/>
                  </p:oleObj>
                </mc:Choice>
                <mc:Fallback>
                  <p:oleObj name="Equation" r:id="rId12" imgW="88707" imgH="164742" progId="Equation.DSMT4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4" y="1955"/>
                          <a:ext cx="72" cy="1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1" name="Oval 93"/>
            <p:cNvSpPr>
              <a:spLocks noChangeArrowheads="1"/>
            </p:cNvSpPr>
            <p:nvPr/>
          </p:nvSpPr>
          <p:spPr bwMode="auto">
            <a:xfrm>
              <a:off x="1088" y="2148"/>
              <a:ext cx="236" cy="23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94"/>
            <p:cNvSpPr>
              <a:spLocks noChangeShapeType="1"/>
            </p:cNvSpPr>
            <p:nvPr/>
          </p:nvSpPr>
          <p:spPr bwMode="auto">
            <a:xfrm flipV="1">
              <a:off x="2072" y="2152"/>
              <a:ext cx="0" cy="2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Oval 11"/>
            <p:cNvSpPr>
              <a:spLocks noChangeArrowheads="1"/>
            </p:cNvSpPr>
            <p:nvPr/>
          </p:nvSpPr>
          <p:spPr bwMode="auto">
            <a:xfrm>
              <a:off x="2048" y="1680"/>
              <a:ext cx="45" cy="4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Oval 96"/>
            <p:cNvSpPr>
              <a:spLocks noChangeArrowheads="1"/>
            </p:cNvSpPr>
            <p:nvPr/>
          </p:nvSpPr>
          <p:spPr bwMode="auto">
            <a:xfrm>
              <a:off x="1252" y="2354"/>
              <a:ext cx="28" cy="28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6" name="Object 99"/>
            <p:cNvGraphicFramePr>
              <a:graphicFrameLocks noChangeAspect="1"/>
            </p:cNvGraphicFramePr>
            <p:nvPr/>
          </p:nvGraphicFramePr>
          <p:xfrm>
            <a:off x="1190" y="2402"/>
            <a:ext cx="173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Equation" r:id="rId14" imgW="228501" imgH="215806" progId="Equation.DSMT4">
                    <p:embed/>
                  </p:oleObj>
                </mc:Choice>
                <mc:Fallback>
                  <p:oleObj name="Equation" r:id="rId14" imgW="228501" imgH="215806" progId="Equation.DSMT4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0" y="2402"/>
                          <a:ext cx="173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105"/>
            <p:cNvGraphicFramePr>
              <a:graphicFrameLocks noChangeAspect="1"/>
            </p:cNvGraphicFramePr>
            <p:nvPr/>
          </p:nvGraphicFramePr>
          <p:xfrm>
            <a:off x="1003" y="1243"/>
            <a:ext cx="216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Equation" r:id="rId16" imgW="215619" imgH="164885" progId="Equation.DSMT4">
                    <p:embed/>
                  </p:oleObj>
                </mc:Choice>
                <mc:Fallback>
                  <p:oleObj name="Equation" r:id="rId16" imgW="215619" imgH="164885" progId="Equation.DSMT4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" y="1243"/>
                          <a:ext cx="216" cy="1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4" name="Object 107"/>
          <p:cNvGraphicFramePr>
            <a:graphicFrameLocks noChangeAspect="1"/>
          </p:cNvGraphicFramePr>
          <p:nvPr/>
        </p:nvGraphicFramePr>
        <p:xfrm>
          <a:off x="833438" y="4787900"/>
          <a:ext cx="32861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971800" imgH="203200" progId="Equation.DSMT4">
                  <p:embed/>
                </p:oleObj>
              </mc:Choice>
              <mc:Fallback>
                <p:oleObj name="Equation" r:id="rId18" imgW="2971800" imgH="2032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4787900"/>
                        <a:ext cx="3286125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8"/>
          <p:cNvGrpSpPr>
            <a:grpSpLocks/>
          </p:cNvGrpSpPr>
          <p:nvPr/>
        </p:nvGrpSpPr>
        <p:grpSpPr bwMode="auto">
          <a:xfrm>
            <a:off x="5613400" y="1895476"/>
            <a:ext cx="2519363" cy="2686051"/>
            <a:chOff x="3146" y="1284"/>
            <a:chExt cx="1587" cy="1692"/>
          </a:xfrm>
        </p:grpSpPr>
        <p:sp>
          <p:nvSpPr>
            <p:cNvPr id="5143" name="Oval 135"/>
            <p:cNvSpPr>
              <a:spLocks noChangeArrowheads="1"/>
            </p:cNvSpPr>
            <p:nvPr/>
          </p:nvSpPr>
          <p:spPr bwMode="auto">
            <a:xfrm>
              <a:off x="3832" y="2386"/>
              <a:ext cx="84" cy="86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6" name="Object 112"/>
            <p:cNvGraphicFramePr>
              <a:graphicFrameLocks noChangeAspect="1"/>
            </p:cNvGraphicFramePr>
            <p:nvPr/>
          </p:nvGraphicFramePr>
          <p:xfrm>
            <a:off x="4614" y="1446"/>
            <a:ext cx="119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Equation" r:id="rId20" imgW="152268" imgH="164957" progId="Equation.DSMT4">
                    <p:embed/>
                  </p:oleObj>
                </mc:Choice>
                <mc:Fallback>
                  <p:oleObj name="Equation" r:id="rId20" imgW="152268" imgH="164957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" y="1446"/>
                          <a:ext cx="119" cy="1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113"/>
            <p:cNvGraphicFramePr>
              <a:graphicFrameLocks noChangeAspect="1"/>
            </p:cNvGraphicFramePr>
            <p:nvPr/>
          </p:nvGraphicFramePr>
          <p:xfrm>
            <a:off x="4426" y="2169"/>
            <a:ext cx="216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Equation" r:id="rId22" imgW="215619" imgH="177569" progId="Equation.DSMT4">
                    <p:embed/>
                  </p:oleObj>
                </mc:Choice>
                <mc:Fallback>
                  <p:oleObj name="Equation" r:id="rId22" imgW="215619" imgH="177569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6" y="2169"/>
                          <a:ext cx="216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4" name="Line 118"/>
            <p:cNvSpPr>
              <a:spLocks noChangeShapeType="1"/>
            </p:cNvSpPr>
            <p:nvPr/>
          </p:nvSpPr>
          <p:spPr bwMode="auto">
            <a:xfrm>
              <a:off x="3170" y="2272"/>
              <a:ext cx="118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19"/>
            <p:cNvSpPr>
              <a:spLocks noChangeShapeType="1"/>
            </p:cNvSpPr>
            <p:nvPr/>
          </p:nvSpPr>
          <p:spPr bwMode="auto">
            <a:xfrm>
              <a:off x="3645" y="1471"/>
              <a:ext cx="0" cy="15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Oval 123"/>
            <p:cNvSpPr>
              <a:spLocks noChangeArrowheads="1"/>
            </p:cNvSpPr>
            <p:nvPr/>
          </p:nvSpPr>
          <p:spPr bwMode="auto">
            <a:xfrm>
              <a:off x="4388" y="1524"/>
              <a:ext cx="278" cy="284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Line 125"/>
            <p:cNvSpPr>
              <a:spLocks noChangeShapeType="1"/>
            </p:cNvSpPr>
            <p:nvPr/>
          </p:nvSpPr>
          <p:spPr bwMode="auto">
            <a:xfrm flipH="1" flipV="1">
              <a:off x="4662" y="1624"/>
              <a:ext cx="4" cy="5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126"/>
            <p:cNvSpPr>
              <a:spLocks noChangeArrowheads="1"/>
            </p:cNvSpPr>
            <p:nvPr/>
          </p:nvSpPr>
          <p:spPr bwMode="auto">
            <a:xfrm>
              <a:off x="4588" y="1530"/>
              <a:ext cx="45" cy="4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127"/>
            <p:cNvSpPr>
              <a:spLocks noChangeArrowheads="1"/>
            </p:cNvSpPr>
            <p:nvPr/>
          </p:nvSpPr>
          <p:spPr bwMode="auto">
            <a:xfrm>
              <a:off x="3820" y="2411"/>
              <a:ext cx="27" cy="2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8" name="Object 129"/>
            <p:cNvGraphicFramePr>
              <a:graphicFrameLocks noChangeAspect="1"/>
            </p:cNvGraphicFramePr>
            <p:nvPr/>
          </p:nvGraphicFramePr>
          <p:xfrm>
            <a:off x="3552" y="1284"/>
            <a:ext cx="216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24" imgW="215619" imgH="164885" progId="Equation.DSMT4">
                    <p:embed/>
                  </p:oleObj>
                </mc:Choice>
                <mc:Fallback>
                  <p:oleObj name="Equation" r:id="rId24" imgW="215619" imgH="164885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1284"/>
                          <a:ext cx="216" cy="1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0" name="Oval 130"/>
            <p:cNvSpPr>
              <a:spLocks noChangeArrowheads="1"/>
            </p:cNvSpPr>
            <p:nvPr/>
          </p:nvSpPr>
          <p:spPr bwMode="auto">
            <a:xfrm>
              <a:off x="3146" y="1774"/>
              <a:ext cx="986" cy="986"/>
            </a:xfrm>
            <a:prstGeom prst="ellipse">
              <a:avLst/>
            </a:prstGeom>
            <a:noFill/>
            <a:ln w="9525">
              <a:solidFill>
                <a:srgbClr val="C0C0C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9" name="Object 131"/>
            <p:cNvGraphicFramePr>
              <a:graphicFrameLocks noChangeAspect="1"/>
            </p:cNvGraphicFramePr>
            <p:nvPr/>
          </p:nvGraphicFramePr>
          <p:xfrm>
            <a:off x="4132" y="2255"/>
            <a:ext cx="72" cy="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26" imgW="88707" imgH="164742" progId="Equation.DSMT4">
                    <p:embed/>
                  </p:oleObj>
                </mc:Choice>
                <mc:Fallback>
                  <p:oleObj name="Equation" r:id="rId26" imgW="88707" imgH="164742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2" y="2255"/>
                          <a:ext cx="72" cy="1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Line 136"/>
            <p:cNvSpPr>
              <a:spLocks noChangeShapeType="1"/>
            </p:cNvSpPr>
            <p:nvPr/>
          </p:nvSpPr>
          <p:spPr bwMode="auto">
            <a:xfrm>
              <a:off x="3840" y="2450"/>
              <a:ext cx="30" cy="2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0" name="Object 137"/>
            <p:cNvGraphicFramePr>
              <a:graphicFrameLocks noChangeAspect="1"/>
            </p:cNvGraphicFramePr>
            <p:nvPr/>
          </p:nvGraphicFramePr>
          <p:xfrm>
            <a:off x="3677" y="2283"/>
            <a:ext cx="167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28" imgW="253780" imgH="215713" progId="Equation.DSMT4">
                    <p:embed/>
                  </p:oleObj>
                </mc:Choice>
                <mc:Fallback>
                  <p:oleObj name="Equation" r:id="rId28" imgW="253780" imgH="215713" progId="Equation.DSMT4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7" y="2283"/>
                          <a:ext cx="167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5" name="Object 139"/>
          <p:cNvGraphicFramePr>
            <a:graphicFrameLocks noChangeAspect="1"/>
          </p:cNvGraphicFramePr>
          <p:nvPr/>
        </p:nvGraphicFramePr>
        <p:xfrm>
          <a:off x="5275263" y="4756150"/>
          <a:ext cx="283686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2705100" imgH="203200" progId="Equation.DSMT4">
                  <p:embed/>
                </p:oleObj>
              </mc:Choice>
              <mc:Fallback>
                <p:oleObj name="Equation" r:id="rId30" imgW="2705100" imgH="203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4756150"/>
                        <a:ext cx="2836862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5775" y="5523497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</a:rPr>
              <a:t>Inversions have a “circle preserving” property, i.e., circles always map to circles (Straight lines are a special case where the radius of the circle is infinity.)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0"/>
            <a:ext cx="8153400" cy="80554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Circle Property of Inversion Mapping: Proof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3741738" y="762000"/>
          <a:ext cx="773112" cy="75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406048" imgH="393359" progId="Equation.DSMT4">
                  <p:embed/>
                </p:oleObj>
              </mc:Choice>
              <mc:Fallback>
                <p:oleObj name="Equation" r:id="rId4" imgW="406048" imgH="393359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762000"/>
                        <a:ext cx="773112" cy="75271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180E5-64AB-4E51-BC2E-DADFC4D890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38261" name="Object 0"/>
          <p:cNvGraphicFramePr>
            <a:graphicFrameLocks noChangeAspect="1"/>
          </p:cNvGraphicFramePr>
          <p:nvPr/>
        </p:nvGraphicFramePr>
        <p:xfrm>
          <a:off x="1365250" y="1704975"/>
          <a:ext cx="58340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3581400" imgH="406400" progId="Equation.DSMT4">
                  <p:embed/>
                </p:oleObj>
              </mc:Choice>
              <mc:Fallback>
                <p:oleObj name="Equation" r:id="rId6" imgW="3581400" imgH="4064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1704975"/>
                        <a:ext cx="5834063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2038350" y="280035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Consider a circle:</a:t>
            </a:r>
          </a:p>
        </p:txBody>
      </p:sp>
      <p:graphicFrame>
        <p:nvGraphicFramePr>
          <p:cNvPr id="138262" name="Object 0"/>
          <p:cNvGraphicFramePr>
            <a:graphicFrameLocks noChangeAspect="1"/>
          </p:cNvGraphicFramePr>
          <p:nvPr/>
        </p:nvGraphicFramePr>
        <p:xfrm>
          <a:off x="4130675" y="2732088"/>
          <a:ext cx="26273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612900" imgH="292100" progId="Equation.DSMT4">
                  <p:embed/>
                </p:oleObj>
              </mc:Choice>
              <mc:Fallback>
                <p:oleObj name="Equation" r:id="rId8" imgW="1612900" imgH="2921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2732088"/>
                        <a:ext cx="262731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63" name="Object 0"/>
          <p:cNvGraphicFramePr>
            <a:graphicFrameLocks noChangeAspect="1"/>
          </p:cNvGraphicFramePr>
          <p:nvPr/>
        </p:nvGraphicFramePr>
        <p:xfrm>
          <a:off x="2914650" y="3695700"/>
          <a:ext cx="27924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1714500" imgH="254000" progId="Equation.DSMT4">
                  <p:embed/>
                </p:oleObj>
              </mc:Choice>
              <mc:Fallback>
                <p:oleObj name="Equation" r:id="rId10" imgW="1714500" imgH="2540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695700"/>
                        <a:ext cx="27924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819150" y="3724275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is in the form</a:t>
            </a:r>
          </a:p>
        </p:txBody>
      </p:sp>
      <p:graphicFrame>
        <p:nvGraphicFramePr>
          <p:cNvPr id="138264" name="Object 24"/>
          <p:cNvGraphicFramePr>
            <a:graphicFrameLocks noChangeAspect="1"/>
          </p:cNvGraphicFramePr>
          <p:nvPr/>
        </p:nvGraphicFramePr>
        <p:xfrm>
          <a:off x="1481138" y="5081588"/>
          <a:ext cx="62880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3860800" imgH="469900" progId="Equation.DSMT4">
                  <p:embed/>
                </p:oleObj>
              </mc:Choice>
              <mc:Fallback>
                <p:oleObj name="Equation" r:id="rId12" imgW="3860800" imgH="4699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5081588"/>
                        <a:ext cx="6288087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1047750" y="4648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62525" y="981075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(This maps circles into circles.)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914400" y="6395650"/>
            <a:ext cx="7219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43600" algn="l"/>
              </a:tabLs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J. W. Brown and R. V. Churchill, </a:t>
            </a:r>
            <a:r>
              <a:rPr kumimoji="0" 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Complex Variables and Applications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9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Ed., McGraw-Hill, 2013.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01172B-5140-1CD0-32C4-AD788291C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237578"/>
              </p:ext>
            </p:extLst>
          </p:nvPr>
        </p:nvGraphicFramePr>
        <p:xfrm>
          <a:off x="6292353" y="3723676"/>
          <a:ext cx="1054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054080" imgH="723600" progId="Equation.DSMT4">
                  <p:embed/>
                </p:oleObj>
              </mc:Choice>
              <mc:Fallback>
                <p:oleObj name="Equation" r:id="rId14" imgW="10540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92353" y="3723676"/>
                        <a:ext cx="10541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8874</TotalTime>
  <Words>1072</Words>
  <Application>Microsoft Office PowerPoint</Application>
  <PresentationFormat>On-screen Show (4:3)</PresentationFormat>
  <Paragraphs>201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A Function of a Complex Variable as a Mapping</vt:lpstr>
      <vt:lpstr>Simple Mappings: Translations</vt:lpstr>
      <vt:lpstr>Simple Mappings: Rotations</vt:lpstr>
      <vt:lpstr>Simple Mappings: Dilations</vt:lpstr>
      <vt:lpstr>A General Linear Transformation (Mapping) is a Combination of Translation, Rotation, and Dilation</vt:lpstr>
      <vt:lpstr>Simple Mappings: Inversions</vt:lpstr>
      <vt:lpstr>Simple Mappings: Inversions</vt:lpstr>
      <vt:lpstr>Circle Property of Inversion Mapping: Proof</vt:lpstr>
      <vt:lpstr>Circle Property of Inversion Mapping: Proof  (cont.)</vt:lpstr>
      <vt:lpstr>Circle Property of Inversion Mapping: Proof  (cont.)</vt:lpstr>
      <vt:lpstr>Simple Mappings: Inversions (cont.)</vt:lpstr>
      <vt:lpstr>Bilinear (a.k.a. Fractional or Mobius) Transformation</vt:lpstr>
      <vt:lpstr> Bilinear Transformation Example: The Smith Chart</vt:lpstr>
      <vt:lpstr>The Squaring Transformation</vt:lpstr>
      <vt:lpstr>Another Representation of the Squaring Transformation</vt:lpstr>
      <vt:lpstr>The Square Root Transformation</vt:lpstr>
      <vt:lpstr>The Square Root Transformation (cont.)</vt:lpstr>
      <vt:lpstr>The Square Root Transformation (cont.)</vt:lpstr>
      <vt:lpstr>Constant u and v Contours are Orthogonal </vt:lpstr>
      <vt:lpstr>Constant u and v Contours are Orthogonal (cont.)</vt:lpstr>
      <vt:lpstr>Mappings of Analytic Functions are Conformal (Angle-Preserving)  </vt:lpstr>
      <vt:lpstr>Constant u and v Contours are Orthogonal (Revisited) </vt:lpstr>
      <vt:lpstr>Constant |w| and arg(w) Contours are also Orthogonal </vt:lpstr>
      <vt:lpstr>The Logarithm Function</vt:lpstr>
      <vt:lpstr>Arbitrary Powers of Complex Numbers</vt:lpstr>
      <vt:lpstr>Arbitrary Powers of Complex Numbers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David R</dc:creator>
  <cp:lastModifiedBy>Jackson, David R</cp:lastModifiedBy>
  <cp:revision>553</cp:revision>
  <dcterms:created xsi:type="dcterms:W3CDTF">1601-01-01T00:00:00Z</dcterms:created>
  <dcterms:modified xsi:type="dcterms:W3CDTF">2023-09-07T00:54:47Z</dcterms:modified>
</cp:coreProperties>
</file>