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317" r:id="rId4"/>
    <p:sldId id="318" r:id="rId5"/>
    <p:sldId id="313" r:id="rId6"/>
    <p:sldId id="275" r:id="rId7"/>
    <p:sldId id="276" r:id="rId8"/>
    <p:sldId id="296" r:id="rId9"/>
    <p:sldId id="279" r:id="rId10"/>
    <p:sldId id="297" r:id="rId11"/>
    <p:sldId id="280" r:id="rId12"/>
    <p:sldId id="281" r:id="rId13"/>
    <p:sldId id="321" r:id="rId14"/>
    <p:sldId id="306" r:id="rId15"/>
    <p:sldId id="310" r:id="rId16"/>
    <p:sldId id="319" r:id="rId17"/>
    <p:sldId id="258" r:id="rId18"/>
    <p:sldId id="277" r:id="rId19"/>
    <p:sldId id="298" r:id="rId20"/>
    <p:sldId id="302" r:id="rId21"/>
    <p:sldId id="259" r:id="rId22"/>
    <p:sldId id="312" r:id="rId23"/>
    <p:sldId id="311" r:id="rId24"/>
    <p:sldId id="292" r:id="rId25"/>
    <p:sldId id="315" r:id="rId26"/>
    <p:sldId id="314" r:id="rId27"/>
    <p:sldId id="308" r:id="rId28"/>
    <p:sldId id="293" r:id="rId29"/>
    <p:sldId id="294" r:id="rId30"/>
    <p:sldId id="295" r:id="rId31"/>
    <p:sldId id="291" r:id="rId32"/>
    <p:sldId id="278" r:id="rId33"/>
    <p:sldId id="309" r:id="rId34"/>
    <p:sldId id="282" r:id="rId35"/>
    <p:sldId id="303" r:id="rId36"/>
    <p:sldId id="283" r:id="rId37"/>
    <p:sldId id="304" r:id="rId38"/>
    <p:sldId id="299" r:id="rId39"/>
    <p:sldId id="284" r:id="rId40"/>
    <p:sldId id="300" r:id="rId41"/>
    <p:sldId id="285" r:id="rId42"/>
    <p:sldId id="320" r:id="rId43"/>
    <p:sldId id="286" r:id="rId44"/>
    <p:sldId id="305" r:id="rId45"/>
    <p:sldId id="307" r:id="rId46"/>
    <p:sldId id="287" r:id="rId47"/>
    <p:sldId id="288" r:id="rId48"/>
    <p:sldId id="289" r:id="rId49"/>
    <p:sldId id="301" r:id="rId50"/>
    <p:sldId id="290" r:id="rId5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66FFFF"/>
    <a:srgbClr val="FFCCFF"/>
    <a:srgbClr val="CC00FF"/>
    <a:srgbClr val="FFFF99"/>
    <a:srgbClr val="FFFF66"/>
    <a:srgbClr val="00FFFF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31" autoAdjust="0"/>
    <p:restoredTop sz="81942" autoAdjust="0"/>
  </p:normalViewPr>
  <p:slideViewPr>
    <p:cSldViewPr snapToGrid="0">
      <p:cViewPr>
        <p:scale>
          <a:sx n="140" d="100"/>
          <a:sy n="140" d="100"/>
        </p:scale>
        <p:origin x="3396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20648709-B5D9-48DF-BE4F-805327C6F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6242F-A479-4C58-8B7F-34E0749409E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62420-EF91-49BF-BBBE-CE9D48A11A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0936B-8133-40DB-A3EA-E555CA303B0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62420-EF91-49BF-BBBE-CE9D48A11A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62420-EF91-49BF-BBBE-CE9D48A11A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1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74966-5EEC-4C1F-BFDB-2E24A2DE9C6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74966-5EEC-4C1F-BFDB-2E24A2DE9C6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282FC-18DB-4DA9-90D0-6E421A3DE9B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David, this is a Google maps shot of the “engineering pond” outside our building!</a:t>
            </a:r>
          </a:p>
        </p:txBody>
      </p:sp>
    </p:spTree>
    <p:extLst>
      <p:ext uri="{BB962C8B-B14F-4D97-AF65-F5344CB8AC3E}">
        <p14:creationId xmlns:p14="http://schemas.microsoft.com/office/powerpoint/2010/main" val="3731066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E698F-F344-486D-AAFD-5F2D40CFA61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9C3EF-06FC-43A8-A56E-CC6D23ED79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9C3EF-06FC-43A8-A56E-CC6D23ED79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2073B-8F7F-42C2-9DE5-6B6F55DE22E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9C3EF-06FC-43A8-A56E-CC6D23ED79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74966-5EEC-4C1F-BFDB-2E24A2DE9C6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74966-5EEC-4C1F-BFDB-2E24A2DE9C6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74966-5EEC-4C1F-BFDB-2E24A2DE9C6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AA52E-678A-4E2D-9639-8CE3C411BC1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AA52E-678A-4E2D-9639-8CE3C411BC1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25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AA52E-678A-4E2D-9639-8CE3C411BC1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5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AA52E-678A-4E2D-9639-8CE3C411BC1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9E876-336C-437F-BCAF-68A4701FEF0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0BA21-4359-4933-874B-0D753644DAF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2073B-8F7F-42C2-9DE5-6B6F55DE22E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282FC-18DB-4DA9-90D0-6E421A3DE9B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David, this is a Google maps shot of the “engineering pond” outside our building!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A7DD7-5B6B-41FD-A2C0-F6688414CD0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594EA-A25B-434C-8820-E45BDAC23BE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594EA-A25B-434C-8820-E45BDAC23BE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0276B-4F1A-4B82-9776-931EAF34396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0276B-4F1A-4B82-9776-931EAF34396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C934A-8816-47BB-8EB0-030E6C026C1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C934A-8816-47BB-8EB0-030E6C026C1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C934A-8816-47BB-8EB0-030E6C026C1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70B3B-C8F8-4621-B68B-12D7A27EDD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2073B-8F7F-42C2-9DE5-6B6F55DE22E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70B3B-C8F8-4621-B68B-12D7A27EDD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DDAE3-AE34-4374-94ED-1791A0C864C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DDAE3-AE34-4374-94ED-1791A0C864C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704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52623-9159-4DF7-AB99-E8A4C30D3A3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52623-9159-4DF7-AB99-E8A4C30D3A3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52623-9159-4DF7-AB99-E8A4C30D3A3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A560D-328C-4B2E-A7A3-9F9FC1ECD45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DB53B-6752-41F9-AE88-2B1540326FA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51BA4-C9A2-454A-9A50-8825D938CEA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CDA7C-E131-435D-AD92-F978597BBA7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2073B-8F7F-42C2-9DE5-6B6F55DE22E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CDA7C-E131-435D-AD92-F978597BBA7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59448-C9F0-46BE-AF9E-BD8A39255AD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3195C-E5A8-4820-832B-BD996B034D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3195C-E5A8-4820-832B-BD996B034D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4F5A2-9AC3-45F2-BFE5-EBEAB5D44FD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472F-2D27-4BF6-9C23-003EF097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8569-B6BC-4A3E-8F26-B91E1573B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E997C-517E-4D19-8FCE-50943DC86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65AB4-242A-4FE0-A76C-A25C4B368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C3B4-185D-484A-B0D7-5AA2D0AC4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CD07-94C7-46BF-B4F2-9A4B3859B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B7BE9-25E4-4ADF-8AF0-1B583C8E0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C9D9-ECA8-4BD4-8599-B8AC475F0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57F94-BCC4-423B-924A-F8EA9BCE2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56DD0-4706-4C36-BCB7-0B5CCA908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A13E8-32A8-403B-A829-9B0C0FA36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6524"/>
            <a:ext cx="2133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AB04818-1A19-4E72-9BA7-14C30FF76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1.bin"/><Relationship Id="rId18" Type="http://schemas.openxmlformats.org/officeDocument/2006/relationships/oleObject" Target="../embeddings/oleObject75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74.bin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9.wmf"/><Relationship Id="rId19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53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7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.wmf"/><Relationship Id="rId20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65.wmf"/><Relationship Id="rId26" Type="http://schemas.openxmlformats.org/officeDocument/2006/relationships/image" Target="../media/image68.wmf"/><Relationship Id="rId3" Type="http://schemas.openxmlformats.org/officeDocument/2006/relationships/oleObject" Target="../embeddings/oleObject92.bin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99.bin"/><Relationship Id="rId25" Type="http://schemas.openxmlformats.org/officeDocument/2006/relationships/oleObject" Target="../embeddings/oleObject103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96.bin"/><Relationship Id="rId24" Type="http://schemas.openxmlformats.org/officeDocument/2006/relationships/image" Target="../media/image67.wmf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23" Type="http://schemas.openxmlformats.org/officeDocument/2006/relationships/oleObject" Target="../embeddings/oleObject102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63.wmf"/><Relationship Id="rId22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BTaylor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7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78.wmf"/><Relationship Id="rId26" Type="http://schemas.openxmlformats.org/officeDocument/2006/relationships/image" Target="../media/image82.wmf"/><Relationship Id="rId3" Type="http://schemas.openxmlformats.org/officeDocument/2006/relationships/oleObject" Target="../embeddings/oleObject107.bin"/><Relationship Id="rId21" Type="http://schemas.openxmlformats.org/officeDocument/2006/relationships/oleObject" Target="../embeddings/oleObject116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114.bin"/><Relationship Id="rId25" Type="http://schemas.openxmlformats.org/officeDocument/2006/relationships/oleObject" Target="../embeddings/oleObject118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29" Type="http://schemas.openxmlformats.org/officeDocument/2006/relationships/oleObject" Target="../embeddings/oleObject12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111.bin"/><Relationship Id="rId24" Type="http://schemas.openxmlformats.org/officeDocument/2006/relationships/image" Target="../media/image81.wmf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oleObject" Target="../embeddings/oleObject117.bin"/><Relationship Id="rId28" Type="http://schemas.openxmlformats.org/officeDocument/2006/relationships/image" Target="../media/image83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73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Relationship Id="rId27" Type="http://schemas.openxmlformats.org/officeDocument/2006/relationships/oleObject" Target="../embeddings/oleObject119.bin"/><Relationship Id="rId30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78.wmf"/><Relationship Id="rId26" Type="http://schemas.openxmlformats.org/officeDocument/2006/relationships/image" Target="../media/image90.wmf"/><Relationship Id="rId3" Type="http://schemas.openxmlformats.org/officeDocument/2006/relationships/oleObject" Target="../embeddings/oleObject121.bin"/><Relationship Id="rId21" Type="http://schemas.openxmlformats.org/officeDocument/2006/relationships/oleObject" Target="../embeddings/oleObject130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28.bin"/><Relationship Id="rId25" Type="http://schemas.openxmlformats.org/officeDocument/2006/relationships/oleObject" Target="../embeddings/oleObject132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6.wmf"/><Relationship Id="rId20" Type="http://schemas.openxmlformats.org/officeDocument/2006/relationships/image" Target="../media/image88.wmf"/><Relationship Id="rId29" Type="http://schemas.openxmlformats.org/officeDocument/2006/relationships/oleObject" Target="../embeddings/oleObject13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125.bin"/><Relationship Id="rId24" Type="http://schemas.openxmlformats.org/officeDocument/2006/relationships/image" Target="../media/image89.wmf"/><Relationship Id="rId32" Type="http://schemas.openxmlformats.org/officeDocument/2006/relationships/image" Target="../media/image92.wmf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28" Type="http://schemas.openxmlformats.org/officeDocument/2006/relationships/image" Target="../media/image91.wmf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29.bin"/><Relationship Id="rId31" Type="http://schemas.openxmlformats.org/officeDocument/2006/relationships/oleObject" Target="../embeddings/oleObject135.bin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87.wmf"/><Relationship Id="rId22" Type="http://schemas.openxmlformats.org/officeDocument/2006/relationships/image" Target="../media/image80.wmf"/><Relationship Id="rId27" Type="http://schemas.openxmlformats.org/officeDocument/2006/relationships/oleObject" Target="../embeddings/oleObject133.bin"/><Relationship Id="rId30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41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89.w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2.bin"/><Relationship Id="rId10" Type="http://schemas.openxmlformats.org/officeDocument/2006/relationships/image" Target="../media/image7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9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148.bin"/><Relationship Id="rId18" Type="http://schemas.openxmlformats.org/officeDocument/2006/relationships/image" Target="../media/image101.wmf"/><Relationship Id="rId26" Type="http://schemas.openxmlformats.org/officeDocument/2006/relationships/oleObject" Target="../embeddings/oleObject155.bin"/><Relationship Id="rId3" Type="http://schemas.openxmlformats.org/officeDocument/2006/relationships/oleObject" Target="../embeddings/oleObject143.bin"/><Relationship Id="rId21" Type="http://schemas.openxmlformats.org/officeDocument/2006/relationships/oleObject" Target="../embeddings/oleObject152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150.bin"/><Relationship Id="rId25" Type="http://schemas.openxmlformats.org/officeDocument/2006/relationships/image" Target="../media/image66.w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0.wmf"/><Relationship Id="rId20" Type="http://schemas.openxmlformats.org/officeDocument/2006/relationships/image" Target="../media/image102.wmf"/><Relationship Id="rId29" Type="http://schemas.openxmlformats.org/officeDocument/2006/relationships/image" Target="../media/image10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47.bin"/><Relationship Id="rId24" Type="http://schemas.openxmlformats.org/officeDocument/2006/relationships/oleObject" Target="../embeddings/oleObject154.bin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9.bin"/><Relationship Id="rId23" Type="http://schemas.openxmlformats.org/officeDocument/2006/relationships/oleObject" Target="../embeddings/oleObject153.bin"/><Relationship Id="rId28" Type="http://schemas.openxmlformats.org/officeDocument/2006/relationships/oleObject" Target="../embeddings/oleObject156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151.bin"/><Relationship Id="rId31" Type="http://schemas.openxmlformats.org/officeDocument/2006/relationships/image" Target="../media/image105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99.wmf"/><Relationship Id="rId22" Type="http://schemas.openxmlformats.org/officeDocument/2006/relationships/image" Target="../media/image13.wmf"/><Relationship Id="rId27" Type="http://schemas.openxmlformats.org/officeDocument/2006/relationships/image" Target="../media/image103.wmf"/><Relationship Id="rId30" Type="http://schemas.openxmlformats.org/officeDocument/2006/relationships/oleObject" Target="../embeddings/oleObject15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102.wmf"/><Relationship Id="rId26" Type="http://schemas.openxmlformats.org/officeDocument/2006/relationships/oleObject" Target="../embeddings/oleObject170.bin"/><Relationship Id="rId3" Type="http://schemas.openxmlformats.org/officeDocument/2006/relationships/oleObject" Target="../embeddings/oleObject158.bin"/><Relationship Id="rId21" Type="http://schemas.openxmlformats.org/officeDocument/2006/relationships/oleObject" Target="../embeddings/oleObject167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165.bin"/><Relationship Id="rId25" Type="http://schemas.openxmlformats.org/officeDocument/2006/relationships/image" Target="../media/image103.wm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01.wmf"/><Relationship Id="rId20" Type="http://schemas.openxmlformats.org/officeDocument/2006/relationships/image" Target="../media/image13.wmf"/><Relationship Id="rId29" Type="http://schemas.openxmlformats.org/officeDocument/2006/relationships/image" Target="../media/image10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62.bin"/><Relationship Id="rId24" Type="http://schemas.openxmlformats.org/officeDocument/2006/relationships/oleObject" Target="../embeddings/oleObject169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23" Type="http://schemas.openxmlformats.org/officeDocument/2006/relationships/image" Target="../media/image66.wmf"/><Relationship Id="rId28" Type="http://schemas.openxmlformats.org/officeDocument/2006/relationships/oleObject" Target="../embeddings/oleObject171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166.bin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00.wmf"/><Relationship Id="rId22" Type="http://schemas.openxmlformats.org/officeDocument/2006/relationships/oleObject" Target="../embeddings/oleObject168.bin"/><Relationship Id="rId27" Type="http://schemas.openxmlformats.org/officeDocument/2006/relationships/image" Target="../media/image10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ierre_Alphonse_Laurent.jpe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4.e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11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3.bin"/><Relationship Id="rId10" Type="http://schemas.openxmlformats.org/officeDocument/2006/relationships/image" Target="../media/image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7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182.bin"/><Relationship Id="rId18" Type="http://schemas.openxmlformats.org/officeDocument/2006/relationships/oleObject" Target="../embeddings/oleObject186.bin"/><Relationship Id="rId3" Type="http://schemas.openxmlformats.org/officeDocument/2006/relationships/oleObject" Target="../embeddings/oleObject177.bin"/><Relationship Id="rId21" Type="http://schemas.openxmlformats.org/officeDocument/2006/relationships/oleObject" Target="../embeddings/oleObject188.bin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85.bin"/><Relationship Id="rId2" Type="http://schemas.openxmlformats.org/officeDocument/2006/relationships/notesSlide" Target="../notesSlides/notesSlide25.xml"/><Relationship Id="rId16" Type="http://schemas.openxmlformats.org/officeDocument/2006/relationships/oleObject" Target="../embeddings/oleObject184.bin"/><Relationship Id="rId20" Type="http://schemas.openxmlformats.org/officeDocument/2006/relationships/image" Target="../media/image1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81.bin"/><Relationship Id="rId5" Type="http://schemas.openxmlformats.org/officeDocument/2006/relationships/oleObject" Target="../embeddings/oleObject178.bin"/><Relationship Id="rId15" Type="http://schemas.openxmlformats.org/officeDocument/2006/relationships/oleObject" Target="../embeddings/oleObject183.bin"/><Relationship Id="rId23" Type="http://schemas.openxmlformats.org/officeDocument/2006/relationships/image" Target="../media/image114.emf"/><Relationship Id="rId10" Type="http://schemas.openxmlformats.org/officeDocument/2006/relationships/image" Target="../media/image112.wmf"/><Relationship Id="rId19" Type="http://schemas.openxmlformats.org/officeDocument/2006/relationships/oleObject" Target="../embeddings/oleObject187.bin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117.wmf"/><Relationship Id="rId22" Type="http://schemas.openxmlformats.org/officeDocument/2006/relationships/image" Target="../media/image11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94.bin"/><Relationship Id="rId18" Type="http://schemas.openxmlformats.org/officeDocument/2006/relationships/oleObject" Target="../embeddings/oleObject197.bin"/><Relationship Id="rId26" Type="http://schemas.openxmlformats.org/officeDocument/2006/relationships/image" Target="../media/image124.wmf"/><Relationship Id="rId3" Type="http://schemas.openxmlformats.org/officeDocument/2006/relationships/oleObject" Target="../embeddings/oleObject189.bin"/><Relationship Id="rId21" Type="http://schemas.openxmlformats.org/officeDocument/2006/relationships/oleObject" Target="../embeddings/oleObject200.bin"/><Relationship Id="rId7" Type="http://schemas.openxmlformats.org/officeDocument/2006/relationships/oleObject" Target="../embeddings/oleObject191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96.bin"/><Relationship Id="rId25" Type="http://schemas.openxmlformats.org/officeDocument/2006/relationships/oleObject" Target="../embeddings/oleObject203.bin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22.wmf"/><Relationship Id="rId20" Type="http://schemas.openxmlformats.org/officeDocument/2006/relationships/oleObject" Target="../embeddings/oleObject199.bin"/><Relationship Id="rId29" Type="http://schemas.openxmlformats.org/officeDocument/2006/relationships/image" Target="../media/image1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93.bin"/><Relationship Id="rId24" Type="http://schemas.openxmlformats.org/officeDocument/2006/relationships/image" Target="../media/image123.wmf"/><Relationship Id="rId5" Type="http://schemas.openxmlformats.org/officeDocument/2006/relationships/oleObject" Target="../embeddings/oleObject190.bin"/><Relationship Id="rId15" Type="http://schemas.openxmlformats.org/officeDocument/2006/relationships/oleObject" Target="../embeddings/oleObject195.bin"/><Relationship Id="rId23" Type="http://schemas.openxmlformats.org/officeDocument/2006/relationships/oleObject" Target="../embeddings/oleObject202.bin"/><Relationship Id="rId28" Type="http://schemas.openxmlformats.org/officeDocument/2006/relationships/image" Target="../media/image125.wmf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198.bin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92.bin"/><Relationship Id="rId14" Type="http://schemas.openxmlformats.org/officeDocument/2006/relationships/image" Target="../media/image121.emf"/><Relationship Id="rId22" Type="http://schemas.openxmlformats.org/officeDocument/2006/relationships/oleObject" Target="../embeddings/oleObject201.bin"/><Relationship Id="rId27" Type="http://schemas.openxmlformats.org/officeDocument/2006/relationships/oleObject" Target="../embeddings/oleObject204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10.bin"/><Relationship Id="rId18" Type="http://schemas.openxmlformats.org/officeDocument/2006/relationships/image" Target="../media/image131.wmf"/><Relationship Id="rId26" Type="http://schemas.openxmlformats.org/officeDocument/2006/relationships/image" Target="../media/image133.wmf"/><Relationship Id="rId39" Type="http://schemas.openxmlformats.org/officeDocument/2006/relationships/image" Target="../media/image135.wmf"/><Relationship Id="rId21" Type="http://schemas.openxmlformats.org/officeDocument/2006/relationships/oleObject" Target="../embeddings/oleObject214.bin"/><Relationship Id="rId34" Type="http://schemas.openxmlformats.org/officeDocument/2006/relationships/oleObject" Target="../embeddings/oleObject224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212.bin"/><Relationship Id="rId25" Type="http://schemas.openxmlformats.org/officeDocument/2006/relationships/oleObject" Target="../embeddings/oleObject216.bin"/><Relationship Id="rId33" Type="http://schemas.openxmlformats.org/officeDocument/2006/relationships/oleObject" Target="../embeddings/oleObject223.bin"/><Relationship Id="rId38" Type="http://schemas.openxmlformats.org/officeDocument/2006/relationships/oleObject" Target="../embeddings/oleObject227.bin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30.wmf"/><Relationship Id="rId20" Type="http://schemas.openxmlformats.org/officeDocument/2006/relationships/image" Target="../media/image132.wmf"/><Relationship Id="rId29" Type="http://schemas.openxmlformats.org/officeDocument/2006/relationships/oleObject" Target="../embeddings/oleObject21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209.bin"/><Relationship Id="rId24" Type="http://schemas.openxmlformats.org/officeDocument/2006/relationships/image" Target="../media/image13.wmf"/><Relationship Id="rId32" Type="http://schemas.openxmlformats.org/officeDocument/2006/relationships/oleObject" Target="../embeddings/oleObject222.bin"/><Relationship Id="rId37" Type="http://schemas.openxmlformats.org/officeDocument/2006/relationships/image" Target="../media/image134.wmf"/><Relationship Id="rId5" Type="http://schemas.openxmlformats.org/officeDocument/2006/relationships/oleObject" Target="../embeddings/oleObject206.bin"/><Relationship Id="rId15" Type="http://schemas.openxmlformats.org/officeDocument/2006/relationships/oleObject" Target="../embeddings/oleObject211.bin"/><Relationship Id="rId23" Type="http://schemas.openxmlformats.org/officeDocument/2006/relationships/oleObject" Target="../embeddings/oleObject215.bin"/><Relationship Id="rId28" Type="http://schemas.openxmlformats.org/officeDocument/2006/relationships/oleObject" Target="../embeddings/oleObject218.bin"/><Relationship Id="rId36" Type="http://schemas.openxmlformats.org/officeDocument/2006/relationships/oleObject" Target="../embeddings/oleObject226.bin"/><Relationship Id="rId10" Type="http://schemas.openxmlformats.org/officeDocument/2006/relationships/image" Target="../media/image112.wmf"/><Relationship Id="rId19" Type="http://schemas.openxmlformats.org/officeDocument/2006/relationships/oleObject" Target="../embeddings/oleObject213.bin"/><Relationship Id="rId31" Type="http://schemas.openxmlformats.org/officeDocument/2006/relationships/oleObject" Target="../embeddings/oleObject221.bin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129.wmf"/><Relationship Id="rId22" Type="http://schemas.openxmlformats.org/officeDocument/2006/relationships/image" Target="../media/image117.wmf"/><Relationship Id="rId27" Type="http://schemas.openxmlformats.org/officeDocument/2006/relationships/oleObject" Target="../embeddings/oleObject217.bin"/><Relationship Id="rId30" Type="http://schemas.openxmlformats.org/officeDocument/2006/relationships/oleObject" Target="../embeddings/oleObject220.bin"/><Relationship Id="rId35" Type="http://schemas.openxmlformats.org/officeDocument/2006/relationships/oleObject" Target="../embeddings/oleObject225.bin"/><Relationship Id="rId8" Type="http://schemas.openxmlformats.org/officeDocument/2006/relationships/image" Target="../media/image111.wmf"/><Relationship Id="rId3" Type="http://schemas.openxmlformats.org/officeDocument/2006/relationships/oleObject" Target="../embeddings/oleObject20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233.bin"/><Relationship Id="rId18" Type="http://schemas.openxmlformats.org/officeDocument/2006/relationships/image" Target="../media/image143.wmf"/><Relationship Id="rId3" Type="http://schemas.openxmlformats.org/officeDocument/2006/relationships/oleObject" Target="../embeddings/oleObject228.bin"/><Relationship Id="rId21" Type="http://schemas.openxmlformats.org/officeDocument/2006/relationships/oleObject" Target="../embeddings/oleObject237.bin"/><Relationship Id="rId7" Type="http://schemas.openxmlformats.org/officeDocument/2006/relationships/oleObject" Target="../embeddings/oleObject230.bin"/><Relationship Id="rId12" Type="http://schemas.openxmlformats.org/officeDocument/2006/relationships/image" Target="../media/image140.wmf"/><Relationship Id="rId17" Type="http://schemas.openxmlformats.org/officeDocument/2006/relationships/oleObject" Target="../embeddings/oleObject235.bin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42.wmf"/><Relationship Id="rId20" Type="http://schemas.openxmlformats.org/officeDocument/2006/relationships/image" Target="../media/image1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232.bin"/><Relationship Id="rId5" Type="http://schemas.openxmlformats.org/officeDocument/2006/relationships/oleObject" Target="../embeddings/oleObject229.bin"/><Relationship Id="rId15" Type="http://schemas.openxmlformats.org/officeDocument/2006/relationships/oleObject" Target="../embeddings/oleObject234.bin"/><Relationship Id="rId10" Type="http://schemas.openxmlformats.org/officeDocument/2006/relationships/image" Target="../media/image139.emf"/><Relationship Id="rId19" Type="http://schemas.openxmlformats.org/officeDocument/2006/relationships/oleObject" Target="../embeddings/oleObject236.bin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231.bin"/><Relationship Id="rId14" Type="http://schemas.openxmlformats.org/officeDocument/2006/relationships/image" Target="../media/image141.wmf"/><Relationship Id="rId22" Type="http://schemas.openxmlformats.org/officeDocument/2006/relationships/image" Target="../media/image14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oleObject" Target="../embeddings/oleObject238.bin"/><Relationship Id="rId7" Type="http://schemas.openxmlformats.org/officeDocument/2006/relationships/oleObject" Target="../embeddings/oleObject240.bin"/><Relationship Id="rId12" Type="http://schemas.openxmlformats.org/officeDocument/2006/relationships/image" Target="../media/image14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242.bin"/><Relationship Id="rId5" Type="http://schemas.openxmlformats.org/officeDocument/2006/relationships/oleObject" Target="../embeddings/oleObject239.bin"/><Relationship Id="rId10" Type="http://schemas.openxmlformats.org/officeDocument/2006/relationships/image" Target="../media/image147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24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17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3.wmf"/><Relationship Id="rId10" Type="http://schemas.openxmlformats.org/officeDocument/2006/relationships/image" Target="../media/image11.wmf"/><Relationship Id="rId19" Type="http://schemas.openxmlformats.org/officeDocument/2006/relationships/image" Target="../media/image15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8.bin"/><Relationship Id="rId18" Type="http://schemas.openxmlformats.org/officeDocument/2006/relationships/image" Target="../media/image155.wmf"/><Relationship Id="rId26" Type="http://schemas.openxmlformats.org/officeDocument/2006/relationships/image" Target="../media/image159.wmf"/><Relationship Id="rId3" Type="http://schemas.openxmlformats.org/officeDocument/2006/relationships/oleObject" Target="../embeddings/oleObject243.bin"/><Relationship Id="rId21" Type="http://schemas.openxmlformats.org/officeDocument/2006/relationships/oleObject" Target="../embeddings/oleObject252.bin"/><Relationship Id="rId34" Type="http://schemas.openxmlformats.org/officeDocument/2006/relationships/image" Target="../media/image163.wmf"/><Relationship Id="rId7" Type="http://schemas.openxmlformats.org/officeDocument/2006/relationships/oleObject" Target="../embeddings/oleObject245.bin"/><Relationship Id="rId12" Type="http://schemas.openxmlformats.org/officeDocument/2006/relationships/image" Target="../media/image152.wmf"/><Relationship Id="rId17" Type="http://schemas.openxmlformats.org/officeDocument/2006/relationships/oleObject" Target="../embeddings/oleObject250.bin"/><Relationship Id="rId25" Type="http://schemas.openxmlformats.org/officeDocument/2006/relationships/oleObject" Target="../embeddings/oleObject254.bin"/><Relationship Id="rId33" Type="http://schemas.openxmlformats.org/officeDocument/2006/relationships/oleObject" Target="../embeddings/oleObject258.bin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54.wmf"/><Relationship Id="rId20" Type="http://schemas.openxmlformats.org/officeDocument/2006/relationships/image" Target="../media/image156.wmf"/><Relationship Id="rId29" Type="http://schemas.openxmlformats.org/officeDocument/2006/relationships/oleObject" Target="../embeddings/oleObject25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247.bin"/><Relationship Id="rId24" Type="http://schemas.openxmlformats.org/officeDocument/2006/relationships/image" Target="../media/image158.wmf"/><Relationship Id="rId32" Type="http://schemas.openxmlformats.org/officeDocument/2006/relationships/image" Target="../media/image162.wmf"/><Relationship Id="rId5" Type="http://schemas.openxmlformats.org/officeDocument/2006/relationships/oleObject" Target="../embeddings/oleObject244.bin"/><Relationship Id="rId15" Type="http://schemas.openxmlformats.org/officeDocument/2006/relationships/oleObject" Target="../embeddings/oleObject249.bin"/><Relationship Id="rId23" Type="http://schemas.openxmlformats.org/officeDocument/2006/relationships/oleObject" Target="../embeddings/oleObject253.bin"/><Relationship Id="rId28" Type="http://schemas.openxmlformats.org/officeDocument/2006/relationships/image" Target="../media/image160.wmf"/><Relationship Id="rId36" Type="http://schemas.openxmlformats.org/officeDocument/2006/relationships/image" Target="../media/image164.emf"/><Relationship Id="rId10" Type="http://schemas.openxmlformats.org/officeDocument/2006/relationships/image" Target="../media/image151.wmf"/><Relationship Id="rId19" Type="http://schemas.openxmlformats.org/officeDocument/2006/relationships/oleObject" Target="../embeddings/oleObject251.bin"/><Relationship Id="rId31" Type="http://schemas.openxmlformats.org/officeDocument/2006/relationships/oleObject" Target="../embeddings/oleObject257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246.bin"/><Relationship Id="rId14" Type="http://schemas.openxmlformats.org/officeDocument/2006/relationships/image" Target="../media/image153.wmf"/><Relationship Id="rId22" Type="http://schemas.openxmlformats.org/officeDocument/2006/relationships/image" Target="../media/image157.wmf"/><Relationship Id="rId27" Type="http://schemas.openxmlformats.org/officeDocument/2006/relationships/oleObject" Target="../embeddings/oleObject255.bin"/><Relationship Id="rId30" Type="http://schemas.openxmlformats.org/officeDocument/2006/relationships/image" Target="../media/image161.wmf"/><Relationship Id="rId35" Type="http://schemas.openxmlformats.org/officeDocument/2006/relationships/oleObject" Target="../embeddings/oleObject259.bin"/><Relationship Id="rId8" Type="http://schemas.openxmlformats.org/officeDocument/2006/relationships/image" Target="../media/image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265.bin"/><Relationship Id="rId18" Type="http://schemas.openxmlformats.org/officeDocument/2006/relationships/image" Target="../media/image169.wmf"/><Relationship Id="rId26" Type="http://schemas.openxmlformats.org/officeDocument/2006/relationships/image" Target="../media/image173.wmf"/><Relationship Id="rId3" Type="http://schemas.openxmlformats.org/officeDocument/2006/relationships/oleObject" Target="../embeddings/oleObject260.bin"/><Relationship Id="rId21" Type="http://schemas.openxmlformats.org/officeDocument/2006/relationships/oleObject" Target="../embeddings/oleObject269.bin"/><Relationship Id="rId7" Type="http://schemas.openxmlformats.org/officeDocument/2006/relationships/oleObject" Target="../embeddings/oleObject262.bin"/><Relationship Id="rId12" Type="http://schemas.openxmlformats.org/officeDocument/2006/relationships/image" Target="../media/image167.wmf"/><Relationship Id="rId17" Type="http://schemas.openxmlformats.org/officeDocument/2006/relationships/oleObject" Target="../embeddings/oleObject267.bin"/><Relationship Id="rId25" Type="http://schemas.openxmlformats.org/officeDocument/2006/relationships/oleObject" Target="../embeddings/oleObject271.bin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56.wmf"/><Relationship Id="rId20" Type="http://schemas.openxmlformats.org/officeDocument/2006/relationships/image" Target="../media/image17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264.bin"/><Relationship Id="rId24" Type="http://schemas.openxmlformats.org/officeDocument/2006/relationships/image" Target="../media/image172.wmf"/><Relationship Id="rId5" Type="http://schemas.openxmlformats.org/officeDocument/2006/relationships/oleObject" Target="../embeddings/oleObject261.bin"/><Relationship Id="rId15" Type="http://schemas.openxmlformats.org/officeDocument/2006/relationships/oleObject" Target="../embeddings/oleObject266.bin"/><Relationship Id="rId23" Type="http://schemas.openxmlformats.org/officeDocument/2006/relationships/oleObject" Target="../embeddings/oleObject270.bin"/><Relationship Id="rId28" Type="http://schemas.openxmlformats.org/officeDocument/2006/relationships/image" Target="../media/image174.wmf"/><Relationship Id="rId10" Type="http://schemas.openxmlformats.org/officeDocument/2006/relationships/image" Target="../media/image166.wmf"/><Relationship Id="rId19" Type="http://schemas.openxmlformats.org/officeDocument/2006/relationships/oleObject" Target="../embeddings/oleObject268.bin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263.bin"/><Relationship Id="rId14" Type="http://schemas.openxmlformats.org/officeDocument/2006/relationships/image" Target="../media/image168.wmf"/><Relationship Id="rId22" Type="http://schemas.openxmlformats.org/officeDocument/2006/relationships/image" Target="../media/image171.wmf"/><Relationship Id="rId27" Type="http://schemas.openxmlformats.org/officeDocument/2006/relationships/oleObject" Target="../embeddings/oleObject27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278.bin"/><Relationship Id="rId18" Type="http://schemas.openxmlformats.org/officeDocument/2006/relationships/image" Target="../media/image169.wmf"/><Relationship Id="rId26" Type="http://schemas.openxmlformats.org/officeDocument/2006/relationships/image" Target="../media/image180.wmf"/><Relationship Id="rId3" Type="http://schemas.openxmlformats.org/officeDocument/2006/relationships/oleObject" Target="../embeddings/oleObject273.bin"/><Relationship Id="rId21" Type="http://schemas.openxmlformats.org/officeDocument/2006/relationships/oleObject" Target="../embeddings/oleObject282.bin"/><Relationship Id="rId7" Type="http://schemas.openxmlformats.org/officeDocument/2006/relationships/oleObject" Target="../embeddings/oleObject275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280.bin"/><Relationship Id="rId25" Type="http://schemas.openxmlformats.org/officeDocument/2006/relationships/oleObject" Target="../embeddings/oleObject284.bin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56.wmf"/><Relationship Id="rId20" Type="http://schemas.openxmlformats.org/officeDocument/2006/relationships/image" Target="../media/image170.wmf"/><Relationship Id="rId29" Type="http://schemas.openxmlformats.org/officeDocument/2006/relationships/oleObject" Target="../embeddings/oleObject28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277.bin"/><Relationship Id="rId24" Type="http://schemas.openxmlformats.org/officeDocument/2006/relationships/image" Target="../media/image179.wmf"/><Relationship Id="rId5" Type="http://schemas.openxmlformats.org/officeDocument/2006/relationships/oleObject" Target="../embeddings/oleObject274.bin"/><Relationship Id="rId15" Type="http://schemas.openxmlformats.org/officeDocument/2006/relationships/oleObject" Target="../embeddings/oleObject279.bin"/><Relationship Id="rId23" Type="http://schemas.openxmlformats.org/officeDocument/2006/relationships/oleObject" Target="../embeddings/oleObject283.bin"/><Relationship Id="rId28" Type="http://schemas.openxmlformats.org/officeDocument/2006/relationships/image" Target="../media/image181.wmf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281.bin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276.bin"/><Relationship Id="rId14" Type="http://schemas.openxmlformats.org/officeDocument/2006/relationships/image" Target="../media/image178.wmf"/><Relationship Id="rId22" Type="http://schemas.openxmlformats.org/officeDocument/2006/relationships/image" Target="../media/image171.wmf"/><Relationship Id="rId27" Type="http://schemas.openxmlformats.org/officeDocument/2006/relationships/oleObject" Target="../embeddings/oleObject285.bin"/><Relationship Id="rId30" Type="http://schemas.openxmlformats.org/officeDocument/2006/relationships/image" Target="../media/image18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oleObject" Target="../embeddings/oleObject292.bin"/><Relationship Id="rId18" Type="http://schemas.openxmlformats.org/officeDocument/2006/relationships/image" Target="../media/image189.wmf"/><Relationship Id="rId3" Type="http://schemas.openxmlformats.org/officeDocument/2006/relationships/oleObject" Target="../embeddings/oleObject287.bin"/><Relationship Id="rId21" Type="http://schemas.openxmlformats.org/officeDocument/2006/relationships/oleObject" Target="../embeddings/oleObject296.bin"/><Relationship Id="rId7" Type="http://schemas.openxmlformats.org/officeDocument/2006/relationships/oleObject" Target="../embeddings/oleObject289.bin"/><Relationship Id="rId12" Type="http://schemas.openxmlformats.org/officeDocument/2006/relationships/image" Target="../media/image186.wmf"/><Relationship Id="rId17" Type="http://schemas.openxmlformats.org/officeDocument/2006/relationships/oleObject" Target="../embeddings/oleObject294.bin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88.wmf"/><Relationship Id="rId20" Type="http://schemas.openxmlformats.org/officeDocument/2006/relationships/image" Target="../media/image19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291.bin"/><Relationship Id="rId5" Type="http://schemas.openxmlformats.org/officeDocument/2006/relationships/oleObject" Target="../embeddings/oleObject288.bin"/><Relationship Id="rId15" Type="http://schemas.openxmlformats.org/officeDocument/2006/relationships/oleObject" Target="../embeddings/oleObject293.bin"/><Relationship Id="rId10" Type="http://schemas.openxmlformats.org/officeDocument/2006/relationships/image" Target="../media/image185.wmf"/><Relationship Id="rId19" Type="http://schemas.openxmlformats.org/officeDocument/2006/relationships/oleObject" Target="../embeddings/oleObject295.bin"/><Relationship Id="rId4" Type="http://schemas.openxmlformats.org/officeDocument/2006/relationships/image" Target="../media/image183.wmf"/><Relationship Id="rId9" Type="http://schemas.openxmlformats.org/officeDocument/2006/relationships/oleObject" Target="../embeddings/oleObject290.bin"/><Relationship Id="rId14" Type="http://schemas.openxmlformats.org/officeDocument/2006/relationships/image" Target="../media/image187.wmf"/><Relationship Id="rId22" Type="http://schemas.openxmlformats.org/officeDocument/2006/relationships/image" Target="../media/image19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13" Type="http://schemas.openxmlformats.org/officeDocument/2006/relationships/oleObject" Target="../embeddings/oleObject302.bin"/><Relationship Id="rId18" Type="http://schemas.openxmlformats.org/officeDocument/2006/relationships/image" Target="../media/image195.wmf"/><Relationship Id="rId26" Type="http://schemas.openxmlformats.org/officeDocument/2006/relationships/image" Target="../media/image199.wmf"/><Relationship Id="rId3" Type="http://schemas.openxmlformats.org/officeDocument/2006/relationships/oleObject" Target="../embeddings/oleObject297.bin"/><Relationship Id="rId21" Type="http://schemas.openxmlformats.org/officeDocument/2006/relationships/oleObject" Target="../embeddings/oleObject306.bin"/><Relationship Id="rId7" Type="http://schemas.openxmlformats.org/officeDocument/2006/relationships/oleObject" Target="../embeddings/oleObject299.bin"/><Relationship Id="rId12" Type="http://schemas.openxmlformats.org/officeDocument/2006/relationships/image" Target="../media/image186.wmf"/><Relationship Id="rId17" Type="http://schemas.openxmlformats.org/officeDocument/2006/relationships/oleObject" Target="../embeddings/oleObject304.bin"/><Relationship Id="rId25" Type="http://schemas.openxmlformats.org/officeDocument/2006/relationships/oleObject" Target="../embeddings/oleObject308.bin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88.wmf"/><Relationship Id="rId20" Type="http://schemas.openxmlformats.org/officeDocument/2006/relationships/image" Target="../media/image19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301.bin"/><Relationship Id="rId24" Type="http://schemas.openxmlformats.org/officeDocument/2006/relationships/image" Target="../media/image198.wmf"/><Relationship Id="rId5" Type="http://schemas.openxmlformats.org/officeDocument/2006/relationships/oleObject" Target="../embeddings/oleObject298.bin"/><Relationship Id="rId15" Type="http://schemas.openxmlformats.org/officeDocument/2006/relationships/oleObject" Target="../embeddings/oleObject303.bin"/><Relationship Id="rId23" Type="http://schemas.openxmlformats.org/officeDocument/2006/relationships/oleObject" Target="../embeddings/oleObject307.bin"/><Relationship Id="rId10" Type="http://schemas.openxmlformats.org/officeDocument/2006/relationships/image" Target="../media/image185.wmf"/><Relationship Id="rId19" Type="http://schemas.openxmlformats.org/officeDocument/2006/relationships/oleObject" Target="../embeddings/oleObject305.bin"/><Relationship Id="rId4" Type="http://schemas.openxmlformats.org/officeDocument/2006/relationships/image" Target="../media/image192.wmf"/><Relationship Id="rId9" Type="http://schemas.openxmlformats.org/officeDocument/2006/relationships/oleObject" Target="../embeddings/oleObject300.bin"/><Relationship Id="rId14" Type="http://schemas.openxmlformats.org/officeDocument/2006/relationships/image" Target="../media/image187.wmf"/><Relationship Id="rId22" Type="http://schemas.openxmlformats.org/officeDocument/2006/relationships/image" Target="../media/image19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oleObject" Target="../embeddings/oleObject314.bin"/><Relationship Id="rId18" Type="http://schemas.openxmlformats.org/officeDocument/2006/relationships/image" Target="../media/image203.wmf"/><Relationship Id="rId26" Type="http://schemas.openxmlformats.org/officeDocument/2006/relationships/image" Target="../media/image206.wmf"/><Relationship Id="rId3" Type="http://schemas.openxmlformats.org/officeDocument/2006/relationships/oleObject" Target="../embeddings/oleObject309.bin"/><Relationship Id="rId21" Type="http://schemas.openxmlformats.org/officeDocument/2006/relationships/oleObject" Target="../embeddings/oleObject318.bin"/><Relationship Id="rId7" Type="http://schemas.openxmlformats.org/officeDocument/2006/relationships/oleObject" Target="../embeddings/oleObject311.bin"/><Relationship Id="rId12" Type="http://schemas.openxmlformats.org/officeDocument/2006/relationships/image" Target="../media/image186.wmf"/><Relationship Id="rId17" Type="http://schemas.openxmlformats.org/officeDocument/2006/relationships/oleObject" Target="../embeddings/oleObject316.bin"/><Relationship Id="rId25" Type="http://schemas.openxmlformats.org/officeDocument/2006/relationships/oleObject" Target="../embeddings/oleObject320.bin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88.wmf"/><Relationship Id="rId20" Type="http://schemas.openxmlformats.org/officeDocument/2006/relationships/image" Target="../media/image20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wmf"/><Relationship Id="rId11" Type="http://schemas.openxmlformats.org/officeDocument/2006/relationships/oleObject" Target="../embeddings/oleObject313.bin"/><Relationship Id="rId24" Type="http://schemas.openxmlformats.org/officeDocument/2006/relationships/image" Target="../media/image205.emf"/><Relationship Id="rId5" Type="http://schemas.openxmlformats.org/officeDocument/2006/relationships/oleObject" Target="../embeddings/oleObject310.bin"/><Relationship Id="rId15" Type="http://schemas.openxmlformats.org/officeDocument/2006/relationships/oleObject" Target="../embeddings/oleObject315.bin"/><Relationship Id="rId23" Type="http://schemas.openxmlformats.org/officeDocument/2006/relationships/oleObject" Target="../embeddings/oleObject319.bin"/><Relationship Id="rId10" Type="http://schemas.openxmlformats.org/officeDocument/2006/relationships/image" Target="../media/image185.wmf"/><Relationship Id="rId19" Type="http://schemas.openxmlformats.org/officeDocument/2006/relationships/oleObject" Target="../embeddings/oleObject317.bin"/><Relationship Id="rId4" Type="http://schemas.openxmlformats.org/officeDocument/2006/relationships/image" Target="../media/image200.wmf"/><Relationship Id="rId9" Type="http://schemas.openxmlformats.org/officeDocument/2006/relationships/oleObject" Target="../embeddings/oleObject312.bin"/><Relationship Id="rId14" Type="http://schemas.openxmlformats.org/officeDocument/2006/relationships/image" Target="../media/image187.wmf"/><Relationship Id="rId22" Type="http://schemas.openxmlformats.org/officeDocument/2006/relationships/image" Target="../media/image19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13" Type="http://schemas.openxmlformats.org/officeDocument/2006/relationships/oleObject" Target="../embeddings/oleObject326.bin"/><Relationship Id="rId18" Type="http://schemas.openxmlformats.org/officeDocument/2006/relationships/image" Target="../media/image208.wmf"/><Relationship Id="rId3" Type="http://schemas.openxmlformats.org/officeDocument/2006/relationships/oleObject" Target="../embeddings/oleObject321.bin"/><Relationship Id="rId21" Type="http://schemas.openxmlformats.org/officeDocument/2006/relationships/oleObject" Target="../embeddings/oleObject330.bin"/><Relationship Id="rId7" Type="http://schemas.openxmlformats.org/officeDocument/2006/relationships/oleObject" Target="../embeddings/oleObject323.bin"/><Relationship Id="rId12" Type="http://schemas.openxmlformats.org/officeDocument/2006/relationships/image" Target="../media/image186.wmf"/><Relationship Id="rId17" Type="http://schemas.openxmlformats.org/officeDocument/2006/relationships/oleObject" Target="../embeddings/oleObject328.bin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88.wmf"/><Relationship Id="rId20" Type="http://schemas.openxmlformats.org/officeDocument/2006/relationships/image" Target="../media/image20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wmf"/><Relationship Id="rId11" Type="http://schemas.openxmlformats.org/officeDocument/2006/relationships/oleObject" Target="../embeddings/oleObject325.bin"/><Relationship Id="rId5" Type="http://schemas.openxmlformats.org/officeDocument/2006/relationships/oleObject" Target="../embeddings/oleObject322.bin"/><Relationship Id="rId15" Type="http://schemas.openxmlformats.org/officeDocument/2006/relationships/oleObject" Target="../embeddings/oleObject327.bin"/><Relationship Id="rId10" Type="http://schemas.openxmlformats.org/officeDocument/2006/relationships/image" Target="../media/image185.wmf"/><Relationship Id="rId19" Type="http://schemas.openxmlformats.org/officeDocument/2006/relationships/oleObject" Target="../embeddings/oleObject329.bin"/><Relationship Id="rId4" Type="http://schemas.openxmlformats.org/officeDocument/2006/relationships/image" Target="../media/image201.wmf"/><Relationship Id="rId9" Type="http://schemas.openxmlformats.org/officeDocument/2006/relationships/oleObject" Target="../embeddings/oleObject324.bin"/><Relationship Id="rId14" Type="http://schemas.openxmlformats.org/officeDocument/2006/relationships/image" Target="../media/image187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oleObject" Target="../embeddings/oleObject331.bin"/><Relationship Id="rId7" Type="http://schemas.openxmlformats.org/officeDocument/2006/relationships/oleObject" Target="../embeddings/oleObject333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wmf"/><Relationship Id="rId5" Type="http://schemas.openxmlformats.org/officeDocument/2006/relationships/oleObject" Target="../embeddings/oleObject332.bin"/><Relationship Id="rId4" Type="http://schemas.openxmlformats.org/officeDocument/2006/relationships/image" Target="../media/image2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2.wmf"/><Relationship Id="rId17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13.wmf"/><Relationship Id="rId10" Type="http://schemas.openxmlformats.org/officeDocument/2006/relationships/image" Target="../media/image11.wmf"/><Relationship Id="rId19" Type="http://schemas.openxmlformats.org/officeDocument/2006/relationships/image" Target="../media/image17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oleObject" Target="../embeddings/oleObject334.bin"/><Relationship Id="rId7" Type="http://schemas.openxmlformats.org/officeDocument/2006/relationships/oleObject" Target="../embeddings/oleObject336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wmf"/><Relationship Id="rId5" Type="http://schemas.openxmlformats.org/officeDocument/2006/relationships/oleObject" Target="../embeddings/oleObject335.bin"/><Relationship Id="rId4" Type="http://schemas.openxmlformats.org/officeDocument/2006/relationships/image" Target="../media/image213.wmf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42.bin"/><Relationship Id="rId18" Type="http://schemas.openxmlformats.org/officeDocument/2006/relationships/image" Target="../media/image188.wmf"/><Relationship Id="rId26" Type="http://schemas.openxmlformats.org/officeDocument/2006/relationships/oleObject" Target="../embeddings/oleObject349.bin"/><Relationship Id="rId39" Type="http://schemas.openxmlformats.org/officeDocument/2006/relationships/oleObject" Target="../embeddings/oleObject362.bin"/><Relationship Id="rId21" Type="http://schemas.openxmlformats.org/officeDocument/2006/relationships/oleObject" Target="../embeddings/oleObject346.bin"/><Relationship Id="rId34" Type="http://schemas.openxmlformats.org/officeDocument/2006/relationships/oleObject" Target="../embeddings/oleObject357.bin"/><Relationship Id="rId42" Type="http://schemas.openxmlformats.org/officeDocument/2006/relationships/oleObject" Target="../embeddings/oleObject365.bin"/><Relationship Id="rId47" Type="http://schemas.openxmlformats.org/officeDocument/2006/relationships/oleObject" Target="../embeddings/oleObject370.bin"/><Relationship Id="rId7" Type="http://schemas.openxmlformats.org/officeDocument/2006/relationships/oleObject" Target="../embeddings/oleObject339.bin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220.wmf"/><Relationship Id="rId29" Type="http://schemas.openxmlformats.org/officeDocument/2006/relationships/oleObject" Target="../embeddings/oleObject35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341.bin"/><Relationship Id="rId24" Type="http://schemas.openxmlformats.org/officeDocument/2006/relationships/image" Target="../media/image223.wmf"/><Relationship Id="rId32" Type="http://schemas.openxmlformats.org/officeDocument/2006/relationships/oleObject" Target="../embeddings/oleObject355.bin"/><Relationship Id="rId37" Type="http://schemas.openxmlformats.org/officeDocument/2006/relationships/oleObject" Target="../embeddings/oleObject360.bin"/><Relationship Id="rId40" Type="http://schemas.openxmlformats.org/officeDocument/2006/relationships/oleObject" Target="../embeddings/oleObject363.bin"/><Relationship Id="rId45" Type="http://schemas.openxmlformats.org/officeDocument/2006/relationships/oleObject" Target="../embeddings/oleObject368.bin"/><Relationship Id="rId5" Type="http://schemas.openxmlformats.org/officeDocument/2006/relationships/oleObject" Target="../embeddings/oleObject338.bin"/><Relationship Id="rId15" Type="http://schemas.openxmlformats.org/officeDocument/2006/relationships/oleObject" Target="../embeddings/oleObject343.bin"/><Relationship Id="rId23" Type="http://schemas.openxmlformats.org/officeDocument/2006/relationships/oleObject" Target="../embeddings/oleObject347.bin"/><Relationship Id="rId28" Type="http://schemas.openxmlformats.org/officeDocument/2006/relationships/oleObject" Target="../embeddings/oleObject351.bin"/><Relationship Id="rId36" Type="http://schemas.openxmlformats.org/officeDocument/2006/relationships/oleObject" Target="../embeddings/oleObject359.bin"/><Relationship Id="rId10" Type="http://schemas.openxmlformats.org/officeDocument/2006/relationships/image" Target="../media/image218.wmf"/><Relationship Id="rId19" Type="http://schemas.openxmlformats.org/officeDocument/2006/relationships/oleObject" Target="../embeddings/oleObject345.bin"/><Relationship Id="rId31" Type="http://schemas.openxmlformats.org/officeDocument/2006/relationships/oleObject" Target="../embeddings/oleObject354.bin"/><Relationship Id="rId44" Type="http://schemas.openxmlformats.org/officeDocument/2006/relationships/oleObject" Target="../embeddings/oleObject367.bin"/><Relationship Id="rId4" Type="http://schemas.openxmlformats.org/officeDocument/2006/relationships/image" Target="../media/image216.wmf"/><Relationship Id="rId9" Type="http://schemas.openxmlformats.org/officeDocument/2006/relationships/oleObject" Target="../embeddings/oleObject340.bin"/><Relationship Id="rId14" Type="http://schemas.openxmlformats.org/officeDocument/2006/relationships/image" Target="../media/image187.wmf"/><Relationship Id="rId22" Type="http://schemas.openxmlformats.org/officeDocument/2006/relationships/image" Target="../media/image222.wmf"/><Relationship Id="rId27" Type="http://schemas.openxmlformats.org/officeDocument/2006/relationships/oleObject" Target="../embeddings/oleObject350.bin"/><Relationship Id="rId30" Type="http://schemas.openxmlformats.org/officeDocument/2006/relationships/oleObject" Target="../embeddings/oleObject353.bin"/><Relationship Id="rId35" Type="http://schemas.openxmlformats.org/officeDocument/2006/relationships/oleObject" Target="../embeddings/oleObject358.bin"/><Relationship Id="rId43" Type="http://schemas.openxmlformats.org/officeDocument/2006/relationships/oleObject" Target="../embeddings/oleObject366.bin"/><Relationship Id="rId8" Type="http://schemas.openxmlformats.org/officeDocument/2006/relationships/image" Target="../media/image217.wmf"/><Relationship Id="rId3" Type="http://schemas.openxmlformats.org/officeDocument/2006/relationships/oleObject" Target="../embeddings/oleObject337.bin"/><Relationship Id="rId12" Type="http://schemas.openxmlformats.org/officeDocument/2006/relationships/image" Target="../media/image219.wmf"/><Relationship Id="rId17" Type="http://schemas.openxmlformats.org/officeDocument/2006/relationships/oleObject" Target="../embeddings/oleObject344.bin"/><Relationship Id="rId25" Type="http://schemas.openxmlformats.org/officeDocument/2006/relationships/oleObject" Target="../embeddings/oleObject348.bin"/><Relationship Id="rId33" Type="http://schemas.openxmlformats.org/officeDocument/2006/relationships/oleObject" Target="../embeddings/oleObject356.bin"/><Relationship Id="rId38" Type="http://schemas.openxmlformats.org/officeDocument/2006/relationships/oleObject" Target="../embeddings/oleObject361.bin"/><Relationship Id="rId46" Type="http://schemas.openxmlformats.org/officeDocument/2006/relationships/oleObject" Target="../embeddings/oleObject369.bin"/><Relationship Id="rId20" Type="http://schemas.openxmlformats.org/officeDocument/2006/relationships/image" Target="../media/image221.wmf"/><Relationship Id="rId41" Type="http://schemas.openxmlformats.org/officeDocument/2006/relationships/oleObject" Target="../embeddings/oleObject36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13" Type="http://schemas.openxmlformats.org/officeDocument/2006/relationships/oleObject" Target="../embeddings/oleObject341.bin"/><Relationship Id="rId18" Type="http://schemas.openxmlformats.org/officeDocument/2006/relationships/image" Target="../media/image220.wmf"/><Relationship Id="rId26" Type="http://schemas.openxmlformats.org/officeDocument/2006/relationships/image" Target="../media/image223.wmf"/><Relationship Id="rId3" Type="http://schemas.openxmlformats.org/officeDocument/2006/relationships/oleObject" Target="../embeddings/oleObject371.bin"/><Relationship Id="rId21" Type="http://schemas.openxmlformats.org/officeDocument/2006/relationships/oleObject" Target="../embeddings/oleObject345.bin"/><Relationship Id="rId7" Type="http://schemas.openxmlformats.org/officeDocument/2006/relationships/oleObject" Target="../embeddings/oleObject338.bin"/><Relationship Id="rId12" Type="http://schemas.openxmlformats.org/officeDocument/2006/relationships/image" Target="../media/image218.wmf"/><Relationship Id="rId17" Type="http://schemas.openxmlformats.org/officeDocument/2006/relationships/oleObject" Target="../embeddings/oleObject343.bin"/><Relationship Id="rId25" Type="http://schemas.openxmlformats.org/officeDocument/2006/relationships/oleObject" Target="../embeddings/oleObject347.bin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87.wmf"/><Relationship Id="rId20" Type="http://schemas.openxmlformats.org/officeDocument/2006/relationships/image" Target="../media/image188.wmf"/><Relationship Id="rId29" Type="http://schemas.openxmlformats.org/officeDocument/2006/relationships/image" Target="../media/image2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wmf"/><Relationship Id="rId11" Type="http://schemas.openxmlformats.org/officeDocument/2006/relationships/oleObject" Target="../embeddings/oleObject340.bin"/><Relationship Id="rId24" Type="http://schemas.openxmlformats.org/officeDocument/2006/relationships/image" Target="../media/image222.wmf"/><Relationship Id="rId5" Type="http://schemas.openxmlformats.org/officeDocument/2006/relationships/oleObject" Target="../embeddings/oleObject372.bin"/><Relationship Id="rId15" Type="http://schemas.openxmlformats.org/officeDocument/2006/relationships/oleObject" Target="../embeddings/oleObject342.bin"/><Relationship Id="rId23" Type="http://schemas.openxmlformats.org/officeDocument/2006/relationships/oleObject" Target="../embeddings/oleObject346.bin"/><Relationship Id="rId28" Type="http://schemas.openxmlformats.org/officeDocument/2006/relationships/oleObject" Target="../embeddings/oleObject373.bin"/><Relationship Id="rId10" Type="http://schemas.openxmlformats.org/officeDocument/2006/relationships/image" Target="../media/image217.wmf"/><Relationship Id="rId19" Type="http://schemas.openxmlformats.org/officeDocument/2006/relationships/oleObject" Target="../embeddings/oleObject344.bin"/><Relationship Id="rId4" Type="http://schemas.openxmlformats.org/officeDocument/2006/relationships/image" Target="../media/image224.wmf"/><Relationship Id="rId9" Type="http://schemas.openxmlformats.org/officeDocument/2006/relationships/oleObject" Target="../embeddings/oleObject339.bin"/><Relationship Id="rId14" Type="http://schemas.openxmlformats.org/officeDocument/2006/relationships/image" Target="../media/image219.wmf"/><Relationship Id="rId22" Type="http://schemas.openxmlformats.org/officeDocument/2006/relationships/image" Target="../media/image221.wmf"/><Relationship Id="rId27" Type="http://schemas.openxmlformats.org/officeDocument/2006/relationships/oleObject" Target="../embeddings/oleObject34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13" Type="http://schemas.openxmlformats.org/officeDocument/2006/relationships/oleObject" Target="../embeddings/oleObject351.bin"/><Relationship Id="rId18" Type="http://schemas.openxmlformats.org/officeDocument/2006/relationships/image" Target="../media/image187.wmf"/><Relationship Id="rId26" Type="http://schemas.openxmlformats.org/officeDocument/2006/relationships/image" Target="../media/image222.wmf"/><Relationship Id="rId3" Type="http://schemas.openxmlformats.org/officeDocument/2006/relationships/oleObject" Target="../embeddings/oleObject374.bin"/><Relationship Id="rId21" Type="http://schemas.openxmlformats.org/officeDocument/2006/relationships/oleObject" Target="../embeddings/oleObject355.bin"/><Relationship Id="rId7" Type="http://schemas.openxmlformats.org/officeDocument/2006/relationships/oleObject" Target="../embeddings/oleObject376.bin"/><Relationship Id="rId12" Type="http://schemas.openxmlformats.org/officeDocument/2006/relationships/image" Target="../media/image217.wmf"/><Relationship Id="rId17" Type="http://schemas.openxmlformats.org/officeDocument/2006/relationships/oleObject" Target="../embeddings/oleObject353.bin"/><Relationship Id="rId25" Type="http://schemas.openxmlformats.org/officeDocument/2006/relationships/oleObject" Target="../embeddings/oleObject357.bin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219.wmf"/><Relationship Id="rId20" Type="http://schemas.openxmlformats.org/officeDocument/2006/relationships/image" Target="../media/image220.wmf"/><Relationship Id="rId29" Type="http://schemas.openxmlformats.org/officeDocument/2006/relationships/oleObject" Target="../embeddings/oleObject35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wmf"/><Relationship Id="rId11" Type="http://schemas.openxmlformats.org/officeDocument/2006/relationships/oleObject" Target="../embeddings/oleObject350.bin"/><Relationship Id="rId24" Type="http://schemas.openxmlformats.org/officeDocument/2006/relationships/image" Target="../media/image221.wmf"/><Relationship Id="rId5" Type="http://schemas.openxmlformats.org/officeDocument/2006/relationships/oleObject" Target="../embeddings/oleObject375.bin"/><Relationship Id="rId15" Type="http://schemas.openxmlformats.org/officeDocument/2006/relationships/oleObject" Target="../embeddings/oleObject352.bin"/><Relationship Id="rId23" Type="http://schemas.openxmlformats.org/officeDocument/2006/relationships/oleObject" Target="../embeddings/oleObject356.bin"/><Relationship Id="rId28" Type="http://schemas.openxmlformats.org/officeDocument/2006/relationships/image" Target="../media/image223.wmf"/><Relationship Id="rId10" Type="http://schemas.openxmlformats.org/officeDocument/2006/relationships/image" Target="../media/image185.wmf"/><Relationship Id="rId19" Type="http://schemas.openxmlformats.org/officeDocument/2006/relationships/oleObject" Target="../embeddings/oleObject354.bin"/><Relationship Id="rId4" Type="http://schemas.openxmlformats.org/officeDocument/2006/relationships/image" Target="../media/image227.wmf"/><Relationship Id="rId9" Type="http://schemas.openxmlformats.org/officeDocument/2006/relationships/oleObject" Target="../embeddings/oleObject349.bin"/><Relationship Id="rId14" Type="http://schemas.openxmlformats.org/officeDocument/2006/relationships/image" Target="../media/image218.wmf"/><Relationship Id="rId22" Type="http://schemas.openxmlformats.org/officeDocument/2006/relationships/image" Target="../media/image188.wmf"/><Relationship Id="rId27" Type="http://schemas.openxmlformats.org/officeDocument/2006/relationships/oleObject" Target="../embeddings/oleObject35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13" Type="http://schemas.openxmlformats.org/officeDocument/2006/relationships/oleObject" Target="../embeddings/oleObject362.bin"/><Relationship Id="rId18" Type="http://schemas.openxmlformats.org/officeDocument/2006/relationships/image" Target="../media/image187.wmf"/><Relationship Id="rId26" Type="http://schemas.openxmlformats.org/officeDocument/2006/relationships/image" Target="../media/image222.wmf"/><Relationship Id="rId3" Type="http://schemas.openxmlformats.org/officeDocument/2006/relationships/oleObject" Target="../embeddings/oleObject377.bin"/><Relationship Id="rId21" Type="http://schemas.openxmlformats.org/officeDocument/2006/relationships/oleObject" Target="../embeddings/oleObject366.bin"/><Relationship Id="rId7" Type="http://schemas.openxmlformats.org/officeDocument/2006/relationships/oleObject" Target="../embeddings/oleObject379.bin"/><Relationship Id="rId12" Type="http://schemas.openxmlformats.org/officeDocument/2006/relationships/image" Target="../media/image217.wmf"/><Relationship Id="rId17" Type="http://schemas.openxmlformats.org/officeDocument/2006/relationships/oleObject" Target="../embeddings/oleObject364.bin"/><Relationship Id="rId25" Type="http://schemas.openxmlformats.org/officeDocument/2006/relationships/oleObject" Target="../embeddings/oleObject368.bin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19.wmf"/><Relationship Id="rId20" Type="http://schemas.openxmlformats.org/officeDocument/2006/relationships/image" Target="../media/image220.wmf"/><Relationship Id="rId29" Type="http://schemas.openxmlformats.org/officeDocument/2006/relationships/oleObject" Target="../embeddings/oleObject37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1.wmf"/><Relationship Id="rId11" Type="http://schemas.openxmlformats.org/officeDocument/2006/relationships/oleObject" Target="../embeddings/oleObject361.bin"/><Relationship Id="rId24" Type="http://schemas.openxmlformats.org/officeDocument/2006/relationships/image" Target="../media/image221.wmf"/><Relationship Id="rId5" Type="http://schemas.openxmlformats.org/officeDocument/2006/relationships/oleObject" Target="../embeddings/oleObject378.bin"/><Relationship Id="rId15" Type="http://schemas.openxmlformats.org/officeDocument/2006/relationships/oleObject" Target="../embeddings/oleObject363.bin"/><Relationship Id="rId23" Type="http://schemas.openxmlformats.org/officeDocument/2006/relationships/oleObject" Target="../embeddings/oleObject367.bin"/><Relationship Id="rId28" Type="http://schemas.openxmlformats.org/officeDocument/2006/relationships/image" Target="../media/image223.wmf"/><Relationship Id="rId10" Type="http://schemas.openxmlformats.org/officeDocument/2006/relationships/image" Target="../media/image185.wmf"/><Relationship Id="rId19" Type="http://schemas.openxmlformats.org/officeDocument/2006/relationships/oleObject" Target="../embeddings/oleObject365.bin"/><Relationship Id="rId4" Type="http://schemas.openxmlformats.org/officeDocument/2006/relationships/image" Target="../media/image230.wmf"/><Relationship Id="rId9" Type="http://schemas.openxmlformats.org/officeDocument/2006/relationships/oleObject" Target="../embeddings/oleObject360.bin"/><Relationship Id="rId14" Type="http://schemas.openxmlformats.org/officeDocument/2006/relationships/image" Target="../media/image218.wmf"/><Relationship Id="rId22" Type="http://schemas.openxmlformats.org/officeDocument/2006/relationships/image" Target="../media/image188.wmf"/><Relationship Id="rId27" Type="http://schemas.openxmlformats.org/officeDocument/2006/relationships/oleObject" Target="../embeddings/oleObject369.bin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85.bin"/><Relationship Id="rId18" Type="http://schemas.openxmlformats.org/officeDocument/2006/relationships/image" Target="../media/image219.wmf"/><Relationship Id="rId26" Type="http://schemas.openxmlformats.org/officeDocument/2006/relationships/image" Target="../media/image221.wmf"/><Relationship Id="rId3" Type="http://schemas.openxmlformats.org/officeDocument/2006/relationships/oleObject" Target="../embeddings/oleObject380.bin"/><Relationship Id="rId21" Type="http://schemas.openxmlformats.org/officeDocument/2006/relationships/oleObject" Target="../embeddings/oleObject389.bin"/><Relationship Id="rId7" Type="http://schemas.openxmlformats.org/officeDocument/2006/relationships/oleObject" Target="../embeddings/oleObject382.bin"/><Relationship Id="rId12" Type="http://schemas.openxmlformats.org/officeDocument/2006/relationships/image" Target="../media/image185.wmf"/><Relationship Id="rId17" Type="http://schemas.openxmlformats.org/officeDocument/2006/relationships/oleObject" Target="../embeddings/oleObject387.bin"/><Relationship Id="rId25" Type="http://schemas.openxmlformats.org/officeDocument/2006/relationships/oleObject" Target="../embeddings/oleObject391.bin"/><Relationship Id="rId33" Type="http://schemas.openxmlformats.org/officeDocument/2006/relationships/oleObject" Target="../embeddings/oleObject396.bin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218.wmf"/><Relationship Id="rId20" Type="http://schemas.openxmlformats.org/officeDocument/2006/relationships/image" Target="../media/image187.wmf"/><Relationship Id="rId29" Type="http://schemas.openxmlformats.org/officeDocument/2006/relationships/oleObject" Target="../embeddings/oleObject39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wmf"/><Relationship Id="rId11" Type="http://schemas.openxmlformats.org/officeDocument/2006/relationships/oleObject" Target="../embeddings/oleObject384.bin"/><Relationship Id="rId24" Type="http://schemas.openxmlformats.org/officeDocument/2006/relationships/image" Target="../media/image188.wmf"/><Relationship Id="rId32" Type="http://schemas.openxmlformats.org/officeDocument/2006/relationships/oleObject" Target="../embeddings/oleObject395.bin"/><Relationship Id="rId5" Type="http://schemas.openxmlformats.org/officeDocument/2006/relationships/oleObject" Target="../embeddings/oleObject381.bin"/><Relationship Id="rId15" Type="http://schemas.openxmlformats.org/officeDocument/2006/relationships/oleObject" Target="../embeddings/oleObject386.bin"/><Relationship Id="rId23" Type="http://schemas.openxmlformats.org/officeDocument/2006/relationships/oleObject" Target="../embeddings/oleObject390.bin"/><Relationship Id="rId28" Type="http://schemas.openxmlformats.org/officeDocument/2006/relationships/image" Target="../media/image222.wmf"/><Relationship Id="rId10" Type="http://schemas.openxmlformats.org/officeDocument/2006/relationships/image" Target="../media/image233.wmf"/><Relationship Id="rId19" Type="http://schemas.openxmlformats.org/officeDocument/2006/relationships/oleObject" Target="../embeddings/oleObject388.bin"/><Relationship Id="rId31" Type="http://schemas.openxmlformats.org/officeDocument/2006/relationships/oleObject" Target="../embeddings/oleObject394.bin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383.bin"/><Relationship Id="rId14" Type="http://schemas.openxmlformats.org/officeDocument/2006/relationships/image" Target="../media/image217.wmf"/><Relationship Id="rId22" Type="http://schemas.openxmlformats.org/officeDocument/2006/relationships/image" Target="../media/image220.wmf"/><Relationship Id="rId27" Type="http://schemas.openxmlformats.org/officeDocument/2006/relationships/oleObject" Target="../embeddings/oleObject392.bin"/><Relationship Id="rId30" Type="http://schemas.openxmlformats.org/officeDocument/2006/relationships/image" Target="../media/image223.wmf"/><Relationship Id="rId8" Type="http://schemas.openxmlformats.org/officeDocument/2006/relationships/image" Target="../media/image22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3" Type="http://schemas.openxmlformats.org/officeDocument/2006/relationships/oleObject" Target="../embeddings/oleObject397.bin"/><Relationship Id="rId7" Type="http://schemas.openxmlformats.org/officeDocument/2006/relationships/oleObject" Target="../embeddings/oleObject399.bin"/><Relationship Id="rId12" Type="http://schemas.openxmlformats.org/officeDocument/2006/relationships/image" Target="../media/image238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wmf"/><Relationship Id="rId11" Type="http://schemas.openxmlformats.org/officeDocument/2006/relationships/oleObject" Target="../embeddings/oleObject401.bin"/><Relationship Id="rId5" Type="http://schemas.openxmlformats.org/officeDocument/2006/relationships/oleObject" Target="../embeddings/oleObject398.bin"/><Relationship Id="rId10" Type="http://schemas.openxmlformats.org/officeDocument/2006/relationships/image" Target="../media/image237.wmf"/><Relationship Id="rId4" Type="http://schemas.openxmlformats.org/officeDocument/2006/relationships/image" Target="../media/image234.wmf"/><Relationship Id="rId9" Type="http://schemas.openxmlformats.org/officeDocument/2006/relationships/oleObject" Target="../embeddings/oleObject400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13" Type="http://schemas.openxmlformats.org/officeDocument/2006/relationships/oleObject" Target="../embeddings/oleObject407.bin"/><Relationship Id="rId3" Type="http://schemas.openxmlformats.org/officeDocument/2006/relationships/oleObject" Target="../embeddings/oleObject402.bin"/><Relationship Id="rId7" Type="http://schemas.openxmlformats.org/officeDocument/2006/relationships/oleObject" Target="../embeddings/oleObject404.bin"/><Relationship Id="rId12" Type="http://schemas.openxmlformats.org/officeDocument/2006/relationships/image" Target="../media/image24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wmf"/><Relationship Id="rId11" Type="http://schemas.openxmlformats.org/officeDocument/2006/relationships/oleObject" Target="../embeddings/oleObject406.bin"/><Relationship Id="rId5" Type="http://schemas.openxmlformats.org/officeDocument/2006/relationships/oleObject" Target="../embeddings/oleObject403.bin"/><Relationship Id="rId10" Type="http://schemas.openxmlformats.org/officeDocument/2006/relationships/image" Target="../media/image237.wmf"/><Relationship Id="rId4" Type="http://schemas.openxmlformats.org/officeDocument/2006/relationships/image" Target="../media/image239.wmf"/><Relationship Id="rId9" Type="http://schemas.openxmlformats.org/officeDocument/2006/relationships/oleObject" Target="../embeddings/oleObject405.bin"/><Relationship Id="rId14" Type="http://schemas.openxmlformats.org/officeDocument/2006/relationships/image" Target="../media/image24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13" Type="http://schemas.openxmlformats.org/officeDocument/2006/relationships/oleObject" Target="../embeddings/oleObject413.bin"/><Relationship Id="rId3" Type="http://schemas.openxmlformats.org/officeDocument/2006/relationships/oleObject" Target="../embeddings/oleObject408.bin"/><Relationship Id="rId7" Type="http://schemas.openxmlformats.org/officeDocument/2006/relationships/oleObject" Target="../embeddings/oleObject410.bin"/><Relationship Id="rId12" Type="http://schemas.openxmlformats.org/officeDocument/2006/relationships/image" Target="../media/image188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412.bin"/><Relationship Id="rId5" Type="http://schemas.openxmlformats.org/officeDocument/2006/relationships/oleObject" Target="../embeddings/oleObject409.bin"/><Relationship Id="rId10" Type="http://schemas.openxmlformats.org/officeDocument/2006/relationships/image" Target="../media/image187.wmf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41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4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30.bin"/><Relationship Id="rId18" Type="http://schemas.openxmlformats.org/officeDocument/2006/relationships/oleObject" Target="../embeddings/oleObject33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12.wmf"/><Relationship Id="rId17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13.wmf"/><Relationship Id="rId10" Type="http://schemas.openxmlformats.org/officeDocument/2006/relationships/image" Target="../media/image11.wmf"/><Relationship Id="rId19" Type="http://schemas.openxmlformats.org/officeDocument/2006/relationships/image" Target="../media/image19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5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41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wmf"/><Relationship Id="rId20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31.wmf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40.png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62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343505" y="4319741"/>
            <a:ext cx="6513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Power Series Representations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55975" y="831850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ECE 6382 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67767" y="5894871"/>
            <a:ext cx="4544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Notes are from D. R. Wilton, Dept. of ECE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3CD07-94C7-46BF-B4F2-9A4B3859B21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72268" y="2440930"/>
            <a:ext cx="2666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David R. Jackson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765103" y="1859905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Fall 2023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215090" y="3576054"/>
            <a:ext cx="6513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</a:rPr>
              <a:t>Notes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D5A993-7BBD-FA4C-6422-2F970D1EB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802" y="454205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580927"/>
              </p:ext>
            </p:extLst>
          </p:nvPr>
        </p:nvGraphicFramePr>
        <p:xfrm>
          <a:off x="819150" y="635000"/>
          <a:ext cx="77343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72200" imgH="1143000" progId="Equation.DSMT4">
                  <p:embed/>
                </p:oleObj>
              </mc:Choice>
              <mc:Fallback>
                <p:oleObj name="Equation" r:id="rId3" imgW="6172200" imgH="1143000" progId="Equation.DSMT4">
                  <p:embed/>
                  <p:pic>
                    <p:nvPicPr>
                      <p:cNvPr id="0" name="Picture 5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635000"/>
                        <a:ext cx="77343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34002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Uniform Convergence (cont.)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57675" y="5185533"/>
            <a:ext cx="2242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Non-uniform convergence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011098" y="5198407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Uniform convergence</a:t>
            </a:r>
          </a:p>
        </p:txBody>
      </p:sp>
      <p:graphicFrame>
        <p:nvGraphicFramePr>
          <p:cNvPr id="67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648476"/>
              </p:ext>
            </p:extLst>
          </p:nvPr>
        </p:nvGraphicFramePr>
        <p:xfrm>
          <a:off x="2915182" y="2225110"/>
          <a:ext cx="2779345" cy="64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800" imgH="393700" progId="Equation.DSMT4">
                  <p:embed/>
                </p:oleObj>
              </mc:Choice>
              <mc:Fallback>
                <p:oleObj name="Equation" r:id="rId5" imgW="1701800" imgH="393700" progId="Equation.DSMT4">
                  <p:embed/>
                  <p:pic>
                    <p:nvPicPr>
                      <p:cNvPr id="0" name="Picture 5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182" y="2225110"/>
                        <a:ext cx="2779345" cy="64407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890660" y="2317357"/>
            <a:ext cx="306977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The series converges slower and slower as |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>
                <a:latin typeface="+mn-lt"/>
              </a:rPr>
              <a:t>| approaches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>
                <a:latin typeface="+mn-lt"/>
              </a:rPr>
              <a:t>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301206" y="3080245"/>
            <a:ext cx="1980976" cy="1957429"/>
            <a:chOff x="2301206" y="3080245"/>
            <a:chExt cx="1980976" cy="1957429"/>
          </a:xfrm>
        </p:grpSpPr>
        <p:graphicFrame>
          <p:nvGraphicFramePr>
            <p:cNvPr id="57" name="Object 26"/>
            <p:cNvGraphicFramePr>
              <a:graphicFrameLocks noChangeAspect="1"/>
            </p:cNvGraphicFramePr>
            <p:nvPr/>
          </p:nvGraphicFramePr>
          <p:xfrm>
            <a:off x="4067554" y="4210967"/>
            <a:ext cx="214628" cy="234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5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554" y="4210967"/>
                          <a:ext cx="214628" cy="234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27"/>
            <p:cNvGraphicFramePr>
              <a:graphicFrameLocks noChangeAspect="1"/>
            </p:cNvGraphicFramePr>
            <p:nvPr/>
          </p:nvGraphicFramePr>
          <p:xfrm>
            <a:off x="2915182" y="3080245"/>
            <a:ext cx="221293" cy="258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5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182" y="3080245"/>
                          <a:ext cx="221293" cy="2586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Oval 28"/>
            <p:cNvSpPr>
              <a:spLocks noChangeArrowheads="1"/>
            </p:cNvSpPr>
            <p:nvPr/>
          </p:nvSpPr>
          <p:spPr bwMode="auto">
            <a:xfrm>
              <a:off x="2475841" y="3786946"/>
              <a:ext cx="1086471" cy="1088053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2"/>
            <p:cNvSpPr>
              <a:spLocks noChangeShapeType="1"/>
            </p:cNvSpPr>
            <p:nvPr/>
          </p:nvSpPr>
          <p:spPr bwMode="auto">
            <a:xfrm flipV="1">
              <a:off x="3576976" y="4232301"/>
              <a:ext cx="0" cy="1840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6"/>
            <p:cNvSpPr>
              <a:spLocks noChangeShapeType="1"/>
            </p:cNvSpPr>
            <p:nvPr/>
          </p:nvSpPr>
          <p:spPr bwMode="auto">
            <a:xfrm flipV="1">
              <a:off x="3073201" y="3911699"/>
              <a:ext cx="255954" cy="4000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" name="Object 38"/>
            <p:cNvGraphicFramePr>
              <a:graphicFrameLocks noChangeAspect="1"/>
            </p:cNvGraphicFramePr>
            <p:nvPr/>
          </p:nvGraphicFramePr>
          <p:xfrm>
            <a:off x="3537237" y="3474700"/>
            <a:ext cx="447622" cy="32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55292" imgH="253780" progId="Equation.DSMT4">
                    <p:embed/>
                  </p:oleObj>
                </mc:Choice>
                <mc:Fallback>
                  <p:oleObj name="Equation" r:id="rId11" imgW="355292" imgH="253780" progId="Equation.DSMT4">
                    <p:embed/>
                    <p:pic>
                      <p:nvPicPr>
                        <p:cNvPr id="0" name="Picture 5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7237" y="3474700"/>
                          <a:ext cx="447622" cy="322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2301206" y="4321639"/>
              <a:ext cx="1651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 flipH="1" flipV="1">
              <a:off x="3030408" y="3396260"/>
              <a:ext cx="3999" cy="1641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7603" name="Object 78"/>
            <p:cNvGraphicFramePr>
              <a:graphicFrameLocks noChangeAspect="1"/>
            </p:cNvGraphicFramePr>
            <p:nvPr/>
          </p:nvGraphicFramePr>
          <p:xfrm>
            <a:off x="3240088" y="4067175"/>
            <a:ext cx="1270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01468" imgH="164885" progId="Equation.DSMT4">
                    <p:embed/>
                  </p:oleObj>
                </mc:Choice>
                <mc:Fallback>
                  <p:oleObj name="Equation" r:id="rId13" imgW="101468" imgH="164885" progId="Equation.DSMT4">
                    <p:embed/>
                    <p:pic>
                      <p:nvPicPr>
                        <p:cNvPr id="0" name="Picture 5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088" y="4067175"/>
                          <a:ext cx="1270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4" name="Object 78"/>
            <p:cNvGraphicFramePr>
              <a:graphicFrameLocks noChangeAspect="1"/>
            </p:cNvGraphicFramePr>
            <p:nvPr/>
          </p:nvGraphicFramePr>
          <p:xfrm>
            <a:off x="3640138" y="4410075"/>
            <a:ext cx="1270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01468" imgH="164885" progId="Equation.DSMT4">
                    <p:embed/>
                  </p:oleObj>
                </mc:Choice>
                <mc:Fallback>
                  <p:oleObj name="Equation" r:id="rId15" imgW="101468" imgH="164885" progId="Equation.DSMT4">
                    <p:embed/>
                    <p:pic>
                      <p:nvPicPr>
                        <p:cNvPr id="0" name="Picture 5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0138" y="4410075"/>
                          <a:ext cx="1270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Group 49"/>
          <p:cNvGrpSpPr/>
          <p:nvPr/>
        </p:nvGrpSpPr>
        <p:grpSpPr>
          <a:xfrm>
            <a:off x="5161513" y="3110730"/>
            <a:ext cx="2020422" cy="1957419"/>
            <a:chOff x="5161513" y="3110730"/>
            <a:chExt cx="2020422" cy="1957419"/>
          </a:xfrm>
        </p:grpSpPr>
        <p:graphicFrame>
          <p:nvGraphicFramePr>
            <p:cNvPr id="43" name="Object 26"/>
            <p:cNvGraphicFramePr>
              <a:graphicFrameLocks noChangeAspect="1"/>
            </p:cNvGraphicFramePr>
            <p:nvPr/>
          </p:nvGraphicFramePr>
          <p:xfrm>
            <a:off x="6927791" y="4241230"/>
            <a:ext cx="214154" cy="234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5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791" y="4241230"/>
                          <a:ext cx="214154" cy="2341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7"/>
            <p:cNvGraphicFramePr>
              <a:graphicFrameLocks noChangeAspect="1"/>
            </p:cNvGraphicFramePr>
            <p:nvPr/>
          </p:nvGraphicFramePr>
          <p:xfrm>
            <a:off x="5804698" y="3110730"/>
            <a:ext cx="220717" cy="258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39579" imgH="164957" progId="Equation.DSMT4">
                    <p:embed/>
                  </p:oleObj>
                </mc:Choice>
                <mc:Fallback>
                  <p:oleObj name="Equation" r:id="rId17" imgW="139579" imgH="164957" progId="Equation.DSMT4">
                    <p:embed/>
                    <p:pic>
                      <p:nvPicPr>
                        <p:cNvPr id="0" name="Picture 5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4698" y="3110730"/>
                          <a:ext cx="220717" cy="258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Oval 28"/>
            <p:cNvSpPr>
              <a:spLocks noChangeArrowheads="1"/>
            </p:cNvSpPr>
            <p:nvPr/>
          </p:nvSpPr>
          <p:spPr bwMode="auto">
            <a:xfrm>
              <a:off x="5336148" y="3817422"/>
              <a:ext cx="1086471" cy="108805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 flipV="1">
              <a:off x="6437283" y="4262777"/>
              <a:ext cx="0" cy="1840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35" descr="50%"/>
            <p:cNvSpPr>
              <a:spLocks noChangeArrowheads="1"/>
            </p:cNvSpPr>
            <p:nvPr/>
          </p:nvSpPr>
          <p:spPr bwMode="auto">
            <a:xfrm>
              <a:off x="5435682" y="3940627"/>
              <a:ext cx="871919" cy="873302"/>
            </a:xfrm>
            <a:prstGeom prst="ellipse">
              <a:avLst/>
            </a:prstGeom>
            <a:solidFill>
              <a:srgbClr val="FFCCFF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 flipV="1">
              <a:off x="5895007" y="4027713"/>
              <a:ext cx="179222" cy="324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3" name="Object 38"/>
            <p:cNvGraphicFramePr>
              <a:graphicFrameLocks noChangeAspect="1"/>
            </p:cNvGraphicFramePr>
            <p:nvPr/>
          </p:nvGraphicFramePr>
          <p:xfrm>
            <a:off x="6403372" y="3544950"/>
            <a:ext cx="778563" cy="324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609336" imgH="253890" progId="Equation.DSMT4">
                    <p:embed/>
                  </p:oleObj>
                </mc:Choice>
                <mc:Fallback>
                  <p:oleObj name="Equation" r:id="rId18" imgW="609336" imgH="253890" progId="Equation.DSMT4">
                    <p:embed/>
                    <p:pic>
                      <p:nvPicPr>
                        <p:cNvPr id="0" name="Picture 5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3372" y="3544950"/>
                          <a:ext cx="778563" cy="3244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H="1" flipV="1">
              <a:off x="5890660" y="3426590"/>
              <a:ext cx="4053" cy="16415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5161513" y="4352114"/>
              <a:ext cx="1651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6025384" y="4055131"/>
              <a:ext cx="2572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Times New Roman" pitchFamily="18" charset="0"/>
                </a:rPr>
                <a:t>R</a:t>
              </a:r>
              <a:endParaRPr lang="en-US" sz="1600" i="1" dirty="0"/>
            </a:p>
          </p:txBody>
        </p:sp>
        <p:graphicFrame>
          <p:nvGraphicFramePr>
            <p:cNvPr id="67605" name="Object 78"/>
            <p:cNvGraphicFramePr>
              <a:graphicFrameLocks noChangeAspect="1"/>
            </p:cNvGraphicFramePr>
            <p:nvPr/>
          </p:nvGraphicFramePr>
          <p:xfrm>
            <a:off x="6497638" y="4419600"/>
            <a:ext cx="1270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01468" imgH="164885" progId="Equation.DSMT4">
                    <p:embed/>
                  </p:oleObj>
                </mc:Choice>
                <mc:Fallback>
                  <p:oleObj name="Equation" r:id="rId20" imgW="101468" imgH="164885" progId="Equation.DSMT4">
                    <p:embed/>
                    <p:pic>
                      <p:nvPicPr>
                        <p:cNvPr id="0" name="Picture 5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7638" y="4419600"/>
                          <a:ext cx="1270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A57799-A5F2-0108-EA72-183815624F9B}"/>
              </a:ext>
            </a:extLst>
          </p:cNvPr>
          <p:cNvSpPr txBox="1"/>
          <p:nvPr/>
        </p:nvSpPr>
        <p:spPr>
          <a:xfrm>
            <a:off x="1407510" y="5666706"/>
            <a:ext cx="6025384" cy="95410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Key Point: </a:t>
            </a:r>
          </a:p>
          <a:p>
            <a:pPr algn="ctr"/>
            <a:r>
              <a:rPr lang="en-US" sz="1400" dirty="0"/>
              <a:t>Term-by-term integration of a series (switching the order of summation and integration) is allowed over any region where</a:t>
            </a:r>
          </a:p>
          <a:p>
            <a:pPr algn="ctr"/>
            <a:r>
              <a:rPr lang="en-US" sz="1400" dirty="0"/>
              <a:t>it is </a:t>
            </a:r>
            <a:r>
              <a:rPr lang="en-US" sz="1400" u="sng" dirty="0"/>
              <a:t>uniformly convergent</a:t>
            </a:r>
            <a:r>
              <a:rPr lang="en-US" sz="1400" dirty="0"/>
              <a:t>. We use this property extensively later!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34002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Uniform Convergence (cont.)</a:t>
            </a: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739775" y="1270000"/>
            <a:ext cx="1201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41615" y="1636486"/>
          <a:ext cx="70739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22900" imgH="1333500" progId="Equation.DSMT4">
                  <p:embed/>
                </p:oleObj>
              </mc:Choice>
              <mc:Fallback>
                <p:oleObj name="Equation" r:id="rId3" imgW="5422900" imgH="13335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615" y="1636486"/>
                        <a:ext cx="7073900" cy="173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8439"/>
              </p:ext>
            </p:extLst>
          </p:nvPr>
        </p:nvGraphicFramePr>
        <p:xfrm>
          <a:off x="2553588" y="707625"/>
          <a:ext cx="39195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98700" imgH="393700" progId="Equation.DSMT4">
                  <p:embed/>
                </p:oleObj>
              </mc:Choice>
              <mc:Fallback>
                <p:oleObj name="Equation" r:id="rId5" imgW="2298700" imgH="3937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588" y="707625"/>
                        <a:ext cx="3919538" cy="6715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7010" y="4765987"/>
            <a:ext cx="3888607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closer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/>
              <a:t> gets to the boundary of the circle, the more terms we need to get the same level of accuracy (</a:t>
            </a:r>
            <a:r>
              <a:rPr lang="en-US" sz="1400" u="sng" dirty="0"/>
              <a:t>non-uniform</a:t>
            </a:r>
            <a:r>
              <a:rPr lang="en-US" sz="1400" dirty="0"/>
              <a:t> convergence).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0156" y="3396343"/>
            <a:ext cx="2149434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 </a:t>
            </a:r>
          </a:p>
          <a:p>
            <a:pPr algn="ctr"/>
            <a:r>
              <a:rPr lang="en-US" sz="1400" dirty="0"/>
              <a:t>A relative error of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400" i="1" baseline="30000" dirty="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1400" dirty="0"/>
              <a:t> means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/>
              <a:t> significant figures of accuracy.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5890" y="844593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C00FF"/>
                </a:solidFill>
              </a:rPr>
              <a:t>Example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D8B02E-54E6-D01F-760B-E71961AA4073}"/>
              </a:ext>
            </a:extLst>
          </p:cNvPr>
          <p:cNvGrpSpPr/>
          <p:nvPr/>
        </p:nvGrpSpPr>
        <p:grpSpPr>
          <a:xfrm>
            <a:off x="370197" y="3844032"/>
            <a:ext cx="4303498" cy="2679700"/>
            <a:chOff x="370197" y="3844032"/>
            <a:chExt cx="4303498" cy="2679700"/>
          </a:xfrm>
        </p:grpSpPr>
        <p:graphicFrame>
          <p:nvGraphicFramePr>
            <p:cNvPr id="512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9798520"/>
                </p:ext>
              </p:extLst>
            </p:nvPr>
          </p:nvGraphicFramePr>
          <p:xfrm>
            <a:off x="433482" y="3844032"/>
            <a:ext cx="4240213" cy="267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7" imgW="5172840" imgH="3225960" progId="">
                    <p:embed/>
                  </p:oleObj>
                </mc:Choice>
                <mc:Fallback>
                  <p:oleObj name="Chart" r:id="rId7" imgW="5172840" imgH="3225960" progId="">
                    <p:embed/>
                    <p:pic>
                      <p:nvPicPr>
                        <p:cNvPr id="0" name="Picture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482" y="3844032"/>
                          <a:ext cx="4240213" cy="2679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18C11C-17BF-8D97-432A-61C7177485AB}"/>
                </a:ext>
              </a:extLst>
            </p:cNvPr>
            <p:cNvSpPr txBox="1"/>
            <p:nvPr/>
          </p:nvSpPr>
          <p:spPr>
            <a:xfrm>
              <a:off x="836368" y="3932687"/>
              <a:ext cx="34013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Number of terms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200" dirty="0"/>
                <a:t> needed in series vs. |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sz="1200" dirty="0"/>
                <a:t>|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AE8437-FFE4-5E7A-2C35-DDCDD5EA0695}"/>
                </a:ext>
              </a:extLst>
            </p:cNvPr>
            <p:cNvSpPr txBox="1"/>
            <p:nvPr/>
          </p:nvSpPr>
          <p:spPr>
            <a:xfrm>
              <a:off x="2132103" y="6099310"/>
              <a:ext cx="4049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|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sz="1200" dirty="0"/>
                <a:t>|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C7A3BA-32DB-A879-DFE9-3ED70F8BE1A4}"/>
                </a:ext>
              </a:extLst>
            </p:cNvPr>
            <p:cNvSpPr/>
            <p:nvPr/>
          </p:nvSpPr>
          <p:spPr bwMode="auto">
            <a:xfrm>
              <a:off x="589928" y="4936713"/>
              <a:ext cx="135099" cy="3972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12D23C-4AC1-6378-2E6E-362390907B43}"/>
                </a:ext>
              </a:extLst>
            </p:cNvPr>
            <p:cNvSpPr txBox="1"/>
            <p:nvPr/>
          </p:nvSpPr>
          <p:spPr>
            <a:xfrm>
              <a:off x="370197" y="5015998"/>
              <a:ext cx="486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12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739775" y="1270000"/>
            <a:ext cx="1201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34002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Uniform Convergence (cont.)</a:t>
            </a:r>
          </a:p>
        </p:txBody>
      </p:sp>
      <p:graphicFrame>
        <p:nvGraphicFramePr>
          <p:cNvPr id="6183" name="Object 4"/>
          <p:cNvGraphicFramePr>
            <a:graphicFrameLocks noChangeAspect="1"/>
          </p:cNvGraphicFramePr>
          <p:nvPr/>
        </p:nvGraphicFramePr>
        <p:xfrm>
          <a:off x="2051504" y="1533753"/>
          <a:ext cx="4194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13100" imgH="431800" progId="Equation.DSMT4">
                  <p:embed/>
                </p:oleObj>
              </mc:Choice>
              <mc:Fallback>
                <p:oleObj name="Equation" r:id="rId3" imgW="3213100" imgH="431800" progId="Equation.DSMT4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504" y="1533753"/>
                        <a:ext cx="419417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8"/>
          <p:cNvGraphicFramePr>
            <a:graphicFrameLocks noChangeAspect="1"/>
          </p:cNvGraphicFramePr>
          <p:nvPr/>
        </p:nvGraphicFramePr>
        <p:xfrm>
          <a:off x="3008237" y="836010"/>
          <a:ext cx="2282220" cy="43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227" imgH="253890" progId="Equation.DSMT4">
                  <p:embed/>
                </p:oleObj>
              </mc:Choice>
              <mc:Fallback>
                <p:oleObj name="Equation" r:id="rId5" imgW="1320227" imgH="253890" progId="Equation.DSMT4">
                  <p:embed/>
                  <p:pic>
                    <p:nvPicPr>
                      <p:cNvPr id="0" name="Picture 5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237" y="836010"/>
                        <a:ext cx="2282220" cy="437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064938" y="2504637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For example:</a:t>
            </a:r>
          </a:p>
        </p:txBody>
      </p:sp>
      <p:graphicFrame>
        <p:nvGraphicFramePr>
          <p:cNvPr id="6186" name="Object 4"/>
          <p:cNvGraphicFramePr>
            <a:graphicFrameLocks noChangeAspect="1"/>
          </p:cNvGraphicFramePr>
          <p:nvPr/>
        </p:nvGraphicFramePr>
        <p:xfrm>
          <a:off x="6354821" y="3059170"/>
          <a:ext cx="2153903" cy="76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22400" imgH="508000" progId="Equation.DSMT4">
                  <p:embed/>
                </p:oleObj>
              </mc:Choice>
              <mc:Fallback>
                <p:oleObj name="Equation" r:id="rId7" imgW="1422400" imgH="508000" progId="Equation.DSMT4">
                  <p:embed/>
                  <p:pic>
                    <p:nvPicPr>
                      <p:cNvPr id="0" name="Picture 5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821" y="3059170"/>
                        <a:ext cx="2153903" cy="767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83179" y="5836699"/>
            <a:ext cx="6094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n-lt"/>
                <a:cs typeface="Times New Roman" pitchFamily="18" charset="0"/>
              </a:rPr>
              <a:t>Using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350</a:t>
            </a:r>
            <a:r>
              <a:rPr lang="en-US" sz="1400" dirty="0"/>
              <a:t> will give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400" dirty="0"/>
              <a:t> significant figures </a:t>
            </a:r>
            <a:r>
              <a:rPr lang="en-US" sz="1400" u="sng" dirty="0"/>
              <a:t>everywhere</a:t>
            </a:r>
            <a:r>
              <a:rPr lang="en-US" sz="1400" dirty="0"/>
              <a:t> inside the region.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580738" y="4291830"/>
            <a:ext cx="2020422" cy="1957419"/>
            <a:chOff x="5161513" y="3110730"/>
            <a:chExt cx="2020422" cy="1957419"/>
          </a:xfrm>
        </p:grpSpPr>
        <p:graphicFrame>
          <p:nvGraphicFramePr>
            <p:cNvPr id="45" name="Object 26"/>
            <p:cNvGraphicFramePr>
              <a:graphicFrameLocks noChangeAspect="1"/>
            </p:cNvGraphicFramePr>
            <p:nvPr/>
          </p:nvGraphicFramePr>
          <p:xfrm>
            <a:off x="6927791" y="4241230"/>
            <a:ext cx="214154" cy="234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5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791" y="4241230"/>
                          <a:ext cx="214154" cy="2341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27"/>
            <p:cNvGraphicFramePr>
              <a:graphicFrameLocks noChangeAspect="1"/>
            </p:cNvGraphicFramePr>
            <p:nvPr/>
          </p:nvGraphicFramePr>
          <p:xfrm>
            <a:off x="5804698" y="3110730"/>
            <a:ext cx="220717" cy="258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579" imgH="164957" progId="Equation.DSMT4">
                    <p:embed/>
                  </p:oleObj>
                </mc:Choice>
                <mc:Fallback>
                  <p:oleObj name="Equation" r:id="rId11" imgW="139579" imgH="164957" progId="Equation.DSMT4">
                    <p:embed/>
                    <p:pic>
                      <p:nvPicPr>
                        <p:cNvPr id="0" name="Picture 5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4698" y="3110730"/>
                          <a:ext cx="220717" cy="258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5336148" y="3817422"/>
              <a:ext cx="1086471" cy="108805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2"/>
            <p:cNvSpPr>
              <a:spLocks noChangeShapeType="1"/>
            </p:cNvSpPr>
            <p:nvPr/>
          </p:nvSpPr>
          <p:spPr bwMode="auto">
            <a:xfrm flipV="1">
              <a:off x="6437283" y="4262777"/>
              <a:ext cx="0" cy="1840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35" descr="50%"/>
            <p:cNvSpPr>
              <a:spLocks noChangeArrowheads="1"/>
            </p:cNvSpPr>
            <p:nvPr/>
          </p:nvSpPr>
          <p:spPr bwMode="auto">
            <a:xfrm>
              <a:off x="5435682" y="3940627"/>
              <a:ext cx="871919" cy="873302"/>
            </a:xfrm>
            <a:prstGeom prst="ellipse">
              <a:avLst/>
            </a:prstGeom>
            <a:solidFill>
              <a:srgbClr val="FFCCFF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" name="Line 36"/>
            <p:cNvSpPr>
              <a:spLocks noChangeShapeType="1"/>
            </p:cNvSpPr>
            <p:nvPr/>
          </p:nvSpPr>
          <p:spPr bwMode="auto">
            <a:xfrm flipV="1">
              <a:off x="5895007" y="4027713"/>
              <a:ext cx="179222" cy="324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6" name="Object 38"/>
            <p:cNvGraphicFramePr>
              <a:graphicFrameLocks noChangeAspect="1"/>
            </p:cNvGraphicFramePr>
            <p:nvPr/>
          </p:nvGraphicFramePr>
          <p:xfrm>
            <a:off x="6403372" y="3544950"/>
            <a:ext cx="778563" cy="324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09336" imgH="253890" progId="Equation.DSMT4">
                    <p:embed/>
                  </p:oleObj>
                </mc:Choice>
                <mc:Fallback>
                  <p:oleObj name="Equation" r:id="rId13" imgW="609336" imgH="253890" progId="Equation.DSMT4">
                    <p:embed/>
                    <p:pic>
                      <p:nvPicPr>
                        <p:cNvPr id="0" name="Picture 5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3372" y="3544950"/>
                          <a:ext cx="778563" cy="3244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Line 25"/>
            <p:cNvSpPr>
              <a:spLocks noChangeShapeType="1"/>
            </p:cNvSpPr>
            <p:nvPr/>
          </p:nvSpPr>
          <p:spPr bwMode="auto">
            <a:xfrm flipH="1" flipV="1">
              <a:off x="5890660" y="3426590"/>
              <a:ext cx="4053" cy="16415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>
              <a:off x="5161513" y="4352114"/>
              <a:ext cx="1651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 Box 29"/>
            <p:cNvSpPr txBox="1">
              <a:spLocks noChangeArrowheads="1"/>
            </p:cNvSpPr>
            <p:nvPr/>
          </p:nvSpPr>
          <p:spPr bwMode="auto">
            <a:xfrm>
              <a:off x="6025384" y="4055131"/>
              <a:ext cx="2572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Times New Roman" pitchFamily="18" charset="0"/>
                </a:rPr>
                <a:t>R</a:t>
              </a:r>
              <a:endParaRPr lang="en-US" sz="1600" i="1" dirty="0"/>
            </a:p>
          </p:txBody>
        </p:sp>
        <p:graphicFrame>
          <p:nvGraphicFramePr>
            <p:cNvPr id="70" name="Object 78"/>
            <p:cNvGraphicFramePr>
              <a:graphicFrameLocks noChangeAspect="1"/>
            </p:cNvGraphicFramePr>
            <p:nvPr/>
          </p:nvGraphicFramePr>
          <p:xfrm>
            <a:off x="6497638" y="4419600"/>
            <a:ext cx="1270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01468" imgH="164885" progId="Equation.DSMT4">
                    <p:embed/>
                  </p:oleObj>
                </mc:Choice>
                <mc:Fallback>
                  <p:oleObj name="Equation" r:id="rId15" imgW="101468" imgH="164885" progId="Equation.DSMT4">
                    <p:embed/>
                    <p:pic>
                      <p:nvPicPr>
                        <p:cNvPr id="0" name="Picture 5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7638" y="4419600"/>
                          <a:ext cx="1270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758176" y="822821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C00FF"/>
                </a:solidFill>
              </a:rPr>
              <a:t>Example (cont.)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1424" y="6338730"/>
            <a:ext cx="428314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now have </a:t>
            </a:r>
            <a:r>
              <a:rPr lang="en-US" sz="1400" u="sng" dirty="0"/>
              <a:t>uniform</a:t>
            </a:r>
            <a:r>
              <a:rPr lang="en-US" sz="1400" dirty="0"/>
              <a:t> convergence for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0.95</a:t>
            </a:r>
            <a:r>
              <a:rPr lang="en-US" sz="14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AA2311-AEE5-BE41-20D0-672D66F465BC}"/>
              </a:ext>
            </a:extLst>
          </p:cNvPr>
          <p:cNvGrpSpPr/>
          <p:nvPr/>
        </p:nvGrpSpPr>
        <p:grpSpPr>
          <a:xfrm>
            <a:off x="696206" y="2673514"/>
            <a:ext cx="4490487" cy="2770187"/>
            <a:chOff x="696206" y="2673514"/>
            <a:chExt cx="4490487" cy="2770187"/>
          </a:xfrm>
        </p:grpSpPr>
        <p:grpSp>
          <p:nvGrpSpPr>
            <p:cNvPr id="6155" name="Group 42"/>
            <p:cNvGrpSpPr>
              <a:grpSpLocks/>
            </p:cNvGrpSpPr>
            <p:nvPr/>
          </p:nvGrpSpPr>
          <p:grpSpPr bwMode="auto">
            <a:xfrm>
              <a:off x="698830" y="2673514"/>
              <a:ext cx="4487863" cy="2770187"/>
              <a:chOff x="2842" y="2397"/>
              <a:chExt cx="2827" cy="1745"/>
            </a:xfrm>
          </p:grpSpPr>
          <p:graphicFrame>
            <p:nvGraphicFramePr>
              <p:cNvPr id="6151" name="Object 6"/>
              <p:cNvGraphicFramePr>
                <a:graphicFrameLocks noChangeAspect="1"/>
              </p:cNvGraphicFramePr>
              <p:nvPr/>
            </p:nvGraphicFramePr>
            <p:xfrm>
              <a:off x="2842" y="2397"/>
              <a:ext cx="2827" cy="17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hart" r:id="rId17" imgW="4564340" imgH="2811847" progId="">
                      <p:embed/>
                    </p:oleObj>
                  </mc:Choice>
                  <mc:Fallback>
                    <p:oleObj name="Chart" r:id="rId17" imgW="4564340" imgH="2811847" progId="">
                      <p:embed/>
                      <p:pic>
                        <p:nvPicPr>
                          <p:cNvPr id="0" name="Picture 5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2" y="2397"/>
                            <a:ext cx="2827" cy="17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2" name="Object 9"/>
              <p:cNvGraphicFramePr>
                <a:graphicFrameLocks noChangeAspect="1"/>
              </p:cNvGraphicFramePr>
              <p:nvPr/>
            </p:nvGraphicFramePr>
            <p:xfrm>
              <a:off x="4748" y="3770"/>
              <a:ext cx="167" cy="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342603" imgH="177646" progId="Equation.DSMT4">
                      <p:embed/>
                    </p:oleObj>
                  </mc:Choice>
                  <mc:Fallback>
                    <p:oleObj name="Equation" r:id="rId19" imgW="342603" imgH="177646" progId="Equation.DSMT4">
                      <p:embed/>
                      <p:pic>
                        <p:nvPicPr>
                          <p:cNvPr id="0" name="Picture 5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8" y="3770"/>
                            <a:ext cx="167" cy="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7" name="Line 11"/>
              <p:cNvSpPr>
                <a:spLocks noChangeShapeType="1"/>
              </p:cNvSpPr>
              <p:nvPr/>
            </p:nvSpPr>
            <p:spPr bwMode="auto">
              <a:xfrm rot="5400000">
                <a:off x="4038" y="2592"/>
                <a:ext cx="2" cy="161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Line 13"/>
              <p:cNvSpPr>
                <a:spLocks noChangeShapeType="1"/>
              </p:cNvSpPr>
              <p:nvPr/>
            </p:nvSpPr>
            <p:spPr bwMode="auto">
              <a:xfrm rot="-5400000" flipH="1" flipV="1">
                <a:off x="4042" y="2416"/>
                <a:ext cx="0" cy="163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Line 15"/>
              <p:cNvSpPr>
                <a:spLocks noChangeShapeType="1"/>
              </p:cNvSpPr>
              <p:nvPr/>
            </p:nvSpPr>
            <p:spPr bwMode="auto">
              <a:xfrm rot="5400000" flipH="1">
                <a:off x="4057" y="2219"/>
                <a:ext cx="0" cy="1655"/>
              </a:xfrm>
              <a:prstGeom prst="line">
                <a:avLst/>
              </a:prstGeom>
              <a:noFill/>
              <a:ln w="190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Line 16"/>
              <p:cNvSpPr>
                <a:spLocks noChangeShapeType="1"/>
              </p:cNvSpPr>
              <p:nvPr/>
            </p:nvSpPr>
            <p:spPr bwMode="auto">
              <a:xfrm flipH="1" flipV="1">
                <a:off x="4893" y="2878"/>
                <a:ext cx="0" cy="861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Line 17"/>
              <p:cNvSpPr>
                <a:spLocks noChangeShapeType="1"/>
              </p:cNvSpPr>
              <p:nvPr/>
            </p:nvSpPr>
            <p:spPr bwMode="auto">
              <a:xfrm rot="5400000" flipH="1">
                <a:off x="4062" y="2039"/>
                <a:ext cx="2" cy="1676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Text Box 18"/>
              <p:cNvSpPr txBox="1">
                <a:spLocks noChangeArrowheads="1"/>
              </p:cNvSpPr>
              <p:nvPr/>
            </p:nvSpPr>
            <p:spPr bwMode="auto">
              <a:xfrm>
                <a:off x="3227" y="2706"/>
                <a:ext cx="31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 dirty="0">
                    <a:solidFill>
                      <a:srgbClr val="800080"/>
                    </a:solidFill>
                    <a:latin typeface="Times New Roman" pitchFamily="18" charset="0"/>
                  </a:rPr>
                  <a:t>N</a:t>
                </a:r>
                <a:r>
                  <a:rPr lang="en-US" sz="1400" baseline="-25000" dirty="0">
                    <a:solidFill>
                      <a:srgbClr val="800080"/>
                    </a:solidFill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6173" name="Text Box 19"/>
              <p:cNvSpPr txBox="1">
                <a:spLocks noChangeArrowheads="1"/>
              </p:cNvSpPr>
              <p:nvPr/>
            </p:nvSpPr>
            <p:spPr bwMode="auto">
              <a:xfrm>
                <a:off x="3238" y="2867"/>
                <a:ext cx="2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>
                    <a:solidFill>
                      <a:srgbClr val="00FFFF"/>
                    </a:solidFill>
                    <a:latin typeface="Times New Roman" pitchFamily="18" charset="0"/>
                  </a:rPr>
                  <a:t>N</a:t>
                </a:r>
                <a:r>
                  <a:rPr lang="en-US" sz="1400" baseline="-25000">
                    <a:solidFill>
                      <a:srgbClr val="00FFFF"/>
                    </a:solidFill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6174" name="Text Box 20"/>
              <p:cNvSpPr txBox="1">
                <a:spLocks noChangeArrowheads="1"/>
              </p:cNvSpPr>
              <p:nvPr/>
            </p:nvSpPr>
            <p:spPr bwMode="auto">
              <a:xfrm>
                <a:off x="3232" y="3060"/>
                <a:ext cx="2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>
                    <a:solidFill>
                      <a:srgbClr val="FFFF00"/>
                    </a:solidFill>
                    <a:latin typeface="Times New Roman" pitchFamily="18" charset="0"/>
                  </a:rPr>
                  <a:t>N</a:t>
                </a:r>
                <a:r>
                  <a:rPr lang="en-US" sz="1400" baseline="-25000">
                    <a:solidFill>
                      <a:srgbClr val="FFFF00"/>
                    </a:solidFill>
                    <a:latin typeface="Times New Roman" pitchFamily="18" charset="0"/>
                  </a:rPr>
                  <a:t>6</a:t>
                </a:r>
              </a:p>
            </p:txBody>
          </p:sp>
          <p:sp>
            <p:nvSpPr>
              <p:cNvPr id="6175" name="Text Box 21"/>
              <p:cNvSpPr txBox="1">
                <a:spLocks noChangeArrowheads="1"/>
              </p:cNvSpPr>
              <p:nvPr/>
            </p:nvSpPr>
            <p:spPr bwMode="auto">
              <a:xfrm>
                <a:off x="3229" y="3223"/>
                <a:ext cx="2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 dirty="0">
                    <a:solidFill>
                      <a:srgbClr val="FF00FF"/>
                    </a:solidFill>
                    <a:latin typeface="Times New Roman" pitchFamily="18" charset="0"/>
                  </a:rPr>
                  <a:t>N</a:t>
                </a:r>
                <a:r>
                  <a:rPr lang="en-US" sz="1400" baseline="-25000" dirty="0">
                    <a:solidFill>
                      <a:srgbClr val="FF00FF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6176" name="Text Box 22"/>
              <p:cNvSpPr txBox="1">
                <a:spLocks noChangeArrowheads="1"/>
              </p:cNvSpPr>
              <p:nvPr/>
            </p:nvSpPr>
            <p:spPr bwMode="auto">
              <a:xfrm>
                <a:off x="3233" y="3380"/>
                <a:ext cx="2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>
                    <a:solidFill>
                      <a:srgbClr val="000099"/>
                    </a:solidFill>
                    <a:latin typeface="Times New Roman" pitchFamily="18" charset="0"/>
                  </a:rPr>
                  <a:t>N</a:t>
                </a:r>
                <a:r>
                  <a:rPr lang="en-US" sz="1400" baseline="-25000">
                    <a:solidFill>
                      <a:srgbClr val="000099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6177" name="Line 14"/>
              <p:cNvSpPr>
                <a:spLocks noChangeShapeType="1"/>
              </p:cNvSpPr>
              <p:nvPr/>
            </p:nvSpPr>
            <p:spPr bwMode="auto">
              <a:xfrm flipH="1" flipV="1">
                <a:off x="4887" y="3047"/>
                <a:ext cx="0" cy="697"/>
              </a:xfrm>
              <a:prstGeom prst="line">
                <a:avLst/>
              </a:prstGeom>
              <a:noFill/>
              <a:ln w="190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Line 12"/>
              <p:cNvSpPr>
                <a:spLocks noChangeShapeType="1"/>
              </p:cNvSpPr>
              <p:nvPr/>
            </p:nvSpPr>
            <p:spPr bwMode="auto">
              <a:xfrm flipH="1" flipV="1">
                <a:off x="4874" y="3226"/>
                <a:ext cx="2" cy="51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Line 10"/>
              <p:cNvSpPr>
                <a:spLocks noChangeShapeType="1"/>
              </p:cNvSpPr>
              <p:nvPr/>
            </p:nvSpPr>
            <p:spPr bwMode="auto">
              <a:xfrm flipH="1" flipV="1">
                <a:off x="4859" y="3383"/>
                <a:ext cx="2" cy="36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Line 7"/>
              <p:cNvSpPr>
                <a:spLocks noChangeShapeType="1"/>
              </p:cNvSpPr>
              <p:nvPr/>
            </p:nvSpPr>
            <p:spPr bwMode="auto">
              <a:xfrm flipV="1">
                <a:off x="4846" y="3567"/>
                <a:ext cx="0" cy="183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Line 8"/>
              <p:cNvSpPr>
                <a:spLocks noChangeShapeType="1"/>
              </p:cNvSpPr>
              <p:nvPr/>
            </p:nvSpPr>
            <p:spPr bwMode="auto">
              <a:xfrm rot="16200000" flipV="1">
                <a:off x="4038" y="2749"/>
                <a:ext cx="0" cy="163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B2753DE-F142-FE7A-6474-BA631800DA06}"/>
                </a:ext>
              </a:extLst>
            </p:cNvPr>
            <p:cNvSpPr txBox="1"/>
            <p:nvPr/>
          </p:nvSpPr>
          <p:spPr>
            <a:xfrm>
              <a:off x="1179710" y="2806045"/>
              <a:ext cx="34013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Number of terms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200" dirty="0"/>
                <a:t> needed in series vs. |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sz="1200" dirty="0"/>
                <a:t>|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951BDA-ADB5-49D4-02E7-6E7A9FBDB3D8}"/>
                </a:ext>
              </a:extLst>
            </p:cNvPr>
            <p:cNvSpPr txBox="1"/>
            <p:nvPr/>
          </p:nvSpPr>
          <p:spPr>
            <a:xfrm>
              <a:off x="2460535" y="5015528"/>
              <a:ext cx="4049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|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sz="1200" dirty="0"/>
                <a:t>|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6F0A66-DDCB-71C7-E216-99FE7A5D4457}"/>
                </a:ext>
              </a:extLst>
            </p:cNvPr>
            <p:cNvSpPr/>
            <p:nvPr/>
          </p:nvSpPr>
          <p:spPr bwMode="auto">
            <a:xfrm>
              <a:off x="862781" y="3841562"/>
              <a:ext cx="154858" cy="3047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6B330E-A877-F0D4-AEFE-79B28967C95F}"/>
                </a:ext>
              </a:extLst>
            </p:cNvPr>
            <p:cNvSpPr txBox="1"/>
            <p:nvPr/>
          </p:nvSpPr>
          <p:spPr>
            <a:xfrm>
              <a:off x="696206" y="3803840"/>
              <a:ext cx="328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12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739775" y="1270000"/>
            <a:ext cx="1201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34002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Uniform Convergence (cont.)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8176" y="822821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C00FF"/>
                </a:solidFill>
              </a:rPr>
              <a:t>Example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8D12B5-4E3D-7E39-791F-6E4DE3EA1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488475"/>
              </p:ext>
            </p:extLst>
          </p:nvPr>
        </p:nvGraphicFramePr>
        <p:xfrm>
          <a:off x="2590799" y="1130299"/>
          <a:ext cx="175831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507960" progId="Equation.DSMT4">
                  <p:embed/>
                </p:oleObj>
              </mc:Choice>
              <mc:Fallback>
                <p:oleObj name="Equation" r:id="rId3" imgW="1320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799" y="1130299"/>
                        <a:ext cx="1758315" cy="6762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61B04E4-1F16-465D-B28E-208EB715D0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783127"/>
              </p:ext>
            </p:extLst>
          </p:nvPr>
        </p:nvGraphicFramePr>
        <p:xfrm>
          <a:off x="1489681" y="2249489"/>
          <a:ext cx="2930521" cy="67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11200" imgH="533160" progId="Equation.DSMT4">
                  <p:embed/>
                </p:oleObj>
              </mc:Choice>
              <mc:Fallback>
                <p:oleObj name="Equation" r:id="rId5" imgW="23112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681" y="2249489"/>
                        <a:ext cx="2930521" cy="67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6E569D-66AF-9669-0526-7CE5CAF953E2}"/>
              </a:ext>
            </a:extLst>
          </p:cNvPr>
          <p:cNvCxnSpPr/>
          <p:nvPr/>
        </p:nvCxnSpPr>
        <p:spPr bwMode="auto">
          <a:xfrm flipV="1">
            <a:off x="3378200" y="2984500"/>
            <a:ext cx="0" cy="565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D90A28-E6A6-F452-B185-BFF3A0FC98E3}"/>
              </a:ext>
            </a:extLst>
          </p:cNvPr>
          <p:cNvSpPr txBox="1"/>
          <p:nvPr/>
        </p:nvSpPr>
        <p:spPr>
          <a:xfrm>
            <a:off x="3427442" y="3177881"/>
            <a:ext cx="5057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Switch the order of integration and summation (integrate term-by-term)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E90877C-733E-8C88-B299-8F915C0AD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566871"/>
              </p:ext>
            </p:extLst>
          </p:nvPr>
        </p:nvGraphicFramePr>
        <p:xfrm>
          <a:off x="2182539" y="4158436"/>
          <a:ext cx="3026322" cy="676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73040" imgH="507960" progId="Equation.DSMT4">
                  <p:embed/>
                </p:oleObj>
              </mc:Choice>
              <mc:Fallback>
                <p:oleObj name="Equation" r:id="rId7" imgW="22730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82539" y="4158436"/>
                        <a:ext cx="3026322" cy="676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AB538C8-CE07-6593-540D-451ADF1E7600}"/>
              </a:ext>
            </a:extLst>
          </p:cNvPr>
          <p:cNvSpPr txBox="1"/>
          <p:nvPr/>
        </p:nvSpPr>
        <p:spPr>
          <a:xfrm>
            <a:off x="1115976" y="365519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53DFD-C174-0873-F685-AAD51E6B6372}"/>
              </a:ext>
            </a:extLst>
          </p:cNvPr>
          <p:cNvSpPr txBox="1"/>
          <p:nvPr/>
        </p:nvSpPr>
        <p:spPr>
          <a:xfrm>
            <a:off x="2327558" y="5313660"/>
            <a:ext cx="358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Note:</a:t>
            </a:r>
            <a:r>
              <a:rPr lang="en-US" dirty="0">
                <a:solidFill>
                  <a:srgbClr val="0000FF"/>
                </a:solidFill>
              </a:rPr>
              <a:t> This is not valid for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1.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67B156-FBE5-4DAA-8E7F-C48C3F7E4FCE}"/>
              </a:ext>
            </a:extLst>
          </p:cNvPr>
          <p:cNvSpPr txBox="1"/>
          <p:nvPr/>
        </p:nvSpPr>
        <p:spPr>
          <a:xfrm>
            <a:off x="2414249" y="5746751"/>
            <a:ext cx="327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(We do not have uniform convergence there.)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715774-8631-0D4D-93DB-DB8B53D5D0E1}"/>
              </a:ext>
            </a:extLst>
          </p:cNvPr>
          <p:cNvGrpSpPr/>
          <p:nvPr/>
        </p:nvGrpSpPr>
        <p:grpSpPr>
          <a:xfrm>
            <a:off x="6580738" y="4291830"/>
            <a:ext cx="2020422" cy="1957419"/>
            <a:chOff x="5161513" y="3110730"/>
            <a:chExt cx="2020422" cy="1957419"/>
          </a:xfrm>
        </p:grpSpPr>
        <p:graphicFrame>
          <p:nvGraphicFramePr>
            <p:cNvPr id="17" name="Object 26">
              <a:extLst>
                <a:ext uri="{FF2B5EF4-FFF2-40B4-BE49-F238E27FC236}">
                  <a16:creationId xmlns:a16="http://schemas.microsoft.com/office/drawing/2014/main" id="{ED41ED50-408A-297C-2979-F9AFF09443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27791" y="4241230"/>
            <a:ext cx="214154" cy="234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45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791" y="4241230"/>
                          <a:ext cx="214154" cy="2341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7">
              <a:extLst>
                <a:ext uri="{FF2B5EF4-FFF2-40B4-BE49-F238E27FC236}">
                  <a16:creationId xmlns:a16="http://schemas.microsoft.com/office/drawing/2014/main" id="{5F7FFAE7-B089-B2FB-A466-5D8FE98764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04698" y="3110730"/>
            <a:ext cx="220717" cy="258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579" imgH="164957" progId="Equation.DSMT4">
                    <p:embed/>
                  </p:oleObj>
                </mc:Choice>
                <mc:Fallback>
                  <p:oleObj name="Equation" r:id="rId11" imgW="139579" imgH="164957" progId="Equation.DSMT4">
                    <p:embed/>
                    <p:pic>
                      <p:nvPicPr>
                        <p:cNvPr id="61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4698" y="3110730"/>
                          <a:ext cx="220717" cy="258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7180B789-532D-992C-396E-9F61E0A01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6148" y="3817422"/>
              <a:ext cx="1086471" cy="108805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2">
              <a:extLst>
                <a:ext uri="{FF2B5EF4-FFF2-40B4-BE49-F238E27FC236}">
                  <a16:creationId xmlns:a16="http://schemas.microsoft.com/office/drawing/2014/main" id="{D27DC4CB-C7DD-6F9C-2B83-90436700F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37283" y="4262777"/>
              <a:ext cx="0" cy="1840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35" descr="50%">
              <a:extLst>
                <a:ext uri="{FF2B5EF4-FFF2-40B4-BE49-F238E27FC236}">
                  <a16:creationId xmlns:a16="http://schemas.microsoft.com/office/drawing/2014/main" id="{8EA07744-E9CC-1674-0180-6F17EA773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682" y="3940627"/>
              <a:ext cx="871919" cy="873302"/>
            </a:xfrm>
            <a:prstGeom prst="ellipse">
              <a:avLst/>
            </a:prstGeom>
            <a:solidFill>
              <a:srgbClr val="FFCCFF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D877F59F-5E5D-F3F3-79E0-15EF277B9D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5007" y="4027713"/>
              <a:ext cx="179222" cy="324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" name="Object 38">
              <a:extLst>
                <a:ext uri="{FF2B5EF4-FFF2-40B4-BE49-F238E27FC236}">
                  <a16:creationId xmlns:a16="http://schemas.microsoft.com/office/drawing/2014/main" id="{DE58BFB7-3285-7F4B-8D71-AE51B87119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03372" y="3544950"/>
            <a:ext cx="778563" cy="324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09336" imgH="253890" progId="Equation.DSMT4">
                    <p:embed/>
                  </p:oleObj>
                </mc:Choice>
                <mc:Fallback>
                  <p:oleObj name="Equation" r:id="rId13" imgW="609336" imgH="253890" progId="Equation.DSMT4">
                    <p:embed/>
                    <p:pic>
                      <p:nvPicPr>
                        <p:cNvPr id="66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3372" y="3544950"/>
                          <a:ext cx="778563" cy="3244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5557C0A4-F435-427F-103B-C3DB085E5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90660" y="3426590"/>
              <a:ext cx="4053" cy="16415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F9186FDB-E899-44D3-91F3-403D56E69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513" y="4352114"/>
              <a:ext cx="1651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9">
              <a:extLst>
                <a:ext uri="{FF2B5EF4-FFF2-40B4-BE49-F238E27FC236}">
                  <a16:creationId xmlns:a16="http://schemas.microsoft.com/office/drawing/2014/main" id="{193AB7F9-3D93-1E84-C1D9-E1FC1AE81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5384" y="4055131"/>
              <a:ext cx="2572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Times New Roman" pitchFamily="18" charset="0"/>
                </a:rPr>
                <a:t>R</a:t>
              </a:r>
              <a:endParaRPr lang="en-US" sz="1600" i="1" dirty="0"/>
            </a:p>
          </p:txBody>
        </p:sp>
        <p:graphicFrame>
          <p:nvGraphicFramePr>
            <p:cNvPr id="27" name="Object 78">
              <a:extLst>
                <a:ext uri="{FF2B5EF4-FFF2-40B4-BE49-F238E27FC236}">
                  <a16:creationId xmlns:a16="http://schemas.microsoft.com/office/drawing/2014/main" id="{194A6ADF-41C2-2C2A-7114-9346D6741B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97638" y="4419600"/>
            <a:ext cx="1270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01468" imgH="164885" progId="Equation.DSMT4">
                    <p:embed/>
                  </p:oleObj>
                </mc:Choice>
                <mc:Fallback>
                  <p:oleObj name="Equation" r:id="rId15" imgW="101468" imgH="164885" progId="Equation.DSMT4">
                    <p:embed/>
                    <p:pic>
                      <p:nvPicPr>
                        <p:cNvPr id="70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7638" y="4419600"/>
                          <a:ext cx="1270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2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2675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Taylor Series Expansion</a:t>
            </a:r>
          </a:p>
        </p:txBody>
      </p: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9225" name="Text Box 531"/>
          <p:cNvSpPr txBox="1">
            <a:spLocks noChangeArrowheads="1"/>
          </p:cNvSpPr>
          <p:nvPr/>
        </p:nvSpPr>
        <p:spPr bwMode="auto">
          <a:xfrm>
            <a:off x="368808" y="597846"/>
            <a:ext cx="8406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This expansion assumes we have a function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 that is analytic in a </a:t>
            </a:r>
            <a:r>
              <a:rPr lang="en-US" sz="2000" dirty="0">
                <a:solidFill>
                  <a:srgbClr val="FF0000"/>
                </a:solidFill>
              </a:rPr>
              <a:t>disk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  <a:endParaRPr lang="en-US" dirty="0"/>
          </a:p>
        </p:txBody>
      </p:sp>
      <p:graphicFrame>
        <p:nvGraphicFramePr>
          <p:cNvPr id="9218" name="Object 5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948081"/>
              </p:ext>
            </p:extLst>
          </p:nvPr>
        </p:nvGraphicFramePr>
        <p:xfrm>
          <a:off x="779679" y="1788839"/>
          <a:ext cx="2715361" cy="873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457200" progId="Equation.DSMT4">
                  <p:embed/>
                </p:oleObj>
              </mc:Choice>
              <mc:Fallback>
                <p:oleObj name="Equation" r:id="rId3" imgW="1422400" imgH="457200" progId="Equation.DSMT4">
                  <p:embed/>
                  <p:pic>
                    <p:nvPicPr>
                      <p:cNvPr id="0" name="Picture 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79" y="1788839"/>
                        <a:ext cx="2715361" cy="87301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92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443048"/>
              </p:ext>
            </p:extLst>
          </p:nvPr>
        </p:nvGraphicFramePr>
        <p:xfrm>
          <a:off x="751430" y="3006934"/>
          <a:ext cx="2753770" cy="86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900" imgH="508000" progId="Equation.DSMT4">
                  <p:embed/>
                </p:oleObj>
              </mc:Choice>
              <mc:Fallback>
                <p:oleObj name="Equation" r:id="rId5" imgW="1612900" imgH="508000" progId="Equation.DSMT4">
                  <p:embed/>
                  <p:pic>
                    <p:nvPicPr>
                      <p:cNvPr id="0" name="Picture 5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430" y="3006934"/>
                        <a:ext cx="2753770" cy="86723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48260"/>
              </p:ext>
            </p:extLst>
          </p:nvPr>
        </p:nvGraphicFramePr>
        <p:xfrm>
          <a:off x="753743" y="4047912"/>
          <a:ext cx="1639935" cy="831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5920" imgH="444307" progId="Equation.DSMT4">
                  <p:embed/>
                </p:oleObj>
              </mc:Choice>
              <mc:Fallback>
                <p:oleObj name="Equation" r:id="rId7" imgW="875920" imgH="444307" progId="Equation.DSMT4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43" y="4047912"/>
                        <a:ext cx="1639935" cy="83185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70842" y="4543458"/>
            <a:ext cx="3603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Here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/>
              <a:t> is the </a:t>
            </a:r>
            <a:r>
              <a:rPr lang="en-US" sz="1600" u="sng" dirty="0"/>
              <a:t>closest</a:t>
            </a:r>
            <a:r>
              <a:rPr lang="en-US" sz="1600" dirty="0"/>
              <a:t> singularity to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baseline="-25000" dirty="0"/>
              <a:t>0</a:t>
            </a:r>
            <a:r>
              <a:rPr lang="en-US" sz="1600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4400" y="5793758"/>
            <a:ext cx="813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dirty="0">
                <a:solidFill>
                  <a:srgbClr val="FF0000"/>
                </a:solidFill>
              </a:rPr>
              <a:t> radius of convergence of the Taylor series (distance to closest singularity)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2192" y="6285489"/>
            <a:ext cx="8591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The Taylor series will converge </a:t>
            </a:r>
            <a:r>
              <a:rPr lang="en-US" sz="1600" b="1" u="sng" dirty="0"/>
              <a:t>within</a:t>
            </a:r>
            <a:r>
              <a:rPr lang="en-US" sz="1600" b="1" dirty="0"/>
              <a:t> the radius of convergence and diverge outside.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9253" y="4356661"/>
            <a:ext cx="17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“derivative formula”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772687" y="5266069"/>
            <a:ext cx="2780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 </a:t>
            </a:r>
            <a:r>
              <a:rPr lang="en-US" sz="1400" dirty="0"/>
              <a:t>Both forms are useful.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6701" y="5114039"/>
            <a:ext cx="377098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path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dirty="0"/>
              <a:t> is any counterclockwise closed path within the disk that encircles the point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4073" y="1270306"/>
            <a:ext cx="315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Summary of Taylor Series: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18062"/>
              </p:ext>
            </p:extLst>
          </p:nvPr>
        </p:nvGraphicFramePr>
        <p:xfrm>
          <a:off x="4554645" y="2039866"/>
          <a:ext cx="1094317" cy="37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48975" imgH="253890" progId="Equation.DSMT4">
                  <p:embed/>
                </p:oleObj>
              </mc:Choice>
              <mc:Fallback>
                <p:oleObj name="Equation" r:id="rId9" imgW="748975" imgH="253890" progId="Equation.DSMT4">
                  <p:embed/>
                  <p:pic>
                    <p:nvPicPr>
                      <p:cNvPr id="0" name="Picture 5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645" y="2039866"/>
                        <a:ext cx="1094317" cy="3709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600700" y="1612900"/>
            <a:ext cx="2781300" cy="2781300"/>
            <a:chOff x="5600700" y="1612900"/>
            <a:chExt cx="2781300" cy="2781300"/>
          </a:xfrm>
        </p:grpSpPr>
        <p:sp>
          <p:nvSpPr>
            <p:cNvPr id="9226" name="Oval 532"/>
            <p:cNvSpPr>
              <a:spLocks noChangeArrowheads="1"/>
            </p:cNvSpPr>
            <p:nvPr/>
          </p:nvSpPr>
          <p:spPr bwMode="auto">
            <a:xfrm>
              <a:off x="5600700" y="1612900"/>
              <a:ext cx="2781300" cy="27813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538"/>
            <p:cNvSpPr>
              <a:spLocks noChangeShapeType="1"/>
            </p:cNvSpPr>
            <p:nvPr/>
          </p:nvSpPr>
          <p:spPr bwMode="auto">
            <a:xfrm>
              <a:off x="7052177" y="3014240"/>
              <a:ext cx="779188" cy="1061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Oval 551"/>
            <p:cNvSpPr>
              <a:spLocks noChangeArrowheads="1"/>
            </p:cNvSpPr>
            <p:nvPr/>
          </p:nvSpPr>
          <p:spPr bwMode="auto">
            <a:xfrm>
              <a:off x="5975350" y="3232150"/>
              <a:ext cx="88900" cy="88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0080127"/>
                </p:ext>
              </p:extLst>
            </p:nvPr>
          </p:nvGraphicFramePr>
          <p:xfrm>
            <a:off x="7069138" y="2610771"/>
            <a:ext cx="284162" cy="367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77646" imgH="228402" progId="Equation.DSMT4">
                    <p:embed/>
                  </p:oleObj>
                </mc:Choice>
                <mc:Fallback>
                  <p:oleObj name="Equation" r:id="rId11" imgW="177646" imgH="228402" progId="Equation.DSMT4">
                    <p:embed/>
                    <p:pic>
                      <p:nvPicPr>
                        <p:cNvPr id="0" name="Picture 5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9138" y="2610771"/>
                          <a:ext cx="284162" cy="367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5420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6630173"/>
                </p:ext>
              </p:extLst>
            </p:nvPr>
          </p:nvGraphicFramePr>
          <p:xfrm>
            <a:off x="5979795" y="3407093"/>
            <a:ext cx="196850" cy="220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14102" imgH="126780" progId="Equation.DSMT4">
                    <p:embed/>
                  </p:oleObj>
                </mc:Choice>
                <mc:Fallback>
                  <p:oleObj name="Equation" r:id="rId13" imgW="114102" imgH="126780" progId="Equation.DSMT4">
                    <p:embed/>
                    <p:pic>
                      <p:nvPicPr>
                        <p:cNvPr id="0" name="Picture 5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9795" y="3407093"/>
                          <a:ext cx="196850" cy="2209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5421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8285934"/>
                </p:ext>
              </p:extLst>
            </p:nvPr>
          </p:nvGraphicFramePr>
          <p:xfrm>
            <a:off x="7195185" y="3954855"/>
            <a:ext cx="257175" cy="358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5028" imgH="228501" progId="Equation.DSMT4">
                    <p:embed/>
                  </p:oleObj>
                </mc:Choice>
                <mc:Fallback>
                  <p:oleObj name="Equation" r:id="rId15" imgW="165028" imgH="228501" progId="Equation.DSMT4">
                    <p:embed/>
                    <p:pic>
                      <p:nvPicPr>
                        <p:cNvPr id="0" name="Picture 5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5185" y="3954855"/>
                          <a:ext cx="257175" cy="358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5422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3016708"/>
                </p:ext>
              </p:extLst>
            </p:nvPr>
          </p:nvGraphicFramePr>
          <p:xfrm>
            <a:off x="7637463" y="3378835"/>
            <a:ext cx="334061" cy="403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Picture 5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7463" y="3378835"/>
                          <a:ext cx="334061" cy="4038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542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904590"/>
                </p:ext>
              </p:extLst>
            </p:nvPr>
          </p:nvGraphicFramePr>
          <p:xfrm>
            <a:off x="6651193" y="2113535"/>
            <a:ext cx="699633" cy="244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583947" imgH="203112" progId="Equation.DSMT4">
                    <p:embed/>
                  </p:oleObj>
                </mc:Choice>
                <mc:Fallback>
                  <p:oleObj name="Equation" r:id="rId19" imgW="583947" imgH="203112" progId="Equation.DSMT4">
                    <p:embed/>
                    <p:pic>
                      <p:nvPicPr>
                        <p:cNvPr id="0" name="Picture 5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1193" y="2113535"/>
                          <a:ext cx="699633" cy="2443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9391065"/>
                </p:ext>
              </p:extLst>
            </p:nvPr>
          </p:nvGraphicFramePr>
          <p:xfrm>
            <a:off x="7484161" y="4160697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2268" imgH="152268" progId="Equation.DSMT4">
                    <p:embed/>
                  </p:oleObj>
                </mc:Choice>
                <mc:Fallback>
                  <p:oleObj name="Equation" r:id="rId21" imgW="152268" imgH="152268" progId="Equation.DSMT4">
                    <p:embed/>
                    <p:pic>
                      <p:nvPicPr>
                        <p:cNvPr id="0" name="Picture 5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4161" y="4160697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Connector 3"/>
            <p:cNvCxnSpPr/>
            <p:nvPr/>
          </p:nvCxnSpPr>
          <p:spPr bwMode="auto">
            <a:xfrm flipV="1">
              <a:off x="6069613" y="2986185"/>
              <a:ext cx="990600" cy="279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131571"/>
                </p:ext>
              </p:extLst>
            </p:nvPr>
          </p:nvGraphicFramePr>
          <p:xfrm>
            <a:off x="5843148" y="2690773"/>
            <a:ext cx="664866" cy="379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444114" imgH="253780" progId="Equation.DSMT4">
                    <p:embed/>
                  </p:oleObj>
                </mc:Choice>
                <mc:Fallback>
                  <p:oleObj name="Equation" r:id="rId23" imgW="444114" imgH="253780" progId="Equation.DSMT4">
                    <p:embed/>
                    <p:pic>
                      <p:nvPicPr>
                        <p:cNvPr id="0" name="Picture 5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3148" y="2690773"/>
                          <a:ext cx="664866" cy="3799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Freeform 30"/>
            <p:cNvSpPr/>
            <p:nvPr/>
          </p:nvSpPr>
          <p:spPr bwMode="auto">
            <a:xfrm>
              <a:off x="6551790" y="2518234"/>
              <a:ext cx="1047890" cy="1018296"/>
            </a:xfrm>
            <a:custGeom>
              <a:avLst/>
              <a:gdLst>
                <a:gd name="connsiteX0" fmla="*/ 297641 w 796941"/>
                <a:gd name="connsiteY0" fmla="*/ 760875 h 774434"/>
                <a:gd name="connsiteX1" fmla="*/ 528996 w 796941"/>
                <a:gd name="connsiteY1" fmla="*/ 760875 h 774434"/>
                <a:gd name="connsiteX2" fmla="*/ 683232 w 796941"/>
                <a:gd name="connsiteY2" fmla="*/ 595622 h 774434"/>
                <a:gd name="connsiteX3" fmla="*/ 793400 w 796941"/>
                <a:gd name="connsiteY3" fmla="*/ 309184 h 774434"/>
                <a:gd name="connsiteX4" fmla="*/ 749333 w 796941"/>
                <a:gd name="connsiteY4" fmla="*/ 99863 h 774434"/>
                <a:gd name="connsiteX5" fmla="*/ 551029 w 796941"/>
                <a:gd name="connsiteY5" fmla="*/ 44779 h 774434"/>
                <a:gd name="connsiteX6" fmla="*/ 374759 w 796941"/>
                <a:gd name="connsiteY6" fmla="*/ 77830 h 774434"/>
                <a:gd name="connsiteX7" fmla="*/ 209506 w 796941"/>
                <a:gd name="connsiteY7" fmla="*/ 712 h 774434"/>
                <a:gd name="connsiteX8" fmla="*/ 110355 w 796941"/>
                <a:gd name="connsiteY8" fmla="*/ 44779 h 774434"/>
                <a:gd name="connsiteX9" fmla="*/ 66287 w 796941"/>
                <a:gd name="connsiteY9" fmla="*/ 132914 h 774434"/>
                <a:gd name="connsiteX10" fmla="*/ 186 w 796941"/>
                <a:gd name="connsiteY10" fmla="*/ 485454 h 774434"/>
                <a:gd name="connsiteX11" fmla="*/ 88321 w 796941"/>
                <a:gd name="connsiteY11" fmla="*/ 661724 h 774434"/>
                <a:gd name="connsiteX12" fmla="*/ 198490 w 796941"/>
                <a:gd name="connsiteY12" fmla="*/ 727825 h 774434"/>
                <a:gd name="connsiteX13" fmla="*/ 297641 w 796941"/>
                <a:gd name="connsiteY13" fmla="*/ 760875 h 77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6941" h="774434">
                  <a:moveTo>
                    <a:pt x="297641" y="760875"/>
                  </a:moveTo>
                  <a:cubicBezTo>
                    <a:pt x="352725" y="766383"/>
                    <a:pt x="464731" y="788417"/>
                    <a:pt x="528996" y="760875"/>
                  </a:cubicBezTo>
                  <a:cubicBezTo>
                    <a:pt x="593261" y="733333"/>
                    <a:pt x="639165" y="670904"/>
                    <a:pt x="683232" y="595622"/>
                  </a:cubicBezTo>
                  <a:cubicBezTo>
                    <a:pt x="727299" y="520340"/>
                    <a:pt x="782383" y="391810"/>
                    <a:pt x="793400" y="309184"/>
                  </a:cubicBezTo>
                  <a:cubicBezTo>
                    <a:pt x="804417" y="226557"/>
                    <a:pt x="789728" y="143930"/>
                    <a:pt x="749333" y="99863"/>
                  </a:cubicBezTo>
                  <a:cubicBezTo>
                    <a:pt x="708938" y="55796"/>
                    <a:pt x="613458" y="48451"/>
                    <a:pt x="551029" y="44779"/>
                  </a:cubicBezTo>
                  <a:cubicBezTo>
                    <a:pt x="488600" y="41107"/>
                    <a:pt x="431679" y="85174"/>
                    <a:pt x="374759" y="77830"/>
                  </a:cubicBezTo>
                  <a:cubicBezTo>
                    <a:pt x="317839" y="70486"/>
                    <a:pt x="253573" y="6220"/>
                    <a:pt x="209506" y="712"/>
                  </a:cubicBezTo>
                  <a:cubicBezTo>
                    <a:pt x="165439" y="-4796"/>
                    <a:pt x="134225" y="22745"/>
                    <a:pt x="110355" y="44779"/>
                  </a:cubicBezTo>
                  <a:cubicBezTo>
                    <a:pt x="86485" y="66813"/>
                    <a:pt x="84648" y="59468"/>
                    <a:pt x="66287" y="132914"/>
                  </a:cubicBezTo>
                  <a:cubicBezTo>
                    <a:pt x="47925" y="206360"/>
                    <a:pt x="-3486" y="397319"/>
                    <a:pt x="186" y="485454"/>
                  </a:cubicBezTo>
                  <a:cubicBezTo>
                    <a:pt x="3858" y="573589"/>
                    <a:pt x="55270" y="621329"/>
                    <a:pt x="88321" y="661724"/>
                  </a:cubicBezTo>
                  <a:cubicBezTo>
                    <a:pt x="121372" y="702119"/>
                    <a:pt x="167275" y="711300"/>
                    <a:pt x="198490" y="727825"/>
                  </a:cubicBezTo>
                  <a:cubicBezTo>
                    <a:pt x="229704" y="744350"/>
                    <a:pt x="242557" y="755367"/>
                    <a:pt x="297641" y="760875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ine 114"/>
            <p:cNvSpPr>
              <a:spLocks noChangeShapeType="1"/>
            </p:cNvSpPr>
            <p:nvPr/>
          </p:nvSpPr>
          <p:spPr bwMode="auto">
            <a:xfrm flipH="1" flipV="1">
              <a:off x="7577293" y="2700020"/>
              <a:ext cx="25400" cy="1651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5772" name="Object 364"/>
            <p:cNvGraphicFramePr>
              <a:graphicFrameLocks noChangeAspect="1"/>
            </p:cNvGraphicFramePr>
            <p:nvPr/>
          </p:nvGraphicFramePr>
          <p:xfrm>
            <a:off x="7694930" y="2454910"/>
            <a:ext cx="229870" cy="268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52202" imgH="177569" progId="Equation.DSMT4">
                    <p:embed/>
                  </p:oleObj>
                </mc:Choice>
                <mc:Fallback>
                  <p:oleObj name="Equation" r:id="rId25" imgW="152202" imgH="177569" progId="Equation.DSMT4">
                    <p:embed/>
                    <p:pic>
                      <p:nvPicPr>
                        <p:cNvPr id="0" name="Picture 5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4930" y="2454910"/>
                          <a:ext cx="229870" cy="268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8" name="Oval 534"/>
            <p:cNvSpPr>
              <a:spLocks noChangeArrowheads="1"/>
            </p:cNvSpPr>
            <p:nvPr/>
          </p:nvSpPr>
          <p:spPr bwMode="auto">
            <a:xfrm>
              <a:off x="6972300" y="2946400"/>
              <a:ext cx="88900" cy="889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2675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Taylor Series Expansion (cont.)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69324" name="Picture 12" descr="BTayl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479" y="1369621"/>
            <a:ext cx="2095500" cy="254317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5498615" y="4158734"/>
            <a:ext cx="278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Brook Taylor (1685-1731)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6899" y="1555667"/>
            <a:ext cx="4239489" cy="230832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Taylor's theorem is named after the mathematician Brook Taylor, who stated a version of it in 1712. Yet an explicit expression of the error was not provided until much later on by Joseph-Louis Lagrange. An earlier version of the result was already mentioned in 1671 by James Gregory.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3221" y="610391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Wikipedia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230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C05463-B798-8C2C-7BE5-7707746110DE}"/>
              </a:ext>
            </a:extLst>
          </p:cNvPr>
          <p:cNvSpPr txBox="1"/>
          <p:nvPr/>
        </p:nvSpPr>
        <p:spPr>
          <a:xfrm>
            <a:off x="771423" y="1187245"/>
            <a:ext cx="555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Review of Cauchy’s Integral Formula (from Notes 3):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5E2A16C-A65D-F4F8-F724-E5609DEE4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14095"/>
              </p:ext>
            </p:extLst>
          </p:nvPr>
        </p:nvGraphicFramePr>
        <p:xfrm>
          <a:off x="1364687" y="1816890"/>
          <a:ext cx="2912653" cy="96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59866" imgH="482391" progId="Equation.DSMT4">
                  <p:embed/>
                </p:oleObj>
              </mc:Choice>
              <mc:Fallback>
                <p:oleObj name="Equation" r:id="rId3" imgW="1459866" imgH="482391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687" y="1816890"/>
                        <a:ext cx="2912653" cy="96244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6">
            <a:extLst>
              <a:ext uri="{FF2B5EF4-FFF2-40B4-BE49-F238E27FC236}">
                <a16:creationId xmlns:a16="http://schemas.microsoft.com/office/drawing/2014/main" id="{192C63E9-73A1-5FCB-7692-17394B6A3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749986"/>
              </p:ext>
            </p:extLst>
          </p:nvPr>
        </p:nvGraphicFramePr>
        <p:xfrm>
          <a:off x="1627290" y="3727501"/>
          <a:ext cx="25844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482400" progId="Equation.DSMT4">
                  <p:embed/>
                </p:oleObj>
              </mc:Choice>
              <mc:Fallback>
                <p:oleObj name="Equation" r:id="rId5" imgW="1409400" imgH="482400" progId="Equation.DSMT4">
                  <p:embed/>
                  <p:pic>
                    <p:nvPicPr>
                      <p:cNvPr id="2939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290" y="3727501"/>
                        <a:ext cx="25844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4069B2-5FFB-4D8C-02D0-D20090171775}"/>
              </a:ext>
            </a:extLst>
          </p:cNvPr>
          <p:cNvSpPr txBox="1"/>
          <p:nvPr/>
        </p:nvSpPr>
        <p:spPr>
          <a:xfrm>
            <a:off x="1070882" y="324258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Another way to write it: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432799"/>
              </p:ext>
            </p:extLst>
          </p:nvPr>
        </p:nvGraphicFramePr>
        <p:xfrm>
          <a:off x="1365805" y="5396030"/>
          <a:ext cx="3288189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55520" imgH="507960" progId="Equation.DSMT4">
                  <p:embed/>
                </p:oleObj>
              </mc:Choice>
              <mc:Fallback>
                <p:oleObj name="Equation" r:id="rId7" imgW="1955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65805" y="5396030"/>
                        <a:ext cx="3288189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2724149" y="4814178"/>
            <a:ext cx="285750" cy="381000"/>
          </a:xfrm>
          <a:prstGeom prst="downArrow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411AB-2870-4A79-451D-9CAD8A75EEB5}"/>
              </a:ext>
            </a:extLst>
          </p:cNvPr>
          <p:cNvSpPr txBox="1"/>
          <p:nvPr/>
        </p:nvSpPr>
        <p:spPr>
          <a:xfrm>
            <a:off x="3145038" y="4880106"/>
            <a:ext cx="1781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Take derivative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/>
              <a:t> times.</a:t>
            </a:r>
          </a:p>
        </p:txBody>
      </p:sp>
    </p:spTree>
    <p:extLst>
      <p:ext uri="{BB962C8B-B14F-4D97-AF65-F5344CB8AC3E}">
        <p14:creationId xmlns:p14="http://schemas.microsoft.com/office/powerpoint/2010/main" val="752968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2504" y="0"/>
            <a:ext cx="8811491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Taylor Series Expansion of an Analytic Function (cont.)</a:t>
            </a: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409484"/>
              </p:ext>
            </p:extLst>
          </p:nvPr>
        </p:nvGraphicFramePr>
        <p:xfrm>
          <a:off x="488950" y="801688"/>
          <a:ext cx="7073900" cy="577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94400" imgH="4902200" progId="Equation.DSMT4">
                  <p:embed/>
                </p:oleObj>
              </mc:Choice>
              <mc:Fallback>
                <p:oleObj name="Equation" r:id="rId3" imgW="5994400" imgH="4902200" progId="Equation.DSMT4">
                  <p:embed/>
                  <p:pic>
                    <p:nvPicPr>
                      <p:cNvPr id="0" name="Picture 7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801688"/>
                        <a:ext cx="7073900" cy="577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7182" name="Object 1036"/>
          <p:cNvGraphicFramePr>
            <a:graphicFrameLocks noChangeAspect="1"/>
          </p:cNvGraphicFramePr>
          <p:nvPr/>
        </p:nvGraphicFramePr>
        <p:xfrm>
          <a:off x="5954487" y="4120470"/>
          <a:ext cx="21510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900" imgH="254000" progId="Equation.DSMT4">
                  <p:embed/>
                </p:oleObj>
              </mc:Choice>
              <mc:Fallback>
                <p:oleObj name="Equation" r:id="rId5" imgW="1612900" imgH="254000" progId="Equation.DSMT4">
                  <p:embed/>
                  <p:pic>
                    <p:nvPicPr>
                      <p:cNvPr id="0" name="Picture 7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487" y="4120470"/>
                        <a:ext cx="2151063" cy="339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419725" y="754063"/>
            <a:ext cx="3170388" cy="3140075"/>
            <a:chOff x="5419725" y="754063"/>
            <a:chExt cx="3170388" cy="3140075"/>
          </a:xfrm>
        </p:grpSpPr>
        <p:sp>
          <p:nvSpPr>
            <p:cNvPr id="7192" name="Freeform 107"/>
            <p:cNvSpPr>
              <a:spLocks/>
            </p:cNvSpPr>
            <p:nvPr/>
          </p:nvSpPr>
          <p:spPr bwMode="auto">
            <a:xfrm>
              <a:off x="5613400" y="1306513"/>
              <a:ext cx="2974975" cy="2217737"/>
            </a:xfrm>
            <a:custGeom>
              <a:avLst/>
              <a:gdLst>
                <a:gd name="T0" fmla="*/ 2147483647 w 1819"/>
                <a:gd name="T1" fmla="*/ 2147483647 h 1356"/>
                <a:gd name="T2" fmla="*/ 2147483647 w 1819"/>
                <a:gd name="T3" fmla="*/ 2147483647 h 1356"/>
                <a:gd name="T4" fmla="*/ 2147483647 w 1819"/>
                <a:gd name="T5" fmla="*/ 2147483647 h 1356"/>
                <a:gd name="T6" fmla="*/ 2147483647 w 1819"/>
                <a:gd name="T7" fmla="*/ 2147483647 h 1356"/>
                <a:gd name="T8" fmla="*/ 2147483647 w 1819"/>
                <a:gd name="T9" fmla="*/ 2147483647 h 1356"/>
                <a:gd name="T10" fmla="*/ 2147483647 w 1819"/>
                <a:gd name="T11" fmla="*/ 2147483647 h 1356"/>
                <a:gd name="T12" fmla="*/ 2147483647 w 1819"/>
                <a:gd name="T13" fmla="*/ 2147483647 h 1356"/>
                <a:gd name="T14" fmla="*/ 2147483647 w 1819"/>
                <a:gd name="T15" fmla="*/ 2147483647 h 1356"/>
                <a:gd name="T16" fmla="*/ 2147483647 w 1819"/>
                <a:gd name="T17" fmla="*/ 2147483647 h 1356"/>
                <a:gd name="T18" fmla="*/ 2147483647 w 1819"/>
                <a:gd name="T19" fmla="*/ 2147483647 h 1356"/>
                <a:gd name="T20" fmla="*/ 2147483647 w 1819"/>
                <a:gd name="T21" fmla="*/ 2147483647 h 1356"/>
                <a:gd name="T22" fmla="*/ 2147483647 w 1819"/>
                <a:gd name="T23" fmla="*/ 2147483647 h 1356"/>
                <a:gd name="T24" fmla="*/ 2147483647 w 1819"/>
                <a:gd name="T25" fmla="*/ 2147483647 h 1356"/>
                <a:gd name="T26" fmla="*/ 2147483647 w 1819"/>
                <a:gd name="T27" fmla="*/ 2147483647 h 1356"/>
                <a:gd name="T28" fmla="*/ 2147483647 w 1819"/>
                <a:gd name="T29" fmla="*/ 2147483647 h 1356"/>
                <a:gd name="T30" fmla="*/ 2147483647 w 1819"/>
                <a:gd name="T31" fmla="*/ 2147483647 h 1356"/>
                <a:gd name="T32" fmla="*/ 2147483647 w 1819"/>
                <a:gd name="T33" fmla="*/ 2147483647 h 1356"/>
                <a:gd name="T34" fmla="*/ 2147483647 w 1819"/>
                <a:gd name="T35" fmla="*/ 2147483647 h 1356"/>
                <a:gd name="T36" fmla="*/ 2147483647 w 1819"/>
                <a:gd name="T37" fmla="*/ 2147483647 h 1356"/>
                <a:gd name="T38" fmla="*/ 2147483647 w 1819"/>
                <a:gd name="T39" fmla="*/ 214748364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rgbClr val="CC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77"/>
            <p:cNvSpPr>
              <a:spLocks noChangeShapeType="1"/>
            </p:cNvSpPr>
            <p:nvPr/>
          </p:nvSpPr>
          <p:spPr bwMode="auto">
            <a:xfrm>
              <a:off x="5419725" y="3773488"/>
              <a:ext cx="2830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78"/>
            <p:cNvSpPr>
              <a:spLocks noChangeShapeType="1"/>
            </p:cNvSpPr>
            <p:nvPr/>
          </p:nvSpPr>
          <p:spPr bwMode="auto">
            <a:xfrm flipH="1" flipV="1">
              <a:off x="5548313" y="1273175"/>
              <a:ext cx="1587" cy="2620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1" name="Object 1025"/>
            <p:cNvGraphicFramePr>
              <a:graphicFrameLocks noChangeAspect="1"/>
            </p:cNvGraphicFramePr>
            <p:nvPr/>
          </p:nvGraphicFramePr>
          <p:xfrm>
            <a:off x="8345488" y="3662363"/>
            <a:ext cx="187325" cy="20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7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5488" y="3662363"/>
                          <a:ext cx="187325" cy="204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1026"/>
            <p:cNvGraphicFramePr>
              <a:graphicFrameLocks noChangeAspect="1"/>
            </p:cNvGraphicFramePr>
            <p:nvPr/>
          </p:nvGraphicFramePr>
          <p:xfrm>
            <a:off x="5454287" y="943201"/>
            <a:ext cx="2063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7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4287" y="943201"/>
                          <a:ext cx="2063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6" name="Oval 81"/>
            <p:cNvSpPr>
              <a:spLocks noChangeArrowheads="1"/>
            </p:cNvSpPr>
            <p:nvPr/>
          </p:nvSpPr>
          <p:spPr bwMode="auto">
            <a:xfrm>
              <a:off x="6402388" y="1516063"/>
              <a:ext cx="1293812" cy="12954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3" name="Object 10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39248"/>
                </p:ext>
              </p:extLst>
            </p:nvPr>
          </p:nvGraphicFramePr>
          <p:xfrm>
            <a:off x="7022913" y="1784350"/>
            <a:ext cx="5095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44114" imgH="253780" progId="Equation.DSMT4">
                    <p:embed/>
                  </p:oleObj>
                </mc:Choice>
                <mc:Fallback>
                  <p:oleObj name="Equation" r:id="rId11" imgW="444114" imgH="253780" progId="Equation.DSMT4">
                    <p:embed/>
                    <p:pic>
                      <p:nvPicPr>
                        <p:cNvPr id="0" name="Picture 7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2913" y="1784350"/>
                          <a:ext cx="509587" cy="2889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1028"/>
            <p:cNvGraphicFramePr>
              <a:graphicFrameLocks noChangeAspect="1"/>
            </p:cNvGraphicFramePr>
            <p:nvPr/>
          </p:nvGraphicFramePr>
          <p:xfrm>
            <a:off x="7106670" y="2112963"/>
            <a:ext cx="19685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77646" imgH="228402" progId="Equation.DSMT4">
                    <p:embed/>
                  </p:oleObj>
                </mc:Choice>
                <mc:Fallback>
                  <p:oleObj name="Equation" r:id="rId13" imgW="177646" imgH="228402" progId="Equation.DSMT4">
                    <p:embed/>
                    <p:pic>
                      <p:nvPicPr>
                        <p:cNvPr id="0" name="Picture 7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6670" y="2112963"/>
                          <a:ext cx="19685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5" name="Object 1029"/>
            <p:cNvGraphicFramePr>
              <a:graphicFrameLocks noChangeAspect="1"/>
            </p:cNvGraphicFramePr>
            <p:nvPr/>
          </p:nvGraphicFramePr>
          <p:xfrm>
            <a:off x="6223000" y="1768475"/>
            <a:ext cx="2143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68" imgH="164957" progId="Equation.DSMT4">
                    <p:embed/>
                  </p:oleObj>
                </mc:Choice>
                <mc:Fallback>
                  <p:oleObj name="Equation" r:id="rId15" imgW="152268" imgH="164957" progId="Equation.DSMT4">
                    <p:embed/>
                    <p:pic>
                      <p:nvPicPr>
                        <p:cNvPr id="0" name="Picture 7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3000" y="1768475"/>
                          <a:ext cx="214313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7" name="Oval 91"/>
            <p:cNvSpPr>
              <a:spLocks noChangeArrowheads="1"/>
            </p:cNvSpPr>
            <p:nvPr/>
          </p:nvSpPr>
          <p:spPr bwMode="auto">
            <a:xfrm>
              <a:off x="6815138" y="1739900"/>
              <a:ext cx="61912" cy="619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6" name="Object 10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8954676"/>
                </p:ext>
              </p:extLst>
            </p:nvPr>
          </p:nvGraphicFramePr>
          <p:xfrm>
            <a:off x="6888163" y="1630363"/>
            <a:ext cx="160337" cy="160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25" imgH="126725" progId="Equation.DSMT4">
                    <p:embed/>
                  </p:oleObj>
                </mc:Choice>
                <mc:Fallback>
                  <p:oleObj name="Equation" r:id="rId17" imgW="126725" imgH="126725" progId="Equation.DSMT4">
                    <p:embed/>
                    <p:pic>
                      <p:nvPicPr>
                        <p:cNvPr id="0" name="Picture 7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8163" y="1630363"/>
                          <a:ext cx="160337" cy="1603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9" name="Oval 94"/>
            <p:cNvSpPr>
              <a:spLocks noChangeArrowheads="1"/>
            </p:cNvSpPr>
            <p:nvPr/>
          </p:nvSpPr>
          <p:spPr bwMode="auto">
            <a:xfrm>
              <a:off x="6405563" y="1911350"/>
              <a:ext cx="61912" cy="619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7" name="Object 10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0137436"/>
                </p:ext>
              </p:extLst>
            </p:nvPr>
          </p:nvGraphicFramePr>
          <p:xfrm>
            <a:off x="6465949" y="2132649"/>
            <a:ext cx="531819" cy="278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82391" imgH="253890" progId="Equation.DSMT4">
                    <p:embed/>
                  </p:oleObj>
                </mc:Choice>
                <mc:Fallback>
                  <p:oleObj name="Equation" r:id="rId19" imgW="482391" imgH="253890" progId="Equation.DSMT4">
                    <p:embed/>
                    <p:pic>
                      <p:nvPicPr>
                        <p:cNvPr id="0" name="Picture 7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5949" y="2132649"/>
                          <a:ext cx="531819" cy="27803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1" name="Line 96"/>
            <p:cNvSpPr>
              <a:spLocks noChangeShapeType="1"/>
            </p:cNvSpPr>
            <p:nvPr/>
          </p:nvSpPr>
          <p:spPr bwMode="auto">
            <a:xfrm flipH="1" flipV="1">
              <a:off x="6443662" y="1941513"/>
              <a:ext cx="602030" cy="233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9" name="Object 10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4777834"/>
                </p:ext>
              </p:extLst>
            </p:nvPr>
          </p:nvGraphicFramePr>
          <p:xfrm>
            <a:off x="7702550" y="2284413"/>
            <a:ext cx="174625" cy="20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2202" imgH="177569" progId="Equation.DSMT4">
                    <p:embed/>
                  </p:oleObj>
                </mc:Choice>
                <mc:Fallback>
                  <p:oleObj name="Equation" r:id="rId21" imgW="152202" imgH="177569" progId="Equation.DSMT4">
                    <p:embed/>
                    <p:pic>
                      <p:nvPicPr>
                        <p:cNvPr id="0" name="Picture 7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2550" y="2284413"/>
                          <a:ext cx="174625" cy="2016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3" name="Line 114"/>
            <p:cNvSpPr>
              <a:spLocks noChangeShapeType="1"/>
            </p:cNvSpPr>
            <p:nvPr/>
          </p:nvSpPr>
          <p:spPr bwMode="auto">
            <a:xfrm flipH="1" flipV="1">
              <a:off x="7668733" y="1968500"/>
              <a:ext cx="25400" cy="1651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80" name="Object 1034"/>
            <p:cNvGraphicFramePr>
              <a:graphicFrameLocks noChangeAspect="1"/>
            </p:cNvGraphicFramePr>
            <p:nvPr/>
          </p:nvGraphicFramePr>
          <p:xfrm>
            <a:off x="7351863" y="1136750"/>
            <a:ext cx="123825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876300" imgH="228600" progId="Equation.DSMT4">
                    <p:embed/>
                  </p:oleObj>
                </mc:Choice>
                <mc:Fallback>
                  <p:oleObj name="Equation" r:id="rId23" imgW="876300" imgH="228600" progId="Equation.DSMT4">
                    <p:embed/>
                    <p:pic>
                      <p:nvPicPr>
                        <p:cNvPr id="0" name="Picture 7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1863" y="1136750"/>
                          <a:ext cx="1238250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1" name="Object 1035"/>
            <p:cNvGraphicFramePr>
              <a:graphicFrameLocks noChangeAspect="1"/>
            </p:cNvGraphicFramePr>
            <p:nvPr/>
          </p:nvGraphicFramePr>
          <p:xfrm>
            <a:off x="7848600" y="2778125"/>
            <a:ext cx="2921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77492" imgH="177492" progId="Equation.DSMT4">
                    <p:embed/>
                  </p:oleObj>
                </mc:Choice>
                <mc:Fallback>
                  <p:oleObj name="Equation" r:id="rId25" imgW="177492" imgH="177492" progId="Equation.DSMT4">
                    <p:embed/>
                    <p:pic>
                      <p:nvPicPr>
                        <p:cNvPr id="0" name="Picture 7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2778125"/>
                          <a:ext cx="2921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2389579"/>
                </p:ext>
              </p:extLst>
            </p:nvPr>
          </p:nvGraphicFramePr>
          <p:xfrm>
            <a:off x="6286500" y="754063"/>
            <a:ext cx="1692275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295400" imgH="203200" progId="Equation.DSMT4">
                    <p:embed/>
                  </p:oleObj>
                </mc:Choice>
                <mc:Fallback>
                  <p:oleObj name="Equation" r:id="rId27" imgW="1295400" imgH="203200" progId="Equation.DSMT4">
                    <p:embed/>
                    <p:pic>
                      <p:nvPicPr>
                        <p:cNvPr id="0" name="Picture 7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00" y="754063"/>
                          <a:ext cx="1692275" cy="26511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5"/>
            <p:cNvGraphicFramePr>
              <a:graphicFrameLocks noChangeAspect="1"/>
            </p:cNvGraphicFramePr>
            <p:nvPr/>
          </p:nvGraphicFramePr>
          <p:xfrm>
            <a:off x="7093198" y="1272618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52268" imgH="152268" progId="Equation.DSMT4">
                    <p:embed/>
                  </p:oleObj>
                </mc:Choice>
                <mc:Fallback>
                  <p:oleObj name="Equation" r:id="rId29" imgW="152268" imgH="152268" progId="Equation.DSMT4">
                    <p:embed/>
                    <p:pic>
                      <p:nvPicPr>
                        <p:cNvPr id="0" name="Picture 7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3198" y="1272618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Oval 91"/>
            <p:cNvSpPr>
              <a:spLocks noChangeArrowheads="1"/>
            </p:cNvSpPr>
            <p:nvPr/>
          </p:nvSpPr>
          <p:spPr bwMode="auto">
            <a:xfrm>
              <a:off x="7010068" y="2136848"/>
              <a:ext cx="61912" cy="61913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H="1" flipV="1">
              <a:off x="6858000" y="1807535"/>
              <a:ext cx="172391" cy="3293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5932715" y="3810000"/>
            <a:ext cx="2175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Construct circle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/>
              <a:t> so that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07934"/>
              </p:ext>
            </p:extLst>
          </p:nvPr>
        </p:nvGraphicFramePr>
        <p:xfrm>
          <a:off x="439738" y="4495800"/>
          <a:ext cx="82629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49900" imgH="482600" progId="Equation.DSMT4">
                  <p:embed/>
                </p:oleObj>
              </mc:Choice>
              <mc:Fallback>
                <p:oleObj name="Equation" r:id="rId3" imgW="5549900" imgH="482600" progId="Equation.DSMT4">
                  <p:embed/>
                  <p:pic>
                    <p:nvPicPr>
                      <p:cNvPr id="0" name="Picture 7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95800"/>
                        <a:ext cx="826293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4004" y="0"/>
            <a:ext cx="89899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Taylor Series Expansion of an Analytic Function (cont.)</a:t>
            </a:r>
          </a:p>
        </p:txBody>
      </p:sp>
      <p:graphicFrame>
        <p:nvGraphicFramePr>
          <p:cNvPr id="82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245064"/>
              </p:ext>
            </p:extLst>
          </p:nvPr>
        </p:nvGraphicFramePr>
        <p:xfrm>
          <a:off x="3301180" y="5344284"/>
          <a:ext cx="1834509" cy="4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0948" imgH="253890" progId="Equation.DSMT4">
                  <p:embed/>
                </p:oleObj>
              </mc:Choice>
              <mc:Fallback>
                <p:oleObj name="Equation" r:id="rId5" imgW="1040948" imgH="253890" progId="Equation.DSMT4">
                  <p:embed/>
                  <p:pic>
                    <p:nvPicPr>
                      <p:cNvPr id="0" name="Picture 7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180" y="5344284"/>
                        <a:ext cx="1834509" cy="448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66725" y="6124575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It can also be shown that the series </a:t>
            </a:r>
            <a:r>
              <a:rPr lang="en-US" dirty="0">
                <a:solidFill>
                  <a:srgbClr val="FF0000"/>
                </a:solidFill>
              </a:rPr>
              <a:t>will diverge</a:t>
            </a:r>
            <a:r>
              <a:rPr lang="en-US" dirty="0"/>
              <a:t> for</a:t>
            </a:r>
          </a:p>
        </p:txBody>
      </p:sp>
      <p:graphicFrame>
        <p:nvGraphicFramePr>
          <p:cNvPr id="8222" name="Object 30"/>
          <p:cNvGraphicFramePr>
            <a:graphicFrameLocks noChangeAspect="1"/>
          </p:cNvGraphicFramePr>
          <p:nvPr/>
        </p:nvGraphicFramePr>
        <p:xfrm>
          <a:off x="6432550" y="6111729"/>
          <a:ext cx="1654175" cy="40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0948" imgH="253890" progId="Equation.DSMT4">
                  <p:embed/>
                </p:oleObj>
              </mc:Choice>
              <mc:Fallback>
                <p:oleObj name="Equation" r:id="rId7" imgW="1040948" imgH="253890" progId="Equation.DSMT4">
                  <p:embed/>
                  <p:pic>
                    <p:nvPicPr>
                      <p:cNvPr id="0" name="Picture 7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6111729"/>
                        <a:ext cx="1654175" cy="404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56195" y="780283"/>
            <a:ext cx="3206615" cy="3076752"/>
            <a:chOff x="2040710" y="965340"/>
            <a:chExt cx="3206615" cy="3076752"/>
          </a:xfrm>
        </p:grpSpPr>
        <p:sp>
          <p:nvSpPr>
            <p:cNvPr id="8212" name="Freeform 21"/>
            <p:cNvSpPr>
              <a:spLocks/>
            </p:cNvSpPr>
            <p:nvPr/>
          </p:nvSpPr>
          <p:spPr bwMode="auto">
            <a:xfrm>
              <a:off x="2234385" y="1421299"/>
              <a:ext cx="2974975" cy="2217737"/>
            </a:xfrm>
            <a:custGeom>
              <a:avLst/>
              <a:gdLst>
                <a:gd name="T0" fmla="*/ 2147483647 w 1819"/>
                <a:gd name="T1" fmla="*/ 2147483647 h 1356"/>
                <a:gd name="T2" fmla="*/ 2147483647 w 1819"/>
                <a:gd name="T3" fmla="*/ 2147483647 h 1356"/>
                <a:gd name="T4" fmla="*/ 2147483647 w 1819"/>
                <a:gd name="T5" fmla="*/ 2147483647 h 1356"/>
                <a:gd name="T6" fmla="*/ 2147483647 w 1819"/>
                <a:gd name="T7" fmla="*/ 2147483647 h 1356"/>
                <a:gd name="T8" fmla="*/ 2147483647 w 1819"/>
                <a:gd name="T9" fmla="*/ 2147483647 h 1356"/>
                <a:gd name="T10" fmla="*/ 2147483647 w 1819"/>
                <a:gd name="T11" fmla="*/ 2147483647 h 1356"/>
                <a:gd name="T12" fmla="*/ 2147483647 w 1819"/>
                <a:gd name="T13" fmla="*/ 2147483647 h 1356"/>
                <a:gd name="T14" fmla="*/ 2147483647 w 1819"/>
                <a:gd name="T15" fmla="*/ 2147483647 h 1356"/>
                <a:gd name="T16" fmla="*/ 2147483647 w 1819"/>
                <a:gd name="T17" fmla="*/ 2147483647 h 1356"/>
                <a:gd name="T18" fmla="*/ 2147483647 w 1819"/>
                <a:gd name="T19" fmla="*/ 2147483647 h 1356"/>
                <a:gd name="T20" fmla="*/ 2147483647 w 1819"/>
                <a:gd name="T21" fmla="*/ 2147483647 h 1356"/>
                <a:gd name="T22" fmla="*/ 2147483647 w 1819"/>
                <a:gd name="T23" fmla="*/ 2147483647 h 1356"/>
                <a:gd name="T24" fmla="*/ 2147483647 w 1819"/>
                <a:gd name="T25" fmla="*/ 2147483647 h 1356"/>
                <a:gd name="T26" fmla="*/ 2147483647 w 1819"/>
                <a:gd name="T27" fmla="*/ 2147483647 h 1356"/>
                <a:gd name="T28" fmla="*/ 2147483647 w 1819"/>
                <a:gd name="T29" fmla="*/ 2147483647 h 1356"/>
                <a:gd name="T30" fmla="*/ 2147483647 w 1819"/>
                <a:gd name="T31" fmla="*/ 2147483647 h 1356"/>
                <a:gd name="T32" fmla="*/ 2147483647 w 1819"/>
                <a:gd name="T33" fmla="*/ 2147483647 h 1356"/>
                <a:gd name="T34" fmla="*/ 2147483647 w 1819"/>
                <a:gd name="T35" fmla="*/ 2147483647 h 1356"/>
                <a:gd name="T36" fmla="*/ 2147483647 w 1819"/>
                <a:gd name="T37" fmla="*/ 2147483647 h 1356"/>
                <a:gd name="T38" fmla="*/ 2147483647 w 1819"/>
                <a:gd name="T39" fmla="*/ 214748364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rgbClr val="CC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1"/>
            <p:cNvSpPr/>
            <p:nvPr/>
          </p:nvSpPr>
          <p:spPr bwMode="auto">
            <a:xfrm>
              <a:off x="3249790" y="1949274"/>
              <a:ext cx="796941" cy="774434"/>
            </a:xfrm>
            <a:custGeom>
              <a:avLst/>
              <a:gdLst>
                <a:gd name="connsiteX0" fmla="*/ 297641 w 796941"/>
                <a:gd name="connsiteY0" fmla="*/ 760875 h 774434"/>
                <a:gd name="connsiteX1" fmla="*/ 528996 w 796941"/>
                <a:gd name="connsiteY1" fmla="*/ 760875 h 774434"/>
                <a:gd name="connsiteX2" fmla="*/ 683232 w 796941"/>
                <a:gd name="connsiteY2" fmla="*/ 595622 h 774434"/>
                <a:gd name="connsiteX3" fmla="*/ 793400 w 796941"/>
                <a:gd name="connsiteY3" fmla="*/ 309184 h 774434"/>
                <a:gd name="connsiteX4" fmla="*/ 749333 w 796941"/>
                <a:gd name="connsiteY4" fmla="*/ 99863 h 774434"/>
                <a:gd name="connsiteX5" fmla="*/ 551029 w 796941"/>
                <a:gd name="connsiteY5" fmla="*/ 44779 h 774434"/>
                <a:gd name="connsiteX6" fmla="*/ 374759 w 796941"/>
                <a:gd name="connsiteY6" fmla="*/ 77830 h 774434"/>
                <a:gd name="connsiteX7" fmla="*/ 209506 w 796941"/>
                <a:gd name="connsiteY7" fmla="*/ 712 h 774434"/>
                <a:gd name="connsiteX8" fmla="*/ 110355 w 796941"/>
                <a:gd name="connsiteY8" fmla="*/ 44779 h 774434"/>
                <a:gd name="connsiteX9" fmla="*/ 66287 w 796941"/>
                <a:gd name="connsiteY9" fmla="*/ 132914 h 774434"/>
                <a:gd name="connsiteX10" fmla="*/ 186 w 796941"/>
                <a:gd name="connsiteY10" fmla="*/ 485454 h 774434"/>
                <a:gd name="connsiteX11" fmla="*/ 88321 w 796941"/>
                <a:gd name="connsiteY11" fmla="*/ 661724 h 774434"/>
                <a:gd name="connsiteX12" fmla="*/ 198490 w 796941"/>
                <a:gd name="connsiteY12" fmla="*/ 727825 h 774434"/>
                <a:gd name="connsiteX13" fmla="*/ 297641 w 796941"/>
                <a:gd name="connsiteY13" fmla="*/ 760875 h 77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6941" h="774434">
                  <a:moveTo>
                    <a:pt x="297641" y="760875"/>
                  </a:moveTo>
                  <a:cubicBezTo>
                    <a:pt x="352725" y="766383"/>
                    <a:pt x="464731" y="788417"/>
                    <a:pt x="528996" y="760875"/>
                  </a:cubicBezTo>
                  <a:cubicBezTo>
                    <a:pt x="593261" y="733333"/>
                    <a:pt x="639165" y="670904"/>
                    <a:pt x="683232" y="595622"/>
                  </a:cubicBezTo>
                  <a:cubicBezTo>
                    <a:pt x="727299" y="520340"/>
                    <a:pt x="782383" y="391810"/>
                    <a:pt x="793400" y="309184"/>
                  </a:cubicBezTo>
                  <a:cubicBezTo>
                    <a:pt x="804417" y="226557"/>
                    <a:pt x="789728" y="143930"/>
                    <a:pt x="749333" y="99863"/>
                  </a:cubicBezTo>
                  <a:cubicBezTo>
                    <a:pt x="708938" y="55796"/>
                    <a:pt x="613458" y="48451"/>
                    <a:pt x="551029" y="44779"/>
                  </a:cubicBezTo>
                  <a:cubicBezTo>
                    <a:pt x="488600" y="41107"/>
                    <a:pt x="431679" y="85174"/>
                    <a:pt x="374759" y="77830"/>
                  </a:cubicBezTo>
                  <a:cubicBezTo>
                    <a:pt x="317839" y="70486"/>
                    <a:pt x="253573" y="6220"/>
                    <a:pt x="209506" y="712"/>
                  </a:cubicBezTo>
                  <a:cubicBezTo>
                    <a:pt x="165439" y="-4796"/>
                    <a:pt x="134225" y="22745"/>
                    <a:pt x="110355" y="44779"/>
                  </a:cubicBezTo>
                  <a:cubicBezTo>
                    <a:pt x="86485" y="66813"/>
                    <a:pt x="84648" y="59468"/>
                    <a:pt x="66287" y="132914"/>
                  </a:cubicBezTo>
                  <a:cubicBezTo>
                    <a:pt x="47925" y="206360"/>
                    <a:pt x="-3486" y="397319"/>
                    <a:pt x="186" y="485454"/>
                  </a:cubicBezTo>
                  <a:cubicBezTo>
                    <a:pt x="3858" y="573589"/>
                    <a:pt x="55270" y="621329"/>
                    <a:pt x="88321" y="661724"/>
                  </a:cubicBezTo>
                  <a:cubicBezTo>
                    <a:pt x="121372" y="702119"/>
                    <a:pt x="167275" y="711300"/>
                    <a:pt x="198490" y="727825"/>
                  </a:cubicBezTo>
                  <a:cubicBezTo>
                    <a:pt x="229704" y="744350"/>
                    <a:pt x="242557" y="755367"/>
                    <a:pt x="297641" y="760875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08" name="Line 5"/>
            <p:cNvSpPr>
              <a:spLocks noChangeShapeType="1"/>
            </p:cNvSpPr>
            <p:nvPr/>
          </p:nvSpPr>
          <p:spPr bwMode="auto">
            <a:xfrm>
              <a:off x="2040710" y="3888274"/>
              <a:ext cx="2830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6"/>
            <p:cNvSpPr>
              <a:spLocks noChangeShapeType="1"/>
            </p:cNvSpPr>
            <p:nvPr/>
          </p:nvSpPr>
          <p:spPr bwMode="auto">
            <a:xfrm flipH="1" flipV="1">
              <a:off x="2169298" y="1387961"/>
              <a:ext cx="1587" cy="2620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19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8471383"/>
                </p:ext>
              </p:extLst>
            </p:nvPr>
          </p:nvGraphicFramePr>
          <p:xfrm>
            <a:off x="5004974" y="3777150"/>
            <a:ext cx="242351" cy="264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7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4974" y="3777150"/>
                          <a:ext cx="242351" cy="2649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1387085"/>
                </p:ext>
              </p:extLst>
            </p:nvPr>
          </p:nvGraphicFramePr>
          <p:xfrm>
            <a:off x="2045389" y="965340"/>
            <a:ext cx="256607" cy="300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579" imgH="164957" progId="Equation.DSMT4">
                    <p:embed/>
                  </p:oleObj>
                </mc:Choice>
                <mc:Fallback>
                  <p:oleObj name="Equation" r:id="rId11" imgW="139579" imgH="164957" progId="Equation.DSMT4">
                    <p:embed/>
                    <p:pic>
                      <p:nvPicPr>
                        <p:cNvPr id="0" name="Picture 7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389" y="965340"/>
                          <a:ext cx="256607" cy="3000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6563490"/>
                </p:ext>
              </p:extLst>
            </p:nvPr>
          </p:nvGraphicFramePr>
          <p:xfrm>
            <a:off x="3536249" y="1699472"/>
            <a:ext cx="441985" cy="250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44114" imgH="253780" progId="Equation.DSMT4">
                    <p:embed/>
                  </p:oleObj>
                </mc:Choice>
                <mc:Fallback>
                  <p:oleObj name="Equation" r:id="rId13" imgW="444114" imgH="253780" progId="Equation.DSMT4">
                    <p:embed/>
                    <p:pic>
                      <p:nvPicPr>
                        <p:cNvPr id="0" name="Picture 7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6249" y="1699472"/>
                          <a:ext cx="441985" cy="2505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6664335"/>
                </p:ext>
              </p:extLst>
            </p:nvPr>
          </p:nvGraphicFramePr>
          <p:xfrm>
            <a:off x="3728387" y="2059269"/>
            <a:ext cx="19685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77646" imgH="228402" progId="Equation.DSMT4">
                    <p:embed/>
                  </p:oleObj>
                </mc:Choice>
                <mc:Fallback>
                  <p:oleObj name="Equation" r:id="rId15" imgW="177646" imgH="228402" progId="Equation.DSMT4">
                    <p:embed/>
                    <p:pic>
                      <p:nvPicPr>
                        <p:cNvPr id="0" name="Picture 7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387" y="2059269"/>
                          <a:ext cx="19685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0" name="Line 14"/>
            <p:cNvSpPr>
              <a:spLocks noChangeShapeType="1"/>
            </p:cNvSpPr>
            <p:nvPr/>
          </p:nvSpPr>
          <p:spPr bwMode="auto">
            <a:xfrm flipH="1" flipV="1">
              <a:off x="3360717" y="1805049"/>
              <a:ext cx="318293" cy="5084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19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6766978"/>
                </p:ext>
              </p:extLst>
            </p:nvPr>
          </p:nvGraphicFramePr>
          <p:xfrm>
            <a:off x="3402273" y="1590774"/>
            <a:ext cx="160337" cy="160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25" imgH="126725" progId="Equation.DSMT4">
                    <p:embed/>
                  </p:oleObj>
                </mc:Choice>
                <mc:Fallback>
                  <p:oleObj name="Equation" r:id="rId17" imgW="126725" imgH="126725" progId="Equation.DSMT4">
                    <p:embed/>
                    <p:pic>
                      <p:nvPicPr>
                        <p:cNvPr id="0" name="Picture 7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273" y="1590774"/>
                          <a:ext cx="160337" cy="1603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1512678"/>
                </p:ext>
              </p:extLst>
            </p:nvPr>
          </p:nvGraphicFramePr>
          <p:xfrm>
            <a:off x="3343903" y="2303679"/>
            <a:ext cx="450850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82391" imgH="253890" progId="Equation.DSMT4">
                    <p:embed/>
                  </p:oleObj>
                </mc:Choice>
                <mc:Fallback>
                  <p:oleObj name="Equation" r:id="rId19" imgW="482391" imgH="253890" progId="Equation.DSMT4">
                    <p:embed/>
                    <p:pic>
                      <p:nvPicPr>
                        <p:cNvPr id="0" name="Picture 7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3903" y="2303679"/>
                          <a:ext cx="450850" cy="2349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1" name="Line 18"/>
            <p:cNvSpPr>
              <a:spLocks noChangeShapeType="1"/>
            </p:cNvSpPr>
            <p:nvPr/>
          </p:nvSpPr>
          <p:spPr bwMode="auto">
            <a:xfrm flipH="1" flipV="1">
              <a:off x="3348843" y="2173185"/>
              <a:ext cx="338106" cy="133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7736907"/>
                </p:ext>
              </p:extLst>
            </p:nvPr>
          </p:nvGraphicFramePr>
          <p:xfrm>
            <a:off x="4112398" y="2237274"/>
            <a:ext cx="174625" cy="20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2202" imgH="177569" progId="Equation.DSMT4">
                    <p:embed/>
                  </p:oleObj>
                </mc:Choice>
                <mc:Fallback>
                  <p:oleObj name="Equation" r:id="rId21" imgW="152202" imgH="177569" progId="Equation.DSMT4">
                    <p:embed/>
                    <p:pic>
                      <p:nvPicPr>
                        <p:cNvPr id="0" name="Picture 7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2398" y="2237274"/>
                          <a:ext cx="174625" cy="2016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3" name="Line 23"/>
            <p:cNvSpPr>
              <a:spLocks noChangeShapeType="1"/>
            </p:cNvSpPr>
            <p:nvPr/>
          </p:nvSpPr>
          <p:spPr bwMode="auto">
            <a:xfrm flipH="1" flipV="1">
              <a:off x="4021760" y="2052636"/>
              <a:ext cx="25400" cy="1651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3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0434875"/>
                </p:ext>
              </p:extLst>
            </p:nvPr>
          </p:nvGraphicFramePr>
          <p:xfrm>
            <a:off x="3898085" y="1121261"/>
            <a:ext cx="23336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65028" imgH="228501" progId="Equation.DSMT4">
                    <p:embed/>
                  </p:oleObj>
                </mc:Choice>
                <mc:Fallback>
                  <p:oleObj name="Equation" r:id="rId23" imgW="165028" imgH="228501" progId="Equation.DSMT4">
                    <p:embed/>
                    <p:pic>
                      <p:nvPicPr>
                        <p:cNvPr id="0" name="Picture 7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085" y="1121261"/>
                          <a:ext cx="233363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571570"/>
                </p:ext>
              </p:extLst>
            </p:nvPr>
          </p:nvGraphicFramePr>
          <p:xfrm>
            <a:off x="4469585" y="2892911"/>
            <a:ext cx="2921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77492" imgH="177492" progId="Equation.DSMT4">
                    <p:embed/>
                  </p:oleObj>
                </mc:Choice>
                <mc:Fallback>
                  <p:oleObj name="Equation" r:id="rId25" imgW="177492" imgH="177492" progId="Equation.DSMT4">
                    <p:embed/>
                    <p:pic>
                      <p:nvPicPr>
                        <p:cNvPr id="0" name="Picture 7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9585" y="2892911"/>
                          <a:ext cx="2921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4" name="Oval 28"/>
            <p:cNvSpPr>
              <a:spLocks noChangeArrowheads="1"/>
            </p:cNvSpPr>
            <p:nvPr/>
          </p:nvSpPr>
          <p:spPr bwMode="auto">
            <a:xfrm>
              <a:off x="2886848" y="1475274"/>
              <a:ext cx="1557337" cy="15970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aphicFrame>
          <p:nvGraphicFramePr>
            <p:cNvPr id="820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6453918"/>
                </p:ext>
              </p:extLst>
            </p:nvPr>
          </p:nvGraphicFramePr>
          <p:xfrm>
            <a:off x="3075966" y="1914186"/>
            <a:ext cx="2143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52268" imgH="164957" progId="Equation.DSMT4">
                    <p:embed/>
                  </p:oleObj>
                </mc:Choice>
                <mc:Fallback>
                  <p:oleObj name="Equation" r:id="rId27" imgW="152268" imgH="164957" progId="Equation.DSMT4">
                    <p:embed/>
                    <p:pic>
                      <p:nvPicPr>
                        <p:cNvPr id="0" name="Picture 7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5966" y="1914186"/>
                          <a:ext cx="214313" cy="2317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6" name="Oval 16"/>
            <p:cNvSpPr>
              <a:spLocks noChangeArrowheads="1"/>
            </p:cNvSpPr>
            <p:nvPr/>
          </p:nvSpPr>
          <p:spPr bwMode="auto">
            <a:xfrm>
              <a:off x="3275931" y="2109263"/>
              <a:ext cx="61912" cy="619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Oval 13"/>
            <p:cNvSpPr>
              <a:spLocks noChangeArrowheads="1"/>
            </p:cNvSpPr>
            <p:nvPr/>
          </p:nvSpPr>
          <p:spPr bwMode="auto">
            <a:xfrm>
              <a:off x="3293624" y="1724061"/>
              <a:ext cx="61912" cy="619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622592" y="2247653"/>
              <a:ext cx="85725" cy="85725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2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199867"/>
                </p:ext>
              </p:extLst>
            </p:nvPr>
          </p:nvGraphicFramePr>
          <p:xfrm>
            <a:off x="3708730" y="1391372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52268" imgH="152268" progId="Equation.DSMT4">
                    <p:embed/>
                  </p:oleObj>
                </mc:Choice>
                <mc:Fallback>
                  <p:oleObj name="Equation" r:id="rId29" imgW="152268" imgH="152268" progId="Equation.DSMT4">
                    <p:embed/>
                    <p:pic>
                      <p:nvPicPr>
                        <p:cNvPr id="0" name="Picture 7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730" y="1391372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3411589" y="651696"/>
            <a:ext cx="5496438" cy="95410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Note that in the result for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/>
              <a:t>, the integrand is analytic inside </a:t>
            </a:r>
            <a:r>
              <a:rPr lang="en-US" sz="1400" dirty="0">
                <a:latin typeface="Euclid Math One" panose="05050601010101010101" pitchFamily="18" charset="2"/>
              </a:rPr>
              <a:t>R </a:t>
            </a:r>
            <a:r>
              <a:rPr lang="en-US" sz="1400" dirty="0"/>
              <a:t>away from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/>
              <a:t>0</a:t>
            </a:r>
            <a:r>
              <a:rPr lang="en-US" sz="1400" dirty="0"/>
              <a:t>, and hence (from Cauchy’s theorem) the path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/>
              <a:t> is now </a:t>
            </a:r>
            <a:r>
              <a:rPr lang="en-US" sz="1400" u="sng" dirty="0"/>
              <a:t>arbitrary</a:t>
            </a:r>
            <a:r>
              <a:rPr lang="en-US" sz="1400" dirty="0"/>
              <a:t>, as long as it encircles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/>
              <a:t>0 </a:t>
            </a:r>
            <a:r>
              <a:rPr lang="en-US" sz="1400" dirty="0"/>
              <a:t>and stays inside </a:t>
            </a:r>
            <a:r>
              <a:rPr lang="en-US" sz="1400" dirty="0">
                <a:latin typeface="Euclid Math One" panose="05050601010101010101" pitchFamily="18" charset="2"/>
              </a:rPr>
              <a:t>R</a:t>
            </a:r>
            <a:r>
              <a:rPr lang="en-US" sz="1400" dirty="0"/>
              <a:t>. </a:t>
            </a:r>
          </a:p>
          <a:p>
            <a:pPr algn="ctr"/>
            <a:r>
              <a:rPr lang="en-US" sz="1400" dirty="0"/>
              <a:t>The point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/>
              <a:t> can even be outside the path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/>
              <a:t> (see the note below).</a:t>
            </a:r>
          </a:p>
        </p:txBody>
      </p:sp>
      <p:graphicFrame>
        <p:nvGraphicFramePr>
          <p:cNvPr id="822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216343"/>
              </p:ext>
            </p:extLst>
          </p:nvPr>
        </p:nvGraphicFramePr>
        <p:xfrm>
          <a:off x="5412078" y="2316017"/>
          <a:ext cx="2489473" cy="69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816100" imgH="508000" progId="Equation.DSMT4">
                  <p:embed/>
                </p:oleObj>
              </mc:Choice>
              <mc:Fallback>
                <p:oleObj name="Equation" r:id="rId31" imgW="1816100" imgH="508000" progId="Equation.DSMT4">
                  <p:embed/>
                  <p:pic>
                    <p:nvPicPr>
                      <p:cNvPr id="0" name="Picture 7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2078" y="2316017"/>
                        <a:ext cx="2489473" cy="696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032814" y="3167742"/>
            <a:ext cx="3467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(Note: This integral does not have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/>
              <a:t> in it.)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4004" y="0"/>
            <a:ext cx="89899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Taylor Series Expansion of an Analytic Function (cont.)</a:t>
            </a:r>
          </a:p>
        </p:txBody>
      </p:sp>
      <p:graphicFrame>
        <p:nvGraphicFramePr>
          <p:cNvPr id="8221" name="Object 3"/>
          <p:cNvGraphicFramePr>
            <a:graphicFrameLocks noChangeAspect="1"/>
          </p:cNvGraphicFramePr>
          <p:nvPr/>
        </p:nvGraphicFramePr>
        <p:xfrm>
          <a:off x="2099128" y="5218930"/>
          <a:ext cx="47021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254000" progId="Equation.DSMT4">
                  <p:embed/>
                </p:oleObj>
              </mc:Choice>
              <mc:Fallback>
                <p:oleObj name="Equation" r:id="rId3" imgW="2438400" imgH="254000" progId="Equation.DSMT4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128" y="5218930"/>
                        <a:ext cx="470217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472941" y="894962"/>
            <a:ext cx="5651884" cy="7078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</a:t>
            </a:r>
            <a:r>
              <a:rPr lang="en-US" sz="2000" u="sng" dirty="0"/>
              <a:t>radius of convergence</a:t>
            </a:r>
            <a:r>
              <a:rPr lang="en-US" sz="2000" dirty="0"/>
              <a:t> of a Taylor series is the distance out to the </a:t>
            </a:r>
            <a:r>
              <a:rPr lang="en-US" sz="2000" u="sng" dirty="0"/>
              <a:t>closest</a:t>
            </a:r>
            <a:r>
              <a:rPr lang="en-US" sz="2000" dirty="0"/>
              <a:t> singularity.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01064" y="2324100"/>
            <a:ext cx="3860352" cy="132343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Key point: </a:t>
            </a:r>
          </a:p>
          <a:p>
            <a:pPr algn="ctr"/>
            <a:r>
              <a:rPr lang="en-US" sz="1600" dirty="0"/>
              <a:t>The point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/>
              <a:t> about which </a:t>
            </a:r>
          </a:p>
          <a:p>
            <a:pPr algn="ctr"/>
            <a:r>
              <a:rPr lang="en-US" sz="1600" dirty="0"/>
              <a:t>the expansion is made is </a:t>
            </a:r>
            <a:r>
              <a:rPr lang="en-US" sz="1600" i="1" dirty="0"/>
              <a:t>arbitrary</a:t>
            </a:r>
            <a:r>
              <a:rPr lang="en-US" sz="1600" dirty="0"/>
              <a:t>, but </a:t>
            </a:r>
          </a:p>
          <a:p>
            <a:pPr algn="ctr"/>
            <a:r>
              <a:rPr lang="en-US" sz="1600" dirty="0"/>
              <a:t>It determines the region of convergence </a:t>
            </a:r>
          </a:p>
          <a:p>
            <a:pPr algn="ctr"/>
            <a:r>
              <a:rPr lang="en-US" sz="1600" dirty="0"/>
              <a:t>of the Taylor series.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04275" y="1567820"/>
            <a:ext cx="3206615" cy="3076752"/>
            <a:chOff x="704275" y="1567820"/>
            <a:chExt cx="3206615" cy="3076752"/>
          </a:xfrm>
        </p:grpSpPr>
        <p:sp>
          <p:nvSpPr>
            <p:cNvPr id="8208" name="Line 5"/>
            <p:cNvSpPr>
              <a:spLocks noChangeShapeType="1"/>
            </p:cNvSpPr>
            <p:nvPr/>
          </p:nvSpPr>
          <p:spPr bwMode="auto">
            <a:xfrm>
              <a:off x="704275" y="4490754"/>
              <a:ext cx="2830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6"/>
            <p:cNvSpPr>
              <a:spLocks noChangeShapeType="1"/>
            </p:cNvSpPr>
            <p:nvPr/>
          </p:nvSpPr>
          <p:spPr bwMode="auto">
            <a:xfrm flipH="1" flipV="1">
              <a:off x="832863" y="1990441"/>
              <a:ext cx="1587" cy="2620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195" name="Object 7"/>
            <p:cNvGraphicFramePr>
              <a:graphicFrameLocks noChangeAspect="1"/>
            </p:cNvGraphicFramePr>
            <p:nvPr/>
          </p:nvGraphicFramePr>
          <p:xfrm>
            <a:off x="3668539" y="4379630"/>
            <a:ext cx="242351" cy="264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Picture 3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8539" y="4379630"/>
                          <a:ext cx="242351" cy="2649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6" name="Object 8"/>
            <p:cNvGraphicFramePr>
              <a:graphicFrameLocks noChangeAspect="1"/>
            </p:cNvGraphicFramePr>
            <p:nvPr/>
          </p:nvGraphicFramePr>
          <p:xfrm>
            <a:off x="708954" y="1567820"/>
            <a:ext cx="256607" cy="300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579" imgH="164957" progId="Equation.DSMT4">
                    <p:embed/>
                  </p:oleObj>
                </mc:Choice>
                <mc:Fallback>
                  <p:oleObj name="Equation" r:id="rId7" imgW="139579" imgH="164957" progId="Equation.DSMT4">
                    <p:embed/>
                    <p:pic>
                      <p:nvPicPr>
                        <p:cNvPr id="0" name="Picture 3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954" y="1567820"/>
                          <a:ext cx="256607" cy="3000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11"/>
            <p:cNvGraphicFramePr>
              <a:graphicFrameLocks noChangeAspect="1"/>
            </p:cNvGraphicFramePr>
            <p:nvPr/>
          </p:nvGraphicFramePr>
          <p:xfrm>
            <a:off x="1996588" y="3195987"/>
            <a:ext cx="19685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77646" imgH="228402" progId="Equation.DSMT4">
                    <p:embed/>
                  </p:oleObj>
                </mc:Choice>
                <mc:Fallback>
                  <p:oleObj name="Equation" r:id="rId9" imgW="177646" imgH="228402" progId="Equation.DSMT4">
                    <p:embed/>
                    <p:pic>
                      <p:nvPicPr>
                        <p:cNvPr id="0" name="Picture 3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588" y="3195987"/>
                          <a:ext cx="19685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3" name="Object 25"/>
            <p:cNvGraphicFramePr>
              <a:graphicFrameLocks noChangeAspect="1"/>
            </p:cNvGraphicFramePr>
            <p:nvPr/>
          </p:nvGraphicFramePr>
          <p:xfrm>
            <a:off x="2503899" y="2051000"/>
            <a:ext cx="23336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5028" imgH="228501" progId="Equation.DSMT4">
                    <p:embed/>
                  </p:oleObj>
                </mc:Choice>
                <mc:Fallback>
                  <p:oleObj name="Equation" r:id="rId11" imgW="165028" imgH="228501" progId="Equation.DSMT4">
                    <p:embed/>
                    <p:pic>
                      <p:nvPicPr>
                        <p:cNvPr id="0" name="Picture 3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3899" y="2051000"/>
                          <a:ext cx="233363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4" name="Oval 28"/>
            <p:cNvSpPr>
              <a:spLocks noChangeArrowheads="1"/>
            </p:cNvSpPr>
            <p:nvPr/>
          </p:nvSpPr>
          <p:spPr bwMode="auto">
            <a:xfrm>
              <a:off x="1492662" y="2405013"/>
              <a:ext cx="1557337" cy="15970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Oval 13"/>
            <p:cNvSpPr>
              <a:spLocks noChangeArrowheads="1"/>
            </p:cNvSpPr>
            <p:nvPr/>
          </p:nvSpPr>
          <p:spPr bwMode="auto">
            <a:xfrm>
              <a:off x="2232837" y="3145037"/>
              <a:ext cx="103952" cy="10395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V="1">
              <a:off x="2375291" y="2776540"/>
              <a:ext cx="462013" cy="3657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70674" name="Object 11"/>
            <p:cNvGraphicFramePr>
              <a:graphicFrameLocks noChangeAspect="1"/>
            </p:cNvGraphicFramePr>
            <p:nvPr/>
          </p:nvGraphicFramePr>
          <p:xfrm>
            <a:off x="2259013" y="2651125"/>
            <a:ext cx="3175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03112" imgH="228501" progId="Equation.DSMT4">
                    <p:embed/>
                  </p:oleObj>
                </mc:Choice>
                <mc:Fallback>
                  <p:oleObj name="Equation" r:id="rId13" imgW="203112" imgH="228501" progId="Equation.DSMT4">
                    <p:embed/>
                    <p:pic>
                      <p:nvPicPr>
                        <p:cNvPr id="0" name="Picture 3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9013" y="2651125"/>
                          <a:ext cx="3175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675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9657320"/>
                </p:ext>
              </p:extLst>
            </p:nvPr>
          </p:nvGraphicFramePr>
          <p:xfrm>
            <a:off x="2357889" y="2324097"/>
            <a:ext cx="232908" cy="22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68" imgH="152268" progId="Equation.DSMT4">
                    <p:embed/>
                  </p:oleObj>
                </mc:Choice>
                <mc:Fallback>
                  <p:oleObj name="Equation" r:id="rId15" imgW="152268" imgH="152268" progId="Equation.DSMT4">
                    <p:embed/>
                    <p:pic>
                      <p:nvPicPr>
                        <p:cNvPr id="0" name="Picture 3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889" y="2324097"/>
                          <a:ext cx="232908" cy="227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98775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Geometric Series</a:t>
            </a:r>
          </a:p>
        </p:txBody>
      </p:sp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739775" y="1270000"/>
            <a:ext cx="1201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026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331826"/>
              </p:ext>
            </p:extLst>
          </p:nvPr>
        </p:nvGraphicFramePr>
        <p:xfrm>
          <a:off x="798739" y="1381126"/>
          <a:ext cx="3677598" cy="78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46300" imgH="457200" progId="Equation.DSMT4">
                  <p:embed/>
                </p:oleObj>
              </mc:Choice>
              <mc:Fallback>
                <p:oleObj name="Equation" r:id="rId3" imgW="2146300" imgH="45720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739" y="1381126"/>
                        <a:ext cx="3677598" cy="785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2925" y="904875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Consider the following sum: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867" y="236356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 that</a:t>
            </a:r>
          </a:p>
        </p:txBody>
      </p:sp>
      <p:graphicFrame>
        <p:nvGraphicFramePr>
          <p:cNvPr id="1435" name="Object 411"/>
          <p:cNvGraphicFramePr>
            <a:graphicFrameLocks noChangeAspect="1"/>
          </p:cNvGraphicFramePr>
          <p:nvPr/>
        </p:nvGraphicFramePr>
        <p:xfrm>
          <a:off x="1011691" y="2813731"/>
          <a:ext cx="33893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312" imgH="253890" progId="Equation.DSMT4">
                  <p:embed/>
                </p:oleObj>
              </mc:Choice>
              <mc:Fallback>
                <p:oleObj name="Equation" r:id="rId5" imgW="1815312" imgH="253890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691" y="2813731"/>
                        <a:ext cx="33893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" name="Object 412"/>
          <p:cNvGraphicFramePr>
            <a:graphicFrameLocks noChangeAspect="1"/>
          </p:cNvGraphicFramePr>
          <p:nvPr/>
        </p:nvGraphicFramePr>
        <p:xfrm>
          <a:off x="1015092" y="4286251"/>
          <a:ext cx="3317421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19300" imgH="266700" progId="Equation.DSMT4">
                  <p:embed/>
                </p:oleObj>
              </mc:Choice>
              <mc:Fallback>
                <p:oleObj name="Equation" r:id="rId7" imgW="2019300" imgH="26670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092" y="4286251"/>
                        <a:ext cx="3317421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15067" y="370250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</a:t>
            </a:r>
          </a:p>
        </p:txBody>
      </p:sp>
      <p:graphicFrame>
        <p:nvGraphicFramePr>
          <p:cNvPr id="1437" name="Object 413"/>
          <p:cNvGraphicFramePr>
            <a:graphicFrameLocks noChangeAspect="1"/>
          </p:cNvGraphicFramePr>
          <p:nvPr/>
        </p:nvGraphicFramePr>
        <p:xfrm>
          <a:off x="1928813" y="4976811"/>
          <a:ext cx="1675320" cy="69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0948" imgH="431613" progId="Equation.DSMT4">
                  <p:embed/>
                </p:oleObj>
              </mc:Choice>
              <mc:Fallback>
                <p:oleObj name="Equation" r:id="rId9" imgW="1040948" imgH="431613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4976811"/>
                        <a:ext cx="1675320" cy="694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" name="Object 414"/>
          <p:cNvGraphicFramePr>
            <a:graphicFrameLocks noChangeAspect="1"/>
          </p:cNvGraphicFramePr>
          <p:nvPr/>
        </p:nvGraphicFramePr>
        <p:xfrm>
          <a:off x="2200275" y="6008688"/>
          <a:ext cx="53578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65500" imgH="355600" progId="Equation.DSMT4">
                  <p:embed/>
                </p:oleObj>
              </mc:Choice>
              <mc:Fallback>
                <p:oleObj name="Equation" r:id="rId11" imgW="3365500" imgH="35560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6008688"/>
                        <a:ext cx="535781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>
            <a:off x="1284514" y="5225143"/>
            <a:ext cx="337457" cy="228600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5182" y="609736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594469"/>
              </p:ext>
            </p:extLst>
          </p:nvPr>
        </p:nvGraphicFramePr>
        <p:xfrm>
          <a:off x="5675312" y="1943099"/>
          <a:ext cx="2570956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62040" imgH="457200" progId="Equation.DSMT4">
                  <p:embed/>
                </p:oleObj>
              </mc:Choice>
              <mc:Fallback>
                <p:oleObj name="Equation" r:id="rId13" imgW="1562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75312" y="1943099"/>
                        <a:ext cx="2570956" cy="7524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97311" y="146957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Geometric series (GS):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4004" y="0"/>
            <a:ext cx="89899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Taylor Series Expansion of an Analytic Function (cont.)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82779" y="627648"/>
            <a:ext cx="3790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Properties of Taylor Series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205" y="1891275"/>
            <a:ext cx="8288744" cy="378565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  A Taylor series will converge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 &lt;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>
                <a:latin typeface="+mn-lt"/>
                <a:cs typeface="Times New Roman" pitchFamily="18" charset="0"/>
              </a:rPr>
              <a:t> </a:t>
            </a:r>
            <a:r>
              <a:rPr lang="en-US" sz="1600" dirty="0">
                <a:latin typeface="+mn-lt"/>
                <a:cs typeface="Times New Roman" pitchFamily="18" charset="0"/>
              </a:rPr>
              <a:t>(i.e., inside the radius of convergence).</a:t>
            </a:r>
            <a:r>
              <a:rPr lang="en-US" dirty="0">
                <a:latin typeface="+mn-lt"/>
                <a:cs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+mn-lt"/>
                <a:cs typeface="Times New Roman" pitchFamily="18" charset="0"/>
              </a:rPr>
              <a:t>A Taylor series will diverge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 &gt;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(i.e., outside the radius of convergence).</a:t>
            </a:r>
            <a:r>
              <a:rPr lang="en-US" sz="1600" dirty="0">
                <a:latin typeface="+mn-lt"/>
                <a:cs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dirty="0">
                <a:cs typeface="Times New Roman" pitchFamily="18" charset="0"/>
              </a:rPr>
              <a:t>  </a:t>
            </a:r>
            <a:r>
              <a:rPr lang="en-US" sz="1600" dirty="0">
                <a:latin typeface="+mn-lt"/>
                <a:cs typeface="Times New Roman" pitchFamily="18" charset="0"/>
              </a:rPr>
              <a:t>A </a:t>
            </a:r>
            <a:r>
              <a:rPr lang="en-US" dirty="0">
                <a:latin typeface="+mn-lt"/>
                <a:cs typeface="Times New Roman" pitchFamily="18" charset="0"/>
              </a:rPr>
              <a:t>Taylor series </a:t>
            </a:r>
            <a:r>
              <a:rPr lang="en-US" i="1" dirty="0">
                <a:latin typeface="+mn-lt"/>
                <a:cs typeface="Times New Roman" pitchFamily="18" charset="0"/>
              </a:rPr>
              <a:t>converges uniformly</a:t>
            </a:r>
            <a:r>
              <a:rPr lang="en-US" sz="1600" i="1" dirty="0">
                <a:latin typeface="+mn-lt"/>
                <a:cs typeface="Times New Roman" pitchFamily="18" charset="0"/>
              </a:rPr>
              <a:t> </a:t>
            </a:r>
            <a:r>
              <a:rPr lang="en-US" sz="1600" dirty="0">
                <a:latin typeface="+mn-lt"/>
              </a:rPr>
              <a:t>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 &lt;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>
                <a:cs typeface="Times New Roman" pitchFamily="18" charset="0"/>
              </a:rPr>
              <a:t>.</a:t>
            </a:r>
            <a:endParaRPr lang="en-US" sz="1600" dirty="0">
              <a:latin typeface="+mn-lt"/>
              <a:cs typeface="Times New Roman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latin typeface="+mn-lt"/>
                <a:cs typeface="Times New Roman" pitchFamily="18" charset="0"/>
              </a:rPr>
              <a:t>A Taylor series may be differentiated or integrated term-by-term within the radius of convergence. This does not change the radius of convergence.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latin typeface="+mn-lt"/>
                <a:cs typeface="Times New Roman" pitchFamily="18" charset="0"/>
              </a:rPr>
              <a:t>A Taylor series </a:t>
            </a:r>
            <a:r>
              <a:rPr lang="en-US" i="1" dirty="0">
                <a:latin typeface="+mn-lt"/>
                <a:cs typeface="Times New Roman" pitchFamily="18" charset="0"/>
              </a:rPr>
              <a:t>converges absolutely </a:t>
            </a:r>
            <a:r>
              <a:rPr lang="en-US" dirty="0">
                <a:latin typeface="+mn-lt"/>
                <a:cs typeface="Times New Roman" pitchFamily="18" charset="0"/>
              </a:rPr>
              <a:t>inside the radius of convergence (i.e., the series of absolute values converges).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latin typeface="+mn-lt"/>
                <a:cs typeface="Times New Roman" pitchFamily="18" charset="0"/>
              </a:rPr>
              <a:t>Within the common region of convergence, we can add and multiply Taylor series, collecting terms to find the resulting Taylor series.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cs typeface="Times New Roman" pitchFamily="18" charset="0"/>
              </a:rPr>
              <a:t>When a Taylor series converges, the resulting function is an analytic function.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09700" y="1240975"/>
            <a:ext cx="6272871" cy="36933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dirty="0"/>
              <a:t> radius of convergence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/>
              <a:t> distance to closest singularity 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64646" y="6134895"/>
            <a:ext cx="7939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3600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 W. Brown and R. V. Churchill,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Complex Variables and Applications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9</a:t>
            </a:r>
            <a:r>
              <a:rPr kumimoji="0" lang="en-US" sz="1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Ed., McGraw-Hill, 2013.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2675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</a:t>
            </a:r>
          </a:p>
        </p:txBody>
      </p: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9225" name="Text Box 531"/>
          <p:cNvSpPr txBox="1">
            <a:spLocks noChangeArrowheads="1"/>
          </p:cNvSpPr>
          <p:nvPr/>
        </p:nvSpPr>
        <p:spPr bwMode="auto">
          <a:xfrm>
            <a:off x="538062" y="554037"/>
            <a:ext cx="7921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This generalizes the concept of a Taylor series to include cases where the function is analytic in an</a:t>
            </a:r>
            <a:r>
              <a:rPr lang="en-US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annulus</a:t>
            </a:r>
            <a:r>
              <a:rPr lang="en-US" dirty="0"/>
              <a:t>. </a:t>
            </a:r>
          </a:p>
        </p:txBody>
      </p:sp>
      <p:graphicFrame>
        <p:nvGraphicFramePr>
          <p:cNvPr id="9218" name="Object 5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499215"/>
              </p:ext>
            </p:extLst>
          </p:nvPr>
        </p:nvGraphicFramePr>
        <p:xfrm>
          <a:off x="1532307" y="1828324"/>
          <a:ext cx="2907613" cy="88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600" imgH="457200" progId="Equation.DSMT4">
                  <p:embed/>
                </p:oleObj>
              </mc:Choice>
              <mc:Fallback>
                <p:oleObj name="Equation" r:id="rId3" imgW="1498600" imgH="457200" progId="Equation.DSMT4">
                  <p:embed/>
                  <p:pic>
                    <p:nvPicPr>
                      <p:cNvPr id="0" name="Picture 7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307" y="1828324"/>
                        <a:ext cx="2907613" cy="88650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565192"/>
              </p:ext>
            </p:extLst>
          </p:nvPr>
        </p:nvGraphicFramePr>
        <p:xfrm>
          <a:off x="1317610" y="2946076"/>
          <a:ext cx="3416950" cy="71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38400" imgH="508000" progId="Equation.DSMT4">
                  <p:embed/>
                </p:oleObj>
              </mc:Choice>
              <mc:Fallback>
                <p:oleObj name="Equation" r:id="rId5" imgW="2438400" imgH="508000" progId="Equation.DSMT4">
                  <p:embed/>
                  <p:pic>
                    <p:nvPicPr>
                      <p:cNvPr id="0" name="Picture 7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10" y="2946076"/>
                        <a:ext cx="3416950" cy="711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Text Box 543"/>
          <p:cNvSpPr txBox="1">
            <a:spLocks noChangeArrowheads="1"/>
          </p:cNvSpPr>
          <p:nvPr/>
        </p:nvSpPr>
        <p:spPr bwMode="auto">
          <a:xfrm>
            <a:off x="834231" y="2655334"/>
            <a:ext cx="409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  <p:graphicFrame>
        <p:nvGraphicFramePr>
          <p:cNvPr id="9220" name="Object 5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561301"/>
              </p:ext>
            </p:extLst>
          </p:nvPr>
        </p:nvGraphicFramePr>
        <p:xfrm>
          <a:off x="2222065" y="3704716"/>
          <a:ext cx="1437640" cy="31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0948" imgH="228501" progId="Equation.DSMT4">
                  <p:embed/>
                </p:oleObj>
              </mc:Choice>
              <mc:Fallback>
                <p:oleObj name="Equation" r:id="rId7" imgW="1040948" imgH="228501" progId="Equation.DSMT4">
                  <p:embed/>
                  <p:pic>
                    <p:nvPicPr>
                      <p:cNvPr id="0" name="Picture 7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065" y="3704716"/>
                        <a:ext cx="1437640" cy="315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636002" y="4371559"/>
            <a:ext cx="2961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Here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/>
              <a:t> and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/>
              <a:t> are two singularities.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44143" y="4850485"/>
            <a:ext cx="2904097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 </a:t>
            </a:r>
          </a:p>
          <a:p>
            <a:pPr algn="ctr"/>
            <a:r>
              <a:rPr lang="en-US" sz="1400" dirty="0"/>
              <a:t>The point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/>
              <a:t> may be the point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/>
              <a:t>The point 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/>
              <a:t> may be at infinity. </a:t>
            </a:r>
          </a:p>
        </p:txBody>
      </p:sp>
      <p:graphicFrame>
        <p:nvGraphicFramePr>
          <p:cNvPr id="92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645019"/>
              </p:ext>
            </p:extLst>
          </p:nvPr>
        </p:nvGraphicFramePr>
        <p:xfrm>
          <a:off x="776487" y="4367110"/>
          <a:ext cx="2688073" cy="84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900" imgH="508000" progId="Equation.DSMT4">
                  <p:embed/>
                </p:oleObj>
              </mc:Choice>
              <mc:Fallback>
                <p:oleObj name="Equation" r:id="rId9" imgW="1612900" imgH="508000" progId="Equation.DSMT4">
                  <p:embed/>
                  <p:pic>
                    <p:nvPicPr>
                      <p:cNvPr id="0" name="Picture 7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487" y="4367110"/>
                        <a:ext cx="2688073" cy="84654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652583" y="4597931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(derived later)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491830" y="5456916"/>
            <a:ext cx="3971925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(This is the same formula as for the Taylor series, but with </a:t>
            </a:r>
            <a:r>
              <a:rPr lang="en-US" sz="1400" u="sng" dirty="0">
                <a:solidFill>
                  <a:srgbClr val="0000FF"/>
                </a:solidFill>
              </a:rPr>
              <a:t>negative</a:t>
            </a:r>
            <a:r>
              <a:rPr lang="en-US" sz="1400" dirty="0"/>
              <a:t> </a:t>
            </a:r>
            <a:r>
              <a:rPr lang="en-US" sz="1400" i="1" dirty="0">
                <a:latin typeface="Times New Roman" pitchFamily="18" charset="0"/>
              </a:rPr>
              <a:t>n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00FF"/>
                </a:solidFill>
              </a:rPr>
              <a:t>allowed.)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0122" y="6285468"/>
            <a:ext cx="7252563" cy="338554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Note:</a:t>
            </a:r>
            <a:r>
              <a:rPr lang="en-US" sz="1600" dirty="0"/>
              <a:t> We no longer have the “derivative formula” as we do for a Taylor series.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22479" y="5684098"/>
            <a:ext cx="37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path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dirty="0"/>
              <a:t> is any counterclockwise closed path that stays inside the annulus and encircles the point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10959" y="135787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Final Result: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6732" y="1481529"/>
            <a:ext cx="2781300" cy="2781300"/>
            <a:chOff x="5716732" y="1481529"/>
            <a:chExt cx="2781300" cy="2781300"/>
          </a:xfrm>
        </p:grpSpPr>
        <p:sp>
          <p:nvSpPr>
            <p:cNvPr id="40" name="Oval 532"/>
            <p:cNvSpPr>
              <a:spLocks noChangeArrowheads="1"/>
            </p:cNvSpPr>
            <p:nvPr/>
          </p:nvSpPr>
          <p:spPr bwMode="auto">
            <a:xfrm>
              <a:off x="5716732" y="1481529"/>
              <a:ext cx="2781300" cy="27813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" name="Group 28"/>
            <p:cNvGrpSpPr/>
            <p:nvPr/>
          </p:nvGrpSpPr>
          <p:grpSpPr>
            <a:xfrm>
              <a:off x="6064693" y="1625992"/>
              <a:ext cx="2184686" cy="2103940"/>
              <a:chOff x="5815311" y="2386013"/>
              <a:chExt cx="2184686" cy="2103940"/>
            </a:xfrm>
          </p:grpSpPr>
          <p:sp>
            <p:nvSpPr>
              <p:cNvPr id="42" name="Oval 533"/>
              <p:cNvSpPr>
                <a:spLocks noChangeArrowheads="1"/>
              </p:cNvSpPr>
              <p:nvPr/>
            </p:nvSpPr>
            <p:spPr bwMode="auto">
              <a:xfrm>
                <a:off x="6127750" y="2863850"/>
                <a:ext cx="1485900" cy="15113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536"/>
              <p:cNvSpPr>
                <a:spLocks noChangeShapeType="1"/>
              </p:cNvSpPr>
              <p:nvPr/>
            </p:nvSpPr>
            <p:spPr bwMode="auto">
              <a:xfrm flipV="1">
                <a:off x="6877050" y="3282950"/>
                <a:ext cx="647700" cy="330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538"/>
              <p:cNvSpPr>
                <a:spLocks noChangeShapeType="1"/>
              </p:cNvSpPr>
              <p:nvPr/>
            </p:nvSpPr>
            <p:spPr bwMode="auto">
              <a:xfrm>
                <a:off x="6925176" y="3661272"/>
                <a:ext cx="1074821" cy="7316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551"/>
              <p:cNvSpPr>
                <a:spLocks noChangeArrowheads="1"/>
              </p:cNvSpPr>
              <p:nvPr/>
            </p:nvSpPr>
            <p:spPr bwMode="auto">
              <a:xfrm>
                <a:off x="6007105" y="4401053"/>
                <a:ext cx="88900" cy="889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7" name="Object 78"/>
              <p:cNvGraphicFramePr>
                <a:graphicFrameLocks noChangeAspect="1"/>
              </p:cNvGraphicFramePr>
              <p:nvPr/>
            </p:nvGraphicFramePr>
            <p:xfrm>
              <a:off x="6783388" y="3128296"/>
              <a:ext cx="284162" cy="3673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77646" imgH="228402" progId="Equation.DSMT4">
                      <p:embed/>
                    </p:oleObj>
                  </mc:Choice>
                  <mc:Fallback>
                    <p:oleObj name="Equation" r:id="rId11" imgW="177646" imgH="228402" progId="Equation.DSMT4">
                      <p:embed/>
                      <p:pic>
                        <p:nvPicPr>
                          <p:cNvPr id="0" name="Picture 7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83388" y="3128296"/>
                            <a:ext cx="284162" cy="3673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78"/>
              <p:cNvGraphicFramePr>
                <a:graphicFrameLocks noChangeAspect="1"/>
              </p:cNvGraphicFramePr>
              <p:nvPr/>
            </p:nvGraphicFramePr>
            <p:xfrm>
              <a:off x="7469188" y="2700338"/>
              <a:ext cx="284162" cy="366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77646" imgH="228402" progId="Equation.DSMT4">
                      <p:embed/>
                    </p:oleObj>
                  </mc:Choice>
                  <mc:Fallback>
                    <p:oleObj name="Equation" r:id="rId13" imgW="177646" imgH="228402" progId="Equation.DSMT4">
                      <p:embed/>
                      <p:pic>
                        <p:nvPicPr>
                          <p:cNvPr id="0" name="Picture 7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9188" y="2700338"/>
                            <a:ext cx="284162" cy="3667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78"/>
              <p:cNvGraphicFramePr>
                <a:graphicFrameLocks noChangeAspect="1"/>
              </p:cNvGraphicFramePr>
              <p:nvPr/>
            </p:nvGraphicFramePr>
            <p:xfrm>
              <a:off x="6154738" y="2386013"/>
              <a:ext cx="284162" cy="366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77646" imgH="228402" progId="Equation.DSMT4">
                      <p:embed/>
                    </p:oleObj>
                  </mc:Choice>
                  <mc:Fallback>
                    <p:oleObj name="Equation" r:id="rId15" imgW="177646" imgH="228402" progId="Equation.DSMT4">
                      <p:embed/>
                      <p:pic>
                        <p:nvPicPr>
                          <p:cNvPr id="0" name="Picture 7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4738" y="2386013"/>
                            <a:ext cx="284162" cy="3667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78"/>
              <p:cNvGraphicFramePr>
                <a:graphicFrameLocks noChangeAspect="1"/>
              </p:cNvGraphicFramePr>
              <p:nvPr/>
            </p:nvGraphicFramePr>
            <p:xfrm>
              <a:off x="7223125" y="3476625"/>
              <a:ext cx="203200" cy="223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126835" imgH="139518" progId="Equation.DSMT4">
                      <p:embed/>
                    </p:oleObj>
                  </mc:Choice>
                  <mc:Fallback>
                    <p:oleObj name="Equation" r:id="rId17" imgW="126835" imgH="139518" progId="Equation.DSMT4">
                      <p:embed/>
                      <p:pic>
                        <p:nvPicPr>
                          <p:cNvPr id="0" name="Picture 7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23125" y="3476625"/>
                            <a:ext cx="203200" cy="223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78"/>
              <p:cNvGraphicFramePr>
                <a:graphicFrameLocks noChangeAspect="1"/>
              </p:cNvGraphicFramePr>
              <p:nvPr/>
            </p:nvGraphicFramePr>
            <p:xfrm>
              <a:off x="7756525" y="3865563"/>
              <a:ext cx="203200" cy="284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126725" imgH="177415" progId="Equation.DSMT4">
                      <p:embed/>
                    </p:oleObj>
                  </mc:Choice>
                  <mc:Fallback>
                    <p:oleObj name="Equation" r:id="rId19" imgW="126725" imgH="177415" progId="Equation.DSMT4">
                      <p:embed/>
                      <p:pic>
                        <p:nvPicPr>
                          <p:cNvPr id="0" name="Picture 7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56525" y="3865563"/>
                            <a:ext cx="203200" cy="2841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25"/>
              <p:cNvGraphicFramePr>
                <a:graphicFrameLocks noChangeAspect="1"/>
              </p:cNvGraphicFramePr>
              <p:nvPr/>
            </p:nvGraphicFramePr>
            <p:xfrm>
              <a:off x="7188200" y="2887663"/>
              <a:ext cx="217488" cy="212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152268" imgH="152268" progId="Equation.DSMT4">
                      <p:embed/>
                    </p:oleObj>
                  </mc:Choice>
                  <mc:Fallback>
                    <p:oleObj name="Equation" r:id="rId21" imgW="152268" imgH="152268" progId="Equation.DSMT4">
                      <p:embed/>
                      <p:pic>
                        <p:nvPicPr>
                          <p:cNvPr id="0" name="Picture 7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88200" y="2887663"/>
                            <a:ext cx="217488" cy="212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25"/>
              <p:cNvGraphicFramePr>
                <a:graphicFrameLocks noChangeAspect="1"/>
              </p:cNvGraphicFramePr>
              <p:nvPr/>
            </p:nvGraphicFramePr>
            <p:xfrm>
              <a:off x="5883275" y="2459038"/>
              <a:ext cx="217488" cy="212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152268" imgH="152268" progId="Equation.DSMT4">
                      <p:embed/>
                    </p:oleObj>
                  </mc:Choice>
                  <mc:Fallback>
                    <p:oleObj name="Equation" r:id="rId23" imgW="152268" imgH="152268" progId="Equation.DSMT4">
                      <p:embed/>
                      <p:pic>
                        <p:nvPicPr>
                          <p:cNvPr id="0" name="Picture 7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83275" y="2459038"/>
                            <a:ext cx="217488" cy="212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15"/>
              <p:cNvGraphicFramePr>
                <a:graphicFrameLocks noChangeAspect="1"/>
              </p:cNvGraphicFramePr>
              <p:nvPr/>
            </p:nvGraphicFramePr>
            <p:xfrm>
              <a:off x="6556190" y="2434168"/>
              <a:ext cx="699633" cy="244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" imgW="583947" imgH="203112" progId="Equation.DSMT4">
                      <p:embed/>
                    </p:oleObj>
                  </mc:Choice>
                  <mc:Fallback>
                    <p:oleObj name="Equation" r:id="rId24" imgW="583947" imgH="203112" progId="Equation.DSMT4">
                      <p:embed/>
                      <p:pic>
                        <p:nvPicPr>
                          <p:cNvPr id="0" name="Picture 7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56190" y="2434168"/>
                            <a:ext cx="699633" cy="24435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5312590"/>
                  </p:ext>
                </p:extLst>
              </p:nvPr>
            </p:nvGraphicFramePr>
            <p:xfrm>
              <a:off x="5815311" y="4098167"/>
              <a:ext cx="203200" cy="204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6" imgW="126725" imgH="126725" progId="Equation.DSMT4">
                      <p:embed/>
                    </p:oleObj>
                  </mc:Choice>
                  <mc:Fallback>
                    <p:oleObj name="Equation" r:id="rId26" imgW="126725" imgH="126725" progId="Equation.DSMT4">
                      <p:embed/>
                      <p:pic>
                        <p:nvPicPr>
                          <p:cNvPr id="0" name="Picture 7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15311" y="4098167"/>
                            <a:ext cx="203200" cy="2047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" name="Oval 534"/>
              <p:cNvSpPr>
                <a:spLocks noChangeArrowheads="1"/>
              </p:cNvSpPr>
              <p:nvPr/>
            </p:nvSpPr>
            <p:spPr bwMode="auto">
              <a:xfrm>
                <a:off x="6838950" y="3575050"/>
                <a:ext cx="88900" cy="88900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" name="Straight Connector 2"/>
            <p:cNvCxnSpPr/>
            <p:nvPr/>
          </p:nvCxnSpPr>
          <p:spPr bwMode="auto">
            <a:xfrm flipH="1">
              <a:off x="6345898" y="2888208"/>
              <a:ext cx="755453" cy="7589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9733730"/>
                </p:ext>
              </p:extLst>
            </p:nvPr>
          </p:nvGraphicFramePr>
          <p:xfrm>
            <a:off x="6723624" y="3227665"/>
            <a:ext cx="657225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657364" imgH="361987" progId="Equation.DSMT4">
                    <p:embed/>
                  </p:oleObj>
                </mc:Choice>
                <mc:Fallback>
                  <p:oleObj name="Equation" r:id="rId28" imgW="657364" imgH="361987" progId="Equation.DSMT4">
                    <p:embed/>
                    <p:pic>
                      <p:nvPicPr>
                        <p:cNvPr id="0" name="Picture 7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3624" y="3227665"/>
                          <a:ext cx="657225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05366"/>
              </p:ext>
            </p:extLst>
          </p:nvPr>
        </p:nvGraphicFramePr>
        <p:xfrm>
          <a:off x="7445045" y="1076490"/>
          <a:ext cx="1558918" cy="43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01309" imgH="253890" progId="Equation.DSMT4">
                  <p:embed/>
                </p:oleObj>
              </mc:Choice>
              <mc:Fallback>
                <p:oleObj name="Equation" r:id="rId30" imgW="901309" imgH="253890" progId="Equation.DSMT4">
                  <p:embed/>
                  <p:pic>
                    <p:nvPicPr>
                      <p:cNvPr id="0" name="Picture 7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045" y="1076490"/>
                        <a:ext cx="1558918" cy="439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2675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9225" name="Text Box 531"/>
          <p:cNvSpPr txBox="1">
            <a:spLocks noChangeArrowheads="1"/>
          </p:cNvSpPr>
          <p:nvPr/>
        </p:nvSpPr>
        <p:spPr bwMode="auto">
          <a:xfrm>
            <a:off x="457665" y="866636"/>
            <a:ext cx="43463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Summary of Laurent series:</a:t>
            </a:r>
            <a:endParaRPr lang="en-US" sz="2400" dirty="0"/>
          </a:p>
        </p:txBody>
      </p:sp>
      <p:graphicFrame>
        <p:nvGraphicFramePr>
          <p:cNvPr id="9218" name="Object 5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809221"/>
              </p:ext>
            </p:extLst>
          </p:nvPr>
        </p:nvGraphicFramePr>
        <p:xfrm>
          <a:off x="816164" y="1515344"/>
          <a:ext cx="3018974" cy="92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600" imgH="457200" progId="Equation.DSMT4">
                  <p:embed/>
                </p:oleObj>
              </mc:Choice>
              <mc:Fallback>
                <p:oleObj name="Equation" r:id="rId3" imgW="1498600" imgH="457200" progId="Equation.DSMT4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64" y="1515344"/>
                        <a:ext cx="3018974" cy="92046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6932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07848"/>
              </p:ext>
            </p:extLst>
          </p:nvPr>
        </p:nvGraphicFramePr>
        <p:xfrm>
          <a:off x="1791259" y="4497933"/>
          <a:ext cx="1560537" cy="33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588" imgH="253890" progId="Equation.DSMT4">
                  <p:embed/>
                </p:oleObj>
              </mc:Choice>
              <mc:Fallback>
                <p:oleObj name="Equation" r:id="rId5" imgW="1180588" imgH="253890" progId="Equation.DSMT4">
                  <p:embed/>
                  <p:pic>
                    <p:nvPicPr>
                      <p:cNvPr id="0" name="Picture 6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259" y="4497933"/>
                        <a:ext cx="1560537" cy="333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27502" y="4071804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Laurent series converges </a:t>
            </a:r>
            <a:r>
              <a:rPr lang="en-US" u="sng" dirty="0">
                <a:solidFill>
                  <a:srgbClr val="0000FF"/>
                </a:solidFill>
              </a:rPr>
              <a:t>inside</a:t>
            </a:r>
            <a:r>
              <a:rPr lang="en-US" dirty="0">
                <a:solidFill>
                  <a:srgbClr val="0000FF"/>
                </a:solidFill>
              </a:rPr>
              <a:t> the region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4276" y="5482988"/>
            <a:ext cx="490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Laurent series diverges </a:t>
            </a:r>
            <a:r>
              <a:rPr lang="en-US" u="sng" dirty="0">
                <a:solidFill>
                  <a:srgbClr val="0000FF"/>
                </a:solidFill>
              </a:rPr>
              <a:t>outside</a:t>
            </a:r>
            <a:r>
              <a:rPr lang="en-US" dirty="0">
                <a:solidFill>
                  <a:srgbClr val="0000FF"/>
                </a:solidFill>
              </a:rPr>
              <a:t> this region if there are singularities at</a:t>
            </a:r>
          </a:p>
        </p:txBody>
      </p:sp>
      <p:graphicFrame>
        <p:nvGraphicFramePr>
          <p:cNvPr id="26932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48928"/>
              </p:ext>
            </p:extLst>
          </p:nvPr>
        </p:nvGraphicFramePr>
        <p:xfrm>
          <a:off x="3911703" y="5795963"/>
          <a:ext cx="16097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960" imgH="253800" progId="Equation.DSMT4">
                  <p:embed/>
                </p:oleObj>
              </mc:Choice>
              <mc:Fallback>
                <p:oleObj name="Equation" r:id="rId7" imgW="1218960" imgH="253800" progId="Equation.DSMT4">
                  <p:embed/>
                  <p:pic>
                    <p:nvPicPr>
                      <p:cNvPr id="0" name="Picture 6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703" y="5795963"/>
                        <a:ext cx="16097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716732" y="1481529"/>
            <a:ext cx="2781300" cy="2781300"/>
            <a:chOff x="5716732" y="1481529"/>
            <a:chExt cx="2781300" cy="2781300"/>
          </a:xfrm>
        </p:grpSpPr>
        <p:sp>
          <p:nvSpPr>
            <p:cNvPr id="29" name="Oval 532"/>
            <p:cNvSpPr>
              <a:spLocks noChangeArrowheads="1"/>
            </p:cNvSpPr>
            <p:nvPr/>
          </p:nvSpPr>
          <p:spPr bwMode="auto">
            <a:xfrm>
              <a:off x="5716732" y="1481529"/>
              <a:ext cx="2781300" cy="27813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28"/>
            <p:cNvGrpSpPr/>
            <p:nvPr/>
          </p:nvGrpSpPr>
          <p:grpSpPr>
            <a:xfrm>
              <a:off x="6064693" y="1625992"/>
              <a:ext cx="2184686" cy="2110290"/>
              <a:chOff x="5815311" y="2386013"/>
              <a:chExt cx="2184686" cy="2110290"/>
            </a:xfrm>
          </p:grpSpPr>
          <p:sp>
            <p:nvSpPr>
              <p:cNvPr id="34" name="Oval 533"/>
              <p:cNvSpPr>
                <a:spLocks noChangeArrowheads="1"/>
              </p:cNvSpPr>
              <p:nvPr/>
            </p:nvSpPr>
            <p:spPr bwMode="auto">
              <a:xfrm>
                <a:off x="6127750" y="2863850"/>
                <a:ext cx="1485900" cy="15113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536"/>
              <p:cNvSpPr>
                <a:spLocks noChangeShapeType="1"/>
              </p:cNvSpPr>
              <p:nvPr/>
            </p:nvSpPr>
            <p:spPr bwMode="auto">
              <a:xfrm flipV="1">
                <a:off x="6877050" y="3282950"/>
                <a:ext cx="647700" cy="330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538"/>
              <p:cNvSpPr>
                <a:spLocks noChangeShapeType="1"/>
              </p:cNvSpPr>
              <p:nvPr/>
            </p:nvSpPr>
            <p:spPr bwMode="auto">
              <a:xfrm>
                <a:off x="6925176" y="3661272"/>
                <a:ext cx="1074821" cy="7316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Oval 551"/>
              <p:cNvSpPr>
                <a:spLocks noChangeArrowheads="1"/>
              </p:cNvSpPr>
              <p:nvPr/>
            </p:nvSpPr>
            <p:spPr bwMode="auto">
              <a:xfrm>
                <a:off x="6007105" y="4407403"/>
                <a:ext cx="88900" cy="889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" name="Object 78"/>
              <p:cNvGraphicFramePr>
                <a:graphicFrameLocks noChangeAspect="1"/>
              </p:cNvGraphicFramePr>
              <p:nvPr/>
            </p:nvGraphicFramePr>
            <p:xfrm>
              <a:off x="6783388" y="3128296"/>
              <a:ext cx="284162" cy="3673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77646" imgH="228402" progId="Equation.DSMT4">
                      <p:embed/>
                    </p:oleObj>
                  </mc:Choice>
                  <mc:Fallback>
                    <p:oleObj name="Equation" r:id="rId9" imgW="177646" imgH="228402" progId="Equation.DSMT4">
                      <p:embed/>
                      <p:pic>
                        <p:nvPicPr>
                          <p:cNvPr id="0" name="Picture 6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83388" y="3128296"/>
                            <a:ext cx="284162" cy="3673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" name="Object 78"/>
              <p:cNvGraphicFramePr>
                <a:graphicFrameLocks noChangeAspect="1"/>
              </p:cNvGraphicFramePr>
              <p:nvPr/>
            </p:nvGraphicFramePr>
            <p:xfrm>
              <a:off x="7469188" y="2700338"/>
              <a:ext cx="284162" cy="366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77646" imgH="228402" progId="Equation.DSMT4">
                      <p:embed/>
                    </p:oleObj>
                  </mc:Choice>
                  <mc:Fallback>
                    <p:oleObj name="Equation" r:id="rId11" imgW="177646" imgH="228402" progId="Equation.DSMT4">
                      <p:embed/>
                      <p:pic>
                        <p:nvPicPr>
                          <p:cNvPr id="0" name="Picture 6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9188" y="2700338"/>
                            <a:ext cx="284162" cy="3667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78"/>
              <p:cNvGraphicFramePr>
                <a:graphicFrameLocks noChangeAspect="1"/>
              </p:cNvGraphicFramePr>
              <p:nvPr/>
            </p:nvGraphicFramePr>
            <p:xfrm>
              <a:off x="6154738" y="2386013"/>
              <a:ext cx="284162" cy="366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77646" imgH="228402" progId="Equation.DSMT4">
                      <p:embed/>
                    </p:oleObj>
                  </mc:Choice>
                  <mc:Fallback>
                    <p:oleObj name="Equation" r:id="rId13" imgW="177646" imgH="228402" progId="Equation.DSMT4">
                      <p:embed/>
                      <p:pic>
                        <p:nvPicPr>
                          <p:cNvPr id="0" name="Picture 6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4738" y="2386013"/>
                            <a:ext cx="284162" cy="3667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78"/>
              <p:cNvGraphicFramePr>
                <a:graphicFrameLocks noChangeAspect="1"/>
              </p:cNvGraphicFramePr>
              <p:nvPr/>
            </p:nvGraphicFramePr>
            <p:xfrm>
              <a:off x="7223125" y="3476625"/>
              <a:ext cx="203200" cy="223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26835" imgH="139518" progId="Equation.DSMT4">
                      <p:embed/>
                    </p:oleObj>
                  </mc:Choice>
                  <mc:Fallback>
                    <p:oleObj name="Equation" r:id="rId15" imgW="126835" imgH="139518" progId="Equation.DSMT4">
                      <p:embed/>
                      <p:pic>
                        <p:nvPicPr>
                          <p:cNvPr id="0" name="Picture 6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23125" y="3476625"/>
                            <a:ext cx="203200" cy="223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78"/>
              <p:cNvGraphicFramePr>
                <a:graphicFrameLocks noChangeAspect="1"/>
              </p:cNvGraphicFramePr>
              <p:nvPr/>
            </p:nvGraphicFramePr>
            <p:xfrm>
              <a:off x="7756525" y="3865563"/>
              <a:ext cx="203200" cy="284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126725" imgH="177415" progId="Equation.DSMT4">
                      <p:embed/>
                    </p:oleObj>
                  </mc:Choice>
                  <mc:Fallback>
                    <p:oleObj name="Equation" r:id="rId17" imgW="126725" imgH="177415" progId="Equation.DSMT4">
                      <p:embed/>
                      <p:pic>
                        <p:nvPicPr>
                          <p:cNvPr id="0" name="Picture 6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56525" y="3865563"/>
                            <a:ext cx="203200" cy="2841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25"/>
              <p:cNvGraphicFramePr>
                <a:graphicFrameLocks noChangeAspect="1"/>
              </p:cNvGraphicFramePr>
              <p:nvPr/>
            </p:nvGraphicFramePr>
            <p:xfrm>
              <a:off x="7188200" y="2887663"/>
              <a:ext cx="217488" cy="212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152268" imgH="152268" progId="Equation.DSMT4">
                      <p:embed/>
                    </p:oleObj>
                  </mc:Choice>
                  <mc:Fallback>
                    <p:oleObj name="Equation" r:id="rId19" imgW="152268" imgH="152268" progId="Equation.DSMT4">
                      <p:embed/>
                      <p:pic>
                        <p:nvPicPr>
                          <p:cNvPr id="0" name="Picture 6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88200" y="2887663"/>
                            <a:ext cx="217488" cy="212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25"/>
              <p:cNvGraphicFramePr>
                <a:graphicFrameLocks noChangeAspect="1"/>
              </p:cNvGraphicFramePr>
              <p:nvPr/>
            </p:nvGraphicFramePr>
            <p:xfrm>
              <a:off x="5883275" y="2459038"/>
              <a:ext cx="217488" cy="212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152268" imgH="152268" progId="Equation.DSMT4">
                      <p:embed/>
                    </p:oleObj>
                  </mc:Choice>
                  <mc:Fallback>
                    <p:oleObj name="Equation" r:id="rId21" imgW="152268" imgH="152268" progId="Equation.DSMT4">
                      <p:embed/>
                      <p:pic>
                        <p:nvPicPr>
                          <p:cNvPr id="0" name="Picture 6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83275" y="2459038"/>
                            <a:ext cx="217488" cy="212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15"/>
              <p:cNvGraphicFramePr>
                <a:graphicFrameLocks noChangeAspect="1"/>
              </p:cNvGraphicFramePr>
              <p:nvPr/>
            </p:nvGraphicFramePr>
            <p:xfrm>
              <a:off x="6556190" y="2434168"/>
              <a:ext cx="699633" cy="244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583947" imgH="203112" progId="Equation.DSMT4">
                      <p:embed/>
                    </p:oleObj>
                  </mc:Choice>
                  <mc:Fallback>
                    <p:oleObj name="Equation" r:id="rId22" imgW="583947" imgH="203112" progId="Equation.DSMT4">
                      <p:embed/>
                      <p:pic>
                        <p:nvPicPr>
                          <p:cNvPr id="0" name="Picture 6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56190" y="2434168"/>
                            <a:ext cx="699633" cy="24435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6872934"/>
                  </p:ext>
                </p:extLst>
              </p:nvPr>
            </p:nvGraphicFramePr>
            <p:xfrm>
              <a:off x="5815311" y="4098167"/>
              <a:ext cx="203200" cy="204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" imgW="126725" imgH="126725" progId="Equation.DSMT4">
                      <p:embed/>
                    </p:oleObj>
                  </mc:Choice>
                  <mc:Fallback>
                    <p:oleObj name="Equation" r:id="rId24" imgW="126725" imgH="126725" progId="Equation.DSMT4">
                      <p:embed/>
                      <p:pic>
                        <p:nvPicPr>
                          <p:cNvPr id="0" name="Picture 6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15311" y="4098167"/>
                            <a:ext cx="203200" cy="2047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4" name="Oval 534"/>
              <p:cNvSpPr>
                <a:spLocks noChangeArrowheads="1"/>
              </p:cNvSpPr>
              <p:nvPr/>
            </p:nvSpPr>
            <p:spPr bwMode="auto">
              <a:xfrm>
                <a:off x="6838950" y="3575050"/>
                <a:ext cx="88900" cy="88900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 bwMode="auto">
            <a:xfrm flipH="1">
              <a:off x="6345898" y="2888208"/>
              <a:ext cx="755453" cy="7589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479241"/>
                </p:ext>
              </p:extLst>
            </p:nvPr>
          </p:nvGraphicFramePr>
          <p:xfrm>
            <a:off x="6797819" y="3195387"/>
            <a:ext cx="657225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657364" imgH="361987" progId="Equation.DSMT4">
                    <p:embed/>
                  </p:oleObj>
                </mc:Choice>
                <mc:Fallback>
                  <p:oleObj name="Equation" r:id="rId26" imgW="657364" imgH="361987" progId="Equation.DSMT4">
                    <p:embed/>
                    <p:pic>
                      <p:nvPicPr>
                        <p:cNvPr id="0" name="Picture 6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7819" y="3195387"/>
                          <a:ext cx="657225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E2BFD93-A851-647E-C1E3-820D32391B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012527"/>
              </p:ext>
            </p:extLst>
          </p:nvPr>
        </p:nvGraphicFramePr>
        <p:xfrm>
          <a:off x="1263186" y="2814169"/>
          <a:ext cx="2349151" cy="73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12800" imgH="507960" progId="Equation.DSMT4">
                  <p:embed/>
                </p:oleObj>
              </mc:Choice>
              <mc:Fallback>
                <p:oleObj name="Equation" r:id="rId28" imgW="1612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263186" y="2814169"/>
                        <a:ext cx="2349151" cy="73989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2675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44397" y="4218111"/>
            <a:ext cx="4044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Pierre Alphonse Laurent (1813 -1854)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515" y="1934319"/>
            <a:ext cx="4744192" cy="1477328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Laurent series was named after and first published by Pierre Alphonse Laurent in 1843. Karl Weierstrass may have discovered it first in a paper written in 1841, but it was not published until after his death.</a:t>
            </a:r>
          </a:p>
        </p:txBody>
      </p:sp>
      <p:pic>
        <p:nvPicPr>
          <p:cNvPr id="273410" name="Picture 2" descr="Pierre Alphonse Laurent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855" y="1404298"/>
            <a:ext cx="2095500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3221" y="610391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Wikipedia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62230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sp>
        <p:nvSpPr>
          <p:cNvPr id="10252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10253" name="Text Box 4"/>
          <p:cNvSpPr txBox="1">
            <a:spLocks noChangeArrowheads="1"/>
          </p:cNvSpPr>
          <p:nvPr/>
        </p:nvSpPr>
        <p:spPr bwMode="auto">
          <a:xfrm>
            <a:off x="415203" y="1520248"/>
            <a:ext cx="57678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00FF"/>
                </a:solidFill>
              </a:rPr>
              <a:t>Examples</a:t>
            </a:r>
            <a:r>
              <a:rPr lang="en-US" dirty="0">
                <a:solidFill>
                  <a:srgbClr val="0000FF"/>
                </a:solidFill>
              </a:rPr>
              <a:t> of functions with poles, and how we can choose a Laurent series:</a:t>
            </a:r>
          </a:p>
        </p:txBody>
      </p:sp>
      <p:graphicFrame>
        <p:nvGraphicFramePr>
          <p:cNvPr id="1024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707565"/>
              </p:ext>
            </p:extLst>
          </p:nvPr>
        </p:nvGraphicFramePr>
        <p:xfrm>
          <a:off x="781033" y="2455655"/>
          <a:ext cx="43307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54300" imgH="393700" progId="Equation.DSMT4">
                  <p:embed/>
                </p:oleObj>
              </mc:Choice>
              <mc:Fallback>
                <p:oleObj name="Equation" r:id="rId3" imgW="2654300" imgH="393700" progId="Equation.DSMT4">
                  <p:embed/>
                  <p:pic>
                    <p:nvPicPr>
                      <p:cNvPr id="0" name="Picture 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33" y="2455655"/>
                        <a:ext cx="43307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Text Box 30"/>
          <p:cNvSpPr txBox="1">
            <a:spLocks noChangeArrowheads="1"/>
          </p:cNvSpPr>
          <p:nvPr/>
        </p:nvSpPr>
        <p:spPr bwMode="auto">
          <a:xfrm>
            <a:off x="306685" y="810582"/>
            <a:ext cx="8116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Laurent series is particularly useful for functions that have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0000FF"/>
                </a:solidFill>
              </a:rPr>
              <a:t>poles</a:t>
            </a:r>
            <a:r>
              <a:rPr lang="en-US" sz="2000" dirty="0"/>
              <a:t>.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509934" y="3278983"/>
            <a:ext cx="3476839" cy="3476839"/>
            <a:chOff x="2509934" y="3278983"/>
            <a:chExt cx="3476839" cy="3476839"/>
          </a:xfrm>
        </p:grpSpPr>
        <p:sp>
          <p:nvSpPr>
            <p:cNvPr id="26" name="Oval 532"/>
            <p:cNvSpPr>
              <a:spLocks noChangeArrowheads="1"/>
            </p:cNvSpPr>
            <p:nvPr/>
          </p:nvSpPr>
          <p:spPr bwMode="auto">
            <a:xfrm>
              <a:off x="2509934" y="3278983"/>
              <a:ext cx="3476839" cy="3476839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aphicFrame>
          <p:nvGraphicFramePr>
            <p:cNvPr id="75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1429550"/>
                </p:ext>
              </p:extLst>
            </p:nvPr>
          </p:nvGraphicFramePr>
          <p:xfrm>
            <a:off x="5401244" y="4903236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Picture 6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1244" y="4903236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8347874"/>
                </p:ext>
              </p:extLst>
            </p:nvPr>
          </p:nvGraphicFramePr>
          <p:xfrm>
            <a:off x="4114055" y="4072438"/>
            <a:ext cx="2222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579" imgH="164957" progId="Equation.DSMT4">
                    <p:embed/>
                  </p:oleObj>
                </mc:Choice>
                <mc:Fallback>
                  <p:oleObj name="Equation" r:id="rId7" imgW="139579" imgH="164957" progId="Equation.DSMT4">
                    <p:embed/>
                    <p:pic>
                      <p:nvPicPr>
                        <p:cNvPr id="0" name="Picture 6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055" y="4072438"/>
                          <a:ext cx="222250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4050569" y="4822745"/>
              <a:ext cx="330984" cy="3366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48"/>
            <p:cNvSpPr>
              <a:spLocks noChangeShapeType="1"/>
            </p:cNvSpPr>
            <p:nvPr/>
          </p:nvSpPr>
          <p:spPr bwMode="auto">
            <a:xfrm rot="16200000" flipV="1">
              <a:off x="3630824" y="5006183"/>
              <a:ext cx="11943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3791828" y="5006176"/>
              <a:ext cx="15266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78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4444949"/>
                </p:ext>
              </p:extLst>
            </p:nvPr>
          </p:nvGraphicFramePr>
          <p:xfrm>
            <a:off x="4119702" y="4902116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268" imgH="152268" progId="Equation.DSMT4">
                    <p:embed/>
                  </p:oleObj>
                </mc:Choice>
                <mc:Fallback>
                  <p:oleObj name="Equation" r:id="rId9" imgW="152268" imgH="152268" progId="Equation.DSMT4">
                    <p:embed/>
                    <p:pic>
                      <p:nvPicPr>
                        <p:cNvPr id="0" name="Picture 6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9702" y="4902116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929" name="Object 689"/>
          <p:cNvGraphicFramePr>
            <a:graphicFrameLocks noChangeAspect="1"/>
          </p:cNvGraphicFramePr>
          <p:nvPr/>
        </p:nvGraphicFramePr>
        <p:xfrm>
          <a:off x="4554764" y="4050620"/>
          <a:ext cx="11128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725" imgH="253890" progId="Equation.DSMT4">
                  <p:embed/>
                </p:oleObj>
              </mc:Choice>
              <mc:Fallback>
                <p:oleObj name="Equation" r:id="rId11" imgW="634725" imgH="253890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764" y="4050620"/>
                        <a:ext cx="11128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DB3B4A7-065F-37BA-7B17-F545808C5E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4944" y="1866749"/>
            <a:ext cx="1755888" cy="17558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62230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sp>
        <p:nvSpPr>
          <p:cNvPr id="10252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10253" name="Text Box 4"/>
          <p:cNvSpPr txBox="1">
            <a:spLocks noChangeArrowheads="1"/>
          </p:cNvSpPr>
          <p:nvPr/>
        </p:nvSpPr>
        <p:spPr bwMode="auto">
          <a:xfrm>
            <a:off x="478080" y="1135997"/>
            <a:ext cx="5313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00FF"/>
                </a:solidFill>
              </a:rPr>
              <a:t>Examples</a:t>
            </a:r>
            <a:r>
              <a:rPr lang="en-US" dirty="0">
                <a:solidFill>
                  <a:srgbClr val="0000FF"/>
                </a:solidFill>
              </a:rPr>
              <a:t> of functions with poles, and how we can choose a Laurent series:</a:t>
            </a:r>
          </a:p>
        </p:txBody>
      </p:sp>
      <p:graphicFrame>
        <p:nvGraphicFramePr>
          <p:cNvPr id="1024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86648"/>
              </p:ext>
            </p:extLst>
          </p:nvPr>
        </p:nvGraphicFramePr>
        <p:xfrm>
          <a:off x="3672941" y="2896520"/>
          <a:ext cx="4469574" cy="63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55900" imgH="393700" progId="Equation.DSMT4">
                  <p:embed/>
                </p:oleObj>
              </mc:Choice>
              <mc:Fallback>
                <p:oleObj name="Equation" r:id="rId3" imgW="2755900" imgH="3937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941" y="2896520"/>
                        <a:ext cx="4469574" cy="638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1025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706103"/>
              </p:ext>
            </p:extLst>
          </p:nvPr>
        </p:nvGraphicFramePr>
        <p:xfrm>
          <a:off x="473611" y="2040346"/>
          <a:ext cx="4448175" cy="6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55900" imgH="393700" progId="Equation.DSMT4">
                  <p:embed/>
                </p:oleObj>
              </mc:Choice>
              <mc:Fallback>
                <p:oleObj name="Equation" r:id="rId5" imgW="2755900" imgH="3937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11" y="2040346"/>
                        <a:ext cx="4448175" cy="63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42422" y="4243376"/>
            <a:ext cx="2939166" cy="2457851"/>
            <a:chOff x="786011" y="4195250"/>
            <a:chExt cx="2939166" cy="2457851"/>
          </a:xfrm>
          <a:solidFill>
            <a:srgbClr val="CCFFFF"/>
          </a:solidFill>
        </p:grpSpPr>
        <p:sp>
          <p:nvSpPr>
            <p:cNvPr id="38" name="Oval 532"/>
            <p:cNvSpPr>
              <a:spLocks noChangeArrowheads="1"/>
            </p:cNvSpPr>
            <p:nvPr/>
          </p:nvSpPr>
          <p:spPr bwMode="auto">
            <a:xfrm>
              <a:off x="786011" y="4195250"/>
              <a:ext cx="2457851" cy="245785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5054199"/>
                </p:ext>
              </p:extLst>
            </p:nvPr>
          </p:nvGraphicFramePr>
          <p:xfrm>
            <a:off x="3521977" y="5353682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977" y="5353682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9270414"/>
                </p:ext>
              </p:extLst>
            </p:nvPr>
          </p:nvGraphicFramePr>
          <p:xfrm>
            <a:off x="1900775" y="4398898"/>
            <a:ext cx="2222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775" y="4398898"/>
                          <a:ext cx="222250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1427689" y="4872787"/>
              <a:ext cx="1121663" cy="11408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 rot="16200000" flipV="1">
              <a:off x="1280259" y="5437872"/>
              <a:ext cx="1467047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1287379" y="5453906"/>
              <a:ext cx="2153653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72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701943"/>
                </p:ext>
              </p:extLst>
            </p:nvPr>
          </p:nvGraphicFramePr>
          <p:xfrm>
            <a:off x="2469982" y="5349846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68" imgH="152268" progId="Equation.DSMT4">
                    <p:embed/>
                  </p:oleObj>
                </mc:Choice>
                <mc:Fallback>
                  <p:oleObj name="Equation" r:id="rId11" imgW="152268" imgH="152268" progId="Equation.DSMT4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9982" y="5349846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3205540"/>
                </p:ext>
              </p:extLst>
            </p:nvPr>
          </p:nvGraphicFramePr>
          <p:xfrm>
            <a:off x="2511062" y="5559485"/>
            <a:ext cx="161925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01512" imgH="152268" progId="Equation.DSMT4">
                    <p:embed/>
                  </p:oleObj>
                </mc:Choice>
                <mc:Fallback>
                  <p:oleObj name="Equation" r:id="rId13" imgW="101512" imgH="152268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1062" y="5559485"/>
                          <a:ext cx="161925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5775106" y="4231707"/>
            <a:ext cx="2457851" cy="2457851"/>
            <a:chOff x="6160116" y="4400149"/>
            <a:chExt cx="2457851" cy="2457851"/>
          </a:xfrm>
        </p:grpSpPr>
        <p:sp>
          <p:nvSpPr>
            <p:cNvPr id="42" name="Oval 532"/>
            <p:cNvSpPr>
              <a:spLocks noChangeArrowheads="1"/>
            </p:cNvSpPr>
            <p:nvPr/>
          </p:nvSpPr>
          <p:spPr bwMode="auto">
            <a:xfrm>
              <a:off x="6160116" y="4400149"/>
              <a:ext cx="2457851" cy="2457851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869386"/>
                </p:ext>
              </p:extLst>
            </p:nvPr>
          </p:nvGraphicFramePr>
          <p:xfrm>
            <a:off x="8383937" y="5558879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835" imgH="139518" progId="Equation.DSMT4">
                    <p:embed/>
                  </p:oleObj>
                </mc:Choice>
                <mc:Fallback>
                  <p:oleObj name="Equation" r:id="rId15" imgW="126835" imgH="139518" progId="Equation.DSMT4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3937" y="5558879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6268638"/>
                </p:ext>
              </p:extLst>
            </p:nvPr>
          </p:nvGraphicFramePr>
          <p:xfrm>
            <a:off x="6786793" y="4700351"/>
            <a:ext cx="2222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793" y="4700351"/>
                          <a:ext cx="222250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7319153" y="5522495"/>
              <a:ext cx="289660" cy="294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6475671" y="5671135"/>
              <a:ext cx="186221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 rot="16200000" flipV="1">
              <a:off x="6314667" y="5671142"/>
              <a:ext cx="11943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6550825"/>
                </p:ext>
              </p:extLst>
            </p:nvPr>
          </p:nvGraphicFramePr>
          <p:xfrm>
            <a:off x="7368032" y="5567075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52268" imgH="152268" progId="Equation.DSMT4">
                    <p:embed/>
                  </p:oleObj>
                </mc:Choice>
                <mc:Fallback>
                  <p:oleObj name="Equation" r:id="rId17" imgW="152268" imgH="152268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8032" y="5567075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8506496"/>
                </p:ext>
              </p:extLst>
            </p:nvPr>
          </p:nvGraphicFramePr>
          <p:xfrm>
            <a:off x="7625682" y="5776714"/>
            <a:ext cx="161925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01512" imgH="152268" progId="Equation.DSMT4">
                    <p:embed/>
                  </p:oleObj>
                </mc:Choice>
                <mc:Fallback>
                  <p:oleObj name="Equation" r:id="rId18" imgW="101512" imgH="152268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5682" y="5776714"/>
                          <a:ext cx="161925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1" name="Straight Arrow Connector 30"/>
          <p:cNvCxnSpPr/>
          <p:nvPr/>
        </p:nvCxnSpPr>
        <p:spPr bwMode="auto">
          <a:xfrm>
            <a:off x="2362200" y="2775857"/>
            <a:ext cx="0" cy="12627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010400" y="3472543"/>
            <a:ext cx="0" cy="5987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15434" name="Object 42"/>
          <p:cNvGraphicFramePr>
            <a:graphicFrameLocks noChangeAspect="1"/>
          </p:cNvGraphicFramePr>
          <p:nvPr/>
        </p:nvGraphicFramePr>
        <p:xfrm>
          <a:off x="2252210" y="4607830"/>
          <a:ext cx="880654" cy="366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336" imgH="253890" progId="Equation.DSMT4">
                  <p:embed/>
                </p:oleObj>
              </mc:Choice>
              <mc:Fallback>
                <p:oleObj name="Equation" r:id="rId19" imgW="609336" imgH="25389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210" y="4607830"/>
                        <a:ext cx="880654" cy="366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35" name="Object 43"/>
          <p:cNvGraphicFramePr>
            <a:graphicFrameLocks noChangeAspect="1"/>
          </p:cNvGraphicFramePr>
          <p:nvPr/>
        </p:nvGraphicFramePr>
        <p:xfrm>
          <a:off x="6792230" y="4802413"/>
          <a:ext cx="1055463" cy="32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25500" imgH="254000" progId="Equation.DSMT4">
                  <p:embed/>
                </p:oleObj>
              </mc:Choice>
              <mc:Fallback>
                <p:oleObj name="Equation" r:id="rId21" imgW="825500" imgH="2540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230" y="4802413"/>
                        <a:ext cx="1055463" cy="32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D6B4E8-BD1E-42E5-5AF9-5355CD7674D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21151" y="865919"/>
            <a:ext cx="1803719" cy="18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36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62230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sp>
        <p:nvSpPr>
          <p:cNvPr id="10252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10253" name="Text Box 4"/>
          <p:cNvSpPr txBox="1">
            <a:spLocks noChangeArrowheads="1"/>
          </p:cNvSpPr>
          <p:nvPr/>
        </p:nvSpPr>
        <p:spPr bwMode="auto">
          <a:xfrm>
            <a:off x="394350" y="874710"/>
            <a:ext cx="58758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00FF"/>
                </a:solidFill>
              </a:rPr>
              <a:t>Examples</a:t>
            </a:r>
            <a:r>
              <a:rPr lang="en-US" dirty="0">
                <a:solidFill>
                  <a:srgbClr val="0000FF"/>
                </a:solidFill>
              </a:rPr>
              <a:t> of functions with poles, and how we can choose a Laurent series:</a:t>
            </a:r>
          </a:p>
        </p:txBody>
      </p:sp>
      <p:graphicFrame>
        <p:nvGraphicFramePr>
          <p:cNvPr id="1024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11513"/>
              </p:ext>
            </p:extLst>
          </p:nvPr>
        </p:nvGraphicFramePr>
        <p:xfrm>
          <a:off x="242008" y="2031956"/>
          <a:ext cx="51101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89300" imgH="444500" progId="Equation.DSMT4">
                  <p:embed/>
                </p:oleObj>
              </mc:Choice>
              <mc:Fallback>
                <p:oleObj name="Equation" r:id="rId3" imgW="3289300" imgH="44450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08" y="2031956"/>
                        <a:ext cx="5110163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81888" y="4142340"/>
            <a:ext cx="3265268" cy="2539387"/>
            <a:chOff x="481888" y="4142340"/>
            <a:chExt cx="3265268" cy="2539387"/>
          </a:xfrm>
          <a:solidFill>
            <a:srgbClr val="CCFFFF"/>
          </a:solidFill>
        </p:grpSpPr>
        <p:sp>
          <p:nvSpPr>
            <p:cNvPr id="36" name="Oval 532"/>
            <p:cNvSpPr>
              <a:spLocks noChangeArrowheads="1"/>
            </p:cNvSpPr>
            <p:nvPr/>
          </p:nvSpPr>
          <p:spPr bwMode="auto">
            <a:xfrm>
              <a:off x="481888" y="4142340"/>
              <a:ext cx="2539387" cy="2539387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532"/>
            <p:cNvSpPr>
              <a:spLocks noChangeArrowheads="1"/>
            </p:cNvSpPr>
            <p:nvPr/>
          </p:nvSpPr>
          <p:spPr bwMode="auto">
            <a:xfrm>
              <a:off x="1078633" y="4748267"/>
              <a:ext cx="1299287" cy="12992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 rot="16200000" flipV="1">
              <a:off x="1079379" y="5290348"/>
              <a:ext cx="1392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1339534" y="5389492"/>
              <a:ext cx="2108746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53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5081010"/>
                </p:ext>
              </p:extLst>
            </p:nvPr>
          </p:nvGraphicFramePr>
          <p:xfrm>
            <a:off x="3543956" y="5320203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3956" y="5320203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500449"/>
                </p:ext>
              </p:extLst>
            </p:nvPr>
          </p:nvGraphicFramePr>
          <p:xfrm>
            <a:off x="1672690" y="4297521"/>
            <a:ext cx="2222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579" imgH="164957" progId="Equation.DSMT4">
                    <p:embed/>
                  </p:oleObj>
                </mc:Choice>
                <mc:Fallback>
                  <p:oleObj name="Equation" r:id="rId7" imgW="139579" imgH="164957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2690" y="4297521"/>
                          <a:ext cx="222250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6049893"/>
                </p:ext>
              </p:extLst>
            </p:nvPr>
          </p:nvGraphicFramePr>
          <p:xfrm>
            <a:off x="2361111" y="5495071"/>
            <a:ext cx="161925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01512" imgH="152268" progId="Equation.DSMT4">
                    <p:embed/>
                  </p:oleObj>
                </mc:Choice>
                <mc:Fallback>
                  <p:oleObj name="Equation" r:id="rId9" imgW="101512" imgH="152268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1111" y="5495071"/>
                          <a:ext cx="161925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0949031"/>
                </p:ext>
              </p:extLst>
            </p:nvPr>
          </p:nvGraphicFramePr>
          <p:xfrm>
            <a:off x="2250905" y="5285432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68" imgH="152268" progId="Equation.DSMT4">
                    <p:embed/>
                  </p:oleObj>
                </mc:Choice>
                <mc:Fallback>
                  <p:oleObj name="Equation" r:id="rId11" imgW="152268" imgH="152268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0905" y="5285432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900593"/>
                </p:ext>
              </p:extLst>
            </p:nvPr>
          </p:nvGraphicFramePr>
          <p:xfrm>
            <a:off x="2971018" y="5308301"/>
            <a:ext cx="215900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6620" imgH="213426" progId="Equation.DSMT4">
                    <p:embed/>
                  </p:oleObj>
                </mc:Choice>
                <mc:Fallback>
                  <p:oleObj name="Equation" r:id="rId13" imgW="216620" imgH="213426" progId="Equation.DSMT4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018" y="5308301"/>
                          <a:ext cx="215900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9814963"/>
                </p:ext>
              </p:extLst>
            </p:nvPr>
          </p:nvGraphicFramePr>
          <p:xfrm>
            <a:off x="3094871" y="5484972"/>
            <a:ext cx="196047" cy="254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80" imgH="164814" progId="Equation.DSMT4">
                    <p:embed/>
                  </p:oleObj>
                </mc:Choice>
                <mc:Fallback>
                  <p:oleObj name="Equation" r:id="rId15" imgW="126780" imgH="164814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4871" y="5484972"/>
                          <a:ext cx="196047" cy="2548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5280427" y="3265336"/>
            <a:ext cx="3773379" cy="3476839"/>
            <a:chOff x="5280427" y="3265336"/>
            <a:chExt cx="3773379" cy="3476839"/>
          </a:xfrm>
          <a:solidFill>
            <a:srgbClr val="CCFFFF"/>
          </a:solidFill>
        </p:grpSpPr>
        <p:sp>
          <p:nvSpPr>
            <p:cNvPr id="38" name="Oval 532"/>
            <p:cNvSpPr>
              <a:spLocks noChangeArrowheads="1"/>
            </p:cNvSpPr>
            <p:nvPr/>
          </p:nvSpPr>
          <p:spPr bwMode="auto">
            <a:xfrm>
              <a:off x="5280427" y="3265336"/>
              <a:ext cx="3476839" cy="347683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532"/>
            <p:cNvSpPr>
              <a:spLocks noChangeArrowheads="1"/>
            </p:cNvSpPr>
            <p:nvPr/>
          </p:nvSpPr>
          <p:spPr bwMode="auto">
            <a:xfrm>
              <a:off x="5693009" y="3698508"/>
              <a:ext cx="2645773" cy="264577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8"/>
            <p:cNvSpPr>
              <a:spLocks noChangeShapeType="1"/>
            </p:cNvSpPr>
            <p:nvPr/>
          </p:nvSpPr>
          <p:spPr bwMode="auto">
            <a:xfrm rot="16200000" flipV="1">
              <a:off x="6430595" y="5066197"/>
              <a:ext cx="119433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6591599" y="5066190"/>
              <a:ext cx="2108746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5834214"/>
                </p:ext>
              </p:extLst>
            </p:nvPr>
          </p:nvGraphicFramePr>
          <p:xfrm>
            <a:off x="8850606" y="4983260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0606" y="4983260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8885879"/>
                </p:ext>
              </p:extLst>
            </p:nvPr>
          </p:nvGraphicFramePr>
          <p:xfrm>
            <a:off x="6987239" y="4122207"/>
            <a:ext cx="2222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7239" y="4122207"/>
                          <a:ext cx="222250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7444908"/>
                </p:ext>
              </p:extLst>
            </p:nvPr>
          </p:nvGraphicFramePr>
          <p:xfrm>
            <a:off x="7525040" y="5171769"/>
            <a:ext cx="161925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01512" imgH="152268" progId="Equation.DSMT4">
                    <p:embed/>
                  </p:oleObj>
                </mc:Choice>
                <mc:Fallback>
                  <p:oleObj name="Equation" r:id="rId19" imgW="101512" imgH="152268" progId="Equation.DSMT4">
                    <p:embed/>
                    <p:pic>
                      <p:nvPicPr>
                        <p:cNvPr id="0" name="Picture 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5040" y="5171769"/>
                          <a:ext cx="161925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7639017"/>
                </p:ext>
              </p:extLst>
            </p:nvPr>
          </p:nvGraphicFramePr>
          <p:xfrm>
            <a:off x="7483960" y="4962130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52268" imgH="152268" progId="Equation.DSMT4">
                    <p:embed/>
                  </p:oleObj>
                </mc:Choice>
                <mc:Fallback>
                  <p:oleObj name="Equation" r:id="rId20" imgW="152268" imgH="152268" progId="Equation.DSMT4">
                    <p:embed/>
                    <p:pic>
                      <p:nvPicPr>
                        <p:cNvPr id="0" name="Picture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3960" y="4962130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9856463"/>
                </p:ext>
              </p:extLst>
            </p:nvPr>
          </p:nvGraphicFramePr>
          <p:xfrm>
            <a:off x="8195787" y="4971353"/>
            <a:ext cx="215900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16620" imgH="213426" progId="Equation.DSMT4">
                    <p:embed/>
                  </p:oleObj>
                </mc:Choice>
                <mc:Fallback>
                  <p:oleObj name="Equation" r:id="rId21" imgW="216620" imgH="213426" progId="Equation.DSMT4">
                    <p:embed/>
                    <p:pic>
                      <p:nvPicPr>
                        <p:cNvPr id="0" name="Picture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5787" y="4971353"/>
                          <a:ext cx="215900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2267732"/>
                </p:ext>
              </p:extLst>
            </p:nvPr>
          </p:nvGraphicFramePr>
          <p:xfrm>
            <a:off x="8343321" y="5156409"/>
            <a:ext cx="196047" cy="254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26780" imgH="164814" progId="Equation.DSMT4">
                    <p:embed/>
                  </p:oleObj>
                </mc:Choice>
                <mc:Fallback>
                  <p:oleObj name="Equation" r:id="rId22" imgW="126780" imgH="164814" progId="Equation.DSMT4">
                    <p:embed/>
                    <p:pic>
                      <p:nvPicPr>
                        <p:cNvPr id="0" name="Picture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3321" y="5156409"/>
                          <a:ext cx="196047" cy="2548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6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22150"/>
              </p:ext>
            </p:extLst>
          </p:nvPr>
        </p:nvGraphicFramePr>
        <p:xfrm>
          <a:off x="3250236" y="2639660"/>
          <a:ext cx="520858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352800" imgH="444500" progId="Equation.DSMT4">
                  <p:embed/>
                </p:oleObj>
              </mc:Choice>
              <mc:Fallback>
                <p:oleObj name="Equation" r:id="rId23" imgW="3352800" imgH="4445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236" y="2639660"/>
                        <a:ext cx="5208587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2362200" y="2775857"/>
            <a:ext cx="0" cy="12627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508172" y="3145971"/>
            <a:ext cx="315685" cy="3918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14528" name="Object 160"/>
          <p:cNvGraphicFramePr>
            <a:graphicFrameLocks noChangeAspect="1"/>
          </p:cNvGraphicFramePr>
          <p:nvPr/>
        </p:nvGraphicFramePr>
        <p:xfrm>
          <a:off x="2670175" y="4138840"/>
          <a:ext cx="1689873" cy="37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12447" imgH="253890" progId="Equation.DSMT4">
                  <p:embed/>
                </p:oleObj>
              </mc:Choice>
              <mc:Fallback>
                <p:oleObj name="Equation" r:id="rId25" imgW="812447" imgH="25389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4138840"/>
                        <a:ext cx="1689873" cy="378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530" name="Object 162"/>
          <p:cNvGraphicFramePr>
            <a:graphicFrameLocks noChangeAspect="1"/>
          </p:cNvGraphicFramePr>
          <p:nvPr/>
        </p:nvGraphicFramePr>
        <p:xfrm>
          <a:off x="4341812" y="5791199"/>
          <a:ext cx="992777" cy="41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09336" imgH="253890" progId="Equation.DSMT4">
                  <p:embed/>
                </p:oleObj>
              </mc:Choice>
              <mc:Fallback>
                <p:oleObj name="Equation" r:id="rId27" imgW="609336" imgH="25389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5791199"/>
                        <a:ext cx="992777" cy="41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5D0527-514A-CBDD-654F-41C25970D20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896626" y="641052"/>
            <a:ext cx="1803719" cy="18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4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62230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sp>
        <p:nvSpPr>
          <p:cNvPr id="10258" name="Text Box 35"/>
          <p:cNvSpPr txBox="1">
            <a:spLocks noChangeArrowheads="1"/>
          </p:cNvSpPr>
          <p:nvPr/>
        </p:nvSpPr>
        <p:spPr bwMode="auto">
          <a:xfrm>
            <a:off x="633105" y="893396"/>
            <a:ext cx="5682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00FF"/>
                </a:solidFill>
              </a:rPr>
              <a:t>Example:</a:t>
            </a:r>
            <a:r>
              <a:rPr lang="en-US" dirty="0">
                <a:solidFill>
                  <a:srgbClr val="CC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singularity does not have to be a pole. </a:t>
            </a:r>
            <a:endParaRPr lang="en-US" dirty="0"/>
          </a:p>
        </p:txBody>
      </p:sp>
      <p:graphicFrame>
        <p:nvGraphicFramePr>
          <p:cNvPr id="1024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858183"/>
              </p:ext>
            </p:extLst>
          </p:nvPr>
        </p:nvGraphicFramePr>
        <p:xfrm>
          <a:off x="960438" y="1460500"/>
          <a:ext cx="5700712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32040" imgH="545760" progId="Equation.DSMT4">
                  <p:embed/>
                </p:oleObj>
              </mc:Choice>
              <mc:Fallback>
                <p:oleObj name="Equation" r:id="rId3" imgW="3632040" imgH="545760" progId="Equation.DSMT4">
                  <p:embed/>
                  <p:pic>
                    <p:nvPicPr>
                      <p:cNvPr id="0" name="Picture 6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1460500"/>
                        <a:ext cx="5700712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10248" name="Object 54"/>
          <p:cNvGraphicFramePr>
            <a:graphicFrameLocks noChangeAspect="1"/>
          </p:cNvGraphicFramePr>
          <p:nvPr/>
        </p:nvGraphicFramePr>
        <p:xfrm>
          <a:off x="3438861" y="2431544"/>
          <a:ext cx="746424" cy="35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391" imgH="228501" progId="Equation.DSMT4">
                  <p:embed/>
                </p:oleObj>
              </mc:Choice>
              <mc:Fallback>
                <p:oleObj name="Equation" r:id="rId5" imgW="482391" imgH="228501" progId="Equation.DSMT4">
                  <p:embed/>
                  <p:pic>
                    <p:nvPicPr>
                      <p:cNvPr id="0" name="Picture 6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861" y="2431544"/>
                        <a:ext cx="746424" cy="35597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690130" y="3505955"/>
            <a:ext cx="3586599" cy="2869784"/>
            <a:chOff x="522403" y="3512180"/>
            <a:chExt cx="3586599" cy="2869784"/>
          </a:xfrm>
          <a:solidFill>
            <a:srgbClr val="CCFFFF"/>
          </a:solidFill>
        </p:grpSpPr>
        <p:sp>
          <p:nvSpPr>
            <p:cNvPr id="10268" name="Oval 38"/>
            <p:cNvSpPr>
              <a:spLocks noChangeArrowheads="1"/>
            </p:cNvSpPr>
            <p:nvPr/>
          </p:nvSpPr>
          <p:spPr bwMode="auto">
            <a:xfrm>
              <a:off x="522403" y="4596841"/>
              <a:ext cx="1676669" cy="16874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Oval 39"/>
            <p:cNvSpPr>
              <a:spLocks noChangeArrowheads="1"/>
            </p:cNvSpPr>
            <p:nvPr/>
          </p:nvSpPr>
          <p:spPr bwMode="auto">
            <a:xfrm>
              <a:off x="749228" y="4809704"/>
              <a:ext cx="1226082" cy="12555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Line 48"/>
            <p:cNvSpPr>
              <a:spLocks noChangeShapeType="1"/>
            </p:cNvSpPr>
            <p:nvPr/>
          </p:nvSpPr>
          <p:spPr bwMode="auto">
            <a:xfrm rot="16200000" flipV="1">
              <a:off x="525354" y="5078243"/>
              <a:ext cx="2607443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59"/>
            <p:cNvSpPr>
              <a:spLocks/>
            </p:cNvSpPr>
            <p:nvPr/>
          </p:nvSpPr>
          <p:spPr bwMode="auto">
            <a:xfrm>
              <a:off x="1619746" y="5361916"/>
              <a:ext cx="346368" cy="141909"/>
            </a:xfrm>
            <a:custGeom>
              <a:avLst/>
              <a:gdLst>
                <a:gd name="T0" fmla="*/ 0 w 112"/>
                <a:gd name="T1" fmla="*/ 8 h 61"/>
                <a:gd name="T2" fmla="*/ 9 w 112"/>
                <a:gd name="T3" fmla="*/ 2 h 61"/>
                <a:gd name="T4" fmla="*/ 21 w 112"/>
                <a:gd name="T5" fmla="*/ 10 h 61"/>
                <a:gd name="T6" fmla="*/ 24 w 112"/>
                <a:gd name="T7" fmla="*/ 0 h 61"/>
                <a:gd name="T8" fmla="*/ 34 w 112"/>
                <a:gd name="T9" fmla="*/ 11 h 61"/>
                <a:gd name="T10" fmla="*/ 46 w 112"/>
                <a:gd name="T11" fmla="*/ 2 h 61"/>
                <a:gd name="T12" fmla="*/ 52 w 112"/>
                <a:gd name="T13" fmla="*/ 11 h 61"/>
                <a:gd name="T14" fmla="*/ 70 w 112"/>
                <a:gd name="T15" fmla="*/ 2 h 61"/>
                <a:gd name="T16" fmla="*/ 76 w 112"/>
                <a:gd name="T17" fmla="*/ 11 h 61"/>
                <a:gd name="T18" fmla="*/ 90 w 112"/>
                <a:gd name="T19" fmla="*/ 2 h 61"/>
                <a:gd name="T20" fmla="*/ 96 w 112"/>
                <a:gd name="T21" fmla="*/ 11 h 61"/>
                <a:gd name="T22" fmla="*/ 111 w 112"/>
                <a:gd name="T23" fmla="*/ 2 h 61"/>
                <a:gd name="T24" fmla="*/ 118 w 112"/>
                <a:gd name="T25" fmla="*/ 6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61"/>
                <a:gd name="T41" fmla="*/ 112 w 112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61">
                  <a:moveTo>
                    <a:pt x="0" y="40"/>
                  </a:moveTo>
                  <a:lnTo>
                    <a:pt x="9" y="9"/>
                  </a:lnTo>
                  <a:lnTo>
                    <a:pt x="21" y="55"/>
                  </a:lnTo>
                  <a:lnTo>
                    <a:pt x="24" y="0"/>
                  </a:lnTo>
                  <a:lnTo>
                    <a:pt x="34" y="60"/>
                  </a:lnTo>
                  <a:lnTo>
                    <a:pt x="46" y="6"/>
                  </a:lnTo>
                  <a:lnTo>
                    <a:pt x="52" y="58"/>
                  </a:lnTo>
                  <a:lnTo>
                    <a:pt x="64" y="7"/>
                  </a:lnTo>
                  <a:lnTo>
                    <a:pt x="70" y="60"/>
                  </a:lnTo>
                  <a:lnTo>
                    <a:pt x="84" y="6"/>
                  </a:lnTo>
                  <a:lnTo>
                    <a:pt x="90" y="61"/>
                  </a:lnTo>
                  <a:lnTo>
                    <a:pt x="105" y="10"/>
                  </a:lnTo>
                  <a:lnTo>
                    <a:pt x="112" y="34"/>
                  </a:lnTo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62"/>
            <p:cNvSpPr>
              <a:spLocks noChangeShapeType="1"/>
            </p:cNvSpPr>
            <p:nvPr/>
          </p:nvSpPr>
          <p:spPr bwMode="auto">
            <a:xfrm flipH="1">
              <a:off x="1875066" y="4437886"/>
              <a:ext cx="355253" cy="91006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64"/>
            <p:cNvSpPr>
              <a:spLocks noChangeShapeType="1"/>
            </p:cNvSpPr>
            <p:nvPr/>
          </p:nvSpPr>
          <p:spPr bwMode="auto">
            <a:xfrm flipH="1">
              <a:off x="2258893" y="4838393"/>
              <a:ext cx="227724" cy="49976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1392914" y="5443268"/>
              <a:ext cx="2357870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70" name="Oval 40"/>
            <p:cNvSpPr>
              <a:spLocks noChangeArrowheads="1"/>
            </p:cNvSpPr>
            <p:nvPr/>
          </p:nvSpPr>
          <p:spPr bwMode="auto">
            <a:xfrm>
              <a:off x="1331616" y="5389679"/>
              <a:ext cx="101153" cy="9871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" name="Object 78"/>
            <p:cNvGraphicFramePr>
              <a:graphicFrameLocks noChangeAspect="1"/>
            </p:cNvGraphicFramePr>
            <p:nvPr/>
          </p:nvGraphicFramePr>
          <p:xfrm>
            <a:off x="3905802" y="5333042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6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5802" y="5333042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3795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2087134"/>
                </p:ext>
              </p:extLst>
            </p:nvPr>
          </p:nvGraphicFramePr>
          <p:xfrm>
            <a:off x="1715052" y="3512180"/>
            <a:ext cx="2222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6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5052" y="3512180"/>
                          <a:ext cx="222250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3796" name="Object 54"/>
            <p:cNvGraphicFramePr>
              <a:graphicFrameLocks noChangeAspect="1"/>
            </p:cNvGraphicFramePr>
            <p:nvPr/>
          </p:nvGraphicFramePr>
          <p:xfrm>
            <a:off x="2050015" y="4142416"/>
            <a:ext cx="918980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748975" imgH="177723" progId="Equation.DSMT4">
                    <p:embed/>
                  </p:oleObj>
                </mc:Choice>
                <mc:Fallback>
                  <p:oleObj name="Equation" r:id="rId11" imgW="748975" imgH="177723" progId="Equation.DSMT4">
                    <p:embed/>
                    <p:pic>
                      <p:nvPicPr>
                        <p:cNvPr id="0" name="Picture 6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0015" y="4142416"/>
                          <a:ext cx="918980" cy="220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3797" name="Object 54"/>
            <p:cNvGraphicFramePr>
              <a:graphicFrameLocks noChangeAspect="1"/>
            </p:cNvGraphicFramePr>
            <p:nvPr/>
          </p:nvGraphicFramePr>
          <p:xfrm>
            <a:off x="2537377" y="4551992"/>
            <a:ext cx="420688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42603" imgH="177646" progId="Equation.DSMT4">
                    <p:embed/>
                  </p:oleObj>
                </mc:Choice>
                <mc:Fallback>
                  <p:oleObj name="Equation" r:id="rId13" imgW="342603" imgH="177646" progId="Equation.DSMT4">
                    <p:embed/>
                    <p:pic>
                      <p:nvPicPr>
                        <p:cNvPr id="0" name="Picture 6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7377" y="4551992"/>
                          <a:ext cx="420688" cy="220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3798" name="Object 60"/>
            <p:cNvGraphicFramePr>
              <a:graphicFrameLocks noChangeAspect="1"/>
            </p:cNvGraphicFramePr>
            <p:nvPr/>
          </p:nvGraphicFramePr>
          <p:xfrm>
            <a:off x="1027666" y="5475918"/>
            <a:ext cx="303212" cy="24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0417" imgH="152334" progId="Equation.DSMT4">
                    <p:embed/>
                  </p:oleObj>
                </mc:Choice>
                <mc:Fallback>
                  <p:oleObj name="Equation" r:id="rId15" imgW="190417" imgH="152334" progId="Equation.DSMT4">
                    <p:embed/>
                    <p:pic>
                      <p:nvPicPr>
                        <p:cNvPr id="0" name="Picture 6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7666" y="5475918"/>
                          <a:ext cx="303212" cy="245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3799" name="Object 60"/>
            <p:cNvGraphicFramePr>
              <a:graphicFrameLocks noChangeAspect="1"/>
            </p:cNvGraphicFramePr>
            <p:nvPr/>
          </p:nvGraphicFramePr>
          <p:xfrm>
            <a:off x="1418190" y="5537830"/>
            <a:ext cx="303212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90417" imgH="152334" progId="Equation.DSMT4">
                    <p:embed/>
                  </p:oleObj>
                </mc:Choice>
                <mc:Fallback>
                  <p:oleObj name="Equation" r:id="rId17" imgW="190417" imgH="152334" progId="Equation.DSMT4">
                    <p:embed/>
                    <p:pic>
                      <p:nvPicPr>
                        <p:cNvPr id="0" name="Picture 6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8190" y="5537830"/>
                          <a:ext cx="303212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3800" name="Object 60"/>
            <p:cNvGraphicFramePr>
              <a:graphicFrameLocks noChangeAspect="1"/>
            </p:cNvGraphicFramePr>
            <p:nvPr/>
          </p:nvGraphicFramePr>
          <p:xfrm>
            <a:off x="2288140" y="5537830"/>
            <a:ext cx="180975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14151" imgH="152202" progId="Equation.DSMT4">
                    <p:embed/>
                  </p:oleObj>
                </mc:Choice>
                <mc:Fallback>
                  <p:oleObj name="Equation" r:id="rId19" imgW="114151" imgH="152202" progId="Equation.DSMT4">
                    <p:embed/>
                    <p:pic>
                      <p:nvPicPr>
                        <p:cNvPr id="0" name="Picture 6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8140" y="5537830"/>
                          <a:ext cx="180975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3801" name="Object 60"/>
            <p:cNvGraphicFramePr>
              <a:graphicFrameLocks noChangeAspect="1"/>
            </p:cNvGraphicFramePr>
            <p:nvPr/>
          </p:nvGraphicFramePr>
          <p:xfrm>
            <a:off x="1973815" y="5537830"/>
            <a:ext cx="161925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01512" imgH="152268" progId="Equation.DSMT4">
                    <p:embed/>
                  </p:oleObj>
                </mc:Choice>
                <mc:Fallback>
                  <p:oleObj name="Equation" r:id="rId21" imgW="101512" imgH="152268" progId="Equation.DSMT4">
                    <p:embed/>
                    <p:pic>
                      <p:nvPicPr>
                        <p:cNvPr id="0" name="Picture 6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815" y="5537830"/>
                          <a:ext cx="161925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5"/>
            <p:cNvGraphicFramePr>
              <a:graphicFrameLocks noChangeAspect="1"/>
            </p:cNvGraphicFramePr>
            <p:nvPr/>
          </p:nvGraphicFramePr>
          <p:xfrm>
            <a:off x="2097990" y="5339208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52268" imgH="152268" progId="Equation.DSMT4">
                    <p:embed/>
                  </p:oleObj>
                </mc:Choice>
                <mc:Fallback>
                  <p:oleObj name="Equation" r:id="rId23" imgW="152268" imgH="152268" progId="Equation.DSMT4">
                    <p:embed/>
                    <p:pic>
                      <p:nvPicPr>
                        <p:cNvPr id="0" name="Picture 6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7990" y="5339208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7" name="Oval 56"/>
            <p:cNvSpPr>
              <a:spLocks noChangeArrowheads="1"/>
            </p:cNvSpPr>
            <p:nvPr/>
          </p:nvSpPr>
          <p:spPr bwMode="auto">
            <a:xfrm>
              <a:off x="1932398" y="5398935"/>
              <a:ext cx="88891" cy="89465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Oval 49"/>
            <p:cNvSpPr>
              <a:spLocks noChangeArrowheads="1"/>
            </p:cNvSpPr>
            <p:nvPr/>
          </p:nvSpPr>
          <p:spPr bwMode="auto">
            <a:xfrm>
              <a:off x="1564571" y="5392760"/>
              <a:ext cx="88891" cy="89465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72348"/>
              </p:ext>
            </p:extLst>
          </p:nvPr>
        </p:nvGraphicFramePr>
        <p:xfrm>
          <a:off x="4923311" y="2688008"/>
          <a:ext cx="3413428" cy="411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108200" imgH="254000" progId="Equation.DSMT4">
                  <p:embed/>
                </p:oleObj>
              </mc:Choice>
              <mc:Fallback>
                <p:oleObj name="Equation" r:id="rId25" imgW="2108200" imgH="254000" progId="Equation.DSMT4">
                  <p:embed/>
                  <p:pic>
                    <p:nvPicPr>
                      <p:cNvPr id="0" name="Picture 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311" y="2688008"/>
                        <a:ext cx="3413428" cy="411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4811372" y="3446865"/>
            <a:ext cx="3891401" cy="3280503"/>
            <a:chOff x="4811372" y="3446865"/>
            <a:chExt cx="3891401" cy="3280503"/>
          </a:xfrm>
          <a:solidFill>
            <a:srgbClr val="CCFFFF"/>
          </a:solidFill>
        </p:grpSpPr>
        <p:sp>
          <p:nvSpPr>
            <p:cNvPr id="53" name="Oval 38"/>
            <p:cNvSpPr>
              <a:spLocks noChangeArrowheads="1"/>
            </p:cNvSpPr>
            <p:nvPr/>
          </p:nvSpPr>
          <p:spPr bwMode="auto">
            <a:xfrm>
              <a:off x="4811372" y="4237609"/>
              <a:ext cx="2373197" cy="248975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9"/>
            <p:cNvSpPr>
              <a:spLocks noChangeArrowheads="1"/>
            </p:cNvSpPr>
            <p:nvPr/>
          </p:nvSpPr>
          <p:spPr bwMode="auto">
            <a:xfrm>
              <a:off x="5114393" y="4624639"/>
              <a:ext cx="1689176" cy="17298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48"/>
            <p:cNvSpPr>
              <a:spLocks noChangeShapeType="1"/>
            </p:cNvSpPr>
            <p:nvPr/>
          </p:nvSpPr>
          <p:spPr bwMode="auto">
            <a:xfrm rot="16200000" flipV="1">
              <a:off x="5119125" y="5165328"/>
              <a:ext cx="2607443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6213517" y="5449001"/>
              <a:ext cx="346368" cy="141909"/>
            </a:xfrm>
            <a:custGeom>
              <a:avLst/>
              <a:gdLst>
                <a:gd name="T0" fmla="*/ 0 w 112"/>
                <a:gd name="T1" fmla="*/ 8 h 61"/>
                <a:gd name="T2" fmla="*/ 9 w 112"/>
                <a:gd name="T3" fmla="*/ 2 h 61"/>
                <a:gd name="T4" fmla="*/ 21 w 112"/>
                <a:gd name="T5" fmla="*/ 10 h 61"/>
                <a:gd name="T6" fmla="*/ 24 w 112"/>
                <a:gd name="T7" fmla="*/ 0 h 61"/>
                <a:gd name="T8" fmla="*/ 34 w 112"/>
                <a:gd name="T9" fmla="*/ 11 h 61"/>
                <a:gd name="T10" fmla="*/ 46 w 112"/>
                <a:gd name="T11" fmla="*/ 2 h 61"/>
                <a:gd name="T12" fmla="*/ 52 w 112"/>
                <a:gd name="T13" fmla="*/ 11 h 61"/>
                <a:gd name="T14" fmla="*/ 70 w 112"/>
                <a:gd name="T15" fmla="*/ 2 h 61"/>
                <a:gd name="T16" fmla="*/ 76 w 112"/>
                <a:gd name="T17" fmla="*/ 11 h 61"/>
                <a:gd name="T18" fmla="*/ 90 w 112"/>
                <a:gd name="T19" fmla="*/ 2 h 61"/>
                <a:gd name="T20" fmla="*/ 96 w 112"/>
                <a:gd name="T21" fmla="*/ 11 h 61"/>
                <a:gd name="T22" fmla="*/ 111 w 112"/>
                <a:gd name="T23" fmla="*/ 2 h 61"/>
                <a:gd name="T24" fmla="*/ 118 w 112"/>
                <a:gd name="T25" fmla="*/ 6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61"/>
                <a:gd name="T41" fmla="*/ 112 w 112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61">
                  <a:moveTo>
                    <a:pt x="0" y="40"/>
                  </a:moveTo>
                  <a:lnTo>
                    <a:pt x="9" y="9"/>
                  </a:lnTo>
                  <a:lnTo>
                    <a:pt x="21" y="55"/>
                  </a:lnTo>
                  <a:lnTo>
                    <a:pt x="24" y="0"/>
                  </a:lnTo>
                  <a:lnTo>
                    <a:pt x="34" y="60"/>
                  </a:lnTo>
                  <a:lnTo>
                    <a:pt x="46" y="6"/>
                  </a:lnTo>
                  <a:lnTo>
                    <a:pt x="52" y="58"/>
                  </a:lnTo>
                  <a:lnTo>
                    <a:pt x="64" y="7"/>
                  </a:lnTo>
                  <a:lnTo>
                    <a:pt x="70" y="60"/>
                  </a:lnTo>
                  <a:lnTo>
                    <a:pt x="84" y="6"/>
                  </a:lnTo>
                  <a:lnTo>
                    <a:pt x="90" y="61"/>
                  </a:lnTo>
                  <a:lnTo>
                    <a:pt x="105" y="10"/>
                  </a:lnTo>
                  <a:lnTo>
                    <a:pt x="112" y="34"/>
                  </a:lnTo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2"/>
            <p:cNvSpPr>
              <a:spLocks noChangeShapeType="1"/>
            </p:cNvSpPr>
            <p:nvPr/>
          </p:nvSpPr>
          <p:spPr bwMode="auto">
            <a:xfrm flipH="1">
              <a:off x="6468837" y="4524971"/>
              <a:ext cx="355253" cy="91006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 flipH="1">
              <a:off x="6852664" y="4925478"/>
              <a:ext cx="227724" cy="49976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5986685" y="5530353"/>
              <a:ext cx="2357870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5925387" y="5476764"/>
              <a:ext cx="101153" cy="9871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" name="Object 78"/>
            <p:cNvGraphicFramePr>
              <a:graphicFrameLocks noChangeAspect="1"/>
            </p:cNvGraphicFramePr>
            <p:nvPr/>
          </p:nvGraphicFramePr>
          <p:xfrm>
            <a:off x="8499573" y="5420127"/>
            <a:ext cx="20320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26835" imgH="139518" progId="Equation.DSMT4">
                    <p:embed/>
                  </p:oleObj>
                </mc:Choice>
                <mc:Fallback>
                  <p:oleObj name="Equation" r:id="rId27" imgW="126835" imgH="139518" progId="Equation.DSMT4">
                    <p:embed/>
                    <p:pic>
                      <p:nvPicPr>
                        <p:cNvPr id="0" name="Picture 6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99573" y="5420127"/>
                          <a:ext cx="20320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78"/>
            <p:cNvGraphicFramePr>
              <a:graphicFrameLocks noChangeAspect="1"/>
            </p:cNvGraphicFramePr>
            <p:nvPr/>
          </p:nvGraphicFramePr>
          <p:xfrm>
            <a:off x="6308823" y="3446865"/>
            <a:ext cx="2222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39579" imgH="164957" progId="Equation.DSMT4">
                    <p:embed/>
                  </p:oleObj>
                </mc:Choice>
                <mc:Fallback>
                  <p:oleObj name="Equation" r:id="rId28" imgW="139579" imgH="164957" progId="Equation.DSMT4">
                    <p:embed/>
                    <p:pic>
                      <p:nvPicPr>
                        <p:cNvPr id="0" name="Picture 6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8823" y="3446865"/>
                          <a:ext cx="222250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4"/>
            <p:cNvGraphicFramePr>
              <a:graphicFrameLocks noChangeAspect="1"/>
            </p:cNvGraphicFramePr>
            <p:nvPr/>
          </p:nvGraphicFramePr>
          <p:xfrm>
            <a:off x="6643786" y="4229501"/>
            <a:ext cx="918980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748975" imgH="177723" progId="Equation.DSMT4">
                    <p:embed/>
                  </p:oleObj>
                </mc:Choice>
                <mc:Fallback>
                  <p:oleObj name="Equation" r:id="rId29" imgW="748975" imgH="177723" progId="Equation.DSMT4">
                    <p:embed/>
                    <p:pic>
                      <p:nvPicPr>
                        <p:cNvPr id="0" name="Picture 6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3786" y="4229501"/>
                          <a:ext cx="918980" cy="220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54"/>
            <p:cNvGraphicFramePr>
              <a:graphicFrameLocks noChangeAspect="1"/>
            </p:cNvGraphicFramePr>
            <p:nvPr/>
          </p:nvGraphicFramePr>
          <p:xfrm>
            <a:off x="7131148" y="4639077"/>
            <a:ext cx="420688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342603" imgH="177646" progId="Equation.DSMT4">
                    <p:embed/>
                  </p:oleObj>
                </mc:Choice>
                <mc:Fallback>
                  <p:oleObj name="Equation" r:id="rId30" imgW="342603" imgH="177646" progId="Equation.DSMT4">
                    <p:embed/>
                    <p:pic>
                      <p:nvPicPr>
                        <p:cNvPr id="0" name="Picture 6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1148" y="4639077"/>
                          <a:ext cx="420688" cy="220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60"/>
            <p:cNvGraphicFramePr>
              <a:graphicFrameLocks noChangeAspect="1"/>
            </p:cNvGraphicFramePr>
            <p:nvPr/>
          </p:nvGraphicFramePr>
          <p:xfrm>
            <a:off x="5621437" y="5563003"/>
            <a:ext cx="303212" cy="24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90417" imgH="152334" progId="Equation.DSMT4">
                    <p:embed/>
                  </p:oleObj>
                </mc:Choice>
                <mc:Fallback>
                  <p:oleObj name="Equation" r:id="rId31" imgW="190417" imgH="152334" progId="Equation.DSMT4">
                    <p:embed/>
                    <p:pic>
                      <p:nvPicPr>
                        <p:cNvPr id="0" name="Picture 6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1437" y="5563003"/>
                          <a:ext cx="303212" cy="245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60"/>
            <p:cNvGraphicFramePr>
              <a:graphicFrameLocks noChangeAspect="1"/>
            </p:cNvGraphicFramePr>
            <p:nvPr/>
          </p:nvGraphicFramePr>
          <p:xfrm>
            <a:off x="6011961" y="5624915"/>
            <a:ext cx="303212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190417" imgH="152334" progId="Equation.DSMT4">
                    <p:embed/>
                  </p:oleObj>
                </mc:Choice>
                <mc:Fallback>
                  <p:oleObj name="Equation" r:id="rId32" imgW="190417" imgH="152334" progId="Equation.DSMT4">
                    <p:embed/>
                    <p:pic>
                      <p:nvPicPr>
                        <p:cNvPr id="0" name="Picture 6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1961" y="5624915"/>
                          <a:ext cx="303212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60"/>
            <p:cNvGraphicFramePr>
              <a:graphicFrameLocks noChangeAspect="1"/>
            </p:cNvGraphicFramePr>
            <p:nvPr/>
          </p:nvGraphicFramePr>
          <p:xfrm>
            <a:off x="6881911" y="5624915"/>
            <a:ext cx="180975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14151" imgH="152202" progId="Equation.DSMT4">
                    <p:embed/>
                  </p:oleObj>
                </mc:Choice>
                <mc:Fallback>
                  <p:oleObj name="Equation" r:id="rId33" imgW="114151" imgH="152202" progId="Equation.DSMT4">
                    <p:embed/>
                    <p:pic>
                      <p:nvPicPr>
                        <p:cNvPr id="0" name="Picture 6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1911" y="5624915"/>
                          <a:ext cx="180975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60"/>
            <p:cNvGraphicFramePr>
              <a:graphicFrameLocks noChangeAspect="1"/>
            </p:cNvGraphicFramePr>
            <p:nvPr/>
          </p:nvGraphicFramePr>
          <p:xfrm>
            <a:off x="6567586" y="5624915"/>
            <a:ext cx="161925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101512" imgH="152268" progId="Equation.DSMT4">
                    <p:embed/>
                  </p:oleObj>
                </mc:Choice>
                <mc:Fallback>
                  <p:oleObj name="Equation" r:id="rId34" imgW="101512" imgH="152268" progId="Equation.DSMT4">
                    <p:embed/>
                    <p:pic>
                      <p:nvPicPr>
                        <p:cNvPr id="0" name="Picture 6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7586" y="5624915"/>
                          <a:ext cx="161925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5"/>
            <p:cNvGraphicFramePr>
              <a:graphicFrameLocks noChangeAspect="1"/>
            </p:cNvGraphicFramePr>
            <p:nvPr/>
          </p:nvGraphicFramePr>
          <p:xfrm>
            <a:off x="6691761" y="5426293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52268" imgH="152268" progId="Equation.DSMT4">
                    <p:embed/>
                  </p:oleObj>
                </mc:Choice>
                <mc:Fallback>
                  <p:oleObj name="Equation" r:id="rId35" imgW="152268" imgH="152268" progId="Equation.DSMT4">
                    <p:embed/>
                    <p:pic>
                      <p:nvPicPr>
                        <p:cNvPr id="0" name="Picture 6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1761" y="5426293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Oval 56"/>
            <p:cNvSpPr>
              <a:spLocks noChangeArrowheads="1"/>
            </p:cNvSpPr>
            <p:nvPr/>
          </p:nvSpPr>
          <p:spPr bwMode="auto">
            <a:xfrm>
              <a:off x="6526169" y="5486020"/>
              <a:ext cx="88891" cy="89465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9"/>
            <p:cNvSpPr>
              <a:spLocks noChangeArrowheads="1"/>
            </p:cNvSpPr>
            <p:nvPr/>
          </p:nvSpPr>
          <p:spPr bwMode="auto">
            <a:xfrm>
              <a:off x="6158342" y="5479856"/>
              <a:ext cx="88891" cy="89465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4" name="Straight Arrow Connector 53"/>
          <p:cNvCxnSpPr/>
          <p:nvPr/>
        </p:nvCxnSpPr>
        <p:spPr bwMode="auto">
          <a:xfrm>
            <a:off x="5725886" y="3243943"/>
            <a:ext cx="0" cy="7837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1349828" y="2362200"/>
            <a:ext cx="0" cy="17308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04444" name="Object 668"/>
          <p:cNvGraphicFramePr>
            <a:graphicFrameLocks noChangeAspect="1"/>
          </p:cNvGraphicFramePr>
          <p:nvPr/>
        </p:nvGraphicFramePr>
        <p:xfrm>
          <a:off x="2286679" y="6098267"/>
          <a:ext cx="145351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66337" imgH="253890" progId="Equation.DSMT4">
                  <p:embed/>
                </p:oleObj>
              </mc:Choice>
              <mc:Fallback>
                <p:oleObj name="Equation" r:id="rId36" imgW="1066337" imgH="25389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679" y="6098267"/>
                        <a:ext cx="145351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445" name="Object 669"/>
          <p:cNvGraphicFramePr>
            <a:graphicFrameLocks noChangeAspect="1"/>
          </p:cNvGraphicFramePr>
          <p:nvPr/>
        </p:nvGraphicFramePr>
        <p:xfrm>
          <a:off x="7237412" y="6198280"/>
          <a:ext cx="1188979" cy="354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850531" imgH="253890" progId="Equation.DSMT4">
                  <p:embed/>
                </p:oleObj>
              </mc:Choice>
              <mc:Fallback>
                <p:oleObj name="Equation" r:id="rId38" imgW="850531" imgH="253890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6198280"/>
                        <a:ext cx="1188979" cy="354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3150" y="3543300"/>
            <a:ext cx="256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Choose “alternative” branch cut.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11272" name="Text Box 17"/>
          <p:cNvSpPr txBox="1">
            <a:spLocks noChangeArrowheads="1"/>
          </p:cNvSpPr>
          <p:nvPr/>
        </p:nvSpPr>
        <p:spPr bwMode="auto">
          <a:xfrm>
            <a:off x="558800" y="684213"/>
            <a:ext cx="6718300" cy="64633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Theorem:</a:t>
            </a:r>
            <a:r>
              <a:rPr lang="en-US" b="1" dirty="0"/>
              <a:t> </a:t>
            </a:r>
          </a:p>
          <a:p>
            <a:r>
              <a:rPr lang="en-US" dirty="0"/>
              <a:t>The Laurent series expansion in the annulus region is </a:t>
            </a:r>
            <a:r>
              <a:rPr lang="en-US" dirty="0">
                <a:solidFill>
                  <a:srgbClr val="FF0000"/>
                </a:solidFill>
              </a:rPr>
              <a:t>unique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73" name="Text Box 18"/>
          <p:cNvSpPr txBox="1">
            <a:spLocks noChangeArrowheads="1"/>
          </p:cNvSpPr>
          <p:nvPr/>
        </p:nvSpPr>
        <p:spPr bwMode="auto">
          <a:xfrm>
            <a:off x="642938" y="1465263"/>
            <a:ext cx="5033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(So it doesn’t matter how we get it; once we obtain it by any series of valid steps, it is correct!)</a:t>
            </a:r>
          </a:p>
        </p:txBody>
      </p:sp>
      <p:graphicFrame>
        <p:nvGraphicFramePr>
          <p:cNvPr id="11266" name="Object 21"/>
          <p:cNvGraphicFramePr>
            <a:graphicFrameLocks noChangeAspect="1"/>
          </p:cNvGraphicFramePr>
          <p:nvPr/>
        </p:nvGraphicFramePr>
        <p:xfrm>
          <a:off x="1138238" y="3143464"/>
          <a:ext cx="3709987" cy="62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200" imgH="419100" progId="Equation.DSMT4">
                  <p:embed/>
                </p:oleObj>
              </mc:Choice>
              <mc:Fallback>
                <p:oleObj name="Equation" r:id="rId3" imgW="2489200" imgH="419100" progId="Equation.DSMT4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3143464"/>
                        <a:ext cx="3709987" cy="623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22"/>
          <p:cNvGraphicFramePr>
            <a:graphicFrameLocks noChangeAspect="1"/>
          </p:cNvGraphicFramePr>
          <p:nvPr/>
        </p:nvGraphicFramePr>
        <p:xfrm>
          <a:off x="1174750" y="3949700"/>
          <a:ext cx="4665663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05100" imgH="965200" progId="Equation.DSMT4">
                  <p:embed/>
                </p:oleObj>
              </mc:Choice>
              <mc:Fallback>
                <p:oleObj name="Equation" r:id="rId5" imgW="2705100" imgH="965200" progId="Equation.DSMT4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3949700"/>
                        <a:ext cx="4665663" cy="166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23"/>
          <p:cNvGraphicFramePr>
            <a:graphicFrameLocks noChangeAspect="1"/>
          </p:cNvGraphicFramePr>
          <p:nvPr/>
        </p:nvGraphicFramePr>
        <p:xfrm>
          <a:off x="2603500" y="5659438"/>
          <a:ext cx="44243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65400" imgH="431800" progId="Equation.DSMT4">
                  <p:embed/>
                </p:oleObj>
              </mc:Choice>
              <mc:Fallback>
                <p:oleObj name="Equation" r:id="rId7" imgW="2565400" imgH="431800" progId="Equation.DSMT4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5659438"/>
                        <a:ext cx="4424363" cy="7445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24"/>
          <p:cNvSpPr txBox="1">
            <a:spLocks noChangeArrowheads="1"/>
          </p:cNvSpPr>
          <p:nvPr/>
        </p:nvSpPr>
        <p:spPr bwMode="auto">
          <a:xfrm>
            <a:off x="1673225" y="587851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11275" name="Text Box 25"/>
          <p:cNvSpPr txBox="1">
            <a:spLocks noChangeArrowheads="1"/>
          </p:cNvSpPr>
          <p:nvPr/>
        </p:nvSpPr>
        <p:spPr bwMode="auto">
          <a:xfrm>
            <a:off x="288925" y="2803463"/>
            <a:ext cx="121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00FF"/>
                </a:solidFill>
              </a:rPr>
              <a:t>Example: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2230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33475" y="2124075"/>
            <a:ext cx="324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is justified by our Laurent series expansion formula, derived later.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51500" y="1399985"/>
            <a:ext cx="3404844" cy="3767327"/>
            <a:chOff x="5651500" y="1399985"/>
            <a:chExt cx="3404844" cy="3767327"/>
          </a:xfrm>
          <a:solidFill>
            <a:srgbClr val="CCFFFF"/>
          </a:solidFill>
        </p:grpSpPr>
        <p:sp>
          <p:nvSpPr>
            <p:cNvPr id="11276" name="Oval 6"/>
            <p:cNvSpPr>
              <a:spLocks noChangeArrowheads="1"/>
            </p:cNvSpPr>
            <p:nvPr/>
          </p:nvSpPr>
          <p:spPr bwMode="auto">
            <a:xfrm>
              <a:off x="5651500" y="1951800"/>
              <a:ext cx="2781300" cy="2781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Oval 7"/>
            <p:cNvSpPr>
              <a:spLocks noChangeArrowheads="1"/>
            </p:cNvSpPr>
            <p:nvPr/>
          </p:nvSpPr>
          <p:spPr bwMode="auto">
            <a:xfrm>
              <a:off x="6860391" y="3116776"/>
              <a:ext cx="330984" cy="3366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Line 10"/>
            <p:cNvSpPr>
              <a:spLocks noChangeShapeType="1"/>
            </p:cNvSpPr>
            <p:nvPr/>
          </p:nvSpPr>
          <p:spPr bwMode="auto">
            <a:xfrm flipV="1">
              <a:off x="7051676" y="3190875"/>
              <a:ext cx="120650" cy="97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2"/>
            <p:cNvSpPr>
              <a:spLocks noChangeShapeType="1"/>
            </p:cNvSpPr>
            <p:nvPr/>
          </p:nvSpPr>
          <p:spPr bwMode="auto">
            <a:xfrm>
              <a:off x="7042150" y="3317049"/>
              <a:ext cx="1101725" cy="87395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rot="16200000">
              <a:off x="5314950" y="3448050"/>
              <a:ext cx="3438525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229668"/>
                </p:ext>
              </p:extLst>
            </p:nvPr>
          </p:nvGraphicFramePr>
          <p:xfrm>
            <a:off x="8846333" y="3179837"/>
            <a:ext cx="210011" cy="232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80984" imgH="199913" progId="Equation.DSMT4">
                    <p:embed/>
                  </p:oleObj>
                </mc:Choice>
                <mc:Fallback>
                  <p:oleObj name="Equation" r:id="rId9" imgW="180984" imgH="199913" progId="Equation.DSMT4">
                    <p:embed/>
                    <p:pic>
                      <p:nvPicPr>
                        <p:cNvPr id="0" name="Picture 4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6333" y="3179837"/>
                          <a:ext cx="210011" cy="2321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3770139"/>
                </p:ext>
              </p:extLst>
            </p:nvPr>
          </p:nvGraphicFramePr>
          <p:xfrm>
            <a:off x="6896099" y="1399985"/>
            <a:ext cx="238456" cy="28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579" imgH="164957" progId="Equation.DSMT4">
                    <p:embed/>
                  </p:oleObj>
                </mc:Choice>
                <mc:Fallback>
                  <p:oleObj name="Equation" r:id="rId11" imgW="139579" imgH="164957" progId="Equation.DSMT4">
                    <p:embed/>
                    <p:pic>
                      <p:nvPicPr>
                        <p:cNvPr id="0" name="Picture 4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6099" y="1399985"/>
                          <a:ext cx="238456" cy="281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2889524"/>
                </p:ext>
              </p:extLst>
            </p:nvPr>
          </p:nvGraphicFramePr>
          <p:xfrm>
            <a:off x="6324600" y="2824163"/>
            <a:ext cx="592138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06224" imgH="228501" progId="Equation.DSMT4">
                    <p:embed/>
                  </p:oleObj>
                </mc:Choice>
                <mc:Fallback>
                  <p:oleObj name="Equation" r:id="rId13" imgW="406224" imgH="228501" progId="Equation.DSMT4">
                    <p:embed/>
                    <p:pic>
                      <p:nvPicPr>
                        <p:cNvPr id="0" name="Picture 4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2824163"/>
                          <a:ext cx="592138" cy="331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9827482"/>
                </p:ext>
              </p:extLst>
            </p:nvPr>
          </p:nvGraphicFramePr>
          <p:xfrm>
            <a:off x="7202904" y="2989441"/>
            <a:ext cx="198798" cy="218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835" imgH="139518" progId="Equation.DSMT4">
                    <p:embed/>
                  </p:oleObj>
                </mc:Choice>
                <mc:Fallback>
                  <p:oleObj name="Equation" r:id="rId15" imgW="126835" imgH="139518" progId="Equation.DSMT4">
                    <p:embed/>
                    <p:pic>
                      <p:nvPicPr>
                        <p:cNvPr id="0" name="Picture 4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2904" y="2989441"/>
                          <a:ext cx="198798" cy="218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2390755"/>
                </p:ext>
              </p:extLst>
            </p:nvPr>
          </p:nvGraphicFramePr>
          <p:xfrm>
            <a:off x="7791449" y="3560927"/>
            <a:ext cx="211299" cy="295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25" imgH="177415" progId="Equation.DSMT4">
                    <p:embed/>
                  </p:oleObj>
                </mc:Choice>
                <mc:Fallback>
                  <p:oleObj name="Equation" r:id="rId17" imgW="126725" imgH="177415" progId="Equation.DSMT4">
                    <p:embed/>
                    <p:pic>
                      <p:nvPicPr>
                        <p:cNvPr id="0" name="Picture 4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49" y="3560927"/>
                          <a:ext cx="211299" cy="2958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8553566"/>
                </p:ext>
              </p:extLst>
            </p:nvPr>
          </p:nvGraphicFramePr>
          <p:xfrm>
            <a:off x="6937124" y="3206184"/>
            <a:ext cx="180975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80984" imgH="180826" progId="Equation.DSMT4">
                    <p:embed/>
                  </p:oleObj>
                </mc:Choice>
                <mc:Fallback>
                  <p:oleObj name="Equation" r:id="rId19" imgW="180984" imgH="180826" progId="Equation.DSMT4">
                    <p:embed/>
                    <p:pic>
                      <p:nvPicPr>
                        <p:cNvPr id="0" name="Picture 4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7124" y="3206184"/>
                          <a:ext cx="180975" cy="180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5" name="Straight Connector 24"/>
          <p:cNvCxnSpPr/>
          <p:nvPr/>
        </p:nvCxnSpPr>
        <p:spPr bwMode="auto">
          <a:xfrm>
            <a:off x="5372100" y="3295650"/>
            <a:ext cx="3438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1692" name="Object 428"/>
          <p:cNvGraphicFramePr>
            <a:graphicFrameLocks noChangeAspect="1"/>
          </p:cNvGraphicFramePr>
          <p:nvPr/>
        </p:nvGraphicFramePr>
        <p:xfrm>
          <a:off x="7132639" y="2431598"/>
          <a:ext cx="915076" cy="36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34725" imgH="253890" progId="Equation.DSMT4">
                  <p:embed/>
                </p:oleObj>
              </mc:Choice>
              <mc:Fallback>
                <p:oleObj name="Equation" r:id="rId21" imgW="634725" imgH="253890" progId="Equation.DSMT4">
                  <p:embed/>
                  <p:pic>
                    <p:nvPicPr>
                      <p:cNvPr id="0" name="Picture 4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9" y="2431598"/>
                        <a:ext cx="915076" cy="366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805543" y="800327"/>
            <a:ext cx="7448550" cy="46166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A Taylor series is a special case of a Laurent series.</a:t>
            </a:r>
          </a:p>
        </p:txBody>
      </p:sp>
      <p:graphicFrame>
        <p:nvGraphicFramePr>
          <p:cNvPr id="12290" name="Object 19"/>
          <p:cNvGraphicFramePr>
            <a:graphicFrameLocks noChangeAspect="1"/>
          </p:cNvGraphicFramePr>
          <p:nvPr/>
        </p:nvGraphicFramePr>
        <p:xfrm>
          <a:off x="1299027" y="2103015"/>
          <a:ext cx="2630716" cy="80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600" imgH="457200" progId="Equation.DSMT4">
                  <p:embed/>
                </p:oleObj>
              </mc:Choice>
              <mc:Fallback>
                <p:oleObj name="Equation" r:id="rId3" imgW="1498600" imgH="457200" progId="Equation.DSMT4">
                  <p:embed/>
                  <p:pic>
                    <p:nvPicPr>
                      <p:cNvPr id="0" name="Picture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027" y="2103015"/>
                        <a:ext cx="2630716" cy="802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20"/>
          <p:cNvGraphicFramePr>
            <a:graphicFrameLocks noChangeAspect="1"/>
          </p:cNvGraphicFramePr>
          <p:nvPr/>
        </p:nvGraphicFramePr>
        <p:xfrm>
          <a:off x="1446894" y="3081449"/>
          <a:ext cx="2548890" cy="80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900" imgH="508000" progId="Equation.DSMT4">
                  <p:embed/>
                </p:oleObj>
              </mc:Choice>
              <mc:Fallback>
                <p:oleObj name="Equation" r:id="rId5" imgW="1612900" imgH="508000" progId="Equation.DSMT4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894" y="3081449"/>
                        <a:ext cx="2548890" cy="80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25"/>
          <p:cNvSpPr txBox="1">
            <a:spLocks noChangeArrowheads="1"/>
          </p:cNvSpPr>
          <p:nvPr/>
        </p:nvSpPr>
        <p:spPr bwMode="auto">
          <a:xfrm>
            <a:off x="606878" y="5715681"/>
            <a:ext cx="8235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</a:t>
            </a:r>
            <a:r>
              <a:rPr lang="en-US" sz="2000" i="1" dirty="0">
                <a:latin typeface="Times New Roman" pitchFamily="18" charset="0"/>
              </a:rPr>
              <a:t>f </a:t>
            </a:r>
            <a:r>
              <a:rPr lang="en-US" sz="2000" dirty="0"/>
              <a:t>(</a:t>
            </a:r>
            <a:r>
              <a:rPr lang="en-US" sz="2000" i="1" dirty="0">
                <a:latin typeface="Times New Roman" pitchFamily="18" charset="0"/>
              </a:rPr>
              <a:t>z</a:t>
            </a:r>
            <a:r>
              <a:rPr lang="en-US" sz="2000" dirty="0"/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is </a:t>
            </a:r>
            <a:r>
              <a:rPr lang="en-US" u="sng" dirty="0">
                <a:solidFill>
                  <a:srgbClr val="0000FF"/>
                </a:solidFill>
              </a:rPr>
              <a:t>analytic</a:t>
            </a:r>
            <a:r>
              <a:rPr lang="en-US" dirty="0">
                <a:solidFill>
                  <a:srgbClr val="0000FF"/>
                </a:solidFill>
              </a:rPr>
              <a:t> within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the integrand is analytic for </a:t>
            </a:r>
            <a:r>
              <a:rPr lang="en-US" u="sng" dirty="0">
                <a:solidFill>
                  <a:srgbClr val="0000FF"/>
                </a:solidFill>
              </a:rPr>
              <a:t>negative</a:t>
            </a:r>
            <a:r>
              <a:rPr lang="en-US" dirty="0">
                <a:solidFill>
                  <a:srgbClr val="0000FF"/>
                </a:solidFill>
              </a:rPr>
              <a:t> values of</a:t>
            </a:r>
            <a:r>
              <a:rPr lang="en-US" dirty="0"/>
              <a:t>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dirty="0"/>
              <a:t>. </a:t>
            </a:r>
            <a:r>
              <a:rPr lang="en-US" dirty="0">
                <a:solidFill>
                  <a:srgbClr val="0000FF"/>
                </a:solidFill>
              </a:rPr>
              <a:t>Hence, all coefficients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for negative</a:t>
            </a:r>
            <a:r>
              <a:rPr lang="en-US" dirty="0"/>
              <a:t>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become zero (by Cauchy’s theorem).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2230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39922" y="5018190"/>
            <a:ext cx="444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Here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  </a:t>
            </a:r>
            <a:r>
              <a:rPr lang="en-US" dirty="0">
                <a:solidFill>
                  <a:srgbClr val="0000FF"/>
                </a:solidFill>
              </a:rPr>
              <a:t>is assumed to be </a:t>
            </a:r>
            <a:r>
              <a:rPr lang="en-US" u="sng" dirty="0">
                <a:solidFill>
                  <a:srgbClr val="0000FF"/>
                </a:solidFill>
              </a:rPr>
              <a:t>analytic</a:t>
            </a:r>
            <a:r>
              <a:rPr lang="en-US" dirty="0">
                <a:solidFill>
                  <a:srgbClr val="0000FF"/>
                </a:solidFill>
              </a:rPr>
              <a:t> within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graphicFrame>
        <p:nvGraphicFramePr>
          <p:cNvPr id="12292" name="Object 20"/>
          <p:cNvGraphicFramePr>
            <a:graphicFrameLocks noChangeAspect="1"/>
          </p:cNvGraphicFramePr>
          <p:nvPr/>
        </p:nvGraphicFramePr>
        <p:xfrm>
          <a:off x="1418922" y="4596168"/>
          <a:ext cx="2260452" cy="35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228600" progId="Equation.DSMT4">
                  <p:embed/>
                </p:oleObj>
              </mc:Choice>
              <mc:Fallback>
                <p:oleObj name="Equation" r:id="rId7" imgW="1473200" imgH="228600" progId="Equation.DSMT4">
                  <p:embed/>
                  <p:pic>
                    <p:nvPicPr>
                      <p:cNvPr id="0" name="Picture 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922" y="4596168"/>
                        <a:ext cx="2260452" cy="3505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305425" y="2025650"/>
            <a:ext cx="2781300" cy="2781300"/>
            <a:chOff x="5305425" y="2025650"/>
            <a:chExt cx="2781300" cy="2781300"/>
          </a:xfrm>
          <a:solidFill>
            <a:srgbClr val="CCFFFF"/>
          </a:solidFill>
        </p:grpSpPr>
        <p:sp>
          <p:nvSpPr>
            <p:cNvPr id="12299" name="Oval 5"/>
            <p:cNvSpPr>
              <a:spLocks noChangeArrowheads="1"/>
            </p:cNvSpPr>
            <p:nvPr/>
          </p:nvSpPr>
          <p:spPr bwMode="auto">
            <a:xfrm>
              <a:off x="5305425" y="2025650"/>
              <a:ext cx="2781300" cy="2781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Oval 21"/>
            <p:cNvSpPr>
              <a:spLocks noChangeArrowheads="1"/>
            </p:cNvSpPr>
            <p:nvPr/>
          </p:nvSpPr>
          <p:spPr bwMode="auto">
            <a:xfrm>
              <a:off x="5572125" y="2254250"/>
              <a:ext cx="2273300" cy="22733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22"/>
            <p:cNvSpPr>
              <a:spLocks noChangeShapeType="1"/>
            </p:cNvSpPr>
            <p:nvPr/>
          </p:nvSpPr>
          <p:spPr bwMode="auto">
            <a:xfrm flipH="1" flipV="1">
              <a:off x="7769225" y="2965450"/>
              <a:ext cx="76200" cy="2540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Oval 7"/>
            <p:cNvSpPr>
              <a:spLocks noChangeArrowheads="1"/>
            </p:cNvSpPr>
            <p:nvPr/>
          </p:nvSpPr>
          <p:spPr bwMode="auto">
            <a:xfrm>
              <a:off x="6677025" y="3333750"/>
              <a:ext cx="88900" cy="88900"/>
            </a:xfrm>
            <a:prstGeom prst="ellipse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aphicFrame>
          <p:nvGraphicFramePr>
            <p:cNvPr id="2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850457"/>
                </p:ext>
              </p:extLst>
            </p:nvPr>
          </p:nvGraphicFramePr>
          <p:xfrm>
            <a:off x="6394449" y="2910996"/>
            <a:ext cx="301625" cy="425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5028" imgH="228501" progId="Equation.DSMT4">
                    <p:embed/>
                  </p:oleObj>
                </mc:Choice>
                <mc:Fallback>
                  <p:oleObj name="Equation" r:id="rId9" imgW="165028" imgH="228501" progId="Equation.DSMT4">
                    <p:embed/>
                    <p:pic>
                      <p:nvPicPr>
                        <p:cNvPr id="0" name="Picture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4449" y="2910996"/>
                          <a:ext cx="301625" cy="4259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60"/>
            <p:cNvGraphicFramePr>
              <a:graphicFrameLocks noChangeAspect="1"/>
            </p:cNvGraphicFramePr>
            <p:nvPr/>
          </p:nvGraphicFramePr>
          <p:xfrm>
            <a:off x="7209790" y="2670493"/>
            <a:ext cx="228600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02" imgH="177569" progId="Equation.DSMT4">
                    <p:embed/>
                  </p:oleObj>
                </mc:Choice>
                <mc:Fallback>
                  <p:oleObj name="Equation" r:id="rId11" imgW="152202" imgH="177569" progId="Equation.DSMT4">
                    <p:embed/>
                    <p:pic>
                      <p:nvPicPr>
                        <p:cNvPr id="0" name="Picture 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9790" y="2670493"/>
                          <a:ext cx="228600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446313" y="414745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Times New Roman" pitchFamily="18" charset="0"/>
              </a:rPr>
              <a:t>If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 is analytic: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957943" y="4659087"/>
            <a:ext cx="315686" cy="206829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914" y="1632857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Laurent series: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98775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Geometric Series (cont.)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3" name="Group 23"/>
          <p:cNvGrpSpPr/>
          <p:nvPr/>
        </p:nvGrpSpPr>
        <p:grpSpPr>
          <a:xfrm>
            <a:off x="6278662" y="1365201"/>
            <a:ext cx="2241551" cy="2349498"/>
            <a:chOff x="6463719" y="853573"/>
            <a:chExt cx="2241551" cy="2349498"/>
          </a:xfrm>
        </p:grpSpPr>
        <p:sp>
          <p:nvSpPr>
            <p:cNvPr id="1034" name="Line 60"/>
            <p:cNvSpPr>
              <a:spLocks noChangeShapeType="1"/>
            </p:cNvSpPr>
            <p:nvPr/>
          </p:nvSpPr>
          <p:spPr bwMode="auto">
            <a:xfrm>
              <a:off x="6463719" y="2350584"/>
              <a:ext cx="1966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61"/>
            <p:cNvSpPr>
              <a:spLocks noChangeShapeType="1"/>
            </p:cNvSpPr>
            <p:nvPr/>
          </p:nvSpPr>
          <p:spPr bwMode="auto">
            <a:xfrm flipH="1" flipV="1">
              <a:off x="7333669" y="1202823"/>
              <a:ext cx="3175" cy="2000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7" name="Object 62"/>
            <p:cNvGraphicFramePr>
              <a:graphicFrameLocks noChangeAspect="1"/>
            </p:cNvGraphicFramePr>
            <p:nvPr/>
          </p:nvGraphicFramePr>
          <p:xfrm>
            <a:off x="8517945" y="2242634"/>
            <a:ext cx="187325" cy="20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835" imgH="139518" progId="Equation.DSMT4">
                    <p:embed/>
                  </p:oleObj>
                </mc:Choice>
                <mc:Fallback>
                  <p:oleObj name="Equation" r:id="rId3" imgW="126835" imgH="139518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7945" y="2242634"/>
                          <a:ext cx="187325" cy="204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63"/>
            <p:cNvGraphicFramePr>
              <a:graphicFrameLocks noChangeAspect="1"/>
            </p:cNvGraphicFramePr>
            <p:nvPr/>
          </p:nvGraphicFramePr>
          <p:xfrm>
            <a:off x="7249532" y="853573"/>
            <a:ext cx="2063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579" imgH="164957" progId="Equation.DSMT4">
                    <p:embed/>
                  </p:oleObj>
                </mc:Choice>
                <mc:Fallback>
                  <p:oleObj name="Equation" r:id="rId5" imgW="139579" imgH="164957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9532" y="853573"/>
                          <a:ext cx="2063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Oval 64"/>
            <p:cNvSpPr>
              <a:spLocks noChangeArrowheads="1"/>
            </p:cNvSpPr>
            <p:nvPr/>
          </p:nvSpPr>
          <p:spPr bwMode="auto">
            <a:xfrm>
              <a:off x="6671682" y="1713997"/>
              <a:ext cx="1293813" cy="12953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Line 75"/>
            <p:cNvSpPr>
              <a:spLocks noChangeShapeType="1"/>
            </p:cNvSpPr>
            <p:nvPr/>
          </p:nvSpPr>
          <p:spPr bwMode="auto">
            <a:xfrm flipV="1">
              <a:off x="7982957" y="2244222"/>
              <a:ext cx="0" cy="219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9" name="Object 77"/>
            <p:cNvGraphicFramePr>
              <a:graphicFrameLocks noChangeAspect="1"/>
            </p:cNvGraphicFramePr>
            <p:nvPr/>
          </p:nvGraphicFramePr>
          <p:xfrm>
            <a:off x="7395582" y="2020385"/>
            <a:ext cx="4651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68140" imgH="253890" progId="Equation.DSMT4">
                    <p:embed/>
                  </p:oleObj>
                </mc:Choice>
                <mc:Fallback>
                  <p:oleObj name="Equation" r:id="rId7" imgW="368140" imgH="25389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5582" y="2020385"/>
                          <a:ext cx="465138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78"/>
            <p:cNvGraphicFramePr>
              <a:graphicFrameLocks noChangeAspect="1"/>
            </p:cNvGraphicFramePr>
            <p:nvPr/>
          </p:nvGraphicFramePr>
          <p:xfrm>
            <a:off x="7843257" y="1553660"/>
            <a:ext cx="4651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68140" imgH="253890" progId="Equation.DSMT4">
                    <p:embed/>
                  </p:oleObj>
                </mc:Choice>
                <mc:Fallback>
                  <p:oleObj name="Equation" r:id="rId9" imgW="368140" imgH="25389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3257" y="1553660"/>
                          <a:ext cx="465138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Arrow Connector 18"/>
            <p:cNvCxnSpPr/>
            <p:nvPr/>
          </p:nvCxnSpPr>
          <p:spPr bwMode="auto">
            <a:xfrm flipH="1">
              <a:off x="6833937" y="2338939"/>
              <a:ext cx="500515" cy="3850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1031" name="Object 78"/>
            <p:cNvGraphicFramePr>
              <a:graphicFrameLocks noChangeAspect="1"/>
            </p:cNvGraphicFramePr>
            <p:nvPr/>
          </p:nvGraphicFramePr>
          <p:xfrm>
            <a:off x="7116763" y="2581275"/>
            <a:ext cx="1270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1468" imgH="164885" progId="Equation.DSMT4">
                    <p:embed/>
                  </p:oleObj>
                </mc:Choice>
                <mc:Fallback>
                  <p:oleObj name="Equation" r:id="rId11" imgW="101468" imgH="164885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6763" y="2581275"/>
                          <a:ext cx="1270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8"/>
            <p:cNvGraphicFramePr>
              <a:graphicFrameLocks noChangeAspect="1"/>
            </p:cNvGraphicFramePr>
            <p:nvPr/>
          </p:nvGraphicFramePr>
          <p:xfrm>
            <a:off x="8040688" y="2457450"/>
            <a:ext cx="1270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01468" imgH="164885" progId="Equation.DSMT4">
                    <p:embed/>
                  </p:oleObj>
                </mc:Choice>
                <mc:Fallback>
                  <p:oleObj name="Equation" r:id="rId13" imgW="101468" imgH="164885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0688" y="2457450"/>
                          <a:ext cx="1270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5"/>
            <p:cNvGraphicFramePr>
              <a:graphicFrameLocks noChangeAspect="1"/>
            </p:cNvGraphicFramePr>
            <p:nvPr/>
          </p:nvGraphicFramePr>
          <p:xfrm>
            <a:off x="7876969" y="2246394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2268" imgH="152268" progId="Equation.DSMT4">
                    <p:embed/>
                  </p:oleObj>
                </mc:Choice>
                <mc:Fallback>
                  <p:oleObj name="Equation" r:id="rId14" imgW="152268" imgH="152268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6969" y="2246394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1966" name="Object 14"/>
          <p:cNvGraphicFramePr>
            <a:graphicFrameLocks noChangeAspect="1"/>
          </p:cNvGraphicFramePr>
          <p:nvPr/>
        </p:nvGraphicFramePr>
        <p:xfrm>
          <a:off x="929368" y="1752146"/>
          <a:ext cx="35988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24100" imgH="457200" progId="Equation.DSMT4">
                  <p:embed/>
                </p:oleObj>
              </mc:Choice>
              <mc:Fallback>
                <p:oleObj name="Equation" r:id="rId16" imgW="2324100" imgH="4572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368" y="1752146"/>
                        <a:ext cx="3598863" cy="7080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66057" y="113211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have:</a:t>
            </a:r>
          </a:p>
        </p:txBody>
      </p:sp>
      <p:graphicFrame>
        <p:nvGraphicFramePr>
          <p:cNvPr id="381968" name="Object 16"/>
          <p:cNvGraphicFramePr>
            <a:graphicFrameLocks noChangeAspect="1"/>
          </p:cNvGraphicFramePr>
          <p:nvPr/>
        </p:nvGraphicFramePr>
        <p:xfrm>
          <a:off x="950004" y="4289780"/>
          <a:ext cx="3872367" cy="663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98700" imgH="393700" progId="Equation.DSMT4">
                  <p:embed/>
                </p:oleObj>
              </mc:Choice>
              <mc:Fallback>
                <p:oleObj name="Equation" r:id="rId18" imgW="2298700" imgH="3937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004" y="4289780"/>
                        <a:ext cx="3872367" cy="66322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98775" y="3625505"/>
            <a:ext cx="23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can write this as: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586" y="2583997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(summation of geometric series)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4028" y="5203372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 power series expansion of the function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/>
              <a:t>))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29599" y="3962400"/>
            <a:ext cx="248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Complex plane for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3658" y="5900057"/>
            <a:ext cx="846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power series for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00FF"/>
                </a:solidFill>
              </a:rPr>
              <a:t> converges inside the unit circle and diverges outside the unit circle. It oscillates (does not converge) on the unit circle.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Box 4"/>
          <p:cNvSpPr txBox="1">
            <a:spLocks noChangeArrowheads="1"/>
          </p:cNvSpPr>
          <p:nvPr/>
        </p:nvSpPr>
        <p:spPr bwMode="auto">
          <a:xfrm>
            <a:off x="1042988" y="5291138"/>
            <a:ext cx="620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Pond:     Domain of analyticity</a:t>
            </a:r>
          </a:p>
          <a:p>
            <a:r>
              <a:rPr lang="en-US" dirty="0"/>
              <a:t>Island:    Region containing singularities</a:t>
            </a:r>
          </a:p>
          <a:p>
            <a:r>
              <a:rPr lang="en-US" dirty="0"/>
              <a:t>Bridge:   Region connecting island and boundary of pond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230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9291" y="704850"/>
            <a:ext cx="4003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Derivation of Laurent Series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00300" y="1276350"/>
            <a:ext cx="4155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We use the “bridge” principle again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49527" y="1895476"/>
            <a:ext cx="3746498" cy="3200399"/>
            <a:chOff x="2549527" y="1895476"/>
            <a:chExt cx="3746498" cy="3200399"/>
          </a:xfrm>
        </p:grpSpPr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262313" y="4727575"/>
              <a:ext cx="25463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Pond, island, &amp; bridge</a:t>
              </a:r>
            </a:p>
          </p:txBody>
        </p:sp>
        <p:pic>
          <p:nvPicPr>
            <p:cNvPr id="26628" name="Picture 44" descr="PondWithIsland&amp;Bridg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9527" y="1895476"/>
              <a:ext cx="3746498" cy="270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Freeform 5"/>
            <p:cNvSpPr>
              <a:spLocks/>
            </p:cNvSpPr>
            <p:nvPr/>
          </p:nvSpPr>
          <p:spPr bwMode="auto">
            <a:xfrm>
              <a:off x="2777058" y="2095589"/>
              <a:ext cx="3407788" cy="2415648"/>
            </a:xfrm>
            <a:custGeom>
              <a:avLst/>
              <a:gdLst>
                <a:gd name="T0" fmla="*/ 15433 w 4184248"/>
                <a:gd name="T1" fmla="*/ 1747648 h 3219691"/>
                <a:gd name="T2" fmla="*/ 3858 w 4184248"/>
                <a:gd name="T3" fmla="*/ 1249974 h 3219691"/>
                <a:gd name="T4" fmla="*/ 38586 w 4184248"/>
                <a:gd name="T5" fmla="*/ 833315 h 3219691"/>
                <a:gd name="T6" fmla="*/ 131192 w 4184248"/>
                <a:gd name="T7" fmla="*/ 590265 h 3219691"/>
                <a:gd name="T8" fmla="*/ 316404 w 4184248"/>
                <a:gd name="T9" fmla="*/ 289345 h 3219691"/>
                <a:gd name="T10" fmla="*/ 559496 w 4184248"/>
                <a:gd name="T11" fmla="*/ 57870 h 3219691"/>
                <a:gd name="T12" fmla="*/ 918346 w 4184248"/>
                <a:gd name="T13" fmla="*/ 34721 h 3219691"/>
                <a:gd name="T14" fmla="*/ 1485560 w 4184248"/>
                <a:gd name="T15" fmla="*/ 11574 h 3219691"/>
                <a:gd name="T16" fmla="*/ 1659196 w 4184248"/>
                <a:gd name="T17" fmla="*/ 11574 h 3219691"/>
                <a:gd name="T18" fmla="*/ 1798107 w 4184248"/>
                <a:gd name="T19" fmla="*/ 81017 h 3219691"/>
                <a:gd name="T20" fmla="*/ 1902289 w 4184248"/>
                <a:gd name="T21" fmla="*/ 243050 h 3219691"/>
                <a:gd name="T22" fmla="*/ 1879137 w 4184248"/>
                <a:gd name="T23" fmla="*/ 532396 h 3219691"/>
                <a:gd name="T24" fmla="*/ 1798107 w 4184248"/>
                <a:gd name="T25" fmla="*/ 798593 h 3219691"/>
                <a:gd name="T26" fmla="*/ 1786531 w 4184248"/>
                <a:gd name="T27" fmla="*/ 1134236 h 3219691"/>
                <a:gd name="T28" fmla="*/ 1821258 w 4184248"/>
                <a:gd name="T29" fmla="*/ 1354138 h 3219691"/>
                <a:gd name="T30" fmla="*/ 2099076 w 4184248"/>
                <a:gd name="T31" fmla="*/ 1585615 h 3219691"/>
                <a:gd name="T32" fmla="*/ 2481079 w 4184248"/>
                <a:gd name="T33" fmla="*/ 1782369 h 3219691"/>
                <a:gd name="T34" fmla="*/ 2897807 w 4184248"/>
                <a:gd name="T35" fmla="*/ 1990698 h 3219691"/>
                <a:gd name="T36" fmla="*/ 3661810 w 4184248"/>
                <a:gd name="T37" fmla="*/ 2199026 h 3219691"/>
                <a:gd name="T38" fmla="*/ 4020658 w 4184248"/>
                <a:gd name="T39" fmla="*/ 2418928 h 3219691"/>
                <a:gd name="T40" fmla="*/ 4171145 w 4184248"/>
                <a:gd name="T41" fmla="*/ 2766142 h 3219691"/>
                <a:gd name="T42" fmla="*/ 3939629 w 4184248"/>
                <a:gd name="T43" fmla="*/ 3032340 h 3219691"/>
                <a:gd name="T44" fmla="*/ 3603930 w 4184248"/>
                <a:gd name="T45" fmla="*/ 3159652 h 3219691"/>
                <a:gd name="T46" fmla="*/ 3187202 w 4184248"/>
                <a:gd name="T47" fmla="*/ 3217522 h 3219691"/>
                <a:gd name="T48" fmla="*/ 2978836 w 4184248"/>
                <a:gd name="T49" fmla="*/ 3148079 h 3219691"/>
                <a:gd name="T50" fmla="*/ 2874654 w 4184248"/>
                <a:gd name="T51" fmla="*/ 2951324 h 3219691"/>
                <a:gd name="T52" fmla="*/ 2423199 w 4184248"/>
                <a:gd name="T53" fmla="*/ 2858733 h 3219691"/>
                <a:gd name="T54" fmla="*/ 2249563 w 4184248"/>
                <a:gd name="T55" fmla="*/ 2847160 h 3219691"/>
                <a:gd name="T56" fmla="*/ 2191683 w 4184248"/>
                <a:gd name="T57" fmla="*/ 2905030 h 3219691"/>
                <a:gd name="T58" fmla="*/ 2145381 w 4184248"/>
                <a:gd name="T59" fmla="*/ 2986045 h 3219691"/>
                <a:gd name="T60" fmla="*/ 1913864 w 4184248"/>
                <a:gd name="T61" fmla="*/ 2905030 h 3219691"/>
                <a:gd name="T62" fmla="*/ 1740227 w 4184248"/>
                <a:gd name="T63" fmla="*/ 2800865 h 3219691"/>
                <a:gd name="T64" fmla="*/ 1566591 w 4184248"/>
                <a:gd name="T65" fmla="*/ 2708274 h 3219691"/>
                <a:gd name="T66" fmla="*/ 1531863 w 4184248"/>
                <a:gd name="T67" fmla="*/ 2673553 h 3219691"/>
                <a:gd name="T68" fmla="*/ 1717076 w 4184248"/>
                <a:gd name="T69" fmla="*/ 2372633 h 3219691"/>
                <a:gd name="T70" fmla="*/ 1786531 w 4184248"/>
                <a:gd name="T71" fmla="*/ 2407355 h 3219691"/>
                <a:gd name="T72" fmla="*/ 1994895 w 4184248"/>
                <a:gd name="T73" fmla="*/ 2418928 h 3219691"/>
                <a:gd name="T74" fmla="*/ 2122228 w 4184248"/>
                <a:gd name="T75" fmla="*/ 2372633 h 3219691"/>
                <a:gd name="T76" fmla="*/ 2168531 w 4184248"/>
                <a:gd name="T77" fmla="*/ 2222173 h 3219691"/>
                <a:gd name="T78" fmla="*/ 2064349 w 4184248"/>
                <a:gd name="T79" fmla="*/ 2060141 h 3219691"/>
                <a:gd name="T80" fmla="*/ 1705500 w 4184248"/>
                <a:gd name="T81" fmla="*/ 1932829 h 3219691"/>
                <a:gd name="T82" fmla="*/ 1705500 w 4184248"/>
                <a:gd name="T83" fmla="*/ 1932829 h 32196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4248"/>
                <a:gd name="T127" fmla="*/ 0 h 3219691"/>
                <a:gd name="T128" fmla="*/ 4184248 w 4184248"/>
                <a:gd name="T129" fmla="*/ 3219691 h 32196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4248" h="3219691">
                  <a:moveTo>
                    <a:pt x="15432" y="1747777"/>
                  </a:moveTo>
                  <a:cubicBezTo>
                    <a:pt x="7716" y="1575121"/>
                    <a:pt x="0" y="1402466"/>
                    <a:pt x="3858" y="1250066"/>
                  </a:cubicBezTo>
                  <a:cubicBezTo>
                    <a:pt x="7716" y="1097666"/>
                    <a:pt x="17362" y="943337"/>
                    <a:pt x="38582" y="833377"/>
                  </a:cubicBezTo>
                  <a:cubicBezTo>
                    <a:pt x="59802" y="723417"/>
                    <a:pt x="84880" y="680977"/>
                    <a:pt x="131179" y="590309"/>
                  </a:cubicBezTo>
                  <a:cubicBezTo>
                    <a:pt x="177478" y="499641"/>
                    <a:pt x="244997" y="378106"/>
                    <a:pt x="316374" y="289367"/>
                  </a:cubicBezTo>
                  <a:cubicBezTo>
                    <a:pt x="387751" y="200628"/>
                    <a:pt x="459128" y="100315"/>
                    <a:pt x="559442" y="57874"/>
                  </a:cubicBezTo>
                  <a:cubicBezTo>
                    <a:pt x="659756" y="15433"/>
                    <a:pt x="918258" y="34724"/>
                    <a:pt x="918258" y="34724"/>
                  </a:cubicBezTo>
                  <a:lnTo>
                    <a:pt x="1485417" y="11575"/>
                  </a:lnTo>
                  <a:cubicBezTo>
                    <a:pt x="1608880" y="7717"/>
                    <a:pt x="1606951" y="0"/>
                    <a:pt x="1659037" y="11575"/>
                  </a:cubicBezTo>
                  <a:cubicBezTo>
                    <a:pt x="1711123" y="23150"/>
                    <a:pt x="1757423" y="42441"/>
                    <a:pt x="1797934" y="81023"/>
                  </a:cubicBezTo>
                  <a:cubicBezTo>
                    <a:pt x="1838446" y="119605"/>
                    <a:pt x="1888602" y="167833"/>
                    <a:pt x="1902106" y="243068"/>
                  </a:cubicBezTo>
                  <a:cubicBezTo>
                    <a:pt x="1915610" y="318304"/>
                    <a:pt x="1896318" y="439839"/>
                    <a:pt x="1878956" y="532436"/>
                  </a:cubicBezTo>
                  <a:cubicBezTo>
                    <a:pt x="1861594" y="625033"/>
                    <a:pt x="1813367" y="698339"/>
                    <a:pt x="1797934" y="798653"/>
                  </a:cubicBezTo>
                  <a:cubicBezTo>
                    <a:pt x="1782501" y="898967"/>
                    <a:pt x="1782501" y="1041722"/>
                    <a:pt x="1786359" y="1134319"/>
                  </a:cubicBezTo>
                  <a:cubicBezTo>
                    <a:pt x="1790217" y="1226916"/>
                    <a:pt x="1768997" y="1279002"/>
                    <a:pt x="1821083" y="1354238"/>
                  </a:cubicBezTo>
                  <a:cubicBezTo>
                    <a:pt x="1873169" y="1429474"/>
                    <a:pt x="1988916" y="1514355"/>
                    <a:pt x="2098875" y="1585732"/>
                  </a:cubicBezTo>
                  <a:cubicBezTo>
                    <a:pt x="2208834" y="1657109"/>
                    <a:pt x="2480840" y="1782501"/>
                    <a:pt x="2480840" y="1782501"/>
                  </a:cubicBezTo>
                  <a:cubicBezTo>
                    <a:pt x="2613949" y="1850020"/>
                    <a:pt x="2700759" y="1921398"/>
                    <a:pt x="2897529" y="1990846"/>
                  </a:cubicBezTo>
                  <a:cubicBezTo>
                    <a:pt x="3094299" y="2060294"/>
                    <a:pt x="3474334" y="2127813"/>
                    <a:pt x="3661458" y="2199190"/>
                  </a:cubicBezTo>
                  <a:cubicBezTo>
                    <a:pt x="3848582" y="2270567"/>
                    <a:pt x="3935392" y="2324583"/>
                    <a:pt x="4020273" y="2419109"/>
                  </a:cubicBezTo>
                  <a:cubicBezTo>
                    <a:pt x="4105154" y="2513635"/>
                    <a:pt x="4184248" y="2664106"/>
                    <a:pt x="4170744" y="2766349"/>
                  </a:cubicBezTo>
                  <a:cubicBezTo>
                    <a:pt x="4157240" y="2868592"/>
                    <a:pt x="4033777" y="2966977"/>
                    <a:pt x="3939250" y="3032567"/>
                  </a:cubicBezTo>
                  <a:cubicBezTo>
                    <a:pt x="3844723" y="3098157"/>
                    <a:pt x="3728976" y="3129023"/>
                    <a:pt x="3603584" y="3159889"/>
                  </a:cubicBezTo>
                  <a:cubicBezTo>
                    <a:pt x="3478192" y="3190755"/>
                    <a:pt x="3291068" y="3219691"/>
                    <a:pt x="3186896" y="3217762"/>
                  </a:cubicBezTo>
                  <a:cubicBezTo>
                    <a:pt x="3082724" y="3215833"/>
                    <a:pt x="3030637" y="3192684"/>
                    <a:pt x="2978551" y="3148314"/>
                  </a:cubicBezTo>
                  <a:cubicBezTo>
                    <a:pt x="2926465" y="3103944"/>
                    <a:pt x="2966976" y="2999772"/>
                    <a:pt x="2874379" y="2951544"/>
                  </a:cubicBezTo>
                  <a:cubicBezTo>
                    <a:pt x="2781782" y="2903316"/>
                    <a:pt x="2527139" y="2876309"/>
                    <a:pt x="2422967" y="2858947"/>
                  </a:cubicBezTo>
                  <a:cubicBezTo>
                    <a:pt x="2318795" y="2841585"/>
                    <a:pt x="2287928" y="2839656"/>
                    <a:pt x="2249346" y="2847372"/>
                  </a:cubicBezTo>
                  <a:cubicBezTo>
                    <a:pt x="2210764" y="2855088"/>
                    <a:pt x="2208835" y="2882097"/>
                    <a:pt x="2191473" y="2905246"/>
                  </a:cubicBezTo>
                  <a:cubicBezTo>
                    <a:pt x="2174111" y="2928395"/>
                    <a:pt x="2191473" y="2986268"/>
                    <a:pt x="2145174" y="2986268"/>
                  </a:cubicBezTo>
                  <a:cubicBezTo>
                    <a:pt x="2098875" y="2986268"/>
                    <a:pt x="1981199" y="2936112"/>
                    <a:pt x="1913680" y="2905246"/>
                  </a:cubicBezTo>
                  <a:cubicBezTo>
                    <a:pt x="1846161" y="2874380"/>
                    <a:pt x="1797933" y="2833869"/>
                    <a:pt x="1740060" y="2801074"/>
                  </a:cubicBezTo>
                  <a:cubicBezTo>
                    <a:pt x="1682187" y="2768279"/>
                    <a:pt x="1601164" y="2729696"/>
                    <a:pt x="1566440" y="2708476"/>
                  </a:cubicBezTo>
                  <a:cubicBezTo>
                    <a:pt x="1531716" y="2687256"/>
                    <a:pt x="1506638" y="2729696"/>
                    <a:pt x="1531716" y="2673752"/>
                  </a:cubicBezTo>
                  <a:cubicBezTo>
                    <a:pt x="1556794" y="2617808"/>
                    <a:pt x="1674471" y="2417180"/>
                    <a:pt x="1716911" y="2372810"/>
                  </a:cubicBezTo>
                  <a:cubicBezTo>
                    <a:pt x="1759351" y="2328440"/>
                    <a:pt x="1740060" y="2399818"/>
                    <a:pt x="1786359" y="2407534"/>
                  </a:cubicBezTo>
                  <a:cubicBezTo>
                    <a:pt x="1832658" y="2415250"/>
                    <a:pt x="1938759" y="2424896"/>
                    <a:pt x="1994703" y="2419109"/>
                  </a:cubicBezTo>
                  <a:cubicBezTo>
                    <a:pt x="2050647" y="2413322"/>
                    <a:pt x="2093088" y="2405605"/>
                    <a:pt x="2122025" y="2372810"/>
                  </a:cubicBezTo>
                  <a:cubicBezTo>
                    <a:pt x="2150962" y="2340015"/>
                    <a:pt x="2177969" y="2274425"/>
                    <a:pt x="2168323" y="2222339"/>
                  </a:cubicBezTo>
                  <a:cubicBezTo>
                    <a:pt x="2158677" y="2170253"/>
                    <a:pt x="2141315" y="2108522"/>
                    <a:pt x="2064151" y="2060294"/>
                  </a:cubicBezTo>
                  <a:cubicBezTo>
                    <a:pt x="1986987" y="2012066"/>
                    <a:pt x="1705336" y="1932972"/>
                    <a:pt x="1705336" y="1932972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6"/>
            <p:cNvSpPr>
              <a:spLocks/>
            </p:cNvSpPr>
            <p:nvPr/>
          </p:nvSpPr>
          <p:spPr bwMode="auto">
            <a:xfrm>
              <a:off x="2753787" y="2887703"/>
              <a:ext cx="1318483" cy="1179236"/>
            </a:xfrm>
            <a:custGeom>
              <a:avLst/>
              <a:gdLst>
                <a:gd name="T0" fmla="*/ 55953 w 1630103"/>
                <a:gd name="T1" fmla="*/ 669146 h 1572228"/>
                <a:gd name="T2" fmla="*/ 55954 w 1630103"/>
                <a:gd name="T3" fmla="*/ 888981 h 1572228"/>
                <a:gd name="T4" fmla="*/ 391673 w 1630103"/>
                <a:gd name="T5" fmla="*/ 1143526 h 1572228"/>
                <a:gd name="T6" fmla="*/ 750546 w 1630103"/>
                <a:gd name="T7" fmla="*/ 1340221 h 1572228"/>
                <a:gd name="T8" fmla="*/ 993652 w 1630103"/>
                <a:gd name="T9" fmla="*/ 1467493 h 1572228"/>
                <a:gd name="T10" fmla="*/ 1225184 w 1630103"/>
                <a:gd name="T11" fmla="*/ 1490633 h 1572228"/>
                <a:gd name="T12" fmla="*/ 1421985 w 1630103"/>
                <a:gd name="T13" fmla="*/ 1571625 h 1572228"/>
                <a:gd name="T14" fmla="*/ 1630363 w 1630103"/>
                <a:gd name="T15" fmla="*/ 1236089 h 1572228"/>
                <a:gd name="T16" fmla="*/ 1317796 w 1630103"/>
                <a:gd name="T17" fmla="*/ 1189808 h 1572228"/>
                <a:gd name="T18" fmla="*/ 1167301 w 1630103"/>
                <a:gd name="T19" fmla="*/ 888981 h 1572228"/>
                <a:gd name="T20" fmla="*/ 958923 w 1630103"/>
                <a:gd name="T21" fmla="*/ 692286 h 1572228"/>
                <a:gd name="T22" fmla="*/ 901041 w 1630103"/>
                <a:gd name="T23" fmla="*/ 518733 h 1572228"/>
                <a:gd name="T24" fmla="*/ 796852 w 1630103"/>
                <a:gd name="T25" fmla="*/ 426171 h 1572228"/>
                <a:gd name="T26" fmla="*/ 796852 w 1630103"/>
                <a:gd name="T27" fmla="*/ 345180 h 1572228"/>
                <a:gd name="T28" fmla="*/ 738969 w 1630103"/>
                <a:gd name="T29" fmla="*/ 310469 h 1572228"/>
                <a:gd name="T30" fmla="*/ 785275 w 1630103"/>
                <a:gd name="T31" fmla="*/ 125345 h 1572228"/>
                <a:gd name="T32" fmla="*/ 889464 w 1630103"/>
                <a:gd name="T33" fmla="*/ 9642 h 1572228"/>
                <a:gd name="T34" fmla="*/ 1051536 w 1630103"/>
                <a:gd name="T35" fmla="*/ 67493 h 1572228"/>
                <a:gd name="T36" fmla="*/ 1178877 w 1630103"/>
                <a:gd name="T37" fmla="*/ 206337 h 1572228"/>
                <a:gd name="T38" fmla="*/ 1329372 w 1630103"/>
                <a:gd name="T39" fmla="*/ 507162 h 1572228"/>
                <a:gd name="T40" fmla="*/ 1364102 w 1630103"/>
                <a:gd name="T41" fmla="*/ 692286 h 1572228"/>
                <a:gd name="T42" fmla="*/ 1491444 w 1630103"/>
                <a:gd name="T43" fmla="*/ 773278 h 15722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0103"/>
                <a:gd name="T67" fmla="*/ 0 h 1572228"/>
                <a:gd name="T68" fmla="*/ 1630103 w 1630103"/>
                <a:gd name="T69" fmla="*/ 1572228 h 15722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0103" h="1572228">
                  <a:moveTo>
                    <a:pt x="55944" y="669403"/>
                  </a:moveTo>
                  <a:cubicBezTo>
                    <a:pt x="32795" y="768752"/>
                    <a:pt x="0" y="810228"/>
                    <a:pt x="55945" y="889322"/>
                  </a:cubicBezTo>
                  <a:cubicBezTo>
                    <a:pt x="111890" y="968416"/>
                    <a:pt x="275864" y="1068730"/>
                    <a:pt x="391611" y="1143965"/>
                  </a:cubicBezTo>
                  <a:cubicBezTo>
                    <a:pt x="507358" y="1219200"/>
                    <a:pt x="650112" y="1286720"/>
                    <a:pt x="750426" y="1340735"/>
                  </a:cubicBezTo>
                  <a:cubicBezTo>
                    <a:pt x="850740" y="1394750"/>
                    <a:pt x="914400" y="1442978"/>
                    <a:pt x="993494" y="1468056"/>
                  </a:cubicBezTo>
                  <a:cubicBezTo>
                    <a:pt x="1072588" y="1493134"/>
                    <a:pt x="1153611" y="1473843"/>
                    <a:pt x="1224988" y="1491205"/>
                  </a:cubicBezTo>
                  <a:cubicBezTo>
                    <a:pt x="1296365" y="1508567"/>
                    <a:pt x="1358097" y="1564512"/>
                    <a:pt x="1421758" y="1572228"/>
                  </a:cubicBezTo>
                  <a:cubicBezTo>
                    <a:pt x="1496993" y="1522071"/>
                    <a:pt x="1578017" y="1300224"/>
                    <a:pt x="1630103" y="1236563"/>
                  </a:cubicBezTo>
                  <a:cubicBezTo>
                    <a:pt x="1612741" y="1172902"/>
                    <a:pt x="1394751" y="1248137"/>
                    <a:pt x="1317586" y="1190264"/>
                  </a:cubicBezTo>
                  <a:cubicBezTo>
                    <a:pt x="1240421" y="1132391"/>
                    <a:pt x="1226918" y="972274"/>
                    <a:pt x="1167115" y="889322"/>
                  </a:cubicBezTo>
                  <a:cubicBezTo>
                    <a:pt x="1107312" y="806370"/>
                    <a:pt x="1003140" y="754284"/>
                    <a:pt x="958770" y="692552"/>
                  </a:cubicBezTo>
                  <a:cubicBezTo>
                    <a:pt x="914400" y="630820"/>
                    <a:pt x="927905" y="563302"/>
                    <a:pt x="900897" y="518932"/>
                  </a:cubicBezTo>
                  <a:cubicBezTo>
                    <a:pt x="873889" y="474562"/>
                    <a:pt x="814087" y="455272"/>
                    <a:pt x="796725" y="426335"/>
                  </a:cubicBezTo>
                  <a:cubicBezTo>
                    <a:pt x="779363" y="397398"/>
                    <a:pt x="806371" y="364603"/>
                    <a:pt x="796725" y="345312"/>
                  </a:cubicBezTo>
                  <a:cubicBezTo>
                    <a:pt x="787079" y="326021"/>
                    <a:pt x="740780" y="347241"/>
                    <a:pt x="738851" y="310588"/>
                  </a:cubicBezTo>
                  <a:cubicBezTo>
                    <a:pt x="736922" y="273935"/>
                    <a:pt x="760071" y="175550"/>
                    <a:pt x="785150" y="125393"/>
                  </a:cubicBezTo>
                  <a:cubicBezTo>
                    <a:pt x="810229" y="75236"/>
                    <a:pt x="844952" y="19292"/>
                    <a:pt x="889322" y="9646"/>
                  </a:cubicBezTo>
                  <a:cubicBezTo>
                    <a:pt x="933692" y="0"/>
                    <a:pt x="1003140" y="34724"/>
                    <a:pt x="1051368" y="67519"/>
                  </a:cubicBezTo>
                  <a:cubicBezTo>
                    <a:pt x="1099596" y="100314"/>
                    <a:pt x="1132390" y="133110"/>
                    <a:pt x="1178689" y="206416"/>
                  </a:cubicBezTo>
                  <a:cubicBezTo>
                    <a:pt x="1224988" y="279722"/>
                    <a:pt x="1298294" y="426334"/>
                    <a:pt x="1329160" y="507357"/>
                  </a:cubicBezTo>
                  <a:cubicBezTo>
                    <a:pt x="1360026" y="588380"/>
                    <a:pt x="1336876" y="648182"/>
                    <a:pt x="1363884" y="692552"/>
                  </a:cubicBezTo>
                  <a:cubicBezTo>
                    <a:pt x="1390892" y="736922"/>
                    <a:pt x="1441049" y="755248"/>
                    <a:pt x="1491206" y="773575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960118" y="3471503"/>
              <a:ext cx="213575" cy="7804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41300" y="2112963"/>
          <a:ext cx="8585200" cy="47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07100" imgH="3302000" progId="Equation.DSMT4">
                  <p:embed/>
                </p:oleObj>
              </mc:Choice>
              <mc:Fallback>
                <p:oleObj name="Equation" r:id="rId3" imgW="6007100" imgH="3302000" progId="Equation.DSMT4">
                  <p:embed/>
                  <p:pic>
                    <p:nvPicPr>
                      <p:cNvPr id="0" name="Picture 8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2112963"/>
                        <a:ext cx="8585200" cy="471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Text Box 44"/>
          <p:cNvSpPr txBox="1">
            <a:spLocks noChangeArrowheads="1"/>
          </p:cNvSpPr>
          <p:nvPr/>
        </p:nvSpPr>
        <p:spPr bwMode="auto">
          <a:xfrm>
            <a:off x="174625" y="950913"/>
            <a:ext cx="3768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Contributions from the paths</a:t>
            </a:r>
            <a:r>
              <a:rPr lang="en-US" b="1" dirty="0"/>
              <a:t> </a:t>
            </a:r>
            <a:r>
              <a:rPr lang="en-US" sz="2000" i="1" dirty="0">
                <a:latin typeface="Times New Roman" pitchFamily="18" charset="0"/>
              </a:rPr>
              <a:t>c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and</a:t>
            </a:r>
            <a:r>
              <a:rPr lang="en-US" dirty="0"/>
              <a:t> </a:t>
            </a:r>
            <a:r>
              <a:rPr lang="en-US" sz="2000" i="1" dirty="0">
                <a:latin typeface="Times New Roman" pitchFamily="18" charset="0"/>
              </a:rPr>
              <a:t>c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cancel!</a:t>
            </a:r>
            <a:r>
              <a:rPr lang="en-US" dirty="0"/>
              <a:t> 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230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sp>
        <p:nvSpPr>
          <p:cNvPr id="13333" name="Rectangle 6" descr="Wide upward diagonal"/>
          <p:cNvSpPr>
            <a:spLocks noChangeArrowheads="1"/>
          </p:cNvSpPr>
          <p:nvPr/>
        </p:nvSpPr>
        <p:spPr bwMode="auto">
          <a:xfrm>
            <a:off x="4224557" y="1304856"/>
            <a:ext cx="3633788" cy="2659063"/>
          </a:xfrm>
          <a:prstGeom prst="rect">
            <a:avLst/>
          </a:prstGeom>
          <a:pattFill prst="wdUpDiag">
            <a:fgClr>
              <a:srgbClr val="DDDDDD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34" name="Line 7"/>
          <p:cNvSpPr>
            <a:spLocks noChangeShapeType="1"/>
          </p:cNvSpPr>
          <p:nvPr/>
        </p:nvSpPr>
        <p:spPr bwMode="auto">
          <a:xfrm flipV="1">
            <a:off x="4397025" y="3811588"/>
            <a:ext cx="371792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8"/>
          <p:cNvSpPr>
            <a:spLocks noChangeShapeType="1"/>
          </p:cNvSpPr>
          <p:nvPr/>
        </p:nvSpPr>
        <p:spPr bwMode="auto">
          <a:xfrm flipH="1" flipV="1">
            <a:off x="4508150" y="1084263"/>
            <a:ext cx="4763" cy="2865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15" name="Object 9"/>
          <p:cNvGraphicFramePr>
            <a:graphicFrameLocks noChangeAspect="1"/>
          </p:cNvGraphicFramePr>
          <p:nvPr/>
        </p:nvGraphicFramePr>
        <p:xfrm>
          <a:off x="8213375" y="3727450"/>
          <a:ext cx="1905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0" name="Picture 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375" y="3727450"/>
                        <a:ext cx="190500" cy="207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4398613" y="771525"/>
          <a:ext cx="20955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579" imgH="164957" progId="Equation.DSMT4">
                  <p:embed/>
                </p:oleObj>
              </mc:Choice>
              <mc:Fallback>
                <p:oleObj name="Equation" r:id="rId7" imgW="139579" imgH="164957" progId="Equation.DSMT4">
                  <p:embed/>
                  <p:pic>
                    <p:nvPicPr>
                      <p:cNvPr id="0" name="Picture 8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613" y="771525"/>
                        <a:ext cx="209550" cy="246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6" name="Freeform 11"/>
          <p:cNvSpPr>
            <a:spLocks/>
          </p:cNvSpPr>
          <p:nvPr/>
        </p:nvSpPr>
        <p:spPr bwMode="auto">
          <a:xfrm>
            <a:off x="4449413" y="1393825"/>
            <a:ext cx="3148013" cy="2346325"/>
          </a:xfrm>
          <a:custGeom>
            <a:avLst/>
            <a:gdLst>
              <a:gd name="T0" fmla="*/ 677 w 1819"/>
              <a:gd name="T1" fmla="*/ 1809 h 1356"/>
              <a:gd name="T2" fmla="*/ 1075 w 1819"/>
              <a:gd name="T3" fmla="*/ 1709 h 1356"/>
              <a:gd name="T4" fmla="*/ 1540 w 1819"/>
              <a:gd name="T5" fmla="*/ 1795 h 1356"/>
              <a:gd name="T6" fmla="*/ 1817 w 1819"/>
              <a:gd name="T7" fmla="*/ 2117 h 1356"/>
              <a:gd name="T8" fmla="*/ 2111 w 1819"/>
              <a:gd name="T9" fmla="*/ 2249 h 1356"/>
              <a:gd name="T10" fmla="*/ 2446 w 1819"/>
              <a:gd name="T11" fmla="*/ 2233 h 1356"/>
              <a:gd name="T12" fmla="*/ 2783 w 1819"/>
              <a:gd name="T13" fmla="*/ 2013 h 1356"/>
              <a:gd name="T14" fmla="*/ 2974 w 1819"/>
              <a:gd name="T15" fmla="*/ 1651 h 1356"/>
              <a:gd name="T16" fmla="*/ 3018 w 1819"/>
              <a:gd name="T17" fmla="*/ 1180 h 1356"/>
              <a:gd name="T18" fmla="*/ 2755 w 1819"/>
              <a:gd name="T19" fmla="*/ 758 h 1356"/>
              <a:gd name="T20" fmla="*/ 2302 w 1819"/>
              <a:gd name="T21" fmla="*/ 451 h 1356"/>
              <a:gd name="T22" fmla="*/ 1828 w 1819"/>
              <a:gd name="T23" fmla="*/ 116 h 1356"/>
              <a:gd name="T24" fmla="*/ 954 w 1819"/>
              <a:gd name="T25" fmla="*/ 49 h 1356"/>
              <a:gd name="T26" fmla="*/ 101 w 1819"/>
              <a:gd name="T27" fmla="*/ 411 h 1356"/>
              <a:gd name="T28" fmla="*/ 342 w 1819"/>
              <a:gd name="T29" fmla="*/ 747 h 1356"/>
              <a:gd name="T30" fmla="*/ 325 w 1819"/>
              <a:gd name="T31" fmla="*/ 993 h 1356"/>
              <a:gd name="T32" fmla="*/ 149 w 1819"/>
              <a:gd name="T33" fmla="*/ 1269 h 1356"/>
              <a:gd name="T34" fmla="*/ 162 w 1819"/>
              <a:gd name="T35" fmla="*/ 1638 h 1356"/>
              <a:gd name="T36" fmla="*/ 425 w 1819"/>
              <a:gd name="T37" fmla="*/ 1861 h 1356"/>
              <a:gd name="T38" fmla="*/ 677 w 1819"/>
              <a:gd name="T39" fmla="*/ 1809 h 13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19"/>
              <a:gd name="T61" fmla="*/ 0 h 1356"/>
              <a:gd name="T62" fmla="*/ 1819 w 1819"/>
              <a:gd name="T63" fmla="*/ 1356 h 1356"/>
              <a:gd name="connsiteX0" fmla="*/ 2221 w 10000"/>
              <a:gd name="connsiteY0" fmla="*/ 7957 h 10000"/>
              <a:gd name="connsiteX1" fmla="*/ 3513 w 10000"/>
              <a:gd name="connsiteY1" fmla="*/ 7515 h 10000"/>
              <a:gd name="connsiteX2" fmla="*/ 5047 w 10000"/>
              <a:gd name="connsiteY2" fmla="*/ 7898 h 10000"/>
              <a:gd name="connsiteX3" fmla="*/ 5954 w 10000"/>
              <a:gd name="connsiteY3" fmla="*/ 9307 h 10000"/>
              <a:gd name="connsiteX4" fmla="*/ 6910 w 10000"/>
              <a:gd name="connsiteY4" fmla="*/ 9889 h 10000"/>
              <a:gd name="connsiteX5" fmla="*/ 8015 w 10000"/>
              <a:gd name="connsiteY5" fmla="*/ 9823 h 10000"/>
              <a:gd name="connsiteX6" fmla="*/ 9115 w 10000"/>
              <a:gd name="connsiteY6" fmla="*/ 8857 h 10000"/>
              <a:gd name="connsiteX7" fmla="*/ 9736 w 10000"/>
              <a:gd name="connsiteY7" fmla="*/ 7257 h 10000"/>
              <a:gd name="connsiteX8" fmla="*/ 9879 w 10000"/>
              <a:gd name="connsiteY8" fmla="*/ 5199 h 10000"/>
              <a:gd name="connsiteX9" fmla="*/ 9021 w 10000"/>
              <a:gd name="connsiteY9" fmla="*/ 3333 h 10000"/>
              <a:gd name="connsiteX10" fmla="*/ 7792 w 10000"/>
              <a:gd name="connsiteY10" fmla="*/ 2206 h 10000"/>
              <a:gd name="connsiteX11" fmla="*/ 7537 w 10000"/>
              <a:gd name="connsiteY11" fmla="*/ 1991 h 10000"/>
              <a:gd name="connsiteX12" fmla="*/ 5987 w 10000"/>
              <a:gd name="connsiteY12" fmla="*/ 509 h 10000"/>
              <a:gd name="connsiteX13" fmla="*/ 3128 w 10000"/>
              <a:gd name="connsiteY13" fmla="*/ 214 h 10000"/>
              <a:gd name="connsiteX14" fmla="*/ 335 w 10000"/>
              <a:gd name="connsiteY14" fmla="*/ 1807 h 10000"/>
              <a:gd name="connsiteX15" fmla="*/ 1121 w 10000"/>
              <a:gd name="connsiteY15" fmla="*/ 3274 h 10000"/>
              <a:gd name="connsiteX16" fmla="*/ 1061 w 10000"/>
              <a:gd name="connsiteY16" fmla="*/ 4373 h 10000"/>
              <a:gd name="connsiteX17" fmla="*/ 489 w 10000"/>
              <a:gd name="connsiteY17" fmla="*/ 5583 h 10000"/>
              <a:gd name="connsiteX18" fmla="*/ 533 w 10000"/>
              <a:gd name="connsiteY18" fmla="*/ 7205 h 10000"/>
              <a:gd name="connsiteX19" fmla="*/ 1391 w 10000"/>
              <a:gd name="connsiteY19" fmla="*/ 8178 h 10000"/>
              <a:gd name="connsiteX20" fmla="*/ 2221 w 10000"/>
              <a:gd name="connsiteY20" fmla="*/ 79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00" h="10000">
                <a:moveTo>
                  <a:pt x="2221" y="7957"/>
                </a:moveTo>
                <a:cubicBezTo>
                  <a:pt x="2556" y="7913"/>
                  <a:pt x="3046" y="7529"/>
                  <a:pt x="3513" y="7515"/>
                </a:cubicBezTo>
                <a:cubicBezTo>
                  <a:pt x="3980" y="7493"/>
                  <a:pt x="4640" y="7588"/>
                  <a:pt x="5047" y="7898"/>
                </a:cubicBezTo>
                <a:cubicBezTo>
                  <a:pt x="5454" y="8201"/>
                  <a:pt x="5646" y="8975"/>
                  <a:pt x="5954" y="9307"/>
                </a:cubicBezTo>
                <a:cubicBezTo>
                  <a:pt x="6267" y="9646"/>
                  <a:pt x="6564" y="9808"/>
                  <a:pt x="6910" y="9889"/>
                </a:cubicBezTo>
                <a:cubicBezTo>
                  <a:pt x="7262" y="9971"/>
                  <a:pt x="7642" y="10000"/>
                  <a:pt x="8015" y="9823"/>
                </a:cubicBezTo>
                <a:cubicBezTo>
                  <a:pt x="8384" y="9646"/>
                  <a:pt x="8829" y="9292"/>
                  <a:pt x="9115" y="8857"/>
                </a:cubicBezTo>
                <a:cubicBezTo>
                  <a:pt x="9401" y="8429"/>
                  <a:pt x="9604" y="7861"/>
                  <a:pt x="9736" y="7257"/>
                </a:cubicBezTo>
                <a:cubicBezTo>
                  <a:pt x="9868" y="6645"/>
                  <a:pt x="10000" y="5855"/>
                  <a:pt x="9879" y="5199"/>
                </a:cubicBezTo>
                <a:cubicBezTo>
                  <a:pt x="9758" y="4543"/>
                  <a:pt x="9369" y="3832"/>
                  <a:pt x="9021" y="3333"/>
                </a:cubicBezTo>
                <a:cubicBezTo>
                  <a:pt x="8673" y="2834"/>
                  <a:pt x="8039" y="2430"/>
                  <a:pt x="7792" y="2206"/>
                </a:cubicBezTo>
                <a:cubicBezTo>
                  <a:pt x="7545" y="1982"/>
                  <a:pt x="7838" y="2274"/>
                  <a:pt x="7537" y="1991"/>
                </a:cubicBezTo>
                <a:cubicBezTo>
                  <a:pt x="7236" y="1708"/>
                  <a:pt x="6723" y="804"/>
                  <a:pt x="5987" y="509"/>
                </a:cubicBezTo>
                <a:cubicBezTo>
                  <a:pt x="5250" y="214"/>
                  <a:pt x="4068" y="0"/>
                  <a:pt x="3128" y="214"/>
                </a:cubicBezTo>
                <a:cubicBezTo>
                  <a:pt x="2188" y="428"/>
                  <a:pt x="671" y="1298"/>
                  <a:pt x="335" y="1807"/>
                </a:cubicBezTo>
                <a:cubicBezTo>
                  <a:pt x="0" y="2316"/>
                  <a:pt x="1001" y="2847"/>
                  <a:pt x="1121" y="3274"/>
                </a:cubicBezTo>
                <a:cubicBezTo>
                  <a:pt x="1242" y="3702"/>
                  <a:pt x="1165" y="3990"/>
                  <a:pt x="1061" y="4373"/>
                </a:cubicBezTo>
                <a:cubicBezTo>
                  <a:pt x="957" y="4757"/>
                  <a:pt x="577" y="5111"/>
                  <a:pt x="489" y="5583"/>
                </a:cubicBezTo>
                <a:cubicBezTo>
                  <a:pt x="401" y="6055"/>
                  <a:pt x="385" y="6770"/>
                  <a:pt x="533" y="7205"/>
                </a:cubicBezTo>
                <a:cubicBezTo>
                  <a:pt x="682" y="7640"/>
                  <a:pt x="1111" y="8053"/>
                  <a:pt x="1391" y="8178"/>
                </a:cubicBezTo>
                <a:cubicBezTo>
                  <a:pt x="1671" y="8304"/>
                  <a:pt x="2051" y="8001"/>
                  <a:pt x="2221" y="7957"/>
                </a:cubicBezTo>
                <a:close/>
              </a:path>
            </a:pathLst>
          </a:custGeom>
          <a:solidFill>
            <a:srgbClr val="CCFF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Line 13"/>
          <p:cNvSpPr>
            <a:spLocks noChangeShapeType="1"/>
          </p:cNvSpPr>
          <p:nvPr/>
        </p:nvSpPr>
        <p:spPr bwMode="auto">
          <a:xfrm>
            <a:off x="5567013" y="1133474"/>
            <a:ext cx="294688" cy="8763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Freeform 14" descr="Wide upward diagonal"/>
          <p:cNvSpPr>
            <a:spLocks/>
          </p:cNvSpPr>
          <p:nvPr/>
        </p:nvSpPr>
        <p:spPr bwMode="auto">
          <a:xfrm flipH="1">
            <a:off x="5903563" y="2101850"/>
            <a:ext cx="852488" cy="484188"/>
          </a:xfrm>
          <a:custGeom>
            <a:avLst/>
            <a:gdLst>
              <a:gd name="T0" fmla="*/ 2 w 1306"/>
              <a:gd name="T1" fmla="*/ 0 h 759"/>
              <a:gd name="T2" fmla="*/ 3 w 1306"/>
              <a:gd name="T3" fmla="*/ 1 h 759"/>
              <a:gd name="T4" fmla="*/ 5 w 1306"/>
              <a:gd name="T5" fmla="*/ 0 h 759"/>
              <a:gd name="T6" fmla="*/ 6 w 1306"/>
              <a:gd name="T7" fmla="*/ 0 h 759"/>
              <a:gd name="T8" fmla="*/ 6 w 1306"/>
              <a:gd name="T9" fmla="*/ 1 h 759"/>
              <a:gd name="T10" fmla="*/ 6 w 1306"/>
              <a:gd name="T11" fmla="*/ 2 h 759"/>
              <a:gd name="T12" fmla="*/ 5 w 1306"/>
              <a:gd name="T13" fmla="*/ 2 h 759"/>
              <a:gd name="T14" fmla="*/ 4 w 1306"/>
              <a:gd name="T15" fmla="*/ 3 h 759"/>
              <a:gd name="T16" fmla="*/ 2 w 1306"/>
              <a:gd name="T17" fmla="*/ 3 h 759"/>
              <a:gd name="T18" fmla="*/ 0 w 1306"/>
              <a:gd name="T19" fmla="*/ 2 h 759"/>
              <a:gd name="T20" fmla="*/ 1 w 1306"/>
              <a:gd name="T21" fmla="*/ 1 h 759"/>
              <a:gd name="T22" fmla="*/ 2 w 1306"/>
              <a:gd name="T23" fmla="*/ 0 h 7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06"/>
              <a:gd name="T37" fmla="*/ 0 h 759"/>
              <a:gd name="T38" fmla="*/ 1306 w 1306"/>
              <a:gd name="T39" fmla="*/ 759 h 7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06" h="759">
                <a:moveTo>
                  <a:pt x="391" y="74"/>
                </a:moveTo>
                <a:cubicBezTo>
                  <a:pt x="481" y="77"/>
                  <a:pt x="578" y="197"/>
                  <a:pt x="673" y="188"/>
                </a:cubicBezTo>
                <a:cubicBezTo>
                  <a:pt x="768" y="179"/>
                  <a:pt x="872" y="40"/>
                  <a:pt x="961" y="20"/>
                </a:cubicBezTo>
                <a:cubicBezTo>
                  <a:pt x="1050" y="0"/>
                  <a:pt x="1150" y="30"/>
                  <a:pt x="1207" y="68"/>
                </a:cubicBezTo>
                <a:cubicBezTo>
                  <a:pt x="1264" y="106"/>
                  <a:pt x="1306" y="188"/>
                  <a:pt x="1303" y="249"/>
                </a:cubicBezTo>
                <a:cubicBezTo>
                  <a:pt x="1300" y="310"/>
                  <a:pt x="1242" y="380"/>
                  <a:pt x="1190" y="432"/>
                </a:cubicBezTo>
                <a:cubicBezTo>
                  <a:pt x="1138" y="483"/>
                  <a:pt x="1061" y="517"/>
                  <a:pt x="995" y="564"/>
                </a:cubicBezTo>
                <a:cubicBezTo>
                  <a:pt x="928" y="610"/>
                  <a:pt x="888" y="680"/>
                  <a:pt x="791" y="709"/>
                </a:cubicBezTo>
                <a:cubicBezTo>
                  <a:pt x="694" y="738"/>
                  <a:pt x="538" y="759"/>
                  <a:pt x="415" y="738"/>
                </a:cubicBezTo>
                <a:cubicBezTo>
                  <a:pt x="291" y="717"/>
                  <a:pt x="94" y="677"/>
                  <a:pt x="47" y="582"/>
                </a:cubicBezTo>
                <a:cubicBezTo>
                  <a:pt x="0" y="487"/>
                  <a:pt x="76" y="255"/>
                  <a:pt x="133" y="170"/>
                </a:cubicBezTo>
                <a:cubicBezTo>
                  <a:pt x="190" y="85"/>
                  <a:pt x="302" y="81"/>
                  <a:pt x="391" y="74"/>
                </a:cubicBezTo>
                <a:close/>
              </a:path>
            </a:pathLst>
          </a:custGeom>
          <a:pattFill prst="wdUpDiag">
            <a:fgClr>
              <a:srgbClr val="DDDDDD"/>
            </a:fgClr>
            <a:bgClr>
              <a:schemeClr val="bg1"/>
            </a:bgClr>
          </a:patt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18" name="Object 15"/>
          <p:cNvGraphicFramePr>
            <a:graphicFrameLocks noChangeAspect="1"/>
          </p:cNvGraphicFramePr>
          <p:nvPr/>
        </p:nvGraphicFramePr>
        <p:xfrm>
          <a:off x="7110700" y="2536825"/>
          <a:ext cx="3063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112" imgH="228501" progId="Equation.DSMT4">
                  <p:embed/>
                </p:oleObj>
              </mc:Choice>
              <mc:Fallback>
                <p:oleObj name="Equation" r:id="rId9" imgW="203112" imgH="228501" progId="Equation.DSMT4">
                  <p:embed/>
                  <p:pic>
                    <p:nvPicPr>
                      <p:cNvPr id="0" name="Picture 8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700" y="2536825"/>
                        <a:ext cx="30638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9" name="Freeform 16"/>
          <p:cNvSpPr>
            <a:spLocks/>
          </p:cNvSpPr>
          <p:nvPr/>
        </p:nvSpPr>
        <p:spPr bwMode="auto">
          <a:xfrm>
            <a:off x="6994175" y="2100263"/>
            <a:ext cx="61913" cy="125413"/>
          </a:xfrm>
          <a:custGeom>
            <a:avLst/>
            <a:gdLst>
              <a:gd name="T0" fmla="*/ 4 w 62"/>
              <a:gd name="T1" fmla="*/ 195 h 66"/>
              <a:gd name="T2" fmla="*/ 0 w 62"/>
              <a:gd name="T3" fmla="*/ 0 h 66"/>
              <a:gd name="T4" fmla="*/ 0 60000 65536"/>
              <a:gd name="T5" fmla="*/ 0 60000 65536"/>
              <a:gd name="T6" fmla="*/ 0 w 62"/>
              <a:gd name="T7" fmla="*/ 0 h 66"/>
              <a:gd name="T8" fmla="*/ 62 w 62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" h="66">
                <a:moveTo>
                  <a:pt x="62" y="6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Freeform 19"/>
          <p:cNvSpPr>
            <a:spLocks/>
          </p:cNvSpPr>
          <p:nvPr/>
        </p:nvSpPr>
        <p:spPr bwMode="auto">
          <a:xfrm flipV="1">
            <a:off x="6775100" y="1958975"/>
            <a:ext cx="111125" cy="149225"/>
          </a:xfrm>
          <a:custGeom>
            <a:avLst/>
            <a:gdLst>
              <a:gd name="T0" fmla="*/ 128 w 62"/>
              <a:gd name="T1" fmla="*/ 551 h 66"/>
              <a:gd name="T2" fmla="*/ 0 w 62"/>
              <a:gd name="T3" fmla="*/ 0 h 66"/>
              <a:gd name="T4" fmla="*/ 0 60000 65536"/>
              <a:gd name="T5" fmla="*/ 0 60000 65536"/>
              <a:gd name="T6" fmla="*/ 0 w 62"/>
              <a:gd name="T7" fmla="*/ 0 h 66"/>
              <a:gd name="T8" fmla="*/ 62 w 62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" h="66">
                <a:moveTo>
                  <a:pt x="62" y="6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Freeform 20"/>
          <p:cNvSpPr>
            <a:spLocks/>
          </p:cNvSpPr>
          <p:nvPr/>
        </p:nvSpPr>
        <p:spPr bwMode="auto">
          <a:xfrm>
            <a:off x="6813543" y="2225675"/>
            <a:ext cx="42863" cy="138113"/>
          </a:xfrm>
          <a:custGeom>
            <a:avLst/>
            <a:gdLst>
              <a:gd name="T0" fmla="*/ 0 w 62"/>
              <a:gd name="T1" fmla="*/ 348 h 66"/>
              <a:gd name="T2" fmla="*/ 0 w 62"/>
              <a:gd name="T3" fmla="*/ 0 h 66"/>
              <a:gd name="T4" fmla="*/ 0 60000 65536"/>
              <a:gd name="T5" fmla="*/ 0 60000 65536"/>
              <a:gd name="T6" fmla="*/ 0 w 62"/>
              <a:gd name="T7" fmla="*/ 0 h 66"/>
              <a:gd name="T8" fmla="*/ 62 w 62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" h="66">
                <a:moveTo>
                  <a:pt x="62" y="6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Freeform 21"/>
          <p:cNvSpPr>
            <a:spLocks/>
          </p:cNvSpPr>
          <p:nvPr/>
        </p:nvSpPr>
        <p:spPr bwMode="auto">
          <a:xfrm flipV="1">
            <a:off x="6559200" y="1797050"/>
            <a:ext cx="87313" cy="128588"/>
          </a:xfrm>
          <a:custGeom>
            <a:avLst/>
            <a:gdLst>
              <a:gd name="T0" fmla="*/ 30 w 62"/>
              <a:gd name="T1" fmla="*/ 223 h 66"/>
              <a:gd name="T2" fmla="*/ 0 w 62"/>
              <a:gd name="T3" fmla="*/ 0 h 66"/>
              <a:gd name="T4" fmla="*/ 0 60000 65536"/>
              <a:gd name="T5" fmla="*/ 0 60000 65536"/>
              <a:gd name="T6" fmla="*/ 0 w 62"/>
              <a:gd name="T7" fmla="*/ 0 h 66"/>
              <a:gd name="T8" fmla="*/ 62 w 62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" h="66">
                <a:moveTo>
                  <a:pt x="62" y="6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Line 22"/>
          <p:cNvSpPr>
            <a:spLocks noChangeShapeType="1"/>
          </p:cNvSpPr>
          <p:nvPr/>
        </p:nvSpPr>
        <p:spPr bwMode="auto">
          <a:xfrm flipH="1">
            <a:off x="6754814" y="1938338"/>
            <a:ext cx="125413" cy="1936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3319" name="Object 23"/>
          <p:cNvGraphicFramePr>
            <a:graphicFrameLocks noChangeAspect="1"/>
          </p:cNvGraphicFramePr>
          <p:nvPr/>
        </p:nvGraphicFramePr>
        <p:xfrm>
          <a:off x="6186138" y="2603500"/>
          <a:ext cx="3667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300" imgH="228600" progId="Equation.DSMT4">
                  <p:embed/>
                </p:oleObj>
              </mc:Choice>
              <mc:Fallback>
                <p:oleObj name="Equation" r:id="rId11" imgW="241300" imgH="228600" progId="Equation.DSMT4">
                  <p:embed/>
                  <p:pic>
                    <p:nvPicPr>
                      <p:cNvPr id="0" name="Picture 8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138" y="2603500"/>
                        <a:ext cx="3667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97885"/>
              </p:ext>
            </p:extLst>
          </p:nvPr>
        </p:nvGraphicFramePr>
        <p:xfrm>
          <a:off x="6718874" y="1957112"/>
          <a:ext cx="2809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3112" imgH="228501" progId="Equation.DSMT4">
                  <p:embed/>
                </p:oleObj>
              </mc:Choice>
              <mc:Fallback>
                <p:oleObj name="Equation" r:id="rId13" imgW="203112" imgH="228501" progId="Equation.DSMT4">
                  <p:embed/>
                  <p:pic>
                    <p:nvPicPr>
                      <p:cNvPr id="0" name="Picture 8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874" y="1957112"/>
                        <a:ext cx="280988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25"/>
          <p:cNvGraphicFramePr>
            <a:graphicFrameLocks noChangeAspect="1"/>
          </p:cNvGraphicFramePr>
          <p:nvPr/>
        </p:nvGraphicFramePr>
        <p:xfrm>
          <a:off x="6240113" y="1628297"/>
          <a:ext cx="3190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8600" imgH="228600" progId="Equation.DSMT4">
                  <p:embed/>
                </p:oleObj>
              </mc:Choice>
              <mc:Fallback>
                <p:oleObj name="Equation" r:id="rId15" imgW="228600" imgH="228600" progId="Equation.DSMT4">
                  <p:embed/>
                  <p:pic>
                    <p:nvPicPr>
                      <p:cNvPr id="0" name="Picture 8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113" y="1628297"/>
                        <a:ext cx="31908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7" name="Arc 27"/>
          <p:cNvSpPr>
            <a:spLocks/>
          </p:cNvSpPr>
          <p:nvPr/>
        </p:nvSpPr>
        <p:spPr bwMode="auto">
          <a:xfrm>
            <a:off x="5770294" y="1894695"/>
            <a:ext cx="1084181" cy="1070755"/>
          </a:xfrm>
          <a:custGeom>
            <a:avLst/>
            <a:gdLst>
              <a:gd name="T0" fmla="*/ 0 w 43200"/>
              <a:gd name="T1" fmla="*/ 0 h 43200"/>
              <a:gd name="T2" fmla="*/ 0 w 43200"/>
              <a:gd name="T3" fmla="*/ 0 h 43200"/>
              <a:gd name="T4" fmla="*/ 0 w 43200"/>
              <a:gd name="T5" fmla="*/ 0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9149" y="9008"/>
                </a:moveTo>
                <a:cubicBezTo>
                  <a:pt x="41783" y="12678"/>
                  <a:pt x="43200" y="17082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4667" y="-1"/>
                  <a:pt x="27698" y="653"/>
                  <a:pt x="30493" y="1916"/>
                </a:cubicBezTo>
              </a:path>
              <a:path w="43200" h="43200" stroke="0" extrusionOk="0">
                <a:moveTo>
                  <a:pt x="39149" y="9008"/>
                </a:moveTo>
                <a:cubicBezTo>
                  <a:pt x="41783" y="12678"/>
                  <a:pt x="43200" y="17082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4667" y="-1"/>
                  <a:pt x="27698" y="653"/>
                  <a:pt x="30493" y="1916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Line 28"/>
          <p:cNvSpPr>
            <a:spLocks noChangeShapeType="1"/>
          </p:cNvSpPr>
          <p:nvPr/>
        </p:nvSpPr>
        <p:spPr bwMode="auto">
          <a:xfrm flipH="1">
            <a:off x="6530514" y="1771587"/>
            <a:ext cx="127444" cy="1826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Arc 29"/>
          <p:cNvSpPr>
            <a:spLocks/>
          </p:cNvSpPr>
          <p:nvPr/>
        </p:nvSpPr>
        <p:spPr bwMode="auto">
          <a:xfrm>
            <a:off x="5541966" y="1698625"/>
            <a:ext cx="1546225" cy="1552575"/>
          </a:xfrm>
          <a:custGeom>
            <a:avLst/>
            <a:gdLst>
              <a:gd name="T0" fmla="*/ 0 w 43200"/>
              <a:gd name="T1" fmla="*/ 0 h 43200"/>
              <a:gd name="T2" fmla="*/ 0 w 43200"/>
              <a:gd name="T3" fmla="*/ 0 h 43200"/>
              <a:gd name="T4" fmla="*/ 0 w 43200"/>
              <a:gd name="T5" fmla="*/ 0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7429" y="6904"/>
                </a:moveTo>
                <a:cubicBezTo>
                  <a:pt x="41138" y="10899"/>
                  <a:pt x="43200" y="16148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4801" y="-1"/>
                  <a:pt x="27963" y="711"/>
                  <a:pt x="30856" y="2083"/>
                </a:cubicBezTo>
              </a:path>
              <a:path w="43200" h="43200" stroke="0" extrusionOk="0">
                <a:moveTo>
                  <a:pt x="37429" y="6904"/>
                </a:moveTo>
                <a:cubicBezTo>
                  <a:pt x="41138" y="10899"/>
                  <a:pt x="43200" y="16148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4801" y="-1"/>
                  <a:pt x="27963" y="711"/>
                  <a:pt x="30856" y="208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2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97349"/>
              </p:ext>
            </p:extLst>
          </p:nvPr>
        </p:nvGraphicFramePr>
        <p:xfrm>
          <a:off x="5447112" y="1986722"/>
          <a:ext cx="185738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5" imgH="126725" progId="Equation.DSMT4">
                  <p:embed/>
                </p:oleObj>
              </mc:Choice>
              <mc:Fallback>
                <p:oleObj name="Equation" r:id="rId17" imgW="126725" imgH="126725" progId="Equation.DSMT4">
                  <p:embed/>
                  <p:pic>
                    <p:nvPicPr>
                      <p:cNvPr id="0" name="Picture 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112" y="1986722"/>
                        <a:ext cx="185738" cy="18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1" name="Oval 32"/>
          <p:cNvSpPr>
            <a:spLocks noChangeArrowheads="1"/>
          </p:cNvSpPr>
          <p:nvPr/>
        </p:nvSpPr>
        <p:spPr bwMode="auto">
          <a:xfrm flipV="1">
            <a:off x="6290913" y="2370138"/>
            <a:ext cx="101600" cy="101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23" name="Object 33"/>
          <p:cNvGraphicFramePr>
            <a:graphicFrameLocks noChangeAspect="1"/>
          </p:cNvGraphicFramePr>
          <p:nvPr/>
        </p:nvGraphicFramePr>
        <p:xfrm>
          <a:off x="6417213" y="2170113"/>
          <a:ext cx="2778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0417" imgH="253890" progId="Equation.DSMT4">
                  <p:embed/>
                </p:oleObj>
              </mc:Choice>
              <mc:Fallback>
                <p:oleObj name="Equation" r:id="rId19" imgW="190417" imgH="253890" progId="Equation.DSMT4">
                  <p:embed/>
                  <p:pic>
                    <p:nvPicPr>
                      <p:cNvPr id="0" name="Picture 8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7213" y="2170113"/>
                        <a:ext cx="27781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34"/>
          <p:cNvGraphicFramePr>
            <a:graphicFrameLocks noChangeAspect="1"/>
          </p:cNvGraphicFramePr>
          <p:nvPr/>
        </p:nvGraphicFramePr>
        <p:xfrm>
          <a:off x="5736875" y="3136900"/>
          <a:ext cx="3524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1300" imgH="228600" progId="Equation.DSMT4">
                  <p:embed/>
                </p:oleObj>
              </mc:Choice>
              <mc:Fallback>
                <p:oleObj name="Equation" r:id="rId21" imgW="241300" imgH="228600" progId="Equation.DSMT4">
                  <p:embed/>
                  <p:pic>
                    <p:nvPicPr>
                      <p:cNvPr id="0" name="Picture 8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875" y="3136900"/>
                        <a:ext cx="352425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36"/>
          <p:cNvGraphicFramePr>
            <a:graphicFrameLocks noChangeAspect="1"/>
          </p:cNvGraphicFramePr>
          <p:nvPr/>
        </p:nvGraphicFramePr>
        <p:xfrm>
          <a:off x="5943250" y="2052638"/>
          <a:ext cx="3143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5806" imgH="228501" progId="Equation.DSMT4">
                  <p:embed/>
                </p:oleObj>
              </mc:Choice>
              <mc:Fallback>
                <p:oleObj name="Equation" r:id="rId23" imgW="215806" imgH="228501" progId="Equation.DSMT4">
                  <p:embed/>
                  <p:pic>
                    <p:nvPicPr>
                      <p:cNvPr id="0" name="Picture 8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250" y="2052638"/>
                        <a:ext cx="3143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4" name="Oval 38"/>
          <p:cNvSpPr>
            <a:spLocks noChangeArrowheads="1"/>
          </p:cNvSpPr>
          <p:nvPr/>
        </p:nvSpPr>
        <p:spPr bwMode="auto">
          <a:xfrm>
            <a:off x="6176613" y="1671638"/>
            <a:ext cx="65088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26" name="Object 40"/>
          <p:cNvGraphicFramePr>
            <a:graphicFrameLocks noChangeAspect="1"/>
          </p:cNvGraphicFramePr>
          <p:nvPr/>
        </p:nvGraphicFramePr>
        <p:xfrm>
          <a:off x="5929532" y="1476375"/>
          <a:ext cx="2238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2268" imgH="164957" progId="Equation.DSMT4">
                  <p:embed/>
                </p:oleObj>
              </mc:Choice>
              <mc:Fallback>
                <p:oleObj name="Equation" r:id="rId25" imgW="152268" imgH="164957" progId="Equation.DSMT4">
                  <p:embed/>
                  <p:pic>
                    <p:nvPicPr>
                      <p:cNvPr id="0" name="Picture 8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532" y="1476375"/>
                        <a:ext cx="22383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41"/>
          <p:cNvGraphicFramePr>
            <a:graphicFrameLocks noChangeAspect="1"/>
          </p:cNvGraphicFramePr>
          <p:nvPr/>
        </p:nvGraphicFramePr>
        <p:xfrm>
          <a:off x="5948013" y="2559050"/>
          <a:ext cx="2238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52268" imgH="164957" progId="Equation.DSMT4">
                  <p:embed/>
                </p:oleObj>
              </mc:Choice>
              <mc:Fallback>
                <p:oleObj name="Equation" r:id="rId27" imgW="152268" imgH="164957" progId="Equation.DSMT4">
                  <p:embed/>
                  <p:pic>
                    <p:nvPicPr>
                      <p:cNvPr id="0" name="Picture 8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013" y="2559050"/>
                        <a:ext cx="22383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6" name="Line 42"/>
          <p:cNvSpPr>
            <a:spLocks noChangeShapeType="1"/>
          </p:cNvSpPr>
          <p:nvPr/>
        </p:nvSpPr>
        <p:spPr bwMode="auto">
          <a:xfrm flipH="1">
            <a:off x="6629050" y="1878013"/>
            <a:ext cx="234950" cy="3159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Line 43"/>
          <p:cNvSpPr>
            <a:spLocks noChangeShapeType="1"/>
          </p:cNvSpPr>
          <p:nvPr/>
        </p:nvSpPr>
        <p:spPr bwMode="auto">
          <a:xfrm flipH="1">
            <a:off x="6530625" y="1814513"/>
            <a:ext cx="228600" cy="33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TextBox 44"/>
          <p:cNvSpPr txBox="1">
            <a:spLocks noChangeArrowheads="1"/>
          </p:cNvSpPr>
          <p:nvPr/>
        </p:nvSpPr>
        <p:spPr bwMode="auto">
          <a:xfrm>
            <a:off x="7010400" y="1364917"/>
            <a:ext cx="1288442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/>
              <a:t> is analytic in </a:t>
            </a:r>
            <a:r>
              <a:rPr lang="en-US" sz="1200" dirty="0">
                <a:latin typeface="Euclid Math One" panose="05050601010101010101" pitchFamily="18" charset="2"/>
              </a:rPr>
              <a:t>R</a:t>
            </a: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5670200" y="3079750"/>
          <a:ext cx="192087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25" imgH="126725" progId="Equation.DSMT4">
                  <p:embed/>
                </p:oleObj>
              </mc:Choice>
              <mc:Fallback>
                <p:oleObj name="Equation" r:id="rId29" imgW="126725" imgH="126725" progId="Equation.DSMT4">
                  <p:embed/>
                  <p:pic>
                    <p:nvPicPr>
                      <p:cNvPr id="0" name="Picture 8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200" y="3079750"/>
                        <a:ext cx="192087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611976"/>
              </p:ext>
            </p:extLst>
          </p:nvPr>
        </p:nvGraphicFramePr>
        <p:xfrm>
          <a:off x="5851175" y="2041525"/>
          <a:ext cx="192087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6725" imgH="126725" progId="Equation.DSMT4">
                  <p:embed/>
                </p:oleObj>
              </mc:Choice>
              <mc:Fallback>
                <p:oleObj name="Equation" r:id="rId31" imgW="126725" imgH="126725" progId="Equation.DSMT4">
                  <p:embed/>
                  <p:pic>
                    <p:nvPicPr>
                      <p:cNvPr id="0" name="Picture 8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175" y="2041525"/>
                        <a:ext cx="192087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38"/>
          <p:cNvSpPr>
            <a:spLocks noChangeArrowheads="1"/>
          </p:cNvSpPr>
          <p:nvPr/>
        </p:nvSpPr>
        <p:spPr bwMode="auto">
          <a:xfrm>
            <a:off x="5812863" y="2660813"/>
            <a:ext cx="65088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38"/>
          <p:cNvSpPr>
            <a:spLocks noChangeArrowheads="1"/>
          </p:cNvSpPr>
          <p:nvPr/>
        </p:nvSpPr>
        <p:spPr bwMode="auto">
          <a:xfrm>
            <a:off x="5702699" y="2146487"/>
            <a:ext cx="65088" cy="6508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48" name="Object 836"/>
          <p:cNvGraphicFramePr>
            <a:graphicFrameLocks noChangeAspect="1"/>
          </p:cNvGraphicFramePr>
          <p:nvPr/>
        </p:nvGraphicFramePr>
        <p:xfrm>
          <a:off x="7499594" y="3314474"/>
          <a:ext cx="1436669" cy="25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82680" imgH="228600" progId="Equation.DSMT4">
                  <p:embed/>
                </p:oleObj>
              </mc:Choice>
              <mc:Fallback>
                <p:oleObj name="Equation" r:id="rId33" imgW="1282680" imgH="228600" progId="Equation.DSMT4">
                  <p:embed/>
                  <p:pic>
                    <p:nvPicPr>
                      <p:cNvPr id="0" name="Picture 8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594" y="3314474"/>
                        <a:ext cx="1436669" cy="25604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D3BDCA-5BCB-2053-5F78-3F34B7247030}"/>
              </a:ext>
            </a:extLst>
          </p:cNvPr>
          <p:cNvSpPr txBox="1"/>
          <p:nvPr/>
        </p:nvSpPr>
        <p:spPr>
          <a:xfrm>
            <a:off x="8042047" y="2020464"/>
            <a:ext cx="910217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point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200" dirty="0"/>
              <a:t> is between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/>
              <a:t> and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C1891-B610-ABC6-12E4-3572A47E2552}"/>
              </a:ext>
            </a:extLst>
          </p:cNvPr>
          <p:cNvSpPr txBox="1"/>
          <p:nvPr/>
        </p:nvSpPr>
        <p:spPr>
          <a:xfrm>
            <a:off x="5005116" y="739706"/>
            <a:ext cx="259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Annulus (between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/>
              <a:t> and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/>
              <a:t>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F9A0AB2-3163-9EF4-46DD-37940AC17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88628"/>
              </p:ext>
            </p:extLst>
          </p:nvPr>
        </p:nvGraphicFramePr>
        <p:xfrm>
          <a:off x="4880419" y="1659046"/>
          <a:ext cx="295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95218" imgH="295139" progId="Equation.DSMT4">
                  <p:embed/>
                </p:oleObj>
              </mc:Choice>
              <mc:Fallback>
                <p:oleObj name="Equation" r:id="rId35" imgW="295218" imgH="2951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880419" y="1659046"/>
                        <a:ext cx="29527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4338" name="Object 43"/>
          <p:cNvGraphicFramePr>
            <a:graphicFrameLocks noChangeAspect="1"/>
          </p:cNvGraphicFramePr>
          <p:nvPr/>
        </p:nvGraphicFramePr>
        <p:xfrm>
          <a:off x="312738" y="1113972"/>
          <a:ext cx="4084637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600" imgH="2006280" progId="Equation.DSMT4">
                  <p:embed/>
                </p:oleObj>
              </mc:Choice>
              <mc:Fallback>
                <p:oleObj name="Equation" r:id="rId3" imgW="3009600" imgH="2006280" progId="Equation.DSMT4">
                  <p:embed/>
                  <p:pic>
                    <p:nvPicPr>
                      <p:cNvPr id="0" name="Picture 7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113972"/>
                        <a:ext cx="4084637" cy="271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2230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sp>
        <p:nvSpPr>
          <p:cNvPr id="14353" name="Rectangle 5" descr="Wide upward diagonal"/>
          <p:cNvSpPr>
            <a:spLocks noChangeArrowheads="1"/>
          </p:cNvSpPr>
          <p:nvPr/>
        </p:nvSpPr>
        <p:spPr bwMode="auto">
          <a:xfrm>
            <a:off x="4706937" y="1381125"/>
            <a:ext cx="3633788" cy="2659063"/>
          </a:xfrm>
          <a:prstGeom prst="rect">
            <a:avLst/>
          </a:prstGeom>
          <a:pattFill prst="wdUpDiag">
            <a:fgClr>
              <a:srgbClr val="DDDDDD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6"/>
          <p:cNvSpPr>
            <a:spLocks noChangeShapeType="1"/>
          </p:cNvSpPr>
          <p:nvPr/>
        </p:nvSpPr>
        <p:spPr bwMode="auto">
          <a:xfrm flipV="1">
            <a:off x="4856162" y="3919538"/>
            <a:ext cx="371792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7"/>
          <p:cNvSpPr>
            <a:spLocks noChangeShapeType="1"/>
          </p:cNvSpPr>
          <p:nvPr/>
        </p:nvSpPr>
        <p:spPr bwMode="auto">
          <a:xfrm flipH="1" flipV="1">
            <a:off x="4967287" y="1192213"/>
            <a:ext cx="4763" cy="2865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339" name="Object 8"/>
          <p:cNvGraphicFramePr>
            <a:graphicFrameLocks noChangeAspect="1"/>
          </p:cNvGraphicFramePr>
          <p:nvPr/>
        </p:nvGraphicFramePr>
        <p:xfrm>
          <a:off x="8653462" y="3835400"/>
          <a:ext cx="1905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0" name="Picture 7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3462" y="3835400"/>
                        <a:ext cx="190500" cy="207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4876800" y="869950"/>
          <a:ext cx="20955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579" imgH="164957" progId="Equation.DSMT4">
                  <p:embed/>
                </p:oleObj>
              </mc:Choice>
              <mc:Fallback>
                <p:oleObj name="Equation" r:id="rId7" imgW="139579" imgH="164957" progId="Equation.DSMT4">
                  <p:embed/>
                  <p:pic>
                    <p:nvPicPr>
                      <p:cNvPr id="0" name="Picture 7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869950"/>
                        <a:ext cx="209550" cy="246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Freeform 10"/>
          <p:cNvSpPr>
            <a:spLocks/>
          </p:cNvSpPr>
          <p:nvPr/>
        </p:nvSpPr>
        <p:spPr bwMode="auto">
          <a:xfrm>
            <a:off x="4908550" y="1504950"/>
            <a:ext cx="3148013" cy="2346325"/>
          </a:xfrm>
          <a:custGeom>
            <a:avLst/>
            <a:gdLst>
              <a:gd name="T0" fmla="*/ 677 w 1819"/>
              <a:gd name="T1" fmla="*/ 1809 h 1356"/>
              <a:gd name="T2" fmla="*/ 1075 w 1819"/>
              <a:gd name="T3" fmla="*/ 1709 h 1356"/>
              <a:gd name="T4" fmla="*/ 1540 w 1819"/>
              <a:gd name="T5" fmla="*/ 1795 h 1356"/>
              <a:gd name="T6" fmla="*/ 1817 w 1819"/>
              <a:gd name="T7" fmla="*/ 2117 h 1356"/>
              <a:gd name="T8" fmla="*/ 2111 w 1819"/>
              <a:gd name="T9" fmla="*/ 2249 h 1356"/>
              <a:gd name="T10" fmla="*/ 2446 w 1819"/>
              <a:gd name="T11" fmla="*/ 2233 h 1356"/>
              <a:gd name="T12" fmla="*/ 2783 w 1819"/>
              <a:gd name="T13" fmla="*/ 2013 h 1356"/>
              <a:gd name="T14" fmla="*/ 2974 w 1819"/>
              <a:gd name="T15" fmla="*/ 1651 h 1356"/>
              <a:gd name="T16" fmla="*/ 3018 w 1819"/>
              <a:gd name="T17" fmla="*/ 1180 h 1356"/>
              <a:gd name="T18" fmla="*/ 2755 w 1819"/>
              <a:gd name="T19" fmla="*/ 758 h 1356"/>
              <a:gd name="T20" fmla="*/ 2302 w 1819"/>
              <a:gd name="T21" fmla="*/ 451 h 1356"/>
              <a:gd name="T22" fmla="*/ 1828 w 1819"/>
              <a:gd name="T23" fmla="*/ 116 h 1356"/>
              <a:gd name="T24" fmla="*/ 954 w 1819"/>
              <a:gd name="T25" fmla="*/ 49 h 1356"/>
              <a:gd name="T26" fmla="*/ 101 w 1819"/>
              <a:gd name="T27" fmla="*/ 411 h 1356"/>
              <a:gd name="T28" fmla="*/ 342 w 1819"/>
              <a:gd name="T29" fmla="*/ 747 h 1356"/>
              <a:gd name="T30" fmla="*/ 325 w 1819"/>
              <a:gd name="T31" fmla="*/ 993 h 1356"/>
              <a:gd name="T32" fmla="*/ 149 w 1819"/>
              <a:gd name="T33" fmla="*/ 1269 h 1356"/>
              <a:gd name="T34" fmla="*/ 162 w 1819"/>
              <a:gd name="T35" fmla="*/ 1638 h 1356"/>
              <a:gd name="T36" fmla="*/ 425 w 1819"/>
              <a:gd name="T37" fmla="*/ 1861 h 1356"/>
              <a:gd name="T38" fmla="*/ 677 w 1819"/>
              <a:gd name="T39" fmla="*/ 1809 h 13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19"/>
              <a:gd name="T61" fmla="*/ 0 h 1356"/>
              <a:gd name="T62" fmla="*/ 1819 w 1819"/>
              <a:gd name="T63" fmla="*/ 1356 h 13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19" h="1356">
                <a:moveTo>
                  <a:pt x="404" y="1079"/>
                </a:moveTo>
                <a:cubicBezTo>
                  <a:pt x="465" y="1073"/>
                  <a:pt x="554" y="1021"/>
                  <a:pt x="639" y="1019"/>
                </a:cubicBezTo>
                <a:cubicBezTo>
                  <a:pt x="724" y="1016"/>
                  <a:pt x="844" y="1029"/>
                  <a:pt x="918" y="1071"/>
                </a:cubicBezTo>
                <a:cubicBezTo>
                  <a:pt x="992" y="1112"/>
                  <a:pt x="1027" y="1217"/>
                  <a:pt x="1083" y="1262"/>
                </a:cubicBezTo>
                <a:cubicBezTo>
                  <a:pt x="1140" y="1308"/>
                  <a:pt x="1194" y="1330"/>
                  <a:pt x="1257" y="1341"/>
                </a:cubicBezTo>
                <a:cubicBezTo>
                  <a:pt x="1321" y="1352"/>
                  <a:pt x="1390" y="1356"/>
                  <a:pt x="1458" y="1332"/>
                </a:cubicBezTo>
                <a:cubicBezTo>
                  <a:pt x="1525" y="1308"/>
                  <a:pt x="1606" y="1260"/>
                  <a:pt x="1658" y="1201"/>
                </a:cubicBezTo>
                <a:cubicBezTo>
                  <a:pt x="1710" y="1143"/>
                  <a:pt x="1747" y="1066"/>
                  <a:pt x="1771" y="984"/>
                </a:cubicBezTo>
                <a:cubicBezTo>
                  <a:pt x="1795" y="901"/>
                  <a:pt x="1819" y="794"/>
                  <a:pt x="1797" y="705"/>
                </a:cubicBezTo>
                <a:cubicBezTo>
                  <a:pt x="1775" y="616"/>
                  <a:pt x="1712" y="524"/>
                  <a:pt x="1641" y="452"/>
                </a:cubicBezTo>
                <a:cubicBezTo>
                  <a:pt x="1569" y="381"/>
                  <a:pt x="1463" y="334"/>
                  <a:pt x="1371" y="270"/>
                </a:cubicBezTo>
                <a:cubicBezTo>
                  <a:pt x="1279" y="206"/>
                  <a:pt x="1223" y="109"/>
                  <a:pt x="1089" y="69"/>
                </a:cubicBezTo>
                <a:cubicBezTo>
                  <a:pt x="955" y="29"/>
                  <a:pt x="740" y="0"/>
                  <a:pt x="569" y="29"/>
                </a:cubicBezTo>
                <a:cubicBezTo>
                  <a:pt x="398" y="58"/>
                  <a:pt x="122" y="176"/>
                  <a:pt x="61" y="245"/>
                </a:cubicBezTo>
                <a:cubicBezTo>
                  <a:pt x="0" y="314"/>
                  <a:pt x="182" y="386"/>
                  <a:pt x="204" y="444"/>
                </a:cubicBezTo>
                <a:cubicBezTo>
                  <a:pt x="226" y="502"/>
                  <a:pt x="212" y="541"/>
                  <a:pt x="193" y="593"/>
                </a:cubicBezTo>
                <a:cubicBezTo>
                  <a:pt x="174" y="645"/>
                  <a:pt x="105" y="693"/>
                  <a:pt x="89" y="757"/>
                </a:cubicBezTo>
                <a:cubicBezTo>
                  <a:pt x="73" y="821"/>
                  <a:pt x="70" y="918"/>
                  <a:pt x="97" y="977"/>
                </a:cubicBezTo>
                <a:cubicBezTo>
                  <a:pt x="124" y="1036"/>
                  <a:pt x="202" y="1092"/>
                  <a:pt x="253" y="1109"/>
                </a:cubicBezTo>
                <a:cubicBezTo>
                  <a:pt x="304" y="1126"/>
                  <a:pt x="373" y="1085"/>
                  <a:pt x="404" y="1079"/>
                </a:cubicBezTo>
                <a:close/>
              </a:path>
            </a:pathLst>
          </a:custGeom>
          <a:solidFill>
            <a:srgbClr val="CCFF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Freeform 13" descr="Wide upward diagonal"/>
          <p:cNvSpPr>
            <a:spLocks/>
          </p:cNvSpPr>
          <p:nvPr/>
        </p:nvSpPr>
        <p:spPr bwMode="auto">
          <a:xfrm flipH="1">
            <a:off x="6362700" y="2247900"/>
            <a:ext cx="852488" cy="484188"/>
          </a:xfrm>
          <a:custGeom>
            <a:avLst/>
            <a:gdLst>
              <a:gd name="T0" fmla="*/ 2 w 1306"/>
              <a:gd name="T1" fmla="*/ 0 h 759"/>
              <a:gd name="T2" fmla="*/ 3 w 1306"/>
              <a:gd name="T3" fmla="*/ 1 h 759"/>
              <a:gd name="T4" fmla="*/ 5 w 1306"/>
              <a:gd name="T5" fmla="*/ 0 h 759"/>
              <a:gd name="T6" fmla="*/ 6 w 1306"/>
              <a:gd name="T7" fmla="*/ 0 h 759"/>
              <a:gd name="T8" fmla="*/ 6 w 1306"/>
              <a:gd name="T9" fmla="*/ 1 h 759"/>
              <a:gd name="T10" fmla="*/ 6 w 1306"/>
              <a:gd name="T11" fmla="*/ 2 h 759"/>
              <a:gd name="T12" fmla="*/ 5 w 1306"/>
              <a:gd name="T13" fmla="*/ 2 h 759"/>
              <a:gd name="T14" fmla="*/ 4 w 1306"/>
              <a:gd name="T15" fmla="*/ 3 h 759"/>
              <a:gd name="T16" fmla="*/ 2 w 1306"/>
              <a:gd name="T17" fmla="*/ 3 h 759"/>
              <a:gd name="T18" fmla="*/ 0 w 1306"/>
              <a:gd name="T19" fmla="*/ 2 h 759"/>
              <a:gd name="T20" fmla="*/ 1 w 1306"/>
              <a:gd name="T21" fmla="*/ 1 h 759"/>
              <a:gd name="T22" fmla="*/ 2 w 1306"/>
              <a:gd name="T23" fmla="*/ 0 h 7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06"/>
              <a:gd name="T37" fmla="*/ 0 h 759"/>
              <a:gd name="T38" fmla="*/ 1306 w 1306"/>
              <a:gd name="T39" fmla="*/ 759 h 7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06" h="759">
                <a:moveTo>
                  <a:pt x="391" y="74"/>
                </a:moveTo>
                <a:cubicBezTo>
                  <a:pt x="481" y="77"/>
                  <a:pt x="578" y="197"/>
                  <a:pt x="673" y="188"/>
                </a:cubicBezTo>
                <a:cubicBezTo>
                  <a:pt x="768" y="179"/>
                  <a:pt x="872" y="40"/>
                  <a:pt x="961" y="20"/>
                </a:cubicBezTo>
                <a:cubicBezTo>
                  <a:pt x="1050" y="0"/>
                  <a:pt x="1150" y="30"/>
                  <a:pt x="1207" y="68"/>
                </a:cubicBezTo>
                <a:cubicBezTo>
                  <a:pt x="1264" y="106"/>
                  <a:pt x="1306" y="188"/>
                  <a:pt x="1303" y="249"/>
                </a:cubicBezTo>
                <a:cubicBezTo>
                  <a:pt x="1300" y="310"/>
                  <a:pt x="1242" y="380"/>
                  <a:pt x="1190" y="432"/>
                </a:cubicBezTo>
                <a:cubicBezTo>
                  <a:pt x="1138" y="483"/>
                  <a:pt x="1061" y="517"/>
                  <a:pt x="995" y="564"/>
                </a:cubicBezTo>
                <a:cubicBezTo>
                  <a:pt x="928" y="610"/>
                  <a:pt x="888" y="680"/>
                  <a:pt x="791" y="709"/>
                </a:cubicBezTo>
                <a:cubicBezTo>
                  <a:pt x="694" y="738"/>
                  <a:pt x="538" y="759"/>
                  <a:pt x="415" y="738"/>
                </a:cubicBezTo>
                <a:cubicBezTo>
                  <a:pt x="291" y="717"/>
                  <a:pt x="94" y="677"/>
                  <a:pt x="47" y="582"/>
                </a:cubicBezTo>
                <a:cubicBezTo>
                  <a:pt x="0" y="487"/>
                  <a:pt x="76" y="255"/>
                  <a:pt x="133" y="170"/>
                </a:cubicBezTo>
                <a:cubicBezTo>
                  <a:pt x="190" y="85"/>
                  <a:pt x="302" y="81"/>
                  <a:pt x="391" y="74"/>
                </a:cubicBezTo>
                <a:close/>
              </a:path>
            </a:pathLst>
          </a:custGeom>
          <a:pattFill prst="wdUpDiag">
            <a:fgClr>
              <a:srgbClr val="DDDDDD"/>
            </a:fgClr>
            <a:bgClr>
              <a:schemeClr val="bg1"/>
            </a:bgClr>
          </a:patt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342" name="Object 14"/>
          <p:cNvGraphicFramePr>
            <a:graphicFrameLocks noChangeAspect="1"/>
          </p:cNvGraphicFramePr>
          <p:nvPr/>
        </p:nvGraphicFramePr>
        <p:xfrm>
          <a:off x="7453312" y="2736850"/>
          <a:ext cx="2841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90" imgH="228501" progId="Equation.DSMT4">
                  <p:embed/>
                </p:oleObj>
              </mc:Choice>
              <mc:Fallback>
                <p:oleObj name="Equation" r:id="rId9" imgW="253890" imgH="228501" progId="Equation.DSMT4">
                  <p:embed/>
                  <p:pic>
                    <p:nvPicPr>
                      <p:cNvPr id="0" name="Picture 7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2" y="2736850"/>
                        <a:ext cx="284163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9" name="Freeform 15"/>
          <p:cNvSpPr>
            <a:spLocks/>
          </p:cNvSpPr>
          <p:nvPr/>
        </p:nvSpPr>
        <p:spPr bwMode="auto">
          <a:xfrm>
            <a:off x="7453312" y="2208213"/>
            <a:ext cx="61913" cy="125413"/>
          </a:xfrm>
          <a:custGeom>
            <a:avLst/>
            <a:gdLst>
              <a:gd name="T0" fmla="*/ 4 w 62"/>
              <a:gd name="T1" fmla="*/ 195 h 66"/>
              <a:gd name="T2" fmla="*/ 0 w 62"/>
              <a:gd name="T3" fmla="*/ 0 h 66"/>
              <a:gd name="T4" fmla="*/ 0 60000 65536"/>
              <a:gd name="T5" fmla="*/ 0 60000 65536"/>
              <a:gd name="T6" fmla="*/ 0 w 62"/>
              <a:gd name="T7" fmla="*/ 0 h 66"/>
              <a:gd name="T8" fmla="*/ 62 w 62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" h="66">
                <a:moveTo>
                  <a:pt x="62" y="6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Freeform 21"/>
          <p:cNvSpPr>
            <a:spLocks/>
          </p:cNvSpPr>
          <p:nvPr/>
        </p:nvSpPr>
        <p:spPr bwMode="auto">
          <a:xfrm>
            <a:off x="7265987" y="2333625"/>
            <a:ext cx="42863" cy="138113"/>
          </a:xfrm>
          <a:custGeom>
            <a:avLst/>
            <a:gdLst>
              <a:gd name="T0" fmla="*/ 0 w 62"/>
              <a:gd name="T1" fmla="*/ 348 h 66"/>
              <a:gd name="T2" fmla="*/ 0 w 62"/>
              <a:gd name="T3" fmla="*/ 0 h 66"/>
              <a:gd name="T4" fmla="*/ 0 60000 65536"/>
              <a:gd name="T5" fmla="*/ 0 60000 65536"/>
              <a:gd name="T6" fmla="*/ 0 w 62"/>
              <a:gd name="T7" fmla="*/ 0 h 66"/>
              <a:gd name="T8" fmla="*/ 62 w 62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" h="66">
                <a:moveTo>
                  <a:pt x="62" y="6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343" name="Object 24"/>
          <p:cNvGraphicFramePr>
            <a:graphicFrameLocks noChangeAspect="1"/>
          </p:cNvGraphicFramePr>
          <p:nvPr/>
        </p:nvGraphicFramePr>
        <p:xfrm>
          <a:off x="6889750" y="2765425"/>
          <a:ext cx="246063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300" imgH="228600" progId="Equation.DSMT4">
                  <p:embed/>
                </p:oleObj>
              </mc:Choice>
              <mc:Fallback>
                <p:oleObj name="Equation" r:id="rId11" imgW="241300" imgH="228600" progId="Equation.DSMT4">
                  <p:embed/>
                  <p:pic>
                    <p:nvPicPr>
                      <p:cNvPr id="0" name="Picture 7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0" y="2765425"/>
                        <a:ext cx="246063" cy="23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1" name="Arc 28"/>
          <p:cNvSpPr>
            <a:spLocks/>
          </p:cNvSpPr>
          <p:nvPr/>
        </p:nvSpPr>
        <p:spPr bwMode="auto">
          <a:xfrm>
            <a:off x="6242050" y="2051050"/>
            <a:ext cx="1082675" cy="1082675"/>
          </a:xfrm>
          <a:custGeom>
            <a:avLst/>
            <a:gdLst>
              <a:gd name="T0" fmla="*/ 0 w 43200"/>
              <a:gd name="T1" fmla="*/ 0 h 43200"/>
              <a:gd name="T2" fmla="*/ 0 w 43200"/>
              <a:gd name="T3" fmla="*/ 0 h 43200"/>
              <a:gd name="T4" fmla="*/ 0 w 43200"/>
              <a:gd name="T5" fmla="*/ 0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1312" y="2306"/>
                </a:moveTo>
                <a:cubicBezTo>
                  <a:pt x="38601" y="5975"/>
                  <a:pt x="43200" y="13439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4943" y="-1"/>
                  <a:pt x="28242" y="776"/>
                  <a:pt x="31235" y="2267"/>
                </a:cubicBezTo>
              </a:path>
              <a:path w="43200" h="43200" stroke="0" extrusionOk="0">
                <a:moveTo>
                  <a:pt x="31312" y="2306"/>
                </a:moveTo>
                <a:cubicBezTo>
                  <a:pt x="38601" y="5975"/>
                  <a:pt x="43200" y="13439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4943" y="-1"/>
                  <a:pt x="28242" y="776"/>
                  <a:pt x="31235" y="22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Arc 30"/>
          <p:cNvSpPr>
            <a:spLocks/>
          </p:cNvSpPr>
          <p:nvPr/>
        </p:nvSpPr>
        <p:spPr bwMode="auto">
          <a:xfrm>
            <a:off x="6037262" y="1830388"/>
            <a:ext cx="1514475" cy="1514475"/>
          </a:xfrm>
          <a:custGeom>
            <a:avLst/>
            <a:gdLst>
              <a:gd name="T0" fmla="*/ 0 w 43200"/>
              <a:gd name="T1" fmla="*/ 0 h 43200"/>
              <a:gd name="T2" fmla="*/ 0 w 43200"/>
              <a:gd name="T3" fmla="*/ 0 h 43200"/>
              <a:gd name="T4" fmla="*/ 0 w 43200"/>
              <a:gd name="T5" fmla="*/ 0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0860" y="2085"/>
                </a:moveTo>
                <a:cubicBezTo>
                  <a:pt x="38396" y="5661"/>
                  <a:pt x="43200" y="13258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4801" y="-1"/>
                  <a:pt x="27963" y="711"/>
                  <a:pt x="30856" y="2083"/>
                </a:cubicBezTo>
              </a:path>
              <a:path w="43200" h="43200" stroke="0" extrusionOk="0">
                <a:moveTo>
                  <a:pt x="30860" y="2085"/>
                </a:moveTo>
                <a:cubicBezTo>
                  <a:pt x="38396" y="5661"/>
                  <a:pt x="43200" y="13258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4801" y="-1"/>
                  <a:pt x="27963" y="711"/>
                  <a:pt x="30856" y="208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Oval 31"/>
          <p:cNvSpPr>
            <a:spLocks noChangeArrowheads="1"/>
          </p:cNvSpPr>
          <p:nvPr/>
        </p:nvSpPr>
        <p:spPr bwMode="auto">
          <a:xfrm>
            <a:off x="6927850" y="1917849"/>
            <a:ext cx="52388" cy="5238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44" name="Object 32"/>
          <p:cNvGraphicFramePr>
            <a:graphicFrameLocks noChangeAspect="1"/>
          </p:cNvGraphicFramePr>
          <p:nvPr/>
        </p:nvGraphicFramePr>
        <p:xfrm>
          <a:off x="6708775" y="1824800"/>
          <a:ext cx="185738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5" imgH="126725" progId="Equation.DSMT4">
                  <p:embed/>
                </p:oleObj>
              </mc:Choice>
              <mc:Fallback>
                <p:oleObj name="Equation" r:id="rId13" imgW="126725" imgH="126725" progId="Equation.DSMT4">
                  <p:embed/>
                  <p:pic>
                    <p:nvPicPr>
                      <p:cNvPr id="0" name="Picture 7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1824800"/>
                        <a:ext cx="185738" cy="18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4" name="Oval 33"/>
          <p:cNvSpPr>
            <a:spLocks noChangeArrowheads="1"/>
          </p:cNvSpPr>
          <p:nvPr/>
        </p:nvSpPr>
        <p:spPr bwMode="auto">
          <a:xfrm>
            <a:off x="6769100" y="2495550"/>
            <a:ext cx="82550" cy="825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45" name="Object 34"/>
          <p:cNvGraphicFramePr>
            <a:graphicFrameLocks noChangeAspect="1"/>
          </p:cNvGraphicFramePr>
          <p:nvPr/>
        </p:nvGraphicFramePr>
        <p:xfrm>
          <a:off x="6864350" y="2293938"/>
          <a:ext cx="2778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17" imgH="253890" progId="Equation.DSMT4">
                  <p:embed/>
                </p:oleObj>
              </mc:Choice>
              <mc:Fallback>
                <p:oleObj name="Equation" r:id="rId15" imgW="190417" imgH="253890" progId="Equation.DSMT4">
                  <p:embed/>
                  <p:pic>
                    <p:nvPicPr>
                      <p:cNvPr id="0" name="Picture 8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2293938"/>
                        <a:ext cx="27781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35"/>
          <p:cNvGraphicFramePr>
            <a:graphicFrameLocks noChangeAspect="1"/>
          </p:cNvGraphicFramePr>
          <p:nvPr/>
        </p:nvGraphicFramePr>
        <p:xfrm>
          <a:off x="6188075" y="3246438"/>
          <a:ext cx="3508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1300" imgH="228600" progId="Equation.DSMT4">
                  <p:embed/>
                </p:oleObj>
              </mc:Choice>
              <mc:Fallback>
                <p:oleObj name="Equation" r:id="rId17" imgW="241300" imgH="228600" progId="Equation.DSMT4">
                  <p:embed/>
                  <p:pic>
                    <p:nvPicPr>
                      <p:cNvPr id="0" name="Picture 8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3246438"/>
                        <a:ext cx="35083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37"/>
          <p:cNvGraphicFramePr>
            <a:graphicFrameLocks noChangeAspect="1"/>
          </p:cNvGraphicFramePr>
          <p:nvPr/>
        </p:nvGraphicFramePr>
        <p:xfrm>
          <a:off x="6415087" y="2214563"/>
          <a:ext cx="3143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806" imgH="228501" progId="Equation.DSMT4">
                  <p:embed/>
                </p:oleObj>
              </mc:Choice>
              <mc:Fallback>
                <p:oleObj name="Equation" r:id="rId19" imgW="215806" imgH="228501" progId="Equation.DSMT4">
                  <p:embed/>
                  <p:pic>
                    <p:nvPicPr>
                      <p:cNvPr id="0" name="Picture 8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7" y="2214563"/>
                        <a:ext cx="3143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7" name="Oval 39"/>
          <p:cNvSpPr>
            <a:spLocks noChangeArrowheads="1"/>
          </p:cNvSpPr>
          <p:nvPr/>
        </p:nvSpPr>
        <p:spPr bwMode="auto">
          <a:xfrm>
            <a:off x="6007948" y="2501236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48" name="Object 41"/>
          <p:cNvGraphicFramePr>
            <a:graphicFrameLocks noChangeAspect="1"/>
          </p:cNvGraphicFramePr>
          <p:nvPr/>
        </p:nvGraphicFramePr>
        <p:xfrm>
          <a:off x="5761775" y="2223755"/>
          <a:ext cx="2238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2268" imgH="164957" progId="Equation.DSMT4">
                  <p:embed/>
                </p:oleObj>
              </mc:Choice>
              <mc:Fallback>
                <p:oleObj name="Equation" r:id="rId21" imgW="152268" imgH="164957" progId="Equation.DSMT4">
                  <p:embed/>
                  <p:pic>
                    <p:nvPicPr>
                      <p:cNvPr id="0" name="Picture 8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775" y="2223755"/>
                        <a:ext cx="22383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/>
        </p:nvGraphicFramePr>
        <p:xfrm>
          <a:off x="6211888" y="3200400"/>
          <a:ext cx="192087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5" imgH="126725" progId="Equation.DSMT4">
                  <p:embed/>
                </p:oleObj>
              </mc:Choice>
              <mc:Fallback>
                <p:oleObj name="Equation" r:id="rId23" imgW="126725" imgH="126725" progId="Equation.DSMT4">
                  <p:embed/>
                  <p:pic>
                    <p:nvPicPr>
                      <p:cNvPr id="0" name="Picture 8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3200400"/>
                        <a:ext cx="192087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3" name="Object 15"/>
          <p:cNvGraphicFramePr>
            <a:graphicFrameLocks noChangeAspect="1"/>
          </p:cNvGraphicFramePr>
          <p:nvPr/>
        </p:nvGraphicFramePr>
        <p:xfrm>
          <a:off x="6316663" y="2228850"/>
          <a:ext cx="192087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5" imgH="126725" progId="Equation.DSMT4">
                  <p:embed/>
                </p:oleObj>
              </mc:Choice>
              <mc:Fallback>
                <p:oleObj name="Equation" r:id="rId25" imgW="126725" imgH="126725" progId="Equation.DSMT4">
                  <p:embed/>
                  <p:pic>
                    <p:nvPicPr>
                      <p:cNvPr id="0" name="Picture 8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2228850"/>
                        <a:ext cx="192087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Oval 39"/>
          <p:cNvSpPr>
            <a:spLocks noChangeArrowheads="1"/>
          </p:cNvSpPr>
          <p:nvPr/>
        </p:nvSpPr>
        <p:spPr bwMode="auto">
          <a:xfrm>
            <a:off x="6225248" y="2653636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663440" y="4267200"/>
            <a:ext cx="4165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Note: </a:t>
            </a:r>
            <a:r>
              <a:rPr lang="en-US" sz="1200" dirty="0"/>
              <a:t>The integrands are analytic in the blue region.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5585" y="5045503"/>
            <a:ext cx="7774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Because the integrands for the coefficient are analytic with </a:t>
            </a:r>
            <a:r>
              <a:rPr lang="en-US" sz="1600" dirty="0">
                <a:solidFill>
                  <a:srgbClr val="0000FF"/>
                </a:solidFill>
                <a:latin typeface="Euclid Math One" pitchFamily="18" charset="2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 (the blue region)</a:t>
            </a:r>
            <a:r>
              <a:rPr lang="en-US" sz="1600" dirty="0">
                <a:solidFill>
                  <a:srgbClr val="0000FF"/>
                </a:solidFill>
              </a:rPr>
              <a:t>, the paths are arbitrary, as long as they stay within </a:t>
            </a:r>
            <a:r>
              <a:rPr lang="en-US" sz="1600" dirty="0">
                <a:solidFill>
                  <a:srgbClr val="0000FF"/>
                </a:solidFill>
                <a:latin typeface="Euclid Math One" pitchFamily="18" charset="2"/>
              </a:rPr>
              <a:t>R</a:t>
            </a:r>
            <a:r>
              <a:rPr lang="en-US" sz="1600" dirty="0">
                <a:solidFill>
                  <a:srgbClr val="0000FF"/>
                </a:solidFill>
              </a:rPr>
              <a:t>. We can use the same path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>
                <a:solidFill>
                  <a:srgbClr val="0000FF"/>
                </a:solidFill>
              </a:rPr>
              <a:t>, which is arbitrary as long as it stays within </a:t>
            </a:r>
            <a:r>
              <a:rPr lang="en-US" sz="1600" dirty="0">
                <a:solidFill>
                  <a:srgbClr val="0000FF"/>
                </a:solidFill>
                <a:latin typeface="Euclid Math One" pitchFamily="18" charset="2"/>
              </a:rPr>
              <a:t>R</a:t>
            </a:r>
            <a:r>
              <a:rPr lang="en-US" sz="1600" dirty="0">
                <a:solidFill>
                  <a:srgbClr val="0000FF"/>
                </a:solidFill>
              </a:rPr>
              <a:t>.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59719B5-7C99-3061-2116-AE12E1F32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859427"/>
              </p:ext>
            </p:extLst>
          </p:nvPr>
        </p:nvGraphicFramePr>
        <p:xfrm>
          <a:off x="5517354" y="1799753"/>
          <a:ext cx="296861" cy="29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77480" imgH="177480" progId="Equation.DSMT4">
                  <p:embed/>
                </p:oleObj>
              </mc:Choice>
              <mc:Fallback>
                <p:oleObj name="Equation" r:id="rId27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17354" y="1799753"/>
                        <a:ext cx="296861" cy="296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4338" name="Object 43"/>
          <p:cNvGraphicFramePr>
            <a:graphicFrameLocks noChangeAspect="1"/>
          </p:cNvGraphicFramePr>
          <p:nvPr/>
        </p:nvGraphicFramePr>
        <p:xfrm>
          <a:off x="314820" y="1431696"/>
          <a:ext cx="4159210" cy="1610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92400" imgH="1041400" progId="Equation.DSMT4">
                  <p:embed/>
                </p:oleObj>
              </mc:Choice>
              <mc:Fallback>
                <p:oleObj name="Equation" r:id="rId3" imgW="2692400" imgH="1041400" progId="Equation.DSMT4">
                  <p:embed/>
                  <p:pic>
                    <p:nvPicPr>
                      <p:cNvPr id="0" name="Picture 7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20" y="1431696"/>
                        <a:ext cx="4159210" cy="161065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2230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Laurent Series Expansion (cont.)</a:t>
            </a:r>
          </a:p>
        </p:txBody>
      </p:sp>
      <p:graphicFrame>
        <p:nvGraphicFramePr>
          <p:cNvPr id="14370" name="Object 43"/>
          <p:cNvGraphicFramePr>
            <a:graphicFrameLocks noChangeAspect="1"/>
          </p:cNvGraphicFramePr>
          <p:nvPr/>
        </p:nvGraphicFramePr>
        <p:xfrm>
          <a:off x="1388876" y="4223905"/>
          <a:ext cx="255814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700" imgH="457200" progId="Equation.DSMT4">
                  <p:embed/>
                </p:oleObj>
              </mc:Choice>
              <mc:Fallback>
                <p:oleObj name="Equation" r:id="rId5" imgW="1536700" imgH="457200" progId="Equation.DSMT4">
                  <p:embed/>
                  <p:pic>
                    <p:nvPicPr>
                      <p:cNvPr id="0" name="Picture 7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876" y="4223905"/>
                        <a:ext cx="2558143" cy="762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31001" y="3728604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thus have</a:t>
            </a:r>
          </a:p>
        </p:txBody>
      </p:sp>
      <p:graphicFrame>
        <p:nvGraphicFramePr>
          <p:cNvPr id="14371" name="Object 43"/>
          <p:cNvGraphicFramePr>
            <a:graphicFrameLocks noChangeAspect="1"/>
          </p:cNvGraphicFramePr>
          <p:nvPr/>
        </p:nvGraphicFramePr>
        <p:xfrm>
          <a:off x="1624013" y="5599113"/>
          <a:ext cx="2554202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01800" imgH="495300" progId="Equation.DSMT4">
                  <p:embed/>
                </p:oleObj>
              </mc:Choice>
              <mc:Fallback>
                <p:oleObj name="Equation" r:id="rId7" imgW="1701800" imgH="495300" progId="Equation.DSMT4">
                  <p:embed/>
                  <p:pic>
                    <p:nvPicPr>
                      <p:cNvPr id="0" name="Picture 7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5599113"/>
                        <a:ext cx="2554202" cy="7445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028700" y="513397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3541" y="4310744"/>
            <a:ext cx="387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path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/>
              <a:t> is now </a:t>
            </a:r>
            <a:r>
              <a:rPr lang="en-US" sz="1600" u="sng" dirty="0"/>
              <a:t>arbitrary</a:t>
            </a:r>
            <a:r>
              <a:rPr lang="en-US" sz="1600" dirty="0"/>
              <a:t>, as long as it stays in the analytic (blue) region </a:t>
            </a:r>
            <a:r>
              <a:rPr lang="en-US" sz="1600" dirty="0">
                <a:solidFill>
                  <a:srgbClr val="0000FF"/>
                </a:solidFill>
                <a:latin typeface="Euclid Math One" pitchFamily="18" charset="2"/>
              </a:rPr>
              <a:t>R</a:t>
            </a:r>
            <a:r>
              <a:rPr lang="en-US" sz="1600" dirty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12226" y="850900"/>
            <a:ext cx="4137025" cy="3187701"/>
            <a:chOff x="4706937" y="850900"/>
            <a:chExt cx="4137025" cy="3187701"/>
          </a:xfrm>
        </p:grpSpPr>
        <p:sp>
          <p:nvSpPr>
            <p:cNvPr id="14353" name="Rectangle 5" descr="Wide upward diagonal"/>
            <p:cNvSpPr>
              <a:spLocks noChangeArrowheads="1"/>
            </p:cNvSpPr>
            <p:nvPr/>
          </p:nvSpPr>
          <p:spPr bwMode="auto">
            <a:xfrm>
              <a:off x="4706937" y="1362075"/>
              <a:ext cx="3633788" cy="2659063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Line 6"/>
            <p:cNvSpPr>
              <a:spLocks noChangeShapeType="1"/>
            </p:cNvSpPr>
            <p:nvPr/>
          </p:nvSpPr>
          <p:spPr bwMode="auto">
            <a:xfrm flipV="1">
              <a:off x="4856162" y="3900488"/>
              <a:ext cx="3717925" cy="12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7"/>
            <p:cNvSpPr>
              <a:spLocks noChangeShapeType="1"/>
            </p:cNvSpPr>
            <p:nvPr/>
          </p:nvSpPr>
          <p:spPr bwMode="auto">
            <a:xfrm flipH="1" flipV="1">
              <a:off x="4967287" y="1173163"/>
              <a:ext cx="4763" cy="2865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3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8238965"/>
                </p:ext>
              </p:extLst>
            </p:nvPr>
          </p:nvGraphicFramePr>
          <p:xfrm>
            <a:off x="8653462" y="3816350"/>
            <a:ext cx="1905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7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53462" y="3816350"/>
                          <a:ext cx="190500" cy="2079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7943396"/>
                </p:ext>
              </p:extLst>
            </p:nvPr>
          </p:nvGraphicFramePr>
          <p:xfrm>
            <a:off x="4876800" y="850900"/>
            <a:ext cx="209550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579" imgH="164957" progId="Equation.DSMT4">
                    <p:embed/>
                  </p:oleObj>
                </mc:Choice>
                <mc:Fallback>
                  <p:oleObj name="Equation" r:id="rId11" imgW="139579" imgH="164957" progId="Equation.DSMT4">
                    <p:embed/>
                    <p:pic>
                      <p:nvPicPr>
                        <p:cNvPr id="0" name="Picture 7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850900"/>
                          <a:ext cx="209550" cy="2460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6" name="Freeform 10"/>
            <p:cNvSpPr>
              <a:spLocks/>
            </p:cNvSpPr>
            <p:nvPr/>
          </p:nvSpPr>
          <p:spPr bwMode="auto">
            <a:xfrm>
              <a:off x="4908550" y="1485900"/>
              <a:ext cx="3148013" cy="2346325"/>
            </a:xfrm>
            <a:custGeom>
              <a:avLst/>
              <a:gdLst>
                <a:gd name="T0" fmla="*/ 677 w 1819"/>
                <a:gd name="T1" fmla="*/ 1809 h 1356"/>
                <a:gd name="T2" fmla="*/ 1075 w 1819"/>
                <a:gd name="T3" fmla="*/ 1709 h 1356"/>
                <a:gd name="T4" fmla="*/ 1540 w 1819"/>
                <a:gd name="T5" fmla="*/ 1795 h 1356"/>
                <a:gd name="T6" fmla="*/ 1817 w 1819"/>
                <a:gd name="T7" fmla="*/ 2117 h 1356"/>
                <a:gd name="T8" fmla="*/ 2111 w 1819"/>
                <a:gd name="T9" fmla="*/ 2249 h 1356"/>
                <a:gd name="T10" fmla="*/ 2446 w 1819"/>
                <a:gd name="T11" fmla="*/ 2233 h 1356"/>
                <a:gd name="T12" fmla="*/ 2783 w 1819"/>
                <a:gd name="T13" fmla="*/ 2013 h 1356"/>
                <a:gd name="T14" fmla="*/ 2974 w 1819"/>
                <a:gd name="T15" fmla="*/ 1651 h 1356"/>
                <a:gd name="T16" fmla="*/ 3018 w 1819"/>
                <a:gd name="T17" fmla="*/ 1180 h 1356"/>
                <a:gd name="T18" fmla="*/ 2755 w 1819"/>
                <a:gd name="T19" fmla="*/ 758 h 1356"/>
                <a:gd name="T20" fmla="*/ 2302 w 1819"/>
                <a:gd name="T21" fmla="*/ 451 h 1356"/>
                <a:gd name="T22" fmla="*/ 1828 w 1819"/>
                <a:gd name="T23" fmla="*/ 116 h 1356"/>
                <a:gd name="T24" fmla="*/ 954 w 1819"/>
                <a:gd name="T25" fmla="*/ 49 h 1356"/>
                <a:gd name="T26" fmla="*/ 101 w 1819"/>
                <a:gd name="T27" fmla="*/ 411 h 1356"/>
                <a:gd name="T28" fmla="*/ 342 w 1819"/>
                <a:gd name="T29" fmla="*/ 747 h 1356"/>
                <a:gd name="T30" fmla="*/ 325 w 1819"/>
                <a:gd name="T31" fmla="*/ 993 h 1356"/>
                <a:gd name="T32" fmla="*/ 149 w 1819"/>
                <a:gd name="T33" fmla="*/ 1269 h 1356"/>
                <a:gd name="T34" fmla="*/ 162 w 1819"/>
                <a:gd name="T35" fmla="*/ 1638 h 1356"/>
                <a:gd name="T36" fmla="*/ 425 w 1819"/>
                <a:gd name="T37" fmla="*/ 1861 h 1356"/>
                <a:gd name="T38" fmla="*/ 677 w 1819"/>
                <a:gd name="T39" fmla="*/ 1809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rgbClr val="CC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13" descr="Wide upward diagonal"/>
            <p:cNvSpPr>
              <a:spLocks/>
            </p:cNvSpPr>
            <p:nvPr/>
          </p:nvSpPr>
          <p:spPr bwMode="auto">
            <a:xfrm flipH="1">
              <a:off x="6362700" y="2228850"/>
              <a:ext cx="852488" cy="484188"/>
            </a:xfrm>
            <a:custGeom>
              <a:avLst/>
              <a:gdLst>
                <a:gd name="T0" fmla="*/ 2 w 1306"/>
                <a:gd name="T1" fmla="*/ 0 h 759"/>
                <a:gd name="T2" fmla="*/ 3 w 1306"/>
                <a:gd name="T3" fmla="*/ 1 h 759"/>
                <a:gd name="T4" fmla="*/ 5 w 1306"/>
                <a:gd name="T5" fmla="*/ 0 h 759"/>
                <a:gd name="T6" fmla="*/ 6 w 1306"/>
                <a:gd name="T7" fmla="*/ 0 h 759"/>
                <a:gd name="T8" fmla="*/ 6 w 1306"/>
                <a:gd name="T9" fmla="*/ 1 h 759"/>
                <a:gd name="T10" fmla="*/ 6 w 1306"/>
                <a:gd name="T11" fmla="*/ 2 h 759"/>
                <a:gd name="T12" fmla="*/ 5 w 1306"/>
                <a:gd name="T13" fmla="*/ 2 h 759"/>
                <a:gd name="T14" fmla="*/ 4 w 1306"/>
                <a:gd name="T15" fmla="*/ 3 h 759"/>
                <a:gd name="T16" fmla="*/ 2 w 1306"/>
                <a:gd name="T17" fmla="*/ 3 h 759"/>
                <a:gd name="T18" fmla="*/ 0 w 1306"/>
                <a:gd name="T19" fmla="*/ 2 h 759"/>
                <a:gd name="T20" fmla="*/ 1 w 1306"/>
                <a:gd name="T21" fmla="*/ 1 h 759"/>
                <a:gd name="T22" fmla="*/ 2 w 1306"/>
                <a:gd name="T23" fmla="*/ 0 h 7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6"/>
                <a:gd name="T37" fmla="*/ 0 h 759"/>
                <a:gd name="T38" fmla="*/ 1306 w 1306"/>
                <a:gd name="T39" fmla="*/ 759 h 7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6" h="759">
                  <a:moveTo>
                    <a:pt x="391" y="74"/>
                  </a:moveTo>
                  <a:cubicBezTo>
                    <a:pt x="481" y="77"/>
                    <a:pt x="578" y="197"/>
                    <a:pt x="673" y="188"/>
                  </a:cubicBezTo>
                  <a:cubicBezTo>
                    <a:pt x="768" y="179"/>
                    <a:pt x="872" y="40"/>
                    <a:pt x="961" y="20"/>
                  </a:cubicBezTo>
                  <a:cubicBezTo>
                    <a:pt x="1050" y="0"/>
                    <a:pt x="1150" y="30"/>
                    <a:pt x="1207" y="68"/>
                  </a:cubicBezTo>
                  <a:cubicBezTo>
                    <a:pt x="1264" y="106"/>
                    <a:pt x="1306" y="188"/>
                    <a:pt x="1303" y="249"/>
                  </a:cubicBezTo>
                  <a:cubicBezTo>
                    <a:pt x="1300" y="310"/>
                    <a:pt x="1242" y="380"/>
                    <a:pt x="1190" y="432"/>
                  </a:cubicBezTo>
                  <a:cubicBezTo>
                    <a:pt x="1138" y="483"/>
                    <a:pt x="1061" y="517"/>
                    <a:pt x="995" y="564"/>
                  </a:cubicBezTo>
                  <a:cubicBezTo>
                    <a:pt x="928" y="610"/>
                    <a:pt x="888" y="680"/>
                    <a:pt x="791" y="709"/>
                  </a:cubicBezTo>
                  <a:cubicBezTo>
                    <a:pt x="694" y="738"/>
                    <a:pt x="538" y="759"/>
                    <a:pt x="415" y="738"/>
                  </a:cubicBezTo>
                  <a:cubicBezTo>
                    <a:pt x="291" y="717"/>
                    <a:pt x="94" y="677"/>
                    <a:pt x="47" y="582"/>
                  </a:cubicBezTo>
                  <a:cubicBezTo>
                    <a:pt x="0" y="487"/>
                    <a:pt x="76" y="255"/>
                    <a:pt x="133" y="170"/>
                  </a:cubicBezTo>
                  <a:cubicBezTo>
                    <a:pt x="190" y="85"/>
                    <a:pt x="302" y="81"/>
                    <a:pt x="391" y="74"/>
                  </a:cubicBezTo>
                  <a:close/>
                </a:path>
              </a:pathLst>
            </a:custGeom>
            <a:pattFill prst="wdUpDiag">
              <a:fgClr>
                <a:srgbClr val="DDDDDD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Oval 31"/>
            <p:cNvSpPr>
              <a:spLocks noChangeArrowheads="1"/>
            </p:cNvSpPr>
            <p:nvPr/>
          </p:nvSpPr>
          <p:spPr bwMode="auto">
            <a:xfrm>
              <a:off x="6714094" y="1783771"/>
              <a:ext cx="52388" cy="523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44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2596457"/>
                </p:ext>
              </p:extLst>
            </p:nvPr>
          </p:nvGraphicFramePr>
          <p:xfrm>
            <a:off x="6471269" y="1615748"/>
            <a:ext cx="185738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5" imgH="126725" progId="Equation.DSMT4">
                    <p:embed/>
                  </p:oleObj>
                </mc:Choice>
                <mc:Fallback>
                  <p:oleObj name="Equation" r:id="rId13" imgW="126725" imgH="126725" progId="Equation.DSMT4">
                    <p:embed/>
                    <p:pic>
                      <p:nvPicPr>
                        <p:cNvPr id="0" name="Picture 7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1269" y="1615748"/>
                          <a:ext cx="185738" cy="185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4" name="Oval 33"/>
            <p:cNvSpPr>
              <a:spLocks noChangeArrowheads="1"/>
            </p:cNvSpPr>
            <p:nvPr/>
          </p:nvSpPr>
          <p:spPr bwMode="auto">
            <a:xfrm>
              <a:off x="6769100" y="2476500"/>
              <a:ext cx="82550" cy="8255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4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9434709"/>
                </p:ext>
              </p:extLst>
            </p:nvPr>
          </p:nvGraphicFramePr>
          <p:xfrm>
            <a:off x="6864350" y="2274888"/>
            <a:ext cx="277813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0417" imgH="253890" progId="Equation.DSMT4">
                    <p:embed/>
                  </p:oleObj>
                </mc:Choice>
                <mc:Fallback>
                  <p:oleObj name="Equation" r:id="rId15" imgW="190417" imgH="253890" progId="Equation.DSMT4">
                    <p:embed/>
                    <p:pic>
                      <p:nvPicPr>
                        <p:cNvPr id="0" name="Picture 7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4350" y="2274888"/>
                          <a:ext cx="277813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3732103"/>
                </p:ext>
              </p:extLst>
            </p:nvPr>
          </p:nvGraphicFramePr>
          <p:xfrm>
            <a:off x="6188075" y="3227388"/>
            <a:ext cx="350838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41300" imgH="228600" progId="Equation.DSMT4">
                    <p:embed/>
                  </p:oleObj>
                </mc:Choice>
                <mc:Fallback>
                  <p:oleObj name="Equation" r:id="rId17" imgW="241300" imgH="228600" progId="Equation.DSMT4">
                    <p:embed/>
                    <p:pic>
                      <p:nvPicPr>
                        <p:cNvPr id="0" name="Picture 7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8075" y="3227388"/>
                          <a:ext cx="350838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7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2931122"/>
                </p:ext>
              </p:extLst>
            </p:nvPr>
          </p:nvGraphicFramePr>
          <p:xfrm>
            <a:off x="6415087" y="2195513"/>
            <a:ext cx="314325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15806" imgH="228501" progId="Equation.DSMT4">
                    <p:embed/>
                  </p:oleObj>
                </mc:Choice>
                <mc:Fallback>
                  <p:oleObj name="Equation" r:id="rId19" imgW="215806" imgH="228501" progId="Equation.DSMT4">
                    <p:embed/>
                    <p:pic>
                      <p:nvPicPr>
                        <p:cNvPr id="0" name="Picture 7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5087" y="2195513"/>
                          <a:ext cx="314325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2512476"/>
                </p:ext>
              </p:extLst>
            </p:nvPr>
          </p:nvGraphicFramePr>
          <p:xfrm>
            <a:off x="5869487" y="2138425"/>
            <a:ext cx="223838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2268" imgH="164957" progId="Equation.DSMT4">
                    <p:embed/>
                  </p:oleObj>
                </mc:Choice>
                <mc:Fallback>
                  <p:oleObj name="Equation" r:id="rId21" imgW="152268" imgH="164957" progId="Equation.DSMT4">
                    <p:embed/>
                    <p:pic>
                      <p:nvPicPr>
                        <p:cNvPr id="0" name="Picture 7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9487" y="2138425"/>
                          <a:ext cx="223838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9" name="Freeform 45"/>
            <p:cNvSpPr>
              <a:spLocks/>
            </p:cNvSpPr>
            <p:nvPr/>
          </p:nvSpPr>
          <p:spPr bwMode="auto">
            <a:xfrm>
              <a:off x="7394193" y="2339975"/>
              <a:ext cx="42863" cy="138113"/>
            </a:xfrm>
            <a:custGeom>
              <a:avLst/>
              <a:gdLst>
                <a:gd name="T0" fmla="*/ 0 w 62"/>
                <a:gd name="T1" fmla="*/ 348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49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5019385"/>
                </p:ext>
              </p:extLst>
            </p:nvPr>
          </p:nvGraphicFramePr>
          <p:xfrm>
            <a:off x="7241068" y="2981252"/>
            <a:ext cx="252413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215713" imgH="203024" progId="Equation.DSMT4">
                    <p:embed/>
                  </p:oleObj>
                </mc:Choice>
                <mc:Fallback>
                  <p:oleObj name="Equation" r:id="rId23" imgW="215713" imgH="203024" progId="Equation.DSMT4">
                    <p:embed/>
                    <p:pic>
                      <p:nvPicPr>
                        <p:cNvPr id="0" name="Picture 7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1068" y="2981252"/>
                          <a:ext cx="252413" cy="236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7474862"/>
                </p:ext>
              </p:extLst>
            </p:nvPr>
          </p:nvGraphicFramePr>
          <p:xfrm>
            <a:off x="6211888" y="3181350"/>
            <a:ext cx="192087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26725" imgH="126725" progId="Equation.DSMT4">
                    <p:embed/>
                  </p:oleObj>
                </mc:Choice>
                <mc:Fallback>
                  <p:oleObj name="Equation" r:id="rId25" imgW="126725" imgH="126725" progId="Equation.DSMT4">
                    <p:embed/>
                    <p:pic>
                      <p:nvPicPr>
                        <p:cNvPr id="0" name="Picture 7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1888" y="3181350"/>
                          <a:ext cx="192087" cy="190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7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8235995"/>
                </p:ext>
              </p:extLst>
            </p:nvPr>
          </p:nvGraphicFramePr>
          <p:xfrm>
            <a:off x="6316663" y="2209800"/>
            <a:ext cx="192087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26725" imgH="126725" progId="Equation.DSMT4">
                    <p:embed/>
                  </p:oleObj>
                </mc:Choice>
                <mc:Fallback>
                  <p:oleObj name="Equation" r:id="rId27" imgW="126725" imgH="126725" progId="Equation.DSMT4">
                    <p:embed/>
                    <p:pic>
                      <p:nvPicPr>
                        <p:cNvPr id="0" name="Picture 7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6663" y="2209800"/>
                          <a:ext cx="192087" cy="190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Oval 31"/>
            <p:cNvSpPr>
              <a:spLocks noChangeArrowheads="1"/>
            </p:cNvSpPr>
            <p:nvPr/>
          </p:nvSpPr>
          <p:spPr bwMode="auto">
            <a:xfrm>
              <a:off x="6160350" y="2375550"/>
              <a:ext cx="52388" cy="523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Freeform 1"/>
            <p:cNvSpPr/>
            <p:nvPr/>
          </p:nvSpPr>
          <p:spPr bwMode="auto">
            <a:xfrm>
              <a:off x="6179807" y="1968737"/>
              <a:ext cx="1317026" cy="1060902"/>
            </a:xfrm>
            <a:custGeom>
              <a:avLst/>
              <a:gdLst>
                <a:gd name="connsiteX0" fmla="*/ 573533 w 1317026"/>
                <a:gd name="connsiteY0" fmla="*/ 1049885 h 1060902"/>
                <a:gd name="connsiteX1" fmla="*/ 826921 w 1317026"/>
                <a:gd name="connsiteY1" fmla="*/ 1038868 h 1060902"/>
                <a:gd name="connsiteX2" fmla="*/ 1278612 w 1317026"/>
                <a:gd name="connsiteY2" fmla="*/ 895649 h 1060902"/>
                <a:gd name="connsiteX3" fmla="*/ 1278612 w 1317026"/>
                <a:gd name="connsiteY3" fmla="*/ 565143 h 1060902"/>
                <a:gd name="connsiteX4" fmla="*/ 1157427 w 1317026"/>
                <a:gd name="connsiteY4" fmla="*/ 256670 h 1060902"/>
                <a:gd name="connsiteX5" fmla="*/ 926073 w 1317026"/>
                <a:gd name="connsiteY5" fmla="*/ 124468 h 1060902"/>
                <a:gd name="connsiteX6" fmla="*/ 485398 w 1317026"/>
                <a:gd name="connsiteY6" fmla="*/ 58367 h 1060902"/>
                <a:gd name="connsiteX7" fmla="*/ 132858 w 1317026"/>
                <a:gd name="connsiteY7" fmla="*/ 3282 h 1060902"/>
                <a:gd name="connsiteX8" fmla="*/ 33706 w 1317026"/>
                <a:gd name="connsiteY8" fmla="*/ 36333 h 1060902"/>
                <a:gd name="connsiteX9" fmla="*/ 656 w 1317026"/>
                <a:gd name="connsiteY9" fmla="*/ 278704 h 1060902"/>
                <a:gd name="connsiteX10" fmla="*/ 11673 w 1317026"/>
                <a:gd name="connsiteY10" fmla="*/ 443957 h 1060902"/>
                <a:gd name="connsiteX11" fmla="*/ 11673 w 1317026"/>
                <a:gd name="connsiteY11" fmla="*/ 675311 h 1060902"/>
                <a:gd name="connsiteX12" fmla="*/ 132858 w 1317026"/>
                <a:gd name="connsiteY12" fmla="*/ 840564 h 1060902"/>
                <a:gd name="connsiteX13" fmla="*/ 441330 w 1317026"/>
                <a:gd name="connsiteY13" fmla="*/ 1016834 h 1060902"/>
                <a:gd name="connsiteX14" fmla="*/ 628617 w 1317026"/>
                <a:gd name="connsiteY14" fmla="*/ 1060902 h 1060902"/>
                <a:gd name="connsiteX15" fmla="*/ 628617 w 1317026"/>
                <a:gd name="connsiteY15" fmla="*/ 1060902 h 10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026" h="1060902">
                  <a:moveTo>
                    <a:pt x="573533" y="1049885"/>
                  </a:moveTo>
                  <a:cubicBezTo>
                    <a:pt x="641470" y="1057229"/>
                    <a:pt x="709408" y="1064574"/>
                    <a:pt x="826921" y="1038868"/>
                  </a:cubicBezTo>
                  <a:cubicBezTo>
                    <a:pt x="944434" y="1013162"/>
                    <a:pt x="1203330" y="974603"/>
                    <a:pt x="1278612" y="895649"/>
                  </a:cubicBezTo>
                  <a:cubicBezTo>
                    <a:pt x="1353894" y="816695"/>
                    <a:pt x="1298809" y="671639"/>
                    <a:pt x="1278612" y="565143"/>
                  </a:cubicBezTo>
                  <a:cubicBezTo>
                    <a:pt x="1258415" y="458647"/>
                    <a:pt x="1216183" y="330116"/>
                    <a:pt x="1157427" y="256670"/>
                  </a:cubicBezTo>
                  <a:cubicBezTo>
                    <a:pt x="1098671" y="183224"/>
                    <a:pt x="1038078" y="157518"/>
                    <a:pt x="926073" y="124468"/>
                  </a:cubicBezTo>
                  <a:cubicBezTo>
                    <a:pt x="814068" y="91418"/>
                    <a:pt x="485398" y="58367"/>
                    <a:pt x="485398" y="58367"/>
                  </a:cubicBezTo>
                  <a:cubicBezTo>
                    <a:pt x="353196" y="38169"/>
                    <a:pt x="208140" y="6954"/>
                    <a:pt x="132858" y="3282"/>
                  </a:cubicBezTo>
                  <a:cubicBezTo>
                    <a:pt x="57576" y="-390"/>
                    <a:pt x="55740" y="-9571"/>
                    <a:pt x="33706" y="36333"/>
                  </a:cubicBezTo>
                  <a:cubicBezTo>
                    <a:pt x="11672" y="82237"/>
                    <a:pt x="4328" y="210767"/>
                    <a:pt x="656" y="278704"/>
                  </a:cubicBezTo>
                  <a:cubicBezTo>
                    <a:pt x="-3016" y="346641"/>
                    <a:pt x="9837" y="377856"/>
                    <a:pt x="11673" y="443957"/>
                  </a:cubicBezTo>
                  <a:cubicBezTo>
                    <a:pt x="13509" y="510058"/>
                    <a:pt x="-8525" y="609210"/>
                    <a:pt x="11673" y="675311"/>
                  </a:cubicBezTo>
                  <a:cubicBezTo>
                    <a:pt x="31870" y="741412"/>
                    <a:pt x="61249" y="783644"/>
                    <a:pt x="132858" y="840564"/>
                  </a:cubicBezTo>
                  <a:cubicBezTo>
                    <a:pt x="204467" y="897484"/>
                    <a:pt x="358703" y="980111"/>
                    <a:pt x="441330" y="1016834"/>
                  </a:cubicBezTo>
                  <a:cubicBezTo>
                    <a:pt x="523956" y="1053557"/>
                    <a:pt x="628617" y="1060902"/>
                    <a:pt x="628617" y="1060902"/>
                  </a:cubicBezTo>
                  <a:lnTo>
                    <a:pt x="628617" y="1060902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95075A9-AE2B-501F-FA92-5AD1940E6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623557"/>
              </p:ext>
            </p:extLst>
          </p:nvPr>
        </p:nvGraphicFramePr>
        <p:xfrm>
          <a:off x="5330091" y="2882001"/>
          <a:ext cx="295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95218" imgH="295139" progId="Equation.DSMT4">
                  <p:embed/>
                </p:oleObj>
              </mc:Choice>
              <mc:Fallback>
                <p:oleObj name="Equation" r:id="rId29" imgW="295218" imgH="2951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330091" y="2882001"/>
                        <a:ext cx="29527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81001" y="0"/>
            <a:ext cx="848677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666305"/>
              </p:ext>
            </p:extLst>
          </p:nvPr>
        </p:nvGraphicFramePr>
        <p:xfrm>
          <a:off x="1436688" y="1003300"/>
          <a:ext cx="63722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86300" imgH="444500" progId="Equation.DSMT4">
                  <p:embed/>
                </p:oleObj>
              </mc:Choice>
              <mc:Fallback>
                <p:oleObj name="Equation" r:id="rId3" imgW="4686300" imgH="444500" progId="Equation.DSMT4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003300"/>
                        <a:ext cx="6372225" cy="6032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90750" y="1905000"/>
            <a:ext cx="4951035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Use the integral formula for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coefficients.</a:t>
            </a:r>
          </a:p>
        </p:txBody>
      </p:sp>
      <p:graphicFrame>
        <p:nvGraphicFramePr>
          <p:cNvPr id="1538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619352"/>
              </p:ext>
            </p:extLst>
          </p:nvPr>
        </p:nvGraphicFramePr>
        <p:xfrm>
          <a:off x="1436688" y="2961671"/>
          <a:ext cx="2903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900" imgH="508000" progId="Equation.DSMT4">
                  <p:embed/>
                </p:oleObj>
              </mc:Choice>
              <mc:Fallback>
                <p:oleObj name="Equation" r:id="rId5" imgW="1612900" imgH="508000" progId="Equation.DSMT4">
                  <p:embed/>
                  <p:pic>
                    <p:nvPicPr>
                      <p:cNvPr id="0" name="Picture 4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2961671"/>
                        <a:ext cx="2903538" cy="914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062582" y="5948226"/>
            <a:ext cx="710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path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/>
              <a:t> can be inside the circle or outside of it (parts (a) and (b)).</a:t>
            </a:r>
          </a:p>
        </p:txBody>
      </p:sp>
      <p:graphicFrame>
        <p:nvGraphicFramePr>
          <p:cNvPr id="15790" name="Object 430"/>
          <p:cNvGraphicFramePr>
            <a:graphicFrameLocks noChangeAspect="1"/>
          </p:cNvGraphicFramePr>
          <p:nvPr/>
        </p:nvGraphicFramePr>
        <p:xfrm>
          <a:off x="2561317" y="4077379"/>
          <a:ext cx="682625" cy="38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224" imgH="228501" progId="Equation.DSMT4">
                  <p:embed/>
                </p:oleObj>
              </mc:Choice>
              <mc:Fallback>
                <p:oleObj name="Equation" r:id="rId7" imgW="406224" imgH="228501" progId="Equation.DSMT4">
                  <p:embed/>
                  <p:pic>
                    <p:nvPicPr>
                      <p:cNvPr id="0" name="Picture 4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317" y="4077379"/>
                        <a:ext cx="682625" cy="383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869455" y="2885118"/>
            <a:ext cx="2606871" cy="2711319"/>
            <a:chOff x="4869455" y="2885118"/>
            <a:chExt cx="2606871" cy="2711319"/>
          </a:xfrm>
        </p:grpSpPr>
        <p:graphicFrame>
          <p:nvGraphicFramePr>
            <p:cNvPr id="1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5477787"/>
                </p:ext>
              </p:extLst>
            </p:nvPr>
          </p:nvGraphicFramePr>
          <p:xfrm>
            <a:off x="5915707" y="2885118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4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5707" y="2885118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203825" y="3703587"/>
              <a:ext cx="1582738" cy="16065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4869455" y="4510037"/>
              <a:ext cx="2290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>
              <a:off x="6013450" y="4424312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6788150" y="4437012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675987"/>
                </p:ext>
              </p:extLst>
            </p:nvPr>
          </p:nvGraphicFramePr>
          <p:xfrm>
            <a:off x="6818312" y="4570361"/>
            <a:ext cx="121749" cy="194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1468" imgH="164885" progId="Equation.DSMT4">
                    <p:embed/>
                  </p:oleObj>
                </mc:Choice>
                <mc:Fallback>
                  <p:oleObj name="Equation" r:id="rId11" imgW="101468" imgH="164885" progId="Equation.DSMT4">
                    <p:embed/>
                    <p:pic>
                      <p:nvPicPr>
                        <p:cNvPr id="0" name="Picture 4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8312" y="4570361"/>
                          <a:ext cx="121749" cy="1947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9324896"/>
                </p:ext>
              </p:extLst>
            </p:nvPr>
          </p:nvGraphicFramePr>
          <p:xfrm>
            <a:off x="7246938" y="4386942"/>
            <a:ext cx="229388" cy="252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Picture 4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6938" y="4386942"/>
                          <a:ext cx="229388" cy="252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6235308" y="3843985"/>
              <a:ext cx="78406" cy="784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5482332"/>
                </p:ext>
              </p:extLst>
            </p:nvPr>
          </p:nvGraphicFramePr>
          <p:xfrm>
            <a:off x="6300787" y="3916311"/>
            <a:ext cx="208869" cy="20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5" imgH="126725" progId="Equation.DSMT4">
                    <p:embed/>
                  </p:oleObj>
                </mc:Choice>
                <mc:Fallback>
                  <p:oleObj name="Equation" r:id="rId15" imgW="126725" imgH="126725" progId="Equation.DSMT4">
                    <p:embed/>
                    <p:pic>
                      <p:nvPicPr>
                        <p:cNvPr id="0" name="Picture 4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0787" y="3916311"/>
                          <a:ext cx="208869" cy="2088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6010275" y="3951237"/>
              <a:ext cx="234950" cy="552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H="1" flipV="1">
              <a:off x="5994400" y="3201936"/>
              <a:ext cx="23248" cy="23945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2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4373367"/>
                </p:ext>
              </p:extLst>
            </p:nvPr>
          </p:nvGraphicFramePr>
          <p:xfrm>
            <a:off x="6696982" y="4420682"/>
            <a:ext cx="192088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25" imgH="126725" progId="Equation.DSMT4">
                    <p:embed/>
                  </p:oleObj>
                </mc:Choice>
                <mc:Fallback>
                  <p:oleObj name="Equation" r:id="rId17" imgW="126725" imgH="126725" progId="Equation.DSMT4">
                    <p:embed/>
                    <p:pic>
                      <p:nvPicPr>
                        <p:cNvPr id="0" name="Picture 4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6982" y="4420682"/>
                          <a:ext cx="192088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9247185"/>
                </p:ext>
              </p:extLst>
            </p:nvPr>
          </p:nvGraphicFramePr>
          <p:xfrm>
            <a:off x="5913629" y="4421136"/>
            <a:ext cx="192087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725" imgH="126725" progId="Equation.DSMT4">
                    <p:embed/>
                  </p:oleObj>
                </mc:Choice>
                <mc:Fallback>
                  <p:oleObj name="Equation" r:id="rId19" imgW="126725" imgH="126725" progId="Equation.DSMT4">
                    <p:embed/>
                    <p:pic>
                      <p:nvPicPr>
                        <p:cNvPr id="0" name="Picture 4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3629" y="4421136"/>
                          <a:ext cx="192087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6910222" y="3857048"/>
              <a:ext cx="78406" cy="7840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V="1">
              <a:off x="6052457" y="3953691"/>
              <a:ext cx="792480" cy="5399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3918453"/>
                </p:ext>
              </p:extLst>
            </p:nvPr>
          </p:nvGraphicFramePr>
          <p:xfrm>
            <a:off x="7001419" y="3698694"/>
            <a:ext cx="20955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09063" imgH="209099" progId="Equation.DSMT4">
                    <p:embed/>
                  </p:oleObj>
                </mc:Choice>
                <mc:Fallback>
                  <p:oleObj name="Equation" r:id="rId21" imgW="209063" imgH="20909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001419" y="3698694"/>
                          <a:ext cx="209550" cy="209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81001" y="0"/>
            <a:ext cx="848677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63537" y="4848226"/>
          <a:ext cx="47503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54300" imgH="393700" progId="Equation.DSMT4">
                  <p:embed/>
                </p:oleObj>
              </mc:Choice>
              <mc:Fallback>
                <p:oleObj name="Equation" r:id="rId3" imgW="2654300" imgH="3937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" y="4848226"/>
                        <a:ext cx="4750350" cy="704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2950" y="431482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1536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286431"/>
              </p:ext>
            </p:extLst>
          </p:nvPr>
        </p:nvGraphicFramePr>
        <p:xfrm>
          <a:off x="850900" y="881063"/>
          <a:ext cx="8181975" cy="224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19560" imgH="1650960" progId="Equation.DSMT4">
                  <p:embed/>
                </p:oleObj>
              </mc:Choice>
              <mc:Fallback>
                <p:oleObj name="Equation" r:id="rId5" imgW="6019560" imgH="1650960" progId="Equation.DSMT4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881063"/>
                        <a:ext cx="8181975" cy="224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793876" y="3581488"/>
          <a:ext cx="1663700" cy="35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800" imgH="228600" progId="Equation.DSMT4">
                  <p:embed/>
                </p:oleObj>
              </mc:Choice>
              <mc:Fallback>
                <p:oleObj name="Equation" r:id="rId7" imgW="1066800" imgH="228600" progId="Equation.DSMT4">
                  <p:embed/>
                  <p:pic>
                    <p:nvPicPr>
                      <p:cNvPr id="0" name="Picture 5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6" y="3581488"/>
                        <a:ext cx="1663700" cy="357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1196593" y="3651059"/>
            <a:ext cx="352425" cy="238125"/>
          </a:xfrm>
          <a:prstGeom prst="rightArrow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1633" y="5972360"/>
            <a:ext cx="3456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path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/>
              <a:t> is </a:t>
            </a:r>
            <a:r>
              <a:rPr lang="en-US" sz="1600" u="sng" dirty="0"/>
              <a:t>inside</a:t>
            </a:r>
            <a:r>
              <a:rPr lang="en-US" sz="1600" dirty="0"/>
              <a:t> the blue region.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77231" y="2717101"/>
            <a:ext cx="252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From previous example in Notes 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49927" y="2718722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From uniform convergence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32513" y="3176206"/>
            <a:ext cx="2554288" cy="2653093"/>
            <a:chOff x="6132513" y="3176206"/>
            <a:chExt cx="2554288" cy="2653093"/>
          </a:xfrm>
        </p:grpSpPr>
        <p:graphicFrame>
          <p:nvGraphicFramePr>
            <p:cNvPr id="1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0984860"/>
                </p:ext>
              </p:extLst>
            </p:nvPr>
          </p:nvGraphicFramePr>
          <p:xfrm>
            <a:off x="7141972" y="3176206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5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1972" y="3176206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6451600" y="3994151"/>
              <a:ext cx="1582738" cy="160655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7261225" y="4714876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8035925" y="4727576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3542781"/>
                </p:ext>
              </p:extLst>
            </p:nvPr>
          </p:nvGraphicFramePr>
          <p:xfrm>
            <a:off x="8066088" y="4860925"/>
            <a:ext cx="9525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1468" imgH="164885" progId="Equation.DSMT4">
                    <p:embed/>
                  </p:oleObj>
                </mc:Choice>
                <mc:Fallback>
                  <p:oleObj name="Equation" r:id="rId11" imgW="101468" imgH="164885" progId="Equation.DSMT4">
                    <p:embed/>
                    <p:pic>
                      <p:nvPicPr>
                        <p:cNvPr id="0" name="Picture 5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6088" y="4860925"/>
                          <a:ext cx="95250" cy="152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440001"/>
                </p:ext>
              </p:extLst>
            </p:nvPr>
          </p:nvGraphicFramePr>
          <p:xfrm>
            <a:off x="8494713" y="4695826"/>
            <a:ext cx="19208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Picture 5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94713" y="4695826"/>
                          <a:ext cx="192088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7477125" y="4171950"/>
              <a:ext cx="53975" cy="476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429613"/>
                </p:ext>
              </p:extLst>
            </p:nvPr>
          </p:nvGraphicFramePr>
          <p:xfrm>
            <a:off x="7548563" y="4206876"/>
            <a:ext cx="147638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5" imgH="126725" progId="Equation.DSMT4">
                    <p:embed/>
                  </p:oleObj>
                </mc:Choice>
                <mc:Fallback>
                  <p:oleObj name="Equation" r:id="rId15" imgW="126725" imgH="126725" progId="Equation.DSMT4">
                    <p:embed/>
                    <p:pic>
                      <p:nvPicPr>
                        <p:cNvPr id="0" name="Picture 5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8563" y="4206876"/>
                          <a:ext cx="147638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7258050" y="4241801"/>
              <a:ext cx="234950" cy="552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0192669"/>
                </p:ext>
              </p:extLst>
            </p:nvPr>
          </p:nvGraphicFramePr>
          <p:xfrm>
            <a:off x="7944757" y="4711246"/>
            <a:ext cx="192088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25" imgH="126725" progId="Equation.DSMT4">
                    <p:embed/>
                  </p:oleObj>
                </mc:Choice>
                <mc:Fallback>
                  <p:oleObj name="Equation" r:id="rId17" imgW="126725" imgH="126725" progId="Equation.DSMT4">
                    <p:embed/>
                    <p:pic>
                      <p:nvPicPr>
                        <p:cNvPr id="0" name="Picture 5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44757" y="4711246"/>
                          <a:ext cx="192088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Oval 29"/>
            <p:cNvSpPr/>
            <p:nvPr/>
          </p:nvSpPr>
          <p:spPr bwMode="auto">
            <a:xfrm>
              <a:off x="6848475" y="4381500"/>
              <a:ext cx="819150" cy="81915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2084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1219693"/>
                </p:ext>
              </p:extLst>
            </p:nvPr>
          </p:nvGraphicFramePr>
          <p:xfrm>
            <a:off x="7504113" y="5153025"/>
            <a:ext cx="231775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52202" imgH="177569" progId="Equation.DSMT4">
                    <p:embed/>
                  </p:oleObj>
                </mc:Choice>
                <mc:Fallback>
                  <p:oleObj name="Equation" r:id="rId19" imgW="152202" imgH="177569" progId="Equation.DSMT4">
                    <p:embed/>
                    <p:pic>
                      <p:nvPicPr>
                        <p:cNvPr id="0" name="Picture 5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4113" y="5153025"/>
                          <a:ext cx="231775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Straight Arrow Connector 31"/>
            <p:cNvCxnSpPr/>
            <p:nvPr/>
          </p:nvCxnSpPr>
          <p:spPr bwMode="auto">
            <a:xfrm flipV="1">
              <a:off x="7536646" y="4923148"/>
              <a:ext cx="129487" cy="1848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" name="Oval 1"/>
            <p:cNvSpPr/>
            <p:nvPr/>
          </p:nvSpPr>
          <p:spPr bwMode="auto">
            <a:xfrm>
              <a:off x="7167659" y="4709427"/>
              <a:ext cx="176269" cy="18124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 flipV="1">
              <a:off x="7253191" y="3492500"/>
              <a:ext cx="22687" cy="2336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6132513" y="4800601"/>
              <a:ext cx="2274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9576538"/>
                </p:ext>
              </p:extLst>
            </p:nvPr>
          </p:nvGraphicFramePr>
          <p:xfrm>
            <a:off x="7176217" y="4707298"/>
            <a:ext cx="192087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26725" imgH="126725" progId="Equation.DSMT4">
                    <p:embed/>
                  </p:oleObj>
                </mc:Choice>
                <mc:Fallback>
                  <p:oleObj name="Equation" r:id="rId21" imgW="126725" imgH="126725" progId="Equation.DSMT4">
                    <p:embed/>
                    <p:pic>
                      <p:nvPicPr>
                        <p:cNvPr id="0" name="Picture 5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6217" y="4707298"/>
                          <a:ext cx="192087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3570"/>
              </p:ext>
            </p:extLst>
          </p:nvPr>
        </p:nvGraphicFramePr>
        <p:xfrm>
          <a:off x="5108289" y="3657445"/>
          <a:ext cx="1259824" cy="56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90170" imgH="444307" progId="Equation.DSMT4">
                  <p:embed/>
                </p:oleObj>
              </mc:Choice>
              <mc:Fallback>
                <p:oleObj name="Equation" r:id="rId23" imgW="990170" imgH="444307" progId="Equation.DSMT4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289" y="3657445"/>
                        <a:ext cx="1259824" cy="565306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408" name="Object 576"/>
          <p:cNvGraphicFramePr>
            <a:graphicFrameLocks noChangeAspect="1"/>
          </p:cNvGraphicFramePr>
          <p:nvPr/>
        </p:nvGraphicFramePr>
        <p:xfrm>
          <a:off x="7466693" y="3530600"/>
          <a:ext cx="1191080" cy="366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25500" imgH="254000" progId="Equation.DSMT4">
                  <p:embed/>
                </p:oleObj>
              </mc:Choice>
              <mc:Fallback>
                <p:oleObj name="Equation" r:id="rId25" imgW="825500" imgH="254000" progId="Equation.DSMT4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693" y="3530600"/>
                        <a:ext cx="1191080" cy="366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362568" y="1012372"/>
            <a:ext cx="1712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From geometric series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638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902021"/>
              </p:ext>
            </p:extLst>
          </p:nvPr>
        </p:nvGraphicFramePr>
        <p:xfrm>
          <a:off x="411163" y="576263"/>
          <a:ext cx="8167687" cy="30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06960" imgH="2260440" progId="Equation.DSMT4">
                  <p:embed/>
                </p:oleObj>
              </mc:Choice>
              <mc:Fallback>
                <p:oleObj name="Equation" r:id="rId3" imgW="6006960" imgH="2260440" progId="Equation.DSMT4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576263"/>
                        <a:ext cx="8167687" cy="306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07360"/>
              </p:ext>
            </p:extLst>
          </p:nvPr>
        </p:nvGraphicFramePr>
        <p:xfrm>
          <a:off x="782978" y="5352607"/>
          <a:ext cx="36671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57400" imgH="393700" progId="Equation.DSMT4">
                  <p:embed/>
                </p:oleObj>
              </mc:Choice>
              <mc:Fallback>
                <p:oleObj name="Equation" r:id="rId5" imgW="2057400" imgH="393700" progId="Equation.DSMT4">
                  <p:embed/>
                  <p:pic>
                    <p:nvPicPr>
                      <p:cNvPr id="0" name="Picture 5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78" y="5352607"/>
                        <a:ext cx="3667125" cy="701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4040" y="48922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612804"/>
              </p:ext>
            </p:extLst>
          </p:nvPr>
        </p:nvGraphicFramePr>
        <p:xfrm>
          <a:off x="2149475" y="4044951"/>
          <a:ext cx="17494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228600" progId="Equation.DSMT4">
                  <p:embed/>
                </p:oleObj>
              </mc:Choice>
              <mc:Fallback>
                <p:oleObj name="Equation" r:id="rId7" imgW="977900" imgH="228600" progId="Equation.DSMT4">
                  <p:embed/>
                  <p:pic>
                    <p:nvPicPr>
                      <p:cNvPr id="0" name="Picture 5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4044951"/>
                        <a:ext cx="1749425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 bwMode="auto">
          <a:xfrm>
            <a:off x="1638300" y="4125913"/>
            <a:ext cx="352425" cy="238125"/>
          </a:xfrm>
          <a:prstGeom prst="rightArrow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8884" y="6144794"/>
            <a:ext cx="358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The path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/>
              <a:t> is </a:t>
            </a:r>
            <a:r>
              <a:rPr lang="en-US" sz="1600" u="sng" dirty="0"/>
              <a:t>outside</a:t>
            </a:r>
            <a:r>
              <a:rPr lang="en-US" sz="1600" dirty="0"/>
              <a:t> the blue region.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58568" y="2243820"/>
            <a:ext cx="252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From previous example in Notes 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48251" y="3154033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From uniform convergence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007099" y="3284538"/>
            <a:ext cx="2584452" cy="2703513"/>
            <a:chOff x="6007099" y="3284538"/>
            <a:chExt cx="2584452" cy="2703513"/>
          </a:xfrm>
        </p:grpSpPr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6007099" y="3744761"/>
              <a:ext cx="2327276" cy="224329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aphicFrame>
          <p:nvGraphicFramePr>
            <p:cNvPr id="16" name="Object 18"/>
            <p:cNvGraphicFramePr>
              <a:graphicFrameLocks noChangeAspect="1"/>
            </p:cNvGraphicFramePr>
            <p:nvPr/>
          </p:nvGraphicFramePr>
          <p:xfrm>
            <a:off x="7024688" y="3284538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5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4688" y="3284538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6356350" y="4146551"/>
              <a:ext cx="1582738" cy="1606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6762750" y="4953001"/>
              <a:ext cx="154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7165975" y="4867276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7940675" y="4879976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" name="Object 16"/>
            <p:cNvGraphicFramePr>
              <a:graphicFrameLocks noChangeAspect="1"/>
            </p:cNvGraphicFramePr>
            <p:nvPr/>
          </p:nvGraphicFramePr>
          <p:xfrm>
            <a:off x="7970838" y="5013325"/>
            <a:ext cx="9525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1468" imgH="164885" progId="Equation.DSMT4">
                    <p:embed/>
                  </p:oleObj>
                </mc:Choice>
                <mc:Fallback>
                  <p:oleObj name="Equation" r:id="rId11" imgW="101468" imgH="164885" progId="Equation.DSMT4">
                    <p:embed/>
                    <p:pic>
                      <p:nvPicPr>
                        <p:cNvPr id="0" name="Picture 5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0838" y="5013325"/>
                          <a:ext cx="95250" cy="152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7"/>
            <p:cNvGraphicFramePr>
              <a:graphicFrameLocks noChangeAspect="1"/>
            </p:cNvGraphicFramePr>
            <p:nvPr/>
          </p:nvGraphicFramePr>
          <p:xfrm>
            <a:off x="8399463" y="4848226"/>
            <a:ext cx="19208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Picture 5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9463" y="4848226"/>
                          <a:ext cx="192088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1"/>
            <p:cNvGraphicFramePr>
              <a:graphicFrameLocks noChangeAspect="1"/>
            </p:cNvGraphicFramePr>
            <p:nvPr/>
          </p:nvGraphicFramePr>
          <p:xfrm>
            <a:off x="8101013" y="4044951"/>
            <a:ext cx="147638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5" imgH="126725" progId="Equation.DSMT4">
                    <p:embed/>
                  </p:oleObj>
                </mc:Choice>
                <mc:Fallback>
                  <p:oleObj name="Equation" r:id="rId15" imgW="126725" imgH="126725" progId="Equation.DSMT4">
                    <p:embed/>
                    <p:pic>
                      <p:nvPicPr>
                        <p:cNvPr id="0" name="Picture 5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1013" y="4044951"/>
                          <a:ext cx="147638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7162799" y="4019550"/>
              <a:ext cx="847725" cy="927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 flipV="1">
              <a:off x="7146925" y="3644901"/>
              <a:ext cx="12700" cy="130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5375036"/>
                </p:ext>
              </p:extLst>
            </p:nvPr>
          </p:nvGraphicFramePr>
          <p:xfrm>
            <a:off x="7849507" y="4863646"/>
            <a:ext cx="192088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25" imgH="126725" progId="Equation.DSMT4">
                    <p:embed/>
                  </p:oleObj>
                </mc:Choice>
                <mc:Fallback>
                  <p:oleObj name="Equation" r:id="rId17" imgW="126725" imgH="126725" progId="Equation.DSMT4">
                    <p:embed/>
                    <p:pic>
                      <p:nvPicPr>
                        <p:cNvPr id="0" name="Picture 5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9507" y="4863646"/>
                          <a:ext cx="192088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6216300"/>
                </p:ext>
              </p:extLst>
            </p:nvPr>
          </p:nvGraphicFramePr>
          <p:xfrm>
            <a:off x="7088188" y="4864100"/>
            <a:ext cx="192087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725" imgH="126725" progId="Equation.DSMT4">
                    <p:embed/>
                  </p:oleObj>
                </mc:Choice>
                <mc:Fallback>
                  <p:oleObj name="Equation" r:id="rId19" imgW="126725" imgH="126725" progId="Equation.DSMT4">
                    <p:embed/>
                    <p:pic>
                      <p:nvPicPr>
                        <p:cNvPr id="0" name="Picture 5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8188" y="4864100"/>
                          <a:ext cx="192087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/>
            <p:nvPr/>
          </p:nvSpPr>
          <p:spPr bwMode="auto">
            <a:xfrm>
              <a:off x="6143625" y="3952875"/>
              <a:ext cx="1981200" cy="19812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0" name="Object 17"/>
            <p:cNvGraphicFramePr>
              <a:graphicFrameLocks noChangeAspect="1"/>
            </p:cNvGraphicFramePr>
            <p:nvPr/>
          </p:nvGraphicFramePr>
          <p:xfrm>
            <a:off x="8037513" y="5495925"/>
            <a:ext cx="231775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2202" imgH="177569" progId="Equation.DSMT4">
                    <p:embed/>
                  </p:oleObj>
                </mc:Choice>
                <mc:Fallback>
                  <p:oleObj name="Equation" r:id="rId21" imgW="152202" imgH="177569" progId="Equation.DSMT4">
                    <p:embed/>
                    <p:pic>
                      <p:nvPicPr>
                        <p:cNvPr id="0" name="Picture 5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7513" y="5495925"/>
                          <a:ext cx="231775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Arrow Connector 32"/>
            <p:cNvCxnSpPr/>
            <p:nvPr/>
          </p:nvCxnSpPr>
          <p:spPr bwMode="auto">
            <a:xfrm flipV="1">
              <a:off x="7870021" y="5429252"/>
              <a:ext cx="129487" cy="1848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8051307" y="3917950"/>
              <a:ext cx="57643" cy="569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4055"/>
              </p:ext>
            </p:extLst>
          </p:nvPr>
        </p:nvGraphicFramePr>
        <p:xfrm>
          <a:off x="4580499" y="4295776"/>
          <a:ext cx="12477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47821" imgH="552524" progId="Equation.DSMT4">
                  <p:embed/>
                </p:oleObj>
              </mc:Choice>
              <mc:Fallback>
                <p:oleObj name="Equation" r:id="rId23" imgW="1247821" imgH="552524" progId="Equation.DSMT4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499" y="4295776"/>
                        <a:ext cx="12477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61" name="Object 577"/>
          <p:cNvGraphicFramePr>
            <a:graphicFrameLocks noChangeAspect="1"/>
          </p:cNvGraphicFramePr>
          <p:nvPr/>
        </p:nvGraphicFramePr>
        <p:xfrm>
          <a:off x="7988981" y="3409041"/>
          <a:ext cx="806676" cy="3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09336" imgH="253890" progId="Equation.DSMT4">
                  <p:embed/>
                </p:oleObj>
              </mc:Choice>
              <mc:Fallback>
                <p:oleObj name="Equation" r:id="rId25" imgW="609336" imgH="253890" progId="Equation.DSMT4">
                  <p:embed/>
                  <p:pic>
                    <p:nvPicPr>
                      <p:cNvPr id="0" name="Picture 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8981" y="3409041"/>
                        <a:ext cx="806676" cy="3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121597" y="653143"/>
            <a:ext cx="1712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From geometric series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017588" y="4994275"/>
          <a:ext cx="36671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393700" progId="Equation.DSMT4">
                  <p:embed/>
                </p:oleObj>
              </mc:Choice>
              <mc:Fallback>
                <p:oleObj name="Equation" r:id="rId3" imgW="2057400" imgH="393700" progId="Equation.DSMT4">
                  <p:embed/>
                  <p:pic>
                    <p:nvPicPr>
                      <p:cNvPr id="0" name="Picture 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994275"/>
                        <a:ext cx="3667125" cy="7016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9" name="Object 5"/>
          <p:cNvGraphicFramePr>
            <a:graphicFrameLocks noChangeAspect="1"/>
          </p:cNvGraphicFramePr>
          <p:nvPr/>
        </p:nvGraphicFramePr>
        <p:xfrm>
          <a:off x="477838" y="3533775"/>
          <a:ext cx="4749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54300" imgH="393700" progId="Equation.DSMT4">
                  <p:embed/>
                </p:oleObj>
              </mc:Choice>
              <mc:Fallback>
                <p:oleObj name="Equation" r:id="rId5" imgW="2654300" imgH="393700" progId="Equation.DSMT4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3533775"/>
                        <a:ext cx="4749800" cy="7048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81050" y="1133475"/>
            <a:ext cx="4296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C00FF"/>
                </a:solidFill>
              </a:rPr>
              <a:t>Summary of results for the example:</a:t>
            </a:r>
          </a:p>
        </p:txBody>
      </p:sp>
      <p:graphicFrame>
        <p:nvGraphicFramePr>
          <p:cNvPr id="142356" name="Object 4"/>
          <p:cNvGraphicFramePr>
            <a:graphicFrameLocks noChangeAspect="1"/>
          </p:cNvGraphicFramePr>
          <p:nvPr/>
        </p:nvGraphicFramePr>
        <p:xfrm>
          <a:off x="2044700" y="2022474"/>
          <a:ext cx="162921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865" imgH="444307" progId="Equation.DSMT4">
                  <p:embed/>
                </p:oleObj>
              </mc:Choice>
              <mc:Fallback>
                <p:oleObj name="Equation" r:id="rId7" imgW="1002865" imgH="444307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022474"/>
                        <a:ext cx="162921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042025" y="2913063"/>
            <a:ext cx="2235201" cy="2468563"/>
            <a:chOff x="6042025" y="2913063"/>
            <a:chExt cx="2235201" cy="2468563"/>
          </a:xfrm>
        </p:grpSpPr>
        <p:graphicFrame>
          <p:nvGraphicFramePr>
            <p:cNvPr id="37" name="Object 18"/>
            <p:cNvGraphicFramePr>
              <a:graphicFrameLocks noChangeAspect="1"/>
            </p:cNvGraphicFramePr>
            <p:nvPr/>
          </p:nvGraphicFramePr>
          <p:xfrm>
            <a:off x="6710363" y="2913063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5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0363" y="2913063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6042025" y="3775076"/>
              <a:ext cx="1582738" cy="160655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6448425" y="4581526"/>
              <a:ext cx="154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 flipH="1">
              <a:off x="6851650" y="4495801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H="1">
              <a:off x="7626350" y="4508501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2" name="Object 16"/>
            <p:cNvGraphicFramePr>
              <a:graphicFrameLocks noChangeAspect="1"/>
            </p:cNvGraphicFramePr>
            <p:nvPr/>
          </p:nvGraphicFramePr>
          <p:xfrm>
            <a:off x="7656513" y="4641850"/>
            <a:ext cx="9525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1468" imgH="164885" progId="Equation.DSMT4">
                    <p:embed/>
                  </p:oleObj>
                </mc:Choice>
                <mc:Fallback>
                  <p:oleObj name="Equation" r:id="rId11" imgW="101468" imgH="164885" progId="Equation.DSMT4">
                    <p:embed/>
                    <p:pic>
                      <p:nvPicPr>
                        <p:cNvPr id="0" name="Picture 5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6513" y="4641850"/>
                          <a:ext cx="95250" cy="152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7"/>
            <p:cNvGraphicFramePr>
              <a:graphicFrameLocks noChangeAspect="1"/>
            </p:cNvGraphicFramePr>
            <p:nvPr/>
          </p:nvGraphicFramePr>
          <p:xfrm>
            <a:off x="8085138" y="4476751"/>
            <a:ext cx="19208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Picture 5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5138" y="4476751"/>
                          <a:ext cx="192088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1"/>
            <p:cNvGraphicFramePr>
              <a:graphicFrameLocks noChangeAspect="1"/>
            </p:cNvGraphicFramePr>
            <p:nvPr/>
          </p:nvGraphicFramePr>
          <p:xfrm>
            <a:off x="7138988" y="3987801"/>
            <a:ext cx="147638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5" imgH="126725" progId="Equation.DSMT4">
                    <p:embed/>
                  </p:oleObj>
                </mc:Choice>
                <mc:Fallback>
                  <p:oleObj name="Equation" r:id="rId15" imgW="126725" imgH="126725" progId="Equation.DSMT4">
                    <p:embed/>
                    <p:pic>
                      <p:nvPicPr>
                        <p:cNvPr id="0" name="Picture 5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8988" y="3987801"/>
                          <a:ext cx="147638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V="1">
              <a:off x="6848475" y="4022726"/>
              <a:ext cx="234950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H="1" flipV="1">
              <a:off x="6832600" y="3273426"/>
              <a:ext cx="12700" cy="130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685251"/>
                </p:ext>
              </p:extLst>
            </p:nvPr>
          </p:nvGraphicFramePr>
          <p:xfrm>
            <a:off x="7535182" y="4492171"/>
            <a:ext cx="192088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25" imgH="126725" progId="Equation.DSMT4">
                    <p:embed/>
                  </p:oleObj>
                </mc:Choice>
                <mc:Fallback>
                  <p:oleObj name="Equation" r:id="rId17" imgW="126725" imgH="126725" progId="Equation.DSMT4">
                    <p:embed/>
                    <p:pic>
                      <p:nvPicPr>
                        <p:cNvPr id="0" name="Picture 5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5182" y="4492171"/>
                          <a:ext cx="192088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663550"/>
                </p:ext>
              </p:extLst>
            </p:nvPr>
          </p:nvGraphicFramePr>
          <p:xfrm>
            <a:off x="6773863" y="4492625"/>
            <a:ext cx="192087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725" imgH="126725" progId="Equation.DSMT4">
                    <p:embed/>
                  </p:oleObj>
                </mc:Choice>
                <mc:Fallback>
                  <p:oleObj name="Equation" r:id="rId19" imgW="126725" imgH="126725" progId="Equation.DSMT4">
                    <p:embed/>
                    <p:pic>
                      <p:nvPicPr>
                        <p:cNvPr id="0" name="Picture 5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3863" y="4492625"/>
                          <a:ext cx="192087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V="1">
              <a:off x="6932428" y="3880884"/>
              <a:ext cx="563525" cy="648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7083746" y="3917718"/>
              <a:ext cx="49213" cy="571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7511103" y="3799422"/>
              <a:ext cx="61085" cy="5557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2357" name="Object 21"/>
            <p:cNvGraphicFramePr>
              <a:graphicFrameLocks noChangeAspect="1"/>
            </p:cNvGraphicFramePr>
            <p:nvPr/>
          </p:nvGraphicFramePr>
          <p:xfrm>
            <a:off x="7564521" y="3938320"/>
            <a:ext cx="147637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26725" imgH="126725" progId="Equation.DSMT4">
                    <p:embed/>
                  </p:oleObj>
                </mc:Choice>
                <mc:Fallback>
                  <p:oleObj name="Equation" r:id="rId21" imgW="126725" imgH="126725" progId="Equation.DSMT4">
                    <p:embed/>
                    <p:pic>
                      <p:nvPicPr>
                        <p:cNvPr id="0" name="Picture 5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4521" y="3938320"/>
                          <a:ext cx="147637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1101" y="1590675"/>
            <a:ext cx="6829424" cy="147732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Note: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Often it is </a:t>
            </a:r>
            <a:r>
              <a:rPr lang="en-US" u="sng" dirty="0">
                <a:solidFill>
                  <a:srgbClr val="0000FF"/>
                </a:solidFill>
              </a:rPr>
              <a:t>easier</a:t>
            </a:r>
            <a:r>
              <a:rPr lang="en-US" dirty="0">
                <a:solidFill>
                  <a:srgbClr val="0000FF"/>
                </a:solidFill>
              </a:rPr>
              <a:t> to directly use the geometric series (GS) formula together with partial fraction expansions and some algebra, instead of the contour integral approach, to determine the coefficients of the Laurent expansion.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1575" y="3286125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illustrated next (using the same example as in Example 1).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203325" y="717550"/>
          <a:ext cx="6929438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92560" imgH="2997000" progId="Equation.DSMT4">
                  <p:embed/>
                </p:oleObj>
              </mc:Choice>
              <mc:Fallback>
                <p:oleObj name="Equation" r:id="rId3" imgW="5092560" imgH="29970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717550"/>
                        <a:ext cx="6929438" cy="407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051050" y="5762625"/>
          <a:ext cx="4343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92400" imgH="393700" progId="Equation.DSMT4">
                  <p:embed/>
                </p:oleObj>
              </mc:Choice>
              <mc:Fallback>
                <p:oleObj name="Equation" r:id="rId5" imgW="2692400" imgH="3937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762625"/>
                        <a:ext cx="4343400" cy="6350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33525" y="522922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17514" name="Object 106"/>
          <p:cNvGraphicFramePr>
            <a:graphicFrameLocks noChangeAspect="1"/>
          </p:cNvGraphicFramePr>
          <p:nvPr/>
        </p:nvGraphicFramePr>
        <p:xfrm>
          <a:off x="6368598" y="1882628"/>
          <a:ext cx="1153432" cy="50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47" imgH="253890" progId="Equation.DSMT4">
                  <p:embed/>
                </p:oleObj>
              </mc:Choice>
              <mc:Fallback>
                <p:oleObj name="Equation" r:id="rId7" imgW="583947" imgH="25389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8598" y="1882628"/>
                        <a:ext cx="1153432" cy="50149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3" name="Group 23"/>
          <p:cNvGrpSpPr/>
          <p:nvPr/>
        </p:nvGrpSpPr>
        <p:grpSpPr>
          <a:xfrm>
            <a:off x="4768849" y="4013201"/>
            <a:ext cx="2241551" cy="2349498"/>
            <a:chOff x="6463719" y="853573"/>
            <a:chExt cx="2241551" cy="2349498"/>
          </a:xfrm>
        </p:grpSpPr>
        <p:sp>
          <p:nvSpPr>
            <p:cNvPr id="1034" name="Line 60"/>
            <p:cNvSpPr>
              <a:spLocks noChangeShapeType="1"/>
            </p:cNvSpPr>
            <p:nvPr/>
          </p:nvSpPr>
          <p:spPr bwMode="auto">
            <a:xfrm>
              <a:off x="6463719" y="2350584"/>
              <a:ext cx="1966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61"/>
            <p:cNvSpPr>
              <a:spLocks noChangeShapeType="1"/>
            </p:cNvSpPr>
            <p:nvPr/>
          </p:nvSpPr>
          <p:spPr bwMode="auto">
            <a:xfrm flipH="1" flipV="1">
              <a:off x="7333669" y="1202823"/>
              <a:ext cx="3175" cy="2000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7" name="Object 62"/>
            <p:cNvGraphicFramePr>
              <a:graphicFrameLocks noChangeAspect="1"/>
            </p:cNvGraphicFramePr>
            <p:nvPr/>
          </p:nvGraphicFramePr>
          <p:xfrm>
            <a:off x="8517945" y="2242634"/>
            <a:ext cx="187325" cy="20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835" imgH="139518" progId="Equation.DSMT4">
                    <p:embed/>
                  </p:oleObj>
                </mc:Choice>
                <mc:Fallback>
                  <p:oleObj name="Equation" r:id="rId3" imgW="126835" imgH="139518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7945" y="2242634"/>
                          <a:ext cx="187325" cy="204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63"/>
            <p:cNvGraphicFramePr>
              <a:graphicFrameLocks noChangeAspect="1"/>
            </p:cNvGraphicFramePr>
            <p:nvPr/>
          </p:nvGraphicFramePr>
          <p:xfrm>
            <a:off x="7249532" y="853573"/>
            <a:ext cx="2063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579" imgH="164957" progId="Equation.DSMT4">
                    <p:embed/>
                  </p:oleObj>
                </mc:Choice>
                <mc:Fallback>
                  <p:oleObj name="Equation" r:id="rId5" imgW="139579" imgH="164957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9532" y="853573"/>
                          <a:ext cx="2063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Oval 64"/>
            <p:cNvSpPr>
              <a:spLocks noChangeArrowheads="1"/>
            </p:cNvSpPr>
            <p:nvPr/>
          </p:nvSpPr>
          <p:spPr bwMode="auto">
            <a:xfrm>
              <a:off x="6671682" y="1713997"/>
              <a:ext cx="1293813" cy="12953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Line 75"/>
            <p:cNvSpPr>
              <a:spLocks noChangeShapeType="1"/>
            </p:cNvSpPr>
            <p:nvPr/>
          </p:nvSpPr>
          <p:spPr bwMode="auto">
            <a:xfrm flipV="1">
              <a:off x="7982957" y="2244222"/>
              <a:ext cx="0" cy="219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9" name="Object 77"/>
            <p:cNvGraphicFramePr>
              <a:graphicFrameLocks noChangeAspect="1"/>
            </p:cNvGraphicFramePr>
            <p:nvPr/>
          </p:nvGraphicFramePr>
          <p:xfrm>
            <a:off x="7395582" y="2020385"/>
            <a:ext cx="4651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68140" imgH="253890" progId="Equation.DSMT4">
                    <p:embed/>
                  </p:oleObj>
                </mc:Choice>
                <mc:Fallback>
                  <p:oleObj name="Equation" r:id="rId7" imgW="368140" imgH="25389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5582" y="2020385"/>
                          <a:ext cx="465138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78"/>
            <p:cNvGraphicFramePr>
              <a:graphicFrameLocks noChangeAspect="1"/>
            </p:cNvGraphicFramePr>
            <p:nvPr/>
          </p:nvGraphicFramePr>
          <p:xfrm>
            <a:off x="7843257" y="1553660"/>
            <a:ext cx="4651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68140" imgH="253890" progId="Equation.DSMT4">
                    <p:embed/>
                  </p:oleObj>
                </mc:Choice>
                <mc:Fallback>
                  <p:oleObj name="Equation" r:id="rId9" imgW="368140" imgH="25389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3257" y="1553660"/>
                          <a:ext cx="465138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Arrow Connector 18"/>
            <p:cNvCxnSpPr/>
            <p:nvPr/>
          </p:nvCxnSpPr>
          <p:spPr bwMode="auto">
            <a:xfrm flipH="1">
              <a:off x="6833937" y="2338939"/>
              <a:ext cx="500515" cy="3850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1031" name="Object 78"/>
            <p:cNvGraphicFramePr>
              <a:graphicFrameLocks noChangeAspect="1"/>
            </p:cNvGraphicFramePr>
            <p:nvPr/>
          </p:nvGraphicFramePr>
          <p:xfrm>
            <a:off x="7116763" y="2581275"/>
            <a:ext cx="1270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1468" imgH="164885" progId="Equation.DSMT4">
                    <p:embed/>
                  </p:oleObj>
                </mc:Choice>
                <mc:Fallback>
                  <p:oleObj name="Equation" r:id="rId11" imgW="101468" imgH="164885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6763" y="2581275"/>
                          <a:ext cx="1270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8"/>
            <p:cNvGraphicFramePr>
              <a:graphicFrameLocks noChangeAspect="1"/>
            </p:cNvGraphicFramePr>
            <p:nvPr/>
          </p:nvGraphicFramePr>
          <p:xfrm>
            <a:off x="8040688" y="2457450"/>
            <a:ext cx="1270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01468" imgH="164885" progId="Equation.DSMT4">
                    <p:embed/>
                  </p:oleObj>
                </mc:Choice>
                <mc:Fallback>
                  <p:oleObj name="Equation" r:id="rId13" imgW="101468" imgH="164885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0688" y="2457450"/>
                          <a:ext cx="1270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5"/>
            <p:cNvGraphicFramePr>
              <a:graphicFrameLocks noChangeAspect="1"/>
            </p:cNvGraphicFramePr>
            <p:nvPr/>
          </p:nvGraphicFramePr>
          <p:xfrm>
            <a:off x="7876969" y="2246394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2268" imgH="152268" progId="Equation.DSMT4">
                    <p:embed/>
                  </p:oleObj>
                </mc:Choice>
                <mc:Fallback>
                  <p:oleObj name="Equation" r:id="rId14" imgW="152268" imgH="152268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6969" y="2246394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566057" y="1132114"/>
            <a:ext cx="561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 &gt; 1</a:t>
            </a:r>
            <a:r>
              <a:rPr lang="en-US" dirty="0">
                <a:solidFill>
                  <a:srgbClr val="0000FF"/>
                </a:solidFill>
              </a:rPr>
              <a:t> we can use another series representation: </a:t>
            </a:r>
          </a:p>
        </p:txBody>
      </p:sp>
      <p:graphicFrame>
        <p:nvGraphicFramePr>
          <p:cNvPr id="3819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360879"/>
              </p:ext>
            </p:extLst>
          </p:nvPr>
        </p:nvGraphicFramePr>
        <p:xfrm>
          <a:off x="1290638" y="2020888"/>
          <a:ext cx="4481512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28720" imgH="914400" progId="Equation.DSMT4">
                  <p:embed/>
                </p:oleObj>
              </mc:Choice>
              <mc:Fallback>
                <p:oleObj name="Equation" r:id="rId16" imgW="2628720" imgH="9144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020888"/>
                        <a:ext cx="4481512" cy="155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8" name="Object 12"/>
          <p:cNvGraphicFramePr>
            <a:graphicFrameLocks noChangeAspect="1"/>
          </p:cNvGraphicFramePr>
          <p:nvPr/>
        </p:nvGraphicFramePr>
        <p:xfrm>
          <a:off x="1414009" y="4857750"/>
          <a:ext cx="19240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57300" imgH="431800" progId="Equation.DSMT4">
                  <p:embed/>
                </p:oleObj>
              </mc:Choice>
              <mc:Fallback>
                <p:oleObj name="Equation" r:id="rId18" imgW="1257300" imgH="431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009" y="4857750"/>
                        <a:ext cx="19240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03514" y="4332515"/>
            <a:ext cx="26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series converges </a:t>
            </a:r>
            <a:r>
              <a:rPr lang="en-US" dirty="0" err="1">
                <a:solidFill>
                  <a:srgbClr val="0000FF"/>
                </a:solidFill>
              </a:rPr>
              <a:t>iff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98775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Geometric Series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16FF7-30E7-783B-DDCE-F0ED6102B93A}"/>
              </a:ext>
            </a:extLst>
          </p:cNvPr>
          <p:cNvSpPr txBox="1"/>
          <p:nvPr/>
        </p:nvSpPr>
        <p:spPr>
          <a:xfrm>
            <a:off x="6081343" y="3224188"/>
            <a:ext cx="24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is the geometric series with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1/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sz="1400" dirty="0">
                <a:sym typeface="Symbol" panose="05050102010706020507" pitchFamily="18" charset="2"/>
              </a:rPr>
              <a:t>.</a:t>
            </a:r>
            <a:r>
              <a:rPr lang="en-US" sz="1400" dirty="0"/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FC0A6F-3674-169A-D3DB-D0E1DEB5754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26562" y="2784332"/>
            <a:ext cx="1176032" cy="5845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947863" y="1841500"/>
          <a:ext cx="45085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14700" imgH="939800" progId="Equation.DSMT4">
                  <p:embed/>
                </p:oleObj>
              </mc:Choice>
              <mc:Fallback>
                <p:oleObj name="Equation" r:id="rId3" imgW="3314700" imgH="9398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1841500"/>
                        <a:ext cx="4508500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4339"/>
              </p:ext>
            </p:extLst>
          </p:nvPr>
        </p:nvGraphicFramePr>
        <p:xfrm>
          <a:off x="2093913" y="4201366"/>
          <a:ext cx="373856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57400" imgH="406400" progId="Equation.DSMT4">
                  <p:embed/>
                </p:oleObj>
              </mc:Choice>
              <mc:Fallback>
                <p:oleObj name="Equation" r:id="rId5" imgW="2057400" imgH="4064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4201366"/>
                        <a:ext cx="3738562" cy="7397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62075" y="353779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2075" y="1247775"/>
            <a:ext cx="3550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Alternative expansion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(|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 &gt; 1</a:t>
            </a:r>
            <a:r>
              <a:rPr lang="en-US" sz="2000" dirty="0">
                <a:solidFill>
                  <a:srgbClr val="0000FF"/>
                </a:solidFill>
              </a:rPr>
              <a:t>):</a:t>
            </a:r>
          </a:p>
        </p:txBody>
      </p:sp>
      <p:graphicFrame>
        <p:nvGraphicFramePr>
          <p:cNvPr id="72810" name="Object 106"/>
          <p:cNvGraphicFramePr>
            <a:graphicFrameLocks noChangeAspect="1"/>
          </p:cNvGraphicFramePr>
          <p:nvPr/>
        </p:nvGraphicFramePr>
        <p:xfrm>
          <a:off x="7162346" y="1099457"/>
          <a:ext cx="843643" cy="54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529" imgH="253890" progId="Equation.DSMT4">
                  <p:embed/>
                </p:oleObj>
              </mc:Choice>
              <mc:Fallback>
                <p:oleObj name="Equation" r:id="rId7" imgW="393529" imgH="25389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346" y="1099457"/>
                        <a:ext cx="843643" cy="54428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7093" y="5638800"/>
            <a:ext cx="804579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These are the same results that we got in the previous example by using the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integral formula for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in the Laurent series recipe.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572614"/>
              </p:ext>
            </p:extLst>
          </p:nvPr>
        </p:nvGraphicFramePr>
        <p:xfrm>
          <a:off x="479904" y="729404"/>
          <a:ext cx="53086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11400" imgH="2006280" progId="Equation.DSMT4">
                  <p:embed/>
                </p:oleObj>
              </mc:Choice>
              <mc:Fallback>
                <p:oleObj name="Equation" r:id="rId3" imgW="3911400" imgH="200628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4" y="729404"/>
                        <a:ext cx="5308600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0110" y="3834781"/>
            <a:ext cx="2570925" cy="2724387"/>
            <a:chOff x="5944426" y="1293813"/>
            <a:chExt cx="2570925" cy="2724387"/>
          </a:xfrm>
        </p:grpSpPr>
        <p:graphicFrame>
          <p:nvGraphicFramePr>
            <p:cNvPr id="18435" name="Object 18"/>
            <p:cNvGraphicFramePr>
              <a:graphicFrameLocks noChangeAspect="1"/>
            </p:cNvGraphicFramePr>
            <p:nvPr/>
          </p:nvGraphicFramePr>
          <p:xfrm>
            <a:off x="6586538" y="1293813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579" imgH="164957" progId="Equation.DSMT4">
                    <p:embed/>
                  </p:oleObj>
                </mc:Choice>
                <mc:Fallback>
                  <p:oleObj name="Equation" r:id="rId5" imgW="139579" imgH="164957" progId="Equation.DSMT4">
                    <p:embed/>
                    <p:pic>
                      <p:nvPicPr>
                        <p:cNvPr id="0" name="Picture 6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6538" y="1293813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8" name="Oval 8"/>
            <p:cNvSpPr>
              <a:spLocks noChangeArrowheads="1"/>
            </p:cNvSpPr>
            <p:nvPr/>
          </p:nvSpPr>
          <p:spPr bwMode="auto">
            <a:xfrm>
              <a:off x="6280150" y="2098676"/>
              <a:ext cx="1582738" cy="16065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7"/>
            <p:cNvSpPr>
              <a:spLocks noChangeArrowheads="1"/>
            </p:cNvSpPr>
            <p:nvPr/>
          </p:nvSpPr>
          <p:spPr bwMode="auto">
            <a:xfrm>
              <a:off x="6683375" y="2500313"/>
              <a:ext cx="793750" cy="80486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5"/>
            <p:cNvSpPr>
              <a:spLocks noChangeShapeType="1"/>
            </p:cNvSpPr>
            <p:nvPr/>
          </p:nvSpPr>
          <p:spPr bwMode="auto">
            <a:xfrm>
              <a:off x="5944426" y="2905126"/>
              <a:ext cx="22915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9"/>
            <p:cNvSpPr>
              <a:spLocks noChangeShapeType="1"/>
            </p:cNvSpPr>
            <p:nvPr/>
          </p:nvSpPr>
          <p:spPr bwMode="auto">
            <a:xfrm flipH="1">
              <a:off x="7089775" y="2819401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0"/>
            <p:cNvSpPr>
              <a:spLocks noChangeShapeType="1"/>
            </p:cNvSpPr>
            <p:nvPr/>
          </p:nvSpPr>
          <p:spPr bwMode="auto">
            <a:xfrm flipH="1">
              <a:off x="7477125" y="2828926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1"/>
            <p:cNvSpPr>
              <a:spLocks noChangeShapeType="1"/>
            </p:cNvSpPr>
            <p:nvPr/>
          </p:nvSpPr>
          <p:spPr bwMode="auto">
            <a:xfrm flipH="1">
              <a:off x="7864475" y="2832101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3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0308201"/>
                </p:ext>
              </p:extLst>
            </p:nvPr>
          </p:nvGraphicFramePr>
          <p:xfrm>
            <a:off x="7085013" y="2892426"/>
            <a:ext cx="85725" cy="160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88707" imgH="164742" progId="Equation.DSMT4">
                    <p:embed/>
                  </p:oleObj>
                </mc:Choice>
                <mc:Fallback>
                  <p:oleObj name="Equation" r:id="rId7" imgW="88707" imgH="164742" progId="Equation.DSMT4">
                    <p:embed/>
                    <p:pic>
                      <p:nvPicPr>
                        <p:cNvPr id="0" name="Picture 6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5013" y="2892426"/>
                          <a:ext cx="85725" cy="160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7" name="Object 15"/>
            <p:cNvGraphicFramePr>
              <a:graphicFrameLocks noChangeAspect="1"/>
            </p:cNvGraphicFramePr>
            <p:nvPr/>
          </p:nvGraphicFramePr>
          <p:xfrm>
            <a:off x="7502072" y="2929620"/>
            <a:ext cx="127000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780" imgH="164814" progId="Equation.DSMT4">
                    <p:embed/>
                  </p:oleObj>
                </mc:Choice>
                <mc:Fallback>
                  <p:oleObj name="Equation" r:id="rId9" imgW="126780" imgH="164814" progId="Equation.DSMT4">
                    <p:embed/>
                    <p:pic>
                      <p:nvPicPr>
                        <p:cNvPr id="0" name="Picture 6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2072" y="2929620"/>
                          <a:ext cx="127000" cy="166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8" name="Object 16"/>
            <p:cNvGraphicFramePr>
              <a:graphicFrameLocks noChangeAspect="1"/>
            </p:cNvGraphicFramePr>
            <p:nvPr/>
          </p:nvGraphicFramePr>
          <p:xfrm>
            <a:off x="7906658" y="2921228"/>
            <a:ext cx="10795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4102" imgH="177492" progId="Equation.DSMT4">
                    <p:embed/>
                  </p:oleObj>
                </mc:Choice>
                <mc:Fallback>
                  <p:oleObj name="Equation" r:id="rId11" imgW="114102" imgH="177492" progId="Equation.DSMT4">
                    <p:embed/>
                    <p:pic>
                      <p:nvPicPr>
                        <p:cNvPr id="0" name="Picture 6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6658" y="2921228"/>
                          <a:ext cx="10795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9" name="Object 17"/>
            <p:cNvGraphicFramePr>
              <a:graphicFrameLocks noChangeAspect="1"/>
            </p:cNvGraphicFramePr>
            <p:nvPr/>
          </p:nvGraphicFramePr>
          <p:xfrm>
            <a:off x="8323263" y="2800351"/>
            <a:ext cx="19208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Picture 6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3263" y="2800351"/>
                          <a:ext cx="192088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6" name="Oval 20"/>
            <p:cNvSpPr>
              <a:spLocks noChangeArrowheads="1"/>
            </p:cNvSpPr>
            <p:nvPr/>
          </p:nvSpPr>
          <p:spPr bwMode="auto">
            <a:xfrm>
              <a:off x="7252514" y="2596412"/>
              <a:ext cx="49213" cy="571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40" name="Object 22"/>
            <p:cNvGraphicFramePr>
              <a:graphicFrameLocks noChangeAspect="1"/>
            </p:cNvGraphicFramePr>
            <p:nvPr/>
          </p:nvGraphicFramePr>
          <p:xfrm>
            <a:off x="6751638" y="3352801"/>
            <a:ext cx="6953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774364" imgH="253890" progId="Equation.DSMT4">
                    <p:embed/>
                  </p:oleObj>
                </mc:Choice>
                <mc:Fallback>
                  <p:oleObj name="Equation" r:id="rId15" imgW="774364" imgH="253890" progId="Equation.DSMT4">
                    <p:embed/>
                    <p:pic>
                      <p:nvPicPr>
                        <p:cNvPr id="0" name="Picture 7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1638" y="3352801"/>
                          <a:ext cx="6953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1" name="Object 21"/>
            <p:cNvGraphicFramePr>
              <a:graphicFrameLocks noChangeAspect="1"/>
            </p:cNvGraphicFramePr>
            <p:nvPr/>
          </p:nvGraphicFramePr>
          <p:xfrm>
            <a:off x="7079404" y="2534685"/>
            <a:ext cx="147638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25" imgH="126725" progId="Equation.DSMT4">
                    <p:embed/>
                  </p:oleObj>
                </mc:Choice>
                <mc:Fallback>
                  <p:oleObj name="Equation" r:id="rId17" imgW="126725" imgH="126725" progId="Equation.DSMT4">
                    <p:embed/>
                    <p:pic>
                      <p:nvPicPr>
                        <p:cNvPr id="0" name="Picture 7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9404" y="2534685"/>
                          <a:ext cx="147638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7" name="Line 19"/>
            <p:cNvSpPr>
              <a:spLocks noChangeShapeType="1"/>
            </p:cNvSpPr>
            <p:nvPr/>
          </p:nvSpPr>
          <p:spPr bwMode="auto">
            <a:xfrm flipV="1">
              <a:off x="7086599" y="2658140"/>
              <a:ext cx="164805" cy="240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6"/>
            <p:cNvSpPr>
              <a:spLocks noChangeShapeType="1"/>
            </p:cNvSpPr>
            <p:nvPr/>
          </p:nvSpPr>
          <p:spPr bwMode="auto">
            <a:xfrm flipH="1" flipV="1">
              <a:off x="6670674" y="1597025"/>
              <a:ext cx="23507" cy="2421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42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6825770"/>
                </p:ext>
              </p:extLst>
            </p:nvPr>
          </p:nvGraphicFramePr>
          <p:xfrm>
            <a:off x="7518798" y="3673299"/>
            <a:ext cx="5238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583947" imgH="253890" progId="Equation.DSMT4">
                    <p:embed/>
                  </p:oleObj>
                </mc:Choice>
                <mc:Fallback>
                  <p:oleObj name="Equation" r:id="rId19" imgW="583947" imgH="253890" progId="Equation.DSMT4">
                    <p:embed/>
                    <p:pic>
                      <p:nvPicPr>
                        <p:cNvPr id="0" name="Picture 7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8798" y="3673299"/>
                          <a:ext cx="5238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Object 26"/>
            <p:cNvGraphicFramePr>
              <a:graphicFrameLocks noChangeAspect="1"/>
            </p:cNvGraphicFramePr>
            <p:nvPr/>
          </p:nvGraphicFramePr>
          <p:xfrm>
            <a:off x="6865938" y="3028951"/>
            <a:ext cx="490538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545626" imgH="253780" progId="Equation.DSMT4">
                    <p:embed/>
                  </p:oleObj>
                </mc:Choice>
                <mc:Fallback>
                  <p:oleObj name="Equation" r:id="rId21" imgW="545626" imgH="253780" progId="Equation.DSMT4">
                    <p:embed/>
                    <p:pic>
                      <p:nvPicPr>
                        <p:cNvPr id="0" name="Picture 7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5938" y="3028951"/>
                          <a:ext cx="490538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60" name="Object 17"/>
            <p:cNvGraphicFramePr>
              <a:graphicFrameLocks noChangeAspect="1"/>
            </p:cNvGraphicFramePr>
            <p:nvPr/>
          </p:nvGraphicFramePr>
          <p:xfrm>
            <a:off x="7773307" y="2815771"/>
            <a:ext cx="192088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6725" imgH="126725" progId="Equation.DSMT4">
                    <p:embed/>
                  </p:oleObj>
                </mc:Choice>
                <mc:Fallback>
                  <p:oleObj name="Equation" r:id="rId23" imgW="126725" imgH="126725" progId="Equation.DSMT4">
                    <p:embed/>
                    <p:pic>
                      <p:nvPicPr>
                        <p:cNvPr id="0" name="Picture 7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3307" y="2815771"/>
                          <a:ext cx="192088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61" name="Object 17"/>
            <p:cNvGraphicFramePr>
              <a:graphicFrameLocks noChangeAspect="1"/>
            </p:cNvGraphicFramePr>
            <p:nvPr/>
          </p:nvGraphicFramePr>
          <p:xfrm>
            <a:off x="7382103" y="2810782"/>
            <a:ext cx="192087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26725" imgH="126725" progId="Equation.DSMT4">
                    <p:embed/>
                  </p:oleObj>
                </mc:Choice>
                <mc:Fallback>
                  <p:oleObj name="Equation" r:id="rId25" imgW="126725" imgH="126725" progId="Equation.DSMT4">
                    <p:embed/>
                    <p:pic>
                      <p:nvPicPr>
                        <p:cNvPr id="0" name="Picture 7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2103" y="2810782"/>
                          <a:ext cx="192087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EF860C-9730-B10A-C623-61DDCD1189EE}"/>
              </a:ext>
            </a:extLst>
          </p:cNvPr>
          <p:cNvGrpSpPr/>
          <p:nvPr/>
        </p:nvGrpSpPr>
        <p:grpSpPr>
          <a:xfrm>
            <a:off x="3399505" y="3841089"/>
            <a:ext cx="2616953" cy="2681209"/>
            <a:chOff x="5898398" y="1293813"/>
            <a:chExt cx="2616953" cy="2681209"/>
          </a:xfrm>
        </p:grpSpPr>
        <p:graphicFrame>
          <p:nvGraphicFramePr>
            <p:cNvPr id="4" name="Object 18">
              <a:extLst>
                <a:ext uri="{FF2B5EF4-FFF2-40B4-BE49-F238E27FC236}">
                  <a16:creationId xmlns:a16="http://schemas.microsoft.com/office/drawing/2014/main" id="{083D5E80-6260-52F4-4477-9D649788C8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86538" y="1293813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39579" imgH="164957" progId="Equation.DSMT4">
                    <p:embed/>
                  </p:oleObj>
                </mc:Choice>
                <mc:Fallback>
                  <p:oleObj name="Equation" r:id="rId26" imgW="139579" imgH="164957" progId="Equation.DSMT4">
                    <p:embed/>
                    <p:pic>
                      <p:nvPicPr>
                        <p:cNvPr id="1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6538" y="1293813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BF27027D-4B3D-035E-8AA9-CD3D72BC1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150" y="2098676"/>
              <a:ext cx="1582738" cy="160655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548516D6-FA21-E077-19A8-7AEDECF9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2500313"/>
              <a:ext cx="793750" cy="8048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4B346DCD-4D3E-CE94-0E6D-3BA7902FD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8398" y="2905126"/>
              <a:ext cx="2337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CE5354D5-7D05-555F-18E8-C3F151C12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9775" y="2819401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E1A39142-422D-8FFA-3058-DA7945F945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7125" y="2828926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70A86D3E-90D6-C3B5-985F-CE84685A4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4475" y="2832101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" name="Object 14">
              <a:extLst>
                <a:ext uri="{FF2B5EF4-FFF2-40B4-BE49-F238E27FC236}">
                  <a16:creationId xmlns:a16="http://schemas.microsoft.com/office/drawing/2014/main" id="{B6A5BBCA-B4EE-B7BC-700B-5D4593356F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85013" y="2892426"/>
            <a:ext cx="85725" cy="160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88707" imgH="164742" progId="Equation.DSMT4">
                    <p:embed/>
                  </p:oleObj>
                </mc:Choice>
                <mc:Fallback>
                  <p:oleObj name="Equation" r:id="rId27" imgW="88707" imgH="164742" progId="Equation.DSMT4">
                    <p:embed/>
                    <p:pic>
                      <p:nvPicPr>
                        <p:cNvPr id="23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5013" y="2892426"/>
                          <a:ext cx="85725" cy="160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5">
              <a:extLst>
                <a:ext uri="{FF2B5EF4-FFF2-40B4-BE49-F238E27FC236}">
                  <a16:creationId xmlns:a16="http://schemas.microsoft.com/office/drawing/2014/main" id="{53613AD8-9337-07A8-8172-7D01DF13FB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02072" y="2929620"/>
            <a:ext cx="127000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26780" imgH="164814" progId="Equation.DSMT4">
                    <p:embed/>
                  </p:oleObj>
                </mc:Choice>
                <mc:Fallback>
                  <p:oleObj name="Equation" r:id="rId28" imgW="126780" imgH="164814" progId="Equation.DSMT4">
                    <p:embed/>
                    <p:pic>
                      <p:nvPicPr>
                        <p:cNvPr id="2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2072" y="2929620"/>
                          <a:ext cx="127000" cy="166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6">
              <a:extLst>
                <a:ext uri="{FF2B5EF4-FFF2-40B4-BE49-F238E27FC236}">
                  <a16:creationId xmlns:a16="http://schemas.microsoft.com/office/drawing/2014/main" id="{A9EA01E9-769F-E232-86EA-DBF00DD695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06658" y="2921228"/>
            <a:ext cx="10795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14102" imgH="177492" progId="Equation.DSMT4">
                    <p:embed/>
                  </p:oleObj>
                </mc:Choice>
                <mc:Fallback>
                  <p:oleObj name="Equation" r:id="rId29" imgW="114102" imgH="177492" progId="Equation.DSMT4">
                    <p:embed/>
                    <p:pic>
                      <p:nvPicPr>
                        <p:cNvPr id="25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6658" y="2921228"/>
                          <a:ext cx="10795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7">
              <a:extLst>
                <a:ext uri="{FF2B5EF4-FFF2-40B4-BE49-F238E27FC236}">
                  <a16:creationId xmlns:a16="http://schemas.microsoft.com/office/drawing/2014/main" id="{F486324E-73C1-5545-C93C-919AAD5E24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23263" y="2800351"/>
            <a:ext cx="19208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26835" imgH="139518" progId="Equation.DSMT4">
                    <p:embed/>
                  </p:oleObj>
                </mc:Choice>
                <mc:Fallback>
                  <p:oleObj name="Equation" r:id="rId30" imgW="126835" imgH="139518" progId="Equation.DSMT4">
                    <p:embed/>
                    <p:pic>
                      <p:nvPicPr>
                        <p:cNvPr id="2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3263" y="2800351"/>
                          <a:ext cx="192088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00CA0E6D-2A20-F1F1-6329-F729800A2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9700" y="2262764"/>
              <a:ext cx="68306" cy="6304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" name="Object 22">
              <a:extLst>
                <a:ext uri="{FF2B5EF4-FFF2-40B4-BE49-F238E27FC236}">
                  <a16:creationId xmlns:a16="http://schemas.microsoft.com/office/drawing/2014/main" id="{1078E59B-59AF-13E2-151B-988E755162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51638" y="3352801"/>
            <a:ext cx="6953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774364" imgH="253890" progId="Equation.DSMT4">
                    <p:embed/>
                  </p:oleObj>
                </mc:Choice>
                <mc:Fallback>
                  <p:oleObj name="Equation" r:id="rId31" imgW="774364" imgH="253890" progId="Equation.DSMT4">
                    <p:embed/>
                    <p:pic>
                      <p:nvPicPr>
                        <p:cNvPr id="28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1638" y="3352801"/>
                          <a:ext cx="6953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1">
              <a:extLst>
                <a:ext uri="{FF2B5EF4-FFF2-40B4-BE49-F238E27FC236}">
                  <a16:creationId xmlns:a16="http://schemas.microsoft.com/office/drawing/2014/main" id="{852144E7-08A1-BC17-70A1-1CC192366E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77113" y="2311401"/>
            <a:ext cx="147638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126725" imgH="126725" progId="Equation.DSMT4">
                    <p:embed/>
                  </p:oleObj>
                </mc:Choice>
                <mc:Fallback>
                  <p:oleObj name="Equation" r:id="rId32" imgW="126725" imgH="126725" progId="Equation.DSMT4">
                    <p:embed/>
                    <p:pic>
                      <p:nvPicPr>
                        <p:cNvPr id="29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7113" y="2311401"/>
                          <a:ext cx="147638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46545C5B-529D-28C0-740C-4379023CAE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6600" y="2346326"/>
              <a:ext cx="234950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">
              <a:extLst>
                <a:ext uri="{FF2B5EF4-FFF2-40B4-BE49-F238E27FC236}">
                  <a16:creationId xmlns:a16="http://schemas.microsoft.com/office/drawing/2014/main" id="{CEABD261-86BD-61C3-3426-5C95C4D43B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70674" y="1597025"/>
              <a:ext cx="23087" cy="2377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" name="Object 25">
              <a:extLst>
                <a:ext uri="{FF2B5EF4-FFF2-40B4-BE49-F238E27FC236}">
                  <a16:creationId xmlns:a16="http://schemas.microsoft.com/office/drawing/2014/main" id="{A228B9B2-19BD-6FC5-4A84-438ECC1518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5905277"/>
                </p:ext>
              </p:extLst>
            </p:nvPr>
          </p:nvGraphicFramePr>
          <p:xfrm>
            <a:off x="7501175" y="3652838"/>
            <a:ext cx="5238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583947" imgH="253890" progId="Equation.DSMT4">
                    <p:embed/>
                  </p:oleObj>
                </mc:Choice>
                <mc:Fallback>
                  <p:oleObj name="Equation" r:id="rId33" imgW="583947" imgH="253890" progId="Equation.DSMT4">
                    <p:embed/>
                    <p:pic>
                      <p:nvPicPr>
                        <p:cNvPr id="32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1175" y="3652838"/>
                          <a:ext cx="5238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6">
              <a:extLst>
                <a:ext uri="{FF2B5EF4-FFF2-40B4-BE49-F238E27FC236}">
                  <a16:creationId xmlns:a16="http://schemas.microsoft.com/office/drawing/2014/main" id="{C06957D6-3065-CA2A-C686-E3831F7A94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65938" y="3028951"/>
            <a:ext cx="490538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545626" imgH="253780" progId="Equation.DSMT4">
                    <p:embed/>
                  </p:oleObj>
                </mc:Choice>
                <mc:Fallback>
                  <p:oleObj name="Equation" r:id="rId34" imgW="545626" imgH="253780" progId="Equation.DSMT4">
                    <p:embed/>
                    <p:pic>
                      <p:nvPicPr>
                        <p:cNvPr id="33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5938" y="3028951"/>
                          <a:ext cx="490538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7">
              <a:extLst>
                <a:ext uri="{FF2B5EF4-FFF2-40B4-BE49-F238E27FC236}">
                  <a16:creationId xmlns:a16="http://schemas.microsoft.com/office/drawing/2014/main" id="{C2ED45B3-DCA5-E9E0-5E43-968EB59C86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73307" y="2815771"/>
            <a:ext cx="192088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26725" imgH="126725" progId="Equation.DSMT4">
                    <p:embed/>
                  </p:oleObj>
                </mc:Choice>
                <mc:Fallback>
                  <p:oleObj name="Equation" r:id="rId35" imgW="126725" imgH="126725" progId="Equation.DSMT4">
                    <p:embed/>
                    <p:pic>
                      <p:nvPicPr>
                        <p:cNvPr id="34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3307" y="2815771"/>
                          <a:ext cx="192088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7">
              <a:extLst>
                <a:ext uri="{FF2B5EF4-FFF2-40B4-BE49-F238E27FC236}">
                  <a16:creationId xmlns:a16="http://schemas.microsoft.com/office/drawing/2014/main" id="{0C91251E-E219-C1C9-B644-2129A7AD90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82103" y="2810782"/>
            <a:ext cx="192087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26725" imgH="126725" progId="Equation.DSMT4">
                    <p:embed/>
                  </p:oleObj>
                </mc:Choice>
                <mc:Fallback>
                  <p:oleObj name="Equation" r:id="rId36" imgW="126725" imgH="126725" progId="Equation.DSMT4">
                    <p:embed/>
                    <p:pic>
                      <p:nvPicPr>
                        <p:cNvPr id="35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2103" y="2810782"/>
                          <a:ext cx="192087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82C137-CE4D-1152-B2CB-15B8D454F734}"/>
              </a:ext>
            </a:extLst>
          </p:cNvPr>
          <p:cNvGrpSpPr/>
          <p:nvPr/>
        </p:nvGrpSpPr>
        <p:grpSpPr>
          <a:xfrm>
            <a:off x="6703061" y="3873491"/>
            <a:ext cx="2374901" cy="2551113"/>
            <a:chOff x="6140450" y="1293813"/>
            <a:chExt cx="2374901" cy="2551113"/>
          </a:xfrm>
        </p:grpSpPr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327BF5E2-A452-E9E9-4B24-76CB4CC4D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450" y="1965326"/>
              <a:ext cx="1854200" cy="18796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" name="Object 18">
              <a:extLst>
                <a:ext uri="{FF2B5EF4-FFF2-40B4-BE49-F238E27FC236}">
                  <a16:creationId xmlns:a16="http://schemas.microsoft.com/office/drawing/2014/main" id="{6E83398B-4B0C-1B09-99B1-A8D99689BA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86538" y="1293813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39579" imgH="164957" progId="Equation.DSMT4">
                    <p:embed/>
                  </p:oleObj>
                </mc:Choice>
                <mc:Fallback>
                  <p:oleObj name="Equation" r:id="rId37" imgW="139579" imgH="164957" progId="Equation.DSMT4">
                    <p:embed/>
                    <p:pic>
                      <p:nvPicPr>
                        <p:cNvPr id="15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6538" y="1293813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390B2702-C4A9-A850-8C10-BF64F7256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150" y="2098676"/>
              <a:ext cx="1582738" cy="1606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59161492-61EE-64A3-ADEE-5D0EEF9D7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2500313"/>
              <a:ext cx="793750" cy="8048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">
              <a:extLst>
                <a:ext uri="{FF2B5EF4-FFF2-40B4-BE49-F238E27FC236}">
                  <a16:creationId xmlns:a16="http://schemas.microsoft.com/office/drawing/2014/main" id="{DD6ACE4A-FA88-C424-FA40-C767420B5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6550" y="2905126"/>
              <a:ext cx="154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9">
              <a:extLst>
                <a:ext uri="{FF2B5EF4-FFF2-40B4-BE49-F238E27FC236}">
                  <a16:creationId xmlns:a16="http://schemas.microsoft.com/office/drawing/2014/main" id="{E0E069EE-99D4-CA2D-D242-1CCB2BDBD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9775" y="2819401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">
              <a:extLst>
                <a:ext uri="{FF2B5EF4-FFF2-40B4-BE49-F238E27FC236}">
                  <a16:creationId xmlns:a16="http://schemas.microsoft.com/office/drawing/2014/main" id="{A3B8D800-4F09-D5B6-BF15-C2C8C1B22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7125" y="2828926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1">
              <a:extLst>
                <a:ext uri="{FF2B5EF4-FFF2-40B4-BE49-F238E27FC236}">
                  <a16:creationId xmlns:a16="http://schemas.microsoft.com/office/drawing/2014/main" id="{86968759-EBA4-48C4-1D7B-3180CD751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4475" y="2832101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9" name="Object 14">
              <a:extLst>
                <a:ext uri="{FF2B5EF4-FFF2-40B4-BE49-F238E27FC236}">
                  <a16:creationId xmlns:a16="http://schemas.microsoft.com/office/drawing/2014/main" id="{3E694BFD-F705-1650-5EC0-0095065E2E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85013" y="2892426"/>
            <a:ext cx="85725" cy="160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88707" imgH="164742" progId="Equation.DSMT4">
                    <p:embed/>
                  </p:oleObj>
                </mc:Choice>
                <mc:Fallback>
                  <p:oleObj name="Equation" r:id="rId38" imgW="88707" imgH="164742" progId="Equation.DSMT4">
                    <p:embed/>
                    <p:pic>
                      <p:nvPicPr>
                        <p:cNvPr id="22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5013" y="2892426"/>
                          <a:ext cx="85725" cy="160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5">
              <a:extLst>
                <a:ext uri="{FF2B5EF4-FFF2-40B4-BE49-F238E27FC236}">
                  <a16:creationId xmlns:a16="http://schemas.microsoft.com/office/drawing/2014/main" id="{FDB0F64A-DD45-CB17-8B72-A1CE62A4CE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02072" y="2929620"/>
            <a:ext cx="127000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9" imgW="126780" imgH="164814" progId="Equation.DSMT4">
                    <p:embed/>
                  </p:oleObj>
                </mc:Choice>
                <mc:Fallback>
                  <p:oleObj name="Equation" r:id="rId39" imgW="126780" imgH="164814" progId="Equation.DSMT4">
                    <p:embed/>
                    <p:pic>
                      <p:nvPicPr>
                        <p:cNvPr id="23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2072" y="2929620"/>
                          <a:ext cx="127000" cy="166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6">
              <a:extLst>
                <a:ext uri="{FF2B5EF4-FFF2-40B4-BE49-F238E27FC236}">
                  <a16:creationId xmlns:a16="http://schemas.microsoft.com/office/drawing/2014/main" id="{591C9E75-F259-D390-5753-A6145BAF26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06658" y="2921228"/>
            <a:ext cx="10795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0" imgW="114102" imgH="177492" progId="Equation.DSMT4">
                    <p:embed/>
                  </p:oleObj>
                </mc:Choice>
                <mc:Fallback>
                  <p:oleObj name="Equation" r:id="rId40" imgW="114102" imgH="177492" progId="Equation.DSMT4">
                    <p:embed/>
                    <p:pic>
                      <p:nvPicPr>
                        <p:cNvPr id="24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6658" y="2921228"/>
                          <a:ext cx="10795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7">
              <a:extLst>
                <a:ext uri="{FF2B5EF4-FFF2-40B4-BE49-F238E27FC236}">
                  <a16:creationId xmlns:a16="http://schemas.microsoft.com/office/drawing/2014/main" id="{A182F718-349A-0219-8FFD-DE0F58EC10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23263" y="2800351"/>
            <a:ext cx="19208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126835" imgH="139518" progId="Equation.DSMT4">
                    <p:embed/>
                  </p:oleObj>
                </mc:Choice>
                <mc:Fallback>
                  <p:oleObj name="Equation" r:id="rId41" imgW="126835" imgH="139518" progId="Equation.DSMT4">
                    <p:embed/>
                    <p:pic>
                      <p:nvPicPr>
                        <p:cNvPr id="25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3263" y="2800351"/>
                          <a:ext cx="192088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Oval 20">
              <a:extLst>
                <a:ext uri="{FF2B5EF4-FFF2-40B4-BE49-F238E27FC236}">
                  <a16:creationId xmlns:a16="http://schemas.microsoft.com/office/drawing/2014/main" id="{3D11CEDE-F7FE-28A2-589D-9705FEDE8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588" y="2040914"/>
              <a:ext cx="57964" cy="597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" name="Object 22">
              <a:extLst>
                <a:ext uri="{FF2B5EF4-FFF2-40B4-BE49-F238E27FC236}">
                  <a16:creationId xmlns:a16="http://schemas.microsoft.com/office/drawing/2014/main" id="{EE05E159-4656-8CA9-F7FB-17E144C477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51638" y="3352801"/>
            <a:ext cx="6953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2" imgW="774364" imgH="253890" progId="Equation.DSMT4">
                    <p:embed/>
                  </p:oleObj>
                </mc:Choice>
                <mc:Fallback>
                  <p:oleObj name="Equation" r:id="rId42" imgW="774364" imgH="253890" progId="Equation.DSMT4">
                    <p:embed/>
                    <p:pic>
                      <p:nvPicPr>
                        <p:cNvPr id="27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1638" y="3352801"/>
                          <a:ext cx="6953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1">
              <a:extLst>
                <a:ext uri="{FF2B5EF4-FFF2-40B4-BE49-F238E27FC236}">
                  <a16:creationId xmlns:a16="http://schemas.microsoft.com/office/drawing/2014/main" id="{7D48971A-2D43-1345-BDCB-F44AF33467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70522" y="2088118"/>
            <a:ext cx="147638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3" imgW="126725" imgH="126725" progId="Equation.DSMT4">
                    <p:embed/>
                  </p:oleObj>
                </mc:Choice>
                <mc:Fallback>
                  <p:oleObj name="Equation" r:id="rId43" imgW="126725" imgH="126725" progId="Equation.DSMT4">
                    <p:embed/>
                    <p:pic>
                      <p:nvPicPr>
                        <p:cNvPr id="28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0522" y="2088118"/>
                          <a:ext cx="147638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Line 19">
              <a:extLst>
                <a:ext uri="{FF2B5EF4-FFF2-40B4-BE49-F238E27FC236}">
                  <a16:creationId xmlns:a16="http://schemas.microsoft.com/office/drawing/2014/main" id="{4DDDAD32-2A33-71C1-5F5F-D84FA9EC0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6599" y="2122081"/>
              <a:ext cx="550235" cy="776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">
              <a:extLst>
                <a:ext uri="{FF2B5EF4-FFF2-40B4-BE49-F238E27FC236}">
                  <a16:creationId xmlns:a16="http://schemas.microsoft.com/office/drawing/2014/main" id="{3493D4AC-E425-8AEB-3314-6219E0B95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70675" y="1597026"/>
              <a:ext cx="12700" cy="130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8" name="Object 25">
              <a:extLst>
                <a:ext uri="{FF2B5EF4-FFF2-40B4-BE49-F238E27FC236}">
                  <a16:creationId xmlns:a16="http://schemas.microsoft.com/office/drawing/2014/main" id="{416990B3-5954-E4DA-ABBC-6EC8E88973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34263" y="3606801"/>
            <a:ext cx="5238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4" imgW="583947" imgH="253890" progId="Equation.DSMT4">
                    <p:embed/>
                  </p:oleObj>
                </mc:Choice>
                <mc:Fallback>
                  <p:oleObj name="Equation" r:id="rId44" imgW="583947" imgH="253890" progId="Equation.DSMT4">
                    <p:embed/>
                    <p:pic>
                      <p:nvPicPr>
                        <p:cNvPr id="31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4263" y="3606801"/>
                          <a:ext cx="5238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6">
              <a:extLst>
                <a:ext uri="{FF2B5EF4-FFF2-40B4-BE49-F238E27FC236}">
                  <a16:creationId xmlns:a16="http://schemas.microsoft.com/office/drawing/2014/main" id="{EB714BC1-186E-DFB4-BDF2-9AF6AFC72F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65938" y="3028951"/>
            <a:ext cx="490538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5" imgW="545626" imgH="253780" progId="Equation.DSMT4">
                    <p:embed/>
                  </p:oleObj>
                </mc:Choice>
                <mc:Fallback>
                  <p:oleObj name="Equation" r:id="rId45" imgW="545626" imgH="253780" progId="Equation.DSMT4">
                    <p:embed/>
                    <p:pic>
                      <p:nvPicPr>
                        <p:cNvPr id="32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5938" y="3028951"/>
                          <a:ext cx="490538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7">
              <a:extLst>
                <a:ext uri="{FF2B5EF4-FFF2-40B4-BE49-F238E27FC236}">
                  <a16:creationId xmlns:a16="http://schemas.microsoft.com/office/drawing/2014/main" id="{86A03AD3-5C31-1282-19B2-7BA4237D8E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73307" y="2815771"/>
            <a:ext cx="192088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6" imgW="126725" imgH="126725" progId="Equation.DSMT4">
                    <p:embed/>
                  </p:oleObj>
                </mc:Choice>
                <mc:Fallback>
                  <p:oleObj name="Equation" r:id="rId46" imgW="126725" imgH="126725" progId="Equation.DSMT4">
                    <p:embed/>
                    <p:pic>
                      <p:nvPicPr>
                        <p:cNvPr id="3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3307" y="2815771"/>
                          <a:ext cx="192088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7">
              <a:extLst>
                <a:ext uri="{FF2B5EF4-FFF2-40B4-BE49-F238E27FC236}">
                  <a16:creationId xmlns:a16="http://schemas.microsoft.com/office/drawing/2014/main" id="{86F14450-6AD2-9168-5266-B65CBABC3B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82103" y="2810782"/>
            <a:ext cx="192087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7" imgW="126725" imgH="126725" progId="Equation.DSMT4">
                    <p:embed/>
                  </p:oleObj>
                </mc:Choice>
                <mc:Fallback>
                  <p:oleObj name="Equation" r:id="rId47" imgW="126725" imgH="126725" progId="Equation.DSMT4">
                    <p:embed/>
                    <p:pic>
                      <p:nvPicPr>
                        <p:cNvPr id="34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2103" y="2810782"/>
                          <a:ext cx="192087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212392"/>
              </p:ext>
            </p:extLst>
          </p:nvPr>
        </p:nvGraphicFramePr>
        <p:xfrm>
          <a:off x="452586" y="1960880"/>
          <a:ext cx="5637212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52600" imgH="1981080" progId="Equation.DSMT4">
                  <p:embed/>
                </p:oleObj>
              </mc:Choice>
              <mc:Fallback>
                <p:oleObj name="Equation" r:id="rId3" imgW="4152600" imgH="1981080" progId="Equation.DSMT4">
                  <p:embed/>
                  <p:pic>
                    <p:nvPicPr>
                      <p:cNvPr id="184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86" y="1960880"/>
                        <a:ext cx="5637212" cy="268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graphicFrame>
        <p:nvGraphicFramePr>
          <p:cNvPr id="1845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7376"/>
              </p:ext>
            </p:extLst>
          </p:nvPr>
        </p:nvGraphicFramePr>
        <p:xfrm>
          <a:off x="1346224" y="5514974"/>
          <a:ext cx="547574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40200" imgH="393700" progId="Equation.DSMT4">
                  <p:embed/>
                </p:oleObj>
              </mc:Choice>
              <mc:Fallback>
                <p:oleObj name="Equation" r:id="rId5" imgW="4140200" imgH="393700" progId="Equation.DSMT4">
                  <p:embed/>
                  <p:pic>
                    <p:nvPicPr>
                      <p:cNvPr id="1845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24" y="5514974"/>
                        <a:ext cx="5475748" cy="5207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94709" y="496066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31049" y="5607049"/>
            <a:ext cx="16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(Taylor series)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756807" y="1294130"/>
            <a:ext cx="3028567" cy="2724387"/>
            <a:chOff x="5486784" y="1293813"/>
            <a:chExt cx="3028567" cy="2724387"/>
          </a:xfrm>
        </p:grpSpPr>
        <p:graphicFrame>
          <p:nvGraphicFramePr>
            <p:cNvPr id="18435" name="Object 18"/>
            <p:cNvGraphicFramePr>
              <a:graphicFrameLocks noChangeAspect="1"/>
            </p:cNvGraphicFramePr>
            <p:nvPr/>
          </p:nvGraphicFramePr>
          <p:xfrm>
            <a:off x="6586538" y="1293813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579" imgH="164957" progId="Equation.DSMT4">
                    <p:embed/>
                  </p:oleObj>
                </mc:Choice>
                <mc:Fallback>
                  <p:oleObj name="Equation" r:id="rId7" imgW="139579" imgH="164957" progId="Equation.DSMT4">
                    <p:embed/>
                    <p:pic>
                      <p:nvPicPr>
                        <p:cNvPr id="18435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6538" y="1293813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8" name="Oval 8"/>
            <p:cNvSpPr>
              <a:spLocks noChangeArrowheads="1"/>
            </p:cNvSpPr>
            <p:nvPr/>
          </p:nvSpPr>
          <p:spPr bwMode="auto">
            <a:xfrm>
              <a:off x="6280150" y="2098676"/>
              <a:ext cx="1582738" cy="16065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7"/>
            <p:cNvSpPr>
              <a:spLocks noChangeArrowheads="1"/>
            </p:cNvSpPr>
            <p:nvPr/>
          </p:nvSpPr>
          <p:spPr bwMode="auto">
            <a:xfrm>
              <a:off x="6683375" y="2500313"/>
              <a:ext cx="793750" cy="80486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5"/>
            <p:cNvSpPr>
              <a:spLocks noChangeShapeType="1"/>
            </p:cNvSpPr>
            <p:nvPr/>
          </p:nvSpPr>
          <p:spPr bwMode="auto">
            <a:xfrm>
              <a:off x="5486784" y="2905126"/>
              <a:ext cx="2749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9"/>
            <p:cNvSpPr>
              <a:spLocks noChangeShapeType="1"/>
            </p:cNvSpPr>
            <p:nvPr/>
          </p:nvSpPr>
          <p:spPr bwMode="auto">
            <a:xfrm flipH="1">
              <a:off x="7089775" y="2819401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0"/>
            <p:cNvSpPr>
              <a:spLocks noChangeShapeType="1"/>
            </p:cNvSpPr>
            <p:nvPr/>
          </p:nvSpPr>
          <p:spPr bwMode="auto">
            <a:xfrm flipH="1">
              <a:off x="7477125" y="2828926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1"/>
            <p:cNvSpPr>
              <a:spLocks noChangeShapeType="1"/>
            </p:cNvSpPr>
            <p:nvPr/>
          </p:nvSpPr>
          <p:spPr bwMode="auto">
            <a:xfrm flipH="1">
              <a:off x="7864475" y="2832101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36" name="Object 14"/>
            <p:cNvGraphicFramePr>
              <a:graphicFrameLocks noChangeAspect="1"/>
            </p:cNvGraphicFramePr>
            <p:nvPr/>
          </p:nvGraphicFramePr>
          <p:xfrm>
            <a:off x="7085013" y="2892426"/>
            <a:ext cx="85725" cy="160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8707" imgH="164742" progId="Equation.DSMT4">
                    <p:embed/>
                  </p:oleObj>
                </mc:Choice>
                <mc:Fallback>
                  <p:oleObj name="Equation" r:id="rId9" imgW="88707" imgH="164742" progId="Equation.DSMT4">
                    <p:embed/>
                    <p:pic>
                      <p:nvPicPr>
                        <p:cNvPr id="1843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5013" y="2892426"/>
                          <a:ext cx="85725" cy="160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7" name="Object 15"/>
            <p:cNvGraphicFramePr>
              <a:graphicFrameLocks noChangeAspect="1"/>
            </p:cNvGraphicFramePr>
            <p:nvPr/>
          </p:nvGraphicFramePr>
          <p:xfrm>
            <a:off x="7502072" y="2929620"/>
            <a:ext cx="127000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780" imgH="164814" progId="Equation.DSMT4">
                    <p:embed/>
                  </p:oleObj>
                </mc:Choice>
                <mc:Fallback>
                  <p:oleObj name="Equation" r:id="rId11" imgW="126780" imgH="164814" progId="Equation.DSMT4">
                    <p:embed/>
                    <p:pic>
                      <p:nvPicPr>
                        <p:cNvPr id="1843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2072" y="2929620"/>
                          <a:ext cx="127000" cy="166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8" name="Object 16"/>
            <p:cNvGraphicFramePr>
              <a:graphicFrameLocks noChangeAspect="1"/>
            </p:cNvGraphicFramePr>
            <p:nvPr/>
          </p:nvGraphicFramePr>
          <p:xfrm>
            <a:off x="7906658" y="2921228"/>
            <a:ext cx="10795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14102" imgH="177492" progId="Equation.DSMT4">
                    <p:embed/>
                  </p:oleObj>
                </mc:Choice>
                <mc:Fallback>
                  <p:oleObj name="Equation" r:id="rId13" imgW="114102" imgH="177492" progId="Equation.DSMT4">
                    <p:embed/>
                    <p:pic>
                      <p:nvPicPr>
                        <p:cNvPr id="1843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6658" y="2921228"/>
                          <a:ext cx="10795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9" name="Object 17"/>
            <p:cNvGraphicFramePr>
              <a:graphicFrameLocks noChangeAspect="1"/>
            </p:cNvGraphicFramePr>
            <p:nvPr/>
          </p:nvGraphicFramePr>
          <p:xfrm>
            <a:off x="8323263" y="2800351"/>
            <a:ext cx="19208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835" imgH="139518" progId="Equation.DSMT4">
                    <p:embed/>
                  </p:oleObj>
                </mc:Choice>
                <mc:Fallback>
                  <p:oleObj name="Equation" r:id="rId15" imgW="126835" imgH="139518" progId="Equation.DSMT4">
                    <p:embed/>
                    <p:pic>
                      <p:nvPicPr>
                        <p:cNvPr id="18439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3263" y="2800351"/>
                          <a:ext cx="192088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6" name="Oval 20"/>
            <p:cNvSpPr>
              <a:spLocks noChangeArrowheads="1"/>
            </p:cNvSpPr>
            <p:nvPr/>
          </p:nvSpPr>
          <p:spPr bwMode="auto">
            <a:xfrm>
              <a:off x="7252514" y="2596412"/>
              <a:ext cx="49213" cy="571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40" name="Object 22"/>
            <p:cNvGraphicFramePr>
              <a:graphicFrameLocks noChangeAspect="1"/>
            </p:cNvGraphicFramePr>
            <p:nvPr/>
          </p:nvGraphicFramePr>
          <p:xfrm>
            <a:off x="6751638" y="3352801"/>
            <a:ext cx="6953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74364" imgH="253890" progId="Equation.DSMT4">
                    <p:embed/>
                  </p:oleObj>
                </mc:Choice>
                <mc:Fallback>
                  <p:oleObj name="Equation" r:id="rId17" imgW="774364" imgH="253890" progId="Equation.DSMT4">
                    <p:embed/>
                    <p:pic>
                      <p:nvPicPr>
                        <p:cNvPr id="1844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1638" y="3352801"/>
                          <a:ext cx="6953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1" name="Object 21"/>
            <p:cNvGraphicFramePr>
              <a:graphicFrameLocks noChangeAspect="1"/>
            </p:cNvGraphicFramePr>
            <p:nvPr/>
          </p:nvGraphicFramePr>
          <p:xfrm>
            <a:off x="7079404" y="2534685"/>
            <a:ext cx="147638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725" imgH="126725" progId="Equation.DSMT4">
                    <p:embed/>
                  </p:oleObj>
                </mc:Choice>
                <mc:Fallback>
                  <p:oleObj name="Equation" r:id="rId19" imgW="126725" imgH="126725" progId="Equation.DSMT4">
                    <p:embed/>
                    <p:pic>
                      <p:nvPicPr>
                        <p:cNvPr id="1844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9404" y="2534685"/>
                          <a:ext cx="147638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7" name="Line 19"/>
            <p:cNvSpPr>
              <a:spLocks noChangeShapeType="1"/>
            </p:cNvSpPr>
            <p:nvPr/>
          </p:nvSpPr>
          <p:spPr bwMode="auto">
            <a:xfrm flipV="1">
              <a:off x="7086599" y="2658140"/>
              <a:ext cx="164805" cy="240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6"/>
            <p:cNvSpPr>
              <a:spLocks noChangeShapeType="1"/>
            </p:cNvSpPr>
            <p:nvPr/>
          </p:nvSpPr>
          <p:spPr bwMode="auto">
            <a:xfrm flipH="1" flipV="1">
              <a:off x="6670674" y="1597025"/>
              <a:ext cx="23507" cy="2421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42" name="Object 25"/>
            <p:cNvGraphicFramePr>
              <a:graphicFrameLocks noChangeAspect="1"/>
            </p:cNvGraphicFramePr>
            <p:nvPr/>
          </p:nvGraphicFramePr>
          <p:xfrm>
            <a:off x="7518798" y="3673299"/>
            <a:ext cx="5238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583947" imgH="253890" progId="Equation.DSMT4">
                    <p:embed/>
                  </p:oleObj>
                </mc:Choice>
                <mc:Fallback>
                  <p:oleObj name="Equation" r:id="rId21" imgW="583947" imgH="253890" progId="Equation.DSMT4">
                    <p:embed/>
                    <p:pic>
                      <p:nvPicPr>
                        <p:cNvPr id="18442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8798" y="3673299"/>
                          <a:ext cx="5238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Object 26"/>
            <p:cNvGraphicFramePr>
              <a:graphicFrameLocks noChangeAspect="1"/>
            </p:cNvGraphicFramePr>
            <p:nvPr/>
          </p:nvGraphicFramePr>
          <p:xfrm>
            <a:off x="6865938" y="3028951"/>
            <a:ext cx="490538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545626" imgH="253780" progId="Equation.DSMT4">
                    <p:embed/>
                  </p:oleObj>
                </mc:Choice>
                <mc:Fallback>
                  <p:oleObj name="Equation" r:id="rId23" imgW="545626" imgH="253780" progId="Equation.DSMT4">
                    <p:embed/>
                    <p:pic>
                      <p:nvPicPr>
                        <p:cNvPr id="18443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5938" y="3028951"/>
                          <a:ext cx="490538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60" name="Object 17"/>
            <p:cNvGraphicFramePr>
              <a:graphicFrameLocks noChangeAspect="1"/>
            </p:cNvGraphicFramePr>
            <p:nvPr/>
          </p:nvGraphicFramePr>
          <p:xfrm>
            <a:off x="7773307" y="2815771"/>
            <a:ext cx="192088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26725" imgH="126725" progId="Equation.DSMT4">
                    <p:embed/>
                  </p:oleObj>
                </mc:Choice>
                <mc:Fallback>
                  <p:oleObj name="Equation" r:id="rId25" imgW="126725" imgH="126725" progId="Equation.DSMT4">
                    <p:embed/>
                    <p:pic>
                      <p:nvPicPr>
                        <p:cNvPr id="1846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3307" y="2815771"/>
                          <a:ext cx="192088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61" name="Object 17"/>
            <p:cNvGraphicFramePr>
              <a:graphicFrameLocks noChangeAspect="1"/>
            </p:cNvGraphicFramePr>
            <p:nvPr/>
          </p:nvGraphicFramePr>
          <p:xfrm>
            <a:off x="7382103" y="2810782"/>
            <a:ext cx="192087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26725" imgH="126725" progId="Equation.DSMT4">
                    <p:embed/>
                  </p:oleObj>
                </mc:Choice>
                <mc:Fallback>
                  <p:oleObj name="Equation" r:id="rId27" imgW="126725" imgH="126725" progId="Equation.DSMT4">
                    <p:embed/>
                    <p:pic>
                      <p:nvPicPr>
                        <p:cNvPr id="18461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2103" y="2810782"/>
                          <a:ext cx="192087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Box 31"/>
          <p:cNvSpPr txBox="1"/>
          <p:nvPr/>
        </p:nvSpPr>
        <p:spPr>
          <a:xfrm>
            <a:off x="7163856" y="847004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Part (a)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679CC1D-A782-9DB8-960A-2CFDF4B33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781288"/>
              </p:ext>
            </p:extLst>
          </p:nvPr>
        </p:nvGraphicFramePr>
        <p:xfrm>
          <a:off x="2871432" y="799900"/>
          <a:ext cx="1790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790471" imgH="590686" progId="Equation.DSMT4">
                  <p:embed/>
                </p:oleObj>
              </mc:Choice>
              <mc:Fallback>
                <p:oleObj name="Equation" r:id="rId28" imgW="1790471" imgH="5906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871432" y="799900"/>
                        <a:ext cx="17907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371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14363" y="8636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76250" y="1706791"/>
          <a:ext cx="71167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32400" imgH="711200" progId="Equation.DSMT4">
                  <p:embed/>
                </p:oleObj>
              </mc:Choice>
              <mc:Fallback>
                <p:oleObj name="Equation" r:id="rId3" imgW="5232400" imgH="71120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706791"/>
                        <a:ext cx="7116763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048896" y="3167289"/>
          <a:ext cx="6399662" cy="76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73600" imgH="558800" progId="Equation.DSMT4">
                  <p:embed/>
                </p:oleObj>
              </mc:Choice>
              <mc:Fallback>
                <p:oleObj name="Equation" r:id="rId5" imgW="4673600" imgH="55880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896" y="3167289"/>
                        <a:ext cx="6399662" cy="76517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77067" y="413935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(Laurent series)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850" y="267244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</a:t>
            </a: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3592014" y="742950"/>
          <a:ext cx="178852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45616" imgH="444307" progId="Equation.DSMT4">
                  <p:embed/>
                </p:oleObj>
              </mc:Choice>
              <mc:Fallback>
                <p:oleObj name="Equation" r:id="rId7" imgW="1345616" imgH="444307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014" y="742950"/>
                        <a:ext cx="1788522" cy="5905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136905" y="4176791"/>
            <a:ext cx="2919241" cy="2681209"/>
            <a:chOff x="5596110" y="1293813"/>
            <a:chExt cx="2919241" cy="2681209"/>
          </a:xfrm>
          <a:solidFill>
            <a:srgbClr val="CCFFFF"/>
          </a:solidFill>
        </p:grpSpPr>
        <p:graphicFrame>
          <p:nvGraphicFramePr>
            <p:cNvPr id="16" name="Object 18"/>
            <p:cNvGraphicFramePr>
              <a:graphicFrameLocks noChangeAspect="1"/>
            </p:cNvGraphicFramePr>
            <p:nvPr/>
          </p:nvGraphicFramePr>
          <p:xfrm>
            <a:off x="6586538" y="1293813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7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6538" y="1293813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6280150" y="2098676"/>
              <a:ext cx="1582738" cy="1606550"/>
            </a:xfrm>
            <a:prstGeom prst="ellipse">
              <a:avLst/>
            </a:prstGeom>
            <a:grp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6683375" y="2500313"/>
              <a:ext cx="793750" cy="8048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5596110" y="2905126"/>
              <a:ext cx="26398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>
              <a:off x="7089775" y="2819401"/>
              <a:ext cx="0" cy="1651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>
              <a:off x="7477125" y="2828926"/>
              <a:ext cx="0" cy="1651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H="1">
              <a:off x="7864475" y="2832101"/>
              <a:ext cx="0" cy="1651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" name="Object 14"/>
            <p:cNvGraphicFramePr>
              <a:graphicFrameLocks noChangeAspect="1"/>
            </p:cNvGraphicFramePr>
            <p:nvPr/>
          </p:nvGraphicFramePr>
          <p:xfrm>
            <a:off x="7085013" y="2892426"/>
            <a:ext cx="85725" cy="160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88707" imgH="164742" progId="Equation.DSMT4">
                    <p:embed/>
                  </p:oleObj>
                </mc:Choice>
                <mc:Fallback>
                  <p:oleObj name="Equation" r:id="rId11" imgW="88707" imgH="164742" progId="Equation.DSMT4">
                    <p:embed/>
                    <p:pic>
                      <p:nvPicPr>
                        <p:cNvPr id="0" name="Picture 7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5013" y="2892426"/>
                          <a:ext cx="85725" cy="160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5"/>
            <p:cNvGraphicFramePr>
              <a:graphicFrameLocks noChangeAspect="1"/>
            </p:cNvGraphicFramePr>
            <p:nvPr/>
          </p:nvGraphicFramePr>
          <p:xfrm>
            <a:off x="7502072" y="2929620"/>
            <a:ext cx="127000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80" imgH="164814" progId="Equation.DSMT4">
                    <p:embed/>
                  </p:oleObj>
                </mc:Choice>
                <mc:Fallback>
                  <p:oleObj name="Equation" r:id="rId13" imgW="126780" imgH="164814" progId="Equation.DSMT4">
                    <p:embed/>
                    <p:pic>
                      <p:nvPicPr>
                        <p:cNvPr id="0" name="Picture 7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2072" y="2929620"/>
                          <a:ext cx="127000" cy="166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6"/>
            <p:cNvGraphicFramePr>
              <a:graphicFrameLocks noChangeAspect="1"/>
            </p:cNvGraphicFramePr>
            <p:nvPr/>
          </p:nvGraphicFramePr>
          <p:xfrm>
            <a:off x="7906658" y="2921228"/>
            <a:ext cx="10795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14102" imgH="177492" progId="Equation.DSMT4">
                    <p:embed/>
                  </p:oleObj>
                </mc:Choice>
                <mc:Fallback>
                  <p:oleObj name="Equation" r:id="rId15" imgW="114102" imgH="177492" progId="Equation.DSMT4">
                    <p:embed/>
                    <p:pic>
                      <p:nvPicPr>
                        <p:cNvPr id="0" name="Picture 7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6658" y="2921228"/>
                          <a:ext cx="10795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7"/>
            <p:cNvGraphicFramePr>
              <a:graphicFrameLocks noChangeAspect="1"/>
            </p:cNvGraphicFramePr>
            <p:nvPr/>
          </p:nvGraphicFramePr>
          <p:xfrm>
            <a:off x="8323263" y="2800351"/>
            <a:ext cx="19208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Picture 7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3263" y="2800351"/>
                          <a:ext cx="192088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7299700" y="2262764"/>
              <a:ext cx="68306" cy="6304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" name="Object 22"/>
            <p:cNvGraphicFramePr>
              <a:graphicFrameLocks noChangeAspect="1"/>
            </p:cNvGraphicFramePr>
            <p:nvPr/>
          </p:nvGraphicFramePr>
          <p:xfrm>
            <a:off x="6751638" y="3352801"/>
            <a:ext cx="6953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774364" imgH="253890" progId="Equation.DSMT4">
                    <p:embed/>
                  </p:oleObj>
                </mc:Choice>
                <mc:Fallback>
                  <p:oleObj name="Equation" r:id="rId19" imgW="774364" imgH="253890" progId="Equation.DSMT4">
                    <p:embed/>
                    <p:pic>
                      <p:nvPicPr>
                        <p:cNvPr id="0" name="Picture 7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1638" y="3352801"/>
                          <a:ext cx="6953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1"/>
            <p:cNvGraphicFramePr>
              <a:graphicFrameLocks noChangeAspect="1"/>
            </p:cNvGraphicFramePr>
            <p:nvPr/>
          </p:nvGraphicFramePr>
          <p:xfrm>
            <a:off x="7377113" y="2311401"/>
            <a:ext cx="147638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26725" imgH="126725" progId="Equation.DSMT4">
                    <p:embed/>
                  </p:oleObj>
                </mc:Choice>
                <mc:Fallback>
                  <p:oleObj name="Equation" r:id="rId21" imgW="126725" imgH="126725" progId="Equation.DSMT4">
                    <p:embed/>
                    <p:pic>
                      <p:nvPicPr>
                        <p:cNvPr id="0" name="Picture 7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7113" y="2311401"/>
                          <a:ext cx="147638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V="1">
              <a:off x="7086600" y="2346326"/>
              <a:ext cx="234950" cy="55245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H="1" flipV="1">
              <a:off x="6670674" y="1597025"/>
              <a:ext cx="23087" cy="237799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2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3226522"/>
                </p:ext>
              </p:extLst>
            </p:nvPr>
          </p:nvGraphicFramePr>
          <p:xfrm>
            <a:off x="7501175" y="3652838"/>
            <a:ext cx="5238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583947" imgH="253890" progId="Equation.DSMT4">
                    <p:embed/>
                  </p:oleObj>
                </mc:Choice>
                <mc:Fallback>
                  <p:oleObj name="Equation" r:id="rId23" imgW="583947" imgH="253890" progId="Equation.DSMT4">
                    <p:embed/>
                    <p:pic>
                      <p:nvPicPr>
                        <p:cNvPr id="0" name="Picture 7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1175" y="3652838"/>
                          <a:ext cx="5238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6"/>
            <p:cNvGraphicFramePr>
              <a:graphicFrameLocks noChangeAspect="1"/>
            </p:cNvGraphicFramePr>
            <p:nvPr/>
          </p:nvGraphicFramePr>
          <p:xfrm>
            <a:off x="6865938" y="3028951"/>
            <a:ext cx="490538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545626" imgH="253780" progId="Equation.DSMT4">
                    <p:embed/>
                  </p:oleObj>
                </mc:Choice>
                <mc:Fallback>
                  <p:oleObj name="Equation" r:id="rId25" imgW="545626" imgH="253780" progId="Equation.DSMT4">
                    <p:embed/>
                    <p:pic>
                      <p:nvPicPr>
                        <p:cNvPr id="0" name="Picture 7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5938" y="3028951"/>
                          <a:ext cx="490538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7"/>
            <p:cNvGraphicFramePr>
              <a:graphicFrameLocks noChangeAspect="1"/>
            </p:cNvGraphicFramePr>
            <p:nvPr/>
          </p:nvGraphicFramePr>
          <p:xfrm>
            <a:off x="7773307" y="2815771"/>
            <a:ext cx="192088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26725" imgH="126725" progId="Equation.DSMT4">
                    <p:embed/>
                  </p:oleObj>
                </mc:Choice>
                <mc:Fallback>
                  <p:oleObj name="Equation" r:id="rId27" imgW="126725" imgH="126725" progId="Equation.DSMT4">
                    <p:embed/>
                    <p:pic>
                      <p:nvPicPr>
                        <p:cNvPr id="0" name="Picture 7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3307" y="2815771"/>
                          <a:ext cx="192088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7"/>
            <p:cNvGraphicFramePr>
              <a:graphicFrameLocks noChangeAspect="1"/>
            </p:cNvGraphicFramePr>
            <p:nvPr/>
          </p:nvGraphicFramePr>
          <p:xfrm>
            <a:off x="7382103" y="2810782"/>
            <a:ext cx="192087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26725" imgH="126725" progId="Equation.DSMT4">
                    <p:embed/>
                  </p:oleObj>
                </mc:Choice>
                <mc:Fallback>
                  <p:oleObj name="Equation" r:id="rId29" imgW="126725" imgH="126725" progId="Equation.DSMT4">
                    <p:embed/>
                    <p:pic>
                      <p:nvPicPr>
                        <p:cNvPr id="0" name="Picture 7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2103" y="2810782"/>
                          <a:ext cx="192087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7271133" y="46381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Part (b)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83958" y="828100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Part (b)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14363" y="8636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609600" y="1949450"/>
          <a:ext cx="753110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37200" imgH="1282700" progId="Equation.DSMT4">
                  <p:embed/>
                </p:oleObj>
              </mc:Choice>
              <mc:Fallback>
                <p:oleObj name="Equation" r:id="rId3" imgW="5537200" imgH="1282700" progId="Equation.DSMT4">
                  <p:embed/>
                  <p:pic>
                    <p:nvPicPr>
                      <p:cNvPr id="0" name="Picture 7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49450"/>
                        <a:ext cx="7531100" cy="17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66069" y="4549775"/>
          <a:ext cx="3831882" cy="727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76500" imgH="469900" progId="Equation.DSMT4">
                  <p:embed/>
                </p:oleObj>
              </mc:Choice>
              <mc:Fallback>
                <p:oleObj name="Equation" r:id="rId5" imgW="2476500" imgH="469900" progId="Equation.DSMT4">
                  <p:embed/>
                  <p:pic>
                    <p:nvPicPr>
                      <p:cNvPr id="0" name="Picture 7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69" y="4549775"/>
                        <a:ext cx="3831882" cy="72707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01602" y="549791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(Laurent series)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393293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</a:t>
            </a: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3268164" y="981075"/>
          <a:ext cx="178852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45616" imgH="444307" progId="Equation.DSMT4">
                  <p:embed/>
                </p:oleObj>
              </mc:Choice>
              <mc:Fallback>
                <p:oleObj name="Equation" r:id="rId7" imgW="1345616" imgH="444307" progId="Equation.DSMT4">
                  <p:embed/>
                  <p:pic>
                    <p:nvPicPr>
                      <p:cNvPr id="0" name="Picture 7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164" y="981075"/>
                        <a:ext cx="1788522" cy="5905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818816" y="3956381"/>
            <a:ext cx="2374901" cy="2551113"/>
            <a:chOff x="6140450" y="1293813"/>
            <a:chExt cx="2374901" cy="2551113"/>
          </a:xfrm>
        </p:grpSpPr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6140450" y="1965326"/>
              <a:ext cx="1854200" cy="18796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" name="Object 18"/>
            <p:cNvGraphicFramePr>
              <a:graphicFrameLocks noChangeAspect="1"/>
            </p:cNvGraphicFramePr>
            <p:nvPr/>
          </p:nvGraphicFramePr>
          <p:xfrm>
            <a:off x="6586538" y="1293813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7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6538" y="1293813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6280150" y="2098676"/>
              <a:ext cx="1582738" cy="1606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6683375" y="2500313"/>
              <a:ext cx="793750" cy="8048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6686550" y="2905126"/>
              <a:ext cx="154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7089775" y="2819401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7477125" y="2828926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>
              <a:off x="7864475" y="2832101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" name="Object 14"/>
            <p:cNvGraphicFramePr>
              <a:graphicFrameLocks noChangeAspect="1"/>
            </p:cNvGraphicFramePr>
            <p:nvPr/>
          </p:nvGraphicFramePr>
          <p:xfrm>
            <a:off x="7085013" y="2892426"/>
            <a:ext cx="85725" cy="160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88707" imgH="164742" progId="Equation.DSMT4">
                    <p:embed/>
                  </p:oleObj>
                </mc:Choice>
                <mc:Fallback>
                  <p:oleObj name="Equation" r:id="rId11" imgW="88707" imgH="164742" progId="Equation.DSMT4">
                    <p:embed/>
                    <p:pic>
                      <p:nvPicPr>
                        <p:cNvPr id="0" name="Picture 7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5013" y="2892426"/>
                          <a:ext cx="85725" cy="160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5"/>
            <p:cNvGraphicFramePr>
              <a:graphicFrameLocks noChangeAspect="1"/>
            </p:cNvGraphicFramePr>
            <p:nvPr/>
          </p:nvGraphicFramePr>
          <p:xfrm>
            <a:off x="7502072" y="2929620"/>
            <a:ext cx="127000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80" imgH="164814" progId="Equation.DSMT4">
                    <p:embed/>
                  </p:oleObj>
                </mc:Choice>
                <mc:Fallback>
                  <p:oleObj name="Equation" r:id="rId13" imgW="126780" imgH="164814" progId="Equation.DSMT4">
                    <p:embed/>
                    <p:pic>
                      <p:nvPicPr>
                        <p:cNvPr id="0" name="Picture 7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2072" y="2929620"/>
                          <a:ext cx="127000" cy="166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6"/>
            <p:cNvGraphicFramePr>
              <a:graphicFrameLocks noChangeAspect="1"/>
            </p:cNvGraphicFramePr>
            <p:nvPr/>
          </p:nvGraphicFramePr>
          <p:xfrm>
            <a:off x="7906658" y="2921228"/>
            <a:ext cx="10795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14102" imgH="177492" progId="Equation.DSMT4">
                    <p:embed/>
                  </p:oleObj>
                </mc:Choice>
                <mc:Fallback>
                  <p:oleObj name="Equation" r:id="rId15" imgW="114102" imgH="177492" progId="Equation.DSMT4">
                    <p:embed/>
                    <p:pic>
                      <p:nvPicPr>
                        <p:cNvPr id="0" name="Picture 7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6658" y="2921228"/>
                          <a:ext cx="10795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7"/>
            <p:cNvGraphicFramePr>
              <a:graphicFrameLocks noChangeAspect="1"/>
            </p:cNvGraphicFramePr>
            <p:nvPr/>
          </p:nvGraphicFramePr>
          <p:xfrm>
            <a:off x="8323263" y="2800351"/>
            <a:ext cx="19208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Picture 7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3263" y="2800351"/>
                          <a:ext cx="192088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7650588" y="2040914"/>
              <a:ext cx="57964" cy="597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" name="Object 22"/>
            <p:cNvGraphicFramePr>
              <a:graphicFrameLocks noChangeAspect="1"/>
            </p:cNvGraphicFramePr>
            <p:nvPr/>
          </p:nvGraphicFramePr>
          <p:xfrm>
            <a:off x="6751638" y="3352801"/>
            <a:ext cx="6953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774364" imgH="253890" progId="Equation.DSMT4">
                    <p:embed/>
                  </p:oleObj>
                </mc:Choice>
                <mc:Fallback>
                  <p:oleObj name="Equation" r:id="rId19" imgW="774364" imgH="253890" progId="Equation.DSMT4">
                    <p:embed/>
                    <p:pic>
                      <p:nvPicPr>
                        <p:cNvPr id="0" name="Picture 7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1638" y="3352801"/>
                          <a:ext cx="6953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1"/>
            <p:cNvGraphicFramePr>
              <a:graphicFrameLocks noChangeAspect="1"/>
            </p:cNvGraphicFramePr>
            <p:nvPr/>
          </p:nvGraphicFramePr>
          <p:xfrm>
            <a:off x="7770522" y="2088118"/>
            <a:ext cx="147638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26725" imgH="126725" progId="Equation.DSMT4">
                    <p:embed/>
                  </p:oleObj>
                </mc:Choice>
                <mc:Fallback>
                  <p:oleObj name="Equation" r:id="rId21" imgW="126725" imgH="126725" progId="Equation.DSMT4">
                    <p:embed/>
                    <p:pic>
                      <p:nvPicPr>
                        <p:cNvPr id="0" name="Picture 7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0522" y="2088118"/>
                          <a:ext cx="147638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V="1">
              <a:off x="7086599" y="2122081"/>
              <a:ext cx="550235" cy="776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 flipV="1">
              <a:off x="6670675" y="1597026"/>
              <a:ext cx="12700" cy="130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1" name="Object 25"/>
            <p:cNvGraphicFramePr>
              <a:graphicFrameLocks noChangeAspect="1"/>
            </p:cNvGraphicFramePr>
            <p:nvPr/>
          </p:nvGraphicFramePr>
          <p:xfrm>
            <a:off x="7434263" y="3606801"/>
            <a:ext cx="5238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583947" imgH="253890" progId="Equation.DSMT4">
                    <p:embed/>
                  </p:oleObj>
                </mc:Choice>
                <mc:Fallback>
                  <p:oleObj name="Equation" r:id="rId23" imgW="583947" imgH="253890" progId="Equation.DSMT4">
                    <p:embed/>
                    <p:pic>
                      <p:nvPicPr>
                        <p:cNvPr id="0" name="Picture 7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4263" y="3606801"/>
                          <a:ext cx="5238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6"/>
            <p:cNvGraphicFramePr>
              <a:graphicFrameLocks noChangeAspect="1"/>
            </p:cNvGraphicFramePr>
            <p:nvPr/>
          </p:nvGraphicFramePr>
          <p:xfrm>
            <a:off x="6865938" y="3028951"/>
            <a:ext cx="490538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545626" imgH="253780" progId="Equation.DSMT4">
                    <p:embed/>
                  </p:oleObj>
                </mc:Choice>
                <mc:Fallback>
                  <p:oleObj name="Equation" r:id="rId25" imgW="545626" imgH="253780" progId="Equation.DSMT4">
                    <p:embed/>
                    <p:pic>
                      <p:nvPicPr>
                        <p:cNvPr id="0" name="Picture 7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5938" y="3028951"/>
                          <a:ext cx="490538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7"/>
            <p:cNvGraphicFramePr>
              <a:graphicFrameLocks noChangeAspect="1"/>
            </p:cNvGraphicFramePr>
            <p:nvPr/>
          </p:nvGraphicFramePr>
          <p:xfrm>
            <a:off x="7773307" y="2815771"/>
            <a:ext cx="192088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26725" imgH="126725" progId="Equation.DSMT4">
                    <p:embed/>
                  </p:oleObj>
                </mc:Choice>
                <mc:Fallback>
                  <p:oleObj name="Equation" r:id="rId27" imgW="126725" imgH="126725" progId="Equation.DSMT4">
                    <p:embed/>
                    <p:pic>
                      <p:nvPicPr>
                        <p:cNvPr id="0" name="Picture 7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3307" y="2815771"/>
                          <a:ext cx="192088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7"/>
            <p:cNvGraphicFramePr>
              <a:graphicFrameLocks noChangeAspect="1"/>
            </p:cNvGraphicFramePr>
            <p:nvPr/>
          </p:nvGraphicFramePr>
          <p:xfrm>
            <a:off x="7382103" y="2810782"/>
            <a:ext cx="192087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26725" imgH="126725" progId="Equation.DSMT4">
                    <p:embed/>
                  </p:oleObj>
                </mc:Choice>
                <mc:Fallback>
                  <p:oleObj name="Equation" r:id="rId29" imgW="126725" imgH="126725" progId="Equation.DSMT4">
                    <p:embed/>
                    <p:pic>
                      <p:nvPicPr>
                        <p:cNvPr id="0" name="Picture 7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2103" y="2810782"/>
                          <a:ext cx="192087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7579604" y="408725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Part (c)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90793" y="1056699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Part (c)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14363" y="8636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66282"/>
              </p:ext>
            </p:extLst>
          </p:nvPr>
        </p:nvGraphicFramePr>
        <p:xfrm>
          <a:off x="430583" y="4082347"/>
          <a:ext cx="4527497" cy="67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49600" imgH="469900" progId="Equation.DSMT4">
                  <p:embed/>
                </p:oleObj>
              </mc:Choice>
              <mc:Fallback>
                <p:oleObj name="Equation" r:id="rId3" imgW="3149600" imgH="469900" progId="Equation.DSMT4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83" y="4082347"/>
                        <a:ext cx="4527497" cy="67543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15720"/>
              </p:ext>
            </p:extLst>
          </p:nvPr>
        </p:nvGraphicFramePr>
        <p:xfrm>
          <a:off x="3292260" y="1271262"/>
          <a:ext cx="2335754" cy="77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5616" imgH="444307" progId="Equation.DSMT4">
                  <p:embed/>
                </p:oleObj>
              </mc:Choice>
              <mc:Fallback>
                <p:oleObj name="Equation" r:id="rId5" imgW="1345616" imgH="444307" progId="Equation.DSMT4">
                  <p:embed/>
                  <p:pic>
                    <p:nvPicPr>
                      <p:cNvPr id="0" name="Picture 8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260" y="1271262"/>
                        <a:ext cx="2335754" cy="77124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22488" y="705057"/>
            <a:ext cx="416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C00FF"/>
                </a:solidFill>
              </a:rPr>
              <a:t>Summary of results for example:</a:t>
            </a:r>
          </a:p>
        </p:txBody>
      </p:sp>
      <p:graphicFrame>
        <p:nvGraphicFramePr>
          <p:cNvPr id="19457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978899"/>
              </p:ext>
            </p:extLst>
          </p:nvPr>
        </p:nvGraphicFramePr>
        <p:xfrm>
          <a:off x="436990" y="2315030"/>
          <a:ext cx="6029909" cy="57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40200" imgH="393700" progId="Equation.DSMT4">
                  <p:embed/>
                </p:oleObj>
              </mc:Choice>
              <mc:Fallback>
                <p:oleObj name="Equation" r:id="rId7" imgW="4140200" imgH="393700" progId="Equation.DSMT4">
                  <p:embed/>
                  <p:pic>
                    <p:nvPicPr>
                      <p:cNvPr id="0" name="Picture 8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90" y="2315030"/>
                        <a:ext cx="6029909" cy="573444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72196"/>
              </p:ext>
            </p:extLst>
          </p:nvPr>
        </p:nvGraphicFramePr>
        <p:xfrm>
          <a:off x="439923" y="3116674"/>
          <a:ext cx="7261358" cy="73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49900" imgH="558800" progId="Equation.DSMT4">
                  <p:embed/>
                </p:oleObj>
              </mc:Choice>
              <mc:Fallback>
                <p:oleObj name="Equation" r:id="rId9" imgW="5549900" imgH="558800" progId="Equation.DSMT4">
                  <p:embed/>
                  <p:pic>
                    <p:nvPicPr>
                      <p:cNvPr id="0" name="Picture 8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23" y="3116674"/>
                        <a:ext cx="7261358" cy="731141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619168" y="3946221"/>
            <a:ext cx="2889509" cy="2686789"/>
            <a:chOff x="5619168" y="3946221"/>
            <a:chExt cx="2889509" cy="2686789"/>
          </a:xfrm>
        </p:grpSpPr>
        <p:graphicFrame>
          <p:nvGraphicFramePr>
            <p:cNvPr id="15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4969763"/>
                </p:ext>
              </p:extLst>
            </p:nvPr>
          </p:nvGraphicFramePr>
          <p:xfrm>
            <a:off x="6579864" y="3946221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579" imgH="164957" progId="Equation.DSMT4">
                    <p:embed/>
                  </p:oleObj>
                </mc:Choice>
                <mc:Fallback>
                  <p:oleObj name="Equation" r:id="rId11" imgW="139579" imgH="164957" progId="Equation.DSMT4">
                    <p:embed/>
                    <p:pic>
                      <p:nvPicPr>
                        <p:cNvPr id="0" name="Picture 8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9864" y="3946221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6273476" y="4751084"/>
              <a:ext cx="1582738" cy="1606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6676701" y="5152721"/>
              <a:ext cx="793750" cy="8048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5619168" y="5557534"/>
              <a:ext cx="2610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7083101" y="5471809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7470451" y="5481334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>
              <a:off x="7857801" y="5484509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1311974"/>
                </p:ext>
              </p:extLst>
            </p:nvPr>
          </p:nvGraphicFramePr>
          <p:xfrm>
            <a:off x="7078339" y="5544834"/>
            <a:ext cx="85725" cy="160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8707" imgH="164742" progId="Equation.DSMT4">
                    <p:embed/>
                  </p:oleObj>
                </mc:Choice>
                <mc:Fallback>
                  <p:oleObj name="Equation" r:id="rId13" imgW="88707" imgH="164742" progId="Equation.DSMT4">
                    <p:embed/>
                    <p:pic>
                      <p:nvPicPr>
                        <p:cNvPr id="0" name="Picture 8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8339" y="5544834"/>
                          <a:ext cx="85725" cy="160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8857966"/>
                </p:ext>
              </p:extLst>
            </p:nvPr>
          </p:nvGraphicFramePr>
          <p:xfrm>
            <a:off x="7495398" y="5582028"/>
            <a:ext cx="127000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80" imgH="164814" progId="Equation.DSMT4">
                    <p:embed/>
                  </p:oleObj>
                </mc:Choice>
                <mc:Fallback>
                  <p:oleObj name="Equation" r:id="rId15" imgW="126780" imgH="164814" progId="Equation.DSMT4">
                    <p:embed/>
                    <p:pic>
                      <p:nvPicPr>
                        <p:cNvPr id="0" name="Picture 8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5398" y="5582028"/>
                          <a:ext cx="127000" cy="166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4878181"/>
                </p:ext>
              </p:extLst>
            </p:nvPr>
          </p:nvGraphicFramePr>
          <p:xfrm>
            <a:off x="7899984" y="5573636"/>
            <a:ext cx="10795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4102" imgH="177492" progId="Equation.DSMT4">
                    <p:embed/>
                  </p:oleObj>
                </mc:Choice>
                <mc:Fallback>
                  <p:oleObj name="Equation" r:id="rId17" imgW="114102" imgH="177492" progId="Equation.DSMT4">
                    <p:embed/>
                    <p:pic>
                      <p:nvPicPr>
                        <p:cNvPr id="0" name="Picture 8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9984" y="5573636"/>
                          <a:ext cx="10795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6211538"/>
                </p:ext>
              </p:extLst>
            </p:nvPr>
          </p:nvGraphicFramePr>
          <p:xfrm>
            <a:off x="8316589" y="5452759"/>
            <a:ext cx="19208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Picture 8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6589" y="5452759"/>
                          <a:ext cx="192088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944829"/>
                </p:ext>
              </p:extLst>
            </p:nvPr>
          </p:nvGraphicFramePr>
          <p:xfrm>
            <a:off x="6744964" y="6005209"/>
            <a:ext cx="6953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774364" imgH="253890" progId="Equation.DSMT4">
                    <p:embed/>
                  </p:oleObj>
                </mc:Choice>
                <mc:Fallback>
                  <p:oleObj name="Equation" r:id="rId21" imgW="774364" imgH="253890" progId="Equation.DSMT4">
                    <p:embed/>
                    <p:pic>
                      <p:nvPicPr>
                        <p:cNvPr id="0" name="Picture 8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4964" y="6005209"/>
                          <a:ext cx="6953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3377430"/>
                </p:ext>
              </p:extLst>
            </p:nvPr>
          </p:nvGraphicFramePr>
          <p:xfrm>
            <a:off x="7763848" y="4740526"/>
            <a:ext cx="147638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6725" imgH="126725" progId="Equation.DSMT4">
                    <p:embed/>
                  </p:oleObj>
                </mc:Choice>
                <mc:Fallback>
                  <p:oleObj name="Equation" r:id="rId23" imgW="126725" imgH="126725" progId="Equation.DSMT4">
                    <p:embed/>
                    <p:pic>
                      <p:nvPicPr>
                        <p:cNvPr id="0" name="Picture 8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3848" y="4740526"/>
                          <a:ext cx="147638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V="1">
              <a:off x="7098975" y="4774489"/>
              <a:ext cx="550235" cy="776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 flipV="1">
              <a:off x="6664001" y="4249433"/>
              <a:ext cx="23142" cy="2383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1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0137195"/>
                </p:ext>
              </p:extLst>
            </p:nvPr>
          </p:nvGraphicFramePr>
          <p:xfrm>
            <a:off x="7427589" y="6314294"/>
            <a:ext cx="5238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583947" imgH="253890" progId="Equation.DSMT4">
                    <p:embed/>
                  </p:oleObj>
                </mc:Choice>
                <mc:Fallback>
                  <p:oleObj name="Equation" r:id="rId25" imgW="583947" imgH="253890" progId="Equation.DSMT4">
                    <p:embed/>
                    <p:pic>
                      <p:nvPicPr>
                        <p:cNvPr id="0" name="Picture 8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7589" y="6314294"/>
                          <a:ext cx="5238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4373688"/>
                </p:ext>
              </p:extLst>
            </p:nvPr>
          </p:nvGraphicFramePr>
          <p:xfrm>
            <a:off x="6859264" y="5681359"/>
            <a:ext cx="490538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545626" imgH="253780" progId="Equation.DSMT4">
                    <p:embed/>
                  </p:oleObj>
                </mc:Choice>
                <mc:Fallback>
                  <p:oleObj name="Equation" r:id="rId27" imgW="545626" imgH="253780" progId="Equation.DSMT4">
                    <p:embed/>
                    <p:pic>
                      <p:nvPicPr>
                        <p:cNvPr id="0" name="Picture 8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9264" y="5681359"/>
                          <a:ext cx="490538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6709120"/>
                </p:ext>
              </p:extLst>
            </p:nvPr>
          </p:nvGraphicFramePr>
          <p:xfrm>
            <a:off x="7766633" y="5468179"/>
            <a:ext cx="192088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26725" imgH="126725" progId="Equation.DSMT4">
                    <p:embed/>
                  </p:oleObj>
                </mc:Choice>
                <mc:Fallback>
                  <p:oleObj name="Equation" r:id="rId29" imgW="126725" imgH="126725" progId="Equation.DSMT4">
                    <p:embed/>
                    <p:pic>
                      <p:nvPicPr>
                        <p:cNvPr id="0" name="Picture 8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6633" y="5468179"/>
                          <a:ext cx="192088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5114064"/>
                </p:ext>
              </p:extLst>
            </p:nvPr>
          </p:nvGraphicFramePr>
          <p:xfrm>
            <a:off x="7375429" y="5463190"/>
            <a:ext cx="192087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26725" imgH="126725" progId="Equation.DSMT4">
                    <p:embed/>
                  </p:oleObj>
                </mc:Choice>
                <mc:Fallback>
                  <p:oleObj name="Equation" r:id="rId31" imgW="126725" imgH="126725" progId="Equation.DSMT4">
                    <p:embed/>
                    <p:pic>
                      <p:nvPicPr>
                        <p:cNvPr id="0" name="Picture 8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5429" y="5463190"/>
                          <a:ext cx="192087" cy="192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19"/>
            <p:cNvSpPr>
              <a:spLocks noChangeShapeType="1"/>
            </p:cNvSpPr>
            <p:nvPr/>
          </p:nvSpPr>
          <p:spPr bwMode="auto">
            <a:xfrm flipV="1">
              <a:off x="7085537" y="4955245"/>
              <a:ext cx="121388" cy="5994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H="1" flipV="1">
              <a:off x="7033260" y="5304790"/>
              <a:ext cx="53754" cy="221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7647892" y="4697507"/>
              <a:ext cx="66736" cy="571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578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3761802"/>
                </p:ext>
              </p:extLst>
            </p:nvPr>
          </p:nvGraphicFramePr>
          <p:xfrm>
            <a:off x="7020560" y="4779328"/>
            <a:ext cx="147638" cy="147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126725" imgH="126725" progId="Equation.DSMT4">
                    <p:embed/>
                  </p:oleObj>
                </mc:Choice>
                <mc:Fallback>
                  <p:oleObj name="Equation" r:id="rId32" imgW="126725" imgH="126725" progId="Equation.DSMT4">
                    <p:embed/>
                    <p:pic>
                      <p:nvPicPr>
                        <p:cNvPr id="0" name="Picture 8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0560" y="4779328"/>
                          <a:ext cx="147638" cy="147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7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2846856"/>
                </p:ext>
              </p:extLst>
            </p:nvPr>
          </p:nvGraphicFramePr>
          <p:xfrm>
            <a:off x="6836410" y="5255578"/>
            <a:ext cx="147638" cy="147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26725" imgH="126725" progId="Equation.DSMT4">
                    <p:embed/>
                  </p:oleObj>
                </mc:Choice>
                <mc:Fallback>
                  <p:oleObj name="Equation" r:id="rId33" imgW="126725" imgH="126725" progId="Equation.DSMT4">
                    <p:embed/>
                    <p:pic>
                      <p:nvPicPr>
                        <p:cNvPr id="0" name="Picture 8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6410" y="5255578"/>
                          <a:ext cx="147638" cy="147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20"/>
            <p:cNvSpPr>
              <a:spLocks noChangeArrowheads="1"/>
            </p:cNvSpPr>
            <p:nvPr/>
          </p:nvSpPr>
          <p:spPr bwMode="auto">
            <a:xfrm>
              <a:off x="7190692" y="4855884"/>
              <a:ext cx="66736" cy="571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0"/>
            <p:cNvSpPr>
              <a:spLocks noChangeArrowheads="1"/>
            </p:cNvSpPr>
            <p:nvPr/>
          </p:nvSpPr>
          <p:spPr bwMode="auto">
            <a:xfrm>
              <a:off x="6971991" y="5218020"/>
              <a:ext cx="66736" cy="571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125546"/>
              </p:ext>
            </p:extLst>
          </p:nvPr>
        </p:nvGraphicFramePr>
        <p:xfrm>
          <a:off x="1168400" y="911225"/>
          <a:ext cx="6402388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11680" imgH="1257120" progId="Equation.DSMT4">
                  <p:embed/>
                </p:oleObj>
              </mc:Choice>
              <mc:Fallback>
                <p:oleObj name="Equation" r:id="rId3" imgW="4711680" imgH="1257120" progId="Equation.DSMT4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911225"/>
                        <a:ext cx="6402388" cy="170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222499" y="3965575"/>
          <a:ext cx="422200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60600" imgH="431800" progId="Equation.DSMT4">
                  <p:embed/>
                </p:oleObj>
              </mc:Choice>
              <mc:Fallback>
                <p:oleObj name="Equation" r:id="rId5" imgW="2260600" imgH="431800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499" y="3965575"/>
                        <a:ext cx="4222003" cy="806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4"/>
          <p:cNvGraphicFramePr>
            <a:graphicFrameLocks noChangeAspect="1"/>
          </p:cNvGraphicFramePr>
          <p:nvPr/>
        </p:nvGraphicFramePr>
        <p:xfrm>
          <a:off x="1571625" y="5067300"/>
          <a:ext cx="53165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11400" imgH="431640" progId="Equation.DSMT4">
                  <p:embed/>
                </p:oleObj>
              </mc:Choice>
              <mc:Fallback>
                <p:oleObj name="Equation" r:id="rId7" imgW="3911400" imgH="431640" progId="Equation.DSMT4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5067300"/>
                        <a:ext cx="5316538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85850" y="37147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2563813" y="5903913"/>
          <a:ext cx="36607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92400" imgH="431800" progId="Equation.DSMT4">
                  <p:embed/>
                </p:oleObj>
              </mc:Choice>
              <mc:Fallback>
                <p:oleObj name="Equation" r:id="rId9" imgW="2692400" imgH="431800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5903913"/>
                        <a:ext cx="366077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4"/>
          <p:cNvGraphicFramePr>
            <a:graphicFrameLocks noChangeAspect="1"/>
          </p:cNvGraphicFramePr>
          <p:nvPr/>
        </p:nvGraphicFramePr>
        <p:xfrm>
          <a:off x="1908175" y="2995613"/>
          <a:ext cx="5148263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784600" imgH="508000" progId="Equation.DSMT4">
                  <p:embed/>
                </p:oleObj>
              </mc:Choice>
              <mc:Fallback>
                <p:oleObj name="Equation" r:id="rId11" imgW="3784600" imgH="508000" progId="Equation.DSMT4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995613"/>
                        <a:ext cx="5148263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74971" y="422365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Analytic everywhere!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1054100" y="850900"/>
          <a:ext cx="6146800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20880" imgH="3657600" progId="Equation.DSMT4">
                  <p:embed/>
                </p:oleObj>
              </mc:Choice>
              <mc:Fallback>
                <p:oleObj name="Equation" r:id="rId3" imgW="4520880" imgH="3657600" progId="Equation.DSMT4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850900"/>
                        <a:ext cx="6146800" cy="4964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10377"/>
              </p:ext>
            </p:extLst>
          </p:nvPr>
        </p:nvGraphicFramePr>
        <p:xfrm>
          <a:off x="1849438" y="2433638"/>
          <a:ext cx="476408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40080" imgH="457200" progId="Equation.DSMT4">
                  <p:embed/>
                </p:oleObj>
              </mc:Choice>
              <mc:Fallback>
                <p:oleObj name="Equation" r:id="rId5" imgW="3340080" imgH="457200" progId="Equation.DSMT4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2433638"/>
                        <a:ext cx="4764087" cy="652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046012"/>
              </p:ext>
            </p:extLst>
          </p:nvPr>
        </p:nvGraphicFramePr>
        <p:xfrm>
          <a:off x="1900238" y="5981700"/>
          <a:ext cx="46624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40080" imgH="457200" progId="Equation.DSMT4">
                  <p:embed/>
                </p:oleObj>
              </mc:Choice>
              <mc:Fallback>
                <p:oleObj name="Equation" r:id="rId7" imgW="3340080" imgH="457200" progId="Equation.DSMT4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5981700"/>
                        <a:ext cx="4662487" cy="638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509350"/>
              </p:ext>
            </p:extLst>
          </p:nvPr>
        </p:nvGraphicFramePr>
        <p:xfrm>
          <a:off x="5173817" y="630094"/>
          <a:ext cx="3327245" cy="53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92400" imgH="431800" progId="Equation.DSMT4">
                  <p:embed/>
                </p:oleObj>
              </mc:Choice>
              <mc:Fallback>
                <p:oleObj name="Equation" r:id="rId9" imgW="2692400" imgH="431800" progId="Equation.DSMT4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817" y="630094"/>
                        <a:ext cx="3327245" cy="533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5810250" y="3838575"/>
          <a:ext cx="190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4000" imgH="457200" progId="Equation.DSMT4">
                  <p:embed/>
                </p:oleObj>
              </mc:Choice>
              <mc:Fallback>
                <p:oleObj name="Equation" r:id="rId11" imgW="1524000" imgH="457200" progId="Equation.DSMT4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3838575"/>
                        <a:ext cx="1905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210174" y="4587874"/>
          <a:ext cx="332724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14600" imgH="520700" progId="Equation.DSMT4">
                  <p:embed/>
                </p:oleObj>
              </mc:Choice>
              <mc:Fallback>
                <p:oleObj name="Equation" r:id="rId13" imgW="2514600" imgH="52070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4" y="4587874"/>
                        <a:ext cx="332724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001401"/>
              </p:ext>
            </p:extLst>
          </p:nvPr>
        </p:nvGraphicFramePr>
        <p:xfrm>
          <a:off x="58738" y="855663"/>
          <a:ext cx="7146925" cy="556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57800" imgH="4114800" progId="Equation.DSMT4">
                  <p:embed/>
                </p:oleObj>
              </mc:Choice>
              <mc:Fallback>
                <p:oleObj name="Equation" r:id="rId3" imgW="5257800" imgH="4114800" progId="Equation.DSMT4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855663"/>
                        <a:ext cx="7146925" cy="556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Taylor and Laurent Series Expansions (cont.)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42483" y="6010092"/>
            <a:ext cx="216783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branch cut is chosen </a:t>
            </a:r>
            <a:r>
              <a:rPr lang="en-US" sz="1200" u="sng" dirty="0"/>
              <a:t>away</a:t>
            </a:r>
            <a:r>
              <a:rPr lang="en-US" sz="1200" dirty="0"/>
              <a:t> from the blue region.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81094" y="3087794"/>
            <a:ext cx="2501900" cy="2130908"/>
            <a:chOff x="6384925" y="1812443"/>
            <a:chExt cx="2501900" cy="2130908"/>
          </a:xfrm>
        </p:grpSpPr>
        <p:graphicFrame>
          <p:nvGraphicFramePr>
            <p:cNvPr id="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7772374"/>
                </p:ext>
              </p:extLst>
            </p:nvPr>
          </p:nvGraphicFramePr>
          <p:xfrm>
            <a:off x="7100539" y="1812443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579" imgH="164957" progId="Equation.DSMT4">
                    <p:embed/>
                  </p:oleObj>
                </mc:Choice>
                <mc:Fallback>
                  <p:oleObj name="Equation" r:id="rId5" imgW="139579" imgH="164957" progId="Equation.DSMT4">
                    <p:embed/>
                    <p:pic>
                      <p:nvPicPr>
                        <p:cNvPr id="0" name="Picture 3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0539" y="1812443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384925" y="2336801"/>
              <a:ext cx="1582738" cy="160655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6791325" y="3143251"/>
              <a:ext cx="2095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7194550" y="3057526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7981950" y="3057526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7969250" y="3070226"/>
              <a:ext cx="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" name="Object 15"/>
            <p:cNvGraphicFramePr>
              <a:graphicFrameLocks noChangeAspect="1"/>
            </p:cNvGraphicFramePr>
            <p:nvPr/>
          </p:nvGraphicFramePr>
          <p:xfrm>
            <a:off x="7991475" y="3243263"/>
            <a:ext cx="101600" cy="166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1468" imgH="164885" progId="Equation.DSMT4">
                    <p:embed/>
                  </p:oleObj>
                </mc:Choice>
                <mc:Fallback>
                  <p:oleObj name="Equation" r:id="rId7" imgW="101468" imgH="164885" progId="Equation.DSMT4">
                    <p:embed/>
                    <p:pic>
                      <p:nvPicPr>
                        <p:cNvPr id="0" name="Picture 3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1475" y="3243263"/>
                          <a:ext cx="101600" cy="166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7"/>
            <p:cNvGraphicFramePr>
              <a:graphicFrameLocks noChangeAspect="1"/>
            </p:cNvGraphicFramePr>
            <p:nvPr/>
          </p:nvGraphicFramePr>
          <p:xfrm>
            <a:off x="8589963" y="3267076"/>
            <a:ext cx="19208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3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9963" y="3267076"/>
                          <a:ext cx="192088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7416256" y="2542560"/>
              <a:ext cx="53788" cy="5141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7481888" y="2549526"/>
            <a:ext cx="147638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725" imgH="126725" progId="Equation.DSMT4">
                    <p:embed/>
                  </p:oleObj>
                </mc:Choice>
                <mc:Fallback>
                  <p:oleObj name="Equation" r:id="rId11" imgW="126725" imgH="126725" progId="Equation.DSMT4">
                    <p:embed/>
                    <p:pic>
                      <p:nvPicPr>
                        <p:cNvPr id="0" name="Picture 3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1888" y="2549526"/>
                          <a:ext cx="147638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7191375" y="2667000"/>
              <a:ext cx="628650" cy="4699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 flipV="1">
              <a:off x="7188198" y="2064146"/>
              <a:ext cx="0" cy="10600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 rot="5400000">
              <a:off x="8368505" y="2711452"/>
              <a:ext cx="86520" cy="873919"/>
            </a:xfrm>
            <a:custGeom>
              <a:avLst/>
              <a:gdLst>
                <a:gd name="T0" fmla="*/ 0 w 429"/>
                <a:gd name="T1" fmla="*/ 0 h 2254"/>
                <a:gd name="T2" fmla="*/ 0 w 429"/>
                <a:gd name="T3" fmla="*/ 11 h 2254"/>
                <a:gd name="T4" fmla="*/ 0 w 429"/>
                <a:gd name="T5" fmla="*/ 22 h 2254"/>
                <a:gd name="T6" fmla="*/ 0 w 429"/>
                <a:gd name="T7" fmla="*/ 39 h 2254"/>
                <a:gd name="T8" fmla="*/ 0 w 429"/>
                <a:gd name="T9" fmla="*/ 58 h 2254"/>
                <a:gd name="T10" fmla="*/ 0 w 429"/>
                <a:gd name="T11" fmla="*/ 72 h 2254"/>
                <a:gd name="T12" fmla="*/ 0 w 429"/>
                <a:gd name="T13" fmla="*/ 86 h 2254"/>
                <a:gd name="T14" fmla="*/ 0 w 429"/>
                <a:gd name="T15" fmla="*/ 95 h 2254"/>
                <a:gd name="T16" fmla="*/ 0 w 429"/>
                <a:gd name="T17" fmla="*/ 113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7924800" y="3091428"/>
              <a:ext cx="104775" cy="12167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538" name="Object 15"/>
            <p:cNvGraphicFramePr>
              <a:graphicFrameLocks noChangeAspect="1"/>
            </p:cNvGraphicFramePr>
            <p:nvPr/>
          </p:nvGraphicFramePr>
          <p:xfrm>
            <a:off x="7597610" y="2908775"/>
            <a:ext cx="101600" cy="166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01468" imgH="164885" progId="Equation.DSMT4">
                    <p:embed/>
                  </p:oleObj>
                </mc:Choice>
                <mc:Fallback>
                  <p:oleObj name="Equation" r:id="rId13" imgW="101468" imgH="164885" progId="Equation.DSMT4">
                    <p:embed/>
                    <p:pic>
                      <p:nvPicPr>
                        <p:cNvPr id="0" name="Picture 3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7610" y="2908775"/>
                          <a:ext cx="101600" cy="166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" name="Straight Arrow Connector 2"/>
          <p:cNvCxnSpPr/>
          <p:nvPr/>
        </p:nvCxnSpPr>
        <p:spPr bwMode="auto">
          <a:xfrm flipV="1">
            <a:off x="7916194" y="4542427"/>
            <a:ext cx="591740" cy="14397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01650" y="0"/>
            <a:ext cx="82296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Methods for Generating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Taylor and Laurent Series Expansions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22022"/>
              </p:ext>
            </p:extLst>
          </p:nvPr>
        </p:nvGraphicFramePr>
        <p:xfrm>
          <a:off x="260350" y="1935480"/>
          <a:ext cx="8707438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56120" imgH="2679480" progId="Equation.DSMT4">
                  <p:embed/>
                </p:oleObj>
              </mc:Choice>
              <mc:Fallback>
                <p:oleObj name="Equation" r:id="rId3" imgW="6756120" imgH="267948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935480"/>
                        <a:ext cx="8707438" cy="344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05175" y="1114425"/>
            <a:ext cx="2618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Summary of Methods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98775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Geometric Series (cont.)</a:t>
            </a:r>
          </a:p>
        </p:txBody>
      </p:sp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739775" y="1270000"/>
            <a:ext cx="1201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3" name="Group 23"/>
          <p:cNvGrpSpPr/>
          <p:nvPr/>
        </p:nvGrpSpPr>
        <p:grpSpPr>
          <a:xfrm>
            <a:off x="6463719" y="853573"/>
            <a:ext cx="2241551" cy="2349498"/>
            <a:chOff x="6463719" y="853573"/>
            <a:chExt cx="2241551" cy="2349498"/>
          </a:xfrm>
        </p:grpSpPr>
        <p:sp>
          <p:nvSpPr>
            <p:cNvPr id="1034" name="Line 60"/>
            <p:cNvSpPr>
              <a:spLocks noChangeShapeType="1"/>
            </p:cNvSpPr>
            <p:nvPr/>
          </p:nvSpPr>
          <p:spPr bwMode="auto">
            <a:xfrm>
              <a:off x="6463719" y="2350584"/>
              <a:ext cx="1966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61"/>
            <p:cNvSpPr>
              <a:spLocks noChangeShapeType="1"/>
            </p:cNvSpPr>
            <p:nvPr/>
          </p:nvSpPr>
          <p:spPr bwMode="auto">
            <a:xfrm flipH="1" flipV="1">
              <a:off x="7333669" y="1202823"/>
              <a:ext cx="3175" cy="2000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7" name="Object 62"/>
            <p:cNvGraphicFramePr>
              <a:graphicFrameLocks noChangeAspect="1"/>
            </p:cNvGraphicFramePr>
            <p:nvPr/>
          </p:nvGraphicFramePr>
          <p:xfrm>
            <a:off x="8517945" y="2242634"/>
            <a:ext cx="187325" cy="20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835" imgH="139518" progId="Equation.DSMT4">
                    <p:embed/>
                  </p:oleObj>
                </mc:Choice>
                <mc:Fallback>
                  <p:oleObj name="Equation" r:id="rId3" imgW="126835" imgH="139518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7945" y="2242634"/>
                          <a:ext cx="187325" cy="204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63"/>
            <p:cNvGraphicFramePr>
              <a:graphicFrameLocks noChangeAspect="1"/>
            </p:cNvGraphicFramePr>
            <p:nvPr/>
          </p:nvGraphicFramePr>
          <p:xfrm>
            <a:off x="7249532" y="853573"/>
            <a:ext cx="2063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579" imgH="164957" progId="Equation.DSMT4">
                    <p:embed/>
                  </p:oleObj>
                </mc:Choice>
                <mc:Fallback>
                  <p:oleObj name="Equation" r:id="rId5" imgW="139579" imgH="164957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9532" y="853573"/>
                          <a:ext cx="2063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Oval 64"/>
            <p:cNvSpPr>
              <a:spLocks noChangeArrowheads="1"/>
            </p:cNvSpPr>
            <p:nvPr/>
          </p:nvSpPr>
          <p:spPr bwMode="auto">
            <a:xfrm>
              <a:off x="6671682" y="1713997"/>
              <a:ext cx="1293813" cy="129539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Line 75"/>
            <p:cNvSpPr>
              <a:spLocks noChangeShapeType="1"/>
            </p:cNvSpPr>
            <p:nvPr/>
          </p:nvSpPr>
          <p:spPr bwMode="auto">
            <a:xfrm flipV="1">
              <a:off x="7982957" y="2244222"/>
              <a:ext cx="0" cy="219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9" name="Object 77"/>
            <p:cNvGraphicFramePr>
              <a:graphicFrameLocks noChangeAspect="1"/>
            </p:cNvGraphicFramePr>
            <p:nvPr/>
          </p:nvGraphicFramePr>
          <p:xfrm>
            <a:off x="7395582" y="2020385"/>
            <a:ext cx="4651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68140" imgH="253890" progId="Equation.DSMT4">
                    <p:embed/>
                  </p:oleObj>
                </mc:Choice>
                <mc:Fallback>
                  <p:oleObj name="Equation" r:id="rId7" imgW="368140" imgH="253890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5582" y="2020385"/>
                          <a:ext cx="465138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78"/>
            <p:cNvGraphicFramePr>
              <a:graphicFrameLocks noChangeAspect="1"/>
            </p:cNvGraphicFramePr>
            <p:nvPr/>
          </p:nvGraphicFramePr>
          <p:xfrm>
            <a:off x="7843257" y="1553660"/>
            <a:ext cx="4651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68140" imgH="253890" progId="Equation.DSMT4">
                    <p:embed/>
                  </p:oleObj>
                </mc:Choice>
                <mc:Fallback>
                  <p:oleObj name="Equation" r:id="rId9" imgW="368140" imgH="253890" progId="Equation.DSMT4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3257" y="1553660"/>
                          <a:ext cx="465138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Arrow Connector 18"/>
            <p:cNvCxnSpPr/>
            <p:nvPr/>
          </p:nvCxnSpPr>
          <p:spPr bwMode="auto">
            <a:xfrm flipH="1">
              <a:off x="6833937" y="2338939"/>
              <a:ext cx="500515" cy="3850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1031" name="Object 78"/>
            <p:cNvGraphicFramePr>
              <a:graphicFrameLocks noChangeAspect="1"/>
            </p:cNvGraphicFramePr>
            <p:nvPr/>
          </p:nvGraphicFramePr>
          <p:xfrm>
            <a:off x="7116763" y="2581275"/>
            <a:ext cx="1270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1468" imgH="164885" progId="Equation.DSMT4">
                    <p:embed/>
                  </p:oleObj>
                </mc:Choice>
                <mc:Fallback>
                  <p:oleObj name="Equation" r:id="rId11" imgW="101468" imgH="164885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6763" y="2581275"/>
                          <a:ext cx="1270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8"/>
            <p:cNvGraphicFramePr>
              <a:graphicFrameLocks noChangeAspect="1"/>
            </p:cNvGraphicFramePr>
            <p:nvPr/>
          </p:nvGraphicFramePr>
          <p:xfrm>
            <a:off x="8040688" y="2457450"/>
            <a:ext cx="1270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01468" imgH="164885" progId="Equation.DSMT4">
                    <p:embed/>
                  </p:oleObj>
                </mc:Choice>
                <mc:Fallback>
                  <p:oleObj name="Equation" r:id="rId13" imgW="101468" imgH="164885" progId="Equation.DSMT4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0688" y="2457450"/>
                          <a:ext cx="1270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5"/>
            <p:cNvGraphicFramePr>
              <a:graphicFrameLocks noChangeAspect="1"/>
            </p:cNvGraphicFramePr>
            <p:nvPr/>
          </p:nvGraphicFramePr>
          <p:xfrm>
            <a:off x="7876969" y="2246394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2268" imgH="152268" progId="Equation.DSMT4">
                    <p:embed/>
                  </p:oleObj>
                </mc:Choice>
                <mc:Fallback>
                  <p:oleObj name="Equation" r:id="rId14" imgW="152268" imgH="152268" progId="Equation.DSMT4">
                    <p:embed/>
                    <p:pic>
                      <p:nvPicPr>
                        <p:cNvPr id="0" name="Picture 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6969" y="2246394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3354" name="Object 10"/>
          <p:cNvGraphicFramePr>
            <a:graphicFrameLocks noChangeAspect="1"/>
          </p:cNvGraphicFramePr>
          <p:nvPr/>
        </p:nvGraphicFramePr>
        <p:xfrm>
          <a:off x="1282700" y="2035175"/>
          <a:ext cx="38338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49500" imgH="457200" progId="Equation.DSMT4">
                  <p:embed/>
                </p:oleObj>
              </mc:Choice>
              <mc:Fallback>
                <p:oleObj name="Equation" r:id="rId16" imgW="2349500" imgH="457200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035175"/>
                        <a:ext cx="3833813" cy="7461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6016" y="1164657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Summary of Geometric Series Results</a:t>
            </a:r>
          </a:p>
        </p:txBody>
      </p:sp>
      <p:graphicFrame>
        <p:nvGraphicFramePr>
          <p:cNvPr id="313355" name="Object 11"/>
          <p:cNvGraphicFramePr>
            <a:graphicFrameLocks noChangeAspect="1"/>
          </p:cNvGraphicFramePr>
          <p:nvPr/>
        </p:nvGraphicFramePr>
        <p:xfrm>
          <a:off x="1316257" y="3701649"/>
          <a:ext cx="53784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251200" imgH="457200" progId="Equation.DSMT4">
                  <p:embed/>
                </p:oleObj>
              </mc:Choice>
              <mc:Fallback>
                <p:oleObj name="Equation" r:id="rId18" imgW="3251200" imgH="4572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257" y="3701649"/>
                        <a:ext cx="5378450" cy="7572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98383" y="5727032"/>
            <a:ext cx="855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geometric series is important by itself, and it is also useful for later derivations.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96690" y="2887579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(Geometric series)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7013" y="4617988"/>
            <a:ext cx="5767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This is an extension (or “continuation”) of the original geometric series.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01650" y="0"/>
            <a:ext cx="82296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Methods for Generating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Taylor and Laurent Series Expansions (cont.) 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133167"/>
              </p:ext>
            </p:extLst>
          </p:nvPr>
        </p:nvGraphicFramePr>
        <p:xfrm>
          <a:off x="320675" y="1834700"/>
          <a:ext cx="8410575" cy="43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92760" imgH="3466800" progId="Equation.DSMT4">
                  <p:embed/>
                </p:oleObj>
              </mc:Choice>
              <mc:Fallback>
                <p:oleObj name="Equation" r:id="rId3" imgW="6692760" imgH="34668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834700"/>
                        <a:ext cx="8410575" cy="4348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4175" y="1009650"/>
            <a:ext cx="341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Summary of Methods (cont.)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/>
          <p:cNvSpPr txBox="1">
            <a:spLocks noChangeArrowheads="1"/>
          </p:cNvSpPr>
          <p:nvPr/>
        </p:nvSpPr>
        <p:spPr bwMode="auto">
          <a:xfrm>
            <a:off x="534202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Geometric Series (cont.)</a:t>
            </a:r>
          </a:p>
        </p:txBody>
      </p:sp>
      <p:sp>
        <p:nvSpPr>
          <p:cNvPr id="2059" name="Text Box 1027"/>
          <p:cNvSpPr txBox="1">
            <a:spLocks noChangeArrowheads="1"/>
          </p:cNvSpPr>
          <p:nvPr/>
        </p:nvSpPr>
        <p:spPr bwMode="auto">
          <a:xfrm>
            <a:off x="739775" y="1270000"/>
            <a:ext cx="1201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2050" name="Object 1028"/>
          <p:cNvGraphicFramePr>
            <a:graphicFrameLocks noChangeAspect="1"/>
          </p:cNvGraphicFramePr>
          <p:nvPr/>
        </p:nvGraphicFramePr>
        <p:xfrm>
          <a:off x="995816" y="1526495"/>
          <a:ext cx="7514844" cy="114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35600" imgH="825500" progId="Equation.DSMT4">
                  <p:embed/>
                </p:oleObj>
              </mc:Choice>
              <mc:Fallback>
                <p:oleObj name="Equation" r:id="rId3" imgW="5435600" imgH="82550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816" y="1526495"/>
                        <a:ext cx="7514844" cy="1140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7188" y="850231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Generalize: (</a:t>
            </a:r>
            <a:r>
              <a:rPr lang="en-US" b="1" dirty="0">
                <a:latin typeface="+mn-lt"/>
                <a:cs typeface="Times New Roman" pitchFamily="18" charset="0"/>
              </a:rPr>
              <a:t>pole at</a:t>
            </a:r>
            <a:r>
              <a:rPr lang="en-US" b="1" dirty="0">
                <a:latin typeface="+mn-lt"/>
                <a:cs typeface="Times New Roman" pitchFamily="18" charset="0"/>
                <a:sym typeface="Symbol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b="1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b="1" dirty="0">
                <a:sym typeface="Symbol"/>
              </a:rPr>
              <a:t>):</a:t>
            </a:r>
            <a:endParaRPr lang="en-US" b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221060" y="2739863"/>
            <a:ext cx="2380903" cy="2098676"/>
            <a:chOff x="3076575" y="2733926"/>
            <a:chExt cx="2380903" cy="2098676"/>
          </a:xfrm>
        </p:grpSpPr>
        <p:sp>
          <p:nvSpPr>
            <p:cNvPr id="2061" name="Line 1048"/>
            <p:cNvSpPr>
              <a:spLocks noChangeShapeType="1"/>
            </p:cNvSpPr>
            <p:nvPr/>
          </p:nvSpPr>
          <p:spPr bwMode="auto">
            <a:xfrm>
              <a:off x="3168303" y="3980114"/>
              <a:ext cx="1966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1" name="Object 1050"/>
            <p:cNvGraphicFramePr>
              <a:graphicFrameLocks noChangeAspect="1"/>
            </p:cNvGraphicFramePr>
            <p:nvPr/>
          </p:nvGraphicFramePr>
          <p:xfrm>
            <a:off x="5270153" y="3881689"/>
            <a:ext cx="187325" cy="204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Picture 4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0153" y="3881689"/>
                          <a:ext cx="187325" cy="204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1051"/>
            <p:cNvGraphicFramePr>
              <a:graphicFrameLocks noChangeAspect="1"/>
            </p:cNvGraphicFramePr>
            <p:nvPr/>
          </p:nvGraphicFramePr>
          <p:xfrm>
            <a:off x="3963640" y="2733926"/>
            <a:ext cx="2063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579" imgH="164957" progId="Equation.DSMT4">
                    <p:embed/>
                  </p:oleObj>
                </mc:Choice>
                <mc:Fallback>
                  <p:oleObj name="Equation" r:id="rId7" imgW="139579" imgH="164957" progId="Equation.DSMT4">
                    <p:embed/>
                    <p:pic>
                      <p:nvPicPr>
                        <p:cNvPr id="0" name="Picture 4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3640" y="2733926"/>
                          <a:ext cx="2063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Oval 1052"/>
            <p:cNvSpPr>
              <a:spLocks noChangeArrowheads="1"/>
            </p:cNvSpPr>
            <p:nvPr/>
          </p:nvSpPr>
          <p:spPr bwMode="auto">
            <a:xfrm>
              <a:off x="3376265" y="3343526"/>
              <a:ext cx="1293813" cy="129540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3" name="Object 1053"/>
            <p:cNvGraphicFramePr>
              <a:graphicFrameLocks noChangeAspect="1"/>
            </p:cNvGraphicFramePr>
            <p:nvPr/>
          </p:nvGraphicFramePr>
          <p:xfrm>
            <a:off x="3814763" y="3589338"/>
            <a:ext cx="657225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20474" imgH="304668" progId="Equation.DSMT4">
                    <p:embed/>
                  </p:oleObj>
                </mc:Choice>
                <mc:Fallback>
                  <p:oleObj name="Equation" r:id="rId9" imgW="520474" imgH="304668" progId="Equation.DSMT4">
                    <p:embed/>
                    <p:pic>
                      <p:nvPicPr>
                        <p:cNvPr id="0" name="Picture 4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4763" y="3589338"/>
                          <a:ext cx="657225" cy="3857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1054"/>
            <p:cNvGraphicFramePr>
              <a:graphicFrameLocks noChangeAspect="1"/>
            </p:cNvGraphicFramePr>
            <p:nvPr/>
          </p:nvGraphicFramePr>
          <p:xfrm>
            <a:off x="4395788" y="3036888"/>
            <a:ext cx="657225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20474" imgH="304668" progId="Equation.DSMT4">
                    <p:embed/>
                  </p:oleObj>
                </mc:Choice>
                <mc:Fallback>
                  <p:oleObj name="Equation" r:id="rId11" imgW="520474" imgH="304668" progId="Equation.DSMT4">
                    <p:embed/>
                    <p:pic>
                      <p:nvPicPr>
                        <p:cNvPr id="0" name="Picture 4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5788" y="3036888"/>
                          <a:ext cx="657225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1055"/>
            <p:cNvGraphicFramePr>
              <a:graphicFrameLocks noChangeAspect="1"/>
            </p:cNvGraphicFramePr>
            <p:nvPr/>
          </p:nvGraphicFramePr>
          <p:xfrm>
            <a:off x="4160838" y="4256088"/>
            <a:ext cx="193675" cy="192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68" imgH="152268" progId="Equation.DSMT4">
                    <p:embed/>
                  </p:oleObj>
                </mc:Choice>
                <mc:Fallback>
                  <p:oleObj name="Equation" r:id="rId13" imgW="152268" imgH="152268" progId="Equation.DSMT4">
                    <p:embed/>
                    <p:pic>
                      <p:nvPicPr>
                        <p:cNvPr id="0" name="Picture 4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0838" y="4256088"/>
                          <a:ext cx="193675" cy="192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4" name="Line 1056"/>
            <p:cNvSpPr>
              <a:spLocks noChangeShapeType="1"/>
            </p:cNvSpPr>
            <p:nvPr/>
          </p:nvSpPr>
          <p:spPr bwMode="auto">
            <a:xfrm>
              <a:off x="4049365" y="3972177"/>
              <a:ext cx="533400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7" name="Object 1061"/>
            <p:cNvGraphicFramePr>
              <a:graphicFrameLocks noChangeAspect="1"/>
            </p:cNvGraphicFramePr>
            <p:nvPr/>
          </p:nvGraphicFramePr>
          <p:xfrm>
            <a:off x="3076575" y="3476625"/>
            <a:ext cx="266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0417" imgH="253890" progId="Equation.DSMT4">
                    <p:embed/>
                  </p:oleObj>
                </mc:Choice>
                <mc:Fallback>
                  <p:oleObj name="Equation" r:id="rId15" imgW="190417" imgH="253890" progId="Equation.DSMT4">
                    <p:embed/>
                    <p:pic>
                      <p:nvPicPr>
                        <p:cNvPr id="0" name="Picture 4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6575" y="3476625"/>
                          <a:ext cx="266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5"/>
            <p:cNvGraphicFramePr>
              <a:graphicFrameLocks noChangeAspect="1"/>
            </p:cNvGraphicFramePr>
            <p:nvPr/>
          </p:nvGraphicFramePr>
          <p:xfrm>
            <a:off x="3328720" y="3623933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52268" imgH="152268" progId="Equation.DSMT4">
                    <p:embed/>
                  </p:oleObj>
                </mc:Choice>
                <mc:Fallback>
                  <p:oleObj name="Equation" r:id="rId17" imgW="152268" imgH="152268" progId="Equation.DSMT4">
                    <p:embed/>
                    <p:pic>
                      <p:nvPicPr>
                        <p:cNvPr id="0" name="Picture 4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8720" y="3623933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2" name="Line 1049"/>
            <p:cNvSpPr>
              <a:spLocks noChangeShapeType="1"/>
            </p:cNvSpPr>
            <p:nvPr/>
          </p:nvSpPr>
          <p:spPr bwMode="auto">
            <a:xfrm flipH="1" flipV="1">
              <a:off x="4039840" y="3049839"/>
              <a:ext cx="1588" cy="1782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521" name="Object 473"/>
          <p:cNvGraphicFramePr>
            <a:graphicFrameLocks noChangeAspect="1"/>
          </p:cNvGraphicFramePr>
          <p:nvPr/>
        </p:nvGraphicFramePr>
        <p:xfrm>
          <a:off x="1062265" y="5404985"/>
          <a:ext cx="72421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118100" imgH="749300" progId="Equation.DSMT4">
                  <p:embed/>
                </p:oleObj>
              </mc:Choice>
              <mc:Fallback>
                <p:oleObj name="Equation" r:id="rId19" imgW="5118100" imgH="749300" progId="Equation.DSMT4">
                  <p:embed/>
                  <p:pic>
                    <p:nvPicPr>
                      <p:cNvPr id="0" name="Picture 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265" y="5404985"/>
                        <a:ext cx="724217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DDFF5BC-D2C8-D613-669A-3CCC67371CB4}"/>
              </a:ext>
            </a:extLst>
          </p:cNvPr>
          <p:cNvGrpSpPr/>
          <p:nvPr/>
        </p:nvGrpSpPr>
        <p:grpSpPr>
          <a:xfrm>
            <a:off x="1325324" y="3303341"/>
            <a:ext cx="2935211" cy="1341523"/>
            <a:chOff x="1325324" y="3303341"/>
            <a:chExt cx="2935211" cy="1341523"/>
          </a:xfrm>
        </p:grpSpPr>
        <p:sp>
          <p:nvSpPr>
            <p:cNvPr id="28" name="TextBox 27"/>
            <p:cNvSpPr txBox="1"/>
            <p:nvPr/>
          </p:nvSpPr>
          <p:spPr>
            <a:xfrm>
              <a:off x="1325324" y="3825926"/>
              <a:ext cx="1275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FF"/>
                  </a:solidFill>
                </a:rPr>
                <a:t>Taylor series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52777" y="3834849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FF"/>
                  </a:solidFill>
                </a:rPr>
                <a:t>Laurent series</a:t>
              </a:r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C4B24136-F98C-E9E0-78A0-3CBAB5DA7F4D}"/>
                </a:ext>
              </a:extLst>
            </p:cNvPr>
            <p:cNvSpPr/>
            <p:nvPr/>
          </p:nvSpPr>
          <p:spPr bwMode="auto">
            <a:xfrm>
              <a:off x="3455363" y="4262025"/>
              <a:ext cx="231734" cy="38283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5C5DB212-5351-D896-0C03-60FAE3DF03E8}"/>
                </a:ext>
              </a:extLst>
            </p:cNvPr>
            <p:cNvSpPr/>
            <p:nvPr/>
          </p:nvSpPr>
          <p:spPr bwMode="auto">
            <a:xfrm flipV="1">
              <a:off x="1863093" y="3303341"/>
              <a:ext cx="231734" cy="38283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3"/>
          <p:cNvSpPr txBox="1">
            <a:spLocks noChangeArrowheads="1"/>
          </p:cNvSpPr>
          <p:nvPr/>
        </p:nvSpPr>
        <p:spPr bwMode="auto">
          <a:xfrm>
            <a:off x="699135" y="1706880"/>
            <a:ext cx="1201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436507"/>
              </p:ext>
            </p:extLst>
          </p:nvPr>
        </p:nvGraphicFramePr>
        <p:xfrm>
          <a:off x="496888" y="1422400"/>
          <a:ext cx="7970837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099200" imgH="4686120" progId="Equation.DSMT4">
                  <p:embed/>
                </p:oleObj>
              </mc:Choice>
              <mc:Fallback>
                <p:oleObj name="Equation" r:id="rId3" imgW="7099200" imgH="4686120" progId="Equation.DSMT4">
                  <p:embed/>
                  <p:pic>
                    <p:nvPicPr>
                      <p:cNvPr id="0" name="Picture 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1422400"/>
                        <a:ext cx="7970837" cy="526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Oval 38"/>
          <p:cNvSpPr>
            <a:spLocks noChangeArrowheads="1"/>
          </p:cNvSpPr>
          <p:nvPr/>
        </p:nvSpPr>
        <p:spPr bwMode="auto">
          <a:xfrm>
            <a:off x="2734140" y="1878035"/>
            <a:ext cx="638175" cy="390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40"/>
          <p:cNvSpPr>
            <a:spLocks noChangeArrowheads="1"/>
          </p:cNvSpPr>
          <p:nvPr/>
        </p:nvSpPr>
        <p:spPr bwMode="auto">
          <a:xfrm>
            <a:off x="2864415" y="5673725"/>
            <a:ext cx="638175" cy="390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42"/>
          <p:cNvSpPr>
            <a:spLocks noChangeShapeType="1"/>
          </p:cNvSpPr>
          <p:nvPr/>
        </p:nvSpPr>
        <p:spPr bwMode="auto">
          <a:xfrm flipV="1">
            <a:off x="581873" y="2275839"/>
            <a:ext cx="911647" cy="11219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43"/>
          <p:cNvSpPr>
            <a:spLocks noChangeShapeType="1"/>
          </p:cNvSpPr>
          <p:nvPr/>
        </p:nvSpPr>
        <p:spPr bwMode="auto">
          <a:xfrm>
            <a:off x="643782" y="4400293"/>
            <a:ext cx="1215497" cy="87274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2" name="Text Box 37"/>
          <p:cNvSpPr txBox="1">
            <a:spLocks noChangeArrowheads="1"/>
          </p:cNvSpPr>
          <p:nvPr/>
        </p:nvSpPr>
        <p:spPr bwMode="auto">
          <a:xfrm>
            <a:off x="416560" y="3578860"/>
            <a:ext cx="4238625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</a:rPr>
              <a:t>Decide whether </a:t>
            </a:r>
            <a:r>
              <a:rPr lang="en-US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|z</a:t>
            </a:r>
            <a:r>
              <a:rPr lang="en-US" sz="14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-z</a:t>
            </a:r>
            <a:r>
              <a:rPr lang="en-US" sz="1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400" dirty="0">
                <a:solidFill>
                  <a:srgbClr val="0000FF"/>
                </a:solidFill>
              </a:rPr>
              <a:t> or </a:t>
            </a:r>
            <a:r>
              <a:rPr lang="en-US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|z-z</a:t>
            </a:r>
            <a:r>
              <a:rPr lang="en-US" sz="1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400" dirty="0">
                <a:solidFill>
                  <a:srgbClr val="0000FF"/>
                </a:solidFill>
              </a:rPr>
              <a:t> is larger (i.e., if </a:t>
            </a:r>
            <a:r>
              <a:rPr lang="en-US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>
                <a:solidFill>
                  <a:srgbClr val="0000FF"/>
                </a:solidFill>
              </a:rPr>
              <a:t> is inside or outside the circle at right), and then factor out the term with largest magnitude!</a:t>
            </a:r>
          </a:p>
        </p:txBody>
      </p:sp>
      <p:sp>
        <p:nvSpPr>
          <p:cNvPr id="30" name="Text Box 1026"/>
          <p:cNvSpPr txBox="1">
            <a:spLocks noChangeArrowheads="1"/>
          </p:cNvSpPr>
          <p:nvPr/>
        </p:nvSpPr>
        <p:spPr bwMode="auto">
          <a:xfrm>
            <a:off x="534202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Geometric Series (cont.)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6556" y="2796006"/>
            <a:ext cx="3653660" cy="2127251"/>
            <a:chOff x="4837196" y="2359126"/>
            <a:chExt cx="3653660" cy="2127251"/>
          </a:xfrm>
        </p:grpSpPr>
        <p:sp>
          <p:nvSpPr>
            <p:cNvPr id="3093" name="Line 16"/>
            <p:cNvSpPr>
              <a:spLocks noChangeShapeType="1"/>
            </p:cNvSpPr>
            <p:nvPr/>
          </p:nvSpPr>
          <p:spPr bwMode="auto">
            <a:xfrm>
              <a:off x="4837196" y="4370489"/>
              <a:ext cx="1966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7"/>
            <p:cNvSpPr>
              <a:spLocks noChangeShapeType="1"/>
            </p:cNvSpPr>
            <p:nvPr/>
          </p:nvSpPr>
          <p:spPr bwMode="auto">
            <a:xfrm flipH="1" flipV="1">
              <a:off x="4953084" y="2670276"/>
              <a:ext cx="1588" cy="1782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75" name="Object 18"/>
            <p:cNvGraphicFramePr>
              <a:graphicFrameLocks noChangeAspect="1"/>
            </p:cNvGraphicFramePr>
            <p:nvPr/>
          </p:nvGraphicFramePr>
          <p:xfrm>
            <a:off x="6886659" y="4281589"/>
            <a:ext cx="187325" cy="204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Picture 5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6659" y="4281589"/>
                          <a:ext cx="187325" cy="204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9"/>
            <p:cNvGraphicFramePr>
              <a:graphicFrameLocks noChangeAspect="1"/>
            </p:cNvGraphicFramePr>
            <p:nvPr/>
          </p:nvGraphicFramePr>
          <p:xfrm>
            <a:off x="4876884" y="2359126"/>
            <a:ext cx="2063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579" imgH="164957" progId="Equation.DSMT4">
                    <p:embed/>
                  </p:oleObj>
                </mc:Choice>
                <mc:Fallback>
                  <p:oleObj name="Equation" r:id="rId7" imgW="139579" imgH="164957" progId="Equation.DSMT4">
                    <p:embed/>
                    <p:pic>
                      <p:nvPicPr>
                        <p:cNvPr id="0" name="Picture 5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84" y="2359126"/>
                          <a:ext cx="2063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5" name="Oval 20"/>
            <p:cNvSpPr>
              <a:spLocks noChangeArrowheads="1"/>
            </p:cNvSpPr>
            <p:nvPr/>
          </p:nvSpPr>
          <p:spPr bwMode="auto">
            <a:xfrm>
              <a:off x="5534109" y="2659164"/>
              <a:ext cx="1293813" cy="129540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7" name="Object 21"/>
            <p:cNvGraphicFramePr>
              <a:graphicFrameLocks noChangeAspect="1"/>
            </p:cNvGraphicFramePr>
            <p:nvPr/>
          </p:nvGraphicFramePr>
          <p:xfrm>
            <a:off x="6129338" y="2960688"/>
            <a:ext cx="495300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31613" imgH="228501" progId="Equation.DSMT4">
                    <p:embed/>
                  </p:oleObj>
                </mc:Choice>
                <mc:Fallback>
                  <p:oleObj name="Equation" r:id="rId9" imgW="431613" imgH="228501" progId="Equation.DSMT4">
                    <p:embed/>
                    <p:pic>
                      <p:nvPicPr>
                        <p:cNvPr id="0" name="Picture 5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338" y="2960688"/>
                          <a:ext cx="495300" cy="2619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23"/>
            <p:cNvGraphicFramePr>
              <a:graphicFrameLocks noChangeAspect="1"/>
            </p:cNvGraphicFramePr>
            <p:nvPr/>
          </p:nvGraphicFramePr>
          <p:xfrm>
            <a:off x="5610678" y="3220809"/>
            <a:ext cx="519113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69696" imgH="253890" progId="Equation.DSMT4">
                    <p:embed/>
                  </p:oleObj>
                </mc:Choice>
                <mc:Fallback>
                  <p:oleObj name="Equation" r:id="rId11" imgW="469696" imgH="253890" progId="Equation.DSMT4">
                    <p:embed/>
                    <p:pic>
                      <p:nvPicPr>
                        <p:cNvPr id="0" name="Picture 5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0678" y="3220809"/>
                          <a:ext cx="519113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 flipH="1" flipV="1">
              <a:off x="5640471" y="3051276"/>
              <a:ext cx="566738" cy="265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79" name="Object 25"/>
            <p:cNvGraphicFramePr>
              <a:graphicFrameLocks noChangeAspect="1"/>
            </p:cNvGraphicFramePr>
            <p:nvPr/>
          </p:nvGraphicFramePr>
          <p:xfrm>
            <a:off x="6846000" y="3695579"/>
            <a:ext cx="1644856" cy="541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84300" imgH="457200" progId="Equation.DSMT4">
                    <p:embed/>
                  </p:oleObj>
                </mc:Choice>
                <mc:Fallback>
                  <p:oleObj name="Equation" r:id="rId13" imgW="1384300" imgH="457200" progId="Equation.DSMT4">
                    <p:embed/>
                    <p:pic>
                      <p:nvPicPr>
                        <p:cNvPr id="0" name="Picture 5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6000" y="3695579"/>
                          <a:ext cx="1644856" cy="5414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30"/>
            <p:cNvGraphicFramePr>
              <a:graphicFrameLocks noChangeAspect="1"/>
            </p:cNvGraphicFramePr>
            <p:nvPr/>
          </p:nvGraphicFramePr>
          <p:xfrm>
            <a:off x="5253038" y="2792413"/>
            <a:ext cx="266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0417" imgH="253890" progId="Equation.DSMT4">
                    <p:embed/>
                  </p:oleObj>
                </mc:Choice>
                <mc:Fallback>
                  <p:oleObj name="Equation" r:id="rId15" imgW="190417" imgH="253890" progId="Equation.DSMT4">
                    <p:embed/>
                    <p:pic>
                      <p:nvPicPr>
                        <p:cNvPr id="0" name="Picture 5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3038" y="2792413"/>
                          <a:ext cx="266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32"/>
            <p:cNvGraphicFramePr>
              <a:graphicFrameLocks noChangeAspect="1"/>
            </p:cNvGraphicFramePr>
            <p:nvPr/>
          </p:nvGraphicFramePr>
          <p:xfrm>
            <a:off x="6319838" y="3167063"/>
            <a:ext cx="223837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77646" imgH="228402" progId="Equation.DSMT4">
                    <p:embed/>
                  </p:oleObj>
                </mc:Choice>
                <mc:Fallback>
                  <p:oleObj name="Equation" r:id="rId17" imgW="177646" imgH="228402" progId="Equation.DSMT4">
                    <p:embed/>
                    <p:pic>
                      <p:nvPicPr>
                        <p:cNvPr id="0" name="Picture 5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9838" y="3167063"/>
                          <a:ext cx="223837" cy="2905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8" name="Oval 33"/>
            <p:cNvSpPr>
              <a:spLocks noChangeArrowheads="1"/>
            </p:cNvSpPr>
            <p:nvPr/>
          </p:nvSpPr>
          <p:spPr bwMode="auto">
            <a:xfrm>
              <a:off x="5976795" y="2861229"/>
              <a:ext cx="61913" cy="619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Line 34"/>
            <p:cNvSpPr>
              <a:spLocks noChangeShapeType="1"/>
            </p:cNvSpPr>
            <p:nvPr/>
          </p:nvSpPr>
          <p:spPr bwMode="auto">
            <a:xfrm flipH="1" flipV="1">
              <a:off x="6013534" y="2941739"/>
              <a:ext cx="195263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82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5380145"/>
                </p:ext>
              </p:extLst>
            </p:nvPr>
          </p:nvGraphicFramePr>
          <p:xfrm>
            <a:off x="6060440" y="2763520"/>
            <a:ext cx="138113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14120" imgH="126720" progId="Equation.DSMT4">
                    <p:embed/>
                  </p:oleObj>
                </mc:Choice>
                <mc:Fallback>
                  <p:oleObj name="Equation" r:id="rId19" imgW="114120" imgH="126720" progId="Equation.DSMT4">
                    <p:embed/>
                    <p:pic>
                      <p:nvPicPr>
                        <p:cNvPr id="0" name="Picture 5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0440" y="2763520"/>
                          <a:ext cx="138113" cy="152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traight Arrow Connector 33"/>
            <p:cNvCxnSpPr/>
            <p:nvPr/>
          </p:nvCxnSpPr>
          <p:spPr bwMode="auto">
            <a:xfrm>
              <a:off x="6227545" y="3339966"/>
              <a:ext cx="423512" cy="356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3102" name="Object 32"/>
            <p:cNvGraphicFramePr>
              <a:graphicFrameLocks noChangeAspect="1"/>
            </p:cNvGraphicFramePr>
            <p:nvPr/>
          </p:nvGraphicFramePr>
          <p:xfrm>
            <a:off x="6276356" y="3549969"/>
            <a:ext cx="192087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2268" imgH="152268" progId="Equation.DSMT4">
                    <p:embed/>
                  </p:oleObj>
                </mc:Choice>
                <mc:Fallback>
                  <p:oleObj name="Equation" r:id="rId21" imgW="152268" imgH="152268" progId="Equation.DSMT4">
                    <p:embed/>
                    <p:pic>
                      <p:nvPicPr>
                        <p:cNvPr id="0" name="Picture 5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6356" y="3549969"/>
                          <a:ext cx="192087" cy="1936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5"/>
            <p:cNvGraphicFramePr>
              <a:graphicFrameLocks noChangeAspect="1"/>
            </p:cNvGraphicFramePr>
            <p:nvPr/>
          </p:nvGraphicFramePr>
          <p:xfrm>
            <a:off x="5478154" y="2935164"/>
            <a:ext cx="2174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52268" imgH="152268" progId="Equation.DSMT4">
                    <p:embed/>
                  </p:oleObj>
                </mc:Choice>
                <mc:Fallback>
                  <p:oleObj name="Equation" r:id="rId23" imgW="152268" imgH="152268" progId="Equation.DSMT4">
                    <p:embed/>
                    <p:pic>
                      <p:nvPicPr>
                        <p:cNvPr id="0" name="Picture 5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8154" y="2935164"/>
                          <a:ext cx="217488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243840" y="741680"/>
            <a:ext cx="8757013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The previous series were expanded about the origin. We can also expand about another point.</a:t>
            </a:r>
          </a:p>
        </p:txBody>
      </p:sp>
      <p:sp>
        <p:nvSpPr>
          <p:cNvPr id="32" name="Curved Left Arrow 31"/>
          <p:cNvSpPr/>
          <p:nvPr/>
        </p:nvSpPr>
        <p:spPr bwMode="auto">
          <a:xfrm>
            <a:off x="6949440" y="2286000"/>
            <a:ext cx="406400" cy="110744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8A8C2-6796-7054-B64F-237391D3843D}"/>
              </a:ext>
            </a:extLst>
          </p:cNvPr>
          <p:cNvSpPr txBox="1"/>
          <p:nvPr/>
        </p:nvSpPr>
        <p:spPr>
          <a:xfrm>
            <a:off x="7552816" y="2685823"/>
            <a:ext cx="127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This is the case illustrated here.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FA5ECDD-00DA-E6B5-6412-3AB9DD48D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12080"/>
              </p:ext>
            </p:extLst>
          </p:nvPr>
        </p:nvGraphicFramePr>
        <p:xfrm>
          <a:off x="7630411" y="2380527"/>
          <a:ext cx="109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91880" imgH="279360" progId="Equation.DSMT4">
                  <p:embed/>
                </p:oleObj>
              </mc:Choice>
              <mc:Fallback>
                <p:oleObj name="Equation" r:id="rId25" imgW="1091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630411" y="2380527"/>
                        <a:ext cx="1092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3"/>
          <p:cNvSpPr txBox="1">
            <a:spLocks noChangeArrowheads="1"/>
          </p:cNvSpPr>
          <p:nvPr/>
        </p:nvSpPr>
        <p:spPr bwMode="auto">
          <a:xfrm>
            <a:off x="892175" y="1442720"/>
            <a:ext cx="1201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26664" y="1436915"/>
          <a:ext cx="7919222" cy="911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11800" imgH="635000" progId="Equation.DSMT4">
                  <p:embed/>
                </p:oleObj>
              </mc:Choice>
              <mc:Fallback>
                <p:oleObj name="Equation" r:id="rId3" imgW="5511800" imgH="635000" progId="Equation.DSMT4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664" y="1436915"/>
                        <a:ext cx="7919222" cy="91172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26"/>
          <p:cNvSpPr txBox="1">
            <a:spLocks noChangeArrowheads="1"/>
          </p:cNvSpPr>
          <p:nvPr/>
        </p:nvSpPr>
        <p:spPr bwMode="auto">
          <a:xfrm>
            <a:off x="534202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Geometric Series (cont.)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6571" name="Object 4"/>
          <p:cNvGraphicFramePr>
            <a:graphicFrameLocks noChangeAspect="1"/>
          </p:cNvGraphicFramePr>
          <p:nvPr/>
        </p:nvGraphicFramePr>
        <p:xfrm>
          <a:off x="489857" y="5719331"/>
          <a:ext cx="8143650" cy="91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32400" imgH="584200" progId="Equation.DSMT4">
                  <p:embed/>
                </p:oleObj>
              </mc:Choice>
              <mc:Fallback>
                <p:oleObj name="Equation" r:id="rId5" imgW="5232400" imgH="584200" progId="Equation.DSMT4">
                  <p:embed/>
                  <p:pic>
                    <p:nvPicPr>
                      <p:cNvPr id="0" name="Picture 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7" y="5719331"/>
                        <a:ext cx="8143650" cy="91145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047188" y="302610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Converges </a:t>
            </a:r>
            <a:r>
              <a:rPr lang="en-US" u="sng" dirty="0"/>
              <a:t>inside</a:t>
            </a:r>
            <a:r>
              <a:rPr lang="en-US" dirty="0"/>
              <a:t> circle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89316" y="461485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Converges </a:t>
            </a:r>
            <a:r>
              <a:rPr lang="en-US" u="sng" dirty="0"/>
              <a:t>outside</a:t>
            </a:r>
            <a:r>
              <a:rPr lang="en-US" dirty="0"/>
              <a:t> circle</a:t>
            </a:r>
          </a:p>
        </p:txBody>
      </p:sp>
      <p:cxnSp>
        <p:nvCxnSpPr>
          <p:cNvPr id="36" name="Straight Arrow Connector 35"/>
          <p:cNvCxnSpPr>
            <a:cxnSpLocks/>
            <a:stCxn id="32" idx="1"/>
          </p:cNvCxnSpPr>
          <p:nvPr/>
        </p:nvCxnSpPr>
        <p:spPr bwMode="auto">
          <a:xfrm flipH="1">
            <a:off x="2500966" y="3210771"/>
            <a:ext cx="2546222" cy="1190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cxnSpLocks/>
            <a:stCxn id="33" idx="1"/>
          </p:cNvCxnSpPr>
          <p:nvPr/>
        </p:nvCxnSpPr>
        <p:spPr bwMode="auto">
          <a:xfrm flipH="1" flipV="1">
            <a:off x="3191463" y="4204445"/>
            <a:ext cx="1897853" cy="5950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067863" y="741833"/>
            <a:ext cx="28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Summary of Series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22390" y="2620480"/>
            <a:ext cx="1189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Taylor series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0959" y="5110457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Laurent series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975862" y="2743601"/>
            <a:ext cx="2415454" cy="2127251"/>
            <a:chOff x="975862" y="2743601"/>
            <a:chExt cx="2415454" cy="2127251"/>
          </a:xfrm>
        </p:grpSpPr>
        <p:grpSp>
          <p:nvGrpSpPr>
            <p:cNvPr id="34" name="Group 33"/>
            <p:cNvGrpSpPr/>
            <p:nvPr/>
          </p:nvGrpSpPr>
          <p:grpSpPr>
            <a:xfrm>
              <a:off x="975862" y="2743601"/>
              <a:ext cx="2236788" cy="2127251"/>
              <a:chOff x="804211" y="2310999"/>
              <a:chExt cx="2236788" cy="2127251"/>
            </a:xfrm>
          </p:grpSpPr>
          <p:sp>
            <p:nvSpPr>
              <p:cNvPr id="3093" name="Line 16"/>
              <p:cNvSpPr>
                <a:spLocks noChangeShapeType="1"/>
              </p:cNvSpPr>
              <p:nvPr/>
            </p:nvSpPr>
            <p:spPr bwMode="auto">
              <a:xfrm>
                <a:off x="804211" y="4322362"/>
                <a:ext cx="19669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Line 17"/>
              <p:cNvSpPr>
                <a:spLocks noChangeShapeType="1"/>
              </p:cNvSpPr>
              <p:nvPr/>
            </p:nvSpPr>
            <p:spPr bwMode="auto">
              <a:xfrm flipH="1" flipV="1">
                <a:off x="920099" y="2622149"/>
                <a:ext cx="1588" cy="1782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75" name="Object 18"/>
              <p:cNvGraphicFramePr>
                <a:graphicFrameLocks noChangeAspect="1"/>
              </p:cNvGraphicFramePr>
              <p:nvPr/>
            </p:nvGraphicFramePr>
            <p:xfrm>
              <a:off x="2853674" y="4233462"/>
              <a:ext cx="187325" cy="204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26835" imgH="139518" progId="Equation.DSMT4">
                      <p:embed/>
                    </p:oleObj>
                  </mc:Choice>
                  <mc:Fallback>
                    <p:oleObj name="Equation" r:id="rId7" imgW="126835" imgH="139518" progId="Equation.DSMT4">
                      <p:embed/>
                      <p:pic>
                        <p:nvPicPr>
                          <p:cNvPr id="0" name="Picture 3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3674" y="4233462"/>
                            <a:ext cx="187325" cy="2047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6" name="Object 19"/>
              <p:cNvGraphicFramePr>
                <a:graphicFrameLocks noChangeAspect="1"/>
              </p:cNvGraphicFramePr>
              <p:nvPr/>
            </p:nvGraphicFramePr>
            <p:xfrm>
              <a:off x="843899" y="2310999"/>
              <a:ext cx="206375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39579" imgH="164957" progId="Equation.DSMT4">
                      <p:embed/>
                    </p:oleObj>
                  </mc:Choice>
                  <mc:Fallback>
                    <p:oleObj name="Equation" r:id="rId9" imgW="139579" imgH="164957" progId="Equation.DSMT4">
                      <p:embed/>
                      <p:pic>
                        <p:nvPicPr>
                          <p:cNvPr id="0" name="Picture 3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3899" y="2310999"/>
                            <a:ext cx="206375" cy="2413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95" name="Oval 20"/>
              <p:cNvSpPr>
                <a:spLocks noChangeArrowheads="1"/>
              </p:cNvSpPr>
              <p:nvPr/>
            </p:nvSpPr>
            <p:spPr bwMode="auto">
              <a:xfrm>
                <a:off x="1500924" y="2611037"/>
                <a:ext cx="1293813" cy="129540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" name="Group 29"/>
              <p:cNvGrpSpPr>
                <a:grpSpLocks/>
              </p:cNvGrpSpPr>
              <p:nvPr/>
            </p:nvGrpSpPr>
            <p:grpSpPr bwMode="auto">
              <a:xfrm>
                <a:off x="1502711" y="2947587"/>
                <a:ext cx="76200" cy="101600"/>
                <a:chOff x="3012" y="1982"/>
                <a:chExt cx="48" cy="64"/>
              </a:xfrm>
            </p:grpSpPr>
            <p:sp>
              <p:nvSpPr>
                <p:cNvPr id="3100" name="Line 26"/>
                <p:cNvSpPr>
                  <a:spLocks noChangeShapeType="1"/>
                </p:cNvSpPr>
                <p:nvPr/>
              </p:nvSpPr>
              <p:spPr bwMode="auto">
                <a:xfrm>
                  <a:off x="3012" y="1983"/>
                  <a:ext cx="48" cy="6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012" y="1982"/>
                  <a:ext cx="48" cy="6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3080" name="Object 30"/>
              <p:cNvGraphicFramePr>
                <a:graphicFrameLocks noChangeAspect="1"/>
              </p:cNvGraphicFramePr>
              <p:nvPr/>
            </p:nvGraphicFramePr>
            <p:xfrm>
              <a:off x="1220587" y="2743668"/>
              <a:ext cx="266700" cy="357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90417" imgH="253890" progId="Equation.DSMT4">
                      <p:embed/>
                    </p:oleObj>
                  </mc:Choice>
                  <mc:Fallback>
                    <p:oleObj name="Equation" r:id="rId11" imgW="190417" imgH="253890" progId="Equation.DSMT4">
                      <p:embed/>
                      <p:pic>
                        <p:nvPicPr>
                          <p:cNvPr id="0" name="Picture 3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20587" y="2743668"/>
                            <a:ext cx="266700" cy="3571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1" name="Object 32"/>
              <p:cNvGraphicFramePr>
                <a:graphicFrameLocks noChangeAspect="1"/>
              </p:cNvGraphicFramePr>
              <p:nvPr/>
            </p:nvGraphicFramePr>
            <p:xfrm>
              <a:off x="2197579" y="3040533"/>
              <a:ext cx="223837" cy="290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77646" imgH="228402" progId="Equation.DSMT4">
                      <p:embed/>
                    </p:oleObj>
                  </mc:Choice>
                  <mc:Fallback>
                    <p:oleObj name="Equation" r:id="rId13" imgW="177646" imgH="228402" progId="Equation.DSMT4">
                      <p:embed/>
                      <p:pic>
                        <p:nvPicPr>
                          <p:cNvPr id="0" name="Picture 3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7579" y="3040533"/>
                            <a:ext cx="223837" cy="29051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98" name="Oval 33"/>
              <p:cNvSpPr>
                <a:spLocks noChangeArrowheads="1"/>
              </p:cNvSpPr>
              <p:nvPr/>
            </p:nvSpPr>
            <p:spPr bwMode="auto">
              <a:xfrm>
                <a:off x="2106178" y="3210259"/>
                <a:ext cx="61913" cy="6191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2376525" y="3330767"/>
              <a:ext cx="61913" cy="619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3094983" y="4103653"/>
              <a:ext cx="61913" cy="619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2333361" y="3733304"/>
              <a:ext cx="203010" cy="5121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66878" name="Object 3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8935988"/>
                </p:ext>
              </p:extLst>
            </p:nvPr>
          </p:nvGraphicFramePr>
          <p:xfrm>
            <a:off x="2149224" y="3924705"/>
            <a:ext cx="219300" cy="226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01185" imgH="207282" progId="Equation.DSMT4">
                    <p:embed/>
                  </p:oleObj>
                </mc:Choice>
                <mc:Fallback>
                  <p:oleObj name="Equation" r:id="rId15" imgW="201185" imgH="207282" progId="Equation.DSMT4">
                    <p:embed/>
                    <p:pic>
                      <p:nvPicPr>
                        <p:cNvPr id="0" name="Picture 3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9224" y="3924705"/>
                          <a:ext cx="219300" cy="226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879" name="Object 319"/>
            <p:cNvGraphicFramePr>
              <a:graphicFrameLocks noChangeAspect="1"/>
            </p:cNvGraphicFramePr>
            <p:nvPr/>
          </p:nvGraphicFramePr>
          <p:xfrm>
            <a:off x="2188028" y="3183165"/>
            <a:ext cx="195943" cy="212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52413" imgH="164606" progId="Equation.DSMT4">
                    <p:embed/>
                  </p:oleObj>
                </mc:Choice>
                <mc:Fallback>
                  <p:oleObj name="Equation" r:id="rId17" imgW="152413" imgH="164606" progId="Equation.DSMT4">
                    <p:embed/>
                    <p:pic>
                      <p:nvPicPr>
                        <p:cNvPr id="0" name="Picture 3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8028" y="3183165"/>
                          <a:ext cx="195943" cy="212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880" name="Object 320"/>
            <p:cNvGraphicFramePr>
              <a:graphicFrameLocks noChangeAspect="1"/>
            </p:cNvGraphicFramePr>
            <p:nvPr/>
          </p:nvGraphicFramePr>
          <p:xfrm>
            <a:off x="3189512" y="3886200"/>
            <a:ext cx="201804" cy="218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52413" imgH="164606" progId="Equation.DSMT4">
                    <p:embed/>
                  </p:oleObj>
                </mc:Choice>
                <mc:Fallback>
                  <p:oleObj name="Equation" r:id="rId19" imgW="152413" imgH="164606" progId="Equation.DSMT4">
                    <p:embed/>
                    <p:pic>
                      <p:nvPicPr>
                        <p:cNvPr id="0" name="Picture 3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512" y="3886200"/>
                          <a:ext cx="201804" cy="218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4FFFB96A-9FE1-5264-0CDB-C7390222BF00}"/>
              </a:ext>
            </a:extLst>
          </p:cNvPr>
          <p:cNvSpPr/>
          <p:nvPr/>
        </p:nvSpPr>
        <p:spPr bwMode="auto">
          <a:xfrm flipV="1">
            <a:off x="5943726" y="2557960"/>
            <a:ext cx="231734" cy="38283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A6960BB-62F2-1C56-A0AF-12B564FBB886}"/>
              </a:ext>
            </a:extLst>
          </p:cNvPr>
          <p:cNvSpPr/>
          <p:nvPr/>
        </p:nvSpPr>
        <p:spPr bwMode="auto">
          <a:xfrm>
            <a:off x="5937199" y="5132716"/>
            <a:ext cx="231734" cy="38283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553152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Uniform Convergence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739775" y="1270000"/>
            <a:ext cx="1201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128695"/>
              </p:ext>
            </p:extLst>
          </p:nvPr>
        </p:nvGraphicFramePr>
        <p:xfrm>
          <a:off x="1017587" y="1567459"/>
          <a:ext cx="6754812" cy="4255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26200" imgH="4051300" progId="Equation.DSMT4">
                  <p:embed/>
                </p:oleObj>
              </mc:Choice>
              <mc:Fallback>
                <p:oleObj name="Equation" r:id="rId3" imgW="6426200" imgH="40513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7" y="1567459"/>
                        <a:ext cx="6754812" cy="4255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F94-BCC4-423B-924A-F8EA9BCE28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2772" y="6063343"/>
            <a:ext cx="836022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In general, for a given accuracy, the number of terms needed increases as 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600" dirty="0">
                <a:solidFill>
                  <a:srgbClr val="0000FF"/>
                </a:solidFill>
              </a:rPr>
              <a:t> get larger and approaches 1. The series is said to converge </a:t>
            </a:r>
            <a:r>
              <a:rPr lang="en-US" sz="1600" u="sng" dirty="0">
                <a:solidFill>
                  <a:srgbClr val="0000FF"/>
                </a:solidFill>
              </a:rPr>
              <a:t>non-uniformly</a:t>
            </a:r>
            <a:r>
              <a:rPr lang="en-US" sz="1600" dirty="0">
                <a:solidFill>
                  <a:srgbClr val="0000FF"/>
                </a:solidFill>
              </a:rPr>
              <a:t> in the region 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 &lt; 1</a:t>
            </a:r>
            <a:r>
              <a:rPr lang="en-US" sz="1600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4149" name="Object 53"/>
          <p:cNvGraphicFramePr>
            <a:graphicFrameLocks noChangeAspect="1"/>
          </p:cNvGraphicFramePr>
          <p:nvPr/>
        </p:nvGraphicFramePr>
        <p:xfrm>
          <a:off x="2638425" y="663575"/>
          <a:ext cx="307498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90700" imgH="393700" progId="Equation.DSMT4">
                  <p:embed/>
                </p:oleObj>
              </mc:Choice>
              <mc:Fallback>
                <p:oleObj name="Equation" r:id="rId5" imgW="1790700" imgH="3937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663575"/>
                        <a:ext cx="3074988" cy="6746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6614</TotalTime>
  <Words>2307</Words>
  <Application>Microsoft Office PowerPoint</Application>
  <PresentationFormat>On-screen Show (4:3)</PresentationFormat>
  <Paragraphs>380</Paragraphs>
  <Slides>50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Euclid Math One</vt:lpstr>
      <vt:lpstr>Times New Roman</vt:lpstr>
      <vt:lpstr>Wingdings</vt:lpstr>
      <vt:lpstr>Default Design</vt:lpstr>
      <vt:lpstr>Equation</vt:lpstr>
      <vt:lpstr>Chart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David Jackson</dc:creator>
  <cp:lastModifiedBy>Jackson, David R</cp:lastModifiedBy>
  <cp:revision>447</cp:revision>
  <cp:lastPrinted>1601-01-01T00:00:00Z</cp:lastPrinted>
  <dcterms:created xsi:type="dcterms:W3CDTF">1601-01-01T00:00:00Z</dcterms:created>
  <dcterms:modified xsi:type="dcterms:W3CDTF">2023-09-29T02:20:07Z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