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33" r:id="rId2"/>
    <p:sldId id="438" r:id="rId3"/>
    <p:sldId id="437" r:id="rId4"/>
    <p:sldId id="452" r:id="rId5"/>
    <p:sldId id="441" r:id="rId6"/>
    <p:sldId id="443" r:id="rId7"/>
    <p:sldId id="457" r:id="rId8"/>
    <p:sldId id="439" r:id="rId9"/>
    <p:sldId id="446" r:id="rId10"/>
    <p:sldId id="455" r:id="rId11"/>
    <p:sldId id="436" r:id="rId12"/>
    <p:sldId id="447" r:id="rId13"/>
    <p:sldId id="450" r:id="rId14"/>
    <p:sldId id="451" r:id="rId15"/>
    <p:sldId id="453" r:id="rId16"/>
    <p:sldId id="456" r:id="rId17"/>
    <p:sldId id="454" r:id="rId18"/>
    <p:sldId id="459" r:id="rId19"/>
    <p:sldId id="458" r:id="rId20"/>
    <p:sldId id="460" r:id="rId21"/>
    <p:sldId id="461" r:id="rId22"/>
    <p:sldId id="448" r:id="rId23"/>
    <p:sldId id="449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FF"/>
    <a:srgbClr val="33CC33"/>
    <a:srgbClr val="FF9933"/>
    <a:srgbClr val="0000CC"/>
    <a:srgbClr val="6699FF"/>
    <a:srgbClr val="969696"/>
    <a:srgbClr val="FF99FF"/>
    <a:srgbClr val="C0C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2316" y="150"/>
      </p:cViewPr>
      <p:guideLst>
        <p:guide orient="horz" pos="2150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3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70.wmf"/><Relationship Id="rId4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70.wmf"/><Relationship Id="rId1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8.wmf"/><Relationship Id="rId5" Type="http://schemas.openxmlformats.org/officeDocument/2006/relationships/image" Target="../media/image70.wmf"/><Relationship Id="rId4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e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0.wmf"/><Relationship Id="rId11" Type="http://schemas.openxmlformats.org/officeDocument/2006/relationships/image" Target="../media/image42.wmf"/><Relationship Id="rId5" Type="http://schemas.openxmlformats.org/officeDocument/2006/relationships/image" Target="../media/image29.wmf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3CC036ED-FA6E-4B6B-BD2A-226E2A26F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F12A5541-32F8-40E4-ABA0-FF434A461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2DC16-9C2B-4517-9DA9-43A1C7FF829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0E40D-10FA-45BA-B3C1-7EBEEECAE6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A8268-7D8A-493C-91FD-C67CFD6794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7AEBC-5ED6-4A3E-816A-A61F10B047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DD71D-C61C-436E-AB47-8191F36A5C3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34A99-A924-462B-8B0B-46C04E183FE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FB63A-81DC-4F16-B124-ECC11EA23C8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CA3C7-7BD7-4588-9A01-A884BD2B97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0D632-2C51-4F61-B5BA-C23E03854DF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0D632-2C51-4F61-B5BA-C23E03854DF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D8168-1F65-4929-BB2B-924DCF92D92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7BE15-CA53-42A0-8237-C49269242CD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D8168-1F65-4929-BB2B-924DCF92D92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D8168-1F65-4929-BB2B-924DCF92D92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45B6D-4DC6-4E4D-AF18-09B1CA9691A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D89AE-30E8-4E71-9738-589A4253717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F7F3A-BB84-44D3-9491-2C2185F5E89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6AE2D-CFA4-42DC-A8C2-CE36E59868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306CC-2672-487E-A2A6-BE1F7D48B3B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95938-EDF5-4F89-9719-233AC318C4B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EA1A-08B8-4512-84E5-D5366549897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CAEF4-FF26-495A-9D64-32409DB3EE2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76CDC-3BF5-4713-98C5-523209B5D56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87886"/>
            <a:ext cx="1905000" cy="370113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6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0.wmf"/><Relationship Id="rId5" Type="http://schemas.openxmlformats.org/officeDocument/2006/relationships/image" Target="../media/image63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5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4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7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9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jpe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74.wmf"/><Relationship Id="rId10" Type="http://schemas.openxmlformats.org/officeDocument/2006/relationships/image" Target="../media/image82.wmf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0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3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0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8.png"/><Relationship Id="rId5" Type="http://schemas.openxmlformats.org/officeDocument/2006/relationships/image" Target="../media/image95.wmf"/><Relationship Id="rId10" Type="http://schemas.openxmlformats.org/officeDocument/2006/relationships/image" Target="../media/image97.wmf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0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e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99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0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3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e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0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39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35.wmf"/><Relationship Id="rId15" Type="http://schemas.openxmlformats.org/officeDocument/2006/relationships/image" Target="../media/image30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55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44169" y="4299328"/>
            <a:ext cx="6513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Singularities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13125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401117" y="5999646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Notes are from 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 R.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Wilton, Dept. of ECE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86543" y="244093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David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Jackson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79377" y="1859905"/>
            <a:ext cx="1537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Fall 2023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86515" y="368082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Notes 9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3524" y="175660"/>
            <a:ext cx="2540969" cy="254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19125" y="1090150"/>
            <a:ext cx="2014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hlink"/>
                </a:solidFill>
              </a:rPr>
              <a:t>Branch Point: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1281340" y="1703832"/>
            <a:ext cx="472757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This is </a:t>
            </a:r>
            <a:r>
              <a:rPr lang="en-US" b="0" dirty="0" smtClean="0">
                <a:solidFill>
                  <a:schemeClr val="bg1"/>
                </a:solidFill>
              </a:rPr>
              <a:t>a type </a:t>
            </a:r>
            <a:r>
              <a:rPr lang="en-US" b="0" dirty="0">
                <a:solidFill>
                  <a:schemeClr val="bg1"/>
                </a:solidFill>
              </a:rPr>
              <a:t>of </a:t>
            </a:r>
            <a:r>
              <a:rPr lang="en-US" b="0" dirty="0" smtClean="0">
                <a:solidFill>
                  <a:schemeClr val="bg1"/>
                </a:solidFill>
              </a:rPr>
              <a:t>non-isolated singularity.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548368" y="2728900"/>
            <a:ext cx="13244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1208088" y="3294503"/>
          <a:ext cx="1641316" cy="5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4" imgW="609336" imgH="215806" progId="Equation.DSMT4">
                  <p:embed/>
                </p:oleObj>
              </mc:Choice>
              <mc:Fallback>
                <p:oleObj name="Equation" r:id="rId4" imgW="609336" imgH="215806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294503"/>
                        <a:ext cx="1641316" cy="58080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73302" y="0"/>
            <a:ext cx="83105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Non-Isolated </a:t>
            </a: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Singularity (cont.)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1115" y="5714998"/>
            <a:ext cx="730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Note: </a:t>
            </a:r>
            <a:r>
              <a:rPr lang="en-US" b="0" dirty="0" smtClean="0">
                <a:solidFill>
                  <a:schemeClr val="bg2"/>
                </a:solidFill>
              </a:rPr>
              <a:t>The function is not analytic in any region 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0 &lt; |</a:t>
            </a:r>
            <a:r>
              <a:rPr lang="en-US" b="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| &lt; </a:t>
            </a:r>
            <a:r>
              <a:rPr lang="en-US" b="0" i="1" dirty="0" smtClean="0">
                <a:solidFill>
                  <a:schemeClr val="bg2"/>
                </a:solidFill>
                <a:latin typeface="+mn-lt"/>
                <a:sym typeface="Symbol"/>
              </a:rPr>
              <a:t></a:t>
            </a:r>
            <a:r>
              <a:rPr lang="en-US" b="0" dirty="0" smtClean="0">
                <a:solidFill>
                  <a:schemeClr val="bg2"/>
                </a:solidFill>
              </a:rPr>
              <a:t>. 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64696" y="6175591"/>
            <a:ext cx="82157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</a:t>
            </a:r>
            <a:r>
              <a:rPr lang="en-US" b="0" dirty="0">
                <a:solidFill>
                  <a:srgbClr val="FF0000"/>
                </a:solidFill>
              </a:rPr>
              <a:t>A Laurent series expansion in </a:t>
            </a:r>
            <a:r>
              <a:rPr lang="en-US" b="0" dirty="0" smtClean="0">
                <a:solidFill>
                  <a:srgbClr val="FF0000"/>
                </a:solidFill>
              </a:rPr>
              <a:t>any </a:t>
            </a:r>
            <a:r>
              <a:rPr lang="en-US" b="0" dirty="0">
                <a:solidFill>
                  <a:srgbClr val="FF0000"/>
                </a:solidFill>
              </a:rPr>
              <a:t>neighborhood of </a:t>
            </a:r>
            <a:r>
              <a:rPr lang="en-US" sz="2000" b="0" i="1" dirty="0" smtClean="0">
                <a:solidFill>
                  <a:srgbClr val="FF0000"/>
                </a:solidFill>
                <a:latin typeface="Times New Roman" pitchFamily="18" charset="0"/>
              </a:rPr>
              <a:t>z </a:t>
            </a:r>
            <a:r>
              <a:rPr lang="en-US" sz="2000" b="0" i="1" dirty="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rgbClr val="FF0000"/>
                </a:solidFill>
              </a:rPr>
              <a:t> is </a:t>
            </a:r>
            <a:r>
              <a:rPr lang="en-US" b="0" u="sng" dirty="0">
                <a:solidFill>
                  <a:srgbClr val="FF0000"/>
                </a:solidFill>
              </a:rPr>
              <a:t>not possible</a:t>
            </a:r>
            <a:r>
              <a:rPr lang="en-US" b="0" dirty="0">
                <a:solidFill>
                  <a:srgbClr val="FF0000"/>
                </a:solidFill>
              </a:rPr>
              <a:t>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94277" y="2370137"/>
            <a:ext cx="4683935" cy="2776070"/>
            <a:chOff x="2918052" y="2617787"/>
            <a:chExt cx="4683935" cy="2776070"/>
          </a:xfrm>
        </p:grpSpPr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5234215" y="2955457"/>
              <a:ext cx="0" cy="2438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3367315" y="4085757"/>
              <a:ext cx="3949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890923"/>
                </p:ext>
              </p:extLst>
            </p:nvPr>
          </p:nvGraphicFramePr>
          <p:xfrm>
            <a:off x="5346927" y="4249270"/>
            <a:ext cx="779463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5" name="Equation" r:id="rId6" imgW="342751" imgH="190417" progId="Equation.DSMT4">
                    <p:embed/>
                  </p:oleObj>
                </mc:Choice>
                <mc:Fallback>
                  <p:oleObj name="Equation" r:id="rId6" imgW="342751" imgH="190417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6927" y="4249270"/>
                          <a:ext cx="779463" cy="433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5" name="Oval 21"/>
            <p:cNvSpPr>
              <a:spLocks noChangeArrowheads="1"/>
            </p:cNvSpPr>
            <p:nvPr/>
          </p:nvSpPr>
          <p:spPr bwMode="auto">
            <a:xfrm>
              <a:off x="5183415" y="4047657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Freeform 22"/>
            <p:cNvSpPr>
              <a:spLocks/>
            </p:cNvSpPr>
            <p:nvPr/>
          </p:nvSpPr>
          <p:spPr bwMode="auto">
            <a:xfrm rot="16200000" flipH="1">
              <a:off x="4718277" y="3626969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0 h 2254"/>
                <a:gd name="T12" fmla="*/ 0 w 429"/>
                <a:gd name="T13" fmla="*/ 0 h 2254"/>
                <a:gd name="T14" fmla="*/ 0 w 429"/>
                <a:gd name="T15" fmla="*/ 0 h 2254"/>
                <a:gd name="T16" fmla="*/ 0 w 429"/>
                <a:gd name="T17" fmla="*/ 0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7" name="Text Box 23"/>
            <p:cNvSpPr txBox="1">
              <a:spLocks noChangeArrowheads="1"/>
            </p:cNvSpPr>
            <p:nvPr/>
          </p:nvSpPr>
          <p:spPr bwMode="auto">
            <a:xfrm>
              <a:off x="2918052" y="4731870"/>
              <a:ext cx="1976438" cy="584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1600" b="0" dirty="0" smtClean="0">
                  <a:solidFill>
                    <a:schemeClr val="bg2"/>
                  </a:solidFill>
                </a:rPr>
                <a:t>Not </a:t>
              </a:r>
              <a:r>
                <a:rPr lang="en-US" sz="1600" b="0" dirty="0">
                  <a:solidFill>
                    <a:schemeClr val="bg2"/>
                  </a:solidFill>
                </a:rPr>
                <a:t>analytic </a:t>
              </a:r>
              <a:r>
                <a:rPr lang="en-US" sz="1600" b="0" dirty="0" smtClean="0">
                  <a:solidFill>
                    <a:schemeClr val="bg2"/>
                  </a:solidFill>
                </a:rPr>
                <a:t>at the branch point.</a:t>
              </a:r>
              <a:endParaRPr lang="en-US" sz="1600" b="0" dirty="0">
                <a:solidFill>
                  <a:schemeClr val="bg2"/>
                </a:solidFill>
              </a:endParaRPr>
            </a:p>
          </p:txBody>
        </p:sp>
        <p:sp>
          <p:nvSpPr>
            <p:cNvPr id="16398" name="Line 24"/>
            <p:cNvSpPr>
              <a:spLocks noChangeShapeType="1"/>
            </p:cNvSpPr>
            <p:nvPr/>
          </p:nvSpPr>
          <p:spPr bwMode="auto">
            <a:xfrm flipV="1">
              <a:off x="4429352" y="4198470"/>
              <a:ext cx="685800" cy="482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13297"/>
                </p:ext>
              </p:extLst>
            </p:nvPr>
          </p:nvGraphicFramePr>
          <p:xfrm>
            <a:off x="7381875" y="3981449"/>
            <a:ext cx="220112" cy="24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6" name="Equation" r:id="rId8" imgW="209063" imgH="233254" progId="Equation.DSMT4">
                    <p:embed/>
                  </p:oleObj>
                </mc:Choice>
                <mc:Fallback>
                  <p:oleObj name="Equation" r:id="rId8" imgW="209063" imgH="23325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381875" y="3981449"/>
                          <a:ext cx="220112" cy="245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1498075"/>
                </p:ext>
              </p:extLst>
            </p:nvPr>
          </p:nvGraphicFramePr>
          <p:xfrm>
            <a:off x="5127624" y="2617787"/>
            <a:ext cx="23944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7" name="Equation" r:id="rId10" imgW="126720" imgH="152280" progId="Equation.DSMT4">
                    <p:embed/>
                  </p:oleObj>
                </mc:Choice>
                <mc:Fallback>
                  <p:oleObj name="Equation" r:id="rId10" imgW="12672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127624" y="2617787"/>
                          <a:ext cx="239448" cy="287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1338943" y="0"/>
            <a:ext cx="67926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Examples of Singularities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2" name="Text Box 76"/>
          <p:cNvSpPr txBox="1">
            <a:spLocks noChangeArrowheads="1"/>
          </p:cNvSpPr>
          <p:nvPr/>
        </p:nvSpPr>
        <p:spPr bwMode="auto">
          <a:xfrm>
            <a:off x="339725" y="763588"/>
            <a:ext cx="487351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FF"/>
                </a:solidFill>
              </a:rPr>
              <a:t>Examples: </a:t>
            </a:r>
            <a:endParaRPr lang="en-US" sz="2400" dirty="0">
              <a:solidFill>
                <a:srgbClr val="CC00FF"/>
              </a:solidFill>
            </a:endParaRPr>
          </a:p>
          <a:p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(These will be discussed in more detail later.)</a:t>
            </a:r>
            <a:endParaRPr lang="en-US" sz="2400" b="0" dirty="0">
              <a:solidFill>
                <a:schemeClr val="bg1"/>
              </a:solidFill>
            </a:endParaRPr>
          </a:p>
        </p:txBody>
      </p:sp>
      <p:graphicFrame>
        <p:nvGraphicFramePr>
          <p:cNvPr id="6146" name="Object 77"/>
          <p:cNvGraphicFramePr>
            <a:graphicFrameLocks noChangeAspect="1"/>
          </p:cNvGraphicFramePr>
          <p:nvPr/>
        </p:nvGraphicFramePr>
        <p:xfrm>
          <a:off x="1401763" y="2695575"/>
          <a:ext cx="12303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4" imgW="507780" imgH="406224" progId="Equation.DSMT4">
                  <p:embed/>
                </p:oleObj>
              </mc:Choice>
              <mc:Fallback>
                <p:oleObj name="Equation" r:id="rId4" imgW="507780" imgH="406224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695575"/>
                        <a:ext cx="1230312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78"/>
          <p:cNvSpPr txBox="1">
            <a:spLocks noChangeArrowheads="1"/>
          </p:cNvSpPr>
          <p:nvPr/>
        </p:nvSpPr>
        <p:spPr bwMode="auto">
          <a:xfrm>
            <a:off x="2790825" y="2960688"/>
            <a:ext cx="559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pole of order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en-US" b="0" dirty="0">
                <a:solidFill>
                  <a:schemeClr val="bg2"/>
                </a:solidFill>
              </a:rPr>
              <a:t> at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= </a:t>
            </a:r>
            <a:r>
              <a:rPr lang="en-US" b="0" i="1" dirty="0" smtClean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b="0" i="1" baseline="-25000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b="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( if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en-US" b="0" dirty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= 1, </a:t>
            </a:r>
            <a:r>
              <a:rPr lang="en-US" b="0" dirty="0">
                <a:solidFill>
                  <a:schemeClr val="bg2"/>
                </a:solidFill>
              </a:rPr>
              <a:t>pole is a </a:t>
            </a:r>
            <a:r>
              <a:rPr lang="en-US" b="0" i="1" dirty="0">
                <a:solidFill>
                  <a:schemeClr val="bg2"/>
                </a:solidFill>
              </a:rPr>
              <a:t>simple pole</a:t>
            </a:r>
            <a:r>
              <a:rPr lang="en-US" b="0" dirty="0">
                <a:solidFill>
                  <a:schemeClr val="bg2"/>
                </a:solidFill>
              </a:rPr>
              <a:t>)</a:t>
            </a:r>
          </a:p>
        </p:txBody>
      </p:sp>
      <p:graphicFrame>
        <p:nvGraphicFramePr>
          <p:cNvPr id="6147" name="Object 81"/>
          <p:cNvGraphicFramePr>
            <a:graphicFrameLocks noChangeAspect="1"/>
          </p:cNvGraphicFramePr>
          <p:nvPr/>
        </p:nvGraphicFramePr>
        <p:xfrm>
          <a:off x="1704975" y="4040188"/>
          <a:ext cx="5953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6" imgW="215619" imgH="177569" progId="Equation.DSMT4">
                  <p:embed/>
                </p:oleObj>
              </mc:Choice>
              <mc:Fallback>
                <p:oleObj name="Equation" r:id="rId6" imgW="215619" imgH="177569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4040188"/>
                        <a:ext cx="5953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82"/>
          <p:cNvSpPr txBox="1">
            <a:spLocks noChangeArrowheads="1"/>
          </p:cNvSpPr>
          <p:nvPr/>
        </p:nvSpPr>
        <p:spPr bwMode="auto">
          <a:xfrm>
            <a:off x="2762250" y="4125913"/>
            <a:ext cx="61356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essential </a:t>
            </a:r>
            <a:r>
              <a:rPr lang="en-US" b="0" dirty="0">
                <a:solidFill>
                  <a:schemeClr val="bg2"/>
                </a:solidFill>
              </a:rPr>
              <a:t>singularity at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= </a:t>
            </a:r>
            <a:r>
              <a:rPr lang="en-US" b="0" dirty="0" smtClean="0">
                <a:solidFill>
                  <a:schemeClr val="bg2"/>
                </a:solidFill>
                <a:latin typeface="Times New Roman" pitchFamily="18" charset="0"/>
              </a:rPr>
              <a:t>0 </a:t>
            </a:r>
            <a:r>
              <a:rPr lang="en-US" b="0" dirty="0">
                <a:solidFill>
                  <a:schemeClr val="bg2"/>
                </a:solidFill>
              </a:rPr>
              <a:t>(pole of infinite order) </a:t>
            </a:r>
          </a:p>
        </p:txBody>
      </p:sp>
      <p:graphicFrame>
        <p:nvGraphicFramePr>
          <p:cNvPr id="6148" name="Object 83"/>
          <p:cNvGraphicFramePr>
            <a:graphicFrameLocks noChangeAspect="1"/>
          </p:cNvGraphicFramePr>
          <p:nvPr/>
        </p:nvGraphicFramePr>
        <p:xfrm>
          <a:off x="1666875" y="5962650"/>
          <a:ext cx="5953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8" imgW="215619" imgH="164885" progId="Equation.DSMT4">
                  <p:embed/>
                </p:oleObj>
              </mc:Choice>
              <mc:Fallback>
                <p:oleObj name="Equation" r:id="rId8" imgW="215619" imgH="164885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5962650"/>
                        <a:ext cx="59531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84"/>
          <p:cNvSpPr txBox="1">
            <a:spLocks noChangeArrowheads="1"/>
          </p:cNvSpPr>
          <p:nvPr/>
        </p:nvSpPr>
        <p:spPr bwMode="auto">
          <a:xfrm>
            <a:off x="2816225" y="6018213"/>
            <a:ext cx="45897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u="sng" dirty="0" smtClean="0">
                <a:solidFill>
                  <a:schemeClr val="bg2"/>
                </a:solidFill>
              </a:rPr>
              <a:t>non-isolated</a:t>
            </a:r>
            <a:r>
              <a:rPr lang="en-US" b="0" dirty="0" smtClean="0">
                <a:solidFill>
                  <a:schemeClr val="bg2"/>
                </a:solidFill>
              </a:rPr>
              <a:t> singularity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</a:rPr>
              <a:t>z 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</a:rPr>
              <a:t>= 0</a:t>
            </a:r>
            <a:r>
              <a:rPr lang="en-US" b="0" dirty="0" smtClean="0">
                <a:solidFill>
                  <a:schemeClr val="bg2"/>
                </a:solidFill>
                <a:latin typeface="Times New Roman" pitchFamily="18" charset="0"/>
              </a:rPr>
              <a:t> (</a:t>
            </a:r>
            <a:r>
              <a:rPr lang="en-US" b="0" dirty="0" smtClean="0">
                <a:solidFill>
                  <a:schemeClr val="bg2"/>
                </a:solidFill>
              </a:rPr>
              <a:t>branch point)</a:t>
            </a:r>
          </a:p>
        </p:txBody>
      </p:sp>
      <p:graphicFrame>
        <p:nvGraphicFramePr>
          <p:cNvPr id="6149" name="Object 85"/>
          <p:cNvGraphicFramePr>
            <a:graphicFrameLocks noChangeAspect="1"/>
          </p:cNvGraphicFramePr>
          <p:nvPr/>
        </p:nvGraphicFramePr>
        <p:xfrm>
          <a:off x="1574800" y="1843088"/>
          <a:ext cx="8556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10" imgW="393359" imgH="355292" progId="Equation.DSMT4">
                  <p:embed/>
                </p:oleObj>
              </mc:Choice>
              <mc:Fallback>
                <p:oleObj name="Equation" r:id="rId10" imgW="393359" imgH="355292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843088"/>
                        <a:ext cx="85566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86"/>
          <p:cNvSpPr txBox="1">
            <a:spLocks noChangeArrowheads="1"/>
          </p:cNvSpPr>
          <p:nvPr/>
        </p:nvSpPr>
        <p:spPr bwMode="auto">
          <a:xfrm>
            <a:off x="2790825" y="2017713"/>
            <a:ext cx="31638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removable singularity at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= 0 </a:t>
            </a:r>
          </a:p>
        </p:txBody>
      </p:sp>
      <p:graphicFrame>
        <p:nvGraphicFramePr>
          <p:cNvPr id="6150" name="Object 87"/>
          <p:cNvGraphicFramePr>
            <a:graphicFrameLocks noChangeAspect="1"/>
          </p:cNvGraphicFramePr>
          <p:nvPr/>
        </p:nvGraphicFramePr>
        <p:xfrm>
          <a:off x="1530350" y="4714875"/>
          <a:ext cx="863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2" imgW="444307" imgH="545863" progId="Equation.DSMT4">
                  <p:embed/>
                </p:oleObj>
              </mc:Choice>
              <mc:Fallback>
                <p:oleObj name="Equation" r:id="rId12" imgW="444307" imgH="545863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714875"/>
                        <a:ext cx="8636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88"/>
          <p:cNvSpPr txBox="1">
            <a:spLocks noChangeArrowheads="1"/>
          </p:cNvSpPr>
          <p:nvPr/>
        </p:nvSpPr>
        <p:spPr bwMode="auto">
          <a:xfrm>
            <a:off x="2776764" y="4936445"/>
            <a:ext cx="42771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chemeClr val="bg2"/>
                </a:solidFill>
              </a:rPr>
              <a:t>non-isolated</a:t>
            </a:r>
            <a:r>
              <a:rPr lang="en-US" b="0" dirty="0">
                <a:solidFill>
                  <a:schemeClr val="bg2"/>
                </a:solidFill>
              </a:rPr>
              <a:t> </a:t>
            </a:r>
            <a:r>
              <a:rPr lang="en-US" b="0" dirty="0" smtClean="0">
                <a:solidFill>
                  <a:schemeClr val="bg2"/>
                </a:solidFill>
              </a:rPr>
              <a:t>singularity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</a:rPr>
              <a:t>= 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</a:rPr>
              <a:t>0 (</a:t>
            </a:r>
            <a:r>
              <a:rPr lang="en-US" b="0" dirty="0" smtClean="0">
                <a:solidFill>
                  <a:schemeClr val="bg2"/>
                </a:solidFill>
                <a:latin typeface="+mj-lt"/>
              </a:rPr>
              <a:t>for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</a:rPr>
              <a:t> = 0)</a:t>
            </a:r>
            <a:r>
              <a:rPr lang="en-US" b="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lang="en-US" b="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9" name="Text Box 92"/>
          <p:cNvSpPr txBox="1">
            <a:spLocks noChangeArrowheads="1"/>
          </p:cNvSpPr>
          <p:nvPr/>
        </p:nvSpPr>
        <p:spPr bwMode="auto">
          <a:xfrm>
            <a:off x="479425" y="2055813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6160" name="Text Box 93"/>
          <p:cNvSpPr txBox="1">
            <a:spLocks noChangeArrowheads="1"/>
          </p:cNvSpPr>
          <p:nvPr/>
        </p:nvSpPr>
        <p:spPr bwMode="auto">
          <a:xfrm>
            <a:off x="542925" y="29829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L</a:t>
            </a:r>
          </a:p>
        </p:txBody>
      </p:sp>
      <p:sp>
        <p:nvSpPr>
          <p:cNvPr id="6161" name="Text Box 94"/>
          <p:cNvSpPr txBox="1">
            <a:spLocks noChangeArrowheads="1"/>
          </p:cNvSpPr>
          <p:nvPr/>
        </p:nvSpPr>
        <p:spPr bwMode="auto">
          <a:xfrm>
            <a:off x="568325" y="41386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L</a:t>
            </a:r>
          </a:p>
        </p:txBody>
      </p:sp>
      <p:sp>
        <p:nvSpPr>
          <p:cNvPr id="6162" name="Text Box 95"/>
          <p:cNvSpPr txBox="1">
            <a:spLocks noChangeArrowheads="1"/>
          </p:cNvSpPr>
          <p:nvPr/>
        </p:nvSpPr>
        <p:spPr bwMode="auto">
          <a:xfrm>
            <a:off x="568325" y="500221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163" name="Text Box 96"/>
          <p:cNvSpPr txBox="1">
            <a:spLocks noChangeArrowheads="1"/>
          </p:cNvSpPr>
          <p:nvPr/>
        </p:nvSpPr>
        <p:spPr bwMode="auto">
          <a:xfrm>
            <a:off x="581025" y="598011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164" name="Text Box 97"/>
          <p:cNvSpPr txBox="1">
            <a:spLocks noChangeArrowheads="1"/>
          </p:cNvSpPr>
          <p:nvPr/>
        </p:nvSpPr>
        <p:spPr bwMode="auto">
          <a:xfrm>
            <a:off x="6270625" y="773113"/>
            <a:ext cx="2209800" cy="1831271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If expanded about </a:t>
            </a:r>
          </a:p>
          <a:p>
            <a:r>
              <a:rPr lang="en-US" b="0" dirty="0">
                <a:solidFill>
                  <a:schemeClr val="bg2"/>
                </a:solidFill>
              </a:rPr>
              <a:t>the singularity, we </a:t>
            </a:r>
          </a:p>
          <a:p>
            <a:pPr>
              <a:spcAft>
                <a:spcPts val="600"/>
              </a:spcAft>
            </a:pPr>
            <a:r>
              <a:rPr lang="en-US" b="0" dirty="0">
                <a:solidFill>
                  <a:schemeClr val="bg2"/>
                </a:solidFill>
              </a:rPr>
              <a:t>can have: </a:t>
            </a:r>
          </a:p>
          <a:p>
            <a:r>
              <a:rPr lang="en-US" b="0" dirty="0">
                <a:solidFill>
                  <a:schemeClr val="hlink"/>
                </a:solidFill>
              </a:rPr>
              <a:t>T = Taylor</a:t>
            </a:r>
          </a:p>
          <a:p>
            <a:r>
              <a:rPr lang="en-US" b="0" dirty="0">
                <a:solidFill>
                  <a:schemeClr val="hlink"/>
                </a:solidFill>
              </a:rPr>
              <a:t>L = Laurent</a:t>
            </a:r>
          </a:p>
          <a:p>
            <a:r>
              <a:rPr lang="en-US" b="0" dirty="0">
                <a:solidFill>
                  <a:schemeClr val="hlink"/>
                </a:solidFill>
              </a:rPr>
              <a:t>N = Neither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4167" y="2351314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(isolated singularity)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45936" y="3363686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(isolated singularity)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9482" y="4484914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(isolated singularity)</a:t>
            </a:r>
            <a:endParaRPr lang="en-US" sz="14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174171" y="0"/>
            <a:ext cx="87303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Classification of Isolated Singularities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19425" y="1142766"/>
            <a:ext cx="2949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hlink"/>
                </a:solidFill>
              </a:rPr>
              <a:t>Isolated singularities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90525" y="2498491"/>
            <a:ext cx="27109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Removable </a:t>
            </a:r>
            <a:r>
              <a:rPr lang="en-US" b="0" dirty="0">
                <a:solidFill>
                  <a:schemeClr val="bg1"/>
                </a:solidFill>
              </a:rPr>
              <a:t>singularities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286125" y="2498491"/>
            <a:ext cx="21723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Poles </a:t>
            </a:r>
            <a:r>
              <a:rPr lang="en-US" b="0" dirty="0">
                <a:solidFill>
                  <a:schemeClr val="bg1"/>
                </a:solidFill>
              </a:rPr>
              <a:t>of finite order</a:t>
            </a:r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 flipH="1">
            <a:off x="2284188" y="1750778"/>
            <a:ext cx="876300" cy="6223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5580744" y="1712678"/>
            <a:ext cx="838200" cy="6477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503238" y="3316288"/>
          <a:ext cx="22637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4" imgW="1040948" imgH="355446" progId="Equation.DSMT4">
                  <p:embed/>
                </p:oleObj>
              </mc:Choice>
              <mc:Fallback>
                <p:oleObj name="Equation" r:id="rId4" imgW="1040948" imgH="355446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3316288"/>
                        <a:ext cx="22637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3328988" y="3240088"/>
          <a:ext cx="2414587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6" imgW="977900" imgH="800100" progId="Equation.DSMT4">
                  <p:embed/>
                </p:oleObj>
              </mc:Choice>
              <mc:Fallback>
                <p:oleObj name="Equation" r:id="rId6" imgW="977900" imgH="8001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240088"/>
                        <a:ext cx="2414587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247053" y="2405965"/>
            <a:ext cx="254428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0" u="sng" dirty="0" smtClean="0">
                <a:solidFill>
                  <a:schemeClr val="bg1"/>
                </a:solidFill>
              </a:rPr>
              <a:t>Essential</a:t>
            </a:r>
            <a:r>
              <a:rPr lang="en-US" b="0" dirty="0" smtClean="0">
                <a:solidFill>
                  <a:schemeClr val="bg1"/>
                </a:solidFill>
              </a:rPr>
              <a:t> singularities</a:t>
            </a:r>
          </a:p>
          <a:p>
            <a:pPr algn="ctr"/>
            <a:r>
              <a:rPr lang="en-US" b="0" dirty="0" smtClean="0">
                <a:solidFill>
                  <a:schemeClr val="bg1"/>
                </a:solidFill>
              </a:rPr>
              <a:t> (poles of infinite order)</a:t>
            </a:r>
            <a:endParaRPr lang="en-US" b="0" dirty="0">
              <a:solidFill>
                <a:schemeClr val="bg1"/>
              </a:solidFill>
            </a:endParaRPr>
          </a:p>
        </p:txBody>
      </p:sp>
      <p:graphicFrame>
        <p:nvGraphicFramePr>
          <p:cNvPr id="8196" name="Object 14"/>
          <p:cNvGraphicFramePr>
            <a:graphicFrameLocks noChangeAspect="1"/>
          </p:cNvGraphicFramePr>
          <p:nvPr/>
        </p:nvGraphicFramePr>
        <p:xfrm>
          <a:off x="6695861" y="3198813"/>
          <a:ext cx="16764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8" imgW="736600" imgH="368300" progId="Equation.DSMT4">
                  <p:embed/>
                </p:oleObj>
              </mc:Choice>
              <mc:Fallback>
                <p:oleObj name="Equation" r:id="rId8" imgW="736600" imgH="3683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861" y="3198813"/>
                        <a:ext cx="16764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4406900" y="1667320"/>
            <a:ext cx="0" cy="787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1607911" y="5876699"/>
            <a:ext cx="54120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</a:rPr>
              <a:t>These are each discussed in more detail next.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456537" y="0"/>
            <a:ext cx="8170862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Isolated Singularity: Removable Singularity</a:t>
            </a:r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1431925" y="1395942"/>
            <a:ext cx="63418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limit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chemeClr val="bg2"/>
                </a:solidFill>
                <a:cs typeface="Times New Roman" pitchFamily="18" charset="0"/>
              </a:rPr>
              <a:t>exists and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" b="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0" dirty="0">
                <a:solidFill>
                  <a:schemeClr val="bg2"/>
                </a:solidFill>
                <a:cs typeface="Times New Roman" pitchFamily="18" charset="0"/>
              </a:rPr>
              <a:t> is made analytic by defining 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502931" y="2437989"/>
            <a:ext cx="13244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1725305" y="2800392"/>
          <a:ext cx="8556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4" imgW="393359" imgH="355292" progId="Equation.DSMT4">
                  <p:embed/>
                </p:oleObj>
              </mc:Choice>
              <mc:Fallback>
                <p:oleObj name="Equation" r:id="rId4" imgW="393359" imgH="355292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305" y="2800392"/>
                        <a:ext cx="85566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"/>
          <p:cNvGraphicFramePr>
            <a:graphicFrameLocks noChangeAspect="1"/>
          </p:cNvGraphicFramePr>
          <p:nvPr/>
        </p:nvGraphicFramePr>
        <p:xfrm>
          <a:off x="3243263" y="2026179"/>
          <a:ext cx="20145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6" imgW="926698" imgH="266584" progId="Equation.DSMT4">
                  <p:embed/>
                </p:oleObj>
              </mc:Choice>
              <mc:Fallback>
                <p:oleObj name="Equation" r:id="rId6" imgW="926698" imgH="266584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2026179"/>
                        <a:ext cx="2014537" cy="577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6" name="Group 17"/>
          <p:cNvGrpSpPr>
            <a:grpSpLocks/>
          </p:cNvGrpSpPr>
          <p:nvPr/>
        </p:nvGrpSpPr>
        <p:grpSpPr bwMode="auto">
          <a:xfrm>
            <a:off x="6718300" y="2357968"/>
            <a:ext cx="1071563" cy="1208088"/>
            <a:chOff x="3456" y="1255"/>
            <a:chExt cx="675" cy="761"/>
          </a:xfrm>
        </p:grpSpPr>
        <p:sp>
          <p:nvSpPr>
            <p:cNvPr id="9228" name="Oval 18"/>
            <p:cNvSpPr>
              <a:spLocks noChangeArrowheads="1"/>
            </p:cNvSpPr>
            <p:nvPr/>
          </p:nvSpPr>
          <p:spPr bwMode="auto">
            <a:xfrm>
              <a:off x="3456" y="1304"/>
              <a:ext cx="472" cy="4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1" name="Object 3"/>
            <p:cNvGraphicFramePr>
              <a:graphicFrameLocks noChangeAspect="1"/>
            </p:cNvGraphicFramePr>
            <p:nvPr/>
          </p:nvGraphicFramePr>
          <p:xfrm>
            <a:off x="3820" y="1686"/>
            <a:ext cx="243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3" name="Equation" r:id="rId8" imgW="139639" imgH="190417" progId="Equation.DSMT4">
                    <p:embed/>
                  </p:oleObj>
                </mc:Choice>
                <mc:Fallback>
                  <p:oleObj name="Equation" r:id="rId8" imgW="139639" imgH="190417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0" y="1686"/>
                          <a:ext cx="243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0" name="Line 21"/>
            <p:cNvSpPr>
              <a:spLocks noChangeShapeType="1"/>
            </p:cNvSpPr>
            <p:nvPr/>
          </p:nvSpPr>
          <p:spPr bwMode="auto">
            <a:xfrm flipV="1">
              <a:off x="3688" y="1408"/>
              <a:ext cx="20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2" name="Object 4"/>
            <p:cNvGraphicFramePr>
              <a:graphicFrameLocks noChangeAspect="1"/>
            </p:cNvGraphicFramePr>
            <p:nvPr/>
          </p:nvGraphicFramePr>
          <p:xfrm>
            <a:off x="3951" y="1255"/>
            <a:ext cx="1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4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" y="1255"/>
                          <a:ext cx="1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9" name="Oval 19"/>
            <p:cNvSpPr>
              <a:spLocks noChangeArrowheads="1"/>
            </p:cNvSpPr>
            <p:nvPr/>
          </p:nvSpPr>
          <p:spPr bwMode="auto">
            <a:xfrm>
              <a:off x="3656" y="1512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665762" y="3733615"/>
          <a:ext cx="40830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12" imgW="1879600" imgH="406400" progId="Equation.DSMT4">
                  <p:embed/>
                </p:oleObj>
              </mc:Choice>
              <mc:Fallback>
                <p:oleObj name="Equation" r:id="rId12" imgW="1879600" imgH="4064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62" y="3733615"/>
                        <a:ext cx="408305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796925" y="922867"/>
            <a:ext cx="27543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Removable singularity: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5334" y="6279432"/>
            <a:ext cx="3638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Laurent series </a:t>
            </a:r>
            <a:r>
              <a:rPr lang="en-US" sz="2000" b="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000" b="0" dirty="0" smtClean="0">
                <a:solidFill>
                  <a:srgbClr val="FF0000"/>
                </a:solidFill>
              </a:rPr>
              <a:t> Taylor series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378" name="Object 162"/>
          <p:cNvGraphicFramePr>
            <a:graphicFrameLocks noChangeAspect="1"/>
          </p:cNvGraphicFramePr>
          <p:nvPr/>
        </p:nvGraphicFramePr>
        <p:xfrm>
          <a:off x="2300288" y="5040313"/>
          <a:ext cx="44688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14" imgW="2476440" imgH="482400" progId="Equation.DSMT4">
                  <p:embed/>
                </p:oleObj>
              </mc:Choice>
              <mc:Fallback>
                <p:oleObj name="Equation" r:id="rId14" imgW="2476440" imgH="4824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040313"/>
                        <a:ext cx="4468812" cy="869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733425" y="1010542"/>
            <a:ext cx="3368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Pole of </a:t>
            </a:r>
            <a:r>
              <a:rPr lang="en-US" sz="2000" b="0" u="sng" dirty="0">
                <a:solidFill>
                  <a:schemeClr val="hlink"/>
                </a:solidFill>
              </a:rPr>
              <a:t>finite</a:t>
            </a:r>
            <a:r>
              <a:rPr lang="en-US" sz="2000" b="0" dirty="0">
                <a:solidFill>
                  <a:schemeClr val="hlink"/>
                </a:solidFill>
              </a:rPr>
              <a:t> order (order </a:t>
            </a:r>
            <a:r>
              <a:rPr lang="en-US" sz="2000" b="0" i="1" dirty="0">
                <a:solidFill>
                  <a:schemeClr val="hlink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chemeClr val="hlink"/>
                </a:solidFill>
              </a:rPr>
              <a:t>):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1876425" y="1475680"/>
          <a:ext cx="26543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Equation" r:id="rId4" imgW="1206500" imgH="381000" progId="Equation.DSMT4">
                  <p:embed/>
                </p:oleObj>
              </mc:Choice>
              <mc:Fallback>
                <p:oleObj name="Equation" r:id="rId4" imgW="1206500" imgH="38100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475680"/>
                        <a:ext cx="26543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8" name="Group 10"/>
          <p:cNvGrpSpPr>
            <a:grpSpLocks/>
          </p:cNvGrpSpPr>
          <p:nvPr/>
        </p:nvGrpSpPr>
        <p:grpSpPr bwMode="auto">
          <a:xfrm>
            <a:off x="5486400" y="1415355"/>
            <a:ext cx="1071563" cy="1208087"/>
            <a:chOff x="3456" y="1255"/>
            <a:chExt cx="675" cy="761"/>
          </a:xfrm>
        </p:grpSpPr>
        <p:sp>
          <p:nvSpPr>
            <p:cNvPr id="10254" name="Oval 11"/>
            <p:cNvSpPr>
              <a:spLocks noChangeArrowheads="1"/>
            </p:cNvSpPr>
            <p:nvPr/>
          </p:nvSpPr>
          <p:spPr bwMode="auto">
            <a:xfrm>
              <a:off x="3456" y="1304"/>
              <a:ext cx="472" cy="4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5" name="Object 13"/>
            <p:cNvGraphicFramePr>
              <a:graphicFrameLocks noChangeAspect="1"/>
            </p:cNvGraphicFramePr>
            <p:nvPr/>
          </p:nvGraphicFramePr>
          <p:xfrm>
            <a:off x="3820" y="1686"/>
            <a:ext cx="243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8" name="Equation" r:id="rId6" imgW="139639" imgH="190417" progId="Equation.DSMT4">
                    <p:embed/>
                  </p:oleObj>
                </mc:Choice>
                <mc:Fallback>
                  <p:oleObj name="Equation" r:id="rId6" imgW="139639" imgH="190417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0" y="1686"/>
                          <a:ext cx="243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 flipV="1">
              <a:off x="3688" y="1408"/>
              <a:ext cx="20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6" name="Object 15"/>
            <p:cNvGraphicFramePr>
              <a:graphicFrameLocks noChangeAspect="1"/>
            </p:cNvGraphicFramePr>
            <p:nvPr/>
          </p:nvGraphicFramePr>
          <p:xfrm>
            <a:off x="3951" y="1255"/>
            <a:ext cx="1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9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" y="1255"/>
                          <a:ext cx="1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5" name="Oval 12"/>
            <p:cNvSpPr>
              <a:spLocks noChangeArrowheads="1"/>
            </p:cNvSpPr>
            <p:nvPr/>
          </p:nvSpPr>
          <p:spPr bwMode="auto">
            <a:xfrm>
              <a:off x="3656" y="1512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657225" y="2698055"/>
            <a:ext cx="6394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Laurent series </a:t>
            </a:r>
            <a:r>
              <a:rPr lang="en-US" b="0" u="sng" dirty="0">
                <a:solidFill>
                  <a:schemeClr val="bg1"/>
                </a:solidFill>
              </a:rPr>
              <a:t>expanded about the singularity</a:t>
            </a:r>
            <a:r>
              <a:rPr lang="en-US" b="0" i="1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terminates</a:t>
            </a:r>
          </a:p>
          <a:p>
            <a:r>
              <a:rPr lang="en-US" b="0" dirty="0">
                <a:solidFill>
                  <a:schemeClr val="bg1"/>
                </a:solidFill>
              </a:rPr>
              <a:t> with a </a:t>
            </a:r>
            <a:r>
              <a:rPr lang="en-US" b="0" dirty="0">
                <a:solidFill>
                  <a:schemeClr val="hlink"/>
                </a:solidFill>
              </a:rPr>
              <a:t>finite number</a:t>
            </a:r>
            <a:r>
              <a:rPr lang="en-US" b="0" dirty="0">
                <a:solidFill>
                  <a:schemeClr val="bg1"/>
                </a:solidFill>
              </a:rPr>
              <a:t> of negative exponent terms.</a:t>
            </a:r>
          </a:p>
        </p:txBody>
      </p:sp>
      <p:sp>
        <p:nvSpPr>
          <p:cNvPr id="10250" name="Text Box 17"/>
          <p:cNvSpPr txBox="1">
            <a:spLocks noChangeArrowheads="1"/>
          </p:cNvSpPr>
          <p:nvPr/>
        </p:nvSpPr>
        <p:spPr bwMode="auto">
          <a:xfrm>
            <a:off x="845910" y="3594313"/>
            <a:ext cx="14670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10243" name="Object 18"/>
          <p:cNvGraphicFramePr>
            <a:graphicFrameLocks noChangeAspect="1"/>
          </p:cNvGraphicFramePr>
          <p:nvPr/>
        </p:nvGraphicFramePr>
        <p:xfrm>
          <a:off x="2459264" y="3795245"/>
          <a:ext cx="22828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0" name="Equation" r:id="rId10" imgW="1002865" imgH="342751" progId="Equation.DSMT4">
                  <p:embed/>
                </p:oleObj>
              </mc:Choice>
              <mc:Fallback>
                <p:oleObj name="Equation" r:id="rId10" imgW="1002865" imgH="342751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264" y="3795245"/>
                        <a:ext cx="228282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9"/>
          <p:cNvGraphicFramePr>
            <a:graphicFrameLocks noChangeAspect="1"/>
          </p:cNvGraphicFramePr>
          <p:nvPr/>
        </p:nvGraphicFramePr>
        <p:xfrm>
          <a:off x="768577" y="4854107"/>
          <a:ext cx="71643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Equation" r:id="rId12" imgW="3149600" imgH="406400" progId="Equation.DSMT4">
                  <p:embed/>
                </p:oleObj>
              </mc:Choice>
              <mc:Fallback>
                <p:oleObj name="Equation" r:id="rId12" imgW="3149600" imgH="4064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77" y="4854107"/>
                        <a:ext cx="71643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8932" name="Text Box 20"/>
          <p:cNvSpPr txBox="1">
            <a:spLocks noChangeArrowheads="1"/>
          </p:cNvSpPr>
          <p:nvPr/>
        </p:nvSpPr>
        <p:spPr bwMode="auto">
          <a:xfrm>
            <a:off x="381463" y="0"/>
            <a:ext cx="8170862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Isolated Singularity: Pole of Finite Order</a:t>
            </a:r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>
            <a:off x="4837339" y="4007970"/>
            <a:ext cx="21669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simple pole at </a:t>
            </a:r>
            <a:r>
              <a:rPr lang="en-US" b="0" i="1">
                <a:solidFill>
                  <a:schemeClr val="bg1"/>
                </a:solidFill>
                <a:latin typeface="Times New Roman" pitchFamily="18" charset="0"/>
              </a:rPr>
              <a:t>z </a:t>
            </a: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= 0</a:t>
            </a:r>
            <a:r>
              <a:rPr lang="en-US" b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53" name="Text Box 23"/>
          <p:cNvSpPr txBox="1">
            <a:spLocks noChangeArrowheads="1"/>
          </p:cNvSpPr>
          <p:nvPr/>
        </p:nvSpPr>
        <p:spPr bwMode="auto">
          <a:xfrm>
            <a:off x="4938939" y="5671670"/>
            <a:ext cx="24209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pole of order 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US" b="0" dirty="0">
                <a:solidFill>
                  <a:schemeClr val="bg1"/>
                </a:solidFill>
              </a:rPr>
              <a:t> at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z 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</a:rPr>
              <a:t>= 3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4" name="Text Box 14"/>
          <p:cNvSpPr txBox="1">
            <a:spLocks noChangeArrowheads="1"/>
          </p:cNvSpPr>
          <p:nvPr/>
        </p:nvSpPr>
        <p:spPr bwMode="auto">
          <a:xfrm>
            <a:off x="202537" y="0"/>
            <a:ext cx="879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Isolated Singularity: </a:t>
            </a:r>
            <a:r>
              <a:rPr lang="en-US" sz="28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Essential </a:t>
            </a:r>
            <a:r>
              <a:rPr lang="en-US" sz="28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Singularity</a:t>
            </a: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1239936" y="963603"/>
            <a:ext cx="25058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hlink"/>
                </a:solidFill>
              </a:rPr>
              <a:t>Essential Singularity</a:t>
            </a:r>
          </a:p>
          <a:p>
            <a:pPr algn="ctr"/>
            <a:r>
              <a:rPr lang="en-US" sz="2000" b="0" dirty="0" smtClean="0">
                <a:solidFill>
                  <a:schemeClr val="hlink"/>
                </a:solidFill>
              </a:rPr>
              <a:t> </a:t>
            </a:r>
            <a:r>
              <a:rPr lang="en-US" b="0" dirty="0" smtClean="0">
                <a:solidFill>
                  <a:schemeClr val="hlink"/>
                </a:solidFill>
              </a:rPr>
              <a:t>(pole of </a:t>
            </a:r>
            <a:r>
              <a:rPr lang="en-US" b="0" u="sng" dirty="0" smtClean="0">
                <a:solidFill>
                  <a:schemeClr val="hlink"/>
                </a:solidFill>
              </a:rPr>
              <a:t>infinite</a:t>
            </a:r>
            <a:r>
              <a:rPr lang="en-US" b="0" dirty="0" smtClean="0">
                <a:solidFill>
                  <a:schemeClr val="hlink"/>
                </a:solidFill>
              </a:rPr>
              <a:t> order)</a:t>
            </a:r>
            <a:r>
              <a:rPr lang="en-US" sz="2000" b="0" dirty="0" smtClean="0">
                <a:solidFill>
                  <a:schemeClr val="hlink"/>
                </a:solidFill>
              </a:rPr>
              <a:t>:</a:t>
            </a:r>
            <a:endParaRPr lang="en-US" sz="2000" b="0" dirty="0">
              <a:solidFill>
                <a:schemeClr val="hlink"/>
              </a:solidFill>
            </a:endParaRP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1250496" y="1747830"/>
          <a:ext cx="26812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Equation" r:id="rId4" imgW="1218671" imgH="380835" progId="Equation.DSMT4">
                  <p:embed/>
                </p:oleObj>
              </mc:Choice>
              <mc:Fallback>
                <p:oleObj name="Equation" r:id="rId4" imgW="1218671" imgH="380835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496" y="1747830"/>
                        <a:ext cx="268128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555625" y="2728905"/>
            <a:ext cx="6076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Laurent series expanded about the singularity</a:t>
            </a:r>
            <a:r>
              <a:rPr lang="en-US" dirty="0"/>
              <a:t> </a:t>
            </a:r>
            <a:r>
              <a:rPr lang="en-US" b="0" dirty="0">
                <a:solidFill>
                  <a:schemeClr val="bg1"/>
                </a:solidFill>
              </a:rPr>
              <a:t>has an </a:t>
            </a:r>
          </a:p>
          <a:p>
            <a:r>
              <a:rPr lang="en-US" b="0" dirty="0">
                <a:solidFill>
                  <a:schemeClr val="hlink"/>
                </a:solidFill>
              </a:rPr>
              <a:t>infinite</a:t>
            </a:r>
            <a:r>
              <a:rPr lang="en-US" b="0" dirty="0">
                <a:solidFill>
                  <a:schemeClr val="bg1"/>
                </a:solidFill>
              </a:rPr>
              <a:t> number of negative exponent </a:t>
            </a:r>
            <a:r>
              <a:rPr lang="en-US" b="0" dirty="0" smtClean="0">
                <a:solidFill>
                  <a:schemeClr val="bg1"/>
                </a:solidFill>
              </a:rPr>
              <a:t>terms.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776967" y="3743090"/>
            <a:ext cx="14670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11267" name="Object 21"/>
          <p:cNvGraphicFramePr>
            <a:graphicFrameLocks noChangeAspect="1"/>
          </p:cNvGraphicFramePr>
          <p:nvPr/>
        </p:nvGraphicFramePr>
        <p:xfrm>
          <a:off x="2239963" y="5321300"/>
          <a:ext cx="4884737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Equation" r:id="rId6" imgW="2514600" imgH="393700" progId="Equation.DSMT4">
                  <p:embed/>
                </p:oleObj>
              </mc:Choice>
              <mc:Fallback>
                <p:oleObj name="Equation" r:id="rId6" imgW="2514600" imgH="39370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5321300"/>
                        <a:ext cx="4884737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2"/>
          <p:cNvGraphicFramePr>
            <a:graphicFrameLocks noChangeAspect="1"/>
          </p:cNvGraphicFramePr>
          <p:nvPr/>
        </p:nvGraphicFramePr>
        <p:xfrm>
          <a:off x="1795916" y="4218660"/>
          <a:ext cx="57848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3" name="Equation" r:id="rId8" imgW="3035300" imgH="482600" progId="Equation.DSMT4">
                  <p:embed/>
                </p:oleObj>
              </mc:Choice>
              <mc:Fallback>
                <p:oleObj name="Equation" r:id="rId8" imgW="3035300" imgH="4826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916" y="4218660"/>
                        <a:ext cx="57848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5" name="Group 23"/>
          <p:cNvGrpSpPr>
            <a:grpSpLocks/>
          </p:cNvGrpSpPr>
          <p:nvPr/>
        </p:nvGrpSpPr>
        <p:grpSpPr bwMode="auto">
          <a:xfrm>
            <a:off x="5867400" y="1243005"/>
            <a:ext cx="1071563" cy="1208087"/>
            <a:chOff x="3456" y="1255"/>
            <a:chExt cx="675" cy="761"/>
          </a:xfrm>
        </p:grpSpPr>
        <p:sp>
          <p:nvSpPr>
            <p:cNvPr id="11276" name="Oval 24"/>
            <p:cNvSpPr>
              <a:spLocks noChangeArrowheads="1"/>
            </p:cNvSpPr>
            <p:nvPr/>
          </p:nvSpPr>
          <p:spPr bwMode="auto">
            <a:xfrm>
              <a:off x="3456" y="1304"/>
              <a:ext cx="472" cy="4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69" name="Object 26"/>
            <p:cNvGraphicFramePr>
              <a:graphicFrameLocks noChangeAspect="1"/>
            </p:cNvGraphicFramePr>
            <p:nvPr/>
          </p:nvGraphicFramePr>
          <p:xfrm>
            <a:off x="3820" y="1686"/>
            <a:ext cx="243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4" name="Equation" r:id="rId10" imgW="139639" imgH="190417" progId="Equation.DSMT4">
                    <p:embed/>
                  </p:oleObj>
                </mc:Choice>
                <mc:Fallback>
                  <p:oleObj name="Equation" r:id="rId10" imgW="139639" imgH="190417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0" y="1686"/>
                          <a:ext cx="243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Line 27"/>
            <p:cNvSpPr>
              <a:spLocks noChangeShapeType="1"/>
            </p:cNvSpPr>
            <p:nvPr/>
          </p:nvSpPr>
          <p:spPr bwMode="auto">
            <a:xfrm flipV="1">
              <a:off x="3688" y="1408"/>
              <a:ext cx="20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1270" name="Object 28"/>
            <p:cNvGraphicFramePr>
              <a:graphicFrameLocks noChangeAspect="1"/>
            </p:cNvGraphicFramePr>
            <p:nvPr/>
          </p:nvGraphicFramePr>
          <p:xfrm>
            <a:off x="3951" y="1255"/>
            <a:ext cx="1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5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" y="1255"/>
                          <a:ext cx="1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7" name="Oval 25"/>
            <p:cNvSpPr>
              <a:spLocks noChangeArrowheads="1"/>
            </p:cNvSpPr>
            <p:nvPr/>
          </p:nvSpPr>
          <p:spPr bwMode="auto">
            <a:xfrm>
              <a:off x="3665" y="1521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Text Box 2"/>
          <p:cNvSpPr txBox="1">
            <a:spLocks noChangeArrowheads="1"/>
          </p:cNvSpPr>
          <p:nvPr/>
        </p:nvSpPr>
        <p:spPr bwMode="auto">
          <a:xfrm>
            <a:off x="1322384" y="0"/>
            <a:ext cx="6722154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Graphical Classification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of an Isolated Singularity at  </a:t>
            </a:r>
            <a:r>
              <a:rPr lang="en-US" sz="4000" b="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b="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88900" y="2340651"/>
          <a:ext cx="87582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4" imgW="4864100" imgH="381000" progId="Equation.DSMT4">
                  <p:embed/>
                </p:oleObj>
              </mc:Choice>
              <mc:Fallback>
                <p:oleObj name="Equation" r:id="rId4" imgW="4864100" imgH="3810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2340651"/>
                        <a:ext cx="87582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2" name="Group 24"/>
          <p:cNvGrpSpPr>
            <a:grpSpLocks/>
          </p:cNvGrpSpPr>
          <p:nvPr/>
        </p:nvGrpSpPr>
        <p:grpSpPr bwMode="auto">
          <a:xfrm>
            <a:off x="6034088" y="2848651"/>
            <a:ext cx="2514600" cy="646112"/>
            <a:chOff x="3648" y="1911"/>
            <a:chExt cx="1584" cy="407"/>
          </a:xfrm>
        </p:grpSpPr>
        <p:sp>
          <p:nvSpPr>
            <p:cNvPr id="14355" name="Line 12"/>
            <p:cNvSpPr>
              <a:spLocks noChangeShapeType="1"/>
            </p:cNvSpPr>
            <p:nvPr/>
          </p:nvSpPr>
          <p:spPr bwMode="auto">
            <a:xfrm>
              <a:off x="3648" y="1992"/>
              <a:ext cx="0" cy="2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Line 13"/>
            <p:cNvSpPr>
              <a:spLocks noChangeShapeType="1"/>
            </p:cNvSpPr>
            <p:nvPr/>
          </p:nvSpPr>
          <p:spPr bwMode="auto">
            <a:xfrm>
              <a:off x="3648" y="2096"/>
              <a:ext cx="15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Text Box 14"/>
            <p:cNvSpPr txBox="1">
              <a:spLocks noChangeArrowheads="1"/>
            </p:cNvSpPr>
            <p:nvPr/>
          </p:nvSpPr>
          <p:spPr bwMode="auto">
            <a:xfrm>
              <a:off x="4074" y="1911"/>
              <a:ext cx="884" cy="407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Analytic or removable</a:t>
              </a:r>
            </a:p>
          </p:txBody>
        </p:sp>
      </p:grpSp>
      <p:grpSp>
        <p:nvGrpSpPr>
          <p:cNvPr id="14343" name="Group 28"/>
          <p:cNvGrpSpPr>
            <a:grpSpLocks/>
          </p:cNvGrpSpPr>
          <p:nvPr/>
        </p:nvGrpSpPr>
        <p:grpSpPr bwMode="auto">
          <a:xfrm>
            <a:off x="4749800" y="3396338"/>
            <a:ext cx="3873500" cy="366713"/>
            <a:chOff x="2912" y="2256"/>
            <a:chExt cx="2312" cy="231"/>
          </a:xfrm>
        </p:grpSpPr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>
              <a:off x="2912" y="2264"/>
              <a:ext cx="0" cy="2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16"/>
            <p:cNvSpPr>
              <a:spLocks noChangeShapeType="1"/>
            </p:cNvSpPr>
            <p:nvPr/>
          </p:nvSpPr>
          <p:spPr bwMode="auto">
            <a:xfrm>
              <a:off x="2912" y="2368"/>
              <a:ext cx="23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3247" y="2256"/>
              <a:ext cx="936" cy="23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Simple pole</a:t>
              </a:r>
            </a:p>
          </p:txBody>
        </p:sp>
      </p:grpSp>
      <p:sp>
        <p:nvSpPr>
          <p:cNvPr id="14349" name="Line 18"/>
          <p:cNvSpPr>
            <a:spLocks noChangeShapeType="1"/>
          </p:cNvSpPr>
          <p:nvPr/>
        </p:nvSpPr>
        <p:spPr bwMode="auto">
          <a:xfrm>
            <a:off x="3048000" y="3840838"/>
            <a:ext cx="0" cy="342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Line 19"/>
          <p:cNvSpPr>
            <a:spLocks noChangeShapeType="1"/>
          </p:cNvSpPr>
          <p:nvPr/>
        </p:nvSpPr>
        <p:spPr bwMode="auto">
          <a:xfrm flipV="1">
            <a:off x="3048002" y="4018638"/>
            <a:ext cx="558799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3822671" y="3818613"/>
            <a:ext cx="2014772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chemeClr val="bg1"/>
                </a:solidFill>
              </a:rPr>
              <a:t>Pole of order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</a:p>
        </p:txBody>
      </p:sp>
      <p:graphicFrame>
        <p:nvGraphicFramePr>
          <p:cNvPr id="14340" name="Object 21"/>
          <p:cNvGraphicFramePr>
            <a:graphicFrameLocks noChangeAspect="1"/>
          </p:cNvGraphicFramePr>
          <p:nvPr/>
        </p:nvGraphicFramePr>
        <p:xfrm>
          <a:off x="711200" y="3248701"/>
          <a:ext cx="173196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6" imgW="1028700" imgH="914400" progId="Equation.DSMT4">
                  <p:embed/>
                </p:oleObj>
              </mc:Choice>
              <mc:Fallback>
                <p:oleObj name="Equation" r:id="rId6" imgW="1028700" imgH="9144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248701"/>
                        <a:ext cx="1731963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4029" y="1785258"/>
            <a:ext cx="2021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Laurent series: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514600" y="4483100"/>
            <a:ext cx="6121400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 type="triangle" w="med" len="lg"/>
            <a:tailEnd type="triangle" w="med" len="lg"/>
          </a:ln>
        </p:spPr>
      </p:cxn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2974965" y="4298038"/>
            <a:ext cx="2411186" cy="366713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>
                <a:solidFill>
                  <a:schemeClr val="bg1"/>
                </a:solidFill>
              </a:rPr>
              <a:t>Essential </a:t>
            </a:r>
            <a:r>
              <a:rPr lang="en-US" b="0" dirty="0">
                <a:solidFill>
                  <a:schemeClr val="bg1"/>
                </a:solidFill>
              </a:rPr>
              <a:t>singularity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Text Box 2"/>
          <p:cNvSpPr txBox="1">
            <a:spLocks noChangeArrowheads="1"/>
          </p:cNvSpPr>
          <p:nvPr/>
        </p:nvSpPr>
        <p:spPr bwMode="auto">
          <a:xfrm>
            <a:off x="190963" y="0"/>
            <a:ext cx="87931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Picard’s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Theorem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092654" y="918248"/>
            <a:ext cx="65533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</a:rPr>
              <a:t>The behavior near an </a:t>
            </a:r>
            <a:r>
              <a:rPr lang="en-US" sz="2000" b="0" dirty="0" smtClean="0">
                <a:solidFill>
                  <a:schemeClr val="bg1"/>
                </a:solidFill>
              </a:rPr>
              <a:t>essential </a:t>
            </a:r>
            <a:r>
              <a:rPr lang="en-US" sz="2000" b="0" dirty="0">
                <a:solidFill>
                  <a:schemeClr val="bg1"/>
                </a:solidFill>
              </a:rPr>
              <a:t>singularity is </a:t>
            </a:r>
            <a:r>
              <a:rPr lang="en-US" sz="2000" b="0" u="sng" dirty="0">
                <a:solidFill>
                  <a:schemeClr val="bg1"/>
                </a:solidFill>
              </a:rPr>
              <a:t>pretty </a:t>
            </a:r>
            <a:r>
              <a:rPr lang="en-US" sz="2000" b="0" u="sng" dirty="0" smtClean="0">
                <a:solidFill>
                  <a:schemeClr val="bg1"/>
                </a:solidFill>
              </a:rPr>
              <a:t>wild</a:t>
            </a:r>
            <a:r>
              <a:rPr lang="en-US" sz="1200" b="0" dirty="0" smtClean="0">
                <a:solidFill>
                  <a:schemeClr val="bg1"/>
                </a:solidFill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</a:rPr>
              <a:t>!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19553" y="1786838"/>
            <a:ext cx="2557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Picard’s theorem: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385082" y="2380563"/>
            <a:ext cx="6004832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In </a:t>
            </a:r>
            <a:r>
              <a:rPr lang="en-US" b="0" u="sng" dirty="0">
                <a:solidFill>
                  <a:schemeClr val="bg2"/>
                </a:solidFill>
              </a:rPr>
              <a:t>any</a:t>
            </a:r>
            <a:r>
              <a:rPr lang="en-US" b="0" dirty="0">
                <a:solidFill>
                  <a:schemeClr val="hlink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neighborhood of an </a:t>
            </a:r>
            <a:r>
              <a:rPr lang="en-US" b="0" dirty="0" smtClean="0">
                <a:solidFill>
                  <a:schemeClr val="bg2"/>
                </a:solidFill>
              </a:rPr>
              <a:t>essential </a:t>
            </a:r>
            <a:r>
              <a:rPr lang="en-US" b="0" dirty="0">
                <a:solidFill>
                  <a:schemeClr val="bg2"/>
                </a:solidFill>
              </a:rPr>
              <a:t>singularity, the function will </a:t>
            </a:r>
            <a:r>
              <a:rPr lang="en-US" b="0" dirty="0" smtClean="0">
                <a:solidFill>
                  <a:schemeClr val="bg2"/>
                </a:solidFill>
              </a:rPr>
              <a:t>assume </a:t>
            </a:r>
            <a:r>
              <a:rPr lang="en-US" b="0" u="sng" dirty="0" smtClean="0">
                <a:solidFill>
                  <a:schemeClr val="bg2"/>
                </a:solidFill>
              </a:rPr>
              <a:t>every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complex number (with possibly a single exception</a:t>
            </a:r>
            <a:r>
              <a:rPr lang="en-US" b="0" dirty="0" smtClean="0">
                <a:solidFill>
                  <a:schemeClr val="bg2"/>
                </a:solidFill>
              </a:rPr>
              <a:t>) an infinite number of times.</a:t>
            </a:r>
            <a:endParaRPr lang="en-US" b="0" dirty="0">
              <a:solidFill>
                <a:schemeClr val="bg2"/>
              </a:solidFill>
            </a:endParaRPr>
          </a:p>
        </p:txBody>
      </p:sp>
      <p:grpSp>
        <p:nvGrpSpPr>
          <p:cNvPr id="12297" name="Group 13"/>
          <p:cNvGrpSpPr>
            <a:grpSpLocks/>
          </p:cNvGrpSpPr>
          <p:nvPr/>
        </p:nvGrpSpPr>
        <p:grpSpPr bwMode="auto">
          <a:xfrm>
            <a:off x="7302500" y="1907035"/>
            <a:ext cx="1071563" cy="1208087"/>
            <a:chOff x="3456" y="1255"/>
            <a:chExt cx="675" cy="761"/>
          </a:xfrm>
        </p:grpSpPr>
        <p:sp>
          <p:nvSpPr>
            <p:cNvPr id="12298" name="Oval 14"/>
            <p:cNvSpPr>
              <a:spLocks noChangeArrowheads="1"/>
            </p:cNvSpPr>
            <p:nvPr/>
          </p:nvSpPr>
          <p:spPr bwMode="auto">
            <a:xfrm>
              <a:off x="3456" y="1304"/>
              <a:ext cx="472" cy="4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1" name="Object 1"/>
            <p:cNvGraphicFramePr>
              <a:graphicFrameLocks noChangeAspect="1"/>
            </p:cNvGraphicFramePr>
            <p:nvPr/>
          </p:nvGraphicFramePr>
          <p:xfrm>
            <a:off x="3820" y="1686"/>
            <a:ext cx="243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6" name="Equation" r:id="rId4" imgW="139639" imgH="190417" progId="Equation.DSMT4">
                    <p:embed/>
                  </p:oleObj>
                </mc:Choice>
                <mc:Fallback>
                  <p:oleObj name="Equation" r:id="rId4" imgW="139639" imgH="190417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0" y="1686"/>
                          <a:ext cx="243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Line 17"/>
            <p:cNvSpPr>
              <a:spLocks noChangeShapeType="1"/>
            </p:cNvSpPr>
            <p:nvPr/>
          </p:nvSpPr>
          <p:spPr bwMode="auto">
            <a:xfrm flipV="1">
              <a:off x="3688" y="1408"/>
              <a:ext cx="20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2" name="Object 2"/>
            <p:cNvGraphicFramePr>
              <a:graphicFrameLocks noChangeAspect="1"/>
            </p:cNvGraphicFramePr>
            <p:nvPr/>
          </p:nvGraphicFramePr>
          <p:xfrm>
            <a:off x="3951" y="1255"/>
            <a:ext cx="1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7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" y="1255"/>
                          <a:ext cx="1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Oval 15"/>
            <p:cNvSpPr>
              <a:spLocks noChangeArrowheads="1"/>
            </p:cNvSpPr>
            <p:nvPr/>
          </p:nvSpPr>
          <p:spPr bwMode="auto">
            <a:xfrm>
              <a:off x="3656" y="1512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" name="Picture 36" descr="Picar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97689" y="3706814"/>
            <a:ext cx="15811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01" name="Object 0"/>
          <p:cNvGraphicFramePr>
            <a:graphicFrameLocks noChangeAspect="1"/>
          </p:cNvGraphicFramePr>
          <p:nvPr/>
        </p:nvGraphicFramePr>
        <p:xfrm>
          <a:off x="706438" y="4352925"/>
          <a:ext cx="12001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Equation" r:id="rId9" imgW="736280" imgH="266584" progId="Equation.DSMT4">
                  <p:embed/>
                </p:oleObj>
              </mc:Choice>
              <mc:Fallback>
                <p:oleObj name="Equation" r:id="rId9" imgW="736280" imgH="266584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4352925"/>
                        <a:ext cx="12001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02771" y="385354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For example: 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256" y="5018314"/>
            <a:ext cx="5987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No matter how small </a:t>
            </a:r>
            <a:r>
              <a:rPr lang="en-US" b="0" i="1" dirty="0" smtClean="0">
                <a:solidFill>
                  <a:schemeClr val="bg2"/>
                </a:solidFill>
                <a:latin typeface="+mn-lt"/>
                <a:sym typeface="Symbol"/>
              </a:rPr>
              <a:t></a:t>
            </a:r>
            <a:r>
              <a:rPr lang="en-US" b="0" dirty="0" smtClean="0">
                <a:solidFill>
                  <a:schemeClr val="bg2"/>
                </a:solidFill>
                <a:sym typeface="Symbol"/>
              </a:rPr>
              <a:t> is, this function will assume all possible complex values (except possibly one).</a:t>
            </a:r>
          </a:p>
          <a:p>
            <a:endParaRPr lang="en-US" b="0" dirty="0">
              <a:solidFill>
                <a:schemeClr val="bg2"/>
              </a:solidFill>
              <a:sym typeface="Symbol"/>
            </a:endParaRPr>
          </a:p>
          <a:p>
            <a:r>
              <a:rPr lang="en-US" b="0" dirty="0" smtClean="0">
                <a:solidFill>
                  <a:schemeClr val="bg2"/>
                </a:solidFill>
                <a:sym typeface="Symbol"/>
              </a:rPr>
              <a:t>(Please see the next slide.)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6215741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Charles </a:t>
            </a:r>
            <a:r>
              <a:rPr lang="en-US" b="0" dirty="0" err="1" smtClean="0">
                <a:solidFill>
                  <a:schemeClr val="bg1"/>
                </a:solidFill>
              </a:rPr>
              <a:t>Ėmile</a:t>
            </a:r>
            <a:r>
              <a:rPr lang="en-US" b="0" dirty="0" smtClean="0">
                <a:solidFill>
                  <a:schemeClr val="bg1"/>
                </a:solidFill>
              </a:rPr>
              <a:t> Picard</a:t>
            </a:r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Text Box 2"/>
          <p:cNvSpPr txBox="1">
            <a:spLocks noChangeArrowheads="1"/>
          </p:cNvSpPr>
          <p:nvPr/>
        </p:nvSpPr>
        <p:spPr bwMode="auto">
          <a:xfrm>
            <a:off x="190963" y="0"/>
            <a:ext cx="87931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Picard’s Theorem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229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231004"/>
              </p:ext>
            </p:extLst>
          </p:nvPr>
        </p:nvGraphicFramePr>
        <p:xfrm>
          <a:off x="1157288" y="2298700"/>
          <a:ext cx="6105525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8" name="Equation" r:id="rId4" imgW="3390840" imgH="1295280" progId="Equation.DSMT4">
                  <p:embed/>
                </p:oleObj>
              </mc:Choice>
              <mc:Fallback>
                <p:oleObj name="Equation" r:id="rId4" imgW="3390840" imgH="12952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2298700"/>
                        <a:ext cx="6105525" cy="233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2" y="1132114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FF"/>
                </a:solidFill>
              </a:rPr>
              <a:t>Example:</a:t>
            </a:r>
            <a:endParaRPr lang="en-US" sz="2000" dirty="0">
              <a:solidFill>
                <a:srgbClr val="CC00FF"/>
              </a:solidFill>
            </a:endParaRPr>
          </a:p>
        </p:txBody>
      </p:sp>
      <p:graphicFrame>
        <p:nvGraphicFramePr>
          <p:cNvPr id="59397" name="Object 0"/>
          <p:cNvGraphicFramePr>
            <a:graphicFrameLocks noChangeAspect="1"/>
          </p:cNvGraphicFramePr>
          <p:nvPr/>
        </p:nvGraphicFramePr>
        <p:xfrm>
          <a:off x="2028825" y="1103313"/>
          <a:ext cx="14081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9" name="Equation" r:id="rId6" imgW="736280" imgH="266584" progId="Equation.DSMT4">
                  <p:embed/>
                </p:oleObj>
              </mc:Choice>
              <mc:Fallback>
                <p:oleObj name="Equation" r:id="rId6" imgW="736280" imgH="266584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1103313"/>
                        <a:ext cx="1408113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7854" y="175940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Set</a:t>
            </a:r>
            <a:endParaRPr lang="en-US" b="0" dirty="0">
              <a:solidFill>
                <a:schemeClr val="bg1"/>
              </a:solidFill>
            </a:endParaRPr>
          </a:p>
        </p:txBody>
      </p:sp>
      <p:graphicFrame>
        <p:nvGraphicFramePr>
          <p:cNvPr id="59399" name="Object 0"/>
          <p:cNvGraphicFramePr>
            <a:graphicFrameLocks noChangeAspect="1"/>
          </p:cNvGraphicFramePr>
          <p:nvPr/>
        </p:nvGraphicFramePr>
        <p:xfrm>
          <a:off x="930275" y="4999718"/>
          <a:ext cx="792003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" name="Equation" r:id="rId8" imgW="4864100" imgH="546100" progId="Equation.DSMT4">
                  <p:embed/>
                </p:oleObj>
              </mc:Choice>
              <mc:Fallback>
                <p:oleObj name="Equation" r:id="rId8" imgW="4864100" imgH="5461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999718"/>
                        <a:ext cx="7920038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22515" y="4484914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Hence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5115" y="6195118"/>
            <a:ext cx="416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FF0000"/>
                </a:solidFill>
              </a:rPr>
              <a:t>The “exception” here is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b="0" baseline="-2500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 = 0  (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b="0" baseline="-2500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 = 0). </a:t>
            </a:r>
            <a:endParaRPr lang="en-US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228114" y="783771"/>
            <a:ext cx="1524001" cy="1439410"/>
            <a:chOff x="7315199" y="783771"/>
            <a:chExt cx="1524001" cy="1439410"/>
          </a:xfrm>
        </p:grpSpPr>
        <p:sp>
          <p:nvSpPr>
            <p:cNvPr id="12298" name="Oval 14"/>
            <p:cNvSpPr>
              <a:spLocks noChangeArrowheads="1"/>
            </p:cNvSpPr>
            <p:nvPr/>
          </p:nvSpPr>
          <p:spPr bwMode="auto">
            <a:xfrm>
              <a:off x="7629072" y="1092194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1" name="Object 1"/>
            <p:cNvGraphicFramePr>
              <a:graphicFrameLocks noChangeAspect="1"/>
            </p:cNvGraphicFramePr>
            <p:nvPr/>
          </p:nvGraphicFramePr>
          <p:xfrm>
            <a:off x="8123238" y="1826759"/>
            <a:ext cx="715962" cy="396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601" name="Equation" r:id="rId10" imgW="342751" imgH="190417" progId="Equation.DSMT4">
                    <p:embed/>
                  </p:oleObj>
                </mc:Choice>
                <mc:Fallback>
                  <p:oleObj name="Equation" r:id="rId10" imgW="342751" imgH="190417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3238" y="1826759"/>
                          <a:ext cx="715962" cy="396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Line 17"/>
            <p:cNvSpPr>
              <a:spLocks noChangeShapeType="1"/>
            </p:cNvSpPr>
            <p:nvPr/>
          </p:nvSpPr>
          <p:spPr bwMode="auto">
            <a:xfrm flipV="1">
              <a:off x="7997372" y="1257294"/>
              <a:ext cx="317500" cy="215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2" name="Object 2"/>
            <p:cNvGraphicFramePr>
              <a:graphicFrameLocks noChangeAspect="1"/>
            </p:cNvGraphicFramePr>
            <p:nvPr/>
          </p:nvGraphicFramePr>
          <p:xfrm>
            <a:off x="8414885" y="1014407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602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4885" y="1014407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Oval 15"/>
            <p:cNvSpPr>
              <a:spLocks noChangeArrowheads="1"/>
            </p:cNvSpPr>
            <p:nvPr/>
          </p:nvSpPr>
          <p:spPr bwMode="auto">
            <a:xfrm>
              <a:off x="7946572" y="1422394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7315199" y="1469571"/>
              <a:ext cx="141514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6200000">
              <a:off x="7304313" y="1491343"/>
              <a:ext cx="141514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010401" y="2989232"/>
            <a:ext cx="1828800" cy="677108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chemeClr val="bg2"/>
                </a:solidFill>
              </a:rPr>
              <a:t>Take the </a:t>
            </a:r>
            <a:r>
              <a:rPr lang="en-US" sz="1400" b="0" dirty="0" smtClean="0">
                <a:solidFill>
                  <a:schemeClr val="bg2"/>
                </a:solidFill>
                <a:latin typeface="+mn-lt"/>
              </a:rPr>
              <a:t>ln</a:t>
            </a:r>
            <a:r>
              <a:rPr lang="en-US" sz="1200" b="0" dirty="0" smtClean="0">
                <a:solidFill>
                  <a:schemeClr val="bg2"/>
                </a:solidFill>
              </a:rPr>
              <a:t> of both sides, equate real and imaginary parts.</a:t>
            </a:r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6651" y="3989472"/>
            <a:ext cx="1311442" cy="769441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Any value of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400" b="0" dirty="0" smtClean="0">
                <a:solidFill>
                  <a:schemeClr val="bg2"/>
                </a:solidFill>
              </a:rPr>
              <a:t> gives a valid solution.</a:t>
            </a:r>
            <a:endParaRPr lang="en-US" sz="1400" b="0" dirty="0">
              <a:solidFill>
                <a:schemeClr val="bg2"/>
              </a:solidFill>
            </a:endParaRPr>
          </a:p>
        </p:txBody>
      </p:sp>
      <p:graphicFrame>
        <p:nvGraphicFramePr>
          <p:cNvPr id="59555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44938"/>
              </p:ext>
            </p:extLst>
          </p:nvPr>
        </p:nvGraphicFramePr>
        <p:xfrm>
          <a:off x="4273550" y="1003300"/>
          <a:ext cx="184308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3" name="Equation" r:id="rId14" imgW="1168200" imgH="469800" progId="Equation.DSMT4">
                  <p:embed/>
                </p:oleObj>
              </mc:Choice>
              <mc:Fallback>
                <p:oleObj name="Equation" r:id="rId14" imgW="1168200" imgH="4698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1003300"/>
                        <a:ext cx="184308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1601788" y="0"/>
            <a:ext cx="54657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Picard’s Theorem (cont.)</a:t>
            </a:r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2669949" y="4042229"/>
          <a:ext cx="31035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9" name="Equation" r:id="rId4" imgW="1904174" imgH="304668" progId="Equation.DSMT4">
                  <p:embed/>
                </p:oleObj>
              </mc:Choice>
              <mc:Fallback>
                <p:oleObj name="Equation" r:id="rId4" imgW="1904174" imgH="304668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949" y="4042229"/>
                        <a:ext cx="3103562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582613" y="944563"/>
            <a:ext cx="20922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13319" name="Text Box 22"/>
          <p:cNvSpPr txBox="1">
            <a:spLocks noChangeArrowheads="1"/>
          </p:cNvSpPr>
          <p:nvPr/>
        </p:nvSpPr>
        <p:spPr bwMode="auto">
          <a:xfrm>
            <a:off x="677182" y="4949598"/>
            <a:ext cx="81597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This sketch shows that as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b="0" dirty="0">
                <a:solidFill>
                  <a:schemeClr val="bg1"/>
                </a:solidFill>
              </a:rPr>
              <a:t> increases, the points where the function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exp</a:t>
            </a:r>
            <a:r>
              <a:rPr lang="en-US" sz="600" b="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(1/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b="0" dirty="0">
                <a:solidFill>
                  <a:schemeClr val="bg1"/>
                </a:solidFill>
              </a:rPr>
              <a:t>  equals the given value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w</a:t>
            </a:r>
            <a:r>
              <a:rPr lang="en-US" sz="2000" b="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</a:rPr>
              <a:t>converge </a:t>
            </a:r>
            <a:r>
              <a:rPr lang="en-US" b="0" dirty="0">
                <a:solidFill>
                  <a:schemeClr val="bg1"/>
                </a:solidFill>
              </a:rPr>
              <a:t>to the (essential) </a:t>
            </a:r>
            <a:r>
              <a:rPr lang="en-US" b="0" dirty="0" smtClean="0">
                <a:solidFill>
                  <a:schemeClr val="bg1"/>
                </a:solidFill>
              </a:rPr>
              <a:t>singularity at the origin.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3320" name="Text Box 23"/>
          <p:cNvSpPr txBox="1">
            <a:spLocks noChangeArrowheads="1"/>
          </p:cNvSpPr>
          <p:nvPr/>
        </p:nvSpPr>
        <p:spPr bwMode="auto">
          <a:xfrm>
            <a:off x="214529" y="5875340"/>
            <a:ext cx="87155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You can always find a solution </a:t>
            </a:r>
            <a:r>
              <a:rPr lang="en-US" b="0" dirty="0" smtClean="0">
                <a:solidFill>
                  <a:schemeClr val="bg2"/>
                </a:solidFill>
              </a:rPr>
              <a:t>for </a:t>
            </a:r>
            <a:r>
              <a:rPr lang="en-US" b="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2"/>
                </a:solidFill>
              </a:rPr>
              <a:t> now </a:t>
            </a:r>
            <a:r>
              <a:rPr lang="en-US" b="0" dirty="0">
                <a:solidFill>
                  <a:schemeClr val="bg2"/>
                </a:solidFill>
              </a:rPr>
              <a:t>matter how small </a:t>
            </a:r>
            <a:r>
              <a:rPr lang="en-US" b="0" i="1" dirty="0">
                <a:solidFill>
                  <a:schemeClr val="bg2"/>
                </a:solidFill>
                <a:sym typeface="Symbol" pitchFamily="18" charset="2"/>
              </a:rPr>
              <a:t></a:t>
            </a:r>
            <a:r>
              <a:rPr lang="en-US" b="0" dirty="0">
                <a:solidFill>
                  <a:schemeClr val="bg2"/>
                </a:solidFill>
                <a:sym typeface="Symbol" pitchFamily="18" charset="2"/>
              </a:rPr>
              <a:t>  (the “neighborhood”) is!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05162" y="814388"/>
            <a:ext cx="5597316" cy="2860675"/>
            <a:chOff x="3205162" y="814388"/>
            <a:chExt cx="5597316" cy="2860675"/>
          </a:xfrm>
        </p:grpSpPr>
        <p:graphicFrame>
          <p:nvGraphicFramePr>
            <p:cNvPr id="1331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669522"/>
                </p:ext>
              </p:extLst>
            </p:nvPr>
          </p:nvGraphicFramePr>
          <p:xfrm>
            <a:off x="5387975" y="1111250"/>
            <a:ext cx="1406525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0" name="Equation" r:id="rId6" imgW="736280" imgH="266584" progId="Equation.DSMT4">
                    <p:embed/>
                  </p:oleObj>
                </mc:Choice>
                <mc:Fallback>
                  <p:oleObj name="Equation" r:id="rId6" imgW="736280" imgH="266584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7975" y="1111250"/>
                          <a:ext cx="1406525" cy="5080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Oval 7"/>
            <p:cNvSpPr>
              <a:spLocks noChangeArrowheads="1"/>
            </p:cNvSpPr>
            <p:nvPr/>
          </p:nvSpPr>
          <p:spPr bwMode="auto">
            <a:xfrm>
              <a:off x="3205162" y="1362075"/>
              <a:ext cx="2006600" cy="20068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8064182"/>
                </p:ext>
              </p:extLst>
            </p:nvPr>
          </p:nvGraphicFramePr>
          <p:xfrm>
            <a:off x="4322083" y="1915886"/>
            <a:ext cx="668740" cy="369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1" name="Equation" r:id="rId8" imgW="342751" imgH="190417" progId="Equation.DSMT4">
                    <p:embed/>
                  </p:oleObj>
                </mc:Choice>
                <mc:Fallback>
                  <p:oleObj name="Equation" r:id="rId8" imgW="342751" imgH="190417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2083" y="1915886"/>
                          <a:ext cx="668740" cy="3696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4" name="Oval 13"/>
            <p:cNvSpPr>
              <a:spLocks noChangeArrowheads="1"/>
            </p:cNvSpPr>
            <p:nvPr/>
          </p:nvSpPr>
          <p:spPr bwMode="auto">
            <a:xfrm>
              <a:off x="4277042" y="2731323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4"/>
            <p:cNvSpPr>
              <a:spLocks noChangeArrowheads="1"/>
            </p:cNvSpPr>
            <p:nvPr/>
          </p:nvSpPr>
          <p:spPr bwMode="auto">
            <a:xfrm>
              <a:off x="4252912" y="2658923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15"/>
            <p:cNvSpPr>
              <a:spLocks noChangeArrowheads="1"/>
            </p:cNvSpPr>
            <p:nvPr/>
          </p:nvSpPr>
          <p:spPr bwMode="auto">
            <a:xfrm>
              <a:off x="4227512" y="2597955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6"/>
            <p:cNvSpPr>
              <a:spLocks noChangeArrowheads="1"/>
            </p:cNvSpPr>
            <p:nvPr/>
          </p:nvSpPr>
          <p:spPr bwMode="auto">
            <a:xfrm>
              <a:off x="4213542" y="2539527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17"/>
            <p:cNvSpPr>
              <a:spLocks noChangeArrowheads="1"/>
            </p:cNvSpPr>
            <p:nvPr/>
          </p:nvSpPr>
          <p:spPr bwMode="auto">
            <a:xfrm>
              <a:off x="4200842" y="2488720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18"/>
            <p:cNvSpPr>
              <a:spLocks noChangeArrowheads="1"/>
            </p:cNvSpPr>
            <p:nvPr/>
          </p:nvSpPr>
          <p:spPr bwMode="auto">
            <a:xfrm>
              <a:off x="4194492" y="2446804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19"/>
            <p:cNvSpPr>
              <a:spLocks noChangeArrowheads="1"/>
            </p:cNvSpPr>
            <p:nvPr/>
          </p:nvSpPr>
          <p:spPr bwMode="auto">
            <a:xfrm>
              <a:off x="4317682" y="2818965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24"/>
            <p:cNvSpPr>
              <a:spLocks noChangeShapeType="1"/>
            </p:cNvSpPr>
            <p:nvPr/>
          </p:nvSpPr>
          <p:spPr bwMode="auto">
            <a:xfrm flipH="1">
              <a:off x="3840162" y="2365513"/>
              <a:ext cx="381000" cy="88912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3" name="Oval 27"/>
            <p:cNvSpPr>
              <a:spLocks noChangeArrowheads="1"/>
            </p:cNvSpPr>
            <p:nvPr/>
          </p:nvSpPr>
          <p:spPr bwMode="auto">
            <a:xfrm>
              <a:off x="4363402" y="2918039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28"/>
            <p:cNvSpPr>
              <a:spLocks noChangeArrowheads="1"/>
            </p:cNvSpPr>
            <p:nvPr/>
          </p:nvSpPr>
          <p:spPr bwMode="auto">
            <a:xfrm>
              <a:off x="4421822" y="3045056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29"/>
            <p:cNvSpPr>
              <a:spLocks noChangeArrowheads="1"/>
            </p:cNvSpPr>
            <p:nvPr/>
          </p:nvSpPr>
          <p:spPr bwMode="auto">
            <a:xfrm>
              <a:off x="4499292" y="3184776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30"/>
            <p:cNvSpPr>
              <a:spLocks noChangeArrowheads="1"/>
            </p:cNvSpPr>
            <p:nvPr/>
          </p:nvSpPr>
          <p:spPr bwMode="auto">
            <a:xfrm>
              <a:off x="4598352" y="3381653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31"/>
            <p:cNvSpPr>
              <a:spLocks noChangeArrowheads="1"/>
            </p:cNvSpPr>
            <p:nvPr/>
          </p:nvSpPr>
          <p:spPr bwMode="auto">
            <a:xfrm>
              <a:off x="4712652" y="3586151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32"/>
            <p:cNvSpPr>
              <a:spLocks noChangeArrowheads="1"/>
            </p:cNvSpPr>
            <p:nvPr/>
          </p:nvSpPr>
          <p:spPr bwMode="auto">
            <a:xfrm>
              <a:off x="4191952" y="2418860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33"/>
            <p:cNvSpPr>
              <a:spLocks noChangeArrowheads="1"/>
            </p:cNvSpPr>
            <p:nvPr/>
          </p:nvSpPr>
          <p:spPr bwMode="auto">
            <a:xfrm>
              <a:off x="4185602" y="2382025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Oval 34"/>
            <p:cNvSpPr>
              <a:spLocks noChangeArrowheads="1"/>
            </p:cNvSpPr>
            <p:nvPr/>
          </p:nvSpPr>
          <p:spPr bwMode="auto">
            <a:xfrm>
              <a:off x="4185602" y="2355352"/>
              <a:ext cx="88900" cy="88912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Oval 8"/>
            <p:cNvSpPr>
              <a:spLocks noChangeArrowheads="1"/>
            </p:cNvSpPr>
            <p:nvPr/>
          </p:nvSpPr>
          <p:spPr bwMode="auto">
            <a:xfrm>
              <a:off x="4183062" y="2327408"/>
              <a:ext cx="88900" cy="8891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V="1">
              <a:off x="4239985" y="1262743"/>
              <a:ext cx="0" cy="23839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0677326"/>
                </p:ext>
              </p:extLst>
            </p:nvPr>
          </p:nvGraphicFramePr>
          <p:xfrm>
            <a:off x="6421210" y="2243818"/>
            <a:ext cx="261938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2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1210" y="2243818"/>
                          <a:ext cx="261938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4050394"/>
                </p:ext>
              </p:extLst>
            </p:nvPr>
          </p:nvGraphicFramePr>
          <p:xfrm>
            <a:off x="4102099" y="814388"/>
            <a:ext cx="29210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3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099" y="814388"/>
                          <a:ext cx="292100" cy="349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2491244"/>
                </p:ext>
              </p:extLst>
            </p:nvPr>
          </p:nvGraphicFramePr>
          <p:xfrm>
            <a:off x="3643766" y="2579461"/>
            <a:ext cx="290512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4" name="Equation" r:id="rId14" imgW="126835" imgH="152202" progId="Equation.DSMT4">
                    <p:embed/>
                  </p:oleObj>
                </mc:Choice>
                <mc:Fallback>
                  <p:oleObj name="Equation" r:id="rId14" imgW="126835" imgH="152202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766" y="2579461"/>
                          <a:ext cx="290512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916058" y="3029639"/>
              <a:ext cx="2886420" cy="553998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Note:</a:t>
              </a:r>
              <a:r>
                <a:rPr lang="en-US" sz="1400" b="0" dirty="0" smtClean="0">
                  <a:solidFill>
                    <a:schemeClr val="bg2"/>
                  </a:solidFill>
                </a:rPr>
                <a:t> </a:t>
              </a:r>
            </a:p>
            <a:p>
              <a:pPr algn="ctr"/>
              <a:r>
                <a:rPr lang="en-US" sz="1400" b="0" dirty="0" smtClean="0">
                  <a:solidFill>
                    <a:schemeClr val="bg2"/>
                  </a:solidFill>
                </a:rPr>
                <a:t>A similar plot exists for negative </a:t>
              </a:r>
              <a:r>
                <a:rPr lang="en-US" sz="1600" b="0" i="1" dirty="0" smtClean="0">
                  <a:solidFill>
                    <a:schemeClr val="bg2"/>
                  </a:solidFill>
                  <a:latin typeface="+mn-lt"/>
                </a:rPr>
                <a:t>n</a:t>
              </a:r>
              <a:r>
                <a:rPr lang="en-US" sz="1400" b="0" dirty="0" smtClean="0">
                  <a:solidFill>
                    <a:schemeClr val="bg2"/>
                  </a:solidFill>
                </a:rPr>
                <a:t>.</a:t>
              </a:r>
              <a:endParaRPr lang="en-US" sz="1400" b="0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 bwMode="auto">
          <a:xfrm>
            <a:off x="2481942" y="2373091"/>
            <a:ext cx="38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2354464" y="0"/>
            <a:ext cx="41195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Singularity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34332" y="1309235"/>
            <a:ext cx="7212239" cy="830997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</a:rPr>
              <a:t>A point </a:t>
            </a:r>
            <a:r>
              <a:rPr lang="en-US" sz="2400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400" b="0" i="1" baseline="-25000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sz="2000" b="0" dirty="0">
                <a:solidFill>
                  <a:schemeClr val="bg1"/>
                </a:solidFill>
              </a:rPr>
              <a:t> is a </a:t>
            </a:r>
            <a:r>
              <a:rPr lang="en-US" sz="2000" b="0" dirty="0">
                <a:solidFill>
                  <a:schemeClr val="hlink"/>
                </a:solidFill>
              </a:rPr>
              <a:t>singularity </a:t>
            </a:r>
            <a:r>
              <a:rPr lang="en-US" sz="2000" b="0" dirty="0">
                <a:solidFill>
                  <a:schemeClr val="bg1"/>
                </a:solidFill>
              </a:rPr>
              <a:t>of the function </a:t>
            </a:r>
            <a:r>
              <a:rPr lang="en-US" sz="2400" b="0" i="1" dirty="0" smtClean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1200" b="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0" dirty="0" smtClean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sz="2400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400" b="0" dirty="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sz="2000" b="0" dirty="0">
                <a:solidFill>
                  <a:schemeClr val="bg1"/>
                </a:solidFill>
              </a:rPr>
              <a:t> if the function is </a:t>
            </a:r>
            <a:r>
              <a:rPr lang="en-US" sz="2000" b="0" u="sng" dirty="0">
                <a:solidFill>
                  <a:schemeClr val="bg1"/>
                </a:solidFill>
              </a:rPr>
              <a:t>not analytic</a:t>
            </a:r>
            <a:r>
              <a:rPr lang="en-US" sz="2000" b="0" dirty="0">
                <a:solidFill>
                  <a:schemeClr val="bg1"/>
                </a:solidFill>
              </a:rPr>
              <a:t> at </a:t>
            </a:r>
            <a:r>
              <a:rPr lang="en-US" sz="2400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400" b="0" i="1" baseline="-25000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8" name="Text Box 14"/>
          <p:cNvSpPr txBox="1">
            <a:spLocks noChangeArrowheads="1"/>
          </p:cNvSpPr>
          <p:nvPr/>
        </p:nvSpPr>
        <p:spPr bwMode="auto">
          <a:xfrm>
            <a:off x="1249549" y="2600477"/>
            <a:ext cx="64817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(The function does </a:t>
            </a:r>
            <a:r>
              <a:rPr lang="en-US" b="0" u="sng" dirty="0">
                <a:solidFill>
                  <a:schemeClr val="bg2"/>
                </a:solidFill>
              </a:rPr>
              <a:t>not</a:t>
            </a:r>
            <a:r>
              <a:rPr lang="en-US" b="0" dirty="0">
                <a:solidFill>
                  <a:schemeClr val="bg2"/>
                </a:solidFill>
              </a:rPr>
              <a:t> necessarily have to be infinite </a:t>
            </a:r>
            <a:r>
              <a:rPr lang="en-US" b="0" dirty="0" smtClean="0">
                <a:solidFill>
                  <a:schemeClr val="bg2"/>
                </a:solidFill>
              </a:rPr>
              <a:t>there</a:t>
            </a:r>
            <a:r>
              <a:rPr lang="en-US" b="0" dirty="0">
                <a:solidFill>
                  <a:schemeClr val="bg2"/>
                </a:solidFill>
              </a:rPr>
              <a:t>.)</a:t>
            </a:r>
          </a:p>
        </p:txBody>
      </p:sp>
      <p:sp>
        <p:nvSpPr>
          <p:cNvPr id="21509" name="Text Box 17"/>
          <p:cNvSpPr txBox="1">
            <a:spLocks noChangeArrowheads="1"/>
          </p:cNvSpPr>
          <p:nvPr/>
        </p:nvSpPr>
        <p:spPr bwMode="auto">
          <a:xfrm>
            <a:off x="922111" y="36052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11" name="Text Box 21"/>
          <p:cNvSpPr txBox="1">
            <a:spLocks noChangeArrowheads="1"/>
          </p:cNvSpPr>
          <p:nvPr/>
        </p:nvSpPr>
        <p:spPr bwMode="auto">
          <a:xfrm>
            <a:off x="900825" y="3467138"/>
            <a:ext cx="7571145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en-US" b="0" dirty="0">
                <a:solidFill>
                  <a:schemeClr val="bg1"/>
                </a:solidFill>
              </a:rPr>
              <a:t>Recall from </a:t>
            </a:r>
            <a:r>
              <a:rPr lang="en-US" b="0" dirty="0" err="1">
                <a:solidFill>
                  <a:schemeClr val="bg1"/>
                </a:solidFill>
              </a:rPr>
              <a:t>Liouville’s</a:t>
            </a:r>
            <a:r>
              <a:rPr lang="en-US" b="0" dirty="0">
                <a:solidFill>
                  <a:schemeClr val="bg1"/>
                </a:solidFill>
              </a:rPr>
              <a:t> theorem that the only function that is analytic and bounded </a:t>
            </a:r>
            <a:r>
              <a:rPr lang="en-US" b="0" u="sng" dirty="0" smtClean="0">
                <a:solidFill>
                  <a:schemeClr val="bg1"/>
                </a:solidFill>
              </a:rPr>
              <a:t>everywhere</a:t>
            </a:r>
            <a:r>
              <a:rPr lang="en-US" b="0" dirty="0" smtClean="0">
                <a:solidFill>
                  <a:schemeClr val="bg1"/>
                </a:solidFill>
              </a:rPr>
              <a:t> in </a:t>
            </a:r>
            <a:r>
              <a:rPr lang="en-US" b="0" dirty="0">
                <a:solidFill>
                  <a:schemeClr val="bg1"/>
                </a:solidFill>
              </a:rPr>
              <a:t>the </a:t>
            </a:r>
            <a:r>
              <a:rPr lang="en-US" b="0" dirty="0" smtClean="0">
                <a:solidFill>
                  <a:schemeClr val="bg1"/>
                </a:solidFill>
              </a:rPr>
              <a:t>complex </a:t>
            </a:r>
            <a:r>
              <a:rPr lang="en-US" b="0" dirty="0">
                <a:solidFill>
                  <a:schemeClr val="bg1"/>
                </a:solidFill>
              </a:rPr>
              <a:t>plane is a constant.  </a:t>
            </a:r>
            <a:endParaRPr lang="en-US" b="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0" dirty="0" smtClean="0">
              <a:solidFill>
                <a:schemeClr val="bg1"/>
              </a:solidFill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en-US" b="0" dirty="0" smtClean="0">
                <a:solidFill>
                  <a:schemeClr val="bg1"/>
                </a:solidFill>
              </a:rPr>
              <a:t>Hence</a:t>
            </a:r>
            <a:r>
              <a:rPr lang="en-US" b="0" dirty="0">
                <a:solidFill>
                  <a:schemeClr val="bg1"/>
                </a:solidFill>
              </a:rPr>
              <a:t>, all non-constant </a:t>
            </a:r>
            <a:r>
              <a:rPr lang="en-US" b="0" dirty="0" smtClean="0">
                <a:solidFill>
                  <a:schemeClr val="bg1"/>
                </a:solidFill>
              </a:rPr>
              <a:t>functions that are analytic everywhere in the complex plane must be unbounded at infinity and hence have a singularity </a:t>
            </a:r>
            <a:r>
              <a:rPr lang="en-US" b="0" dirty="0">
                <a:solidFill>
                  <a:schemeClr val="bg1"/>
                </a:solidFill>
              </a:rPr>
              <a:t>at </a:t>
            </a:r>
            <a:r>
              <a:rPr lang="en-US" b="0" dirty="0" smtClean="0">
                <a:solidFill>
                  <a:schemeClr val="bg1"/>
                </a:solidFill>
              </a:rPr>
              <a:t>infinity.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934834" y="5519512"/>
          <a:ext cx="4318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4" imgW="2032000" imgH="215900" progId="Equation.DSMT4">
                  <p:embed/>
                </p:oleObj>
              </mc:Choice>
              <mc:Fallback>
                <p:oleObj name="Equation" r:id="rId4" imgW="2032000" imgH="2159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834" y="5519512"/>
                        <a:ext cx="4318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89312" y="5519057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FF"/>
                </a:solidFill>
              </a:rPr>
              <a:t>Example:</a:t>
            </a:r>
            <a:endParaRPr lang="en-US" sz="2000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1601788" y="0"/>
            <a:ext cx="54657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Picard’s Theorem (cont.)</a:t>
            </a:r>
          </a:p>
        </p:txBody>
      </p:sp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506413" y="1042534"/>
            <a:ext cx="20922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023938" y="1884363"/>
          <a:ext cx="14049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9" name="Equation" r:id="rId4" imgW="736280" imgH="266584" progId="Equation.DSMT4">
                  <p:embed/>
                </p:oleObj>
              </mc:Choice>
              <mc:Fallback>
                <p:oleObj name="Equation" r:id="rId4" imgW="736280" imgH="266584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884363"/>
                        <a:ext cx="1404937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41" name="Picture 13" descr="https://upload.wikimedia.org/wikipedia/commons/thumb/0/0b/Essential_singularity.png/800px-Essential_singularit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07444" y="1082223"/>
            <a:ext cx="3659414" cy="3659414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424543" y="5008050"/>
            <a:ext cx="832757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>
                <a:solidFill>
                  <a:schemeClr val="bg2"/>
                </a:solidFill>
              </a:rPr>
              <a:t>Plot of the function 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exp(1/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400" b="0" dirty="0" smtClean="0">
                <a:solidFill>
                  <a:schemeClr val="bg2"/>
                </a:solidFill>
              </a:rPr>
              <a:t>, centered on the essential singularity at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z 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= 0</a:t>
            </a:r>
            <a:r>
              <a:rPr lang="en-US" sz="1400" b="0" dirty="0" smtClean="0">
                <a:solidFill>
                  <a:schemeClr val="bg2"/>
                </a:solidFill>
              </a:rPr>
              <a:t>. The color represents the </a:t>
            </a:r>
            <a:r>
              <a:rPr lang="en-US" sz="1400" b="0" dirty="0">
                <a:solidFill>
                  <a:schemeClr val="bg2"/>
                </a:solidFill>
              </a:rPr>
              <a:t>p</a:t>
            </a:r>
            <a:r>
              <a:rPr lang="en-US" sz="1400" b="0" dirty="0" smtClean="0">
                <a:solidFill>
                  <a:schemeClr val="bg2"/>
                </a:solidFill>
              </a:rPr>
              <a:t>hase, the brightness represents the magnitude. This plot shows how approaching the essential singularity from different directions yields different behaviors (as opposed to a pole, which, approached from any direction, would be uniformly white).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57400" y="621914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https://en.wikipedia.org/wiki/Essential_singularity</a:t>
            </a:r>
            <a:endParaRPr lang="en-US" sz="1400" b="0" dirty="0">
              <a:solidFill>
                <a:schemeClr val="bg2"/>
              </a:solidFill>
            </a:endParaRPr>
          </a:p>
        </p:txBody>
      </p:sp>
      <p:graphicFrame>
        <p:nvGraphicFramePr>
          <p:cNvPr id="73733" name="Object 0"/>
          <p:cNvGraphicFramePr>
            <a:graphicFrameLocks noChangeAspect="1"/>
          </p:cNvGraphicFramePr>
          <p:nvPr/>
        </p:nvGraphicFramePr>
        <p:xfrm>
          <a:off x="726168" y="3344408"/>
          <a:ext cx="18542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Equation" r:id="rId7" imgW="1028254" imgH="266584" progId="Equation.DSMT4">
                  <p:embed/>
                </p:oleObj>
              </mc:Choice>
              <mc:Fallback>
                <p:oleObj name="Equation" r:id="rId7" imgW="1028254" imgH="266584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68" y="3344408"/>
                        <a:ext cx="185420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0"/>
          <p:cNvGraphicFramePr>
            <a:graphicFrameLocks noChangeAspect="1"/>
          </p:cNvGraphicFramePr>
          <p:nvPr/>
        </p:nvGraphicFramePr>
        <p:xfrm>
          <a:off x="1306513" y="2627313"/>
          <a:ext cx="869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1" name="Equation" r:id="rId9" imgW="482391" imgH="203112" progId="Equation.DSMT4">
                  <p:embed/>
                </p:oleObj>
              </mc:Choice>
              <mc:Fallback>
                <p:oleObj name="Equation" r:id="rId9" imgW="482391" imgH="203112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2627313"/>
                        <a:ext cx="86995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1601788" y="0"/>
            <a:ext cx="54657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Picard’s Theorem (cont.)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9972" y="783771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Compare with the behavior near a simple pole: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3209018" y="1360033"/>
          <a:ext cx="981982" cy="60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0" name="Equation" r:id="rId4" imgW="634680" imgH="393480" progId="Equation.DSMT4">
                  <p:embed/>
                </p:oleObj>
              </mc:Choice>
              <mc:Fallback>
                <p:oleObj name="Equation" r:id="rId4" imgW="6346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018" y="1360033"/>
                        <a:ext cx="981982" cy="6088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4697639" y="1390424"/>
          <a:ext cx="9921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1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639" y="1390424"/>
                        <a:ext cx="99218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7" name="Picture 13"/>
          <p:cNvPicPr>
            <a:picLocks noChangeAspect="1" noChangeArrowheads="1"/>
          </p:cNvPicPr>
          <p:nvPr/>
        </p:nvPicPr>
        <p:blipFill>
          <a:blip r:embed="rId8" cstate="print"/>
          <a:srcRect l="1112" b="1310"/>
          <a:stretch>
            <a:fillRect/>
          </a:stretch>
        </p:blipFill>
        <p:spPr bwMode="auto">
          <a:xfrm>
            <a:off x="457200" y="2258560"/>
            <a:ext cx="3744685" cy="412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52260" y="2743199"/>
            <a:ext cx="4293536" cy="332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906588" y="0"/>
            <a:ext cx="51609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Singularity at Infinity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268639" y="2322513"/>
            <a:ext cx="13244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906588" y="2986088"/>
          <a:ext cx="10842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4" imgW="545626" imgH="215713" progId="Equation.DSMT4">
                  <p:embed/>
                </p:oleObj>
              </mc:Choice>
              <mc:Fallback>
                <p:oleObj name="Equation" r:id="rId4" imgW="545626" imgH="21571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2986088"/>
                        <a:ext cx="10842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0"/>
          <p:cNvGraphicFramePr>
            <a:graphicFrameLocks noChangeAspect="1"/>
          </p:cNvGraphicFramePr>
          <p:nvPr/>
        </p:nvGraphicFramePr>
        <p:xfrm>
          <a:off x="1871663" y="3597275"/>
          <a:ext cx="201771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6" imgW="1015559" imgH="355446" progId="Equation.DSMT4">
                  <p:embed/>
                </p:oleObj>
              </mc:Choice>
              <mc:Fallback>
                <p:oleObj name="Equation" r:id="rId6" imgW="1015559" imgH="355446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597275"/>
                        <a:ext cx="201771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21"/>
          <p:cNvSpPr txBox="1">
            <a:spLocks noChangeArrowheads="1"/>
          </p:cNvSpPr>
          <p:nvPr/>
        </p:nvSpPr>
        <p:spPr bwMode="auto">
          <a:xfrm>
            <a:off x="4000500" y="3735388"/>
            <a:ext cx="2541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pole of order 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3</a:t>
            </a:r>
            <a:r>
              <a:rPr lang="en-US" b="0" dirty="0">
                <a:solidFill>
                  <a:schemeClr val="bg2"/>
                </a:solidFill>
              </a:rPr>
              <a:t> at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w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</a:rPr>
              <a:t> = 0</a:t>
            </a:r>
          </a:p>
        </p:txBody>
      </p: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2419350" y="4640263"/>
            <a:ext cx="51112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function </a:t>
            </a:r>
            <a:r>
              <a:rPr lang="en-US" sz="2000" b="0" i="1" dirty="0" smtClean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600" b="0" i="1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000" b="0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000" b="0" i="1" dirty="0" smtClean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en-US" b="0" dirty="0">
                <a:solidFill>
                  <a:schemeClr val="bg1"/>
                </a:solidFill>
              </a:rPr>
              <a:t> has a pole of order 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US" b="0" dirty="0">
                <a:solidFill>
                  <a:schemeClr val="bg1"/>
                </a:solidFill>
              </a:rPr>
              <a:t> at infinity.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809625" y="5499327"/>
            <a:ext cx="7199407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 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b="0" dirty="0" smtClean="0">
                <a:solidFill>
                  <a:schemeClr val="bg2"/>
                </a:solidFill>
              </a:rPr>
              <a:t>When </a:t>
            </a:r>
            <a:r>
              <a:rPr lang="en-US" b="0" dirty="0">
                <a:solidFill>
                  <a:schemeClr val="bg2"/>
                </a:solidFill>
              </a:rPr>
              <a:t>we say </a:t>
            </a:r>
            <a:r>
              <a:rPr lang="en-US" b="0" dirty="0">
                <a:solidFill>
                  <a:schemeClr val="hlink"/>
                </a:solidFill>
              </a:rPr>
              <a:t>“finite plane”</a:t>
            </a:r>
            <a:r>
              <a:rPr lang="en-US" b="0" dirty="0">
                <a:solidFill>
                  <a:schemeClr val="bg2"/>
                </a:solidFill>
              </a:rPr>
              <a:t> we mean everywhere except at infinity.</a:t>
            </a:r>
          </a:p>
          <a:p>
            <a:pPr algn="ctr"/>
            <a:r>
              <a:rPr lang="en-US" b="0" dirty="0">
                <a:solidFill>
                  <a:schemeClr val="bg2"/>
                </a:solidFill>
              </a:rPr>
              <a:t>The function 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600" b="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600" b="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b="0" dirty="0" smtClean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b="0" dirty="0">
                <a:solidFill>
                  <a:schemeClr val="bg2"/>
                </a:solidFill>
              </a:rPr>
              <a:t>  in the example above is analytic in the finite plane.</a:t>
            </a:r>
          </a:p>
        </p:txBody>
      </p:sp>
      <p:sp>
        <p:nvSpPr>
          <p:cNvPr id="17419" name="Text Box 25"/>
          <p:cNvSpPr txBox="1">
            <a:spLocks noChangeArrowheads="1"/>
          </p:cNvSpPr>
          <p:nvPr/>
        </p:nvSpPr>
        <p:spPr bwMode="auto">
          <a:xfrm>
            <a:off x="730250" y="1196292"/>
            <a:ext cx="66502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We classify the types of singularities at </a:t>
            </a:r>
            <a:r>
              <a:rPr lang="en-US" b="0" u="sng" dirty="0">
                <a:solidFill>
                  <a:schemeClr val="bg1"/>
                </a:solidFill>
              </a:rPr>
              <a:t>infinity</a:t>
            </a:r>
            <a:r>
              <a:rPr lang="en-US" b="0" dirty="0">
                <a:solidFill>
                  <a:schemeClr val="bg1"/>
                </a:solidFill>
              </a:rPr>
              <a:t> by </a:t>
            </a:r>
            <a:r>
              <a:rPr lang="en-US" b="0" dirty="0" smtClean="0">
                <a:solidFill>
                  <a:schemeClr val="bg1"/>
                </a:solidFill>
              </a:rPr>
              <a:t>letting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 = 1/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z</a:t>
            </a:r>
            <a:endParaRPr lang="en-US" b="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420" name="Text Box 25"/>
          <p:cNvSpPr txBox="1">
            <a:spLocks noChangeArrowheads="1"/>
          </p:cNvSpPr>
          <p:nvPr/>
        </p:nvSpPr>
        <p:spPr bwMode="auto">
          <a:xfrm>
            <a:off x="738188" y="1624917"/>
            <a:ext cx="48077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and </a:t>
            </a:r>
            <a:r>
              <a:rPr lang="en-US" b="0" dirty="0" smtClean="0">
                <a:solidFill>
                  <a:schemeClr val="bg1"/>
                </a:solidFill>
              </a:rPr>
              <a:t>analyzing the </a:t>
            </a:r>
            <a:r>
              <a:rPr lang="en-US" b="0" dirty="0">
                <a:solidFill>
                  <a:schemeClr val="bg1"/>
                </a:solidFill>
              </a:rPr>
              <a:t>resulting </a:t>
            </a:r>
            <a:r>
              <a:rPr lang="en-US" b="0" dirty="0" smtClean="0">
                <a:solidFill>
                  <a:schemeClr val="bg1"/>
                </a:solidFill>
              </a:rPr>
              <a:t>function at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 = 0</a:t>
            </a:r>
            <a:r>
              <a:rPr lang="en-US" b="0" dirty="0" smtClean="0">
                <a:solidFill>
                  <a:schemeClr val="bg1"/>
                </a:solidFill>
              </a:rPr>
              <a:t>. 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1828800" y="4724400"/>
            <a:ext cx="409575" cy="2667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Text Box 2"/>
          <p:cNvSpPr txBox="1">
            <a:spLocks noChangeArrowheads="1"/>
          </p:cNvSpPr>
          <p:nvPr/>
        </p:nvSpPr>
        <p:spPr bwMode="auto">
          <a:xfrm>
            <a:off x="1928360" y="0"/>
            <a:ext cx="51609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Other Definitions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542925" y="3301535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Meromorphic: 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2663825" y="3361860"/>
            <a:ext cx="5911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function is analytic everywhere in the finite plane except for isolated </a:t>
            </a:r>
            <a:r>
              <a:rPr lang="en-US" b="0" dirty="0" smtClean="0">
                <a:solidFill>
                  <a:schemeClr val="bg2"/>
                </a:solidFill>
              </a:rPr>
              <a:t>poles of finite order.</a:t>
            </a:r>
            <a:endParaRPr lang="en-US" b="0" dirty="0">
              <a:solidFill>
                <a:schemeClr val="bg2"/>
              </a:solidFill>
            </a:endParaRPr>
          </a:p>
        </p:txBody>
      </p:sp>
      <p:graphicFrame>
        <p:nvGraphicFramePr>
          <p:cNvPr id="18434" name="Object 11"/>
          <p:cNvGraphicFramePr>
            <a:graphicFrameLocks noChangeAspect="1"/>
          </p:cNvGraphicFramePr>
          <p:nvPr/>
        </p:nvGraphicFramePr>
        <p:xfrm>
          <a:off x="4064000" y="4244510"/>
          <a:ext cx="38084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4" imgW="1916868" imgH="406224" progId="Equation.DSMT4">
                  <p:embed/>
                </p:oleObj>
              </mc:Choice>
              <mc:Fallback>
                <p:oleObj name="Equation" r:id="rId4" imgW="1916868" imgH="406224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244510"/>
                        <a:ext cx="38084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2278748" y="4340165"/>
            <a:ext cx="16225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00FF"/>
                </a:solidFill>
              </a:rPr>
              <a:t>Examples:</a:t>
            </a:r>
          </a:p>
        </p:txBody>
      </p: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568325" y="1331448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hlink"/>
                </a:solidFill>
              </a:rPr>
              <a:t>Entire: </a:t>
            </a:r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2447925" y="1391773"/>
            <a:ext cx="5911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function is analytic everywhere in the </a:t>
            </a:r>
            <a:r>
              <a:rPr lang="en-US" b="0" u="sng" dirty="0">
                <a:solidFill>
                  <a:schemeClr val="bg2"/>
                </a:solidFill>
              </a:rPr>
              <a:t>finite</a:t>
            </a:r>
            <a:r>
              <a:rPr lang="en-US" b="0" dirty="0">
                <a:solidFill>
                  <a:schemeClr val="bg2"/>
                </a:solidFill>
              </a:rPr>
              <a:t> plane.</a:t>
            </a: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3191782" y="1956016"/>
            <a:ext cx="16225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18435" name="Object 16"/>
          <p:cNvGraphicFramePr>
            <a:graphicFrameLocks noChangeAspect="1"/>
          </p:cNvGraphicFramePr>
          <p:nvPr/>
        </p:nvGraphicFramePr>
        <p:xfrm>
          <a:off x="3538538" y="2476035"/>
          <a:ext cx="31067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6" imgW="1562100" imgH="215900" progId="Equation.DSMT4">
                  <p:embed/>
                </p:oleObj>
              </mc:Choice>
              <mc:Fallback>
                <p:oleObj name="Equation" r:id="rId6" imgW="1562100" imgH="2159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2476035"/>
                        <a:ext cx="31067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2743200" y="5270035"/>
            <a:ext cx="591185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Meromorphic functions can always be expressed as the </a:t>
            </a:r>
            <a:r>
              <a:rPr lang="en-US" b="0" u="sng" dirty="0">
                <a:solidFill>
                  <a:schemeClr val="bg2"/>
                </a:solidFill>
              </a:rPr>
              <a:t>ratio</a:t>
            </a:r>
            <a:r>
              <a:rPr lang="en-US" b="0" dirty="0">
                <a:solidFill>
                  <a:schemeClr val="bg2"/>
                </a:solidFill>
              </a:rPr>
              <a:t> of two entire functions, with the zeros of the denominator function as the </a:t>
            </a:r>
            <a:r>
              <a:rPr lang="en-US" b="0" dirty="0" smtClean="0">
                <a:solidFill>
                  <a:schemeClr val="bg2"/>
                </a:solidFill>
              </a:rPr>
              <a:t>poles (proof omitted). 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2266689" y="0"/>
            <a:ext cx="41195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Taylor Series</a:t>
            </a:r>
          </a:p>
        </p:txBody>
      </p:sp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676658" y="1844771"/>
            <a:ext cx="32303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If 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sz="2000" b="0" i="1" dirty="0" smtClean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1200" b="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000" b="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en-US" b="0" dirty="0">
                <a:solidFill>
                  <a:schemeClr val="bg1"/>
                </a:solidFill>
              </a:rPr>
              <a:t> is analytic in the region</a:t>
            </a:r>
            <a:endParaRPr lang="en-US" sz="2400" b="0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135188" y="2305050"/>
          <a:ext cx="14065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4" imgW="647419" imgH="215806" progId="Equation.DSMT4">
                  <p:embed/>
                </p:oleObj>
              </mc:Choice>
              <mc:Fallback>
                <p:oleObj name="Equation" r:id="rId4" imgW="647419" imgH="215806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305050"/>
                        <a:ext cx="1406525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7"/>
          <p:cNvSpPr txBox="1">
            <a:spLocks noChangeArrowheads="1"/>
          </p:cNvSpPr>
          <p:nvPr/>
        </p:nvSpPr>
        <p:spPr bwMode="auto">
          <a:xfrm>
            <a:off x="724354" y="2821441"/>
            <a:ext cx="692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then </a:t>
            </a:r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1489075" y="2992662"/>
          <a:ext cx="31877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6" imgW="1155700" imgH="368300" progId="Equation.DSMT4">
                  <p:embed/>
                </p:oleObj>
              </mc:Choice>
              <mc:Fallback>
                <p:oleObj name="Equation" r:id="rId6" imgW="1155700" imgH="36830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2992662"/>
                        <a:ext cx="31877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5292725" y="3279775"/>
          <a:ext cx="14605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8" imgW="609336" imgH="215806" progId="Equation.DSMT4">
                  <p:embed/>
                </p:oleObj>
              </mc:Choice>
              <mc:Fallback>
                <p:oleObj name="Equation" r:id="rId8" imgW="609336" imgH="215806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279775"/>
                        <a:ext cx="14605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0"/>
          <p:cNvSpPr txBox="1">
            <a:spLocks noChangeArrowheads="1"/>
          </p:cNvSpPr>
          <p:nvPr/>
        </p:nvSpPr>
        <p:spPr bwMode="auto">
          <a:xfrm>
            <a:off x="4708525" y="3314925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for</a:t>
            </a:r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2495922" y="5333402"/>
            <a:ext cx="3893004" cy="36933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0" dirty="0" smtClean="0">
                <a:solidFill>
                  <a:schemeClr val="bg1"/>
                </a:solidFill>
              </a:rPr>
              <a:t>The series </a:t>
            </a:r>
            <a:r>
              <a:rPr lang="en-US" b="0" u="sng" dirty="0" smtClean="0">
                <a:solidFill>
                  <a:schemeClr val="bg1"/>
                </a:solidFill>
              </a:rPr>
              <a:t>converges</a:t>
            </a:r>
            <a:r>
              <a:rPr lang="en-US" b="0" dirty="0" smtClean="0">
                <a:solidFill>
                  <a:schemeClr val="bg1"/>
                </a:solidFill>
              </a:rPr>
              <a:t> for </a:t>
            </a:r>
            <a:r>
              <a:rPr lang="en-US" b="0" dirty="0" smtClean="0">
                <a:solidFill>
                  <a:srgbClr val="0000FF"/>
                </a:solidFill>
                <a:latin typeface="Times New Roman"/>
              </a:rPr>
              <a:t>|</a:t>
            </a:r>
            <a:r>
              <a:rPr lang="en-US" b="0" i="1" dirty="0" smtClean="0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b="0" dirty="0" smtClean="0">
                <a:solidFill>
                  <a:srgbClr val="0000FF"/>
                </a:solidFill>
                <a:latin typeface="Times New Roman"/>
              </a:rPr>
              <a:t>-</a:t>
            </a:r>
            <a:r>
              <a:rPr lang="en-US" b="0" i="1" dirty="0" smtClean="0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b="0" baseline="-25000" dirty="0" smtClean="0">
                <a:solidFill>
                  <a:srgbClr val="0000FF"/>
                </a:solidFill>
                <a:latin typeface="Times New Roman"/>
              </a:rPr>
              <a:t>0</a:t>
            </a:r>
            <a:r>
              <a:rPr lang="en-US" b="0" dirty="0" smtClean="0">
                <a:solidFill>
                  <a:srgbClr val="0000FF"/>
                </a:solidFill>
                <a:latin typeface="Times New Roman"/>
              </a:rPr>
              <a:t>| &lt; </a:t>
            </a:r>
            <a:r>
              <a:rPr lang="en-US" b="0" i="1" dirty="0" err="1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b="0" i="1" baseline="-25000" dirty="0" err="1" smtClean="0">
                <a:solidFill>
                  <a:srgbClr val="0000FF"/>
                </a:solidFill>
                <a:latin typeface="Times New Roman"/>
              </a:rPr>
              <a:t>c</a:t>
            </a:r>
            <a:r>
              <a:rPr lang="en-US" b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9" name="Group 28"/>
          <p:cNvGrpSpPr>
            <a:grpSpLocks/>
          </p:cNvGrpSpPr>
          <p:nvPr/>
        </p:nvGrpSpPr>
        <p:grpSpPr bwMode="auto">
          <a:xfrm>
            <a:off x="6643914" y="1877786"/>
            <a:ext cx="1412875" cy="1314450"/>
            <a:chOff x="4000" y="936"/>
            <a:chExt cx="890" cy="828"/>
          </a:xfrm>
        </p:grpSpPr>
        <p:sp>
          <p:nvSpPr>
            <p:cNvPr id="1042" name="Oval 14"/>
            <p:cNvSpPr>
              <a:spLocks noChangeArrowheads="1"/>
            </p:cNvSpPr>
            <p:nvPr/>
          </p:nvSpPr>
          <p:spPr bwMode="auto">
            <a:xfrm>
              <a:off x="4000" y="936"/>
              <a:ext cx="744" cy="7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5"/>
            <p:cNvSpPr>
              <a:spLocks noChangeArrowheads="1"/>
            </p:cNvSpPr>
            <p:nvPr/>
          </p:nvSpPr>
          <p:spPr bwMode="auto">
            <a:xfrm>
              <a:off x="4336" y="1288"/>
              <a:ext cx="56" cy="5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0">
                <a:solidFill>
                  <a:schemeClr val="bg2"/>
                </a:solidFill>
              </a:endParaRPr>
            </a:p>
          </p:txBody>
        </p:sp>
        <p:graphicFrame>
          <p:nvGraphicFramePr>
            <p:cNvPr id="1031" name="Object 16"/>
            <p:cNvGraphicFramePr>
              <a:graphicFrameLocks noChangeAspect="1"/>
            </p:cNvGraphicFramePr>
            <p:nvPr/>
          </p:nvGraphicFramePr>
          <p:xfrm>
            <a:off x="4371" y="1277"/>
            <a:ext cx="19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" name="Equation" r:id="rId10" imgW="139639" imgH="190417" progId="Equation.DSMT4">
                    <p:embed/>
                  </p:oleObj>
                </mc:Choice>
                <mc:Fallback>
                  <p:oleObj name="Equation" r:id="rId10" imgW="139639" imgH="190417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1" y="1277"/>
                          <a:ext cx="196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" name="Line 17"/>
            <p:cNvSpPr>
              <a:spLocks noChangeShapeType="1"/>
            </p:cNvSpPr>
            <p:nvPr/>
          </p:nvSpPr>
          <p:spPr bwMode="auto">
            <a:xfrm flipV="1">
              <a:off x="4360" y="1080"/>
              <a:ext cx="304" cy="2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3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4783943"/>
                </p:ext>
              </p:extLst>
            </p:nvPr>
          </p:nvGraphicFramePr>
          <p:xfrm>
            <a:off x="4253" y="970"/>
            <a:ext cx="217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4" name="Equation" r:id="rId12" imgW="164957" imgH="190335" progId="Equation.DSMT4">
                    <p:embed/>
                  </p:oleObj>
                </mc:Choice>
                <mc:Fallback>
                  <p:oleObj name="Equation" r:id="rId12" imgW="164957" imgH="190335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3" y="970"/>
                          <a:ext cx="217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4661" y="1464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3" name="Object 27"/>
            <p:cNvGraphicFramePr>
              <a:graphicFrameLocks noChangeAspect="1"/>
            </p:cNvGraphicFramePr>
            <p:nvPr/>
          </p:nvGraphicFramePr>
          <p:xfrm>
            <a:off x="4694" y="1498"/>
            <a:ext cx="19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5" name="Equation" r:id="rId14" imgW="139639" imgH="190417" progId="Equation.DSMT4">
                    <p:embed/>
                  </p:oleObj>
                </mc:Choice>
                <mc:Fallback>
                  <p:oleObj name="Equation" r:id="rId14" imgW="139639" imgH="190417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1498"/>
                          <a:ext cx="196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65591"/>
              </p:ext>
            </p:extLst>
          </p:nvPr>
        </p:nvGraphicFramePr>
        <p:xfrm>
          <a:off x="2180275" y="4129582"/>
          <a:ext cx="40465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Equation" r:id="rId16" imgW="1943100" imgH="444500" progId="Equation.DSMT4">
                  <p:embed/>
                </p:oleObj>
              </mc:Choice>
              <mc:Fallback>
                <p:oleObj name="Equation" r:id="rId16" imgW="1943100" imgH="444500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275" y="4129582"/>
                        <a:ext cx="40465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31"/>
          <p:cNvSpPr txBox="1">
            <a:spLocks noChangeArrowheads="1"/>
          </p:cNvSpPr>
          <p:nvPr/>
        </p:nvSpPr>
        <p:spPr bwMode="auto">
          <a:xfrm>
            <a:off x="677181" y="917061"/>
            <a:ext cx="73105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The </a:t>
            </a:r>
            <a:r>
              <a:rPr lang="en-US" b="0" u="sng" dirty="0" smtClean="0">
                <a:solidFill>
                  <a:schemeClr val="bg1"/>
                </a:solidFill>
              </a:rPr>
              <a:t>radius of convergence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i="1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i="1" baseline="-25000" dirty="0" err="1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b="0" dirty="0" smtClean="0">
                <a:solidFill>
                  <a:schemeClr val="bg1"/>
                </a:solidFill>
              </a:rPr>
              <a:t> is the distance to the </a:t>
            </a:r>
            <a:r>
              <a:rPr lang="en-US" b="0" u="sng" dirty="0" smtClean="0">
                <a:solidFill>
                  <a:schemeClr val="bg1"/>
                </a:solidFill>
              </a:rPr>
              <a:t>closest</a:t>
            </a:r>
            <a:r>
              <a:rPr lang="en-US" b="0" dirty="0" smtClean="0">
                <a:solidFill>
                  <a:schemeClr val="bg1"/>
                </a:solidFill>
              </a:rPr>
              <a:t> singularity.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947676" y="5959264"/>
            <a:ext cx="5118141" cy="36933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0" dirty="0" smtClean="0">
                <a:solidFill>
                  <a:schemeClr val="bg1"/>
                </a:solidFill>
              </a:rPr>
              <a:t>The series </a:t>
            </a:r>
            <a:r>
              <a:rPr lang="en-US" b="0" u="sng" dirty="0" smtClean="0">
                <a:solidFill>
                  <a:schemeClr val="bg1"/>
                </a:solidFill>
              </a:rPr>
              <a:t>diverges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</a:rPr>
              <a:t>for </a:t>
            </a:r>
            <a:r>
              <a:rPr lang="en-US" b="0" dirty="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b="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en-US" b="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b="0" dirty="0" smtClean="0">
                <a:solidFill>
                  <a:schemeClr val="bg1"/>
                </a:solidFill>
                <a:latin typeface="+mn-lt"/>
              </a:rPr>
              <a:t>| &gt; </a:t>
            </a:r>
            <a:r>
              <a:rPr lang="en-US" b="0" i="1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b="0" i="1" baseline="-25000" dirty="0" err="1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b="0" i="1" baseline="-25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0" dirty="0" smtClean="0">
                <a:solidFill>
                  <a:schemeClr val="bg1"/>
                </a:solidFill>
                <a:latin typeface="+mj-lt"/>
              </a:rPr>
              <a:t>(proof omitted).</a:t>
            </a:r>
            <a:endParaRPr lang="en-US" sz="600" b="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2312988" y="0"/>
            <a:ext cx="41195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Laurent Series</a:t>
            </a:r>
          </a:p>
        </p:txBody>
      </p:sp>
      <p:sp>
        <p:nvSpPr>
          <p:cNvPr id="2059" name="Text Box 3"/>
          <p:cNvSpPr txBox="1">
            <a:spLocks noChangeArrowheads="1"/>
          </p:cNvSpPr>
          <p:nvPr/>
        </p:nvSpPr>
        <p:spPr bwMode="auto">
          <a:xfrm>
            <a:off x="524782" y="1529217"/>
            <a:ext cx="3275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If </a:t>
            </a:r>
            <a:r>
              <a:rPr lang="en-US" sz="2000" b="0" i="1" dirty="0" smtClean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600" b="0" i="1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000" b="0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000" b="0" i="1" dirty="0" smtClean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en-US" b="0" dirty="0">
                <a:solidFill>
                  <a:schemeClr val="bg1"/>
                </a:solidFill>
              </a:rPr>
              <a:t> is analytic in the region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39471" y="1509486"/>
          <a:ext cx="17383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2" name="Equation" r:id="rId4" imgW="774364" imgH="215806" progId="Equation.DSMT4">
                  <p:embed/>
                </p:oleObj>
              </mc:Choice>
              <mc:Fallback>
                <p:oleObj name="Equation" r:id="rId4" imgW="774364" imgH="215806" progId="Equation.DSMT4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471" y="1509486"/>
                        <a:ext cx="17383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5"/>
          <p:cNvSpPr txBox="1">
            <a:spLocks noChangeArrowheads="1"/>
          </p:cNvSpPr>
          <p:nvPr/>
        </p:nvSpPr>
        <p:spPr bwMode="auto">
          <a:xfrm>
            <a:off x="882197" y="2349728"/>
            <a:ext cx="666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then 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930345"/>
              </p:ext>
            </p:extLst>
          </p:nvPr>
        </p:nvGraphicFramePr>
        <p:xfrm>
          <a:off x="1310367" y="2796721"/>
          <a:ext cx="332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" name="Equation" r:id="rId6" imgW="1206500" imgH="368300" progId="Equation.DSMT4">
                  <p:embed/>
                </p:oleObj>
              </mc:Choice>
              <mc:Fallback>
                <p:oleObj name="Equation" r:id="rId6" imgW="1206500" imgH="368300" progId="Equation.DSMT4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367" y="2796721"/>
                        <a:ext cx="332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5636302" y="3141436"/>
          <a:ext cx="1673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4" name="Equation" r:id="rId8" imgW="761669" imgH="215806" progId="Equation.DSMT4">
                  <p:embed/>
                </p:oleObj>
              </mc:Choice>
              <mc:Fallback>
                <p:oleObj name="Equation" r:id="rId8" imgW="761669" imgH="215806" progId="Equation.DSMT4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6302" y="3141436"/>
                        <a:ext cx="16732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8"/>
          <p:cNvSpPr txBox="1">
            <a:spLocks noChangeArrowheads="1"/>
          </p:cNvSpPr>
          <p:nvPr/>
        </p:nvSpPr>
        <p:spPr bwMode="auto">
          <a:xfrm>
            <a:off x="4958896" y="3184299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for</a:t>
            </a:r>
          </a:p>
        </p:txBody>
      </p:sp>
      <p:graphicFrame>
        <p:nvGraphicFramePr>
          <p:cNvPr id="20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533902"/>
              </p:ext>
            </p:extLst>
          </p:nvPr>
        </p:nvGraphicFramePr>
        <p:xfrm>
          <a:off x="3159352" y="3878942"/>
          <a:ext cx="26384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" name="Equation" r:id="rId10" imgW="1270000" imgH="419100" progId="Equation.DSMT4">
                  <p:embed/>
                </p:oleObj>
              </mc:Choice>
              <mc:Fallback>
                <p:oleObj name="Equation" r:id="rId10" imgW="1270000" imgH="419100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352" y="3878942"/>
                        <a:ext cx="26384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6413500" y="1168400"/>
            <a:ext cx="1714500" cy="1995261"/>
            <a:chOff x="6413500" y="1168400"/>
            <a:chExt cx="1714500" cy="1995261"/>
          </a:xfrm>
        </p:grpSpPr>
        <p:sp>
          <p:nvSpPr>
            <p:cNvPr id="2066" name="Oval 12"/>
            <p:cNvSpPr>
              <a:spLocks noChangeArrowheads="1"/>
            </p:cNvSpPr>
            <p:nvPr/>
          </p:nvSpPr>
          <p:spPr bwMode="auto">
            <a:xfrm>
              <a:off x="6413500" y="1168400"/>
              <a:ext cx="1714500" cy="1714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13"/>
            <p:cNvSpPr>
              <a:spLocks noChangeArrowheads="1"/>
            </p:cNvSpPr>
            <p:nvPr/>
          </p:nvSpPr>
          <p:spPr bwMode="auto">
            <a:xfrm>
              <a:off x="6870700" y="1638300"/>
              <a:ext cx="787400" cy="787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5" name="Object 14"/>
            <p:cNvGraphicFramePr>
              <a:graphicFrameLocks noChangeAspect="1"/>
            </p:cNvGraphicFramePr>
            <p:nvPr/>
          </p:nvGraphicFramePr>
          <p:xfrm>
            <a:off x="7232650" y="1990725"/>
            <a:ext cx="3111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6" name="Equation" r:id="rId12" imgW="139639" imgH="190417" progId="Equation.DSMT4">
                    <p:embed/>
                  </p:oleObj>
                </mc:Choice>
                <mc:Fallback>
                  <p:oleObj name="Equation" r:id="rId12" imgW="139639" imgH="190417" progId="Equation.DSMT4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2650" y="1990725"/>
                          <a:ext cx="31115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15"/>
            <p:cNvGraphicFramePr>
              <a:graphicFrameLocks noChangeAspect="1"/>
            </p:cNvGraphicFramePr>
            <p:nvPr/>
          </p:nvGraphicFramePr>
          <p:xfrm>
            <a:off x="7470775" y="1316038"/>
            <a:ext cx="25717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7" name="Equation" r:id="rId14" imgW="114151" imgH="164885" progId="Equation.DSMT4">
                    <p:embed/>
                  </p:oleObj>
                </mc:Choice>
                <mc:Fallback>
                  <p:oleObj name="Equation" r:id="rId14" imgW="114151" imgH="164885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0775" y="1316038"/>
                          <a:ext cx="257175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Oval 16"/>
            <p:cNvSpPr>
              <a:spLocks noChangeArrowheads="1"/>
            </p:cNvSpPr>
            <p:nvPr/>
          </p:nvSpPr>
          <p:spPr bwMode="auto">
            <a:xfrm>
              <a:off x="7213600" y="1993900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0">
                <a:solidFill>
                  <a:schemeClr val="bg2"/>
                </a:solidFill>
              </a:endParaRPr>
            </a:p>
          </p:txBody>
        </p:sp>
        <p:sp>
          <p:nvSpPr>
            <p:cNvPr id="2069" name="Line 17"/>
            <p:cNvSpPr>
              <a:spLocks noChangeShapeType="1"/>
            </p:cNvSpPr>
            <p:nvPr/>
          </p:nvSpPr>
          <p:spPr bwMode="auto">
            <a:xfrm flipV="1">
              <a:off x="7251700" y="1485900"/>
              <a:ext cx="711200" cy="546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0" name="Line 18"/>
            <p:cNvSpPr>
              <a:spLocks noChangeShapeType="1"/>
            </p:cNvSpPr>
            <p:nvPr/>
          </p:nvSpPr>
          <p:spPr bwMode="auto">
            <a:xfrm flipH="1" flipV="1">
              <a:off x="7239000" y="1638300"/>
              <a:ext cx="12700" cy="393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7" name="Object 19"/>
            <p:cNvGraphicFramePr>
              <a:graphicFrameLocks noChangeAspect="1"/>
            </p:cNvGraphicFramePr>
            <p:nvPr/>
          </p:nvGraphicFramePr>
          <p:xfrm>
            <a:off x="6956425" y="1716088"/>
            <a:ext cx="2571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8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6425" y="1716088"/>
                          <a:ext cx="257175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74127" y="2373086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7693252" y="2696936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219930"/>
                </p:ext>
              </p:extLst>
            </p:nvPr>
          </p:nvGraphicFramePr>
          <p:xfrm>
            <a:off x="7802789" y="2741386"/>
            <a:ext cx="3111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9" name="Equation" r:id="rId18" imgW="139639" imgH="190417" progId="Equation.DSMT4">
                    <p:embed/>
                  </p:oleObj>
                </mc:Choice>
                <mc:Fallback>
                  <p:oleObj name="Equation" r:id="rId18" imgW="139639" imgH="190417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2789" y="2741386"/>
                          <a:ext cx="31115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27"/>
            <p:cNvGraphicFramePr>
              <a:graphicFrameLocks noChangeAspect="1"/>
            </p:cNvGraphicFramePr>
            <p:nvPr/>
          </p:nvGraphicFramePr>
          <p:xfrm>
            <a:off x="6802438" y="2227263"/>
            <a:ext cx="3111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0" name="Equation" r:id="rId20" imgW="139639" imgH="190417" progId="Equation.DSMT4">
                    <p:embed/>
                  </p:oleObj>
                </mc:Choice>
                <mc:Fallback>
                  <p:oleObj name="Equation" r:id="rId20" imgW="139639" imgH="190417" progId="Equation.DSMT4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2438" y="2227263"/>
                          <a:ext cx="31115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1472542" y="5731452"/>
            <a:ext cx="635329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1"/>
                </a:solidFill>
              </a:rPr>
              <a:t>The series </a:t>
            </a:r>
            <a:r>
              <a:rPr lang="en-US" b="0" u="sng" dirty="0" smtClean="0">
                <a:solidFill>
                  <a:schemeClr val="bg1"/>
                </a:solidFill>
              </a:rPr>
              <a:t>diverges</a:t>
            </a:r>
            <a:r>
              <a:rPr lang="en-US" b="0" dirty="0" smtClean="0">
                <a:solidFill>
                  <a:schemeClr val="bg1"/>
                </a:solidFill>
              </a:rPr>
              <a:t> outside the annulus (proof omitted). 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104037" y="5048393"/>
            <a:ext cx="4783652" cy="36933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0" dirty="0" smtClean="0">
                <a:solidFill>
                  <a:schemeClr val="bg1"/>
                </a:solidFill>
              </a:rPr>
              <a:t>The series </a:t>
            </a:r>
            <a:r>
              <a:rPr lang="en-US" b="0" u="sng" dirty="0" smtClean="0">
                <a:solidFill>
                  <a:schemeClr val="bg1"/>
                </a:solidFill>
              </a:rPr>
              <a:t>converges</a:t>
            </a:r>
            <a:r>
              <a:rPr lang="en-US" b="0" dirty="0" smtClean="0">
                <a:solidFill>
                  <a:schemeClr val="bg1"/>
                </a:solidFill>
              </a:rPr>
              <a:t> inside the annulus.</a:t>
            </a:r>
            <a:endParaRPr lang="en-US" sz="6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Text Box 2"/>
          <p:cNvSpPr txBox="1">
            <a:spLocks noChangeArrowheads="1"/>
          </p:cNvSpPr>
          <p:nvPr/>
        </p:nvSpPr>
        <p:spPr bwMode="auto">
          <a:xfrm>
            <a:off x="1809489" y="0"/>
            <a:ext cx="53387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Taylor Series Example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512082" y="963613"/>
            <a:ext cx="18392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/>
        </p:nvGraphicFramePr>
        <p:xfrm>
          <a:off x="2143351" y="1242106"/>
          <a:ext cx="17033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4" imgW="672808" imgH="342751" progId="Equation.DSMT4">
                  <p:embed/>
                </p:oleObj>
              </mc:Choice>
              <mc:Fallback>
                <p:oleObj name="Equation" r:id="rId4" imgW="672808" imgH="342751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351" y="1242106"/>
                        <a:ext cx="17033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6"/>
          <p:cNvGraphicFramePr>
            <a:graphicFrameLocks noChangeAspect="1"/>
          </p:cNvGraphicFramePr>
          <p:nvPr/>
        </p:nvGraphicFramePr>
        <p:xfrm>
          <a:off x="414338" y="2226582"/>
          <a:ext cx="4821237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6" imgW="1904760" imgH="698400" progId="Equation.DSMT4">
                  <p:embed/>
                </p:oleObj>
              </mc:Choice>
              <mc:Fallback>
                <p:oleObj name="Equation" r:id="rId6" imgW="1904760" imgH="6984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226582"/>
                        <a:ext cx="4821237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7"/>
          <p:cNvGraphicFramePr>
            <a:graphicFrameLocks noChangeAspect="1"/>
          </p:cNvGraphicFramePr>
          <p:nvPr/>
        </p:nvGraphicFramePr>
        <p:xfrm>
          <a:off x="2801938" y="4963886"/>
          <a:ext cx="3134171" cy="1575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8" imgW="1485900" imgH="749300" progId="Equation.DSMT4">
                  <p:embed/>
                </p:oleObj>
              </mc:Choice>
              <mc:Fallback>
                <p:oleObj name="Equation" r:id="rId8" imgW="1485900" imgH="7493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4963886"/>
                        <a:ext cx="3134171" cy="1575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29"/>
          <p:cNvSpPr txBox="1">
            <a:spLocks noChangeArrowheads="1"/>
          </p:cNvSpPr>
          <p:nvPr/>
        </p:nvSpPr>
        <p:spPr bwMode="auto">
          <a:xfrm>
            <a:off x="397782" y="4439785"/>
            <a:ext cx="461767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From the </a:t>
            </a:r>
            <a:r>
              <a:rPr lang="en-US" b="0" dirty="0" smtClean="0">
                <a:solidFill>
                  <a:schemeClr val="bg1"/>
                </a:solidFill>
              </a:rPr>
              <a:t>property of Taylor series </a:t>
            </a:r>
            <a:r>
              <a:rPr lang="en-US" b="0" dirty="0">
                <a:solidFill>
                  <a:schemeClr val="bg1"/>
                </a:solidFill>
              </a:rPr>
              <a:t>we have: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9829" y="3646714"/>
            <a:ext cx="3276600" cy="646331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2"/>
                </a:solidFill>
              </a:rPr>
              <a:t>The point </a:t>
            </a:r>
            <a:r>
              <a:rPr lang="en-US" b="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 = 1 </a:t>
            </a:r>
            <a:r>
              <a:rPr lang="en-US" b="0" dirty="0" smtClean="0">
                <a:solidFill>
                  <a:schemeClr val="bg2"/>
                </a:solidFill>
              </a:rPr>
              <a:t>is a singularity (a first-order pole).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40400" y="1360488"/>
            <a:ext cx="2279650" cy="2106612"/>
            <a:chOff x="5740400" y="1360488"/>
            <a:chExt cx="2279650" cy="2106612"/>
          </a:xfrm>
        </p:grpSpPr>
        <p:sp>
          <p:nvSpPr>
            <p:cNvPr id="3082" name="Oval 25"/>
            <p:cNvSpPr>
              <a:spLocks noChangeArrowheads="1"/>
            </p:cNvSpPr>
            <p:nvPr/>
          </p:nvSpPr>
          <p:spPr bwMode="auto">
            <a:xfrm>
              <a:off x="6121400" y="1943100"/>
              <a:ext cx="1168400" cy="1168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21"/>
            <p:cNvSpPr>
              <a:spLocks noChangeShapeType="1"/>
            </p:cNvSpPr>
            <p:nvPr/>
          </p:nvSpPr>
          <p:spPr bwMode="auto">
            <a:xfrm>
              <a:off x="6718300" y="1689100"/>
              <a:ext cx="0" cy="1778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" name="Line 22"/>
            <p:cNvSpPr>
              <a:spLocks noChangeShapeType="1"/>
            </p:cNvSpPr>
            <p:nvPr/>
          </p:nvSpPr>
          <p:spPr bwMode="auto">
            <a:xfrm>
              <a:off x="5740400" y="2540000"/>
              <a:ext cx="2019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4415501"/>
                </p:ext>
              </p:extLst>
            </p:nvPr>
          </p:nvGraphicFramePr>
          <p:xfrm>
            <a:off x="7261225" y="2743200"/>
            <a:ext cx="595463" cy="342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3" name="Equation" r:id="rId10" imgW="330057" imgH="190417" progId="Equation.DSMT4">
                    <p:embed/>
                  </p:oleObj>
                </mc:Choice>
                <mc:Fallback>
                  <p:oleObj name="Equation" r:id="rId10" imgW="330057" imgH="190417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1225" y="2743200"/>
                          <a:ext cx="595463" cy="342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8333329"/>
                </p:ext>
              </p:extLst>
            </p:nvPr>
          </p:nvGraphicFramePr>
          <p:xfrm>
            <a:off x="7160077" y="2430595"/>
            <a:ext cx="239713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4" name="Equation" r:id="rId12" imgW="114102" imgH="114102" progId="Equation.DSMT4">
                    <p:embed/>
                  </p:oleObj>
                </mc:Choice>
                <mc:Fallback>
                  <p:oleObj name="Equation" r:id="rId12" imgW="114102" imgH="114102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0077" y="2430595"/>
                          <a:ext cx="239713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6678385" y="2491015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2648109"/>
                </p:ext>
              </p:extLst>
            </p:nvPr>
          </p:nvGraphicFramePr>
          <p:xfrm>
            <a:off x="6768647" y="2144486"/>
            <a:ext cx="25082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5" name="Equation" r:id="rId14" imgW="139639" imgH="190417" progId="Equation.DSMT4">
                    <p:embed/>
                  </p:oleObj>
                </mc:Choice>
                <mc:Fallback>
                  <p:oleObj name="Equation" r:id="rId14" imgW="139639" imgH="190417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8647" y="2144486"/>
                          <a:ext cx="25082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7038441"/>
                </p:ext>
              </p:extLst>
            </p:nvPr>
          </p:nvGraphicFramePr>
          <p:xfrm>
            <a:off x="7810500" y="2432049"/>
            <a:ext cx="209550" cy="232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6" name="Equation" r:id="rId16" imgW="114120" imgH="126720" progId="Equation.DSMT4">
                    <p:embed/>
                  </p:oleObj>
                </mc:Choice>
                <mc:Fallback>
                  <p:oleObj name="Equation" r:id="rId16" imgW="1141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7810500" y="2432049"/>
                          <a:ext cx="209550" cy="2328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8026587"/>
                </p:ext>
              </p:extLst>
            </p:nvPr>
          </p:nvGraphicFramePr>
          <p:xfrm>
            <a:off x="6621463" y="1360488"/>
            <a:ext cx="207962" cy="249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7" name="Equation" r:id="rId18" imgW="126720" imgH="152280" progId="Equation.DSMT4">
                    <p:embed/>
                  </p:oleObj>
                </mc:Choice>
                <mc:Fallback>
                  <p:oleObj name="Equation" r:id="rId18" imgW="12672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6621463" y="1360488"/>
                          <a:ext cx="207962" cy="2495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481239" y="1116013"/>
            <a:ext cx="1631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236788" y="1444625"/>
          <a:ext cx="15113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Equation" r:id="rId4" imgW="596900" imgH="228600" progId="Equation.DSMT4">
                  <p:embed/>
                </p:oleObj>
              </mc:Choice>
              <mc:Fallback>
                <p:oleObj name="Equation" r:id="rId4" imgW="596900" imgH="228600" progId="Equation.DSMT4">
                  <p:embed/>
                  <p:pic>
                    <p:nvPicPr>
                      <p:cNvPr id="0" name="Picture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1444625"/>
                        <a:ext cx="15113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2649337" y="2264514"/>
          <a:ext cx="2490553" cy="84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Equation" r:id="rId6" imgW="1079500" imgH="368300" progId="Equation.DSMT4">
                  <p:embed/>
                </p:oleObj>
              </mc:Choice>
              <mc:Fallback>
                <p:oleObj name="Equation" r:id="rId6" imgW="1079500" imgH="368300" progId="Equation.DSMT4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337" y="2264514"/>
                        <a:ext cx="2490553" cy="846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6"/>
          <p:cNvGraphicFramePr>
            <a:graphicFrameLocks noChangeAspect="1"/>
          </p:cNvGraphicFramePr>
          <p:nvPr/>
        </p:nvGraphicFramePr>
        <p:xfrm>
          <a:off x="3018064" y="3502479"/>
          <a:ext cx="8683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3" name="Equation" r:id="rId8" imgW="342751" imgH="190417" progId="Equation.DSMT4">
                  <p:embed/>
                </p:oleObj>
              </mc:Choice>
              <mc:Fallback>
                <p:oleObj name="Equation" r:id="rId8" imgW="342751" imgH="190417" progId="Equation.DSMT4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064" y="3502479"/>
                        <a:ext cx="868363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215984"/>
              </p:ext>
            </p:extLst>
          </p:nvPr>
        </p:nvGraphicFramePr>
        <p:xfrm>
          <a:off x="369888" y="3995738"/>
          <a:ext cx="3005137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4" name="Equation" r:id="rId10" imgW="1638000" imgH="1231560" progId="Equation.DSMT4">
                  <p:embed/>
                </p:oleObj>
              </mc:Choice>
              <mc:Fallback>
                <p:oleObj name="Equation" r:id="rId10" imgW="1638000" imgH="1231560" progId="Equation.DSMT4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3995738"/>
                        <a:ext cx="3005137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200025" y="2474913"/>
            <a:ext cx="2419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Expand </a:t>
            </a:r>
            <a:r>
              <a:rPr lang="en-US" b="0" dirty="0" smtClean="0">
                <a:solidFill>
                  <a:schemeClr val="bg1"/>
                </a:solidFill>
              </a:rPr>
              <a:t>about  </a:t>
            </a:r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="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</a:rPr>
              <a:t> = 1</a:t>
            </a:r>
            <a:r>
              <a:rPr lang="en-US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108" name="Text Box 21"/>
          <p:cNvSpPr txBox="1">
            <a:spLocks noChangeArrowheads="1"/>
          </p:cNvSpPr>
          <p:nvPr/>
        </p:nvSpPr>
        <p:spPr bwMode="auto">
          <a:xfrm>
            <a:off x="4666796" y="5530171"/>
            <a:ext cx="2762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series converges for </a:t>
            </a:r>
          </a:p>
        </p:txBody>
      </p:sp>
      <p:graphicFrame>
        <p:nvGraphicFramePr>
          <p:cNvPr id="4102" name="Object 22"/>
          <p:cNvGraphicFramePr>
            <a:graphicFrameLocks noChangeAspect="1"/>
          </p:cNvGraphicFramePr>
          <p:nvPr/>
        </p:nvGraphicFramePr>
        <p:xfrm>
          <a:off x="7349671" y="5503709"/>
          <a:ext cx="984704" cy="43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Equation" r:id="rId12" imgW="482181" imgH="215713" progId="Equation.DSMT4">
                  <p:embed/>
                </p:oleObj>
              </mc:Choice>
              <mc:Fallback>
                <p:oleObj name="Equation" r:id="rId12" imgW="482181" imgH="215713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9671" y="5503709"/>
                        <a:ext cx="984704" cy="43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23"/>
          <p:cNvSpPr txBox="1">
            <a:spLocks noChangeArrowheads="1"/>
          </p:cNvSpPr>
          <p:nvPr/>
        </p:nvSpPr>
        <p:spPr bwMode="auto">
          <a:xfrm>
            <a:off x="4692196" y="6025471"/>
            <a:ext cx="2571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The series diverges for </a:t>
            </a:r>
          </a:p>
        </p:txBody>
      </p:sp>
      <p:graphicFrame>
        <p:nvGraphicFramePr>
          <p:cNvPr id="4103" name="Object 24"/>
          <p:cNvGraphicFramePr>
            <a:graphicFrameLocks noChangeAspect="1"/>
          </p:cNvGraphicFramePr>
          <p:nvPr/>
        </p:nvGraphicFramePr>
        <p:xfrm>
          <a:off x="7177311" y="6006738"/>
          <a:ext cx="909414" cy="40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" name="Equation" r:id="rId14" imgW="482181" imgH="215713" progId="Equation.DSMT4">
                  <p:embed/>
                </p:oleObj>
              </mc:Choice>
              <mc:Fallback>
                <p:oleObj name="Equation" r:id="rId14" imgW="482181" imgH="215713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7311" y="6006738"/>
                        <a:ext cx="909414" cy="405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0745" name="Text Box 25"/>
          <p:cNvSpPr txBox="1">
            <a:spLocks noChangeArrowheads="1"/>
          </p:cNvSpPr>
          <p:nvPr/>
        </p:nvSpPr>
        <p:spPr bwMode="auto">
          <a:xfrm>
            <a:off x="1763191" y="0"/>
            <a:ext cx="53387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Taylor Series Example</a:t>
            </a:r>
          </a:p>
        </p:txBody>
      </p:sp>
      <p:graphicFrame>
        <p:nvGraphicFramePr>
          <p:cNvPr id="4104" name="Object 18"/>
          <p:cNvGraphicFramePr>
            <a:graphicFrameLocks noChangeAspect="1"/>
          </p:cNvGraphicFramePr>
          <p:nvPr/>
        </p:nvGraphicFramePr>
        <p:xfrm>
          <a:off x="5769429" y="3739470"/>
          <a:ext cx="1717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Equation" r:id="rId16" imgW="622030" imgH="152334" progId="Equation.DSMT4">
                  <p:embed/>
                </p:oleObj>
              </mc:Choice>
              <mc:Fallback>
                <p:oleObj name="Equation" r:id="rId16" imgW="622030" imgH="152334" progId="Equation.DSMT4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429" y="3739470"/>
                        <a:ext cx="1717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167407"/>
              </p:ext>
            </p:extLst>
          </p:nvPr>
        </p:nvGraphicFramePr>
        <p:xfrm>
          <a:off x="4930775" y="4572000"/>
          <a:ext cx="33655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Equation" r:id="rId18" imgW="1701720" imgH="355320" progId="Equation.DSMT4">
                  <p:embed/>
                </p:oleObj>
              </mc:Choice>
              <mc:Fallback>
                <p:oleObj name="Equation" r:id="rId18" imgW="1701720" imgH="355320" progId="Equation.DSMT4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4572000"/>
                        <a:ext cx="3365500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88000" y="1247774"/>
            <a:ext cx="2460625" cy="2320926"/>
            <a:chOff x="5588000" y="1247774"/>
            <a:chExt cx="2460625" cy="2320926"/>
          </a:xfrm>
        </p:grpSpPr>
        <p:sp>
          <p:nvSpPr>
            <p:cNvPr id="4119" name="Oval 20"/>
            <p:cNvSpPr>
              <a:spLocks noChangeArrowheads="1"/>
            </p:cNvSpPr>
            <p:nvPr/>
          </p:nvSpPr>
          <p:spPr bwMode="auto">
            <a:xfrm>
              <a:off x="6731000" y="2159000"/>
              <a:ext cx="736600" cy="736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6"/>
            <p:cNvSpPr>
              <a:spLocks noChangeShapeType="1"/>
            </p:cNvSpPr>
            <p:nvPr/>
          </p:nvSpPr>
          <p:spPr bwMode="auto">
            <a:xfrm>
              <a:off x="6718300" y="1536700"/>
              <a:ext cx="0" cy="2032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5" name="Line 7"/>
            <p:cNvSpPr>
              <a:spLocks noChangeShapeType="1"/>
            </p:cNvSpPr>
            <p:nvPr/>
          </p:nvSpPr>
          <p:spPr bwMode="auto">
            <a:xfrm>
              <a:off x="5588000" y="2540000"/>
              <a:ext cx="2171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Oval 8"/>
            <p:cNvSpPr>
              <a:spLocks noChangeArrowheads="1"/>
            </p:cNvSpPr>
            <p:nvPr/>
          </p:nvSpPr>
          <p:spPr bwMode="auto">
            <a:xfrm>
              <a:off x="6680200" y="2514600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Freeform 13"/>
            <p:cNvSpPr>
              <a:spLocks/>
            </p:cNvSpPr>
            <p:nvPr/>
          </p:nvSpPr>
          <p:spPr bwMode="auto">
            <a:xfrm rot="16200000" flipH="1">
              <a:off x="6215063" y="2093913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0 h 2254"/>
                <a:gd name="T12" fmla="*/ 0 w 429"/>
                <a:gd name="T13" fmla="*/ 0 h 2254"/>
                <a:gd name="T14" fmla="*/ 0 w 429"/>
                <a:gd name="T15" fmla="*/ 0 h 2254"/>
                <a:gd name="T16" fmla="*/ 0 w 429"/>
                <a:gd name="T17" fmla="*/ 0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Oval 14"/>
            <p:cNvSpPr>
              <a:spLocks noChangeArrowheads="1"/>
            </p:cNvSpPr>
            <p:nvPr/>
          </p:nvSpPr>
          <p:spPr bwMode="auto">
            <a:xfrm>
              <a:off x="7048500" y="2501900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6526441"/>
                </p:ext>
              </p:extLst>
            </p:nvPr>
          </p:nvGraphicFramePr>
          <p:xfrm>
            <a:off x="7094538" y="2253343"/>
            <a:ext cx="160069" cy="251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69" name="Equation" r:id="rId20" imgW="88746" imgH="139458" progId="Equation.DSMT4">
                    <p:embed/>
                  </p:oleObj>
                </mc:Choice>
                <mc:Fallback>
                  <p:oleObj name="Equation" r:id="rId20" imgW="88746" imgH="139458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4538" y="2253343"/>
                          <a:ext cx="160069" cy="251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9290004"/>
                </p:ext>
              </p:extLst>
            </p:nvPr>
          </p:nvGraphicFramePr>
          <p:xfrm>
            <a:off x="7818438" y="2425700"/>
            <a:ext cx="230187" cy="254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70" name="Equation" r:id="rId22" imgW="210502" imgH="233254" progId="Equation.DSMT4">
                    <p:embed/>
                  </p:oleObj>
                </mc:Choice>
                <mc:Fallback>
                  <p:oleObj name="Equation" r:id="rId22" imgW="210502" imgH="23325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7818438" y="2425700"/>
                          <a:ext cx="230187" cy="2544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5423334"/>
                </p:ext>
              </p:extLst>
            </p:nvPr>
          </p:nvGraphicFramePr>
          <p:xfrm>
            <a:off x="6630987" y="1247774"/>
            <a:ext cx="217488" cy="260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71" name="Equation" r:id="rId24" imgW="126720" imgH="152280" progId="Equation.DSMT4">
                    <p:embed/>
                  </p:oleObj>
                </mc:Choice>
                <mc:Fallback>
                  <p:oleObj name="Equation" r:id="rId24" imgW="12672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6630987" y="1247774"/>
                          <a:ext cx="217488" cy="2609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557438" y="887413"/>
            <a:ext cx="180476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166938" y="1192213"/>
          <a:ext cx="17033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6" name="Equation" r:id="rId4" imgW="672808" imgH="368140" progId="Equation.DSMT4">
                  <p:embed/>
                </p:oleObj>
              </mc:Choice>
              <mc:Fallback>
                <p:oleObj name="Equation" r:id="rId4" imgW="672808" imgH="368140" progId="Equation.DSMT4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1192213"/>
                        <a:ext cx="1703387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554288" y="2220913"/>
          <a:ext cx="28606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7" name="Equation" r:id="rId6" imgW="1130300" imgH="368300" progId="Equation.DSMT4">
                  <p:embed/>
                </p:oleObj>
              </mc:Choice>
              <mc:Fallback>
                <p:oleObj name="Equation" r:id="rId6" imgW="1130300" imgH="368300" progId="Equation.DSMT4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2220913"/>
                        <a:ext cx="286067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38019"/>
              </p:ext>
            </p:extLst>
          </p:nvPr>
        </p:nvGraphicFramePr>
        <p:xfrm>
          <a:off x="566285" y="4278080"/>
          <a:ext cx="843803" cy="196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Equation" r:id="rId8" imgW="444240" imgH="1041120" progId="Equation.DSMT4">
                  <p:embed/>
                </p:oleObj>
              </mc:Choice>
              <mc:Fallback>
                <p:oleObj name="Equation" r:id="rId8" imgW="444240" imgH="1041120" progId="Equation.DSMT4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85" y="4278080"/>
                        <a:ext cx="843803" cy="1962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00025" y="2474913"/>
            <a:ext cx="2419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Expand about 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="0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b="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0" dirty="0">
                <a:solidFill>
                  <a:schemeClr val="bg2"/>
                </a:solidFill>
                <a:latin typeface="Times New Roman" pitchFamily="18" charset="0"/>
              </a:rPr>
              <a:t>= 1</a:t>
            </a:r>
            <a:r>
              <a:rPr lang="en-US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3726996" y="5693456"/>
            <a:ext cx="2762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series converges for </a:t>
            </a:r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6447065" y="5694541"/>
          <a:ext cx="1340304" cy="42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" name="Equation" r:id="rId10" imgW="672808" imgH="215806" progId="Equation.DSMT4">
                  <p:embed/>
                </p:oleObj>
              </mc:Choice>
              <mc:Fallback>
                <p:oleObj name="Equation" r:id="rId10" imgW="672808" imgH="215806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7065" y="5694541"/>
                        <a:ext cx="1340304" cy="428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3752396" y="6101668"/>
            <a:ext cx="2571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The series diverges for </a:t>
            </a:r>
          </a:p>
        </p:txBody>
      </p:sp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6203496" y="6106750"/>
          <a:ext cx="892629" cy="398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0" name="Equation" r:id="rId12" imgW="482181" imgH="215713" progId="Equation.DSMT4">
                  <p:embed/>
                </p:oleObj>
              </mc:Choice>
              <mc:Fallback>
                <p:oleObj name="Equation" r:id="rId12" imgW="482181" imgH="215713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496" y="6106750"/>
                        <a:ext cx="892629" cy="3981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4524" name="Text Box 12"/>
          <p:cNvSpPr txBox="1">
            <a:spLocks noChangeArrowheads="1"/>
          </p:cNvSpPr>
          <p:nvPr/>
        </p:nvSpPr>
        <p:spPr bwMode="auto">
          <a:xfrm>
            <a:off x="1491989" y="0"/>
            <a:ext cx="60626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Laurent Series Example</a:t>
            </a:r>
          </a:p>
        </p:txBody>
      </p:sp>
      <p:sp>
        <p:nvSpPr>
          <p:cNvPr id="5136" name="Text Box 26"/>
          <p:cNvSpPr txBox="1">
            <a:spLocks noChangeArrowheads="1"/>
          </p:cNvSpPr>
          <p:nvPr/>
        </p:nvSpPr>
        <p:spPr bwMode="auto">
          <a:xfrm>
            <a:off x="152402" y="3748536"/>
            <a:ext cx="408316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Using the </a:t>
            </a:r>
            <a:r>
              <a:rPr lang="en-US" b="0" dirty="0">
                <a:solidFill>
                  <a:schemeClr val="bg2"/>
                </a:solidFill>
              </a:rPr>
              <a:t>previous </a:t>
            </a:r>
            <a:r>
              <a:rPr lang="en-US" b="0" dirty="0" smtClean="0">
                <a:solidFill>
                  <a:schemeClr val="bg2"/>
                </a:solidFill>
              </a:rPr>
              <a:t>example, we have:</a:t>
            </a:r>
            <a:endParaRPr lang="en-US" b="0" dirty="0">
              <a:solidFill>
                <a:schemeClr val="bg2"/>
              </a:solidFill>
            </a:endParaRPr>
          </a:p>
        </p:txBody>
      </p:sp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4201885" y="1524001"/>
          <a:ext cx="1294759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1" name="Equation" r:id="rId14" imgW="622030" imgH="152334" progId="Equation.DSMT4">
                  <p:embed/>
                </p:oleObj>
              </mc:Choice>
              <mc:Fallback>
                <p:oleObj name="Equation" r:id="rId14" imgW="622030" imgH="152334" progId="Equation.DSMT4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885" y="1524001"/>
                        <a:ext cx="1294759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177142" y="4234537"/>
            <a:ext cx="653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(The coefficients are shifted by 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b="0" dirty="0" smtClean="0">
                <a:solidFill>
                  <a:schemeClr val="bg2"/>
                </a:solidFill>
              </a:rPr>
              <a:t> from the previous example.) 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68583"/>
              </p:ext>
            </p:extLst>
          </p:nvPr>
        </p:nvGraphicFramePr>
        <p:xfrm>
          <a:off x="4151313" y="4751388"/>
          <a:ext cx="31400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" name="Equation" r:id="rId16" imgW="1587240" imgH="380880" progId="Equation.DSMT4">
                  <p:embed/>
                </p:oleObj>
              </mc:Choice>
              <mc:Fallback>
                <p:oleObj name="Equation" r:id="rId16" imgW="1587240" imgH="380880" progId="Equation.DSMT4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4751388"/>
                        <a:ext cx="3140075" cy="752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805715" y="1425256"/>
            <a:ext cx="2433410" cy="2350272"/>
            <a:chOff x="5805715" y="1425256"/>
            <a:chExt cx="2433410" cy="2350272"/>
          </a:xfrm>
        </p:grpSpPr>
        <p:sp>
          <p:nvSpPr>
            <p:cNvPr id="5145" name="Oval 23"/>
            <p:cNvSpPr>
              <a:spLocks noChangeArrowheads="1"/>
            </p:cNvSpPr>
            <p:nvPr/>
          </p:nvSpPr>
          <p:spPr bwMode="auto">
            <a:xfrm>
              <a:off x="6948715" y="2365828"/>
              <a:ext cx="736600" cy="736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17"/>
            <p:cNvSpPr>
              <a:spLocks noChangeShapeType="1"/>
            </p:cNvSpPr>
            <p:nvPr/>
          </p:nvSpPr>
          <p:spPr bwMode="auto">
            <a:xfrm>
              <a:off x="6936015" y="1743528"/>
              <a:ext cx="0" cy="2032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2" name="Oval 19"/>
            <p:cNvSpPr>
              <a:spLocks noChangeArrowheads="1"/>
            </p:cNvSpPr>
            <p:nvPr/>
          </p:nvSpPr>
          <p:spPr bwMode="auto">
            <a:xfrm>
              <a:off x="6897915" y="2721428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Freeform 20"/>
            <p:cNvSpPr>
              <a:spLocks/>
            </p:cNvSpPr>
            <p:nvPr/>
          </p:nvSpPr>
          <p:spPr bwMode="auto">
            <a:xfrm rot="16200000" flipH="1">
              <a:off x="6432778" y="2300741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0 h 2254"/>
                <a:gd name="T12" fmla="*/ 0 w 429"/>
                <a:gd name="T13" fmla="*/ 0 h 2254"/>
                <a:gd name="T14" fmla="*/ 0 w 429"/>
                <a:gd name="T15" fmla="*/ 0 h 2254"/>
                <a:gd name="T16" fmla="*/ 0 w 429"/>
                <a:gd name="T17" fmla="*/ 0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2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134177"/>
                </p:ext>
              </p:extLst>
            </p:nvPr>
          </p:nvGraphicFramePr>
          <p:xfrm>
            <a:off x="7377564" y="2394856"/>
            <a:ext cx="166991" cy="262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3" name="Equation" r:id="rId18" imgW="88746" imgH="139458" progId="Equation.DSMT4">
                    <p:embed/>
                  </p:oleObj>
                </mc:Choice>
                <mc:Fallback>
                  <p:oleObj name="Equation" r:id="rId18" imgW="88746" imgH="139458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7564" y="2394856"/>
                          <a:ext cx="166991" cy="262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Oval 31"/>
            <p:cNvSpPr/>
            <p:nvPr/>
          </p:nvSpPr>
          <p:spPr bwMode="auto">
            <a:xfrm>
              <a:off x="7249887" y="2645227"/>
              <a:ext cx="185058" cy="18505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3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2360516"/>
                </p:ext>
              </p:extLst>
            </p:nvPr>
          </p:nvGraphicFramePr>
          <p:xfrm>
            <a:off x="7225388" y="2626406"/>
            <a:ext cx="239713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4" name="Equation" r:id="rId20" imgW="114102" imgH="114102" progId="Equation.DSMT4">
                    <p:embed/>
                  </p:oleObj>
                </mc:Choice>
                <mc:Fallback>
                  <p:oleObj name="Equation" r:id="rId20" imgW="114102" imgH="114102" progId="Equation.DSMT4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5388" y="2626406"/>
                          <a:ext cx="239713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1" name="Line 18"/>
            <p:cNvSpPr>
              <a:spLocks noChangeShapeType="1"/>
            </p:cNvSpPr>
            <p:nvPr/>
          </p:nvSpPr>
          <p:spPr bwMode="auto">
            <a:xfrm>
              <a:off x="5805715" y="2746828"/>
              <a:ext cx="2171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1633046"/>
                </p:ext>
              </p:extLst>
            </p:nvPr>
          </p:nvGraphicFramePr>
          <p:xfrm>
            <a:off x="6831013" y="1425256"/>
            <a:ext cx="233100" cy="279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5" name="Equation" r:id="rId22" imgW="126720" imgH="152280" progId="Equation.DSMT4">
                    <p:embed/>
                  </p:oleObj>
                </mc:Choice>
                <mc:Fallback>
                  <p:oleObj name="Equation" r:id="rId22" imgW="12672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6831013" y="1425256"/>
                          <a:ext cx="233100" cy="2797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1205893"/>
                </p:ext>
              </p:extLst>
            </p:nvPr>
          </p:nvGraphicFramePr>
          <p:xfrm>
            <a:off x="8029575" y="2636307"/>
            <a:ext cx="209550" cy="2328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6" name="Equation" r:id="rId24" imgW="114120" imgH="126720" progId="Equation.DSMT4">
                    <p:embed/>
                  </p:oleObj>
                </mc:Choice>
                <mc:Fallback>
                  <p:oleObj name="Equation" r:id="rId24" imgW="1141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8029575" y="2636307"/>
                          <a:ext cx="209550" cy="2328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1679113" y="0"/>
            <a:ext cx="5884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Isolated Singularity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784225" y="987252"/>
            <a:ext cx="2795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Isolated singularity: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1431925" y="1647652"/>
            <a:ext cx="4873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function is singular at </a:t>
            </a:r>
            <a:r>
              <a:rPr lang="en-US" sz="2000" b="0" i="1" dirty="0" smtClean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="0" i="1" baseline="-25000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but is analytic for </a:t>
            </a:r>
          </a:p>
        </p:txBody>
      </p:sp>
      <p:graphicFrame>
        <p:nvGraphicFramePr>
          <p:cNvPr id="7170" name="Object 15"/>
          <p:cNvGraphicFramePr>
            <a:graphicFrameLocks noChangeAspect="1"/>
          </p:cNvGraphicFramePr>
          <p:nvPr/>
        </p:nvGraphicFramePr>
        <p:xfrm>
          <a:off x="6260420" y="1679937"/>
          <a:ext cx="1642610" cy="45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4" imgW="774364" imgH="215806" progId="Equation.DSMT4">
                  <p:embed/>
                </p:oleObj>
              </mc:Choice>
              <mc:Fallback>
                <p:oleObj name="Equation" r:id="rId4" imgW="774364" imgH="215806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420" y="1679937"/>
                        <a:ext cx="1642610" cy="45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21"/>
          <p:cNvSpPr txBox="1">
            <a:spLocks noChangeArrowheads="1"/>
          </p:cNvSpPr>
          <p:nvPr/>
        </p:nvSpPr>
        <p:spPr bwMode="auto">
          <a:xfrm>
            <a:off x="1709515" y="4113719"/>
            <a:ext cx="14670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Examples:</a:t>
            </a:r>
          </a:p>
        </p:txBody>
      </p:sp>
      <p:graphicFrame>
        <p:nvGraphicFramePr>
          <p:cNvPr id="7171" name="Object 23"/>
          <p:cNvGraphicFramePr>
            <a:graphicFrameLocks noChangeAspect="1"/>
          </p:cNvGraphicFramePr>
          <p:nvPr/>
        </p:nvGraphicFramePr>
        <p:xfrm>
          <a:off x="3459843" y="4015521"/>
          <a:ext cx="33083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6" imgW="1713756" imgH="355446" progId="Equation.DSMT4">
                  <p:embed/>
                </p:oleObj>
              </mc:Choice>
              <mc:Fallback>
                <p:oleObj name="Equation" r:id="rId6" imgW="1713756" imgH="355446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843" y="4015521"/>
                        <a:ext cx="33083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8" name="Group 28"/>
          <p:cNvGrpSpPr>
            <a:grpSpLocks/>
          </p:cNvGrpSpPr>
          <p:nvPr/>
        </p:nvGrpSpPr>
        <p:grpSpPr bwMode="auto">
          <a:xfrm>
            <a:off x="3327400" y="2533477"/>
            <a:ext cx="1438275" cy="1208087"/>
            <a:chOff x="2096" y="2031"/>
            <a:chExt cx="906" cy="761"/>
          </a:xfrm>
        </p:grpSpPr>
        <p:sp>
          <p:nvSpPr>
            <p:cNvPr id="7179" name="Oval 17"/>
            <p:cNvSpPr>
              <a:spLocks noChangeArrowheads="1"/>
            </p:cNvSpPr>
            <p:nvPr/>
          </p:nvSpPr>
          <p:spPr bwMode="auto">
            <a:xfrm>
              <a:off x="2096" y="2080"/>
              <a:ext cx="472" cy="4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2" name="Object 18"/>
            <p:cNvGraphicFramePr>
              <a:graphicFrameLocks noChangeAspect="1"/>
            </p:cNvGraphicFramePr>
            <p:nvPr/>
          </p:nvGraphicFramePr>
          <p:xfrm>
            <a:off x="2460" y="2462"/>
            <a:ext cx="243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8" name="Equation" r:id="rId8" imgW="139639" imgH="190417" progId="Equation.DSMT4">
                    <p:embed/>
                  </p:oleObj>
                </mc:Choice>
                <mc:Fallback>
                  <p:oleObj name="Equation" r:id="rId8" imgW="139639" imgH="190417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0" y="2462"/>
                          <a:ext cx="243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 flipV="1">
              <a:off x="2328" y="2184"/>
              <a:ext cx="20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20"/>
            <p:cNvGraphicFramePr>
              <a:graphicFrameLocks noChangeAspect="1"/>
            </p:cNvGraphicFramePr>
            <p:nvPr/>
          </p:nvGraphicFramePr>
          <p:xfrm>
            <a:off x="2552" y="2031"/>
            <a:ext cx="45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9" name="Equation" r:id="rId10" imgW="317225" imgH="152268" progId="Equation.DSMT4">
                    <p:embed/>
                  </p:oleObj>
                </mc:Choice>
                <mc:Fallback>
                  <p:oleObj name="Equation" r:id="rId10" imgW="317225" imgH="152268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" y="2031"/>
                          <a:ext cx="45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1" name="Oval 16"/>
            <p:cNvSpPr>
              <a:spLocks noChangeArrowheads="1"/>
            </p:cNvSpPr>
            <p:nvPr/>
          </p:nvSpPr>
          <p:spPr bwMode="auto">
            <a:xfrm>
              <a:off x="2304" y="2288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07082" y="5271604"/>
            <a:ext cx="6492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A Laurent series expansion about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b="0" i="1" baseline="-25000" dirty="0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US" sz="2000" b="0" dirty="0" smtClean="0">
                <a:solidFill>
                  <a:srgbClr val="FF0000"/>
                </a:solidFill>
              </a:rPr>
              <a:t> is always possible! 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520386"/>
              </p:ext>
            </p:extLst>
          </p:nvPr>
        </p:nvGraphicFramePr>
        <p:xfrm>
          <a:off x="734596" y="5762519"/>
          <a:ext cx="6652794" cy="37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12" imgW="3378200" imgH="190500" progId="Equation.DSMT4">
                  <p:embed/>
                </p:oleObj>
              </mc:Choice>
              <mc:Fallback>
                <p:oleObj name="Equation" r:id="rId12" imgW="3378200" imgH="1905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596" y="5762519"/>
                        <a:ext cx="6652794" cy="37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74640" y="2203400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(for some </a:t>
            </a:r>
            <a:r>
              <a:rPr lang="en-US" b="0" i="1" dirty="0" smtClean="0">
                <a:solidFill>
                  <a:schemeClr val="bg2"/>
                </a:solidFill>
                <a:sym typeface="Symbol" panose="05050102010706020507" pitchFamily="18" charset="2"/>
              </a:rPr>
              <a:t></a:t>
            </a:r>
            <a:r>
              <a:rPr lang="en-US" b="0" dirty="0" smtClean="0">
                <a:solidFill>
                  <a:schemeClr val="bg2"/>
                </a:solidFill>
                <a:sym typeface="Symbol" panose="05050102010706020507" pitchFamily="18" charset="2"/>
              </a:rPr>
              <a:t>)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473302" y="0"/>
            <a:ext cx="83105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Non-Isolated </a:t>
            </a: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Singularity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619125" y="1094231"/>
            <a:ext cx="354135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Non-Isolated </a:t>
            </a:r>
            <a:r>
              <a:rPr lang="en-US" sz="2400" b="0" dirty="0" smtClean="0">
                <a:solidFill>
                  <a:schemeClr val="hlink"/>
                </a:solidFill>
              </a:rPr>
              <a:t>Singularity</a:t>
            </a:r>
            <a:r>
              <a:rPr lang="en-US" sz="2400" b="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1145268" y="1575017"/>
            <a:ext cx="54425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By definition, this is </a:t>
            </a:r>
            <a:r>
              <a:rPr lang="en-US" b="0" dirty="0" smtClean="0">
                <a:solidFill>
                  <a:schemeClr val="bg1"/>
                </a:solidFill>
              </a:rPr>
              <a:t>a singularity </a:t>
            </a:r>
            <a:r>
              <a:rPr lang="en-US" b="0" dirty="0">
                <a:solidFill>
                  <a:schemeClr val="bg1"/>
                </a:solidFill>
              </a:rPr>
              <a:t>that is </a:t>
            </a:r>
            <a:r>
              <a:rPr lang="en-US" b="0" u="sng" dirty="0">
                <a:solidFill>
                  <a:schemeClr val="bg1"/>
                </a:solidFill>
              </a:rPr>
              <a:t>not</a:t>
            </a:r>
            <a:r>
              <a:rPr lang="en-US" b="0" dirty="0">
                <a:solidFill>
                  <a:schemeClr val="bg1"/>
                </a:solidFill>
              </a:rPr>
              <a:t> isolated.</a:t>
            </a: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619125" y="2620045"/>
            <a:ext cx="13244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981075" y="3119881"/>
          <a:ext cx="16652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3" name="Equation" r:id="rId4" imgW="837836" imgH="545863" progId="Equation.DSMT4">
                  <p:embed/>
                </p:oleObj>
              </mc:Choice>
              <mc:Fallback>
                <p:oleObj name="Equation" r:id="rId4" imgW="837836" imgH="545863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119881"/>
                        <a:ext cx="166528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327025" y="4396231"/>
            <a:ext cx="18261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S</a:t>
            </a:r>
            <a:r>
              <a:rPr lang="en-US" b="0" dirty="0" smtClean="0">
                <a:solidFill>
                  <a:schemeClr val="bg2"/>
                </a:solidFill>
              </a:rPr>
              <a:t>imple </a:t>
            </a:r>
            <a:r>
              <a:rPr lang="en-US" b="0" dirty="0">
                <a:solidFill>
                  <a:schemeClr val="bg2"/>
                </a:solidFill>
              </a:rPr>
              <a:t>poles at:</a:t>
            </a:r>
          </a:p>
        </p:txBody>
      </p:sp>
      <p:graphicFrame>
        <p:nvGraphicFramePr>
          <p:cNvPr id="15363" name="Object 16"/>
          <p:cNvGraphicFramePr>
            <a:graphicFrameLocks noChangeAspect="1"/>
          </p:cNvGraphicFramePr>
          <p:nvPr/>
        </p:nvGraphicFramePr>
        <p:xfrm>
          <a:off x="1023938" y="4793106"/>
          <a:ext cx="98266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4" name="Equation" r:id="rId6" imgW="431613" imgH="355446" progId="Equation.DSMT4">
                  <p:embed/>
                </p:oleObj>
              </mc:Choice>
              <mc:Fallback>
                <p:oleObj name="Equation" r:id="rId6" imgW="431613" imgH="355446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4793106"/>
                        <a:ext cx="982662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23"/>
          <p:cNvSpPr txBox="1">
            <a:spLocks noChangeArrowheads="1"/>
          </p:cNvSpPr>
          <p:nvPr/>
        </p:nvSpPr>
        <p:spPr bwMode="auto">
          <a:xfrm>
            <a:off x="640896" y="6208248"/>
            <a:ext cx="768357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Note: </a:t>
            </a:r>
            <a:r>
              <a:rPr lang="en-US" b="0" dirty="0">
                <a:solidFill>
                  <a:srgbClr val="FF0000"/>
                </a:solidFill>
              </a:rPr>
              <a:t>A Laurent series expansion </a:t>
            </a:r>
            <a:r>
              <a:rPr lang="en-US" b="0" dirty="0" smtClean="0">
                <a:solidFill>
                  <a:srgbClr val="FF0000"/>
                </a:solidFill>
              </a:rPr>
              <a:t>about </a:t>
            </a:r>
            <a:r>
              <a:rPr lang="en-US" sz="2000" b="0" i="1" dirty="0" smtClean="0">
                <a:solidFill>
                  <a:srgbClr val="FF0000"/>
                </a:solidFill>
                <a:latin typeface="Times New Roman" pitchFamily="18" charset="0"/>
              </a:rPr>
              <a:t>z </a:t>
            </a:r>
            <a:r>
              <a:rPr lang="en-US" sz="2000" b="0" i="1" dirty="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with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 = 0 </a:t>
            </a:r>
            <a:r>
              <a:rPr lang="en-US" b="0" dirty="0" smtClean="0">
                <a:solidFill>
                  <a:srgbClr val="FF0000"/>
                </a:solidFill>
              </a:rPr>
              <a:t>is </a:t>
            </a:r>
            <a:r>
              <a:rPr lang="en-US" b="0" u="sng" dirty="0">
                <a:solidFill>
                  <a:srgbClr val="FF0000"/>
                </a:solidFill>
              </a:rPr>
              <a:t>not possible</a:t>
            </a:r>
            <a:r>
              <a:rPr lang="en-US" b="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5384" name="Text Box 31"/>
          <p:cNvSpPr txBox="1">
            <a:spLocks noChangeArrowheads="1"/>
          </p:cNvSpPr>
          <p:nvPr/>
        </p:nvSpPr>
        <p:spPr bwMode="auto">
          <a:xfrm>
            <a:off x="2130425" y="4853431"/>
            <a:ext cx="3321050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(Distance between successive </a:t>
            </a:r>
          </a:p>
          <a:p>
            <a:r>
              <a:rPr lang="en-US" b="0">
                <a:solidFill>
                  <a:schemeClr val="bg1"/>
                </a:solidFill>
              </a:rPr>
              <a:t> poles </a:t>
            </a:r>
            <a:r>
              <a:rPr lang="en-US" b="0" i="1">
                <a:solidFill>
                  <a:schemeClr val="bg1"/>
                </a:solidFill>
              </a:rPr>
              <a:t>decreases</a:t>
            </a:r>
            <a:r>
              <a:rPr lang="en-US" b="0">
                <a:solidFill>
                  <a:schemeClr val="bg1"/>
                </a:solidFill>
              </a:rPr>
              <a:t> with </a:t>
            </a:r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sz="2000" b="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0">
                <a:solidFill>
                  <a:schemeClr val="bg1"/>
                </a:solidFill>
              </a:rPr>
              <a:t>!)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094EA4B-4DC3-49F4-BD76-786486F100F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4030" y="5780314"/>
            <a:ext cx="730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Note: </a:t>
            </a:r>
            <a:r>
              <a:rPr lang="en-US" b="0" dirty="0" smtClean="0">
                <a:solidFill>
                  <a:schemeClr val="bg2"/>
                </a:solidFill>
              </a:rPr>
              <a:t>The function is not analytic in </a:t>
            </a:r>
            <a:r>
              <a:rPr lang="en-US" b="0" u="sng" dirty="0" smtClean="0">
                <a:solidFill>
                  <a:schemeClr val="bg2"/>
                </a:solidFill>
              </a:rPr>
              <a:t>any</a:t>
            </a:r>
            <a:r>
              <a:rPr lang="en-US" b="0" dirty="0" smtClean="0">
                <a:solidFill>
                  <a:schemeClr val="bg2"/>
                </a:solidFill>
              </a:rPr>
              <a:t> region 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0 &lt; |</a:t>
            </a:r>
            <a:r>
              <a:rPr lang="en-US" b="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2"/>
                </a:solidFill>
                <a:latin typeface="+mn-lt"/>
              </a:rPr>
              <a:t>| &lt; </a:t>
            </a:r>
            <a:r>
              <a:rPr lang="en-US" b="0" i="1" dirty="0" smtClean="0">
                <a:solidFill>
                  <a:schemeClr val="bg2"/>
                </a:solidFill>
                <a:latin typeface="+mn-lt"/>
                <a:sym typeface="Symbol"/>
              </a:rPr>
              <a:t></a:t>
            </a:r>
            <a:r>
              <a:rPr lang="en-US" b="0" dirty="0" smtClean="0">
                <a:solidFill>
                  <a:schemeClr val="bg2"/>
                </a:solidFill>
              </a:rPr>
              <a:t>. </a:t>
            </a:r>
            <a:endParaRPr lang="en-US" b="0" dirty="0">
              <a:solidFill>
                <a:schemeClr val="bg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73500" y="2370137"/>
            <a:ext cx="4691063" cy="2878581"/>
            <a:chOff x="3873500" y="2370137"/>
            <a:chExt cx="4691063" cy="2878581"/>
          </a:xfrm>
        </p:grpSpPr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5740400" y="2696018"/>
              <a:ext cx="0" cy="2552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3873500" y="3940618"/>
              <a:ext cx="3949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5" name="Oval 13"/>
            <p:cNvSpPr>
              <a:spLocks noChangeArrowheads="1"/>
            </p:cNvSpPr>
            <p:nvPr/>
          </p:nvSpPr>
          <p:spPr bwMode="auto">
            <a:xfrm>
              <a:off x="5689600" y="3889818"/>
              <a:ext cx="101600" cy="1016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1823094"/>
                </p:ext>
              </p:extLst>
            </p:nvPr>
          </p:nvGraphicFramePr>
          <p:xfrm>
            <a:off x="5861050" y="4530725"/>
            <a:ext cx="2703513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95" name="Equation" r:id="rId8" imgW="1612800" imgH="215640" progId="Equation.DSMT4">
                    <p:embed/>
                  </p:oleObj>
                </mc:Choice>
                <mc:Fallback>
                  <p:oleObj name="Equation" r:id="rId8" imgW="1612800" imgH="21564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1050" y="4530725"/>
                          <a:ext cx="2703513" cy="3619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6381559" y="3815110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77" name="Text Box 18"/>
            <p:cNvSpPr txBox="1">
              <a:spLocks noChangeArrowheads="1"/>
            </p:cNvSpPr>
            <p:nvPr/>
          </p:nvSpPr>
          <p:spPr bwMode="auto">
            <a:xfrm>
              <a:off x="4750755" y="3812031"/>
              <a:ext cx="285750" cy="2746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78" name="Text Box 19"/>
            <p:cNvSpPr txBox="1">
              <a:spLocks noChangeArrowheads="1"/>
            </p:cNvSpPr>
            <p:nvPr/>
          </p:nvSpPr>
          <p:spPr bwMode="auto">
            <a:xfrm>
              <a:off x="5991225" y="3807268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79" name="Text Box 20"/>
            <p:cNvSpPr txBox="1">
              <a:spLocks noChangeArrowheads="1"/>
            </p:cNvSpPr>
            <p:nvPr/>
          </p:nvSpPr>
          <p:spPr bwMode="auto">
            <a:xfrm>
              <a:off x="5207000" y="3807268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80" name="Text Box 21"/>
            <p:cNvSpPr txBox="1">
              <a:spLocks noChangeArrowheads="1"/>
            </p:cNvSpPr>
            <p:nvPr/>
          </p:nvSpPr>
          <p:spPr bwMode="auto">
            <a:xfrm>
              <a:off x="5764213" y="3802506"/>
              <a:ext cx="285750" cy="2746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5432425" y="3807268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graphicFrame>
          <p:nvGraphicFramePr>
            <p:cNvPr id="1536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1974581"/>
                </p:ext>
              </p:extLst>
            </p:nvPr>
          </p:nvGraphicFramePr>
          <p:xfrm>
            <a:off x="7053934" y="4021156"/>
            <a:ext cx="450699" cy="289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96" name="Equation" r:id="rId10" imgW="253780" imgH="164957" progId="Equation.DSMT4">
                    <p:embed/>
                  </p:oleObj>
                </mc:Choice>
                <mc:Fallback>
                  <p:oleObj name="Equation" r:id="rId10" imgW="253780" imgH="164957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3934" y="4021156"/>
                          <a:ext cx="450699" cy="289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4244019"/>
                </p:ext>
              </p:extLst>
            </p:nvPr>
          </p:nvGraphicFramePr>
          <p:xfrm>
            <a:off x="3886883" y="4006740"/>
            <a:ext cx="619009" cy="294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97" name="Equation" r:id="rId12" imgW="342603" imgH="164957" progId="Equation.DSMT4">
                    <p:embed/>
                  </p:oleObj>
                </mc:Choice>
                <mc:Fallback>
                  <p:oleObj name="Equation" r:id="rId12" imgW="342603" imgH="164957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83" y="4006740"/>
                          <a:ext cx="619009" cy="2944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5" name="Text Box 32"/>
            <p:cNvSpPr txBox="1">
              <a:spLocks noChangeArrowheads="1"/>
            </p:cNvSpPr>
            <p:nvPr/>
          </p:nvSpPr>
          <p:spPr bwMode="auto">
            <a:xfrm>
              <a:off x="5713413" y="3802506"/>
              <a:ext cx="285750" cy="2746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86" name="Text Box 33"/>
            <p:cNvSpPr txBox="1">
              <a:spLocks noChangeArrowheads="1"/>
            </p:cNvSpPr>
            <p:nvPr/>
          </p:nvSpPr>
          <p:spPr bwMode="auto">
            <a:xfrm>
              <a:off x="5675313" y="3802506"/>
              <a:ext cx="285750" cy="2746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87" name="Text Box 34"/>
            <p:cNvSpPr txBox="1">
              <a:spLocks noChangeArrowheads="1"/>
            </p:cNvSpPr>
            <p:nvPr/>
          </p:nvSpPr>
          <p:spPr bwMode="auto">
            <a:xfrm>
              <a:off x="7141264" y="3816793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90" name="Text Box 37"/>
            <p:cNvSpPr txBox="1">
              <a:spLocks noChangeArrowheads="1"/>
            </p:cNvSpPr>
            <p:nvPr/>
          </p:nvSpPr>
          <p:spPr bwMode="auto">
            <a:xfrm>
              <a:off x="4083317" y="3816793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91" name="Text Box 38"/>
            <p:cNvSpPr txBox="1">
              <a:spLocks noChangeArrowheads="1"/>
            </p:cNvSpPr>
            <p:nvPr/>
          </p:nvSpPr>
          <p:spPr bwMode="auto">
            <a:xfrm>
              <a:off x="5483225" y="3802045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5392" name="Text Box 39"/>
            <p:cNvSpPr txBox="1">
              <a:spLocks noChangeArrowheads="1"/>
            </p:cNvSpPr>
            <p:nvPr/>
          </p:nvSpPr>
          <p:spPr bwMode="auto">
            <a:xfrm>
              <a:off x="5521325" y="3802045"/>
              <a:ext cx="28575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hlink"/>
                  </a:solidFill>
                </a:rPr>
                <a:t>X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5769833" y="4021296"/>
              <a:ext cx="242888" cy="46454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0578281"/>
                </p:ext>
              </p:extLst>
            </p:nvPr>
          </p:nvGraphicFramePr>
          <p:xfrm>
            <a:off x="6213282" y="4013525"/>
            <a:ext cx="635000" cy="3271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98" name="Equation" r:id="rId14" imgW="418918" imgH="215806" progId="Equation.DSMT4">
                    <p:embed/>
                  </p:oleObj>
                </mc:Choice>
                <mc:Fallback>
                  <p:oleObj name="Equation" r:id="rId14" imgW="418918" imgH="215806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282" y="4013525"/>
                          <a:ext cx="635000" cy="3271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8762773"/>
                </p:ext>
              </p:extLst>
            </p:nvPr>
          </p:nvGraphicFramePr>
          <p:xfrm>
            <a:off x="4545144" y="4043192"/>
            <a:ext cx="709649" cy="309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99" name="Equation" r:id="rId16" imgW="494870" imgH="215713" progId="Equation.DSMT4">
                    <p:embed/>
                  </p:oleObj>
                </mc:Choice>
                <mc:Fallback>
                  <p:oleObj name="Equation" r:id="rId16" imgW="494870" imgH="215713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5144" y="4043192"/>
                          <a:ext cx="709649" cy="309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028572"/>
                </p:ext>
              </p:extLst>
            </p:nvPr>
          </p:nvGraphicFramePr>
          <p:xfrm>
            <a:off x="7915275" y="3841749"/>
            <a:ext cx="209550" cy="232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00" name="Equation" r:id="rId18" imgW="114120" imgH="126720" progId="Equation.DSMT4">
                    <p:embed/>
                  </p:oleObj>
                </mc:Choice>
                <mc:Fallback>
                  <p:oleObj name="Equation" r:id="rId18" imgW="1141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915275" y="3841749"/>
                          <a:ext cx="209550" cy="2328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4822973"/>
                </p:ext>
              </p:extLst>
            </p:nvPr>
          </p:nvGraphicFramePr>
          <p:xfrm>
            <a:off x="5641974" y="2370137"/>
            <a:ext cx="234951" cy="281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01" name="Equation" r:id="rId20" imgW="126720" imgH="152280" progId="Equation.DSMT4">
                    <p:embed/>
                  </p:oleObj>
                </mc:Choice>
                <mc:Fallback>
                  <p:oleObj name="Equation" r:id="rId20" imgW="12672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641974" y="2370137"/>
                          <a:ext cx="234951" cy="2819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15541</TotalTime>
  <Words>1200</Words>
  <Application>Microsoft Office PowerPoint</Application>
  <PresentationFormat>On-screen Show (4:3)</PresentationFormat>
  <Paragraphs>220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Symbol</vt:lpstr>
      <vt:lpstr>Wingdings</vt:lpstr>
      <vt:lpstr>Times New Roman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David Jackson</cp:lastModifiedBy>
  <cp:revision>1236</cp:revision>
  <cp:lastPrinted>1999-08-25T18:07:04Z</cp:lastPrinted>
  <dcterms:created xsi:type="dcterms:W3CDTF">1999-08-24T13:57:19Z</dcterms:created>
  <dcterms:modified xsi:type="dcterms:W3CDTF">2023-10-05T00:32:56Z</dcterms:modified>
</cp:coreProperties>
</file>