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1"/>
  </p:sldMasterIdLst>
  <p:notesMasterIdLst>
    <p:notesMasterId r:id="rId67"/>
  </p:notesMasterIdLst>
  <p:handoutMasterIdLst>
    <p:handoutMasterId r:id="rId68"/>
  </p:handoutMasterIdLst>
  <p:sldIdLst>
    <p:sldId id="277" r:id="rId2"/>
    <p:sldId id="328" r:id="rId3"/>
    <p:sldId id="393" r:id="rId4"/>
    <p:sldId id="383" r:id="rId5"/>
    <p:sldId id="412" r:id="rId6"/>
    <p:sldId id="444" r:id="rId7"/>
    <p:sldId id="445" r:id="rId8"/>
    <p:sldId id="446" r:id="rId9"/>
    <p:sldId id="447" r:id="rId10"/>
    <p:sldId id="448" r:id="rId11"/>
    <p:sldId id="450" r:id="rId12"/>
    <p:sldId id="414" r:id="rId13"/>
    <p:sldId id="413" r:id="rId14"/>
    <p:sldId id="451" r:id="rId15"/>
    <p:sldId id="452" r:id="rId16"/>
    <p:sldId id="455" r:id="rId17"/>
    <p:sldId id="416" r:id="rId18"/>
    <p:sldId id="462" r:id="rId19"/>
    <p:sldId id="428" r:id="rId20"/>
    <p:sldId id="436" r:id="rId21"/>
    <p:sldId id="454" r:id="rId22"/>
    <p:sldId id="456" r:id="rId23"/>
    <p:sldId id="463" r:id="rId24"/>
    <p:sldId id="457" r:id="rId25"/>
    <p:sldId id="458" r:id="rId26"/>
    <p:sldId id="459" r:id="rId27"/>
    <p:sldId id="460" r:id="rId28"/>
    <p:sldId id="461" r:id="rId29"/>
    <p:sldId id="471" r:id="rId30"/>
    <p:sldId id="472" r:id="rId31"/>
    <p:sldId id="473" r:id="rId32"/>
    <p:sldId id="495" r:id="rId33"/>
    <p:sldId id="474" r:id="rId34"/>
    <p:sldId id="475" r:id="rId35"/>
    <p:sldId id="476" r:id="rId36"/>
    <p:sldId id="477" r:id="rId37"/>
    <p:sldId id="478" r:id="rId38"/>
    <p:sldId id="494" r:id="rId39"/>
    <p:sldId id="465" r:id="rId40"/>
    <p:sldId id="466" r:id="rId41"/>
    <p:sldId id="467" r:id="rId42"/>
    <p:sldId id="468" r:id="rId43"/>
    <p:sldId id="479" r:id="rId44"/>
    <p:sldId id="480" r:id="rId45"/>
    <p:sldId id="470" r:id="rId46"/>
    <p:sldId id="482" r:id="rId47"/>
    <p:sldId id="481" r:id="rId48"/>
    <p:sldId id="435" r:id="rId49"/>
    <p:sldId id="486" r:id="rId50"/>
    <p:sldId id="484" r:id="rId51"/>
    <p:sldId id="485" r:id="rId52"/>
    <p:sldId id="492" r:id="rId53"/>
    <p:sldId id="487" r:id="rId54"/>
    <p:sldId id="488" r:id="rId55"/>
    <p:sldId id="489" r:id="rId56"/>
    <p:sldId id="493" r:id="rId57"/>
    <p:sldId id="490" r:id="rId58"/>
    <p:sldId id="491" r:id="rId59"/>
    <p:sldId id="483" r:id="rId60"/>
    <p:sldId id="407" r:id="rId61"/>
    <p:sldId id="464" r:id="rId62"/>
    <p:sldId id="408" r:id="rId63"/>
    <p:sldId id="409" r:id="rId64"/>
    <p:sldId id="410" r:id="rId65"/>
    <p:sldId id="276" r:id="rId66"/>
  </p:sldIdLst>
  <p:sldSz cx="9144000" cy="6858000" type="screen4x3"/>
  <p:notesSz cx="6858000" cy="923925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CCFF"/>
    <a:srgbClr val="99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74" autoAdjust="0"/>
    <p:restoredTop sz="98172" autoAdjust="0"/>
  </p:normalViewPr>
  <p:slideViewPr>
    <p:cSldViewPr>
      <p:cViewPr varScale="1">
        <p:scale>
          <a:sx n="57" d="100"/>
          <a:sy n="57" d="100"/>
        </p:scale>
        <p:origin x="78" y="7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225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1"/>
            <a:ext cx="2971800" cy="46306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endParaRPr lang="en-US"/>
          </a:p>
        </p:txBody>
      </p:sp>
      <p:sp>
        <p:nvSpPr>
          <p:cNvPr id="46083" name="Rectangle 3"/>
          <p:cNvSpPr>
            <a:spLocks noGrp="1" noChangeArrowheads="1"/>
          </p:cNvSpPr>
          <p:nvPr>
            <p:ph type="dt" sz="quarter" idx="1"/>
          </p:nvPr>
        </p:nvSpPr>
        <p:spPr bwMode="auto">
          <a:xfrm>
            <a:off x="3886200" y="1"/>
            <a:ext cx="2971800" cy="46306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endParaRPr lang="en-US"/>
          </a:p>
        </p:txBody>
      </p:sp>
      <p:sp>
        <p:nvSpPr>
          <p:cNvPr id="46084" name="Rectangle 4"/>
          <p:cNvSpPr>
            <a:spLocks noGrp="1" noChangeArrowheads="1"/>
          </p:cNvSpPr>
          <p:nvPr>
            <p:ph type="ftr" sz="quarter" idx="2"/>
          </p:nvPr>
        </p:nvSpPr>
        <p:spPr bwMode="auto">
          <a:xfrm>
            <a:off x="0" y="8776185"/>
            <a:ext cx="2971800" cy="46306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endParaRPr lang="en-US"/>
          </a:p>
        </p:txBody>
      </p:sp>
      <p:sp>
        <p:nvSpPr>
          <p:cNvPr id="46085" name="Rectangle 5"/>
          <p:cNvSpPr>
            <a:spLocks noGrp="1" noChangeArrowheads="1"/>
          </p:cNvSpPr>
          <p:nvPr>
            <p:ph type="sldNum" sz="quarter" idx="3"/>
          </p:nvPr>
        </p:nvSpPr>
        <p:spPr bwMode="auto">
          <a:xfrm>
            <a:off x="3886200" y="8776185"/>
            <a:ext cx="2971800" cy="46306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fld id="{B3683F75-1D6A-401F-A000-02B954693221}" type="slidenum">
              <a:rPr lang="en-US"/>
              <a:pPr/>
              <a:t>‹#›</a:t>
            </a:fld>
            <a:endParaRPr lang="en-US"/>
          </a:p>
        </p:txBody>
      </p:sp>
    </p:spTree>
    <p:extLst>
      <p:ext uri="{BB962C8B-B14F-4D97-AF65-F5344CB8AC3E}">
        <p14:creationId xmlns:p14="http://schemas.microsoft.com/office/powerpoint/2010/main" val="12147721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2971800" cy="46149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endParaRPr lang="en-US"/>
          </a:p>
        </p:txBody>
      </p:sp>
      <p:sp>
        <p:nvSpPr>
          <p:cNvPr id="49155" name="Rectangle 3"/>
          <p:cNvSpPr>
            <a:spLocks noGrp="1" noChangeArrowheads="1"/>
          </p:cNvSpPr>
          <p:nvPr>
            <p:ph type="dt" idx="1"/>
          </p:nvPr>
        </p:nvSpPr>
        <p:spPr bwMode="auto">
          <a:xfrm>
            <a:off x="3884613" y="0"/>
            <a:ext cx="2971800" cy="46149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endParaRPr lang="en-US"/>
          </a:p>
        </p:txBody>
      </p:sp>
      <p:sp>
        <p:nvSpPr>
          <p:cNvPr id="49156" name="Rectangle 4"/>
          <p:cNvSpPr>
            <a:spLocks noGrp="1" noRot="1" noChangeAspect="1" noChangeArrowheads="1" noTextEdit="1"/>
          </p:cNvSpPr>
          <p:nvPr>
            <p:ph type="sldImg" idx="2"/>
          </p:nvPr>
        </p:nvSpPr>
        <p:spPr bwMode="auto">
          <a:xfrm>
            <a:off x="1120775" y="693738"/>
            <a:ext cx="4618038" cy="3463925"/>
          </a:xfrm>
          <a:prstGeom prst="rect">
            <a:avLst/>
          </a:prstGeom>
          <a:noFill/>
          <a:ln w="9525">
            <a:solidFill>
              <a:srgbClr val="000000"/>
            </a:solidFill>
            <a:miter lim="800000"/>
            <a:headEnd/>
            <a:tailEnd/>
          </a:ln>
          <a:effectLst/>
        </p:spPr>
      </p:sp>
      <p:sp>
        <p:nvSpPr>
          <p:cNvPr id="49157" name="Rectangle 5"/>
          <p:cNvSpPr>
            <a:spLocks noGrp="1" noChangeArrowheads="1"/>
          </p:cNvSpPr>
          <p:nvPr>
            <p:ph type="body" sz="quarter" idx="3"/>
          </p:nvPr>
        </p:nvSpPr>
        <p:spPr bwMode="auto">
          <a:xfrm>
            <a:off x="685800" y="4388092"/>
            <a:ext cx="5486400" cy="415813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9158" name="Rectangle 6"/>
          <p:cNvSpPr>
            <a:spLocks noGrp="1" noChangeArrowheads="1"/>
          </p:cNvSpPr>
          <p:nvPr>
            <p:ph type="ftr" sz="quarter" idx="4"/>
          </p:nvPr>
        </p:nvSpPr>
        <p:spPr bwMode="auto">
          <a:xfrm>
            <a:off x="0" y="8776185"/>
            <a:ext cx="2971800" cy="46149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endParaRPr lang="en-US"/>
          </a:p>
        </p:txBody>
      </p:sp>
      <p:sp>
        <p:nvSpPr>
          <p:cNvPr id="49159" name="Rectangle 7"/>
          <p:cNvSpPr>
            <a:spLocks noGrp="1" noChangeArrowheads="1"/>
          </p:cNvSpPr>
          <p:nvPr>
            <p:ph type="sldNum" sz="quarter" idx="5"/>
          </p:nvPr>
        </p:nvSpPr>
        <p:spPr bwMode="auto">
          <a:xfrm>
            <a:off x="3884613" y="8776185"/>
            <a:ext cx="2971800" cy="46149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fld id="{7C0C964B-1FF7-48D7-A2AC-0F876A55C50C}" type="slidenum">
              <a:rPr lang="en-US"/>
              <a:pPr/>
              <a:t>‹#›</a:t>
            </a:fld>
            <a:endParaRPr lang="en-US"/>
          </a:p>
        </p:txBody>
      </p:sp>
    </p:spTree>
    <p:extLst>
      <p:ext uri="{BB962C8B-B14F-4D97-AF65-F5344CB8AC3E}">
        <p14:creationId xmlns:p14="http://schemas.microsoft.com/office/powerpoint/2010/main" val="361949282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Times New Roman" pitchFamily="18" charset="0"/>
        <a:ea typeface="+mn-ea"/>
        <a:cs typeface="+mn-cs"/>
      </a:defRPr>
    </a:lvl1pPr>
    <a:lvl2pPr marL="457200" algn="l" rtl="0" fontAlgn="base">
      <a:spcBef>
        <a:spcPct val="30000"/>
      </a:spcBef>
      <a:spcAft>
        <a:spcPct val="0"/>
      </a:spcAft>
      <a:defRPr kumimoji="1" sz="1200" kern="1200">
        <a:solidFill>
          <a:schemeClr val="tx1"/>
        </a:solidFill>
        <a:latin typeface="Times New Roman" pitchFamily="18" charset="0"/>
        <a:ea typeface="+mn-ea"/>
        <a:cs typeface="+mn-cs"/>
      </a:defRPr>
    </a:lvl2pPr>
    <a:lvl3pPr marL="914400" algn="l" rtl="0" fontAlgn="base">
      <a:spcBef>
        <a:spcPct val="30000"/>
      </a:spcBef>
      <a:spcAft>
        <a:spcPct val="0"/>
      </a:spcAft>
      <a:defRPr kumimoji="1" sz="1200" kern="1200">
        <a:solidFill>
          <a:schemeClr val="tx1"/>
        </a:solidFill>
        <a:latin typeface="Times New Roman" pitchFamily="18" charset="0"/>
        <a:ea typeface="+mn-ea"/>
        <a:cs typeface="+mn-cs"/>
      </a:defRPr>
    </a:lvl3pPr>
    <a:lvl4pPr marL="1371600" algn="l" rtl="0" fontAlgn="base">
      <a:spcBef>
        <a:spcPct val="30000"/>
      </a:spcBef>
      <a:spcAft>
        <a:spcPct val="0"/>
      </a:spcAft>
      <a:defRPr kumimoji="1" sz="1200" kern="1200">
        <a:solidFill>
          <a:schemeClr val="tx1"/>
        </a:solidFill>
        <a:latin typeface="Times New Roman" pitchFamily="18" charset="0"/>
        <a:ea typeface="+mn-ea"/>
        <a:cs typeface="+mn-cs"/>
      </a:defRPr>
    </a:lvl4pPr>
    <a:lvl5pPr marL="1828800" algn="l" rtl="0" fontAlgn="base">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BFA9A3-C44B-46D0-B478-8B4CCDEB0FC7}" type="slidenum">
              <a:rPr lang="en-US"/>
              <a:pPr/>
              <a:t>1</a:t>
            </a:fld>
            <a:endParaRPr lang="en-US"/>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xfrm>
            <a:off x="914400" y="4388092"/>
            <a:ext cx="5029200" cy="4158135"/>
          </a:xfrm>
        </p:spPr>
        <p:txBody>
          <a:bodyPr/>
          <a:lstStyle/>
          <a:p>
            <a:endParaRPr lang="en-US"/>
          </a:p>
        </p:txBody>
      </p:sp>
    </p:spTree>
    <p:extLst>
      <p:ext uri="{BB962C8B-B14F-4D97-AF65-F5344CB8AC3E}">
        <p14:creationId xmlns:p14="http://schemas.microsoft.com/office/powerpoint/2010/main" val="21377508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C0C964B-1FF7-48D7-A2AC-0F876A55C50C}" type="slidenum">
              <a:rPr lang="en-US" smtClean="0"/>
              <a:pPr/>
              <a:t>48</a:t>
            </a:fld>
            <a:endParaRPr lang="en-US"/>
          </a:p>
        </p:txBody>
      </p:sp>
    </p:spTree>
    <p:extLst>
      <p:ext uri="{BB962C8B-B14F-4D97-AF65-F5344CB8AC3E}">
        <p14:creationId xmlns:p14="http://schemas.microsoft.com/office/powerpoint/2010/main" val="17039450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C0C964B-1FF7-48D7-A2AC-0F876A55C50C}" type="slidenum">
              <a:rPr lang="en-US" smtClean="0"/>
              <a:pPr/>
              <a:t>59</a:t>
            </a:fld>
            <a:endParaRPr lang="en-US"/>
          </a:p>
        </p:txBody>
      </p:sp>
    </p:spTree>
    <p:extLst>
      <p:ext uri="{BB962C8B-B14F-4D97-AF65-F5344CB8AC3E}">
        <p14:creationId xmlns:p14="http://schemas.microsoft.com/office/powerpoint/2010/main" val="17039450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C0C964B-1FF7-48D7-A2AC-0F876A55C50C}" type="slidenum">
              <a:rPr lang="en-US" smtClean="0"/>
              <a:pPr/>
              <a:t>65</a:t>
            </a:fld>
            <a:endParaRPr lang="en-US"/>
          </a:p>
        </p:txBody>
      </p:sp>
    </p:spTree>
    <p:extLst>
      <p:ext uri="{BB962C8B-B14F-4D97-AF65-F5344CB8AC3E}">
        <p14:creationId xmlns:p14="http://schemas.microsoft.com/office/powerpoint/2010/main" val="33792646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C0C964B-1FF7-48D7-A2AC-0F876A55C50C}" type="slidenum">
              <a:rPr lang="en-US" smtClean="0"/>
              <a:pPr/>
              <a:t>2</a:t>
            </a:fld>
            <a:endParaRPr lang="en-US"/>
          </a:p>
        </p:txBody>
      </p:sp>
    </p:spTree>
    <p:extLst>
      <p:ext uri="{BB962C8B-B14F-4D97-AF65-F5344CB8AC3E}">
        <p14:creationId xmlns:p14="http://schemas.microsoft.com/office/powerpoint/2010/main" val="17039450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C0C964B-1FF7-48D7-A2AC-0F876A55C50C}" type="slidenum">
              <a:rPr lang="en-US" smtClean="0"/>
              <a:pPr/>
              <a:t>4</a:t>
            </a:fld>
            <a:endParaRPr lang="en-US"/>
          </a:p>
        </p:txBody>
      </p:sp>
    </p:spTree>
    <p:extLst>
      <p:ext uri="{BB962C8B-B14F-4D97-AF65-F5344CB8AC3E}">
        <p14:creationId xmlns:p14="http://schemas.microsoft.com/office/powerpoint/2010/main" val="17039450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C0C964B-1FF7-48D7-A2AC-0F876A55C50C}" type="slidenum">
              <a:rPr lang="en-US" smtClean="0"/>
              <a:pPr/>
              <a:t>5</a:t>
            </a:fld>
            <a:endParaRPr lang="en-US"/>
          </a:p>
        </p:txBody>
      </p:sp>
    </p:spTree>
    <p:extLst>
      <p:ext uri="{BB962C8B-B14F-4D97-AF65-F5344CB8AC3E}">
        <p14:creationId xmlns:p14="http://schemas.microsoft.com/office/powerpoint/2010/main" val="17039450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C0C964B-1FF7-48D7-A2AC-0F876A55C50C}" type="slidenum">
              <a:rPr lang="en-US" smtClean="0"/>
              <a:pPr/>
              <a:t>13</a:t>
            </a:fld>
            <a:endParaRPr lang="en-US"/>
          </a:p>
        </p:txBody>
      </p:sp>
    </p:spTree>
    <p:extLst>
      <p:ext uri="{BB962C8B-B14F-4D97-AF65-F5344CB8AC3E}">
        <p14:creationId xmlns:p14="http://schemas.microsoft.com/office/powerpoint/2010/main" val="17039450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C0C964B-1FF7-48D7-A2AC-0F876A55C50C}" type="slidenum">
              <a:rPr lang="en-US" smtClean="0"/>
              <a:pPr/>
              <a:t>19</a:t>
            </a:fld>
            <a:endParaRPr lang="en-US"/>
          </a:p>
        </p:txBody>
      </p:sp>
    </p:spTree>
    <p:extLst>
      <p:ext uri="{BB962C8B-B14F-4D97-AF65-F5344CB8AC3E}">
        <p14:creationId xmlns:p14="http://schemas.microsoft.com/office/powerpoint/2010/main" val="17039450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C0C964B-1FF7-48D7-A2AC-0F876A55C50C}" type="slidenum">
              <a:rPr lang="en-US" smtClean="0"/>
              <a:pPr/>
              <a:t>24</a:t>
            </a:fld>
            <a:endParaRPr lang="en-US"/>
          </a:p>
        </p:txBody>
      </p:sp>
    </p:spTree>
    <p:extLst>
      <p:ext uri="{BB962C8B-B14F-4D97-AF65-F5344CB8AC3E}">
        <p14:creationId xmlns:p14="http://schemas.microsoft.com/office/powerpoint/2010/main" val="17039450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C0C964B-1FF7-48D7-A2AC-0F876A55C50C}" type="slidenum">
              <a:rPr lang="en-US" smtClean="0"/>
              <a:pPr/>
              <a:t>29</a:t>
            </a:fld>
            <a:endParaRPr lang="en-US"/>
          </a:p>
        </p:txBody>
      </p:sp>
    </p:spTree>
    <p:extLst>
      <p:ext uri="{BB962C8B-B14F-4D97-AF65-F5344CB8AC3E}">
        <p14:creationId xmlns:p14="http://schemas.microsoft.com/office/powerpoint/2010/main" val="17039450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C0C964B-1FF7-48D7-A2AC-0F876A55C50C}" type="slidenum">
              <a:rPr lang="en-US" smtClean="0"/>
              <a:pPr/>
              <a:t>39</a:t>
            </a:fld>
            <a:endParaRPr lang="en-US"/>
          </a:p>
        </p:txBody>
      </p:sp>
    </p:spTree>
    <p:extLst>
      <p:ext uri="{BB962C8B-B14F-4D97-AF65-F5344CB8AC3E}">
        <p14:creationId xmlns:p14="http://schemas.microsoft.com/office/powerpoint/2010/main" val="17039450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gradFill>
          <a:gsLst>
            <a:gs pos="0">
              <a:srgbClr val="8488C4"/>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510AF170-1954-4FE6-990A-C2F089FF4C7A}" type="slidenum">
              <a:rPr lang="en-US"/>
              <a:pPr/>
              <a:t>‹#›</a:t>
            </a:fld>
            <a:endParaRPr lang="en-US"/>
          </a:p>
        </p:txBody>
      </p:sp>
      <p:sp>
        <p:nvSpPr>
          <p:cNvPr id="6" name="Date Placeholder 5"/>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CA259870-7E68-482C-85CC-1DBEFB5EED9D}" type="slidenum">
              <a:rPr lang="en-US"/>
              <a:pPr/>
              <a:t>‹#›</a:t>
            </a:fld>
            <a:endParaRPr lang="en-US"/>
          </a:p>
        </p:txBody>
      </p:sp>
      <p:sp>
        <p:nvSpPr>
          <p:cNvPr id="6" name="Date Placeholder 5"/>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2750" y="0"/>
            <a:ext cx="1924050" cy="6354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90600" y="0"/>
            <a:ext cx="5619750" cy="6354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56521CA3-5B67-461A-9C19-11967B8C025A}" type="slidenum">
              <a:rPr lang="en-US"/>
              <a:pPr/>
              <a:t>‹#›</a:t>
            </a:fld>
            <a:endParaRPr lang="en-US"/>
          </a:p>
        </p:txBody>
      </p:sp>
      <p:sp>
        <p:nvSpPr>
          <p:cNvPr id="6" name="Date Placeholder 5"/>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7696200" cy="96043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235075" y="1189038"/>
            <a:ext cx="3649663" cy="5165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5037138" y="1189038"/>
            <a:ext cx="3649662" cy="5165725"/>
          </a:xfrm>
        </p:spPr>
        <p:txBody>
          <a:bodyPr/>
          <a:lstStyle/>
          <a:p>
            <a:endParaRPr lang="en-US"/>
          </a:p>
        </p:txBody>
      </p:sp>
      <p:sp>
        <p:nvSpPr>
          <p:cNvPr id="5" name="Footer Placeholder 4"/>
          <p:cNvSpPr>
            <a:spLocks noGrp="1"/>
          </p:cNvSpPr>
          <p:nvPr>
            <p:ph type="ftr" sz="quarter" idx="10"/>
          </p:nvPr>
        </p:nvSpPr>
        <p:spPr>
          <a:xfrm>
            <a:off x="3154363" y="6583363"/>
            <a:ext cx="2895600" cy="274637"/>
          </a:xfrm>
        </p:spPr>
        <p:txBody>
          <a:bodyPr/>
          <a:lstStyle>
            <a:lvl1pPr>
              <a:defRPr/>
            </a:lvl1pPr>
          </a:lstStyle>
          <a:p>
            <a:endParaRPr lang="en-US"/>
          </a:p>
        </p:txBody>
      </p:sp>
      <p:sp>
        <p:nvSpPr>
          <p:cNvPr id="6" name="Slide Number Placeholder 5"/>
          <p:cNvSpPr>
            <a:spLocks noGrp="1"/>
          </p:cNvSpPr>
          <p:nvPr>
            <p:ph type="sldNum" sz="quarter" idx="11"/>
          </p:nvPr>
        </p:nvSpPr>
        <p:spPr>
          <a:xfrm>
            <a:off x="8001000" y="6537325"/>
            <a:ext cx="1143000" cy="320675"/>
          </a:xfrm>
        </p:spPr>
        <p:txBody>
          <a:bodyPr/>
          <a:lstStyle>
            <a:lvl1pPr>
              <a:defRPr/>
            </a:lvl1pPr>
          </a:lstStyle>
          <a:p>
            <a:fld id="{3852BA12-5E98-48E1-BE92-64537E5A6336}" type="slidenum">
              <a:rPr lang="en-US"/>
              <a:pPr/>
              <a:t>‹#›</a:t>
            </a:fld>
            <a:endParaRPr lang="en-US"/>
          </a:p>
        </p:txBody>
      </p:sp>
      <p:sp>
        <p:nvSpPr>
          <p:cNvPr id="7" name="Date Placeholder 6"/>
          <p:cNvSpPr>
            <a:spLocks noGrp="1"/>
          </p:cNvSpPr>
          <p:nvPr>
            <p:ph type="dt" sz="half" idx="12"/>
          </p:nvPr>
        </p:nvSpPr>
        <p:spPr>
          <a:xfrm>
            <a:off x="0" y="6446838"/>
            <a:ext cx="1463675" cy="411162"/>
          </a:xfrm>
        </p:spPr>
        <p:txBody>
          <a:bodyPr/>
          <a:lstStyle>
            <a:lvl1pPr>
              <a:defRPr/>
            </a:lvl1p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85736F7E-5CF0-4AC3-98FB-22402BB1DF6E}" type="slidenum">
              <a:rPr lang="en-US"/>
              <a:pPr/>
              <a:t>‹#›</a:t>
            </a:fld>
            <a:endParaRPr lang="en-US"/>
          </a:p>
        </p:txBody>
      </p:sp>
      <p:sp>
        <p:nvSpPr>
          <p:cNvPr id="6" name="Date Placeholder 5"/>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gradFill rotWithShape="1">
          <a:gsLst>
            <a:gs pos="0">
              <a:srgbClr val="8488C4"/>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43000"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143000"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A754A548-259A-4DF7-AB61-335851B4E686}" type="slidenum">
              <a:rPr lang="en-US"/>
              <a:pPr/>
              <a:t>‹#›</a:t>
            </a:fld>
            <a:endParaRPr lang="en-US"/>
          </a:p>
        </p:txBody>
      </p:sp>
      <p:sp>
        <p:nvSpPr>
          <p:cNvPr id="6" name="Date Placeholder 5"/>
          <p:cNvSpPr>
            <a:spLocks noGrp="1"/>
          </p:cNvSpPr>
          <p:nvPr>
            <p:ph type="dt" sz="half" idx="12"/>
          </p:nvPr>
        </p:nvSpPr>
        <p:spPr/>
        <p:txBody>
          <a:bodyPr/>
          <a:lstStyle>
            <a:lvl1pPr>
              <a:defRPr/>
            </a:lvl1p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35075" y="1189038"/>
            <a:ext cx="3649663" cy="516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37138" y="1189038"/>
            <a:ext cx="3649662" cy="516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C46A2830-5A13-425E-B15F-6BD9F2B25781}" type="slidenum">
              <a:rPr lang="en-US"/>
              <a:pPr/>
              <a:t>‹#›</a:t>
            </a:fld>
            <a:endParaRPr lang="en-US"/>
          </a:p>
        </p:txBody>
      </p:sp>
      <p:sp>
        <p:nvSpPr>
          <p:cNvPr id="7" name="Date Placeholder 6"/>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8153400" cy="914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66800" y="1112838"/>
            <a:ext cx="3735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6800" y="1752600"/>
            <a:ext cx="3735388" cy="43735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254745" y="1112838"/>
            <a:ext cx="373685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54745" y="1752600"/>
            <a:ext cx="3736855" cy="43735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endParaRPr lang="en-US"/>
          </a:p>
        </p:txBody>
      </p:sp>
      <p:sp>
        <p:nvSpPr>
          <p:cNvPr id="8" name="Slide Number Placeholder 7"/>
          <p:cNvSpPr>
            <a:spLocks noGrp="1"/>
          </p:cNvSpPr>
          <p:nvPr>
            <p:ph type="sldNum" sz="quarter" idx="11"/>
          </p:nvPr>
        </p:nvSpPr>
        <p:spPr/>
        <p:txBody>
          <a:bodyPr/>
          <a:lstStyle>
            <a:lvl1pPr>
              <a:defRPr/>
            </a:lvl1pPr>
          </a:lstStyle>
          <a:p>
            <a:fld id="{BA7987E7-273F-4ECA-89D0-8D99D7FAF743}" type="slidenum">
              <a:rPr lang="en-US"/>
              <a:pPr/>
              <a:t>‹#›</a:t>
            </a:fld>
            <a:endParaRPr lang="en-US"/>
          </a:p>
        </p:txBody>
      </p:sp>
      <p:sp>
        <p:nvSpPr>
          <p:cNvPr id="9" name="Date Placeholder 8"/>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endParaRPr lang="en-US"/>
          </a:p>
        </p:txBody>
      </p:sp>
      <p:sp>
        <p:nvSpPr>
          <p:cNvPr id="4" name="Slide Number Placeholder 3"/>
          <p:cNvSpPr>
            <a:spLocks noGrp="1"/>
          </p:cNvSpPr>
          <p:nvPr>
            <p:ph type="sldNum" sz="quarter" idx="11"/>
          </p:nvPr>
        </p:nvSpPr>
        <p:spPr/>
        <p:txBody>
          <a:bodyPr/>
          <a:lstStyle>
            <a:lvl1pPr>
              <a:defRPr/>
            </a:lvl1pPr>
          </a:lstStyle>
          <a:p>
            <a:fld id="{79DFE414-63CE-4CB6-B37D-BE1E0F2662EC}" type="slidenum">
              <a:rPr lang="en-US"/>
              <a:pPr/>
              <a:t>‹#›</a:t>
            </a:fld>
            <a:endParaRPr lang="en-US"/>
          </a:p>
        </p:txBody>
      </p:sp>
      <p:sp>
        <p:nvSpPr>
          <p:cNvPr id="5" name="Date Placeholder 4"/>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a:p>
        </p:txBody>
      </p:sp>
      <p:sp>
        <p:nvSpPr>
          <p:cNvPr id="3" name="Slide Number Placeholder 2"/>
          <p:cNvSpPr>
            <a:spLocks noGrp="1"/>
          </p:cNvSpPr>
          <p:nvPr>
            <p:ph type="sldNum" sz="quarter" idx="11"/>
          </p:nvPr>
        </p:nvSpPr>
        <p:spPr/>
        <p:txBody>
          <a:bodyPr/>
          <a:lstStyle>
            <a:lvl1pPr>
              <a:defRPr/>
            </a:lvl1pPr>
          </a:lstStyle>
          <a:p>
            <a:fld id="{30D67CB6-6B16-4E62-A9E1-E8034D030697}" type="slidenum">
              <a:rPr lang="en-US"/>
              <a:pPr/>
              <a:t>‹#›</a:t>
            </a:fld>
            <a:endParaRPr lang="en-US"/>
          </a:p>
        </p:txBody>
      </p:sp>
      <p:sp>
        <p:nvSpPr>
          <p:cNvPr id="4" name="Date Placeholder 3"/>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D840CF7B-726E-496A-9267-4830292F627B}" type="slidenum">
              <a:rPr lang="en-US"/>
              <a:pPr/>
              <a:t>‹#›</a:t>
            </a:fld>
            <a:endParaRPr lang="en-US"/>
          </a:p>
        </p:txBody>
      </p:sp>
      <p:sp>
        <p:nvSpPr>
          <p:cNvPr id="7" name="Date Placeholder 6"/>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3A3B681D-92E2-4F34-92B8-465650CFC57A}" type="slidenum">
              <a:rPr lang="en-US"/>
              <a:pPr/>
              <a:t>‹#›</a:t>
            </a:fld>
            <a:endParaRPr lang="en-US"/>
          </a:p>
        </p:txBody>
      </p:sp>
      <p:sp>
        <p:nvSpPr>
          <p:cNvPr id="7" name="Date Placeholder 6"/>
          <p:cNvSpPr>
            <a:spLocks noGrp="1"/>
          </p:cNvSpPr>
          <p:nvPr>
            <p:ph type="dt" sz="half" idx="12"/>
          </p:nvPr>
        </p:nvSpPr>
        <p:spPr/>
        <p:txBody>
          <a:bodyPr/>
          <a:lstStyle>
            <a:lvl1pPr>
              <a:defRPr/>
            </a:lvl1p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bwMode="auto">
          <a:xfrm>
            <a:off x="990600" y="0"/>
            <a:ext cx="7696200" cy="9604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9875" name="Rectangle 3"/>
          <p:cNvSpPr>
            <a:spLocks noGrp="1" noChangeArrowheads="1"/>
          </p:cNvSpPr>
          <p:nvPr>
            <p:ph type="body" idx="1"/>
          </p:nvPr>
        </p:nvSpPr>
        <p:spPr bwMode="auto">
          <a:xfrm>
            <a:off x="1235075" y="1189038"/>
            <a:ext cx="7451725" cy="5165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9876" name="Rectangle 4"/>
          <p:cNvSpPr>
            <a:spLocks noGrp="1" noChangeArrowheads="1"/>
          </p:cNvSpPr>
          <p:nvPr>
            <p:ph type="ftr" sz="quarter" idx="3"/>
          </p:nvPr>
        </p:nvSpPr>
        <p:spPr bwMode="auto">
          <a:xfrm>
            <a:off x="3154363" y="6583363"/>
            <a:ext cx="2895600" cy="2746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79877" name="Rectangle 5"/>
          <p:cNvSpPr>
            <a:spLocks noGrp="1" noChangeArrowheads="1"/>
          </p:cNvSpPr>
          <p:nvPr>
            <p:ph type="sldNum" sz="quarter" idx="4"/>
          </p:nvPr>
        </p:nvSpPr>
        <p:spPr bwMode="auto">
          <a:xfrm>
            <a:off x="8001000" y="6537325"/>
            <a:ext cx="11430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7E1245AC-33DE-40B4-BDC4-92524C6D62A1}" type="slidenum">
              <a:rPr lang="en-US"/>
              <a:pPr/>
              <a:t>‹#›</a:t>
            </a:fld>
            <a:endParaRPr lang="en-US"/>
          </a:p>
        </p:txBody>
      </p:sp>
      <p:pic>
        <p:nvPicPr>
          <p:cNvPr id="79878" name="Picture 6"/>
          <p:cNvPicPr>
            <a:picLocks noChangeAspect="1" noChangeArrowheads="1"/>
          </p:cNvPicPr>
          <p:nvPr/>
        </p:nvPicPr>
        <p:blipFill>
          <a:blip r:embed="rId14" cstate="print"/>
          <a:srcRect/>
          <a:stretch>
            <a:fillRect/>
          </a:stretch>
        </p:blipFill>
        <p:spPr bwMode="auto">
          <a:xfrm>
            <a:off x="0" y="0"/>
            <a:ext cx="935038" cy="6858000"/>
          </a:xfrm>
          <a:prstGeom prst="rect">
            <a:avLst/>
          </a:prstGeom>
          <a:noFill/>
          <a:ln w="19050">
            <a:solidFill>
              <a:schemeClr val="tx1"/>
            </a:solidFill>
            <a:miter lim="800000"/>
            <a:headEnd/>
            <a:tailEnd/>
          </a:ln>
          <a:effectLst/>
        </p:spPr>
      </p:pic>
      <p:sp>
        <p:nvSpPr>
          <p:cNvPr id="79879" name="Line 7"/>
          <p:cNvSpPr>
            <a:spLocks noChangeShapeType="1"/>
          </p:cNvSpPr>
          <p:nvPr/>
        </p:nvSpPr>
        <p:spPr bwMode="auto">
          <a:xfrm>
            <a:off x="1050925" y="868363"/>
            <a:ext cx="7956550" cy="0"/>
          </a:xfrm>
          <a:prstGeom prst="line">
            <a:avLst/>
          </a:prstGeom>
          <a:noFill/>
          <a:ln w="38100">
            <a:solidFill>
              <a:schemeClr val="tx1"/>
            </a:solidFill>
            <a:round/>
            <a:headEnd/>
            <a:tailEnd/>
          </a:ln>
          <a:effectLst/>
        </p:spPr>
        <p:txBody>
          <a:bodyPr/>
          <a:lstStyle/>
          <a:p>
            <a:endParaRPr lang="en-US"/>
          </a:p>
        </p:txBody>
      </p:sp>
      <p:sp>
        <p:nvSpPr>
          <p:cNvPr id="79880" name="Rectangle 8"/>
          <p:cNvSpPr>
            <a:spLocks noGrp="1" noChangeArrowheads="1"/>
          </p:cNvSpPr>
          <p:nvPr>
            <p:ph type="dt" sz="half" idx="2"/>
          </p:nvPr>
        </p:nvSpPr>
        <p:spPr bwMode="auto">
          <a:xfrm>
            <a:off x="0" y="6446838"/>
            <a:ext cx="1463675" cy="4111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79881" name="Line 9"/>
          <p:cNvSpPr>
            <a:spLocks noChangeShapeType="1"/>
          </p:cNvSpPr>
          <p:nvPr/>
        </p:nvSpPr>
        <p:spPr bwMode="auto">
          <a:xfrm>
            <a:off x="1050925" y="914400"/>
            <a:ext cx="7956550" cy="0"/>
          </a:xfrm>
          <a:prstGeom prst="line">
            <a:avLst/>
          </a:prstGeom>
          <a:noFill/>
          <a:ln w="19050">
            <a:solidFill>
              <a:srgbClr val="333333"/>
            </a:solidFill>
            <a:round/>
            <a:headEnd/>
            <a:tailEnd/>
          </a:ln>
          <a:effectLst/>
        </p:spPr>
        <p:txBody>
          <a:bodyPr/>
          <a:lstStyle/>
          <a:p>
            <a:endParaRPr lang="en-US"/>
          </a:p>
        </p:txBody>
      </p:sp>
      <p:pic>
        <p:nvPicPr>
          <p:cNvPr id="79882" name="Picture 10" descr="imageC4"/>
          <p:cNvPicPr>
            <a:picLocks noChangeAspect="1" noChangeArrowheads="1"/>
          </p:cNvPicPr>
          <p:nvPr/>
        </p:nvPicPr>
        <p:blipFill>
          <a:blip r:embed="rId15" cstate="print"/>
          <a:srcRect/>
          <a:stretch>
            <a:fillRect/>
          </a:stretch>
        </p:blipFill>
        <p:spPr bwMode="auto">
          <a:xfrm>
            <a:off x="0" y="5897563"/>
            <a:ext cx="960438" cy="960437"/>
          </a:xfrm>
          <a:prstGeom prst="rect">
            <a:avLst/>
          </a:prstGeom>
          <a:noFill/>
        </p:spPr>
      </p:pic>
      <p:sp>
        <p:nvSpPr>
          <p:cNvPr id="11" name="TextBox 10"/>
          <p:cNvSpPr txBox="1"/>
          <p:nvPr/>
        </p:nvSpPr>
        <p:spPr>
          <a:xfrm>
            <a:off x="-57444" y="5688228"/>
            <a:ext cx="1048044" cy="276999"/>
          </a:xfrm>
          <a:prstGeom prst="rect">
            <a:avLst/>
          </a:prstGeom>
          <a:noFill/>
        </p:spPr>
        <p:txBody>
          <a:bodyPr wrap="none" rtlCol="0">
            <a:spAutoFit/>
          </a:bodyPr>
          <a:lstStyle/>
          <a:p>
            <a:r>
              <a:rPr lang="en-US" sz="1200" dirty="0" smtClean="0">
                <a:latin typeface="Brush Script MT" pitchFamily="66" charset="0"/>
              </a:rPr>
              <a:t>de la Rosa-Pohl</a:t>
            </a:r>
            <a:endParaRPr lang="en-US" sz="1200" dirty="0">
              <a:latin typeface="Brush Script MT" pitchFamily="66" charset="0"/>
            </a:endParaRPr>
          </a:p>
        </p:txBody>
      </p:sp>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Lst>
  <p:timing>
    <p:tnLst>
      <p:par>
        <p:cTn id="1" dur="indefinite" restart="never" nodeType="tmRoot"/>
      </p:par>
    </p:tnLst>
  </p:timing>
  <p:txStyles>
    <p:titleStyle>
      <a:lvl1pPr algn="ctr" rtl="0" fontAlgn="base">
        <a:spcBef>
          <a:spcPct val="0"/>
        </a:spcBef>
        <a:spcAft>
          <a:spcPct val="0"/>
        </a:spcAft>
        <a:defRPr sz="4000">
          <a:solidFill>
            <a:schemeClr val="tx1"/>
          </a:solidFill>
          <a:latin typeface="+mj-lt"/>
          <a:ea typeface="+mj-ea"/>
          <a:cs typeface="+mj-cs"/>
        </a:defRPr>
      </a:lvl1pPr>
      <a:lvl2pPr algn="ctr" rtl="0" fontAlgn="base">
        <a:spcBef>
          <a:spcPct val="0"/>
        </a:spcBef>
        <a:spcAft>
          <a:spcPct val="0"/>
        </a:spcAft>
        <a:defRPr sz="4000">
          <a:solidFill>
            <a:schemeClr val="tx1"/>
          </a:solidFill>
          <a:latin typeface="Arial" charset="0"/>
        </a:defRPr>
      </a:lvl2pPr>
      <a:lvl3pPr algn="ctr" rtl="0" fontAlgn="base">
        <a:spcBef>
          <a:spcPct val="0"/>
        </a:spcBef>
        <a:spcAft>
          <a:spcPct val="0"/>
        </a:spcAft>
        <a:defRPr sz="4000">
          <a:solidFill>
            <a:schemeClr val="tx1"/>
          </a:solidFill>
          <a:latin typeface="Arial" charset="0"/>
        </a:defRPr>
      </a:lvl3pPr>
      <a:lvl4pPr algn="ctr" rtl="0" fontAlgn="base">
        <a:spcBef>
          <a:spcPct val="0"/>
        </a:spcBef>
        <a:spcAft>
          <a:spcPct val="0"/>
        </a:spcAft>
        <a:defRPr sz="4000">
          <a:solidFill>
            <a:schemeClr val="tx1"/>
          </a:solidFill>
          <a:latin typeface="Arial" charset="0"/>
        </a:defRPr>
      </a:lvl4pPr>
      <a:lvl5pPr algn="ctr" rtl="0" fontAlgn="base">
        <a:spcBef>
          <a:spcPct val="0"/>
        </a:spcBef>
        <a:spcAft>
          <a:spcPct val="0"/>
        </a:spcAft>
        <a:defRPr sz="4000">
          <a:solidFill>
            <a:schemeClr val="tx1"/>
          </a:solidFill>
          <a:latin typeface="Arial" charset="0"/>
        </a:defRPr>
      </a:lvl5pPr>
      <a:lvl6pPr marL="457200" algn="ctr" rtl="0" fontAlgn="base">
        <a:spcBef>
          <a:spcPct val="0"/>
        </a:spcBef>
        <a:spcAft>
          <a:spcPct val="0"/>
        </a:spcAft>
        <a:defRPr sz="4000">
          <a:solidFill>
            <a:schemeClr val="tx1"/>
          </a:solidFill>
          <a:latin typeface="Arial" charset="0"/>
        </a:defRPr>
      </a:lvl6pPr>
      <a:lvl7pPr marL="914400" algn="ctr" rtl="0" fontAlgn="base">
        <a:spcBef>
          <a:spcPct val="0"/>
        </a:spcBef>
        <a:spcAft>
          <a:spcPct val="0"/>
        </a:spcAft>
        <a:defRPr sz="4000">
          <a:solidFill>
            <a:schemeClr val="tx1"/>
          </a:solidFill>
          <a:latin typeface="Arial" charset="0"/>
        </a:defRPr>
      </a:lvl7pPr>
      <a:lvl8pPr marL="1371600" algn="ctr" rtl="0" fontAlgn="base">
        <a:spcBef>
          <a:spcPct val="0"/>
        </a:spcBef>
        <a:spcAft>
          <a:spcPct val="0"/>
        </a:spcAft>
        <a:defRPr sz="4000">
          <a:solidFill>
            <a:schemeClr val="tx1"/>
          </a:solidFill>
          <a:latin typeface="Arial" charset="0"/>
        </a:defRPr>
      </a:lvl8pPr>
      <a:lvl9pPr marL="1828800" algn="ctr" rtl="0" fontAlgn="base">
        <a:spcBef>
          <a:spcPct val="0"/>
        </a:spcBef>
        <a:spcAft>
          <a:spcPct val="0"/>
        </a:spcAft>
        <a:defRPr sz="4000">
          <a:solidFill>
            <a:schemeClr val="tx1"/>
          </a:solidFill>
          <a:latin typeface="Arial" charset="0"/>
        </a:defRPr>
      </a:lvl9pPr>
    </p:titleStyle>
    <p:bodyStyle>
      <a:lvl1pPr marL="342900" indent="-342900" algn="l" rtl="0" fontAlgn="base">
        <a:spcBef>
          <a:spcPct val="20000"/>
        </a:spcBef>
        <a:spcAft>
          <a:spcPct val="0"/>
        </a:spcAft>
        <a:buChar char="•"/>
        <a:defRPr sz="2800">
          <a:solidFill>
            <a:schemeClr val="tx1"/>
          </a:solidFill>
          <a:latin typeface="+mn-lt"/>
          <a:ea typeface="+mn-ea"/>
          <a:cs typeface="+mn-cs"/>
        </a:defRPr>
      </a:lvl1pPr>
      <a:lvl2pPr marL="742950" indent="-285750" algn="l" rtl="0" fontAlgn="base">
        <a:spcBef>
          <a:spcPct val="20000"/>
        </a:spcBef>
        <a:spcAft>
          <a:spcPct val="0"/>
        </a:spcAft>
        <a:buFont typeface="Wingdings" pitchFamily="2" charset="2"/>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www.ni.com/pdf/manuals/373427j.pdf" TargetMode="External"/><Relationship Id="rId2" Type="http://schemas.openxmlformats.org/officeDocument/2006/relationships/hyperlink" Target="http://www.ni.com/academic/students/learn-labview/environment/" TargetMode="Externa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3"/>
          <p:cNvSpPr>
            <a:spLocks noGrp="1" noChangeArrowheads="1"/>
          </p:cNvSpPr>
          <p:nvPr>
            <p:ph type="subTitle" idx="1"/>
          </p:nvPr>
        </p:nvSpPr>
        <p:spPr>
          <a:xfrm>
            <a:off x="971550" y="1828800"/>
            <a:ext cx="8172450" cy="3886200"/>
          </a:xfrm>
        </p:spPr>
        <p:txBody>
          <a:bodyPr/>
          <a:lstStyle/>
          <a:p>
            <a:r>
              <a:rPr lang="en-US" sz="3200" b="1" dirty="0" smtClean="0">
                <a:solidFill>
                  <a:schemeClr val="accent2"/>
                </a:solidFill>
                <a:latin typeface="Copperplate Gothic Bold" pitchFamily="34" charset="0"/>
              </a:rPr>
              <a:t>Intro to LabVIEW:</a:t>
            </a:r>
          </a:p>
          <a:p>
            <a:r>
              <a:rPr lang="en-US" sz="3200" b="1" dirty="0" smtClean="0">
                <a:solidFill>
                  <a:schemeClr val="accent2"/>
                </a:solidFill>
                <a:latin typeface="Copperplate Gothic Bold" pitchFamily="34" charset="0"/>
              </a:rPr>
              <a:t>Programming  for  Symon</a:t>
            </a:r>
          </a:p>
          <a:p>
            <a:endParaRPr lang="en-US" sz="3200" b="1" dirty="0">
              <a:solidFill>
                <a:schemeClr val="accent2"/>
              </a:solidFill>
              <a:latin typeface="Copperplate Gothic Bold" pitchFamily="34" charset="0"/>
            </a:endParaRPr>
          </a:p>
          <a:p>
            <a:endParaRPr lang="en-US" sz="2400" b="1" dirty="0">
              <a:solidFill>
                <a:schemeClr val="accent2"/>
              </a:solidFill>
              <a:latin typeface="Copperplate Gothic Bold" pitchFamily="34" charset="0"/>
            </a:endParaRPr>
          </a:p>
          <a:p>
            <a:r>
              <a:rPr lang="en-US" sz="2000" dirty="0" smtClean="0">
                <a:latin typeface="Script MT Bold" pitchFamily="66" charset="0"/>
              </a:rPr>
              <a:t>University </a:t>
            </a:r>
            <a:r>
              <a:rPr lang="en-US" sz="2000" dirty="0">
                <a:latin typeface="Script MT Bold" pitchFamily="66" charset="0"/>
              </a:rPr>
              <a:t>of Houston</a:t>
            </a:r>
          </a:p>
          <a:p>
            <a:r>
              <a:rPr lang="en-US" sz="2000" dirty="0">
                <a:latin typeface="Script MT Bold" pitchFamily="66" charset="0"/>
              </a:rPr>
              <a:t>Len </a:t>
            </a:r>
            <a:r>
              <a:rPr lang="en-US" sz="2000" dirty="0" smtClean="0">
                <a:latin typeface="Script MT Bold" pitchFamily="66" charset="0"/>
              </a:rPr>
              <a:t>Trombetta</a:t>
            </a:r>
            <a:endParaRPr lang="en-US" sz="2400" dirty="0">
              <a:latin typeface="Script MT Bold" pitchFamily="66"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Controlling Software LEDs</a:t>
            </a:r>
            <a:endParaRPr lang="en-US" dirty="0"/>
          </a:p>
        </p:txBody>
      </p:sp>
      <p:sp>
        <p:nvSpPr>
          <p:cNvPr id="4" name="TextBox 3"/>
          <p:cNvSpPr txBox="1"/>
          <p:nvPr/>
        </p:nvSpPr>
        <p:spPr>
          <a:xfrm>
            <a:off x="1357747" y="1307068"/>
            <a:ext cx="3595253" cy="369332"/>
          </a:xfrm>
          <a:prstGeom prst="rect">
            <a:avLst/>
          </a:prstGeom>
          <a:noFill/>
        </p:spPr>
        <p:txBody>
          <a:bodyPr wrap="square" rtlCol="0">
            <a:spAutoFit/>
          </a:bodyPr>
          <a:lstStyle/>
          <a:p>
            <a:r>
              <a:rPr lang="en-US" dirty="0" smtClean="0"/>
              <a:t>You can fancy it up if you like.</a:t>
            </a:r>
            <a:endParaRPr lang="en-US" i="1" dirty="0"/>
          </a:p>
        </p:txBody>
      </p:sp>
      <p:sp>
        <p:nvSpPr>
          <p:cNvPr id="3" name="Rectangle 2"/>
          <p:cNvSpPr/>
          <p:nvPr/>
        </p:nvSpPr>
        <p:spPr>
          <a:xfrm>
            <a:off x="1219200" y="2124302"/>
            <a:ext cx="2971676" cy="369332"/>
          </a:xfrm>
          <a:prstGeom prst="rect">
            <a:avLst/>
          </a:prstGeom>
        </p:spPr>
        <p:txBody>
          <a:bodyPr wrap="square">
            <a:spAutoFit/>
          </a:bodyPr>
          <a:lstStyle/>
          <a:p>
            <a:r>
              <a:rPr lang="en-US" i="1" dirty="0" smtClean="0"/>
              <a:t>Modern&gt;Decorations</a:t>
            </a:r>
            <a:endParaRPr lang="en-US" dirty="0"/>
          </a:p>
        </p:txBody>
      </p:sp>
      <p:sp>
        <p:nvSpPr>
          <p:cNvPr id="10" name="Rectangle 9"/>
          <p:cNvSpPr/>
          <p:nvPr/>
        </p:nvSpPr>
        <p:spPr>
          <a:xfrm>
            <a:off x="3827318" y="2493634"/>
            <a:ext cx="2993340" cy="338554"/>
          </a:xfrm>
          <a:prstGeom prst="rect">
            <a:avLst/>
          </a:prstGeom>
        </p:spPr>
        <p:txBody>
          <a:bodyPr wrap="square">
            <a:spAutoFit/>
          </a:bodyPr>
          <a:lstStyle/>
          <a:p>
            <a:r>
              <a:rPr lang="en-US" sz="1600" dirty="0" smtClean="0"/>
              <a:t>Text Tool and font control</a:t>
            </a:r>
            <a:endParaRPr lang="en-US" sz="1600" dirty="0"/>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525" y="3013364"/>
            <a:ext cx="5279615" cy="3413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Arrow Connector 7"/>
          <p:cNvCxnSpPr/>
          <p:nvPr/>
        </p:nvCxnSpPr>
        <p:spPr bwMode="auto">
          <a:xfrm>
            <a:off x="2209250" y="2502932"/>
            <a:ext cx="1524550" cy="2450068"/>
          </a:xfrm>
          <a:prstGeom prst="straightConnector1">
            <a:avLst/>
          </a:prstGeom>
          <a:solidFill>
            <a:schemeClr val="accent1"/>
          </a:solidFill>
          <a:ln w="28575" cap="sq" cmpd="sng" algn="ctr">
            <a:solidFill>
              <a:srgbClr val="0070C0"/>
            </a:solidFill>
            <a:prstDash val="solid"/>
            <a:round/>
            <a:headEnd type="none" w="sm" len="sm"/>
            <a:tailEnd type="arrow"/>
          </a:ln>
          <a:effectLst/>
        </p:spPr>
      </p:cxnSp>
      <p:cxnSp>
        <p:nvCxnSpPr>
          <p:cNvPr id="12" name="Straight Arrow Connector 11"/>
          <p:cNvCxnSpPr/>
          <p:nvPr/>
        </p:nvCxnSpPr>
        <p:spPr bwMode="auto">
          <a:xfrm>
            <a:off x="6477000" y="2862966"/>
            <a:ext cx="1016453" cy="1556634"/>
          </a:xfrm>
          <a:prstGeom prst="straightConnector1">
            <a:avLst/>
          </a:prstGeom>
          <a:solidFill>
            <a:schemeClr val="accent1"/>
          </a:solidFill>
          <a:ln w="28575" cap="sq" cmpd="sng" algn="ctr">
            <a:solidFill>
              <a:srgbClr val="0070C0"/>
            </a:solidFill>
            <a:prstDash val="solid"/>
            <a:round/>
            <a:headEnd type="none" w="sm" len="sm"/>
            <a:tailEnd type="arrow"/>
          </a:ln>
          <a:effectLst/>
        </p:spPr>
      </p:cxnSp>
      <p:sp>
        <p:nvSpPr>
          <p:cNvPr id="14" name="Oval 13"/>
          <p:cNvSpPr/>
          <p:nvPr/>
        </p:nvSpPr>
        <p:spPr bwMode="auto">
          <a:xfrm>
            <a:off x="7493453" y="4419600"/>
            <a:ext cx="381000" cy="376876"/>
          </a:xfrm>
          <a:prstGeom prst="ellipse">
            <a:avLst/>
          </a:prstGeom>
          <a:noFill/>
          <a:ln w="38100" cap="sq" cmpd="sng" algn="ctr">
            <a:solidFill>
              <a:srgbClr val="0070C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6" name="Oval 15"/>
          <p:cNvSpPr/>
          <p:nvPr/>
        </p:nvSpPr>
        <p:spPr bwMode="auto">
          <a:xfrm>
            <a:off x="5181601" y="3324932"/>
            <a:ext cx="1295399" cy="376876"/>
          </a:xfrm>
          <a:prstGeom prst="ellipse">
            <a:avLst/>
          </a:prstGeom>
          <a:noFill/>
          <a:ln w="38100" cap="sq" cmpd="sng" algn="ctr">
            <a:solidFill>
              <a:srgbClr val="0070C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9" name="Rectangle 18"/>
          <p:cNvSpPr/>
          <p:nvPr/>
        </p:nvSpPr>
        <p:spPr>
          <a:xfrm>
            <a:off x="1143000" y="5087034"/>
            <a:ext cx="1725498" cy="584775"/>
          </a:xfrm>
          <a:prstGeom prst="rect">
            <a:avLst/>
          </a:prstGeom>
        </p:spPr>
        <p:txBody>
          <a:bodyPr wrap="square">
            <a:spAutoFit/>
          </a:bodyPr>
          <a:lstStyle/>
          <a:p>
            <a:r>
              <a:rPr lang="en-US" sz="1600" dirty="0" smtClean="0"/>
              <a:t>Right-click and hide label</a:t>
            </a:r>
            <a:endParaRPr lang="en-US" sz="1600" dirty="0"/>
          </a:p>
        </p:txBody>
      </p:sp>
      <p:cxnSp>
        <p:nvCxnSpPr>
          <p:cNvPr id="20" name="Straight Arrow Connector 19"/>
          <p:cNvCxnSpPr/>
          <p:nvPr/>
        </p:nvCxnSpPr>
        <p:spPr bwMode="auto">
          <a:xfrm flipV="1">
            <a:off x="2393311" y="5087034"/>
            <a:ext cx="2102489" cy="475566"/>
          </a:xfrm>
          <a:prstGeom prst="straightConnector1">
            <a:avLst/>
          </a:prstGeom>
          <a:solidFill>
            <a:schemeClr val="accent1"/>
          </a:solidFill>
          <a:ln w="28575" cap="sq" cmpd="sng" algn="ctr">
            <a:solidFill>
              <a:srgbClr val="0070C0"/>
            </a:solidFill>
            <a:prstDash val="solid"/>
            <a:round/>
            <a:headEnd type="none" w="sm" len="sm"/>
            <a:tailEnd type="arrow"/>
          </a:ln>
          <a:effectLst/>
        </p:spPr>
      </p:cxnSp>
      <p:cxnSp>
        <p:nvCxnSpPr>
          <p:cNvPr id="15" name="Straight Arrow Connector 14"/>
          <p:cNvCxnSpPr/>
          <p:nvPr/>
        </p:nvCxnSpPr>
        <p:spPr bwMode="auto">
          <a:xfrm>
            <a:off x="5926737" y="2862966"/>
            <a:ext cx="131162" cy="413634"/>
          </a:xfrm>
          <a:prstGeom prst="straightConnector1">
            <a:avLst/>
          </a:prstGeom>
          <a:solidFill>
            <a:schemeClr val="accent1"/>
          </a:solidFill>
          <a:ln w="28575" cap="sq" cmpd="sng" algn="ctr">
            <a:solidFill>
              <a:srgbClr val="0070C0"/>
            </a:solidFill>
            <a:prstDash val="solid"/>
            <a:round/>
            <a:headEnd type="none" w="sm" len="sm"/>
            <a:tailEnd type="arrow"/>
          </a:ln>
          <a:effectLst/>
        </p:spPr>
      </p:cxnSp>
    </p:spTree>
    <p:extLst>
      <p:ext uri="{BB962C8B-B14F-4D97-AF65-F5344CB8AC3E}">
        <p14:creationId xmlns:p14="http://schemas.microsoft.com/office/powerpoint/2010/main" val="1576356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9224" y="3357771"/>
            <a:ext cx="5416118" cy="32528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Controlling Software LEDs</a:t>
            </a:r>
            <a:endParaRPr lang="en-US" dirty="0"/>
          </a:p>
        </p:txBody>
      </p:sp>
      <p:sp>
        <p:nvSpPr>
          <p:cNvPr id="4" name="TextBox 3"/>
          <p:cNvSpPr txBox="1"/>
          <p:nvPr/>
        </p:nvSpPr>
        <p:spPr>
          <a:xfrm>
            <a:off x="1219200" y="1066800"/>
            <a:ext cx="7676142" cy="1200329"/>
          </a:xfrm>
          <a:prstGeom prst="rect">
            <a:avLst/>
          </a:prstGeom>
          <a:noFill/>
        </p:spPr>
        <p:txBody>
          <a:bodyPr wrap="square" rtlCol="0">
            <a:spAutoFit/>
          </a:bodyPr>
          <a:lstStyle/>
          <a:p>
            <a:r>
              <a:rPr lang="en-US" dirty="0" smtClean="0"/>
              <a:t>On the block diagram we see that LabVIEW has created icons (terminals) representing the switch and the LED. We can simply wire these together. Then when the switch is ON it’s output is TRUE and the LED turns on. When the switch is OFF it’s output is FALSE and the LED turns off.</a:t>
            </a:r>
            <a:endParaRPr lang="en-US" i="1" dirty="0"/>
          </a:p>
        </p:txBody>
      </p:sp>
      <p:sp>
        <p:nvSpPr>
          <p:cNvPr id="10" name="Rectangle 9"/>
          <p:cNvSpPr/>
          <p:nvPr/>
        </p:nvSpPr>
        <p:spPr>
          <a:xfrm>
            <a:off x="6187283" y="4194408"/>
            <a:ext cx="1496670" cy="369332"/>
          </a:xfrm>
          <a:prstGeom prst="rect">
            <a:avLst/>
          </a:prstGeom>
        </p:spPr>
        <p:txBody>
          <a:bodyPr wrap="square">
            <a:spAutoFit/>
          </a:bodyPr>
          <a:lstStyle/>
          <a:p>
            <a:r>
              <a:rPr lang="en-US" dirty="0" smtClean="0"/>
              <a:t>Wiring Tool</a:t>
            </a:r>
            <a:endParaRPr lang="en-US" dirty="0"/>
          </a:p>
        </p:txBody>
      </p:sp>
      <p:sp>
        <p:nvSpPr>
          <p:cNvPr id="14" name="Oval 13"/>
          <p:cNvSpPr/>
          <p:nvPr/>
        </p:nvSpPr>
        <p:spPr bwMode="auto">
          <a:xfrm>
            <a:off x="7772400" y="5261924"/>
            <a:ext cx="381000" cy="376876"/>
          </a:xfrm>
          <a:prstGeom prst="ellipse">
            <a:avLst/>
          </a:prstGeom>
          <a:noFill/>
          <a:ln w="38100" cap="sq" cmpd="sng" algn="ctr">
            <a:solidFill>
              <a:srgbClr val="0070C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cxnSp>
        <p:nvCxnSpPr>
          <p:cNvPr id="15" name="Straight Arrow Connector 14"/>
          <p:cNvCxnSpPr/>
          <p:nvPr/>
        </p:nvCxnSpPr>
        <p:spPr bwMode="auto">
          <a:xfrm>
            <a:off x="6984547" y="4545145"/>
            <a:ext cx="787853" cy="905217"/>
          </a:xfrm>
          <a:prstGeom prst="straightConnector1">
            <a:avLst/>
          </a:prstGeom>
          <a:solidFill>
            <a:schemeClr val="accent1"/>
          </a:solidFill>
          <a:ln w="28575" cap="sq" cmpd="sng" algn="ctr">
            <a:solidFill>
              <a:srgbClr val="0070C0"/>
            </a:solidFill>
            <a:prstDash val="solid"/>
            <a:round/>
            <a:headEnd type="none" w="sm" len="sm"/>
            <a:tailEnd type="arrow"/>
          </a:ln>
          <a:effectLst/>
        </p:spPr>
      </p:cxnSp>
      <p:sp>
        <p:nvSpPr>
          <p:cNvPr id="11" name="TextBox 10"/>
          <p:cNvSpPr txBox="1"/>
          <p:nvPr/>
        </p:nvSpPr>
        <p:spPr>
          <a:xfrm>
            <a:off x="1066800" y="2757606"/>
            <a:ext cx="2440133" cy="1200329"/>
          </a:xfrm>
          <a:prstGeom prst="rect">
            <a:avLst/>
          </a:prstGeom>
          <a:noFill/>
        </p:spPr>
        <p:txBody>
          <a:bodyPr wrap="square" rtlCol="0">
            <a:spAutoFit/>
          </a:bodyPr>
          <a:lstStyle/>
          <a:p>
            <a:r>
              <a:rPr lang="en-US" dirty="0" smtClean="0">
                <a:solidFill>
                  <a:srgbClr val="00B050"/>
                </a:solidFill>
              </a:rPr>
              <a:t>The connecting wire is green, indicating that this is Boolean data.</a:t>
            </a:r>
            <a:endParaRPr lang="en-US" dirty="0">
              <a:solidFill>
                <a:srgbClr val="00B050"/>
              </a:solidFill>
            </a:endParaRPr>
          </a:p>
        </p:txBody>
      </p:sp>
      <p:cxnSp>
        <p:nvCxnSpPr>
          <p:cNvPr id="21" name="Straight Arrow Connector 20"/>
          <p:cNvCxnSpPr/>
          <p:nvPr/>
        </p:nvCxnSpPr>
        <p:spPr bwMode="auto">
          <a:xfrm>
            <a:off x="3200400" y="3621952"/>
            <a:ext cx="2096888" cy="1455490"/>
          </a:xfrm>
          <a:prstGeom prst="straightConnector1">
            <a:avLst/>
          </a:prstGeom>
          <a:solidFill>
            <a:schemeClr val="accent1"/>
          </a:solidFill>
          <a:ln w="28575" cap="sq" cmpd="sng" algn="ctr">
            <a:solidFill>
              <a:srgbClr val="00B050"/>
            </a:solidFill>
            <a:prstDash val="solid"/>
            <a:round/>
            <a:headEnd type="none" w="sm" len="sm"/>
            <a:tailEnd type="arrow"/>
          </a:ln>
          <a:effectLst/>
        </p:spPr>
      </p:cxnSp>
    </p:spTree>
    <p:extLst>
      <p:ext uri="{BB962C8B-B14F-4D97-AF65-F5344CB8AC3E}">
        <p14:creationId xmlns:p14="http://schemas.microsoft.com/office/powerpoint/2010/main" val="29946129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Controlling </a:t>
            </a:r>
            <a:r>
              <a:rPr lang="en-US" dirty="0" smtClean="0"/>
              <a:t>LEDs</a:t>
            </a:r>
            <a:endParaRPr lang="en-US" dirty="0"/>
          </a:p>
        </p:txBody>
      </p:sp>
      <p:sp>
        <p:nvSpPr>
          <p:cNvPr id="4" name="TextBox 3"/>
          <p:cNvSpPr txBox="1"/>
          <p:nvPr/>
        </p:nvSpPr>
        <p:spPr>
          <a:xfrm>
            <a:off x="1093045" y="2342722"/>
            <a:ext cx="6345382" cy="707886"/>
          </a:xfrm>
          <a:prstGeom prst="rect">
            <a:avLst/>
          </a:prstGeom>
          <a:noFill/>
        </p:spPr>
        <p:txBody>
          <a:bodyPr wrap="square" rtlCol="0">
            <a:spAutoFit/>
          </a:bodyPr>
          <a:lstStyle/>
          <a:p>
            <a:r>
              <a:rPr lang="en-US" sz="2000" dirty="0" smtClean="0">
                <a:solidFill>
                  <a:srgbClr val="0070C0"/>
                </a:solidFill>
              </a:rPr>
              <a:t>That’s it! Now when we press the button, the LED will light. When we press again, it will go off.</a:t>
            </a:r>
            <a:endParaRPr lang="en-US" sz="2000" dirty="0">
              <a:solidFill>
                <a:srgbClr val="0070C0"/>
              </a:solidFill>
            </a:endParaRPr>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0718" y="3200400"/>
            <a:ext cx="4964558" cy="32101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1371600" y="1035543"/>
            <a:ext cx="7543800" cy="1015663"/>
          </a:xfrm>
          <a:prstGeom prst="rect">
            <a:avLst/>
          </a:prstGeom>
          <a:noFill/>
        </p:spPr>
        <p:txBody>
          <a:bodyPr wrap="square" rtlCol="0">
            <a:spAutoFit/>
          </a:bodyPr>
          <a:lstStyle/>
          <a:p>
            <a:r>
              <a:rPr lang="en-US" sz="2000" dirty="0" smtClean="0"/>
              <a:t>Back at the front panel, we hit the “continuous run” button. (The white arrow is simply “run”: it will check one time to see if the button is or not, and then it will stop.)</a:t>
            </a:r>
            <a:endParaRPr lang="en-US" sz="2000" dirty="0"/>
          </a:p>
        </p:txBody>
      </p:sp>
      <p:sp>
        <p:nvSpPr>
          <p:cNvPr id="11" name="Oval 10"/>
          <p:cNvSpPr/>
          <p:nvPr/>
        </p:nvSpPr>
        <p:spPr bwMode="auto">
          <a:xfrm>
            <a:off x="4114800" y="3444437"/>
            <a:ext cx="381000" cy="376876"/>
          </a:xfrm>
          <a:prstGeom prst="ellipse">
            <a:avLst/>
          </a:prstGeom>
          <a:noFill/>
          <a:ln w="38100" cap="sq" cmpd="sng" algn="ctr">
            <a:solidFill>
              <a:srgbClr val="0070C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7" name="TextBox 6"/>
          <p:cNvSpPr txBox="1"/>
          <p:nvPr/>
        </p:nvSpPr>
        <p:spPr>
          <a:xfrm>
            <a:off x="1093045" y="3467370"/>
            <a:ext cx="2107355" cy="369332"/>
          </a:xfrm>
          <a:prstGeom prst="rect">
            <a:avLst/>
          </a:prstGeom>
          <a:noFill/>
        </p:spPr>
        <p:txBody>
          <a:bodyPr wrap="square" rtlCol="0">
            <a:spAutoFit/>
          </a:bodyPr>
          <a:lstStyle/>
          <a:p>
            <a:r>
              <a:rPr lang="en-US" dirty="0" smtClean="0">
                <a:solidFill>
                  <a:srgbClr val="0070C0"/>
                </a:solidFill>
              </a:rPr>
              <a:t>Continuous Run</a:t>
            </a:r>
            <a:endParaRPr lang="en-US" dirty="0">
              <a:solidFill>
                <a:srgbClr val="0070C0"/>
              </a:solidFill>
            </a:endParaRPr>
          </a:p>
        </p:txBody>
      </p:sp>
      <p:cxnSp>
        <p:nvCxnSpPr>
          <p:cNvPr id="9" name="Straight Arrow Connector 8"/>
          <p:cNvCxnSpPr>
            <a:endCxn id="11" idx="2"/>
          </p:cNvCxnSpPr>
          <p:nvPr/>
        </p:nvCxnSpPr>
        <p:spPr bwMode="auto">
          <a:xfrm>
            <a:off x="3182887" y="3632875"/>
            <a:ext cx="931913" cy="0"/>
          </a:xfrm>
          <a:prstGeom prst="straightConnector1">
            <a:avLst/>
          </a:prstGeom>
          <a:solidFill>
            <a:schemeClr val="accent1"/>
          </a:solidFill>
          <a:ln w="28575" cap="sq" cmpd="sng" algn="ctr">
            <a:solidFill>
              <a:srgbClr val="0070C0"/>
            </a:solidFill>
            <a:prstDash val="solid"/>
            <a:round/>
            <a:headEnd type="none" w="sm" len="sm"/>
            <a:tailEnd type="arrow"/>
          </a:ln>
          <a:effectLst/>
        </p:spPr>
      </p:cxnSp>
    </p:spTree>
    <p:extLst>
      <p:ext uri="{BB962C8B-B14F-4D97-AF65-F5344CB8AC3E}">
        <p14:creationId xmlns:p14="http://schemas.microsoft.com/office/powerpoint/2010/main" val="22577523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4495800"/>
            <a:ext cx="7772400" cy="1143000"/>
          </a:xfrm>
        </p:spPr>
        <p:txBody>
          <a:bodyPr/>
          <a:lstStyle/>
          <a:p>
            <a:r>
              <a:rPr lang="en-US" sz="3200" dirty="0" smtClean="0"/>
              <a:t>T/F Case structure</a:t>
            </a:r>
            <a:br>
              <a:rPr lang="en-US" sz="3200" dirty="0" smtClean="0"/>
            </a:br>
            <a:r>
              <a:rPr lang="en-US" sz="3200" dirty="0" smtClean="0"/>
              <a:t>Sequence</a:t>
            </a:r>
            <a:endParaRPr lang="en-US" sz="32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1200" y="1143000"/>
            <a:ext cx="2857500" cy="2857500"/>
          </a:xfrm>
          <a:prstGeom prst="rect">
            <a:avLst/>
          </a:prstGeom>
        </p:spPr>
      </p:pic>
    </p:spTree>
    <p:extLst>
      <p:ext uri="{BB962C8B-B14F-4D97-AF65-F5344CB8AC3E}">
        <p14:creationId xmlns:p14="http://schemas.microsoft.com/office/powerpoint/2010/main" val="1579108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T/F Case and Sequence</a:t>
            </a:r>
            <a:endParaRPr lang="en-US" dirty="0"/>
          </a:p>
        </p:txBody>
      </p:sp>
      <p:sp>
        <p:nvSpPr>
          <p:cNvPr id="6" name="TextBox 5"/>
          <p:cNvSpPr txBox="1"/>
          <p:nvPr/>
        </p:nvSpPr>
        <p:spPr>
          <a:xfrm>
            <a:off x="1371600" y="1510143"/>
            <a:ext cx="7391400" cy="1938992"/>
          </a:xfrm>
          <a:prstGeom prst="rect">
            <a:avLst/>
          </a:prstGeom>
          <a:noFill/>
        </p:spPr>
        <p:txBody>
          <a:bodyPr wrap="square" rtlCol="0">
            <a:spAutoFit/>
          </a:bodyPr>
          <a:lstStyle/>
          <a:p>
            <a:r>
              <a:rPr lang="en-US" sz="2400" dirty="0" smtClean="0"/>
              <a:t>To make </a:t>
            </a:r>
            <a:r>
              <a:rPr lang="en-US" sz="2400" i="1" dirty="0" smtClean="0"/>
              <a:t>Symon</a:t>
            </a:r>
            <a:r>
              <a:rPr lang="en-US" sz="2400" dirty="0" smtClean="0"/>
              <a:t>, we will want to turn a light on and then off again after a brief time. We illustrate the use of a T/F case structure and a sequence by configuring LabVIEW to do this when we push a button on the front panel. </a:t>
            </a:r>
            <a:endParaRPr lang="en-US" sz="2400" dirty="0"/>
          </a:p>
        </p:txBody>
      </p:sp>
    </p:spTree>
    <p:extLst>
      <p:ext uri="{BB962C8B-B14F-4D97-AF65-F5344CB8AC3E}">
        <p14:creationId xmlns:p14="http://schemas.microsoft.com/office/powerpoint/2010/main" val="28724928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T/F Case</a:t>
            </a:r>
            <a:endParaRPr lang="en-US" dirty="0"/>
          </a:p>
        </p:txBody>
      </p:sp>
      <p:sp>
        <p:nvSpPr>
          <p:cNvPr id="6" name="TextBox 5"/>
          <p:cNvSpPr txBox="1"/>
          <p:nvPr/>
        </p:nvSpPr>
        <p:spPr>
          <a:xfrm>
            <a:off x="1295400" y="1034618"/>
            <a:ext cx="7162800" cy="1015663"/>
          </a:xfrm>
          <a:prstGeom prst="rect">
            <a:avLst/>
          </a:prstGeom>
          <a:noFill/>
        </p:spPr>
        <p:txBody>
          <a:bodyPr wrap="square" rtlCol="0">
            <a:spAutoFit/>
          </a:bodyPr>
          <a:lstStyle/>
          <a:p>
            <a:r>
              <a:rPr lang="en-US" sz="2000" dirty="0" smtClean="0"/>
              <a:t>We put the LED inside a case structure. By default this will be a T/F case structure. We wire the switch to the case structure, and wire a Boolean “T” (True) to the LED.</a:t>
            </a:r>
            <a:endParaRPr lang="en-US" sz="2000" dirty="0"/>
          </a:p>
        </p:txBody>
      </p:sp>
      <p:sp>
        <p:nvSpPr>
          <p:cNvPr id="3" name="TextBox 2"/>
          <p:cNvSpPr txBox="1"/>
          <p:nvPr/>
        </p:nvSpPr>
        <p:spPr>
          <a:xfrm>
            <a:off x="4021297" y="2576045"/>
            <a:ext cx="4435830" cy="369332"/>
          </a:xfrm>
          <a:prstGeom prst="rect">
            <a:avLst/>
          </a:prstGeom>
          <a:noFill/>
        </p:spPr>
        <p:txBody>
          <a:bodyPr wrap="none" rtlCol="0">
            <a:spAutoFit/>
          </a:bodyPr>
          <a:lstStyle/>
          <a:p>
            <a:r>
              <a:rPr lang="en-US" dirty="0" smtClean="0">
                <a:solidFill>
                  <a:srgbClr val="0070C0"/>
                </a:solidFill>
              </a:rPr>
              <a:t>Right-click: P</a:t>
            </a:r>
            <a:r>
              <a:rPr lang="en-US" i="1" dirty="0" smtClean="0">
                <a:solidFill>
                  <a:srgbClr val="0070C0"/>
                </a:solidFill>
              </a:rPr>
              <a:t>rogramming&gt;Case Structure</a:t>
            </a:r>
            <a:endParaRPr lang="en-US" i="1" dirty="0">
              <a:solidFill>
                <a:srgbClr val="0070C0"/>
              </a:solidFill>
            </a:endParaRPr>
          </a:p>
        </p:txBody>
      </p:sp>
      <p:pic>
        <p:nvPicPr>
          <p:cNvPr id="2057" name="Picture 9"/>
          <p:cNvPicPr>
            <a:picLocks noChangeAspect="1" noChangeArrowheads="1"/>
          </p:cNvPicPr>
          <p:nvPr/>
        </p:nvPicPr>
        <p:blipFill rotWithShape="1">
          <a:blip r:embed="rId2">
            <a:extLst>
              <a:ext uri="{28A0092B-C50C-407E-A947-70E740481C1C}">
                <a14:useLocalDpi xmlns:a14="http://schemas.microsoft.com/office/drawing/2010/main" val="0"/>
              </a:ext>
            </a:extLst>
          </a:blip>
          <a:srcRect l="30751" t="20064" r="17820" b="19949"/>
          <a:stretch/>
        </p:blipFill>
        <p:spPr bwMode="auto">
          <a:xfrm>
            <a:off x="3276600" y="2897219"/>
            <a:ext cx="5708673" cy="37436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bwMode="auto">
          <a:xfrm flipH="1">
            <a:off x="6130936" y="3048000"/>
            <a:ext cx="574664" cy="1828800"/>
          </a:xfrm>
          <a:prstGeom prst="straightConnector1">
            <a:avLst/>
          </a:prstGeom>
          <a:solidFill>
            <a:schemeClr val="accent1"/>
          </a:solidFill>
          <a:ln w="28575" cap="sq" cmpd="sng" algn="ctr">
            <a:solidFill>
              <a:srgbClr val="0070C0"/>
            </a:solidFill>
            <a:prstDash val="solid"/>
            <a:round/>
            <a:headEnd type="none" w="sm" len="sm"/>
            <a:tailEnd type="arrow"/>
          </a:ln>
          <a:effectLst/>
        </p:spPr>
      </p:cxnSp>
      <p:sp>
        <p:nvSpPr>
          <p:cNvPr id="20" name="TextBox 19"/>
          <p:cNvSpPr txBox="1"/>
          <p:nvPr/>
        </p:nvSpPr>
        <p:spPr>
          <a:xfrm>
            <a:off x="1066800" y="2897219"/>
            <a:ext cx="2016617" cy="1569660"/>
          </a:xfrm>
          <a:prstGeom prst="rect">
            <a:avLst/>
          </a:prstGeom>
          <a:noFill/>
        </p:spPr>
        <p:txBody>
          <a:bodyPr wrap="square" rtlCol="0">
            <a:spAutoFit/>
          </a:bodyPr>
          <a:lstStyle/>
          <a:p>
            <a:r>
              <a:rPr lang="en-US" sz="1600" dirty="0" smtClean="0">
                <a:solidFill>
                  <a:srgbClr val="0070C0"/>
                </a:solidFill>
              </a:rPr>
              <a:t>After selecting Case Structure, simply draw a box around what you want inside the Case Structure.</a:t>
            </a:r>
            <a:endParaRPr lang="en-US" sz="1600" i="1" dirty="0">
              <a:solidFill>
                <a:srgbClr val="0070C0"/>
              </a:solidFill>
            </a:endParaRPr>
          </a:p>
        </p:txBody>
      </p:sp>
      <p:cxnSp>
        <p:nvCxnSpPr>
          <p:cNvPr id="22" name="Straight Arrow Connector 21"/>
          <p:cNvCxnSpPr/>
          <p:nvPr/>
        </p:nvCxnSpPr>
        <p:spPr bwMode="auto">
          <a:xfrm>
            <a:off x="2860664" y="3352800"/>
            <a:ext cx="1254136" cy="453779"/>
          </a:xfrm>
          <a:prstGeom prst="straightConnector1">
            <a:avLst/>
          </a:prstGeom>
          <a:solidFill>
            <a:schemeClr val="accent1"/>
          </a:solidFill>
          <a:ln w="28575" cap="sq" cmpd="sng" algn="ctr">
            <a:solidFill>
              <a:srgbClr val="0070C0"/>
            </a:solidFill>
            <a:prstDash val="solid"/>
            <a:round/>
            <a:headEnd type="none" w="sm" len="sm"/>
            <a:tailEnd type="arrow"/>
          </a:ln>
          <a:effectLst/>
        </p:spPr>
      </p:cxnSp>
      <p:sp>
        <p:nvSpPr>
          <p:cNvPr id="24" name="TextBox 23"/>
          <p:cNvSpPr txBox="1"/>
          <p:nvPr/>
        </p:nvSpPr>
        <p:spPr>
          <a:xfrm>
            <a:off x="1073239" y="5943600"/>
            <a:ext cx="4130170" cy="369332"/>
          </a:xfrm>
          <a:prstGeom prst="rect">
            <a:avLst/>
          </a:prstGeom>
          <a:noFill/>
        </p:spPr>
        <p:txBody>
          <a:bodyPr wrap="none" rtlCol="0">
            <a:spAutoFit/>
          </a:bodyPr>
          <a:lstStyle/>
          <a:p>
            <a:r>
              <a:rPr lang="en-US" dirty="0" smtClean="0">
                <a:solidFill>
                  <a:srgbClr val="0070C0"/>
                </a:solidFill>
              </a:rPr>
              <a:t>P</a:t>
            </a:r>
            <a:r>
              <a:rPr lang="en-US" i="1" dirty="0" smtClean="0">
                <a:solidFill>
                  <a:srgbClr val="0070C0"/>
                </a:solidFill>
              </a:rPr>
              <a:t>rogramming&gt;Boolean&gt;True Constant</a:t>
            </a:r>
            <a:endParaRPr lang="en-US" i="1" dirty="0">
              <a:solidFill>
                <a:srgbClr val="0070C0"/>
              </a:solidFill>
            </a:endParaRPr>
          </a:p>
        </p:txBody>
      </p:sp>
      <p:cxnSp>
        <p:nvCxnSpPr>
          <p:cNvPr id="25" name="Straight Arrow Connector 24"/>
          <p:cNvCxnSpPr/>
          <p:nvPr/>
        </p:nvCxnSpPr>
        <p:spPr bwMode="auto">
          <a:xfrm flipV="1">
            <a:off x="4419600" y="4419600"/>
            <a:ext cx="304800" cy="1600200"/>
          </a:xfrm>
          <a:prstGeom prst="straightConnector1">
            <a:avLst/>
          </a:prstGeom>
          <a:solidFill>
            <a:schemeClr val="accent1"/>
          </a:solidFill>
          <a:ln w="28575" cap="sq" cmpd="sng" algn="ctr">
            <a:solidFill>
              <a:srgbClr val="0070C0"/>
            </a:solidFill>
            <a:prstDash val="solid"/>
            <a:round/>
            <a:headEnd type="none" w="sm" len="sm"/>
            <a:tailEnd type="arrow"/>
          </a:ln>
          <a:effectLst/>
        </p:spPr>
      </p:cxnSp>
    </p:spTree>
    <p:extLst>
      <p:ext uri="{BB962C8B-B14F-4D97-AF65-F5344CB8AC3E}">
        <p14:creationId xmlns:p14="http://schemas.microsoft.com/office/powerpoint/2010/main" val="9024501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T/F Case</a:t>
            </a:r>
            <a:endParaRPr lang="en-US" dirty="0"/>
          </a:p>
        </p:txBody>
      </p:sp>
      <p:sp>
        <p:nvSpPr>
          <p:cNvPr id="11" name="TextBox 10"/>
          <p:cNvSpPr txBox="1"/>
          <p:nvPr/>
        </p:nvSpPr>
        <p:spPr>
          <a:xfrm>
            <a:off x="1185188" y="990601"/>
            <a:ext cx="7501611" cy="1323439"/>
          </a:xfrm>
          <a:prstGeom prst="rect">
            <a:avLst/>
          </a:prstGeom>
          <a:noFill/>
        </p:spPr>
        <p:txBody>
          <a:bodyPr wrap="square" rtlCol="0">
            <a:spAutoFit/>
          </a:bodyPr>
          <a:lstStyle/>
          <a:p>
            <a:r>
              <a:rPr lang="en-US" sz="2000" dirty="0" smtClean="0"/>
              <a:t>When the switch is pressed, we want three things to happen…</a:t>
            </a:r>
          </a:p>
          <a:p>
            <a:pPr marL="457200" indent="-457200">
              <a:buAutoNum type="arabicPeriod"/>
            </a:pPr>
            <a:r>
              <a:rPr lang="en-US" sz="2000" dirty="0" smtClean="0"/>
              <a:t>LED on, then wait 1 second</a:t>
            </a:r>
          </a:p>
          <a:p>
            <a:pPr marL="457200" indent="-457200">
              <a:buAutoNum type="arabicPeriod"/>
            </a:pPr>
            <a:r>
              <a:rPr lang="en-US" sz="2000" dirty="0" smtClean="0"/>
              <a:t>LED off</a:t>
            </a:r>
          </a:p>
          <a:p>
            <a:pPr marL="457200" indent="-457200">
              <a:buAutoNum type="arabicPeriod"/>
            </a:pPr>
            <a:r>
              <a:rPr lang="en-US" sz="2000" dirty="0" smtClean="0"/>
              <a:t>Switch off</a:t>
            </a:r>
            <a:endParaRPr lang="en-US" sz="2000"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542" t="17825" r="24044" b="22705"/>
          <a:stretch/>
        </p:blipFill>
        <p:spPr bwMode="auto">
          <a:xfrm>
            <a:off x="2286000" y="3429000"/>
            <a:ext cx="6157831" cy="31982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13"/>
          <p:cNvSpPr txBox="1"/>
          <p:nvPr/>
        </p:nvSpPr>
        <p:spPr>
          <a:xfrm>
            <a:off x="1186261" y="2514600"/>
            <a:ext cx="7651811" cy="707886"/>
          </a:xfrm>
          <a:prstGeom prst="rect">
            <a:avLst/>
          </a:prstGeom>
          <a:noFill/>
        </p:spPr>
        <p:txBody>
          <a:bodyPr wrap="square" rtlCol="0">
            <a:spAutoFit/>
          </a:bodyPr>
          <a:lstStyle/>
          <a:p>
            <a:r>
              <a:rPr lang="en-US" sz="2000" dirty="0" smtClean="0"/>
              <a:t>To do that, we use a Sequence inside the T/F case. This will allow us to have three things happen if the switch is True, i.e., “on”.</a:t>
            </a:r>
            <a:endParaRPr lang="en-US" sz="2000" dirty="0"/>
          </a:p>
        </p:txBody>
      </p:sp>
    </p:spTree>
    <p:extLst>
      <p:ext uri="{BB962C8B-B14F-4D97-AF65-F5344CB8AC3E}">
        <p14:creationId xmlns:p14="http://schemas.microsoft.com/office/powerpoint/2010/main" val="3808943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37625" t="22913" r="22856" b="34151"/>
          <a:stretch/>
        </p:blipFill>
        <p:spPr bwMode="auto">
          <a:xfrm>
            <a:off x="3733799" y="3080110"/>
            <a:ext cx="5141844" cy="3140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066800" y="981219"/>
            <a:ext cx="7651811" cy="1015663"/>
          </a:xfrm>
          <a:prstGeom prst="rect">
            <a:avLst/>
          </a:prstGeom>
          <a:noFill/>
        </p:spPr>
        <p:txBody>
          <a:bodyPr wrap="square" rtlCol="0">
            <a:spAutoFit/>
          </a:bodyPr>
          <a:lstStyle/>
          <a:p>
            <a:r>
              <a:rPr lang="en-US" sz="2000" dirty="0" smtClean="0"/>
              <a:t>The sequence shown below is a flat sequence, meaning things appear one after the other. We can change this to a stacked sequence, in which case the frames are on top of one another.</a:t>
            </a:r>
            <a:endParaRPr lang="en-US" sz="2000" dirty="0"/>
          </a:p>
        </p:txBody>
      </p:sp>
      <p:sp>
        <p:nvSpPr>
          <p:cNvPr id="3" name="Title 2"/>
          <p:cNvSpPr>
            <a:spLocks noGrp="1"/>
          </p:cNvSpPr>
          <p:nvPr>
            <p:ph type="title"/>
          </p:nvPr>
        </p:nvSpPr>
        <p:spPr/>
        <p:txBody>
          <a:bodyPr/>
          <a:lstStyle/>
          <a:p>
            <a:r>
              <a:rPr lang="en-US" dirty="0" smtClean="0"/>
              <a:t>Sequence</a:t>
            </a:r>
            <a:endParaRPr lang="en-US" dirty="0"/>
          </a:p>
        </p:txBody>
      </p:sp>
      <p:cxnSp>
        <p:nvCxnSpPr>
          <p:cNvPr id="7" name="Straight Arrow Connector 6"/>
          <p:cNvCxnSpPr/>
          <p:nvPr/>
        </p:nvCxnSpPr>
        <p:spPr bwMode="auto">
          <a:xfrm>
            <a:off x="3105818" y="2704735"/>
            <a:ext cx="1455794" cy="1134461"/>
          </a:xfrm>
          <a:prstGeom prst="straightConnector1">
            <a:avLst/>
          </a:prstGeom>
          <a:solidFill>
            <a:schemeClr val="accent1"/>
          </a:solidFill>
          <a:ln w="28575" cap="sq" cmpd="sng" algn="ctr">
            <a:solidFill>
              <a:srgbClr val="0070C0"/>
            </a:solidFill>
            <a:prstDash val="solid"/>
            <a:round/>
            <a:headEnd type="none" w="sm" len="sm"/>
            <a:tailEnd type="arrow"/>
          </a:ln>
          <a:effectLst/>
        </p:spPr>
      </p:cxnSp>
      <p:cxnSp>
        <p:nvCxnSpPr>
          <p:cNvPr id="11" name="Straight Arrow Connector 10"/>
          <p:cNvCxnSpPr/>
          <p:nvPr/>
        </p:nvCxnSpPr>
        <p:spPr bwMode="auto">
          <a:xfrm>
            <a:off x="7543800" y="3027900"/>
            <a:ext cx="609600" cy="1622593"/>
          </a:xfrm>
          <a:prstGeom prst="straightConnector1">
            <a:avLst/>
          </a:prstGeom>
          <a:solidFill>
            <a:schemeClr val="accent1"/>
          </a:solidFill>
          <a:ln w="28575" cap="sq" cmpd="sng" algn="ctr">
            <a:solidFill>
              <a:srgbClr val="0070C0"/>
            </a:solidFill>
            <a:prstDash val="solid"/>
            <a:round/>
            <a:headEnd type="none" w="sm" len="sm"/>
            <a:tailEnd type="arrow"/>
          </a:ln>
          <a:effectLst/>
        </p:spPr>
      </p:cxnSp>
      <p:sp>
        <p:nvSpPr>
          <p:cNvPr id="2" name="TextBox 1"/>
          <p:cNvSpPr txBox="1"/>
          <p:nvPr/>
        </p:nvSpPr>
        <p:spPr>
          <a:xfrm>
            <a:off x="1289739" y="2335403"/>
            <a:ext cx="5378395" cy="369332"/>
          </a:xfrm>
          <a:prstGeom prst="rect">
            <a:avLst/>
          </a:prstGeom>
          <a:noFill/>
        </p:spPr>
        <p:txBody>
          <a:bodyPr wrap="none" rtlCol="0">
            <a:spAutoFit/>
          </a:bodyPr>
          <a:lstStyle/>
          <a:p>
            <a:r>
              <a:rPr lang="en-US" i="1" dirty="0" smtClean="0">
                <a:solidFill>
                  <a:srgbClr val="0070C0"/>
                </a:solidFill>
              </a:rPr>
              <a:t>Programming&gt;Structures&gt;Flat Sequence Structure</a:t>
            </a:r>
            <a:endParaRPr lang="en-US" i="1" dirty="0">
              <a:solidFill>
                <a:srgbClr val="0070C0"/>
              </a:solidFill>
            </a:endParaRPr>
          </a:p>
        </p:txBody>
      </p:sp>
      <p:sp>
        <p:nvSpPr>
          <p:cNvPr id="15" name="TextBox 14"/>
          <p:cNvSpPr txBox="1"/>
          <p:nvPr/>
        </p:nvSpPr>
        <p:spPr>
          <a:xfrm>
            <a:off x="3965842" y="2704735"/>
            <a:ext cx="4851797" cy="584775"/>
          </a:xfrm>
          <a:prstGeom prst="rect">
            <a:avLst/>
          </a:prstGeom>
          <a:noFill/>
        </p:spPr>
        <p:txBody>
          <a:bodyPr wrap="square" rtlCol="0">
            <a:spAutoFit/>
          </a:bodyPr>
          <a:lstStyle/>
          <a:p>
            <a:r>
              <a:rPr lang="en-US" sz="1600" dirty="0" smtClean="0">
                <a:solidFill>
                  <a:srgbClr val="0070C0"/>
                </a:solidFill>
              </a:rPr>
              <a:t>Add Frames: Right-click on the frame edge, then  “Add Frame After”</a:t>
            </a:r>
            <a:endParaRPr lang="en-US" sz="1600" dirty="0">
              <a:solidFill>
                <a:srgbClr val="0070C0"/>
              </a:solidFill>
            </a:endParaRPr>
          </a:p>
        </p:txBody>
      </p:sp>
      <p:sp>
        <p:nvSpPr>
          <p:cNvPr id="12" name="TextBox 11"/>
          <p:cNvSpPr txBox="1"/>
          <p:nvPr/>
        </p:nvSpPr>
        <p:spPr>
          <a:xfrm>
            <a:off x="1447800" y="3981078"/>
            <a:ext cx="2097110" cy="646331"/>
          </a:xfrm>
          <a:prstGeom prst="rect">
            <a:avLst/>
          </a:prstGeom>
          <a:noFill/>
        </p:spPr>
        <p:txBody>
          <a:bodyPr wrap="square" rtlCol="0">
            <a:spAutoFit/>
          </a:bodyPr>
          <a:lstStyle/>
          <a:p>
            <a:r>
              <a:rPr lang="en-US" dirty="0" smtClean="0"/>
              <a:t>We have added two frames…</a:t>
            </a:r>
            <a:endParaRPr lang="en-US" dirty="0"/>
          </a:p>
        </p:txBody>
      </p:sp>
      <p:sp>
        <p:nvSpPr>
          <p:cNvPr id="10" name="TextBox 9"/>
          <p:cNvSpPr txBox="1"/>
          <p:nvPr/>
        </p:nvSpPr>
        <p:spPr>
          <a:xfrm>
            <a:off x="1307900" y="6019800"/>
            <a:ext cx="4851797" cy="584775"/>
          </a:xfrm>
          <a:prstGeom prst="rect">
            <a:avLst/>
          </a:prstGeom>
          <a:noFill/>
        </p:spPr>
        <p:txBody>
          <a:bodyPr wrap="square" rtlCol="0">
            <a:spAutoFit/>
          </a:bodyPr>
          <a:lstStyle/>
          <a:p>
            <a:r>
              <a:rPr lang="en-US" sz="1600" dirty="0" smtClean="0">
                <a:solidFill>
                  <a:srgbClr val="0070C0"/>
                </a:solidFill>
              </a:rPr>
              <a:t>To change to stacked sequence, right-click on frame, then “Replace with Stacked Sequence”</a:t>
            </a:r>
            <a:endParaRPr lang="en-US" sz="1600" dirty="0">
              <a:solidFill>
                <a:srgbClr val="0070C0"/>
              </a:solidFill>
            </a:endParaRPr>
          </a:p>
        </p:txBody>
      </p:sp>
    </p:spTree>
    <p:extLst>
      <p:ext uri="{BB962C8B-B14F-4D97-AF65-F5344CB8AC3E}">
        <p14:creationId xmlns:p14="http://schemas.microsoft.com/office/powerpoint/2010/main" val="13214942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37625" t="22913" r="22856" b="34151"/>
          <a:stretch/>
        </p:blipFill>
        <p:spPr bwMode="auto">
          <a:xfrm>
            <a:off x="3733799" y="3080110"/>
            <a:ext cx="5141844" cy="3140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p:txBody>
          <a:bodyPr/>
          <a:lstStyle/>
          <a:p>
            <a:r>
              <a:rPr lang="en-US" dirty="0" smtClean="0"/>
              <a:t>Sequence</a:t>
            </a:r>
            <a:endParaRPr lang="en-US" dirty="0"/>
          </a:p>
        </p:txBody>
      </p:sp>
      <p:sp>
        <p:nvSpPr>
          <p:cNvPr id="27" name="TextBox 26"/>
          <p:cNvSpPr txBox="1"/>
          <p:nvPr/>
        </p:nvSpPr>
        <p:spPr>
          <a:xfrm>
            <a:off x="1219199" y="1264194"/>
            <a:ext cx="7306375" cy="400110"/>
          </a:xfrm>
          <a:prstGeom prst="rect">
            <a:avLst/>
          </a:prstGeom>
          <a:noFill/>
        </p:spPr>
        <p:txBody>
          <a:bodyPr wrap="square" rtlCol="0">
            <a:spAutoFit/>
          </a:bodyPr>
          <a:lstStyle/>
          <a:p>
            <a:r>
              <a:rPr lang="en-US" sz="2000" dirty="0" smtClean="0"/>
              <a:t>We add a wait statement, which pauses execution for 1000 ms.</a:t>
            </a:r>
            <a:endParaRPr lang="en-US" sz="2000" dirty="0"/>
          </a:p>
        </p:txBody>
      </p:sp>
      <p:cxnSp>
        <p:nvCxnSpPr>
          <p:cNvPr id="28" name="Straight Arrow Connector 27"/>
          <p:cNvCxnSpPr/>
          <p:nvPr/>
        </p:nvCxnSpPr>
        <p:spPr bwMode="auto">
          <a:xfrm flipH="1" flipV="1">
            <a:off x="5145454" y="5144598"/>
            <a:ext cx="875668" cy="1076278"/>
          </a:xfrm>
          <a:prstGeom prst="straightConnector1">
            <a:avLst/>
          </a:prstGeom>
          <a:solidFill>
            <a:schemeClr val="accent1"/>
          </a:solidFill>
          <a:ln w="28575" cap="sq" cmpd="sng" algn="ctr">
            <a:solidFill>
              <a:srgbClr val="0070C0"/>
            </a:solidFill>
            <a:prstDash val="solid"/>
            <a:round/>
            <a:headEnd type="none" w="sm" len="sm"/>
            <a:tailEnd type="arrow"/>
          </a:ln>
          <a:effectLst/>
        </p:spPr>
      </p:cxnSp>
      <p:sp>
        <p:nvSpPr>
          <p:cNvPr id="29" name="TextBox 28"/>
          <p:cNvSpPr txBox="1"/>
          <p:nvPr/>
        </p:nvSpPr>
        <p:spPr>
          <a:xfrm>
            <a:off x="5583288" y="6104506"/>
            <a:ext cx="3723412" cy="369332"/>
          </a:xfrm>
          <a:prstGeom prst="rect">
            <a:avLst/>
          </a:prstGeom>
          <a:noFill/>
        </p:spPr>
        <p:txBody>
          <a:bodyPr wrap="square" rtlCol="0">
            <a:spAutoFit/>
          </a:bodyPr>
          <a:lstStyle/>
          <a:p>
            <a:r>
              <a:rPr lang="en-US" i="1" dirty="0" smtClean="0">
                <a:solidFill>
                  <a:srgbClr val="0070C0"/>
                </a:solidFill>
              </a:rPr>
              <a:t>Programming&gt;Timing&gt;Wait (ms)</a:t>
            </a:r>
            <a:endParaRPr lang="en-US" i="1" dirty="0">
              <a:solidFill>
                <a:srgbClr val="0070C0"/>
              </a:solidFill>
            </a:endParaRPr>
          </a:p>
        </p:txBody>
      </p:sp>
      <p:sp>
        <p:nvSpPr>
          <p:cNvPr id="30" name="TextBox 29"/>
          <p:cNvSpPr txBox="1"/>
          <p:nvPr/>
        </p:nvSpPr>
        <p:spPr>
          <a:xfrm>
            <a:off x="1674339" y="2640818"/>
            <a:ext cx="2286000" cy="923330"/>
          </a:xfrm>
          <a:prstGeom prst="rect">
            <a:avLst/>
          </a:prstGeom>
          <a:noFill/>
        </p:spPr>
        <p:txBody>
          <a:bodyPr wrap="square" rtlCol="0">
            <a:spAutoFit/>
          </a:bodyPr>
          <a:lstStyle/>
          <a:p>
            <a:r>
              <a:rPr lang="en-US" dirty="0" smtClean="0">
                <a:solidFill>
                  <a:srgbClr val="0070C0"/>
                </a:solidFill>
              </a:rPr>
              <a:t>Connecting wire is blue, indicating a numeric value.</a:t>
            </a:r>
            <a:endParaRPr lang="en-US" dirty="0">
              <a:solidFill>
                <a:srgbClr val="0070C0"/>
              </a:solidFill>
            </a:endParaRPr>
          </a:p>
        </p:txBody>
      </p:sp>
      <p:cxnSp>
        <p:nvCxnSpPr>
          <p:cNvPr id="31" name="Straight Arrow Connector 30"/>
          <p:cNvCxnSpPr/>
          <p:nvPr/>
        </p:nvCxnSpPr>
        <p:spPr bwMode="auto">
          <a:xfrm flipV="1">
            <a:off x="4412669" y="5136430"/>
            <a:ext cx="297885" cy="968076"/>
          </a:xfrm>
          <a:prstGeom prst="straightConnector1">
            <a:avLst/>
          </a:prstGeom>
          <a:solidFill>
            <a:schemeClr val="accent1"/>
          </a:solidFill>
          <a:ln w="28575" cap="sq" cmpd="sng" algn="ctr">
            <a:solidFill>
              <a:srgbClr val="0070C0"/>
            </a:solidFill>
            <a:prstDash val="solid"/>
            <a:round/>
            <a:headEnd type="none" w="sm" len="sm"/>
            <a:tailEnd type="arrow"/>
          </a:ln>
          <a:effectLst/>
        </p:spPr>
      </p:cxnSp>
      <p:sp>
        <p:nvSpPr>
          <p:cNvPr id="16" name="TextBox 15"/>
          <p:cNvSpPr txBox="1"/>
          <p:nvPr/>
        </p:nvSpPr>
        <p:spPr>
          <a:xfrm>
            <a:off x="1295400" y="6078989"/>
            <a:ext cx="4114800" cy="646331"/>
          </a:xfrm>
          <a:prstGeom prst="rect">
            <a:avLst/>
          </a:prstGeom>
          <a:noFill/>
        </p:spPr>
        <p:txBody>
          <a:bodyPr wrap="square" rtlCol="0">
            <a:spAutoFit/>
          </a:bodyPr>
          <a:lstStyle/>
          <a:p>
            <a:r>
              <a:rPr lang="en-US" i="1" dirty="0" smtClean="0">
                <a:solidFill>
                  <a:srgbClr val="0070C0"/>
                </a:solidFill>
              </a:rPr>
              <a:t>Programming&gt;Numeric&gt; Numeric Constant</a:t>
            </a:r>
            <a:endParaRPr lang="en-US" i="1" dirty="0">
              <a:solidFill>
                <a:srgbClr val="0070C0"/>
              </a:solidFill>
            </a:endParaRPr>
          </a:p>
        </p:txBody>
      </p:sp>
      <p:cxnSp>
        <p:nvCxnSpPr>
          <p:cNvPr id="17" name="Straight Arrow Connector 16"/>
          <p:cNvCxnSpPr/>
          <p:nvPr/>
        </p:nvCxnSpPr>
        <p:spPr bwMode="auto">
          <a:xfrm>
            <a:off x="3429000" y="3276600"/>
            <a:ext cx="1447800" cy="1676400"/>
          </a:xfrm>
          <a:prstGeom prst="straightConnector1">
            <a:avLst/>
          </a:prstGeom>
          <a:solidFill>
            <a:schemeClr val="accent1"/>
          </a:solidFill>
          <a:ln w="28575" cap="sq" cmpd="sng" algn="ctr">
            <a:solidFill>
              <a:srgbClr val="0070C0"/>
            </a:solidFill>
            <a:prstDash val="solid"/>
            <a:round/>
            <a:headEnd type="none" w="sm" len="sm"/>
            <a:tailEnd type="arrow"/>
          </a:ln>
          <a:effectLst/>
        </p:spPr>
      </p:cxnSp>
    </p:spTree>
    <p:extLst>
      <p:ext uri="{BB962C8B-B14F-4D97-AF65-F5344CB8AC3E}">
        <p14:creationId xmlns:p14="http://schemas.microsoft.com/office/powerpoint/2010/main" val="12093976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4572000"/>
            <a:ext cx="7772400" cy="1447800"/>
          </a:xfrm>
        </p:spPr>
        <p:txBody>
          <a:bodyPr/>
          <a:lstStyle/>
          <a:p>
            <a:r>
              <a:rPr lang="en-US" sz="3200" dirty="0" smtClean="0"/>
              <a:t>Local variables</a:t>
            </a:r>
            <a:endParaRPr lang="en-US" sz="32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1200" y="1143000"/>
            <a:ext cx="2857500" cy="2857500"/>
          </a:xfrm>
          <a:prstGeom prst="rect">
            <a:avLst/>
          </a:prstGeom>
        </p:spPr>
      </p:pic>
    </p:spTree>
    <p:extLst>
      <p:ext uri="{BB962C8B-B14F-4D97-AF65-F5344CB8AC3E}">
        <p14:creationId xmlns:p14="http://schemas.microsoft.com/office/powerpoint/2010/main" val="18664759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
            </a:r>
            <a:br>
              <a:rPr lang="en-US" sz="3200" dirty="0" smtClean="0"/>
            </a:br>
            <a:r>
              <a:rPr lang="en-US" sz="3200" dirty="0" smtClean="0"/>
              <a:t>tutorials</a:t>
            </a:r>
            <a:endParaRPr lang="en-US" sz="3200" dirty="0"/>
          </a:p>
        </p:txBody>
      </p:sp>
      <p:pic>
        <p:nvPicPr>
          <p:cNvPr id="3080" name="Picture 8" descr="C:\Documents and Settings\Dibaby\Local Settings\Temporary Internet Files\Content.IE5\E5ED81UP\MPj03165450000[1].jpg"/>
          <p:cNvPicPr>
            <a:picLocks noChangeAspect="1" noChangeArrowheads="1"/>
          </p:cNvPicPr>
          <p:nvPr/>
        </p:nvPicPr>
        <p:blipFill>
          <a:blip r:embed="rId3" cstate="print"/>
          <a:srcRect/>
          <a:stretch>
            <a:fillRect/>
          </a:stretch>
        </p:blipFill>
        <p:spPr bwMode="auto">
          <a:xfrm>
            <a:off x="3810000" y="914400"/>
            <a:ext cx="4898571" cy="34290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Local Variables</a:t>
            </a:r>
            <a:endParaRPr lang="en-US" dirty="0"/>
          </a:p>
        </p:txBody>
      </p:sp>
      <p:sp>
        <p:nvSpPr>
          <p:cNvPr id="8" name="TextBox 7"/>
          <p:cNvSpPr txBox="1"/>
          <p:nvPr/>
        </p:nvSpPr>
        <p:spPr>
          <a:xfrm>
            <a:off x="1181099" y="3886200"/>
            <a:ext cx="7510397" cy="1200329"/>
          </a:xfrm>
          <a:prstGeom prst="rect">
            <a:avLst/>
          </a:prstGeom>
          <a:noFill/>
        </p:spPr>
        <p:txBody>
          <a:bodyPr wrap="square" rtlCol="0">
            <a:spAutoFit/>
          </a:bodyPr>
          <a:lstStyle/>
          <a:p>
            <a:r>
              <a:rPr lang="en-US" sz="2400" dirty="0" smtClean="0"/>
              <a:t>Local variables create a “proxy” for another variable in the program. What you do to the local variable will be done to the original variable.</a:t>
            </a:r>
            <a:endParaRPr lang="en-US" sz="2400" dirty="0"/>
          </a:p>
        </p:txBody>
      </p:sp>
      <p:sp>
        <p:nvSpPr>
          <p:cNvPr id="5" name="TextBox 4"/>
          <p:cNvSpPr txBox="1"/>
          <p:nvPr/>
        </p:nvSpPr>
        <p:spPr>
          <a:xfrm>
            <a:off x="1181099" y="1219200"/>
            <a:ext cx="7510397" cy="2308324"/>
          </a:xfrm>
          <a:prstGeom prst="rect">
            <a:avLst/>
          </a:prstGeom>
          <a:noFill/>
        </p:spPr>
        <p:txBody>
          <a:bodyPr wrap="square" rtlCol="0">
            <a:spAutoFit/>
          </a:bodyPr>
          <a:lstStyle/>
          <a:p>
            <a:r>
              <a:rPr lang="en-US" sz="2400" dirty="0" smtClean="0"/>
              <a:t>In the remaining two frames, I want to turn off the LED, and then turn off the switch (otherwise </a:t>
            </a:r>
            <a:r>
              <a:rPr lang="en-US" sz="2400" dirty="0"/>
              <a:t>when the program loops around </a:t>
            </a:r>
            <a:r>
              <a:rPr lang="en-US" sz="2400" dirty="0" smtClean="0"/>
              <a:t>again the switch is still on, and the LED keeps lighting). To do that, I need to write to the LED and the switch somehow. I do that with </a:t>
            </a:r>
            <a:r>
              <a:rPr lang="en-US" sz="2400" i="1" dirty="0"/>
              <a:t>l</a:t>
            </a:r>
            <a:r>
              <a:rPr lang="en-US" sz="2400" i="1" dirty="0" smtClean="0"/>
              <a:t>ocal variables</a:t>
            </a:r>
            <a:r>
              <a:rPr lang="en-US" sz="2400" dirty="0" smtClean="0"/>
              <a:t>.</a:t>
            </a:r>
            <a:endParaRPr lang="en-US" sz="2400" dirty="0"/>
          </a:p>
        </p:txBody>
      </p:sp>
    </p:spTree>
    <p:extLst>
      <p:ext uri="{BB962C8B-B14F-4D97-AF65-F5344CB8AC3E}">
        <p14:creationId xmlns:p14="http://schemas.microsoft.com/office/powerpoint/2010/main" val="11502475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Local Variables</a:t>
            </a:r>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916" t="21045" r="15456" b="29084"/>
          <a:stretch/>
        </p:blipFill>
        <p:spPr bwMode="auto">
          <a:xfrm>
            <a:off x="2410495" y="3438182"/>
            <a:ext cx="6059752" cy="26315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13"/>
          <p:cNvSpPr txBox="1"/>
          <p:nvPr/>
        </p:nvSpPr>
        <p:spPr>
          <a:xfrm>
            <a:off x="1198735" y="2604081"/>
            <a:ext cx="5380512" cy="369332"/>
          </a:xfrm>
          <a:prstGeom prst="rect">
            <a:avLst/>
          </a:prstGeom>
          <a:noFill/>
        </p:spPr>
        <p:txBody>
          <a:bodyPr wrap="none" rtlCol="0">
            <a:spAutoFit/>
          </a:bodyPr>
          <a:lstStyle/>
          <a:p>
            <a:r>
              <a:rPr lang="en-US" dirty="0" smtClean="0">
                <a:solidFill>
                  <a:srgbClr val="0070C0"/>
                </a:solidFill>
              </a:rPr>
              <a:t>Right-click Green LED, then </a:t>
            </a:r>
            <a:r>
              <a:rPr lang="en-US" i="1" dirty="0" smtClean="0">
                <a:solidFill>
                  <a:srgbClr val="0070C0"/>
                </a:solidFill>
              </a:rPr>
              <a:t>Create&gt;Local Variable</a:t>
            </a:r>
            <a:endParaRPr lang="en-US" i="1" dirty="0">
              <a:solidFill>
                <a:srgbClr val="0070C0"/>
              </a:solidFill>
            </a:endParaRPr>
          </a:p>
        </p:txBody>
      </p:sp>
      <p:sp>
        <p:nvSpPr>
          <p:cNvPr id="16" name="TextBox 15"/>
          <p:cNvSpPr txBox="1"/>
          <p:nvPr/>
        </p:nvSpPr>
        <p:spPr>
          <a:xfrm>
            <a:off x="1984035" y="6107668"/>
            <a:ext cx="5675464" cy="369332"/>
          </a:xfrm>
          <a:prstGeom prst="rect">
            <a:avLst/>
          </a:prstGeom>
          <a:noFill/>
        </p:spPr>
        <p:txBody>
          <a:bodyPr wrap="none" rtlCol="0">
            <a:spAutoFit/>
          </a:bodyPr>
          <a:lstStyle/>
          <a:p>
            <a:r>
              <a:rPr lang="en-US" dirty="0" smtClean="0">
                <a:solidFill>
                  <a:srgbClr val="0070C0"/>
                </a:solidFill>
              </a:rPr>
              <a:t>Right-click Green Switch, then </a:t>
            </a:r>
            <a:r>
              <a:rPr lang="en-US" i="1" dirty="0" smtClean="0">
                <a:solidFill>
                  <a:srgbClr val="0070C0"/>
                </a:solidFill>
              </a:rPr>
              <a:t>Create&gt;Local Variable</a:t>
            </a:r>
            <a:endParaRPr lang="en-US" i="1" dirty="0">
              <a:solidFill>
                <a:srgbClr val="0070C0"/>
              </a:solidFill>
            </a:endParaRPr>
          </a:p>
        </p:txBody>
      </p:sp>
      <p:cxnSp>
        <p:nvCxnSpPr>
          <p:cNvPr id="11" name="Straight Arrow Connector 10"/>
          <p:cNvCxnSpPr/>
          <p:nvPr/>
        </p:nvCxnSpPr>
        <p:spPr bwMode="auto">
          <a:xfrm>
            <a:off x="2574256" y="2973413"/>
            <a:ext cx="1695090" cy="1286521"/>
          </a:xfrm>
          <a:prstGeom prst="straightConnector1">
            <a:avLst/>
          </a:prstGeom>
          <a:solidFill>
            <a:schemeClr val="accent1"/>
          </a:solidFill>
          <a:ln w="28575" cap="sq" cmpd="sng" algn="ctr">
            <a:solidFill>
              <a:srgbClr val="0070C0"/>
            </a:solidFill>
            <a:prstDash val="solid"/>
            <a:round/>
            <a:headEnd type="none" w="sm" len="sm"/>
            <a:tailEnd type="arrow"/>
          </a:ln>
          <a:effectLst/>
        </p:spPr>
      </p:cxnSp>
      <p:cxnSp>
        <p:nvCxnSpPr>
          <p:cNvPr id="25" name="Straight Arrow Connector 24"/>
          <p:cNvCxnSpPr/>
          <p:nvPr/>
        </p:nvCxnSpPr>
        <p:spPr bwMode="auto">
          <a:xfrm flipH="1" flipV="1">
            <a:off x="2843788" y="4648800"/>
            <a:ext cx="385144" cy="1456688"/>
          </a:xfrm>
          <a:prstGeom prst="straightConnector1">
            <a:avLst/>
          </a:prstGeom>
          <a:solidFill>
            <a:schemeClr val="accent1"/>
          </a:solidFill>
          <a:ln w="28575" cap="sq" cmpd="sng" algn="ctr">
            <a:solidFill>
              <a:srgbClr val="0070C0"/>
            </a:solidFill>
            <a:prstDash val="solid"/>
            <a:round/>
            <a:headEnd type="none" w="sm" len="sm"/>
            <a:tailEnd type="arrow"/>
          </a:ln>
          <a:effectLst/>
        </p:spPr>
      </p:cxnSp>
      <p:cxnSp>
        <p:nvCxnSpPr>
          <p:cNvPr id="35" name="Straight Arrow Connector 34"/>
          <p:cNvCxnSpPr/>
          <p:nvPr/>
        </p:nvCxnSpPr>
        <p:spPr bwMode="auto">
          <a:xfrm>
            <a:off x="4495800" y="3027817"/>
            <a:ext cx="960670" cy="1365549"/>
          </a:xfrm>
          <a:prstGeom prst="straightConnector1">
            <a:avLst/>
          </a:prstGeom>
          <a:solidFill>
            <a:schemeClr val="accent1"/>
          </a:solidFill>
          <a:ln w="28575" cap="sq" cmpd="sng" algn="ctr">
            <a:solidFill>
              <a:srgbClr val="0070C0"/>
            </a:solidFill>
            <a:prstDash val="solid"/>
            <a:round/>
            <a:headEnd type="none" w="sm" len="sm"/>
            <a:tailEnd type="arrow"/>
          </a:ln>
          <a:effectLst/>
        </p:spPr>
      </p:cxnSp>
      <p:cxnSp>
        <p:nvCxnSpPr>
          <p:cNvPr id="37" name="Straight Arrow Connector 36"/>
          <p:cNvCxnSpPr/>
          <p:nvPr/>
        </p:nvCxnSpPr>
        <p:spPr bwMode="auto">
          <a:xfrm flipV="1">
            <a:off x="6579247" y="4753974"/>
            <a:ext cx="447579" cy="1353694"/>
          </a:xfrm>
          <a:prstGeom prst="straightConnector1">
            <a:avLst/>
          </a:prstGeom>
          <a:solidFill>
            <a:schemeClr val="accent1"/>
          </a:solidFill>
          <a:ln w="28575" cap="sq" cmpd="sng" algn="ctr">
            <a:solidFill>
              <a:srgbClr val="0070C0"/>
            </a:solidFill>
            <a:prstDash val="solid"/>
            <a:round/>
            <a:headEnd type="none" w="sm" len="sm"/>
            <a:tailEnd type="arrow"/>
          </a:ln>
          <a:effectLst/>
        </p:spPr>
      </p:cxnSp>
      <p:sp>
        <p:nvSpPr>
          <p:cNvPr id="17" name="TextBox 16"/>
          <p:cNvSpPr txBox="1"/>
          <p:nvPr/>
        </p:nvSpPr>
        <p:spPr>
          <a:xfrm>
            <a:off x="1984035" y="1066798"/>
            <a:ext cx="6184470" cy="1323439"/>
          </a:xfrm>
          <a:prstGeom prst="rect">
            <a:avLst/>
          </a:prstGeom>
          <a:noFill/>
        </p:spPr>
        <p:txBody>
          <a:bodyPr wrap="square" rtlCol="0">
            <a:spAutoFit/>
          </a:bodyPr>
          <a:lstStyle/>
          <a:p>
            <a:r>
              <a:rPr lang="en-US" sz="2000" dirty="0" smtClean="0"/>
              <a:t>Here is the completed sequence. We created local variables for the LED and the switch by right-clicking on them, and choosing </a:t>
            </a:r>
            <a:r>
              <a:rPr lang="en-US" sz="2000" i="1" dirty="0" smtClean="0"/>
              <a:t>Create&gt;Local Variable</a:t>
            </a:r>
            <a:r>
              <a:rPr lang="en-US" sz="2000" dirty="0" smtClean="0"/>
              <a:t>. We wired “False” to each one to turn them off.</a:t>
            </a:r>
            <a:endParaRPr lang="en-US" sz="2000" dirty="0"/>
          </a:p>
        </p:txBody>
      </p:sp>
      <p:sp>
        <p:nvSpPr>
          <p:cNvPr id="12" name="TextBox 11"/>
          <p:cNvSpPr txBox="1"/>
          <p:nvPr/>
        </p:nvSpPr>
        <p:spPr>
          <a:xfrm>
            <a:off x="4821767" y="3059668"/>
            <a:ext cx="4237057" cy="369332"/>
          </a:xfrm>
          <a:prstGeom prst="rect">
            <a:avLst/>
          </a:prstGeom>
          <a:noFill/>
        </p:spPr>
        <p:txBody>
          <a:bodyPr wrap="none" rtlCol="0">
            <a:spAutoFit/>
          </a:bodyPr>
          <a:lstStyle/>
          <a:p>
            <a:r>
              <a:rPr lang="en-US" dirty="0" smtClean="0">
                <a:solidFill>
                  <a:srgbClr val="0070C0"/>
                </a:solidFill>
              </a:rPr>
              <a:t>P</a:t>
            </a:r>
            <a:r>
              <a:rPr lang="en-US" i="1" dirty="0" smtClean="0">
                <a:solidFill>
                  <a:srgbClr val="0070C0"/>
                </a:solidFill>
              </a:rPr>
              <a:t>rogramming&gt;Boolean&gt;False Constant</a:t>
            </a:r>
            <a:endParaRPr lang="en-US" i="1" dirty="0">
              <a:solidFill>
                <a:srgbClr val="0070C0"/>
              </a:solidFill>
            </a:endParaRPr>
          </a:p>
        </p:txBody>
      </p:sp>
      <p:cxnSp>
        <p:nvCxnSpPr>
          <p:cNvPr id="15" name="Straight Arrow Connector 14"/>
          <p:cNvCxnSpPr/>
          <p:nvPr/>
        </p:nvCxnSpPr>
        <p:spPr bwMode="auto">
          <a:xfrm flipH="1">
            <a:off x="6705600" y="3388424"/>
            <a:ext cx="137259" cy="1137222"/>
          </a:xfrm>
          <a:prstGeom prst="straightConnector1">
            <a:avLst/>
          </a:prstGeom>
          <a:solidFill>
            <a:schemeClr val="accent1"/>
          </a:solidFill>
          <a:ln w="28575" cap="sq" cmpd="sng" algn="ctr">
            <a:solidFill>
              <a:srgbClr val="0070C0"/>
            </a:solidFill>
            <a:prstDash val="solid"/>
            <a:round/>
            <a:headEnd type="none" w="sm" len="sm"/>
            <a:tailEnd type="arrow"/>
          </a:ln>
          <a:effectLst/>
        </p:spPr>
      </p:cxnSp>
    </p:spTree>
    <p:extLst>
      <p:ext uri="{BB962C8B-B14F-4D97-AF65-F5344CB8AC3E}">
        <p14:creationId xmlns:p14="http://schemas.microsoft.com/office/powerpoint/2010/main" val="42579522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Local Variables</a:t>
            </a:r>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916" t="21045" r="15456" b="29084"/>
          <a:stretch/>
        </p:blipFill>
        <p:spPr bwMode="auto">
          <a:xfrm>
            <a:off x="1828800" y="3276600"/>
            <a:ext cx="6059752" cy="26315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extBox 16"/>
          <p:cNvSpPr txBox="1"/>
          <p:nvPr/>
        </p:nvSpPr>
        <p:spPr>
          <a:xfrm>
            <a:off x="1148293" y="1066800"/>
            <a:ext cx="7807890" cy="1631216"/>
          </a:xfrm>
          <a:prstGeom prst="rect">
            <a:avLst/>
          </a:prstGeom>
          <a:noFill/>
        </p:spPr>
        <p:txBody>
          <a:bodyPr wrap="square" rtlCol="0">
            <a:spAutoFit/>
          </a:bodyPr>
          <a:lstStyle/>
          <a:p>
            <a:r>
              <a:rPr lang="en-US" sz="2000" dirty="0" smtClean="0"/>
              <a:t>Now we run in continuous mode. When the switch is pressed, the TRUE case executes and the LED goes on. The program waits for 1000 ms, then turns off the LED, and then turns off the switch. If we did not turn off the switch, the LED would go back on when the program starts over.</a:t>
            </a:r>
            <a:endParaRPr lang="en-US" sz="2000" dirty="0"/>
          </a:p>
        </p:txBody>
      </p:sp>
    </p:spTree>
    <p:extLst>
      <p:ext uri="{BB962C8B-B14F-4D97-AF65-F5344CB8AC3E}">
        <p14:creationId xmlns:p14="http://schemas.microsoft.com/office/powerpoint/2010/main" val="3933872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One Other Thing…</a:t>
            </a:r>
            <a:endParaRPr lang="en-US" dirty="0"/>
          </a:p>
        </p:txBody>
      </p:sp>
      <p:sp>
        <p:nvSpPr>
          <p:cNvPr id="17" name="TextBox 16"/>
          <p:cNvSpPr txBox="1"/>
          <p:nvPr/>
        </p:nvSpPr>
        <p:spPr>
          <a:xfrm>
            <a:off x="1148293" y="1066800"/>
            <a:ext cx="7807890" cy="707886"/>
          </a:xfrm>
          <a:prstGeom prst="rect">
            <a:avLst/>
          </a:prstGeom>
          <a:noFill/>
        </p:spPr>
        <p:txBody>
          <a:bodyPr wrap="square" rtlCol="0">
            <a:spAutoFit/>
          </a:bodyPr>
          <a:lstStyle/>
          <a:p>
            <a:r>
              <a:rPr lang="en-US" sz="2000" dirty="0" smtClean="0"/>
              <a:t>What happens when the switch is False (off)? Since we have not programmed anything into the False case, nothing happens!</a:t>
            </a:r>
            <a:endParaRPr lang="en-US" sz="2000" dirty="0"/>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774" t="15192" r="4468" b="16493"/>
          <a:stretch/>
        </p:blipFill>
        <p:spPr bwMode="auto">
          <a:xfrm>
            <a:off x="1371600" y="2362200"/>
            <a:ext cx="7096259" cy="37219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75411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4572000"/>
            <a:ext cx="7772400" cy="1447800"/>
          </a:xfrm>
        </p:spPr>
        <p:txBody>
          <a:bodyPr/>
          <a:lstStyle/>
          <a:p>
            <a:r>
              <a:rPr lang="en-US" sz="3200" dirty="0" smtClean="0"/>
              <a:t>While loop</a:t>
            </a:r>
            <a:endParaRPr lang="en-US" sz="32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1200" y="1143000"/>
            <a:ext cx="2857500" cy="2857500"/>
          </a:xfrm>
          <a:prstGeom prst="rect">
            <a:avLst/>
          </a:prstGeom>
        </p:spPr>
      </p:pic>
    </p:spTree>
    <p:extLst>
      <p:ext uri="{BB962C8B-B14F-4D97-AF65-F5344CB8AC3E}">
        <p14:creationId xmlns:p14="http://schemas.microsoft.com/office/powerpoint/2010/main" val="33469755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While Loop</a:t>
            </a:r>
            <a:endParaRPr lang="en-US" dirty="0"/>
          </a:p>
        </p:txBody>
      </p:sp>
      <p:sp>
        <p:nvSpPr>
          <p:cNvPr id="17" name="TextBox 16"/>
          <p:cNvSpPr txBox="1"/>
          <p:nvPr/>
        </p:nvSpPr>
        <p:spPr>
          <a:xfrm>
            <a:off x="1148293" y="1066800"/>
            <a:ext cx="7807890" cy="1323439"/>
          </a:xfrm>
          <a:prstGeom prst="rect">
            <a:avLst/>
          </a:prstGeom>
          <a:noFill/>
        </p:spPr>
        <p:txBody>
          <a:bodyPr wrap="square" rtlCol="0">
            <a:spAutoFit/>
          </a:bodyPr>
          <a:lstStyle/>
          <a:p>
            <a:r>
              <a:rPr lang="en-US" sz="2000" dirty="0" smtClean="0"/>
              <a:t>We introduce another useful structure: the While Loop. We often want an option to branch out of what we are doing (turning on the LED in this case) and do something else. To do that, we will have a button that gets us out of this part of the program when we press it.</a:t>
            </a:r>
            <a:endParaRPr lang="en-US" sz="2000" dirty="0"/>
          </a:p>
        </p:txBody>
      </p:sp>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4417" t="20002" r="16501" b="27487"/>
          <a:stretch/>
        </p:blipFill>
        <p:spPr bwMode="auto">
          <a:xfrm>
            <a:off x="2607212" y="3200400"/>
            <a:ext cx="4890052" cy="29413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2209800" y="2831068"/>
            <a:ext cx="4044697" cy="369332"/>
          </a:xfrm>
          <a:prstGeom prst="rect">
            <a:avLst/>
          </a:prstGeom>
          <a:noFill/>
        </p:spPr>
        <p:txBody>
          <a:bodyPr wrap="none" rtlCol="0">
            <a:spAutoFit/>
          </a:bodyPr>
          <a:lstStyle/>
          <a:p>
            <a:r>
              <a:rPr lang="en-US" i="1" dirty="0" smtClean="0">
                <a:solidFill>
                  <a:srgbClr val="0070C0"/>
                </a:solidFill>
              </a:rPr>
              <a:t>Programming&gt;Structures&gt;While Loop</a:t>
            </a:r>
            <a:endParaRPr lang="en-US" i="1" dirty="0">
              <a:solidFill>
                <a:srgbClr val="0070C0"/>
              </a:solidFill>
            </a:endParaRPr>
          </a:p>
        </p:txBody>
      </p:sp>
      <p:cxnSp>
        <p:nvCxnSpPr>
          <p:cNvPr id="7" name="Straight Arrow Connector 6"/>
          <p:cNvCxnSpPr/>
          <p:nvPr/>
        </p:nvCxnSpPr>
        <p:spPr bwMode="auto">
          <a:xfrm>
            <a:off x="5318860" y="3138092"/>
            <a:ext cx="853340" cy="1137222"/>
          </a:xfrm>
          <a:prstGeom prst="straightConnector1">
            <a:avLst/>
          </a:prstGeom>
          <a:solidFill>
            <a:schemeClr val="accent1"/>
          </a:solidFill>
          <a:ln w="28575" cap="sq" cmpd="sng" algn="ctr">
            <a:solidFill>
              <a:srgbClr val="0070C0"/>
            </a:solidFill>
            <a:prstDash val="solid"/>
            <a:round/>
            <a:headEnd type="none" w="sm" len="sm"/>
            <a:tailEnd type="arrow"/>
          </a:ln>
          <a:effectLst/>
        </p:spPr>
      </p:cxnSp>
    </p:spTree>
    <p:extLst>
      <p:ext uri="{BB962C8B-B14F-4D97-AF65-F5344CB8AC3E}">
        <p14:creationId xmlns:p14="http://schemas.microsoft.com/office/powerpoint/2010/main" val="22258151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While Loop</a:t>
            </a:r>
            <a:endParaRPr lang="en-US" dirty="0"/>
          </a:p>
        </p:txBody>
      </p:sp>
      <p:sp>
        <p:nvSpPr>
          <p:cNvPr id="17" name="TextBox 16"/>
          <p:cNvSpPr txBox="1"/>
          <p:nvPr/>
        </p:nvSpPr>
        <p:spPr>
          <a:xfrm>
            <a:off x="1148293" y="1066800"/>
            <a:ext cx="7807890" cy="1015663"/>
          </a:xfrm>
          <a:prstGeom prst="rect">
            <a:avLst/>
          </a:prstGeom>
          <a:noFill/>
        </p:spPr>
        <p:txBody>
          <a:bodyPr wrap="square" rtlCol="0">
            <a:spAutoFit/>
          </a:bodyPr>
          <a:lstStyle/>
          <a:p>
            <a:r>
              <a:rPr lang="en-US" sz="2000" dirty="0" smtClean="0"/>
              <a:t>We have enclosed our entire program in a While Loop. It will execute continuously until a “T” is received at the STOP terminal – so it executes “while” the STOP terminal is not “True”.</a:t>
            </a:r>
            <a:endParaRPr lang="en-US" sz="2000" dirty="0"/>
          </a:p>
        </p:txBody>
      </p:sp>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9108" t="14956" r="6159" b="19330"/>
          <a:stretch/>
        </p:blipFill>
        <p:spPr bwMode="auto">
          <a:xfrm>
            <a:off x="1440213" y="2209800"/>
            <a:ext cx="7094187" cy="3580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1346424" y="5911334"/>
            <a:ext cx="7609759" cy="830997"/>
          </a:xfrm>
          <a:prstGeom prst="rect">
            <a:avLst/>
          </a:prstGeom>
          <a:noFill/>
        </p:spPr>
        <p:txBody>
          <a:bodyPr wrap="square" rtlCol="0">
            <a:spAutoFit/>
          </a:bodyPr>
          <a:lstStyle/>
          <a:p>
            <a:r>
              <a:rPr lang="en-US" sz="1600" dirty="0" smtClean="0">
                <a:solidFill>
                  <a:srgbClr val="0070C0"/>
                </a:solidFill>
              </a:rPr>
              <a:t>STOP terminal appears automatically with the While Loop. By right-clicking on it, you can set it to either “stop” or “continue” when a “T” is wired to it. The default is to stop when it sees True.</a:t>
            </a:r>
            <a:endParaRPr lang="en-US" sz="1600" i="1" dirty="0">
              <a:solidFill>
                <a:srgbClr val="0070C0"/>
              </a:solidFill>
            </a:endParaRPr>
          </a:p>
        </p:txBody>
      </p:sp>
      <p:cxnSp>
        <p:nvCxnSpPr>
          <p:cNvPr id="10" name="Straight Arrow Connector 9"/>
          <p:cNvCxnSpPr/>
          <p:nvPr/>
        </p:nvCxnSpPr>
        <p:spPr bwMode="auto">
          <a:xfrm flipV="1">
            <a:off x="7421805" y="5553200"/>
            <a:ext cx="213335" cy="358134"/>
          </a:xfrm>
          <a:prstGeom prst="straightConnector1">
            <a:avLst/>
          </a:prstGeom>
          <a:solidFill>
            <a:schemeClr val="accent1"/>
          </a:solidFill>
          <a:ln w="28575" cap="sq" cmpd="sng" algn="ctr">
            <a:solidFill>
              <a:srgbClr val="0070C0"/>
            </a:solidFill>
            <a:prstDash val="solid"/>
            <a:round/>
            <a:headEnd type="none" w="sm" len="sm"/>
            <a:tailEnd type="arrow"/>
          </a:ln>
          <a:effectLst/>
        </p:spPr>
      </p:cxnSp>
    </p:spTree>
    <p:extLst>
      <p:ext uri="{BB962C8B-B14F-4D97-AF65-F5344CB8AC3E}">
        <p14:creationId xmlns:p14="http://schemas.microsoft.com/office/powerpoint/2010/main" val="16138959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While Loop</a:t>
            </a:r>
            <a:endParaRPr lang="en-US" dirty="0"/>
          </a:p>
        </p:txBody>
      </p:sp>
      <p:sp>
        <p:nvSpPr>
          <p:cNvPr id="17" name="TextBox 16"/>
          <p:cNvSpPr txBox="1"/>
          <p:nvPr/>
        </p:nvSpPr>
        <p:spPr>
          <a:xfrm>
            <a:off x="1176742" y="990600"/>
            <a:ext cx="7807890" cy="1015663"/>
          </a:xfrm>
          <a:prstGeom prst="rect">
            <a:avLst/>
          </a:prstGeom>
          <a:noFill/>
        </p:spPr>
        <p:txBody>
          <a:bodyPr wrap="square" rtlCol="0">
            <a:spAutoFit/>
          </a:bodyPr>
          <a:lstStyle/>
          <a:p>
            <a:r>
              <a:rPr lang="en-US" sz="2000" dirty="0" smtClean="0"/>
              <a:t>We add a “STOP” button to the front panel. There is a corresponding terminal on the block diagram, which we have wired to the STOP terminal.</a:t>
            </a:r>
            <a:endParaRPr lang="en-US" sz="20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0633" y="2143249"/>
            <a:ext cx="3657600" cy="2245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9178" t="14167" r="5065" b="20591"/>
          <a:stretch/>
        </p:blipFill>
        <p:spPr bwMode="auto">
          <a:xfrm>
            <a:off x="3622724" y="4121948"/>
            <a:ext cx="4987876" cy="2469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5775985" y="2542504"/>
            <a:ext cx="2557110" cy="369332"/>
          </a:xfrm>
          <a:prstGeom prst="rect">
            <a:avLst/>
          </a:prstGeom>
          <a:noFill/>
        </p:spPr>
        <p:txBody>
          <a:bodyPr wrap="none" rtlCol="0">
            <a:spAutoFit/>
          </a:bodyPr>
          <a:lstStyle/>
          <a:p>
            <a:r>
              <a:rPr lang="en-US" i="1" dirty="0" smtClean="0">
                <a:solidFill>
                  <a:srgbClr val="0070C0"/>
                </a:solidFill>
              </a:rPr>
              <a:t>Modern&gt;Boolean&gt;Stop</a:t>
            </a:r>
            <a:endParaRPr lang="en-US" i="1" dirty="0">
              <a:solidFill>
                <a:srgbClr val="0070C0"/>
              </a:solidFill>
            </a:endParaRPr>
          </a:p>
        </p:txBody>
      </p:sp>
      <p:cxnSp>
        <p:nvCxnSpPr>
          <p:cNvPr id="13" name="Straight Arrow Connector 12"/>
          <p:cNvCxnSpPr/>
          <p:nvPr/>
        </p:nvCxnSpPr>
        <p:spPr bwMode="auto">
          <a:xfrm flipH="1">
            <a:off x="4343399" y="2727170"/>
            <a:ext cx="1474577" cy="634308"/>
          </a:xfrm>
          <a:prstGeom prst="straightConnector1">
            <a:avLst/>
          </a:prstGeom>
          <a:solidFill>
            <a:schemeClr val="accent1"/>
          </a:solidFill>
          <a:ln w="28575" cap="sq" cmpd="sng" algn="ctr">
            <a:solidFill>
              <a:srgbClr val="0070C0"/>
            </a:solidFill>
            <a:prstDash val="solid"/>
            <a:round/>
            <a:headEnd type="none" w="sm" len="sm"/>
            <a:tailEnd type="arrow"/>
          </a:ln>
          <a:effectLst/>
        </p:spPr>
      </p:cxnSp>
      <p:sp>
        <p:nvSpPr>
          <p:cNvPr id="15" name="Oval 14"/>
          <p:cNvSpPr/>
          <p:nvPr/>
        </p:nvSpPr>
        <p:spPr bwMode="auto">
          <a:xfrm>
            <a:off x="7054540" y="6071852"/>
            <a:ext cx="1529229" cy="533400"/>
          </a:xfrm>
          <a:prstGeom prst="ellipse">
            <a:avLst/>
          </a:prstGeom>
          <a:noFill/>
          <a:ln w="38100" cap="sq" cmpd="sng" algn="ctr">
            <a:solidFill>
              <a:srgbClr val="0070C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6" name="TextBox 15"/>
          <p:cNvSpPr txBox="1"/>
          <p:nvPr/>
        </p:nvSpPr>
        <p:spPr>
          <a:xfrm>
            <a:off x="1276050" y="4819143"/>
            <a:ext cx="2188367" cy="1200329"/>
          </a:xfrm>
          <a:prstGeom prst="rect">
            <a:avLst/>
          </a:prstGeom>
          <a:noFill/>
        </p:spPr>
        <p:txBody>
          <a:bodyPr wrap="square" rtlCol="0">
            <a:spAutoFit/>
          </a:bodyPr>
          <a:lstStyle/>
          <a:p>
            <a:r>
              <a:rPr lang="en-US" dirty="0" smtClean="0"/>
              <a:t>The program runs continuously “while” the STOP terminal is False.</a:t>
            </a:r>
            <a:endParaRPr lang="en-US" dirty="0"/>
          </a:p>
        </p:txBody>
      </p:sp>
    </p:spTree>
    <p:extLst>
      <p:ext uri="{BB962C8B-B14F-4D97-AF65-F5344CB8AC3E}">
        <p14:creationId xmlns:p14="http://schemas.microsoft.com/office/powerpoint/2010/main" val="42922685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While Loop</a:t>
            </a:r>
            <a:endParaRPr lang="en-US" dirty="0"/>
          </a:p>
        </p:txBody>
      </p:sp>
      <p:sp>
        <p:nvSpPr>
          <p:cNvPr id="17" name="TextBox 16"/>
          <p:cNvSpPr txBox="1"/>
          <p:nvPr/>
        </p:nvSpPr>
        <p:spPr>
          <a:xfrm>
            <a:off x="1059755" y="1066800"/>
            <a:ext cx="7807890" cy="1015663"/>
          </a:xfrm>
          <a:prstGeom prst="rect">
            <a:avLst/>
          </a:prstGeom>
          <a:noFill/>
        </p:spPr>
        <p:txBody>
          <a:bodyPr wrap="square" rtlCol="0">
            <a:spAutoFit/>
          </a:bodyPr>
          <a:lstStyle/>
          <a:p>
            <a:r>
              <a:rPr lang="en-US" sz="2000" dirty="0" smtClean="0"/>
              <a:t>That’s it! Now we hit the Run button (not Continuous Run). The program will execute until we hit the STOP button because it is inside a While Loop.</a:t>
            </a:r>
            <a:endParaRPr lang="en-US" sz="2000" dirty="0"/>
          </a:p>
        </p:txBody>
      </p:sp>
      <p:grpSp>
        <p:nvGrpSpPr>
          <p:cNvPr id="2" name="Group 1"/>
          <p:cNvGrpSpPr/>
          <p:nvPr/>
        </p:nvGrpSpPr>
        <p:grpSpPr>
          <a:xfrm>
            <a:off x="1828800" y="2590800"/>
            <a:ext cx="5986463" cy="3675087"/>
            <a:chOff x="2449132" y="2590800"/>
            <a:chExt cx="5986463" cy="3675087"/>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9132" y="2590800"/>
              <a:ext cx="5986463" cy="3675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Oval 14"/>
            <p:cNvSpPr/>
            <p:nvPr/>
          </p:nvSpPr>
          <p:spPr bwMode="auto">
            <a:xfrm>
              <a:off x="2743200" y="2933700"/>
              <a:ext cx="381000" cy="190500"/>
            </a:xfrm>
            <a:prstGeom prst="ellipse">
              <a:avLst/>
            </a:prstGeom>
            <a:noFill/>
            <a:ln w="38100" cap="sq" cmpd="sng" algn="ctr">
              <a:solidFill>
                <a:srgbClr val="0070C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grpSp>
    </p:spTree>
    <p:extLst>
      <p:ext uri="{BB962C8B-B14F-4D97-AF65-F5344CB8AC3E}">
        <p14:creationId xmlns:p14="http://schemas.microsoft.com/office/powerpoint/2010/main" val="140197272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4343400"/>
            <a:ext cx="7772400" cy="1752600"/>
          </a:xfrm>
        </p:spPr>
        <p:txBody>
          <a:bodyPr/>
          <a:lstStyle/>
          <a:p>
            <a:r>
              <a:rPr lang="en-US" sz="3200" dirty="0"/>
              <a:t>Random Number Generator </a:t>
            </a:r>
            <a:r>
              <a:rPr lang="en-US" sz="3200" dirty="0" smtClean="0"/>
              <a:t>General </a:t>
            </a:r>
            <a:r>
              <a:rPr lang="en-US" sz="3200" dirty="0"/>
              <a:t>Case </a:t>
            </a:r>
            <a:r>
              <a:rPr lang="en-US" sz="3200" dirty="0" smtClean="0"/>
              <a:t>Structure</a:t>
            </a:r>
            <a:br>
              <a:rPr lang="en-US" sz="3200" dirty="0" smtClean="0"/>
            </a:br>
            <a:r>
              <a:rPr lang="en-US" sz="3200" dirty="0" smtClean="0"/>
              <a:t>For Loop</a:t>
            </a:r>
            <a:br>
              <a:rPr lang="en-US" sz="3200" dirty="0" smtClean="0"/>
            </a:br>
            <a:endParaRPr lang="en-US" sz="32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1200" y="1143000"/>
            <a:ext cx="2857500" cy="2857500"/>
          </a:xfrm>
          <a:prstGeom prst="rect">
            <a:avLst/>
          </a:prstGeom>
        </p:spPr>
      </p:pic>
    </p:spTree>
    <p:extLst>
      <p:ext uri="{BB962C8B-B14F-4D97-AF65-F5344CB8AC3E}">
        <p14:creationId xmlns:p14="http://schemas.microsoft.com/office/powerpoint/2010/main" val="4432886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Tutorials</a:t>
            </a:r>
            <a:endParaRPr lang="en-US" dirty="0"/>
          </a:p>
        </p:txBody>
      </p:sp>
      <p:sp>
        <p:nvSpPr>
          <p:cNvPr id="3" name="Rectangle 2"/>
          <p:cNvSpPr/>
          <p:nvPr/>
        </p:nvSpPr>
        <p:spPr>
          <a:xfrm>
            <a:off x="1295400" y="4051121"/>
            <a:ext cx="7315200" cy="369332"/>
          </a:xfrm>
          <a:prstGeom prst="rect">
            <a:avLst/>
          </a:prstGeom>
        </p:spPr>
        <p:txBody>
          <a:bodyPr wrap="square">
            <a:spAutoFit/>
          </a:bodyPr>
          <a:lstStyle/>
          <a:p>
            <a:r>
              <a:rPr lang="en-US" dirty="0">
                <a:hlinkClick r:id="rId2"/>
              </a:rPr>
              <a:t>http://www.ni.com/academic/students/learn-labview/environment</a:t>
            </a:r>
            <a:r>
              <a:rPr lang="en-US" dirty="0" smtClean="0">
                <a:hlinkClick r:id="rId2"/>
              </a:rPr>
              <a:t>/</a:t>
            </a:r>
            <a:r>
              <a:rPr lang="en-US" dirty="0" smtClean="0"/>
              <a:t> </a:t>
            </a:r>
            <a:endParaRPr lang="en-US" dirty="0"/>
          </a:p>
        </p:txBody>
      </p:sp>
      <p:sp>
        <p:nvSpPr>
          <p:cNvPr id="4" name="TextBox 3"/>
          <p:cNvSpPr txBox="1"/>
          <p:nvPr/>
        </p:nvSpPr>
        <p:spPr>
          <a:xfrm>
            <a:off x="1295400" y="1267361"/>
            <a:ext cx="7391400" cy="1323439"/>
          </a:xfrm>
          <a:prstGeom prst="rect">
            <a:avLst/>
          </a:prstGeom>
          <a:noFill/>
        </p:spPr>
        <p:txBody>
          <a:bodyPr wrap="square" rtlCol="0">
            <a:spAutoFit/>
          </a:bodyPr>
          <a:lstStyle/>
          <a:p>
            <a:r>
              <a:rPr lang="en-US" sz="2000" dirty="0" smtClean="0">
                <a:solidFill>
                  <a:srgbClr val="0070C0"/>
                </a:solidFill>
              </a:rPr>
              <a:t>The </a:t>
            </a:r>
            <a:r>
              <a:rPr lang="en-US" sz="2000" dirty="0" smtClean="0">
                <a:solidFill>
                  <a:srgbClr val="0070C0"/>
                </a:solidFill>
              </a:rPr>
              <a:t>tutorial </a:t>
            </a:r>
            <a:r>
              <a:rPr lang="en-US" sz="2000" dirty="0" smtClean="0">
                <a:solidFill>
                  <a:srgbClr val="0070C0"/>
                </a:solidFill>
              </a:rPr>
              <a:t>provided </a:t>
            </a:r>
            <a:r>
              <a:rPr lang="en-US" sz="2000" dirty="0" smtClean="0">
                <a:solidFill>
                  <a:srgbClr val="0070C0"/>
                </a:solidFill>
              </a:rPr>
              <a:t>here will </a:t>
            </a:r>
            <a:r>
              <a:rPr lang="en-US" sz="2000" dirty="0" smtClean="0">
                <a:solidFill>
                  <a:srgbClr val="0070C0"/>
                </a:solidFill>
              </a:rPr>
              <a:t>show you some useful LabVIEW programming </a:t>
            </a:r>
            <a:r>
              <a:rPr lang="en-US" sz="2000" dirty="0" smtClean="0">
                <a:solidFill>
                  <a:srgbClr val="0070C0"/>
                </a:solidFill>
              </a:rPr>
              <a:t>constructs. If you follow the whole thing, you will be able to create the game “Symon” – a software version of the Milton Bradley ga</a:t>
            </a:r>
            <a:r>
              <a:rPr lang="en-US" sz="2000" dirty="0" smtClean="0">
                <a:solidFill>
                  <a:srgbClr val="0070C0"/>
                </a:solidFill>
              </a:rPr>
              <a:t>me “Simon”.</a:t>
            </a:r>
            <a:r>
              <a:rPr lang="en-US" sz="2000" dirty="0" smtClean="0">
                <a:solidFill>
                  <a:srgbClr val="0070C0"/>
                </a:solidFill>
              </a:rPr>
              <a:t> </a:t>
            </a:r>
            <a:endParaRPr lang="en-US" sz="2000" dirty="0">
              <a:solidFill>
                <a:srgbClr val="0070C0"/>
              </a:solidFill>
            </a:endParaRPr>
          </a:p>
        </p:txBody>
      </p:sp>
      <p:sp>
        <p:nvSpPr>
          <p:cNvPr id="17" name="TextBox 16"/>
          <p:cNvSpPr txBox="1"/>
          <p:nvPr/>
        </p:nvSpPr>
        <p:spPr>
          <a:xfrm>
            <a:off x="1295400" y="3667374"/>
            <a:ext cx="1125052" cy="369332"/>
          </a:xfrm>
          <a:prstGeom prst="rect">
            <a:avLst/>
          </a:prstGeom>
          <a:noFill/>
        </p:spPr>
        <p:txBody>
          <a:bodyPr wrap="none" rtlCol="0">
            <a:spAutoFit/>
          </a:bodyPr>
          <a:lstStyle/>
          <a:p>
            <a:r>
              <a:rPr lang="en-US" dirty="0" smtClean="0">
                <a:solidFill>
                  <a:srgbClr val="0070C0"/>
                </a:solidFill>
              </a:rPr>
              <a:t>Tutorials:</a:t>
            </a:r>
            <a:endParaRPr lang="en-US" dirty="0">
              <a:solidFill>
                <a:srgbClr val="0070C0"/>
              </a:solidFill>
            </a:endParaRPr>
          </a:p>
        </p:txBody>
      </p:sp>
      <p:sp>
        <p:nvSpPr>
          <p:cNvPr id="18" name="TextBox 17"/>
          <p:cNvSpPr txBox="1"/>
          <p:nvPr/>
        </p:nvSpPr>
        <p:spPr>
          <a:xfrm>
            <a:off x="1295400" y="4495800"/>
            <a:ext cx="3857146" cy="369332"/>
          </a:xfrm>
          <a:prstGeom prst="rect">
            <a:avLst/>
          </a:prstGeom>
          <a:noFill/>
        </p:spPr>
        <p:txBody>
          <a:bodyPr wrap="none" rtlCol="0">
            <a:spAutoFit/>
          </a:bodyPr>
          <a:lstStyle/>
          <a:p>
            <a:r>
              <a:rPr lang="en-US" dirty="0" smtClean="0">
                <a:solidFill>
                  <a:srgbClr val="0070C0"/>
                </a:solidFill>
              </a:rPr>
              <a:t>“Getting Started with LabVIEW” </a:t>
            </a:r>
            <a:r>
              <a:rPr lang="en-US" dirty="0" err="1" smtClean="0">
                <a:solidFill>
                  <a:srgbClr val="0070C0"/>
                </a:solidFill>
              </a:rPr>
              <a:t>pdf</a:t>
            </a:r>
            <a:r>
              <a:rPr lang="en-US" dirty="0" smtClean="0">
                <a:solidFill>
                  <a:srgbClr val="0070C0"/>
                </a:solidFill>
              </a:rPr>
              <a:t>:</a:t>
            </a:r>
            <a:endParaRPr lang="en-US" dirty="0">
              <a:solidFill>
                <a:srgbClr val="0070C0"/>
              </a:solidFill>
            </a:endParaRPr>
          </a:p>
        </p:txBody>
      </p:sp>
      <p:sp>
        <p:nvSpPr>
          <p:cNvPr id="7" name="Rectangle 6"/>
          <p:cNvSpPr/>
          <p:nvPr/>
        </p:nvSpPr>
        <p:spPr>
          <a:xfrm>
            <a:off x="1295400" y="4865132"/>
            <a:ext cx="4647491" cy="369332"/>
          </a:xfrm>
          <a:prstGeom prst="rect">
            <a:avLst/>
          </a:prstGeom>
        </p:spPr>
        <p:txBody>
          <a:bodyPr wrap="none">
            <a:spAutoFit/>
          </a:bodyPr>
          <a:lstStyle/>
          <a:p>
            <a:r>
              <a:rPr lang="en-US" dirty="0">
                <a:hlinkClick r:id="rId3"/>
              </a:rPr>
              <a:t>http://</a:t>
            </a:r>
            <a:r>
              <a:rPr lang="en-US" dirty="0" smtClean="0">
                <a:hlinkClick r:id="rId3"/>
              </a:rPr>
              <a:t>www.ni.com/pdf/manuals/373427j.pdf</a:t>
            </a:r>
            <a:r>
              <a:rPr lang="en-US" dirty="0" smtClean="0"/>
              <a:t> </a:t>
            </a:r>
            <a:endParaRPr lang="en-US" dirty="0"/>
          </a:p>
        </p:txBody>
      </p:sp>
      <p:sp>
        <p:nvSpPr>
          <p:cNvPr id="5" name="Rectangle 4"/>
          <p:cNvSpPr/>
          <p:nvPr/>
        </p:nvSpPr>
        <p:spPr>
          <a:xfrm>
            <a:off x="1409700" y="3047105"/>
            <a:ext cx="7086600" cy="369332"/>
          </a:xfrm>
          <a:prstGeom prst="rect">
            <a:avLst/>
          </a:prstGeom>
        </p:spPr>
        <p:txBody>
          <a:bodyPr wrap="square">
            <a:spAutoFit/>
          </a:bodyPr>
          <a:lstStyle/>
          <a:p>
            <a:r>
              <a:rPr lang="en-US" dirty="0"/>
              <a:t>National Instruments </a:t>
            </a:r>
            <a:r>
              <a:rPr lang="en-US" dirty="0" smtClean="0"/>
              <a:t>also provides </a:t>
            </a:r>
            <a:r>
              <a:rPr lang="en-US" dirty="0"/>
              <a:t>a lot of help on their </a:t>
            </a:r>
            <a:r>
              <a:rPr lang="en-US" dirty="0" smtClean="0"/>
              <a:t>website:</a:t>
            </a:r>
            <a:endParaRPr lang="en-US" dirty="0"/>
          </a:p>
        </p:txBody>
      </p:sp>
    </p:spTree>
    <p:extLst>
      <p:ext uri="{BB962C8B-B14F-4D97-AF65-F5344CB8AC3E}">
        <p14:creationId xmlns:p14="http://schemas.microsoft.com/office/powerpoint/2010/main" val="29499442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676400" y="1295400"/>
            <a:ext cx="6435969" cy="1569660"/>
          </a:xfrm>
          <a:prstGeom prst="rect">
            <a:avLst/>
          </a:prstGeom>
          <a:noFill/>
        </p:spPr>
        <p:txBody>
          <a:bodyPr wrap="square" rtlCol="0">
            <a:spAutoFit/>
          </a:bodyPr>
          <a:lstStyle/>
          <a:p>
            <a:r>
              <a:rPr lang="en-US" sz="2400" dirty="0" smtClean="0"/>
              <a:t>In this section we will use a random number generator to randomly turn on one of four LEDs four times. This will make use of a general case structure and a For Loop.</a:t>
            </a:r>
            <a:endParaRPr lang="en-US" sz="2400" dirty="0"/>
          </a:p>
        </p:txBody>
      </p:sp>
      <p:sp>
        <p:nvSpPr>
          <p:cNvPr id="3" name="Title 2"/>
          <p:cNvSpPr>
            <a:spLocks noGrp="1"/>
          </p:cNvSpPr>
          <p:nvPr>
            <p:ph type="title"/>
          </p:nvPr>
        </p:nvSpPr>
        <p:spPr/>
        <p:txBody>
          <a:bodyPr/>
          <a:lstStyle/>
          <a:p>
            <a:r>
              <a:rPr lang="en-US" dirty="0" smtClean="0"/>
              <a:t>Random LEDs</a:t>
            </a:r>
            <a:endParaRPr lang="en-US" dirty="0"/>
          </a:p>
        </p:txBody>
      </p:sp>
    </p:spTree>
    <p:extLst>
      <p:ext uri="{BB962C8B-B14F-4D97-AF65-F5344CB8AC3E}">
        <p14:creationId xmlns:p14="http://schemas.microsoft.com/office/powerpoint/2010/main" val="17810052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Random LEDs</a:t>
            </a:r>
            <a:endParaRPr lang="en-US" dirty="0"/>
          </a:p>
        </p:txBody>
      </p:sp>
      <p:sp>
        <p:nvSpPr>
          <p:cNvPr id="5" name="TextBox 4"/>
          <p:cNvSpPr txBox="1"/>
          <p:nvPr/>
        </p:nvSpPr>
        <p:spPr>
          <a:xfrm>
            <a:off x="1143000" y="1025603"/>
            <a:ext cx="7620000" cy="707886"/>
          </a:xfrm>
          <a:prstGeom prst="rect">
            <a:avLst/>
          </a:prstGeom>
          <a:noFill/>
        </p:spPr>
        <p:txBody>
          <a:bodyPr wrap="square" rtlCol="0">
            <a:spAutoFit/>
          </a:bodyPr>
          <a:lstStyle/>
          <a:p>
            <a:r>
              <a:rPr lang="en-US" sz="2000" dirty="0" smtClean="0"/>
              <a:t>We will assume that you have created four LEDs on the front panel: green, yellow, red, and orange.</a:t>
            </a:r>
            <a:endParaRPr lang="en-US" sz="20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5223" y="1828800"/>
            <a:ext cx="4387963" cy="48197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0935585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31853" t="36233" r="30309" b="10230"/>
          <a:stretch/>
        </p:blipFill>
        <p:spPr bwMode="auto">
          <a:xfrm>
            <a:off x="5525150" y="3055949"/>
            <a:ext cx="2800350"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1798" t="36903" r="28957" b="10133"/>
          <a:stretch/>
        </p:blipFill>
        <p:spPr bwMode="auto">
          <a:xfrm>
            <a:off x="1269822" y="3039815"/>
            <a:ext cx="2904476" cy="2638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p:txBody>
          <a:bodyPr/>
          <a:lstStyle/>
          <a:p>
            <a:r>
              <a:rPr lang="en-US" dirty="0" smtClean="0"/>
              <a:t>Random LEDs</a:t>
            </a:r>
            <a:endParaRPr lang="en-US" dirty="0"/>
          </a:p>
        </p:txBody>
      </p:sp>
      <p:sp>
        <p:nvSpPr>
          <p:cNvPr id="5" name="TextBox 4"/>
          <p:cNvSpPr txBox="1"/>
          <p:nvPr/>
        </p:nvSpPr>
        <p:spPr>
          <a:xfrm>
            <a:off x="1143000" y="1025603"/>
            <a:ext cx="7620000" cy="1323439"/>
          </a:xfrm>
          <a:prstGeom prst="rect">
            <a:avLst/>
          </a:prstGeom>
          <a:noFill/>
        </p:spPr>
        <p:txBody>
          <a:bodyPr wrap="square" rtlCol="0">
            <a:spAutoFit/>
          </a:bodyPr>
          <a:lstStyle/>
          <a:p>
            <a:r>
              <a:rPr lang="en-US" sz="2000" dirty="0" smtClean="0"/>
              <a:t>We begin with code that turns an LED on, and then off after 1000 ms. We enclose it in a sequence, but this time we choose Stacked Sequence. To do this,</a:t>
            </a:r>
            <a:r>
              <a:rPr lang="en-US" sz="2000" dirty="0"/>
              <a:t> </a:t>
            </a:r>
            <a:r>
              <a:rPr lang="en-US" sz="2000" dirty="0" smtClean="0"/>
              <a:t>add a Flat Sequence, then right-click on it and change to Stacked Sequence.</a:t>
            </a:r>
          </a:p>
        </p:txBody>
      </p:sp>
      <p:sp>
        <p:nvSpPr>
          <p:cNvPr id="7" name="TextBox 6"/>
          <p:cNvSpPr txBox="1"/>
          <p:nvPr/>
        </p:nvSpPr>
        <p:spPr>
          <a:xfrm>
            <a:off x="1546051" y="5511225"/>
            <a:ext cx="2438400" cy="584775"/>
          </a:xfrm>
          <a:prstGeom prst="rect">
            <a:avLst/>
          </a:prstGeom>
          <a:noFill/>
        </p:spPr>
        <p:txBody>
          <a:bodyPr wrap="square" rtlCol="0">
            <a:spAutoFit/>
          </a:bodyPr>
          <a:lstStyle/>
          <a:p>
            <a:r>
              <a:rPr lang="en-US" sz="1600" dirty="0" smtClean="0">
                <a:solidFill>
                  <a:srgbClr val="0070C0"/>
                </a:solidFill>
              </a:rPr>
              <a:t>Frame 0: Turn on LED and wait 1000 ms.</a:t>
            </a:r>
            <a:endParaRPr lang="en-US" sz="1600" dirty="0">
              <a:solidFill>
                <a:srgbClr val="0070C0"/>
              </a:solidFill>
            </a:endParaRPr>
          </a:p>
        </p:txBody>
      </p:sp>
      <p:sp>
        <p:nvSpPr>
          <p:cNvPr id="8" name="TextBox 7"/>
          <p:cNvSpPr txBox="1"/>
          <p:nvPr/>
        </p:nvSpPr>
        <p:spPr>
          <a:xfrm>
            <a:off x="5706125" y="5634335"/>
            <a:ext cx="2438400" cy="338554"/>
          </a:xfrm>
          <a:prstGeom prst="rect">
            <a:avLst/>
          </a:prstGeom>
          <a:noFill/>
        </p:spPr>
        <p:txBody>
          <a:bodyPr wrap="square" rtlCol="0">
            <a:spAutoFit/>
          </a:bodyPr>
          <a:lstStyle/>
          <a:p>
            <a:r>
              <a:rPr lang="en-US" sz="1600" dirty="0" smtClean="0">
                <a:solidFill>
                  <a:srgbClr val="0070C0"/>
                </a:solidFill>
              </a:rPr>
              <a:t>Frame 1: Turn off LED.</a:t>
            </a:r>
            <a:endParaRPr lang="en-US" sz="1600" dirty="0">
              <a:solidFill>
                <a:srgbClr val="0070C0"/>
              </a:solidFill>
            </a:endParaRPr>
          </a:p>
        </p:txBody>
      </p:sp>
      <p:sp>
        <p:nvSpPr>
          <p:cNvPr id="9" name="TextBox 8"/>
          <p:cNvSpPr txBox="1"/>
          <p:nvPr/>
        </p:nvSpPr>
        <p:spPr>
          <a:xfrm>
            <a:off x="4800600" y="2637249"/>
            <a:ext cx="3200400" cy="584775"/>
          </a:xfrm>
          <a:prstGeom prst="rect">
            <a:avLst/>
          </a:prstGeom>
          <a:noFill/>
        </p:spPr>
        <p:txBody>
          <a:bodyPr wrap="square" rtlCol="0">
            <a:spAutoFit/>
          </a:bodyPr>
          <a:lstStyle/>
          <a:p>
            <a:r>
              <a:rPr lang="en-US" sz="1600" dirty="0" smtClean="0">
                <a:solidFill>
                  <a:srgbClr val="0070C0"/>
                </a:solidFill>
              </a:rPr>
              <a:t>We have used a local variable to write “F” to the LED to turn it off.</a:t>
            </a:r>
            <a:endParaRPr lang="en-US" sz="1600" dirty="0">
              <a:solidFill>
                <a:srgbClr val="0070C0"/>
              </a:solidFill>
            </a:endParaRPr>
          </a:p>
        </p:txBody>
      </p:sp>
    </p:spTree>
    <p:extLst>
      <p:ext uri="{BB962C8B-B14F-4D97-AF65-F5344CB8AC3E}">
        <p14:creationId xmlns:p14="http://schemas.microsoft.com/office/powerpoint/2010/main" val="258746294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8449" t="31071" r="65251" b="23145"/>
          <a:stretch/>
        </p:blipFill>
        <p:spPr bwMode="auto">
          <a:xfrm>
            <a:off x="6178658" y="4197527"/>
            <a:ext cx="2076631" cy="2433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4903" t="30210" r="22716" b="5641"/>
          <a:stretch/>
        </p:blipFill>
        <p:spPr bwMode="auto">
          <a:xfrm>
            <a:off x="5142642" y="1349699"/>
            <a:ext cx="3535410" cy="29143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p:txBody>
          <a:bodyPr/>
          <a:lstStyle/>
          <a:p>
            <a:r>
              <a:rPr lang="en-US" dirty="0" smtClean="0"/>
              <a:t>Random LEDs</a:t>
            </a:r>
            <a:endParaRPr lang="en-US" dirty="0"/>
          </a:p>
        </p:txBody>
      </p:sp>
      <p:sp>
        <p:nvSpPr>
          <p:cNvPr id="5" name="TextBox 4"/>
          <p:cNvSpPr txBox="1"/>
          <p:nvPr/>
        </p:nvSpPr>
        <p:spPr>
          <a:xfrm>
            <a:off x="1496860" y="1025604"/>
            <a:ext cx="7342340" cy="400110"/>
          </a:xfrm>
          <a:prstGeom prst="rect">
            <a:avLst/>
          </a:prstGeom>
          <a:noFill/>
        </p:spPr>
        <p:txBody>
          <a:bodyPr wrap="square" rtlCol="0">
            <a:spAutoFit/>
          </a:bodyPr>
          <a:lstStyle/>
          <a:p>
            <a:r>
              <a:rPr lang="en-US" sz="2000" dirty="0" smtClean="0"/>
              <a:t>Now we put a case structure around our stacked sequence. </a:t>
            </a:r>
            <a:endParaRPr lang="en-US" sz="2000" dirty="0"/>
          </a:p>
        </p:txBody>
      </p:sp>
      <p:sp>
        <p:nvSpPr>
          <p:cNvPr id="10" name="TextBox 9"/>
          <p:cNvSpPr txBox="1"/>
          <p:nvPr/>
        </p:nvSpPr>
        <p:spPr>
          <a:xfrm>
            <a:off x="1066801" y="1734234"/>
            <a:ext cx="3879936" cy="2031325"/>
          </a:xfrm>
          <a:prstGeom prst="rect">
            <a:avLst/>
          </a:prstGeom>
          <a:noFill/>
        </p:spPr>
        <p:txBody>
          <a:bodyPr wrap="square" rtlCol="0">
            <a:spAutoFit/>
          </a:bodyPr>
          <a:lstStyle/>
          <a:p>
            <a:r>
              <a:rPr lang="en-US" dirty="0" smtClean="0"/>
              <a:t>It comes up True/False, but we want to handle four cases (one for each LED). We can simply type in the cases we want (0, 1, 2, …for example), but it is easier to wire something to the terminal and let the case structure figure it out.</a:t>
            </a:r>
            <a:endParaRPr lang="en-US" dirty="0"/>
          </a:p>
        </p:txBody>
      </p:sp>
      <p:cxnSp>
        <p:nvCxnSpPr>
          <p:cNvPr id="4" name="Straight Arrow Connector 3"/>
          <p:cNvCxnSpPr/>
          <p:nvPr/>
        </p:nvCxnSpPr>
        <p:spPr bwMode="auto">
          <a:xfrm flipV="1">
            <a:off x="4724400" y="1643420"/>
            <a:ext cx="1691046" cy="397490"/>
          </a:xfrm>
          <a:prstGeom prst="straightConnector1">
            <a:avLst/>
          </a:prstGeom>
          <a:solidFill>
            <a:schemeClr val="accent1"/>
          </a:solidFill>
          <a:ln w="19050" cap="sq" cmpd="sng" algn="ctr">
            <a:solidFill>
              <a:srgbClr val="0070C0"/>
            </a:solidFill>
            <a:prstDash val="solid"/>
            <a:round/>
            <a:headEnd type="none" w="sm" len="sm"/>
            <a:tailEnd type="arrow"/>
          </a:ln>
          <a:effectLst/>
        </p:spPr>
      </p:cxnSp>
      <p:sp>
        <p:nvSpPr>
          <p:cNvPr id="13" name="TextBox 12"/>
          <p:cNvSpPr txBox="1"/>
          <p:nvPr/>
        </p:nvSpPr>
        <p:spPr>
          <a:xfrm>
            <a:off x="1016697" y="4191000"/>
            <a:ext cx="3879936" cy="1200329"/>
          </a:xfrm>
          <a:prstGeom prst="rect">
            <a:avLst/>
          </a:prstGeom>
          <a:noFill/>
        </p:spPr>
        <p:txBody>
          <a:bodyPr wrap="square" rtlCol="0">
            <a:spAutoFit/>
          </a:bodyPr>
          <a:lstStyle/>
          <a:p>
            <a:r>
              <a:rPr lang="en-US" dirty="0" smtClean="0"/>
              <a:t>To do that, we add a random number generator. We multiply by 3.499, and </a:t>
            </a:r>
            <a:r>
              <a:rPr lang="en-US" dirty="0" smtClean="0">
                <a:solidFill>
                  <a:srgbClr val="0070C0"/>
                </a:solidFill>
              </a:rPr>
              <a:t>Round to Nearest </a:t>
            </a:r>
            <a:r>
              <a:rPr lang="en-US" dirty="0" smtClean="0"/>
              <a:t>Integer.</a:t>
            </a:r>
            <a:endParaRPr lang="en-US" dirty="0"/>
          </a:p>
        </p:txBody>
      </p:sp>
      <p:sp>
        <p:nvSpPr>
          <p:cNvPr id="16" name="TextBox 15"/>
          <p:cNvSpPr txBox="1"/>
          <p:nvPr/>
        </p:nvSpPr>
        <p:spPr>
          <a:xfrm>
            <a:off x="4780546" y="4402166"/>
            <a:ext cx="2557673" cy="338554"/>
          </a:xfrm>
          <a:prstGeom prst="rect">
            <a:avLst/>
          </a:prstGeom>
          <a:noFill/>
        </p:spPr>
        <p:txBody>
          <a:bodyPr wrap="square" rtlCol="0">
            <a:spAutoFit/>
          </a:bodyPr>
          <a:lstStyle/>
          <a:p>
            <a:r>
              <a:rPr lang="en-US" sz="1600" i="1" dirty="0" smtClean="0">
                <a:solidFill>
                  <a:srgbClr val="0070C0"/>
                </a:solidFill>
              </a:rPr>
              <a:t>Mathematics&gt;Numeric</a:t>
            </a:r>
            <a:endParaRPr lang="en-US" sz="1600" i="1" dirty="0">
              <a:solidFill>
                <a:srgbClr val="0070C0"/>
              </a:solidFill>
            </a:endParaRPr>
          </a:p>
        </p:txBody>
      </p:sp>
      <p:cxnSp>
        <p:nvCxnSpPr>
          <p:cNvPr id="11" name="Straight Arrow Connector 10"/>
          <p:cNvCxnSpPr/>
          <p:nvPr/>
        </p:nvCxnSpPr>
        <p:spPr bwMode="auto">
          <a:xfrm>
            <a:off x="5865752" y="4682664"/>
            <a:ext cx="1472467" cy="879936"/>
          </a:xfrm>
          <a:prstGeom prst="straightConnector1">
            <a:avLst/>
          </a:prstGeom>
          <a:solidFill>
            <a:schemeClr val="accent1"/>
          </a:solidFill>
          <a:ln w="12700" cap="sq" cmpd="sng" algn="ctr">
            <a:solidFill>
              <a:schemeClr val="tx1"/>
            </a:solidFill>
            <a:prstDash val="solid"/>
            <a:round/>
            <a:headEnd type="none" w="sm" len="sm"/>
            <a:tailEnd type="arrow"/>
          </a:ln>
          <a:effectLst/>
        </p:spPr>
      </p:cxnSp>
      <p:cxnSp>
        <p:nvCxnSpPr>
          <p:cNvPr id="25" name="Straight Arrow Connector 24"/>
          <p:cNvCxnSpPr/>
          <p:nvPr/>
        </p:nvCxnSpPr>
        <p:spPr bwMode="auto">
          <a:xfrm>
            <a:off x="5783012" y="4682664"/>
            <a:ext cx="1127335" cy="731533"/>
          </a:xfrm>
          <a:prstGeom prst="straightConnector1">
            <a:avLst/>
          </a:prstGeom>
          <a:solidFill>
            <a:schemeClr val="accent1"/>
          </a:solidFill>
          <a:ln w="12700" cap="sq" cmpd="sng" algn="ctr">
            <a:solidFill>
              <a:schemeClr val="tx1"/>
            </a:solidFill>
            <a:prstDash val="solid"/>
            <a:round/>
            <a:headEnd type="none" w="sm" len="sm"/>
            <a:tailEnd type="arrow"/>
          </a:ln>
          <a:effectLst/>
        </p:spPr>
      </p:cxnSp>
      <p:cxnSp>
        <p:nvCxnSpPr>
          <p:cNvPr id="29" name="Straight Arrow Connector 28"/>
          <p:cNvCxnSpPr/>
          <p:nvPr/>
        </p:nvCxnSpPr>
        <p:spPr bwMode="auto">
          <a:xfrm>
            <a:off x="5783012" y="4682664"/>
            <a:ext cx="571500" cy="618268"/>
          </a:xfrm>
          <a:prstGeom prst="straightConnector1">
            <a:avLst/>
          </a:prstGeom>
          <a:solidFill>
            <a:schemeClr val="accent1"/>
          </a:solidFill>
          <a:ln w="12700" cap="sq" cmpd="sng" algn="ctr">
            <a:solidFill>
              <a:schemeClr val="tx1"/>
            </a:solidFill>
            <a:prstDash val="solid"/>
            <a:round/>
            <a:headEnd type="none" w="sm" len="sm"/>
            <a:tailEnd type="arrow"/>
          </a:ln>
          <a:effectLst/>
        </p:spPr>
      </p:cxnSp>
      <p:cxnSp>
        <p:nvCxnSpPr>
          <p:cNvPr id="31" name="Straight Arrow Connector 30"/>
          <p:cNvCxnSpPr/>
          <p:nvPr/>
        </p:nvCxnSpPr>
        <p:spPr bwMode="auto">
          <a:xfrm>
            <a:off x="5783012" y="4682664"/>
            <a:ext cx="552743" cy="1122213"/>
          </a:xfrm>
          <a:prstGeom prst="straightConnector1">
            <a:avLst/>
          </a:prstGeom>
          <a:solidFill>
            <a:schemeClr val="accent1"/>
          </a:solidFill>
          <a:ln w="12700" cap="sq" cmpd="sng" algn="ctr">
            <a:solidFill>
              <a:schemeClr val="tx1"/>
            </a:solidFill>
            <a:prstDash val="solid"/>
            <a:round/>
            <a:headEnd type="none" w="sm" len="sm"/>
            <a:tailEnd type="arrow"/>
          </a:ln>
          <a:effectLst/>
        </p:spPr>
      </p:cxnSp>
      <p:sp>
        <p:nvSpPr>
          <p:cNvPr id="21" name="TextBox 20"/>
          <p:cNvSpPr txBox="1"/>
          <p:nvPr/>
        </p:nvSpPr>
        <p:spPr>
          <a:xfrm>
            <a:off x="1322425" y="5708195"/>
            <a:ext cx="4543327" cy="369332"/>
          </a:xfrm>
          <a:prstGeom prst="rect">
            <a:avLst/>
          </a:prstGeom>
          <a:noFill/>
        </p:spPr>
        <p:txBody>
          <a:bodyPr wrap="square" rtlCol="0">
            <a:spAutoFit/>
          </a:bodyPr>
          <a:lstStyle/>
          <a:p>
            <a:r>
              <a:rPr lang="en-US" dirty="0" smtClean="0">
                <a:solidFill>
                  <a:srgbClr val="FF0000"/>
                </a:solidFill>
              </a:rPr>
              <a:t>Orange wires indicate numeric</a:t>
            </a:r>
            <a:r>
              <a:rPr lang="en-US" dirty="0">
                <a:solidFill>
                  <a:srgbClr val="FF0000"/>
                </a:solidFill>
              </a:rPr>
              <a:t> </a:t>
            </a:r>
            <a:r>
              <a:rPr lang="en-US" dirty="0" smtClean="0">
                <a:solidFill>
                  <a:srgbClr val="FF0000"/>
                </a:solidFill>
              </a:rPr>
              <a:t>values.</a:t>
            </a:r>
            <a:endParaRPr lang="en-US" dirty="0">
              <a:solidFill>
                <a:srgbClr val="FF0000"/>
              </a:solidFill>
            </a:endParaRPr>
          </a:p>
        </p:txBody>
      </p:sp>
      <p:sp>
        <p:nvSpPr>
          <p:cNvPr id="23" name="TextBox 22"/>
          <p:cNvSpPr txBox="1"/>
          <p:nvPr/>
        </p:nvSpPr>
        <p:spPr>
          <a:xfrm>
            <a:off x="4320017" y="6121433"/>
            <a:ext cx="2557673" cy="523220"/>
          </a:xfrm>
          <a:prstGeom prst="rect">
            <a:avLst/>
          </a:prstGeom>
          <a:noFill/>
        </p:spPr>
        <p:txBody>
          <a:bodyPr wrap="square" rtlCol="0">
            <a:spAutoFit/>
          </a:bodyPr>
          <a:lstStyle/>
          <a:p>
            <a:r>
              <a:rPr lang="en-US" sz="1400" i="1" dirty="0" smtClean="0">
                <a:solidFill>
                  <a:srgbClr val="0070C0"/>
                </a:solidFill>
              </a:rPr>
              <a:t>Generates a random number between 0 and 1</a:t>
            </a:r>
            <a:endParaRPr lang="en-US" sz="1400" i="1" dirty="0">
              <a:solidFill>
                <a:srgbClr val="0070C0"/>
              </a:solidFill>
            </a:endParaRPr>
          </a:p>
        </p:txBody>
      </p:sp>
      <p:cxnSp>
        <p:nvCxnSpPr>
          <p:cNvPr id="9" name="Straight Arrow Connector 8"/>
          <p:cNvCxnSpPr/>
          <p:nvPr/>
        </p:nvCxnSpPr>
        <p:spPr bwMode="auto">
          <a:xfrm flipV="1">
            <a:off x="6178658" y="5912589"/>
            <a:ext cx="236788" cy="208844"/>
          </a:xfrm>
          <a:prstGeom prst="straightConnector1">
            <a:avLst/>
          </a:prstGeom>
          <a:solidFill>
            <a:schemeClr val="accent1"/>
          </a:solidFill>
          <a:ln w="12700" cap="sq" cmpd="sng" algn="ctr">
            <a:solidFill>
              <a:schemeClr val="accent1"/>
            </a:solidFill>
            <a:prstDash val="solid"/>
            <a:round/>
            <a:headEnd type="none" w="sm" len="sm"/>
            <a:tailEnd type="arrow"/>
          </a:ln>
          <a:effectLst/>
        </p:spPr>
      </p:cxnSp>
    </p:spTree>
    <p:extLst>
      <p:ext uri="{BB962C8B-B14F-4D97-AF65-F5344CB8AC3E}">
        <p14:creationId xmlns:p14="http://schemas.microsoft.com/office/powerpoint/2010/main" val="310989773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501" t="30278" r="19111" b="4685"/>
          <a:stretch/>
        </p:blipFill>
        <p:spPr bwMode="auto">
          <a:xfrm>
            <a:off x="2133600" y="2753740"/>
            <a:ext cx="5738351" cy="34703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p:txBody>
          <a:bodyPr/>
          <a:lstStyle/>
          <a:p>
            <a:r>
              <a:rPr lang="en-US" dirty="0" smtClean="0"/>
              <a:t>Random LEDs</a:t>
            </a:r>
            <a:endParaRPr lang="en-US" dirty="0"/>
          </a:p>
        </p:txBody>
      </p:sp>
      <p:sp>
        <p:nvSpPr>
          <p:cNvPr id="5" name="TextBox 4"/>
          <p:cNvSpPr txBox="1"/>
          <p:nvPr/>
        </p:nvSpPr>
        <p:spPr>
          <a:xfrm>
            <a:off x="2057399" y="990600"/>
            <a:ext cx="6455391" cy="1323439"/>
          </a:xfrm>
          <a:prstGeom prst="rect">
            <a:avLst/>
          </a:prstGeom>
          <a:noFill/>
        </p:spPr>
        <p:txBody>
          <a:bodyPr wrap="square" rtlCol="0">
            <a:spAutoFit/>
          </a:bodyPr>
          <a:lstStyle/>
          <a:p>
            <a:r>
              <a:rPr lang="en-US" sz="2000" dirty="0" smtClean="0"/>
              <a:t>When we wire the output of the calculation to the case structure, the case structure sees that we are connecting a numeric variable to its input, so it puts numeric values in the case fields.</a:t>
            </a:r>
            <a:endParaRPr lang="en-US" sz="2000" dirty="0"/>
          </a:p>
        </p:txBody>
      </p:sp>
      <p:sp>
        <p:nvSpPr>
          <p:cNvPr id="17" name="TextBox 16"/>
          <p:cNvSpPr txBox="1"/>
          <p:nvPr/>
        </p:nvSpPr>
        <p:spPr>
          <a:xfrm>
            <a:off x="1500650" y="2615793"/>
            <a:ext cx="2557673" cy="338554"/>
          </a:xfrm>
          <a:prstGeom prst="rect">
            <a:avLst/>
          </a:prstGeom>
          <a:noFill/>
        </p:spPr>
        <p:txBody>
          <a:bodyPr wrap="square" rtlCol="0">
            <a:spAutoFit/>
          </a:bodyPr>
          <a:lstStyle/>
          <a:p>
            <a:r>
              <a:rPr lang="en-US" sz="1600" dirty="0" smtClean="0"/>
              <a:t>This will be a number…</a:t>
            </a:r>
            <a:endParaRPr lang="en-US" sz="1600" dirty="0"/>
          </a:p>
        </p:txBody>
      </p:sp>
      <p:sp>
        <p:nvSpPr>
          <p:cNvPr id="19" name="TextBox 18"/>
          <p:cNvSpPr txBox="1"/>
          <p:nvPr/>
        </p:nvSpPr>
        <p:spPr>
          <a:xfrm>
            <a:off x="4635811" y="2446516"/>
            <a:ext cx="3722840" cy="338554"/>
          </a:xfrm>
          <a:prstGeom prst="rect">
            <a:avLst/>
          </a:prstGeom>
          <a:noFill/>
        </p:spPr>
        <p:txBody>
          <a:bodyPr wrap="square" rtlCol="0">
            <a:spAutoFit/>
          </a:bodyPr>
          <a:lstStyle/>
          <a:p>
            <a:r>
              <a:rPr lang="en-US" sz="1600" dirty="0" smtClean="0"/>
              <a:t>…so numeric values are created here.</a:t>
            </a:r>
            <a:endParaRPr lang="en-US" sz="1600" dirty="0"/>
          </a:p>
        </p:txBody>
      </p:sp>
      <p:cxnSp>
        <p:nvCxnSpPr>
          <p:cNvPr id="6" name="Straight Arrow Connector 5"/>
          <p:cNvCxnSpPr/>
          <p:nvPr/>
        </p:nvCxnSpPr>
        <p:spPr bwMode="auto">
          <a:xfrm>
            <a:off x="2905379" y="2954347"/>
            <a:ext cx="576472" cy="1294717"/>
          </a:xfrm>
          <a:prstGeom prst="straightConnector1">
            <a:avLst/>
          </a:prstGeom>
          <a:solidFill>
            <a:schemeClr val="accent1"/>
          </a:solidFill>
          <a:ln w="28575" cap="sq" cmpd="sng" algn="ctr">
            <a:solidFill>
              <a:srgbClr val="0070C0"/>
            </a:solidFill>
            <a:prstDash val="solid"/>
            <a:round/>
            <a:headEnd type="none" w="sm" len="sm"/>
            <a:tailEnd type="arrow"/>
          </a:ln>
          <a:effectLst/>
        </p:spPr>
      </p:cxnSp>
      <p:cxnSp>
        <p:nvCxnSpPr>
          <p:cNvPr id="21" name="Straight Arrow Connector 20"/>
          <p:cNvCxnSpPr/>
          <p:nvPr/>
        </p:nvCxnSpPr>
        <p:spPr bwMode="auto">
          <a:xfrm flipH="1">
            <a:off x="5562600" y="2743200"/>
            <a:ext cx="800411" cy="398165"/>
          </a:xfrm>
          <a:prstGeom prst="straightConnector1">
            <a:avLst/>
          </a:prstGeom>
          <a:solidFill>
            <a:schemeClr val="accent1"/>
          </a:solidFill>
          <a:ln w="28575" cap="sq" cmpd="sng" algn="ctr">
            <a:solidFill>
              <a:srgbClr val="0070C0"/>
            </a:solidFill>
            <a:prstDash val="solid"/>
            <a:round/>
            <a:headEnd type="none" w="sm" len="sm"/>
            <a:tailEnd type="arrow"/>
          </a:ln>
          <a:effectLst/>
        </p:spPr>
      </p:cxnSp>
    </p:spTree>
    <p:extLst>
      <p:ext uri="{BB962C8B-B14F-4D97-AF65-F5344CB8AC3E}">
        <p14:creationId xmlns:p14="http://schemas.microsoft.com/office/powerpoint/2010/main" val="201289312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7433" t="34264" r="28548" b="22915"/>
          <a:stretch/>
        </p:blipFill>
        <p:spPr bwMode="auto">
          <a:xfrm>
            <a:off x="4123175" y="3184600"/>
            <a:ext cx="4834828" cy="33023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p:txBody>
          <a:bodyPr/>
          <a:lstStyle/>
          <a:p>
            <a:r>
              <a:rPr lang="en-US" dirty="0" smtClean="0"/>
              <a:t>Random LEDs</a:t>
            </a:r>
            <a:endParaRPr lang="en-US" dirty="0"/>
          </a:p>
        </p:txBody>
      </p:sp>
      <p:sp>
        <p:nvSpPr>
          <p:cNvPr id="5" name="TextBox 4"/>
          <p:cNvSpPr txBox="1"/>
          <p:nvPr/>
        </p:nvSpPr>
        <p:spPr>
          <a:xfrm>
            <a:off x="1219200" y="1066798"/>
            <a:ext cx="7508130" cy="1323439"/>
          </a:xfrm>
          <a:prstGeom prst="rect">
            <a:avLst/>
          </a:prstGeom>
          <a:noFill/>
        </p:spPr>
        <p:txBody>
          <a:bodyPr wrap="square" rtlCol="0">
            <a:spAutoFit/>
          </a:bodyPr>
          <a:lstStyle/>
          <a:p>
            <a:r>
              <a:rPr lang="en-US" sz="2000" dirty="0" smtClean="0"/>
              <a:t>The output of our random number generator will vary from 0 to 3. So we create an LED on/off function for LEDs 0, 1, 2, and 3. To add cases, right-click on the top of the case structure and do </a:t>
            </a:r>
            <a:r>
              <a:rPr lang="en-US" sz="2000" i="1" dirty="0" smtClean="0">
                <a:solidFill>
                  <a:srgbClr val="0070C0"/>
                </a:solidFill>
              </a:rPr>
              <a:t>Add Case After</a:t>
            </a:r>
            <a:r>
              <a:rPr lang="en-US" sz="2000" dirty="0" smtClean="0"/>
              <a:t>.</a:t>
            </a:r>
            <a:endParaRPr lang="en-US" sz="2000" dirty="0"/>
          </a:p>
        </p:txBody>
      </p:sp>
      <p:sp>
        <p:nvSpPr>
          <p:cNvPr id="2" name="Rectangle 1"/>
          <p:cNvSpPr/>
          <p:nvPr/>
        </p:nvSpPr>
        <p:spPr>
          <a:xfrm>
            <a:off x="3505200" y="2438400"/>
            <a:ext cx="5256060" cy="584775"/>
          </a:xfrm>
          <a:prstGeom prst="rect">
            <a:avLst/>
          </a:prstGeom>
        </p:spPr>
        <p:txBody>
          <a:bodyPr wrap="square">
            <a:spAutoFit/>
          </a:bodyPr>
          <a:lstStyle/>
          <a:p>
            <a:r>
              <a:rPr lang="en-US" sz="1600" dirty="0"/>
              <a:t>The figure </a:t>
            </a:r>
            <a:r>
              <a:rPr lang="en-US" sz="1600" dirty="0" smtClean="0"/>
              <a:t>shows </a:t>
            </a:r>
            <a:r>
              <a:rPr lang="en-US" sz="1600" dirty="0"/>
              <a:t>the case for LED 2, but for Symon we will need </a:t>
            </a:r>
            <a:r>
              <a:rPr lang="en-US" sz="1600" dirty="0" smtClean="0"/>
              <a:t>three others </a:t>
            </a:r>
            <a:r>
              <a:rPr lang="en-US" sz="1600" dirty="0"/>
              <a:t>as well (not shown here).</a:t>
            </a:r>
          </a:p>
        </p:txBody>
      </p:sp>
      <p:sp>
        <p:nvSpPr>
          <p:cNvPr id="11" name="TextBox 10"/>
          <p:cNvSpPr txBox="1"/>
          <p:nvPr/>
        </p:nvSpPr>
        <p:spPr>
          <a:xfrm>
            <a:off x="1565502" y="3470701"/>
            <a:ext cx="2557673" cy="830997"/>
          </a:xfrm>
          <a:prstGeom prst="rect">
            <a:avLst/>
          </a:prstGeom>
          <a:noFill/>
        </p:spPr>
        <p:txBody>
          <a:bodyPr wrap="square" rtlCol="0">
            <a:spAutoFit/>
          </a:bodyPr>
          <a:lstStyle/>
          <a:p>
            <a:r>
              <a:rPr lang="en-US" sz="1600" dirty="0" smtClean="0"/>
              <a:t>When the output of the random number generator is 2, case 2 will execute.</a:t>
            </a:r>
            <a:endParaRPr lang="en-US" sz="1600" dirty="0"/>
          </a:p>
        </p:txBody>
      </p:sp>
      <p:cxnSp>
        <p:nvCxnSpPr>
          <p:cNvPr id="7" name="Straight Arrow Connector 6"/>
          <p:cNvCxnSpPr/>
          <p:nvPr/>
        </p:nvCxnSpPr>
        <p:spPr bwMode="auto">
          <a:xfrm>
            <a:off x="4123175" y="3754432"/>
            <a:ext cx="1591825" cy="969968"/>
          </a:xfrm>
          <a:prstGeom prst="straightConnector1">
            <a:avLst/>
          </a:prstGeom>
          <a:solidFill>
            <a:schemeClr val="accent1"/>
          </a:solidFill>
          <a:ln w="28575" cap="sq" cmpd="sng" algn="ctr">
            <a:solidFill>
              <a:srgbClr val="0070C0"/>
            </a:solidFill>
            <a:prstDash val="solid"/>
            <a:round/>
            <a:headEnd type="none" w="sm" len="sm"/>
            <a:tailEnd type="arrow"/>
          </a:ln>
          <a:effectLst/>
        </p:spPr>
      </p:cxnSp>
      <p:sp>
        <p:nvSpPr>
          <p:cNvPr id="14" name="TextBox 13"/>
          <p:cNvSpPr txBox="1"/>
          <p:nvPr/>
        </p:nvSpPr>
        <p:spPr>
          <a:xfrm>
            <a:off x="1458760" y="5791200"/>
            <a:ext cx="3287560" cy="830997"/>
          </a:xfrm>
          <a:prstGeom prst="rect">
            <a:avLst/>
          </a:prstGeom>
          <a:noFill/>
        </p:spPr>
        <p:txBody>
          <a:bodyPr wrap="square" rtlCol="0">
            <a:spAutoFit/>
          </a:bodyPr>
          <a:lstStyle/>
          <a:p>
            <a:r>
              <a:rPr lang="en-US" sz="1600" dirty="0" smtClean="0"/>
              <a:t>Case 2, frame 0 lights the Red LED for 1 s and then turns it off (frame 1 not shown).</a:t>
            </a:r>
            <a:endParaRPr lang="en-US" sz="1600" dirty="0"/>
          </a:p>
        </p:txBody>
      </p:sp>
      <p:cxnSp>
        <p:nvCxnSpPr>
          <p:cNvPr id="15" name="Straight Arrow Connector 14"/>
          <p:cNvCxnSpPr/>
          <p:nvPr/>
        </p:nvCxnSpPr>
        <p:spPr bwMode="auto">
          <a:xfrm flipV="1">
            <a:off x="4481723" y="5562600"/>
            <a:ext cx="1651507" cy="713096"/>
          </a:xfrm>
          <a:prstGeom prst="straightConnector1">
            <a:avLst/>
          </a:prstGeom>
          <a:solidFill>
            <a:schemeClr val="accent1"/>
          </a:solidFill>
          <a:ln w="28575" cap="sq" cmpd="sng" algn="ctr">
            <a:solidFill>
              <a:srgbClr val="0070C0"/>
            </a:solidFill>
            <a:prstDash val="solid"/>
            <a:round/>
            <a:headEnd type="none" w="sm" len="sm"/>
            <a:tailEnd type="arrow"/>
          </a:ln>
          <a:effectLst/>
        </p:spPr>
      </p:cxnSp>
      <p:sp>
        <p:nvSpPr>
          <p:cNvPr id="18" name="TextBox 17"/>
          <p:cNvSpPr txBox="1"/>
          <p:nvPr/>
        </p:nvSpPr>
        <p:spPr>
          <a:xfrm>
            <a:off x="5636060" y="3184600"/>
            <a:ext cx="2931960" cy="338554"/>
          </a:xfrm>
          <a:prstGeom prst="rect">
            <a:avLst/>
          </a:prstGeom>
          <a:noFill/>
        </p:spPr>
        <p:txBody>
          <a:bodyPr wrap="square" rtlCol="0">
            <a:spAutoFit/>
          </a:bodyPr>
          <a:lstStyle/>
          <a:p>
            <a:r>
              <a:rPr lang="en-US" sz="1600" dirty="0" smtClean="0"/>
              <a:t>Right-click here to add cases.</a:t>
            </a:r>
            <a:endParaRPr lang="en-US" sz="1600" dirty="0"/>
          </a:p>
        </p:txBody>
      </p:sp>
      <p:cxnSp>
        <p:nvCxnSpPr>
          <p:cNvPr id="20" name="Straight Arrow Connector 19"/>
          <p:cNvCxnSpPr/>
          <p:nvPr/>
        </p:nvCxnSpPr>
        <p:spPr bwMode="auto">
          <a:xfrm flipH="1">
            <a:off x="7620000" y="3400431"/>
            <a:ext cx="213160" cy="363046"/>
          </a:xfrm>
          <a:prstGeom prst="straightConnector1">
            <a:avLst/>
          </a:prstGeom>
          <a:solidFill>
            <a:schemeClr val="accent1"/>
          </a:solidFill>
          <a:ln w="28575" cap="sq" cmpd="sng" algn="ctr">
            <a:solidFill>
              <a:srgbClr val="0070C0"/>
            </a:solidFill>
            <a:prstDash val="solid"/>
            <a:round/>
            <a:headEnd type="none" w="sm" len="sm"/>
            <a:tailEnd type="arrow"/>
          </a:ln>
          <a:effectLst/>
        </p:spPr>
      </p:cxnSp>
    </p:spTree>
    <p:extLst>
      <p:ext uri="{BB962C8B-B14F-4D97-AF65-F5344CB8AC3E}">
        <p14:creationId xmlns:p14="http://schemas.microsoft.com/office/powerpoint/2010/main" val="148856146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4590" t="20679" r="27301" b="21673"/>
          <a:stretch/>
        </p:blipFill>
        <p:spPr bwMode="auto">
          <a:xfrm>
            <a:off x="3385974" y="2252246"/>
            <a:ext cx="5462954" cy="3805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p:txBody>
          <a:bodyPr/>
          <a:lstStyle/>
          <a:p>
            <a:r>
              <a:rPr lang="en-US" dirty="0" smtClean="0"/>
              <a:t>Random LEDs</a:t>
            </a:r>
            <a:endParaRPr lang="en-US" dirty="0"/>
          </a:p>
        </p:txBody>
      </p:sp>
      <p:sp>
        <p:nvSpPr>
          <p:cNvPr id="5" name="TextBox 4"/>
          <p:cNvSpPr txBox="1"/>
          <p:nvPr/>
        </p:nvSpPr>
        <p:spPr>
          <a:xfrm>
            <a:off x="1232328" y="1139588"/>
            <a:ext cx="7454472" cy="707886"/>
          </a:xfrm>
          <a:prstGeom prst="rect">
            <a:avLst/>
          </a:prstGeom>
          <a:noFill/>
        </p:spPr>
        <p:txBody>
          <a:bodyPr wrap="square" rtlCol="0">
            <a:spAutoFit/>
          </a:bodyPr>
          <a:lstStyle/>
          <a:p>
            <a:r>
              <a:rPr lang="en-US" sz="2000" dirty="0" smtClean="0"/>
              <a:t>We want Symon to light four LEDs randomly. So we enclose what we have so far in a For Loop.</a:t>
            </a:r>
            <a:endParaRPr lang="en-US" sz="2000" dirty="0"/>
          </a:p>
        </p:txBody>
      </p:sp>
      <p:sp>
        <p:nvSpPr>
          <p:cNvPr id="13" name="TextBox 12"/>
          <p:cNvSpPr txBox="1"/>
          <p:nvPr/>
        </p:nvSpPr>
        <p:spPr>
          <a:xfrm>
            <a:off x="1203020" y="2252246"/>
            <a:ext cx="3722840" cy="338554"/>
          </a:xfrm>
          <a:prstGeom prst="rect">
            <a:avLst/>
          </a:prstGeom>
          <a:noFill/>
        </p:spPr>
        <p:txBody>
          <a:bodyPr wrap="square" rtlCol="0">
            <a:spAutoFit/>
          </a:bodyPr>
          <a:lstStyle/>
          <a:p>
            <a:r>
              <a:rPr lang="en-US" sz="1600" i="1" dirty="0" smtClean="0">
                <a:solidFill>
                  <a:srgbClr val="0070C0"/>
                </a:solidFill>
              </a:rPr>
              <a:t>Programming&gt;Structures&gt;For Loop</a:t>
            </a:r>
            <a:endParaRPr lang="en-US" sz="1600" i="1" dirty="0">
              <a:solidFill>
                <a:srgbClr val="0070C0"/>
              </a:solidFill>
            </a:endParaRPr>
          </a:p>
        </p:txBody>
      </p:sp>
      <p:cxnSp>
        <p:nvCxnSpPr>
          <p:cNvPr id="6" name="Straight Arrow Connector 5"/>
          <p:cNvCxnSpPr/>
          <p:nvPr/>
        </p:nvCxnSpPr>
        <p:spPr bwMode="auto">
          <a:xfrm>
            <a:off x="4343400" y="2590800"/>
            <a:ext cx="533400" cy="198938"/>
          </a:xfrm>
          <a:prstGeom prst="straightConnector1">
            <a:avLst/>
          </a:prstGeom>
          <a:solidFill>
            <a:schemeClr val="accent1"/>
          </a:solidFill>
          <a:ln w="28575" cap="sq" cmpd="sng" algn="ctr">
            <a:solidFill>
              <a:srgbClr val="0070C0"/>
            </a:solidFill>
            <a:prstDash val="solid"/>
            <a:round/>
            <a:headEnd type="none" w="sm" len="sm"/>
            <a:tailEnd type="arrow"/>
          </a:ln>
          <a:effectLst/>
        </p:spPr>
      </p:cxnSp>
      <p:sp>
        <p:nvSpPr>
          <p:cNvPr id="16" name="TextBox 15"/>
          <p:cNvSpPr txBox="1"/>
          <p:nvPr/>
        </p:nvSpPr>
        <p:spPr>
          <a:xfrm>
            <a:off x="1203020" y="3505200"/>
            <a:ext cx="2302180" cy="1077218"/>
          </a:xfrm>
          <a:prstGeom prst="rect">
            <a:avLst/>
          </a:prstGeom>
          <a:noFill/>
        </p:spPr>
        <p:txBody>
          <a:bodyPr wrap="square" rtlCol="0">
            <a:spAutoFit/>
          </a:bodyPr>
          <a:lstStyle/>
          <a:p>
            <a:r>
              <a:rPr lang="en-US" sz="1600" dirty="0" smtClean="0"/>
              <a:t>We want to do everything inside the For Loop four times (no pun intended!).</a:t>
            </a:r>
            <a:endParaRPr lang="en-US" sz="1600" dirty="0"/>
          </a:p>
        </p:txBody>
      </p:sp>
      <p:cxnSp>
        <p:nvCxnSpPr>
          <p:cNvPr id="9" name="Straight Arrow Connector 8"/>
          <p:cNvCxnSpPr/>
          <p:nvPr/>
        </p:nvCxnSpPr>
        <p:spPr bwMode="auto">
          <a:xfrm flipV="1">
            <a:off x="2913826" y="3045069"/>
            <a:ext cx="685800" cy="612531"/>
          </a:xfrm>
          <a:prstGeom prst="straightConnector1">
            <a:avLst/>
          </a:prstGeom>
          <a:solidFill>
            <a:schemeClr val="accent1"/>
          </a:solidFill>
          <a:ln w="28575" cap="sq" cmpd="sng" algn="ctr">
            <a:solidFill>
              <a:srgbClr val="0070C0"/>
            </a:solidFill>
            <a:prstDash val="solid"/>
            <a:round/>
            <a:headEnd type="none" w="sm" len="sm"/>
            <a:tailEnd type="arrow"/>
          </a:ln>
          <a:effectLst/>
        </p:spPr>
      </p:cxnSp>
      <p:sp>
        <p:nvSpPr>
          <p:cNvPr id="12" name="TextBox 11"/>
          <p:cNvSpPr txBox="1"/>
          <p:nvPr/>
        </p:nvSpPr>
        <p:spPr>
          <a:xfrm>
            <a:off x="1394456" y="5867400"/>
            <a:ext cx="7454472" cy="646331"/>
          </a:xfrm>
          <a:prstGeom prst="rect">
            <a:avLst/>
          </a:prstGeom>
          <a:noFill/>
        </p:spPr>
        <p:txBody>
          <a:bodyPr wrap="square" rtlCol="0">
            <a:spAutoFit/>
          </a:bodyPr>
          <a:lstStyle/>
          <a:p>
            <a:r>
              <a:rPr lang="en-US" dirty="0" smtClean="0"/>
              <a:t>In each of four loops, a random number will be generated, and a corresponding LED will light.</a:t>
            </a:r>
            <a:endParaRPr lang="en-US" dirty="0"/>
          </a:p>
        </p:txBody>
      </p:sp>
    </p:spTree>
    <p:extLst>
      <p:ext uri="{BB962C8B-B14F-4D97-AF65-F5344CB8AC3E}">
        <p14:creationId xmlns:p14="http://schemas.microsoft.com/office/powerpoint/2010/main" val="249630433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Random LEDs</a:t>
            </a:r>
            <a:endParaRPr lang="en-US" dirty="0"/>
          </a:p>
        </p:txBody>
      </p:sp>
      <p:sp>
        <p:nvSpPr>
          <p:cNvPr id="5" name="TextBox 4"/>
          <p:cNvSpPr txBox="1"/>
          <p:nvPr/>
        </p:nvSpPr>
        <p:spPr>
          <a:xfrm>
            <a:off x="1115860" y="1371600"/>
            <a:ext cx="7620000" cy="400110"/>
          </a:xfrm>
          <a:prstGeom prst="rect">
            <a:avLst/>
          </a:prstGeom>
          <a:noFill/>
        </p:spPr>
        <p:txBody>
          <a:bodyPr wrap="square" rtlCol="0">
            <a:spAutoFit/>
          </a:bodyPr>
          <a:lstStyle/>
          <a:p>
            <a:r>
              <a:rPr lang="en-US" sz="2000" dirty="0" smtClean="0"/>
              <a:t>That’s it!!  This program will light one LED at random four times. </a:t>
            </a:r>
            <a:endParaRPr lang="en-US" sz="2000" dirty="0"/>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2209800"/>
            <a:ext cx="4909454" cy="3867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9"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r="43561"/>
          <a:stretch/>
        </p:blipFill>
        <p:spPr bwMode="auto">
          <a:xfrm>
            <a:off x="1295400" y="2097703"/>
            <a:ext cx="2547474" cy="40912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7488861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One More Thing…</a:t>
            </a:r>
            <a:endParaRPr lang="en-US" dirty="0"/>
          </a:p>
        </p:txBody>
      </p:sp>
      <p:sp>
        <p:nvSpPr>
          <p:cNvPr id="5" name="TextBox 4"/>
          <p:cNvSpPr txBox="1"/>
          <p:nvPr/>
        </p:nvSpPr>
        <p:spPr>
          <a:xfrm>
            <a:off x="1142018" y="1171545"/>
            <a:ext cx="7620000" cy="1200329"/>
          </a:xfrm>
          <a:prstGeom prst="rect">
            <a:avLst/>
          </a:prstGeom>
          <a:noFill/>
        </p:spPr>
        <p:txBody>
          <a:bodyPr wrap="square" rtlCol="0">
            <a:spAutoFit/>
          </a:bodyPr>
          <a:lstStyle/>
          <a:p>
            <a:r>
              <a:rPr lang="en-US" dirty="0" smtClean="0"/>
              <a:t>With this construction, the LEDs will not light completely at random. Here’s why: The “dice” generate a random number between 0 and 1, and then we multiply by 3.499. (The Round to Nearest function will round 3.5 to 4, and we don’t have a case for 4.)</a:t>
            </a:r>
            <a:endParaRPr lang="en-US" dirty="0"/>
          </a:p>
        </p:txBody>
      </p:sp>
      <p:sp>
        <p:nvSpPr>
          <p:cNvPr id="2" name="Rectangle 1"/>
          <p:cNvSpPr/>
          <p:nvPr/>
        </p:nvSpPr>
        <p:spPr>
          <a:xfrm>
            <a:off x="1142018" y="2537895"/>
            <a:ext cx="7392382" cy="1477328"/>
          </a:xfrm>
          <a:prstGeom prst="rect">
            <a:avLst/>
          </a:prstGeom>
        </p:spPr>
        <p:txBody>
          <a:bodyPr wrap="square">
            <a:spAutoFit/>
          </a:bodyPr>
          <a:lstStyle/>
          <a:p>
            <a:r>
              <a:rPr lang="en-US" dirty="0" smtClean="0"/>
              <a:t>But the Round function will return 0 </a:t>
            </a:r>
            <a:r>
              <a:rPr lang="en-US" dirty="0"/>
              <a:t>only half as often as it will </a:t>
            </a:r>
            <a:r>
              <a:rPr lang="en-US" dirty="0" smtClean="0"/>
              <a:t>return 1</a:t>
            </a:r>
            <a:r>
              <a:rPr lang="en-US" dirty="0"/>
              <a:t>, 2, or 3. This happens because for 0 to 0.5, the Round function will return 0 but for 0.5001 to 1.499 it will return 1; for 1.5 to 2.5 it will return 2; for 2.5 to 3.499 it will return 3. </a:t>
            </a:r>
            <a:r>
              <a:rPr lang="en-US" dirty="0" smtClean="0"/>
              <a:t>These latter intervals are twice as big as the interval </a:t>
            </a:r>
            <a:r>
              <a:rPr lang="en-US" smtClean="0"/>
              <a:t>that returns 0.</a:t>
            </a:r>
            <a:endParaRPr lang="en-US" dirty="0"/>
          </a:p>
        </p:txBody>
      </p:sp>
      <p:sp>
        <p:nvSpPr>
          <p:cNvPr id="7" name="Rectangle 6"/>
          <p:cNvSpPr/>
          <p:nvPr/>
        </p:nvSpPr>
        <p:spPr>
          <a:xfrm>
            <a:off x="1167039" y="4178490"/>
            <a:ext cx="7392382" cy="923330"/>
          </a:xfrm>
          <a:prstGeom prst="rect">
            <a:avLst/>
          </a:prstGeom>
        </p:spPr>
        <p:txBody>
          <a:bodyPr wrap="square">
            <a:spAutoFit/>
          </a:bodyPr>
          <a:lstStyle/>
          <a:p>
            <a:r>
              <a:rPr lang="en-US" dirty="0" smtClean="0"/>
              <a:t>So we will see the LED corresponding to 0 only half as often as the others. We will revisit this issue in a later presentation, but for now we just leave it as is.</a:t>
            </a:r>
            <a:endParaRPr lang="en-US" dirty="0"/>
          </a:p>
        </p:txBody>
      </p:sp>
    </p:spTree>
    <p:extLst>
      <p:ext uri="{BB962C8B-B14F-4D97-AF65-F5344CB8AC3E}">
        <p14:creationId xmlns:p14="http://schemas.microsoft.com/office/powerpoint/2010/main" val="16339605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4572000"/>
            <a:ext cx="7772400" cy="1447800"/>
          </a:xfrm>
        </p:spPr>
        <p:txBody>
          <a:bodyPr/>
          <a:lstStyle/>
          <a:p>
            <a:r>
              <a:rPr lang="en-US" sz="3200" dirty="0" smtClean="0"/>
              <a:t>Array build</a:t>
            </a:r>
            <a:endParaRPr lang="en-US" sz="32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1200" y="1143000"/>
            <a:ext cx="2857500" cy="2857500"/>
          </a:xfrm>
          <a:prstGeom prst="rect">
            <a:avLst/>
          </a:prstGeom>
        </p:spPr>
      </p:pic>
    </p:spTree>
    <p:extLst>
      <p:ext uri="{BB962C8B-B14F-4D97-AF65-F5344CB8AC3E}">
        <p14:creationId xmlns:p14="http://schemas.microsoft.com/office/powerpoint/2010/main" val="27827016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67804" y="1970558"/>
            <a:ext cx="2983766" cy="523220"/>
          </a:xfrm>
          <a:prstGeom prst="rect">
            <a:avLst/>
          </a:prstGeom>
          <a:noFill/>
        </p:spPr>
        <p:txBody>
          <a:bodyPr wrap="none" rtlCol="0">
            <a:spAutoFit/>
          </a:bodyPr>
          <a:lstStyle/>
          <a:p>
            <a:r>
              <a:rPr lang="en-US" sz="2800" dirty="0" smtClean="0">
                <a:solidFill>
                  <a:srgbClr val="FF0000"/>
                </a:solidFill>
              </a:rPr>
              <a:t>Table of Contents</a:t>
            </a:r>
            <a:endParaRPr lang="en-US" sz="2800" dirty="0">
              <a:solidFill>
                <a:srgbClr val="FF0000"/>
              </a:solidFill>
            </a:endParaRPr>
          </a:p>
        </p:txBody>
      </p:sp>
      <p:sp>
        <p:nvSpPr>
          <p:cNvPr id="6" name="TextBox 5"/>
          <p:cNvSpPr txBox="1"/>
          <p:nvPr/>
        </p:nvSpPr>
        <p:spPr>
          <a:xfrm>
            <a:off x="1259336" y="3200400"/>
            <a:ext cx="7696200" cy="3170099"/>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solidFill>
                  <a:srgbClr val="FF0000"/>
                </a:solidFill>
              </a:rPr>
              <a:t>Boolean Control of LEDs</a:t>
            </a:r>
          </a:p>
          <a:p>
            <a:pPr marL="342900" indent="-342900">
              <a:buFont typeface="Arial" panose="020B0604020202020204" pitchFamily="34" charset="0"/>
              <a:buChar char="•"/>
            </a:pPr>
            <a:r>
              <a:rPr lang="en-US" sz="2000" dirty="0">
                <a:solidFill>
                  <a:srgbClr val="FF0000"/>
                </a:solidFill>
              </a:rPr>
              <a:t>T/F Case Structure </a:t>
            </a:r>
            <a:r>
              <a:rPr lang="en-US" sz="2000" dirty="0" smtClean="0">
                <a:solidFill>
                  <a:srgbClr val="FF0000"/>
                </a:solidFill>
              </a:rPr>
              <a:t>and Sequence</a:t>
            </a:r>
          </a:p>
          <a:p>
            <a:pPr marL="342900" indent="-342900">
              <a:buFont typeface="Arial" panose="020B0604020202020204" pitchFamily="34" charset="0"/>
              <a:buChar char="•"/>
            </a:pPr>
            <a:r>
              <a:rPr lang="en-US" sz="2000" dirty="0" smtClean="0">
                <a:solidFill>
                  <a:srgbClr val="FF0000"/>
                </a:solidFill>
              </a:rPr>
              <a:t>Local Variables</a:t>
            </a:r>
          </a:p>
          <a:p>
            <a:pPr marL="342900" indent="-342900">
              <a:buFont typeface="Arial" panose="020B0604020202020204" pitchFamily="34" charset="0"/>
              <a:buChar char="•"/>
            </a:pPr>
            <a:r>
              <a:rPr lang="en-US" sz="2000" dirty="0" smtClean="0">
                <a:solidFill>
                  <a:srgbClr val="FF0000"/>
                </a:solidFill>
              </a:rPr>
              <a:t>While Loop</a:t>
            </a:r>
          </a:p>
          <a:p>
            <a:pPr marL="342900" indent="-342900">
              <a:buFont typeface="Arial" panose="020B0604020202020204" pitchFamily="34" charset="0"/>
              <a:buChar char="•"/>
            </a:pPr>
            <a:r>
              <a:rPr lang="en-US" sz="2000" dirty="0" smtClean="0">
                <a:solidFill>
                  <a:srgbClr val="FF0000"/>
                </a:solidFill>
              </a:rPr>
              <a:t>Random Numbers; General Case Structure, For Loop</a:t>
            </a:r>
          </a:p>
          <a:p>
            <a:pPr marL="342900" indent="-342900">
              <a:buFont typeface="Arial" panose="020B0604020202020204" pitchFamily="34" charset="0"/>
              <a:buChar char="•"/>
            </a:pPr>
            <a:r>
              <a:rPr lang="en-US" sz="2000" dirty="0" smtClean="0">
                <a:solidFill>
                  <a:srgbClr val="FF0000"/>
                </a:solidFill>
              </a:rPr>
              <a:t>Array Build</a:t>
            </a:r>
          </a:p>
          <a:p>
            <a:pPr marL="342900" indent="-342900">
              <a:buFont typeface="Arial" panose="020B0604020202020204" pitchFamily="34" charset="0"/>
              <a:buChar char="•"/>
            </a:pPr>
            <a:r>
              <a:rPr lang="en-US" sz="2000" dirty="0" smtClean="0">
                <a:solidFill>
                  <a:srgbClr val="FF0000"/>
                </a:solidFill>
              </a:rPr>
              <a:t>Controls and Indicators; Read and Write</a:t>
            </a:r>
          </a:p>
          <a:p>
            <a:pPr marL="342900" indent="-342900">
              <a:buFont typeface="Arial" panose="020B0604020202020204" pitchFamily="34" charset="0"/>
              <a:buChar char="•"/>
            </a:pPr>
            <a:r>
              <a:rPr lang="en-US" sz="2000" dirty="0" smtClean="0">
                <a:solidFill>
                  <a:srgbClr val="FF0000"/>
                </a:solidFill>
              </a:rPr>
              <a:t>Other Stuff </a:t>
            </a:r>
          </a:p>
          <a:p>
            <a:pPr marL="800100" lvl="1" indent="-342900">
              <a:buFont typeface="Arial" panose="020B0604020202020204" pitchFamily="34" charset="0"/>
              <a:buChar char="•"/>
            </a:pPr>
            <a:r>
              <a:rPr lang="en-US" sz="2000" dirty="0" smtClean="0">
                <a:solidFill>
                  <a:srgbClr val="FF0000"/>
                </a:solidFill>
              </a:rPr>
              <a:t>Finer Points</a:t>
            </a:r>
          </a:p>
          <a:p>
            <a:pPr marL="800100" lvl="1" indent="-342900">
              <a:buFont typeface="Arial" panose="020B0604020202020204" pitchFamily="34" charset="0"/>
              <a:buChar char="•"/>
            </a:pPr>
            <a:r>
              <a:rPr lang="en-US" sz="2000" dirty="0" smtClean="0">
                <a:solidFill>
                  <a:srgbClr val="FF0000"/>
                </a:solidFill>
              </a:rPr>
              <a:t>Errors and De-Bugging</a:t>
            </a:r>
          </a:p>
        </p:txBody>
      </p:sp>
      <p:sp>
        <p:nvSpPr>
          <p:cNvPr id="8" name="TextBox 7"/>
          <p:cNvSpPr txBox="1"/>
          <p:nvPr/>
        </p:nvSpPr>
        <p:spPr>
          <a:xfrm>
            <a:off x="2025442" y="152400"/>
            <a:ext cx="6083717" cy="646331"/>
          </a:xfrm>
          <a:prstGeom prst="rect">
            <a:avLst/>
          </a:prstGeom>
          <a:noFill/>
        </p:spPr>
        <p:txBody>
          <a:bodyPr wrap="none" rtlCol="0">
            <a:spAutoFit/>
          </a:bodyPr>
          <a:lstStyle/>
          <a:p>
            <a:r>
              <a:rPr lang="en-US" sz="3600" dirty="0" smtClean="0">
                <a:solidFill>
                  <a:srgbClr val="FF0000"/>
                </a:solidFill>
              </a:rPr>
              <a:t>LabVIEW Programming Intro</a:t>
            </a:r>
            <a:endParaRPr lang="en-US" sz="3600" dirty="0">
              <a:solidFill>
                <a:srgbClr val="FF0000"/>
              </a:solidFill>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2600" y="1066800"/>
            <a:ext cx="3124200" cy="2035722"/>
          </a:xfrm>
          <a:prstGeom prst="rect">
            <a:avLst/>
          </a:prstGeom>
        </p:spPr>
      </p:pic>
    </p:spTree>
    <p:extLst>
      <p:ext uri="{BB962C8B-B14F-4D97-AF65-F5344CB8AC3E}">
        <p14:creationId xmlns:p14="http://schemas.microsoft.com/office/powerpoint/2010/main" val="105083083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Array Build</a:t>
            </a:r>
            <a:endParaRPr lang="en-US" dirty="0"/>
          </a:p>
        </p:txBody>
      </p:sp>
      <p:sp>
        <p:nvSpPr>
          <p:cNvPr id="6" name="TextBox 5"/>
          <p:cNvSpPr txBox="1"/>
          <p:nvPr/>
        </p:nvSpPr>
        <p:spPr>
          <a:xfrm>
            <a:off x="1371600" y="1371600"/>
            <a:ext cx="7391400" cy="1569660"/>
          </a:xfrm>
          <a:prstGeom prst="rect">
            <a:avLst/>
          </a:prstGeom>
          <a:noFill/>
        </p:spPr>
        <p:txBody>
          <a:bodyPr wrap="square" rtlCol="0">
            <a:spAutoFit/>
          </a:bodyPr>
          <a:lstStyle/>
          <a:p>
            <a:r>
              <a:rPr lang="en-US" sz="2400" dirty="0" smtClean="0"/>
              <a:t>Building an array is useful in many circumstances. We use it here to keep track of Symon’s random choices, and of the user’s responses. The resulting arrays will be compared to see if they match!</a:t>
            </a:r>
            <a:endParaRPr lang="en-US" sz="2400" dirty="0"/>
          </a:p>
        </p:txBody>
      </p:sp>
      <p:sp>
        <p:nvSpPr>
          <p:cNvPr id="3" name="TextBox 2"/>
          <p:cNvSpPr txBox="1"/>
          <p:nvPr/>
        </p:nvSpPr>
        <p:spPr>
          <a:xfrm>
            <a:off x="1392072" y="3886200"/>
            <a:ext cx="7162800" cy="1477328"/>
          </a:xfrm>
          <a:prstGeom prst="rect">
            <a:avLst/>
          </a:prstGeom>
          <a:noFill/>
        </p:spPr>
        <p:txBody>
          <a:bodyPr wrap="square" rtlCol="0">
            <a:spAutoFit/>
          </a:bodyPr>
          <a:lstStyle/>
          <a:p>
            <a:r>
              <a:rPr lang="en-US" dirty="0" smtClean="0"/>
              <a:t>An array, for our purposes, can be though of as a matrix of 1 or more dimensions. A one-dimensional array is a list of elements; a 2-D array is a table with rows and columns; a 3-D array can be thought of as cube with regularly spaced entries in three dimensions. A 4-D array is possible but difficult to picture!</a:t>
            </a:r>
            <a:endParaRPr lang="en-US" dirty="0"/>
          </a:p>
        </p:txBody>
      </p:sp>
    </p:spTree>
    <p:extLst>
      <p:ext uri="{BB962C8B-B14F-4D97-AF65-F5344CB8AC3E}">
        <p14:creationId xmlns:p14="http://schemas.microsoft.com/office/powerpoint/2010/main" val="219054694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9468" r="23491" b="20821"/>
          <a:stretch/>
        </p:blipFill>
        <p:spPr bwMode="auto">
          <a:xfrm>
            <a:off x="6019800" y="1219200"/>
            <a:ext cx="2825263" cy="40876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Array Build</a:t>
            </a:r>
            <a:endParaRPr lang="en-US" dirty="0"/>
          </a:p>
        </p:txBody>
      </p:sp>
      <p:sp>
        <p:nvSpPr>
          <p:cNvPr id="6" name="TextBox 5"/>
          <p:cNvSpPr txBox="1"/>
          <p:nvPr/>
        </p:nvSpPr>
        <p:spPr>
          <a:xfrm>
            <a:off x="1066799" y="1066800"/>
            <a:ext cx="4572001" cy="1323439"/>
          </a:xfrm>
          <a:prstGeom prst="rect">
            <a:avLst/>
          </a:prstGeom>
          <a:noFill/>
        </p:spPr>
        <p:txBody>
          <a:bodyPr wrap="square" rtlCol="0">
            <a:spAutoFit/>
          </a:bodyPr>
          <a:lstStyle/>
          <a:p>
            <a:r>
              <a:rPr lang="en-US" sz="2000" dirty="0" smtClean="0"/>
              <a:t>Starting from the previous project, we create an array indicator on the front panel that we can use to the see the result of the array build.</a:t>
            </a:r>
            <a:endParaRPr lang="en-US" sz="2000" dirty="0"/>
          </a:p>
        </p:txBody>
      </p:sp>
      <p:sp>
        <p:nvSpPr>
          <p:cNvPr id="7" name="TextBox 6"/>
          <p:cNvSpPr txBox="1"/>
          <p:nvPr/>
        </p:nvSpPr>
        <p:spPr>
          <a:xfrm>
            <a:off x="2242634" y="2527012"/>
            <a:ext cx="2759380" cy="584775"/>
          </a:xfrm>
          <a:prstGeom prst="rect">
            <a:avLst/>
          </a:prstGeom>
          <a:noFill/>
        </p:spPr>
        <p:txBody>
          <a:bodyPr wrap="square" rtlCol="0">
            <a:spAutoFit/>
          </a:bodyPr>
          <a:lstStyle/>
          <a:p>
            <a:r>
              <a:rPr lang="en-US" sz="1600" i="1" dirty="0" smtClean="0">
                <a:solidFill>
                  <a:srgbClr val="0070C0"/>
                </a:solidFill>
              </a:rPr>
              <a:t>Modern&gt;Array, Matrix, and Cluster&gt;Array</a:t>
            </a:r>
            <a:endParaRPr lang="en-US" sz="1600" i="1" dirty="0">
              <a:solidFill>
                <a:srgbClr val="0070C0"/>
              </a:solidFill>
            </a:endParaRPr>
          </a:p>
        </p:txBody>
      </p:sp>
      <p:sp>
        <p:nvSpPr>
          <p:cNvPr id="8" name="TextBox 7"/>
          <p:cNvSpPr txBox="1"/>
          <p:nvPr/>
        </p:nvSpPr>
        <p:spPr>
          <a:xfrm>
            <a:off x="3053471" y="4916032"/>
            <a:ext cx="2759380" cy="584775"/>
          </a:xfrm>
          <a:prstGeom prst="rect">
            <a:avLst/>
          </a:prstGeom>
          <a:noFill/>
        </p:spPr>
        <p:txBody>
          <a:bodyPr wrap="square" rtlCol="0">
            <a:spAutoFit/>
          </a:bodyPr>
          <a:lstStyle>
            <a:defPPr>
              <a:defRPr lang="en-US"/>
            </a:defPPr>
            <a:lvl1pPr>
              <a:defRPr sz="1600" i="1">
                <a:solidFill>
                  <a:srgbClr val="0070C0"/>
                </a:solidFill>
              </a:defRPr>
            </a:lvl1pPr>
          </a:lstStyle>
          <a:p>
            <a:r>
              <a:rPr lang="en-US" dirty="0"/>
              <a:t>Modern&gt;Numeric&gt;Numeric Indicator</a:t>
            </a:r>
          </a:p>
        </p:txBody>
      </p:sp>
      <p:cxnSp>
        <p:nvCxnSpPr>
          <p:cNvPr id="4" name="Straight Arrow Connector 3"/>
          <p:cNvCxnSpPr/>
          <p:nvPr/>
        </p:nvCxnSpPr>
        <p:spPr bwMode="auto">
          <a:xfrm flipV="1">
            <a:off x="4724400" y="2527012"/>
            <a:ext cx="1600200" cy="292387"/>
          </a:xfrm>
          <a:prstGeom prst="straightConnector1">
            <a:avLst/>
          </a:prstGeom>
          <a:solidFill>
            <a:schemeClr val="accent1"/>
          </a:solidFill>
          <a:ln w="28575" cap="sq" cmpd="sng" algn="ctr">
            <a:solidFill>
              <a:srgbClr val="0070C0"/>
            </a:solidFill>
            <a:prstDash val="solid"/>
            <a:round/>
            <a:headEnd type="none" w="sm" len="sm"/>
            <a:tailEnd type="arrow"/>
          </a:ln>
          <a:effectLst/>
        </p:spPr>
      </p:cxnSp>
      <p:cxnSp>
        <p:nvCxnSpPr>
          <p:cNvPr id="10" name="Straight Arrow Connector 9"/>
          <p:cNvCxnSpPr/>
          <p:nvPr/>
        </p:nvCxnSpPr>
        <p:spPr bwMode="auto">
          <a:xfrm flipV="1">
            <a:off x="5638800" y="2527012"/>
            <a:ext cx="1143000" cy="2399906"/>
          </a:xfrm>
          <a:prstGeom prst="straightConnector1">
            <a:avLst/>
          </a:prstGeom>
          <a:solidFill>
            <a:schemeClr val="accent1"/>
          </a:solidFill>
          <a:ln w="28575" cap="sq" cmpd="sng" algn="ctr">
            <a:solidFill>
              <a:srgbClr val="0070C0"/>
            </a:solidFill>
            <a:prstDash val="solid"/>
            <a:round/>
            <a:headEnd type="none" w="sm" len="sm"/>
            <a:tailEnd type="arrow"/>
          </a:ln>
          <a:effectLst/>
        </p:spPr>
      </p:cxnSp>
      <p:sp>
        <p:nvSpPr>
          <p:cNvPr id="9" name="TextBox 8"/>
          <p:cNvSpPr txBox="1"/>
          <p:nvPr/>
        </p:nvSpPr>
        <p:spPr>
          <a:xfrm>
            <a:off x="1066799" y="3295702"/>
            <a:ext cx="4634355" cy="1631216"/>
          </a:xfrm>
          <a:prstGeom prst="rect">
            <a:avLst/>
          </a:prstGeom>
          <a:noFill/>
        </p:spPr>
        <p:txBody>
          <a:bodyPr wrap="square" rtlCol="0">
            <a:spAutoFit/>
          </a:bodyPr>
          <a:lstStyle/>
          <a:p>
            <a:r>
              <a:rPr lang="en-US" sz="2000" dirty="0" smtClean="0"/>
              <a:t>Then we indicate the kind of things we want in the array. In our case, we want numeric indicators. We put the numeric indicator into the array by dragging it there.</a:t>
            </a:r>
            <a:endParaRPr lang="en-US" sz="2000" dirty="0"/>
          </a:p>
        </p:txBody>
      </p:sp>
    </p:spTree>
    <p:extLst>
      <p:ext uri="{BB962C8B-B14F-4D97-AF65-F5344CB8AC3E}">
        <p14:creationId xmlns:p14="http://schemas.microsoft.com/office/powerpoint/2010/main" val="31936182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588" t="15034" r="20692" b="16522"/>
          <a:stretch/>
        </p:blipFill>
        <p:spPr bwMode="auto">
          <a:xfrm>
            <a:off x="2971801" y="2133127"/>
            <a:ext cx="5961834" cy="44962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Array Build</a:t>
            </a:r>
            <a:endParaRPr lang="en-US" dirty="0"/>
          </a:p>
        </p:txBody>
      </p:sp>
      <p:sp>
        <p:nvSpPr>
          <p:cNvPr id="11" name="TextBox 10"/>
          <p:cNvSpPr txBox="1"/>
          <p:nvPr/>
        </p:nvSpPr>
        <p:spPr>
          <a:xfrm>
            <a:off x="1149364" y="2895600"/>
            <a:ext cx="2133600" cy="584775"/>
          </a:xfrm>
          <a:prstGeom prst="rect">
            <a:avLst/>
          </a:prstGeom>
          <a:noFill/>
        </p:spPr>
        <p:txBody>
          <a:bodyPr wrap="square" rtlCol="0">
            <a:spAutoFit/>
          </a:bodyPr>
          <a:lstStyle/>
          <a:p>
            <a:r>
              <a:rPr lang="en-US" sz="1600" i="1" dirty="0" smtClean="0">
                <a:solidFill>
                  <a:srgbClr val="0070C0"/>
                </a:solidFill>
              </a:rPr>
              <a:t>Programming&gt;Array&gt; Build Array</a:t>
            </a:r>
            <a:endParaRPr lang="en-US" sz="1600" i="1" dirty="0">
              <a:solidFill>
                <a:srgbClr val="0070C0"/>
              </a:solidFill>
            </a:endParaRPr>
          </a:p>
        </p:txBody>
      </p:sp>
      <p:sp>
        <p:nvSpPr>
          <p:cNvPr id="12" name="TextBox 11"/>
          <p:cNvSpPr txBox="1"/>
          <p:nvPr/>
        </p:nvSpPr>
        <p:spPr>
          <a:xfrm>
            <a:off x="1166949" y="3961153"/>
            <a:ext cx="2270760" cy="584775"/>
          </a:xfrm>
          <a:prstGeom prst="rect">
            <a:avLst/>
          </a:prstGeom>
          <a:noFill/>
        </p:spPr>
        <p:txBody>
          <a:bodyPr wrap="square" rtlCol="0">
            <a:spAutoFit/>
          </a:bodyPr>
          <a:lstStyle/>
          <a:p>
            <a:r>
              <a:rPr lang="en-US" sz="1600" dirty="0" smtClean="0"/>
              <a:t>Drag down to add one layer to Build Array</a:t>
            </a:r>
            <a:endParaRPr lang="en-US" sz="1600" dirty="0"/>
          </a:p>
        </p:txBody>
      </p:sp>
      <p:cxnSp>
        <p:nvCxnSpPr>
          <p:cNvPr id="5" name="Straight Arrow Connector 4"/>
          <p:cNvCxnSpPr/>
          <p:nvPr/>
        </p:nvCxnSpPr>
        <p:spPr bwMode="auto">
          <a:xfrm>
            <a:off x="2971801" y="3343652"/>
            <a:ext cx="2285999" cy="112405"/>
          </a:xfrm>
          <a:prstGeom prst="straightConnector1">
            <a:avLst/>
          </a:prstGeom>
          <a:solidFill>
            <a:schemeClr val="accent1"/>
          </a:solidFill>
          <a:ln w="28575" cap="sq" cmpd="sng" algn="ctr">
            <a:solidFill>
              <a:srgbClr val="0070C0"/>
            </a:solidFill>
            <a:prstDash val="solid"/>
            <a:round/>
            <a:headEnd type="none" w="sm" len="sm"/>
            <a:tailEnd type="arrow"/>
          </a:ln>
          <a:effectLst/>
        </p:spPr>
      </p:cxnSp>
      <p:cxnSp>
        <p:nvCxnSpPr>
          <p:cNvPr id="14" name="Straight Arrow Connector 13"/>
          <p:cNvCxnSpPr/>
          <p:nvPr/>
        </p:nvCxnSpPr>
        <p:spPr bwMode="auto">
          <a:xfrm flipV="1">
            <a:off x="3437709" y="3658127"/>
            <a:ext cx="1965960" cy="723136"/>
          </a:xfrm>
          <a:prstGeom prst="straightConnector1">
            <a:avLst/>
          </a:prstGeom>
          <a:solidFill>
            <a:schemeClr val="accent1"/>
          </a:solidFill>
          <a:ln w="28575" cap="sq" cmpd="sng" algn="ctr">
            <a:solidFill>
              <a:srgbClr val="0070C0"/>
            </a:solidFill>
            <a:prstDash val="solid"/>
            <a:round/>
            <a:headEnd type="none" w="sm" len="sm"/>
            <a:tailEnd type="arrow"/>
          </a:ln>
          <a:effectLst/>
        </p:spPr>
      </p:cxnSp>
      <p:sp>
        <p:nvSpPr>
          <p:cNvPr id="16" name="TextBox 15"/>
          <p:cNvSpPr txBox="1"/>
          <p:nvPr/>
        </p:nvSpPr>
        <p:spPr>
          <a:xfrm>
            <a:off x="5562600" y="1932057"/>
            <a:ext cx="2882537" cy="584775"/>
          </a:xfrm>
          <a:prstGeom prst="rect">
            <a:avLst/>
          </a:prstGeom>
          <a:noFill/>
        </p:spPr>
        <p:txBody>
          <a:bodyPr wrap="square" rtlCol="0">
            <a:spAutoFit/>
          </a:bodyPr>
          <a:lstStyle/>
          <a:p>
            <a:r>
              <a:rPr lang="en-US" sz="1600" dirty="0" smtClean="0"/>
              <a:t>This is the array we added on the front panel.</a:t>
            </a:r>
            <a:endParaRPr lang="en-US" sz="1600" dirty="0"/>
          </a:p>
        </p:txBody>
      </p:sp>
      <p:cxnSp>
        <p:nvCxnSpPr>
          <p:cNvPr id="15" name="Straight Arrow Connector 14"/>
          <p:cNvCxnSpPr/>
          <p:nvPr/>
        </p:nvCxnSpPr>
        <p:spPr bwMode="auto">
          <a:xfrm flipH="1">
            <a:off x="6066692" y="2425514"/>
            <a:ext cx="190500" cy="457200"/>
          </a:xfrm>
          <a:prstGeom prst="straightConnector1">
            <a:avLst/>
          </a:prstGeom>
          <a:solidFill>
            <a:schemeClr val="accent1"/>
          </a:solidFill>
          <a:ln w="28575" cap="sq" cmpd="sng" algn="ctr">
            <a:solidFill>
              <a:srgbClr val="0070C0"/>
            </a:solidFill>
            <a:prstDash val="solid"/>
            <a:round/>
            <a:headEnd type="none" w="sm" len="sm"/>
            <a:tailEnd type="arrow"/>
          </a:ln>
          <a:effectLst/>
        </p:spPr>
      </p:cxnSp>
      <p:sp>
        <p:nvSpPr>
          <p:cNvPr id="17" name="TextBox 16"/>
          <p:cNvSpPr txBox="1"/>
          <p:nvPr/>
        </p:nvSpPr>
        <p:spPr>
          <a:xfrm>
            <a:off x="1359877" y="1015350"/>
            <a:ext cx="7426569" cy="707886"/>
          </a:xfrm>
          <a:prstGeom prst="rect">
            <a:avLst/>
          </a:prstGeom>
          <a:noFill/>
        </p:spPr>
        <p:txBody>
          <a:bodyPr wrap="square" rtlCol="0">
            <a:spAutoFit/>
          </a:bodyPr>
          <a:lstStyle/>
          <a:p>
            <a:r>
              <a:rPr lang="en-US" sz="2000" dirty="0"/>
              <a:t>E</a:t>
            </a:r>
            <a:r>
              <a:rPr lang="en-US" sz="2000" dirty="0" smtClean="0"/>
              <a:t>ach time the For Loop executes, we want to add the new random number to the existing array. We add </a:t>
            </a:r>
            <a:r>
              <a:rPr lang="en-US" sz="2000" dirty="0" smtClean="0">
                <a:solidFill>
                  <a:srgbClr val="0070C0"/>
                </a:solidFill>
              </a:rPr>
              <a:t>Build Array</a:t>
            </a:r>
            <a:r>
              <a:rPr lang="en-US" sz="2000" dirty="0" smtClean="0"/>
              <a:t>…</a:t>
            </a:r>
            <a:endParaRPr lang="en-US" sz="2000" dirty="0"/>
          </a:p>
        </p:txBody>
      </p:sp>
    </p:spTree>
    <p:extLst>
      <p:ext uri="{BB962C8B-B14F-4D97-AF65-F5344CB8AC3E}">
        <p14:creationId xmlns:p14="http://schemas.microsoft.com/office/powerpoint/2010/main" val="150023734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722" t="16906" r="20190" b="17503"/>
          <a:stretch/>
        </p:blipFill>
        <p:spPr bwMode="auto">
          <a:xfrm>
            <a:off x="2935267" y="2181421"/>
            <a:ext cx="6025019" cy="43295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Array Build</a:t>
            </a:r>
            <a:endParaRPr lang="en-US" dirty="0"/>
          </a:p>
        </p:txBody>
      </p:sp>
      <p:cxnSp>
        <p:nvCxnSpPr>
          <p:cNvPr id="14" name="Straight Arrow Connector 13"/>
          <p:cNvCxnSpPr/>
          <p:nvPr/>
        </p:nvCxnSpPr>
        <p:spPr bwMode="auto">
          <a:xfrm>
            <a:off x="2209800" y="2181421"/>
            <a:ext cx="2895600" cy="2466779"/>
          </a:xfrm>
          <a:prstGeom prst="straightConnector1">
            <a:avLst/>
          </a:prstGeom>
          <a:solidFill>
            <a:schemeClr val="accent1"/>
          </a:solidFill>
          <a:ln w="28575" cap="sq" cmpd="sng" algn="ctr">
            <a:solidFill>
              <a:srgbClr val="0070C0"/>
            </a:solidFill>
            <a:prstDash val="solid"/>
            <a:round/>
            <a:headEnd type="none" w="sm" len="sm"/>
            <a:tailEnd type="arrow"/>
          </a:ln>
          <a:effectLst/>
        </p:spPr>
      </p:cxnSp>
      <p:sp>
        <p:nvSpPr>
          <p:cNvPr id="17" name="TextBox 16"/>
          <p:cNvSpPr txBox="1"/>
          <p:nvPr/>
        </p:nvSpPr>
        <p:spPr>
          <a:xfrm>
            <a:off x="990601" y="1244521"/>
            <a:ext cx="3733800" cy="1200329"/>
          </a:xfrm>
          <a:prstGeom prst="rect">
            <a:avLst/>
          </a:prstGeom>
          <a:noFill/>
        </p:spPr>
        <p:txBody>
          <a:bodyPr wrap="square" rtlCol="0">
            <a:spAutoFit/>
          </a:bodyPr>
          <a:lstStyle/>
          <a:p>
            <a:r>
              <a:rPr lang="en-US" dirty="0" smtClean="0"/>
              <a:t>The new random number is generated here and sent to the lower terminal of the build array block.</a:t>
            </a:r>
            <a:endParaRPr lang="en-US" dirty="0"/>
          </a:p>
        </p:txBody>
      </p:sp>
      <p:sp>
        <p:nvSpPr>
          <p:cNvPr id="18" name="TextBox 17"/>
          <p:cNvSpPr txBox="1"/>
          <p:nvPr/>
        </p:nvSpPr>
        <p:spPr>
          <a:xfrm>
            <a:off x="4953000" y="1244520"/>
            <a:ext cx="3886200" cy="923330"/>
          </a:xfrm>
          <a:prstGeom prst="rect">
            <a:avLst/>
          </a:prstGeom>
          <a:noFill/>
        </p:spPr>
        <p:txBody>
          <a:bodyPr wrap="square" rtlCol="0">
            <a:spAutoFit/>
          </a:bodyPr>
          <a:lstStyle/>
          <a:p>
            <a:r>
              <a:rPr lang="en-US" dirty="0" smtClean="0"/>
              <a:t>The resulting  array, with the new value added, is output here. We have connected it to our indicator.</a:t>
            </a:r>
            <a:endParaRPr lang="en-US" dirty="0"/>
          </a:p>
        </p:txBody>
      </p:sp>
      <p:cxnSp>
        <p:nvCxnSpPr>
          <p:cNvPr id="19" name="Straight Arrow Connector 18"/>
          <p:cNvCxnSpPr/>
          <p:nvPr/>
        </p:nvCxnSpPr>
        <p:spPr bwMode="auto">
          <a:xfrm>
            <a:off x="5334000" y="2167850"/>
            <a:ext cx="197287" cy="956350"/>
          </a:xfrm>
          <a:prstGeom prst="straightConnector1">
            <a:avLst/>
          </a:prstGeom>
          <a:solidFill>
            <a:schemeClr val="accent1"/>
          </a:solidFill>
          <a:ln w="28575" cap="sq" cmpd="sng" algn="ctr">
            <a:solidFill>
              <a:srgbClr val="0070C0"/>
            </a:solidFill>
            <a:prstDash val="solid"/>
            <a:round/>
            <a:headEnd type="none" w="sm" len="sm"/>
            <a:tailEnd type="arrow"/>
          </a:ln>
          <a:effectLst/>
        </p:spPr>
      </p:cxnSp>
      <p:sp>
        <p:nvSpPr>
          <p:cNvPr id="23" name="TextBox 22"/>
          <p:cNvSpPr txBox="1"/>
          <p:nvPr/>
        </p:nvSpPr>
        <p:spPr>
          <a:xfrm>
            <a:off x="1143000" y="3447871"/>
            <a:ext cx="1943100" cy="1200329"/>
          </a:xfrm>
          <a:prstGeom prst="rect">
            <a:avLst/>
          </a:prstGeom>
          <a:noFill/>
        </p:spPr>
        <p:txBody>
          <a:bodyPr wrap="square" rtlCol="0">
            <a:spAutoFit/>
          </a:bodyPr>
          <a:lstStyle/>
          <a:p>
            <a:r>
              <a:rPr lang="en-US" dirty="0" smtClean="0"/>
              <a:t>But how do we access the new array to add the next value??</a:t>
            </a:r>
            <a:endParaRPr lang="en-US" dirty="0"/>
          </a:p>
        </p:txBody>
      </p:sp>
    </p:spTree>
    <p:extLst>
      <p:ext uri="{BB962C8B-B14F-4D97-AF65-F5344CB8AC3E}">
        <p14:creationId xmlns:p14="http://schemas.microsoft.com/office/powerpoint/2010/main" val="69801705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5625" t="20064" r="21753" b="33537"/>
          <a:stretch/>
        </p:blipFill>
        <p:spPr bwMode="auto">
          <a:xfrm>
            <a:off x="2047483" y="2191927"/>
            <a:ext cx="5887234" cy="3062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Array Build</a:t>
            </a:r>
            <a:endParaRPr lang="en-US" dirty="0"/>
          </a:p>
        </p:txBody>
      </p:sp>
      <p:sp>
        <p:nvSpPr>
          <p:cNvPr id="18" name="TextBox 17"/>
          <p:cNvSpPr txBox="1"/>
          <p:nvPr/>
        </p:nvSpPr>
        <p:spPr>
          <a:xfrm>
            <a:off x="1859071" y="1225396"/>
            <a:ext cx="6875745" cy="646331"/>
          </a:xfrm>
          <a:prstGeom prst="rect">
            <a:avLst/>
          </a:prstGeom>
          <a:noFill/>
        </p:spPr>
        <p:txBody>
          <a:bodyPr wrap="square" rtlCol="0">
            <a:spAutoFit/>
          </a:bodyPr>
          <a:lstStyle/>
          <a:p>
            <a:r>
              <a:rPr lang="en-US" dirty="0" smtClean="0"/>
              <a:t>Right-click on the frame of the For Loop and do </a:t>
            </a:r>
            <a:r>
              <a:rPr lang="en-US" i="1" dirty="0" smtClean="0">
                <a:solidFill>
                  <a:srgbClr val="0070C0"/>
                </a:solidFill>
              </a:rPr>
              <a:t>Add Shift Register</a:t>
            </a:r>
            <a:r>
              <a:rPr lang="en-US" dirty="0" smtClean="0"/>
              <a:t>. Shift registers appear on both sides.</a:t>
            </a:r>
            <a:endParaRPr lang="en-US" dirty="0"/>
          </a:p>
        </p:txBody>
      </p:sp>
      <p:sp>
        <p:nvSpPr>
          <p:cNvPr id="23" name="TextBox 22"/>
          <p:cNvSpPr txBox="1"/>
          <p:nvPr/>
        </p:nvSpPr>
        <p:spPr>
          <a:xfrm>
            <a:off x="1562100" y="5715000"/>
            <a:ext cx="6858000" cy="646331"/>
          </a:xfrm>
          <a:prstGeom prst="rect">
            <a:avLst/>
          </a:prstGeom>
          <a:noFill/>
        </p:spPr>
        <p:txBody>
          <a:bodyPr wrap="square" rtlCol="0">
            <a:spAutoFit/>
          </a:bodyPr>
          <a:lstStyle/>
          <a:p>
            <a:r>
              <a:rPr lang="en-US" dirty="0" smtClean="0"/>
              <a:t>We have wired the output of the build array block to the shift register on the right, and the input to the shift register on the left.</a:t>
            </a:r>
            <a:endParaRPr lang="en-US" dirty="0"/>
          </a:p>
        </p:txBody>
      </p:sp>
      <p:cxnSp>
        <p:nvCxnSpPr>
          <p:cNvPr id="19" name="Straight Arrow Connector 18"/>
          <p:cNvCxnSpPr/>
          <p:nvPr/>
        </p:nvCxnSpPr>
        <p:spPr bwMode="auto">
          <a:xfrm>
            <a:off x="6882528" y="1828800"/>
            <a:ext cx="661272" cy="1371600"/>
          </a:xfrm>
          <a:prstGeom prst="straightConnector1">
            <a:avLst/>
          </a:prstGeom>
          <a:solidFill>
            <a:schemeClr val="accent1"/>
          </a:solidFill>
          <a:ln w="28575" cap="sq" cmpd="sng" algn="ctr">
            <a:solidFill>
              <a:srgbClr val="0070C0"/>
            </a:solidFill>
            <a:prstDash val="solid"/>
            <a:round/>
            <a:headEnd type="none" w="sm" len="sm"/>
            <a:tailEnd type="arrow"/>
          </a:ln>
          <a:effectLst/>
        </p:spPr>
      </p:cxnSp>
    </p:spTree>
    <p:extLst>
      <p:ext uri="{BB962C8B-B14F-4D97-AF65-F5344CB8AC3E}">
        <p14:creationId xmlns:p14="http://schemas.microsoft.com/office/powerpoint/2010/main" val="26592141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620" t="15700" r="19279" b="17503"/>
          <a:stretch/>
        </p:blipFill>
        <p:spPr bwMode="auto">
          <a:xfrm>
            <a:off x="2661343" y="2321009"/>
            <a:ext cx="5650113" cy="44091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Array Build</a:t>
            </a:r>
            <a:endParaRPr lang="en-US" dirty="0"/>
          </a:p>
        </p:txBody>
      </p:sp>
      <p:sp>
        <p:nvSpPr>
          <p:cNvPr id="8" name="TextBox 7"/>
          <p:cNvSpPr txBox="1"/>
          <p:nvPr/>
        </p:nvSpPr>
        <p:spPr>
          <a:xfrm>
            <a:off x="1045060" y="990600"/>
            <a:ext cx="7870340" cy="923330"/>
          </a:xfrm>
          <a:prstGeom prst="rect">
            <a:avLst/>
          </a:prstGeom>
          <a:noFill/>
        </p:spPr>
        <p:txBody>
          <a:bodyPr wrap="square" rtlCol="0">
            <a:spAutoFit/>
          </a:bodyPr>
          <a:lstStyle/>
          <a:p>
            <a:r>
              <a:rPr lang="en-US" dirty="0" smtClean="0"/>
              <a:t>The array is now built, element by element, by sending the output to the shift register on the right. It then gets passed around to the other side the next time the loop executes, so we can add another element to it.</a:t>
            </a:r>
            <a:endParaRPr lang="en-US" dirty="0"/>
          </a:p>
        </p:txBody>
      </p:sp>
      <p:sp>
        <p:nvSpPr>
          <p:cNvPr id="9" name="TextBox 8"/>
          <p:cNvSpPr txBox="1"/>
          <p:nvPr/>
        </p:nvSpPr>
        <p:spPr>
          <a:xfrm>
            <a:off x="6248401" y="2151732"/>
            <a:ext cx="2514600" cy="338554"/>
          </a:xfrm>
          <a:prstGeom prst="rect">
            <a:avLst/>
          </a:prstGeom>
          <a:noFill/>
        </p:spPr>
        <p:txBody>
          <a:bodyPr wrap="square" rtlCol="0">
            <a:spAutoFit/>
          </a:bodyPr>
          <a:lstStyle/>
          <a:p>
            <a:r>
              <a:rPr lang="en-US" sz="1600" dirty="0" smtClean="0"/>
              <a:t>The output from here…</a:t>
            </a:r>
            <a:endParaRPr lang="en-US" sz="1600" dirty="0"/>
          </a:p>
        </p:txBody>
      </p:sp>
      <p:sp>
        <p:nvSpPr>
          <p:cNvPr id="10" name="TextBox 9"/>
          <p:cNvSpPr txBox="1"/>
          <p:nvPr/>
        </p:nvSpPr>
        <p:spPr>
          <a:xfrm>
            <a:off x="1219200" y="2378439"/>
            <a:ext cx="2481197" cy="338554"/>
          </a:xfrm>
          <a:prstGeom prst="rect">
            <a:avLst/>
          </a:prstGeom>
          <a:noFill/>
        </p:spPr>
        <p:txBody>
          <a:bodyPr wrap="square" rtlCol="0">
            <a:spAutoFit/>
          </a:bodyPr>
          <a:lstStyle/>
          <a:p>
            <a:r>
              <a:rPr lang="en-US" sz="1600" dirty="0" smtClean="0"/>
              <a:t>…shows up over here.</a:t>
            </a:r>
            <a:endParaRPr lang="en-US" sz="1600" dirty="0"/>
          </a:p>
        </p:txBody>
      </p:sp>
      <p:cxnSp>
        <p:nvCxnSpPr>
          <p:cNvPr id="4" name="Straight Arrow Connector 3"/>
          <p:cNvCxnSpPr/>
          <p:nvPr/>
        </p:nvCxnSpPr>
        <p:spPr bwMode="auto">
          <a:xfrm flipH="1">
            <a:off x="7854256" y="2429744"/>
            <a:ext cx="457200" cy="1170960"/>
          </a:xfrm>
          <a:prstGeom prst="straightConnector1">
            <a:avLst/>
          </a:prstGeom>
          <a:solidFill>
            <a:schemeClr val="accent1"/>
          </a:solidFill>
          <a:ln w="28575" cap="sq" cmpd="sng" algn="ctr">
            <a:solidFill>
              <a:srgbClr val="0070C0"/>
            </a:solidFill>
            <a:prstDash val="solid"/>
            <a:round/>
            <a:headEnd type="none" w="sm" len="sm"/>
            <a:tailEnd type="arrow"/>
          </a:ln>
          <a:effectLst/>
        </p:spPr>
      </p:cxnSp>
      <p:cxnSp>
        <p:nvCxnSpPr>
          <p:cNvPr id="13" name="Straight Arrow Connector 12"/>
          <p:cNvCxnSpPr/>
          <p:nvPr/>
        </p:nvCxnSpPr>
        <p:spPr bwMode="auto">
          <a:xfrm>
            <a:off x="2258599" y="2708337"/>
            <a:ext cx="512002" cy="924420"/>
          </a:xfrm>
          <a:prstGeom prst="straightConnector1">
            <a:avLst/>
          </a:prstGeom>
          <a:solidFill>
            <a:schemeClr val="accent1"/>
          </a:solidFill>
          <a:ln w="28575" cap="sq" cmpd="sng" algn="ctr">
            <a:solidFill>
              <a:srgbClr val="0070C0"/>
            </a:solidFill>
            <a:prstDash val="solid"/>
            <a:round/>
            <a:headEnd type="none" w="sm" len="sm"/>
            <a:tailEnd type="arrow"/>
          </a:ln>
          <a:effectLst/>
        </p:spPr>
      </p:cxnSp>
      <p:sp>
        <p:nvSpPr>
          <p:cNvPr id="17" name="TextBox 16"/>
          <p:cNvSpPr txBox="1"/>
          <p:nvPr/>
        </p:nvSpPr>
        <p:spPr>
          <a:xfrm>
            <a:off x="1045059" y="4089456"/>
            <a:ext cx="1616284" cy="830997"/>
          </a:xfrm>
          <a:prstGeom prst="rect">
            <a:avLst/>
          </a:prstGeom>
          <a:noFill/>
        </p:spPr>
        <p:txBody>
          <a:bodyPr wrap="square" rtlCol="0">
            <a:spAutoFit/>
          </a:bodyPr>
          <a:lstStyle/>
          <a:p>
            <a:r>
              <a:rPr lang="en-US" sz="1600" dirty="0" smtClean="0"/>
              <a:t>New elements are added to the array here.</a:t>
            </a:r>
            <a:endParaRPr lang="en-US" sz="1600" dirty="0"/>
          </a:p>
        </p:txBody>
      </p:sp>
      <p:cxnSp>
        <p:nvCxnSpPr>
          <p:cNvPr id="18" name="Straight Arrow Connector 17"/>
          <p:cNvCxnSpPr/>
          <p:nvPr/>
        </p:nvCxnSpPr>
        <p:spPr bwMode="auto">
          <a:xfrm flipH="1">
            <a:off x="3276601" y="2895600"/>
            <a:ext cx="4229100" cy="0"/>
          </a:xfrm>
          <a:prstGeom prst="straightConnector1">
            <a:avLst/>
          </a:prstGeom>
          <a:solidFill>
            <a:schemeClr val="accent1"/>
          </a:solidFill>
          <a:ln w="28575" cap="sq" cmpd="sng" algn="ctr">
            <a:solidFill>
              <a:srgbClr val="0070C0"/>
            </a:solidFill>
            <a:prstDash val="sysDash"/>
            <a:round/>
            <a:headEnd type="none" w="sm" len="sm"/>
            <a:tailEnd type="arrow"/>
          </a:ln>
          <a:effectLst/>
        </p:spPr>
      </p:cxnSp>
      <p:cxnSp>
        <p:nvCxnSpPr>
          <p:cNvPr id="22" name="Straight Arrow Connector 21"/>
          <p:cNvCxnSpPr/>
          <p:nvPr/>
        </p:nvCxnSpPr>
        <p:spPr bwMode="auto">
          <a:xfrm flipH="1" flipV="1">
            <a:off x="7505701" y="2895600"/>
            <a:ext cx="152400" cy="685800"/>
          </a:xfrm>
          <a:prstGeom prst="straightConnector1">
            <a:avLst/>
          </a:prstGeom>
          <a:solidFill>
            <a:schemeClr val="accent1"/>
          </a:solidFill>
          <a:ln w="28575" cap="sq" cmpd="sng" algn="ctr">
            <a:solidFill>
              <a:srgbClr val="0070C0"/>
            </a:solidFill>
            <a:prstDash val="sysDash"/>
            <a:round/>
            <a:headEnd type="none" w="sm" len="sm"/>
            <a:tailEnd type="arrow"/>
          </a:ln>
          <a:effectLst/>
        </p:spPr>
      </p:cxnSp>
      <p:cxnSp>
        <p:nvCxnSpPr>
          <p:cNvPr id="25" name="Straight Arrow Connector 24"/>
          <p:cNvCxnSpPr/>
          <p:nvPr/>
        </p:nvCxnSpPr>
        <p:spPr bwMode="auto">
          <a:xfrm flipH="1">
            <a:off x="2971800" y="2895600"/>
            <a:ext cx="304801" cy="682154"/>
          </a:xfrm>
          <a:prstGeom prst="straightConnector1">
            <a:avLst/>
          </a:prstGeom>
          <a:solidFill>
            <a:schemeClr val="accent1"/>
          </a:solidFill>
          <a:ln w="28575" cap="sq" cmpd="sng" algn="ctr">
            <a:solidFill>
              <a:srgbClr val="0070C0"/>
            </a:solidFill>
            <a:prstDash val="sysDash"/>
            <a:round/>
            <a:headEnd type="none" w="sm" len="sm"/>
            <a:tailEnd type="arrow"/>
          </a:ln>
          <a:effectLst/>
        </p:spPr>
      </p:cxnSp>
      <p:cxnSp>
        <p:nvCxnSpPr>
          <p:cNvPr id="30" name="Straight Arrow Connector 29"/>
          <p:cNvCxnSpPr/>
          <p:nvPr/>
        </p:nvCxnSpPr>
        <p:spPr bwMode="auto">
          <a:xfrm flipV="1">
            <a:off x="2459798" y="3810000"/>
            <a:ext cx="1959802" cy="694954"/>
          </a:xfrm>
          <a:prstGeom prst="straightConnector1">
            <a:avLst/>
          </a:prstGeom>
          <a:solidFill>
            <a:schemeClr val="accent1"/>
          </a:solidFill>
          <a:ln w="28575" cap="sq" cmpd="sng" algn="ctr">
            <a:solidFill>
              <a:srgbClr val="0070C0"/>
            </a:solidFill>
            <a:prstDash val="solid"/>
            <a:round/>
            <a:headEnd type="none" w="sm" len="sm"/>
            <a:tailEnd type="arrow"/>
          </a:ln>
          <a:effectLst/>
        </p:spPr>
      </p:cxnSp>
    </p:spTree>
    <p:extLst>
      <p:ext uri="{BB962C8B-B14F-4D97-AF65-F5344CB8AC3E}">
        <p14:creationId xmlns:p14="http://schemas.microsoft.com/office/powerpoint/2010/main" val="11941452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Array Build</a:t>
            </a:r>
            <a:endParaRPr lang="en-US" dirty="0"/>
          </a:p>
        </p:txBody>
      </p:sp>
      <p:sp>
        <p:nvSpPr>
          <p:cNvPr id="8" name="TextBox 7"/>
          <p:cNvSpPr txBox="1"/>
          <p:nvPr/>
        </p:nvSpPr>
        <p:spPr>
          <a:xfrm>
            <a:off x="1045060" y="990600"/>
            <a:ext cx="7870340" cy="923330"/>
          </a:xfrm>
          <a:prstGeom prst="rect">
            <a:avLst/>
          </a:prstGeom>
          <a:noFill/>
        </p:spPr>
        <p:txBody>
          <a:bodyPr wrap="square" rtlCol="0">
            <a:spAutoFit/>
          </a:bodyPr>
          <a:lstStyle/>
          <a:p>
            <a:r>
              <a:rPr lang="en-US" dirty="0" smtClean="0"/>
              <a:t>We need to initialize the array. Each time I run Symon, I want the array to start over with new values. Otherwise old values from previous runs keep building up in the array.</a:t>
            </a:r>
            <a:endParaRPr lang="en-US" dirty="0"/>
          </a:p>
        </p:txBody>
      </p:sp>
      <p:pic>
        <p:nvPicPr>
          <p:cNvPr id="1331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4080" t="17807" r="20961" b="21062"/>
          <a:stretch/>
        </p:blipFill>
        <p:spPr bwMode="auto">
          <a:xfrm>
            <a:off x="2708752" y="2590800"/>
            <a:ext cx="5161857" cy="39460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Box 14"/>
          <p:cNvSpPr txBox="1"/>
          <p:nvPr/>
        </p:nvSpPr>
        <p:spPr>
          <a:xfrm>
            <a:off x="1447800" y="2298412"/>
            <a:ext cx="2133600" cy="584775"/>
          </a:xfrm>
          <a:prstGeom prst="rect">
            <a:avLst/>
          </a:prstGeom>
          <a:noFill/>
        </p:spPr>
        <p:txBody>
          <a:bodyPr wrap="square" rtlCol="0">
            <a:spAutoFit/>
          </a:bodyPr>
          <a:lstStyle/>
          <a:p>
            <a:r>
              <a:rPr lang="en-US" sz="1600" i="1" dirty="0" smtClean="0">
                <a:solidFill>
                  <a:srgbClr val="0070C0"/>
                </a:solidFill>
              </a:rPr>
              <a:t>Programming&gt;Array&gt; Initialize Array</a:t>
            </a:r>
            <a:endParaRPr lang="en-US" sz="1600" i="1" dirty="0">
              <a:solidFill>
                <a:srgbClr val="0070C0"/>
              </a:solidFill>
            </a:endParaRPr>
          </a:p>
        </p:txBody>
      </p:sp>
      <p:cxnSp>
        <p:nvCxnSpPr>
          <p:cNvPr id="16" name="Straight Arrow Connector 15"/>
          <p:cNvCxnSpPr/>
          <p:nvPr/>
        </p:nvCxnSpPr>
        <p:spPr bwMode="auto">
          <a:xfrm>
            <a:off x="2286000" y="2883187"/>
            <a:ext cx="2286000" cy="1680615"/>
          </a:xfrm>
          <a:prstGeom prst="straightConnector1">
            <a:avLst/>
          </a:prstGeom>
          <a:solidFill>
            <a:schemeClr val="accent1"/>
          </a:solidFill>
          <a:ln w="28575" cap="sq" cmpd="sng" algn="ctr">
            <a:solidFill>
              <a:srgbClr val="0070C0"/>
            </a:solidFill>
            <a:prstDash val="solid"/>
            <a:round/>
            <a:headEnd type="none" w="sm" len="sm"/>
            <a:tailEnd type="arrow"/>
          </a:ln>
          <a:effectLst/>
        </p:spPr>
      </p:cxnSp>
    </p:spTree>
    <p:extLst>
      <p:ext uri="{BB962C8B-B14F-4D97-AF65-F5344CB8AC3E}">
        <p14:creationId xmlns:p14="http://schemas.microsoft.com/office/powerpoint/2010/main" val="149299042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Array Build</a:t>
            </a:r>
            <a:endParaRPr lang="en-US" dirty="0"/>
          </a:p>
        </p:txBody>
      </p:sp>
      <p:sp>
        <p:nvSpPr>
          <p:cNvPr id="8" name="TextBox 7"/>
          <p:cNvSpPr txBox="1"/>
          <p:nvPr/>
        </p:nvSpPr>
        <p:spPr>
          <a:xfrm>
            <a:off x="1077717" y="1143000"/>
            <a:ext cx="7870340" cy="923330"/>
          </a:xfrm>
          <a:prstGeom prst="rect">
            <a:avLst/>
          </a:prstGeom>
          <a:noFill/>
        </p:spPr>
        <p:txBody>
          <a:bodyPr wrap="square" rtlCol="0">
            <a:spAutoFit/>
          </a:bodyPr>
          <a:lstStyle/>
          <a:p>
            <a:r>
              <a:rPr lang="en-US" dirty="0" smtClean="0"/>
              <a:t>The initialize array function is outside the For Loop. So it will be executed first, and only once (not each time the loop executes). It is passed to the array from outside. </a:t>
            </a:r>
            <a:endParaRPr lang="en-US" dirty="0"/>
          </a:p>
        </p:txBody>
      </p:sp>
      <p:pic>
        <p:nvPicPr>
          <p:cNvPr id="12293"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17587" t="17787" r="41207" b="33700"/>
          <a:stretch/>
        </p:blipFill>
        <p:spPr bwMode="auto">
          <a:xfrm>
            <a:off x="3657600" y="2514600"/>
            <a:ext cx="4519141" cy="37356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TextBox 18"/>
          <p:cNvSpPr txBox="1"/>
          <p:nvPr/>
        </p:nvSpPr>
        <p:spPr>
          <a:xfrm>
            <a:off x="2332142" y="3124200"/>
            <a:ext cx="1616284" cy="584775"/>
          </a:xfrm>
          <a:prstGeom prst="rect">
            <a:avLst/>
          </a:prstGeom>
          <a:noFill/>
        </p:spPr>
        <p:txBody>
          <a:bodyPr wrap="square" rtlCol="0">
            <a:spAutoFit/>
          </a:bodyPr>
          <a:lstStyle/>
          <a:p>
            <a:r>
              <a:rPr lang="en-US" sz="1600" dirty="0" smtClean="0"/>
              <a:t>Initialize all values to 0.</a:t>
            </a:r>
            <a:endParaRPr lang="en-US" sz="1600" dirty="0"/>
          </a:p>
        </p:txBody>
      </p:sp>
      <p:sp>
        <p:nvSpPr>
          <p:cNvPr id="20" name="TextBox 19"/>
          <p:cNvSpPr txBox="1"/>
          <p:nvPr/>
        </p:nvSpPr>
        <p:spPr>
          <a:xfrm>
            <a:off x="2357194" y="4724400"/>
            <a:ext cx="1814826" cy="584775"/>
          </a:xfrm>
          <a:prstGeom prst="rect">
            <a:avLst/>
          </a:prstGeom>
          <a:noFill/>
        </p:spPr>
        <p:txBody>
          <a:bodyPr wrap="square" rtlCol="0">
            <a:spAutoFit/>
          </a:bodyPr>
          <a:lstStyle/>
          <a:p>
            <a:r>
              <a:rPr lang="en-US" sz="1600" dirty="0" smtClean="0"/>
              <a:t>Array dimension is 0.</a:t>
            </a:r>
            <a:endParaRPr lang="en-US" sz="1600" dirty="0"/>
          </a:p>
        </p:txBody>
      </p:sp>
      <p:cxnSp>
        <p:nvCxnSpPr>
          <p:cNvPr id="21" name="Straight Arrow Connector 20"/>
          <p:cNvCxnSpPr/>
          <p:nvPr/>
        </p:nvCxnSpPr>
        <p:spPr bwMode="auto">
          <a:xfrm>
            <a:off x="3204704" y="3677660"/>
            <a:ext cx="743722" cy="31315"/>
          </a:xfrm>
          <a:prstGeom prst="straightConnector1">
            <a:avLst/>
          </a:prstGeom>
          <a:solidFill>
            <a:schemeClr val="accent1"/>
          </a:solidFill>
          <a:ln w="28575" cap="sq" cmpd="sng" algn="ctr">
            <a:solidFill>
              <a:srgbClr val="0070C0"/>
            </a:solidFill>
            <a:prstDash val="solid"/>
            <a:round/>
            <a:headEnd type="none" w="sm" len="sm"/>
            <a:tailEnd type="arrow"/>
          </a:ln>
          <a:effectLst/>
        </p:spPr>
      </p:cxnSp>
      <p:cxnSp>
        <p:nvCxnSpPr>
          <p:cNvPr id="23" name="Straight Arrow Connector 22"/>
          <p:cNvCxnSpPr/>
          <p:nvPr/>
        </p:nvCxnSpPr>
        <p:spPr bwMode="auto">
          <a:xfrm flipV="1">
            <a:off x="3429000" y="4183293"/>
            <a:ext cx="419238" cy="541107"/>
          </a:xfrm>
          <a:prstGeom prst="straightConnector1">
            <a:avLst/>
          </a:prstGeom>
          <a:solidFill>
            <a:schemeClr val="accent1"/>
          </a:solidFill>
          <a:ln w="28575" cap="sq" cmpd="sng" algn="ctr">
            <a:solidFill>
              <a:srgbClr val="0070C0"/>
            </a:solidFill>
            <a:prstDash val="solid"/>
            <a:round/>
            <a:headEnd type="none" w="sm" len="sm"/>
            <a:tailEnd type="arrow"/>
          </a:ln>
          <a:effectLst/>
        </p:spPr>
      </p:cxnSp>
    </p:spTree>
    <p:extLst>
      <p:ext uri="{BB962C8B-B14F-4D97-AF65-F5344CB8AC3E}">
        <p14:creationId xmlns:p14="http://schemas.microsoft.com/office/powerpoint/2010/main" val="296635224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4572000"/>
            <a:ext cx="7772400" cy="1447800"/>
          </a:xfrm>
        </p:spPr>
        <p:txBody>
          <a:bodyPr/>
          <a:lstStyle/>
          <a:p>
            <a:r>
              <a:rPr lang="en-US" sz="3200" dirty="0" smtClean="0"/>
              <a:t>Controls and Indicators</a:t>
            </a:r>
            <a:br>
              <a:rPr lang="en-US" sz="3200" dirty="0" smtClean="0"/>
            </a:br>
            <a:r>
              <a:rPr lang="en-US" sz="3200" dirty="0" smtClean="0"/>
              <a:t>Read and write</a:t>
            </a:r>
            <a:endParaRPr lang="en-US" sz="32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1200" y="1143000"/>
            <a:ext cx="2857500" cy="2857500"/>
          </a:xfrm>
          <a:prstGeom prst="rect">
            <a:avLst/>
          </a:prstGeom>
        </p:spPr>
      </p:pic>
    </p:spTree>
    <p:extLst>
      <p:ext uri="{BB962C8B-B14F-4D97-AF65-F5344CB8AC3E}">
        <p14:creationId xmlns:p14="http://schemas.microsoft.com/office/powerpoint/2010/main" val="138437297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Controls and </a:t>
            </a:r>
            <a:r>
              <a:rPr lang="en-US" dirty="0" smtClean="0"/>
              <a:t>Indicators</a:t>
            </a:r>
            <a:endParaRPr lang="en-US" dirty="0"/>
          </a:p>
        </p:txBody>
      </p:sp>
      <p:sp>
        <p:nvSpPr>
          <p:cNvPr id="8" name="TextBox 7"/>
          <p:cNvSpPr txBox="1"/>
          <p:nvPr/>
        </p:nvSpPr>
        <p:spPr>
          <a:xfrm>
            <a:off x="1139271" y="1133800"/>
            <a:ext cx="7870340" cy="1631216"/>
          </a:xfrm>
          <a:prstGeom prst="rect">
            <a:avLst/>
          </a:prstGeom>
          <a:noFill/>
        </p:spPr>
        <p:txBody>
          <a:bodyPr wrap="square" rtlCol="0">
            <a:spAutoFit/>
          </a:bodyPr>
          <a:lstStyle/>
          <a:p>
            <a:r>
              <a:rPr lang="en-US" sz="2000" dirty="0" smtClean="0"/>
              <a:t>Here we show that an LED can be turned on and off manually from the front panel (by pressing it), or automatically under program control. We can use this in the Symon program to indicate which LEDs Symon has chosen to turn on (program control), as well as to register the user response (front panel control).</a:t>
            </a:r>
            <a:endParaRPr lang="en-US" sz="2000" dirty="0"/>
          </a:p>
        </p:txBody>
      </p:sp>
    </p:spTree>
    <p:extLst>
      <p:ext uri="{BB962C8B-B14F-4D97-AF65-F5344CB8AC3E}">
        <p14:creationId xmlns:p14="http://schemas.microsoft.com/office/powerpoint/2010/main" val="18702966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4724400"/>
            <a:ext cx="7772400" cy="1447800"/>
          </a:xfrm>
        </p:spPr>
        <p:txBody>
          <a:bodyPr/>
          <a:lstStyle/>
          <a:p>
            <a:r>
              <a:rPr lang="en-US" sz="3200" dirty="0" smtClean="0"/>
              <a:t>Boolean controls:</a:t>
            </a:r>
            <a:br>
              <a:rPr lang="en-US" sz="3200" dirty="0" smtClean="0"/>
            </a:br>
            <a:r>
              <a:rPr lang="en-US" sz="3200" dirty="0" smtClean="0"/>
              <a:t>software led</a:t>
            </a:r>
            <a:endParaRPr lang="en-US" sz="32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1200" y="1143000"/>
            <a:ext cx="2857500" cy="2857500"/>
          </a:xfrm>
          <a:prstGeom prst="rect">
            <a:avLst/>
          </a:prstGeom>
        </p:spPr>
      </p:pic>
    </p:spTree>
    <p:extLst>
      <p:ext uri="{BB962C8B-B14F-4D97-AF65-F5344CB8AC3E}">
        <p14:creationId xmlns:p14="http://schemas.microsoft.com/office/powerpoint/2010/main" val="310895150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Controls and Indictors</a:t>
            </a:r>
            <a:endParaRPr lang="en-US" dirty="0"/>
          </a:p>
        </p:txBody>
      </p:sp>
      <p:sp>
        <p:nvSpPr>
          <p:cNvPr id="8" name="TextBox 7"/>
          <p:cNvSpPr txBox="1"/>
          <p:nvPr/>
        </p:nvSpPr>
        <p:spPr>
          <a:xfrm>
            <a:off x="1139271" y="990600"/>
            <a:ext cx="7870340" cy="923330"/>
          </a:xfrm>
          <a:prstGeom prst="rect">
            <a:avLst/>
          </a:prstGeom>
          <a:noFill/>
        </p:spPr>
        <p:txBody>
          <a:bodyPr wrap="square" rtlCol="0">
            <a:spAutoFit/>
          </a:bodyPr>
          <a:lstStyle/>
          <a:p>
            <a:r>
              <a:rPr lang="en-US" dirty="0" smtClean="0"/>
              <a:t>Controls on the front panel are used to send information to the program on the block diagram. Indicators on the front panel show information generated by the program.</a:t>
            </a:r>
            <a:endParaRPr lang="en-US" dirty="0"/>
          </a:p>
        </p:txBody>
      </p:sp>
      <p:sp>
        <p:nvSpPr>
          <p:cNvPr id="19" name="TextBox 18"/>
          <p:cNvSpPr txBox="1"/>
          <p:nvPr/>
        </p:nvSpPr>
        <p:spPr>
          <a:xfrm>
            <a:off x="1139271" y="2209800"/>
            <a:ext cx="2965706" cy="1077218"/>
          </a:xfrm>
          <a:prstGeom prst="rect">
            <a:avLst/>
          </a:prstGeom>
          <a:noFill/>
        </p:spPr>
        <p:txBody>
          <a:bodyPr wrap="square" rtlCol="0">
            <a:spAutoFit/>
          </a:bodyPr>
          <a:lstStyle/>
          <a:p>
            <a:r>
              <a:rPr lang="en-US" sz="1600" dirty="0" smtClean="0"/>
              <a:t>When we place an LED on the front panel, it is by default an indicator. It can be changed to a control by right-clicking…</a:t>
            </a:r>
            <a:endParaRPr lang="en-US" sz="1600"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6179" t="20617" r="22146" b="17446"/>
          <a:stretch/>
        </p:blipFill>
        <p:spPr bwMode="auto">
          <a:xfrm>
            <a:off x="4556927" y="2362200"/>
            <a:ext cx="4276108" cy="35731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5599" y="3891689"/>
            <a:ext cx="2314575" cy="2647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p:nvSpPr>
        <p:spPr>
          <a:xfrm>
            <a:off x="1176802" y="3733258"/>
            <a:ext cx="2195025" cy="830997"/>
          </a:xfrm>
          <a:prstGeom prst="rect">
            <a:avLst/>
          </a:prstGeom>
          <a:noFill/>
        </p:spPr>
        <p:txBody>
          <a:bodyPr wrap="square" rtlCol="0">
            <a:spAutoFit/>
          </a:bodyPr>
          <a:lstStyle/>
          <a:p>
            <a:r>
              <a:rPr lang="en-US" sz="1600" dirty="0" smtClean="0"/>
              <a:t>An indicator has its wiring terminal on the left side.</a:t>
            </a:r>
            <a:endParaRPr lang="en-US" sz="1600" dirty="0"/>
          </a:p>
        </p:txBody>
      </p:sp>
      <p:cxnSp>
        <p:nvCxnSpPr>
          <p:cNvPr id="14" name="Straight Arrow Connector 13"/>
          <p:cNvCxnSpPr/>
          <p:nvPr/>
        </p:nvCxnSpPr>
        <p:spPr bwMode="auto">
          <a:xfrm>
            <a:off x="2622124" y="4419600"/>
            <a:ext cx="2102276" cy="685800"/>
          </a:xfrm>
          <a:prstGeom prst="straightConnector1">
            <a:avLst/>
          </a:prstGeom>
          <a:solidFill>
            <a:schemeClr val="accent1"/>
          </a:solidFill>
          <a:ln w="28575" cap="sq" cmpd="sng" algn="ctr">
            <a:solidFill>
              <a:srgbClr val="0070C0"/>
            </a:solidFill>
            <a:prstDash val="solid"/>
            <a:round/>
            <a:headEnd type="none" w="sm" len="sm"/>
            <a:tailEnd type="arrow"/>
          </a:ln>
          <a:effectLst/>
        </p:spPr>
      </p:cxnSp>
      <p:sp>
        <p:nvSpPr>
          <p:cNvPr id="17" name="TextBox 16"/>
          <p:cNvSpPr txBox="1"/>
          <p:nvPr/>
        </p:nvSpPr>
        <p:spPr>
          <a:xfrm>
            <a:off x="1139271" y="4953000"/>
            <a:ext cx="2450254" cy="1323439"/>
          </a:xfrm>
          <a:prstGeom prst="rect">
            <a:avLst/>
          </a:prstGeom>
          <a:noFill/>
        </p:spPr>
        <p:txBody>
          <a:bodyPr wrap="square" rtlCol="0">
            <a:spAutoFit/>
          </a:bodyPr>
          <a:lstStyle/>
          <a:p>
            <a:r>
              <a:rPr lang="en-US" sz="1600" dirty="0" smtClean="0"/>
              <a:t>If we wire a “T” to this terminal, the LED will light - it is indicating that the data wired to it is a Boolean True.</a:t>
            </a:r>
            <a:endParaRPr lang="en-US" sz="1600" dirty="0"/>
          </a:p>
        </p:txBody>
      </p:sp>
      <p:cxnSp>
        <p:nvCxnSpPr>
          <p:cNvPr id="22" name="Straight Arrow Connector 21"/>
          <p:cNvCxnSpPr/>
          <p:nvPr/>
        </p:nvCxnSpPr>
        <p:spPr bwMode="auto">
          <a:xfrm>
            <a:off x="3589525" y="3060537"/>
            <a:ext cx="3268475" cy="978063"/>
          </a:xfrm>
          <a:prstGeom prst="straightConnector1">
            <a:avLst/>
          </a:prstGeom>
          <a:solidFill>
            <a:schemeClr val="accent1"/>
          </a:solidFill>
          <a:ln w="28575" cap="sq" cmpd="sng" algn="ctr">
            <a:solidFill>
              <a:srgbClr val="0070C0"/>
            </a:solidFill>
            <a:prstDash val="solid"/>
            <a:round/>
            <a:headEnd type="none" w="sm" len="sm"/>
            <a:tailEnd type="arrow"/>
          </a:ln>
          <a:effectLst/>
        </p:spPr>
      </p:cxnSp>
    </p:spTree>
    <p:extLst>
      <p:ext uri="{BB962C8B-B14F-4D97-AF65-F5344CB8AC3E}">
        <p14:creationId xmlns:p14="http://schemas.microsoft.com/office/powerpoint/2010/main" val="385339982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4718" y="2100902"/>
            <a:ext cx="2637087" cy="28316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Controls and Indictors</a:t>
            </a:r>
            <a:endParaRPr lang="en-US" dirty="0"/>
          </a:p>
        </p:txBody>
      </p:sp>
      <p:sp>
        <p:nvSpPr>
          <p:cNvPr id="8" name="TextBox 7"/>
          <p:cNvSpPr txBox="1"/>
          <p:nvPr/>
        </p:nvSpPr>
        <p:spPr>
          <a:xfrm>
            <a:off x="1139271" y="1133800"/>
            <a:ext cx="7870340" cy="646331"/>
          </a:xfrm>
          <a:prstGeom prst="rect">
            <a:avLst/>
          </a:prstGeom>
          <a:noFill/>
        </p:spPr>
        <p:txBody>
          <a:bodyPr wrap="square" rtlCol="0">
            <a:spAutoFit/>
          </a:bodyPr>
          <a:lstStyle/>
          <a:p>
            <a:r>
              <a:rPr lang="en-US" dirty="0" smtClean="0"/>
              <a:t>Here we have changed the LED to a control. Now its wiring terminal is on the right.</a:t>
            </a:r>
            <a:endParaRPr lang="en-US" dirty="0"/>
          </a:p>
        </p:txBody>
      </p:sp>
      <p:sp>
        <p:nvSpPr>
          <p:cNvPr id="13" name="TextBox 12"/>
          <p:cNvSpPr txBox="1"/>
          <p:nvPr/>
        </p:nvSpPr>
        <p:spPr>
          <a:xfrm>
            <a:off x="5715000" y="2121374"/>
            <a:ext cx="2423625" cy="584775"/>
          </a:xfrm>
          <a:prstGeom prst="rect">
            <a:avLst/>
          </a:prstGeom>
          <a:noFill/>
        </p:spPr>
        <p:txBody>
          <a:bodyPr wrap="square" rtlCol="0">
            <a:spAutoFit/>
          </a:bodyPr>
          <a:lstStyle/>
          <a:p>
            <a:r>
              <a:rPr lang="en-US" sz="1600" dirty="0" smtClean="0"/>
              <a:t>A control has its wiring terminal on the right.</a:t>
            </a:r>
            <a:endParaRPr lang="en-US" sz="1600" dirty="0"/>
          </a:p>
        </p:txBody>
      </p:sp>
      <p:cxnSp>
        <p:nvCxnSpPr>
          <p:cNvPr id="14" name="Straight Arrow Connector 13"/>
          <p:cNvCxnSpPr/>
          <p:nvPr/>
        </p:nvCxnSpPr>
        <p:spPr bwMode="auto">
          <a:xfrm flipH="1">
            <a:off x="3931441" y="2667000"/>
            <a:ext cx="1783559" cy="871324"/>
          </a:xfrm>
          <a:prstGeom prst="straightConnector1">
            <a:avLst/>
          </a:prstGeom>
          <a:solidFill>
            <a:schemeClr val="accent1"/>
          </a:solidFill>
          <a:ln w="28575" cap="sq" cmpd="sng" algn="ctr">
            <a:solidFill>
              <a:srgbClr val="0070C0"/>
            </a:solidFill>
            <a:prstDash val="solid"/>
            <a:round/>
            <a:headEnd type="none" w="sm" len="sm"/>
            <a:tailEnd type="arrow"/>
          </a:ln>
          <a:effectLst/>
        </p:spPr>
      </p:cxnSp>
      <p:sp>
        <p:nvSpPr>
          <p:cNvPr id="17" name="TextBox 16"/>
          <p:cNvSpPr txBox="1"/>
          <p:nvPr/>
        </p:nvSpPr>
        <p:spPr>
          <a:xfrm>
            <a:off x="5676998" y="3886200"/>
            <a:ext cx="2450254" cy="1323439"/>
          </a:xfrm>
          <a:prstGeom prst="rect">
            <a:avLst/>
          </a:prstGeom>
          <a:noFill/>
        </p:spPr>
        <p:txBody>
          <a:bodyPr wrap="square" rtlCol="0">
            <a:spAutoFit/>
          </a:bodyPr>
          <a:lstStyle/>
          <a:p>
            <a:r>
              <a:rPr lang="en-US" sz="1600" dirty="0" smtClean="0"/>
              <a:t>We can use the output of the control to cause something to happen depending on whether the LED is on or off.</a:t>
            </a:r>
            <a:endParaRPr lang="en-US" sz="1600" dirty="0"/>
          </a:p>
        </p:txBody>
      </p:sp>
    </p:spTree>
    <p:extLst>
      <p:ext uri="{BB962C8B-B14F-4D97-AF65-F5344CB8AC3E}">
        <p14:creationId xmlns:p14="http://schemas.microsoft.com/office/powerpoint/2010/main" val="58815453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Controls and Indictors</a:t>
            </a:r>
            <a:endParaRPr lang="en-US" dirty="0"/>
          </a:p>
        </p:txBody>
      </p:sp>
      <p:sp>
        <p:nvSpPr>
          <p:cNvPr id="9" name="TextBox 8"/>
          <p:cNvSpPr txBox="1"/>
          <p:nvPr/>
        </p:nvSpPr>
        <p:spPr>
          <a:xfrm>
            <a:off x="1076718" y="1411406"/>
            <a:ext cx="7870340" cy="1323439"/>
          </a:xfrm>
          <a:prstGeom prst="rect">
            <a:avLst/>
          </a:prstGeom>
          <a:noFill/>
        </p:spPr>
        <p:txBody>
          <a:bodyPr wrap="square" rtlCol="0">
            <a:spAutoFit/>
          </a:bodyPr>
          <a:lstStyle/>
          <a:p>
            <a:r>
              <a:rPr lang="en-US" sz="2000" dirty="0" smtClean="0"/>
              <a:t>To demonstrate front panel action, we configure the LED as a control. We then create a local variable and set up a while loop with a front panel stop button. Inside the while loop we check to see if the LED is on or off, and indicate the result on the front panel…</a:t>
            </a:r>
            <a:endParaRPr lang="en-US" sz="2000" dirty="0"/>
          </a:p>
        </p:txBody>
      </p:sp>
    </p:spTree>
    <p:extLst>
      <p:ext uri="{BB962C8B-B14F-4D97-AF65-F5344CB8AC3E}">
        <p14:creationId xmlns:p14="http://schemas.microsoft.com/office/powerpoint/2010/main" val="145182525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Controls and Indictors</a:t>
            </a:r>
            <a:endParaRPr lang="en-US" dirty="0"/>
          </a:p>
        </p:txBody>
      </p:sp>
      <p:sp>
        <p:nvSpPr>
          <p:cNvPr id="13" name="TextBox 12"/>
          <p:cNvSpPr txBox="1"/>
          <p:nvPr/>
        </p:nvSpPr>
        <p:spPr>
          <a:xfrm>
            <a:off x="5105400" y="1481869"/>
            <a:ext cx="3200400" cy="338554"/>
          </a:xfrm>
          <a:prstGeom prst="rect">
            <a:avLst/>
          </a:prstGeom>
          <a:noFill/>
        </p:spPr>
        <p:txBody>
          <a:bodyPr wrap="square" rtlCol="0">
            <a:spAutoFit/>
          </a:bodyPr>
          <a:lstStyle/>
          <a:p>
            <a:r>
              <a:rPr lang="en-US" sz="1600" dirty="0" smtClean="0"/>
              <a:t>LED configured as “control”.</a:t>
            </a:r>
            <a:endParaRPr lang="en-US" sz="1600" dirty="0"/>
          </a:p>
        </p:txBody>
      </p:sp>
      <p:pic>
        <p:nvPicPr>
          <p:cNvPr id="307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7698" t="19334" r="18887" b="19157"/>
          <a:stretch/>
        </p:blipFill>
        <p:spPr bwMode="auto">
          <a:xfrm>
            <a:off x="1219200" y="1467665"/>
            <a:ext cx="3286676" cy="21137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979" t="12777" r="9764" b="11292"/>
          <a:stretch/>
        </p:blipFill>
        <p:spPr bwMode="auto">
          <a:xfrm>
            <a:off x="4219273" y="3124200"/>
            <a:ext cx="4852823" cy="34926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4" name="Straight Arrow Connector 13"/>
          <p:cNvCxnSpPr>
            <a:stCxn id="13" idx="1"/>
          </p:cNvCxnSpPr>
          <p:nvPr/>
        </p:nvCxnSpPr>
        <p:spPr bwMode="auto">
          <a:xfrm flipH="1">
            <a:off x="4210176" y="1651146"/>
            <a:ext cx="895224" cy="415498"/>
          </a:xfrm>
          <a:prstGeom prst="straightConnector1">
            <a:avLst/>
          </a:prstGeom>
          <a:solidFill>
            <a:schemeClr val="accent1"/>
          </a:solidFill>
          <a:ln w="28575" cap="sq" cmpd="sng" algn="ctr">
            <a:solidFill>
              <a:srgbClr val="0070C0"/>
            </a:solidFill>
            <a:prstDash val="solid"/>
            <a:round/>
            <a:headEnd type="none" w="sm" len="sm"/>
            <a:tailEnd type="arrow"/>
          </a:ln>
          <a:effectLst/>
        </p:spPr>
      </p:cxnSp>
      <p:cxnSp>
        <p:nvCxnSpPr>
          <p:cNvPr id="12" name="Straight Arrow Connector 11"/>
          <p:cNvCxnSpPr>
            <a:stCxn id="13" idx="1"/>
          </p:cNvCxnSpPr>
          <p:nvPr/>
        </p:nvCxnSpPr>
        <p:spPr bwMode="auto">
          <a:xfrm flipH="1">
            <a:off x="4505878" y="1651146"/>
            <a:ext cx="599522" cy="1701654"/>
          </a:xfrm>
          <a:prstGeom prst="straightConnector1">
            <a:avLst/>
          </a:prstGeom>
          <a:solidFill>
            <a:schemeClr val="accent1"/>
          </a:solidFill>
          <a:ln w="28575" cap="sq" cmpd="sng" algn="ctr">
            <a:solidFill>
              <a:srgbClr val="0070C0"/>
            </a:solidFill>
            <a:prstDash val="solid"/>
            <a:round/>
            <a:headEnd type="none" w="sm" len="sm"/>
            <a:tailEnd type="arrow"/>
          </a:ln>
          <a:effectLst/>
        </p:spPr>
      </p:cxnSp>
      <p:sp>
        <p:nvSpPr>
          <p:cNvPr id="16" name="TextBox 15"/>
          <p:cNvSpPr txBox="1"/>
          <p:nvPr/>
        </p:nvSpPr>
        <p:spPr>
          <a:xfrm>
            <a:off x="1219200" y="1175277"/>
            <a:ext cx="2667000" cy="584775"/>
          </a:xfrm>
          <a:prstGeom prst="rect">
            <a:avLst/>
          </a:prstGeom>
          <a:noFill/>
        </p:spPr>
        <p:txBody>
          <a:bodyPr wrap="square" rtlCol="0">
            <a:spAutoFit/>
          </a:bodyPr>
          <a:lstStyle/>
          <a:p>
            <a:r>
              <a:rPr lang="en-US" sz="1600" i="1" dirty="0" smtClean="0">
                <a:solidFill>
                  <a:srgbClr val="0070C0"/>
                </a:solidFill>
              </a:rPr>
              <a:t>Controls&gt;String and Path&gt; String Indicator</a:t>
            </a:r>
            <a:endParaRPr lang="en-US" sz="1600" i="1" dirty="0">
              <a:solidFill>
                <a:srgbClr val="0070C0"/>
              </a:solidFill>
            </a:endParaRPr>
          </a:p>
        </p:txBody>
      </p:sp>
      <p:cxnSp>
        <p:nvCxnSpPr>
          <p:cNvPr id="18" name="Straight Arrow Connector 17"/>
          <p:cNvCxnSpPr/>
          <p:nvPr/>
        </p:nvCxnSpPr>
        <p:spPr bwMode="auto">
          <a:xfrm flipH="1">
            <a:off x="2209800" y="1792618"/>
            <a:ext cx="523812" cy="1331582"/>
          </a:xfrm>
          <a:prstGeom prst="straightConnector1">
            <a:avLst/>
          </a:prstGeom>
          <a:solidFill>
            <a:schemeClr val="accent1"/>
          </a:solidFill>
          <a:ln w="28575" cap="sq" cmpd="sng" algn="ctr">
            <a:solidFill>
              <a:srgbClr val="0070C0"/>
            </a:solidFill>
            <a:prstDash val="solid"/>
            <a:round/>
            <a:headEnd type="none" w="sm" len="sm"/>
            <a:tailEnd type="arrow"/>
          </a:ln>
          <a:effectLst/>
        </p:spPr>
      </p:cxnSp>
      <p:sp>
        <p:nvSpPr>
          <p:cNvPr id="19" name="TextBox 18"/>
          <p:cNvSpPr txBox="1"/>
          <p:nvPr/>
        </p:nvSpPr>
        <p:spPr>
          <a:xfrm>
            <a:off x="2221173" y="3962400"/>
            <a:ext cx="2466673" cy="584775"/>
          </a:xfrm>
          <a:prstGeom prst="rect">
            <a:avLst/>
          </a:prstGeom>
          <a:noFill/>
        </p:spPr>
        <p:txBody>
          <a:bodyPr wrap="square" rtlCol="0">
            <a:spAutoFit/>
          </a:bodyPr>
          <a:lstStyle/>
          <a:p>
            <a:r>
              <a:rPr lang="en-US" sz="1600" i="1" dirty="0" smtClean="0">
                <a:solidFill>
                  <a:srgbClr val="0070C0"/>
                </a:solidFill>
              </a:rPr>
              <a:t>Programming&gt;String&gt; String Constant</a:t>
            </a:r>
            <a:endParaRPr lang="en-US" sz="1600" i="1" dirty="0">
              <a:solidFill>
                <a:srgbClr val="0070C0"/>
              </a:solidFill>
            </a:endParaRPr>
          </a:p>
        </p:txBody>
      </p:sp>
      <p:cxnSp>
        <p:nvCxnSpPr>
          <p:cNvPr id="20" name="Straight Arrow Connector 19"/>
          <p:cNvCxnSpPr/>
          <p:nvPr/>
        </p:nvCxnSpPr>
        <p:spPr bwMode="auto">
          <a:xfrm>
            <a:off x="4038600" y="4254787"/>
            <a:ext cx="2607084" cy="200995"/>
          </a:xfrm>
          <a:prstGeom prst="straightConnector1">
            <a:avLst/>
          </a:prstGeom>
          <a:solidFill>
            <a:schemeClr val="accent1"/>
          </a:solidFill>
          <a:ln w="28575" cap="sq" cmpd="sng" algn="ctr">
            <a:solidFill>
              <a:srgbClr val="0070C0"/>
            </a:solidFill>
            <a:prstDash val="solid"/>
            <a:round/>
            <a:headEnd type="none" w="sm" len="sm"/>
            <a:tailEnd type="arrow"/>
          </a:ln>
          <a:effectLst/>
        </p:spPr>
      </p:cxnSp>
      <p:sp>
        <p:nvSpPr>
          <p:cNvPr id="22" name="TextBox 21"/>
          <p:cNvSpPr txBox="1"/>
          <p:nvPr/>
        </p:nvSpPr>
        <p:spPr>
          <a:xfrm>
            <a:off x="2695028" y="5029970"/>
            <a:ext cx="1518961" cy="338554"/>
          </a:xfrm>
          <a:prstGeom prst="rect">
            <a:avLst/>
          </a:prstGeom>
          <a:noFill/>
        </p:spPr>
        <p:txBody>
          <a:bodyPr wrap="square" rtlCol="0">
            <a:spAutoFit/>
          </a:bodyPr>
          <a:lstStyle/>
          <a:p>
            <a:r>
              <a:rPr lang="en-US" sz="1600" dirty="0" smtClean="0"/>
              <a:t>Local variable.</a:t>
            </a:r>
            <a:endParaRPr lang="en-US" sz="1600" dirty="0"/>
          </a:p>
        </p:txBody>
      </p:sp>
      <p:cxnSp>
        <p:nvCxnSpPr>
          <p:cNvPr id="23" name="Straight Arrow Connector 22"/>
          <p:cNvCxnSpPr/>
          <p:nvPr/>
        </p:nvCxnSpPr>
        <p:spPr bwMode="auto">
          <a:xfrm flipV="1">
            <a:off x="4250470" y="4724400"/>
            <a:ext cx="1388330" cy="484698"/>
          </a:xfrm>
          <a:prstGeom prst="straightConnector1">
            <a:avLst/>
          </a:prstGeom>
          <a:solidFill>
            <a:schemeClr val="accent1"/>
          </a:solidFill>
          <a:ln w="28575" cap="sq" cmpd="sng" algn="ctr">
            <a:solidFill>
              <a:srgbClr val="0070C0"/>
            </a:solidFill>
            <a:prstDash val="solid"/>
            <a:round/>
            <a:headEnd type="none" w="sm" len="sm"/>
            <a:tailEnd type="arrow"/>
          </a:ln>
          <a:effectLst/>
        </p:spPr>
      </p:cxnSp>
      <p:sp>
        <p:nvSpPr>
          <p:cNvPr id="25" name="TextBox 24"/>
          <p:cNvSpPr txBox="1"/>
          <p:nvPr/>
        </p:nvSpPr>
        <p:spPr>
          <a:xfrm>
            <a:off x="1202790" y="5771485"/>
            <a:ext cx="3596025" cy="830997"/>
          </a:xfrm>
          <a:prstGeom prst="rect">
            <a:avLst/>
          </a:prstGeom>
          <a:noFill/>
        </p:spPr>
        <p:txBody>
          <a:bodyPr wrap="square" rtlCol="0">
            <a:spAutoFit/>
          </a:bodyPr>
          <a:lstStyle/>
          <a:p>
            <a:r>
              <a:rPr lang="en-US" sz="1600" dirty="0" smtClean="0"/>
              <a:t>We terminate this portion of the program by hitting the stop button on the front panel.</a:t>
            </a:r>
            <a:endParaRPr lang="en-US" sz="1600" dirty="0"/>
          </a:p>
        </p:txBody>
      </p:sp>
      <p:cxnSp>
        <p:nvCxnSpPr>
          <p:cNvPr id="26" name="Straight Arrow Connector 25"/>
          <p:cNvCxnSpPr/>
          <p:nvPr/>
        </p:nvCxnSpPr>
        <p:spPr bwMode="auto">
          <a:xfrm flipV="1">
            <a:off x="4657788" y="5710638"/>
            <a:ext cx="3114612" cy="476345"/>
          </a:xfrm>
          <a:prstGeom prst="straightConnector1">
            <a:avLst/>
          </a:prstGeom>
          <a:solidFill>
            <a:schemeClr val="accent1"/>
          </a:solidFill>
          <a:ln w="28575" cap="sq" cmpd="sng" algn="ctr">
            <a:solidFill>
              <a:srgbClr val="0070C0"/>
            </a:solidFill>
            <a:prstDash val="solid"/>
            <a:round/>
            <a:headEnd type="none" w="sm" len="sm"/>
            <a:tailEnd type="arrow"/>
          </a:ln>
          <a:effectLst/>
        </p:spPr>
      </p:cxnSp>
    </p:spTree>
    <p:extLst>
      <p:ext uri="{BB962C8B-B14F-4D97-AF65-F5344CB8AC3E}">
        <p14:creationId xmlns:p14="http://schemas.microsoft.com/office/powerpoint/2010/main" val="68333761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 and Write</a:t>
            </a:r>
            <a:endParaRPr lang="en-US" dirty="0"/>
          </a:p>
        </p:txBody>
      </p:sp>
      <p:sp>
        <p:nvSpPr>
          <p:cNvPr id="13" name="TextBox 12"/>
          <p:cNvSpPr txBox="1"/>
          <p:nvPr/>
        </p:nvSpPr>
        <p:spPr>
          <a:xfrm>
            <a:off x="1219200" y="1197493"/>
            <a:ext cx="7391400" cy="646331"/>
          </a:xfrm>
          <a:prstGeom prst="rect">
            <a:avLst/>
          </a:prstGeom>
          <a:noFill/>
        </p:spPr>
        <p:txBody>
          <a:bodyPr wrap="square" rtlCol="0">
            <a:spAutoFit/>
          </a:bodyPr>
          <a:lstStyle/>
          <a:p>
            <a:r>
              <a:rPr lang="en-US" dirty="0" smtClean="0"/>
              <a:t>Note that the local variable is configured as “read”. Changing from “read” to “write” is done by right-clicking on the local variable.</a:t>
            </a:r>
            <a:endParaRPr lang="en-US"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979" t="12777" r="9764" b="11292"/>
          <a:stretch/>
        </p:blipFill>
        <p:spPr bwMode="auto">
          <a:xfrm>
            <a:off x="4219273" y="3124200"/>
            <a:ext cx="4852823" cy="34926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Box 14"/>
          <p:cNvSpPr txBox="1"/>
          <p:nvPr/>
        </p:nvSpPr>
        <p:spPr>
          <a:xfrm>
            <a:off x="1828800" y="2168758"/>
            <a:ext cx="5029200" cy="830997"/>
          </a:xfrm>
          <a:prstGeom prst="rect">
            <a:avLst/>
          </a:prstGeom>
          <a:noFill/>
        </p:spPr>
        <p:txBody>
          <a:bodyPr wrap="square" rtlCol="0">
            <a:spAutoFit/>
          </a:bodyPr>
          <a:lstStyle/>
          <a:p>
            <a:r>
              <a:rPr lang="en-US" sz="1600" dirty="0" smtClean="0"/>
              <a:t>“Read” means that we will be reading data (in this case a Boolean variable) from the local variable. The wiring terminal is on the right side.</a:t>
            </a:r>
            <a:endParaRPr lang="en-US" sz="1600" dirty="0"/>
          </a:p>
        </p:txBody>
      </p:sp>
      <p:sp>
        <p:nvSpPr>
          <p:cNvPr id="17" name="TextBox 16"/>
          <p:cNvSpPr txBox="1"/>
          <p:nvPr/>
        </p:nvSpPr>
        <p:spPr>
          <a:xfrm>
            <a:off x="1219200" y="3810000"/>
            <a:ext cx="3429000" cy="830997"/>
          </a:xfrm>
          <a:prstGeom prst="rect">
            <a:avLst/>
          </a:prstGeom>
          <a:noFill/>
        </p:spPr>
        <p:txBody>
          <a:bodyPr wrap="square" rtlCol="0">
            <a:spAutoFit/>
          </a:bodyPr>
          <a:lstStyle/>
          <a:p>
            <a:r>
              <a:rPr lang="en-US" sz="1600" dirty="0" smtClean="0"/>
              <a:t>“Write” means that we are writing to the local variable. We will use that feature later.</a:t>
            </a:r>
            <a:endParaRPr lang="en-US" sz="1600" dirty="0"/>
          </a:p>
        </p:txBody>
      </p:sp>
      <p:cxnSp>
        <p:nvCxnSpPr>
          <p:cNvPr id="21" name="Straight Arrow Connector 20"/>
          <p:cNvCxnSpPr/>
          <p:nvPr/>
        </p:nvCxnSpPr>
        <p:spPr bwMode="auto">
          <a:xfrm>
            <a:off x="5371934" y="2743200"/>
            <a:ext cx="571666" cy="1752600"/>
          </a:xfrm>
          <a:prstGeom prst="straightConnector1">
            <a:avLst/>
          </a:prstGeom>
          <a:solidFill>
            <a:schemeClr val="accent1"/>
          </a:solidFill>
          <a:ln w="28575" cap="sq" cmpd="sng" algn="ctr">
            <a:solidFill>
              <a:srgbClr val="0070C0"/>
            </a:solidFill>
            <a:prstDash val="solid"/>
            <a:round/>
            <a:headEnd type="none" w="sm" len="sm"/>
            <a:tailEnd type="arrow"/>
          </a:ln>
          <a:effectLst/>
        </p:spPr>
      </p:cxnSp>
    </p:spTree>
    <p:extLst>
      <p:ext uri="{BB962C8B-B14F-4D97-AF65-F5344CB8AC3E}">
        <p14:creationId xmlns:p14="http://schemas.microsoft.com/office/powerpoint/2010/main" val="60838983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 and Write</a:t>
            </a:r>
            <a:endParaRPr lang="en-US"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979" t="12777" r="9764" b="11292"/>
          <a:stretch/>
        </p:blipFill>
        <p:spPr bwMode="auto">
          <a:xfrm>
            <a:off x="4733788" y="2209800"/>
            <a:ext cx="4340836" cy="312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1371600" y="1066800"/>
            <a:ext cx="7239000" cy="923330"/>
          </a:xfrm>
          <a:prstGeom prst="rect">
            <a:avLst/>
          </a:prstGeom>
        </p:spPr>
        <p:txBody>
          <a:bodyPr wrap="square">
            <a:spAutoFit/>
          </a:bodyPr>
          <a:lstStyle/>
          <a:p>
            <a:r>
              <a:rPr lang="en-US" dirty="0" smtClean="0"/>
              <a:t>When the LED is turned on from the front panel, reading </a:t>
            </a:r>
            <a:r>
              <a:rPr lang="en-US" dirty="0"/>
              <a:t>from the LED local variable </a:t>
            </a:r>
            <a:r>
              <a:rPr lang="en-US" dirty="0" smtClean="0"/>
              <a:t>will result in </a:t>
            </a:r>
            <a:r>
              <a:rPr lang="en-US" dirty="0"/>
              <a:t>True, </a:t>
            </a:r>
            <a:r>
              <a:rPr lang="en-US" dirty="0" smtClean="0"/>
              <a:t>and the </a:t>
            </a:r>
            <a:r>
              <a:rPr lang="en-US" dirty="0"/>
              <a:t>program will write “I’m ON!” to the string indicator on the front panel.</a:t>
            </a:r>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772" t="13285" r="11986" b="23292"/>
          <a:stretch/>
        </p:blipFill>
        <p:spPr bwMode="auto">
          <a:xfrm>
            <a:off x="1121390" y="3450901"/>
            <a:ext cx="4051296" cy="25543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5351150" y="5334000"/>
            <a:ext cx="3259450" cy="1200329"/>
          </a:xfrm>
          <a:prstGeom prst="rect">
            <a:avLst/>
          </a:prstGeom>
        </p:spPr>
        <p:txBody>
          <a:bodyPr wrap="square">
            <a:spAutoFit/>
          </a:bodyPr>
          <a:lstStyle/>
          <a:p>
            <a:r>
              <a:rPr lang="en-US" dirty="0" smtClean="0"/>
              <a:t>A second local variable is used in the False case to write “I’m OFF!” to the string indicator on the front panel.</a:t>
            </a:r>
            <a:endParaRPr lang="en-US" dirty="0"/>
          </a:p>
        </p:txBody>
      </p:sp>
      <p:sp>
        <p:nvSpPr>
          <p:cNvPr id="10" name="Rectangle 9"/>
          <p:cNvSpPr/>
          <p:nvPr/>
        </p:nvSpPr>
        <p:spPr>
          <a:xfrm>
            <a:off x="6301637" y="1990130"/>
            <a:ext cx="1358476" cy="338554"/>
          </a:xfrm>
          <a:prstGeom prst="rect">
            <a:avLst/>
          </a:prstGeom>
        </p:spPr>
        <p:txBody>
          <a:bodyPr wrap="square">
            <a:spAutoFit/>
          </a:bodyPr>
          <a:lstStyle/>
          <a:p>
            <a:r>
              <a:rPr lang="en-US" sz="1600" dirty="0" smtClean="0">
                <a:solidFill>
                  <a:srgbClr val="0070C0"/>
                </a:solidFill>
              </a:rPr>
              <a:t>Case “True”</a:t>
            </a:r>
            <a:endParaRPr lang="en-US" sz="1600" dirty="0">
              <a:solidFill>
                <a:srgbClr val="0070C0"/>
              </a:solidFill>
            </a:endParaRPr>
          </a:p>
        </p:txBody>
      </p:sp>
      <p:sp>
        <p:nvSpPr>
          <p:cNvPr id="11" name="Rectangle 10"/>
          <p:cNvSpPr/>
          <p:nvPr/>
        </p:nvSpPr>
        <p:spPr>
          <a:xfrm>
            <a:off x="2667000" y="3143490"/>
            <a:ext cx="1358476" cy="338554"/>
          </a:xfrm>
          <a:prstGeom prst="rect">
            <a:avLst/>
          </a:prstGeom>
        </p:spPr>
        <p:txBody>
          <a:bodyPr wrap="square">
            <a:spAutoFit/>
          </a:bodyPr>
          <a:lstStyle/>
          <a:p>
            <a:r>
              <a:rPr lang="en-US" sz="1600" dirty="0" smtClean="0">
                <a:solidFill>
                  <a:srgbClr val="0070C0"/>
                </a:solidFill>
              </a:rPr>
              <a:t>Case “False”</a:t>
            </a:r>
            <a:endParaRPr lang="en-US" sz="1600" dirty="0">
              <a:solidFill>
                <a:srgbClr val="0070C0"/>
              </a:solidFill>
            </a:endParaRPr>
          </a:p>
        </p:txBody>
      </p:sp>
    </p:spTree>
    <p:extLst>
      <p:ext uri="{BB962C8B-B14F-4D97-AF65-F5344CB8AC3E}">
        <p14:creationId xmlns:p14="http://schemas.microsoft.com/office/powerpoint/2010/main" val="391628044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Controls and Indictors</a:t>
            </a:r>
            <a:endParaRPr lang="en-US" dirty="0"/>
          </a:p>
        </p:txBody>
      </p:sp>
      <p:sp>
        <p:nvSpPr>
          <p:cNvPr id="3" name="Rectangle 2"/>
          <p:cNvSpPr/>
          <p:nvPr/>
        </p:nvSpPr>
        <p:spPr>
          <a:xfrm>
            <a:off x="1219200" y="990600"/>
            <a:ext cx="7239000" cy="1200329"/>
          </a:xfrm>
          <a:prstGeom prst="rect">
            <a:avLst/>
          </a:prstGeom>
        </p:spPr>
        <p:txBody>
          <a:bodyPr wrap="square">
            <a:spAutoFit/>
          </a:bodyPr>
          <a:lstStyle/>
          <a:p>
            <a:r>
              <a:rPr lang="en-US" dirty="0" smtClean="0"/>
              <a:t>We have added a second frame in the sequence. Inside it we put a random number generator, which we compare with the value 0.5. If the result is True, the LED goes on and if not, it goes off. We have also added a second stop button to terminate the program.</a:t>
            </a:r>
            <a:endParaRPr lang="en-US" dirty="0"/>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6304" t="13692" r="3374" b="15274"/>
          <a:stretch/>
        </p:blipFill>
        <p:spPr bwMode="auto">
          <a:xfrm>
            <a:off x="4291699" y="3338675"/>
            <a:ext cx="4647678" cy="31055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3867" t="17019" r="7123" b="17587"/>
          <a:stretch/>
        </p:blipFill>
        <p:spPr bwMode="auto">
          <a:xfrm>
            <a:off x="1044088" y="2362200"/>
            <a:ext cx="3916304" cy="19984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620097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Controls and Indictors</a:t>
            </a:r>
            <a:endParaRPr lang="en-US" dirty="0"/>
          </a:p>
        </p:txBody>
      </p:sp>
      <p:sp>
        <p:nvSpPr>
          <p:cNvPr id="3" name="Rectangle 2"/>
          <p:cNvSpPr/>
          <p:nvPr/>
        </p:nvSpPr>
        <p:spPr>
          <a:xfrm>
            <a:off x="1219200" y="990600"/>
            <a:ext cx="7239000" cy="1200329"/>
          </a:xfrm>
          <a:prstGeom prst="rect">
            <a:avLst/>
          </a:prstGeom>
        </p:spPr>
        <p:txBody>
          <a:bodyPr wrap="square">
            <a:spAutoFit/>
          </a:bodyPr>
          <a:lstStyle/>
          <a:p>
            <a:r>
              <a:rPr lang="en-US" dirty="0" smtClean="0"/>
              <a:t>To turn the LED on or off we created two more local variables (one for on and one for off). But note that in this case the local variable is configured as “write”. Depending on the random number generator, we are writing either T or F to the local variable to turn it on or off.</a:t>
            </a:r>
            <a:endParaRPr lang="en-US" dirty="0"/>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6304" t="13692" r="3374" b="15274"/>
          <a:stretch/>
        </p:blipFill>
        <p:spPr bwMode="auto">
          <a:xfrm>
            <a:off x="4280326" y="3523858"/>
            <a:ext cx="4647678" cy="31055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3867" t="17019" r="7123" b="17587"/>
          <a:stretch/>
        </p:blipFill>
        <p:spPr bwMode="auto">
          <a:xfrm>
            <a:off x="1048638" y="2543971"/>
            <a:ext cx="3916304" cy="19984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2" name="Straight Arrow Connector 11"/>
          <p:cNvCxnSpPr/>
          <p:nvPr/>
        </p:nvCxnSpPr>
        <p:spPr bwMode="auto">
          <a:xfrm>
            <a:off x="7073521" y="3200400"/>
            <a:ext cx="285833" cy="1752600"/>
          </a:xfrm>
          <a:prstGeom prst="straightConnector1">
            <a:avLst/>
          </a:prstGeom>
          <a:solidFill>
            <a:schemeClr val="accent1"/>
          </a:solidFill>
          <a:ln w="28575" cap="sq" cmpd="sng" algn="ctr">
            <a:solidFill>
              <a:srgbClr val="0070C0"/>
            </a:solidFill>
            <a:prstDash val="solid"/>
            <a:round/>
            <a:headEnd type="none" w="sm" len="sm"/>
            <a:tailEnd type="arrow"/>
          </a:ln>
          <a:effectLst/>
        </p:spPr>
      </p:cxnSp>
      <p:sp>
        <p:nvSpPr>
          <p:cNvPr id="13" name="Rectangle 12"/>
          <p:cNvSpPr/>
          <p:nvPr/>
        </p:nvSpPr>
        <p:spPr>
          <a:xfrm>
            <a:off x="5562600" y="2543971"/>
            <a:ext cx="3021842" cy="830997"/>
          </a:xfrm>
          <a:prstGeom prst="rect">
            <a:avLst/>
          </a:prstGeom>
        </p:spPr>
        <p:txBody>
          <a:bodyPr wrap="square">
            <a:spAutoFit/>
          </a:bodyPr>
          <a:lstStyle/>
          <a:p>
            <a:r>
              <a:rPr lang="en-US" sz="1600" dirty="0" smtClean="0"/>
              <a:t>Local variable configured to “write”. The wiring terminal is now on the left.</a:t>
            </a:r>
            <a:endParaRPr lang="en-US" sz="1600" dirty="0"/>
          </a:p>
        </p:txBody>
      </p:sp>
    </p:spTree>
    <p:extLst>
      <p:ext uri="{BB962C8B-B14F-4D97-AF65-F5344CB8AC3E}">
        <p14:creationId xmlns:p14="http://schemas.microsoft.com/office/powerpoint/2010/main" val="241185737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Controls and Indictors</a:t>
            </a:r>
            <a:endParaRPr lang="en-US" dirty="0"/>
          </a:p>
        </p:txBody>
      </p:sp>
      <p:sp>
        <p:nvSpPr>
          <p:cNvPr id="3" name="Rectangle 2"/>
          <p:cNvSpPr/>
          <p:nvPr/>
        </p:nvSpPr>
        <p:spPr>
          <a:xfrm>
            <a:off x="1405719" y="1219200"/>
            <a:ext cx="7239000" cy="1477328"/>
          </a:xfrm>
          <a:prstGeom prst="rect">
            <a:avLst/>
          </a:prstGeom>
        </p:spPr>
        <p:txBody>
          <a:bodyPr wrap="square">
            <a:spAutoFit/>
          </a:bodyPr>
          <a:lstStyle/>
          <a:p>
            <a:r>
              <a:rPr lang="en-US" dirty="0" smtClean="0"/>
              <a:t>When we first run the program, we can turn the LED on and off manually on the front panel. When we hit the stop button on the left, the program will move to the next sequence where it will randomly turn the light on and off under program control. So we can control the LED either manually or via the program. </a:t>
            </a:r>
            <a:endParaRPr lang="en-US" dirty="0"/>
          </a:p>
        </p:txBody>
      </p:sp>
      <p:pic>
        <p:nvPicPr>
          <p:cNvPr id="512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3867" t="17019" r="7123" b="17587"/>
          <a:stretch/>
        </p:blipFill>
        <p:spPr bwMode="auto">
          <a:xfrm>
            <a:off x="2590800" y="3200400"/>
            <a:ext cx="4677249" cy="23867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8798266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4572000"/>
            <a:ext cx="7772400" cy="1447800"/>
          </a:xfrm>
        </p:spPr>
        <p:txBody>
          <a:bodyPr/>
          <a:lstStyle/>
          <a:p>
            <a:r>
              <a:rPr lang="en-US" sz="3200" dirty="0" smtClean="0"/>
              <a:t>Other stuff…</a:t>
            </a:r>
            <a:endParaRPr lang="en-US" sz="32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1200" y="1143000"/>
            <a:ext cx="2857500" cy="2857500"/>
          </a:xfrm>
          <a:prstGeom prst="rect">
            <a:avLst/>
          </a:prstGeom>
        </p:spPr>
      </p:pic>
    </p:spTree>
    <p:extLst>
      <p:ext uri="{BB962C8B-B14F-4D97-AF65-F5344CB8AC3E}">
        <p14:creationId xmlns:p14="http://schemas.microsoft.com/office/powerpoint/2010/main" val="30013525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Controlling Software LEDs</a:t>
            </a:r>
            <a:endParaRPr lang="en-US" dirty="0"/>
          </a:p>
        </p:txBody>
      </p:sp>
      <p:sp>
        <p:nvSpPr>
          <p:cNvPr id="4" name="TextBox 3"/>
          <p:cNvSpPr txBox="1"/>
          <p:nvPr/>
        </p:nvSpPr>
        <p:spPr>
          <a:xfrm>
            <a:off x="1336964" y="990600"/>
            <a:ext cx="7423011" cy="923330"/>
          </a:xfrm>
          <a:prstGeom prst="rect">
            <a:avLst/>
          </a:prstGeom>
          <a:noFill/>
        </p:spPr>
        <p:txBody>
          <a:bodyPr wrap="square" rtlCol="0">
            <a:spAutoFit/>
          </a:bodyPr>
          <a:lstStyle/>
          <a:p>
            <a:r>
              <a:rPr lang="en-US" dirty="0" smtClean="0"/>
              <a:t>When we open a new project, we get a front panel and a block diagram. We show here the control menu and the tools palette as well</a:t>
            </a:r>
            <a:r>
              <a:rPr lang="en-US" dirty="0"/>
              <a:t>. The tools </a:t>
            </a:r>
            <a:r>
              <a:rPr lang="en-US" dirty="0" smtClean="0"/>
              <a:t>palette is </a:t>
            </a:r>
            <a:r>
              <a:rPr lang="en-US" dirty="0"/>
              <a:t>accessed from the “View” menu. </a:t>
            </a:r>
          </a:p>
        </p:txBody>
      </p:sp>
      <p:pic>
        <p:nvPicPr>
          <p:cNvPr id="2052"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11490" t="10119" r="4846" b="18056"/>
          <a:stretch/>
        </p:blipFill>
        <p:spPr bwMode="auto">
          <a:xfrm>
            <a:off x="1371600" y="2590800"/>
            <a:ext cx="7333916" cy="35398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336964" y="6267414"/>
            <a:ext cx="1569660" cy="369332"/>
          </a:xfrm>
          <a:prstGeom prst="rect">
            <a:avLst/>
          </a:prstGeom>
          <a:noFill/>
        </p:spPr>
        <p:txBody>
          <a:bodyPr wrap="none" rtlCol="0">
            <a:spAutoFit/>
          </a:bodyPr>
          <a:lstStyle/>
          <a:p>
            <a:r>
              <a:rPr lang="en-US" dirty="0" smtClean="0">
                <a:solidFill>
                  <a:srgbClr val="0070C0"/>
                </a:solidFill>
              </a:rPr>
              <a:t>Control Menu</a:t>
            </a:r>
            <a:endParaRPr lang="en-US" dirty="0">
              <a:solidFill>
                <a:srgbClr val="0070C0"/>
              </a:solidFill>
            </a:endParaRPr>
          </a:p>
        </p:txBody>
      </p:sp>
      <p:sp>
        <p:nvSpPr>
          <p:cNvPr id="9" name="TextBox 8"/>
          <p:cNvSpPr txBox="1"/>
          <p:nvPr/>
        </p:nvSpPr>
        <p:spPr>
          <a:xfrm>
            <a:off x="6934200" y="6267414"/>
            <a:ext cx="1505605" cy="369332"/>
          </a:xfrm>
          <a:prstGeom prst="rect">
            <a:avLst/>
          </a:prstGeom>
          <a:noFill/>
        </p:spPr>
        <p:txBody>
          <a:bodyPr wrap="none" rtlCol="0">
            <a:spAutoFit/>
          </a:bodyPr>
          <a:lstStyle/>
          <a:p>
            <a:r>
              <a:rPr lang="en-US" dirty="0" smtClean="0">
                <a:solidFill>
                  <a:srgbClr val="0070C0"/>
                </a:solidFill>
              </a:rPr>
              <a:t>Tools Palette</a:t>
            </a:r>
            <a:endParaRPr lang="en-US" dirty="0">
              <a:solidFill>
                <a:srgbClr val="0070C0"/>
              </a:solidFill>
            </a:endParaRPr>
          </a:p>
        </p:txBody>
      </p:sp>
      <p:sp>
        <p:nvSpPr>
          <p:cNvPr id="10" name="TextBox 9"/>
          <p:cNvSpPr txBox="1"/>
          <p:nvPr/>
        </p:nvSpPr>
        <p:spPr>
          <a:xfrm>
            <a:off x="4038600" y="1967347"/>
            <a:ext cx="1377300" cy="369332"/>
          </a:xfrm>
          <a:prstGeom prst="rect">
            <a:avLst/>
          </a:prstGeom>
          <a:noFill/>
        </p:spPr>
        <p:txBody>
          <a:bodyPr wrap="none" rtlCol="0">
            <a:spAutoFit/>
          </a:bodyPr>
          <a:lstStyle/>
          <a:p>
            <a:r>
              <a:rPr lang="en-US" dirty="0" smtClean="0">
                <a:solidFill>
                  <a:srgbClr val="0070C0"/>
                </a:solidFill>
              </a:rPr>
              <a:t>Front Panel</a:t>
            </a:r>
            <a:endParaRPr lang="en-US" dirty="0">
              <a:solidFill>
                <a:srgbClr val="0070C0"/>
              </a:solidFill>
            </a:endParaRPr>
          </a:p>
        </p:txBody>
      </p:sp>
      <p:sp>
        <p:nvSpPr>
          <p:cNvPr id="11" name="TextBox 10"/>
          <p:cNvSpPr txBox="1"/>
          <p:nvPr/>
        </p:nvSpPr>
        <p:spPr>
          <a:xfrm>
            <a:off x="1828800" y="1967347"/>
            <a:ext cx="1685077" cy="369332"/>
          </a:xfrm>
          <a:prstGeom prst="rect">
            <a:avLst/>
          </a:prstGeom>
          <a:noFill/>
        </p:spPr>
        <p:txBody>
          <a:bodyPr wrap="none" rtlCol="0">
            <a:spAutoFit/>
          </a:bodyPr>
          <a:lstStyle/>
          <a:p>
            <a:r>
              <a:rPr lang="en-US" dirty="0" smtClean="0">
                <a:solidFill>
                  <a:srgbClr val="0070C0"/>
                </a:solidFill>
              </a:rPr>
              <a:t>Block Diagram</a:t>
            </a:r>
            <a:endParaRPr lang="en-US" dirty="0">
              <a:solidFill>
                <a:srgbClr val="0070C0"/>
              </a:solidFill>
            </a:endParaRPr>
          </a:p>
        </p:txBody>
      </p:sp>
      <p:cxnSp>
        <p:nvCxnSpPr>
          <p:cNvPr id="6" name="Straight Arrow Connector 5"/>
          <p:cNvCxnSpPr/>
          <p:nvPr/>
        </p:nvCxnSpPr>
        <p:spPr bwMode="auto">
          <a:xfrm>
            <a:off x="2819400" y="2343605"/>
            <a:ext cx="350460" cy="1085395"/>
          </a:xfrm>
          <a:prstGeom prst="straightConnector1">
            <a:avLst/>
          </a:prstGeom>
          <a:solidFill>
            <a:schemeClr val="accent1"/>
          </a:solidFill>
          <a:ln w="28575" cap="sq" cmpd="sng" algn="ctr">
            <a:solidFill>
              <a:srgbClr val="0070C0"/>
            </a:solidFill>
            <a:prstDash val="solid"/>
            <a:round/>
            <a:headEnd type="none" w="sm" len="sm"/>
            <a:tailEnd type="arrow"/>
          </a:ln>
          <a:effectLst/>
        </p:spPr>
      </p:cxnSp>
      <p:cxnSp>
        <p:nvCxnSpPr>
          <p:cNvPr id="15" name="Straight Arrow Connector 14"/>
          <p:cNvCxnSpPr/>
          <p:nvPr/>
        </p:nvCxnSpPr>
        <p:spPr bwMode="auto">
          <a:xfrm>
            <a:off x="4376790" y="2336679"/>
            <a:ext cx="661768" cy="1473321"/>
          </a:xfrm>
          <a:prstGeom prst="straightConnector1">
            <a:avLst/>
          </a:prstGeom>
          <a:solidFill>
            <a:schemeClr val="accent1"/>
          </a:solidFill>
          <a:ln w="28575" cap="sq" cmpd="sng" algn="ctr">
            <a:solidFill>
              <a:srgbClr val="0070C0"/>
            </a:solidFill>
            <a:prstDash val="solid"/>
            <a:round/>
            <a:headEnd type="none" w="sm" len="sm"/>
            <a:tailEnd type="arrow"/>
          </a:ln>
          <a:effectLst/>
        </p:spPr>
      </p:cxnSp>
      <p:cxnSp>
        <p:nvCxnSpPr>
          <p:cNvPr id="18" name="Straight Arrow Connector 17"/>
          <p:cNvCxnSpPr/>
          <p:nvPr/>
        </p:nvCxnSpPr>
        <p:spPr bwMode="auto">
          <a:xfrm flipV="1">
            <a:off x="2121797" y="5437418"/>
            <a:ext cx="0" cy="829996"/>
          </a:xfrm>
          <a:prstGeom prst="straightConnector1">
            <a:avLst/>
          </a:prstGeom>
          <a:solidFill>
            <a:schemeClr val="accent1"/>
          </a:solidFill>
          <a:ln w="28575" cap="sq" cmpd="sng" algn="ctr">
            <a:solidFill>
              <a:srgbClr val="FFC000"/>
            </a:solidFill>
            <a:prstDash val="solid"/>
            <a:round/>
            <a:headEnd type="none" w="sm" len="sm"/>
            <a:tailEnd type="arrow"/>
          </a:ln>
          <a:effectLst/>
        </p:spPr>
      </p:cxnSp>
      <p:cxnSp>
        <p:nvCxnSpPr>
          <p:cNvPr id="21" name="Straight Arrow Connector 20"/>
          <p:cNvCxnSpPr/>
          <p:nvPr/>
        </p:nvCxnSpPr>
        <p:spPr bwMode="auto">
          <a:xfrm flipV="1">
            <a:off x="8077200" y="4360718"/>
            <a:ext cx="0" cy="1887682"/>
          </a:xfrm>
          <a:prstGeom prst="straightConnector1">
            <a:avLst/>
          </a:prstGeom>
          <a:solidFill>
            <a:schemeClr val="accent1"/>
          </a:solidFill>
          <a:ln w="28575" cap="sq" cmpd="sng" algn="ctr">
            <a:solidFill>
              <a:srgbClr val="FFC000"/>
            </a:solidFill>
            <a:prstDash val="solid"/>
            <a:round/>
            <a:headEnd type="none" w="sm" len="sm"/>
            <a:tailEnd type="arrow"/>
          </a:ln>
          <a:effectLst/>
        </p:spPr>
      </p:cxnSp>
    </p:spTree>
    <p:extLst>
      <p:ext uri="{BB962C8B-B14F-4D97-AF65-F5344CB8AC3E}">
        <p14:creationId xmlns:p14="http://schemas.microsoft.com/office/powerpoint/2010/main" val="291596247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Finer Points</a:t>
            </a:r>
            <a:endParaRPr lang="en-US" dirty="0"/>
          </a:p>
        </p:txBody>
      </p:sp>
      <p:sp>
        <p:nvSpPr>
          <p:cNvPr id="10" name="TextBox 9"/>
          <p:cNvSpPr txBox="1"/>
          <p:nvPr/>
        </p:nvSpPr>
        <p:spPr>
          <a:xfrm>
            <a:off x="1447800" y="1085922"/>
            <a:ext cx="6781800" cy="646331"/>
          </a:xfrm>
          <a:prstGeom prst="rect">
            <a:avLst/>
          </a:prstGeom>
          <a:noFill/>
        </p:spPr>
        <p:txBody>
          <a:bodyPr wrap="square" rtlCol="0">
            <a:spAutoFit/>
          </a:bodyPr>
          <a:lstStyle/>
          <a:p>
            <a:r>
              <a:rPr lang="en-US" dirty="0" smtClean="0"/>
              <a:t>Bring up Context Help from the Help menu. When you hover over an item, information about that item comes up.</a:t>
            </a:r>
            <a:endParaRPr lang="en-US" dirty="0"/>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8390"/>
          <a:stretch/>
        </p:blipFill>
        <p:spPr bwMode="auto">
          <a:xfrm>
            <a:off x="1447800" y="2603679"/>
            <a:ext cx="7158038" cy="38014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Oval 8"/>
          <p:cNvSpPr/>
          <p:nvPr/>
        </p:nvSpPr>
        <p:spPr bwMode="auto">
          <a:xfrm>
            <a:off x="3581400" y="2743200"/>
            <a:ext cx="685800" cy="266700"/>
          </a:xfrm>
          <a:prstGeom prst="ellipse">
            <a:avLst/>
          </a:prstGeom>
          <a:noFill/>
          <a:ln w="38100" cap="sq" cmpd="sng" algn="ctr">
            <a:solidFill>
              <a:srgbClr val="0070C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cxnSp>
        <p:nvCxnSpPr>
          <p:cNvPr id="12" name="Straight Arrow Connector 11"/>
          <p:cNvCxnSpPr/>
          <p:nvPr/>
        </p:nvCxnSpPr>
        <p:spPr bwMode="auto">
          <a:xfrm flipH="1">
            <a:off x="4267200" y="1409087"/>
            <a:ext cx="737289" cy="1194592"/>
          </a:xfrm>
          <a:prstGeom prst="straightConnector1">
            <a:avLst/>
          </a:prstGeom>
          <a:solidFill>
            <a:schemeClr val="accent1"/>
          </a:solidFill>
          <a:ln w="28575" cap="sq" cmpd="sng" algn="ctr">
            <a:solidFill>
              <a:srgbClr val="0070C0"/>
            </a:solidFill>
            <a:prstDash val="solid"/>
            <a:round/>
            <a:headEnd type="none" w="sm" len="sm"/>
            <a:tailEnd type="arrow"/>
          </a:ln>
          <a:effectLst/>
        </p:spPr>
      </p:cxnSp>
    </p:spTree>
    <p:extLst>
      <p:ext uri="{BB962C8B-B14F-4D97-AF65-F5344CB8AC3E}">
        <p14:creationId xmlns:p14="http://schemas.microsoft.com/office/powerpoint/2010/main" val="421417596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Finer Points</a:t>
            </a:r>
            <a:endParaRPr lang="en-US" dirty="0"/>
          </a:p>
        </p:txBody>
      </p:sp>
      <p:pic>
        <p:nvPicPr>
          <p:cNvPr id="2457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839" r="32861" b="32468"/>
          <a:stretch/>
        </p:blipFill>
        <p:spPr bwMode="auto">
          <a:xfrm>
            <a:off x="3209621" y="2170982"/>
            <a:ext cx="5286109" cy="39847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238533" y="3154232"/>
            <a:ext cx="2447622" cy="646331"/>
          </a:xfrm>
          <a:prstGeom prst="rect">
            <a:avLst/>
          </a:prstGeom>
          <a:noFill/>
        </p:spPr>
        <p:txBody>
          <a:bodyPr wrap="square" rtlCol="0">
            <a:spAutoFit/>
          </a:bodyPr>
          <a:lstStyle/>
          <a:p>
            <a:r>
              <a:rPr lang="en-US" dirty="0" smtClean="0"/>
              <a:t>Add </a:t>
            </a:r>
            <a:r>
              <a:rPr lang="en-US" dirty="0" smtClean="0">
                <a:solidFill>
                  <a:srgbClr val="0070C0"/>
                </a:solidFill>
              </a:rPr>
              <a:t>comments</a:t>
            </a:r>
            <a:r>
              <a:rPr lang="en-US" dirty="0" smtClean="0"/>
              <a:t> using the text tool “A”</a:t>
            </a:r>
            <a:endParaRPr lang="en-US" dirty="0"/>
          </a:p>
        </p:txBody>
      </p:sp>
      <p:cxnSp>
        <p:nvCxnSpPr>
          <p:cNvPr id="7" name="Straight Arrow Connector 6"/>
          <p:cNvCxnSpPr/>
          <p:nvPr/>
        </p:nvCxnSpPr>
        <p:spPr bwMode="auto">
          <a:xfrm>
            <a:off x="2971799" y="3486580"/>
            <a:ext cx="2367886" cy="627965"/>
          </a:xfrm>
          <a:prstGeom prst="straightConnector1">
            <a:avLst/>
          </a:prstGeom>
          <a:solidFill>
            <a:schemeClr val="accent1"/>
          </a:solidFill>
          <a:ln w="12700" cap="sq" cmpd="sng" algn="ctr">
            <a:solidFill>
              <a:schemeClr val="tx1"/>
            </a:solidFill>
            <a:prstDash val="solid"/>
            <a:round/>
            <a:headEnd type="none" w="sm" len="sm"/>
            <a:tailEnd type="arrow"/>
          </a:ln>
          <a:effectLst/>
        </p:spPr>
      </p:cxnSp>
      <p:sp>
        <p:nvSpPr>
          <p:cNvPr id="10" name="TextBox 9"/>
          <p:cNvSpPr txBox="1"/>
          <p:nvPr/>
        </p:nvSpPr>
        <p:spPr>
          <a:xfrm>
            <a:off x="5339685" y="1085922"/>
            <a:ext cx="2447622" cy="646331"/>
          </a:xfrm>
          <a:prstGeom prst="rect">
            <a:avLst/>
          </a:prstGeom>
          <a:noFill/>
        </p:spPr>
        <p:txBody>
          <a:bodyPr wrap="square" rtlCol="0">
            <a:spAutoFit/>
          </a:bodyPr>
          <a:lstStyle/>
          <a:p>
            <a:r>
              <a:rPr lang="en-US" dirty="0" smtClean="0"/>
              <a:t>Change font size and color from </a:t>
            </a:r>
            <a:r>
              <a:rPr lang="en-US" dirty="0" smtClean="0">
                <a:solidFill>
                  <a:srgbClr val="0070C0"/>
                </a:solidFill>
              </a:rPr>
              <a:t>here</a:t>
            </a:r>
            <a:r>
              <a:rPr lang="en-US" dirty="0" smtClean="0"/>
              <a:t>.</a:t>
            </a:r>
            <a:endParaRPr lang="en-US" dirty="0"/>
          </a:p>
        </p:txBody>
      </p:sp>
      <p:cxnSp>
        <p:nvCxnSpPr>
          <p:cNvPr id="11" name="Straight Arrow Connector 10"/>
          <p:cNvCxnSpPr/>
          <p:nvPr/>
        </p:nvCxnSpPr>
        <p:spPr bwMode="auto">
          <a:xfrm>
            <a:off x="6796584" y="1685980"/>
            <a:ext cx="381000" cy="1066800"/>
          </a:xfrm>
          <a:prstGeom prst="straightConnector1">
            <a:avLst/>
          </a:prstGeom>
          <a:solidFill>
            <a:schemeClr val="accent1"/>
          </a:solidFill>
          <a:ln w="12700" cap="sq" cmpd="sng" algn="ctr">
            <a:solidFill>
              <a:schemeClr val="tx1"/>
            </a:solidFill>
            <a:prstDash val="solid"/>
            <a:round/>
            <a:headEnd type="none" w="sm" len="sm"/>
            <a:tailEnd type="arrow"/>
          </a:ln>
          <a:effectLst/>
        </p:spPr>
      </p:cxnSp>
    </p:spTree>
    <p:extLst>
      <p:ext uri="{BB962C8B-B14F-4D97-AF65-F5344CB8AC3E}">
        <p14:creationId xmlns:p14="http://schemas.microsoft.com/office/powerpoint/2010/main" val="367194162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Error Checking</a:t>
            </a:r>
            <a:endParaRPr lang="en-US" dirty="0"/>
          </a:p>
        </p:txBody>
      </p:sp>
      <p:sp>
        <p:nvSpPr>
          <p:cNvPr id="3" name="TextBox 2"/>
          <p:cNvSpPr txBox="1"/>
          <p:nvPr/>
        </p:nvSpPr>
        <p:spPr>
          <a:xfrm>
            <a:off x="1524000" y="1263134"/>
            <a:ext cx="5113900" cy="400110"/>
          </a:xfrm>
          <a:prstGeom prst="rect">
            <a:avLst/>
          </a:prstGeom>
          <a:noFill/>
        </p:spPr>
        <p:txBody>
          <a:bodyPr wrap="none" rtlCol="0">
            <a:spAutoFit/>
          </a:bodyPr>
          <a:lstStyle/>
          <a:p>
            <a:r>
              <a:rPr lang="en-US" sz="2000" dirty="0" smtClean="0"/>
              <a:t>LabVIEW has terrific de-bugging routines…</a:t>
            </a:r>
            <a:endParaRPr lang="en-US" sz="2000"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 r="22793" b="57254"/>
          <a:stretch/>
        </p:blipFill>
        <p:spPr bwMode="auto">
          <a:xfrm>
            <a:off x="1200950" y="3377670"/>
            <a:ext cx="7499044" cy="26904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524000" y="2146610"/>
            <a:ext cx="5410200" cy="646331"/>
          </a:xfrm>
          <a:prstGeom prst="rect">
            <a:avLst/>
          </a:prstGeom>
          <a:noFill/>
        </p:spPr>
        <p:txBody>
          <a:bodyPr wrap="square" rtlCol="0">
            <a:spAutoFit/>
          </a:bodyPr>
          <a:lstStyle/>
          <a:p>
            <a:r>
              <a:rPr lang="en-US" dirty="0" smtClean="0"/>
              <a:t>If your program has an error, the </a:t>
            </a:r>
            <a:r>
              <a:rPr lang="en-US" dirty="0" smtClean="0">
                <a:solidFill>
                  <a:srgbClr val="0070C0"/>
                </a:solidFill>
              </a:rPr>
              <a:t>Run</a:t>
            </a:r>
            <a:r>
              <a:rPr lang="en-US" dirty="0" smtClean="0"/>
              <a:t> arrow will break. Click on it to see the error(s).</a:t>
            </a:r>
            <a:endParaRPr lang="en-US" dirty="0"/>
          </a:p>
        </p:txBody>
      </p:sp>
      <p:cxnSp>
        <p:nvCxnSpPr>
          <p:cNvPr id="8" name="Straight Arrow Connector 7"/>
          <p:cNvCxnSpPr/>
          <p:nvPr/>
        </p:nvCxnSpPr>
        <p:spPr bwMode="auto">
          <a:xfrm flipH="1">
            <a:off x="1752600" y="2731431"/>
            <a:ext cx="2328350" cy="1078569"/>
          </a:xfrm>
          <a:prstGeom prst="straightConnector1">
            <a:avLst/>
          </a:prstGeom>
          <a:solidFill>
            <a:schemeClr val="accent1"/>
          </a:solidFill>
          <a:ln w="28575" cap="sq" cmpd="sng" algn="ctr">
            <a:solidFill>
              <a:srgbClr val="0070C0"/>
            </a:solidFill>
            <a:prstDash val="solid"/>
            <a:round/>
            <a:headEnd type="none" w="sm" len="sm"/>
            <a:tailEnd type="arrow"/>
          </a:ln>
          <a:effectLst/>
        </p:spPr>
      </p:cxnSp>
      <p:sp>
        <p:nvSpPr>
          <p:cNvPr id="13" name="TextBox 12"/>
          <p:cNvSpPr txBox="1"/>
          <p:nvPr/>
        </p:nvSpPr>
        <p:spPr>
          <a:xfrm>
            <a:off x="5576525" y="2841031"/>
            <a:ext cx="3324949" cy="338554"/>
          </a:xfrm>
          <a:prstGeom prst="rect">
            <a:avLst/>
          </a:prstGeom>
          <a:noFill/>
        </p:spPr>
        <p:txBody>
          <a:bodyPr wrap="none" rtlCol="0">
            <a:spAutoFit/>
          </a:bodyPr>
          <a:lstStyle/>
          <a:p>
            <a:r>
              <a:rPr lang="en-US" sz="1600" dirty="0" smtClean="0"/>
              <a:t>In this case the error is a bad wire.</a:t>
            </a:r>
            <a:endParaRPr lang="en-US" sz="1600" dirty="0"/>
          </a:p>
        </p:txBody>
      </p:sp>
      <p:cxnSp>
        <p:nvCxnSpPr>
          <p:cNvPr id="15" name="Straight Arrow Connector 14"/>
          <p:cNvCxnSpPr/>
          <p:nvPr/>
        </p:nvCxnSpPr>
        <p:spPr bwMode="auto">
          <a:xfrm>
            <a:off x="7239000" y="3316161"/>
            <a:ext cx="381000" cy="1789239"/>
          </a:xfrm>
          <a:prstGeom prst="straightConnector1">
            <a:avLst/>
          </a:prstGeom>
          <a:solidFill>
            <a:schemeClr val="accent1"/>
          </a:solidFill>
          <a:ln w="28575" cap="sq" cmpd="sng" algn="ctr">
            <a:solidFill>
              <a:srgbClr val="0070C0"/>
            </a:solidFill>
            <a:prstDash val="solid"/>
            <a:round/>
            <a:headEnd type="none" w="sm" len="sm"/>
            <a:tailEnd type="arrow"/>
          </a:ln>
          <a:effectLst/>
        </p:spPr>
      </p:cxnSp>
    </p:spTree>
    <p:extLst>
      <p:ext uri="{BB962C8B-B14F-4D97-AF65-F5344CB8AC3E}">
        <p14:creationId xmlns:p14="http://schemas.microsoft.com/office/powerpoint/2010/main" val="32837727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De-Bugging</a:t>
            </a:r>
            <a:endParaRPr lang="en-US" dirty="0"/>
          </a:p>
        </p:txBody>
      </p:sp>
      <p:sp>
        <p:nvSpPr>
          <p:cNvPr id="3" name="TextBox 2"/>
          <p:cNvSpPr txBox="1"/>
          <p:nvPr/>
        </p:nvSpPr>
        <p:spPr>
          <a:xfrm>
            <a:off x="1200950" y="1066799"/>
            <a:ext cx="7669694" cy="1323439"/>
          </a:xfrm>
          <a:prstGeom prst="rect">
            <a:avLst/>
          </a:prstGeom>
          <a:noFill/>
        </p:spPr>
        <p:txBody>
          <a:bodyPr wrap="square" rtlCol="0">
            <a:spAutoFit/>
          </a:bodyPr>
          <a:lstStyle/>
          <a:p>
            <a:r>
              <a:rPr lang="en-US" sz="2000" dirty="0" smtClean="0"/>
              <a:t>Before you Run, click the </a:t>
            </a:r>
            <a:r>
              <a:rPr lang="en-US" sz="2000" dirty="0" smtClean="0">
                <a:solidFill>
                  <a:srgbClr val="0070C0"/>
                </a:solidFill>
              </a:rPr>
              <a:t>light bulb </a:t>
            </a:r>
            <a:r>
              <a:rPr lang="en-US" sz="2000" dirty="0" smtClean="0"/>
              <a:t>to have LabVIEW show you where data is flowing. It moves very slowly but you can see everything happening. You can also single-step through the program using </a:t>
            </a:r>
            <a:r>
              <a:rPr lang="en-US" sz="2000" dirty="0" smtClean="0">
                <a:solidFill>
                  <a:srgbClr val="0070C0"/>
                </a:solidFill>
              </a:rPr>
              <a:t>Pause</a:t>
            </a:r>
            <a:r>
              <a:rPr lang="en-US" sz="2000" dirty="0" smtClean="0"/>
              <a:t>.</a:t>
            </a:r>
            <a:endParaRPr lang="en-US" sz="2000"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 r="22793" b="57254"/>
          <a:stretch/>
        </p:blipFill>
        <p:spPr bwMode="auto">
          <a:xfrm>
            <a:off x="1371600" y="2667000"/>
            <a:ext cx="7499044" cy="26904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Oval 8"/>
          <p:cNvSpPr/>
          <p:nvPr/>
        </p:nvSpPr>
        <p:spPr bwMode="auto">
          <a:xfrm>
            <a:off x="2336442" y="3010437"/>
            <a:ext cx="685800" cy="266700"/>
          </a:xfrm>
          <a:prstGeom prst="ellipse">
            <a:avLst/>
          </a:prstGeom>
          <a:noFill/>
          <a:ln w="38100" cap="sq" cmpd="sng" algn="ctr">
            <a:solidFill>
              <a:srgbClr val="0070C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181420460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De-Bugging</a:t>
            </a:r>
            <a:endParaRPr lang="en-US" dirty="0"/>
          </a:p>
        </p:txBody>
      </p:sp>
      <p:sp>
        <p:nvSpPr>
          <p:cNvPr id="3" name="TextBox 2"/>
          <p:cNvSpPr txBox="1"/>
          <p:nvPr/>
        </p:nvSpPr>
        <p:spPr>
          <a:xfrm>
            <a:off x="1219200" y="962561"/>
            <a:ext cx="7620000" cy="1015663"/>
          </a:xfrm>
          <a:prstGeom prst="rect">
            <a:avLst/>
          </a:prstGeom>
          <a:noFill/>
        </p:spPr>
        <p:txBody>
          <a:bodyPr wrap="square" rtlCol="0">
            <a:spAutoFit/>
          </a:bodyPr>
          <a:lstStyle/>
          <a:p>
            <a:r>
              <a:rPr lang="en-US" sz="2000" dirty="0" smtClean="0"/>
              <a:t>You can put a “</a:t>
            </a:r>
            <a:r>
              <a:rPr lang="en-US" sz="2000" dirty="0" smtClean="0">
                <a:solidFill>
                  <a:srgbClr val="0070C0"/>
                </a:solidFill>
              </a:rPr>
              <a:t>probe</a:t>
            </a:r>
            <a:r>
              <a:rPr lang="en-US" sz="2000" dirty="0" smtClean="0"/>
              <a:t>” on any wire in the circuit by right-clicking and choosing Probe. LabVIEW will give you a </a:t>
            </a:r>
            <a:r>
              <a:rPr lang="en-US" sz="2000" dirty="0" smtClean="0">
                <a:solidFill>
                  <a:srgbClr val="0070C0"/>
                </a:solidFill>
              </a:rPr>
              <a:t>Probe Watch Window </a:t>
            </a:r>
            <a:r>
              <a:rPr lang="en-US" sz="2000" dirty="0" smtClean="0"/>
              <a:t>showing changes in the value of data on that wire.</a:t>
            </a:r>
            <a:endParaRPr lang="en-US" sz="2000" dirty="0"/>
          </a:p>
        </p:txBody>
      </p:sp>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10077" r="52163" b="36877"/>
          <a:stretch/>
        </p:blipFill>
        <p:spPr bwMode="auto">
          <a:xfrm>
            <a:off x="1807655" y="2286000"/>
            <a:ext cx="5962583" cy="4284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 name="Straight Arrow Connector 8"/>
          <p:cNvCxnSpPr/>
          <p:nvPr/>
        </p:nvCxnSpPr>
        <p:spPr bwMode="auto">
          <a:xfrm flipH="1" flipV="1">
            <a:off x="3733800" y="2819400"/>
            <a:ext cx="2895600" cy="685800"/>
          </a:xfrm>
          <a:prstGeom prst="straightConnector1">
            <a:avLst/>
          </a:prstGeom>
          <a:solidFill>
            <a:schemeClr val="accent1"/>
          </a:solidFill>
          <a:ln w="28575" cap="sq" cmpd="sng" algn="ctr">
            <a:solidFill>
              <a:srgbClr val="0070C0"/>
            </a:solidFill>
            <a:prstDash val="solid"/>
            <a:round/>
            <a:headEnd type="none" w="sm" len="sm"/>
            <a:tailEnd type="arrow"/>
          </a:ln>
          <a:effectLst/>
        </p:spPr>
      </p:cxnSp>
    </p:spTree>
    <p:extLst>
      <p:ext uri="{BB962C8B-B14F-4D97-AF65-F5344CB8AC3E}">
        <p14:creationId xmlns:p14="http://schemas.microsoft.com/office/powerpoint/2010/main" val="333723652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4" name="WordArt 4"/>
          <p:cNvSpPr>
            <a:spLocks noChangeArrowheads="1" noChangeShapeType="1" noTextEdit="1"/>
          </p:cNvSpPr>
          <p:nvPr/>
        </p:nvSpPr>
        <p:spPr bwMode="auto">
          <a:xfrm>
            <a:off x="1752600" y="1524000"/>
            <a:ext cx="6553200" cy="4191000"/>
          </a:xfrm>
          <a:prstGeom prst="rect">
            <a:avLst/>
          </a:prstGeom>
        </p:spPr>
        <p:txBody>
          <a:bodyPr wrap="none" fromWordArt="1">
            <a:prstTxWarp prst="textPlain">
              <a:avLst>
                <a:gd name="adj" fmla="val 50000"/>
              </a:avLst>
            </a:prstTxWarp>
          </a:bodyPr>
          <a:lstStyle/>
          <a:p>
            <a:pPr algn="ctr"/>
            <a:r>
              <a:rPr lang="en-US" sz="3600" kern="10" dirty="0">
                <a:ln w="12700" cap="sq">
                  <a:solidFill>
                    <a:srgbClr val="EAEAEA"/>
                  </a:solidFill>
                  <a:round/>
                  <a:headEnd type="none" w="sm" len="sm"/>
                  <a:tailEnd type="none" w="sm" len="sm"/>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The End</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Controlling Software LEDs</a:t>
            </a:r>
            <a:endParaRPr lang="en-US" dirty="0"/>
          </a:p>
        </p:txBody>
      </p:sp>
      <p:sp>
        <p:nvSpPr>
          <p:cNvPr id="4" name="TextBox 3"/>
          <p:cNvSpPr txBox="1"/>
          <p:nvPr/>
        </p:nvSpPr>
        <p:spPr>
          <a:xfrm>
            <a:off x="1171493" y="990600"/>
            <a:ext cx="7645723" cy="646331"/>
          </a:xfrm>
          <a:prstGeom prst="rect">
            <a:avLst/>
          </a:prstGeom>
          <a:noFill/>
        </p:spPr>
        <p:txBody>
          <a:bodyPr wrap="square" rtlCol="0">
            <a:spAutoFit/>
          </a:bodyPr>
          <a:lstStyle/>
          <a:p>
            <a:r>
              <a:rPr lang="en-US" dirty="0" smtClean="0"/>
              <a:t>You can also bring up the control panel by right-clicking on the front panel. Below we use it to chose an LED to put on the front panel.</a:t>
            </a:r>
            <a:endParaRPr lang="en-US" dirty="0"/>
          </a:p>
        </p:txBody>
      </p:sp>
      <p:sp>
        <p:nvSpPr>
          <p:cNvPr id="5" name="TextBox 4"/>
          <p:cNvSpPr txBox="1"/>
          <p:nvPr/>
        </p:nvSpPr>
        <p:spPr>
          <a:xfrm>
            <a:off x="1294850" y="2514600"/>
            <a:ext cx="5867400" cy="369332"/>
          </a:xfrm>
          <a:prstGeom prst="rect">
            <a:avLst/>
          </a:prstGeom>
          <a:noFill/>
        </p:spPr>
        <p:txBody>
          <a:bodyPr wrap="square" rtlCol="0">
            <a:spAutoFit/>
          </a:bodyPr>
          <a:lstStyle/>
          <a:p>
            <a:r>
              <a:rPr lang="en-US" dirty="0" smtClean="0">
                <a:solidFill>
                  <a:srgbClr val="0070C0"/>
                </a:solidFill>
              </a:rPr>
              <a:t>We also re-sized the LED and changed the label font.</a:t>
            </a:r>
            <a:endParaRPr lang="en-US" dirty="0">
              <a:solidFill>
                <a:srgbClr val="0070C0"/>
              </a:solidFill>
            </a:endParaRPr>
          </a:p>
        </p:txBody>
      </p:sp>
      <p:pic>
        <p:nvPicPr>
          <p:cNvPr id="307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9881" t="6697" b="6200"/>
          <a:stretch/>
        </p:blipFill>
        <p:spPr bwMode="auto">
          <a:xfrm>
            <a:off x="3620245" y="3346966"/>
            <a:ext cx="5231708" cy="319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3962400" y="2101334"/>
            <a:ext cx="4495800" cy="369332"/>
          </a:xfrm>
          <a:prstGeom prst="rect">
            <a:avLst/>
          </a:prstGeom>
          <a:noFill/>
        </p:spPr>
        <p:txBody>
          <a:bodyPr wrap="square" rtlCol="0">
            <a:spAutoFit/>
          </a:bodyPr>
          <a:lstStyle/>
          <a:p>
            <a:r>
              <a:rPr lang="en-US" i="1" dirty="0" smtClean="0">
                <a:solidFill>
                  <a:srgbClr val="0070C0"/>
                </a:solidFill>
              </a:rPr>
              <a:t>Classic&gt;Classic Boolean&gt;Round LED</a:t>
            </a:r>
            <a:endParaRPr lang="en-US" i="1" dirty="0">
              <a:solidFill>
                <a:srgbClr val="0070C0"/>
              </a:solidFill>
            </a:endParaRPr>
          </a:p>
        </p:txBody>
      </p:sp>
      <p:cxnSp>
        <p:nvCxnSpPr>
          <p:cNvPr id="6" name="Straight Arrow Connector 5"/>
          <p:cNvCxnSpPr/>
          <p:nvPr/>
        </p:nvCxnSpPr>
        <p:spPr bwMode="auto">
          <a:xfrm>
            <a:off x="7162250" y="2470666"/>
            <a:ext cx="533950" cy="2787134"/>
          </a:xfrm>
          <a:prstGeom prst="straightConnector1">
            <a:avLst/>
          </a:prstGeom>
          <a:solidFill>
            <a:schemeClr val="accent1"/>
          </a:solidFill>
          <a:ln w="28575" cap="sq" cmpd="sng" algn="ctr">
            <a:solidFill>
              <a:srgbClr val="0070C0"/>
            </a:solidFill>
            <a:prstDash val="solid"/>
            <a:round/>
            <a:headEnd type="none" w="sm" len="sm"/>
            <a:tailEnd type="arrow"/>
          </a:ln>
          <a:effectLst/>
        </p:spPr>
      </p:cxnSp>
      <p:cxnSp>
        <p:nvCxnSpPr>
          <p:cNvPr id="12" name="Straight Arrow Connector 11"/>
          <p:cNvCxnSpPr/>
          <p:nvPr/>
        </p:nvCxnSpPr>
        <p:spPr bwMode="auto">
          <a:xfrm>
            <a:off x="5936398" y="2883932"/>
            <a:ext cx="299701" cy="1078468"/>
          </a:xfrm>
          <a:prstGeom prst="straightConnector1">
            <a:avLst/>
          </a:prstGeom>
          <a:solidFill>
            <a:schemeClr val="accent1"/>
          </a:solidFill>
          <a:ln w="28575" cap="sq" cmpd="sng" algn="ctr">
            <a:solidFill>
              <a:srgbClr val="0070C0"/>
            </a:solidFill>
            <a:prstDash val="solid"/>
            <a:round/>
            <a:headEnd type="none" w="sm" len="sm"/>
            <a:tailEnd type="arrow"/>
          </a:ln>
          <a:effectLst/>
        </p:spPr>
      </p:cxnSp>
      <p:sp>
        <p:nvSpPr>
          <p:cNvPr id="15" name="TextBox 14"/>
          <p:cNvSpPr txBox="1"/>
          <p:nvPr/>
        </p:nvSpPr>
        <p:spPr>
          <a:xfrm>
            <a:off x="1135522" y="3803073"/>
            <a:ext cx="2293478" cy="1200329"/>
          </a:xfrm>
          <a:prstGeom prst="rect">
            <a:avLst/>
          </a:prstGeom>
          <a:noFill/>
        </p:spPr>
        <p:txBody>
          <a:bodyPr wrap="square" rtlCol="0">
            <a:spAutoFit/>
          </a:bodyPr>
          <a:lstStyle/>
          <a:p>
            <a:r>
              <a:rPr lang="en-US" dirty="0" smtClean="0">
                <a:solidFill>
                  <a:srgbClr val="00B050"/>
                </a:solidFill>
              </a:rPr>
              <a:t>Boolean: a control or variable whose value is either True or False.</a:t>
            </a:r>
            <a:endParaRPr lang="en-US" dirty="0">
              <a:solidFill>
                <a:srgbClr val="00B050"/>
              </a:solidFill>
            </a:endParaRPr>
          </a:p>
        </p:txBody>
      </p:sp>
      <p:sp>
        <p:nvSpPr>
          <p:cNvPr id="13" name="Oval 12"/>
          <p:cNvSpPr/>
          <p:nvPr/>
        </p:nvSpPr>
        <p:spPr bwMode="auto">
          <a:xfrm>
            <a:off x="5947130" y="3866559"/>
            <a:ext cx="910870" cy="324441"/>
          </a:xfrm>
          <a:prstGeom prst="ellipse">
            <a:avLst/>
          </a:prstGeom>
          <a:noFill/>
          <a:ln w="38100" cap="sq" cmpd="sng" algn="ctr">
            <a:solidFill>
              <a:srgbClr val="0070C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19079496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Controlling Software LEDs</a:t>
            </a:r>
            <a:endParaRPr lang="en-US" dirty="0"/>
          </a:p>
        </p:txBody>
      </p:sp>
      <p:sp>
        <p:nvSpPr>
          <p:cNvPr id="4" name="TextBox 3"/>
          <p:cNvSpPr txBox="1"/>
          <p:nvPr/>
        </p:nvSpPr>
        <p:spPr>
          <a:xfrm>
            <a:off x="1239982" y="1230868"/>
            <a:ext cx="7675418" cy="369332"/>
          </a:xfrm>
          <a:prstGeom prst="rect">
            <a:avLst/>
          </a:prstGeom>
          <a:noFill/>
        </p:spPr>
        <p:txBody>
          <a:bodyPr wrap="square" rtlCol="0">
            <a:spAutoFit/>
          </a:bodyPr>
          <a:lstStyle/>
          <a:p>
            <a:r>
              <a:rPr lang="en-US" dirty="0" smtClean="0"/>
              <a:t>We can customize the LED by right-clicking on it and choosing </a:t>
            </a:r>
            <a:r>
              <a:rPr lang="en-US" i="1" dirty="0" smtClean="0"/>
              <a:t>Properties</a:t>
            </a:r>
            <a:r>
              <a:rPr lang="en-US" dirty="0" smtClean="0"/>
              <a:t>.</a:t>
            </a:r>
            <a:endParaRPr lang="en-US" dirty="0"/>
          </a:p>
        </p:txBody>
      </p:sp>
      <p:sp>
        <p:nvSpPr>
          <p:cNvPr id="5" name="TextBox 4"/>
          <p:cNvSpPr txBox="1"/>
          <p:nvPr/>
        </p:nvSpPr>
        <p:spPr>
          <a:xfrm>
            <a:off x="1419540" y="2168236"/>
            <a:ext cx="6352859" cy="369332"/>
          </a:xfrm>
          <a:prstGeom prst="rect">
            <a:avLst/>
          </a:prstGeom>
          <a:noFill/>
        </p:spPr>
        <p:txBody>
          <a:bodyPr wrap="square" rtlCol="0">
            <a:spAutoFit/>
          </a:bodyPr>
          <a:lstStyle/>
          <a:p>
            <a:r>
              <a:rPr lang="en-US" dirty="0" smtClean="0">
                <a:solidFill>
                  <a:srgbClr val="0070C0"/>
                </a:solidFill>
              </a:rPr>
              <a:t>This LED will be green when it’s on and black when it’s off.</a:t>
            </a:r>
            <a:endParaRPr lang="en-US" dirty="0">
              <a:solidFill>
                <a:srgbClr val="0070C0"/>
              </a:solidFill>
            </a:endParaRPr>
          </a:p>
        </p:txBody>
      </p:sp>
      <p:pic>
        <p:nvPicPr>
          <p:cNvPr id="409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3411" t="9078" r="25458" b="14137"/>
          <a:stretch/>
        </p:blipFill>
        <p:spPr bwMode="auto">
          <a:xfrm>
            <a:off x="1066800" y="2667000"/>
            <a:ext cx="5697958" cy="40239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Oval 8"/>
          <p:cNvSpPr/>
          <p:nvPr/>
        </p:nvSpPr>
        <p:spPr bwMode="auto">
          <a:xfrm>
            <a:off x="1447800" y="4678961"/>
            <a:ext cx="762000" cy="1493239"/>
          </a:xfrm>
          <a:prstGeom prst="ellipse">
            <a:avLst/>
          </a:prstGeom>
          <a:noFill/>
          <a:ln w="38100" cap="sq" cmpd="sng" algn="ctr">
            <a:solidFill>
              <a:srgbClr val="0070C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7" name="TextBox 6"/>
          <p:cNvSpPr txBox="1"/>
          <p:nvPr/>
        </p:nvSpPr>
        <p:spPr>
          <a:xfrm>
            <a:off x="6899986" y="2971800"/>
            <a:ext cx="2168235" cy="1200329"/>
          </a:xfrm>
          <a:prstGeom prst="rect">
            <a:avLst/>
          </a:prstGeom>
          <a:noFill/>
        </p:spPr>
        <p:txBody>
          <a:bodyPr wrap="square" rtlCol="0">
            <a:spAutoFit/>
          </a:bodyPr>
          <a:lstStyle/>
          <a:p>
            <a:r>
              <a:rPr lang="en-US" dirty="0" smtClean="0"/>
              <a:t>By right-clicking we can also choose to display or not to display the label.</a:t>
            </a:r>
            <a:endParaRPr lang="en-US" dirty="0"/>
          </a:p>
        </p:txBody>
      </p:sp>
      <p:cxnSp>
        <p:nvCxnSpPr>
          <p:cNvPr id="6" name="Straight Arrow Connector 5"/>
          <p:cNvCxnSpPr/>
          <p:nvPr/>
        </p:nvCxnSpPr>
        <p:spPr bwMode="auto">
          <a:xfrm flipH="1">
            <a:off x="5486400" y="3810000"/>
            <a:ext cx="1413586" cy="362129"/>
          </a:xfrm>
          <a:prstGeom prst="straightConnector1">
            <a:avLst/>
          </a:prstGeom>
          <a:solidFill>
            <a:schemeClr val="accent1"/>
          </a:solidFill>
          <a:ln w="28575" cap="sq" cmpd="sng" algn="ctr">
            <a:solidFill>
              <a:schemeClr val="accent1"/>
            </a:solidFill>
            <a:prstDash val="solid"/>
            <a:round/>
            <a:headEnd type="none" w="sm" len="sm"/>
            <a:tailEnd type="arrow"/>
          </a:ln>
          <a:effectLst/>
        </p:spPr>
      </p:cxnSp>
    </p:spTree>
    <p:extLst>
      <p:ext uri="{BB962C8B-B14F-4D97-AF65-F5344CB8AC3E}">
        <p14:creationId xmlns:p14="http://schemas.microsoft.com/office/powerpoint/2010/main" val="20566554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Controlling Software LEDs</a:t>
            </a:r>
            <a:endParaRPr lang="en-US" dirty="0"/>
          </a:p>
        </p:txBody>
      </p:sp>
      <p:sp>
        <p:nvSpPr>
          <p:cNvPr id="4" name="TextBox 3"/>
          <p:cNvSpPr txBox="1"/>
          <p:nvPr/>
        </p:nvSpPr>
        <p:spPr>
          <a:xfrm>
            <a:off x="1357747" y="1066800"/>
            <a:ext cx="7013368" cy="646331"/>
          </a:xfrm>
          <a:prstGeom prst="rect">
            <a:avLst/>
          </a:prstGeom>
          <a:noFill/>
        </p:spPr>
        <p:txBody>
          <a:bodyPr wrap="square" rtlCol="0">
            <a:spAutoFit/>
          </a:bodyPr>
          <a:lstStyle/>
          <a:p>
            <a:r>
              <a:rPr lang="en-US" dirty="0" smtClean="0"/>
              <a:t>We want a button to turn the LED on. We’ve chosen one of several possibilities below. </a:t>
            </a:r>
            <a:endParaRPr lang="en-US" i="1" dirty="0"/>
          </a:p>
        </p:txBody>
      </p:sp>
      <p:pic>
        <p:nvPicPr>
          <p:cNvPr id="5125"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38287" t="11657" r="13188" b="17311"/>
          <a:stretch/>
        </p:blipFill>
        <p:spPr bwMode="auto">
          <a:xfrm>
            <a:off x="3429000" y="2352902"/>
            <a:ext cx="4942115" cy="40673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Oval 10"/>
          <p:cNvSpPr/>
          <p:nvPr/>
        </p:nvSpPr>
        <p:spPr bwMode="auto">
          <a:xfrm>
            <a:off x="5962402" y="5347855"/>
            <a:ext cx="381000" cy="609600"/>
          </a:xfrm>
          <a:prstGeom prst="ellipse">
            <a:avLst/>
          </a:prstGeom>
          <a:noFill/>
          <a:ln w="38100" cap="sq" cmpd="sng" algn="ctr">
            <a:solidFill>
              <a:srgbClr val="0070C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 name="Rectangle 2"/>
          <p:cNvSpPr/>
          <p:nvPr/>
        </p:nvSpPr>
        <p:spPr>
          <a:xfrm>
            <a:off x="1580902" y="1828800"/>
            <a:ext cx="5277098" cy="369332"/>
          </a:xfrm>
          <a:prstGeom prst="rect">
            <a:avLst/>
          </a:prstGeom>
        </p:spPr>
        <p:txBody>
          <a:bodyPr wrap="square">
            <a:spAutoFit/>
          </a:bodyPr>
          <a:lstStyle/>
          <a:p>
            <a:r>
              <a:rPr lang="en-US" i="1" dirty="0" smtClean="0">
                <a:solidFill>
                  <a:srgbClr val="0070C0"/>
                </a:solidFill>
              </a:rPr>
              <a:t>Classic&gt;Classic </a:t>
            </a:r>
            <a:r>
              <a:rPr lang="en-US" i="1" dirty="0">
                <a:solidFill>
                  <a:srgbClr val="0070C0"/>
                </a:solidFill>
              </a:rPr>
              <a:t>Boolean&gt;Square Push Button.</a:t>
            </a:r>
          </a:p>
        </p:txBody>
      </p:sp>
      <p:cxnSp>
        <p:nvCxnSpPr>
          <p:cNvPr id="7" name="Straight Arrow Connector 6"/>
          <p:cNvCxnSpPr>
            <a:endCxn id="11" idx="0"/>
          </p:cNvCxnSpPr>
          <p:nvPr/>
        </p:nvCxnSpPr>
        <p:spPr bwMode="auto">
          <a:xfrm flipH="1">
            <a:off x="6152902" y="2171837"/>
            <a:ext cx="119232" cy="3176018"/>
          </a:xfrm>
          <a:prstGeom prst="straightConnector1">
            <a:avLst/>
          </a:prstGeom>
          <a:solidFill>
            <a:schemeClr val="accent1"/>
          </a:solidFill>
          <a:ln w="28575" cap="sq" cmpd="sng" algn="ctr">
            <a:solidFill>
              <a:schemeClr val="accent1"/>
            </a:solidFill>
            <a:prstDash val="solid"/>
            <a:round/>
            <a:headEnd type="none" w="sm" len="sm"/>
            <a:tailEnd type="arrow"/>
          </a:ln>
          <a:effectLst/>
        </p:spPr>
      </p:cxnSp>
    </p:spTree>
    <p:extLst>
      <p:ext uri="{BB962C8B-B14F-4D97-AF65-F5344CB8AC3E}">
        <p14:creationId xmlns:p14="http://schemas.microsoft.com/office/powerpoint/2010/main" val="1141613427"/>
      </p:ext>
    </p:extLst>
  </p:cSld>
  <p:clrMapOvr>
    <a:masterClrMapping/>
  </p:clrMapOvr>
  <p:timing>
    <p:tnLst>
      <p:par>
        <p:cTn id="1" dur="indefinite" restart="never" nodeType="tmRoot"/>
      </p:par>
    </p:tnLst>
  </p:timing>
</p:sld>
</file>

<file path=ppt/theme/theme1.xml><?xml version="1.0" encoding="utf-8"?>
<a:theme xmlns:a="http://schemas.openxmlformats.org/drawingml/2006/main" name="Ch05_Functions_Program_Structure_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h05_Functions_Program_Structure_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h05_Functions_Program_Structure_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h05_Functions_Program_Structure_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h05_Functions_Program_Structure_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h05_Functions_Program_Structure_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h05_Functions_Program_Structure_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h05_Functions_Program_Structure_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h05_Functions_Program_Structure_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h05_Functions_Program_Structure_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h05_Functions_Program_Structure_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h05_Functions_Program_Structure_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h05_Functions_Program_Structure_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h05_Functions_Program_Structure_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UH_Cougar_template</Template>
  <TotalTime>33172</TotalTime>
  <Words>3344</Words>
  <Application>Microsoft Office PowerPoint</Application>
  <PresentationFormat>On-screen Show (4:3)</PresentationFormat>
  <Paragraphs>243</Paragraphs>
  <Slides>65</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65</vt:i4>
      </vt:variant>
    </vt:vector>
  </HeadingPairs>
  <TitlesOfParts>
    <vt:vector size="73" baseType="lpstr">
      <vt:lpstr>Arial</vt:lpstr>
      <vt:lpstr>Arial Black</vt:lpstr>
      <vt:lpstr>Brush Script MT</vt:lpstr>
      <vt:lpstr>Copperplate Gothic Bold</vt:lpstr>
      <vt:lpstr>Script MT Bold</vt:lpstr>
      <vt:lpstr>Times New Roman</vt:lpstr>
      <vt:lpstr>Wingdings</vt:lpstr>
      <vt:lpstr>Ch05_Functions_Program_Structure_a</vt:lpstr>
      <vt:lpstr>PowerPoint Presentation</vt:lpstr>
      <vt:lpstr> tutorials</vt:lpstr>
      <vt:lpstr>Tutorials</vt:lpstr>
      <vt:lpstr>PowerPoint Presentation</vt:lpstr>
      <vt:lpstr>Boolean controls: software led</vt:lpstr>
      <vt:lpstr>Controlling Software LEDs</vt:lpstr>
      <vt:lpstr>Controlling Software LEDs</vt:lpstr>
      <vt:lpstr>Controlling Software LEDs</vt:lpstr>
      <vt:lpstr>Controlling Software LEDs</vt:lpstr>
      <vt:lpstr>Controlling Software LEDs</vt:lpstr>
      <vt:lpstr>Controlling Software LEDs</vt:lpstr>
      <vt:lpstr>Controlling LEDs</vt:lpstr>
      <vt:lpstr>T/F Case structure Sequence</vt:lpstr>
      <vt:lpstr>T/F Case and Sequence</vt:lpstr>
      <vt:lpstr>T/F Case</vt:lpstr>
      <vt:lpstr>T/F Case</vt:lpstr>
      <vt:lpstr>Sequence</vt:lpstr>
      <vt:lpstr>Sequence</vt:lpstr>
      <vt:lpstr>Local variables</vt:lpstr>
      <vt:lpstr>Local Variables</vt:lpstr>
      <vt:lpstr>Local Variables</vt:lpstr>
      <vt:lpstr>Local Variables</vt:lpstr>
      <vt:lpstr>One Other Thing…</vt:lpstr>
      <vt:lpstr>While loop</vt:lpstr>
      <vt:lpstr>While Loop</vt:lpstr>
      <vt:lpstr>While Loop</vt:lpstr>
      <vt:lpstr>While Loop</vt:lpstr>
      <vt:lpstr>While Loop</vt:lpstr>
      <vt:lpstr>Random Number Generator General Case Structure For Loop </vt:lpstr>
      <vt:lpstr>Random LEDs</vt:lpstr>
      <vt:lpstr>Random LEDs</vt:lpstr>
      <vt:lpstr>Random LEDs</vt:lpstr>
      <vt:lpstr>Random LEDs</vt:lpstr>
      <vt:lpstr>Random LEDs</vt:lpstr>
      <vt:lpstr>Random LEDs</vt:lpstr>
      <vt:lpstr>Random LEDs</vt:lpstr>
      <vt:lpstr>Random LEDs</vt:lpstr>
      <vt:lpstr>One More Thing…</vt:lpstr>
      <vt:lpstr>Array build</vt:lpstr>
      <vt:lpstr>Array Build</vt:lpstr>
      <vt:lpstr>Array Build</vt:lpstr>
      <vt:lpstr>Array Build</vt:lpstr>
      <vt:lpstr>Array Build</vt:lpstr>
      <vt:lpstr>Array Build</vt:lpstr>
      <vt:lpstr>Array Build</vt:lpstr>
      <vt:lpstr>Array Build</vt:lpstr>
      <vt:lpstr>Array Build</vt:lpstr>
      <vt:lpstr>Controls and Indicators Read and write</vt:lpstr>
      <vt:lpstr>Controls and Indicators</vt:lpstr>
      <vt:lpstr>Controls and Indictors</vt:lpstr>
      <vt:lpstr>Controls and Indictors</vt:lpstr>
      <vt:lpstr>Controls and Indictors</vt:lpstr>
      <vt:lpstr>Controls and Indictors</vt:lpstr>
      <vt:lpstr>Read and Write</vt:lpstr>
      <vt:lpstr>Read and Write</vt:lpstr>
      <vt:lpstr>Controls and Indictors</vt:lpstr>
      <vt:lpstr>Controls and Indictors</vt:lpstr>
      <vt:lpstr>Controls and Indictors</vt:lpstr>
      <vt:lpstr>Other stuff…</vt:lpstr>
      <vt:lpstr>Finer Points</vt:lpstr>
      <vt:lpstr>Finer Points</vt:lpstr>
      <vt:lpstr>Error Checking</vt:lpstr>
      <vt:lpstr>De-Bugging</vt:lpstr>
      <vt:lpstr>De-Bugging</vt:lpstr>
      <vt:lpstr>PowerPoint Presentation</vt:lpstr>
    </vt:vector>
  </TitlesOfParts>
  <Company>University of Houston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ECE 1331 Computers &amp; Problem Solving</dc:title>
  <dc:creator>Martin Herbordt</dc:creator>
  <cp:lastModifiedBy>Trombetta, Len</cp:lastModifiedBy>
  <cp:revision>613</cp:revision>
  <cp:lastPrinted>2013-09-17T15:52:36Z</cp:lastPrinted>
  <dcterms:created xsi:type="dcterms:W3CDTF">2001-08-06T20:56:14Z</dcterms:created>
  <dcterms:modified xsi:type="dcterms:W3CDTF">2017-01-30T16:49:06Z</dcterms:modified>
</cp:coreProperties>
</file>