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6" r:id="rId2"/>
    <p:sldId id="280" r:id="rId3"/>
    <p:sldId id="283" r:id="rId4"/>
    <p:sldId id="286" r:id="rId5"/>
    <p:sldId id="287" r:id="rId6"/>
    <p:sldId id="288" r:id="rId7"/>
    <p:sldId id="289" r:id="rId8"/>
    <p:sldId id="291" r:id="rId9"/>
  </p:sldIdLst>
  <p:sldSz cx="9144000" cy="6858000" type="screen4x3"/>
  <p:notesSz cx="6845300" cy="91963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9933"/>
    <a:srgbClr val="660066"/>
    <a:srgbClr val="006666"/>
    <a:srgbClr val="009999"/>
    <a:srgbClr val="00CC99"/>
    <a:srgbClr val="3300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9" autoAdjust="0"/>
  </p:normalViewPr>
  <p:slideViewPr>
    <p:cSldViewPr>
      <p:cViewPr>
        <p:scale>
          <a:sx n="80" d="100"/>
          <a:sy n="80" d="100"/>
        </p:scale>
        <p:origin x="-571" y="-11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72"/>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en-US"/>
              <a:t>Welcome to Electronics</a:t>
            </a:r>
          </a:p>
        </p:txBody>
      </p:sp>
      <p:sp>
        <p:nvSpPr>
          <p:cNvPr id="17413" name="Rectangle 5"/>
          <p:cNvSpPr>
            <a:spLocks noGrp="1" noChangeArrowheads="1"/>
          </p:cNvSpPr>
          <p:nvPr>
            <p:ph type="sldNum" sz="quarter" idx="3"/>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897F57D-9AA7-4A52-90AB-D0519AB7577E}" type="slidenum">
              <a:rPr lang="en-US"/>
              <a:pPr>
                <a:defRPr/>
              </a:pPr>
              <a:t>‹#›</a:t>
            </a:fld>
            <a:endParaRPr lang="en-US"/>
          </a:p>
        </p:txBody>
      </p:sp>
    </p:spTree>
    <p:extLst>
      <p:ext uri="{BB962C8B-B14F-4D97-AF65-F5344CB8AC3E}">
        <p14:creationId xmlns:p14="http://schemas.microsoft.com/office/powerpoint/2010/main" val="173556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E14C3DE-31BE-4E30-A7B2-77A9DAD777E7}" type="slidenum">
              <a:rPr lang="en-US"/>
              <a:pPr>
                <a:defRPr/>
              </a:pPr>
              <a:t>‹#›</a:t>
            </a:fld>
            <a:endParaRPr lang="en-US"/>
          </a:p>
        </p:txBody>
      </p:sp>
    </p:spTree>
    <p:extLst>
      <p:ext uri="{BB962C8B-B14F-4D97-AF65-F5344CB8AC3E}">
        <p14:creationId xmlns:p14="http://schemas.microsoft.com/office/powerpoint/2010/main" val="2928570522"/>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C3A69C88-A5BA-4A33-8692-78F2B1BC15E1}" type="slidenum">
              <a:rPr lang="en-US" smtClean="0"/>
              <a:pPr/>
              <a:t>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A7D839-1776-4E93-B90F-DD21054A9B58}" type="slidenum">
              <a:rPr lang="en-US" smtClean="0"/>
              <a:pPr>
                <a:defRPr/>
              </a:pPr>
              <a:t>‹#›</a:t>
            </a:fld>
            <a:endParaRPr lang="en-US"/>
          </a:p>
        </p:txBody>
      </p:sp>
    </p:spTree>
    <p:extLst>
      <p:ext uri="{BB962C8B-B14F-4D97-AF65-F5344CB8AC3E}">
        <p14:creationId xmlns:p14="http://schemas.microsoft.com/office/powerpoint/2010/main" val="346425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4CAE50-6F84-4E11-8BCD-7C654907F531}" type="slidenum">
              <a:rPr lang="en-US" smtClean="0"/>
              <a:pPr>
                <a:defRPr/>
              </a:pPr>
              <a:t>‹#›</a:t>
            </a:fld>
            <a:endParaRPr lang="en-US"/>
          </a:p>
        </p:txBody>
      </p:sp>
    </p:spTree>
    <p:extLst>
      <p:ext uri="{BB962C8B-B14F-4D97-AF65-F5344CB8AC3E}">
        <p14:creationId xmlns:p14="http://schemas.microsoft.com/office/powerpoint/2010/main" val="246562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F9A642-C9BA-44F6-BD6D-CB619B2274C2}" type="slidenum">
              <a:rPr lang="en-US" smtClean="0"/>
              <a:pPr>
                <a:defRPr/>
              </a:pPr>
              <a:t>‹#›</a:t>
            </a:fld>
            <a:endParaRPr lang="en-US"/>
          </a:p>
        </p:txBody>
      </p:sp>
    </p:spTree>
    <p:extLst>
      <p:ext uri="{BB962C8B-B14F-4D97-AF65-F5344CB8AC3E}">
        <p14:creationId xmlns:p14="http://schemas.microsoft.com/office/powerpoint/2010/main" val="64920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46C5E2-187C-4F82-9DC0-E51DB2C2FF2D}" type="slidenum">
              <a:rPr lang="en-US" smtClean="0"/>
              <a:pPr>
                <a:defRPr/>
              </a:pPr>
              <a:t>‹#›</a:t>
            </a:fld>
            <a:endParaRPr lang="en-US"/>
          </a:p>
        </p:txBody>
      </p:sp>
    </p:spTree>
    <p:extLst>
      <p:ext uri="{BB962C8B-B14F-4D97-AF65-F5344CB8AC3E}">
        <p14:creationId xmlns:p14="http://schemas.microsoft.com/office/powerpoint/2010/main" val="116010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9DCD9F-A77A-4F55-9DA4-D4852C42540B}" type="slidenum">
              <a:rPr lang="en-US" smtClean="0"/>
              <a:pPr>
                <a:defRPr/>
              </a:pPr>
              <a:t>‹#›</a:t>
            </a:fld>
            <a:endParaRPr lang="en-US"/>
          </a:p>
        </p:txBody>
      </p:sp>
    </p:spTree>
    <p:extLst>
      <p:ext uri="{BB962C8B-B14F-4D97-AF65-F5344CB8AC3E}">
        <p14:creationId xmlns:p14="http://schemas.microsoft.com/office/powerpoint/2010/main" val="71195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D999BC-AA64-4692-8743-B75F49F45792}" type="slidenum">
              <a:rPr lang="en-US" smtClean="0"/>
              <a:pPr>
                <a:defRPr/>
              </a:pPr>
              <a:t>‹#›</a:t>
            </a:fld>
            <a:endParaRPr lang="en-US"/>
          </a:p>
        </p:txBody>
      </p:sp>
    </p:spTree>
    <p:extLst>
      <p:ext uri="{BB962C8B-B14F-4D97-AF65-F5344CB8AC3E}">
        <p14:creationId xmlns:p14="http://schemas.microsoft.com/office/powerpoint/2010/main" val="348490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D19585-0A40-45DF-8181-881BF75DDE79}" type="slidenum">
              <a:rPr lang="en-US" smtClean="0"/>
              <a:pPr>
                <a:defRPr/>
              </a:pPr>
              <a:t>‹#›</a:t>
            </a:fld>
            <a:endParaRPr lang="en-US"/>
          </a:p>
        </p:txBody>
      </p:sp>
    </p:spTree>
    <p:extLst>
      <p:ext uri="{BB962C8B-B14F-4D97-AF65-F5344CB8AC3E}">
        <p14:creationId xmlns:p14="http://schemas.microsoft.com/office/powerpoint/2010/main" val="2416235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C8295B7-1307-48FB-9267-9290D9B0C8CF}" type="slidenum">
              <a:rPr lang="en-US" smtClean="0"/>
              <a:pPr>
                <a:defRPr/>
              </a:pPr>
              <a:t>‹#›</a:t>
            </a:fld>
            <a:endParaRPr lang="en-US"/>
          </a:p>
        </p:txBody>
      </p:sp>
    </p:spTree>
    <p:extLst>
      <p:ext uri="{BB962C8B-B14F-4D97-AF65-F5344CB8AC3E}">
        <p14:creationId xmlns:p14="http://schemas.microsoft.com/office/powerpoint/2010/main" val="180296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FC8F26F-F55E-4532-9EFA-951DDE2DABA0}" type="slidenum">
              <a:rPr lang="en-US" smtClean="0"/>
              <a:pPr>
                <a:defRPr/>
              </a:pPr>
              <a:t>‹#›</a:t>
            </a:fld>
            <a:endParaRPr lang="en-US"/>
          </a:p>
        </p:txBody>
      </p:sp>
    </p:spTree>
    <p:extLst>
      <p:ext uri="{BB962C8B-B14F-4D97-AF65-F5344CB8AC3E}">
        <p14:creationId xmlns:p14="http://schemas.microsoft.com/office/powerpoint/2010/main" val="112214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6E8F99-1377-468B-B200-CE40A8CB700A}" type="slidenum">
              <a:rPr lang="en-US" smtClean="0"/>
              <a:pPr>
                <a:defRPr/>
              </a:pPr>
              <a:t>‹#›</a:t>
            </a:fld>
            <a:endParaRPr lang="en-US"/>
          </a:p>
        </p:txBody>
      </p:sp>
    </p:spTree>
    <p:extLst>
      <p:ext uri="{BB962C8B-B14F-4D97-AF65-F5344CB8AC3E}">
        <p14:creationId xmlns:p14="http://schemas.microsoft.com/office/powerpoint/2010/main" val="290705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E71FC5-3EF3-462C-A5FA-C5234A994EF2}" type="slidenum">
              <a:rPr lang="en-US" smtClean="0"/>
              <a:pPr>
                <a:defRPr/>
              </a:pPr>
              <a:t>‹#›</a:t>
            </a:fld>
            <a:endParaRPr lang="en-US"/>
          </a:p>
        </p:txBody>
      </p:sp>
    </p:spTree>
    <p:extLst>
      <p:ext uri="{BB962C8B-B14F-4D97-AF65-F5344CB8AC3E}">
        <p14:creationId xmlns:p14="http://schemas.microsoft.com/office/powerpoint/2010/main" val="322172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47A8F6-800E-41E3-A399-9E7DA1FB2826}" type="slidenum">
              <a:rPr lang="en-US" smtClean="0"/>
              <a:pPr>
                <a:defRPr/>
              </a:pPr>
              <a:t>‹#›</a:t>
            </a:fld>
            <a:endParaRPr lang="en-US"/>
          </a:p>
        </p:txBody>
      </p:sp>
    </p:spTree>
    <p:extLst>
      <p:ext uri="{BB962C8B-B14F-4D97-AF65-F5344CB8AC3E}">
        <p14:creationId xmlns:p14="http://schemas.microsoft.com/office/powerpoint/2010/main" val="4123768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2"/>
          <p:cNvSpPr>
            <a:spLocks noGrp="1" noChangeArrowheads="1"/>
          </p:cNvSpPr>
          <p:nvPr>
            <p:ph type="ctrTitle"/>
          </p:nvPr>
        </p:nvSpPr>
        <p:spPr>
          <a:xfrm>
            <a:off x="567221" y="1981200"/>
            <a:ext cx="7772400" cy="1143000"/>
          </a:xfrm>
        </p:spPr>
        <p:txBody>
          <a:bodyPr>
            <a:normAutofit fontScale="90000"/>
          </a:bodyPr>
          <a:lstStyle/>
          <a:p>
            <a:pPr eaLnBrk="1" hangingPunct="1"/>
            <a:r>
              <a:rPr lang="en-US" dirty="0" smtClean="0"/>
              <a:t>Measurement Basics II</a:t>
            </a:r>
            <a:br>
              <a:rPr lang="en-US" dirty="0" smtClean="0"/>
            </a:br>
            <a:endParaRPr lang="en-US" dirty="0" smtClean="0"/>
          </a:p>
        </p:txBody>
      </p:sp>
      <p:sp>
        <p:nvSpPr>
          <p:cNvPr id="1029" name="Rectangle 13"/>
          <p:cNvSpPr>
            <a:spLocks noGrp="1" noChangeArrowheads="1"/>
          </p:cNvSpPr>
          <p:nvPr>
            <p:ph type="subTitle" idx="1"/>
          </p:nvPr>
        </p:nvSpPr>
        <p:spPr>
          <a:xfrm>
            <a:off x="1219200" y="4621344"/>
            <a:ext cx="6781800" cy="914400"/>
          </a:xfrm>
          <a:ln w="9525">
            <a:headEnd/>
            <a:tailEnd/>
          </a:ln>
        </p:spPr>
        <p:txBody>
          <a:bodyPr/>
          <a:lstStyle/>
          <a:p>
            <a:pPr eaLnBrk="1" hangingPunct="1"/>
            <a:r>
              <a:rPr lang="en-US" dirty="0" smtClean="0">
                <a:solidFill>
                  <a:schemeClr val="tx2"/>
                </a:solidFill>
              </a:rPr>
              <a:t>Dr. </a:t>
            </a:r>
            <a:r>
              <a:rPr lang="en-US" dirty="0" smtClean="0">
                <a:solidFill>
                  <a:schemeClr val="tx2"/>
                </a:solidFill>
              </a:rPr>
              <a:t>Len Trombetta</a:t>
            </a:r>
            <a:endParaRPr lang="en-US" sz="2000" dirty="0" smtClean="0">
              <a:solidFill>
                <a:schemeClr val="tx2"/>
              </a:solidFill>
            </a:endParaRPr>
          </a:p>
        </p:txBody>
      </p:sp>
      <p:sp>
        <p:nvSpPr>
          <p:cNvPr id="1027" name="Rectangle 12"/>
          <p:cNvSpPr>
            <a:spLocks noGrp="1" noChangeArrowheads="1"/>
          </p:cNvSpPr>
          <p:nvPr>
            <p:ph type="sldNum" sz="quarter" idx="12"/>
          </p:nvPr>
        </p:nvSpPr>
        <p:spPr>
          <a:noFill/>
        </p:spPr>
        <p:txBody>
          <a:bodyPr/>
          <a:lstStyle/>
          <a:p>
            <a:fld id="{C70C651C-4CCE-447B-8045-E14783EEA542}" type="slidenum">
              <a:rPr lang="en-US" smtClean="0"/>
              <a:pPr/>
              <a:t>1</a:t>
            </a:fld>
            <a:endParaRPr lang="en-US" smtClean="0"/>
          </a:p>
        </p:txBody>
      </p:sp>
      <p:sp>
        <p:nvSpPr>
          <p:cNvPr id="1030" name="Text Box 16"/>
          <p:cNvSpPr txBox="1">
            <a:spLocks noChangeArrowheads="1"/>
          </p:cNvSpPr>
          <p:nvPr/>
        </p:nvSpPr>
        <p:spPr bwMode="auto">
          <a:xfrm>
            <a:off x="3512297" y="838200"/>
            <a:ext cx="1882247" cy="584775"/>
          </a:xfrm>
          <a:prstGeom prst="rect">
            <a:avLst/>
          </a:prstGeom>
          <a:noFill/>
          <a:ln w="12700" cap="sq">
            <a:noFill/>
            <a:miter lim="800000"/>
            <a:headEnd type="none" w="sm" len="sm"/>
            <a:tailEnd type="none" w="sm" len="sm"/>
          </a:ln>
        </p:spPr>
        <p:txBody>
          <a:bodyPr wrap="none">
            <a:spAutoFit/>
          </a:bodyPr>
          <a:lstStyle/>
          <a:p>
            <a:pPr algn="ctr"/>
            <a:r>
              <a:rPr lang="en-US" sz="3200" dirty="0" smtClean="0"/>
              <a:t>ECE 2100</a:t>
            </a:r>
          </a:p>
        </p:txBody>
      </p:sp>
      <p:sp>
        <p:nvSpPr>
          <p:cNvPr id="7" name="Text Box 16"/>
          <p:cNvSpPr txBox="1">
            <a:spLocks noChangeArrowheads="1"/>
          </p:cNvSpPr>
          <p:nvPr/>
        </p:nvSpPr>
        <p:spPr bwMode="auto">
          <a:xfrm>
            <a:off x="1405421" y="3352800"/>
            <a:ext cx="6096000" cy="1200329"/>
          </a:xfrm>
          <a:prstGeom prst="rect">
            <a:avLst/>
          </a:prstGeom>
          <a:noFill/>
          <a:ln w="12700" cap="sq">
            <a:noFill/>
            <a:miter lim="800000"/>
            <a:headEnd type="none" w="sm" len="sm"/>
            <a:tailEnd type="none" w="sm" len="sm"/>
          </a:ln>
        </p:spPr>
        <p:txBody>
          <a:bodyPr wrap="square">
            <a:spAutoFit/>
          </a:bodyPr>
          <a:lstStyle/>
          <a:p>
            <a:pPr>
              <a:buFont typeface="Arial" pitchFamily="34" charset="0"/>
              <a:buChar char="•"/>
            </a:pPr>
            <a:r>
              <a:rPr lang="en-US" dirty="0" smtClean="0"/>
              <a:t> Power supply: current meter and current limit</a:t>
            </a:r>
          </a:p>
          <a:p>
            <a:pPr>
              <a:buFont typeface="Arial" pitchFamily="34" charset="0"/>
              <a:buChar char="•"/>
            </a:pPr>
            <a:r>
              <a:rPr lang="en-US" dirty="0" smtClean="0"/>
              <a:t> Light Bulb and LED!</a:t>
            </a:r>
          </a:p>
          <a:p>
            <a:pPr lvl="1">
              <a:buFont typeface="Arial" pitchFamily="34" charset="0"/>
              <a:buChar char="•"/>
            </a:pPr>
            <a:endParaRPr lang="en-US" dirty="0" smtClean="0"/>
          </a:p>
        </p:txBody>
      </p:sp>
    </p:spTree>
  </p:cSld>
  <p:clrMapOvr>
    <a:masterClrMapping/>
  </p:clrMapOvr>
  <p:transition spd="med">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Supply</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2</a:t>
            </a:fld>
            <a:endParaRPr lang="en-US"/>
          </a:p>
        </p:txBody>
      </p:sp>
      <p:grpSp>
        <p:nvGrpSpPr>
          <p:cNvPr id="23" name="Group 22"/>
          <p:cNvGrpSpPr/>
          <p:nvPr/>
        </p:nvGrpSpPr>
        <p:grpSpPr>
          <a:xfrm>
            <a:off x="2209800" y="2057400"/>
            <a:ext cx="4477059" cy="2509532"/>
            <a:chOff x="3265393" y="2824468"/>
            <a:chExt cx="4477059" cy="2509532"/>
          </a:xfrm>
        </p:grpSpPr>
        <p:pic>
          <p:nvPicPr>
            <p:cNvPr id="6146" name="Picture 2" descr="D:\Documents\CourseWork\ECE 2100\PPTs\Pics\BK 17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429000"/>
              <a:ext cx="2981739" cy="1905000"/>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p:cNvSpPr txBox="1"/>
            <p:nvPr/>
          </p:nvSpPr>
          <p:spPr>
            <a:xfrm>
              <a:off x="3265393" y="2824468"/>
              <a:ext cx="1499193" cy="369332"/>
            </a:xfrm>
            <a:prstGeom prst="rect">
              <a:avLst/>
            </a:prstGeom>
            <a:noFill/>
          </p:spPr>
          <p:txBody>
            <a:bodyPr wrap="none" rtlCol="0">
              <a:spAutoFit/>
            </a:bodyPr>
            <a:lstStyle/>
            <a:p>
              <a:r>
                <a:rPr lang="en-US" sz="1800" dirty="0" smtClean="0"/>
                <a:t>Course Adjust</a:t>
              </a:r>
              <a:endParaRPr lang="en-US" sz="1800" dirty="0"/>
            </a:p>
          </p:txBody>
        </p:sp>
        <p:sp>
          <p:nvSpPr>
            <p:cNvPr id="53" name="TextBox 52"/>
            <p:cNvSpPr txBox="1"/>
            <p:nvPr/>
          </p:nvSpPr>
          <p:spPr>
            <a:xfrm>
              <a:off x="4909048" y="2846733"/>
              <a:ext cx="1255537" cy="369332"/>
            </a:xfrm>
            <a:prstGeom prst="rect">
              <a:avLst/>
            </a:prstGeom>
            <a:noFill/>
          </p:spPr>
          <p:txBody>
            <a:bodyPr wrap="none" rtlCol="0">
              <a:spAutoFit/>
            </a:bodyPr>
            <a:lstStyle/>
            <a:p>
              <a:r>
                <a:rPr lang="en-US" sz="1800" dirty="0" smtClean="0"/>
                <a:t>Fine Adjust</a:t>
              </a:r>
              <a:endParaRPr lang="en-US" sz="1800" dirty="0"/>
            </a:p>
          </p:txBody>
        </p:sp>
        <p:sp>
          <p:nvSpPr>
            <p:cNvPr id="54" name="TextBox 53"/>
            <p:cNvSpPr txBox="1"/>
            <p:nvPr/>
          </p:nvSpPr>
          <p:spPr>
            <a:xfrm>
              <a:off x="6281796" y="2828835"/>
              <a:ext cx="1460656" cy="369332"/>
            </a:xfrm>
            <a:prstGeom prst="rect">
              <a:avLst/>
            </a:prstGeom>
            <a:noFill/>
          </p:spPr>
          <p:txBody>
            <a:bodyPr wrap="none" rtlCol="0">
              <a:spAutoFit/>
            </a:bodyPr>
            <a:lstStyle/>
            <a:p>
              <a:r>
                <a:rPr lang="en-US" sz="1800" dirty="0" smtClean="0"/>
                <a:t>Current Limit</a:t>
              </a:r>
              <a:endParaRPr lang="en-US" sz="1800" dirty="0"/>
            </a:p>
          </p:txBody>
        </p:sp>
        <p:cxnSp>
          <p:nvCxnSpPr>
            <p:cNvPr id="63" name="Straight Arrow Connector 62"/>
            <p:cNvCxnSpPr/>
            <p:nvPr/>
          </p:nvCxnSpPr>
          <p:spPr bwMode="auto">
            <a:xfrm>
              <a:off x="4572000" y="3158118"/>
              <a:ext cx="838200" cy="1371600"/>
            </a:xfrm>
            <a:prstGeom prst="straightConnector1">
              <a:avLst/>
            </a:prstGeom>
            <a:solidFill>
              <a:schemeClr val="accent1"/>
            </a:solidFill>
            <a:ln w="19050" cap="sq" cmpd="sng" algn="ctr">
              <a:solidFill>
                <a:schemeClr val="tx1"/>
              </a:solidFill>
              <a:prstDash val="dashDot"/>
              <a:round/>
              <a:headEnd type="none" w="sm" len="sm"/>
              <a:tailEnd type="arrow"/>
            </a:ln>
            <a:effectLst/>
          </p:spPr>
        </p:cxnSp>
        <p:cxnSp>
          <p:nvCxnSpPr>
            <p:cNvPr id="6145" name="Straight Arrow Connector 6144"/>
            <p:cNvCxnSpPr>
              <a:stCxn id="53" idx="2"/>
            </p:cNvCxnSpPr>
            <p:nvPr/>
          </p:nvCxnSpPr>
          <p:spPr bwMode="auto">
            <a:xfrm>
              <a:off x="5536817" y="3216065"/>
              <a:ext cx="178183" cy="1313653"/>
            </a:xfrm>
            <a:prstGeom prst="straightConnector1">
              <a:avLst/>
            </a:prstGeom>
            <a:solidFill>
              <a:schemeClr val="accent1"/>
            </a:solidFill>
            <a:ln w="19050" cap="sq" cmpd="sng" algn="ctr">
              <a:solidFill>
                <a:schemeClr val="tx1"/>
              </a:solidFill>
              <a:prstDash val="dashDot"/>
              <a:round/>
              <a:headEnd type="none" w="sm" len="sm"/>
              <a:tailEnd type="arrow"/>
            </a:ln>
            <a:effectLst/>
          </p:spPr>
        </p:cxnSp>
        <p:cxnSp>
          <p:nvCxnSpPr>
            <p:cNvPr id="6150" name="Straight Arrow Connector 6149"/>
            <p:cNvCxnSpPr/>
            <p:nvPr/>
          </p:nvCxnSpPr>
          <p:spPr bwMode="auto">
            <a:xfrm flipH="1">
              <a:off x="5981699" y="3224578"/>
              <a:ext cx="723901" cy="1305140"/>
            </a:xfrm>
            <a:prstGeom prst="straightConnector1">
              <a:avLst/>
            </a:prstGeom>
            <a:solidFill>
              <a:schemeClr val="accent1"/>
            </a:solidFill>
            <a:ln w="19050" cap="sq" cmpd="sng" algn="ctr">
              <a:solidFill>
                <a:schemeClr val="tx1"/>
              </a:solidFill>
              <a:prstDash val="dashDot"/>
              <a:round/>
              <a:headEnd type="none" w="sm" len="sm"/>
              <a:tailEnd type="arrow"/>
            </a:ln>
            <a:effectLst/>
          </p:spPr>
        </p:cxnSp>
      </p:grpSp>
      <p:sp>
        <p:nvSpPr>
          <p:cNvPr id="22" name="TextBox 21"/>
          <p:cNvSpPr txBox="1"/>
          <p:nvPr/>
        </p:nvSpPr>
        <p:spPr>
          <a:xfrm>
            <a:off x="2521914" y="1495455"/>
            <a:ext cx="5532284" cy="400110"/>
          </a:xfrm>
          <a:prstGeom prst="rect">
            <a:avLst/>
          </a:prstGeom>
          <a:noFill/>
        </p:spPr>
        <p:txBody>
          <a:bodyPr wrap="none" rtlCol="0">
            <a:spAutoFit/>
          </a:bodyPr>
          <a:lstStyle/>
          <a:p>
            <a:r>
              <a:rPr lang="en-US" sz="2000" dirty="0" smtClean="0"/>
              <a:t>Recall the current limit knob on the power supply…</a:t>
            </a:r>
            <a:endParaRPr lang="en-US" sz="2000" dirty="0"/>
          </a:p>
        </p:txBody>
      </p:sp>
      <p:sp>
        <p:nvSpPr>
          <p:cNvPr id="24" name="TextBox 23"/>
          <p:cNvSpPr txBox="1"/>
          <p:nvPr/>
        </p:nvSpPr>
        <p:spPr>
          <a:xfrm>
            <a:off x="838200" y="4953000"/>
            <a:ext cx="7924800" cy="707886"/>
          </a:xfrm>
          <a:prstGeom prst="rect">
            <a:avLst/>
          </a:prstGeom>
          <a:noFill/>
        </p:spPr>
        <p:txBody>
          <a:bodyPr wrap="square" rtlCol="0">
            <a:spAutoFit/>
          </a:bodyPr>
          <a:lstStyle/>
          <a:p>
            <a:r>
              <a:rPr lang="en-US" sz="2000" dirty="0" smtClean="0"/>
              <a:t>The supply will not provide an infinite current: current will be limited at any particular voltage. The limiting current is adjustable with this knob.</a:t>
            </a:r>
            <a:endParaRPr lang="en-US" sz="2000" dirty="0"/>
          </a:p>
        </p:txBody>
      </p:sp>
    </p:spTree>
    <p:extLst>
      <p:ext uri="{BB962C8B-B14F-4D97-AF65-F5344CB8AC3E}">
        <p14:creationId xmlns:p14="http://schemas.microsoft.com/office/powerpoint/2010/main" val="357086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Have a Little Fun…</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3</a:t>
            </a:fld>
            <a:endParaRPr lang="en-US"/>
          </a:p>
        </p:txBody>
      </p:sp>
      <p:pic>
        <p:nvPicPr>
          <p:cNvPr id="8195" name="Picture 3" descr="D:\Documents\CourseWork\ECE 2100\PPTs\Pics\BK 17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447800"/>
            <a:ext cx="2514600" cy="160655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D:\Documents\CourseWork\ECE 2100\PPTs\Pics\IMG_059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134" t="37412" r="45194" b="5514"/>
          <a:stretch/>
        </p:blipFill>
        <p:spPr bwMode="auto">
          <a:xfrm>
            <a:off x="1828800" y="3657600"/>
            <a:ext cx="2032531"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0" y="1752600"/>
            <a:ext cx="4191000" cy="830997"/>
          </a:xfrm>
          <a:prstGeom prst="rect">
            <a:avLst/>
          </a:prstGeom>
          <a:noFill/>
        </p:spPr>
        <p:txBody>
          <a:bodyPr wrap="square" rtlCol="0">
            <a:spAutoFit/>
          </a:bodyPr>
          <a:lstStyle/>
          <a:p>
            <a:r>
              <a:rPr lang="en-US" dirty="0" smtClean="0"/>
              <a:t>Note the voltage and current rating on the bulb.</a:t>
            </a:r>
            <a:endParaRPr lang="en-US" dirty="0"/>
          </a:p>
        </p:txBody>
      </p:sp>
      <p:sp>
        <p:nvSpPr>
          <p:cNvPr id="8" name="TextBox 7"/>
          <p:cNvSpPr txBox="1"/>
          <p:nvPr/>
        </p:nvSpPr>
        <p:spPr>
          <a:xfrm>
            <a:off x="4572000" y="2819400"/>
            <a:ext cx="4191000" cy="1200329"/>
          </a:xfrm>
          <a:prstGeom prst="rect">
            <a:avLst/>
          </a:prstGeom>
          <a:noFill/>
        </p:spPr>
        <p:txBody>
          <a:bodyPr wrap="square" rtlCol="0">
            <a:spAutoFit/>
          </a:bodyPr>
          <a:lstStyle/>
          <a:p>
            <a:r>
              <a:rPr lang="en-US" dirty="0" smtClean="0"/>
              <a:t>What circuit element could we use to model the bulb in an electric circuit schematic?</a:t>
            </a:r>
            <a:endParaRPr lang="en-US" dirty="0"/>
          </a:p>
        </p:txBody>
      </p:sp>
      <p:sp>
        <p:nvSpPr>
          <p:cNvPr id="9" name="TextBox 8"/>
          <p:cNvSpPr txBox="1"/>
          <p:nvPr/>
        </p:nvSpPr>
        <p:spPr>
          <a:xfrm>
            <a:off x="4572000" y="4343400"/>
            <a:ext cx="4191000" cy="830997"/>
          </a:xfrm>
          <a:prstGeom prst="rect">
            <a:avLst/>
          </a:prstGeom>
          <a:noFill/>
        </p:spPr>
        <p:txBody>
          <a:bodyPr wrap="square" rtlCol="0">
            <a:spAutoFit/>
          </a:bodyPr>
          <a:lstStyle/>
          <a:p>
            <a:r>
              <a:rPr lang="en-US" dirty="0" smtClean="0"/>
              <a:t>What value would that circuit element have?</a:t>
            </a:r>
            <a:endParaRPr lang="en-US" dirty="0"/>
          </a:p>
        </p:txBody>
      </p:sp>
    </p:spTree>
    <p:extLst>
      <p:ext uri="{BB962C8B-B14F-4D97-AF65-F5344CB8AC3E}">
        <p14:creationId xmlns:p14="http://schemas.microsoft.com/office/powerpoint/2010/main" val="1621031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4</a:t>
            </a:fld>
            <a:endParaRPr lang="en-US"/>
          </a:p>
        </p:txBody>
      </p:sp>
      <p:pic>
        <p:nvPicPr>
          <p:cNvPr id="8195" name="Picture 3" descr="D:\Documents\CourseWork\ECE 2100\PPTs\Pics\BK 17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447800"/>
            <a:ext cx="2981739" cy="19050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D:\Documents\CourseWork\ECE 2100\PPTs\Pics\IMG_059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134" t="37412" r="45194" b="5514"/>
          <a:stretch/>
        </p:blipFill>
        <p:spPr bwMode="auto">
          <a:xfrm>
            <a:off x="1905000" y="3810000"/>
            <a:ext cx="2032531"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19600" y="1752600"/>
            <a:ext cx="4191000" cy="3139321"/>
          </a:xfrm>
          <a:prstGeom prst="rect">
            <a:avLst/>
          </a:prstGeom>
          <a:noFill/>
        </p:spPr>
        <p:txBody>
          <a:bodyPr wrap="square" rtlCol="0">
            <a:spAutoFit/>
          </a:bodyPr>
          <a:lstStyle/>
          <a:p>
            <a:pPr marL="457200" indent="-457200">
              <a:spcAft>
                <a:spcPts val="1200"/>
              </a:spcAft>
              <a:buFont typeface="+mj-lt"/>
              <a:buAutoNum type="arabicPeriod"/>
            </a:pPr>
            <a:r>
              <a:rPr lang="en-US" dirty="0" smtClean="0"/>
              <a:t>Set the voltage source to 0.</a:t>
            </a:r>
          </a:p>
          <a:p>
            <a:pPr marL="457200" indent="-457200">
              <a:spcAft>
                <a:spcPts val="1200"/>
              </a:spcAft>
              <a:buFont typeface="+mj-lt"/>
              <a:buAutoNum type="arabicPeriod"/>
            </a:pPr>
            <a:r>
              <a:rPr lang="en-US" dirty="0" smtClean="0"/>
              <a:t>Turn the current limit knob fully clockwise (max value).</a:t>
            </a:r>
          </a:p>
          <a:p>
            <a:pPr marL="457200" indent="-457200">
              <a:spcAft>
                <a:spcPts val="1200"/>
              </a:spcAft>
              <a:buFont typeface="+mj-lt"/>
              <a:buAutoNum type="arabicPeriod"/>
            </a:pPr>
            <a:r>
              <a:rPr lang="en-US" dirty="0" smtClean="0"/>
              <a:t>Connect the power supply to the bulb.</a:t>
            </a:r>
          </a:p>
          <a:p>
            <a:pPr marL="457200" indent="-457200">
              <a:spcAft>
                <a:spcPts val="1200"/>
              </a:spcAft>
              <a:buFont typeface="+mj-lt"/>
              <a:buAutoNum type="arabicPeriod"/>
            </a:pPr>
            <a:r>
              <a:rPr lang="en-US" dirty="0" smtClean="0"/>
              <a:t>Slowly increase the voltage until the bulb glows. </a:t>
            </a:r>
            <a:endParaRPr lang="en-US" dirty="0"/>
          </a:p>
        </p:txBody>
      </p:sp>
    </p:spTree>
    <p:extLst>
      <p:ext uri="{BB962C8B-B14F-4D97-AF65-F5344CB8AC3E}">
        <p14:creationId xmlns:p14="http://schemas.microsoft.com/office/powerpoint/2010/main" val="1621031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Measurement</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5</a:t>
            </a:fld>
            <a:endParaRPr lang="en-US"/>
          </a:p>
        </p:txBody>
      </p:sp>
      <p:pic>
        <p:nvPicPr>
          <p:cNvPr id="8195" name="Picture 3" descr="D:\Documents\CourseWork\ECE 2100\PPTs\Pics\BK 17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0"/>
            <a:ext cx="3591339" cy="2294467"/>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D:\Documents\CourseWork\ECE 2100\PPTs\Pics\IMG_059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134" t="37412" r="45194" b="5514"/>
          <a:stretch/>
        </p:blipFill>
        <p:spPr bwMode="auto">
          <a:xfrm>
            <a:off x="1219200" y="4343400"/>
            <a:ext cx="2032531"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038600" y="1524000"/>
            <a:ext cx="4876800" cy="830997"/>
          </a:xfrm>
          <a:prstGeom prst="rect">
            <a:avLst/>
          </a:prstGeom>
          <a:noFill/>
        </p:spPr>
        <p:txBody>
          <a:bodyPr wrap="square" rtlCol="0">
            <a:spAutoFit/>
          </a:bodyPr>
          <a:lstStyle/>
          <a:p>
            <a:pPr marL="457200" indent="-457200">
              <a:spcAft>
                <a:spcPts val="1200"/>
              </a:spcAft>
            </a:pPr>
            <a:r>
              <a:rPr lang="en-US" dirty="0" smtClean="0"/>
              <a:t>1.  Press the V/A button (on whichever supply you are using).</a:t>
            </a:r>
          </a:p>
        </p:txBody>
      </p:sp>
      <p:sp>
        <p:nvSpPr>
          <p:cNvPr id="8" name="TextBox 7"/>
          <p:cNvSpPr txBox="1"/>
          <p:nvPr/>
        </p:nvSpPr>
        <p:spPr>
          <a:xfrm>
            <a:off x="4038600" y="2492514"/>
            <a:ext cx="4800600" cy="707886"/>
          </a:xfrm>
          <a:prstGeom prst="rect">
            <a:avLst/>
          </a:prstGeom>
          <a:noFill/>
        </p:spPr>
        <p:txBody>
          <a:bodyPr wrap="square" rtlCol="0">
            <a:spAutoFit/>
          </a:bodyPr>
          <a:lstStyle/>
          <a:p>
            <a:r>
              <a:rPr lang="en-US" sz="2000" dirty="0" smtClean="0"/>
              <a:t>With this button pressed </a:t>
            </a:r>
            <a:r>
              <a:rPr lang="en-US" sz="2000" u="sng" dirty="0" smtClean="0"/>
              <a:t>in</a:t>
            </a:r>
            <a:r>
              <a:rPr lang="en-US" sz="2000" dirty="0" smtClean="0"/>
              <a:t>, the display shows </a:t>
            </a:r>
            <a:r>
              <a:rPr lang="en-US" sz="2000" u="sng" dirty="0" smtClean="0"/>
              <a:t>current</a:t>
            </a:r>
            <a:r>
              <a:rPr lang="en-US" sz="2000" dirty="0" smtClean="0"/>
              <a:t> being delivered by the source.</a:t>
            </a:r>
            <a:endParaRPr lang="en-US" sz="2000" dirty="0"/>
          </a:p>
        </p:txBody>
      </p:sp>
      <p:sp>
        <p:nvSpPr>
          <p:cNvPr id="9" name="TextBox 8"/>
          <p:cNvSpPr txBox="1"/>
          <p:nvPr/>
        </p:nvSpPr>
        <p:spPr>
          <a:xfrm>
            <a:off x="4038600" y="3555946"/>
            <a:ext cx="4419600" cy="830997"/>
          </a:xfrm>
          <a:prstGeom prst="rect">
            <a:avLst/>
          </a:prstGeom>
          <a:noFill/>
        </p:spPr>
        <p:txBody>
          <a:bodyPr wrap="square" rtlCol="0">
            <a:spAutoFit/>
          </a:bodyPr>
          <a:lstStyle/>
          <a:p>
            <a:pPr marL="457200" indent="-457200">
              <a:spcAft>
                <a:spcPts val="1200"/>
              </a:spcAft>
            </a:pPr>
            <a:r>
              <a:rPr lang="en-US" dirty="0" smtClean="0"/>
              <a:t>2.  Now slowly rotate the current limit knob counter-clockwise. </a:t>
            </a:r>
          </a:p>
        </p:txBody>
      </p:sp>
      <p:sp>
        <p:nvSpPr>
          <p:cNvPr id="10" name="TextBox 9"/>
          <p:cNvSpPr txBox="1"/>
          <p:nvPr/>
        </p:nvSpPr>
        <p:spPr>
          <a:xfrm>
            <a:off x="3429000" y="4648200"/>
            <a:ext cx="5486400" cy="1323439"/>
          </a:xfrm>
          <a:prstGeom prst="rect">
            <a:avLst/>
          </a:prstGeom>
          <a:noFill/>
        </p:spPr>
        <p:txBody>
          <a:bodyPr wrap="square" rtlCol="0">
            <a:spAutoFit/>
          </a:bodyPr>
          <a:lstStyle/>
          <a:p>
            <a:r>
              <a:rPr lang="en-US" sz="2000" dirty="0" smtClean="0"/>
              <a:t>When the current limit is reached by the bulb current, the  meter  goes into “constant current” (CC) mode. The power supply will not deliver more current than the value set by the knob.</a:t>
            </a:r>
          </a:p>
        </p:txBody>
      </p:sp>
      <p:cxnSp>
        <p:nvCxnSpPr>
          <p:cNvPr id="12" name="Straight Arrow Connector 11"/>
          <p:cNvCxnSpPr/>
          <p:nvPr/>
        </p:nvCxnSpPr>
        <p:spPr bwMode="auto">
          <a:xfrm rot="10800000" flipV="1">
            <a:off x="2667000" y="1981200"/>
            <a:ext cx="1524000" cy="1066800"/>
          </a:xfrm>
          <a:prstGeom prst="straightConnector1">
            <a:avLst/>
          </a:prstGeom>
          <a:solidFill>
            <a:schemeClr val="accent1"/>
          </a:solidFill>
          <a:ln w="28575" cap="sq" cmpd="sng" algn="ctr">
            <a:solidFill>
              <a:schemeClr val="tx1"/>
            </a:solidFill>
            <a:prstDash val="dash"/>
            <a:round/>
            <a:headEnd type="none" w="sm" len="sm"/>
            <a:tailEnd type="arrow"/>
          </a:ln>
          <a:effectLst/>
        </p:spPr>
      </p:cxnSp>
    </p:spTree>
    <p:extLst>
      <p:ext uri="{BB962C8B-B14F-4D97-AF65-F5344CB8AC3E}">
        <p14:creationId xmlns:p14="http://schemas.microsoft.com/office/powerpoint/2010/main" val="1621031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6</a:t>
            </a:fld>
            <a:endParaRPr lang="en-US"/>
          </a:p>
        </p:txBody>
      </p:sp>
      <p:sp>
        <p:nvSpPr>
          <p:cNvPr id="5" name="TextBox 4"/>
          <p:cNvSpPr txBox="1"/>
          <p:nvPr/>
        </p:nvSpPr>
        <p:spPr>
          <a:xfrm>
            <a:off x="990600" y="1524000"/>
            <a:ext cx="7315200" cy="707886"/>
          </a:xfrm>
          <a:prstGeom prst="rect">
            <a:avLst/>
          </a:prstGeom>
          <a:noFill/>
        </p:spPr>
        <p:txBody>
          <a:bodyPr wrap="square" rtlCol="0">
            <a:spAutoFit/>
          </a:bodyPr>
          <a:lstStyle/>
          <a:p>
            <a:r>
              <a:rPr lang="en-US" sz="2000" b="1" i="1" dirty="0" smtClean="0"/>
              <a:t>Safety feature: </a:t>
            </a:r>
            <a:r>
              <a:rPr lang="en-US" sz="2000" dirty="0" smtClean="0"/>
              <a:t>The current limit knob can be set to the max current that should enter the circuit. This will prevent damage to the circuit.</a:t>
            </a:r>
          </a:p>
        </p:txBody>
      </p:sp>
      <p:sp>
        <p:nvSpPr>
          <p:cNvPr id="6" name="TextBox 5"/>
          <p:cNvSpPr txBox="1"/>
          <p:nvPr/>
        </p:nvSpPr>
        <p:spPr>
          <a:xfrm>
            <a:off x="990600" y="2817911"/>
            <a:ext cx="7239000" cy="1015663"/>
          </a:xfrm>
          <a:prstGeom prst="rect">
            <a:avLst/>
          </a:prstGeom>
          <a:noFill/>
        </p:spPr>
        <p:txBody>
          <a:bodyPr wrap="square" rtlCol="0">
            <a:spAutoFit/>
          </a:bodyPr>
          <a:lstStyle/>
          <a:p>
            <a:r>
              <a:rPr lang="en-US" sz="2000" b="1" i="1" dirty="0" smtClean="0"/>
              <a:t>Troubleshooting: </a:t>
            </a:r>
            <a:r>
              <a:rPr lang="en-US" sz="2000" dirty="0" smtClean="0"/>
              <a:t>The smallest value that can be set on the current limit is about 100[mA]. This value is almost certainly larger than any current you will need in the ECE 2100 labs. </a:t>
            </a:r>
          </a:p>
        </p:txBody>
      </p:sp>
      <p:sp>
        <p:nvSpPr>
          <p:cNvPr id="7" name="TextBox 6"/>
          <p:cNvSpPr txBox="1"/>
          <p:nvPr/>
        </p:nvSpPr>
        <p:spPr>
          <a:xfrm>
            <a:off x="990600" y="4419600"/>
            <a:ext cx="7239000" cy="1015663"/>
          </a:xfrm>
          <a:prstGeom prst="rect">
            <a:avLst/>
          </a:prstGeom>
          <a:noFill/>
        </p:spPr>
        <p:txBody>
          <a:bodyPr wrap="square" rtlCol="0">
            <a:spAutoFit/>
          </a:bodyPr>
          <a:lstStyle/>
          <a:p>
            <a:r>
              <a:rPr lang="en-US" sz="2000" b="1" i="1" dirty="0" smtClean="0"/>
              <a:t>Therefore, </a:t>
            </a:r>
            <a:r>
              <a:rPr lang="en-US" sz="2000" u="sng" dirty="0" smtClean="0"/>
              <a:t>you should not see the CC light go on in ECE 2100</a:t>
            </a:r>
            <a:r>
              <a:rPr lang="en-US" sz="2000" dirty="0" smtClean="0"/>
              <a:t>. If you do, it probably means your circuit has a “short circuit” somewhere, and that it is drawing more current than it is supposed to.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Power Supplies</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7</a:t>
            </a:fld>
            <a:endParaRPr lang="en-US"/>
          </a:p>
        </p:txBody>
      </p:sp>
      <p:pic>
        <p:nvPicPr>
          <p:cNvPr id="8195" name="Picture 3" descr="D:\Documents\CourseWork\ECE 2100\PPTs\Pics\BK 17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295400"/>
            <a:ext cx="4055165" cy="2590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10200" y="1676400"/>
            <a:ext cx="2438400" cy="461665"/>
          </a:xfrm>
          <a:prstGeom prst="rect">
            <a:avLst/>
          </a:prstGeom>
          <a:noFill/>
        </p:spPr>
        <p:txBody>
          <a:bodyPr wrap="square" rtlCol="0">
            <a:spAutoFit/>
          </a:bodyPr>
          <a:lstStyle/>
          <a:p>
            <a:pPr marL="457200" indent="-457200">
              <a:spcAft>
                <a:spcPts val="1200"/>
              </a:spcAft>
            </a:pPr>
            <a:r>
              <a:rPr lang="en-US" dirty="0" smtClean="0"/>
              <a:t>INDEP/TRACK</a:t>
            </a:r>
          </a:p>
        </p:txBody>
      </p:sp>
      <p:cxnSp>
        <p:nvCxnSpPr>
          <p:cNvPr id="12" name="Straight Arrow Connector 11"/>
          <p:cNvCxnSpPr>
            <a:stCxn id="11" idx="1"/>
          </p:cNvCxnSpPr>
          <p:nvPr/>
        </p:nvCxnSpPr>
        <p:spPr bwMode="auto">
          <a:xfrm rot="10800000" flipV="1">
            <a:off x="2667000" y="1907232"/>
            <a:ext cx="2743200" cy="1140767"/>
          </a:xfrm>
          <a:prstGeom prst="straightConnector1">
            <a:avLst/>
          </a:prstGeom>
          <a:solidFill>
            <a:schemeClr val="accent1"/>
          </a:solidFill>
          <a:ln w="28575" cap="sq" cmpd="sng" algn="ctr">
            <a:solidFill>
              <a:schemeClr val="tx1"/>
            </a:solidFill>
            <a:prstDash val="dash"/>
            <a:round/>
            <a:headEnd type="none" w="sm" len="sm"/>
            <a:tailEnd type="arrow"/>
          </a:ln>
          <a:effectLst/>
        </p:spPr>
      </p:cxnSp>
      <p:sp>
        <p:nvSpPr>
          <p:cNvPr id="15" name="TextBox 14"/>
          <p:cNvSpPr txBox="1"/>
          <p:nvPr/>
        </p:nvSpPr>
        <p:spPr>
          <a:xfrm>
            <a:off x="4953000" y="2209800"/>
            <a:ext cx="3886200" cy="646331"/>
          </a:xfrm>
          <a:prstGeom prst="rect">
            <a:avLst/>
          </a:prstGeom>
          <a:noFill/>
        </p:spPr>
        <p:txBody>
          <a:bodyPr wrap="square" rtlCol="0">
            <a:spAutoFit/>
          </a:bodyPr>
          <a:lstStyle/>
          <a:p>
            <a:r>
              <a:rPr lang="en-US" sz="1800" dirty="0" smtClean="0"/>
              <a:t>Out (INDEP): two separate 30[V] power supplies.</a:t>
            </a:r>
            <a:endParaRPr lang="en-US" sz="1800" dirty="0"/>
          </a:p>
        </p:txBody>
      </p:sp>
      <p:sp>
        <p:nvSpPr>
          <p:cNvPr id="16" name="TextBox 15"/>
          <p:cNvSpPr txBox="1"/>
          <p:nvPr/>
        </p:nvSpPr>
        <p:spPr>
          <a:xfrm>
            <a:off x="4984230" y="2895600"/>
            <a:ext cx="3886200" cy="646331"/>
          </a:xfrm>
          <a:prstGeom prst="rect">
            <a:avLst/>
          </a:prstGeom>
          <a:noFill/>
        </p:spPr>
        <p:txBody>
          <a:bodyPr wrap="square" rtlCol="0">
            <a:spAutoFit/>
          </a:bodyPr>
          <a:lstStyle/>
          <a:p>
            <a:r>
              <a:rPr lang="en-US" sz="1800" dirty="0" smtClean="0"/>
              <a:t>In (TRACK): one single 60[V] power supply.</a:t>
            </a:r>
            <a:endParaRPr lang="en-US" sz="1800" dirty="0"/>
          </a:p>
        </p:txBody>
      </p:sp>
      <p:sp>
        <p:nvSpPr>
          <p:cNvPr id="19" name="TextBox 18"/>
          <p:cNvSpPr txBox="1"/>
          <p:nvPr/>
        </p:nvSpPr>
        <p:spPr>
          <a:xfrm>
            <a:off x="526976" y="4953000"/>
            <a:ext cx="8077200" cy="1323439"/>
          </a:xfrm>
          <a:prstGeom prst="rect">
            <a:avLst/>
          </a:prstGeom>
          <a:noFill/>
        </p:spPr>
        <p:txBody>
          <a:bodyPr wrap="square" rtlCol="0">
            <a:spAutoFit/>
          </a:bodyPr>
          <a:lstStyle/>
          <a:p>
            <a:r>
              <a:rPr lang="en-US" sz="2000" dirty="0" smtClean="0"/>
              <a:t>With supply B COARSE and FINE set fully clockwise, the voltage on A and B will be the same, and will be set by the A knobs. If supply B is not fully turned clockwise, the two supplies are set independently.  However, the supply B is limited to the value of  Supply A.  In any case, the voltages add.</a:t>
            </a:r>
            <a:endParaRPr lang="en-US" sz="2000" dirty="0"/>
          </a:p>
        </p:txBody>
      </p:sp>
      <p:grpSp>
        <p:nvGrpSpPr>
          <p:cNvPr id="30" name="Group 29"/>
          <p:cNvGrpSpPr/>
          <p:nvPr/>
        </p:nvGrpSpPr>
        <p:grpSpPr>
          <a:xfrm>
            <a:off x="2042410" y="3505200"/>
            <a:ext cx="1767590" cy="457200"/>
            <a:chOff x="1676400" y="3505200"/>
            <a:chExt cx="1752600" cy="533400"/>
          </a:xfrm>
        </p:grpSpPr>
        <p:cxnSp>
          <p:nvCxnSpPr>
            <p:cNvPr id="21" name="Straight Connector 20"/>
            <p:cNvCxnSpPr/>
            <p:nvPr/>
          </p:nvCxnSpPr>
          <p:spPr bwMode="auto">
            <a:xfrm>
              <a:off x="1676400" y="4038600"/>
              <a:ext cx="1752600" cy="0"/>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26" name="Straight Connector 25"/>
            <p:cNvCxnSpPr/>
            <p:nvPr/>
          </p:nvCxnSpPr>
          <p:spPr bwMode="auto">
            <a:xfrm rot="5400000">
              <a:off x="3162300" y="3771900"/>
              <a:ext cx="533400" cy="0"/>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27" name="Straight Connector 26"/>
            <p:cNvCxnSpPr/>
            <p:nvPr/>
          </p:nvCxnSpPr>
          <p:spPr bwMode="auto">
            <a:xfrm rot="5400000">
              <a:off x="1447800" y="3810000"/>
              <a:ext cx="457200" cy="0"/>
            </a:xfrm>
            <a:prstGeom prst="line">
              <a:avLst/>
            </a:prstGeom>
            <a:solidFill>
              <a:schemeClr val="accent1"/>
            </a:solidFill>
            <a:ln w="38100" cap="sq" cmpd="sng" algn="ctr">
              <a:solidFill>
                <a:schemeClr val="tx1"/>
              </a:solidFill>
              <a:prstDash val="solid"/>
              <a:round/>
              <a:headEnd type="none" w="sm" len="sm"/>
              <a:tailEnd type="none" w="sm" len="sm"/>
            </a:ln>
            <a:effectLst/>
          </p:spPr>
        </p:cxnSp>
      </p:grpSp>
      <p:sp>
        <p:nvSpPr>
          <p:cNvPr id="31" name="TextBox 30"/>
          <p:cNvSpPr txBox="1"/>
          <p:nvPr/>
        </p:nvSpPr>
        <p:spPr>
          <a:xfrm>
            <a:off x="3581400" y="4191000"/>
            <a:ext cx="5257800" cy="369332"/>
          </a:xfrm>
          <a:prstGeom prst="rect">
            <a:avLst/>
          </a:prstGeom>
          <a:noFill/>
        </p:spPr>
        <p:txBody>
          <a:bodyPr wrap="square" rtlCol="0">
            <a:spAutoFit/>
          </a:bodyPr>
          <a:lstStyle/>
          <a:p>
            <a:r>
              <a:rPr lang="en-US" sz="1800" dirty="0" smtClean="0"/>
              <a:t>Internal connection is made in “TRACK”  mode.</a:t>
            </a:r>
            <a:endParaRPr lang="en-US" sz="1800" dirty="0"/>
          </a:p>
        </p:txBody>
      </p:sp>
      <p:cxnSp>
        <p:nvCxnSpPr>
          <p:cNvPr id="33" name="Straight Arrow Connector 32"/>
          <p:cNvCxnSpPr>
            <a:stCxn id="31" idx="1"/>
          </p:cNvCxnSpPr>
          <p:nvPr/>
        </p:nvCxnSpPr>
        <p:spPr bwMode="auto">
          <a:xfrm rot="10800000">
            <a:off x="2971800" y="4114800"/>
            <a:ext cx="609600" cy="260866"/>
          </a:xfrm>
          <a:prstGeom prst="straightConnector1">
            <a:avLst/>
          </a:prstGeom>
          <a:solidFill>
            <a:schemeClr val="accent1"/>
          </a:solidFill>
          <a:ln w="28575" cap="sq" cmpd="sng" algn="ctr">
            <a:solidFill>
              <a:srgbClr val="FFFFFF"/>
            </a:solidFill>
            <a:prstDash val="solid"/>
            <a:round/>
            <a:headEnd type="none" w="sm" len="sm"/>
            <a:tailEnd type="arrow"/>
          </a:ln>
          <a:effectLst/>
        </p:spPr>
      </p:cxnSp>
      <p:cxnSp>
        <p:nvCxnSpPr>
          <p:cNvPr id="36" name="Straight Arrow Connector 35"/>
          <p:cNvCxnSpPr/>
          <p:nvPr/>
        </p:nvCxnSpPr>
        <p:spPr bwMode="auto">
          <a:xfrm rot="5400000">
            <a:off x="4001294" y="3771106"/>
            <a:ext cx="533400" cy="1588"/>
          </a:xfrm>
          <a:prstGeom prst="straightConnector1">
            <a:avLst/>
          </a:prstGeom>
          <a:solidFill>
            <a:schemeClr val="accent1"/>
          </a:solidFill>
          <a:ln w="28575" cap="sq" cmpd="sng" algn="ctr">
            <a:solidFill>
              <a:schemeClr val="tx1"/>
            </a:solidFill>
            <a:prstDash val="solid"/>
            <a:round/>
            <a:headEnd type="none" w="sm" len="sm"/>
            <a:tailEnd type="oval" w="lg" len="lg"/>
          </a:ln>
          <a:effectLst/>
        </p:spPr>
      </p:cxnSp>
      <p:cxnSp>
        <p:nvCxnSpPr>
          <p:cNvPr id="39" name="Straight Arrow Connector 38"/>
          <p:cNvCxnSpPr/>
          <p:nvPr/>
        </p:nvCxnSpPr>
        <p:spPr bwMode="auto">
          <a:xfrm rot="5400000">
            <a:off x="1211874" y="3968476"/>
            <a:ext cx="533400" cy="1588"/>
          </a:xfrm>
          <a:prstGeom prst="straightConnector1">
            <a:avLst/>
          </a:prstGeom>
          <a:solidFill>
            <a:schemeClr val="accent1"/>
          </a:solidFill>
          <a:ln w="28575" cap="sq" cmpd="sng" algn="ctr">
            <a:solidFill>
              <a:schemeClr val="tx1"/>
            </a:solidFill>
            <a:prstDash val="solid"/>
            <a:round/>
            <a:headEnd type="none" w="sm" len="sm"/>
            <a:tailEnd type="oval" w="lg" len="lg"/>
          </a:ln>
          <a:effectLst/>
        </p:spPr>
      </p:cxnSp>
      <p:sp>
        <p:nvSpPr>
          <p:cNvPr id="40" name="TextBox 39"/>
          <p:cNvSpPr txBox="1"/>
          <p:nvPr/>
        </p:nvSpPr>
        <p:spPr>
          <a:xfrm>
            <a:off x="1524000" y="3962400"/>
            <a:ext cx="338554" cy="646331"/>
          </a:xfrm>
          <a:prstGeom prst="rect">
            <a:avLst/>
          </a:prstGeom>
          <a:noFill/>
        </p:spPr>
        <p:txBody>
          <a:bodyPr wrap="none" rtlCol="0">
            <a:spAutoFit/>
          </a:bodyPr>
          <a:lstStyle/>
          <a:p>
            <a:r>
              <a:rPr lang="en-US" sz="3600" dirty="0" smtClean="0"/>
              <a:t>-</a:t>
            </a:r>
            <a:endParaRPr lang="en-US" sz="3600" dirty="0"/>
          </a:p>
        </p:txBody>
      </p:sp>
      <p:sp>
        <p:nvSpPr>
          <p:cNvPr id="41" name="TextBox 40"/>
          <p:cNvSpPr txBox="1"/>
          <p:nvPr/>
        </p:nvSpPr>
        <p:spPr>
          <a:xfrm>
            <a:off x="4343400" y="3733800"/>
            <a:ext cx="444352" cy="646331"/>
          </a:xfrm>
          <a:prstGeom prst="rect">
            <a:avLst/>
          </a:prstGeom>
          <a:noFill/>
        </p:spPr>
        <p:txBody>
          <a:bodyPr wrap="none" rtlCol="0">
            <a:spAutoFit/>
          </a:bodyPr>
          <a:lstStyle/>
          <a:p>
            <a:r>
              <a:rPr lang="en-US" sz="3600" dirty="0" smtClean="0"/>
              <a:t>+</a:t>
            </a:r>
            <a:endParaRPr lang="en-US" sz="3600" dirty="0"/>
          </a:p>
        </p:txBody>
      </p:sp>
    </p:spTree>
    <p:extLst>
      <p:ext uri="{BB962C8B-B14F-4D97-AF65-F5344CB8AC3E}">
        <p14:creationId xmlns:p14="http://schemas.microsoft.com/office/powerpoint/2010/main" val="1621031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Power Supplies</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8</a:t>
            </a:fld>
            <a:endParaRPr lang="en-US"/>
          </a:p>
        </p:txBody>
      </p:sp>
      <p:pic>
        <p:nvPicPr>
          <p:cNvPr id="8195" name="Picture 3" descr="D:\Documents\CourseWork\ECE 2100\PPTs\Pics\BK 17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295400"/>
            <a:ext cx="4055165" cy="2590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029200" y="1524000"/>
            <a:ext cx="3352800" cy="461665"/>
          </a:xfrm>
          <a:prstGeom prst="rect">
            <a:avLst/>
          </a:prstGeom>
          <a:noFill/>
        </p:spPr>
        <p:txBody>
          <a:bodyPr wrap="square" rtlCol="0">
            <a:spAutoFit/>
          </a:bodyPr>
          <a:lstStyle/>
          <a:p>
            <a:pPr marL="6350" indent="7938">
              <a:spcAft>
                <a:spcPts val="1200"/>
              </a:spcAft>
            </a:pPr>
            <a:r>
              <a:rPr lang="en-US" dirty="0" smtClean="0"/>
              <a:t>In TRACK mode:</a:t>
            </a:r>
          </a:p>
        </p:txBody>
      </p:sp>
      <p:cxnSp>
        <p:nvCxnSpPr>
          <p:cNvPr id="12" name="Straight Arrow Connector 11"/>
          <p:cNvCxnSpPr/>
          <p:nvPr/>
        </p:nvCxnSpPr>
        <p:spPr bwMode="auto">
          <a:xfrm rot="10800000" flipV="1">
            <a:off x="2971800" y="2667000"/>
            <a:ext cx="2057400" cy="381000"/>
          </a:xfrm>
          <a:prstGeom prst="straightConnector1">
            <a:avLst/>
          </a:prstGeom>
          <a:solidFill>
            <a:schemeClr val="accent1"/>
          </a:solidFill>
          <a:ln w="28575" cap="sq" cmpd="sng" algn="ctr">
            <a:solidFill>
              <a:schemeClr val="tx1"/>
            </a:solidFill>
            <a:prstDash val="dash"/>
            <a:round/>
            <a:headEnd type="none" w="sm" len="sm"/>
            <a:tailEnd type="arrow"/>
          </a:ln>
          <a:effectLst/>
        </p:spPr>
      </p:cxnSp>
      <p:sp>
        <p:nvSpPr>
          <p:cNvPr id="19" name="TextBox 18"/>
          <p:cNvSpPr txBox="1"/>
          <p:nvPr/>
        </p:nvSpPr>
        <p:spPr>
          <a:xfrm>
            <a:off x="609600" y="4800600"/>
            <a:ext cx="7772399" cy="1015663"/>
          </a:xfrm>
          <a:prstGeom prst="rect">
            <a:avLst/>
          </a:prstGeom>
          <a:noFill/>
        </p:spPr>
        <p:txBody>
          <a:bodyPr wrap="square" rtlCol="0">
            <a:spAutoFit/>
          </a:bodyPr>
          <a:lstStyle/>
          <a:p>
            <a:r>
              <a:rPr lang="en-US" sz="2000" dirty="0" smtClean="0"/>
              <a:t>In this mode, supply B will track supply A.  It is unlikely that you will have any need for currents above 4[A] in ECE 2100.  You should consider this information as something of potential use, in the future.</a:t>
            </a:r>
            <a:endParaRPr lang="en-US" sz="2000" dirty="0"/>
          </a:p>
        </p:txBody>
      </p:sp>
      <p:cxnSp>
        <p:nvCxnSpPr>
          <p:cNvPr id="36" name="Straight Arrow Connector 35"/>
          <p:cNvCxnSpPr/>
          <p:nvPr/>
        </p:nvCxnSpPr>
        <p:spPr bwMode="auto">
          <a:xfrm rot="5400000">
            <a:off x="4001294" y="3771106"/>
            <a:ext cx="533400" cy="1588"/>
          </a:xfrm>
          <a:prstGeom prst="straightConnector1">
            <a:avLst/>
          </a:prstGeom>
          <a:solidFill>
            <a:schemeClr val="accent1"/>
          </a:solidFill>
          <a:ln w="28575" cap="sq" cmpd="sng" algn="ctr">
            <a:solidFill>
              <a:schemeClr val="tx1"/>
            </a:solidFill>
            <a:prstDash val="solid"/>
            <a:round/>
            <a:headEnd type="none" w="sm" len="sm"/>
            <a:tailEnd type="oval" w="lg" len="lg"/>
          </a:ln>
          <a:effectLst/>
        </p:spPr>
      </p:cxnSp>
      <p:cxnSp>
        <p:nvCxnSpPr>
          <p:cNvPr id="39" name="Straight Arrow Connector 38"/>
          <p:cNvCxnSpPr/>
          <p:nvPr/>
        </p:nvCxnSpPr>
        <p:spPr bwMode="auto">
          <a:xfrm rot="5400000">
            <a:off x="3467894" y="3771106"/>
            <a:ext cx="533400" cy="1588"/>
          </a:xfrm>
          <a:prstGeom prst="straightConnector1">
            <a:avLst/>
          </a:prstGeom>
          <a:solidFill>
            <a:schemeClr val="accent1"/>
          </a:solidFill>
          <a:ln w="28575" cap="sq" cmpd="sng" algn="ctr">
            <a:solidFill>
              <a:schemeClr val="tx1"/>
            </a:solidFill>
            <a:prstDash val="solid"/>
            <a:round/>
            <a:headEnd type="none" w="sm" len="sm"/>
            <a:tailEnd type="oval" w="lg" len="lg"/>
          </a:ln>
          <a:effectLst/>
        </p:spPr>
      </p:cxnSp>
      <p:sp>
        <p:nvSpPr>
          <p:cNvPr id="40" name="TextBox 39"/>
          <p:cNvSpPr txBox="1"/>
          <p:nvPr/>
        </p:nvSpPr>
        <p:spPr>
          <a:xfrm>
            <a:off x="3505200" y="3962400"/>
            <a:ext cx="338554" cy="646331"/>
          </a:xfrm>
          <a:prstGeom prst="rect">
            <a:avLst/>
          </a:prstGeom>
          <a:noFill/>
        </p:spPr>
        <p:txBody>
          <a:bodyPr wrap="none" rtlCol="0">
            <a:spAutoFit/>
          </a:bodyPr>
          <a:lstStyle/>
          <a:p>
            <a:r>
              <a:rPr lang="en-US" sz="3600" dirty="0" smtClean="0"/>
              <a:t>-</a:t>
            </a:r>
            <a:endParaRPr lang="en-US" sz="3600" dirty="0"/>
          </a:p>
        </p:txBody>
      </p:sp>
      <p:sp>
        <p:nvSpPr>
          <p:cNvPr id="41" name="TextBox 40"/>
          <p:cNvSpPr txBox="1"/>
          <p:nvPr/>
        </p:nvSpPr>
        <p:spPr>
          <a:xfrm>
            <a:off x="4038600" y="4001869"/>
            <a:ext cx="444352" cy="646331"/>
          </a:xfrm>
          <a:prstGeom prst="rect">
            <a:avLst/>
          </a:prstGeom>
          <a:noFill/>
        </p:spPr>
        <p:txBody>
          <a:bodyPr wrap="none" rtlCol="0">
            <a:spAutoFit/>
          </a:bodyPr>
          <a:lstStyle/>
          <a:p>
            <a:r>
              <a:rPr lang="en-US" sz="3600" dirty="0" smtClean="0"/>
              <a:t>+</a:t>
            </a:r>
            <a:endParaRPr lang="en-US" sz="3600" dirty="0"/>
          </a:p>
        </p:txBody>
      </p:sp>
      <p:sp>
        <p:nvSpPr>
          <p:cNvPr id="24" name="TextBox 23"/>
          <p:cNvSpPr txBox="1"/>
          <p:nvPr/>
        </p:nvSpPr>
        <p:spPr>
          <a:xfrm>
            <a:off x="5029200" y="2286000"/>
            <a:ext cx="3733800" cy="461665"/>
          </a:xfrm>
          <a:prstGeom prst="rect">
            <a:avLst/>
          </a:prstGeom>
          <a:noFill/>
        </p:spPr>
        <p:txBody>
          <a:bodyPr wrap="square" rtlCol="0">
            <a:spAutoFit/>
          </a:bodyPr>
          <a:lstStyle/>
          <a:p>
            <a:pPr marL="6350" indent="7938">
              <a:spcAft>
                <a:spcPts val="1200"/>
              </a:spcAft>
            </a:pPr>
            <a:r>
              <a:rPr lang="en-US" dirty="0" smtClean="0"/>
              <a:t>SER/PAR (series/parallel)</a:t>
            </a:r>
          </a:p>
        </p:txBody>
      </p:sp>
      <p:sp>
        <p:nvSpPr>
          <p:cNvPr id="29" name="TextBox 28"/>
          <p:cNvSpPr txBox="1"/>
          <p:nvPr/>
        </p:nvSpPr>
        <p:spPr>
          <a:xfrm>
            <a:off x="4921770" y="2895600"/>
            <a:ext cx="3886200" cy="646331"/>
          </a:xfrm>
          <a:prstGeom prst="rect">
            <a:avLst/>
          </a:prstGeom>
          <a:noFill/>
        </p:spPr>
        <p:txBody>
          <a:bodyPr wrap="square" rtlCol="0">
            <a:spAutoFit/>
          </a:bodyPr>
          <a:lstStyle/>
          <a:p>
            <a:r>
              <a:rPr lang="en-US" sz="1800" dirty="0" smtClean="0"/>
              <a:t>Out (SER): power supplies are in series and behave as described last slide.</a:t>
            </a:r>
            <a:endParaRPr lang="en-US" sz="1800" dirty="0"/>
          </a:p>
        </p:txBody>
      </p:sp>
      <p:sp>
        <p:nvSpPr>
          <p:cNvPr id="30" name="TextBox 29"/>
          <p:cNvSpPr txBox="1"/>
          <p:nvPr/>
        </p:nvSpPr>
        <p:spPr>
          <a:xfrm>
            <a:off x="4953000" y="3581400"/>
            <a:ext cx="3886200" cy="923330"/>
          </a:xfrm>
          <a:prstGeom prst="rect">
            <a:avLst/>
          </a:prstGeom>
          <a:noFill/>
        </p:spPr>
        <p:txBody>
          <a:bodyPr wrap="square" rtlCol="0">
            <a:spAutoFit/>
          </a:bodyPr>
          <a:lstStyle/>
          <a:p>
            <a:r>
              <a:rPr lang="en-US" sz="1800" dirty="0" smtClean="0"/>
              <a:t>In (PAR): power supplies are connected in parallel and will supply twice the current of one (2[A] each; 4[A] total).</a:t>
            </a:r>
            <a:endParaRPr lang="en-US" sz="1800" dirty="0"/>
          </a:p>
        </p:txBody>
      </p:sp>
    </p:spTree>
    <p:extLst>
      <p:ext uri="{BB962C8B-B14F-4D97-AF65-F5344CB8AC3E}">
        <p14:creationId xmlns:p14="http://schemas.microsoft.com/office/powerpoint/2010/main" val="1621031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3160</TotalTime>
  <Words>556</Words>
  <Application>Microsoft Office PowerPoint</Application>
  <PresentationFormat>On-screen Show (4:3)</PresentationFormat>
  <Paragraphs>54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Measurement Basics II </vt:lpstr>
      <vt:lpstr>The Power Supply</vt:lpstr>
      <vt:lpstr>Let’s Have a Little Fun…</vt:lpstr>
      <vt:lpstr>Set up…</vt:lpstr>
      <vt:lpstr>Current Measurement</vt:lpstr>
      <vt:lpstr>Applications…</vt:lpstr>
      <vt:lpstr>Tracking Power Supplies</vt:lpstr>
      <vt:lpstr>Tracking Power Supplies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Trombetta, Len</dc:creator>
  <cp:lastModifiedBy>Trombetta, Len</cp:lastModifiedBy>
  <cp:revision>124</cp:revision>
  <cp:lastPrinted>1601-01-01T00:00:00Z</cp:lastPrinted>
  <dcterms:created xsi:type="dcterms:W3CDTF">1601-01-01T00:00:00Z</dcterms:created>
  <dcterms:modified xsi:type="dcterms:W3CDTF">2016-08-31T13:45:12Z</dcterms:modified>
</cp:coreProperties>
</file>