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6" r:id="rId2"/>
    <p:sldId id="292" r:id="rId3"/>
    <p:sldId id="293" r:id="rId4"/>
    <p:sldId id="295" r:id="rId5"/>
  </p:sldIdLst>
  <p:sldSz cx="9144000" cy="6858000" type="screen4x3"/>
  <p:notesSz cx="6845300" cy="91963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9933"/>
    <a:srgbClr val="660066"/>
    <a:srgbClr val="006666"/>
    <a:srgbClr val="009999"/>
    <a:srgbClr val="00CC99"/>
    <a:srgbClr val="3300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9" autoAdjust="0"/>
  </p:normalViewPr>
  <p:slideViewPr>
    <p:cSldViewPr>
      <p:cViewPr varScale="1">
        <p:scale>
          <a:sx n="103" d="100"/>
          <a:sy n="103" d="100"/>
        </p:scale>
        <p:origin x="-1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72"/>
      </p:cViewPr>
      <p:guideLst>
        <p:guide orient="horz" pos="2896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en-US"/>
              <a:t>Welcome to Electronics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897F57D-9AA7-4A52-90AB-D0519AB75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67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E14C3DE-31BE-4E30-A7B2-77A9DAD77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70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69C88-A5BA-4A33-8692-78F2B1BC15E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7D839-1776-4E93-B90F-DD21054A9B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6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AE50-6F84-4E11-8BCD-7C654907F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3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9A642-C9BA-44F6-BD6D-CB619B2274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9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9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DCD9F-A77A-4F55-9DA4-D4852C4254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3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999BC-AA64-4692-8743-B75F49F4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19585-0A40-45DF-8181-881BF75DDE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3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295B7-1307-48FB-9267-9290D9B0C8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4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8F26F-F55E-4532-9EFA-951DDE2DAB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92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E8F99-1377-468B-B200-CE40A8CB70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4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71FC5-3EF3-462C-A5FA-C5234A994E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0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47A8F6-800E-41E3-A399-9E7DA1FB28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548746" y="838200"/>
            <a:ext cx="7772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The DMM</a:t>
            </a:r>
            <a:endParaRPr lang="en-US" sz="5400" dirty="0" smtClean="0"/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044046" y="4572000"/>
            <a:ext cx="6781800" cy="914400"/>
          </a:xfrm>
          <a:ln w="9525">
            <a:headEnd/>
            <a:tailEnd/>
          </a:ln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Dr. Len Trombetta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0C651C-4CCE-447B-8045-E14783EEA54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Text Box 16"/>
          <p:cNvSpPr txBox="1">
            <a:spLocks noChangeArrowheads="1"/>
          </p:cNvSpPr>
          <p:nvPr/>
        </p:nvSpPr>
        <p:spPr bwMode="auto">
          <a:xfrm>
            <a:off x="3493823" y="3048000"/>
            <a:ext cx="188224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 smtClean="0"/>
              <a:t>ECE 2100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 Resistance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851400" y="1447800"/>
            <a:ext cx="414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meters add a resistance to the circuit they are connected to. The resistance varies from one meter to the next. For the Agilent 34405A in the lab…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11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dc voltage measurement: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m,V</a:t>
            </a:r>
            <a:r>
              <a:rPr lang="en-US" dirty="0" smtClean="0"/>
              <a:t> = </a:t>
            </a:r>
            <a:r>
              <a:rPr lang="en-US" dirty="0" smtClean="0"/>
              <a:t>10[M</a:t>
            </a:r>
            <a:r>
              <a:rPr lang="en-US" dirty="0" smtClean="0">
                <a:latin typeface="Symbol" pitchFamily="18" charset="2"/>
              </a:rPr>
              <a:t>W]</a:t>
            </a:r>
            <a:r>
              <a:rPr lang="en-US" dirty="0" smtClean="0"/>
              <a:t> </a:t>
            </a:r>
            <a:r>
              <a:rPr lang="en-US" dirty="0" smtClean="0"/>
              <a:t>on all scales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" y="48006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dc current measurement: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m,A</a:t>
            </a:r>
            <a:r>
              <a:rPr lang="en-US" dirty="0" smtClean="0"/>
              <a:t> = </a:t>
            </a:r>
            <a:r>
              <a:rPr lang="en-US" dirty="0" smtClean="0"/>
              <a:t>20[</a:t>
            </a:r>
            <a:r>
              <a:rPr lang="en-US" dirty="0" smtClean="0">
                <a:latin typeface="Symbol" pitchFamily="18" charset="2"/>
              </a:rPr>
              <a:t>W]</a:t>
            </a:r>
            <a:r>
              <a:rPr lang="en-US" dirty="0" smtClean="0"/>
              <a:t> at 10[mA]</a:t>
            </a:r>
          </a:p>
          <a:p>
            <a:r>
              <a:rPr lang="en-US" dirty="0"/>
              <a:t>	</a:t>
            </a:r>
            <a:r>
              <a:rPr lang="en-US" dirty="0" smtClean="0"/>
              <a:t>			 = 2[</a:t>
            </a:r>
            <a:r>
              <a:rPr lang="en-US" dirty="0">
                <a:latin typeface="Symbol" pitchFamily="18" charset="2"/>
              </a:rPr>
              <a:t>W</a:t>
            </a:r>
            <a:r>
              <a:rPr lang="en-US" dirty="0" smtClean="0"/>
              <a:t>] at 100[mA]</a:t>
            </a:r>
          </a:p>
          <a:p>
            <a:r>
              <a:rPr lang="en-US" dirty="0"/>
              <a:t>	</a:t>
            </a:r>
            <a:r>
              <a:rPr lang="en-US" dirty="0" smtClean="0"/>
              <a:t>			 = 0.5[</a:t>
            </a:r>
            <a:r>
              <a:rPr lang="en-US" dirty="0">
                <a:latin typeface="Symbol" pitchFamily="18" charset="2"/>
              </a:rPr>
              <a:t>W</a:t>
            </a:r>
            <a:r>
              <a:rPr lang="en-US" dirty="0" smtClean="0"/>
              <a:t>] at 1[A]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81" y="1475509"/>
            <a:ext cx="4333573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0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72" y="2258452"/>
            <a:ext cx="3735839" cy="190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 Ranging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0873" y="4849252"/>
            <a:ext cx="3964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indent="7938">
              <a:spcAft>
                <a:spcPts val="1200"/>
              </a:spcAft>
            </a:pPr>
            <a:r>
              <a:rPr lang="en-US" dirty="0" smtClean="0"/>
              <a:t>Manual ranging: choose your own full-scale range.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2267391" y="3304148"/>
            <a:ext cx="2094482" cy="1251849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1313873" y="3352800"/>
            <a:ext cx="838200" cy="1572652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4906817" y="1828800"/>
            <a:ext cx="381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34405A is auto-ranging: it will automatically choose the full-scale best suited to the measurement you are making. But…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1313873" y="3630052"/>
            <a:ext cx="838200" cy="12954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414981" y="4555997"/>
            <a:ext cx="429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button (along with the “shift” key) will return the DMM to the auto-ranging mode.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5172" y="1295400"/>
            <a:ext cx="2686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indent="7938">
              <a:spcAft>
                <a:spcPts val="1200"/>
              </a:spcAft>
            </a:pPr>
            <a:r>
              <a:rPr lang="en-US" sz="1800" dirty="0" smtClean="0"/>
              <a:t>The secondary display shows the full-scale range.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362200" y="1937112"/>
            <a:ext cx="152400" cy="7298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210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RMS Measurements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6700" y="1524000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indent="7938">
              <a:spcAft>
                <a:spcPts val="1200"/>
              </a:spcAft>
            </a:pPr>
            <a:r>
              <a:rPr lang="en-US" dirty="0" smtClean="0"/>
              <a:t>Another way to characterize the amplitude of a periodic waveform is the </a:t>
            </a:r>
            <a:r>
              <a:rPr lang="en-US" dirty="0" err="1" smtClean="0"/>
              <a:t>rms</a:t>
            </a:r>
            <a:r>
              <a:rPr lang="en-US" dirty="0" smtClean="0"/>
              <a:t> (root-mean-square) amplitude: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3506519"/>
            <a:ext cx="3543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indent="7938">
              <a:spcAft>
                <a:spcPts val="1200"/>
              </a:spcAft>
            </a:pPr>
            <a:r>
              <a:rPr lang="en-US" sz="2000" dirty="0" smtClean="0"/>
              <a:t>When set for ac voltage or current measurement, the Fluke automatically provides rms.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16448"/>
              </p:ext>
            </p:extLst>
          </p:nvPr>
        </p:nvGraphicFramePr>
        <p:xfrm>
          <a:off x="4572000" y="3429000"/>
          <a:ext cx="3161966" cy="913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3" imgW="1536033" imgH="444307" progId="Equation.DSMT4">
                  <p:embed/>
                </p:oleObj>
              </mc:Choice>
              <mc:Fallback>
                <p:oleObj r:id="rId3" imgW="1536033" imgH="444307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429000"/>
                        <a:ext cx="3161966" cy="9130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514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		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0200" y="4876800"/>
            <a:ext cx="805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indent="7938">
              <a:spcAft>
                <a:spcPts val="1200"/>
              </a:spcAft>
            </a:pPr>
            <a:r>
              <a:rPr lang="en-US" dirty="0" smtClean="0"/>
              <a:t>If v(t) is a sine or cosine (sinusoid), then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14592"/>
              </p:ext>
            </p:extLst>
          </p:nvPr>
        </p:nvGraphicFramePr>
        <p:xfrm>
          <a:off x="4076700" y="5486400"/>
          <a:ext cx="1447800" cy="879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r:id="rId5" imgW="685800" imgH="419100" progId="Equation.DSMT4">
                  <p:embed/>
                </p:oleObj>
              </mc:Choice>
              <mc:Fallback>
                <p:oleObj r:id="rId5" imgW="6858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5486400"/>
                        <a:ext cx="1447800" cy="8790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1415134"/>
            <a:ext cx="3505200" cy="178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2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3289</TotalTime>
  <Words>176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MathType 6.0 Equation</vt:lpstr>
      <vt:lpstr>The DMM</vt:lpstr>
      <vt:lpstr>Meter Resistance</vt:lpstr>
      <vt:lpstr>Meter Ranging</vt:lpstr>
      <vt:lpstr>RMS Measurements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Trombetta, Len</dc:creator>
  <cp:lastModifiedBy>Trombetta, Len</cp:lastModifiedBy>
  <cp:revision>122</cp:revision>
  <cp:lastPrinted>1601-01-01T00:00:00Z</cp:lastPrinted>
  <dcterms:created xsi:type="dcterms:W3CDTF">1601-01-01T00:00:00Z</dcterms:created>
  <dcterms:modified xsi:type="dcterms:W3CDTF">2013-08-19T19:04:36Z</dcterms:modified>
</cp:coreProperties>
</file>