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73" r:id="rId3"/>
    <p:sldId id="274" r:id="rId4"/>
    <p:sldId id="275" r:id="rId5"/>
    <p:sldId id="265" r:id="rId6"/>
    <p:sldId id="278" r:id="rId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AE82413-AAA9-4A4A-8491-EA432DC07A9B}" v="1" dt="2024-04-17T13:38:54.28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7238" autoAdjust="0"/>
    <p:restoredTop sz="94660"/>
  </p:normalViewPr>
  <p:slideViewPr>
    <p:cSldViewPr>
      <p:cViewPr varScale="1">
        <p:scale>
          <a:sx n="84" d="100"/>
          <a:sy n="84" d="100"/>
        </p:scale>
        <p:origin x="108" y="64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rombetta, Len" userId="caf011f4-eb3a-458b-8ef5-3cf96babed60" providerId="ADAL" clId="{3AE82413-AAA9-4A4A-8491-EA432DC07A9B}"/>
    <pc:docChg chg="addSld delSld modSld">
      <pc:chgData name="Trombetta, Len" userId="caf011f4-eb3a-458b-8ef5-3cf96babed60" providerId="ADAL" clId="{3AE82413-AAA9-4A4A-8491-EA432DC07A9B}" dt="2024-04-17T13:39:50.571" v="2" actId="47"/>
      <pc:docMkLst>
        <pc:docMk/>
      </pc:docMkLst>
      <pc:sldChg chg="del">
        <pc:chgData name="Trombetta, Len" userId="caf011f4-eb3a-458b-8ef5-3cf96babed60" providerId="ADAL" clId="{3AE82413-AAA9-4A4A-8491-EA432DC07A9B}" dt="2024-04-17T13:38:50.962" v="0" actId="2696"/>
        <pc:sldMkLst>
          <pc:docMk/>
          <pc:sldMk cId="0" sldId="265"/>
        </pc:sldMkLst>
      </pc:sldChg>
      <pc:sldChg chg="add">
        <pc:chgData name="Trombetta, Len" userId="caf011f4-eb3a-458b-8ef5-3cf96babed60" providerId="ADAL" clId="{3AE82413-AAA9-4A4A-8491-EA432DC07A9B}" dt="2024-04-17T13:38:54.281" v="1"/>
        <pc:sldMkLst>
          <pc:docMk/>
          <pc:sldMk cId="1527722655" sldId="265"/>
        </pc:sldMkLst>
      </pc:sldChg>
      <pc:sldChg chg="del">
        <pc:chgData name="Trombetta, Len" userId="caf011f4-eb3a-458b-8ef5-3cf96babed60" providerId="ADAL" clId="{3AE82413-AAA9-4A4A-8491-EA432DC07A9B}" dt="2024-04-17T13:39:50.571" v="2" actId="47"/>
        <pc:sldMkLst>
          <pc:docMk/>
          <pc:sldMk cId="0" sldId="277"/>
        </pc:sldMkLst>
      </pc:sldChg>
    </pc:docChg>
  </pc:docChgLst>
  <pc:docChgLst>
    <pc:chgData clId="Web-{12B86605-6D23-A6EF-EB23-9A9D36D9A454}"/>
    <pc:docChg chg="modSld">
      <pc:chgData name="" userId="" providerId="" clId="Web-{12B86605-6D23-A6EF-EB23-9A9D36D9A454}" dt="2023-04-19T14:22:26.995" v="0" actId="20577"/>
      <pc:docMkLst>
        <pc:docMk/>
      </pc:docMkLst>
      <pc:sldChg chg="modSp">
        <pc:chgData name="" userId="" providerId="" clId="Web-{12B86605-6D23-A6EF-EB23-9A9D36D9A454}" dt="2023-04-19T14:22:26.995" v="0" actId="20577"/>
        <pc:sldMkLst>
          <pc:docMk/>
          <pc:sldMk cId="0" sldId="256"/>
        </pc:sldMkLst>
        <pc:spChg chg="mod">
          <ac:chgData name="" userId="" providerId="" clId="Web-{12B86605-6D23-A6EF-EB23-9A9D36D9A454}" dt="2023-04-19T14:22:26.995" v="0" actId="20577"/>
          <ac:spMkLst>
            <pc:docMk/>
            <pc:sldMk cId="0" sldId="256"/>
            <ac:spMk id="14337" creationId="{3653E2E3-8504-490D-BA21-CD330D249947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E4EE03BC-FA52-4D16-9ED1-E9998D46941D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DA7C9122-09F5-48B2-B170-C54148A92EC3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6" name="Rectangle 4">
            <a:extLst>
              <a:ext uri="{FF2B5EF4-FFF2-40B4-BE49-F238E27FC236}">
                <a16:creationId xmlns:a16="http://schemas.microsoft.com/office/drawing/2014/main" id="{44320A2D-0D37-4898-86FF-544CD7E7D7FE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9" name="Rectangle 5">
            <a:extLst>
              <a:ext uri="{FF2B5EF4-FFF2-40B4-BE49-F238E27FC236}">
                <a16:creationId xmlns:a16="http://schemas.microsoft.com/office/drawing/2014/main" id="{20830703-E0E4-4320-ACF8-7EC3DFAC1D28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150" name="Rectangle 6">
            <a:extLst>
              <a:ext uri="{FF2B5EF4-FFF2-40B4-BE49-F238E27FC236}">
                <a16:creationId xmlns:a16="http://schemas.microsoft.com/office/drawing/2014/main" id="{149FDCF2-9C06-4F28-8B48-3FBFA7DF7615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51" name="Rectangle 7">
            <a:extLst>
              <a:ext uri="{FF2B5EF4-FFF2-40B4-BE49-F238E27FC236}">
                <a16:creationId xmlns:a16="http://schemas.microsoft.com/office/drawing/2014/main" id="{8648874E-11DB-449A-82BB-6FDF39D680A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F1460BE4-E6C2-4668-877D-42CDB9306C3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7">
            <a:extLst>
              <a:ext uri="{FF2B5EF4-FFF2-40B4-BE49-F238E27FC236}">
                <a16:creationId xmlns:a16="http://schemas.microsoft.com/office/drawing/2014/main" id="{FECE74EF-7349-48AD-8CBD-EDA734909A8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6714153-E3FD-4484-889F-FA237C5BD029}" type="slidenum">
              <a:rPr lang="en-US" altLang="en-US"/>
              <a:pPr>
                <a:spcBef>
                  <a:spcPct val="0"/>
                </a:spcBef>
              </a:pPr>
              <a:t>1</a:t>
            </a:fld>
            <a:endParaRPr lang="en-US" altLang="en-US"/>
          </a:p>
        </p:txBody>
      </p:sp>
      <p:sp>
        <p:nvSpPr>
          <p:cNvPr id="15362" name="Rectangle 2">
            <a:extLst>
              <a:ext uri="{FF2B5EF4-FFF2-40B4-BE49-F238E27FC236}">
                <a16:creationId xmlns:a16="http://schemas.microsoft.com/office/drawing/2014/main" id="{D9AE4571-C9BF-4834-8878-A886321EA6E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3" name="Rectangle 3">
            <a:extLst>
              <a:ext uri="{FF2B5EF4-FFF2-40B4-BE49-F238E27FC236}">
                <a16:creationId xmlns:a16="http://schemas.microsoft.com/office/drawing/2014/main" id="{9928C976-5320-400D-8250-E0794CC9AD6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7">
            <a:extLst>
              <a:ext uri="{FF2B5EF4-FFF2-40B4-BE49-F238E27FC236}">
                <a16:creationId xmlns:a16="http://schemas.microsoft.com/office/drawing/2014/main" id="{5ADE6B01-64A9-4B24-B525-9DC01B04BBF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8B82B1D-2D04-4073-8BC4-D1CD5E744F5A}" type="slidenum">
              <a:rPr lang="en-US" altLang="en-US"/>
              <a:pPr>
                <a:spcBef>
                  <a:spcPct val="0"/>
                </a:spcBef>
              </a:pPr>
              <a:t>2</a:t>
            </a:fld>
            <a:endParaRPr lang="en-US" altLang="en-US"/>
          </a:p>
        </p:txBody>
      </p:sp>
      <p:sp>
        <p:nvSpPr>
          <p:cNvPr id="19458" name="Rectangle 2">
            <a:extLst>
              <a:ext uri="{FF2B5EF4-FFF2-40B4-BE49-F238E27FC236}">
                <a16:creationId xmlns:a16="http://schemas.microsoft.com/office/drawing/2014/main" id="{C4018E17-3FC2-4D86-90BE-35AE6CB3373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59" name="Rectangle 3">
            <a:extLst>
              <a:ext uri="{FF2B5EF4-FFF2-40B4-BE49-F238E27FC236}">
                <a16:creationId xmlns:a16="http://schemas.microsoft.com/office/drawing/2014/main" id="{EF88661D-1386-4F0B-A955-7D10EABA1E9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7">
            <a:extLst>
              <a:ext uri="{FF2B5EF4-FFF2-40B4-BE49-F238E27FC236}">
                <a16:creationId xmlns:a16="http://schemas.microsoft.com/office/drawing/2014/main" id="{324C80CC-14C1-4BA6-846D-0B1FFF2BDC4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FF56C76-99CB-4A24-88C8-3F76BA956F76}" type="slidenum">
              <a:rPr lang="en-US" altLang="en-US"/>
              <a:pPr>
                <a:spcBef>
                  <a:spcPct val="0"/>
                </a:spcBef>
              </a:pPr>
              <a:t>3</a:t>
            </a:fld>
            <a:endParaRPr lang="en-US" altLang="en-US"/>
          </a:p>
        </p:txBody>
      </p:sp>
      <p:sp>
        <p:nvSpPr>
          <p:cNvPr id="21506" name="Rectangle 2">
            <a:extLst>
              <a:ext uri="{FF2B5EF4-FFF2-40B4-BE49-F238E27FC236}">
                <a16:creationId xmlns:a16="http://schemas.microsoft.com/office/drawing/2014/main" id="{FFFBF87B-E022-40FF-A4F4-1F998C0A899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7" name="Rectangle 3">
            <a:extLst>
              <a:ext uri="{FF2B5EF4-FFF2-40B4-BE49-F238E27FC236}">
                <a16:creationId xmlns:a16="http://schemas.microsoft.com/office/drawing/2014/main" id="{7FC9D18C-1C8B-44AB-85A4-0F6DB949999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7">
            <a:extLst>
              <a:ext uri="{FF2B5EF4-FFF2-40B4-BE49-F238E27FC236}">
                <a16:creationId xmlns:a16="http://schemas.microsoft.com/office/drawing/2014/main" id="{2B3CB84B-9C86-4D0A-A214-5EE51BBDD91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B3961FC-AFAE-467A-82F3-3905AE35252F}" type="slidenum">
              <a:rPr lang="en-US" altLang="en-US"/>
              <a:pPr>
                <a:spcBef>
                  <a:spcPct val="0"/>
                </a:spcBef>
              </a:pPr>
              <a:t>4</a:t>
            </a:fld>
            <a:endParaRPr lang="en-US" altLang="en-US"/>
          </a:p>
        </p:txBody>
      </p:sp>
      <p:sp>
        <p:nvSpPr>
          <p:cNvPr id="23554" name="Rectangle 2">
            <a:extLst>
              <a:ext uri="{FF2B5EF4-FFF2-40B4-BE49-F238E27FC236}">
                <a16:creationId xmlns:a16="http://schemas.microsoft.com/office/drawing/2014/main" id="{CC527539-4BF9-4F41-9CA2-96DEFAFC9D6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5" name="Rectangle 3">
            <a:extLst>
              <a:ext uri="{FF2B5EF4-FFF2-40B4-BE49-F238E27FC236}">
                <a16:creationId xmlns:a16="http://schemas.microsoft.com/office/drawing/2014/main" id="{ACBBD5D6-690D-4223-81B0-409D469F5E8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7">
            <a:extLst>
              <a:ext uri="{FF2B5EF4-FFF2-40B4-BE49-F238E27FC236}">
                <a16:creationId xmlns:a16="http://schemas.microsoft.com/office/drawing/2014/main" id="{00ADC579-F372-43BB-BA6D-2DD6C53C8A1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306D9BDB-B3B4-422C-9FC9-0557BABB8E9C}" type="slidenum">
              <a:rPr lang="en-US" altLang="en-US"/>
              <a:pPr>
                <a:spcBef>
                  <a:spcPct val="0"/>
                </a:spcBef>
              </a:pPr>
              <a:t>5</a:t>
            </a:fld>
            <a:endParaRPr lang="en-US" altLang="en-US"/>
          </a:p>
        </p:txBody>
      </p:sp>
      <p:sp>
        <p:nvSpPr>
          <p:cNvPr id="17410" name="Rectangle 2">
            <a:extLst>
              <a:ext uri="{FF2B5EF4-FFF2-40B4-BE49-F238E27FC236}">
                <a16:creationId xmlns:a16="http://schemas.microsoft.com/office/drawing/2014/main" id="{157F91AB-4F55-4D28-AE89-7D2FD6F53AB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1" name="Rectangle 3">
            <a:extLst>
              <a:ext uri="{FF2B5EF4-FFF2-40B4-BE49-F238E27FC236}">
                <a16:creationId xmlns:a16="http://schemas.microsoft.com/office/drawing/2014/main" id="{76BF1EE8-1340-4D95-8361-20DC36A7BC2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8500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47DFFB7-1DED-45E7-9C2A-6A292FF6CAA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E6E5DD3-54BF-47DF-90F6-CB1DC77FBD5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3CD62F3-BE8E-492A-B8EC-F093F08FBD4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13A3DA-ADD5-4092-8AED-8E556A9B7B3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359601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403C0A1-C852-42B2-9731-32A84E3878E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70EE939-8F5C-4D2F-B5C3-3F155141B41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B424D39-0442-49F9-84A1-653437CB67B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7A1903-60A3-49AA-A828-674904860D7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198027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58657D7-6F40-4172-9D51-456ACBBDDEB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2E3C262-B520-4197-A6C2-91EDC272C36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312E954-4F3E-4DE4-BD0B-6A13D4F2782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28BADE-D3F1-4ED9-9911-F4F4536AEFF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739920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246E1AA-616E-4850-96A0-23974A4B454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B518E73-2688-4455-BD3E-E2D7197D432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76F45B2-88A6-458F-9A5A-8E39305A98C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261E94-742D-42DE-8263-F952CAD3C13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036093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129E194-0340-40B9-A731-63C9FAA9A99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9824183-C4B5-4BD4-8DCD-3A351231AC1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E1FD54C-002A-4190-94DB-A7CB4765069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46D6B7-1570-46FB-82A9-79ADAE352BD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590619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36DDEE1-12B9-49D4-B56A-686161C2C76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9E886A2-BE12-4C28-B624-65F3A0B5367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EF97064-6E70-4EA8-9E3B-2C6BAB4E603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5EB05C-3886-44EC-9EA1-5B90E807C62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253721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9DFFD770-B50B-4D63-8CC4-96AE27EB9C8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52BF980C-06D1-46A7-8063-6BD1B7C149F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E8D76D59-6F22-4169-BE06-F39EC00C495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ECAD1D-1DDE-4035-B1E6-1C652086AB1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782072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544A237C-D470-4480-B21E-389EB332C8B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A73920C3-75A7-44DF-8E30-4BBD3917445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BA2C9260-AA27-4709-A024-57B7D0E945A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9BD5C7-9758-437D-8C5D-65FCA2AFA07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852439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974B06D0-4E97-4B51-BBD7-2E80EDEF8EA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4ACB1C11-3236-4DFA-B179-72F9987F556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CD8A2F01-6BA9-4600-93A3-52A4F73A753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D76C7B-6232-4697-AC35-23DECFFA7D7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673342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15C286A-E516-422F-B52F-9A0467CB37A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537636A-962E-43B2-AE26-805F6F2AB37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D93CFFD-42F5-4EBE-A9FD-12ABE277744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50B6C2-8696-4857-A217-5ED13090CA5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317970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E7E41FD-8627-4E1A-AF78-3DF674C7A3F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6635C65-3EA6-4614-94DF-264238E384A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F9EEC12-E5CC-44E0-B5F0-4804142581F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1F999E-75E6-4C5A-B3CD-AB403DFB15B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007645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C65358D7-845A-4EDC-8EC3-DBDB25AE180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872B40F0-4B16-44F5-AC17-8D30CA1FFB8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D254A147-A578-42AA-857A-28811C82A184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68F65800-5665-42DA-95F7-AF0AADFC4E7D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5D1D0666-4C86-40CC-9E95-4EA0AA71E55A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09080E2A-F476-4FD8-B538-0159FFC3EEC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emf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emf"/><Relationship Id="rId4" Type="http://schemas.openxmlformats.org/officeDocument/2006/relationships/image" Target="../media/image7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6">
            <a:extLst>
              <a:ext uri="{FF2B5EF4-FFF2-40B4-BE49-F238E27FC236}">
                <a16:creationId xmlns:a16="http://schemas.microsoft.com/office/drawing/2014/main" id="{3653E2E3-8504-490D-BA21-CD330D24994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 dirty="0"/>
              <a:t>ECE 2100</a:t>
            </a:r>
          </a:p>
        </p:txBody>
      </p:sp>
      <p:sp>
        <p:nvSpPr>
          <p:cNvPr id="14338" name="Rectangle 7">
            <a:extLst>
              <a:ext uri="{FF2B5EF4-FFF2-40B4-BE49-F238E27FC236}">
                <a16:creationId xmlns:a16="http://schemas.microsoft.com/office/drawing/2014/main" id="{2D341890-630F-4910-B5C0-650D8F0198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" y="259080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chemeClr val="tx2"/>
                </a:solidFill>
              </a:rPr>
              <a:t>Bode Plots</a:t>
            </a:r>
          </a:p>
        </p:txBody>
      </p:sp>
      <p:sp>
        <p:nvSpPr>
          <p:cNvPr id="14339" name="Rectangle 8">
            <a:extLst>
              <a:ext uri="{FF2B5EF4-FFF2-40B4-BE49-F238E27FC236}">
                <a16:creationId xmlns:a16="http://schemas.microsoft.com/office/drawing/2014/main" id="{9E54F968-5AE5-4217-B9AF-0AB4C7C8F2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" y="518160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tx2"/>
                </a:solidFill>
              </a:rPr>
              <a:t>Figures from Sedra and Smith, </a:t>
            </a:r>
            <a:r>
              <a:rPr lang="en-US" altLang="en-US" sz="1800" i="1">
                <a:solidFill>
                  <a:schemeClr val="tx2"/>
                </a:solidFill>
              </a:rPr>
              <a:t>Microelectronic Circuits</a:t>
            </a:r>
            <a:r>
              <a:rPr lang="en-US" altLang="en-US" sz="1800">
                <a:solidFill>
                  <a:schemeClr val="tx2"/>
                </a:solidFill>
              </a:rPr>
              <a:t> 5 ed., Oxford Press</a:t>
            </a:r>
          </a:p>
        </p:txBody>
      </p:sp>
      <p:pic>
        <p:nvPicPr>
          <p:cNvPr id="14340" name="Picture 2">
            <a:extLst>
              <a:ext uri="{FF2B5EF4-FFF2-40B4-BE49-F238E27FC236}">
                <a16:creationId xmlns:a16="http://schemas.microsoft.com/office/drawing/2014/main" id="{1C6A01DC-3B8C-4887-ACD8-24071F7F42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0000" y="1270000"/>
            <a:ext cx="63500" cy="76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4">
            <a:extLst>
              <a:ext uri="{FF2B5EF4-FFF2-40B4-BE49-F238E27FC236}">
                <a16:creationId xmlns:a16="http://schemas.microsoft.com/office/drawing/2014/main" id="{8BE01063-605A-40CE-84A9-856B1AB8C0F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/>
              <a:t>Amplifier Frequency Response: Bode Plots</a:t>
            </a:r>
          </a:p>
        </p:txBody>
      </p:sp>
      <p:pic>
        <p:nvPicPr>
          <p:cNvPr id="18434" name="Picture 5" descr="sedr42021_0121">
            <a:extLst>
              <a:ext uri="{FF2B5EF4-FFF2-40B4-BE49-F238E27FC236}">
                <a16:creationId xmlns:a16="http://schemas.microsoft.com/office/drawing/2014/main" id="{1DB476F8-4AA0-45B2-B03E-CEE17174025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2286000"/>
            <a:ext cx="5334000" cy="2841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435" name="Rectangle 6">
            <a:extLst>
              <a:ext uri="{FF2B5EF4-FFF2-40B4-BE49-F238E27FC236}">
                <a16:creationId xmlns:a16="http://schemas.microsoft.com/office/drawing/2014/main" id="{695E2FC6-5BC8-4DF2-82E8-D2FE03037C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5715000"/>
            <a:ext cx="8610600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100" b="1">
                <a:latin typeface="Times New Roman" panose="02020603050405020304" pitchFamily="18" charset="0"/>
              </a:rPr>
              <a:t>Figure 1.21  </a:t>
            </a:r>
            <a:r>
              <a:rPr lang="en-US" altLang="en-US" sz="1100">
                <a:latin typeface="Times New Roman" panose="02020603050405020304" pitchFamily="18" charset="0"/>
              </a:rPr>
              <a:t>Typical magnitude response of an amplifier. |</a:t>
            </a:r>
            <a:r>
              <a:rPr lang="en-US" altLang="en-US" sz="1100" i="1">
                <a:latin typeface="Times New Roman" panose="02020603050405020304" pitchFamily="18" charset="0"/>
              </a:rPr>
              <a:t>T</a:t>
            </a:r>
            <a:r>
              <a:rPr lang="en-US" altLang="en-US" sz="1100">
                <a:latin typeface="Times New Roman" panose="02020603050405020304" pitchFamily="18" charset="0"/>
              </a:rPr>
              <a:t>(</a:t>
            </a:r>
            <a:r>
              <a:rPr lang="en-US" altLang="en-US" sz="1100" i="1">
                <a:latin typeface="MathematicalPi 1" pitchFamily="82" charset="0"/>
              </a:rPr>
              <a:t>v</a:t>
            </a:r>
            <a:r>
              <a:rPr lang="en-US" altLang="en-US" sz="1100">
                <a:latin typeface="Times New Roman" panose="02020603050405020304" pitchFamily="18" charset="0"/>
              </a:rPr>
              <a:t>)| is the magnitude of the amplifier transfer function—that is, the ratio of the output </a:t>
            </a:r>
            <a:r>
              <a:rPr lang="en-US" altLang="en-US" sz="1100" i="1">
                <a:latin typeface="Times New Roman" panose="02020603050405020304" pitchFamily="18" charset="0"/>
              </a:rPr>
              <a:t>V</a:t>
            </a:r>
            <a:r>
              <a:rPr lang="en-US" altLang="en-US" sz="1100" i="1" baseline="-25000">
                <a:latin typeface="Times New Roman" panose="02020603050405020304" pitchFamily="18" charset="0"/>
              </a:rPr>
              <a:t>o</a:t>
            </a:r>
            <a:r>
              <a:rPr lang="en-US" altLang="en-US" sz="1100">
                <a:latin typeface="Times New Roman" panose="02020603050405020304" pitchFamily="18" charset="0"/>
              </a:rPr>
              <a:t>(</a:t>
            </a:r>
            <a:r>
              <a:rPr lang="en-US" altLang="en-US" sz="1100" i="1">
                <a:latin typeface="MathematicalPi 1" pitchFamily="82" charset="0"/>
              </a:rPr>
              <a:t>v</a:t>
            </a:r>
            <a:r>
              <a:rPr lang="en-US" altLang="en-US" sz="1100">
                <a:latin typeface="Times New Roman" panose="02020603050405020304" pitchFamily="18" charset="0"/>
              </a:rPr>
              <a:t>) to the input </a:t>
            </a:r>
            <a:r>
              <a:rPr lang="en-US" altLang="en-US" sz="1100" i="1">
                <a:latin typeface="Times New Roman" panose="02020603050405020304" pitchFamily="18" charset="0"/>
              </a:rPr>
              <a:t>V</a:t>
            </a:r>
            <a:r>
              <a:rPr lang="en-US" altLang="en-US" sz="1100" i="1" baseline="-25000">
                <a:latin typeface="Times New Roman" panose="02020603050405020304" pitchFamily="18" charset="0"/>
              </a:rPr>
              <a:t>i</a:t>
            </a:r>
            <a:r>
              <a:rPr lang="en-US" altLang="en-US" sz="1100">
                <a:latin typeface="Times New Roman" panose="02020603050405020304" pitchFamily="18" charset="0"/>
              </a:rPr>
              <a:t>(</a:t>
            </a:r>
            <a:r>
              <a:rPr lang="en-US" altLang="en-US" sz="1100" i="1">
                <a:latin typeface="MathematicalPi 1" pitchFamily="82" charset="0"/>
              </a:rPr>
              <a:t>v</a:t>
            </a:r>
            <a:r>
              <a:rPr lang="en-US" altLang="en-US" sz="1100">
                <a:latin typeface="Times New Roman" panose="02020603050405020304" pitchFamily="18" charset="0"/>
              </a:rPr>
              <a:t>).</a:t>
            </a:r>
          </a:p>
        </p:txBody>
      </p:sp>
      <p:sp>
        <p:nvSpPr>
          <p:cNvPr id="18436" name="Text Box 7">
            <a:extLst>
              <a:ext uri="{FF2B5EF4-FFF2-40B4-BE49-F238E27FC236}">
                <a16:creationId xmlns:a16="http://schemas.microsoft.com/office/drawing/2014/main" id="{28DB31C9-5543-4501-AB93-6935203049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41925" y="2017713"/>
            <a:ext cx="3597275" cy="1525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accent2"/>
                </a:solidFill>
              </a:rPr>
              <a:t>This figure shows a typical frequency response plotted as gain (in dB) vs. frequency.  T(</a:t>
            </a:r>
            <a:r>
              <a:rPr lang="en-US" altLang="en-US" sz="2000">
                <a:solidFill>
                  <a:schemeClr val="accent2"/>
                </a:solidFill>
                <a:latin typeface="Symbol" panose="05050102010706020507" pitchFamily="18" charset="2"/>
              </a:rPr>
              <a:t>w</a:t>
            </a:r>
            <a:r>
              <a:rPr lang="en-US" altLang="en-US" sz="1800">
                <a:solidFill>
                  <a:schemeClr val="accent2"/>
                </a:solidFill>
              </a:rPr>
              <a:t>) is the transfer function.  Normally we will plot vs. log(</a:t>
            </a:r>
            <a:r>
              <a:rPr lang="en-US" altLang="en-US" sz="2000">
                <a:solidFill>
                  <a:schemeClr val="accent2"/>
                </a:solidFill>
                <a:latin typeface="Symbol" panose="05050102010706020507" pitchFamily="18" charset="2"/>
              </a:rPr>
              <a:t>w</a:t>
            </a:r>
            <a:r>
              <a:rPr lang="en-US" altLang="en-US" sz="1800">
                <a:solidFill>
                  <a:schemeClr val="accent2"/>
                </a:solidFill>
              </a:rPr>
              <a:t>).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481" name="Group 4">
            <a:extLst>
              <a:ext uri="{FF2B5EF4-FFF2-40B4-BE49-F238E27FC236}">
                <a16:creationId xmlns:a16="http://schemas.microsoft.com/office/drawing/2014/main" id="{A0BDAA98-78CF-4ACA-A4D6-A133012060E5}"/>
              </a:ext>
            </a:extLst>
          </p:cNvPr>
          <p:cNvGrpSpPr>
            <a:grpSpLocks/>
          </p:cNvGrpSpPr>
          <p:nvPr/>
        </p:nvGrpSpPr>
        <p:grpSpPr bwMode="auto">
          <a:xfrm>
            <a:off x="533400" y="457200"/>
            <a:ext cx="5638800" cy="5562600"/>
            <a:chOff x="1174" y="144"/>
            <a:chExt cx="3412" cy="3312"/>
          </a:xfrm>
        </p:grpSpPr>
        <p:pic>
          <p:nvPicPr>
            <p:cNvPr id="20486" name="Picture 5" descr="sedr42021_0123a">
              <a:extLst>
                <a:ext uri="{FF2B5EF4-FFF2-40B4-BE49-F238E27FC236}">
                  <a16:creationId xmlns:a16="http://schemas.microsoft.com/office/drawing/2014/main" id="{A227ACCA-DC22-4BEA-B565-32AB269B824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12" y="144"/>
              <a:ext cx="3335" cy="16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0487" name="Picture 6" descr="sedr42021_0123b">
              <a:extLst>
                <a:ext uri="{FF2B5EF4-FFF2-40B4-BE49-F238E27FC236}">
                  <a16:creationId xmlns:a16="http://schemas.microsoft.com/office/drawing/2014/main" id="{BE4379E5-F7E9-4415-9AF5-62E492CABBCE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74" y="1925"/>
              <a:ext cx="3412" cy="15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0482" name="Rectangle 7">
            <a:extLst>
              <a:ext uri="{FF2B5EF4-FFF2-40B4-BE49-F238E27FC236}">
                <a16:creationId xmlns:a16="http://schemas.microsoft.com/office/drawing/2014/main" id="{F3ADD413-7FA6-4F8F-A20A-FD3249D02C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" y="6172200"/>
            <a:ext cx="5521325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100" b="1">
                <a:latin typeface="Times New Roman" panose="02020603050405020304" pitchFamily="18" charset="0"/>
              </a:rPr>
              <a:t>Figure 1.23  (a)</a:t>
            </a:r>
            <a:r>
              <a:rPr lang="en-US" altLang="en-US" sz="1100">
                <a:latin typeface="Times New Roman" panose="02020603050405020304" pitchFamily="18" charset="0"/>
              </a:rPr>
              <a:t> Magnitude and </a:t>
            </a:r>
            <a:r>
              <a:rPr lang="en-US" altLang="en-US" sz="1100" b="1">
                <a:latin typeface="Times New Roman" panose="02020603050405020304" pitchFamily="18" charset="0"/>
              </a:rPr>
              <a:t>(b)</a:t>
            </a:r>
            <a:r>
              <a:rPr lang="en-US" altLang="en-US" sz="1100">
                <a:latin typeface="Times New Roman" panose="02020603050405020304" pitchFamily="18" charset="0"/>
              </a:rPr>
              <a:t> phase response of STC networks of the low-pass type.</a:t>
            </a:r>
          </a:p>
        </p:txBody>
      </p:sp>
      <p:pic>
        <p:nvPicPr>
          <p:cNvPr id="20483" name="Picture 11" descr="Sedra 1_22 a">
            <a:extLst>
              <a:ext uri="{FF2B5EF4-FFF2-40B4-BE49-F238E27FC236}">
                <a16:creationId xmlns:a16="http://schemas.microsoft.com/office/drawing/2014/main" id="{112EDC14-555C-4CF6-A7AF-AA48DF5E006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1048" b="12520"/>
          <a:stretch>
            <a:fillRect/>
          </a:stretch>
        </p:blipFill>
        <p:spPr bwMode="auto">
          <a:xfrm>
            <a:off x="6096000" y="2362200"/>
            <a:ext cx="2667000" cy="175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484" name="Text Box 12">
            <a:extLst>
              <a:ext uri="{FF2B5EF4-FFF2-40B4-BE49-F238E27FC236}">
                <a16:creationId xmlns:a16="http://schemas.microsoft.com/office/drawing/2014/main" id="{549DC11D-D5C5-45AB-8EDE-FA09142604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77000" y="4191000"/>
            <a:ext cx="2025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accent2"/>
                </a:solidFill>
              </a:rPr>
              <a:t>Low-pass network</a:t>
            </a:r>
          </a:p>
        </p:txBody>
      </p:sp>
      <p:sp>
        <p:nvSpPr>
          <p:cNvPr id="20485" name="TextBox 8">
            <a:extLst>
              <a:ext uri="{FF2B5EF4-FFF2-40B4-BE49-F238E27FC236}">
                <a16:creationId xmlns:a16="http://schemas.microsoft.com/office/drawing/2014/main" id="{4CA5F71A-5625-4167-BAF4-6AF60FFC10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3600" y="990600"/>
            <a:ext cx="128111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l-GR" altLang="en-US" sz="1800"/>
              <a:t>ω</a:t>
            </a:r>
            <a:r>
              <a:rPr lang="en-US" altLang="en-US" sz="1800" baseline="-25000"/>
              <a:t>0</a:t>
            </a:r>
            <a:r>
              <a:rPr lang="en-US" altLang="en-US" sz="1800"/>
              <a:t> = 1/RC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529" name="Group 4">
            <a:extLst>
              <a:ext uri="{FF2B5EF4-FFF2-40B4-BE49-F238E27FC236}">
                <a16:creationId xmlns:a16="http://schemas.microsoft.com/office/drawing/2014/main" id="{5E312708-4550-4F69-97A5-243486460EF5}"/>
              </a:ext>
            </a:extLst>
          </p:cNvPr>
          <p:cNvGrpSpPr>
            <a:grpSpLocks/>
          </p:cNvGrpSpPr>
          <p:nvPr/>
        </p:nvGrpSpPr>
        <p:grpSpPr bwMode="auto">
          <a:xfrm>
            <a:off x="609600" y="381000"/>
            <a:ext cx="5065713" cy="5181600"/>
            <a:chOff x="1285" y="144"/>
            <a:chExt cx="3191" cy="3264"/>
          </a:xfrm>
        </p:grpSpPr>
        <p:pic>
          <p:nvPicPr>
            <p:cNvPr id="22533" name="Picture 5" descr="sedr42021_0124a">
              <a:extLst>
                <a:ext uri="{FF2B5EF4-FFF2-40B4-BE49-F238E27FC236}">
                  <a16:creationId xmlns:a16="http://schemas.microsoft.com/office/drawing/2014/main" id="{469E47A4-D15F-4D08-9963-BC53DD99B49E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85" y="144"/>
              <a:ext cx="3191" cy="16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2534" name="Picture 6" descr="sedr42021_0124b">
              <a:extLst>
                <a:ext uri="{FF2B5EF4-FFF2-40B4-BE49-F238E27FC236}">
                  <a16:creationId xmlns:a16="http://schemas.microsoft.com/office/drawing/2014/main" id="{19E1E939-A3FC-412F-99FD-456250CC955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45" y="2036"/>
              <a:ext cx="3071" cy="13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2530" name="Rectangle 7">
            <a:extLst>
              <a:ext uri="{FF2B5EF4-FFF2-40B4-BE49-F238E27FC236}">
                <a16:creationId xmlns:a16="http://schemas.microsoft.com/office/drawing/2014/main" id="{3A1DCE75-A8DB-4DB3-844B-CC9411B09B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5715000"/>
            <a:ext cx="5410200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100" b="1">
                <a:latin typeface="Times New Roman" panose="02020603050405020304" pitchFamily="18" charset="0"/>
              </a:rPr>
              <a:t>Figure 1.24  (a)</a:t>
            </a:r>
            <a:r>
              <a:rPr lang="en-US" altLang="en-US" sz="1100">
                <a:latin typeface="Times New Roman" panose="02020603050405020304" pitchFamily="18" charset="0"/>
              </a:rPr>
              <a:t> Magnitude and </a:t>
            </a:r>
            <a:r>
              <a:rPr lang="en-US" altLang="en-US" sz="1100" b="1">
                <a:latin typeface="Times New Roman" panose="02020603050405020304" pitchFamily="18" charset="0"/>
              </a:rPr>
              <a:t>(b)</a:t>
            </a:r>
            <a:r>
              <a:rPr lang="en-US" altLang="en-US" sz="1100">
                <a:latin typeface="Times New Roman" panose="02020603050405020304" pitchFamily="18" charset="0"/>
              </a:rPr>
              <a:t> phase response of STC networks of the high-pass type.</a:t>
            </a:r>
          </a:p>
        </p:txBody>
      </p:sp>
      <p:pic>
        <p:nvPicPr>
          <p:cNvPr id="22531" name="Picture 8" descr="Sedra 1_22 a">
            <a:extLst>
              <a:ext uri="{FF2B5EF4-FFF2-40B4-BE49-F238E27FC236}">
                <a16:creationId xmlns:a16="http://schemas.microsoft.com/office/drawing/2014/main" id="{0FCC474D-6009-4954-A215-AFAEAFA2D57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797" b="11964"/>
          <a:stretch>
            <a:fillRect/>
          </a:stretch>
        </p:blipFill>
        <p:spPr bwMode="auto">
          <a:xfrm>
            <a:off x="5715000" y="2514600"/>
            <a:ext cx="2571750" cy="1763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532" name="Text Box 9">
            <a:extLst>
              <a:ext uri="{FF2B5EF4-FFF2-40B4-BE49-F238E27FC236}">
                <a16:creationId xmlns:a16="http://schemas.microsoft.com/office/drawing/2014/main" id="{1099BE9C-35B3-431D-9478-B0F151884D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24600" y="4343400"/>
            <a:ext cx="2076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accent2"/>
                </a:solidFill>
              </a:rPr>
              <a:t>High-pass network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>
            <a:extLst>
              <a:ext uri="{FF2B5EF4-FFF2-40B4-BE49-F238E27FC236}">
                <a16:creationId xmlns:a16="http://schemas.microsoft.com/office/drawing/2014/main" id="{69162D22-3645-494C-B224-794C39BD0A6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153400" cy="868362"/>
          </a:xfrm>
        </p:spPr>
        <p:txBody>
          <a:bodyPr/>
          <a:lstStyle/>
          <a:p>
            <a:pPr eaLnBrk="1" hangingPunct="1"/>
            <a:r>
              <a:rPr lang="en-US" altLang="en-US"/>
              <a:t>Log Scales???</a:t>
            </a:r>
          </a:p>
        </p:txBody>
      </p:sp>
      <p:grpSp>
        <p:nvGrpSpPr>
          <p:cNvPr id="16386" name="Group 18">
            <a:extLst>
              <a:ext uri="{FF2B5EF4-FFF2-40B4-BE49-F238E27FC236}">
                <a16:creationId xmlns:a16="http://schemas.microsoft.com/office/drawing/2014/main" id="{7FD3B6E5-30D8-4744-BCC4-1D8C3CF1DBA4}"/>
              </a:ext>
            </a:extLst>
          </p:cNvPr>
          <p:cNvGrpSpPr>
            <a:grpSpLocks/>
          </p:cNvGrpSpPr>
          <p:nvPr/>
        </p:nvGrpSpPr>
        <p:grpSpPr bwMode="auto">
          <a:xfrm>
            <a:off x="1675161" y="1038922"/>
            <a:ext cx="5873750" cy="4570413"/>
            <a:chOff x="816" y="864"/>
            <a:chExt cx="4153" cy="3231"/>
          </a:xfrm>
        </p:grpSpPr>
        <p:pic>
          <p:nvPicPr>
            <p:cNvPr id="16398" name="Picture 4" descr="semilog">
              <a:extLst>
                <a:ext uri="{FF2B5EF4-FFF2-40B4-BE49-F238E27FC236}">
                  <a16:creationId xmlns:a16="http://schemas.microsoft.com/office/drawing/2014/main" id="{F184B047-4531-4696-B019-2EA2A7F95A5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08" y="912"/>
              <a:ext cx="3792" cy="29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16399" name="Group 16">
              <a:extLst>
                <a:ext uri="{FF2B5EF4-FFF2-40B4-BE49-F238E27FC236}">
                  <a16:creationId xmlns:a16="http://schemas.microsoft.com/office/drawing/2014/main" id="{06EE1D19-7AF3-40DC-BC8F-89CE960B71B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960" y="3880"/>
              <a:ext cx="4009" cy="215"/>
              <a:chOff x="960" y="3880"/>
              <a:chExt cx="4009" cy="215"/>
            </a:xfrm>
          </p:grpSpPr>
          <p:sp>
            <p:nvSpPr>
              <p:cNvPr id="16407" name="Text Box 5">
                <a:extLst>
                  <a:ext uri="{FF2B5EF4-FFF2-40B4-BE49-F238E27FC236}">
                    <a16:creationId xmlns:a16="http://schemas.microsoft.com/office/drawing/2014/main" id="{6F945822-2F2E-427C-BDB8-A0A29B1565EA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960" y="3880"/>
                <a:ext cx="200" cy="21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400" b="1"/>
                  <a:t>1</a:t>
                </a:r>
              </a:p>
            </p:txBody>
          </p:sp>
          <p:sp>
            <p:nvSpPr>
              <p:cNvPr id="16408" name="Text Box 6">
                <a:extLst>
                  <a:ext uri="{FF2B5EF4-FFF2-40B4-BE49-F238E27FC236}">
                    <a16:creationId xmlns:a16="http://schemas.microsoft.com/office/drawing/2014/main" id="{648423E0-845E-43EE-A256-3886F5F3030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160" y="3880"/>
                <a:ext cx="269" cy="21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400" b="1"/>
                  <a:t>10</a:t>
                </a:r>
              </a:p>
            </p:txBody>
          </p:sp>
          <p:sp>
            <p:nvSpPr>
              <p:cNvPr id="16409" name="Text Box 7">
                <a:extLst>
                  <a:ext uri="{FF2B5EF4-FFF2-40B4-BE49-F238E27FC236}">
                    <a16:creationId xmlns:a16="http://schemas.microsoft.com/office/drawing/2014/main" id="{7B23634A-E003-4C33-977A-55F665BB9867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360" y="3880"/>
                <a:ext cx="339" cy="21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400" b="1"/>
                  <a:t>100</a:t>
                </a:r>
              </a:p>
            </p:txBody>
          </p:sp>
          <p:sp>
            <p:nvSpPr>
              <p:cNvPr id="16410" name="Text Box 8">
                <a:extLst>
                  <a:ext uri="{FF2B5EF4-FFF2-40B4-BE49-F238E27FC236}">
                    <a16:creationId xmlns:a16="http://schemas.microsoft.com/office/drawing/2014/main" id="{9050577C-B8B7-48E8-BCE0-8562ED2B4A5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560" y="3880"/>
                <a:ext cx="409" cy="21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400" b="1"/>
                  <a:t>1000</a:t>
                </a:r>
              </a:p>
            </p:txBody>
          </p:sp>
        </p:grpSp>
        <p:grpSp>
          <p:nvGrpSpPr>
            <p:cNvPr id="16400" name="Group 17">
              <a:extLst>
                <a:ext uri="{FF2B5EF4-FFF2-40B4-BE49-F238E27FC236}">
                  <a16:creationId xmlns:a16="http://schemas.microsoft.com/office/drawing/2014/main" id="{825F3698-0BEC-43BA-94AD-786089907DB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816" y="864"/>
              <a:ext cx="269" cy="3094"/>
              <a:chOff x="816" y="864"/>
              <a:chExt cx="269" cy="3094"/>
            </a:xfrm>
          </p:grpSpPr>
          <p:sp>
            <p:nvSpPr>
              <p:cNvPr id="16401" name="Text Box 10">
                <a:extLst>
                  <a:ext uri="{FF2B5EF4-FFF2-40B4-BE49-F238E27FC236}">
                    <a16:creationId xmlns:a16="http://schemas.microsoft.com/office/drawing/2014/main" id="{592F108F-EE72-40B7-A911-5DE7B960AC8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816" y="3743"/>
                <a:ext cx="200" cy="21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400" b="1"/>
                  <a:t>0</a:t>
                </a:r>
              </a:p>
            </p:txBody>
          </p:sp>
          <p:sp>
            <p:nvSpPr>
              <p:cNvPr id="16402" name="Text Box 11">
                <a:extLst>
                  <a:ext uri="{FF2B5EF4-FFF2-40B4-BE49-F238E27FC236}">
                    <a16:creationId xmlns:a16="http://schemas.microsoft.com/office/drawing/2014/main" id="{8D5EAF64-39AF-4A0B-8F58-B83A6E5317D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816" y="3183"/>
                <a:ext cx="200" cy="21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400" b="1"/>
                  <a:t>2</a:t>
                </a:r>
              </a:p>
            </p:txBody>
          </p:sp>
          <p:sp>
            <p:nvSpPr>
              <p:cNvPr id="16403" name="Text Box 12">
                <a:extLst>
                  <a:ext uri="{FF2B5EF4-FFF2-40B4-BE49-F238E27FC236}">
                    <a16:creationId xmlns:a16="http://schemas.microsoft.com/office/drawing/2014/main" id="{100E0814-0A04-4B86-ABA1-791B4279E7F7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816" y="2592"/>
                <a:ext cx="200" cy="21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400" b="1"/>
                  <a:t>4</a:t>
                </a:r>
              </a:p>
            </p:txBody>
          </p:sp>
          <p:sp>
            <p:nvSpPr>
              <p:cNvPr id="16404" name="Text Box 13">
                <a:extLst>
                  <a:ext uri="{FF2B5EF4-FFF2-40B4-BE49-F238E27FC236}">
                    <a16:creationId xmlns:a16="http://schemas.microsoft.com/office/drawing/2014/main" id="{D3976C5A-1605-490B-9236-866B1BDF03D7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816" y="2017"/>
                <a:ext cx="200" cy="21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400" b="1"/>
                  <a:t>6</a:t>
                </a:r>
              </a:p>
            </p:txBody>
          </p:sp>
          <p:sp>
            <p:nvSpPr>
              <p:cNvPr id="16405" name="Text Box 14">
                <a:extLst>
                  <a:ext uri="{FF2B5EF4-FFF2-40B4-BE49-F238E27FC236}">
                    <a16:creationId xmlns:a16="http://schemas.microsoft.com/office/drawing/2014/main" id="{4A202C3D-A89A-4ED4-8D17-2E1A3CC5C1B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816" y="1440"/>
                <a:ext cx="200" cy="21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400" b="1"/>
                  <a:t>8</a:t>
                </a:r>
              </a:p>
            </p:txBody>
          </p:sp>
          <p:sp>
            <p:nvSpPr>
              <p:cNvPr id="16406" name="Text Box 15">
                <a:extLst>
                  <a:ext uri="{FF2B5EF4-FFF2-40B4-BE49-F238E27FC236}">
                    <a16:creationId xmlns:a16="http://schemas.microsoft.com/office/drawing/2014/main" id="{3F7E25C5-DD40-4752-9B91-12608B80212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816" y="864"/>
                <a:ext cx="269" cy="21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400" b="1"/>
                  <a:t>10</a:t>
                </a:r>
              </a:p>
            </p:txBody>
          </p:sp>
        </p:grpSp>
      </p:grpSp>
      <p:sp>
        <p:nvSpPr>
          <p:cNvPr id="16387" name="Text Box 20">
            <a:extLst>
              <a:ext uri="{FF2B5EF4-FFF2-40B4-BE49-F238E27FC236}">
                <a16:creationId xmlns:a16="http://schemas.microsoft.com/office/drawing/2014/main" id="{54D3AC21-3AD5-4461-8A31-523061F6E9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5400" y="6019800"/>
            <a:ext cx="6934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>
                <a:solidFill>
                  <a:schemeClr val="accent2"/>
                </a:solidFill>
              </a:rPr>
              <a:t>Equal increments on the vertical (linear) axis represent equal </a:t>
            </a:r>
            <a:r>
              <a:rPr lang="en-US" altLang="en-US" sz="1200" i="1">
                <a:solidFill>
                  <a:schemeClr val="accent2"/>
                </a:solidFill>
              </a:rPr>
              <a:t>additions</a:t>
            </a:r>
            <a:r>
              <a:rPr lang="en-US" altLang="en-US" sz="1200">
                <a:solidFill>
                  <a:schemeClr val="accent2"/>
                </a:solidFill>
              </a:rPr>
              <a:t> (+2 in the sample shown); equal increments on the horizontal (log) axis represent equal </a:t>
            </a:r>
            <a:r>
              <a:rPr lang="en-US" altLang="en-US" sz="1200" i="1">
                <a:solidFill>
                  <a:schemeClr val="accent2"/>
                </a:solidFill>
              </a:rPr>
              <a:t>multiples</a:t>
            </a:r>
            <a:r>
              <a:rPr lang="en-US" altLang="en-US" sz="1200">
                <a:solidFill>
                  <a:schemeClr val="accent2"/>
                </a:solidFill>
              </a:rPr>
              <a:t> (x2 in the sample shown).</a:t>
            </a:r>
          </a:p>
        </p:txBody>
      </p:sp>
      <p:grpSp>
        <p:nvGrpSpPr>
          <p:cNvPr id="16388" name="Group 33">
            <a:extLst>
              <a:ext uri="{FF2B5EF4-FFF2-40B4-BE49-F238E27FC236}">
                <a16:creationId xmlns:a16="http://schemas.microsoft.com/office/drawing/2014/main" id="{2F3B1219-4C8E-4CBE-A265-78A33C6F3042}"/>
              </a:ext>
            </a:extLst>
          </p:cNvPr>
          <p:cNvGrpSpPr>
            <a:grpSpLocks/>
          </p:cNvGrpSpPr>
          <p:nvPr/>
        </p:nvGrpSpPr>
        <p:grpSpPr bwMode="auto">
          <a:xfrm>
            <a:off x="1370013" y="2005013"/>
            <a:ext cx="611187" cy="828675"/>
            <a:chOff x="1370012" y="2005120"/>
            <a:chExt cx="611188" cy="828225"/>
          </a:xfrm>
        </p:grpSpPr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820EA4B9-3659-439A-8AD9-85688B5B0193}"/>
                </a:ext>
              </a:extLst>
            </p:cNvPr>
            <p:cNvCxnSpPr/>
            <p:nvPr/>
          </p:nvCxnSpPr>
          <p:spPr>
            <a:xfrm>
              <a:off x="1447799" y="2005120"/>
              <a:ext cx="533401" cy="1586"/>
            </a:xfrm>
            <a:prstGeom prst="line">
              <a:avLst/>
            </a:prstGeom>
            <a:ln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BB980810-4C0D-48BF-977D-16742A032D33}"/>
                </a:ext>
              </a:extLst>
            </p:cNvPr>
            <p:cNvCxnSpPr/>
            <p:nvPr/>
          </p:nvCxnSpPr>
          <p:spPr>
            <a:xfrm>
              <a:off x="1447799" y="2831758"/>
              <a:ext cx="533401" cy="1587"/>
            </a:xfrm>
            <a:prstGeom prst="line">
              <a:avLst/>
            </a:prstGeom>
            <a:ln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Arrow Connector 23">
              <a:extLst>
                <a:ext uri="{FF2B5EF4-FFF2-40B4-BE49-F238E27FC236}">
                  <a16:creationId xmlns:a16="http://schemas.microsoft.com/office/drawing/2014/main" id="{68FB135F-D4AE-4324-9DB0-8E261FAA7CFA}"/>
                </a:ext>
              </a:extLst>
            </p:cNvPr>
            <p:cNvCxnSpPr/>
            <p:nvPr/>
          </p:nvCxnSpPr>
          <p:spPr>
            <a:xfrm rot="16200000" flipV="1">
              <a:off x="1447214" y="2437478"/>
              <a:ext cx="761586" cy="1587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397" name="TextBox 25">
              <a:extLst>
                <a:ext uri="{FF2B5EF4-FFF2-40B4-BE49-F238E27FC236}">
                  <a16:creationId xmlns:a16="http://schemas.microsoft.com/office/drawing/2014/main" id="{8AA28553-E9BA-4C7B-93BE-0BCE98B11B3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370012" y="2286000"/>
              <a:ext cx="447558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/>
                <a:t>+2</a:t>
              </a:r>
            </a:p>
          </p:txBody>
        </p:sp>
      </p:grpSp>
      <p:grpSp>
        <p:nvGrpSpPr>
          <p:cNvPr id="16389" name="Group 34">
            <a:extLst>
              <a:ext uri="{FF2B5EF4-FFF2-40B4-BE49-F238E27FC236}">
                <a16:creationId xmlns:a16="http://schemas.microsoft.com/office/drawing/2014/main" id="{F12F2625-CE54-405A-BB64-124363A82B18}"/>
              </a:ext>
            </a:extLst>
          </p:cNvPr>
          <p:cNvGrpSpPr>
            <a:grpSpLocks/>
          </p:cNvGrpSpPr>
          <p:nvPr/>
        </p:nvGrpSpPr>
        <p:grpSpPr bwMode="auto">
          <a:xfrm>
            <a:off x="2843213" y="5334000"/>
            <a:ext cx="523875" cy="458788"/>
            <a:chOff x="2843320" y="5334000"/>
            <a:chExt cx="523425" cy="457994"/>
          </a:xfrm>
        </p:grpSpPr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DB096A12-3C12-428D-97DA-9F11A32731CD}"/>
                </a:ext>
              </a:extLst>
            </p:cNvPr>
            <p:cNvCxnSpPr/>
            <p:nvPr/>
          </p:nvCxnSpPr>
          <p:spPr>
            <a:xfrm rot="5400000">
              <a:off x="2615909" y="5562996"/>
              <a:ext cx="456409" cy="158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984C1E91-A762-4E21-B173-03B7076DE8D1}"/>
                </a:ext>
              </a:extLst>
            </p:cNvPr>
            <p:cNvCxnSpPr/>
            <p:nvPr/>
          </p:nvCxnSpPr>
          <p:spPr>
            <a:xfrm rot="5400000">
              <a:off x="3137747" y="5561411"/>
              <a:ext cx="456409" cy="1587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Arrow Connector 30">
              <a:extLst>
                <a:ext uri="{FF2B5EF4-FFF2-40B4-BE49-F238E27FC236}">
                  <a16:creationId xmlns:a16="http://schemas.microsoft.com/office/drawing/2014/main" id="{E4104F6B-3FFE-4F65-A1A4-6F59D2D60D35}"/>
                </a:ext>
              </a:extLst>
            </p:cNvPr>
            <p:cNvCxnSpPr/>
            <p:nvPr/>
          </p:nvCxnSpPr>
          <p:spPr>
            <a:xfrm flipV="1">
              <a:off x="2895662" y="5498814"/>
              <a:ext cx="456807" cy="1585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6390" name="TextBox 32">
            <a:extLst>
              <a:ext uri="{FF2B5EF4-FFF2-40B4-BE49-F238E27FC236}">
                <a16:creationId xmlns:a16="http://schemas.microsoft.com/office/drawing/2014/main" id="{A63C6B82-9387-42CC-BEDA-E37A1122DC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95600" y="5573713"/>
            <a:ext cx="4286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x2</a:t>
            </a:r>
          </a:p>
        </p:txBody>
      </p:sp>
    </p:spTree>
    <p:extLst>
      <p:ext uri="{BB962C8B-B14F-4D97-AF65-F5344CB8AC3E}">
        <p14:creationId xmlns:p14="http://schemas.microsoft.com/office/powerpoint/2010/main" val="15277226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Chart 2">
            <a:extLst>
              <a:ext uri="{FF2B5EF4-FFF2-40B4-BE49-F238E27FC236}">
                <a16:creationId xmlns:a16="http://schemas.microsoft.com/office/drawing/2014/main" id="{0C1D8743-B0D3-40DF-958D-011FCE1FA725}"/>
              </a:ext>
            </a:extLst>
          </p:cNvPr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304800"/>
            <a:ext cx="8458200" cy="6108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3547</TotalTime>
  <Words>211</Words>
  <Application>Microsoft Office PowerPoint</Application>
  <PresentationFormat>On-screen Show (4:3)</PresentationFormat>
  <Paragraphs>30</Paragraphs>
  <Slides>6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MathematicalPi 1</vt:lpstr>
      <vt:lpstr>Symbol</vt:lpstr>
      <vt:lpstr>Times New Roman</vt:lpstr>
      <vt:lpstr>Default Design</vt:lpstr>
      <vt:lpstr>ECE 2100</vt:lpstr>
      <vt:lpstr>Amplifier Frequency Response: Bode Plots</vt:lpstr>
      <vt:lpstr>PowerPoint Presentation</vt:lpstr>
      <vt:lpstr>PowerPoint Presentation</vt:lpstr>
      <vt:lpstr>Log Scales???</vt:lpstr>
      <vt:lpstr>PowerPoint Presentation</vt:lpstr>
    </vt:vector>
  </TitlesOfParts>
  <Company>Cullen College of Engineering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ECE 3455: Electronics</dc:title>
  <dc:creator>trombett</dc:creator>
  <cp:lastModifiedBy>Trombetta, Len</cp:lastModifiedBy>
  <cp:revision>59</cp:revision>
  <dcterms:created xsi:type="dcterms:W3CDTF">2007-01-17T14:48:12Z</dcterms:created>
  <dcterms:modified xsi:type="dcterms:W3CDTF">2024-04-17T13:39:59Z</dcterms:modified>
</cp:coreProperties>
</file>