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handoutMasterIdLst>
    <p:handoutMasterId r:id="rId28"/>
  </p:handoutMasterIdLst>
  <p:sldIdLst>
    <p:sldId id="256" r:id="rId2"/>
    <p:sldId id="309" r:id="rId3"/>
    <p:sldId id="308" r:id="rId4"/>
    <p:sldId id="292" r:id="rId5"/>
    <p:sldId id="301" r:id="rId6"/>
    <p:sldId id="296" r:id="rId7"/>
    <p:sldId id="297" r:id="rId8"/>
    <p:sldId id="294" r:id="rId9"/>
    <p:sldId id="293" r:id="rId10"/>
    <p:sldId id="317" r:id="rId11"/>
    <p:sldId id="312" r:id="rId12"/>
    <p:sldId id="315" r:id="rId13"/>
    <p:sldId id="299" r:id="rId14"/>
    <p:sldId id="313" r:id="rId15"/>
    <p:sldId id="314" r:id="rId16"/>
    <p:sldId id="298" r:id="rId17"/>
    <p:sldId id="300" r:id="rId18"/>
    <p:sldId id="316" r:id="rId19"/>
    <p:sldId id="321" r:id="rId20"/>
    <p:sldId id="295" r:id="rId21"/>
    <p:sldId id="319" r:id="rId22"/>
    <p:sldId id="320" r:id="rId23"/>
    <p:sldId id="303" r:id="rId24"/>
    <p:sldId id="318" r:id="rId25"/>
    <p:sldId id="305" r:id="rId26"/>
  </p:sldIdLst>
  <p:sldSz cx="9144000" cy="6858000" type="screen4x3"/>
  <p:notesSz cx="6845300" cy="919638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6">
          <p15:clr>
            <a:srgbClr val="A4A3A4"/>
          </p15:clr>
        </p15:guide>
        <p15:guide id="2" pos="21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9933"/>
    <a:srgbClr val="660066"/>
    <a:srgbClr val="006666"/>
    <a:srgbClr val="009999"/>
    <a:srgbClr val="00CC99"/>
    <a:srgbClr val="3300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99" autoAdjust="0"/>
  </p:normalViewPr>
  <p:slideViewPr>
    <p:cSldViewPr>
      <p:cViewPr varScale="1">
        <p:scale>
          <a:sx n="104" d="100"/>
          <a:sy n="104" d="100"/>
        </p:scale>
        <p:origin x="73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722" y="-72"/>
      </p:cViewPr>
      <p:guideLst>
        <p:guide orient="horz" pos="2896"/>
        <p:guide pos="215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ombetta, Len" userId="caf011f4-eb3a-458b-8ef5-3cf96babed60" providerId="ADAL" clId="{ADF1617A-0237-4BF2-B61F-09AFA168AEC0}"/>
    <pc:docChg chg="modSld">
      <pc:chgData name="Trombetta, Len" userId="caf011f4-eb3a-458b-8ef5-3cf96babed60" providerId="ADAL" clId="{ADF1617A-0237-4BF2-B61F-09AFA168AEC0}" dt="2023-03-08T15:24:59.748" v="2" actId="20577"/>
      <pc:docMkLst>
        <pc:docMk/>
      </pc:docMkLst>
      <pc:sldChg chg="modSp">
        <pc:chgData name="Trombetta, Len" userId="caf011f4-eb3a-458b-8ef5-3cf96babed60" providerId="ADAL" clId="{ADF1617A-0237-4BF2-B61F-09AFA168AEC0}" dt="2023-03-08T15:24:59.748" v="2" actId="20577"/>
        <pc:sldMkLst>
          <pc:docMk/>
          <pc:sldMk cId="3229661329" sldId="321"/>
        </pc:sldMkLst>
        <pc:spChg chg="mod">
          <ac:chgData name="Trombetta, Len" userId="caf011f4-eb3a-458b-8ef5-3cf96babed60" providerId="ADAL" clId="{ADF1617A-0237-4BF2-B61F-09AFA168AEC0}" dt="2023-03-08T15:24:59.748" v="2" actId="20577"/>
          <ac:spMkLst>
            <pc:docMk/>
            <pc:sldMk cId="3229661329" sldId="321"/>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7411"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7412" name="Rectangle 4"/>
          <p:cNvSpPr>
            <a:spLocks noGrp="1" noChangeArrowheads="1"/>
          </p:cNvSpPr>
          <p:nvPr>
            <p:ph type="ftr" sz="quarter" idx="2"/>
          </p:nvPr>
        </p:nvSpPr>
        <p:spPr bwMode="auto">
          <a:xfrm>
            <a:off x="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r>
              <a:rPr lang="en-US"/>
              <a:t>Welcome to Electronics</a:t>
            </a:r>
          </a:p>
        </p:txBody>
      </p:sp>
      <p:sp>
        <p:nvSpPr>
          <p:cNvPr id="17413" name="Rectangle 5"/>
          <p:cNvSpPr>
            <a:spLocks noGrp="1" noChangeArrowheads="1"/>
          </p:cNvSpPr>
          <p:nvPr>
            <p:ph type="sldNum" sz="quarter" idx="3"/>
          </p:nvPr>
        </p:nvSpPr>
        <p:spPr bwMode="auto">
          <a:xfrm>
            <a:off x="388620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897F57D-9AA7-4A52-90AB-D0519AB7577E}" type="slidenum">
              <a:rPr lang="en-US"/>
              <a:pPr>
                <a:defRPr/>
              </a:pPr>
              <a:t>‹#›</a:t>
            </a:fld>
            <a:endParaRPr lang="en-US"/>
          </a:p>
        </p:txBody>
      </p:sp>
    </p:spTree>
    <p:extLst>
      <p:ext uri="{BB962C8B-B14F-4D97-AF65-F5344CB8AC3E}">
        <p14:creationId xmlns:p14="http://schemas.microsoft.com/office/powerpoint/2010/main" val="1735567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5363"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14400" y="4343400"/>
            <a:ext cx="5029200" cy="41910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388620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E14C3DE-31BE-4E30-A7B2-77A9DAD777E7}" type="slidenum">
              <a:rPr lang="en-US"/>
              <a:pPr>
                <a:defRPr/>
              </a:pPr>
              <a:t>‹#›</a:t>
            </a:fld>
            <a:endParaRPr lang="en-US"/>
          </a:p>
        </p:txBody>
      </p:sp>
    </p:spTree>
    <p:extLst>
      <p:ext uri="{BB962C8B-B14F-4D97-AF65-F5344CB8AC3E}">
        <p14:creationId xmlns:p14="http://schemas.microsoft.com/office/powerpoint/2010/main" val="2928570522"/>
      </p:ext>
    </p:extLst>
  </p:cSld>
  <p:clrMap bg1="lt1" tx1="dk1" bg2="lt2" tx2="dk2" accent1="accent1" accent2="accent2" accent3="accent3" accent4="accent4" accent5="accent5" accent6="accent6" hlink="hlink" folHlink="folHlink"/>
  <p:notesStyle>
    <a:lvl1pPr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56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28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684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56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C3A69C88-A5BA-4A33-8692-78F2B1BC15E1}" type="slidenum">
              <a:rPr lang="en-US" smtClean="0"/>
              <a:pPr/>
              <a:t>1</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854831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FA7D839-1776-4E93-B90F-DD21054A9B58}" type="slidenum">
              <a:rPr lang="en-US" smtClean="0"/>
              <a:pPr>
                <a:defRPr/>
              </a:pPr>
              <a:t>‹#›</a:t>
            </a:fld>
            <a:endParaRPr lang="en-US"/>
          </a:p>
        </p:txBody>
      </p:sp>
    </p:spTree>
    <p:extLst>
      <p:ext uri="{BB962C8B-B14F-4D97-AF65-F5344CB8AC3E}">
        <p14:creationId xmlns:p14="http://schemas.microsoft.com/office/powerpoint/2010/main" val="1106289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C4CAE50-6F84-4E11-8BCD-7C654907F531}" type="slidenum">
              <a:rPr lang="en-US" smtClean="0"/>
              <a:pPr>
                <a:defRPr/>
              </a:pPr>
              <a:t>‹#›</a:t>
            </a:fld>
            <a:endParaRPr lang="en-US"/>
          </a:p>
        </p:txBody>
      </p:sp>
    </p:spTree>
    <p:extLst>
      <p:ext uri="{BB962C8B-B14F-4D97-AF65-F5344CB8AC3E}">
        <p14:creationId xmlns:p14="http://schemas.microsoft.com/office/powerpoint/2010/main" val="2313260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2F9A642-C9BA-44F6-BD6D-CB619B2274C2}" type="slidenum">
              <a:rPr lang="en-US" smtClean="0"/>
              <a:pPr>
                <a:defRPr/>
              </a:pPr>
              <a:t>‹#›</a:t>
            </a:fld>
            <a:endParaRPr lang="en-US"/>
          </a:p>
        </p:txBody>
      </p:sp>
    </p:spTree>
    <p:extLst>
      <p:ext uri="{BB962C8B-B14F-4D97-AF65-F5344CB8AC3E}">
        <p14:creationId xmlns:p14="http://schemas.microsoft.com/office/powerpoint/2010/main" val="336132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646C5E2-187C-4F82-9DC0-E51DB2C2FF2D}" type="slidenum">
              <a:rPr lang="en-US" smtClean="0"/>
              <a:pPr>
                <a:defRPr/>
              </a:pPr>
              <a:t>‹#›</a:t>
            </a:fld>
            <a:endParaRPr lang="en-US"/>
          </a:p>
        </p:txBody>
      </p:sp>
    </p:spTree>
    <p:extLst>
      <p:ext uri="{BB962C8B-B14F-4D97-AF65-F5344CB8AC3E}">
        <p14:creationId xmlns:p14="http://schemas.microsoft.com/office/powerpoint/2010/main" val="174915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C9DCD9F-A77A-4F55-9DA4-D4852C42540B}" type="slidenum">
              <a:rPr lang="en-US" smtClean="0"/>
              <a:pPr>
                <a:defRPr/>
              </a:pPr>
              <a:t>‹#›</a:t>
            </a:fld>
            <a:endParaRPr lang="en-US"/>
          </a:p>
        </p:txBody>
      </p:sp>
    </p:spTree>
    <p:extLst>
      <p:ext uri="{BB962C8B-B14F-4D97-AF65-F5344CB8AC3E}">
        <p14:creationId xmlns:p14="http://schemas.microsoft.com/office/powerpoint/2010/main" val="1512321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0D999BC-AA64-4692-8743-B75F49F45792}" type="slidenum">
              <a:rPr lang="en-US" smtClean="0"/>
              <a:pPr>
                <a:defRPr/>
              </a:pPr>
              <a:t>‹#›</a:t>
            </a:fld>
            <a:endParaRPr lang="en-US"/>
          </a:p>
        </p:txBody>
      </p:sp>
    </p:spTree>
    <p:extLst>
      <p:ext uri="{BB962C8B-B14F-4D97-AF65-F5344CB8AC3E}">
        <p14:creationId xmlns:p14="http://schemas.microsoft.com/office/powerpoint/2010/main" val="339780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3D19585-0A40-45DF-8181-881BF75DDE79}" type="slidenum">
              <a:rPr lang="en-US" smtClean="0"/>
              <a:pPr>
                <a:defRPr/>
              </a:pPr>
              <a:t>‹#›</a:t>
            </a:fld>
            <a:endParaRPr lang="en-US"/>
          </a:p>
        </p:txBody>
      </p:sp>
    </p:spTree>
    <p:extLst>
      <p:ext uri="{BB962C8B-B14F-4D97-AF65-F5344CB8AC3E}">
        <p14:creationId xmlns:p14="http://schemas.microsoft.com/office/powerpoint/2010/main" val="603145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C8295B7-1307-48FB-9267-9290D9B0C8CF}" type="slidenum">
              <a:rPr lang="en-US" smtClean="0"/>
              <a:pPr>
                <a:defRPr/>
              </a:pPr>
              <a:t>‹#›</a:t>
            </a:fld>
            <a:endParaRPr lang="en-US"/>
          </a:p>
        </p:txBody>
      </p:sp>
    </p:spTree>
    <p:extLst>
      <p:ext uri="{BB962C8B-B14F-4D97-AF65-F5344CB8AC3E}">
        <p14:creationId xmlns:p14="http://schemas.microsoft.com/office/powerpoint/2010/main" val="3083703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FC8F26F-F55E-4532-9EFA-951DDE2DABA0}" type="slidenum">
              <a:rPr lang="en-US" smtClean="0"/>
              <a:pPr>
                <a:defRPr/>
              </a:pPr>
              <a:t>‹#›</a:t>
            </a:fld>
            <a:endParaRPr lang="en-US"/>
          </a:p>
        </p:txBody>
      </p:sp>
    </p:spTree>
    <p:extLst>
      <p:ext uri="{BB962C8B-B14F-4D97-AF65-F5344CB8AC3E}">
        <p14:creationId xmlns:p14="http://schemas.microsoft.com/office/powerpoint/2010/main" val="164903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D6E8F99-1377-468B-B200-CE40A8CB700A}" type="slidenum">
              <a:rPr lang="en-US" smtClean="0"/>
              <a:pPr>
                <a:defRPr/>
              </a:pPr>
              <a:t>‹#›</a:t>
            </a:fld>
            <a:endParaRPr lang="en-US"/>
          </a:p>
        </p:txBody>
      </p:sp>
    </p:spTree>
    <p:extLst>
      <p:ext uri="{BB962C8B-B14F-4D97-AF65-F5344CB8AC3E}">
        <p14:creationId xmlns:p14="http://schemas.microsoft.com/office/powerpoint/2010/main" val="94016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5E71FC5-3EF3-462C-A5FA-C5234A994EF2}" type="slidenum">
              <a:rPr lang="en-US" smtClean="0"/>
              <a:pPr>
                <a:defRPr/>
              </a:pPr>
              <a:t>‹#›</a:t>
            </a:fld>
            <a:endParaRPr lang="en-US"/>
          </a:p>
        </p:txBody>
      </p:sp>
    </p:spTree>
    <p:extLst>
      <p:ext uri="{BB962C8B-B14F-4D97-AF65-F5344CB8AC3E}">
        <p14:creationId xmlns:p14="http://schemas.microsoft.com/office/powerpoint/2010/main" val="3506865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447A8F6-800E-41E3-A399-9E7DA1FB2826}" type="slidenum">
              <a:rPr lang="en-US" smtClean="0"/>
              <a:pPr>
                <a:defRPr/>
              </a:pPr>
              <a:t>‹#›</a:t>
            </a:fld>
            <a:endParaRPr lang="en-US"/>
          </a:p>
        </p:txBody>
      </p:sp>
    </p:spTree>
    <p:extLst>
      <p:ext uri="{BB962C8B-B14F-4D97-AF65-F5344CB8AC3E}">
        <p14:creationId xmlns:p14="http://schemas.microsoft.com/office/powerpoint/2010/main" val="37402574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12"/>
          <p:cNvSpPr>
            <a:spLocks noGrp="1" noChangeArrowheads="1"/>
          </p:cNvSpPr>
          <p:nvPr>
            <p:ph type="ctrTitle"/>
          </p:nvPr>
        </p:nvSpPr>
        <p:spPr>
          <a:xfrm>
            <a:off x="1219200" y="457200"/>
            <a:ext cx="6867525" cy="1065213"/>
          </a:xfrm>
        </p:spPr>
        <p:txBody>
          <a:bodyPr>
            <a:normAutofit fontScale="90000"/>
          </a:bodyPr>
          <a:lstStyle/>
          <a:p>
            <a:pPr eaLnBrk="1" hangingPunct="1"/>
            <a:r>
              <a:rPr lang="en-US" dirty="0"/>
              <a:t>The Function Generator and the Oscilloscope</a:t>
            </a:r>
          </a:p>
        </p:txBody>
      </p:sp>
      <p:sp>
        <p:nvSpPr>
          <p:cNvPr id="1029" name="Rectangle 13"/>
          <p:cNvSpPr>
            <a:spLocks noGrp="1" noChangeArrowheads="1"/>
          </p:cNvSpPr>
          <p:nvPr>
            <p:ph type="subTitle" idx="1"/>
          </p:nvPr>
        </p:nvSpPr>
        <p:spPr>
          <a:xfrm>
            <a:off x="1262062" y="4724400"/>
            <a:ext cx="6781800" cy="914400"/>
          </a:xfrm>
          <a:ln w="9525">
            <a:headEnd/>
            <a:tailEnd/>
          </a:ln>
        </p:spPr>
        <p:txBody>
          <a:bodyPr/>
          <a:lstStyle/>
          <a:p>
            <a:pPr eaLnBrk="1" hangingPunct="1"/>
            <a:r>
              <a:rPr lang="en-US" dirty="0">
                <a:solidFill>
                  <a:schemeClr val="tx2"/>
                </a:solidFill>
              </a:rPr>
              <a:t>Dr. Len Trombetta</a:t>
            </a:r>
            <a:endParaRPr lang="en-US" sz="2000" dirty="0">
              <a:solidFill>
                <a:schemeClr val="tx2"/>
              </a:solidFill>
            </a:endParaRPr>
          </a:p>
        </p:txBody>
      </p:sp>
      <p:sp>
        <p:nvSpPr>
          <p:cNvPr id="1027" name="Rectangle 12"/>
          <p:cNvSpPr>
            <a:spLocks noGrp="1" noChangeArrowheads="1"/>
          </p:cNvSpPr>
          <p:nvPr>
            <p:ph type="sldNum" sz="quarter" idx="12"/>
          </p:nvPr>
        </p:nvSpPr>
        <p:spPr>
          <a:noFill/>
        </p:spPr>
        <p:txBody>
          <a:bodyPr/>
          <a:lstStyle/>
          <a:p>
            <a:fld id="{C70C651C-4CCE-447B-8045-E14783EEA542}" type="slidenum">
              <a:rPr lang="en-US" smtClean="0"/>
              <a:pPr/>
              <a:t>1</a:t>
            </a:fld>
            <a:endParaRPr lang="en-US"/>
          </a:p>
        </p:txBody>
      </p:sp>
      <p:sp>
        <p:nvSpPr>
          <p:cNvPr id="1030" name="Text Box 16"/>
          <p:cNvSpPr txBox="1">
            <a:spLocks noChangeArrowheads="1"/>
          </p:cNvSpPr>
          <p:nvPr/>
        </p:nvSpPr>
        <p:spPr bwMode="auto">
          <a:xfrm>
            <a:off x="3711839" y="2057400"/>
            <a:ext cx="1882246" cy="584775"/>
          </a:xfrm>
          <a:prstGeom prst="rect">
            <a:avLst/>
          </a:prstGeom>
          <a:noFill/>
          <a:ln w="12700" cap="sq">
            <a:noFill/>
            <a:miter lim="800000"/>
            <a:headEnd type="none" w="sm" len="sm"/>
            <a:tailEnd type="none" w="sm" len="sm"/>
          </a:ln>
        </p:spPr>
        <p:txBody>
          <a:bodyPr wrap="none">
            <a:spAutoFit/>
          </a:bodyPr>
          <a:lstStyle/>
          <a:p>
            <a:pPr algn="ctr"/>
            <a:r>
              <a:rPr lang="en-US" sz="3200" dirty="0"/>
              <a:t>ECE 2100</a:t>
            </a:r>
          </a:p>
        </p:txBody>
      </p:sp>
    </p:spTree>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Depot Theory Revisited</a:t>
            </a:r>
          </a:p>
        </p:txBody>
      </p:sp>
      <p:sp>
        <p:nvSpPr>
          <p:cNvPr id="3" name="Content Placeholder 2"/>
          <p:cNvSpPr>
            <a:spLocks noGrp="1"/>
          </p:cNvSpPr>
          <p:nvPr>
            <p:ph idx="1"/>
          </p:nvPr>
        </p:nvSpPr>
        <p:spPr/>
        <p:txBody>
          <a:bodyPr/>
          <a:lstStyle/>
          <a:p>
            <a:r>
              <a:rPr lang="en-US" dirty="0"/>
              <a:t>The FG and the </a:t>
            </a:r>
            <a:r>
              <a:rPr lang="en-US" dirty="0" err="1"/>
              <a:t>OScope</a:t>
            </a:r>
            <a:r>
              <a:rPr lang="en-US" dirty="0"/>
              <a:t> have </a:t>
            </a:r>
            <a:r>
              <a:rPr lang="en-US" i="1" dirty="0"/>
              <a:t>tons</a:t>
            </a:r>
            <a:r>
              <a:rPr lang="en-US" dirty="0"/>
              <a:t> of features, many of which we will not need in this course. You may never use some of them, but you never know, so…</a:t>
            </a:r>
          </a:p>
          <a:p>
            <a:endParaRPr lang="en-US" dirty="0"/>
          </a:p>
          <a:p>
            <a:r>
              <a:rPr lang="en-US" dirty="0"/>
              <a:t>Based on the Home Depot Theory of lab practice, you should explore these features on your own so that you know what’s available.</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10</a:t>
            </a:fld>
            <a:endParaRPr lang="en-US"/>
          </a:p>
        </p:txBody>
      </p:sp>
    </p:spTree>
    <p:extLst>
      <p:ext uri="{BB962C8B-B14F-4D97-AF65-F5344CB8AC3E}">
        <p14:creationId xmlns:p14="http://schemas.microsoft.com/office/powerpoint/2010/main" val="3541807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636" y="228600"/>
            <a:ext cx="8229600" cy="733184"/>
          </a:xfrm>
        </p:spPr>
        <p:txBody>
          <a:bodyPr>
            <a:normAutofit fontScale="90000"/>
          </a:bodyPr>
          <a:lstStyle/>
          <a:p>
            <a:r>
              <a:rPr lang="en-US" dirty="0"/>
              <a:t>Activity</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11</a:t>
            </a:fld>
            <a:endParaRPr lang="en-US">
              <a:solidFill>
                <a:schemeClr val="tx1"/>
              </a:solidFill>
            </a:endParaRPr>
          </a:p>
        </p:txBody>
      </p:sp>
      <p:grpSp>
        <p:nvGrpSpPr>
          <p:cNvPr id="57" name="Group 56"/>
          <p:cNvGrpSpPr/>
          <p:nvPr/>
        </p:nvGrpSpPr>
        <p:grpSpPr>
          <a:xfrm>
            <a:off x="380999" y="961784"/>
            <a:ext cx="5973003" cy="3229216"/>
            <a:chOff x="1131105" y="1440854"/>
            <a:chExt cx="6823541" cy="3733800"/>
          </a:xfrm>
        </p:grpSpPr>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4" name="Straight Connector 43"/>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776101" y="1856697"/>
              <a:ext cx="2688168" cy="2209800"/>
              <a:chOff x="1807632" y="1371600"/>
              <a:chExt cx="2688168" cy="2209800"/>
            </a:xfrm>
          </p:grpSpPr>
          <p:sp>
            <p:nvSpPr>
              <p:cNvPr id="18" name="Rectangle 17"/>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pic>
          <p:nvPicPr>
            <p:cNvPr id="46" name="Picture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1250" y="1962269"/>
              <a:ext cx="2821625" cy="2019300"/>
            </a:xfrm>
            <a:prstGeom prst="rect">
              <a:avLst/>
            </a:prstGeom>
          </p:spPr>
        </p:pic>
      </p:grpSp>
      <p:sp>
        <p:nvSpPr>
          <p:cNvPr id="60" name="TextBox 59"/>
          <p:cNvSpPr txBox="1"/>
          <p:nvPr/>
        </p:nvSpPr>
        <p:spPr>
          <a:xfrm>
            <a:off x="490742" y="4724400"/>
            <a:ext cx="8077199" cy="1015663"/>
          </a:xfrm>
          <a:prstGeom prst="rect">
            <a:avLst/>
          </a:prstGeom>
          <a:noFill/>
        </p:spPr>
        <p:txBody>
          <a:bodyPr wrap="square" rtlCol="0">
            <a:spAutoFit/>
          </a:bodyPr>
          <a:lstStyle/>
          <a:p>
            <a:pPr marL="7938" indent="7938">
              <a:spcAft>
                <a:spcPts val="1200"/>
              </a:spcAft>
            </a:pPr>
            <a:r>
              <a:rPr lang="en-US" sz="2000" dirty="0">
                <a:latin typeface="+mj-lt"/>
              </a:rPr>
              <a:t>Connect the function generator to the oscilloscope input channel 1 using a BNC-to-BNC cable. Press “Default Setup”, and “Channel 1”. You may or may not get a reasonable display… let’s explore further.</a:t>
            </a:r>
          </a:p>
        </p:txBody>
      </p:sp>
      <p:sp>
        <p:nvSpPr>
          <p:cNvPr id="64" name="TextBox 63"/>
          <p:cNvSpPr txBox="1"/>
          <p:nvPr/>
        </p:nvSpPr>
        <p:spPr>
          <a:xfrm>
            <a:off x="6959207" y="1092892"/>
            <a:ext cx="1575193" cy="369332"/>
          </a:xfrm>
          <a:prstGeom prst="rect">
            <a:avLst/>
          </a:prstGeom>
          <a:noFill/>
        </p:spPr>
        <p:txBody>
          <a:bodyPr wrap="square" rtlCol="0">
            <a:spAutoFit/>
          </a:bodyPr>
          <a:lstStyle/>
          <a:p>
            <a:pPr marL="7938" indent="7938">
              <a:spcAft>
                <a:spcPts val="1200"/>
              </a:spcAft>
            </a:pPr>
            <a:r>
              <a:rPr lang="en-US" sz="1800" dirty="0">
                <a:solidFill>
                  <a:srgbClr val="0070C0"/>
                </a:solidFill>
                <a:latin typeface="+mj-lt"/>
              </a:rPr>
              <a:t>Default Setup</a:t>
            </a:r>
          </a:p>
        </p:txBody>
      </p:sp>
      <p:sp>
        <p:nvSpPr>
          <p:cNvPr id="65" name="Oval 64"/>
          <p:cNvSpPr/>
          <p:nvPr/>
        </p:nvSpPr>
        <p:spPr bwMode="auto">
          <a:xfrm>
            <a:off x="5367476" y="1464413"/>
            <a:ext cx="266963" cy="235741"/>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cxnSp>
        <p:nvCxnSpPr>
          <p:cNvPr id="66" name="Straight Arrow Connector 65"/>
          <p:cNvCxnSpPr>
            <a:stCxn id="64" idx="1"/>
          </p:cNvCxnSpPr>
          <p:nvPr/>
        </p:nvCxnSpPr>
        <p:spPr bwMode="auto">
          <a:xfrm flipH="1">
            <a:off x="5634439" y="1277558"/>
            <a:ext cx="1324768" cy="271218"/>
          </a:xfrm>
          <a:prstGeom prst="straightConnector1">
            <a:avLst/>
          </a:prstGeom>
          <a:solidFill>
            <a:schemeClr val="accent1"/>
          </a:solidFill>
          <a:ln w="38100" cap="sq" cmpd="sng" algn="ctr">
            <a:solidFill>
              <a:srgbClr val="0070C0"/>
            </a:solidFill>
            <a:prstDash val="dash"/>
            <a:round/>
            <a:headEnd type="none" w="sm" len="sm"/>
            <a:tailEnd type="arrow"/>
          </a:ln>
          <a:effectLst/>
        </p:spPr>
      </p:cxnSp>
      <p:sp>
        <p:nvSpPr>
          <p:cNvPr id="68" name="TextBox 67"/>
          <p:cNvSpPr txBox="1"/>
          <p:nvPr/>
        </p:nvSpPr>
        <p:spPr>
          <a:xfrm>
            <a:off x="6937871" y="2475268"/>
            <a:ext cx="1519382" cy="369332"/>
          </a:xfrm>
          <a:prstGeom prst="rect">
            <a:avLst/>
          </a:prstGeom>
          <a:noFill/>
        </p:spPr>
        <p:txBody>
          <a:bodyPr wrap="square" rtlCol="0">
            <a:spAutoFit/>
          </a:bodyPr>
          <a:lstStyle/>
          <a:p>
            <a:pPr marL="7938" indent="7938">
              <a:spcAft>
                <a:spcPts val="1200"/>
              </a:spcAft>
            </a:pPr>
            <a:r>
              <a:rPr lang="en-US" sz="1800" dirty="0">
                <a:solidFill>
                  <a:srgbClr val="0070C0"/>
                </a:solidFill>
                <a:latin typeface="+mj-lt"/>
              </a:rPr>
              <a:t>Channel 1</a:t>
            </a:r>
          </a:p>
        </p:txBody>
      </p:sp>
      <p:cxnSp>
        <p:nvCxnSpPr>
          <p:cNvPr id="69" name="Straight Arrow Connector 68"/>
          <p:cNvCxnSpPr>
            <a:stCxn id="68" idx="1"/>
          </p:cNvCxnSpPr>
          <p:nvPr/>
        </p:nvCxnSpPr>
        <p:spPr bwMode="auto">
          <a:xfrm flipH="1">
            <a:off x="4572829" y="2659934"/>
            <a:ext cx="2365042" cy="302536"/>
          </a:xfrm>
          <a:prstGeom prst="straightConnector1">
            <a:avLst/>
          </a:prstGeom>
          <a:solidFill>
            <a:schemeClr val="accent1"/>
          </a:solidFill>
          <a:ln w="38100" cap="sq" cmpd="sng" algn="ctr">
            <a:solidFill>
              <a:srgbClr val="0070C0"/>
            </a:solidFill>
            <a:prstDash val="dash"/>
            <a:round/>
            <a:headEnd type="none" w="sm" len="sm"/>
            <a:tailEnd type="arrow"/>
          </a:ln>
          <a:effectLst/>
        </p:spPr>
      </p:cxnSp>
      <p:sp>
        <p:nvSpPr>
          <p:cNvPr id="70" name="Oval 69"/>
          <p:cNvSpPr/>
          <p:nvPr/>
        </p:nvSpPr>
        <p:spPr bwMode="auto">
          <a:xfrm>
            <a:off x="4305865" y="2844600"/>
            <a:ext cx="266963" cy="235741"/>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Tree>
    <p:extLst>
      <p:ext uri="{BB962C8B-B14F-4D97-AF65-F5344CB8AC3E}">
        <p14:creationId xmlns:p14="http://schemas.microsoft.com/office/powerpoint/2010/main" val="3901573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4" grpId="0"/>
      <p:bldP spid="6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5789" y="1390410"/>
            <a:ext cx="5638800" cy="25771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Activity</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12</a:t>
            </a:fld>
            <a:endParaRPr lang="en-US"/>
          </a:p>
        </p:txBody>
      </p:sp>
      <p:sp>
        <p:nvSpPr>
          <p:cNvPr id="7" name="TextBox 6"/>
          <p:cNvSpPr txBox="1"/>
          <p:nvPr/>
        </p:nvSpPr>
        <p:spPr>
          <a:xfrm>
            <a:off x="761966" y="3262148"/>
            <a:ext cx="1884387" cy="707886"/>
          </a:xfrm>
          <a:prstGeom prst="rect">
            <a:avLst/>
          </a:prstGeom>
          <a:noFill/>
        </p:spPr>
        <p:txBody>
          <a:bodyPr wrap="square" rtlCol="0">
            <a:spAutoFit/>
          </a:bodyPr>
          <a:lstStyle/>
          <a:p>
            <a:r>
              <a:rPr lang="en-US" sz="2000" dirty="0">
                <a:solidFill>
                  <a:srgbClr val="0070C0"/>
                </a:solidFill>
              </a:rPr>
              <a:t>Make sure the Offset is 0.</a:t>
            </a:r>
          </a:p>
        </p:txBody>
      </p:sp>
      <p:cxnSp>
        <p:nvCxnSpPr>
          <p:cNvPr id="11" name="Straight Arrow Connector 10"/>
          <p:cNvCxnSpPr/>
          <p:nvPr/>
        </p:nvCxnSpPr>
        <p:spPr bwMode="auto">
          <a:xfrm flipV="1">
            <a:off x="2209800" y="2526564"/>
            <a:ext cx="2133600" cy="1183322"/>
          </a:xfrm>
          <a:prstGeom prst="straightConnector1">
            <a:avLst/>
          </a:prstGeom>
          <a:solidFill>
            <a:schemeClr val="accent1"/>
          </a:solidFill>
          <a:ln w="28575" cap="sq" cmpd="sng" algn="ctr">
            <a:solidFill>
              <a:srgbClr val="0070C0"/>
            </a:solidFill>
            <a:prstDash val="dash"/>
            <a:round/>
            <a:headEnd type="none" w="sm" len="sm"/>
            <a:tailEnd type="arrow"/>
          </a:ln>
          <a:effectLst/>
        </p:spPr>
      </p:cxnSp>
      <p:sp>
        <p:nvSpPr>
          <p:cNvPr id="19" name="Oval 18"/>
          <p:cNvSpPr/>
          <p:nvPr/>
        </p:nvSpPr>
        <p:spPr bwMode="auto">
          <a:xfrm>
            <a:off x="4343400" y="2209800"/>
            <a:ext cx="342900" cy="316764"/>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20" name="TextBox 19"/>
          <p:cNvSpPr txBox="1"/>
          <p:nvPr/>
        </p:nvSpPr>
        <p:spPr>
          <a:xfrm>
            <a:off x="3048000" y="4528221"/>
            <a:ext cx="3505200" cy="707886"/>
          </a:xfrm>
          <a:prstGeom prst="rect">
            <a:avLst/>
          </a:prstGeom>
          <a:noFill/>
        </p:spPr>
        <p:txBody>
          <a:bodyPr wrap="square" rtlCol="0">
            <a:spAutoFit/>
          </a:bodyPr>
          <a:lstStyle/>
          <a:p>
            <a:r>
              <a:rPr lang="en-US" sz="2000" dirty="0">
                <a:solidFill>
                  <a:srgbClr val="FF0000"/>
                </a:solidFill>
              </a:rPr>
              <a:t>You won’t get an output until you press “Output”.</a:t>
            </a:r>
          </a:p>
        </p:txBody>
      </p:sp>
      <p:cxnSp>
        <p:nvCxnSpPr>
          <p:cNvPr id="21" name="Straight Arrow Connector 20"/>
          <p:cNvCxnSpPr>
            <a:stCxn id="20" idx="0"/>
            <a:endCxn id="22" idx="3"/>
          </p:cNvCxnSpPr>
          <p:nvPr/>
        </p:nvCxnSpPr>
        <p:spPr bwMode="auto">
          <a:xfrm flipV="1">
            <a:off x="4800600" y="3563199"/>
            <a:ext cx="1329835" cy="965022"/>
          </a:xfrm>
          <a:prstGeom prst="straightConnector1">
            <a:avLst/>
          </a:prstGeom>
          <a:solidFill>
            <a:schemeClr val="accent1"/>
          </a:solidFill>
          <a:ln w="28575" cap="sq" cmpd="sng" algn="ctr">
            <a:solidFill>
              <a:srgbClr val="0070C0"/>
            </a:solidFill>
            <a:prstDash val="dash"/>
            <a:round/>
            <a:headEnd type="none" w="sm" len="sm"/>
            <a:tailEnd type="arrow"/>
          </a:ln>
          <a:effectLst/>
        </p:spPr>
      </p:cxnSp>
      <p:sp>
        <p:nvSpPr>
          <p:cNvPr id="22" name="Oval 21"/>
          <p:cNvSpPr/>
          <p:nvPr/>
        </p:nvSpPr>
        <p:spPr bwMode="auto">
          <a:xfrm>
            <a:off x="6057900" y="3292824"/>
            <a:ext cx="495300" cy="316764"/>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cxnSp>
        <p:nvCxnSpPr>
          <p:cNvPr id="23" name="Straight Arrow Connector 22"/>
          <p:cNvCxnSpPr/>
          <p:nvPr/>
        </p:nvCxnSpPr>
        <p:spPr bwMode="auto">
          <a:xfrm>
            <a:off x="7620000" y="3394784"/>
            <a:ext cx="0" cy="1150499"/>
          </a:xfrm>
          <a:prstGeom prst="straightConnector1">
            <a:avLst/>
          </a:prstGeom>
          <a:solidFill>
            <a:schemeClr val="accent1"/>
          </a:solidFill>
          <a:ln w="28575" cap="sq" cmpd="sng" algn="ctr">
            <a:solidFill>
              <a:schemeClr val="tx1"/>
            </a:solidFill>
            <a:prstDash val="solid"/>
            <a:round/>
            <a:headEnd type="none" w="sm" len="sm"/>
            <a:tailEnd type="arrow"/>
          </a:ln>
          <a:effectLst/>
        </p:spPr>
      </p:cxnSp>
      <p:sp>
        <p:nvSpPr>
          <p:cNvPr id="25" name="TextBox 24"/>
          <p:cNvSpPr txBox="1"/>
          <p:nvPr/>
        </p:nvSpPr>
        <p:spPr>
          <a:xfrm>
            <a:off x="7235920" y="4545787"/>
            <a:ext cx="768159" cy="400110"/>
          </a:xfrm>
          <a:prstGeom prst="rect">
            <a:avLst/>
          </a:prstGeom>
          <a:noFill/>
        </p:spPr>
        <p:txBody>
          <a:bodyPr wrap="none" rtlCol="0">
            <a:spAutoFit/>
          </a:bodyPr>
          <a:lstStyle/>
          <a:p>
            <a:r>
              <a:rPr lang="en-US" sz="2000" dirty="0"/>
              <a:t>scope</a:t>
            </a:r>
          </a:p>
        </p:txBody>
      </p:sp>
      <p:sp>
        <p:nvSpPr>
          <p:cNvPr id="27" name="TextBox 26"/>
          <p:cNvSpPr txBox="1"/>
          <p:nvPr/>
        </p:nvSpPr>
        <p:spPr>
          <a:xfrm>
            <a:off x="1267606" y="5638800"/>
            <a:ext cx="6047594" cy="400110"/>
          </a:xfrm>
          <a:prstGeom prst="rect">
            <a:avLst/>
          </a:prstGeom>
          <a:noFill/>
        </p:spPr>
        <p:txBody>
          <a:bodyPr wrap="square" rtlCol="0">
            <a:spAutoFit/>
          </a:bodyPr>
          <a:lstStyle/>
          <a:p>
            <a:r>
              <a:rPr lang="en-US" sz="2000" dirty="0">
                <a:solidFill>
                  <a:srgbClr val="0070C0"/>
                </a:solidFill>
              </a:rPr>
              <a:t>You may still not get a reasonable display…</a:t>
            </a:r>
          </a:p>
        </p:txBody>
      </p:sp>
    </p:spTree>
    <p:extLst>
      <p:ext uri="{BB962C8B-B14F-4D97-AF65-F5344CB8AC3E}">
        <p14:creationId xmlns:p14="http://schemas.microsoft.com/office/powerpoint/2010/main" val="203088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animBg="1"/>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636" y="228600"/>
            <a:ext cx="8229600" cy="733184"/>
          </a:xfrm>
        </p:spPr>
        <p:txBody>
          <a:bodyPr>
            <a:normAutofit fontScale="90000"/>
          </a:bodyPr>
          <a:lstStyle/>
          <a:p>
            <a:r>
              <a:rPr lang="en-US" dirty="0"/>
              <a:t>Scale Factors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13</a:t>
            </a:fld>
            <a:endParaRPr lang="en-US">
              <a:solidFill>
                <a:schemeClr val="tx1"/>
              </a:solidFill>
            </a:endParaRPr>
          </a:p>
        </p:txBody>
      </p:sp>
      <p:sp>
        <p:nvSpPr>
          <p:cNvPr id="15" name="TextBox 14"/>
          <p:cNvSpPr txBox="1"/>
          <p:nvPr/>
        </p:nvSpPr>
        <p:spPr>
          <a:xfrm>
            <a:off x="683942" y="963543"/>
            <a:ext cx="2211611" cy="646331"/>
          </a:xfrm>
          <a:prstGeom prst="rect">
            <a:avLst/>
          </a:prstGeom>
          <a:noFill/>
        </p:spPr>
        <p:txBody>
          <a:bodyPr wrap="square" rtlCol="0">
            <a:spAutoFit/>
          </a:bodyPr>
          <a:lstStyle/>
          <a:p>
            <a:pPr marL="7938" indent="7938" algn="ctr">
              <a:spcAft>
                <a:spcPts val="1200"/>
              </a:spcAft>
            </a:pPr>
            <a:r>
              <a:rPr lang="en-US" sz="1800" dirty="0">
                <a:latin typeface="+mj-lt"/>
              </a:rPr>
              <a:t>Vertical scale factor (in Volts/</a:t>
            </a:r>
            <a:r>
              <a:rPr lang="en-US" sz="1800" dirty="0" err="1">
                <a:latin typeface="+mj-lt"/>
              </a:rPr>
              <a:t>Div</a:t>
            </a:r>
            <a:r>
              <a:rPr lang="en-US" sz="1800" dirty="0">
                <a:latin typeface="+mj-lt"/>
              </a:rPr>
              <a:t>)</a:t>
            </a:r>
          </a:p>
        </p:txBody>
      </p:sp>
      <p:sp>
        <p:nvSpPr>
          <p:cNvPr id="19" name="TextBox 18"/>
          <p:cNvSpPr txBox="1"/>
          <p:nvPr/>
        </p:nvSpPr>
        <p:spPr>
          <a:xfrm>
            <a:off x="3205035" y="950755"/>
            <a:ext cx="2057400" cy="646331"/>
          </a:xfrm>
          <a:prstGeom prst="rect">
            <a:avLst/>
          </a:prstGeom>
          <a:noFill/>
        </p:spPr>
        <p:txBody>
          <a:bodyPr wrap="square" rtlCol="0">
            <a:spAutoFit/>
          </a:bodyPr>
          <a:lstStyle/>
          <a:p>
            <a:pPr marL="7938" indent="7938" algn="ctr">
              <a:spcAft>
                <a:spcPts val="1200"/>
              </a:spcAft>
            </a:pPr>
            <a:r>
              <a:rPr lang="en-US" sz="1800" dirty="0">
                <a:latin typeface="+mj-lt"/>
              </a:rPr>
              <a:t>Horizontal scale factor (in sec/</a:t>
            </a:r>
            <a:r>
              <a:rPr lang="en-US" sz="1800" dirty="0" err="1">
                <a:latin typeface="+mj-lt"/>
              </a:rPr>
              <a:t>Div</a:t>
            </a:r>
            <a:r>
              <a:rPr lang="en-US" sz="1800" dirty="0">
                <a:latin typeface="+mj-lt"/>
              </a:rPr>
              <a:t>)</a:t>
            </a:r>
          </a:p>
        </p:txBody>
      </p:sp>
      <p:sp>
        <p:nvSpPr>
          <p:cNvPr id="1039" name="TextBox 1038"/>
          <p:cNvSpPr txBox="1"/>
          <p:nvPr/>
        </p:nvSpPr>
        <p:spPr>
          <a:xfrm>
            <a:off x="533400" y="2923312"/>
            <a:ext cx="898003" cy="400110"/>
          </a:xfrm>
          <a:prstGeom prst="rect">
            <a:avLst/>
          </a:prstGeom>
          <a:noFill/>
        </p:spPr>
        <p:txBody>
          <a:bodyPr wrap="none" rtlCol="0">
            <a:spAutoFit/>
          </a:bodyPr>
          <a:lstStyle/>
          <a:p>
            <a:r>
              <a:rPr lang="en-US" sz="2000" dirty="0">
                <a:solidFill>
                  <a:srgbClr val="0070C0"/>
                </a:solidFill>
              </a:rPr>
              <a:t>f = 1/T</a:t>
            </a:r>
          </a:p>
        </p:txBody>
      </p:sp>
      <p:grpSp>
        <p:nvGrpSpPr>
          <p:cNvPr id="57" name="Group 56"/>
          <p:cNvGrpSpPr/>
          <p:nvPr/>
        </p:nvGrpSpPr>
        <p:grpSpPr>
          <a:xfrm>
            <a:off x="1431404" y="1752600"/>
            <a:ext cx="6823541" cy="3733800"/>
            <a:chOff x="1131105" y="1440854"/>
            <a:chExt cx="6823541" cy="3733800"/>
          </a:xfrm>
        </p:grpSpPr>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4" name="Straight Connector 43"/>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776101" y="1856697"/>
              <a:ext cx="2688168" cy="2209800"/>
              <a:chOff x="1807632" y="1371600"/>
              <a:chExt cx="2688168" cy="2209800"/>
            </a:xfrm>
          </p:grpSpPr>
          <p:sp>
            <p:nvSpPr>
              <p:cNvPr id="18" name="Rectangle 17"/>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pic>
          <p:nvPicPr>
            <p:cNvPr id="46" name="Picture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1250" y="1962269"/>
              <a:ext cx="2821625" cy="2019300"/>
            </a:xfrm>
            <a:prstGeom prst="rect">
              <a:avLst/>
            </a:prstGeom>
          </p:spPr>
        </p:pic>
        <p:cxnSp>
          <p:nvCxnSpPr>
            <p:cNvPr id="1031" name="Straight Connector 1030"/>
            <p:cNvCxnSpPr/>
            <p:nvPr/>
          </p:nvCxnSpPr>
          <p:spPr bwMode="auto">
            <a:xfrm>
              <a:off x="1835319" y="2611566"/>
              <a:ext cx="0" cy="293843"/>
            </a:xfrm>
            <a:prstGeom prst="line">
              <a:avLst/>
            </a:prstGeom>
            <a:solidFill>
              <a:schemeClr val="accent1"/>
            </a:solidFill>
            <a:ln w="19050" cap="sq" cmpd="sng" algn="ctr">
              <a:solidFill>
                <a:schemeClr val="bg1"/>
              </a:solidFill>
              <a:prstDash val="solid"/>
              <a:round/>
              <a:headEnd type="none" w="sm" len="sm"/>
              <a:tailEnd type="none" w="sm" len="sm"/>
            </a:ln>
            <a:effectLst/>
          </p:spPr>
        </p:cxnSp>
        <p:cxnSp>
          <p:nvCxnSpPr>
            <p:cNvPr id="40" name="Straight Connector 39"/>
            <p:cNvCxnSpPr/>
            <p:nvPr/>
          </p:nvCxnSpPr>
          <p:spPr bwMode="auto">
            <a:xfrm>
              <a:off x="3535974" y="2629236"/>
              <a:ext cx="0" cy="293843"/>
            </a:xfrm>
            <a:prstGeom prst="line">
              <a:avLst/>
            </a:prstGeom>
            <a:solidFill>
              <a:schemeClr val="accent1"/>
            </a:solidFill>
            <a:ln w="19050" cap="sq" cmpd="sng" algn="ctr">
              <a:solidFill>
                <a:schemeClr val="bg1"/>
              </a:solidFill>
              <a:prstDash val="solid"/>
              <a:round/>
              <a:headEnd type="none" w="sm" len="sm"/>
              <a:tailEnd type="none" w="sm" len="sm"/>
            </a:ln>
            <a:effectLst/>
          </p:spPr>
        </p:cxnSp>
        <p:cxnSp>
          <p:nvCxnSpPr>
            <p:cNvPr id="1033" name="Straight Connector 1032"/>
            <p:cNvCxnSpPr/>
            <p:nvPr/>
          </p:nvCxnSpPr>
          <p:spPr bwMode="auto">
            <a:xfrm>
              <a:off x="1835319" y="2776157"/>
              <a:ext cx="732416" cy="0"/>
            </a:xfrm>
            <a:prstGeom prst="line">
              <a:avLst/>
            </a:prstGeom>
            <a:solidFill>
              <a:schemeClr val="accent1"/>
            </a:solidFill>
            <a:ln w="19050" cap="sq" cmpd="sng" algn="ctr">
              <a:solidFill>
                <a:schemeClr val="bg1"/>
              </a:solidFill>
              <a:prstDash val="solid"/>
              <a:round/>
              <a:headEnd type="arrow" w="med" len="med"/>
              <a:tailEnd type="none" w="med" len="med"/>
            </a:ln>
            <a:effectLst/>
          </p:spPr>
        </p:cxnSp>
        <p:cxnSp>
          <p:nvCxnSpPr>
            <p:cNvPr id="48" name="Straight Connector 47"/>
            <p:cNvCxnSpPr/>
            <p:nvPr/>
          </p:nvCxnSpPr>
          <p:spPr bwMode="auto">
            <a:xfrm>
              <a:off x="2772118" y="2776157"/>
              <a:ext cx="750716" cy="0"/>
            </a:xfrm>
            <a:prstGeom prst="line">
              <a:avLst/>
            </a:prstGeom>
            <a:solidFill>
              <a:schemeClr val="accent1"/>
            </a:solidFill>
            <a:ln w="19050" cap="sq" cmpd="sng" algn="ctr">
              <a:solidFill>
                <a:schemeClr val="bg1"/>
              </a:solidFill>
              <a:prstDash val="solid"/>
              <a:round/>
              <a:headEnd type="none" w="med" len="med"/>
              <a:tailEnd type="arrow" w="med" len="med"/>
            </a:ln>
            <a:effectLst/>
          </p:spPr>
        </p:cxnSp>
        <p:sp>
          <p:nvSpPr>
            <p:cNvPr id="1038" name="TextBox 1037"/>
            <p:cNvSpPr txBox="1"/>
            <p:nvPr/>
          </p:nvSpPr>
          <p:spPr>
            <a:xfrm>
              <a:off x="2508414" y="2564004"/>
              <a:ext cx="356188" cy="400110"/>
            </a:xfrm>
            <a:prstGeom prst="rect">
              <a:avLst/>
            </a:prstGeom>
            <a:noFill/>
            <a:ln w="19050">
              <a:noFill/>
            </a:ln>
          </p:spPr>
          <p:txBody>
            <a:bodyPr wrap="none" rtlCol="0">
              <a:spAutoFit/>
            </a:bodyPr>
            <a:lstStyle/>
            <a:p>
              <a:r>
                <a:rPr lang="en-US" sz="2000" b="1" dirty="0">
                  <a:solidFill>
                    <a:schemeClr val="bg1"/>
                  </a:solidFill>
                </a:rPr>
                <a:t>T</a:t>
              </a:r>
            </a:p>
          </p:txBody>
        </p:sp>
        <p:sp>
          <p:nvSpPr>
            <p:cNvPr id="12" name="TextBox 11"/>
            <p:cNvSpPr txBox="1"/>
            <p:nvPr/>
          </p:nvSpPr>
          <p:spPr>
            <a:xfrm>
              <a:off x="1878149" y="1856697"/>
              <a:ext cx="960519" cy="400110"/>
            </a:xfrm>
            <a:prstGeom prst="rect">
              <a:avLst/>
            </a:prstGeom>
            <a:noFill/>
          </p:spPr>
          <p:txBody>
            <a:bodyPr wrap="none" rtlCol="0">
              <a:spAutoFit/>
            </a:bodyPr>
            <a:lstStyle/>
            <a:p>
              <a:r>
                <a:rPr lang="en-US" sz="2000" dirty="0">
                  <a:solidFill>
                    <a:schemeClr val="bg1"/>
                  </a:solidFill>
                </a:rPr>
                <a:t>20 mV/</a:t>
              </a:r>
            </a:p>
          </p:txBody>
        </p:sp>
        <p:sp>
          <p:nvSpPr>
            <p:cNvPr id="14" name="TextBox 13"/>
            <p:cNvSpPr txBox="1"/>
            <p:nvPr/>
          </p:nvSpPr>
          <p:spPr>
            <a:xfrm>
              <a:off x="2958489" y="1863799"/>
              <a:ext cx="974947" cy="400110"/>
            </a:xfrm>
            <a:prstGeom prst="rect">
              <a:avLst/>
            </a:prstGeom>
            <a:noFill/>
          </p:spPr>
          <p:txBody>
            <a:bodyPr wrap="none" rtlCol="0">
              <a:spAutoFit/>
            </a:bodyPr>
            <a:lstStyle/>
            <a:p>
              <a:r>
                <a:rPr lang="en-US" sz="2000" dirty="0">
                  <a:solidFill>
                    <a:schemeClr val="bg1"/>
                  </a:solidFill>
                </a:rPr>
                <a:t>500 </a:t>
              </a:r>
              <a:r>
                <a:rPr lang="en-US" sz="2000" dirty="0" err="1">
                  <a:solidFill>
                    <a:schemeClr val="bg1"/>
                  </a:solidFill>
                </a:rPr>
                <a:t>uS</a:t>
              </a:r>
              <a:r>
                <a:rPr lang="en-US" sz="2000" dirty="0">
                  <a:solidFill>
                    <a:schemeClr val="bg1"/>
                  </a:solidFill>
                </a:rPr>
                <a:t>/</a:t>
              </a:r>
            </a:p>
          </p:txBody>
        </p:sp>
        <p:cxnSp>
          <p:nvCxnSpPr>
            <p:cNvPr id="72" name="Straight Connector 71"/>
            <p:cNvCxnSpPr/>
            <p:nvPr/>
          </p:nvCxnSpPr>
          <p:spPr bwMode="auto">
            <a:xfrm flipV="1">
              <a:off x="4007070" y="2323724"/>
              <a:ext cx="0" cy="387823"/>
            </a:xfrm>
            <a:prstGeom prst="line">
              <a:avLst/>
            </a:prstGeom>
            <a:solidFill>
              <a:schemeClr val="accent1"/>
            </a:solidFill>
            <a:ln w="19050" cap="sq" cmpd="sng" algn="ctr">
              <a:solidFill>
                <a:schemeClr val="bg1"/>
              </a:solidFill>
              <a:prstDash val="solid"/>
              <a:round/>
              <a:headEnd type="none" w="med" len="med"/>
              <a:tailEnd type="arrow" w="med" len="med"/>
            </a:ln>
            <a:effectLst/>
          </p:spPr>
        </p:cxnSp>
        <p:sp>
          <p:nvSpPr>
            <p:cNvPr id="79" name="TextBox 78"/>
            <p:cNvSpPr txBox="1"/>
            <p:nvPr/>
          </p:nvSpPr>
          <p:spPr>
            <a:xfrm>
              <a:off x="3820569" y="2761542"/>
              <a:ext cx="559769" cy="400110"/>
            </a:xfrm>
            <a:prstGeom prst="rect">
              <a:avLst/>
            </a:prstGeom>
            <a:noFill/>
            <a:ln w="19050">
              <a:noFill/>
            </a:ln>
          </p:spPr>
          <p:txBody>
            <a:bodyPr wrap="none" rtlCol="0">
              <a:spAutoFit/>
            </a:bodyPr>
            <a:lstStyle/>
            <a:p>
              <a:r>
                <a:rPr lang="en-US" sz="2000" b="1" dirty="0" err="1">
                  <a:solidFill>
                    <a:schemeClr val="bg1"/>
                  </a:solidFill>
                </a:rPr>
                <a:t>V</a:t>
              </a:r>
              <a:r>
                <a:rPr lang="en-US" sz="2000" b="1" baseline="-25000" dirty="0" err="1">
                  <a:solidFill>
                    <a:schemeClr val="bg1"/>
                  </a:solidFill>
                </a:rPr>
                <a:t>pp</a:t>
              </a:r>
              <a:endParaRPr lang="en-US" sz="2000" b="1" baseline="-25000" dirty="0">
                <a:solidFill>
                  <a:schemeClr val="bg1"/>
                </a:solidFill>
              </a:endParaRPr>
            </a:p>
          </p:txBody>
        </p:sp>
      </p:grpSp>
      <p:cxnSp>
        <p:nvCxnSpPr>
          <p:cNvPr id="16" name="Straight Arrow Connector 15"/>
          <p:cNvCxnSpPr/>
          <p:nvPr/>
        </p:nvCxnSpPr>
        <p:spPr bwMode="auto">
          <a:xfrm>
            <a:off x="2097568" y="1609874"/>
            <a:ext cx="336331" cy="664141"/>
          </a:xfrm>
          <a:prstGeom prst="straightConnector1">
            <a:avLst/>
          </a:prstGeom>
          <a:solidFill>
            <a:schemeClr val="accent1"/>
          </a:solidFill>
          <a:ln w="28575" cap="sq" cmpd="sng" algn="ctr">
            <a:solidFill>
              <a:srgbClr val="0070C0"/>
            </a:solidFill>
            <a:prstDash val="dash"/>
            <a:round/>
            <a:headEnd type="none" w="sm" len="sm"/>
            <a:tailEnd type="arrow"/>
          </a:ln>
          <a:effectLst/>
        </p:spPr>
      </p:cxnSp>
      <p:cxnSp>
        <p:nvCxnSpPr>
          <p:cNvPr id="67" name="Straight Arrow Connector 66"/>
          <p:cNvCxnSpPr/>
          <p:nvPr/>
        </p:nvCxnSpPr>
        <p:spPr bwMode="auto">
          <a:xfrm flipH="1">
            <a:off x="3680833" y="1537425"/>
            <a:ext cx="373700" cy="736590"/>
          </a:xfrm>
          <a:prstGeom prst="straightConnector1">
            <a:avLst/>
          </a:prstGeom>
          <a:solidFill>
            <a:schemeClr val="accent1"/>
          </a:solidFill>
          <a:ln w="28575" cap="sq" cmpd="sng" algn="ctr">
            <a:solidFill>
              <a:srgbClr val="0070C0"/>
            </a:solidFill>
            <a:prstDash val="dash"/>
            <a:round/>
            <a:headEnd type="none" w="sm" len="sm"/>
            <a:tailEnd type="arrow"/>
          </a:ln>
          <a:effectLst/>
        </p:spPr>
      </p:cxnSp>
      <p:cxnSp>
        <p:nvCxnSpPr>
          <p:cNvPr id="75" name="Straight Connector 74"/>
          <p:cNvCxnSpPr/>
          <p:nvPr/>
        </p:nvCxnSpPr>
        <p:spPr bwMode="auto">
          <a:xfrm>
            <a:off x="4304739" y="3531188"/>
            <a:ext cx="0" cy="342899"/>
          </a:xfrm>
          <a:prstGeom prst="line">
            <a:avLst/>
          </a:prstGeom>
          <a:solidFill>
            <a:schemeClr val="accent1"/>
          </a:solidFill>
          <a:ln w="19050" cap="sq" cmpd="sng" algn="ctr">
            <a:solidFill>
              <a:schemeClr val="bg1"/>
            </a:solidFill>
            <a:prstDash val="solid"/>
            <a:round/>
            <a:headEnd type="none" w="med" len="med"/>
            <a:tailEnd type="arrow" w="med" len="med"/>
          </a:ln>
          <a:effectLst/>
        </p:spPr>
      </p:cxnSp>
      <p:cxnSp>
        <p:nvCxnSpPr>
          <p:cNvPr id="73" name="Straight Connector 72"/>
          <p:cNvCxnSpPr/>
          <p:nvPr/>
        </p:nvCxnSpPr>
        <p:spPr>
          <a:xfrm>
            <a:off x="3578782" y="3874087"/>
            <a:ext cx="914850"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7" name="Oval 46"/>
          <p:cNvSpPr/>
          <p:nvPr/>
        </p:nvSpPr>
        <p:spPr bwMode="auto">
          <a:xfrm>
            <a:off x="5824699" y="3566031"/>
            <a:ext cx="444721"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56" name="Oval 55"/>
          <p:cNvSpPr/>
          <p:nvPr/>
        </p:nvSpPr>
        <p:spPr bwMode="auto">
          <a:xfrm>
            <a:off x="5693980" y="2086545"/>
            <a:ext cx="444721"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3" name="TextBox 2"/>
          <p:cNvSpPr txBox="1"/>
          <p:nvPr/>
        </p:nvSpPr>
        <p:spPr>
          <a:xfrm>
            <a:off x="5916340" y="998793"/>
            <a:ext cx="2642070" cy="400110"/>
          </a:xfrm>
          <a:prstGeom prst="rect">
            <a:avLst/>
          </a:prstGeom>
          <a:noFill/>
        </p:spPr>
        <p:txBody>
          <a:bodyPr wrap="none" rtlCol="0">
            <a:spAutoFit/>
          </a:bodyPr>
          <a:lstStyle/>
          <a:p>
            <a:r>
              <a:rPr lang="en-US" sz="2000" dirty="0"/>
              <a:t>scale factor adjustments</a:t>
            </a:r>
          </a:p>
        </p:txBody>
      </p:sp>
      <p:cxnSp>
        <p:nvCxnSpPr>
          <p:cNvPr id="58" name="Straight Arrow Connector 57"/>
          <p:cNvCxnSpPr/>
          <p:nvPr/>
        </p:nvCxnSpPr>
        <p:spPr bwMode="auto">
          <a:xfrm flipH="1">
            <a:off x="6057446" y="1384305"/>
            <a:ext cx="373700" cy="736590"/>
          </a:xfrm>
          <a:prstGeom prst="straightConnector1">
            <a:avLst/>
          </a:prstGeom>
          <a:solidFill>
            <a:schemeClr val="accent1"/>
          </a:solidFill>
          <a:ln w="28575" cap="sq" cmpd="sng" algn="ctr">
            <a:solidFill>
              <a:srgbClr val="0070C0"/>
            </a:solidFill>
            <a:prstDash val="dash"/>
            <a:round/>
            <a:headEnd type="none" w="sm" len="sm"/>
            <a:tailEnd type="arrow"/>
          </a:ln>
          <a:effectLst/>
        </p:spPr>
      </p:cxnSp>
      <p:cxnSp>
        <p:nvCxnSpPr>
          <p:cNvPr id="61" name="Straight Arrow Connector 60"/>
          <p:cNvCxnSpPr>
            <a:endCxn id="47" idx="0"/>
          </p:cNvCxnSpPr>
          <p:nvPr/>
        </p:nvCxnSpPr>
        <p:spPr bwMode="auto">
          <a:xfrm flipH="1">
            <a:off x="6047060" y="1384305"/>
            <a:ext cx="422640" cy="2181726"/>
          </a:xfrm>
          <a:prstGeom prst="straightConnector1">
            <a:avLst/>
          </a:prstGeom>
          <a:solidFill>
            <a:schemeClr val="accent1"/>
          </a:solidFill>
          <a:ln w="28575" cap="sq" cmpd="sng" algn="ctr">
            <a:solidFill>
              <a:srgbClr val="0070C0"/>
            </a:solidFill>
            <a:prstDash val="dash"/>
            <a:round/>
            <a:headEnd type="none" w="sm" len="sm"/>
            <a:tailEnd type="arrow"/>
          </a:ln>
          <a:effectLst/>
        </p:spPr>
      </p:cxnSp>
      <p:sp>
        <p:nvSpPr>
          <p:cNvPr id="59" name="TextBox 58"/>
          <p:cNvSpPr txBox="1"/>
          <p:nvPr/>
        </p:nvSpPr>
        <p:spPr>
          <a:xfrm>
            <a:off x="982401" y="5791200"/>
            <a:ext cx="7045007" cy="707886"/>
          </a:xfrm>
          <a:prstGeom prst="rect">
            <a:avLst/>
          </a:prstGeom>
          <a:noFill/>
        </p:spPr>
        <p:txBody>
          <a:bodyPr wrap="square" rtlCol="0">
            <a:spAutoFit/>
          </a:bodyPr>
          <a:lstStyle/>
          <a:p>
            <a:r>
              <a:rPr lang="en-US" sz="2000" dirty="0">
                <a:solidFill>
                  <a:srgbClr val="0070C0"/>
                </a:solidFill>
              </a:rPr>
              <a:t>You may have to adjust your horizontal and vertical scale factors to get a good “picture”.</a:t>
            </a:r>
          </a:p>
        </p:txBody>
      </p:sp>
    </p:spTree>
    <p:extLst>
      <p:ext uri="{BB962C8B-B14F-4D97-AF65-F5344CB8AC3E}">
        <p14:creationId xmlns:p14="http://schemas.microsoft.com/office/powerpoint/2010/main" val="318670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636" y="228600"/>
            <a:ext cx="8229600" cy="733184"/>
          </a:xfrm>
        </p:spPr>
        <p:txBody>
          <a:bodyPr>
            <a:normAutofit fontScale="90000"/>
          </a:bodyPr>
          <a:lstStyle/>
          <a:p>
            <a:r>
              <a:rPr lang="en-US" dirty="0"/>
              <a:t>Activity</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14</a:t>
            </a:fld>
            <a:endParaRPr lang="en-US">
              <a:solidFill>
                <a:schemeClr val="tx1"/>
              </a:solidFill>
            </a:endParaRPr>
          </a:p>
        </p:txBody>
      </p:sp>
      <p:sp>
        <p:nvSpPr>
          <p:cNvPr id="29" name="TextBox 28"/>
          <p:cNvSpPr txBox="1"/>
          <p:nvPr/>
        </p:nvSpPr>
        <p:spPr>
          <a:xfrm>
            <a:off x="558874" y="5657577"/>
            <a:ext cx="7594526" cy="1015663"/>
          </a:xfrm>
          <a:prstGeom prst="rect">
            <a:avLst/>
          </a:prstGeom>
          <a:noFill/>
        </p:spPr>
        <p:txBody>
          <a:bodyPr wrap="square" rtlCol="0">
            <a:spAutoFit/>
          </a:bodyPr>
          <a:lstStyle/>
          <a:p>
            <a:pPr marL="7938" indent="7938">
              <a:spcAft>
                <a:spcPts val="1200"/>
              </a:spcAft>
            </a:pPr>
            <a:r>
              <a:rPr lang="en-US" sz="2000" dirty="0">
                <a:latin typeface="+mj-lt"/>
              </a:rPr>
              <a:t>4. Calculate the period from the frequency set on the FG. Convince yourself that the signal frequency and amplitude are those stated on the function generator display.</a:t>
            </a:r>
          </a:p>
        </p:txBody>
      </p:sp>
      <p:sp>
        <p:nvSpPr>
          <p:cNvPr id="30" name="TextBox 29"/>
          <p:cNvSpPr txBox="1"/>
          <p:nvPr/>
        </p:nvSpPr>
        <p:spPr>
          <a:xfrm>
            <a:off x="558874" y="3920259"/>
            <a:ext cx="7764146" cy="707886"/>
          </a:xfrm>
          <a:prstGeom prst="rect">
            <a:avLst/>
          </a:prstGeom>
          <a:noFill/>
        </p:spPr>
        <p:txBody>
          <a:bodyPr wrap="square" rtlCol="0">
            <a:spAutoFit/>
          </a:bodyPr>
          <a:lstStyle/>
          <a:p>
            <a:pPr marL="7938" indent="7938">
              <a:spcAft>
                <a:spcPts val="1200"/>
              </a:spcAft>
            </a:pPr>
            <a:r>
              <a:rPr lang="en-US" sz="2000" dirty="0">
                <a:latin typeface="+mj-lt"/>
              </a:rPr>
              <a:t>2. Adjust the horizontal and vertical scale factors so that you get a reasonable display – something easy to look at!</a:t>
            </a:r>
          </a:p>
        </p:txBody>
      </p:sp>
      <p:grpSp>
        <p:nvGrpSpPr>
          <p:cNvPr id="57" name="Group 56"/>
          <p:cNvGrpSpPr/>
          <p:nvPr/>
        </p:nvGrpSpPr>
        <p:grpSpPr>
          <a:xfrm>
            <a:off x="381000" y="961784"/>
            <a:ext cx="4953000" cy="2695816"/>
            <a:chOff x="1131105" y="1440854"/>
            <a:chExt cx="6823541" cy="3733800"/>
          </a:xfrm>
        </p:grpSpPr>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4" name="Straight Connector 43"/>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776101" y="1856697"/>
              <a:ext cx="2688168" cy="2209800"/>
              <a:chOff x="1807632" y="1371600"/>
              <a:chExt cx="2688168" cy="2209800"/>
            </a:xfrm>
          </p:grpSpPr>
          <p:sp>
            <p:nvSpPr>
              <p:cNvPr id="18" name="Rectangle 17"/>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pic>
          <p:nvPicPr>
            <p:cNvPr id="46" name="Picture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1250" y="1962269"/>
              <a:ext cx="2821625" cy="2019300"/>
            </a:xfrm>
            <a:prstGeom prst="rect">
              <a:avLst/>
            </a:prstGeom>
          </p:spPr>
        </p:pic>
        <p:cxnSp>
          <p:nvCxnSpPr>
            <p:cNvPr id="1031" name="Straight Connector 1030"/>
            <p:cNvCxnSpPr/>
            <p:nvPr/>
          </p:nvCxnSpPr>
          <p:spPr bwMode="auto">
            <a:xfrm>
              <a:off x="1835319" y="2611566"/>
              <a:ext cx="0" cy="293843"/>
            </a:xfrm>
            <a:prstGeom prst="line">
              <a:avLst/>
            </a:prstGeom>
            <a:solidFill>
              <a:schemeClr val="accent1"/>
            </a:solidFill>
            <a:ln w="19050" cap="sq" cmpd="sng" algn="ctr">
              <a:solidFill>
                <a:schemeClr val="bg1"/>
              </a:solidFill>
              <a:prstDash val="solid"/>
              <a:round/>
              <a:headEnd type="none" w="sm" len="sm"/>
              <a:tailEnd type="none" w="sm" len="sm"/>
            </a:ln>
            <a:effectLst/>
          </p:spPr>
        </p:cxnSp>
        <p:cxnSp>
          <p:nvCxnSpPr>
            <p:cNvPr id="40" name="Straight Connector 39"/>
            <p:cNvCxnSpPr/>
            <p:nvPr/>
          </p:nvCxnSpPr>
          <p:spPr bwMode="auto">
            <a:xfrm>
              <a:off x="3535974" y="2629236"/>
              <a:ext cx="0" cy="293843"/>
            </a:xfrm>
            <a:prstGeom prst="line">
              <a:avLst/>
            </a:prstGeom>
            <a:solidFill>
              <a:schemeClr val="accent1"/>
            </a:solidFill>
            <a:ln w="19050" cap="sq" cmpd="sng" algn="ctr">
              <a:solidFill>
                <a:schemeClr val="bg1"/>
              </a:solidFill>
              <a:prstDash val="solid"/>
              <a:round/>
              <a:headEnd type="none" w="sm" len="sm"/>
              <a:tailEnd type="none" w="sm" len="sm"/>
            </a:ln>
            <a:effectLst/>
          </p:spPr>
        </p:cxnSp>
        <p:cxnSp>
          <p:nvCxnSpPr>
            <p:cNvPr id="1033" name="Straight Connector 1032"/>
            <p:cNvCxnSpPr/>
            <p:nvPr/>
          </p:nvCxnSpPr>
          <p:spPr bwMode="auto">
            <a:xfrm>
              <a:off x="1835319" y="2776157"/>
              <a:ext cx="732416" cy="0"/>
            </a:xfrm>
            <a:prstGeom prst="line">
              <a:avLst/>
            </a:prstGeom>
            <a:solidFill>
              <a:schemeClr val="accent1"/>
            </a:solidFill>
            <a:ln w="19050" cap="sq" cmpd="sng" algn="ctr">
              <a:solidFill>
                <a:schemeClr val="bg1"/>
              </a:solidFill>
              <a:prstDash val="solid"/>
              <a:round/>
              <a:headEnd type="arrow" w="med" len="med"/>
              <a:tailEnd type="none" w="med" len="med"/>
            </a:ln>
            <a:effectLst/>
          </p:spPr>
        </p:cxnSp>
        <p:cxnSp>
          <p:nvCxnSpPr>
            <p:cNvPr id="48" name="Straight Connector 47"/>
            <p:cNvCxnSpPr/>
            <p:nvPr/>
          </p:nvCxnSpPr>
          <p:spPr bwMode="auto">
            <a:xfrm>
              <a:off x="2772118" y="2776157"/>
              <a:ext cx="750716" cy="0"/>
            </a:xfrm>
            <a:prstGeom prst="line">
              <a:avLst/>
            </a:prstGeom>
            <a:solidFill>
              <a:schemeClr val="accent1"/>
            </a:solidFill>
            <a:ln w="19050" cap="sq" cmpd="sng" algn="ctr">
              <a:solidFill>
                <a:schemeClr val="bg1"/>
              </a:solidFill>
              <a:prstDash val="solid"/>
              <a:round/>
              <a:headEnd type="none" w="med" len="med"/>
              <a:tailEnd type="arrow" w="med" len="med"/>
            </a:ln>
            <a:effectLst/>
          </p:spPr>
        </p:cxnSp>
        <p:sp>
          <p:nvSpPr>
            <p:cNvPr id="1038" name="TextBox 1037"/>
            <p:cNvSpPr txBox="1"/>
            <p:nvPr/>
          </p:nvSpPr>
          <p:spPr>
            <a:xfrm>
              <a:off x="2508415" y="2341243"/>
              <a:ext cx="466412" cy="511538"/>
            </a:xfrm>
            <a:prstGeom prst="rect">
              <a:avLst/>
            </a:prstGeom>
            <a:noFill/>
            <a:ln w="19050">
              <a:noFill/>
            </a:ln>
          </p:spPr>
          <p:txBody>
            <a:bodyPr wrap="none" rtlCol="0">
              <a:spAutoFit/>
            </a:bodyPr>
            <a:lstStyle/>
            <a:p>
              <a:r>
                <a:rPr lang="en-US" sz="1800" b="1" dirty="0">
                  <a:solidFill>
                    <a:schemeClr val="bg1"/>
                  </a:solidFill>
                </a:rPr>
                <a:t>T</a:t>
              </a:r>
            </a:p>
          </p:txBody>
        </p:sp>
        <p:sp>
          <p:nvSpPr>
            <p:cNvPr id="12" name="TextBox 11"/>
            <p:cNvSpPr txBox="1"/>
            <p:nvPr/>
          </p:nvSpPr>
          <p:spPr>
            <a:xfrm>
              <a:off x="1878148" y="1856697"/>
              <a:ext cx="1217264" cy="511538"/>
            </a:xfrm>
            <a:prstGeom prst="rect">
              <a:avLst/>
            </a:prstGeom>
            <a:noFill/>
          </p:spPr>
          <p:txBody>
            <a:bodyPr wrap="none" rtlCol="0">
              <a:spAutoFit/>
            </a:bodyPr>
            <a:lstStyle/>
            <a:p>
              <a:r>
                <a:rPr lang="en-US" sz="1800" dirty="0">
                  <a:solidFill>
                    <a:schemeClr val="bg1"/>
                  </a:solidFill>
                </a:rPr>
                <a:t>20 mV/</a:t>
              </a:r>
            </a:p>
          </p:txBody>
        </p:sp>
        <p:sp>
          <p:nvSpPr>
            <p:cNvPr id="14" name="TextBox 13"/>
            <p:cNvSpPr txBox="1"/>
            <p:nvPr/>
          </p:nvSpPr>
          <p:spPr>
            <a:xfrm>
              <a:off x="2958489" y="1863799"/>
              <a:ext cx="1234931" cy="511538"/>
            </a:xfrm>
            <a:prstGeom prst="rect">
              <a:avLst/>
            </a:prstGeom>
            <a:noFill/>
          </p:spPr>
          <p:txBody>
            <a:bodyPr wrap="none" rtlCol="0">
              <a:spAutoFit/>
            </a:bodyPr>
            <a:lstStyle/>
            <a:p>
              <a:r>
                <a:rPr lang="en-US" sz="1800" dirty="0">
                  <a:solidFill>
                    <a:schemeClr val="bg1"/>
                  </a:solidFill>
                </a:rPr>
                <a:t>500 </a:t>
              </a:r>
              <a:r>
                <a:rPr lang="en-US" sz="1800" dirty="0" err="1">
                  <a:solidFill>
                    <a:schemeClr val="bg1"/>
                  </a:solidFill>
                </a:rPr>
                <a:t>uS</a:t>
              </a:r>
              <a:r>
                <a:rPr lang="en-US" sz="1800" dirty="0">
                  <a:solidFill>
                    <a:schemeClr val="bg1"/>
                  </a:solidFill>
                </a:rPr>
                <a:t>/</a:t>
              </a:r>
            </a:p>
          </p:txBody>
        </p:sp>
        <p:cxnSp>
          <p:nvCxnSpPr>
            <p:cNvPr id="72" name="Straight Connector 71"/>
            <p:cNvCxnSpPr/>
            <p:nvPr/>
          </p:nvCxnSpPr>
          <p:spPr bwMode="auto">
            <a:xfrm flipV="1">
              <a:off x="4007070" y="2323724"/>
              <a:ext cx="0" cy="387823"/>
            </a:xfrm>
            <a:prstGeom prst="line">
              <a:avLst/>
            </a:prstGeom>
            <a:solidFill>
              <a:schemeClr val="accent1"/>
            </a:solidFill>
            <a:ln w="19050" cap="sq" cmpd="sng" algn="ctr">
              <a:solidFill>
                <a:schemeClr val="bg1"/>
              </a:solidFill>
              <a:prstDash val="solid"/>
              <a:round/>
              <a:headEnd type="none" w="med" len="med"/>
              <a:tailEnd type="arrow" w="med" len="med"/>
            </a:ln>
            <a:effectLst/>
          </p:spPr>
        </p:cxnSp>
        <p:sp>
          <p:nvSpPr>
            <p:cNvPr id="79" name="TextBox 78"/>
            <p:cNvSpPr txBox="1"/>
            <p:nvPr/>
          </p:nvSpPr>
          <p:spPr>
            <a:xfrm>
              <a:off x="3718766" y="2686900"/>
              <a:ext cx="718169" cy="511538"/>
            </a:xfrm>
            <a:prstGeom prst="rect">
              <a:avLst/>
            </a:prstGeom>
            <a:noFill/>
            <a:ln w="19050">
              <a:noFill/>
            </a:ln>
          </p:spPr>
          <p:txBody>
            <a:bodyPr wrap="none" rtlCol="0">
              <a:spAutoFit/>
            </a:bodyPr>
            <a:lstStyle/>
            <a:p>
              <a:r>
                <a:rPr lang="en-US" sz="1800" b="1" dirty="0" err="1">
                  <a:solidFill>
                    <a:schemeClr val="bg1"/>
                  </a:solidFill>
                </a:rPr>
                <a:t>V</a:t>
              </a:r>
              <a:r>
                <a:rPr lang="en-US" sz="1800" b="1" baseline="-25000" dirty="0" err="1">
                  <a:solidFill>
                    <a:schemeClr val="bg1"/>
                  </a:solidFill>
                </a:rPr>
                <a:t>pp</a:t>
              </a:r>
              <a:endParaRPr lang="en-US" sz="1800" b="1" baseline="-25000" dirty="0">
                <a:solidFill>
                  <a:schemeClr val="bg1"/>
                </a:solidFill>
              </a:endParaRPr>
            </a:p>
          </p:txBody>
        </p:sp>
      </p:grpSp>
      <p:cxnSp>
        <p:nvCxnSpPr>
          <p:cNvPr id="75" name="Straight Connector 74"/>
          <p:cNvCxnSpPr/>
          <p:nvPr/>
        </p:nvCxnSpPr>
        <p:spPr bwMode="auto">
          <a:xfrm>
            <a:off x="2468575" y="2273340"/>
            <a:ext cx="0" cy="247574"/>
          </a:xfrm>
          <a:prstGeom prst="line">
            <a:avLst/>
          </a:prstGeom>
          <a:solidFill>
            <a:schemeClr val="accent1"/>
          </a:solidFill>
          <a:ln w="19050" cap="sq" cmpd="sng" algn="ctr">
            <a:solidFill>
              <a:schemeClr val="bg1"/>
            </a:solidFill>
            <a:prstDash val="solid"/>
            <a:round/>
            <a:headEnd type="none" w="med" len="med"/>
            <a:tailEnd type="arrow" w="med" len="med"/>
          </a:ln>
          <a:effectLst/>
        </p:spPr>
      </p:cxnSp>
      <p:cxnSp>
        <p:nvCxnSpPr>
          <p:cNvPr id="73" name="Straight Connector 72"/>
          <p:cNvCxnSpPr/>
          <p:nvPr/>
        </p:nvCxnSpPr>
        <p:spPr>
          <a:xfrm>
            <a:off x="2528377" y="3083271"/>
            <a:ext cx="664062"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7" name="Oval 46"/>
          <p:cNvSpPr/>
          <p:nvPr/>
        </p:nvSpPr>
        <p:spPr bwMode="auto">
          <a:xfrm>
            <a:off x="3582228" y="2273340"/>
            <a:ext cx="301365" cy="297451"/>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56" name="Oval 55"/>
          <p:cNvSpPr/>
          <p:nvPr/>
        </p:nvSpPr>
        <p:spPr bwMode="auto">
          <a:xfrm>
            <a:off x="3492108" y="1228671"/>
            <a:ext cx="266963" cy="235741"/>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59" name="TextBox 58"/>
          <p:cNvSpPr txBox="1"/>
          <p:nvPr/>
        </p:nvSpPr>
        <p:spPr>
          <a:xfrm>
            <a:off x="5417832" y="2062959"/>
            <a:ext cx="3383056" cy="1015663"/>
          </a:xfrm>
          <a:prstGeom prst="rect">
            <a:avLst/>
          </a:prstGeom>
          <a:noFill/>
        </p:spPr>
        <p:txBody>
          <a:bodyPr wrap="square" rtlCol="0">
            <a:spAutoFit/>
          </a:bodyPr>
          <a:lstStyle/>
          <a:p>
            <a:pPr marL="7938" indent="7938">
              <a:spcAft>
                <a:spcPts val="1200"/>
              </a:spcAft>
            </a:pPr>
            <a:r>
              <a:rPr lang="en-US" sz="2000" dirty="0">
                <a:latin typeface="+mj-lt"/>
              </a:rPr>
              <a:t>1. Set the function generator for a 60 [kHz] sinusoid with an amplitude of 1.5 [V].</a:t>
            </a:r>
          </a:p>
        </p:txBody>
      </p:sp>
      <p:sp>
        <p:nvSpPr>
          <p:cNvPr id="63" name="TextBox 62"/>
          <p:cNvSpPr txBox="1"/>
          <p:nvPr/>
        </p:nvSpPr>
        <p:spPr>
          <a:xfrm>
            <a:off x="542636" y="4811477"/>
            <a:ext cx="7764146" cy="707886"/>
          </a:xfrm>
          <a:prstGeom prst="rect">
            <a:avLst/>
          </a:prstGeom>
          <a:noFill/>
        </p:spPr>
        <p:txBody>
          <a:bodyPr wrap="square" rtlCol="0">
            <a:spAutoFit/>
          </a:bodyPr>
          <a:lstStyle/>
          <a:p>
            <a:pPr marL="7938" indent="7938">
              <a:spcAft>
                <a:spcPts val="1200"/>
              </a:spcAft>
            </a:pPr>
            <a:r>
              <a:rPr lang="en-US" sz="2000" dirty="0">
                <a:latin typeface="+mj-lt"/>
              </a:rPr>
              <a:t>3. Change the scale factors to see how the display is changed on the ‘scope.</a:t>
            </a:r>
          </a:p>
        </p:txBody>
      </p:sp>
    </p:spTree>
    <p:extLst>
      <p:ext uri="{BB962C8B-B14F-4D97-AF65-F5344CB8AC3E}">
        <p14:creationId xmlns:p14="http://schemas.microsoft.com/office/powerpoint/2010/main" val="203913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59" grpId="0"/>
      <p:bldP spid="6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066" y="3338924"/>
            <a:ext cx="5676133" cy="2594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58815" y="215560"/>
            <a:ext cx="4368029" cy="914400"/>
          </a:xfrm>
        </p:spPr>
        <p:txBody>
          <a:bodyPr/>
          <a:lstStyle/>
          <a:p>
            <a:r>
              <a:rPr lang="en-US" dirty="0"/>
              <a:t>dc Offset</a:t>
            </a:r>
          </a:p>
        </p:txBody>
      </p:sp>
      <p:sp>
        <p:nvSpPr>
          <p:cNvPr id="4" name="Slide Number Placeholder 3"/>
          <p:cNvSpPr>
            <a:spLocks noGrp="1"/>
          </p:cNvSpPr>
          <p:nvPr>
            <p:ph type="sldNum" sz="quarter" idx="12"/>
          </p:nvPr>
        </p:nvSpPr>
        <p:spPr>
          <a:xfrm>
            <a:off x="6553200" y="6127750"/>
            <a:ext cx="2133600" cy="365125"/>
          </a:xfrm>
        </p:spPr>
        <p:txBody>
          <a:bodyPr/>
          <a:lstStyle/>
          <a:p>
            <a:pPr>
              <a:defRPr/>
            </a:pPr>
            <a:fld id="{C646C5E2-187C-4F82-9DC0-E51DB2C2FF2D}" type="slidenum">
              <a:rPr lang="en-US" smtClean="0"/>
              <a:pPr>
                <a:defRPr/>
              </a:pPr>
              <a:t>15</a:t>
            </a:fld>
            <a:endParaRPr lang="en-US" dirty="0"/>
          </a:p>
        </p:txBody>
      </p:sp>
      <p:sp>
        <p:nvSpPr>
          <p:cNvPr id="27" name="Oval 26"/>
          <p:cNvSpPr/>
          <p:nvPr/>
        </p:nvSpPr>
        <p:spPr bwMode="auto">
          <a:xfrm>
            <a:off x="3741654" y="3621019"/>
            <a:ext cx="1175636" cy="1205489"/>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16" name="TextBox 15"/>
          <p:cNvSpPr txBox="1"/>
          <p:nvPr/>
        </p:nvSpPr>
        <p:spPr>
          <a:xfrm>
            <a:off x="223148" y="2466945"/>
            <a:ext cx="4255078" cy="400110"/>
          </a:xfrm>
          <a:prstGeom prst="rect">
            <a:avLst/>
          </a:prstGeom>
          <a:noFill/>
        </p:spPr>
        <p:txBody>
          <a:bodyPr wrap="square" rtlCol="0">
            <a:spAutoFit/>
          </a:bodyPr>
          <a:lstStyle/>
          <a:p>
            <a:r>
              <a:rPr lang="en-US" sz="2000" dirty="0"/>
              <a:t>Use the keypad and the </a:t>
            </a:r>
            <a:r>
              <a:rPr lang="en-US" sz="2000" dirty="0" err="1"/>
              <a:t>Vpp</a:t>
            </a:r>
            <a:r>
              <a:rPr lang="en-US" sz="2000" dirty="0"/>
              <a:t> button…</a:t>
            </a:r>
          </a:p>
        </p:txBody>
      </p:sp>
      <p:sp>
        <p:nvSpPr>
          <p:cNvPr id="32" name="TextBox 31"/>
          <p:cNvSpPr txBox="1"/>
          <p:nvPr/>
        </p:nvSpPr>
        <p:spPr>
          <a:xfrm>
            <a:off x="6891640" y="4031061"/>
            <a:ext cx="1795272" cy="400110"/>
          </a:xfrm>
          <a:prstGeom prst="rect">
            <a:avLst/>
          </a:prstGeom>
          <a:noFill/>
        </p:spPr>
        <p:txBody>
          <a:bodyPr wrap="square" rtlCol="0">
            <a:spAutoFit/>
          </a:bodyPr>
          <a:lstStyle/>
          <a:p>
            <a:r>
              <a:rPr lang="en-US" sz="2000" dirty="0"/>
              <a:t>…or…</a:t>
            </a:r>
          </a:p>
        </p:txBody>
      </p:sp>
      <p:sp>
        <p:nvSpPr>
          <p:cNvPr id="33" name="TextBox 32"/>
          <p:cNvSpPr txBox="1"/>
          <p:nvPr/>
        </p:nvSpPr>
        <p:spPr>
          <a:xfrm>
            <a:off x="6496050" y="4646519"/>
            <a:ext cx="2647950" cy="707886"/>
          </a:xfrm>
          <a:prstGeom prst="rect">
            <a:avLst/>
          </a:prstGeom>
          <a:noFill/>
        </p:spPr>
        <p:txBody>
          <a:bodyPr wrap="square" rtlCol="0">
            <a:spAutoFit/>
          </a:bodyPr>
          <a:lstStyle/>
          <a:p>
            <a:r>
              <a:rPr lang="en-US" sz="2000" dirty="0"/>
              <a:t>…the wheel and the “ten’s place” buttons.</a:t>
            </a:r>
          </a:p>
        </p:txBody>
      </p:sp>
      <p:sp>
        <p:nvSpPr>
          <p:cNvPr id="39" name="Oval 38"/>
          <p:cNvSpPr/>
          <p:nvPr/>
        </p:nvSpPr>
        <p:spPr bwMode="auto">
          <a:xfrm>
            <a:off x="4876800" y="3601186"/>
            <a:ext cx="993553" cy="85975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cxnSp>
        <p:nvCxnSpPr>
          <p:cNvPr id="41" name="Straight Arrow Connector 40"/>
          <p:cNvCxnSpPr/>
          <p:nvPr/>
        </p:nvCxnSpPr>
        <p:spPr bwMode="auto">
          <a:xfrm flipH="1" flipV="1">
            <a:off x="5579177" y="4060091"/>
            <a:ext cx="897822" cy="838199"/>
          </a:xfrm>
          <a:prstGeom prst="straightConnector1">
            <a:avLst/>
          </a:prstGeom>
          <a:solidFill>
            <a:schemeClr val="accent1"/>
          </a:solidFill>
          <a:ln w="38100" cap="sq" cmpd="sng" algn="ctr">
            <a:solidFill>
              <a:srgbClr val="0070C0"/>
            </a:solidFill>
            <a:prstDash val="dash"/>
            <a:round/>
            <a:headEnd type="none" w="sm" len="sm"/>
            <a:tailEnd type="arrow"/>
          </a:ln>
          <a:effectLst/>
        </p:spPr>
      </p:cxnSp>
      <p:cxnSp>
        <p:nvCxnSpPr>
          <p:cNvPr id="44" name="Straight Arrow Connector 43"/>
          <p:cNvCxnSpPr/>
          <p:nvPr/>
        </p:nvCxnSpPr>
        <p:spPr bwMode="auto">
          <a:xfrm flipH="1" flipV="1">
            <a:off x="5407727" y="4636009"/>
            <a:ext cx="1126423" cy="314762"/>
          </a:xfrm>
          <a:prstGeom prst="straightConnector1">
            <a:avLst/>
          </a:prstGeom>
          <a:solidFill>
            <a:schemeClr val="accent1"/>
          </a:solidFill>
          <a:ln w="38100" cap="sq" cmpd="sng" algn="ctr">
            <a:solidFill>
              <a:srgbClr val="0070C0"/>
            </a:solidFill>
            <a:prstDash val="dash"/>
            <a:round/>
            <a:headEnd type="none" w="sm" len="sm"/>
            <a:tailEnd type="arrow"/>
          </a:ln>
          <a:effectLst/>
        </p:spPr>
      </p:cxnSp>
      <p:cxnSp>
        <p:nvCxnSpPr>
          <p:cNvPr id="47" name="Straight Arrow Connector 46"/>
          <p:cNvCxnSpPr>
            <a:stCxn id="16" idx="2"/>
          </p:cNvCxnSpPr>
          <p:nvPr/>
        </p:nvCxnSpPr>
        <p:spPr bwMode="auto">
          <a:xfrm>
            <a:off x="2350687" y="2867055"/>
            <a:ext cx="1767066" cy="1066488"/>
          </a:xfrm>
          <a:prstGeom prst="straightConnector1">
            <a:avLst/>
          </a:prstGeom>
          <a:solidFill>
            <a:schemeClr val="accent1"/>
          </a:solidFill>
          <a:ln w="38100" cap="sq" cmpd="sng" algn="ctr">
            <a:solidFill>
              <a:srgbClr val="0070C0"/>
            </a:solidFill>
            <a:prstDash val="dash"/>
            <a:round/>
            <a:headEnd type="none" w="sm" len="sm"/>
            <a:tailEnd type="arrow"/>
          </a:ln>
          <a:effectLst/>
        </p:spPr>
      </p:cxnSp>
      <p:sp>
        <p:nvSpPr>
          <p:cNvPr id="55" name="TextBox 54"/>
          <p:cNvSpPr txBox="1"/>
          <p:nvPr/>
        </p:nvSpPr>
        <p:spPr>
          <a:xfrm>
            <a:off x="243870" y="1259526"/>
            <a:ext cx="3617674" cy="1015663"/>
          </a:xfrm>
          <a:prstGeom prst="rect">
            <a:avLst/>
          </a:prstGeom>
          <a:noFill/>
        </p:spPr>
        <p:txBody>
          <a:bodyPr wrap="square" rtlCol="0">
            <a:spAutoFit/>
          </a:bodyPr>
          <a:lstStyle/>
          <a:p>
            <a:r>
              <a:rPr lang="en-US" sz="2000" dirty="0">
                <a:solidFill>
                  <a:srgbClr val="0070C0"/>
                </a:solidFill>
              </a:rPr>
              <a:t>To adjust the offset: be sure the instrument displays “Offset” and not “</a:t>
            </a:r>
            <a:r>
              <a:rPr lang="en-US" sz="2000" dirty="0" err="1">
                <a:solidFill>
                  <a:srgbClr val="0070C0"/>
                </a:solidFill>
              </a:rPr>
              <a:t>LoLevel</a:t>
            </a:r>
            <a:r>
              <a:rPr lang="en-US" sz="2000" dirty="0">
                <a:solidFill>
                  <a:srgbClr val="0070C0"/>
                </a:solidFill>
              </a:rPr>
              <a:t>”.</a:t>
            </a:r>
          </a:p>
        </p:txBody>
      </p:sp>
      <p:sp>
        <p:nvSpPr>
          <p:cNvPr id="64" name="TextBox 63"/>
          <p:cNvSpPr txBox="1"/>
          <p:nvPr/>
        </p:nvSpPr>
        <p:spPr>
          <a:xfrm>
            <a:off x="4254072" y="1374521"/>
            <a:ext cx="628698" cy="461665"/>
          </a:xfrm>
          <a:prstGeom prst="rect">
            <a:avLst/>
          </a:prstGeom>
          <a:noFill/>
        </p:spPr>
        <p:txBody>
          <a:bodyPr wrap="none" rtlCol="0">
            <a:spAutoFit/>
          </a:bodyPr>
          <a:lstStyle/>
          <a:p>
            <a:r>
              <a:rPr lang="en-US" dirty="0"/>
              <a:t>v(t)</a:t>
            </a:r>
          </a:p>
        </p:txBody>
      </p:sp>
      <p:grpSp>
        <p:nvGrpSpPr>
          <p:cNvPr id="6" name="Group 5"/>
          <p:cNvGrpSpPr/>
          <p:nvPr/>
        </p:nvGrpSpPr>
        <p:grpSpPr>
          <a:xfrm>
            <a:off x="4726844" y="1475508"/>
            <a:ext cx="4174003" cy="1806202"/>
            <a:chOff x="4726844" y="1466272"/>
            <a:chExt cx="4174003" cy="1806202"/>
          </a:xfrm>
        </p:grpSpPr>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b="73333"/>
            <a:stretch/>
          </p:blipFill>
          <p:spPr>
            <a:xfrm>
              <a:off x="4726844" y="1466272"/>
              <a:ext cx="4174003" cy="1806202"/>
            </a:xfrm>
            <a:prstGeom prst="rect">
              <a:avLst/>
            </a:prstGeom>
          </p:spPr>
        </p:pic>
        <p:sp>
          <p:nvSpPr>
            <p:cNvPr id="3" name="Rectangle 2"/>
            <p:cNvSpPr/>
            <p:nvPr/>
          </p:nvSpPr>
          <p:spPr bwMode="auto">
            <a:xfrm>
              <a:off x="8244404" y="1998747"/>
              <a:ext cx="319778" cy="285190"/>
            </a:xfrm>
            <a:prstGeom prst="rect">
              <a:avLst/>
            </a:prstGeom>
            <a:solidFill>
              <a:srgbClr val="FFFFFF"/>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effectLst/>
                <a:latin typeface="Times New Roman" pitchFamily="18" charset="0"/>
              </a:endParaRPr>
            </a:p>
          </p:txBody>
        </p:sp>
      </p:grpSp>
      <p:cxnSp>
        <p:nvCxnSpPr>
          <p:cNvPr id="57" name="Straight Connector 56"/>
          <p:cNvCxnSpPr/>
          <p:nvPr/>
        </p:nvCxnSpPr>
        <p:spPr bwMode="auto">
          <a:xfrm>
            <a:off x="4936958" y="2667000"/>
            <a:ext cx="3743548" cy="0"/>
          </a:xfrm>
          <a:prstGeom prst="line">
            <a:avLst/>
          </a:prstGeom>
          <a:solidFill>
            <a:schemeClr val="accent1"/>
          </a:solidFill>
          <a:ln w="19050" cap="sq" cmpd="sng" algn="ctr">
            <a:solidFill>
              <a:schemeClr val="tx1"/>
            </a:solidFill>
            <a:prstDash val="solid"/>
            <a:round/>
            <a:headEnd type="none" w="med" len="med"/>
            <a:tailEnd type="arrow" w="med" len="lg"/>
          </a:ln>
          <a:effectLst/>
        </p:spPr>
      </p:cxnSp>
      <p:cxnSp>
        <p:nvCxnSpPr>
          <p:cNvPr id="66" name="Straight Connector 65"/>
          <p:cNvCxnSpPr/>
          <p:nvPr/>
        </p:nvCxnSpPr>
        <p:spPr bwMode="auto">
          <a:xfrm flipV="1">
            <a:off x="4917290" y="1558305"/>
            <a:ext cx="0" cy="1337295"/>
          </a:xfrm>
          <a:prstGeom prst="line">
            <a:avLst/>
          </a:prstGeom>
          <a:solidFill>
            <a:schemeClr val="accent1"/>
          </a:solidFill>
          <a:ln w="19050" cap="sq" cmpd="sng" algn="ctr">
            <a:solidFill>
              <a:schemeClr val="tx1"/>
            </a:solidFill>
            <a:prstDash val="solid"/>
            <a:round/>
            <a:headEnd type="none" w="med" len="med"/>
            <a:tailEnd type="arrow" w="med" len="lg"/>
          </a:ln>
          <a:effectLst/>
        </p:spPr>
      </p:cxnSp>
      <p:sp>
        <p:nvSpPr>
          <p:cNvPr id="68" name="TextBox 67"/>
          <p:cNvSpPr txBox="1"/>
          <p:nvPr/>
        </p:nvSpPr>
        <p:spPr>
          <a:xfrm>
            <a:off x="8793788" y="2590800"/>
            <a:ext cx="269626" cy="461665"/>
          </a:xfrm>
          <a:prstGeom prst="rect">
            <a:avLst/>
          </a:prstGeom>
          <a:noFill/>
        </p:spPr>
        <p:txBody>
          <a:bodyPr wrap="none" rtlCol="0">
            <a:spAutoFit/>
          </a:bodyPr>
          <a:lstStyle/>
          <a:p>
            <a:r>
              <a:rPr lang="en-US" dirty="0"/>
              <a:t>t</a:t>
            </a:r>
          </a:p>
        </p:txBody>
      </p:sp>
      <p:cxnSp>
        <p:nvCxnSpPr>
          <p:cNvPr id="58" name="Straight Connector 57"/>
          <p:cNvCxnSpPr/>
          <p:nvPr/>
        </p:nvCxnSpPr>
        <p:spPr bwMode="auto">
          <a:xfrm>
            <a:off x="4936958" y="2362200"/>
            <a:ext cx="3743548" cy="0"/>
          </a:xfrm>
          <a:prstGeom prst="line">
            <a:avLst/>
          </a:prstGeom>
          <a:solidFill>
            <a:schemeClr val="accent1"/>
          </a:solidFill>
          <a:ln w="19050" cap="sq" cmpd="sng" algn="ctr">
            <a:solidFill>
              <a:schemeClr val="tx1"/>
            </a:solidFill>
            <a:prstDash val="dash"/>
            <a:round/>
            <a:headEnd type="none" w="med" len="med"/>
            <a:tailEnd type="none" w="med" len="med"/>
          </a:ln>
          <a:effectLst/>
        </p:spPr>
      </p:cxnSp>
      <p:cxnSp>
        <p:nvCxnSpPr>
          <p:cNvPr id="62" name="Straight Connector 61"/>
          <p:cNvCxnSpPr/>
          <p:nvPr/>
        </p:nvCxnSpPr>
        <p:spPr bwMode="auto">
          <a:xfrm>
            <a:off x="4973276" y="1661197"/>
            <a:ext cx="3826660" cy="0"/>
          </a:xfrm>
          <a:prstGeom prst="line">
            <a:avLst/>
          </a:prstGeom>
          <a:solidFill>
            <a:schemeClr val="accent1"/>
          </a:solidFill>
          <a:ln w="38100" cap="sq" cmpd="sng" algn="ctr">
            <a:solidFill>
              <a:srgbClr val="FFFFFF"/>
            </a:solidFill>
            <a:prstDash val="solid"/>
            <a:round/>
            <a:headEnd type="none" w="med" len="med"/>
            <a:tailEnd type="none" w="med" len="med"/>
          </a:ln>
          <a:effectLst/>
        </p:spPr>
      </p:cxnSp>
      <p:sp>
        <p:nvSpPr>
          <p:cNvPr id="69" name="TextBox 68"/>
          <p:cNvSpPr txBox="1"/>
          <p:nvPr/>
        </p:nvSpPr>
        <p:spPr>
          <a:xfrm>
            <a:off x="4313154" y="899128"/>
            <a:ext cx="3900491" cy="461665"/>
          </a:xfrm>
          <a:prstGeom prst="rect">
            <a:avLst/>
          </a:prstGeom>
          <a:noFill/>
        </p:spPr>
        <p:txBody>
          <a:bodyPr wrap="none" rtlCol="0">
            <a:spAutoFit/>
          </a:bodyPr>
          <a:lstStyle/>
          <a:p>
            <a:r>
              <a:rPr lang="en-US" dirty="0"/>
              <a:t>v(t) = </a:t>
            </a:r>
            <a:r>
              <a:rPr lang="en-US" dirty="0" err="1"/>
              <a:t>V</a:t>
            </a:r>
            <a:r>
              <a:rPr lang="en-US" baseline="-25000" dirty="0" err="1"/>
              <a:t>m</a:t>
            </a:r>
            <a:r>
              <a:rPr lang="en-US" dirty="0"/>
              <a:t> sin(2</a:t>
            </a:r>
            <a:r>
              <a:rPr lang="en-US" dirty="0">
                <a:latin typeface="Symbol" pitchFamily="18" charset="2"/>
              </a:rPr>
              <a:t>p</a:t>
            </a:r>
            <a:r>
              <a:rPr lang="en-US" dirty="0"/>
              <a:t>f t) [V] + </a:t>
            </a:r>
            <a:r>
              <a:rPr lang="en-US" dirty="0" err="1"/>
              <a:t>V</a:t>
            </a:r>
            <a:r>
              <a:rPr lang="en-US" baseline="-25000" dirty="0" err="1"/>
              <a:t>dc</a:t>
            </a:r>
            <a:endParaRPr lang="en-US" baseline="-25000" dirty="0"/>
          </a:p>
        </p:txBody>
      </p:sp>
      <p:grpSp>
        <p:nvGrpSpPr>
          <p:cNvPr id="42" name="Group 41"/>
          <p:cNvGrpSpPr/>
          <p:nvPr/>
        </p:nvGrpSpPr>
        <p:grpSpPr>
          <a:xfrm>
            <a:off x="3650646" y="685800"/>
            <a:ext cx="4121753" cy="304800"/>
            <a:chOff x="3501689" y="609600"/>
            <a:chExt cx="2806334" cy="381000"/>
          </a:xfrm>
        </p:grpSpPr>
        <p:cxnSp>
          <p:nvCxnSpPr>
            <p:cNvPr id="43" name="Straight Connector 42"/>
            <p:cNvCxnSpPr/>
            <p:nvPr/>
          </p:nvCxnSpPr>
          <p:spPr bwMode="auto">
            <a:xfrm>
              <a:off x="3501689" y="609600"/>
              <a:ext cx="2806334"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45" name="Straight Arrow Connector 44"/>
            <p:cNvCxnSpPr/>
            <p:nvPr/>
          </p:nvCxnSpPr>
          <p:spPr bwMode="auto">
            <a:xfrm>
              <a:off x="6308023" y="609600"/>
              <a:ext cx="0" cy="381000"/>
            </a:xfrm>
            <a:prstGeom prst="straightConnector1">
              <a:avLst/>
            </a:prstGeom>
            <a:solidFill>
              <a:schemeClr val="accent1"/>
            </a:solidFill>
            <a:ln w="28575" cap="sq" cmpd="sng" algn="ctr">
              <a:solidFill>
                <a:schemeClr val="tx1"/>
              </a:solidFill>
              <a:prstDash val="solid"/>
              <a:round/>
              <a:headEnd type="none" w="sm" len="sm"/>
              <a:tailEnd type="arrow"/>
            </a:ln>
            <a:effectLst/>
          </p:spPr>
        </p:cxnSp>
      </p:grpSp>
      <p:cxnSp>
        <p:nvCxnSpPr>
          <p:cNvPr id="59" name="Straight Arrow Connector 58"/>
          <p:cNvCxnSpPr/>
          <p:nvPr/>
        </p:nvCxnSpPr>
        <p:spPr bwMode="auto">
          <a:xfrm>
            <a:off x="6419850" y="2362200"/>
            <a:ext cx="0" cy="304800"/>
          </a:xfrm>
          <a:prstGeom prst="straightConnector1">
            <a:avLst/>
          </a:prstGeom>
          <a:solidFill>
            <a:schemeClr val="accent1"/>
          </a:solidFill>
          <a:ln w="12700" cap="sq" cmpd="sng" algn="ctr">
            <a:solidFill>
              <a:schemeClr val="tx1"/>
            </a:solidFill>
            <a:prstDash val="solid"/>
            <a:round/>
            <a:headEnd type="arrow" w="med" len="med"/>
            <a:tailEnd type="none" w="med" len="med"/>
          </a:ln>
          <a:effectLst/>
        </p:spPr>
      </p:cxnSp>
      <p:sp>
        <p:nvSpPr>
          <p:cNvPr id="60" name="TextBox 59"/>
          <p:cNvSpPr txBox="1"/>
          <p:nvPr/>
        </p:nvSpPr>
        <p:spPr>
          <a:xfrm>
            <a:off x="6400800" y="2334634"/>
            <a:ext cx="497252" cy="369332"/>
          </a:xfrm>
          <a:prstGeom prst="rect">
            <a:avLst/>
          </a:prstGeom>
          <a:noFill/>
        </p:spPr>
        <p:txBody>
          <a:bodyPr wrap="none" rtlCol="0">
            <a:spAutoFit/>
          </a:bodyPr>
          <a:lstStyle/>
          <a:p>
            <a:r>
              <a:rPr lang="en-US" sz="1800" dirty="0" err="1"/>
              <a:t>V</a:t>
            </a:r>
            <a:r>
              <a:rPr lang="en-US" sz="1800" baseline="-25000" dirty="0" err="1"/>
              <a:t>dc</a:t>
            </a:r>
            <a:endParaRPr lang="en-US" sz="1800" baseline="-25000" dirty="0"/>
          </a:p>
        </p:txBody>
      </p:sp>
      <p:sp>
        <p:nvSpPr>
          <p:cNvPr id="63" name="Oval 62"/>
          <p:cNvSpPr/>
          <p:nvPr/>
        </p:nvSpPr>
        <p:spPr bwMode="auto">
          <a:xfrm>
            <a:off x="5067300" y="4431171"/>
            <a:ext cx="571500"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8" name="TextBox 7"/>
          <p:cNvSpPr txBox="1"/>
          <p:nvPr/>
        </p:nvSpPr>
        <p:spPr>
          <a:xfrm>
            <a:off x="4576718" y="2497723"/>
            <a:ext cx="300082" cy="369332"/>
          </a:xfrm>
          <a:prstGeom prst="rect">
            <a:avLst/>
          </a:prstGeom>
          <a:noFill/>
        </p:spPr>
        <p:txBody>
          <a:bodyPr wrap="none" rtlCol="0">
            <a:spAutoFit/>
          </a:bodyPr>
          <a:lstStyle/>
          <a:p>
            <a:r>
              <a:rPr lang="en-US" sz="1800" dirty="0"/>
              <a:t>0</a:t>
            </a:r>
          </a:p>
        </p:txBody>
      </p:sp>
      <p:sp>
        <p:nvSpPr>
          <p:cNvPr id="46" name="Oval 45"/>
          <p:cNvSpPr/>
          <p:nvPr/>
        </p:nvSpPr>
        <p:spPr bwMode="auto">
          <a:xfrm>
            <a:off x="1914451" y="4191000"/>
            <a:ext cx="571500"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Tree>
    <p:extLst>
      <p:ext uri="{BB962C8B-B14F-4D97-AF65-F5344CB8AC3E}">
        <p14:creationId xmlns:p14="http://schemas.microsoft.com/office/powerpoint/2010/main" val="3433677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066" y="3338924"/>
            <a:ext cx="5676133" cy="2594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553200" y="6127750"/>
            <a:ext cx="2133600" cy="365125"/>
          </a:xfrm>
        </p:spPr>
        <p:txBody>
          <a:bodyPr/>
          <a:lstStyle/>
          <a:p>
            <a:pPr>
              <a:defRPr/>
            </a:pPr>
            <a:fld id="{C646C5E2-187C-4F82-9DC0-E51DB2C2FF2D}" type="slidenum">
              <a:rPr lang="en-US" smtClean="0"/>
              <a:pPr>
                <a:defRPr/>
              </a:pPr>
              <a:t>16</a:t>
            </a:fld>
            <a:endParaRPr lang="en-US" dirty="0"/>
          </a:p>
        </p:txBody>
      </p:sp>
      <p:sp>
        <p:nvSpPr>
          <p:cNvPr id="27" name="Oval 26"/>
          <p:cNvSpPr/>
          <p:nvPr/>
        </p:nvSpPr>
        <p:spPr bwMode="auto">
          <a:xfrm>
            <a:off x="3741654" y="3621019"/>
            <a:ext cx="1175636" cy="1205489"/>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16" name="TextBox 15"/>
          <p:cNvSpPr txBox="1"/>
          <p:nvPr/>
        </p:nvSpPr>
        <p:spPr>
          <a:xfrm>
            <a:off x="243678" y="2248923"/>
            <a:ext cx="4255078" cy="707886"/>
          </a:xfrm>
          <a:prstGeom prst="rect">
            <a:avLst/>
          </a:prstGeom>
          <a:noFill/>
        </p:spPr>
        <p:txBody>
          <a:bodyPr wrap="square" rtlCol="0">
            <a:spAutoFit/>
          </a:bodyPr>
          <a:lstStyle/>
          <a:p>
            <a:r>
              <a:rPr lang="en-US" sz="2000" dirty="0"/>
              <a:t>Does your scope reflect the new signal? That depends on “coupling”…</a:t>
            </a:r>
          </a:p>
        </p:txBody>
      </p:sp>
      <p:sp>
        <p:nvSpPr>
          <p:cNvPr id="39" name="Oval 38"/>
          <p:cNvSpPr/>
          <p:nvPr/>
        </p:nvSpPr>
        <p:spPr bwMode="auto">
          <a:xfrm>
            <a:off x="4876800" y="3601186"/>
            <a:ext cx="993553" cy="85975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55" name="TextBox 54"/>
          <p:cNvSpPr txBox="1"/>
          <p:nvPr/>
        </p:nvSpPr>
        <p:spPr>
          <a:xfrm>
            <a:off x="160684" y="1177044"/>
            <a:ext cx="3507533" cy="830997"/>
          </a:xfrm>
          <a:prstGeom prst="rect">
            <a:avLst/>
          </a:prstGeom>
          <a:noFill/>
        </p:spPr>
        <p:txBody>
          <a:bodyPr wrap="square" rtlCol="0">
            <a:spAutoFit/>
          </a:bodyPr>
          <a:lstStyle/>
          <a:p>
            <a:r>
              <a:rPr lang="en-US" dirty="0"/>
              <a:t>Set a 1.0 [V] offset on your function generator. </a:t>
            </a:r>
          </a:p>
        </p:txBody>
      </p:sp>
      <p:sp>
        <p:nvSpPr>
          <p:cNvPr id="64" name="TextBox 63"/>
          <p:cNvSpPr txBox="1"/>
          <p:nvPr/>
        </p:nvSpPr>
        <p:spPr>
          <a:xfrm>
            <a:off x="4254072" y="1374521"/>
            <a:ext cx="628698" cy="461665"/>
          </a:xfrm>
          <a:prstGeom prst="rect">
            <a:avLst/>
          </a:prstGeom>
          <a:noFill/>
        </p:spPr>
        <p:txBody>
          <a:bodyPr wrap="none" rtlCol="0">
            <a:spAutoFit/>
          </a:bodyPr>
          <a:lstStyle/>
          <a:p>
            <a:r>
              <a:rPr lang="en-US" dirty="0"/>
              <a:t>v(t)</a:t>
            </a:r>
          </a:p>
        </p:txBody>
      </p:sp>
      <p:grpSp>
        <p:nvGrpSpPr>
          <p:cNvPr id="6" name="Group 5"/>
          <p:cNvGrpSpPr/>
          <p:nvPr/>
        </p:nvGrpSpPr>
        <p:grpSpPr>
          <a:xfrm>
            <a:off x="4726844" y="1475508"/>
            <a:ext cx="4174003" cy="1806202"/>
            <a:chOff x="4726844" y="1466272"/>
            <a:chExt cx="4174003" cy="1806202"/>
          </a:xfrm>
        </p:grpSpPr>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b="73333"/>
            <a:stretch/>
          </p:blipFill>
          <p:spPr>
            <a:xfrm>
              <a:off x="4726844" y="1466272"/>
              <a:ext cx="4174003" cy="1806202"/>
            </a:xfrm>
            <a:prstGeom prst="rect">
              <a:avLst/>
            </a:prstGeom>
          </p:spPr>
        </p:pic>
        <p:sp>
          <p:nvSpPr>
            <p:cNvPr id="3" name="Rectangle 2"/>
            <p:cNvSpPr/>
            <p:nvPr/>
          </p:nvSpPr>
          <p:spPr bwMode="auto">
            <a:xfrm>
              <a:off x="8244404" y="1998747"/>
              <a:ext cx="319778" cy="285190"/>
            </a:xfrm>
            <a:prstGeom prst="rect">
              <a:avLst/>
            </a:prstGeom>
            <a:solidFill>
              <a:srgbClr val="FFFFFF"/>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effectLst/>
                <a:latin typeface="Times New Roman" pitchFamily="18" charset="0"/>
              </a:endParaRPr>
            </a:p>
          </p:txBody>
        </p:sp>
      </p:grpSp>
      <p:cxnSp>
        <p:nvCxnSpPr>
          <p:cNvPr id="57" name="Straight Connector 56"/>
          <p:cNvCxnSpPr/>
          <p:nvPr/>
        </p:nvCxnSpPr>
        <p:spPr bwMode="auto">
          <a:xfrm>
            <a:off x="4936958" y="2667000"/>
            <a:ext cx="3743548" cy="0"/>
          </a:xfrm>
          <a:prstGeom prst="line">
            <a:avLst/>
          </a:prstGeom>
          <a:solidFill>
            <a:schemeClr val="accent1"/>
          </a:solidFill>
          <a:ln w="19050" cap="sq" cmpd="sng" algn="ctr">
            <a:solidFill>
              <a:schemeClr val="tx1"/>
            </a:solidFill>
            <a:prstDash val="solid"/>
            <a:round/>
            <a:headEnd type="none" w="med" len="med"/>
            <a:tailEnd type="arrow" w="med" len="lg"/>
          </a:ln>
          <a:effectLst/>
        </p:spPr>
      </p:cxnSp>
      <p:cxnSp>
        <p:nvCxnSpPr>
          <p:cNvPr id="66" name="Straight Connector 65"/>
          <p:cNvCxnSpPr/>
          <p:nvPr/>
        </p:nvCxnSpPr>
        <p:spPr bwMode="auto">
          <a:xfrm flipV="1">
            <a:off x="4917290" y="1558305"/>
            <a:ext cx="0" cy="1337295"/>
          </a:xfrm>
          <a:prstGeom prst="line">
            <a:avLst/>
          </a:prstGeom>
          <a:solidFill>
            <a:schemeClr val="accent1"/>
          </a:solidFill>
          <a:ln w="19050" cap="sq" cmpd="sng" algn="ctr">
            <a:solidFill>
              <a:schemeClr val="tx1"/>
            </a:solidFill>
            <a:prstDash val="solid"/>
            <a:round/>
            <a:headEnd type="none" w="med" len="med"/>
            <a:tailEnd type="arrow" w="med" len="lg"/>
          </a:ln>
          <a:effectLst/>
        </p:spPr>
      </p:cxnSp>
      <p:sp>
        <p:nvSpPr>
          <p:cNvPr id="68" name="TextBox 67"/>
          <p:cNvSpPr txBox="1"/>
          <p:nvPr/>
        </p:nvSpPr>
        <p:spPr>
          <a:xfrm>
            <a:off x="8793788" y="2590800"/>
            <a:ext cx="269626" cy="461665"/>
          </a:xfrm>
          <a:prstGeom prst="rect">
            <a:avLst/>
          </a:prstGeom>
          <a:noFill/>
        </p:spPr>
        <p:txBody>
          <a:bodyPr wrap="none" rtlCol="0">
            <a:spAutoFit/>
          </a:bodyPr>
          <a:lstStyle/>
          <a:p>
            <a:r>
              <a:rPr lang="en-US" dirty="0"/>
              <a:t>t</a:t>
            </a:r>
          </a:p>
        </p:txBody>
      </p:sp>
      <p:cxnSp>
        <p:nvCxnSpPr>
          <p:cNvPr id="58" name="Straight Connector 57"/>
          <p:cNvCxnSpPr/>
          <p:nvPr/>
        </p:nvCxnSpPr>
        <p:spPr bwMode="auto">
          <a:xfrm>
            <a:off x="4936958" y="2362200"/>
            <a:ext cx="3743548" cy="0"/>
          </a:xfrm>
          <a:prstGeom prst="line">
            <a:avLst/>
          </a:prstGeom>
          <a:solidFill>
            <a:schemeClr val="accent1"/>
          </a:solidFill>
          <a:ln w="19050" cap="sq" cmpd="sng" algn="ctr">
            <a:solidFill>
              <a:schemeClr val="tx1"/>
            </a:solidFill>
            <a:prstDash val="dash"/>
            <a:round/>
            <a:headEnd type="none" w="med" len="med"/>
            <a:tailEnd type="none" w="med" len="med"/>
          </a:ln>
          <a:effectLst/>
        </p:spPr>
      </p:cxnSp>
      <p:cxnSp>
        <p:nvCxnSpPr>
          <p:cNvPr id="62" name="Straight Connector 61"/>
          <p:cNvCxnSpPr/>
          <p:nvPr/>
        </p:nvCxnSpPr>
        <p:spPr bwMode="auto">
          <a:xfrm>
            <a:off x="4973276" y="1661197"/>
            <a:ext cx="3826660" cy="0"/>
          </a:xfrm>
          <a:prstGeom prst="line">
            <a:avLst/>
          </a:prstGeom>
          <a:solidFill>
            <a:schemeClr val="accent1"/>
          </a:solidFill>
          <a:ln w="38100" cap="sq" cmpd="sng" algn="ctr">
            <a:solidFill>
              <a:srgbClr val="FFFFFF"/>
            </a:solidFill>
            <a:prstDash val="solid"/>
            <a:round/>
            <a:headEnd type="none" w="med" len="med"/>
            <a:tailEnd type="none" w="med" len="med"/>
          </a:ln>
          <a:effectLst/>
        </p:spPr>
      </p:cxnSp>
      <p:cxnSp>
        <p:nvCxnSpPr>
          <p:cNvPr id="59" name="Straight Arrow Connector 58"/>
          <p:cNvCxnSpPr/>
          <p:nvPr/>
        </p:nvCxnSpPr>
        <p:spPr bwMode="auto">
          <a:xfrm>
            <a:off x="6419850" y="2362200"/>
            <a:ext cx="0" cy="304800"/>
          </a:xfrm>
          <a:prstGeom prst="straightConnector1">
            <a:avLst/>
          </a:prstGeom>
          <a:solidFill>
            <a:schemeClr val="accent1"/>
          </a:solidFill>
          <a:ln w="12700" cap="sq" cmpd="sng" algn="ctr">
            <a:solidFill>
              <a:schemeClr val="tx1"/>
            </a:solidFill>
            <a:prstDash val="solid"/>
            <a:round/>
            <a:headEnd type="arrow" w="med" len="med"/>
            <a:tailEnd type="none" w="med" len="med"/>
          </a:ln>
          <a:effectLst/>
        </p:spPr>
      </p:cxnSp>
      <p:sp>
        <p:nvSpPr>
          <p:cNvPr id="60" name="TextBox 59"/>
          <p:cNvSpPr txBox="1"/>
          <p:nvPr/>
        </p:nvSpPr>
        <p:spPr>
          <a:xfrm>
            <a:off x="6400800" y="2334634"/>
            <a:ext cx="497252" cy="369332"/>
          </a:xfrm>
          <a:prstGeom prst="rect">
            <a:avLst/>
          </a:prstGeom>
          <a:noFill/>
        </p:spPr>
        <p:txBody>
          <a:bodyPr wrap="none" rtlCol="0">
            <a:spAutoFit/>
          </a:bodyPr>
          <a:lstStyle/>
          <a:p>
            <a:r>
              <a:rPr lang="en-US" sz="1800" dirty="0" err="1"/>
              <a:t>V</a:t>
            </a:r>
            <a:r>
              <a:rPr lang="en-US" sz="1800" baseline="-25000" dirty="0" err="1"/>
              <a:t>dc</a:t>
            </a:r>
            <a:endParaRPr lang="en-US" sz="1800" baseline="-25000" dirty="0"/>
          </a:p>
        </p:txBody>
      </p:sp>
      <p:sp>
        <p:nvSpPr>
          <p:cNvPr id="63" name="Oval 62"/>
          <p:cNvSpPr/>
          <p:nvPr/>
        </p:nvSpPr>
        <p:spPr bwMode="auto">
          <a:xfrm>
            <a:off x="5067300" y="4431171"/>
            <a:ext cx="571500"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8" name="TextBox 7"/>
          <p:cNvSpPr txBox="1"/>
          <p:nvPr/>
        </p:nvSpPr>
        <p:spPr>
          <a:xfrm>
            <a:off x="4576718" y="2497723"/>
            <a:ext cx="300082" cy="369332"/>
          </a:xfrm>
          <a:prstGeom prst="rect">
            <a:avLst/>
          </a:prstGeom>
          <a:noFill/>
        </p:spPr>
        <p:txBody>
          <a:bodyPr wrap="none" rtlCol="0">
            <a:spAutoFit/>
          </a:bodyPr>
          <a:lstStyle/>
          <a:p>
            <a:r>
              <a:rPr lang="en-US" sz="1800" dirty="0"/>
              <a:t>0</a:t>
            </a:r>
          </a:p>
        </p:txBody>
      </p:sp>
      <p:sp>
        <p:nvSpPr>
          <p:cNvPr id="46" name="Oval 45"/>
          <p:cNvSpPr/>
          <p:nvPr/>
        </p:nvSpPr>
        <p:spPr bwMode="auto">
          <a:xfrm>
            <a:off x="1914451" y="4191000"/>
            <a:ext cx="571500"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35" name="Title 1"/>
          <p:cNvSpPr txBox="1">
            <a:spLocks/>
          </p:cNvSpPr>
          <p:nvPr/>
        </p:nvSpPr>
        <p:spPr>
          <a:xfrm>
            <a:off x="542636" y="228600"/>
            <a:ext cx="8229600" cy="733184"/>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dirty="0"/>
              <a:t>Activity</a:t>
            </a:r>
          </a:p>
        </p:txBody>
      </p:sp>
    </p:spTree>
    <p:extLst>
      <p:ext uri="{BB962C8B-B14F-4D97-AF65-F5344CB8AC3E}">
        <p14:creationId xmlns:p14="http://schemas.microsoft.com/office/powerpoint/2010/main" val="1310841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1863259" y="1219200"/>
            <a:ext cx="6213941" cy="3276600"/>
            <a:chOff x="1131105" y="1440854"/>
            <a:chExt cx="6823541" cy="3733800"/>
          </a:xfrm>
        </p:grpSpPr>
        <p:pic>
          <p:nvPicPr>
            <p:cNvPr id="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3" name="Straight Connector 22"/>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776101" y="1856697"/>
              <a:ext cx="2688168" cy="2209800"/>
              <a:chOff x="1807632" y="1371600"/>
              <a:chExt cx="2688168" cy="2209800"/>
            </a:xfrm>
          </p:grpSpPr>
          <p:sp>
            <p:nvSpPr>
              <p:cNvPr id="35" name="Rectangle 34"/>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pic>
          <p:nvPicPr>
            <p:cNvPr id="25" name="Picture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1250" y="1962269"/>
              <a:ext cx="2821625" cy="2019300"/>
            </a:xfrm>
            <a:prstGeom prst="rect">
              <a:avLst/>
            </a:prstGeom>
          </p:spPr>
        </p:pic>
      </p:grpSp>
      <p:sp>
        <p:nvSpPr>
          <p:cNvPr id="2" name="Title 1"/>
          <p:cNvSpPr>
            <a:spLocks noGrp="1"/>
          </p:cNvSpPr>
          <p:nvPr>
            <p:ph type="title"/>
          </p:nvPr>
        </p:nvSpPr>
        <p:spPr>
          <a:xfrm>
            <a:off x="457200" y="274638"/>
            <a:ext cx="3314700" cy="792162"/>
          </a:xfrm>
        </p:spPr>
        <p:txBody>
          <a:bodyPr/>
          <a:lstStyle/>
          <a:p>
            <a:r>
              <a:rPr lang="en-US" dirty="0"/>
              <a:t>Coupling</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17</a:t>
            </a:fld>
            <a:endParaRPr lang="en-US">
              <a:solidFill>
                <a:schemeClr val="tx1"/>
              </a:solidFill>
            </a:endParaRPr>
          </a:p>
        </p:txBody>
      </p:sp>
      <p:sp>
        <p:nvSpPr>
          <p:cNvPr id="11" name="TextBox 10"/>
          <p:cNvSpPr txBox="1"/>
          <p:nvPr/>
        </p:nvSpPr>
        <p:spPr>
          <a:xfrm>
            <a:off x="3966431" y="533399"/>
            <a:ext cx="4894999" cy="707886"/>
          </a:xfrm>
          <a:prstGeom prst="rect">
            <a:avLst/>
          </a:prstGeom>
          <a:noFill/>
        </p:spPr>
        <p:txBody>
          <a:bodyPr wrap="square" rtlCol="0">
            <a:spAutoFit/>
          </a:bodyPr>
          <a:lstStyle/>
          <a:p>
            <a:r>
              <a:rPr lang="en-US" sz="2000" dirty="0"/>
              <a:t>Whether or not you observe the dc component on the scope depends on the coupling.</a:t>
            </a:r>
          </a:p>
        </p:txBody>
      </p:sp>
      <p:sp>
        <p:nvSpPr>
          <p:cNvPr id="13" name="TextBox 12"/>
          <p:cNvSpPr txBox="1"/>
          <p:nvPr/>
        </p:nvSpPr>
        <p:spPr>
          <a:xfrm>
            <a:off x="389063" y="4456402"/>
            <a:ext cx="7154737" cy="400110"/>
          </a:xfrm>
          <a:prstGeom prst="rect">
            <a:avLst/>
          </a:prstGeom>
          <a:noFill/>
        </p:spPr>
        <p:txBody>
          <a:bodyPr wrap="square" rtlCol="0">
            <a:spAutoFit/>
          </a:bodyPr>
          <a:lstStyle/>
          <a:p>
            <a:r>
              <a:rPr lang="en-US" sz="2000" dirty="0"/>
              <a:t>1. Select whichever channel your signal is connected to.</a:t>
            </a:r>
          </a:p>
        </p:txBody>
      </p:sp>
      <p:sp>
        <p:nvSpPr>
          <p:cNvPr id="16" name="TextBox 15"/>
          <p:cNvSpPr txBox="1"/>
          <p:nvPr/>
        </p:nvSpPr>
        <p:spPr>
          <a:xfrm>
            <a:off x="389062" y="4953000"/>
            <a:ext cx="8472369" cy="400110"/>
          </a:xfrm>
          <a:prstGeom prst="rect">
            <a:avLst/>
          </a:prstGeom>
          <a:noFill/>
        </p:spPr>
        <p:txBody>
          <a:bodyPr wrap="square" rtlCol="0">
            <a:spAutoFit/>
          </a:bodyPr>
          <a:lstStyle/>
          <a:p>
            <a:r>
              <a:rPr lang="en-US" sz="2000" dirty="0"/>
              <a:t>2. Toggle through the coupling options:</a:t>
            </a:r>
          </a:p>
        </p:txBody>
      </p:sp>
      <p:sp>
        <p:nvSpPr>
          <p:cNvPr id="18" name="TextBox 17"/>
          <p:cNvSpPr txBox="1"/>
          <p:nvPr/>
        </p:nvSpPr>
        <p:spPr>
          <a:xfrm>
            <a:off x="689980" y="5353110"/>
            <a:ext cx="7997715" cy="400110"/>
          </a:xfrm>
          <a:prstGeom prst="rect">
            <a:avLst/>
          </a:prstGeom>
          <a:noFill/>
        </p:spPr>
        <p:txBody>
          <a:bodyPr wrap="square" rtlCol="0">
            <a:spAutoFit/>
          </a:bodyPr>
          <a:lstStyle/>
          <a:p>
            <a:r>
              <a:rPr lang="en-US" sz="2000" u="sng" dirty="0"/>
              <a:t>dc</a:t>
            </a:r>
            <a:r>
              <a:rPr lang="en-US" sz="2000" dirty="0"/>
              <a:t>: dc AND ac components are displayed.</a:t>
            </a:r>
          </a:p>
        </p:txBody>
      </p:sp>
      <p:sp>
        <p:nvSpPr>
          <p:cNvPr id="19" name="TextBox 18"/>
          <p:cNvSpPr txBox="1"/>
          <p:nvPr/>
        </p:nvSpPr>
        <p:spPr>
          <a:xfrm>
            <a:off x="690875" y="5716726"/>
            <a:ext cx="7958343" cy="400110"/>
          </a:xfrm>
          <a:prstGeom prst="rect">
            <a:avLst/>
          </a:prstGeom>
          <a:noFill/>
        </p:spPr>
        <p:txBody>
          <a:bodyPr wrap="square" rtlCol="0">
            <a:spAutoFit/>
          </a:bodyPr>
          <a:lstStyle/>
          <a:p>
            <a:r>
              <a:rPr lang="en-US" sz="2000" u="sng" dirty="0"/>
              <a:t>ac</a:t>
            </a:r>
            <a:r>
              <a:rPr lang="en-US" sz="2000" dirty="0"/>
              <a:t>: only the ac component is displayed.</a:t>
            </a:r>
          </a:p>
        </p:txBody>
      </p:sp>
      <p:cxnSp>
        <p:nvCxnSpPr>
          <p:cNvPr id="20" name="Straight Arrow Connector 19"/>
          <p:cNvCxnSpPr/>
          <p:nvPr/>
        </p:nvCxnSpPr>
        <p:spPr bwMode="auto">
          <a:xfrm>
            <a:off x="1371600" y="3738319"/>
            <a:ext cx="1391280" cy="1"/>
          </a:xfrm>
          <a:prstGeom prst="straightConnector1">
            <a:avLst/>
          </a:prstGeom>
          <a:solidFill>
            <a:schemeClr val="accent1"/>
          </a:solidFill>
          <a:ln w="38100" cap="sq" cmpd="sng" algn="ctr">
            <a:solidFill>
              <a:schemeClr val="tx1"/>
            </a:solidFill>
            <a:prstDash val="dash"/>
            <a:round/>
            <a:headEnd type="none" w="sm" len="sm"/>
            <a:tailEnd type="arrow"/>
          </a:ln>
          <a:effectLst/>
        </p:spPr>
      </p:cxnSp>
      <p:sp>
        <p:nvSpPr>
          <p:cNvPr id="5" name="Rectangle 4"/>
          <p:cNvSpPr/>
          <p:nvPr/>
        </p:nvSpPr>
        <p:spPr>
          <a:xfrm>
            <a:off x="157760" y="3384376"/>
            <a:ext cx="1366240" cy="707886"/>
          </a:xfrm>
          <a:prstGeom prst="rect">
            <a:avLst/>
          </a:prstGeom>
        </p:spPr>
        <p:txBody>
          <a:bodyPr wrap="square">
            <a:spAutoFit/>
          </a:bodyPr>
          <a:lstStyle/>
          <a:p>
            <a:r>
              <a:rPr lang="en-US" sz="2000" dirty="0"/>
              <a:t>coupling options</a:t>
            </a:r>
          </a:p>
        </p:txBody>
      </p:sp>
    </p:spTree>
    <p:extLst>
      <p:ext uri="{BB962C8B-B14F-4D97-AF65-F5344CB8AC3E}">
        <p14:creationId xmlns:p14="http://schemas.microsoft.com/office/powerpoint/2010/main" val="1580817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1863259" y="1219200"/>
            <a:ext cx="6213941" cy="3276600"/>
            <a:chOff x="1131105" y="1440854"/>
            <a:chExt cx="6823541" cy="3733800"/>
          </a:xfrm>
        </p:grpSpPr>
        <p:pic>
          <p:nvPicPr>
            <p:cNvPr id="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3" name="Straight Connector 22"/>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776101" y="1856697"/>
              <a:ext cx="2688168" cy="2209800"/>
              <a:chOff x="1807632" y="1371600"/>
              <a:chExt cx="2688168" cy="2209800"/>
            </a:xfrm>
          </p:grpSpPr>
          <p:sp>
            <p:nvSpPr>
              <p:cNvPr id="35" name="Rectangle 34"/>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457200" y="274638"/>
            <a:ext cx="7620000" cy="792162"/>
          </a:xfrm>
        </p:spPr>
        <p:txBody>
          <a:bodyPr>
            <a:normAutofit fontScale="90000"/>
          </a:bodyPr>
          <a:lstStyle/>
          <a:p>
            <a:r>
              <a:rPr lang="en-US" dirty="0"/>
              <a:t>Still not getting a good picture???</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18</a:t>
            </a:fld>
            <a:endParaRPr lang="en-US">
              <a:solidFill>
                <a:schemeClr val="tx1"/>
              </a:solidFill>
            </a:endParaRPr>
          </a:p>
        </p:txBody>
      </p:sp>
      <p:sp>
        <p:nvSpPr>
          <p:cNvPr id="13" name="TextBox 12"/>
          <p:cNvSpPr txBox="1"/>
          <p:nvPr/>
        </p:nvSpPr>
        <p:spPr>
          <a:xfrm>
            <a:off x="389062" y="4552890"/>
            <a:ext cx="7840537" cy="400110"/>
          </a:xfrm>
          <a:prstGeom prst="rect">
            <a:avLst/>
          </a:prstGeom>
          <a:noFill/>
        </p:spPr>
        <p:txBody>
          <a:bodyPr wrap="square" rtlCol="0">
            <a:spAutoFit/>
          </a:bodyPr>
          <a:lstStyle/>
          <a:p>
            <a:r>
              <a:rPr lang="en-US" sz="2000" dirty="0"/>
              <a:t>This is a “triggering” problem. We’ll cover this at a later date. For now…</a:t>
            </a:r>
          </a:p>
        </p:txBody>
      </p:sp>
      <p:sp>
        <p:nvSpPr>
          <p:cNvPr id="16" name="TextBox 15"/>
          <p:cNvSpPr txBox="1"/>
          <p:nvPr/>
        </p:nvSpPr>
        <p:spPr>
          <a:xfrm>
            <a:off x="2678087" y="5410200"/>
            <a:ext cx="3570314"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Use the Magic Button</a:t>
            </a:r>
          </a:p>
        </p:txBody>
      </p:sp>
      <p:sp>
        <p:nvSpPr>
          <p:cNvPr id="3" name="Rectangle 2"/>
          <p:cNvSpPr/>
          <p:nvPr/>
        </p:nvSpPr>
        <p:spPr>
          <a:xfrm>
            <a:off x="2469909" y="2082514"/>
            <a:ext cx="2409459" cy="774986"/>
          </a:xfrm>
          <a:prstGeom prst="rect">
            <a:avLst/>
          </a:prstGeom>
          <a:solidFill>
            <a:schemeClr val="tx1">
              <a:lumMod val="75000"/>
              <a:lumOff val="25000"/>
              <a:alpha val="8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a:stCxn id="16" idx="3"/>
          </p:cNvCxnSpPr>
          <p:nvPr/>
        </p:nvCxnSpPr>
        <p:spPr bwMode="auto">
          <a:xfrm flipV="1">
            <a:off x="6248401" y="1842378"/>
            <a:ext cx="1219199" cy="3829432"/>
          </a:xfrm>
          <a:prstGeom prst="straightConnector1">
            <a:avLst/>
          </a:prstGeom>
          <a:solidFill>
            <a:schemeClr val="accent1"/>
          </a:solidFill>
          <a:ln w="38100" cap="sq" cmpd="sng" algn="ctr">
            <a:solidFill>
              <a:srgbClr val="FF0000"/>
            </a:solidFill>
            <a:prstDash val="dash"/>
            <a:round/>
            <a:headEnd type="none" w="sm" len="sm"/>
            <a:tailEnd type="arrow"/>
          </a:ln>
          <a:effectLst/>
        </p:spPr>
      </p:cxnSp>
    </p:spTree>
    <p:extLst>
      <p:ext uri="{BB962C8B-B14F-4D97-AF65-F5344CB8AC3E}">
        <p14:creationId xmlns:p14="http://schemas.microsoft.com/office/powerpoint/2010/main" val="3784759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ircle(in)">
                                      <p:cBhvr>
                                        <p:cTn id="7" dur="2000"/>
                                        <p:tgtEl>
                                          <p:spTgt spid="16"/>
                                        </p:tgtEl>
                                      </p:cBhvr>
                                    </p:animEffect>
                                  </p:childTnLst>
                                </p:cTn>
                              </p:par>
                              <p:par>
                                <p:cTn id="8" presetID="6" presetClass="entr" presetSubtype="16" fill="hold"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circle(in)">
                                      <p:cBhvr>
                                        <p:cTn id="10" dur="2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normAutofit/>
          </a:bodyPr>
          <a:lstStyle/>
          <a:p>
            <a:r>
              <a:rPr lang="en-US" dirty="0"/>
              <a:t>For Lab III…</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19</a:t>
            </a:fld>
            <a:endParaRPr lang="en-US">
              <a:solidFill>
                <a:schemeClr val="tx1"/>
              </a:solidFill>
            </a:endParaRPr>
          </a:p>
        </p:txBody>
      </p:sp>
      <p:sp>
        <p:nvSpPr>
          <p:cNvPr id="5" name="TextBox 4"/>
          <p:cNvSpPr txBox="1"/>
          <p:nvPr/>
        </p:nvSpPr>
        <p:spPr>
          <a:xfrm>
            <a:off x="896332" y="1828800"/>
            <a:ext cx="7315200" cy="1754326"/>
          </a:xfrm>
          <a:prstGeom prst="rect">
            <a:avLst/>
          </a:prstGeom>
          <a:noFill/>
        </p:spPr>
        <p:txBody>
          <a:bodyPr wrap="square" rtlCol="0">
            <a:spAutoFit/>
          </a:bodyPr>
          <a:lstStyle/>
          <a:p>
            <a:r>
              <a:rPr lang="en-US" sz="1800" dirty="0"/>
              <a:t>You’ll want to know about a few things to do Lab IV:</a:t>
            </a:r>
          </a:p>
          <a:p>
            <a:endParaRPr lang="en-US" sz="1800" dirty="0"/>
          </a:p>
          <a:p>
            <a:pPr marL="285750" indent="-285750">
              <a:buFont typeface="Arial" panose="020B0604020202020204" pitchFamily="34" charset="0"/>
              <a:buChar char="•"/>
            </a:pPr>
            <a:r>
              <a:rPr lang="en-US" sz="1800" dirty="0"/>
              <a:t>T-Connector</a:t>
            </a:r>
          </a:p>
          <a:p>
            <a:pPr marL="285750" indent="-285750">
              <a:buFont typeface="Arial" panose="020B0604020202020204" pitchFamily="34" charset="0"/>
              <a:buChar char="•"/>
            </a:pPr>
            <a:r>
              <a:rPr lang="en-US" sz="1800" dirty="0"/>
              <a:t>The Op Amp (operational amplifier): You’ll learn about this in Electronics (ECE 3355/3155)</a:t>
            </a:r>
          </a:p>
          <a:p>
            <a:pPr marL="285750" indent="-285750">
              <a:buFont typeface="Arial" panose="020B0604020202020204" pitchFamily="34" charset="0"/>
              <a:buChar char="•"/>
            </a:pPr>
            <a:r>
              <a:rPr lang="en-US" sz="1800" dirty="0"/>
              <a:t>RMS values: an alternative measure of amplitude </a:t>
            </a:r>
          </a:p>
        </p:txBody>
      </p:sp>
    </p:spTree>
    <p:extLst>
      <p:ext uri="{BB962C8B-B14F-4D97-AF65-F5344CB8AC3E}">
        <p14:creationId xmlns:p14="http://schemas.microsoft.com/office/powerpoint/2010/main" val="3229661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p:cNvPicPr>
            <a:picLocks noChangeAspect="1"/>
          </p:cNvPicPr>
          <p:nvPr/>
        </p:nvPicPr>
        <p:blipFill rotWithShape="1">
          <a:blip r:embed="rId2" cstate="print">
            <a:extLst>
              <a:ext uri="{28A0092B-C50C-407E-A947-70E740481C1C}">
                <a14:useLocalDpi xmlns:a14="http://schemas.microsoft.com/office/drawing/2010/main" val="0"/>
              </a:ext>
            </a:extLst>
          </a:blip>
          <a:srcRect b="73333"/>
          <a:stretch/>
        </p:blipFill>
        <p:spPr>
          <a:xfrm>
            <a:off x="1996886" y="3657600"/>
            <a:ext cx="4632791" cy="2286000"/>
          </a:xfrm>
          <a:prstGeom prst="rect">
            <a:avLst/>
          </a:prstGeom>
        </p:spPr>
      </p:pic>
      <p:sp>
        <p:nvSpPr>
          <p:cNvPr id="2" name="Title 1"/>
          <p:cNvSpPr>
            <a:spLocks noGrp="1"/>
          </p:cNvSpPr>
          <p:nvPr>
            <p:ph type="title"/>
          </p:nvPr>
        </p:nvSpPr>
        <p:spPr>
          <a:xfrm>
            <a:off x="496853" y="76200"/>
            <a:ext cx="4177476" cy="914400"/>
          </a:xfrm>
        </p:spPr>
        <p:txBody>
          <a:bodyPr/>
          <a:lstStyle/>
          <a:p>
            <a:r>
              <a:rPr lang="en-US" dirty="0"/>
              <a:t>Sinusoid Basics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2</a:t>
            </a:fld>
            <a:endParaRPr lang="en-US">
              <a:solidFill>
                <a:schemeClr val="tx1"/>
              </a:solidFill>
            </a:endParaRPr>
          </a:p>
        </p:txBody>
      </p:sp>
      <p:sp>
        <p:nvSpPr>
          <p:cNvPr id="55" name="TextBox 54"/>
          <p:cNvSpPr txBox="1"/>
          <p:nvPr/>
        </p:nvSpPr>
        <p:spPr>
          <a:xfrm>
            <a:off x="762000" y="1138535"/>
            <a:ext cx="4286234" cy="461665"/>
          </a:xfrm>
          <a:prstGeom prst="rect">
            <a:avLst/>
          </a:prstGeom>
          <a:noFill/>
        </p:spPr>
        <p:txBody>
          <a:bodyPr wrap="square" rtlCol="0">
            <a:spAutoFit/>
          </a:bodyPr>
          <a:lstStyle/>
          <a:p>
            <a:r>
              <a:rPr lang="en-US" dirty="0"/>
              <a:t>General form of the sinusoid:</a:t>
            </a:r>
          </a:p>
        </p:txBody>
      </p:sp>
      <p:sp>
        <p:nvSpPr>
          <p:cNvPr id="69" name="TextBox 68"/>
          <p:cNvSpPr txBox="1"/>
          <p:nvPr/>
        </p:nvSpPr>
        <p:spPr>
          <a:xfrm>
            <a:off x="1010053" y="1983432"/>
            <a:ext cx="3553409" cy="461665"/>
          </a:xfrm>
          <a:prstGeom prst="rect">
            <a:avLst/>
          </a:prstGeom>
          <a:noFill/>
        </p:spPr>
        <p:txBody>
          <a:bodyPr wrap="none" rtlCol="0">
            <a:spAutoFit/>
          </a:bodyPr>
          <a:lstStyle/>
          <a:p>
            <a:r>
              <a:rPr lang="en-US" dirty="0"/>
              <a:t>v(t) = </a:t>
            </a:r>
            <a:r>
              <a:rPr lang="en-US" dirty="0" err="1"/>
              <a:t>V</a:t>
            </a:r>
            <a:r>
              <a:rPr lang="en-US" baseline="-25000" dirty="0" err="1"/>
              <a:t>m</a:t>
            </a:r>
            <a:r>
              <a:rPr lang="en-US" dirty="0"/>
              <a:t> sin(2</a:t>
            </a:r>
            <a:r>
              <a:rPr lang="en-US" dirty="0">
                <a:latin typeface="Symbol" pitchFamily="18" charset="2"/>
              </a:rPr>
              <a:t>p</a:t>
            </a:r>
            <a:r>
              <a:rPr lang="en-US" dirty="0"/>
              <a:t>f t + </a:t>
            </a:r>
            <a:r>
              <a:rPr lang="en-US" dirty="0">
                <a:latin typeface="Symbol" pitchFamily="18" charset="2"/>
              </a:rPr>
              <a:t>f</a:t>
            </a:r>
            <a:r>
              <a:rPr lang="en-US" dirty="0"/>
              <a:t>) [V]</a:t>
            </a:r>
          </a:p>
        </p:txBody>
      </p:sp>
      <p:sp>
        <p:nvSpPr>
          <p:cNvPr id="36" name="TextBox 35"/>
          <p:cNvSpPr txBox="1"/>
          <p:nvPr/>
        </p:nvSpPr>
        <p:spPr>
          <a:xfrm>
            <a:off x="5201107" y="1399070"/>
            <a:ext cx="3276600" cy="1200329"/>
          </a:xfrm>
          <a:prstGeom prst="rect">
            <a:avLst/>
          </a:prstGeom>
          <a:noFill/>
        </p:spPr>
        <p:txBody>
          <a:bodyPr wrap="square" rtlCol="0">
            <a:spAutoFit/>
          </a:bodyPr>
          <a:lstStyle/>
          <a:p>
            <a:pPr marL="285750" indent="-285750">
              <a:buFont typeface="Arial" pitchFamily="34" charset="0"/>
              <a:buChar char="•"/>
            </a:pPr>
            <a:r>
              <a:rPr lang="en-US" sz="1800" dirty="0" err="1"/>
              <a:t>V</a:t>
            </a:r>
            <a:r>
              <a:rPr lang="en-US" sz="1800" baseline="-25000" dirty="0" err="1"/>
              <a:t>m</a:t>
            </a:r>
            <a:r>
              <a:rPr lang="en-US" sz="1800" dirty="0"/>
              <a:t> is the amplitude</a:t>
            </a:r>
          </a:p>
          <a:p>
            <a:pPr marL="285750" indent="-285750">
              <a:buFont typeface="Arial" pitchFamily="34" charset="0"/>
              <a:buChar char="•"/>
            </a:pPr>
            <a:r>
              <a:rPr lang="en-US" sz="1800" dirty="0"/>
              <a:t>f is the frequency</a:t>
            </a:r>
          </a:p>
          <a:p>
            <a:pPr marL="285750" indent="-285750">
              <a:buFont typeface="Arial" pitchFamily="34" charset="0"/>
              <a:buChar char="•"/>
            </a:pPr>
            <a:r>
              <a:rPr lang="en-US" sz="1800" dirty="0">
                <a:latin typeface="Symbol" pitchFamily="18" charset="2"/>
              </a:rPr>
              <a:t>f </a:t>
            </a:r>
            <a:r>
              <a:rPr lang="en-US" sz="1800" dirty="0"/>
              <a:t>is the phase</a:t>
            </a:r>
          </a:p>
          <a:p>
            <a:pPr marL="285750" indent="-285750">
              <a:buFont typeface="Arial" pitchFamily="34" charset="0"/>
              <a:buChar char="•"/>
            </a:pPr>
            <a:r>
              <a:rPr lang="en-US" sz="1800" dirty="0">
                <a:solidFill>
                  <a:srgbClr val="0070C0"/>
                </a:solidFill>
              </a:rPr>
              <a:t>2V</a:t>
            </a:r>
            <a:r>
              <a:rPr lang="en-US" sz="1800" baseline="-25000" dirty="0">
                <a:solidFill>
                  <a:srgbClr val="0070C0"/>
                </a:solidFill>
              </a:rPr>
              <a:t>m</a:t>
            </a:r>
            <a:r>
              <a:rPr lang="en-US" sz="1800" dirty="0">
                <a:solidFill>
                  <a:srgbClr val="0070C0"/>
                </a:solidFill>
              </a:rPr>
              <a:t> = </a:t>
            </a:r>
            <a:r>
              <a:rPr lang="en-US" sz="1800" dirty="0" err="1">
                <a:solidFill>
                  <a:srgbClr val="0070C0"/>
                </a:solidFill>
              </a:rPr>
              <a:t>V</a:t>
            </a:r>
            <a:r>
              <a:rPr lang="en-US" sz="1800" baseline="-25000" dirty="0" err="1">
                <a:solidFill>
                  <a:srgbClr val="0070C0"/>
                </a:solidFill>
              </a:rPr>
              <a:t>pp</a:t>
            </a:r>
            <a:r>
              <a:rPr lang="en-US" sz="1800" dirty="0">
                <a:solidFill>
                  <a:srgbClr val="0070C0"/>
                </a:solidFill>
              </a:rPr>
              <a:t> (peak-to-peak)</a:t>
            </a:r>
            <a:endParaRPr lang="en-US" sz="1800" baseline="-25000" dirty="0">
              <a:solidFill>
                <a:srgbClr val="0070C0"/>
              </a:solidFill>
            </a:endParaRPr>
          </a:p>
        </p:txBody>
      </p:sp>
      <p:sp>
        <p:nvSpPr>
          <p:cNvPr id="68" name="TextBox 67"/>
          <p:cNvSpPr txBox="1"/>
          <p:nvPr/>
        </p:nvSpPr>
        <p:spPr>
          <a:xfrm>
            <a:off x="6561166" y="4580632"/>
            <a:ext cx="299262" cy="584301"/>
          </a:xfrm>
          <a:prstGeom prst="rect">
            <a:avLst/>
          </a:prstGeom>
          <a:noFill/>
        </p:spPr>
        <p:txBody>
          <a:bodyPr wrap="none" rtlCol="0">
            <a:spAutoFit/>
          </a:bodyPr>
          <a:lstStyle/>
          <a:p>
            <a:r>
              <a:rPr lang="en-US" dirty="0"/>
              <a:t>t</a:t>
            </a:r>
          </a:p>
        </p:txBody>
      </p:sp>
      <p:sp>
        <p:nvSpPr>
          <p:cNvPr id="37" name="TextBox 36"/>
          <p:cNvSpPr txBox="1"/>
          <p:nvPr/>
        </p:nvSpPr>
        <p:spPr>
          <a:xfrm>
            <a:off x="790575" y="2895600"/>
            <a:ext cx="7315201" cy="646331"/>
          </a:xfrm>
          <a:prstGeom prst="rect">
            <a:avLst/>
          </a:prstGeom>
          <a:noFill/>
        </p:spPr>
        <p:txBody>
          <a:bodyPr wrap="square" rtlCol="0">
            <a:spAutoFit/>
          </a:bodyPr>
          <a:lstStyle/>
          <a:p>
            <a:r>
              <a:rPr lang="en-US" sz="1800" dirty="0"/>
              <a:t>We usually write </a:t>
            </a:r>
            <a:r>
              <a:rPr lang="en-US" sz="1800" dirty="0">
                <a:latin typeface="Symbol" pitchFamily="18" charset="2"/>
              </a:rPr>
              <a:t>w</a:t>
            </a:r>
            <a:r>
              <a:rPr lang="en-US" sz="1800" dirty="0"/>
              <a:t> = 2</a:t>
            </a:r>
            <a:r>
              <a:rPr lang="en-US" sz="1800" dirty="0">
                <a:latin typeface="Symbol" pitchFamily="18" charset="2"/>
              </a:rPr>
              <a:t>p</a:t>
            </a:r>
            <a:r>
              <a:rPr lang="en-US" sz="1800" dirty="0"/>
              <a:t>f, and </a:t>
            </a:r>
            <a:r>
              <a:rPr lang="en-US" sz="1800" dirty="0">
                <a:latin typeface="Symbol" pitchFamily="18" charset="2"/>
              </a:rPr>
              <a:t>w</a:t>
            </a:r>
            <a:r>
              <a:rPr lang="en-US" sz="1800" dirty="0"/>
              <a:t> is the angular frequency. But note that what you set on the function generator is f, not </a:t>
            </a:r>
            <a:r>
              <a:rPr lang="en-US" sz="1800" dirty="0">
                <a:latin typeface="Symbol" pitchFamily="18" charset="2"/>
              </a:rPr>
              <a:t>w</a:t>
            </a:r>
            <a:r>
              <a:rPr lang="en-US" sz="1800" dirty="0"/>
              <a:t>.</a:t>
            </a:r>
          </a:p>
        </p:txBody>
      </p:sp>
      <p:grpSp>
        <p:nvGrpSpPr>
          <p:cNvPr id="8" name="Group 7"/>
          <p:cNvGrpSpPr/>
          <p:nvPr/>
        </p:nvGrpSpPr>
        <p:grpSpPr>
          <a:xfrm>
            <a:off x="1472149" y="3672986"/>
            <a:ext cx="4944596" cy="1813414"/>
            <a:chOff x="1472149" y="3977786"/>
            <a:chExt cx="4944596" cy="1813414"/>
          </a:xfrm>
        </p:grpSpPr>
        <p:sp>
          <p:nvSpPr>
            <p:cNvPr id="64" name="TextBox 63"/>
            <p:cNvSpPr txBox="1"/>
            <p:nvPr/>
          </p:nvSpPr>
          <p:spPr>
            <a:xfrm>
              <a:off x="1472149" y="3977786"/>
              <a:ext cx="697802" cy="584301"/>
            </a:xfrm>
            <a:prstGeom prst="rect">
              <a:avLst/>
            </a:prstGeom>
            <a:noFill/>
          </p:spPr>
          <p:txBody>
            <a:bodyPr wrap="none" rtlCol="0">
              <a:spAutoFit/>
            </a:bodyPr>
            <a:lstStyle/>
            <a:p>
              <a:r>
                <a:rPr lang="en-US" dirty="0"/>
                <a:t>v(t)</a:t>
              </a:r>
            </a:p>
          </p:txBody>
        </p:sp>
        <p:cxnSp>
          <p:nvCxnSpPr>
            <p:cNvPr id="57" name="Straight Connector 56"/>
            <p:cNvCxnSpPr/>
            <p:nvPr/>
          </p:nvCxnSpPr>
          <p:spPr bwMode="auto">
            <a:xfrm>
              <a:off x="2261723" y="5187424"/>
              <a:ext cx="4155022" cy="0"/>
            </a:xfrm>
            <a:prstGeom prst="line">
              <a:avLst/>
            </a:prstGeom>
            <a:solidFill>
              <a:schemeClr val="accent1"/>
            </a:solidFill>
            <a:ln w="19050" cap="sq" cmpd="sng" algn="ctr">
              <a:solidFill>
                <a:schemeClr val="tx1"/>
              </a:solidFill>
              <a:prstDash val="solid"/>
              <a:round/>
              <a:headEnd type="none" w="med" len="med"/>
              <a:tailEnd type="arrow" w="med" len="lg"/>
            </a:ln>
            <a:effectLst/>
          </p:spPr>
        </p:cxnSp>
        <p:cxnSp>
          <p:nvCxnSpPr>
            <p:cNvPr id="60" name="Straight Arrow Connector 59"/>
            <p:cNvCxnSpPr/>
            <p:nvPr/>
          </p:nvCxnSpPr>
          <p:spPr bwMode="auto">
            <a:xfrm>
              <a:off x="3964054" y="4597200"/>
              <a:ext cx="0" cy="590223"/>
            </a:xfrm>
            <a:prstGeom prst="straightConnector1">
              <a:avLst/>
            </a:prstGeom>
            <a:solidFill>
              <a:schemeClr val="accent1"/>
            </a:solidFill>
            <a:ln w="12700" cap="sq" cmpd="sng" algn="ctr">
              <a:solidFill>
                <a:schemeClr val="tx1"/>
              </a:solidFill>
              <a:prstDash val="solid"/>
              <a:round/>
              <a:headEnd type="arrow" w="med" len="med"/>
              <a:tailEnd type="arrow" w="med" len="med"/>
            </a:ln>
            <a:effectLst/>
          </p:spPr>
        </p:cxnSp>
        <p:sp>
          <p:nvSpPr>
            <p:cNvPr id="63" name="TextBox 62"/>
            <p:cNvSpPr txBox="1"/>
            <p:nvPr/>
          </p:nvSpPr>
          <p:spPr>
            <a:xfrm>
              <a:off x="4077514" y="4603122"/>
              <a:ext cx="523441" cy="467441"/>
            </a:xfrm>
            <a:prstGeom prst="rect">
              <a:avLst/>
            </a:prstGeom>
            <a:noFill/>
          </p:spPr>
          <p:txBody>
            <a:bodyPr wrap="none" rtlCol="0">
              <a:spAutoFit/>
            </a:bodyPr>
            <a:lstStyle/>
            <a:p>
              <a:r>
                <a:rPr lang="en-US" sz="1800" dirty="0" err="1"/>
                <a:t>V</a:t>
              </a:r>
              <a:r>
                <a:rPr lang="en-US" sz="1800" baseline="-25000" dirty="0" err="1"/>
                <a:t>m</a:t>
              </a:r>
              <a:endParaRPr lang="en-US" sz="1800" baseline="-25000" dirty="0"/>
            </a:p>
          </p:txBody>
        </p:sp>
        <p:cxnSp>
          <p:nvCxnSpPr>
            <p:cNvPr id="66" name="Straight Connector 65"/>
            <p:cNvCxnSpPr/>
            <p:nvPr/>
          </p:nvCxnSpPr>
          <p:spPr bwMode="auto">
            <a:xfrm flipV="1">
              <a:off x="2208265" y="4211433"/>
              <a:ext cx="0" cy="1022947"/>
            </a:xfrm>
            <a:prstGeom prst="line">
              <a:avLst/>
            </a:prstGeom>
            <a:solidFill>
              <a:schemeClr val="accent1"/>
            </a:solidFill>
            <a:ln w="19050" cap="sq" cmpd="sng" algn="ctr">
              <a:solidFill>
                <a:schemeClr val="tx1"/>
              </a:solidFill>
              <a:prstDash val="solid"/>
              <a:round/>
              <a:headEnd type="none" w="med" len="med"/>
              <a:tailEnd type="arrow" w="med" len="lg"/>
            </a:ln>
            <a:effectLst/>
          </p:spPr>
        </p:cxnSp>
        <p:sp>
          <p:nvSpPr>
            <p:cNvPr id="6" name="Rectangle 5"/>
            <p:cNvSpPr/>
            <p:nvPr/>
          </p:nvSpPr>
          <p:spPr>
            <a:xfrm>
              <a:off x="5884649" y="4722906"/>
              <a:ext cx="422878" cy="3476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18" name="Straight Arrow Connector 17"/>
            <p:cNvCxnSpPr/>
            <p:nvPr/>
          </p:nvCxnSpPr>
          <p:spPr bwMode="auto">
            <a:xfrm>
              <a:off x="4648287" y="4597200"/>
              <a:ext cx="0" cy="1194000"/>
            </a:xfrm>
            <a:prstGeom prst="straightConnector1">
              <a:avLst/>
            </a:prstGeom>
            <a:solidFill>
              <a:schemeClr val="accent1"/>
            </a:solidFill>
            <a:ln w="12700" cap="sq" cmpd="sng" algn="ctr">
              <a:solidFill>
                <a:schemeClr val="accent1"/>
              </a:solidFill>
              <a:prstDash val="solid"/>
              <a:round/>
              <a:headEnd type="arrow" w="med" len="med"/>
              <a:tailEnd type="arrow" w="med" len="med"/>
            </a:ln>
            <a:effectLst/>
          </p:spPr>
        </p:cxnSp>
        <p:sp>
          <p:nvSpPr>
            <p:cNvPr id="19" name="TextBox 18"/>
            <p:cNvSpPr txBox="1"/>
            <p:nvPr/>
          </p:nvSpPr>
          <p:spPr>
            <a:xfrm>
              <a:off x="4648200" y="4603122"/>
              <a:ext cx="505267" cy="369332"/>
            </a:xfrm>
            <a:prstGeom prst="rect">
              <a:avLst/>
            </a:prstGeom>
            <a:noFill/>
            <a:ln>
              <a:noFill/>
            </a:ln>
          </p:spPr>
          <p:txBody>
            <a:bodyPr wrap="none" rtlCol="0">
              <a:spAutoFit/>
            </a:bodyPr>
            <a:lstStyle/>
            <a:p>
              <a:r>
                <a:rPr lang="en-US" sz="1800" dirty="0" err="1">
                  <a:solidFill>
                    <a:srgbClr val="0070C0"/>
                  </a:solidFill>
                </a:rPr>
                <a:t>V</a:t>
              </a:r>
              <a:r>
                <a:rPr lang="en-US" sz="1800" baseline="-25000" dirty="0" err="1">
                  <a:solidFill>
                    <a:srgbClr val="0070C0"/>
                  </a:solidFill>
                </a:rPr>
                <a:t>pp</a:t>
              </a:r>
              <a:endParaRPr lang="en-US" sz="1800" baseline="-25000" dirty="0">
                <a:solidFill>
                  <a:srgbClr val="0070C0"/>
                </a:solidFill>
              </a:endParaRPr>
            </a:p>
          </p:txBody>
        </p:sp>
        <p:cxnSp>
          <p:nvCxnSpPr>
            <p:cNvPr id="21" name="Straight Connector 20"/>
            <p:cNvCxnSpPr/>
            <p:nvPr/>
          </p:nvCxnSpPr>
          <p:spPr>
            <a:xfrm>
              <a:off x="4563462" y="4618220"/>
              <a:ext cx="91485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990599" y="6019800"/>
            <a:ext cx="7315201" cy="369332"/>
          </a:xfrm>
          <a:prstGeom prst="rect">
            <a:avLst/>
          </a:prstGeom>
          <a:noFill/>
        </p:spPr>
        <p:txBody>
          <a:bodyPr wrap="square" rtlCol="0">
            <a:spAutoFit/>
          </a:bodyPr>
          <a:lstStyle/>
          <a:p>
            <a:r>
              <a:rPr lang="en-US" sz="1800" dirty="0">
                <a:solidFill>
                  <a:srgbClr val="0070C0"/>
                </a:solidFill>
              </a:rPr>
              <a:t>In the ECE curriculum, you will be using sinusoids…EVERYWHERE!</a:t>
            </a:r>
          </a:p>
        </p:txBody>
      </p:sp>
    </p:spTree>
    <p:extLst>
      <p:ext uri="{BB962C8B-B14F-4D97-AF65-F5344CB8AC3E}">
        <p14:creationId xmlns:p14="http://schemas.microsoft.com/office/powerpoint/2010/main" val="204742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676" y="1626252"/>
            <a:ext cx="5676133" cy="2594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4638"/>
            <a:ext cx="8229600" cy="868362"/>
          </a:xfrm>
        </p:spPr>
        <p:txBody>
          <a:bodyPr/>
          <a:lstStyle/>
          <a:p>
            <a:r>
              <a:rPr lang="en-US" dirty="0"/>
              <a:t>The “T” Connector</a:t>
            </a:r>
          </a:p>
        </p:txBody>
      </p:sp>
      <p:sp>
        <p:nvSpPr>
          <p:cNvPr id="4" name="Slide Number Placeholder 3"/>
          <p:cNvSpPr>
            <a:spLocks noGrp="1"/>
          </p:cNvSpPr>
          <p:nvPr>
            <p:ph type="sldNum" sz="quarter" idx="12"/>
          </p:nvPr>
        </p:nvSpPr>
        <p:spPr>
          <a:xfrm>
            <a:off x="6470459" y="5966993"/>
            <a:ext cx="2133600" cy="365125"/>
          </a:xfrm>
        </p:spPr>
        <p:txBody>
          <a:bodyPr/>
          <a:lstStyle/>
          <a:p>
            <a:pPr>
              <a:defRPr/>
            </a:pPr>
            <a:fld id="{C646C5E2-187C-4F82-9DC0-E51DB2C2FF2D}" type="slidenum">
              <a:rPr lang="en-US" smtClean="0">
                <a:solidFill>
                  <a:schemeClr val="tx1"/>
                </a:solidFill>
              </a:rPr>
              <a:pPr>
                <a:defRPr/>
              </a:pPr>
              <a:t>20</a:t>
            </a:fld>
            <a:endParaRPr lang="en-US">
              <a:solidFill>
                <a:schemeClr val="tx1"/>
              </a:solidFill>
            </a:endParaRPr>
          </a:p>
        </p:txBody>
      </p:sp>
      <p:grpSp>
        <p:nvGrpSpPr>
          <p:cNvPr id="18" name="Group 17"/>
          <p:cNvGrpSpPr/>
          <p:nvPr/>
        </p:nvGrpSpPr>
        <p:grpSpPr>
          <a:xfrm>
            <a:off x="5318917" y="4716043"/>
            <a:ext cx="3314702" cy="533400"/>
            <a:chOff x="3543299" y="5105400"/>
            <a:chExt cx="3314702" cy="533400"/>
          </a:xfrm>
        </p:grpSpPr>
        <p:sp>
          <p:nvSpPr>
            <p:cNvPr id="15" name="Rectangle 14"/>
            <p:cNvSpPr/>
            <p:nvPr/>
          </p:nvSpPr>
          <p:spPr bwMode="auto">
            <a:xfrm>
              <a:off x="3543299" y="5105400"/>
              <a:ext cx="3314702" cy="533400"/>
            </a:xfrm>
            <a:prstGeom prst="rect">
              <a:avLst/>
            </a:prstGeom>
            <a:solidFill>
              <a:schemeClr val="bg2">
                <a:lumMod val="60000"/>
                <a:lumOff val="40000"/>
                <a:alpha val="86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grpSp>
          <p:nvGrpSpPr>
            <p:cNvPr id="13" name="Group 12"/>
            <p:cNvGrpSpPr/>
            <p:nvPr/>
          </p:nvGrpSpPr>
          <p:grpSpPr>
            <a:xfrm>
              <a:off x="4495800" y="5193809"/>
              <a:ext cx="1311824" cy="351112"/>
              <a:chOff x="2468288" y="4931250"/>
              <a:chExt cx="1311824" cy="351112"/>
            </a:xfrm>
          </p:grpSpPr>
          <p:grpSp>
            <p:nvGrpSpPr>
              <p:cNvPr id="11" name="Group 10"/>
              <p:cNvGrpSpPr/>
              <p:nvPr/>
            </p:nvGrpSpPr>
            <p:grpSpPr>
              <a:xfrm>
                <a:off x="2468288" y="4931250"/>
                <a:ext cx="351112" cy="351112"/>
                <a:chOff x="2362200" y="4953000"/>
                <a:chExt cx="457200" cy="457200"/>
              </a:xfrm>
            </p:grpSpPr>
            <p:sp>
              <p:nvSpPr>
                <p:cNvPr id="7" name="Oval 6"/>
                <p:cNvSpPr/>
                <p:nvPr/>
              </p:nvSpPr>
              <p:spPr bwMode="auto">
                <a:xfrm>
                  <a:off x="2362200" y="4953000"/>
                  <a:ext cx="457200" cy="457200"/>
                </a:xfrm>
                <a:prstGeom prst="ellipse">
                  <a:avLst/>
                </a:prstGeom>
                <a:solidFill>
                  <a:schemeClr val="tx2">
                    <a:lumMod val="6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16" name="Oval 15"/>
                <p:cNvSpPr/>
                <p:nvPr/>
              </p:nvSpPr>
              <p:spPr bwMode="auto">
                <a:xfrm>
                  <a:off x="2468288" y="5068310"/>
                  <a:ext cx="245024" cy="226581"/>
                </a:xfrm>
                <a:prstGeom prst="ellipse">
                  <a:avLst/>
                </a:prstGeom>
                <a:solidFill>
                  <a:srgbClr val="FFFF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17" name="Oval 16"/>
                <p:cNvSpPr/>
                <p:nvPr/>
              </p:nvSpPr>
              <p:spPr bwMode="auto">
                <a:xfrm>
                  <a:off x="2570682" y="5153278"/>
                  <a:ext cx="61256" cy="56645"/>
                </a:xfrm>
                <a:prstGeom prst="ellipse">
                  <a:avLst/>
                </a:prstGeom>
                <a:solidFill>
                  <a:schemeClr val="tx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grpSp>
          <p:grpSp>
            <p:nvGrpSpPr>
              <p:cNvPr id="19" name="Group 18"/>
              <p:cNvGrpSpPr/>
              <p:nvPr/>
            </p:nvGrpSpPr>
            <p:grpSpPr>
              <a:xfrm>
                <a:off x="2938082" y="4931250"/>
                <a:ext cx="351112" cy="351112"/>
                <a:chOff x="2362200" y="4953000"/>
                <a:chExt cx="457200" cy="457200"/>
              </a:xfrm>
            </p:grpSpPr>
            <p:sp>
              <p:nvSpPr>
                <p:cNvPr id="20" name="Oval 19"/>
                <p:cNvSpPr/>
                <p:nvPr/>
              </p:nvSpPr>
              <p:spPr bwMode="auto">
                <a:xfrm>
                  <a:off x="2362200" y="4953000"/>
                  <a:ext cx="457200" cy="457200"/>
                </a:xfrm>
                <a:prstGeom prst="ellipse">
                  <a:avLst/>
                </a:prstGeom>
                <a:solidFill>
                  <a:schemeClr val="tx2">
                    <a:lumMod val="6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21" name="Oval 20"/>
                <p:cNvSpPr/>
                <p:nvPr/>
              </p:nvSpPr>
              <p:spPr bwMode="auto">
                <a:xfrm>
                  <a:off x="2468288" y="5068310"/>
                  <a:ext cx="245024" cy="226581"/>
                </a:xfrm>
                <a:prstGeom prst="ellipse">
                  <a:avLst/>
                </a:prstGeom>
                <a:solidFill>
                  <a:srgbClr val="FFFF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22" name="Oval 21"/>
                <p:cNvSpPr/>
                <p:nvPr/>
              </p:nvSpPr>
              <p:spPr bwMode="auto">
                <a:xfrm>
                  <a:off x="2570682" y="5153278"/>
                  <a:ext cx="61256" cy="56645"/>
                </a:xfrm>
                <a:prstGeom prst="ellipse">
                  <a:avLst/>
                </a:prstGeom>
                <a:solidFill>
                  <a:schemeClr val="tx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grpSp>
          <p:grpSp>
            <p:nvGrpSpPr>
              <p:cNvPr id="23" name="Group 22"/>
              <p:cNvGrpSpPr/>
              <p:nvPr/>
            </p:nvGrpSpPr>
            <p:grpSpPr>
              <a:xfrm>
                <a:off x="3429000" y="4931250"/>
                <a:ext cx="351112" cy="351112"/>
                <a:chOff x="2362200" y="4953000"/>
                <a:chExt cx="457200" cy="457200"/>
              </a:xfrm>
            </p:grpSpPr>
            <p:sp>
              <p:nvSpPr>
                <p:cNvPr id="24" name="Oval 23"/>
                <p:cNvSpPr/>
                <p:nvPr/>
              </p:nvSpPr>
              <p:spPr bwMode="auto">
                <a:xfrm>
                  <a:off x="2362200" y="4953000"/>
                  <a:ext cx="457200" cy="457200"/>
                </a:xfrm>
                <a:prstGeom prst="ellipse">
                  <a:avLst/>
                </a:prstGeom>
                <a:solidFill>
                  <a:schemeClr val="tx2">
                    <a:lumMod val="6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25" name="Oval 24"/>
                <p:cNvSpPr/>
                <p:nvPr/>
              </p:nvSpPr>
              <p:spPr bwMode="auto">
                <a:xfrm>
                  <a:off x="2468288" y="5068310"/>
                  <a:ext cx="245024" cy="226581"/>
                </a:xfrm>
                <a:prstGeom prst="ellipse">
                  <a:avLst/>
                </a:prstGeom>
                <a:solidFill>
                  <a:srgbClr val="FFFF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26" name="Oval 25"/>
                <p:cNvSpPr/>
                <p:nvPr/>
              </p:nvSpPr>
              <p:spPr bwMode="auto">
                <a:xfrm>
                  <a:off x="2570682" y="5153278"/>
                  <a:ext cx="61256" cy="56645"/>
                </a:xfrm>
                <a:prstGeom prst="ellipse">
                  <a:avLst/>
                </a:prstGeom>
                <a:solidFill>
                  <a:schemeClr val="tx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grpSp>
        </p:grpSp>
      </p:grpSp>
      <p:grpSp>
        <p:nvGrpSpPr>
          <p:cNvPr id="8193" name="Group 8192"/>
          <p:cNvGrpSpPr/>
          <p:nvPr/>
        </p:nvGrpSpPr>
        <p:grpSpPr>
          <a:xfrm>
            <a:off x="5098859" y="3566851"/>
            <a:ext cx="1358287" cy="1413158"/>
            <a:chOff x="5712370" y="3484180"/>
            <a:chExt cx="798942" cy="1413158"/>
          </a:xfrm>
        </p:grpSpPr>
        <p:cxnSp>
          <p:nvCxnSpPr>
            <p:cNvPr id="28" name="Straight Connector 27"/>
            <p:cNvCxnSpPr/>
            <p:nvPr/>
          </p:nvCxnSpPr>
          <p:spPr bwMode="auto">
            <a:xfrm>
              <a:off x="5712370" y="3484180"/>
              <a:ext cx="788432"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30" name="Straight Connector 29"/>
            <p:cNvCxnSpPr/>
            <p:nvPr/>
          </p:nvCxnSpPr>
          <p:spPr bwMode="auto">
            <a:xfrm flipV="1">
              <a:off x="6511312" y="3484180"/>
              <a:ext cx="0" cy="1413158"/>
            </a:xfrm>
            <a:prstGeom prst="line">
              <a:avLst/>
            </a:prstGeom>
            <a:solidFill>
              <a:schemeClr val="accent1"/>
            </a:solidFill>
            <a:ln w="28575" cap="sq" cmpd="sng" algn="ctr">
              <a:solidFill>
                <a:schemeClr val="tx1"/>
              </a:solidFill>
              <a:prstDash val="solid"/>
              <a:round/>
              <a:headEnd type="none" w="sm" len="sm"/>
              <a:tailEnd type="none" w="sm" len="sm"/>
            </a:ln>
            <a:effectLst/>
          </p:spPr>
        </p:cxnSp>
      </p:grpSp>
      <p:sp>
        <p:nvSpPr>
          <p:cNvPr id="8194" name="TextBox 8193"/>
          <p:cNvSpPr txBox="1"/>
          <p:nvPr/>
        </p:nvSpPr>
        <p:spPr>
          <a:xfrm>
            <a:off x="6622530" y="3866479"/>
            <a:ext cx="1986800" cy="707886"/>
          </a:xfrm>
          <a:prstGeom prst="rect">
            <a:avLst/>
          </a:prstGeom>
          <a:noFill/>
        </p:spPr>
        <p:txBody>
          <a:bodyPr wrap="square" rtlCol="0">
            <a:spAutoFit/>
          </a:bodyPr>
          <a:lstStyle/>
          <a:p>
            <a:r>
              <a:rPr lang="en-US" sz="2000" dirty="0"/>
              <a:t>output connected to BNC “T”</a:t>
            </a:r>
          </a:p>
        </p:txBody>
      </p:sp>
      <p:sp>
        <p:nvSpPr>
          <p:cNvPr id="38" name="TextBox 37"/>
          <p:cNvSpPr txBox="1"/>
          <p:nvPr/>
        </p:nvSpPr>
        <p:spPr>
          <a:xfrm>
            <a:off x="374459" y="4788238"/>
            <a:ext cx="4564551" cy="1323439"/>
          </a:xfrm>
          <a:prstGeom prst="rect">
            <a:avLst/>
          </a:prstGeom>
          <a:noFill/>
        </p:spPr>
        <p:txBody>
          <a:bodyPr wrap="square" rtlCol="0">
            <a:spAutoFit/>
          </a:bodyPr>
          <a:lstStyle/>
          <a:p>
            <a:r>
              <a:rPr lang="en-US" sz="2000" dirty="0"/>
              <a:t>The three BNC connectors are in parallel, effectively providing two FGEN outputs. Typically one will go to the scope and the other will be your circuit input.</a:t>
            </a:r>
          </a:p>
        </p:txBody>
      </p:sp>
      <p:cxnSp>
        <p:nvCxnSpPr>
          <p:cNvPr id="8197" name="Straight Arrow Connector 8196"/>
          <p:cNvCxnSpPr/>
          <p:nvPr/>
        </p:nvCxnSpPr>
        <p:spPr bwMode="auto">
          <a:xfrm flipH="1">
            <a:off x="6456198" y="5450003"/>
            <a:ext cx="471461" cy="11668"/>
          </a:xfrm>
          <a:prstGeom prst="straightConnector1">
            <a:avLst/>
          </a:prstGeom>
          <a:solidFill>
            <a:schemeClr val="accent1"/>
          </a:solidFill>
          <a:ln w="28575" cap="sq" cmpd="sng" algn="ctr">
            <a:solidFill>
              <a:schemeClr val="tx1"/>
            </a:solidFill>
            <a:prstDash val="solid"/>
            <a:round/>
            <a:headEnd type="none" w="sm" len="sm"/>
            <a:tailEnd type="arrow"/>
          </a:ln>
          <a:effectLst/>
        </p:spPr>
      </p:cxnSp>
      <p:cxnSp>
        <p:nvCxnSpPr>
          <p:cNvPr id="41" name="Straight Arrow Connector 40"/>
          <p:cNvCxnSpPr/>
          <p:nvPr/>
        </p:nvCxnSpPr>
        <p:spPr bwMode="auto">
          <a:xfrm>
            <a:off x="7415757" y="4980009"/>
            <a:ext cx="0" cy="650434"/>
          </a:xfrm>
          <a:prstGeom prst="straightConnector1">
            <a:avLst/>
          </a:prstGeom>
          <a:solidFill>
            <a:schemeClr val="accent1"/>
          </a:solidFill>
          <a:ln w="28575" cap="sq" cmpd="sng" algn="ctr">
            <a:solidFill>
              <a:schemeClr val="tx1"/>
            </a:solidFill>
            <a:prstDash val="solid"/>
            <a:round/>
            <a:headEnd type="none" w="sm" len="sm"/>
            <a:tailEnd type="arrow"/>
          </a:ln>
          <a:effectLst/>
        </p:spPr>
      </p:cxnSp>
      <p:sp>
        <p:nvSpPr>
          <p:cNvPr id="8198" name="TextBox 8197"/>
          <p:cNvSpPr txBox="1"/>
          <p:nvPr/>
        </p:nvSpPr>
        <p:spPr>
          <a:xfrm>
            <a:off x="5774257" y="5249443"/>
            <a:ext cx="710451" cy="369332"/>
          </a:xfrm>
          <a:prstGeom prst="rect">
            <a:avLst/>
          </a:prstGeom>
          <a:noFill/>
        </p:spPr>
        <p:txBody>
          <a:bodyPr wrap="none" rtlCol="0">
            <a:spAutoFit/>
          </a:bodyPr>
          <a:lstStyle/>
          <a:p>
            <a:r>
              <a:rPr lang="en-US" sz="1800" dirty="0"/>
              <a:t>scope</a:t>
            </a:r>
          </a:p>
        </p:txBody>
      </p:sp>
      <p:sp>
        <p:nvSpPr>
          <p:cNvPr id="43" name="TextBox 42"/>
          <p:cNvSpPr txBox="1"/>
          <p:nvPr/>
        </p:nvSpPr>
        <p:spPr>
          <a:xfrm>
            <a:off x="6446974" y="5554243"/>
            <a:ext cx="1306768" cy="369332"/>
          </a:xfrm>
          <a:prstGeom prst="rect">
            <a:avLst/>
          </a:prstGeom>
          <a:noFill/>
        </p:spPr>
        <p:txBody>
          <a:bodyPr wrap="none" rtlCol="0">
            <a:spAutoFit/>
          </a:bodyPr>
          <a:lstStyle/>
          <a:p>
            <a:r>
              <a:rPr lang="en-US" sz="1800" dirty="0"/>
              <a:t>circuit input</a:t>
            </a:r>
          </a:p>
        </p:txBody>
      </p:sp>
      <p:cxnSp>
        <p:nvCxnSpPr>
          <p:cNvPr id="8201" name="Straight Connector 8200"/>
          <p:cNvCxnSpPr>
            <a:stCxn id="22" idx="4"/>
          </p:cNvCxnSpPr>
          <p:nvPr/>
        </p:nvCxnSpPr>
        <p:spPr bwMode="auto">
          <a:xfrm flipH="1">
            <a:off x="6916768" y="5001759"/>
            <a:ext cx="8071" cy="454078"/>
          </a:xfrm>
          <a:prstGeom prst="line">
            <a:avLst/>
          </a:prstGeom>
          <a:solidFill>
            <a:schemeClr val="accent1"/>
          </a:solidFill>
          <a:ln w="28575" cap="sq"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316182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9276"/>
            <a:ext cx="7620000" cy="593724"/>
          </a:xfrm>
        </p:spPr>
        <p:txBody>
          <a:bodyPr>
            <a:noAutofit/>
          </a:bodyPr>
          <a:lstStyle/>
          <a:p>
            <a:r>
              <a:rPr lang="en-US" sz="3200" dirty="0"/>
              <a:t>For Lab IV you will need to wire an Op Amp:</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21</a:t>
            </a:fld>
            <a:endParaRPr lang="en-US"/>
          </a:p>
        </p:txBody>
      </p:sp>
      <p:pic>
        <p:nvPicPr>
          <p:cNvPr id="5" name="Picture 4"/>
          <p:cNvPicPr>
            <a:picLocks noChangeAspect="1"/>
          </p:cNvPicPr>
          <p:nvPr/>
        </p:nvPicPr>
        <p:blipFill>
          <a:blip r:embed="rId2"/>
          <a:stretch>
            <a:fillRect/>
          </a:stretch>
        </p:blipFill>
        <p:spPr>
          <a:xfrm>
            <a:off x="1219200" y="1295400"/>
            <a:ext cx="6553200" cy="4283322"/>
          </a:xfrm>
          <a:prstGeom prst="rect">
            <a:avLst/>
          </a:prstGeom>
        </p:spPr>
      </p:pic>
      <p:sp>
        <p:nvSpPr>
          <p:cNvPr id="6" name="TextBox 5"/>
          <p:cNvSpPr txBox="1"/>
          <p:nvPr/>
        </p:nvSpPr>
        <p:spPr>
          <a:xfrm>
            <a:off x="1257300" y="5791200"/>
            <a:ext cx="6477000" cy="707886"/>
          </a:xfrm>
          <a:prstGeom prst="rect">
            <a:avLst/>
          </a:prstGeom>
          <a:noFill/>
        </p:spPr>
        <p:txBody>
          <a:bodyPr wrap="square" rtlCol="0">
            <a:spAutoFit/>
          </a:bodyPr>
          <a:lstStyle/>
          <a:p>
            <a:r>
              <a:rPr lang="en-US" sz="2000" dirty="0"/>
              <a:t>LM741: a generic operational amplifier. This figure is from the data sheet, which we will take a look at in class.</a:t>
            </a:r>
          </a:p>
        </p:txBody>
      </p:sp>
    </p:spTree>
    <p:extLst>
      <p:ext uri="{BB962C8B-B14F-4D97-AF65-F5344CB8AC3E}">
        <p14:creationId xmlns:p14="http://schemas.microsoft.com/office/powerpoint/2010/main" val="42466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Op Amp</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22</a:t>
            </a:fld>
            <a:endParaRPr lang="en-US"/>
          </a:p>
        </p:txBody>
      </p:sp>
      <p:sp>
        <p:nvSpPr>
          <p:cNvPr id="3" name="TextBox 2"/>
          <p:cNvSpPr txBox="1"/>
          <p:nvPr/>
        </p:nvSpPr>
        <p:spPr>
          <a:xfrm>
            <a:off x="609600" y="1424123"/>
            <a:ext cx="8077200" cy="4585871"/>
          </a:xfrm>
          <a:prstGeom prst="rect">
            <a:avLst/>
          </a:prstGeom>
          <a:noFill/>
        </p:spPr>
        <p:txBody>
          <a:bodyPr wrap="square" rtlCol="0">
            <a:spAutoFit/>
          </a:bodyPr>
          <a:lstStyle/>
          <a:p>
            <a:r>
              <a:rPr lang="en-US" dirty="0"/>
              <a:t>The op amp has certain limitations:</a:t>
            </a:r>
          </a:p>
          <a:p>
            <a:endParaRPr lang="en-US" dirty="0"/>
          </a:p>
          <a:p>
            <a:pPr marL="342900" indent="-342900">
              <a:buFont typeface="Arial" panose="020B0604020202020204" pitchFamily="34" charset="0"/>
              <a:buChar char="•"/>
            </a:pPr>
            <a:r>
              <a:rPr lang="en-US" dirty="0"/>
              <a:t>It will not output currents larger than about 20 [mA].</a:t>
            </a:r>
          </a:p>
          <a:p>
            <a:endParaRPr lang="en-US" dirty="0"/>
          </a:p>
          <a:p>
            <a:r>
              <a:rPr lang="en-US" sz="2000" dirty="0"/>
              <a:t>This will not be a problem for Lab IV because the output current will be less than that value.</a:t>
            </a:r>
          </a:p>
          <a:p>
            <a:endParaRPr lang="en-US" dirty="0"/>
          </a:p>
          <a:p>
            <a:pPr marL="342900" indent="-342900">
              <a:buFont typeface="Arial" panose="020B0604020202020204" pitchFamily="34" charset="0"/>
              <a:buChar char="•"/>
            </a:pPr>
            <a:r>
              <a:rPr lang="en-US" dirty="0"/>
              <a:t>There is a limitation on how high a frequency you can apply to the input and still get an output.</a:t>
            </a:r>
          </a:p>
          <a:p>
            <a:pPr marL="342900" indent="-342900">
              <a:buFont typeface="Arial" panose="020B0604020202020204" pitchFamily="34" charset="0"/>
              <a:buChar char="•"/>
            </a:pPr>
            <a:endParaRPr lang="en-US" dirty="0"/>
          </a:p>
          <a:p>
            <a:r>
              <a:rPr lang="en-US" sz="2000" dirty="0"/>
              <a:t>This will not be a problem in Lab IV for parts 1 – 9. However, in part 10 we will explore this issue using a LabVIEW .vi to perform a frequency sweep, and to measure the op amp output as a function of frequency.</a:t>
            </a:r>
          </a:p>
        </p:txBody>
      </p:sp>
    </p:spTree>
    <p:extLst>
      <p:ext uri="{BB962C8B-B14F-4D97-AF65-F5344CB8AC3E}">
        <p14:creationId xmlns:p14="http://schemas.microsoft.com/office/powerpoint/2010/main" val="3720992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52401" y="1153264"/>
            <a:ext cx="5867400" cy="3122899"/>
            <a:chOff x="1131105" y="1440854"/>
            <a:chExt cx="6823541" cy="3733800"/>
          </a:xfrm>
        </p:grpSpPr>
        <p:pic>
          <p:nvPicPr>
            <p:cNvPr id="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 name="Straight Connector 20"/>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1776101" y="1856697"/>
              <a:ext cx="2688168" cy="2209800"/>
              <a:chOff x="1807632" y="1371600"/>
              <a:chExt cx="2688168" cy="2209800"/>
            </a:xfrm>
          </p:grpSpPr>
          <p:sp>
            <p:nvSpPr>
              <p:cNvPr id="25" name="Rectangle 24"/>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1250" y="1962269"/>
              <a:ext cx="2821625" cy="2019300"/>
            </a:xfrm>
            <a:prstGeom prst="rect">
              <a:avLst/>
            </a:prstGeom>
          </p:spPr>
        </p:pic>
      </p:grpSp>
      <p:sp>
        <p:nvSpPr>
          <p:cNvPr id="2" name="Title 1"/>
          <p:cNvSpPr>
            <a:spLocks noGrp="1"/>
          </p:cNvSpPr>
          <p:nvPr>
            <p:ph type="title"/>
          </p:nvPr>
        </p:nvSpPr>
        <p:spPr/>
        <p:txBody>
          <a:bodyPr/>
          <a:lstStyle/>
          <a:p>
            <a:r>
              <a:rPr lang="en-US" dirty="0"/>
              <a:t>Triggering</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23</a:t>
            </a:fld>
            <a:endParaRPr lang="en-US">
              <a:solidFill>
                <a:schemeClr val="tx1"/>
              </a:solidFill>
            </a:endParaRPr>
          </a:p>
        </p:txBody>
      </p:sp>
      <p:sp>
        <p:nvSpPr>
          <p:cNvPr id="11" name="TextBox 10"/>
          <p:cNvSpPr txBox="1"/>
          <p:nvPr/>
        </p:nvSpPr>
        <p:spPr>
          <a:xfrm>
            <a:off x="554613" y="4572000"/>
            <a:ext cx="7900056" cy="1815882"/>
          </a:xfrm>
          <a:prstGeom prst="rect">
            <a:avLst/>
          </a:prstGeom>
          <a:noFill/>
        </p:spPr>
        <p:txBody>
          <a:bodyPr wrap="square" rtlCol="0">
            <a:spAutoFit/>
          </a:bodyPr>
          <a:lstStyle/>
          <a:p>
            <a:r>
              <a:rPr lang="en-US" sz="2000" dirty="0"/>
              <a:t>We will go into more detail later but for now, to get a stable trace:</a:t>
            </a:r>
          </a:p>
          <a:p>
            <a:endParaRPr lang="en-US" sz="2000" dirty="0"/>
          </a:p>
          <a:p>
            <a:r>
              <a:rPr lang="en-US" sz="1800" dirty="0"/>
              <a:t>1. Press the input channel you’re using; press Trigger.</a:t>
            </a:r>
          </a:p>
          <a:p>
            <a:r>
              <a:rPr lang="en-US" sz="1800" dirty="0"/>
              <a:t>2. Source: Whatever channel you’re using to input</a:t>
            </a:r>
          </a:p>
          <a:p>
            <a:r>
              <a:rPr lang="en-US" sz="1800" dirty="0"/>
              <a:t>3. Trigger Type: Edge</a:t>
            </a:r>
          </a:p>
          <a:p>
            <a:r>
              <a:rPr lang="en-US" sz="1800" dirty="0"/>
              <a:t>4. Adjust trigger level knob for a stable trace.</a:t>
            </a:r>
          </a:p>
        </p:txBody>
      </p:sp>
      <p:sp>
        <p:nvSpPr>
          <p:cNvPr id="12" name="TextBox 11"/>
          <p:cNvSpPr txBox="1"/>
          <p:nvPr/>
        </p:nvSpPr>
        <p:spPr>
          <a:xfrm>
            <a:off x="6625868" y="1645620"/>
            <a:ext cx="1146532" cy="400110"/>
          </a:xfrm>
          <a:prstGeom prst="rect">
            <a:avLst/>
          </a:prstGeom>
          <a:noFill/>
          <a:ln>
            <a:solidFill>
              <a:srgbClr val="0070C0"/>
            </a:solidFill>
          </a:ln>
        </p:spPr>
        <p:txBody>
          <a:bodyPr wrap="square" rtlCol="0">
            <a:spAutoFit/>
          </a:bodyPr>
          <a:lstStyle/>
          <a:p>
            <a:r>
              <a:rPr lang="en-US" sz="2000" dirty="0">
                <a:solidFill>
                  <a:schemeClr val="tx2">
                    <a:lumMod val="60000"/>
                    <a:lumOff val="40000"/>
                  </a:schemeClr>
                </a:solidFill>
              </a:rPr>
              <a:t>Trigger</a:t>
            </a:r>
          </a:p>
        </p:txBody>
      </p:sp>
      <p:sp>
        <p:nvSpPr>
          <p:cNvPr id="13" name="TextBox 12"/>
          <p:cNvSpPr txBox="1"/>
          <p:nvPr/>
        </p:nvSpPr>
        <p:spPr>
          <a:xfrm>
            <a:off x="6625868" y="2053922"/>
            <a:ext cx="1828800" cy="400110"/>
          </a:xfrm>
          <a:prstGeom prst="rect">
            <a:avLst/>
          </a:prstGeom>
          <a:noFill/>
        </p:spPr>
        <p:txBody>
          <a:bodyPr wrap="square" rtlCol="0">
            <a:spAutoFit/>
          </a:bodyPr>
          <a:lstStyle/>
          <a:p>
            <a:r>
              <a:rPr lang="en-US" sz="2000" dirty="0">
                <a:solidFill>
                  <a:schemeClr val="tx2">
                    <a:lumMod val="60000"/>
                    <a:lumOff val="40000"/>
                  </a:schemeClr>
                </a:solidFill>
              </a:rPr>
              <a:t>Trigger Level</a:t>
            </a:r>
          </a:p>
        </p:txBody>
      </p:sp>
      <p:cxnSp>
        <p:nvCxnSpPr>
          <p:cNvPr id="15" name="Straight Arrow Connector 14"/>
          <p:cNvCxnSpPr/>
          <p:nvPr/>
        </p:nvCxnSpPr>
        <p:spPr bwMode="auto">
          <a:xfrm flipH="1" flipV="1">
            <a:off x="4252735" y="2133600"/>
            <a:ext cx="2376665" cy="152400"/>
          </a:xfrm>
          <a:prstGeom prst="straightConnector1">
            <a:avLst/>
          </a:prstGeom>
          <a:solidFill>
            <a:schemeClr val="accent1"/>
          </a:solidFill>
          <a:ln w="38100" cap="sq" cmpd="sng" algn="ctr">
            <a:solidFill>
              <a:srgbClr val="0070C0"/>
            </a:solidFill>
            <a:prstDash val="dash"/>
            <a:round/>
            <a:headEnd type="none" w="sm" len="sm"/>
            <a:tailEnd type="arrow"/>
          </a:ln>
          <a:effectLst/>
        </p:spPr>
      </p:cxnSp>
      <p:cxnSp>
        <p:nvCxnSpPr>
          <p:cNvPr id="17" name="Straight Arrow Connector 16"/>
          <p:cNvCxnSpPr/>
          <p:nvPr/>
        </p:nvCxnSpPr>
        <p:spPr bwMode="auto">
          <a:xfrm flipH="1">
            <a:off x="4038600" y="1855971"/>
            <a:ext cx="2590803" cy="133800"/>
          </a:xfrm>
          <a:prstGeom prst="straightConnector1">
            <a:avLst/>
          </a:prstGeom>
          <a:solidFill>
            <a:schemeClr val="accent1"/>
          </a:solidFill>
          <a:ln w="38100" cap="sq" cmpd="sng" algn="ctr">
            <a:solidFill>
              <a:srgbClr val="0070C0"/>
            </a:solidFill>
            <a:prstDash val="dash"/>
            <a:round/>
            <a:headEnd type="none" w="sm" len="sm"/>
            <a:tailEnd type="arrow"/>
          </a:ln>
          <a:effectLst/>
        </p:spPr>
      </p:cxnSp>
    </p:spTree>
    <p:extLst>
      <p:ext uri="{BB962C8B-B14F-4D97-AF65-F5344CB8AC3E}">
        <p14:creationId xmlns:p14="http://schemas.microsoft.com/office/powerpoint/2010/main" val="2801990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152401" y="1153264"/>
            <a:ext cx="5867400" cy="3122899"/>
            <a:chOff x="1131105" y="1440854"/>
            <a:chExt cx="6823541" cy="3733800"/>
          </a:xfrm>
        </p:grpSpPr>
        <p:pic>
          <p:nvPicPr>
            <p:cNvPr id="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 name="Straight Connector 20"/>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1776101" y="1856697"/>
              <a:ext cx="2688168" cy="2209800"/>
              <a:chOff x="1807632" y="1371600"/>
              <a:chExt cx="2688168" cy="2209800"/>
            </a:xfrm>
          </p:grpSpPr>
          <p:sp>
            <p:nvSpPr>
              <p:cNvPr id="25" name="Rectangle 24"/>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1250" y="1962269"/>
              <a:ext cx="2821625" cy="2019300"/>
            </a:xfrm>
            <a:prstGeom prst="rect">
              <a:avLst/>
            </a:prstGeom>
          </p:spPr>
        </p:pic>
      </p:grpSp>
      <p:sp>
        <p:nvSpPr>
          <p:cNvPr id="2" name="Title 1"/>
          <p:cNvSpPr>
            <a:spLocks noGrp="1"/>
          </p:cNvSpPr>
          <p:nvPr>
            <p:ph type="title"/>
          </p:nvPr>
        </p:nvSpPr>
        <p:spPr/>
        <p:txBody>
          <a:bodyPr/>
          <a:lstStyle/>
          <a:p>
            <a:r>
              <a:rPr lang="en-US" dirty="0"/>
              <a:t>Triggering 101</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24</a:t>
            </a:fld>
            <a:endParaRPr lang="en-US">
              <a:solidFill>
                <a:schemeClr val="tx1"/>
              </a:solidFill>
            </a:endParaRPr>
          </a:p>
        </p:txBody>
      </p:sp>
      <p:sp>
        <p:nvSpPr>
          <p:cNvPr id="11" name="TextBox 10"/>
          <p:cNvSpPr txBox="1"/>
          <p:nvPr/>
        </p:nvSpPr>
        <p:spPr>
          <a:xfrm>
            <a:off x="554613" y="4572000"/>
            <a:ext cx="7900056" cy="1323439"/>
          </a:xfrm>
          <a:prstGeom prst="rect">
            <a:avLst/>
          </a:prstGeom>
          <a:noFill/>
        </p:spPr>
        <p:txBody>
          <a:bodyPr wrap="square" rtlCol="0">
            <a:spAutoFit/>
          </a:bodyPr>
          <a:lstStyle/>
          <a:p>
            <a:r>
              <a:rPr lang="en-US" sz="2000" dirty="0"/>
              <a:t>When the oscilloscope is properly triggered, the image is “stable” because it is displayed the same way each time it sweeps across the screen. If the triggering is not correct, the image looks garbled , like it is “running” across the screen.</a:t>
            </a:r>
          </a:p>
        </p:txBody>
      </p:sp>
      <p:sp>
        <p:nvSpPr>
          <p:cNvPr id="12" name="TextBox 11"/>
          <p:cNvSpPr txBox="1"/>
          <p:nvPr/>
        </p:nvSpPr>
        <p:spPr>
          <a:xfrm>
            <a:off x="6625868" y="1645620"/>
            <a:ext cx="1828800" cy="400110"/>
          </a:xfrm>
          <a:prstGeom prst="rect">
            <a:avLst/>
          </a:prstGeom>
          <a:noFill/>
        </p:spPr>
        <p:txBody>
          <a:bodyPr wrap="square" rtlCol="0">
            <a:spAutoFit/>
          </a:bodyPr>
          <a:lstStyle/>
          <a:p>
            <a:r>
              <a:rPr lang="en-US" sz="2000" dirty="0"/>
              <a:t>Trigger Menu</a:t>
            </a:r>
          </a:p>
        </p:txBody>
      </p:sp>
      <p:sp>
        <p:nvSpPr>
          <p:cNvPr id="13" name="TextBox 12"/>
          <p:cNvSpPr txBox="1"/>
          <p:nvPr/>
        </p:nvSpPr>
        <p:spPr>
          <a:xfrm>
            <a:off x="6625868" y="2053922"/>
            <a:ext cx="1828800" cy="400110"/>
          </a:xfrm>
          <a:prstGeom prst="rect">
            <a:avLst/>
          </a:prstGeom>
          <a:noFill/>
        </p:spPr>
        <p:txBody>
          <a:bodyPr wrap="square" rtlCol="0">
            <a:spAutoFit/>
          </a:bodyPr>
          <a:lstStyle/>
          <a:p>
            <a:r>
              <a:rPr lang="en-US" sz="2000" dirty="0"/>
              <a:t>Trigger Level</a:t>
            </a:r>
          </a:p>
        </p:txBody>
      </p:sp>
      <p:cxnSp>
        <p:nvCxnSpPr>
          <p:cNvPr id="15" name="Straight Arrow Connector 14"/>
          <p:cNvCxnSpPr/>
          <p:nvPr/>
        </p:nvCxnSpPr>
        <p:spPr bwMode="auto">
          <a:xfrm flipH="1" flipV="1">
            <a:off x="4252735" y="2133600"/>
            <a:ext cx="2376665" cy="152400"/>
          </a:xfrm>
          <a:prstGeom prst="straightConnector1">
            <a:avLst/>
          </a:prstGeom>
          <a:solidFill>
            <a:schemeClr val="accent1"/>
          </a:solidFill>
          <a:ln w="38100" cap="sq" cmpd="sng" algn="ctr">
            <a:solidFill>
              <a:schemeClr val="tx1"/>
            </a:solidFill>
            <a:prstDash val="dash"/>
            <a:round/>
            <a:headEnd type="none" w="sm" len="sm"/>
            <a:tailEnd type="arrow"/>
          </a:ln>
          <a:effectLst/>
        </p:spPr>
      </p:cxnSp>
      <p:cxnSp>
        <p:nvCxnSpPr>
          <p:cNvPr id="17" name="Straight Arrow Connector 16"/>
          <p:cNvCxnSpPr/>
          <p:nvPr/>
        </p:nvCxnSpPr>
        <p:spPr bwMode="auto">
          <a:xfrm flipH="1">
            <a:off x="4252735" y="1855971"/>
            <a:ext cx="2376667" cy="120110"/>
          </a:xfrm>
          <a:prstGeom prst="straightConnector1">
            <a:avLst/>
          </a:prstGeom>
          <a:solidFill>
            <a:schemeClr val="accent1"/>
          </a:solidFill>
          <a:ln w="38100" cap="sq" cmpd="sng" algn="ctr">
            <a:solidFill>
              <a:schemeClr val="tx1"/>
            </a:solidFill>
            <a:prstDash val="dash"/>
            <a:round/>
            <a:headEnd type="none" w="sm" len="sm"/>
            <a:tailEnd type="arrow"/>
          </a:ln>
          <a:effectLst/>
        </p:spPr>
      </p:cxnSp>
    </p:spTree>
    <p:extLst>
      <p:ext uri="{BB962C8B-B14F-4D97-AF65-F5344CB8AC3E}">
        <p14:creationId xmlns:p14="http://schemas.microsoft.com/office/powerpoint/2010/main" val="16709784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57276" y="1691800"/>
            <a:ext cx="3634324" cy="166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14825" y="228600"/>
            <a:ext cx="5019176" cy="868362"/>
          </a:xfrm>
        </p:spPr>
        <p:txBody>
          <a:bodyPr/>
          <a:lstStyle/>
          <a:p>
            <a:r>
              <a:rPr lang="en-US" dirty="0"/>
              <a:t>External Triggering</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25</a:t>
            </a:fld>
            <a:endParaRPr lang="en-US">
              <a:solidFill>
                <a:schemeClr val="tx1"/>
              </a:solidFill>
            </a:endParaRPr>
          </a:p>
        </p:txBody>
      </p:sp>
      <p:cxnSp>
        <p:nvCxnSpPr>
          <p:cNvPr id="32" name="Straight Arrow Connector 31"/>
          <p:cNvCxnSpPr/>
          <p:nvPr/>
        </p:nvCxnSpPr>
        <p:spPr bwMode="auto">
          <a:xfrm flipH="1">
            <a:off x="715328" y="1159586"/>
            <a:ext cx="397739" cy="194977"/>
          </a:xfrm>
          <a:prstGeom prst="straightConnector1">
            <a:avLst/>
          </a:prstGeom>
          <a:solidFill>
            <a:schemeClr val="accent1"/>
          </a:solidFill>
          <a:ln w="28575" cap="sq" cmpd="sng" algn="ctr">
            <a:solidFill>
              <a:schemeClr val="tx1"/>
            </a:solidFill>
            <a:prstDash val="solid"/>
            <a:round/>
            <a:headEnd type="none" w="sm" len="sm"/>
            <a:tailEnd type="arrow"/>
          </a:ln>
          <a:effectLst/>
        </p:spPr>
      </p:cxnSp>
      <p:sp>
        <p:nvSpPr>
          <p:cNvPr id="34" name="TextBox 33"/>
          <p:cNvSpPr txBox="1"/>
          <p:nvPr/>
        </p:nvSpPr>
        <p:spPr>
          <a:xfrm>
            <a:off x="664496" y="4800600"/>
            <a:ext cx="7372949" cy="1631216"/>
          </a:xfrm>
          <a:prstGeom prst="rect">
            <a:avLst/>
          </a:prstGeom>
          <a:noFill/>
        </p:spPr>
        <p:txBody>
          <a:bodyPr wrap="square" rtlCol="0">
            <a:spAutoFit/>
          </a:bodyPr>
          <a:lstStyle/>
          <a:p>
            <a:r>
              <a:rPr lang="en-US" sz="2000" dirty="0"/>
              <a:t>An external trigger signal is provided by the SYNC output of the function generator. This provides a square wave of 1Vpp amplitude at the frequency of the MAIN waveform. So as long as your signal is coming from MAIN, the scope knows exactly when to trigger! </a:t>
            </a:r>
          </a:p>
          <a:p>
            <a:pPr marL="742950" lvl="1" indent="-285750">
              <a:buFont typeface="Arial" pitchFamily="34" charset="0"/>
              <a:buChar char="•"/>
            </a:pPr>
            <a:endParaRPr lang="en-US" sz="2000" dirty="0"/>
          </a:p>
        </p:txBody>
      </p:sp>
      <p:cxnSp>
        <p:nvCxnSpPr>
          <p:cNvPr id="13" name="Straight Connector 12"/>
          <p:cNvCxnSpPr/>
          <p:nvPr/>
        </p:nvCxnSpPr>
        <p:spPr bwMode="auto">
          <a:xfrm>
            <a:off x="5052475" y="4157756"/>
            <a:ext cx="3124200" cy="3591"/>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1" name="Straight Connector 20"/>
          <p:cNvCxnSpPr/>
          <p:nvPr/>
        </p:nvCxnSpPr>
        <p:spPr bwMode="auto">
          <a:xfrm flipV="1">
            <a:off x="8176675" y="2938556"/>
            <a:ext cx="0" cy="1219200"/>
          </a:xfrm>
          <a:prstGeom prst="line">
            <a:avLst/>
          </a:prstGeom>
          <a:solidFill>
            <a:schemeClr val="accent1"/>
          </a:solidFill>
          <a:ln w="28575" cap="sq" cmpd="sng" algn="ctr">
            <a:solidFill>
              <a:schemeClr val="tx1"/>
            </a:solidFill>
            <a:prstDash val="solid"/>
            <a:round/>
            <a:headEnd type="none" w="sm" len="sm"/>
            <a:tailEnd type="none" w="sm" len="sm"/>
          </a:ln>
          <a:effectLst/>
        </p:spPr>
      </p:cxnSp>
      <p:grpSp>
        <p:nvGrpSpPr>
          <p:cNvPr id="24" name="Group 23"/>
          <p:cNvGrpSpPr/>
          <p:nvPr/>
        </p:nvGrpSpPr>
        <p:grpSpPr>
          <a:xfrm>
            <a:off x="168713" y="1372110"/>
            <a:ext cx="4703501" cy="2488743"/>
            <a:chOff x="1131105" y="1440854"/>
            <a:chExt cx="6823541" cy="3733800"/>
          </a:xfrm>
        </p:grpSpPr>
        <p:pic>
          <p:nvPicPr>
            <p:cNvPr id="2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6" name="Straight Connector 25"/>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27" name="Group 26"/>
            <p:cNvGrpSpPr/>
            <p:nvPr/>
          </p:nvGrpSpPr>
          <p:grpSpPr>
            <a:xfrm>
              <a:off x="1776101" y="1856697"/>
              <a:ext cx="2688168" cy="2209800"/>
              <a:chOff x="1807632" y="1371600"/>
              <a:chExt cx="2688168" cy="2209800"/>
            </a:xfrm>
          </p:grpSpPr>
          <p:sp>
            <p:nvSpPr>
              <p:cNvPr id="30" name="Rectangle 29"/>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pic>
          <p:nvPicPr>
            <p:cNvPr id="28" name="Picture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21250" y="1962269"/>
              <a:ext cx="2821625" cy="2019300"/>
            </a:xfrm>
            <a:prstGeom prst="rect">
              <a:avLst/>
            </a:prstGeom>
          </p:spPr>
        </p:pic>
      </p:grpSp>
      <p:cxnSp>
        <p:nvCxnSpPr>
          <p:cNvPr id="50" name="Straight Connector 49"/>
          <p:cNvCxnSpPr/>
          <p:nvPr/>
        </p:nvCxnSpPr>
        <p:spPr bwMode="auto">
          <a:xfrm flipH="1" flipV="1">
            <a:off x="5052475" y="1193475"/>
            <a:ext cx="17414" cy="2952558"/>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51" name="Straight Arrow Connector 50"/>
          <p:cNvCxnSpPr/>
          <p:nvPr/>
        </p:nvCxnSpPr>
        <p:spPr bwMode="auto">
          <a:xfrm>
            <a:off x="7671859" y="807940"/>
            <a:ext cx="417445" cy="2075009"/>
          </a:xfrm>
          <a:prstGeom prst="straightConnector1">
            <a:avLst/>
          </a:prstGeom>
          <a:solidFill>
            <a:schemeClr val="accent1"/>
          </a:solidFill>
          <a:ln w="28575" cap="sq" cmpd="sng" algn="ctr">
            <a:solidFill>
              <a:schemeClr val="tx1"/>
            </a:solidFill>
            <a:prstDash val="solid"/>
            <a:round/>
            <a:headEnd type="none" w="sm" len="sm"/>
            <a:tailEnd type="arrow"/>
          </a:ln>
          <a:effectLst/>
        </p:spPr>
      </p:cxnSp>
      <p:sp>
        <p:nvSpPr>
          <p:cNvPr id="11" name="TextBox 10"/>
          <p:cNvSpPr txBox="1"/>
          <p:nvPr/>
        </p:nvSpPr>
        <p:spPr>
          <a:xfrm>
            <a:off x="6942172" y="526039"/>
            <a:ext cx="800219" cy="369332"/>
          </a:xfrm>
          <a:prstGeom prst="rect">
            <a:avLst/>
          </a:prstGeom>
          <a:noFill/>
        </p:spPr>
        <p:txBody>
          <a:bodyPr wrap="none" rtlCol="0">
            <a:spAutoFit/>
          </a:bodyPr>
          <a:lstStyle/>
          <a:p>
            <a:r>
              <a:rPr lang="en-US" sz="1800" dirty="0">
                <a:solidFill>
                  <a:srgbClr val="0070C0"/>
                </a:solidFill>
              </a:rPr>
              <a:t>SYNC</a:t>
            </a:r>
          </a:p>
        </p:txBody>
      </p:sp>
      <p:cxnSp>
        <p:nvCxnSpPr>
          <p:cNvPr id="52" name="Straight Connector 51"/>
          <p:cNvCxnSpPr/>
          <p:nvPr/>
        </p:nvCxnSpPr>
        <p:spPr bwMode="auto">
          <a:xfrm>
            <a:off x="1113067" y="1167330"/>
            <a:ext cx="3917144" cy="19034"/>
          </a:xfrm>
          <a:prstGeom prst="line">
            <a:avLst/>
          </a:prstGeom>
          <a:solidFill>
            <a:schemeClr val="accent1"/>
          </a:solidFill>
          <a:ln w="28575" cap="sq"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758379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48" y="228600"/>
            <a:ext cx="4368029" cy="914400"/>
          </a:xfrm>
        </p:spPr>
        <p:txBody>
          <a:bodyPr>
            <a:normAutofit/>
          </a:bodyPr>
          <a:lstStyle/>
          <a:p>
            <a:r>
              <a:rPr lang="en-US" sz="3600" dirty="0"/>
              <a:t>Sinusoid Basics</a:t>
            </a:r>
          </a:p>
        </p:txBody>
      </p:sp>
      <p:sp>
        <p:nvSpPr>
          <p:cNvPr id="4" name="Slide Number Placeholder 3"/>
          <p:cNvSpPr>
            <a:spLocks noGrp="1"/>
          </p:cNvSpPr>
          <p:nvPr>
            <p:ph type="sldNum" sz="quarter" idx="12"/>
          </p:nvPr>
        </p:nvSpPr>
        <p:spPr>
          <a:xfrm>
            <a:off x="6553200" y="6127750"/>
            <a:ext cx="2133600" cy="365125"/>
          </a:xfrm>
        </p:spPr>
        <p:txBody>
          <a:bodyPr/>
          <a:lstStyle/>
          <a:p>
            <a:pPr>
              <a:defRPr/>
            </a:pPr>
            <a:fld id="{C646C5E2-187C-4F82-9DC0-E51DB2C2FF2D}" type="slidenum">
              <a:rPr lang="en-US" smtClean="0"/>
              <a:pPr>
                <a:defRPr/>
              </a:pPr>
              <a:t>3</a:t>
            </a:fld>
            <a:endParaRPr lang="en-US"/>
          </a:p>
        </p:txBody>
      </p:sp>
      <p:sp>
        <p:nvSpPr>
          <p:cNvPr id="16" name="TextBox 15"/>
          <p:cNvSpPr txBox="1"/>
          <p:nvPr/>
        </p:nvSpPr>
        <p:spPr>
          <a:xfrm>
            <a:off x="990600" y="1400145"/>
            <a:ext cx="4255078" cy="400110"/>
          </a:xfrm>
          <a:prstGeom prst="rect">
            <a:avLst/>
          </a:prstGeom>
          <a:noFill/>
        </p:spPr>
        <p:txBody>
          <a:bodyPr wrap="square" rtlCol="0">
            <a:spAutoFit/>
          </a:bodyPr>
          <a:lstStyle/>
          <a:p>
            <a:r>
              <a:rPr lang="en-US" sz="2000" dirty="0"/>
              <a:t>A sinusoid may also have a dc offset.</a:t>
            </a:r>
          </a:p>
        </p:txBody>
      </p:sp>
      <p:sp>
        <p:nvSpPr>
          <p:cNvPr id="69" name="TextBox 68"/>
          <p:cNvSpPr txBox="1"/>
          <p:nvPr/>
        </p:nvSpPr>
        <p:spPr>
          <a:xfrm>
            <a:off x="2498128" y="2057400"/>
            <a:ext cx="3900491" cy="461665"/>
          </a:xfrm>
          <a:prstGeom prst="rect">
            <a:avLst/>
          </a:prstGeom>
          <a:noFill/>
        </p:spPr>
        <p:txBody>
          <a:bodyPr wrap="none" rtlCol="0">
            <a:spAutoFit/>
          </a:bodyPr>
          <a:lstStyle/>
          <a:p>
            <a:r>
              <a:rPr lang="en-US" dirty="0"/>
              <a:t>v(t) = </a:t>
            </a:r>
            <a:r>
              <a:rPr lang="en-US" dirty="0" err="1"/>
              <a:t>V</a:t>
            </a:r>
            <a:r>
              <a:rPr lang="en-US" baseline="-25000" dirty="0" err="1"/>
              <a:t>m</a:t>
            </a:r>
            <a:r>
              <a:rPr lang="en-US" dirty="0"/>
              <a:t> sin(2</a:t>
            </a:r>
            <a:r>
              <a:rPr lang="en-US" dirty="0">
                <a:latin typeface="Symbol" pitchFamily="18" charset="2"/>
              </a:rPr>
              <a:t>p</a:t>
            </a:r>
            <a:r>
              <a:rPr lang="en-US" dirty="0"/>
              <a:t>f t) [V] + </a:t>
            </a:r>
            <a:r>
              <a:rPr lang="en-US" dirty="0" err="1"/>
              <a:t>V</a:t>
            </a:r>
            <a:r>
              <a:rPr lang="en-US" baseline="-25000" dirty="0" err="1"/>
              <a:t>dc</a:t>
            </a:r>
            <a:endParaRPr lang="en-US" baseline="-25000" dirty="0"/>
          </a:p>
        </p:txBody>
      </p:sp>
      <p:grpSp>
        <p:nvGrpSpPr>
          <p:cNvPr id="10" name="Group 9"/>
          <p:cNvGrpSpPr/>
          <p:nvPr/>
        </p:nvGrpSpPr>
        <p:grpSpPr>
          <a:xfrm>
            <a:off x="1729566" y="3079825"/>
            <a:ext cx="5204634" cy="2201629"/>
            <a:chOff x="2250851" y="3885335"/>
            <a:chExt cx="4809350" cy="1907186"/>
          </a:xfrm>
        </p:grpSpPr>
        <p:sp>
          <p:nvSpPr>
            <p:cNvPr id="64" name="TextBox 63"/>
            <p:cNvSpPr txBox="1"/>
            <p:nvPr/>
          </p:nvSpPr>
          <p:spPr>
            <a:xfrm>
              <a:off x="2250851" y="3885335"/>
              <a:ext cx="628699" cy="461664"/>
            </a:xfrm>
            <a:prstGeom prst="rect">
              <a:avLst/>
            </a:prstGeom>
            <a:noFill/>
          </p:spPr>
          <p:txBody>
            <a:bodyPr wrap="none" rtlCol="0">
              <a:spAutoFit/>
            </a:bodyPr>
            <a:lstStyle/>
            <a:p>
              <a:r>
                <a:rPr lang="en-US" dirty="0"/>
                <a:t>v(t)</a:t>
              </a:r>
            </a:p>
          </p:txBody>
        </p:sp>
        <p:grpSp>
          <p:nvGrpSpPr>
            <p:cNvPr id="6" name="Group 5"/>
            <p:cNvGrpSpPr/>
            <p:nvPr/>
          </p:nvGrpSpPr>
          <p:grpSpPr>
            <a:xfrm>
              <a:off x="2723624" y="3986322"/>
              <a:ext cx="4174010" cy="1806199"/>
              <a:chOff x="4726849" y="1466271"/>
              <a:chExt cx="4174007" cy="1806201"/>
            </a:xfrm>
          </p:grpSpPr>
          <p:pic>
            <p:nvPicPr>
              <p:cNvPr id="30" name="Picture 29"/>
              <p:cNvPicPr>
                <a:picLocks noChangeAspect="1"/>
              </p:cNvPicPr>
              <p:nvPr/>
            </p:nvPicPr>
            <p:blipFill rotWithShape="1">
              <a:blip r:embed="rId2" cstate="print">
                <a:extLst>
                  <a:ext uri="{28A0092B-C50C-407E-A947-70E740481C1C}">
                    <a14:useLocalDpi xmlns:a14="http://schemas.microsoft.com/office/drawing/2010/main" val="0"/>
                  </a:ext>
                </a:extLst>
              </a:blip>
              <a:srcRect b="73333"/>
              <a:stretch/>
            </p:blipFill>
            <p:spPr>
              <a:xfrm>
                <a:off x="4726849" y="1466271"/>
                <a:ext cx="4174007" cy="1806201"/>
              </a:xfrm>
              <a:prstGeom prst="rect">
                <a:avLst/>
              </a:prstGeom>
            </p:spPr>
          </p:pic>
          <p:sp>
            <p:nvSpPr>
              <p:cNvPr id="3" name="Rectangle 2"/>
              <p:cNvSpPr/>
              <p:nvPr/>
            </p:nvSpPr>
            <p:spPr bwMode="auto">
              <a:xfrm>
                <a:off x="8244404" y="1998747"/>
                <a:ext cx="319778" cy="285190"/>
              </a:xfrm>
              <a:prstGeom prst="rect">
                <a:avLst/>
              </a:prstGeom>
              <a:solidFill>
                <a:srgbClr val="FFFFFF"/>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effectLst/>
                  <a:latin typeface="Times New Roman" pitchFamily="18" charset="0"/>
                </a:endParaRPr>
              </a:p>
            </p:txBody>
          </p:sp>
        </p:grpSp>
        <p:cxnSp>
          <p:nvCxnSpPr>
            <p:cNvPr id="57" name="Straight Connector 56"/>
            <p:cNvCxnSpPr/>
            <p:nvPr/>
          </p:nvCxnSpPr>
          <p:spPr bwMode="auto">
            <a:xfrm>
              <a:off x="2933738" y="5177812"/>
              <a:ext cx="3743554" cy="0"/>
            </a:xfrm>
            <a:prstGeom prst="line">
              <a:avLst/>
            </a:prstGeom>
            <a:solidFill>
              <a:schemeClr val="accent1"/>
            </a:solidFill>
            <a:ln w="19050" cap="sq" cmpd="sng" algn="ctr">
              <a:solidFill>
                <a:schemeClr val="tx1"/>
              </a:solidFill>
              <a:prstDash val="solid"/>
              <a:round/>
              <a:headEnd type="none" w="med" len="med"/>
              <a:tailEnd type="arrow" w="med" len="lg"/>
            </a:ln>
            <a:effectLst/>
          </p:spPr>
        </p:cxnSp>
        <p:cxnSp>
          <p:nvCxnSpPr>
            <p:cNvPr id="66" name="Straight Connector 65"/>
            <p:cNvCxnSpPr/>
            <p:nvPr/>
          </p:nvCxnSpPr>
          <p:spPr bwMode="auto">
            <a:xfrm flipV="1">
              <a:off x="2914071" y="4069117"/>
              <a:ext cx="0" cy="1337292"/>
            </a:xfrm>
            <a:prstGeom prst="line">
              <a:avLst/>
            </a:prstGeom>
            <a:solidFill>
              <a:schemeClr val="accent1"/>
            </a:solidFill>
            <a:ln w="19050" cap="sq" cmpd="sng" algn="ctr">
              <a:solidFill>
                <a:schemeClr val="tx1"/>
              </a:solidFill>
              <a:prstDash val="solid"/>
              <a:round/>
              <a:headEnd type="none" w="med" len="med"/>
              <a:tailEnd type="arrow" w="med" len="lg"/>
            </a:ln>
            <a:effectLst/>
          </p:spPr>
        </p:cxnSp>
        <p:sp>
          <p:nvSpPr>
            <p:cNvPr id="68" name="TextBox 67"/>
            <p:cNvSpPr txBox="1"/>
            <p:nvPr/>
          </p:nvSpPr>
          <p:spPr>
            <a:xfrm>
              <a:off x="6790575" y="5101610"/>
              <a:ext cx="269626" cy="461664"/>
            </a:xfrm>
            <a:prstGeom prst="rect">
              <a:avLst/>
            </a:prstGeom>
            <a:noFill/>
          </p:spPr>
          <p:txBody>
            <a:bodyPr wrap="none" rtlCol="0">
              <a:spAutoFit/>
            </a:bodyPr>
            <a:lstStyle/>
            <a:p>
              <a:r>
                <a:rPr lang="en-US" dirty="0"/>
                <a:t>t</a:t>
              </a:r>
            </a:p>
          </p:txBody>
        </p:sp>
        <p:cxnSp>
          <p:nvCxnSpPr>
            <p:cNvPr id="58" name="Straight Connector 57"/>
            <p:cNvCxnSpPr/>
            <p:nvPr/>
          </p:nvCxnSpPr>
          <p:spPr bwMode="auto">
            <a:xfrm>
              <a:off x="2933738" y="4873011"/>
              <a:ext cx="3743555" cy="0"/>
            </a:xfrm>
            <a:prstGeom prst="line">
              <a:avLst/>
            </a:prstGeom>
            <a:solidFill>
              <a:schemeClr val="accent1"/>
            </a:solidFill>
            <a:ln w="19050" cap="sq" cmpd="sng" algn="ctr">
              <a:solidFill>
                <a:schemeClr val="tx1"/>
              </a:solidFill>
              <a:prstDash val="dash"/>
              <a:round/>
              <a:headEnd type="none" w="med" len="med"/>
              <a:tailEnd type="none" w="med" len="med"/>
            </a:ln>
            <a:effectLst/>
          </p:spPr>
        </p:cxnSp>
        <p:cxnSp>
          <p:nvCxnSpPr>
            <p:cNvPr id="62" name="Straight Connector 61"/>
            <p:cNvCxnSpPr/>
            <p:nvPr/>
          </p:nvCxnSpPr>
          <p:spPr bwMode="auto">
            <a:xfrm>
              <a:off x="2970056" y="4172011"/>
              <a:ext cx="3826666" cy="0"/>
            </a:xfrm>
            <a:prstGeom prst="line">
              <a:avLst/>
            </a:prstGeom>
            <a:solidFill>
              <a:schemeClr val="accent1"/>
            </a:solidFill>
            <a:ln w="38100" cap="sq" cmpd="sng" algn="ctr">
              <a:solidFill>
                <a:srgbClr val="FFFFFF"/>
              </a:solidFill>
              <a:prstDash val="solid"/>
              <a:round/>
              <a:headEnd type="none" w="med" len="med"/>
              <a:tailEnd type="none" w="med" len="med"/>
            </a:ln>
            <a:effectLst/>
          </p:spPr>
        </p:cxnSp>
        <p:cxnSp>
          <p:nvCxnSpPr>
            <p:cNvPr id="59" name="Straight Arrow Connector 58"/>
            <p:cNvCxnSpPr/>
            <p:nvPr/>
          </p:nvCxnSpPr>
          <p:spPr bwMode="auto">
            <a:xfrm>
              <a:off x="4260183" y="4873017"/>
              <a:ext cx="0" cy="320189"/>
            </a:xfrm>
            <a:prstGeom prst="straightConnector1">
              <a:avLst/>
            </a:prstGeom>
            <a:solidFill>
              <a:schemeClr val="accent1"/>
            </a:solidFill>
            <a:ln w="12700" cap="sq" cmpd="sng" algn="ctr">
              <a:solidFill>
                <a:schemeClr val="tx1"/>
              </a:solidFill>
              <a:prstDash val="solid"/>
              <a:round/>
              <a:headEnd type="arrow" w="med" len="med"/>
              <a:tailEnd type="none" w="med" len="med"/>
            </a:ln>
            <a:effectLst/>
          </p:spPr>
        </p:cxnSp>
        <p:sp>
          <p:nvSpPr>
            <p:cNvPr id="60" name="TextBox 59"/>
            <p:cNvSpPr txBox="1"/>
            <p:nvPr/>
          </p:nvSpPr>
          <p:spPr>
            <a:xfrm>
              <a:off x="4306237" y="4993155"/>
              <a:ext cx="497252" cy="369332"/>
            </a:xfrm>
            <a:prstGeom prst="rect">
              <a:avLst/>
            </a:prstGeom>
            <a:noFill/>
          </p:spPr>
          <p:txBody>
            <a:bodyPr wrap="none" rtlCol="0">
              <a:spAutoFit/>
            </a:bodyPr>
            <a:lstStyle/>
            <a:p>
              <a:r>
                <a:rPr lang="en-US" sz="1800" dirty="0" err="1"/>
                <a:t>V</a:t>
              </a:r>
              <a:r>
                <a:rPr lang="en-US" sz="1800" baseline="-25000" dirty="0" err="1"/>
                <a:t>dc</a:t>
              </a:r>
              <a:endParaRPr lang="en-US" sz="1800" baseline="-25000" dirty="0"/>
            </a:p>
          </p:txBody>
        </p:sp>
        <p:sp>
          <p:nvSpPr>
            <p:cNvPr id="8" name="TextBox 7"/>
            <p:cNvSpPr txBox="1"/>
            <p:nvPr/>
          </p:nvSpPr>
          <p:spPr>
            <a:xfrm>
              <a:off x="2573494" y="5008543"/>
              <a:ext cx="300082" cy="369332"/>
            </a:xfrm>
            <a:prstGeom prst="rect">
              <a:avLst/>
            </a:prstGeom>
            <a:noFill/>
          </p:spPr>
          <p:txBody>
            <a:bodyPr wrap="none" rtlCol="0">
              <a:spAutoFit/>
            </a:bodyPr>
            <a:lstStyle/>
            <a:p>
              <a:r>
                <a:rPr lang="en-US" sz="1800" dirty="0"/>
                <a:t>0</a:t>
              </a:r>
            </a:p>
          </p:txBody>
        </p:sp>
      </p:grpSp>
    </p:spTree>
    <p:extLst>
      <p:ext uri="{BB962C8B-B14F-4D97-AF65-F5344CB8AC3E}">
        <p14:creationId xmlns:p14="http://schemas.microsoft.com/office/powerpoint/2010/main" val="78665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931" y="2239206"/>
            <a:ext cx="5638800" cy="25771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Function Generator</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4</a:t>
            </a:fld>
            <a:endParaRPr lang="en-US"/>
          </a:p>
        </p:txBody>
      </p:sp>
      <p:sp>
        <p:nvSpPr>
          <p:cNvPr id="48" name="Oval 47"/>
          <p:cNvSpPr/>
          <p:nvPr/>
        </p:nvSpPr>
        <p:spPr bwMode="auto">
          <a:xfrm>
            <a:off x="2111532" y="4063147"/>
            <a:ext cx="495300" cy="316764"/>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9" name="TextBox 8"/>
          <p:cNvSpPr txBox="1"/>
          <p:nvPr/>
        </p:nvSpPr>
        <p:spPr>
          <a:xfrm>
            <a:off x="1951047" y="5357074"/>
            <a:ext cx="966385" cy="400110"/>
          </a:xfrm>
          <a:prstGeom prst="rect">
            <a:avLst/>
          </a:prstGeom>
          <a:noFill/>
        </p:spPr>
        <p:txBody>
          <a:bodyPr wrap="square" rtlCol="0">
            <a:spAutoFit/>
          </a:bodyPr>
          <a:lstStyle/>
          <a:p>
            <a:r>
              <a:rPr lang="en-US" sz="2000" dirty="0"/>
              <a:t>Power</a:t>
            </a:r>
          </a:p>
        </p:txBody>
      </p:sp>
      <p:sp>
        <p:nvSpPr>
          <p:cNvPr id="10" name="TextBox 9"/>
          <p:cNvSpPr txBox="1"/>
          <p:nvPr/>
        </p:nvSpPr>
        <p:spPr>
          <a:xfrm>
            <a:off x="1315864" y="1371600"/>
            <a:ext cx="6608935" cy="461665"/>
          </a:xfrm>
          <a:prstGeom prst="rect">
            <a:avLst/>
          </a:prstGeom>
          <a:noFill/>
        </p:spPr>
        <p:txBody>
          <a:bodyPr wrap="square" rtlCol="0">
            <a:spAutoFit/>
          </a:bodyPr>
          <a:lstStyle/>
          <a:p>
            <a:r>
              <a:rPr lang="en-US" dirty="0">
                <a:solidFill>
                  <a:srgbClr val="0070C0"/>
                </a:solidFill>
              </a:rPr>
              <a:t>Let’s explore basic function generator properties...</a:t>
            </a:r>
          </a:p>
        </p:txBody>
      </p:sp>
      <p:cxnSp>
        <p:nvCxnSpPr>
          <p:cNvPr id="18" name="Straight Arrow Connector 17"/>
          <p:cNvCxnSpPr/>
          <p:nvPr/>
        </p:nvCxnSpPr>
        <p:spPr bwMode="auto">
          <a:xfrm flipV="1">
            <a:off x="2359182" y="4221529"/>
            <a:ext cx="0" cy="1137018"/>
          </a:xfrm>
          <a:prstGeom prst="straightConnector1">
            <a:avLst/>
          </a:prstGeom>
          <a:solidFill>
            <a:schemeClr val="accent1"/>
          </a:solidFill>
          <a:ln w="28575" cap="sq" cmpd="sng" algn="ctr">
            <a:solidFill>
              <a:schemeClr val="tx1"/>
            </a:solidFill>
            <a:prstDash val="dash"/>
            <a:round/>
            <a:headEnd type="none" w="sm" len="sm"/>
            <a:tailEnd type="arrow"/>
          </a:ln>
          <a:effectLst/>
        </p:spPr>
      </p:cxnSp>
    </p:spTree>
    <p:extLst>
      <p:ext uri="{BB962C8B-B14F-4D97-AF65-F5344CB8AC3E}">
        <p14:creationId xmlns:p14="http://schemas.microsoft.com/office/powerpoint/2010/main" val="162103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1018" y="1538757"/>
            <a:ext cx="5638800" cy="25771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Displays and Output</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5</a:t>
            </a:fld>
            <a:endParaRPr lang="en-US"/>
          </a:p>
        </p:txBody>
      </p:sp>
      <p:sp>
        <p:nvSpPr>
          <p:cNvPr id="6" name="TextBox 5"/>
          <p:cNvSpPr txBox="1"/>
          <p:nvPr/>
        </p:nvSpPr>
        <p:spPr>
          <a:xfrm>
            <a:off x="135490" y="2008257"/>
            <a:ext cx="3009900" cy="707886"/>
          </a:xfrm>
          <a:prstGeom prst="rect">
            <a:avLst/>
          </a:prstGeom>
          <a:noFill/>
          <a:ln>
            <a:noFill/>
          </a:ln>
        </p:spPr>
        <p:txBody>
          <a:bodyPr wrap="square" rtlCol="0">
            <a:spAutoFit/>
          </a:bodyPr>
          <a:lstStyle/>
          <a:p>
            <a:r>
              <a:rPr lang="en-US" sz="2000" dirty="0">
                <a:solidFill>
                  <a:srgbClr val="0070C0"/>
                </a:solidFill>
              </a:rPr>
              <a:t>The frequency will be displayed here…</a:t>
            </a:r>
          </a:p>
        </p:txBody>
      </p:sp>
      <p:sp>
        <p:nvSpPr>
          <p:cNvPr id="7" name="TextBox 6"/>
          <p:cNvSpPr txBox="1"/>
          <p:nvPr/>
        </p:nvSpPr>
        <p:spPr>
          <a:xfrm>
            <a:off x="114469" y="3262148"/>
            <a:ext cx="2881294" cy="400110"/>
          </a:xfrm>
          <a:prstGeom prst="rect">
            <a:avLst/>
          </a:prstGeom>
          <a:noFill/>
        </p:spPr>
        <p:txBody>
          <a:bodyPr wrap="square" rtlCol="0">
            <a:spAutoFit/>
          </a:bodyPr>
          <a:lstStyle/>
          <a:p>
            <a:r>
              <a:rPr lang="en-US" sz="2000" dirty="0">
                <a:solidFill>
                  <a:srgbClr val="0070C0"/>
                </a:solidFill>
              </a:rPr>
              <a:t>…and the amplitude here.</a:t>
            </a:r>
          </a:p>
        </p:txBody>
      </p:sp>
      <p:cxnSp>
        <p:nvCxnSpPr>
          <p:cNvPr id="8" name="Straight Arrow Connector 7"/>
          <p:cNvCxnSpPr/>
          <p:nvPr/>
        </p:nvCxnSpPr>
        <p:spPr bwMode="auto">
          <a:xfrm>
            <a:off x="2666999" y="2362200"/>
            <a:ext cx="1371600" cy="0"/>
          </a:xfrm>
          <a:prstGeom prst="straightConnector1">
            <a:avLst/>
          </a:prstGeom>
          <a:solidFill>
            <a:schemeClr val="accent1"/>
          </a:solidFill>
          <a:ln w="28575" cap="sq" cmpd="sng" algn="ctr">
            <a:solidFill>
              <a:srgbClr val="0070C0"/>
            </a:solidFill>
            <a:prstDash val="dash"/>
            <a:round/>
            <a:headEnd type="none" w="sm" len="sm"/>
            <a:tailEnd type="arrow"/>
          </a:ln>
          <a:effectLst/>
        </p:spPr>
      </p:cxnSp>
      <p:cxnSp>
        <p:nvCxnSpPr>
          <p:cNvPr id="11" name="Straight Arrow Connector 10"/>
          <p:cNvCxnSpPr/>
          <p:nvPr/>
        </p:nvCxnSpPr>
        <p:spPr bwMode="auto">
          <a:xfrm flipV="1">
            <a:off x="2666999" y="2590800"/>
            <a:ext cx="1676401" cy="762000"/>
          </a:xfrm>
          <a:prstGeom prst="straightConnector1">
            <a:avLst/>
          </a:prstGeom>
          <a:solidFill>
            <a:schemeClr val="accent1"/>
          </a:solidFill>
          <a:ln w="28575" cap="sq" cmpd="sng" algn="ctr">
            <a:solidFill>
              <a:srgbClr val="0070C0"/>
            </a:solidFill>
            <a:prstDash val="dash"/>
            <a:round/>
            <a:headEnd type="none" w="sm" len="sm"/>
            <a:tailEnd type="arrow"/>
          </a:ln>
          <a:effectLst/>
        </p:spPr>
      </p:cxnSp>
      <p:sp>
        <p:nvSpPr>
          <p:cNvPr id="19" name="Oval 18"/>
          <p:cNvSpPr/>
          <p:nvPr/>
        </p:nvSpPr>
        <p:spPr bwMode="auto">
          <a:xfrm>
            <a:off x="4191000" y="2362200"/>
            <a:ext cx="495300" cy="316764"/>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20" name="TextBox 19"/>
          <p:cNvSpPr txBox="1"/>
          <p:nvPr/>
        </p:nvSpPr>
        <p:spPr>
          <a:xfrm>
            <a:off x="3048000" y="4528221"/>
            <a:ext cx="3505200" cy="707886"/>
          </a:xfrm>
          <a:prstGeom prst="rect">
            <a:avLst/>
          </a:prstGeom>
          <a:noFill/>
        </p:spPr>
        <p:txBody>
          <a:bodyPr wrap="square" rtlCol="0">
            <a:spAutoFit/>
          </a:bodyPr>
          <a:lstStyle/>
          <a:p>
            <a:r>
              <a:rPr lang="en-US" sz="2000" dirty="0">
                <a:solidFill>
                  <a:srgbClr val="FF0000"/>
                </a:solidFill>
              </a:rPr>
              <a:t>You won’t get an output until you press “Output”.</a:t>
            </a:r>
          </a:p>
        </p:txBody>
      </p:sp>
      <p:cxnSp>
        <p:nvCxnSpPr>
          <p:cNvPr id="21" name="Straight Arrow Connector 20"/>
          <p:cNvCxnSpPr>
            <a:stCxn id="20" idx="0"/>
            <a:endCxn id="22" idx="3"/>
          </p:cNvCxnSpPr>
          <p:nvPr/>
        </p:nvCxnSpPr>
        <p:spPr bwMode="auto">
          <a:xfrm flipV="1">
            <a:off x="4800600" y="3709885"/>
            <a:ext cx="1617555" cy="818336"/>
          </a:xfrm>
          <a:prstGeom prst="straightConnector1">
            <a:avLst/>
          </a:prstGeom>
          <a:solidFill>
            <a:schemeClr val="accent1"/>
          </a:solidFill>
          <a:ln w="28575" cap="sq" cmpd="sng" algn="ctr">
            <a:solidFill>
              <a:srgbClr val="0070C0"/>
            </a:solidFill>
            <a:prstDash val="dash"/>
            <a:round/>
            <a:headEnd type="none" w="sm" len="sm"/>
            <a:tailEnd type="arrow"/>
          </a:ln>
          <a:effectLst/>
        </p:spPr>
      </p:cxnSp>
      <p:sp>
        <p:nvSpPr>
          <p:cNvPr id="22" name="Oval 21"/>
          <p:cNvSpPr/>
          <p:nvPr/>
        </p:nvSpPr>
        <p:spPr bwMode="auto">
          <a:xfrm>
            <a:off x="6345620" y="3439510"/>
            <a:ext cx="495300" cy="316764"/>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086" y="4899861"/>
            <a:ext cx="2178267" cy="1843385"/>
          </a:xfrm>
          <a:prstGeom prst="rect">
            <a:avLst/>
          </a:prstGeom>
        </p:spPr>
      </p:pic>
      <p:sp>
        <p:nvSpPr>
          <p:cNvPr id="31" name="TextBox 30"/>
          <p:cNvSpPr txBox="1"/>
          <p:nvPr/>
        </p:nvSpPr>
        <p:spPr>
          <a:xfrm>
            <a:off x="1074725" y="5373704"/>
            <a:ext cx="1287532" cy="338554"/>
          </a:xfrm>
          <a:prstGeom prst="rect">
            <a:avLst/>
          </a:prstGeom>
          <a:noFill/>
        </p:spPr>
        <p:txBody>
          <a:bodyPr wrap="none" rtlCol="0">
            <a:spAutoFit/>
          </a:bodyPr>
          <a:lstStyle/>
          <a:p>
            <a:r>
              <a:rPr lang="en-US" sz="1600" dirty="0">
                <a:solidFill>
                  <a:srgbClr val="0070C0"/>
                </a:solidFill>
              </a:rPr>
              <a:t>BNC to BNC</a:t>
            </a:r>
          </a:p>
        </p:txBody>
      </p:sp>
      <p:cxnSp>
        <p:nvCxnSpPr>
          <p:cNvPr id="23" name="Straight Arrow Connector 22"/>
          <p:cNvCxnSpPr/>
          <p:nvPr/>
        </p:nvCxnSpPr>
        <p:spPr bwMode="auto">
          <a:xfrm>
            <a:off x="7904231" y="3655977"/>
            <a:ext cx="0" cy="1150499"/>
          </a:xfrm>
          <a:prstGeom prst="straightConnector1">
            <a:avLst/>
          </a:prstGeom>
          <a:solidFill>
            <a:schemeClr val="accent1"/>
          </a:solidFill>
          <a:ln w="28575" cap="sq" cmpd="sng" algn="ctr">
            <a:solidFill>
              <a:schemeClr val="tx1"/>
            </a:solidFill>
            <a:prstDash val="solid"/>
            <a:round/>
            <a:headEnd type="none" w="sm" len="sm"/>
            <a:tailEnd type="arrow"/>
          </a:ln>
          <a:effectLst/>
        </p:spPr>
      </p:cxnSp>
      <p:sp>
        <p:nvSpPr>
          <p:cNvPr id="24" name="TextBox 23"/>
          <p:cNvSpPr txBox="1"/>
          <p:nvPr/>
        </p:nvSpPr>
        <p:spPr>
          <a:xfrm>
            <a:off x="5393120" y="5481275"/>
            <a:ext cx="2895600" cy="1015663"/>
          </a:xfrm>
          <a:prstGeom prst="rect">
            <a:avLst/>
          </a:prstGeom>
          <a:noFill/>
        </p:spPr>
        <p:txBody>
          <a:bodyPr wrap="square" rtlCol="0">
            <a:spAutoFit/>
          </a:bodyPr>
          <a:lstStyle/>
          <a:p>
            <a:r>
              <a:rPr lang="en-US" sz="2000" dirty="0">
                <a:solidFill>
                  <a:srgbClr val="0070C0"/>
                </a:solidFill>
              </a:rPr>
              <a:t>We connect </a:t>
            </a:r>
            <a:r>
              <a:rPr lang="en-US" sz="2000" dirty="0">
                <a:solidFill>
                  <a:srgbClr val="FF0000"/>
                </a:solidFill>
              </a:rPr>
              <a:t>Output</a:t>
            </a:r>
            <a:r>
              <a:rPr lang="en-US" sz="2000" dirty="0">
                <a:solidFill>
                  <a:srgbClr val="0070C0"/>
                </a:solidFill>
              </a:rPr>
              <a:t> to the oscilloscope using a BNC-to-BNC cable.</a:t>
            </a:r>
          </a:p>
        </p:txBody>
      </p:sp>
      <p:sp>
        <p:nvSpPr>
          <p:cNvPr id="25" name="TextBox 24"/>
          <p:cNvSpPr txBox="1"/>
          <p:nvPr/>
        </p:nvSpPr>
        <p:spPr>
          <a:xfrm>
            <a:off x="7543800" y="4873143"/>
            <a:ext cx="768159" cy="400110"/>
          </a:xfrm>
          <a:prstGeom prst="rect">
            <a:avLst/>
          </a:prstGeom>
          <a:noFill/>
        </p:spPr>
        <p:txBody>
          <a:bodyPr wrap="none" rtlCol="0">
            <a:spAutoFit/>
          </a:bodyPr>
          <a:lstStyle/>
          <a:p>
            <a:r>
              <a:rPr lang="en-US" sz="2000" dirty="0"/>
              <a:t>scope</a:t>
            </a:r>
          </a:p>
        </p:txBody>
      </p:sp>
      <p:cxnSp>
        <p:nvCxnSpPr>
          <p:cNvPr id="26" name="Straight Arrow Connector 25"/>
          <p:cNvCxnSpPr/>
          <p:nvPr/>
        </p:nvCxnSpPr>
        <p:spPr bwMode="auto">
          <a:xfrm flipV="1">
            <a:off x="7124699" y="3581400"/>
            <a:ext cx="723901" cy="1899875"/>
          </a:xfrm>
          <a:prstGeom prst="straightConnector1">
            <a:avLst/>
          </a:prstGeom>
          <a:solidFill>
            <a:schemeClr val="accent1"/>
          </a:solidFill>
          <a:ln w="28575" cap="sq" cmpd="sng" algn="ctr">
            <a:solidFill>
              <a:srgbClr val="0070C0"/>
            </a:solidFill>
            <a:prstDash val="dash"/>
            <a:round/>
            <a:headEnd type="none" w="sm" len="sm"/>
            <a:tailEnd type="arrow"/>
          </a:ln>
          <a:effectLst/>
        </p:spPr>
      </p:cxnSp>
    </p:spTree>
    <p:extLst>
      <p:ext uri="{BB962C8B-B14F-4D97-AF65-F5344CB8AC3E}">
        <p14:creationId xmlns:p14="http://schemas.microsoft.com/office/powerpoint/2010/main" val="1886729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animBg="1"/>
      <p:bldP spid="31" grpId="0"/>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929" y="3047107"/>
            <a:ext cx="5676133" cy="2594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96853" y="76200"/>
            <a:ext cx="4177476" cy="914400"/>
          </a:xfrm>
        </p:spPr>
        <p:txBody>
          <a:bodyPr/>
          <a:lstStyle/>
          <a:p>
            <a:r>
              <a:rPr lang="en-US" dirty="0"/>
              <a:t>Amplitude</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6</a:t>
            </a:fld>
            <a:endParaRPr lang="en-US" dirty="0">
              <a:solidFill>
                <a:schemeClr val="tx1"/>
              </a:solidFill>
            </a:endParaRPr>
          </a:p>
        </p:txBody>
      </p:sp>
      <p:sp>
        <p:nvSpPr>
          <p:cNvPr id="27" name="Oval 26"/>
          <p:cNvSpPr/>
          <p:nvPr/>
        </p:nvSpPr>
        <p:spPr bwMode="auto">
          <a:xfrm>
            <a:off x="3558768" y="3297236"/>
            <a:ext cx="1358522" cy="1196847"/>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16" name="TextBox 15"/>
          <p:cNvSpPr txBox="1"/>
          <p:nvPr/>
        </p:nvSpPr>
        <p:spPr>
          <a:xfrm>
            <a:off x="309929" y="2322497"/>
            <a:ext cx="4258491" cy="400110"/>
          </a:xfrm>
          <a:prstGeom prst="rect">
            <a:avLst/>
          </a:prstGeom>
          <a:noFill/>
        </p:spPr>
        <p:txBody>
          <a:bodyPr wrap="square" rtlCol="0">
            <a:spAutoFit/>
          </a:bodyPr>
          <a:lstStyle/>
          <a:p>
            <a:r>
              <a:rPr lang="en-US" sz="2000" dirty="0"/>
              <a:t>Use the keypad and the </a:t>
            </a:r>
            <a:r>
              <a:rPr lang="en-US" sz="2000" dirty="0" err="1"/>
              <a:t>Vpp</a:t>
            </a:r>
            <a:r>
              <a:rPr lang="en-US" sz="2000" dirty="0"/>
              <a:t> button…</a:t>
            </a:r>
          </a:p>
        </p:txBody>
      </p:sp>
      <p:sp>
        <p:nvSpPr>
          <p:cNvPr id="32" name="TextBox 31"/>
          <p:cNvSpPr txBox="1"/>
          <p:nvPr/>
        </p:nvSpPr>
        <p:spPr>
          <a:xfrm>
            <a:off x="6666560" y="3718084"/>
            <a:ext cx="1795272" cy="400110"/>
          </a:xfrm>
          <a:prstGeom prst="rect">
            <a:avLst/>
          </a:prstGeom>
          <a:noFill/>
        </p:spPr>
        <p:txBody>
          <a:bodyPr wrap="square" rtlCol="0">
            <a:spAutoFit/>
          </a:bodyPr>
          <a:lstStyle/>
          <a:p>
            <a:r>
              <a:rPr lang="en-US" sz="2000" dirty="0"/>
              <a:t>…or…</a:t>
            </a:r>
          </a:p>
        </p:txBody>
      </p:sp>
      <p:sp>
        <p:nvSpPr>
          <p:cNvPr id="33" name="TextBox 32"/>
          <p:cNvSpPr txBox="1"/>
          <p:nvPr/>
        </p:nvSpPr>
        <p:spPr>
          <a:xfrm>
            <a:off x="6308023" y="4344192"/>
            <a:ext cx="2389765" cy="707886"/>
          </a:xfrm>
          <a:prstGeom prst="rect">
            <a:avLst/>
          </a:prstGeom>
          <a:noFill/>
        </p:spPr>
        <p:txBody>
          <a:bodyPr wrap="square" rtlCol="0">
            <a:spAutoFit/>
          </a:bodyPr>
          <a:lstStyle/>
          <a:p>
            <a:r>
              <a:rPr lang="en-US" sz="2000" dirty="0"/>
              <a:t>…the wheel and the “ten’s place” buttons.</a:t>
            </a:r>
          </a:p>
        </p:txBody>
      </p:sp>
      <p:sp>
        <p:nvSpPr>
          <p:cNvPr id="39" name="Oval 38"/>
          <p:cNvSpPr/>
          <p:nvPr/>
        </p:nvSpPr>
        <p:spPr bwMode="auto">
          <a:xfrm>
            <a:off x="4776659" y="3291626"/>
            <a:ext cx="993553" cy="85975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cxnSp>
        <p:nvCxnSpPr>
          <p:cNvPr id="41" name="Straight Arrow Connector 40"/>
          <p:cNvCxnSpPr>
            <a:stCxn id="33" idx="1"/>
          </p:cNvCxnSpPr>
          <p:nvPr/>
        </p:nvCxnSpPr>
        <p:spPr bwMode="auto">
          <a:xfrm flipH="1" flipV="1">
            <a:off x="5410201" y="3791108"/>
            <a:ext cx="897822" cy="907027"/>
          </a:xfrm>
          <a:prstGeom prst="straightConnector1">
            <a:avLst/>
          </a:prstGeom>
          <a:solidFill>
            <a:schemeClr val="accent1"/>
          </a:solidFill>
          <a:ln w="38100" cap="sq" cmpd="sng" algn="ctr">
            <a:solidFill>
              <a:srgbClr val="0070C0"/>
            </a:solidFill>
            <a:prstDash val="dash"/>
            <a:round/>
            <a:headEnd type="none" w="sm" len="sm"/>
            <a:tailEnd type="arrow"/>
          </a:ln>
          <a:effectLst/>
        </p:spPr>
      </p:cxnSp>
      <p:cxnSp>
        <p:nvCxnSpPr>
          <p:cNvPr id="44" name="Straight Arrow Connector 43"/>
          <p:cNvCxnSpPr/>
          <p:nvPr/>
        </p:nvCxnSpPr>
        <p:spPr bwMode="auto">
          <a:xfrm flipH="1" flipV="1">
            <a:off x="5486400" y="4419600"/>
            <a:ext cx="872424" cy="299640"/>
          </a:xfrm>
          <a:prstGeom prst="straightConnector1">
            <a:avLst/>
          </a:prstGeom>
          <a:solidFill>
            <a:schemeClr val="accent1"/>
          </a:solidFill>
          <a:ln w="38100" cap="sq" cmpd="sng" algn="ctr">
            <a:solidFill>
              <a:srgbClr val="0070C0"/>
            </a:solidFill>
            <a:prstDash val="dash"/>
            <a:round/>
            <a:headEnd type="none" w="sm" len="sm"/>
            <a:tailEnd type="arrow"/>
          </a:ln>
          <a:effectLst/>
        </p:spPr>
      </p:cxnSp>
      <p:cxnSp>
        <p:nvCxnSpPr>
          <p:cNvPr id="47" name="Straight Arrow Connector 46"/>
          <p:cNvCxnSpPr/>
          <p:nvPr/>
        </p:nvCxnSpPr>
        <p:spPr bwMode="auto">
          <a:xfrm>
            <a:off x="3037180" y="2722607"/>
            <a:ext cx="927552" cy="954391"/>
          </a:xfrm>
          <a:prstGeom prst="straightConnector1">
            <a:avLst/>
          </a:prstGeom>
          <a:solidFill>
            <a:schemeClr val="accent1"/>
          </a:solidFill>
          <a:ln w="38100" cap="sq" cmpd="sng" algn="ctr">
            <a:solidFill>
              <a:srgbClr val="0070C0"/>
            </a:solidFill>
            <a:prstDash val="dash"/>
            <a:round/>
            <a:headEnd type="none" w="sm" len="sm"/>
            <a:tailEnd type="arrow"/>
          </a:ln>
          <a:effectLst/>
        </p:spPr>
      </p:cxnSp>
      <p:sp>
        <p:nvSpPr>
          <p:cNvPr id="55" name="TextBox 54"/>
          <p:cNvSpPr txBox="1"/>
          <p:nvPr/>
        </p:nvSpPr>
        <p:spPr>
          <a:xfrm>
            <a:off x="457199" y="1557279"/>
            <a:ext cx="3507533" cy="461665"/>
          </a:xfrm>
          <a:prstGeom prst="rect">
            <a:avLst/>
          </a:prstGeom>
          <a:noFill/>
        </p:spPr>
        <p:txBody>
          <a:bodyPr wrap="square" rtlCol="0">
            <a:spAutoFit/>
          </a:bodyPr>
          <a:lstStyle/>
          <a:p>
            <a:r>
              <a:rPr lang="en-US" dirty="0"/>
              <a:t>To adjust the amplitude:</a:t>
            </a:r>
          </a:p>
        </p:txBody>
      </p:sp>
      <p:sp>
        <p:nvSpPr>
          <p:cNvPr id="64" name="TextBox 63"/>
          <p:cNvSpPr txBox="1"/>
          <p:nvPr/>
        </p:nvSpPr>
        <p:spPr>
          <a:xfrm>
            <a:off x="4254072" y="1374521"/>
            <a:ext cx="628698" cy="461665"/>
          </a:xfrm>
          <a:prstGeom prst="rect">
            <a:avLst/>
          </a:prstGeom>
          <a:noFill/>
        </p:spPr>
        <p:txBody>
          <a:bodyPr wrap="none" rtlCol="0">
            <a:spAutoFit/>
          </a:bodyPr>
          <a:lstStyle/>
          <a:p>
            <a:r>
              <a:rPr lang="en-US" dirty="0"/>
              <a:t>v(t)</a:t>
            </a:r>
          </a:p>
        </p:txBody>
      </p:sp>
      <p:cxnSp>
        <p:nvCxnSpPr>
          <p:cNvPr id="57" name="Straight Connector 56"/>
          <p:cNvCxnSpPr/>
          <p:nvPr/>
        </p:nvCxnSpPr>
        <p:spPr bwMode="auto">
          <a:xfrm>
            <a:off x="4965454" y="2330273"/>
            <a:ext cx="3743548" cy="0"/>
          </a:xfrm>
          <a:prstGeom prst="line">
            <a:avLst/>
          </a:prstGeom>
          <a:solidFill>
            <a:schemeClr val="accent1"/>
          </a:solidFill>
          <a:ln w="19050" cap="sq" cmpd="sng" algn="ctr">
            <a:solidFill>
              <a:schemeClr val="tx1"/>
            </a:solidFill>
            <a:prstDash val="solid"/>
            <a:round/>
            <a:headEnd type="none" w="med" len="med"/>
            <a:tailEnd type="arrow" w="med" len="lg"/>
          </a:ln>
          <a:effectLst/>
        </p:spPr>
      </p:cxnSp>
      <p:cxnSp>
        <p:nvCxnSpPr>
          <p:cNvPr id="60" name="Straight Arrow Connector 59"/>
          <p:cNvCxnSpPr/>
          <p:nvPr/>
        </p:nvCxnSpPr>
        <p:spPr bwMode="auto">
          <a:xfrm>
            <a:off x="6499202" y="1863929"/>
            <a:ext cx="0" cy="466344"/>
          </a:xfrm>
          <a:prstGeom prst="straightConnector1">
            <a:avLst/>
          </a:prstGeom>
          <a:solidFill>
            <a:schemeClr val="accent1"/>
          </a:solidFill>
          <a:ln w="12700" cap="sq" cmpd="sng" algn="ctr">
            <a:solidFill>
              <a:schemeClr val="tx1"/>
            </a:solidFill>
            <a:prstDash val="solid"/>
            <a:round/>
            <a:headEnd type="arrow" w="med" len="med"/>
            <a:tailEnd type="arrow" w="med" len="med"/>
          </a:ln>
          <a:effectLst/>
        </p:spPr>
      </p:cxnSp>
      <p:sp>
        <p:nvSpPr>
          <p:cNvPr id="63" name="TextBox 62"/>
          <p:cNvSpPr txBox="1"/>
          <p:nvPr/>
        </p:nvSpPr>
        <p:spPr>
          <a:xfrm>
            <a:off x="6601426" y="1868608"/>
            <a:ext cx="471604" cy="369332"/>
          </a:xfrm>
          <a:prstGeom prst="rect">
            <a:avLst/>
          </a:prstGeom>
          <a:noFill/>
        </p:spPr>
        <p:txBody>
          <a:bodyPr wrap="none" rtlCol="0">
            <a:spAutoFit/>
          </a:bodyPr>
          <a:lstStyle/>
          <a:p>
            <a:r>
              <a:rPr lang="en-US" sz="1800" dirty="0" err="1"/>
              <a:t>V</a:t>
            </a:r>
            <a:r>
              <a:rPr lang="en-US" sz="1800" baseline="-25000" dirty="0" err="1"/>
              <a:t>m</a:t>
            </a:r>
            <a:endParaRPr lang="en-US" sz="1800" baseline="-25000" dirty="0"/>
          </a:p>
        </p:txBody>
      </p:sp>
      <p:cxnSp>
        <p:nvCxnSpPr>
          <p:cNvPr id="66" name="Straight Connector 65"/>
          <p:cNvCxnSpPr/>
          <p:nvPr/>
        </p:nvCxnSpPr>
        <p:spPr bwMode="auto">
          <a:xfrm flipV="1">
            <a:off x="4917290" y="1559129"/>
            <a:ext cx="0" cy="808245"/>
          </a:xfrm>
          <a:prstGeom prst="line">
            <a:avLst/>
          </a:prstGeom>
          <a:solidFill>
            <a:schemeClr val="accent1"/>
          </a:solidFill>
          <a:ln w="19050" cap="sq" cmpd="sng" algn="ctr">
            <a:solidFill>
              <a:schemeClr val="tx1"/>
            </a:solidFill>
            <a:prstDash val="solid"/>
            <a:round/>
            <a:headEnd type="none" w="med" len="med"/>
            <a:tailEnd type="arrow" w="med" len="lg"/>
          </a:ln>
          <a:effectLst/>
        </p:spPr>
      </p:cxnSp>
      <p:sp>
        <p:nvSpPr>
          <p:cNvPr id="68" name="TextBox 67"/>
          <p:cNvSpPr txBox="1"/>
          <p:nvPr/>
        </p:nvSpPr>
        <p:spPr>
          <a:xfrm>
            <a:off x="8839121" y="2091665"/>
            <a:ext cx="269626" cy="461665"/>
          </a:xfrm>
          <a:prstGeom prst="rect">
            <a:avLst/>
          </a:prstGeom>
          <a:noFill/>
        </p:spPr>
        <p:txBody>
          <a:bodyPr wrap="none" rtlCol="0">
            <a:spAutoFit/>
          </a:bodyPr>
          <a:lstStyle/>
          <a:p>
            <a:r>
              <a:rPr lang="en-US" dirty="0"/>
              <a:t>t</a:t>
            </a:r>
          </a:p>
        </p:txBody>
      </p:sp>
      <p:sp>
        <p:nvSpPr>
          <p:cNvPr id="69" name="TextBox 68"/>
          <p:cNvSpPr txBox="1"/>
          <p:nvPr/>
        </p:nvSpPr>
        <p:spPr>
          <a:xfrm>
            <a:off x="5311393" y="912856"/>
            <a:ext cx="3051669" cy="461665"/>
          </a:xfrm>
          <a:prstGeom prst="rect">
            <a:avLst/>
          </a:prstGeom>
          <a:noFill/>
        </p:spPr>
        <p:txBody>
          <a:bodyPr wrap="none" rtlCol="0">
            <a:spAutoFit/>
          </a:bodyPr>
          <a:lstStyle/>
          <a:p>
            <a:r>
              <a:rPr lang="en-US" dirty="0"/>
              <a:t>v(t) = </a:t>
            </a:r>
            <a:r>
              <a:rPr lang="en-US" dirty="0" err="1"/>
              <a:t>V</a:t>
            </a:r>
            <a:r>
              <a:rPr lang="en-US" baseline="-25000" dirty="0" err="1"/>
              <a:t>m</a:t>
            </a:r>
            <a:r>
              <a:rPr lang="en-US" dirty="0"/>
              <a:t> sin(2</a:t>
            </a:r>
            <a:r>
              <a:rPr lang="en-US" dirty="0">
                <a:latin typeface="Symbol" pitchFamily="18" charset="2"/>
              </a:rPr>
              <a:t>p</a:t>
            </a:r>
            <a:r>
              <a:rPr lang="en-US" dirty="0"/>
              <a:t>f t) [V]</a:t>
            </a:r>
          </a:p>
        </p:txBody>
      </p:sp>
      <p:grpSp>
        <p:nvGrpSpPr>
          <p:cNvPr id="77" name="Group 76"/>
          <p:cNvGrpSpPr/>
          <p:nvPr/>
        </p:nvGrpSpPr>
        <p:grpSpPr>
          <a:xfrm>
            <a:off x="3886199" y="609600"/>
            <a:ext cx="2421823" cy="381000"/>
            <a:chOff x="3501689" y="609600"/>
            <a:chExt cx="2806334" cy="381000"/>
          </a:xfrm>
        </p:grpSpPr>
        <p:cxnSp>
          <p:nvCxnSpPr>
            <p:cNvPr id="74" name="Straight Connector 73"/>
            <p:cNvCxnSpPr/>
            <p:nvPr/>
          </p:nvCxnSpPr>
          <p:spPr bwMode="auto">
            <a:xfrm>
              <a:off x="3501689" y="609600"/>
              <a:ext cx="2806334"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76" name="Straight Arrow Connector 75"/>
            <p:cNvCxnSpPr/>
            <p:nvPr/>
          </p:nvCxnSpPr>
          <p:spPr bwMode="auto">
            <a:xfrm>
              <a:off x="6308023" y="609600"/>
              <a:ext cx="0" cy="381000"/>
            </a:xfrm>
            <a:prstGeom prst="straightConnector1">
              <a:avLst/>
            </a:prstGeom>
            <a:solidFill>
              <a:schemeClr val="accent1"/>
            </a:solidFill>
            <a:ln w="28575" cap="sq" cmpd="sng" algn="ctr">
              <a:solidFill>
                <a:schemeClr val="tx1"/>
              </a:solidFill>
              <a:prstDash val="solid"/>
              <a:round/>
              <a:headEnd type="none" w="sm" len="sm"/>
              <a:tailEnd type="arrow"/>
            </a:ln>
            <a:effectLst/>
          </p:spPr>
        </p:cxnSp>
      </p:grpSp>
      <p:sp>
        <p:nvSpPr>
          <p:cNvPr id="78" name="Oval 77"/>
          <p:cNvSpPr/>
          <p:nvPr/>
        </p:nvSpPr>
        <p:spPr bwMode="auto">
          <a:xfrm>
            <a:off x="4987685" y="4151376"/>
            <a:ext cx="571500"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grpSp>
        <p:nvGrpSpPr>
          <p:cNvPr id="7" name="Group 6"/>
          <p:cNvGrpSpPr/>
          <p:nvPr/>
        </p:nvGrpSpPr>
        <p:grpSpPr>
          <a:xfrm>
            <a:off x="4726844" y="1362364"/>
            <a:ext cx="4174003" cy="1806202"/>
            <a:chOff x="4726844" y="1362364"/>
            <a:chExt cx="4174003" cy="1806202"/>
          </a:xfrm>
        </p:grpSpPr>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b="73333"/>
            <a:stretch/>
          </p:blipFill>
          <p:spPr>
            <a:xfrm>
              <a:off x="4726844" y="1362364"/>
              <a:ext cx="4174003" cy="1806202"/>
            </a:xfrm>
            <a:prstGeom prst="rect">
              <a:avLst/>
            </a:prstGeom>
          </p:spPr>
        </p:pic>
        <p:sp>
          <p:nvSpPr>
            <p:cNvPr id="6" name="Rectangle 5"/>
            <p:cNvSpPr/>
            <p:nvPr/>
          </p:nvSpPr>
          <p:spPr>
            <a:xfrm>
              <a:off x="8229600" y="1963251"/>
              <a:ext cx="381000" cy="2746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cxnSp>
        <p:nvCxnSpPr>
          <p:cNvPr id="37" name="Straight Arrow Connector 36"/>
          <p:cNvCxnSpPr/>
          <p:nvPr/>
        </p:nvCxnSpPr>
        <p:spPr bwMode="auto">
          <a:xfrm flipH="1">
            <a:off x="1828800" y="2722607"/>
            <a:ext cx="1211008" cy="1619269"/>
          </a:xfrm>
          <a:prstGeom prst="straightConnector1">
            <a:avLst/>
          </a:prstGeom>
          <a:solidFill>
            <a:schemeClr val="accent1"/>
          </a:solidFill>
          <a:ln w="38100" cap="sq" cmpd="sng" algn="ctr">
            <a:solidFill>
              <a:srgbClr val="0070C0"/>
            </a:solidFill>
            <a:prstDash val="dash"/>
            <a:round/>
            <a:headEnd type="none" w="sm" len="sm"/>
            <a:tailEnd type="arrow"/>
          </a:ln>
          <a:effectLst/>
        </p:spPr>
      </p:cxnSp>
      <p:sp>
        <p:nvSpPr>
          <p:cNvPr id="38" name="Oval 37"/>
          <p:cNvSpPr/>
          <p:nvPr/>
        </p:nvSpPr>
        <p:spPr bwMode="auto">
          <a:xfrm>
            <a:off x="1447800" y="3863621"/>
            <a:ext cx="571500"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Tree>
    <p:extLst>
      <p:ext uri="{BB962C8B-B14F-4D97-AF65-F5344CB8AC3E}">
        <p14:creationId xmlns:p14="http://schemas.microsoft.com/office/powerpoint/2010/main" val="1198191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362686"/>
            <a:ext cx="5676133" cy="2594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77752" y="228600"/>
            <a:ext cx="5091875" cy="914400"/>
          </a:xfrm>
        </p:spPr>
        <p:txBody>
          <a:bodyPr/>
          <a:lstStyle/>
          <a:p>
            <a:r>
              <a:rPr lang="en-US" dirty="0"/>
              <a:t>Frequency</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7</a:t>
            </a:fld>
            <a:endParaRPr lang="en-US" dirty="0">
              <a:solidFill>
                <a:schemeClr val="tx1"/>
              </a:solidFill>
            </a:endParaRPr>
          </a:p>
        </p:txBody>
      </p:sp>
      <p:sp>
        <p:nvSpPr>
          <p:cNvPr id="27" name="Oval 26"/>
          <p:cNvSpPr/>
          <p:nvPr/>
        </p:nvSpPr>
        <p:spPr bwMode="auto">
          <a:xfrm>
            <a:off x="1219200" y="4183812"/>
            <a:ext cx="571500"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16" name="TextBox 15"/>
          <p:cNvSpPr txBox="1"/>
          <p:nvPr/>
        </p:nvSpPr>
        <p:spPr>
          <a:xfrm>
            <a:off x="537537" y="2465457"/>
            <a:ext cx="3276600" cy="707886"/>
          </a:xfrm>
          <a:prstGeom prst="rect">
            <a:avLst/>
          </a:prstGeom>
          <a:noFill/>
        </p:spPr>
        <p:txBody>
          <a:bodyPr wrap="square" rtlCol="0">
            <a:spAutoFit/>
          </a:bodyPr>
          <a:lstStyle/>
          <a:p>
            <a:r>
              <a:rPr lang="en-US" sz="2000" dirty="0"/>
              <a:t>Use the keypad and the Hz, kHz, or MHz button…</a:t>
            </a:r>
          </a:p>
        </p:txBody>
      </p:sp>
      <p:sp>
        <p:nvSpPr>
          <p:cNvPr id="32" name="TextBox 31"/>
          <p:cNvSpPr txBox="1"/>
          <p:nvPr/>
        </p:nvSpPr>
        <p:spPr>
          <a:xfrm>
            <a:off x="6967840" y="4259661"/>
            <a:ext cx="1795272" cy="400110"/>
          </a:xfrm>
          <a:prstGeom prst="rect">
            <a:avLst/>
          </a:prstGeom>
          <a:noFill/>
        </p:spPr>
        <p:txBody>
          <a:bodyPr wrap="square" rtlCol="0">
            <a:spAutoFit/>
          </a:bodyPr>
          <a:lstStyle/>
          <a:p>
            <a:r>
              <a:rPr lang="en-US" sz="2000" dirty="0"/>
              <a:t>…or…</a:t>
            </a:r>
          </a:p>
        </p:txBody>
      </p:sp>
      <p:sp>
        <p:nvSpPr>
          <p:cNvPr id="33" name="TextBox 32"/>
          <p:cNvSpPr txBox="1"/>
          <p:nvPr/>
        </p:nvSpPr>
        <p:spPr>
          <a:xfrm>
            <a:off x="6496050" y="4876800"/>
            <a:ext cx="2404797" cy="707886"/>
          </a:xfrm>
          <a:prstGeom prst="rect">
            <a:avLst/>
          </a:prstGeom>
          <a:noFill/>
        </p:spPr>
        <p:txBody>
          <a:bodyPr wrap="square" rtlCol="0">
            <a:spAutoFit/>
          </a:bodyPr>
          <a:lstStyle/>
          <a:p>
            <a:r>
              <a:rPr lang="en-US" sz="2000" dirty="0"/>
              <a:t>…the wheel and the “ten’s place” buttons.</a:t>
            </a:r>
          </a:p>
        </p:txBody>
      </p:sp>
      <p:sp>
        <p:nvSpPr>
          <p:cNvPr id="39" name="Oval 38"/>
          <p:cNvSpPr/>
          <p:nvPr/>
        </p:nvSpPr>
        <p:spPr bwMode="auto">
          <a:xfrm>
            <a:off x="4921690" y="3609359"/>
            <a:ext cx="993553" cy="85975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cxnSp>
        <p:nvCxnSpPr>
          <p:cNvPr id="41" name="Straight Arrow Connector 40"/>
          <p:cNvCxnSpPr/>
          <p:nvPr/>
        </p:nvCxnSpPr>
        <p:spPr bwMode="auto">
          <a:xfrm flipH="1" flipV="1">
            <a:off x="5486400" y="4143855"/>
            <a:ext cx="1009650" cy="732946"/>
          </a:xfrm>
          <a:prstGeom prst="straightConnector1">
            <a:avLst/>
          </a:prstGeom>
          <a:solidFill>
            <a:schemeClr val="accent1"/>
          </a:solidFill>
          <a:ln w="38100" cap="sq" cmpd="sng" algn="ctr">
            <a:solidFill>
              <a:srgbClr val="0070C0"/>
            </a:solidFill>
            <a:prstDash val="dash"/>
            <a:round/>
            <a:headEnd type="none" w="sm" len="sm"/>
            <a:tailEnd type="arrow"/>
          </a:ln>
          <a:effectLst/>
        </p:spPr>
      </p:cxnSp>
      <p:cxnSp>
        <p:nvCxnSpPr>
          <p:cNvPr id="44" name="Straight Arrow Connector 43"/>
          <p:cNvCxnSpPr/>
          <p:nvPr/>
        </p:nvCxnSpPr>
        <p:spPr bwMode="auto">
          <a:xfrm flipH="1" flipV="1">
            <a:off x="5638800" y="4707791"/>
            <a:ext cx="857251" cy="226002"/>
          </a:xfrm>
          <a:prstGeom prst="straightConnector1">
            <a:avLst/>
          </a:prstGeom>
          <a:solidFill>
            <a:schemeClr val="accent1"/>
          </a:solidFill>
          <a:ln w="38100" cap="sq" cmpd="sng" algn="ctr">
            <a:solidFill>
              <a:srgbClr val="0070C0"/>
            </a:solidFill>
            <a:prstDash val="dash"/>
            <a:round/>
            <a:headEnd type="none" w="sm" len="sm"/>
            <a:tailEnd type="arrow"/>
          </a:ln>
          <a:effectLst/>
        </p:spPr>
      </p:cxnSp>
      <p:cxnSp>
        <p:nvCxnSpPr>
          <p:cNvPr id="47" name="Straight Arrow Connector 46"/>
          <p:cNvCxnSpPr/>
          <p:nvPr/>
        </p:nvCxnSpPr>
        <p:spPr bwMode="auto">
          <a:xfrm>
            <a:off x="2895600" y="3159329"/>
            <a:ext cx="1358472" cy="879905"/>
          </a:xfrm>
          <a:prstGeom prst="straightConnector1">
            <a:avLst/>
          </a:prstGeom>
          <a:solidFill>
            <a:schemeClr val="accent1"/>
          </a:solidFill>
          <a:ln w="38100" cap="sq" cmpd="sng" algn="ctr">
            <a:solidFill>
              <a:srgbClr val="0070C0"/>
            </a:solidFill>
            <a:prstDash val="dash"/>
            <a:round/>
            <a:headEnd type="none" w="sm" len="sm"/>
            <a:tailEnd type="arrow"/>
          </a:ln>
          <a:effectLst/>
        </p:spPr>
      </p:cxnSp>
      <p:sp>
        <p:nvSpPr>
          <p:cNvPr id="55" name="TextBox 54"/>
          <p:cNvSpPr txBox="1"/>
          <p:nvPr/>
        </p:nvSpPr>
        <p:spPr>
          <a:xfrm>
            <a:off x="457200" y="1732418"/>
            <a:ext cx="3507533" cy="461665"/>
          </a:xfrm>
          <a:prstGeom prst="rect">
            <a:avLst/>
          </a:prstGeom>
          <a:noFill/>
        </p:spPr>
        <p:txBody>
          <a:bodyPr wrap="square" rtlCol="0">
            <a:spAutoFit/>
          </a:bodyPr>
          <a:lstStyle/>
          <a:p>
            <a:r>
              <a:rPr lang="en-US" dirty="0"/>
              <a:t>To adjust the frequency:</a:t>
            </a:r>
          </a:p>
        </p:txBody>
      </p:sp>
      <p:sp>
        <p:nvSpPr>
          <p:cNvPr id="64" name="TextBox 63"/>
          <p:cNvSpPr txBox="1"/>
          <p:nvPr/>
        </p:nvSpPr>
        <p:spPr>
          <a:xfrm>
            <a:off x="4254072" y="1374521"/>
            <a:ext cx="628698" cy="461665"/>
          </a:xfrm>
          <a:prstGeom prst="rect">
            <a:avLst/>
          </a:prstGeom>
          <a:noFill/>
        </p:spPr>
        <p:txBody>
          <a:bodyPr wrap="none" rtlCol="0">
            <a:spAutoFit/>
          </a:bodyPr>
          <a:lstStyle/>
          <a:p>
            <a:r>
              <a:rPr lang="en-US" dirty="0"/>
              <a:t>v(t)</a:t>
            </a:r>
          </a:p>
        </p:txBody>
      </p:sp>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b="73333"/>
          <a:stretch/>
        </p:blipFill>
        <p:spPr>
          <a:xfrm>
            <a:off x="4726844" y="1353128"/>
            <a:ext cx="4174003" cy="1806201"/>
          </a:xfrm>
          <a:prstGeom prst="rect">
            <a:avLst/>
          </a:prstGeom>
        </p:spPr>
      </p:pic>
      <p:sp>
        <p:nvSpPr>
          <p:cNvPr id="3" name="Rectangle 2"/>
          <p:cNvSpPr/>
          <p:nvPr/>
        </p:nvSpPr>
        <p:spPr bwMode="auto">
          <a:xfrm>
            <a:off x="8244404" y="1935909"/>
            <a:ext cx="319778" cy="285190"/>
          </a:xfrm>
          <a:prstGeom prst="rect">
            <a:avLst/>
          </a:prstGeom>
          <a:solidFill>
            <a:srgbClr val="FFFFFF"/>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solidFill>
                <a:schemeClr val="tx1"/>
              </a:solidFill>
              <a:effectLst/>
              <a:latin typeface="Times New Roman" pitchFamily="18" charset="0"/>
            </a:endParaRPr>
          </a:p>
        </p:txBody>
      </p:sp>
      <p:cxnSp>
        <p:nvCxnSpPr>
          <p:cNvPr id="57" name="Straight Connector 56"/>
          <p:cNvCxnSpPr/>
          <p:nvPr/>
        </p:nvCxnSpPr>
        <p:spPr bwMode="auto">
          <a:xfrm>
            <a:off x="4965454" y="2330273"/>
            <a:ext cx="3743548" cy="0"/>
          </a:xfrm>
          <a:prstGeom prst="line">
            <a:avLst/>
          </a:prstGeom>
          <a:solidFill>
            <a:schemeClr val="accent1"/>
          </a:solidFill>
          <a:ln w="19050" cap="sq" cmpd="sng" algn="ctr">
            <a:solidFill>
              <a:schemeClr val="tx1"/>
            </a:solidFill>
            <a:prstDash val="solid"/>
            <a:round/>
            <a:headEnd type="none" w="med" len="med"/>
            <a:tailEnd type="arrow" w="med" len="lg"/>
          </a:ln>
          <a:effectLst/>
        </p:spPr>
      </p:cxnSp>
      <p:cxnSp>
        <p:nvCxnSpPr>
          <p:cNvPr id="66" name="Straight Connector 65"/>
          <p:cNvCxnSpPr/>
          <p:nvPr/>
        </p:nvCxnSpPr>
        <p:spPr bwMode="auto">
          <a:xfrm flipV="1">
            <a:off x="4917290" y="1559129"/>
            <a:ext cx="0" cy="808245"/>
          </a:xfrm>
          <a:prstGeom prst="line">
            <a:avLst/>
          </a:prstGeom>
          <a:solidFill>
            <a:schemeClr val="accent1"/>
          </a:solidFill>
          <a:ln w="19050" cap="sq" cmpd="sng" algn="ctr">
            <a:solidFill>
              <a:schemeClr val="tx1"/>
            </a:solidFill>
            <a:prstDash val="solid"/>
            <a:round/>
            <a:headEnd type="none" w="med" len="med"/>
            <a:tailEnd type="arrow" w="med" len="lg"/>
          </a:ln>
          <a:effectLst/>
        </p:spPr>
      </p:cxnSp>
      <p:sp>
        <p:nvSpPr>
          <p:cNvPr id="68" name="TextBox 67"/>
          <p:cNvSpPr txBox="1"/>
          <p:nvPr/>
        </p:nvSpPr>
        <p:spPr>
          <a:xfrm>
            <a:off x="8839121" y="2091665"/>
            <a:ext cx="269626" cy="461665"/>
          </a:xfrm>
          <a:prstGeom prst="rect">
            <a:avLst/>
          </a:prstGeom>
          <a:noFill/>
        </p:spPr>
        <p:txBody>
          <a:bodyPr wrap="none" rtlCol="0">
            <a:spAutoFit/>
          </a:bodyPr>
          <a:lstStyle/>
          <a:p>
            <a:r>
              <a:rPr lang="en-US" dirty="0"/>
              <a:t>t</a:t>
            </a:r>
          </a:p>
        </p:txBody>
      </p:sp>
      <p:sp>
        <p:nvSpPr>
          <p:cNvPr id="38" name="TextBox 37"/>
          <p:cNvSpPr txBox="1"/>
          <p:nvPr/>
        </p:nvSpPr>
        <p:spPr>
          <a:xfrm>
            <a:off x="6379870" y="2602468"/>
            <a:ext cx="325730" cy="369332"/>
          </a:xfrm>
          <a:prstGeom prst="rect">
            <a:avLst/>
          </a:prstGeom>
          <a:noFill/>
        </p:spPr>
        <p:txBody>
          <a:bodyPr wrap="none" rtlCol="0">
            <a:spAutoFit/>
          </a:bodyPr>
          <a:lstStyle/>
          <a:p>
            <a:r>
              <a:rPr lang="en-US" sz="1800" dirty="0"/>
              <a:t>T</a:t>
            </a:r>
            <a:endParaRPr lang="en-US" sz="1800" baseline="-25000" dirty="0"/>
          </a:p>
        </p:txBody>
      </p:sp>
      <p:sp>
        <p:nvSpPr>
          <p:cNvPr id="69" name="TextBox 68"/>
          <p:cNvSpPr txBox="1"/>
          <p:nvPr/>
        </p:nvSpPr>
        <p:spPr>
          <a:xfrm>
            <a:off x="5311393" y="912856"/>
            <a:ext cx="3051669" cy="461665"/>
          </a:xfrm>
          <a:prstGeom prst="rect">
            <a:avLst/>
          </a:prstGeom>
          <a:noFill/>
        </p:spPr>
        <p:txBody>
          <a:bodyPr wrap="none" rtlCol="0">
            <a:spAutoFit/>
          </a:bodyPr>
          <a:lstStyle/>
          <a:p>
            <a:r>
              <a:rPr lang="en-US" dirty="0"/>
              <a:t>v(t) = </a:t>
            </a:r>
            <a:r>
              <a:rPr lang="en-US" dirty="0" err="1"/>
              <a:t>V</a:t>
            </a:r>
            <a:r>
              <a:rPr lang="en-US" baseline="-25000" dirty="0" err="1"/>
              <a:t>m</a:t>
            </a:r>
            <a:r>
              <a:rPr lang="en-US" dirty="0"/>
              <a:t> sin(2</a:t>
            </a:r>
            <a:r>
              <a:rPr lang="en-US" dirty="0">
                <a:latin typeface="Symbol" pitchFamily="18" charset="2"/>
              </a:rPr>
              <a:t>p</a:t>
            </a:r>
            <a:r>
              <a:rPr lang="en-US" dirty="0"/>
              <a:t>f t) [V]</a:t>
            </a:r>
          </a:p>
        </p:txBody>
      </p:sp>
      <p:cxnSp>
        <p:nvCxnSpPr>
          <p:cNvPr id="8" name="Straight Connector 7"/>
          <p:cNvCxnSpPr/>
          <p:nvPr/>
        </p:nvCxnSpPr>
        <p:spPr bwMode="auto">
          <a:xfrm>
            <a:off x="5859111" y="2819400"/>
            <a:ext cx="0" cy="152400"/>
          </a:xfrm>
          <a:prstGeom prst="line">
            <a:avLst/>
          </a:prstGeom>
          <a:solidFill>
            <a:schemeClr val="accent1"/>
          </a:solidFill>
          <a:ln w="12700" cap="sq"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7138347" y="2819400"/>
            <a:ext cx="0" cy="152400"/>
          </a:xfrm>
          <a:prstGeom prst="line">
            <a:avLst/>
          </a:prstGeom>
          <a:solidFill>
            <a:schemeClr val="accent1"/>
          </a:solidFill>
          <a:ln w="12700" cap="sq" cmpd="sng" algn="ctr">
            <a:solidFill>
              <a:schemeClr val="tx1"/>
            </a:solidFill>
            <a:prstDash val="solid"/>
            <a:round/>
            <a:headEnd type="none" w="sm" len="sm"/>
            <a:tailEnd type="none" w="sm" len="sm"/>
          </a:ln>
          <a:effectLst/>
        </p:spPr>
      </p:cxnSp>
      <p:cxnSp>
        <p:nvCxnSpPr>
          <p:cNvPr id="11" name="Straight Arrow Connector 10"/>
          <p:cNvCxnSpPr/>
          <p:nvPr/>
        </p:nvCxnSpPr>
        <p:spPr bwMode="auto">
          <a:xfrm>
            <a:off x="5859111" y="2895600"/>
            <a:ext cx="1279236" cy="0"/>
          </a:xfrm>
          <a:prstGeom prst="straightConnector1">
            <a:avLst/>
          </a:prstGeom>
          <a:solidFill>
            <a:schemeClr val="accent1"/>
          </a:solidFill>
          <a:ln w="12700" cap="sq" cmpd="sng" algn="ctr">
            <a:solidFill>
              <a:schemeClr val="tx1"/>
            </a:solidFill>
            <a:prstDash val="solid"/>
            <a:round/>
            <a:headEnd type="arrow" w="med" len="med"/>
            <a:tailEnd type="arrow" w="med" len="med"/>
          </a:ln>
          <a:effectLst/>
        </p:spPr>
      </p:cxnSp>
      <p:sp>
        <p:nvSpPr>
          <p:cNvPr id="40" name="TextBox 39"/>
          <p:cNvSpPr txBox="1"/>
          <p:nvPr/>
        </p:nvSpPr>
        <p:spPr>
          <a:xfrm>
            <a:off x="3736526" y="2101551"/>
            <a:ext cx="1035092" cy="461665"/>
          </a:xfrm>
          <a:prstGeom prst="rect">
            <a:avLst/>
          </a:prstGeom>
          <a:noFill/>
        </p:spPr>
        <p:txBody>
          <a:bodyPr wrap="none" rtlCol="0">
            <a:spAutoFit/>
          </a:bodyPr>
          <a:lstStyle/>
          <a:p>
            <a:r>
              <a:rPr lang="en-US" dirty="0">
                <a:solidFill>
                  <a:srgbClr val="0070C0"/>
                </a:solidFill>
              </a:rPr>
              <a:t>T = 1/f</a:t>
            </a:r>
          </a:p>
        </p:txBody>
      </p:sp>
      <p:grpSp>
        <p:nvGrpSpPr>
          <p:cNvPr id="42" name="Group 41"/>
          <p:cNvGrpSpPr/>
          <p:nvPr/>
        </p:nvGrpSpPr>
        <p:grpSpPr>
          <a:xfrm>
            <a:off x="4307235" y="685800"/>
            <a:ext cx="3158190" cy="304800"/>
            <a:chOff x="3501689" y="609600"/>
            <a:chExt cx="2806334" cy="381000"/>
          </a:xfrm>
        </p:grpSpPr>
        <p:cxnSp>
          <p:nvCxnSpPr>
            <p:cNvPr id="43" name="Straight Connector 42"/>
            <p:cNvCxnSpPr/>
            <p:nvPr/>
          </p:nvCxnSpPr>
          <p:spPr bwMode="auto">
            <a:xfrm>
              <a:off x="3501689" y="609600"/>
              <a:ext cx="2806334"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45" name="Straight Arrow Connector 44"/>
            <p:cNvCxnSpPr/>
            <p:nvPr/>
          </p:nvCxnSpPr>
          <p:spPr bwMode="auto">
            <a:xfrm>
              <a:off x="6308023" y="609600"/>
              <a:ext cx="0" cy="381000"/>
            </a:xfrm>
            <a:prstGeom prst="straightConnector1">
              <a:avLst/>
            </a:prstGeom>
            <a:solidFill>
              <a:schemeClr val="accent1"/>
            </a:solidFill>
            <a:ln w="28575" cap="sq" cmpd="sng" algn="ctr">
              <a:solidFill>
                <a:schemeClr val="tx1"/>
              </a:solidFill>
              <a:prstDash val="solid"/>
              <a:round/>
              <a:headEnd type="none" w="sm" len="sm"/>
              <a:tailEnd type="arrow"/>
            </a:ln>
            <a:effectLst/>
          </p:spPr>
        </p:cxnSp>
      </p:grpSp>
      <p:sp>
        <p:nvSpPr>
          <p:cNvPr id="48" name="Oval 47"/>
          <p:cNvSpPr/>
          <p:nvPr/>
        </p:nvSpPr>
        <p:spPr bwMode="auto">
          <a:xfrm>
            <a:off x="3814138" y="3657600"/>
            <a:ext cx="1151316" cy="1142185"/>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49" name="Oval 48"/>
          <p:cNvSpPr/>
          <p:nvPr/>
        </p:nvSpPr>
        <p:spPr bwMode="auto">
          <a:xfrm>
            <a:off x="5105400" y="4510328"/>
            <a:ext cx="533400" cy="288324"/>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Tree>
    <p:extLst>
      <p:ext uri="{BB962C8B-B14F-4D97-AF65-F5344CB8AC3E}">
        <p14:creationId xmlns:p14="http://schemas.microsoft.com/office/powerpoint/2010/main" val="2928190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9433"/>
          </a:xfrm>
        </p:spPr>
        <p:txBody>
          <a:bodyPr/>
          <a:lstStyle/>
          <a:p>
            <a:r>
              <a:rPr lang="en-US" dirty="0"/>
              <a:t>Waveform (Function)</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8</a:t>
            </a:fld>
            <a:endParaRPr lang="en-US">
              <a:solidFill>
                <a:schemeClr val="tx1"/>
              </a:solidFill>
            </a:endParaRP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b="73333"/>
          <a:stretch/>
        </p:blipFill>
        <p:spPr>
          <a:xfrm>
            <a:off x="381000" y="987287"/>
            <a:ext cx="3124200" cy="581994"/>
          </a:xfrm>
          <a:prstGeom prst="rect">
            <a:avLst/>
          </a:prstGeom>
        </p:spPr>
      </p:pic>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t="49112" b="26278"/>
          <a:stretch/>
        </p:blipFill>
        <p:spPr>
          <a:xfrm>
            <a:off x="1998692" y="1617603"/>
            <a:ext cx="3048000" cy="592197"/>
          </a:xfrm>
          <a:prstGeom prst="rect">
            <a:avLst/>
          </a:prstGeom>
        </p:spPr>
      </p:pic>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t="24502" b="50888"/>
          <a:stretch/>
        </p:blipFill>
        <p:spPr>
          <a:xfrm>
            <a:off x="3429000" y="2227203"/>
            <a:ext cx="3048000" cy="592197"/>
          </a:xfrm>
          <a:prstGeom prst="rect">
            <a:avLst/>
          </a:prstGeom>
        </p:spPr>
      </p:pic>
      <p:pic>
        <p:nvPicPr>
          <p:cNvPr id="2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6772" y="2975223"/>
            <a:ext cx="6320692" cy="28887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Oval 26"/>
          <p:cNvSpPr/>
          <p:nvPr/>
        </p:nvSpPr>
        <p:spPr bwMode="auto">
          <a:xfrm>
            <a:off x="2592957" y="4692535"/>
            <a:ext cx="1824485" cy="427074"/>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sp>
        <p:nvSpPr>
          <p:cNvPr id="3" name="TextBox 2"/>
          <p:cNvSpPr txBox="1"/>
          <p:nvPr/>
        </p:nvSpPr>
        <p:spPr>
          <a:xfrm>
            <a:off x="325408" y="1849904"/>
            <a:ext cx="1617692" cy="738664"/>
          </a:xfrm>
          <a:prstGeom prst="rect">
            <a:avLst/>
          </a:prstGeom>
          <a:noFill/>
        </p:spPr>
        <p:txBody>
          <a:bodyPr wrap="square" rtlCol="0">
            <a:spAutoFit/>
          </a:bodyPr>
          <a:lstStyle/>
          <a:p>
            <a:r>
              <a:rPr lang="en-US" sz="1400" dirty="0">
                <a:solidFill>
                  <a:srgbClr val="0070C0"/>
                </a:solidFill>
              </a:rPr>
              <a:t>A ramp with a 50% asymmetry is a triangle wave…</a:t>
            </a:r>
          </a:p>
        </p:txBody>
      </p:sp>
    </p:spTree>
    <p:extLst>
      <p:ext uri="{BB962C8B-B14F-4D97-AF65-F5344CB8AC3E}">
        <p14:creationId xmlns:p14="http://schemas.microsoft.com/office/powerpoint/2010/main" val="1734998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825" y="1256189"/>
            <a:ext cx="7158342" cy="3917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143000" y="0"/>
            <a:ext cx="6867525" cy="1065213"/>
          </a:xfrm>
        </p:spPr>
        <p:txBody>
          <a:bodyPr/>
          <a:lstStyle/>
          <a:p>
            <a:r>
              <a:rPr lang="en-US" dirty="0"/>
              <a:t>Oscilloscope</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9</a:t>
            </a:fld>
            <a:endParaRPr lang="en-US">
              <a:solidFill>
                <a:schemeClr val="tx1"/>
              </a:solidFill>
            </a:endParaRPr>
          </a:p>
        </p:txBody>
      </p:sp>
      <p:sp>
        <p:nvSpPr>
          <p:cNvPr id="14" name="TextBox 13"/>
          <p:cNvSpPr txBox="1"/>
          <p:nvPr/>
        </p:nvSpPr>
        <p:spPr>
          <a:xfrm>
            <a:off x="4267200" y="5476053"/>
            <a:ext cx="2914650" cy="400110"/>
          </a:xfrm>
          <a:prstGeom prst="rect">
            <a:avLst/>
          </a:prstGeom>
          <a:noFill/>
        </p:spPr>
        <p:txBody>
          <a:bodyPr wrap="square" rtlCol="0">
            <a:spAutoFit/>
          </a:bodyPr>
          <a:lstStyle/>
          <a:p>
            <a:pPr marL="7938" indent="7938" algn="ctr">
              <a:spcAft>
                <a:spcPts val="1200"/>
              </a:spcAft>
            </a:pPr>
            <a:r>
              <a:rPr lang="en-US" sz="2000" dirty="0">
                <a:latin typeface="+mj-lt"/>
              </a:rPr>
              <a:t>From Function Generator</a:t>
            </a:r>
          </a:p>
        </p:txBody>
      </p:sp>
      <p:sp>
        <p:nvSpPr>
          <p:cNvPr id="12" name="TextBox 11"/>
          <p:cNvSpPr txBox="1"/>
          <p:nvPr/>
        </p:nvSpPr>
        <p:spPr>
          <a:xfrm>
            <a:off x="565099" y="5481470"/>
            <a:ext cx="885042" cy="400110"/>
          </a:xfrm>
          <a:prstGeom prst="rect">
            <a:avLst/>
          </a:prstGeom>
          <a:noFill/>
        </p:spPr>
        <p:txBody>
          <a:bodyPr wrap="square" rtlCol="0">
            <a:spAutoFit/>
          </a:bodyPr>
          <a:lstStyle/>
          <a:p>
            <a:r>
              <a:rPr lang="en-US" sz="2000" dirty="0"/>
              <a:t>Power</a:t>
            </a:r>
          </a:p>
        </p:txBody>
      </p:sp>
      <p:cxnSp>
        <p:nvCxnSpPr>
          <p:cNvPr id="6" name="Straight Arrow Connector 5"/>
          <p:cNvCxnSpPr/>
          <p:nvPr/>
        </p:nvCxnSpPr>
        <p:spPr bwMode="auto">
          <a:xfrm flipV="1">
            <a:off x="1181219" y="4768201"/>
            <a:ext cx="399665" cy="713269"/>
          </a:xfrm>
          <a:prstGeom prst="straightConnector1">
            <a:avLst/>
          </a:prstGeom>
          <a:solidFill>
            <a:schemeClr val="accent1"/>
          </a:solidFill>
          <a:ln w="28575" cap="sq" cmpd="sng" algn="ctr">
            <a:solidFill>
              <a:schemeClr val="tx2"/>
            </a:solidFill>
            <a:prstDash val="dash"/>
            <a:round/>
            <a:headEnd type="none" w="sm" len="sm"/>
            <a:tailEnd type="arrow"/>
          </a:ln>
          <a:effectLst/>
        </p:spPr>
      </p:cxnSp>
      <p:sp>
        <p:nvSpPr>
          <p:cNvPr id="16" name="TextBox 15"/>
          <p:cNvSpPr txBox="1"/>
          <p:nvPr/>
        </p:nvSpPr>
        <p:spPr>
          <a:xfrm>
            <a:off x="614715" y="824863"/>
            <a:ext cx="8061575" cy="461665"/>
          </a:xfrm>
          <a:prstGeom prst="rect">
            <a:avLst/>
          </a:prstGeom>
          <a:noFill/>
        </p:spPr>
        <p:txBody>
          <a:bodyPr wrap="square" rtlCol="0">
            <a:spAutoFit/>
          </a:bodyPr>
          <a:lstStyle/>
          <a:p>
            <a:pPr marL="7938" indent="7938">
              <a:spcAft>
                <a:spcPts val="1200"/>
              </a:spcAft>
            </a:pPr>
            <a:r>
              <a:rPr lang="en-US" dirty="0">
                <a:solidFill>
                  <a:srgbClr val="0070C0"/>
                </a:solidFill>
                <a:latin typeface="+mj-lt"/>
              </a:rPr>
              <a:t>The oscilloscope displays input signal as </a:t>
            </a:r>
            <a:r>
              <a:rPr lang="en-US" dirty="0">
                <a:solidFill>
                  <a:srgbClr val="FF0000"/>
                </a:solidFill>
                <a:latin typeface="+mj-lt"/>
              </a:rPr>
              <a:t>voltage</a:t>
            </a:r>
            <a:r>
              <a:rPr lang="en-US" dirty="0">
                <a:solidFill>
                  <a:srgbClr val="0070C0"/>
                </a:solidFill>
                <a:latin typeface="+mj-lt"/>
              </a:rPr>
              <a:t> vs. </a:t>
            </a:r>
            <a:r>
              <a:rPr lang="en-US" dirty="0">
                <a:solidFill>
                  <a:srgbClr val="FF0000"/>
                </a:solidFill>
                <a:latin typeface="+mj-lt"/>
              </a:rPr>
              <a:t>time</a:t>
            </a:r>
            <a:r>
              <a:rPr lang="en-US" dirty="0">
                <a:solidFill>
                  <a:srgbClr val="0070C0"/>
                </a:solidFill>
                <a:latin typeface="+mj-lt"/>
              </a:rPr>
              <a:t>.</a:t>
            </a:r>
          </a:p>
        </p:txBody>
      </p:sp>
      <p:sp>
        <p:nvSpPr>
          <p:cNvPr id="15" name="Oval 14"/>
          <p:cNvSpPr/>
          <p:nvPr/>
        </p:nvSpPr>
        <p:spPr bwMode="auto">
          <a:xfrm>
            <a:off x="1448779" y="4384573"/>
            <a:ext cx="444721" cy="381000"/>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New Roman" pitchFamily="18" charset="0"/>
            </a:endParaRPr>
          </a:p>
        </p:txBody>
      </p:sp>
      <p:cxnSp>
        <p:nvCxnSpPr>
          <p:cNvPr id="7" name="Straight Arrow Connector 6"/>
          <p:cNvCxnSpPr/>
          <p:nvPr/>
        </p:nvCxnSpPr>
        <p:spPr bwMode="auto">
          <a:xfrm flipH="1" flipV="1">
            <a:off x="7488279" y="4863526"/>
            <a:ext cx="436520" cy="1183743"/>
          </a:xfrm>
          <a:prstGeom prst="straightConnector1">
            <a:avLst/>
          </a:prstGeom>
          <a:solidFill>
            <a:schemeClr val="accent1"/>
          </a:solidFill>
          <a:ln w="28575" cap="sq" cmpd="sng" algn="ctr">
            <a:solidFill>
              <a:schemeClr val="tx1"/>
            </a:solidFill>
            <a:prstDash val="solid"/>
            <a:round/>
            <a:headEnd type="none" w="sm" len="sm"/>
            <a:tailEnd type="arrow"/>
          </a:ln>
          <a:effectLst/>
        </p:spPr>
      </p:cxnSp>
      <p:grpSp>
        <p:nvGrpSpPr>
          <p:cNvPr id="25" name="Group 24"/>
          <p:cNvGrpSpPr/>
          <p:nvPr/>
        </p:nvGrpSpPr>
        <p:grpSpPr>
          <a:xfrm>
            <a:off x="746537" y="1967633"/>
            <a:ext cx="400110" cy="1562417"/>
            <a:chOff x="731047" y="1967632"/>
            <a:chExt cx="400110" cy="1562417"/>
          </a:xfrm>
        </p:grpSpPr>
        <p:cxnSp>
          <p:nvCxnSpPr>
            <p:cNvPr id="22" name="Straight Arrow Connector 21"/>
            <p:cNvCxnSpPr/>
            <p:nvPr/>
          </p:nvCxnSpPr>
          <p:spPr bwMode="auto">
            <a:xfrm flipV="1">
              <a:off x="940238" y="1967632"/>
              <a:ext cx="0" cy="572468"/>
            </a:xfrm>
            <a:prstGeom prst="straightConnector1">
              <a:avLst/>
            </a:prstGeom>
            <a:solidFill>
              <a:schemeClr val="accent1"/>
            </a:solidFill>
            <a:ln w="19050" cap="sq" cmpd="sng" algn="ctr">
              <a:solidFill>
                <a:srgbClr val="FF0000"/>
              </a:solidFill>
              <a:prstDash val="solid"/>
              <a:round/>
              <a:headEnd type="none" w="sm" len="sm"/>
              <a:tailEnd type="arrow"/>
            </a:ln>
            <a:effectLst/>
          </p:spPr>
        </p:cxnSp>
        <p:sp>
          <p:nvSpPr>
            <p:cNvPr id="24" name="TextBox 23"/>
            <p:cNvSpPr txBox="1"/>
            <p:nvPr/>
          </p:nvSpPr>
          <p:spPr>
            <a:xfrm rot="16200000">
              <a:off x="372851" y="2771744"/>
              <a:ext cx="1116501" cy="400110"/>
            </a:xfrm>
            <a:prstGeom prst="rect">
              <a:avLst/>
            </a:prstGeom>
            <a:noFill/>
            <a:ln>
              <a:noFill/>
            </a:ln>
          </p:spPr>
          <p:txBody>
            <a:bodyPr wrap="square" rtlCol="0">
              <a:spAutoFit/>
            </a:bodyPr>
            <a:lstStyle/>
            <a:p>
              <a:r>
                <a:rPr lang="en-US" sz="2000" dirty="0">
                  <a:solidFill>
                    <a:srgbClr val="FF0000"/>
                  </a:solidFill>
                </a:rPr>
                <a:t>voltage</a:t>
              </a:r>
              <a:endParaRPr lang="en-US" sz="1800" dirty="0">
                <a:solidFill>
                  <a:srgbClr val="FF0000"/>
                </a:solidFill>
              </a:endParaRPr>
            </a:p>
          </p:txBody>
        </p:sp>
      </p:grpSp>
      <p:grpSp>
        <p:nvGrpSpPr>
          <p:cNvPr id="28" name="Group 27"/>
          <p:cNvGrpSpPr/>
          <p:nvPr/>
        </p:nvGrpSpPr>
        <p:grpSpPr>
          <a:xfrm>
            <a:off x="2590800" y="5030802"/>
            <a:ext cx="1426143" cy="400110"/>
            <a:chOff x="2445508" y="4847875"/>
            <a:chExt cx="1426143" cy="400110"/>
          </a:xfrm>
        </p:grpSpPr>
        <p:cxnSp>
          <p:nvCxnSpPr>
            <p:cNvPr id="8" name="Straight Arrow Connector 7"/>
            <p:cNvCxnSpPr/>
            <p:nvPr/>
          </p:nvCxnSpPr>
          <p:spPr bwMode="auto">
            <a:xfrm>
              <a:off x="3100126" y="5054173"/>
              <a:ext cx="771525" cy="0"/>
            </a:xfrm>
            <a:prstGeom prst="straightConnector1">
              <a:avLst/>
            </a:prstGeom>
            <a:solidFill>
              <a:schemeClr val="accent1"/>
            </a:solidFill>
            <a:ln w="19050" cap="sq" cmpd="sng" algn="ctr">
              <a:solidFill>
                <a:srgbClr val="FF0000"/>
              </a:solidFill>
              <a:prstDash val="solid"/>
              <a:round/>
              <a:headEnd type="none" w="sm" len="sm"/>
              <a:tailEnd type="arrow"/>
            </a:ln>
            <a:effectLst/>
          </p:spPr>
        </p:cxnSp>
        <p:sp>
          <p:nvSpPr>
            <p:cNvPr id="27" name="TextBox 26"/>
            <p:cNvSpPr txBox="1"/>
            <p:nvPr/>
          </p:nvSpPr>
          <p:spPr>
            <a:xfrm>
              <a:off x="2445508" y="4847875"/>
              <a:ext cx="1116501" cy="400110"/>
            </a:xfrm>
            <a:prstGeom prst="rect">
              <a:avLst/>
            </a:prstGeom>
            <a:noFill/>
            <a:ln>
              <a:noFill/>
            </a:ln>
          </p:spPr>
          <p:txBody>
            <a:bodyPr wrap="square" rtlCol="0">
              <a:spAutoFit/>
            </a:bodyPr>
            <a:lstStyle/>
            <a:p>
              <a:r>
                <a:rPr lang="en-US" sz="2000" dirty="0">
                  <a:solidFill>
                    <a:srgbClr val="FF0000"/>
                  </a:solidFill>
                </a:rPr>
                <a:t>time</a:t>
              </a:r>
            </a:p>
          </p:txBody>
        </p:sp>
      </p:grpSp>
      <p:sp>
        <p:nvSpPr>
          <p:cNvPr id="10" name="Oval 9"/>
          <p:cNvSpPr/>
          <p:nvPr/>
        </p:nvSpPr>
        <p:spPr>
          <a:xfrm>
            <a:off x="6483730" y="4191000"/>
            <a:ext cx="1441069" cy="6057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937837" y="6028257"/>
            <a:ext cx="3020082" cy="369332"/>
          </a:xfrm>
          <a:prstGeom prst="rect">
            <a:avLst/>
          </a:prstGeom>
          <a:noFill/>
        </p:spPr>
        <p:txBody>
          <a:bodyPr wrap="square" rtlCol="0">
            <a:spAutoFit/>
          </a:bodyPr>
          <a:lstStyle/>
          <a:p>
            <a:pPr marL="7938" indent="7938" algn="ctr">
              <a:spcAft>
                <a:spcPts val="1200"/>
              </a:spcAft>
            </a:pPr>
            <a:r>
              <a:rPr lang="en-US" sz="1800" i="1" dirty="0">
                <a:latin typeface="+mj-lt"/>
              </a:rPr>
              <a:t>(You don’t have these inputs.)</a:t>
            </a:r>
          </a:p>
        </p:txBody>
      </p:sp>
      <p:cxnSp>
        <p:nvCxnSpPr>
          <p:cNvPr id="29" name="Straight Arrow Connector 28"/>
          <p:cNvCxnSpPr/>
          <p:nvPr/>
        </p:nvCxnSpPr>
        <p:spPr bwMode="auto">
          <a:xfrm flipV="1">
            <a:off x="5371330" y="4575073"/>
            <a:ext cx="0" cy="900980"/>
          </a:xfrm>
          <a:prstGeom prst="straightConnector1">
            <a:avLst/>
          </a:prstGeom>
          <a:solidFill>
            <a:schemeClr val="accent1"/>
          </a:solidFill>
          <a:ln w="28575" cap="sq" cmpd="sng" algn="ctr">
            <a:solidFill>
              <a:schemeClr val="tx2"/>
            </a:solidFill>
            <a:prstDash val="dash"/>
            <a:round/>
            <a:headEnd type="none" w="sm" len="sm"/>
            <a:tailEnd type="arrow"/>
          </a:ln>
          <a:effectLst/>
        </p:spPr>
      </p:cxnSp>
    </p:spTree>
    <p:extLst>
      <p:ext uri="{BB962C8B-B14F-4D97-AF65-F5344CB8AC3E}">
        <p14:creationId xmlns:p14="http://schemas.microsoft.com/office/powerpoint/2010/main" val="1621031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4411</TotalTime>
  <Words>1247</Words>
  <Application>Microsoft Office PowerPoint</Application>
  <PresentationFormat>On-screen Show (4:3)</PresentationFormat>
  <Paragraphs>185</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Symbol</vt:lpstr>
      <vt:lpstr>Times New Roman</vt:lpstr>
      <vt:lpstr>Office Theme</vt:lpstr>
      <vt:lpstr>The Function Generator and the Oscilloscope</vt:lpstr>
      <vt:lpstr>Sinusoid Basics</vt:lpstr>
      <vt:lpstr>Sinusoid Basics</vt:lpstr>
      <vt:lpstr>Function Generator</vt:lpstr>
      <vt:lpstr>Displays and Output</vt:lpstr>
      <vt:lpstr>Amplitude</vt:lpstr>
      <vt:lpstr>Frequency</vt:lpstr>
      <vt:lpstr>Waveform (Function)</vt:lpstr>
      <vt:lpstr>Oscilloscope</vt:lpstr>
      <vt:lpstr>Home Depot Theory Revisited</vt:lpstr>
      <vt:lpstr>Activity</vt:lpstr>
      <vt:lpstr>Activity</vt:lpstr>
      <vt:lpstr>Scale Factors</vt:lpstr>
      <vt:lpstr>Activity</vt:lpstr>
      <vt:lpstr>dc Offset</vt:lpstr>
      <vt:lpstr>PowerPoint Presentation</vt:lpstr>
      <vt:lpstr>Coupling</vt:lpstr>
      <vt:lpstr>Still not getting a good picture???</vt:lpstr>
      <vt:lpstr>For Lab III…</vt:lpstr>
      <vt:lpstr>The “T” Connector</vt:lpstr>
      <vt:lpstr>For Lab IV you will need to wire an Op Amp:</vt:lpstr>
      <vt:lpstr>The Op Amp</vt:lpstr>
      <vt:lpstr>Triggering</vt:lpstr>
      <vt:lpstr>Triggering 101</vt:lpstr>
      <vt:lpstr>External Triggering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Trombetta, Len</dc:creator>
  <cp:lastModifiedBy>Trombetta, Len</cp:lastModifiedBy>
  <cp:revision>232</cp:revision>
  <cp:lastPrinted>1601-01-01T00:00:00Z</cp:lastPrinted>
  <dcterms:created xsi:type="dcterms:W3CDTF">1601-01-01T00:00:00Z</dcterms:created>
  <dcterms:modified xsi:type="dcterms:W3CDTF">2023-03-08T15:25:26Z</dcterms:modified>
</cp:coreProperties>
</file>