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6" r:id="rId3"/>
    <p:sldId id="293" r:id="rId4"/>
    <p:sldId id="275" r:id="rId5"/>
    <p:sldId id="276" r:id="rId6"/>
    <p:sldId id="274" r:id="rId7"/>
    <p:sldId id="277" r:id="rId8"/>
    <p:sldId id="294" r:id="rId9"/>
    <p:sldId id="296" r:id="rId10"/>
    <p:sldId id="295" r:id="rId11"/>
    <p:sldId id="279" r:id="rId12"/>
    <p:sldId id="280" r:id="rId13"/>
    <p:sldId id="281" r:id="rId14"/>
    <p:sldId id="287" r:id="rId15"/>
    <p:sldId id="286" r:id="rId16"/>
    <p:sldId id="288" r:id="rId17"/>
    <p:sldId id="273" r:id="rId18"/>
    <p:sldId id="289" r:id="rId19"/>
    <p:sldId id="291" r:id="rId20"/>
    <p:sldId id="290" r:id="rId21"/>
    <p:sldId id="292" r:id="rId22"/>
  </p:sldIdLst>
  <p:sldSz cx="9144000" cy="6858000" type="screen4x3"/>
  <p:notesSz cx="6845300" cy="91963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6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9933"/>
    <a:srgbClr val="660066"/>
    <a:srgbClr val="006666"/>
    <a:srgbClr val="009999"/>
    <a:srgbClr val="00CC99"/>
    <a:srgbClr val="3300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5C8357-5CA9-42FD-A914-2B5FF8CF28B2}" v="1" dt="2025-01-10T19:55:11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9" autoAdjust="0"/>
  </p:normalViewPr>
  <p:slideViewPr>
    <p:cSldViewPr>
      <p:cViewPr varScale="1">
        <p:scale>
          <a:sx n="103" d="100"/>
          <a:sy n="103" d="100"/>
        </p:scale>
        <p:origin x="4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896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mbetta, Len" userId="caf011f4-eb3a-458b-8ef5-3cf96babed60" providerId="ADAL" clId="{D35C8357-5CA9-42FD-A914-2B5FF8CF28B2}"/>
    <pc:docChg chg="custSel modSld">
      <pc:chgData name="Trombetta, Len" userId="caf011f4-eb3a-458b-8ef5-3cf96babed60" providerId="ADAL" clId="{D35C8357-5CA9-42FD-A914-2B5FF8CF28B2}" dt="2025-01-10T19:55:11.386" v="1" actId="20577"/>
      <pc:docMkLst>
        <pc:docMk/>
      </pc:docMkLst>
      <pc:sldChg chg="addSp delSp modSp mod">
        <pc:chgData name="Trombetta, Len" userId="caf011f4-eb3a-458b-8ef5-3cf96babed60" providerId="ADAL" clId="{D35C8357-5CA9-42FD-A914-2B5FF8CF28B2}" dt="2025-01-10T19:54:41.546" v="0" actId="478"/>
        <pc:sldMkLst>
          <pc:docMk/>
          <pc:sldMk cId="0" sldId="256"/>
        </pc:sldMkLst>
        <pc:spChg chg="add mod">
          <ac:chgData name="Trombetta, Len" userId="caf011f4-eb3a-458b-8ef5-3cf96babed60" providerId="ADAL" clId="{D35C8357-5CA9-42FD-A914-2B5FF8CF28B2}" dt="2025-01-10T19:54:41.546" v="0" actId="478"/>
          <ac:spMkLst>
            <pc:docMk/>
            <pc:sldMk cId="0" sldId="256"/>
            <ac:spMk id="4" creationId="{D3D1870F-7203-80A6-DACD-6A38D7E648B5}"/>
          </ac:spMkLst>
        </pc:spChg>
        <pc:spChg chg="del">
          <ac:chgData name="Trombetta, Len" userId="caf011f4-eb3a-458b-8ef5-3cf96babed60" providerId="ADAL" clId="{D35C8357-5CA9-42FD-A914-2B5FF8CF28B2}" dt="2025-01-10T19:54:41.546" v="0" actId="478"/>
          <ac:spMkLst>
            <pc:docMk/>
            <pc:sldMk cId="0" sldId="256"/>
            <ac:spMk id="1029" creationId="{00000000-0000-0000-0000-000000000000}"/>
          </ac:spMkLst>
        </pc:spChg>
      </pc:sldChg>
      <pc:sldChg chg="modSp">
        <pc:chgData name="Trombetta, Len" userId="caf011f4-eb3a-458b-8ef5-3cf96babed60" providerId="ADAL" clId="{D35C8357-5CA9-42FD-A914-2B5FF8CF28B2}" dt="2025-01-10T19:55:11.386" v="1" actId="20577"/>
        <pc:sldMkLst>
          <pc:docMk/>
          <pc:sldMk cId="649126594" sldId="276"/>
        </pc:sldMkLst>
        <pc:spChg chg="mod">
          <ac:chgData name="Trombetta, Len" userId="caf011f4-eb3a-458b-8ef5-3cf96babed60" providerId="ADAL" clId="{D35C8357-5CA9-42FD-A914-2B5FF8CF28B2}" dt="2025-01-10T19:55:11.386" v="1" actId="20577"/>
          <ac:spMkLst>
            <pc:docMk/>
            <pc:sldMk cId="649126594" sldId="276"/>
            <ac:spMk id="7" creationId="{00000000-0000-0000-0000-000000000000}"/>
          </ac:spMkLst>
        </pc:spChg>
      </pc:sldChg>
    </pc:docChg>
  </pc:docChgLst>
  <pc:docChgLst>
    <pc:chgData name="Trombetta, Len" userId="caf011f4-eb3a-458b-8ef5-3cf96babed60" providerId="ADAL" clId="{C171BB77-E01F-4DB2-A770-AF65E272B1A1}"/>
    <pc:docChg chg="delSld">
      <pc:chgData name="Trombetta, Len" userId="caf011f4-eb3a-458b-8ef5-3cf96babed60" providerId="ADAL" clId="{C171BB77-E01F-4DB2-A770-AF65E272B1A1}" dt="2024-01-24T14:28:17.577" v="0" actId="47"/>
      <pc:docMkLst>
        <pc:docMk/>
      </pc:docMkLst>
      <pc:sldChg chg="del">
        <pc:chgData name="Trombetta, Len" userId="caf011f4-eb3a-458b-8ef5-3cf96babed60" providerId="ADAL" clId="{C171BB77-E01F-4DB2-A770-AF65E272B1A1}" dt="2024-01-24T14:28:17.577" v="0" actId="47"/>
        <pc:sldMkLst>
          <pc:docMk/>
          <pc:sldMk cId="334998032" sldId="2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n-US"/>
              <a:t>Welcome to Electronics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897F57D-9AA7-4A52-90AB-D0519AB75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67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E14C3DE-31BE-4E30-A7B2-77A9DAD77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70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69C88-A5BA-4A33-8692-78F2B1BC15E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BEFE18-20C8-4E69-966E-D0BC0DDFE6A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61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BEFE18-20C8-4E69-966E-D0BC0DDFE6A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1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1997B-B3F3-4BEC-BE9A-C11F1A2A2C0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04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1997B-B3F3-4BEC-BE9A-C11F1A2A2C0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76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7D839-1776-4E93-B90F-DD21054A9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3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AE50-6F84-4E11-8BCD-7C654907F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5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9A642-C9BA-44F6-BD6D-CB619B2274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9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5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DCD9F-A77A-4F55-9DA4-D4852C4254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0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999BC-AA64-4692-8743-B75F49F4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19585-0A40-45DF-8181-881BF75DDE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5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295B7-1307-48FB-9267-9290D9B0C8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2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8F26F-F55E-4532-9EFA-951DDE2DAB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1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E8F99-1377-468B-B200-CE40A8CB70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4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71FC5-3EF3-462C-A5FA-C5234A994E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5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47A8F6-800E-41E3-A399-9E7DA1FB28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4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/>
              <a:t>Measurement Basics 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0C651C-4CCE-447B-8045-E14783EEA54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30" name="Text Box 16"/>
          <p:cNvSpPr txBox="1">
            <a:spLocks noChangeArrowheads="1"/>
          </p:cNvSpPr>
          <p:nvPr/>
        </p:nvSpPr>
        <p:spPr bwMode="auto">
          <a:xfrm>
            <a:off x="3512298" y="609600"/>
            <a:ext cx="1882246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ECE 2100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524000" y="3505200"/>
            <a:ext cx="6477000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Prep for Lab I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Current, Voltage, Resistance Measurements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Accuracy, Precision, Significant Figures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6400" y="5257800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Choose your seat and your lab partner…these will be the same for the semester.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3D1870F-7203-80A6-DACD-6A38D7E648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We will look at a simple circuit…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F77B50-44B4-4FD6-8B27-A0BC70684B9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765476"/>
              </p:ext>
            </p:extLst>
          </p:nvPr>
        </p:nvGraphicFramePr>
        <p:xfrm>
          <a:off x="914400" y="2057400"/>
          <a:ext cx="3200400" cy="3813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056537" imgH="4856536" progId="">
                  <p:embed/>
                </p:oleObj>
              </mc:Choice>
              <mc:Fallback>
                <p:oleObj name="Visio" r:id="rId3" imgW="4056537" imgH="4856536" progId="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57400"/>
                        <a:ext cx="3200400" cy="38131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51947" y="2057400"/>
            <a:ext cx="420580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will measure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O</a:t>
            </a:r>
            <a:r>
              <a:rPr lang="en-US" sz="2000" dirty="0"/>
              <a:t> and </a:t>
            </a:r>
            <a:r>
              <a:rPr lang="en-US" sz="2000" i="1" dirty="0" err="1"/>
              <a:t>i</a:t>
            </a:r>
            <a:r>
              <a:rPr lang="en-US" sz="2000" i="1" baseline="-25000" dirty="0" err="1"/>
              <a:t>P</a:t>
            </a:r>
            <a:r>
              <a:rPr lang="en-US" sz="2000" dirty="0"/>
              <a:t>. This will require…</a:t>
            </a:r>
          </a:p>
          <a:p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The Breadboard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The Power Supply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The Multimeter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Voltage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Current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Resistance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Resistors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0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02998" y="2209800"/>
            <a:ext cx="685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78402" y="2226924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/>
              <a:t>i</a:t>
            </a:r>
            <a:r>
              <a:rPr lang="en-US" sz="2000" i="1" baseline="-25000" dirty="0" err="1"/>
              <a:t>P</a:t>
            </a:r>
            <a:endParaRPr lang="en-US" sz="2000" i="1" baseline="-25000" dirty="0"/>
          </a:p>
        </p:txBody>
      </p:sp>
    </p:spTree>
    <p:extLst>
      <p:ext uri="{BB962C8B-B14F-4D97-AF65-F5344CB8AC3E}">
        <p14:creationId xmlns:p14="http://schemas.microsoft.com/office/powerpoint/2010/main" val="947582324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Breadboard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1380744"/>
            <a:ext cx="4343400" cy="3115056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11" y="1460015"/>
            <a:ext cx="3946113" cy="295958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3127941" y="3714843"/>
            <a:ext cx="609600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7968" y="1688616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Groups of five holes are connected together…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630168" y="2298216"/>
            <a:ext cx="1524000" cy="1447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077968" y="2617571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…but they are NOT connected to these groups…or to these.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3117550" y="4092380"/>
            <a:ext cx="609600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782568" y="3711376"/>
            <a:ext cx="609600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4315968" y="3124200"/>
            <a:ext cx="838200" cy="6218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3706368" y="3233398"/>
            <a:ext cx="2923032" cy="9698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34568" y="4812816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Where a red line is indicated, the groups of five </a:t>
            </a:r>
            <a:r>
              <a:rPr lang="en-US" sz="1800" i="1" u="sng" dirty="0">
                <a:latin typeface="+mn-lt"/>
              </a:rPr>
              <a:t>are</a:t>
            </a:r>
            <a:r>
              <a:rPr lang="en-US" sz="1800" dirty="0">
                <a:latin typeface="+mn-lt"/>
              </a:rPr>
              <a:t> connected together. Similarly for blue; </a:t>
            </a:r>
            <a:r>
              <a:rPr lang="en-US" sz="1800" i="1" u="sng" dirty="0">
                <a:latin typeface="+mn-lt"/>
              </a:rPr>
              <a:t>but</a:t>
            </a:r>
            <a:r>
              <a:rPr lang="en-US" sz="1800" dirty="0">
                <a:latin typeface="+mn-lt"/>
              </a:rPr>
              <a:t>, red is not connected to blue.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1572768" y="3233398"/>
            <a:ext cx="2133600" cy="1524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rot="16200000" flipV="1">
            <a:off x="1610868" y="3784116"/>
            <a:ext cx="1447800" cy="609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9089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5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Supply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2057400" y="2082723"/>
            <a:ext cx="2981739" cy="3955222"/>
            <a:chOff x="2057400" y="1441704"/>
            <a:chExt cx="2981739" cy="3955222"/>
          </a:xfrm>
        </p:grpSpPr>
        <p:pic>
          <p:nvPicPr>
            <p:cNvPr id="6146" name="Picture 2" descr="D:\Documents\CourseWork\ECE 2100\PPTs\Pics\BK 1760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7400" y="1441704"/>
              <a:ext cx="2981739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9000" y="3610408"/>
              <a:ext cx="762000" cy="1786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1" name="Straight Connector 20"/>
            <p:cNvCxnSpPr/>
            <p:nvPr/>
          </p:nvCxnSpPr>
          <p:spPr bwMode="auto">
            <a:xfrm>
              <a:off x="2667000" y="3330144"/>
              <a:ext cx="0" cy="199776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H="1">
              <a:off x="2667000" y="5327904"/>
              <a:ext cx="114300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3124200" y="3219510"/>
              <a:ext cx="0" cy="431994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H="1">
              <a:off x="3124200" y="3651504"/>
              <a:ext cx="68580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" name="TextBox 28"/>
          <p:cNvSpPr txBox="1"/>
          <p:nvPr/>
        </p:nvSpPr>
        <p:spPr>
          <a:xfrm>
            <a:off x="5242560" y="3176753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Three adjustable dc sources: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14998" y="3553578"/>
            <a:ext cx="2731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 – 30 [V] (two of these)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91200" y="4154849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 – 6.5 [V]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4762499" y="3784410"/>
            <a:ext cx="952499" cy="73968"/>
          </a:xfrm>
          <a:prstGeom prst="line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3810000" y="3858378"/>
            <a:ext cx="1904998" cy="411888"/>
          </a:xfrm>
          <a:prstGeom prst="line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2046193" y="1571350"/>
            <a:ext cx="1643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Course Adjust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689848" y="1593615"/>
            <a:ext cx="1372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Fine Adjust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062596" y="1575717"/>
            <a:ext cx="1598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Current Limit</a:t>
            </a: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3352800" y="1905000"/>
            <a:ext cx="838200" cy="137160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dashDot"/>
            <a:round/>
            <a:headEnd type="none" w="sm" len="sm"/>
            <a:tailEnd type="arrow"/>
          </a:ln>
          <a:effectLst/>
        </p:spPr>
      </p:cxnSp>
      <p:cxnSp>
        <p:nvCxnSpPr>
          <p:cNvPr id="6145" name="Straight Arrow Connector 6144"/>
          <p:cNvCxnSpPr>
            <a:stCxn id="53" idx="2"/>
          </p:cNvCxnSpPr>
          <p:nvPr/>
        </p:nvCxnSpPr>
        <p:spPr bwMode="auto">
          <a:xfrm>
            <a:off x="4376222" y="1993725"/>
            <a:ext cx="119578" cy="1282875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dashDot"/>
            <a:round/>
            <a:headEnd type="none" w="sm" len="sm"/>
            <a:tailEnd type="arrow"/>
          </a:ln>
          <a:effectLst/>
        </p:spPr>
      </p:cxnSp>
      <p:cxnSp>
        <p:nvCxnSpPr>
          <p:cNvPr id="6150" name="Straight Arrow Connector 6149"/>
          <p:cNvCxnSpPr/>
          <p:nvPr/>
        </p:nvCxnSpPr>
        <p:spPr bwMode="auto">
          <a:xfrm flipH="1">
            <a:off x="4762499" y="1971460"/>
            <a:ext cx="723901" cy="130514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dashDot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7086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3" grpId="0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627" y="1517110"/>
            <a:ext cx="5154973" cy="26286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253" y="157791"/>
            <a:ext cx="5314747" cy="832810"/>
          </a:xfrm>
        </p:spPr>
        <p:txBody>
          <a:bodyPr/>
          <a:lstStyle/>
          <a:p>
            <a:r>
              <a:rPr lang="en-US" dirty="0"/>
              <a:t>The Multimeter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2256" y="4800600"/>
            <a:ext cx="3733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Can be set for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dc or ac voltage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dc or ac current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resistance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some other things…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15774" y="1901659"/>
            <a:ext cx="757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en-US" dirty="0">
                <a:latin typeface="Symbol" pitchFamily="18" charset="2"/>
              </a:rPr>
              <a:t>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01373" y="2385916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3732" y="9906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6677574" y="2170593"/>
            <a:ext cx="923799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3" name="Straight Arrow Connector 12"/>
          <p:cNvCxnSpPr>
            <a:stCxn id="8" idx="1"/>
          </p:cNvCxnSpPr>
          <p:nvPr/>
        </p:nvCxnSpPr>
        <p:spPr bwMode="auto">
          <a:xfrm flipH="1">
            <a:off x="6677698" y="2616749"/>
            <a:ext cx="923675" cy="4275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5" name="Straight Arrow Connector 14"/>
          <p:cNvCxnSpPr>
            <a:stCxn id="9" idx="2"/>
          </p:cNvCxnSpPr>
          <p:nvPr/>
        </p:nvCxnSpPr>
        <p:spPr bwMode="auto">
          <a:xfrm>
            <a:off x="4677474" y="1452265"/>
            <a:ext cx="1328408" cy="718328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>
            <a:stCxn id="9" idx="2"/>
          </p:cNvCxnSpPr>
          <p:nvPr/>
        </p:nvCxnSpPr>
        <p:spPr bwMode="auto">
          <a:xfrm>
            <a:off x="4677474" y="1452265"/>
            <a:ext cx="1805462" cy="1624912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182087" y="425916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81231" y="424799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16262" y="42627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18" charset="2"/>
              </a:rPr>
              <a:t>W</a:t>
            </a:r>
          </a:p>
        </p:txBody>
      </p:sp>
      <p:cxnSp>
        <p:nvCxnSpPr>
          <p:cNvPr id="20" name="Straight Arrow Connector 19"/>
          <p:cNvCxnSpPr>
            <a:stCxn id="16" idx="0"/>
          </p:cNvCxnSpPr>
          <p:nvPr/>
        </p:nvCxnSpPr>
        <p:spPr bwMode="auto">
          <a:xfrm flipV="1">
            <a:off x="2385829" y="3124200"/>
            <a:ext cx="495402" cy="1134968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>
            <a:stCxn id="17" idx="0"/>
          </p:cNvCxnSpPr>
          <p:nvPr/>
        </p:nvCxnSpPr>
        <p:spPr bwMode="auto">
          <a:xfrm flipV="1">
            <a:off x="3084973" y="3124200"/>
            <a:ext cx="203742" cy="1123794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24" name="Straight Arrow Connector 23"/>
          <p:cNvCxnSpPr>
            <a:stCxn id="19" idx="0"/>
          </p:cNvCxnSpPr>
          <p:nvPr/>
        </p:nvCxnSpPr>
        <p:spPr bwMode="auto">
          <a:xfrm flipV="1">
            <a:off x="3726416" y="3124200"/>
            <a:ext cx="0" cy="1138535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95745" y="2868439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power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1444200" y="3124200"/>
            <a:ext cx="1070400" cy="7620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pic>
        <p:nvPicPr>
          <p:cNvPr id="7170" name="Picture 2" descr="D:\Documents\CourseWork\ECE 2100\PPTs\Pics\untitled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450104"/>
            <a:ext cx="2051464" cy="205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4034674" y="5121893"/>
            <a:ext cx="14984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multimeter probes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49852" y="4273417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dc:</a:t>
            </a:r>
          </a:p>
        </p:txBody>
      </p:sp>
    </p:spTree>
    <p:extLst>
      <p:ext uri="{BB962C8B-B14F-4D97-AF65-F5344CB8AC3E}">
        <p14:creationId xmlns:p14="http://schemas.microsoft.com/office/powerpoint/2010/main" val="130601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5" name="Picture 5" descr="D:\Documents\CourseWork\ECE 2100\PPTs\Pics\resis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95400"/>
            <a:ext cx="1581743" cy="118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1888553"/>
            <a:ext cx="66294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Properties: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Value (resistance)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Determined by measurement or color code (next slide)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Power Rating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What is the largest power dissipation before damage or danger?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Your lab kit: power rating is ¼ [W]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Tolerance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What is the largest likely variation from the stated resistance value?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Your lab kit resistors: 5 %</a:t>
            </a:r>
          </a:p>
        </p:txBody>
      </p:sp>
    </p:spTree>
    <p:extLst>
      <p:ext uri="{BB962C8B-B14F-4D97-AF65-F5344CB8AC3E}">
        <p14:creationId xmlns:p14="http://schemas.microsoft.com/office/powerpoint/2010/main" val="399374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78771"/>
            <a:ext cx="48768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Color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201386"/>
            <a:ext cx="5970590" cy="50470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2301481"/>
            <a:ext cx="80195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j-lt"/>
              </a:rPr>
              <a:t>Big</a:t>
            </a:r>
          </a:p>
          <a:p>
            <a:r>
              <a:rPr lang="en-US" sz="1400" dirty="0">
                <a:latin typeface="+mj-lt"/>
              </a:rPr>
              <a:t>Brown</a:t>
            </a:r>
          </a:p>
          <a:p>
            <a:r>
              <a:rPr lang="en-US" sz="1400" dirty="0">
                <a:latin typeface="+mj-lt"/>
              </a:rPr>
              <a:t>Rats</a:t>
            </a:r>
          </a:p>
          <a:p>
            <a:r>
              <a:rPr lang="en-US" sz="1400" dirty="0">
                <a:latin typeface="+mj-lt"/>
              </a:rPr>
              <a:t>On</a:t>
            </a:r>
          </a:p>
          <a:p>
            <a:r>
              <a:rPr lang="en-US" sz="1400" dirty="0">
                <a:latin typeface="+mj-lt"/>
              </a:rPr>
              <a:t>Yellow</a:t>
            </a:r>
          </a:p>
          <a:p>
            <a:r>
              <a:rPr lang="en-US" sz="1400" dirty="0">
                <a:latin typeface="+mj-lt"/>
              </a:rPr>
              <a:t>Garbage</a:t>
            </a:r>
          </a:p>
          <a:p>
            <a:r>
              <a:rPr lang="en-US" sz="1400" dirty="0">
                <a:latin typeface="+mj-lt"/>
              </a:rPr>
              <a:t>Bins </a:t>
            </a:r>
          </a:p>
          <a:p>
            <a:r>
              <a:rPr lang="en-US" sz="1400" dirty="0">
                <a:latin typeface="+mj-lt"/>
              </a:rPr>
              <a:t>Very</a:t>
            </a:r>
          </a:p>
          <a:p>
            <a:r>
              <a:rPr lang="en-US" sz="1400" dirty="0">
                <a:latin typeface="+mj-lt"/>
              </a:rPr>
              <a:t>Gaily</a:t>
            </a:r>
          </a:p>
          <a:p>
            <a:r>
              <a:rPr lang="en-US" sz="1400" dirty="0">
                <a:latin typeface="+mj-lt"/>
              </a:rPr>
              <a:t>Whistle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95900" y="683566"/>
            <a:ext cx="2769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We have the 4-band code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 bwMode="auto">
          <a:xfrm flipH="1">
            <a:off x="4914900" y="883621"/>
            <a:ext cx="381000" cy="411779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4760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862" y="2397275"/>
            <a:ext cx="2971800" cy="15153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Resistance Measurement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52761" y="55626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 at least four of your resistors. What is the error in the resistance for each of these?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05481" y="1585810"/>
            <a:ext cx="757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en-US" dirty="0">
                <a:latin typeface="Symbol" pitchFamily="18" charset="2"/>
              </a:rPr>
              <a:t>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3620" y="4163090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common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443760" y="2028621"/>
            <a:ext cx="1" cy="68580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4443759" y="3154973"/>
            <a:ext cx="1" cy="103708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466986" y="1808674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43683" y="1585810"/>
            <a:ext cx="2021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Ohms function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575925" y="2028621"/>
            <a:ext cx="228601" cy="1252918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pic>
        <p:nvPicPr>
          <p:cNvPr id="20" name="Picture 5" descr="D:\Documents\CourseWork\ECE 2100\PPTs\Pics\resist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484149" y="2565407"/>
            <a:ext cx="1345054" cy="1008790"/>
          </a:xfrm>
          <a:prstGeom prst="rect">
            <a:avLst/>
          </a:prstGeom>
          <a:noFill/>
          <a:ln w="0">
            <a:solidFill>
              <a:srgbClr val="FFFF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Elbow Connector 23"/>
          <p:cNvCxnSpPr>
            <a:stCxn id="20" idx="1"/>
          </p:cNvCxnSpPr>
          <p:nvPr/>
        </p:nvCxnSpPr>
        <p:spPr bwMode="auto">
          <a:xfrm rot="5400000" flipH="1">
            <a:off x="5487704" y="2073358"/>
            <a:ext cx="672529" cy="2665415"/>
          </a:xfrm>
          <a:prstGeom prst="bentConnector4">
            <a:avLst>
              <a:gd name="adj1" fmla="val -33991"/>
              <a:gd name="adj2" fmla="val 62616"/>
            </a:avLst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Elbow Connector 26"/>
          <p:cNvCxnSpPr>
            <a:endCxn id="20" idx="3"/>
          </p:cNvCxnSpPr>
          <p:nvPr/>
        </p:nvCxnSpPr>
        <p:spPr bwMode="auto">
          <a:xfrm flipV="1">
            <a:off x="4491261" y="2397275"/>
            <a:ext cx="2665415" cy="407736"/>
          </a:xfrm>
          <a:prstGeom prst="bentConnector4">
            <a:avLst>
              <a:gd name="adj1" fmla="val 37384"/>
              <a:gd name="adj2" fmla="val 114830"/>
            </a:avLst>
          </a:prstGeom>
          <a:solidFill>
            <a:schemeClr val="accent1"/>
          </a:solidFill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33400" y="4876800"/>
            <a:ext cx="6219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Does polarity matter?  Reverse the leads and see.</a:t>
            </a:r>
          </a:p>
        </p:txBody>
      </p:sp>
    </p:spTree>
    <p:extLst>
      <p:ext uri="{BB962C8B-B14F-4D97-AF65-F5344CB8AC3E}">
        <p14:creationId xmlns:p14="http://schemas.microsoft.com/office/powerpoint/2010/main" val="2784439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We will look at a simple circuit…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F77B50-44B4-4FD6-8B27-A0BC70684B9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1800225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690079"/>
              </p:ext>
            </p:extLst>
          </p:nvPr>
        </p:nvGraphicFramePr>
        <p:xfrm>
          <a:off x="914400" y="2057400"/>
          <a:ext cx="3200400" cy="3813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056586" imgH="4856490" progId="Visio.Drawing.11">
                  <p:embed/>
                </p:oleObj>
              </mc:Choice>
              <mc:Fallback>
                <p:oleObj name="Visio" r:id="rId3" imgW="4056586" imgH="4856490" progId="Visio.Drawing.11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57400"/>
                        <a:ext cx="3200400" cy="38131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51947" y="2057400"/>
            <a:ext cx="42058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Build this circuit and measure v</a:t>
            </a:r>
            <a:r>
              <a:rPr lang="en-US" sz="2000" baseline="-25000" dirty="0"/>
              <a:t>o</a:t>
            </a:r>
            <a:r>
              <a:rPr lang="en-US" sz="2000" dirty="0"/>
              <a:t>. Specifications: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 is within 10x R</a:t>
            </a:r>
            <a:r>
              <a:rPr lang="en-US" sz="2000" baseline="-25000" dirty="0"/>
              <a:t>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 and R</a:t>
            </a:r>
            <a:r>
              <a:rPr lang="en-US" sz="2000" baseline="-25000" dirty="0"/>
              <a:t>2</a:t>
            </a:r>
            <a:r>
              <a:rPr lang="en-US" sz="2000" dirty="0"/>
              <a:t> are above 1 [k</a:t>
            </a: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dirty="0"/>
              <a:t>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/>
              <a:t>v</a:t>
            </a:r>
            <a:r>
              <a:rPr lang="en-US" sz="2000" baseline="-25000" dirty="0" err="1"/>
              <a:t>P</a:t>
            </a:r>
            <a:r>
              <a:rPr lang="en-US" sz="2000" dirty="0"/>
              <a:t> ~ 5 [V]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78" y="2660717"/>
            <a:ext cx="3200400" cy="16319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dc Voltage Measurement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92075" y="1790164"/>
            <a:ext cx="757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V, </a:t>
            </a:r>
            <a:r>
              <a:rPr lang="en-US" dirty="0">
                <a:latin typeface="Symbol" pitchFamily="18" charset="2"/>
              </a:rPr>
              <a:t>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09164" y="4258499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common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191803" y="2251829"/>
            <a:ext cx="1" cy="68580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191804" y="3373818"/>
            <a:ext cx="1" cy="103708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31305" y="4489331"/>
            <a:ext cx="1933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dc V function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762000" y="3595458"/>
            <a:ext cx="181415" cy="921582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33929" y="1540877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accent5">
                    <a:lumMod val="10000"/>
                  </a:schemeClr>
                </a:solidFill>
              </a:rPr>
              <a:t>measurement of </a:t>
            </a:r>
            <a:r>
              <a:rPr lang="en-US" sz="1800" i="1" dirty="0" err="1">
                <a:solidFill>
                  <a:schemeClr val="accent5">
                    <a:lumMod val="10000"/>
                  </a:schemeClr>
                </a:solidFill>
              </a:rPr>
              <a:t>v</a:t>
            </a:r>
            <a:r>
              <a:rPr lang="en-US" sz="1800" i="1" baseline="-25000" dirty="0" err="1">
                <a:solidFill>
                  <a:schemeClr val="accent5">
                    <a:lumMod val="10000"/>
                  </a:schemeClr>
                </a:solidFill>
              </a:rPr>
              <a:t>o</a:t>
            </a:r>
            <a:endParaRPr lang="en-US" sz="1800" i="1" baseline="-25000" dirty="0">
              <a:solidFill>
                <a:schemeClr val="accent5">
                  <a:lumMod val="10000"/>
                </a:schemeClr>
              </a:solidFill>
            </a:endParaRPr>
          </a:p>
        </p:txBody>
      </p:sp>
      <p:cxnSp>
        <p:nvCxnSpPr>
          <p:cNvPr id="18" name="Elbow Connector 17"/>
          <p:cNvCxnSpPr/>
          <p:nvPr/>
        </p:nvCxnSpPr>
        <p:spPr bwMode="auto">
          <a:xfrm>
            <a:off x="3253068" y="3124201"/>
            <a:ext cx="1928532" cy="352499"/>
          </a:xfrm>
          <a:prstGeom prst="bentConnector3">
            <a:avLst>
              <a:gd name="adj1" fmla="val 58621"/>
            </a:avLst>
          </a:prstGeom>
          <a:solidFill>
            <a:schemeClr val="accent1"/>
          </a:solidFill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Elbow Connector 18"/>
          <p:cNvCxnSpPr/>
          <p:nvPr/>
        </p:nvCxnSpPr>
        <p:spPr bwMode="auto">
          <a:xfrm>
            <a:off x="3191803" y="3373818"/>
            <a:ext cx="1989797" cy="151012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95438" y="5867400"/>
            <a:ext cx="6219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Does polarity matter?  Reverse the leads and see.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028226"/>
              </p:ext>
            </p:extLst>
          </p:nvPr>
        </p:nvGraphicFramePr>
        <p:xfrm>
          <a:off x="4648200" y="1694455"/>
          <a:ext cx="3200400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056586" imgH="4856490" progId="Visio.Drawing.11">
                  <p:embed/>
                </p:oleObj>
              </mc:Choice>
              <mc:Fallback>
                <p:oleObj name="Visio" r:id="rId3" imgW="4056586" imgH="4856490" progId="Visio.Drawing.11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94455"/>
                        <a:ext cx="3200400" cy="381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56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Schematic of Voltage Measurement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953000" y="2743200"/>
            <a:ext cx="3859653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Important: voltage is measured </a:t>
            </a:r>
            <a:r>
              <a:rPr lang="en-US" b="1" i="1" dirty="0">
                <a:solidFill>
                  <a:schemeClr val="accent5">
                    <a:lumMod val="10000"/>
                  </a:schemeClr>
                </a:solidFill>
              </a:rPr>
              <a:t>across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 a device.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419225"/>
            <a:ext cx="3981450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10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67525" cy="10652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/>
              <a:t>Accuracy, Precision, and Significant Figures*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391400" cy="3657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i="1" dirty="0"/>
              <a:t>Accuracy</a:t>
            </a:r>
            <a:r>
              <a:rPr lang="en-US" sz="2800" dirty="0"/>
              <a:t>: the degree to which a measurement is free from error</a:t>
            </a:r>
          </a:p>
          <a:p>
            <a:pPr lvl="1"/>
            <a:r>
              <a:rPr lang="en-US" sz="2400" dirty="0"/>
              <a:t>Is the meter calibrated correctly?</a:t>
            </a:r>
          </a:p>
          <a:p>
            <a:pPr lvl="1"/>
            <a:r>
              <a:rPr lang="en-US" sz="2400" dirty="0"/>
              <a:t>Is it working correctly? Is it broken??</a:t>
            </a:r>
          </a:p>
          <a:p>
            <a:pPr lvl="1"/>
            <a:endParaRPr lang="en-US" sz="2400" dirty="0"/>
          </a:p>
          <a:p>
            <a:r>
              <a:rPr lang="en-US" sz="2800" i="1" dirty="0"/>
              <a:t>Resolution</a:t>
            </a:r>
            <a:r>
              <a:rPr lang="en-US" sz="2800" dirty="0"/>
              <a:t>: The smallest </a:t>
            </a:r>
            <a:r>
              <a:rPr lang="en-US" sz="2800" i="1" dirty="0"/>
              <a:t>difference</a:t>
            </a:r>
            <a:r>
              <a:rPr lang="en-US" sz="2800" dirty="0"/>
              <a:t> that can be measured</a:t>
            </a:r>
          </a:p>
          <a:p>
            <a:pPr lvl="1"/>
            <a:r>
              <a:rPr lang="en-US" sz="2400" dirty="0"/>
              <a:t>Usually the right-most digit on a digital multimeter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2FE2E0-0D59-4F0C-AB33-5F6C771B403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5274" y="1524000"/>
            <a:ext cx="708025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Definitions: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6039492"/>
            <a:ext cx="26709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*See N.E.R.D. documentation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59557"/>
            <a:ext cx="4160576" cy="21215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22803"/>
            <a:ext cx="6576076" cy="868362"/>
          </a:xfrm>
        </p:spPr>
        <p:txBody>
          <a:bodyPr/>
          <a:lstStyle/>
          <a:p>
            <a:r>
              <a:rPr lang="en-US" dirty="0"/>
              <a:t>dc Current Measurement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57240" y="5042840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1.2 [A]</a:t>
            </a:r>
            <a:endParaRPr lang="en-US" sz="2000" dirty="0">
              <a:latin typeface="Symbol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1263" y="2681025"/>
            <a:ext cx="1080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common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4114799" y="4061068"/>
            <a:ext cx="1" cy="1009247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208742" y="3081135"/>
            <a:ext cx="858265" cy="441909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82364" y="5033155"/>
            <a:ext cx="2360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dc Ammeter function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1219200" y="4191000"/>
            <a:ext cx="0" cy="879316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2060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4" name="Elbow Connector 13"/>
          <p:cNvCxnSpPr/>
          <p:nvPr/>
        </p:nvCxnSpPr>
        <p:spPr bwMode="auto">
          <a:xfrm>
            <a:off x="4151313" y="3926064"/>
            <a:ext cx="2249487" cy="6750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Elbow Connector 14"/>
          <p:cNvCxnSpPr/>
          <p:nvPr/>
        </p:nvCxnSpPr>
        <p:spPr bwMode="auto">
          <a:xfrm flipV="1">
            <a:off x="4208742" y="3523044"/>
            <a:ext cx="2192058" cy="552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01782" y="5791200"/>
            <a:ext cx="6219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Does polarity matter?  Reverse the leads and see.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52585" y="1180334"/>
            <a:ext cx="1907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/>
              <a:t>measurement of </a:t>
            </a:r>
            <a:r>
              <a:rPr lang="en-US" sz="1800" i="1" dirty="0" err="1"/>
              <a:t>i</a:t>
            </a:r>
            <a:r>
              <a:rPr lang="en-US" sz="1800" i="1" baseline="-25000" dirty="0" err="1"/>
              <a:t>R</a:t>
            </a:r>
            <a:endParaRPr lang="en-US" sz="1800" i="1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480849" y="994040"/>
            <a:ext cx="4762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Note that the circuit has to be “broken” so that the ammeter is in series with the current we are measuring.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276339"/>
              </p:ext>
            </p:extLst>
          </p:nvPr>
        </p:nvGraphicFramePr>
        <p:xfrm>
          <a:off x="5021554" y="1813761"/>
          <a:ext cx="3200400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056586" imgH="4856490" progId="Visio.Drawing.11">
                  <p:embed/>
                </p:oleObj>
              </mc:Choice>
              <mc:Fallback>
                <p:oleObj name="Visio" r:id="rId3" imgW="4056586" imgH="4856490" progId="Visio.Drawing.11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554" y="1813761"/>
                        <a:ext cx="3200400" cy="381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232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Schematic of Current Measurement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00600" y="2903409"/>
            <a:ext cx="3859653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Important: current is measured </a:t>
            </a:r>
            <a:r>
              <a:rPr lang="en-US" b="1" i="1" dirty="0">
                <a:solidFill>
                  <a:schemeClr val="accent5">
                    <a:lumMod val="10000"/>
                  </a:schemeClr>
                </a:solidFill>
              </a:rPr>
              <a:t>through </a:t>
            </a:r>
            <a:r>
              <a:rPr lang="en-US" b="1" dirty="0">
                <a:solidFill>
                  <a:schemeClr val="accent5">
                    <a:lumMod val="10000"/>
                  </a:schemeClr>
                </a:solidFill>
              </a:rPr>
              <a:t>a device.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27813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886200" y="3048000"/>
            <a:ext cx="0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54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67525" cy="10652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/>
              <a:t>Accuracy, Precision, and Significant Figures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399"/>
            <a:ext cx="7356976" cy="3788601"/>
          </a:xfrm>
        </p:spPr>
        <p:txBody>
          <a:bodyPr>
            <a:noAutofit/>
          </a:bodyPr>
          <a:lstStyle/>
          <a:p>
            <a:r>
              <a:rPr lang="en-US" sz="2800" i="1" dirty="0"/>
              <a:t>Range</a:t>
            </a:r>
            <a:r>
              <a:rPr lang="en-US" sz="2800" dirty="0"/>
              <a:t>: The difference between the largest and smallest possible measurement</a:t>
            </a:r>
            <a:endParaRPr lang="en-US" dirty="0"/>
          </a:p>
          <a:p>
            <a:pPr lvl="1"/>
            <a:r>
              <a:rPr lang="en-US" sz="2400" dirty="0"/>
              <a:t>For our multimeters, the smallest measurement is 0, so range is the maximum measureable value.</a:t>
            </a:r>
          </a:p>
          <a:p>
            <a:pPr lvl="1"/>
            <a:endParaRPr lang="en-US" sz="2400" dirty="0"/>
          </a:p>
          <a:p>
            <a:r>
              <a:rPr lang="en-US" sz="2800" i="1" dirty="0"/>
              <a:t>Precision</a:t>
            </a:r>
            <a:r>
              <a:rPr lang="en-US" sz="2800" dirty="0"/>
              <a:t>: the degree of refinement of the measurement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2FE2E0-0D59-4F0C-AB33-5F6C771B403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895600" y="4772504"/>
            <a:ext cx="4012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 = Range / Resolution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5457668"/>
            <a:ext cx="781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34405A has a dc voltage resolution of 10</a:t>
            </a:r>
            <a:r>
              <a:rPr lang="en-US" sz="2000" baseline="30000" dirty="0"/>
              <a:t>5</a:t>
            </a:r>
            <a:r>
              <a:rPr lang="en-US" sz="2000" dirty="0"/>
              <a:t>. For example, on the 1 V scale, the resolution is 0.1 mV. On the 100 mV scale, the resolution is 1 </a:t>
            </a:r>
            <a:r>
              <a:rPr lang="en-US" sz="2000" dirty="0">
                <a:latin typeface="Symbol" panose="05050102010706020507" pitchFamily="18" charset="2"/>
              </a:rPr>
              <a:t>m</a:t>
            </a:r>
            <a:r>
              <a:rPr lang="en-US" sz="2000" dirty="0"/>
              <a:t>V. So range/resolution = 10</a:t>
            </a:r>
            <a:r>
              <a:rPr lang="en-US" sz="2000" baseline="30000" dirty="0"/>
              <a:t>5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9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Trombetta’s 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3" descr="C:\Users\trombett\AppData\Local\Microsoft\Windows\Temporary Internet Files\Content.IE5\ULZI6FMW\MP90041182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782" y="3029962"/>
            <a:ext cx="1986186" cy="2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32028" y="1895844"/>
            <a:ext cx="3290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Dr. T. gets on the scale…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81864" y="2547515"/>
            <a:ext cx="3807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…and it reads 94.226535 lbs.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4800" y="3429000"/>
            <a:ext cx="216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this accurate?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0942" y="4036731"/>
            <a:ext cx="201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this precise?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4232" y="5957304"/>
            <a:ext cx="2187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(not actually Trombetta)</a:t>
            </a:r>
          </a:p>
        </p:txBody>
      </p:sp>
    </p:spTree>
    <p:extLst>
      <p:ext uri="{BB962C8B-B14F-4D97-AF65-F5344CB8AC3E}">
        <p14:creationId xmlns:p14="http://schemas.microsoft.com/office/powerpoint/2010/main" val="172180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3" descr="C:\Users\trombett\AppData\Local\Microsoft\Windows\Temporary Internet Files\Content.IE5\ULZI6FMW\MP90041182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782" y="3029962"/>
            <a:ext cx="1986186" cy="2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181864" y="2547515"/>
            <a:ext cx="3191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…and it reads 183.2 lbs.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14800" y="3429000"/>
            <a:ext cx="216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this accurate?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3926798"/>
            <a:ext cx="201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this precise?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2028" y="1895844"/>
            <a:ext cx="3257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Dr. T. gets a new scale…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5957304"/>
            <a:ext cx="2549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(still not actually Trombetta)</a:t>
            </a:r>
          </a:p>
        </p:txBody>
      </p:sp>
    </p:spTree>
    <p:extLst>
      <p:ext uri="{BB962C8B-B14F-4D97-AF65-F5344CB8AC3E}">
        <p14:creationId xmlns:p14="http://schemas.microsoft.com/office/powerpoint/2010/main" val="6491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Figures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524000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/>
              <a:t>The number of significant figures reflects the measurement precision.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3047353"/>
            <a:ext cx="62860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eaLnBrk="1" hangingPunct="1">
              <a:buFont typeface="Arial" pitchFamily="34" charset="0"/>
              <a:buChar char="•"/>
            </a:pPr>
            <a:r>
              <a:rPr lang="en-US" dirty="0"/>
              <a:t>How many sig figs should I include?</a:t>
            </a:r>
          </a:p>
          <a:p>
            <a:pPr marL="800100" lvl="1" indent="-342900" eaLnBrk="1" hangingPunct="1">
              <a:buFont typeface="Arial" pitchFamily="34" charset="0"/>
              <a:buChar char="•"/>
            </a:pPr>
            <a:r>
              <a:rPr lang="en-US" dirty="0"/>
              <a:t>How do I …add/subtract/multiply/divide numbers with different sig figs?</a:t>
            </a:r>
          </a:p>
        </p:txBody>
      </p:sp>
      <p:sp>
        <p:nvSpPr>
          <p:cNvPr id="7" name="Rectangle 6"/>
          <p:cNvSpPr/>
          <p:nvPr/>
        </p:nvSpPr>
        <p:spPr>
          <a:xfrm>
            <a:off x="941798" y="4633356"/>
            <a:ext cx="693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/>
              <a:t>In any report, formal or informal, always use an appropriate number of significant figures. The graders will be looking for this.</a:t>
            </a:r>
          </a:p>
        </p:txBody>
      </p:sp>
      <p:pic>
        <p:nvPicPr>
          <p:cNvPr id="4098" name="Picture 2" descr="C:\Users\trombett\AppData\Local\Microsoft\Windows\Temporary Internet Files\Content.IE5\BHCJFCPH\MP90044293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805" y="2661681"/>
            <a:ext cx="1316469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15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Doubtful Digits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5818" y="1378803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last digit (maybe two) on a digital meter will bounce around. These are the “doubtful digits”.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0" y="4871994"/>
            <a:ext cx="7555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Rule: Retain one “doubtful digit”. This determines how many significant figures you will use.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5733285"/>
            <a:ext cx="7828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the measured value is “noisy”, fewer significant figures will be used.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012" y="2362200"/>
            <a:ext cx="4641880" cy="2367013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2286000" y="1794301"/>
            <a:ext cx="1524000" cy="11774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933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Sig Figs?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en-US" sz="2800" dirty="0"/>
              <a:t>Voltage measurement gives </a:t>
            </a:r>
            <a:r>
              <a:rPr lang="en-US" sz="2800" i="1" dirty="0" err="1"/>
              <a:t>v</a:t>
            </a:r>
            <a:r>
              <a:rPr lang="en-US" sz="2800" baseline="-25000" dirty="0" err="1"/>
              <a:t>E</a:t>
            </a:r>
            <a:r>
              <a:rPr lang="en-US" sz="2800" dirty="0"/>
              <a:t> = 1.354 [V] (4 sig figs)</a:t>
            </a:r>
          </a:p>
          <a:p>
            <a:r>
              <a:rPr lang="en-US" sz="2800" dirty="0"/>
              <a:t>Current measurement gives </a:t>
            </a:r>
            <a:r>
              <a:rPr lang="en-US" sz="2800" i="1" dirty="0" err="1"/>
              <a:t>i</a:t>
            </a:r>
            <a:r>
              <a:rPr lang="en-US" sz="2800" baseline="-25000" dirty="0" err="1"/>
              <a:t>E</a:t>
            </a:r>
            <a:r>
              <a:rPr lang="en-US" sz="2800" dirty="0"/>
              <a:t> = 0.21 [A] (2 sig figs)</a:t>
            </a:r>
          </a:p>
          <a:p>
            <a:endParaRPr lang="en-US" sz="2800" dirty="0"/>
          </a:p>
          <a:p>
            <a:r>
              <a:rPr lang="en-US" sz="2800" dirty="0"/>
              <a:t>Power absorbed = </a:t>
            </a:r>
            <a:r>
              <a:rPr lang="en-US" sz="2800" i="1" dirty="0" err="1"/>
              <a:t>v</a:t>
            </a:r>
            <a:r>
              <a:rPr lang="en-US" sz="2800" baseline="-25000" dirty="0" err="1"/>
              <a:t>E</a:t>
            </a:r>
            <a:r>
              <a:rPr lang="en-US" sz="2800" dirty="0"/>
              <a:t> </a:t>
            </a:r>
            <a:r>
              <a:rPr lang="en-US" sz="2800" i="1" dirty="0" err="1"/>
              <a:t>i</a:t>
            </a:r>
            <a:r>
              <a:rPr lang="en-US" sz="2800" baseline="-25000" dirty="0" err="1"/>
              <a:t>E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= (1.354)(0.21)</a:t>
            </a:r>
          </a:p>
          <a:p>
            <a:pPr marL="0" indent="0">
              <a:buNone/>
            </a:pPr>
            <a:r>
              <a:rPr lang="en-US" sz="2800" dirty="0"/>
              <a:t>= 0.28 [W] (2 sig figs)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733800"/>
            <a:ext cx="2667000" cy="1446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863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Percent Error when Considering a Measurement in the Laboratory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6C5E2-187C-4F82-9DC0-E51DB2C2FF2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200" y="1557691"/>
                <a:ext cx="5472139" cy="859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%</m:t>
                      </m:r>
                      <m:r>
                        <a:rPr lang="en-US" b="0" i="1" smtClean="0">
                          <a:latin typeface="Cambria Math"/>
                        </a:rPr>
                        <m:t>𝑒𝑟𝑟𝑜𝑟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100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𝑚𝑒𝑎𝑠𝑢𝑟𝑒𝑑</m:t>
                          </m:r>
                          <m:r>
                            <a:rPr lang="en-US" i="1">
                              <a:latin typeface="Cambria Math"/>
                            </a:rPr>
                            <m:t> −</m:t>
                          </m:r>
                          <m:r>
                            <a:rPr lang="en-US" i="1">
                              <a:latin typeface="Cambria Math"/>
                            </a:rPr>
                            <m:t>𝑟𝑒𝑓𝑒𝑟𝑒𝑛𝑐𝑒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𝑟𝑒𝑓𝑒𝑟𝑒𝑛𝑐𝑒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557691"/>
                <a:ext cx="5472139" cy="8592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62000" y="2476082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Often in laboratory measurements, the thing you are testing is the accuracy of your measurement process.  In that case,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43199" y="3421450"/>
                <a:ext cx="4001929" cy="7879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%</m:t>
                      </m:r>
                      <m:r>
                        <a:rPr lang="en-US" b="0" i="1" smtClean="0">
                          <a:latin typeface="Cambria Math"/>
                        </a:rPr>
                        <m:t>𝑒𝑟𝑟𝑜𝑟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100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𝑚𝑒𝑎𝑠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𝑐𝑎𝑙𝑐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𝑐𝑎𝑙𝑐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199" y="3421450"/>
                <a:ext cx="4001929" cy="78790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219200" y="4191000"/>
            <a:ext cx="174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need to: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4652664"/>
            <a:ext cx="6400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Develop a “feel” how much error is expected.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Know when to suspect a measurement’s validity.</a:t>
            </a:r>
          </a:p>
        </p:txBody>
      </p:sp>
    </p:spTree>
    <p:extLst>
      <p:ext uri="{BB962C8B-B14F-4D97-AF65-F5344CB8AC3E}">
        <p14:creationId xmlns:p14="http://schemas.microsoft.com/office/powerpoint/2010/main" val="226184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918</Words>
  <Application>Microsoft Office PowerPoint</Application>
  <PresentationFormat>On-screen Show (4:3)</PresentationFormat>
  <Paragraphs>170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Symbol</vt:lpstr>
      <vt:lpstr>Times New Roman</vt:lpstr>
      <vt:lpstr>Office Theme</vt:lpstr>
      <vt:lpstr>Visio</vt:lpstr>
      <vt:lpstr>Measurement Basics I</vt:lpstr>
      <vt:lpstr>Accuracy, Precision, and Significant Figures*</vt:lpstr>
      <vt:lpstr>Accuracy, Precision, and Significant Figures</vt:lpstr>
      <vt:lpstr>Trombetta’s Weight</vt:lpstr>
      <vt:lpstr>PowerPoint Presentation</vt:lpstr>
      <vt:lpstr>Significant Figures</vt:lpstr>
      <vt:lpstr>Doubtful Digits</vt:lpstr>
      <vt:lpstr>How Many Sig Figs?</vt:lpstr>
      <vt:lpstr>Percent Error when Considering a Measurement in the Laboratory</vt:lpstr>
      <vt:lpstr>We will look at a simple circuit…</vt:lpstr>
      <vt:lpstr>The Breadboard</vt:lpstr>
      <vt:lpstr>The Power Supply</vt:lpstr>
      <vt:lpstr>The Multimeter</vt:lpstr>
      <vt:lpstr>Resistors</vt:lpstr>
      <vt:lpstr>Color Code</vt:lpstr>
      <vt:lpstr>Resistance Measurement</vt:lpstr>
      <vt:lpstr>We will look at a simple circuit…</vt:lpstr>
      <vt:lpstr>dc Voltage Measurement</vt:lpstr>
      <vt:lpstr>Schematic of Voltage Measurement</vt:lpstr>
      <vt:lpstr>dc Current Measurement</vt:lpstr>
      <vt:lpstr>Schematic of Current Measurement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Trombetta, Len;Dave Shattuck</dc:creator>
  <cp:lastModifiedBy>Trombetta, Len</cp:lastModifiedBy>
  <cp:revision>143</cp:revision>
  <cp:lastPrinted>1601-01-01T00:00:00Z</cp:lastPrinted>
  <dcterms:created xsi:type="dcterms:W3CDTF">1601-01-01T00:00:00Z</dcterms:created>
  <dcterms:modified xsi:type="dcterms:W3CDTF">2025-01-10T19:59:55Z</dcterms:modified>
</cp:coreProperties>
</file>