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handoutMasterIdLst>
    <p:handoutMasterId r:id="rId22"/>
  </p:handoutMasterIdLst>
  <p:sldIdLst>
    <p:sldId id="256" r:id="rId2"/>
    <p:sldId id="316" r:id="rId3"/>
    <p:sldId id="293" r:id="rId4"/>
    <p:sldId id="306" r:id="rId5"/>
    <p:sldId id="299" r:id="rId6"/>
    <p:sldId id="294" r:id="rId7"/>
    <p:sldId id="296" r:id="rId8"/>
    <p:sldId id="317" r:id="rId9"/>
    <p:sldId id="297" r:id="rId10"/>
    <p:sldId id="298" r:id="rId11"/>
    <p:sldId id="308" r:id="rId12"/>
    <p:sldId id="309" r:id="rId13"/>
    <p:sldId id="310" r:id="rId14"/>
    <p:sldId id="311" r:id="rId15"/>
    <p:sldId id="312" r:id="rId16"/>
    <p:sldId id="313" r:id="rId17"/>
    <p:sldId id="314" r:id="rId18"/>
    <p:sldId id="315" r:id="rId19"/>
    <p:sldId id="318" r:id="rId20"/>
  </p:sldIdLst>
  <p:sldSz cx="9144000" cy="6858000" type="screen4x3"/>
  <p:notesSz cx="6845300" cy="919638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6">
          <p15:clr>
            <a:srgbClr val="A4A3A4"/>
          </p15:clr>
        </p15:guide>
        <p15:guide id="2" pos="21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00CC99"/>
    <a:srgbClr val="FFFFFF"/>
    <a:srgbClr val="339933"/>
    <a:srgbClr val="660066"/>
    <a:srgbClr val="006666"/>
    <a:srgbClr val="009999"/>
    <a:srgbClr val="3300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9944C8-78C7-1C38-E94F-52CEF07BCFBB}" v="1" dt="2024-08-01T15:02:08.2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599" autoAdjust="0"/>
  </p:normalViewPr>
  <p:slideViewPr>
    <p:cSldViewPr>
      <p:cViewPr varScale="1">
        <p:scale>
          <a:sx n="110" d="100"/>
          <a:sy n="110" d="100"/>
        </p:scale>
        <p:origin x="-38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722" y="-72"/>
      </p:cViewPr>
      <p:guideLst>
        <p:guide orient="horz" pos="2896"/>
        <p:guide pos="215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mbetta, Len" userId="S::trombett@cougarnet.uh.edu::caf011f4-eb3a-458b-8ef5-3cf96babed60" providerId="AD" clId="Web-{8E9944C8-78C7-1C38-E94F-52CEF07BCFBB}"/>
    <pc:docChg chg="modSld">
      <pc:chgData name="Trombetta, Len" userId="S::trombett@cougarnet.uh.edu::caf011f4-eb3a-458b-8ef5-3cf96babed60" providerId="AD" clId="Web-{8E9944C8-78C7-1C38-E94F-52CEF07BCFBB}" dt="2024-08-01T15:02:08.239" v="0" actId="14100"/>
      <pc:docMkLst>
        <pc:docMk/>
      </pc:docMkLst>
      <pc:sldChg chg="modSp">
        <pc:chgData name="Trombetta, Len" userId="S::trombett@cougarnet.uh.edu::caf011f4-eb3a-458b-8ef5-3cf96babed60" providerId="AD" clId="Web-{8E9944C8-78C7-1C38-E94F-52CEF07BCFBB}" dt="2024-08-01T15:02:08.239" v="0" actId="14100"/>
        <pc:sldMkLst>
          <pc:docMk/>
          <pc:sldMk cId="1371019567" sldId="310"/>
        </pc:sldMkLst>
        <pc:spChg chg="mod">
          <ac:chgData name="Trombetta, Len" userId="S::trombett@cougarnet.uh.edu::caf011f4-eb3a-458b-8ef5-3cf96babed60" providerId="AD" clId="Web-{8E9944C8-78C7-1C38-E94F-52CEF07BCFBB}" dt="2024-08-01T15:02:08.239" v="0" actId="14100"/>
          <ac:spMkLst>
            <pc:docMk/>
            <pc:sldMk cId="1371019567" sldId="310"/>
            <ac:spMk id="2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7411"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7412" name="Rectangle 4"/>
          <p:cNvSpPr>
            <a:spLocks noGrp="1" noChangeArrowheads="1"/>
          </p:cNvSpPr>
          <p:nvPr>
            <p:ph type="ftr" sz="quarter" idx="2"/>
          </p:nvPr>
        </p:nvSpPr>
        <p:spPr bwMode="auto">
          <a:xfrm>
            <a:off x="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r>
              <a:rPr lang="en-US"/>
              <a:t>Welcome to Electronics</a:t>
            </a:r>
          </a:p>
        </p:txBody>
      </p:sp>
      <p:sp>
        <p:nvSpPr>
          <p:cNvPr id="17413" name="Rectangle 5"/>
          <p:cNvSpPr>
            <a:spLocks noGrp="1" noChangeArrowheads="1"/>
          </p:cNvSpPr>
          <p:nvPr>
            <p:ph type="sldNum" sz="quarter" idx="3"/>
          </p:nvPr>
        </p:nvSpPr>
        <p:spPr bwMode="auto">
          <a:xfrm>
            <a:off x="388620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897F57D-9AA7-4A52-90AB-D0519AB7577E}" type="slidenum">
              <a:rPr lang="en-US"/>
              <a:pPr>
                <a:defRPr/>
              </a:pPr>
              <a:t>‹#›</a:t>
            </a:fld>
            <a:endParaRPr lang="en-US"/>
          </a:p>
        </p:txBody>
      </p:sp>
    </p:spTree>
    <p:extLst>
      <p:ext uri="{BB962C8B-B14F-4D97-AF65-F5344CB8AC3E}">
        <p14:creationId xmlns:p14="http://schemas.microsoft.com/office/powerpoint/2010/main" val="1735567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5363"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14400" y="4343400"/>
            <a:ext cx="5029200" cy="41910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3886200" y="87630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E14C3DE-31BE-4E30-A7B2-77A9DAD777E7}" type="slidenum">
              <a:rPr lang="en-US"/>
              <a:pPr>
                <a:defRPr/>
              </a:pPr>
              <a:t>‹#›</a:t>
            </a:fld>
            <a:endParaRPr lang="en-US"/>
          </a:p>
        </p:txBody>
      </p:sp>
    </p:spTree>
    <p:extLst>
      <p:ext uri="{BB962C8B-B14F-4D97-AF65-F5344CB8AC3E}">
        <p14:creationId xmlns:p14="http://schemas.microsoft.com/office/powerpoint/2010/main" val="2928570522"/>
      </p:ext>
    </p:extLst>
  </p:cSld>
  <p:clrMap bg1="lt1" tx1="dk1" bg2="lt2" tx2="dk2" accent1="accent1" accent2="accent2" accent3="accent3" accent4="accent4" accent5="accent5" accent6="accent6" hlink="hlink" folHlink="folHlink"/>
  <p:notesStyle>
    <a:lvl1pPr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56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28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684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56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C3A69C88-A5BA-4A33-8692-78F2B1BC15E1}" type="slidenum">
              <a:rPr lang="en-US" smtClean="0"/>
              <a:pPr/>
              <a:t>1</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872383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FA7D839-1776-4E93-B90F-DD21054A9B58}" type="slidenum">
              <a:rPr lang="en-US" smtClean="0"/>
              <a:pPr>
                <a:defRPr/>
              </a:pPr>
              <a:t>‹#›</a:t>
            </a:fld>
            <a:endParaRPr lang="en-US"/>
          </a:p>
        </p:txBody>
      </p:sp>
    </p:spTree>
    <p:extLst>
      <p:ext uri="{BB962C8B-B14F-4D97-AF65-F5344CB8AC3E}">
        <p14:creationId xmlns:p14="http://schemas.microsoft.com/office/powerpoint/2010/main" val="3717819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C4CAE50-6F84-4E11-8BCD-7C654907F531}" type="slidenum">
              <a:rPr lang="en-US" smtClean="0"/>
              <a:pPr>
                <a:defRPr/>
              </a:pPr>
              <a:t>‹#›</a:t>
            </a:fld>
            <a:endParaRPr lang="en-US"/>
          </a:p>
        </p:txBody>
      </p:sp>
    </p:spTree>
    <p:extLst>
      <p:ext uri="{BB962C8B-B14F-4D97-AF65-F5344CB8AC3E}">
        <p14:creationId xmlns:p14="http://schemas.microsoft.com/office/powerpoint/2010/main" val="1943945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2F9A642-C9BA-44F6-BD6D-CB619B2274C2}" type="slidenum">
              <a:rPr lang="en-US" smtClean="0"/>
              <a:pPr>
                <a:defRPr/>
              </a:pPr>
              <a:t>‹#›</a:t>
            </a:fld>
            <a:endParaRPr lang="en-US"/>
          </a:p>
        </p:txBody>
      </p:sp>
    </p:spTree>
    <p:extLst>
      <p:ext uri="{BB962C8B-B14F-4D97-AF65-F5344CB8AC3E}">
        <p14:creationId xmlns:p14="http://schemas.microsoft.com/office/powerpoint/2010/main" val="2732496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646C5E2-187C-4F82-9DC0-E51DB2C2FF2D}" type="slidenum">
              <a:rPr lang="en-US" smtClean="0"/>
              <a:pPr>
                <a:defRPr/>
              </a:pPr>
              <a:t>‹#›</a:t>
            </a:fld>
            <a:endParaRPr lang="en-US"/>
          </a:p>
        </p:txBody>
      </p:sp>
    </p:spTree>
    <p:extLst>
      <p:ext uri="{BB962C8B-B14F-4D97-AF65-F5344CB8AC3E}">
        <p14:creationId xmlns:p14="http://schemas.microsoft.com/office/powerpoint/2010/main" val="3126596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C9DCD9F-A77A-4F55-9DA4-D4852C42540B}" type="slidenum">
              <a:rPr lang="en-US" smtClean="0"/>
              <a:pPr>
                <a:defRPr/>
              </a:pPr>
              <a:t>‹#›</a:t>
            </a:fld>
            <a:endParaRPr lang="en-US"/>
          </a:p>
        </p:txBody>
      </p:sp>
    </p:spTree>
    <p:extLst>
      <p:ext uri="{BB962C8B-B14F-4D97-AF65-F5344CB8AC3E}">
        <p14:creationId xmlns:p14="http://schemas.microsoft.com/office/powerpoint/2010/main" val="1676118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D999BC-AA64-4692-8743-B75F49F45792}" type="slidenum">
              <a:rPr lang="en-US" smtClean="0"/>
              <a:pPr>
                <a:defRPr/>
              </a:pPr>
              <a:t>‹#›</a:t>
            </a:fld>
            <a:endParaRPr lang="en-US"/>
          </a:p>
        </p:txBody>
      </p:sp>
    </p:spTree>
    <p:extLst>
      <p:ext uri="{BB962C8B-B14F-4D97-AF65-F5344CB8AC3E}">
        <p14:creationId xmlns:p14="http://schemas.microsoft.com/office/powerpoint/2010/main" val="67437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D19585-0A40-45DF-8181-881BF75DDE79}" type="slidenum">
              <a:rPr lang="en-US" smtClean="0"/>
              <a:pPr>
                <a:defRPr/>
              </a:pPr>
              <a:t>‹#›</a:t>
            </a:fld>
            <a:endParaRPr lang="en-US"/>
          </a:p>
        </p:txBody>
      </p:sp>
    </p:spTree>
    <p:extLst>
      <p:ext uri="{BB962C8B-B14F-4D97-AF65-F5344CB8AC3E}">
        <p14:creationId xmlns:p14="http://schemas.microsoft.com/office/powerpoint/2010/main" val="574285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C8295B7-1307-48FB-9267-9290D9B0C8CF}" type="slidenum">
              <a:rPr lang="en-US" smtClean="0"/>
              <a:pPr>
                <a:defRPr/>
              </a:pPr>
              <a:t>‹#›</a:t>
            </a:fld>
            <a:endParaRPr lang="en-US"/>
          </a:p>
        </p:txBody>
      </p:sp>
    </p:spTree>
    <p:extLst>
      <p:ext uri="{BB962C8B-B14F-4D97-AF65-F5344CB8AC3E}">
        <p14:creationId xmlns:p14="http://schemas.microsoft.com/office/powerpoint/2010/main" val="353755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FC8F26F-F55E-4532-9EFA-951DDE2DABA0}" type="slidenum">
              <a:rPr lang="en-US" smtClean="0"/>
              <a:pPr>
                <a:defRPr/>
              </a:pPr>
              <a:t>‹#›</a:t>
            </a:fld>
            <a:endParaRPr lang="en-US"/>
          </a:p>
        </p:txBody>
      </p:sp>
    </p:spTree>
    <p:extLst>
      <p:ext uri="{BB962C8B-B14F-4D97-AF65-F5344CB8AC3E}">
        <p14:creationId xmlns:p14="http://schemas.microsoft.com/office/powerpoint/2010/main" val="4115478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D6E8F99-1377-468B-B200-CE40A8CB700A}" type="slidenum">
              <a:rPr lang="en-US" smtClean="0"/>
              <a:pPr>
                <a:defRPr/>
              </a:pPr>
              <a:t>‹#›</a:t>
            </a:fld>
            <a:endParaRPr lang="en-US"/>
          </a:p>
        </p:txBody>
      </p:sp>
    </p:spTree>
    <p:extLst>
      <p:ext uri="{BB962C8B-B14F-4D97-AF65-F5344CB8AC3E}">
        <p14:creationId xmlns:p14="http://schemas.microsoft.com/office/powerpoint/2010/main" val="221566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5E71FC5-3EF3-462C-A5FA-C5234A994EF2}" type="slidenum">
              <a:rPr lang="en-US" smtClean="0"/>
              <a:pPr>
                <a:defRPr/>
              </a:pPr>
              <a:t>‹#›</a:t>
            </a:fld>
            <a:endParaRPr lang="en-US"/>
          </a:p>
        </p:txBody>
      </p:sp>
    </p:spTree>
    <p:extLst>
      <p:ext uri="{BB962C8B-B14F-4D97-AF65-F5344CB8AC3E}">
        <p14:creationId xmlns:p14="http://schemas.microsoft.com/office/powerpoint/2010/main" val="355653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447A8F6-800E-41E3-A399-9E7DA1FB2826}" type="slidenum">
              <a:rPr lang="en-US" smtClean="0"/>
              <a:pPr>
                <a:defRPr/>
              </a:pPr>
              <a:t>‹#›</a:t>
            </a:fld>
            <a:endParaRPr lang="en-US"/>
          </a:p>
        </p:txBody>
      </p:sp>
    </p:spTree>
    <p:extLst>
      <p:ext uri="{BB962C8B-B14F-4D97-AF65-F5344CB8AC3E}">
        <p14:creationId xmlns:p14="http://schemas.microsoft.com/office/powerpoint/2010/main" val="35640554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0.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image" Target="../media/image28.jpeg"/><Relationship Id="rId5" Type="http://schemas.openxmlformats.org/officeDocument/2006/relationships/image" Target="../media/image27.w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12"/>
          <p:cNvSpPr>
            <a:spLocks noGrp="1" noChangeArrowheads="1"/>
          </p:cNvSpPr>
          <p:nvPr>
            <p:ph type="ctrTitle"/>
          </p:nvPr>
        </p:nvSpPr>
        <p:spPr>
          <a:xfrm>
            <a:off x="1175412" y="228600"/>
            <a:ext cx="6867525" cy="1065213"/>
          </a:xfrm>
        </p:spPr>
        <p:txBody>
          <a:bodyPr>
            <a:normAutofit fontScale="90000"/>
          </a:bodyPr>
          <a:lstStyle/>
          <a:p>
            <a:pPr eaLnBrk="1" hangingPunct="1"/>
            <a:r>
              <a:rPr lang="en-US" dirty="0"/>
              <a:t>Lab VI: Measuring Phase Shift</a:t>
            </a:r>
          </a:p>
        </p:txBody>
      </p:sp>
      <p:sp>
        <p:nvSpPr>
          <p:cNvPr id="1029" name="Rectangle 13"/>
          <p:cNvSpPr>
            <a:spLocks noGrp="1" noChangeArrowheads="1"/>
          </p:cNvSpPr>
          <p:nvPr>
            <p:ph type="subTitle" idx="1"/>
          </p:nvPr>
        </p:nvSpPr>
        <p:spPr>
          <a:xfrm>
            <a:off x="1218274" y="4343400"/>
            <a:ext cx="6781800" cy="914400"/>
          </a:xfrm>
          <a:ln w="9525">
            <a:headEnd/>
            <a:tailEnd/>
          </a:ln>
        </p:spPr>
        <p:txBody>
          <a:bodyPr/>
          <a:lstStyle/>
          <a:p>
            <a:pPr eaLnBrk="1" hangingPunct="1"/>
            <a:r>
              <a:rPr lang="en-US" dirty="0">
                <a:solidFill>
                  <a:schemeClr val="tx2"/>
                </a:solidFill>
              </a:rPr>
              <a:t>Dr. Len Trombetta</a:t>
            </a:r>
            <a:endParaRPr lang="en-US" sz="2000" dirty="0">
              <a:solidFill>
                <a:schemeClr val="tx2"/>
              </a:solidFill>
            </a:endParaRPr>
          </a:p>
        </p:txBody>
      </p:sp>
      <p:sp>
        <p:nvSpPr>
          <p:cNvPr id="1027" name="Rectangle 12"/>
          <p:cNvSpPr>
            <a:spLocks noGrp="1" noChangeArrowheads="1"/>
          </p:cNvSpPr>
          <p:nvPr>
            <p:ph type="sldNum" sz="quarter" idx="12"/>
          </p:nvPr>
        </p:nvSpPr>
        <p:spPr>
          <a:noFill/>
        </p:spPr>
        <p:txBody>
          <a:bodyPr/>
          <a:lstStyle/>
          <a:p>
            <a:fld id="{C70C651C-4CCE-447B-8045-E14783EEA542}" type="slidenum">
              <a:rPr lang="en-US" smtClean="0"/>
              <a:pPr/>
              <a:t>1</a:t>
            </a:fld>
            <a:endParaRPr lang="en-US"/>
          </a:p>
        </p:txBody>
      </p:sp>
      <p:sp>
        <p:nvSpPr>
          <p:cNvPr id="1030" name="Text Box 16"/>
          <p:cNvSpPr txBox="1">
            <a:spLocks noChangeArrowheads="1"/>
          </p:cNvSpPr>
          <p:nvPr/>
        </p:nvSpPr>
        <p:spPr bwMode="auto">
          <a:xfrm>
            <a:off x="3668051" y="1828799"/>
            <a:ext cx="1882246" cy="584775"/>
          </a:xfrm>
          <a:prstGeom prst="rect">
            <a:avLst/>
          </a:prstGeom>
          <a:noFill/>
          <a:ln w="12700" cap="sq">
            <a:noFill/>
            <a:miter lim="800000"/>
            <a:headEnd type="none" w="sm" len="sm"/>
            <a:tailEnd type="none" w="sm" len="sm"/>
          </a:ln>
        </p:spPr>
        <p:txBody>
          <a:bodyPr wrap="none">
            <a:spAutoFit/>
          </a:bodyPr>
          <a:lstStyle/>
          <a:p>
            <a:pPr algn="ctr"/>
            <a:r>
              <a:rPr lang="en-US" sz="3200" dirty="0"/>
              <a:t>ECE 2100</a:t>
            </a:r>
          </a:p>
        </p:txBody>
      </p:sp>
    </p:spTree>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328" y="2209800"/>
            <a:ext cx="2935873" cy="204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18856" y="228600"/>
            <a:ext cx="4502351" cy="914400"/>
          </a:xfrm>
        </p:spPr>
        <p:txBody>
          <a:bodyPr/>
          <a:lstStyle/>
          <a:p>
            <a:r>
              <a:rPr lang="en-US" dirty="0"/>
              <a:t>The Solution…</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10</a:t>
            </a:fld>
            <a:endParaRPr lang="en-US"/>
          </a:p>
        </p:txBody>
      </p:sp>
      <p:sp>
        <p:nvSpPr>
          <p:cNvPr id="40" name="TextBox 39"/>
          <p:cNvSpPr txBox="1"/>
          <p:nvPr/>
        </p:nvSpPr>
        <p:spPr>
          <a:xfrm>
            <a:off x="685800" y="1143000"/>
            <a:ext cx="7543800" cy="769441"/>
          </a:xfrm>
          <a:prstGeom prst="rect">
            <a:avLst/>
          </a:prstGeom>
          <a:noFill/>
        </p:spPr>
        <p:txBody>
          <a:bodyPr wrap="square" rtlCol="0">
            <a:spAutoFit/>
          </a:bodyPr>
          <a:lstStyle/>
          <a:p>
            <a:r>
              <a:rPr lang="en-US" sz="2200" dirty="0">
                <a:latin typeface="+mj-lt"/>
              </a:rPr>
              <a:t>We can compensate for this effect by using a “scope probe” between the circuit output and the scope.</a:t>
            </a:r>
          </a:p>
        </p:txBody>
      </p:sp>
      <p:sp>
        <p:nvSpPr>
          <p:cNvPr id="49" name="TextBox 48"/>
          <p:cNvSpPr txBox="1"/>
          <p:nvPr/>
        </p:nvSpPr>
        <p:spPr>
          <a:xfrm>
            <a:off x="569328" y="2822343"/>
            <a:ext cx="384256" cy="543220"/>
          </a:xfrm>
          <a:prstGeom prst="rect">
            <a:avLst/>
          </a:prstGeom>
          <a:noFill/>
        </p:spPr>
        <p:txBody>
          <a:bodyPr wrap="none" rtlCol="0">
            <a:spAutoFit/>
          </a:bodyPr>
          <a:lstStyle/>
          <a:p>
            <a:r>
              <a:rPr lang="en-US" b="1" dirty="0"/>
              <a:t>+</a:t>
            </a:r>
          </a:p>
        </p:txBody>
      </p:sp>
      <p:sp>
        <p:nvSpPr>
          <p:cNvPr id="50" name="TextBox 49"/>
          <p:cNvSpPr txBox="1"/>
          <p:nvPr/>
        </p:nvSpPr>
        <p:spPr>
          <a:xfrm>
            <a:off x="607202" y="3811809"/>
            <a:ext cx="308507" cy="543220"/>
          </a:xfrm>
          <a:prstGeom prst="rect">
            <a:avLst/>
          </a:prstGeom>
          <a:noFill/>
        </p:spPr>
        <p:txBody>
          <a:bodyPr wrap="none" rtlCol="0">
            <a:spAutoFit/>
          </a:bodyPr>
          <a:lstStyle/>
          <a:p>
            <a:r>
              <a:rPr lang="en-US" b="1" dirty="0"/>
              <a:t>-</a:t>
            </a:r>
          </a:p>
        </p:txBody>
      </p:sp>
      <p:sp>
        <p:nvSpPr>
          <p:cNvPr id="67" name="TextBox 66"/>
          <p:cNvSpPr txBox="1"/>
          <p:nvPr/>
        </p:nvSpPr>
        <p:spPr>
          <a:xfrm>
            <a:off x="533403" y="3273843"/>
            <a:ext cx="498855" cy="461665"/>
          </a:xfrm>
          <a:prstGeom prst="rect">
            <a:avLst/>
          </a:prstGeom>
          <a:noFill/>
        </p:spPr>
        <p:txBody>
          <a:bodyPr wrap="none" rtlCol="0">
            <a:spAutoFit/>
          </a:bodyPr>
          <a:lstStyle/>
          <a:p>
            <a:r>
              <a:rPr lang="en-US" i="1" dirty="0"/>
              <a:t>v</a:t>
            </a:r>
            <a:r>
              <a:rPr lang="en-US" baseline="-25000" dirty="0"/>
              <a:t>in</a:t>
            </a:r>
          </a:p>
        </p:txBody>
      </p:sp>
      <p:pic>
        <p:nvPicPr>
          <p:cNvPr id="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9519" y="2535888"/>
            <a:ext cx="1961124" cy="188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92617" y="2049916"/>
            <a:ext cx="1600200"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4" name="Straight Connector 83"/>
          <p:cNvCxnSpPr/>
          <p:nvPr/>
        </p:nvCxnSpPr>
        <p:spPr bwMode="auto">
          <a:xfrm>
            <a:off x="2895600" y="2751933"/>
            <a:ext cx="990600" cy="0"/>
          </a:xfrm>
          <a:prstGeom prst="line">
            <a:avLst/>
          </a:prstGeom>
          <a:solidFill>
            <a:schemeClr val="accent1"/>
          </a:solidFill>
          <a:ln w="28575" cap="sq" cmpd="sng" algn="ctr">
            <a:solidFill>
              <a:schemeClr val="tx1"/>
            </a:solidFill>
            <a:prstDash val="sysDash"/>
            <a:round/>
            <a:headEnd type="none" w="med" len="med"/>
            <a:tailEnd type="none" w="med" len="med"/>
          </a:ln>
          <a:effectLst/>
        </p:spPr>
      </p:cxnSp>
      <p:cxnSp>
        <p:nvCxnSpPr>
          <p:cNvPr id="86" name="Straight Connector 85"/>
          <p:cNvCxnSpPr/>
          <p:nvPr/>
        </p:nvCxnSpPr>
        <p:spPr bwMode="auto">
          <a:xfrm>
            <a:off x="2905535" y="4210250"/>
            <a:ext cx="3689385" cy="0"/>
          </a:xfrm>
          <a:prstGeom prst="line">
            <a:avLst/>
          </a:prstGeom>
          <a:solidFill>
            <a:schemeClr val="accent1"/>
          </a:solidFill>
          <a:ln w="28575" cap="sq" cmpd="sng" algn="ctr">
            <a:solidFill>
              <a:schemeClr val="tx1"/>
            </a:solidFill>
            <a:prstDash val="sysDash"/>
            <a:round/>
            <a:headEnd type="none" w="med" len="med"/>
            <a:tailEnd type="none" w="med" len="med"/>
          </a:ln>
          <a:effectLst/>
        </p:spPr>
      </p:cxnSp>
      <p:cxnSp>
        <p:nvCxnSpPr>
          <p:cNvPr id="87" name="Straight Connector 86"/>
          <p:cNvCxnSpPr/>
          <p:nvPr/>
        </p:nvCxnSpPr>
        <p:spPr bwMode="auto">
          <a:xfrm>
            <a:off x="5492817" y="2751933"/>
            <a:ext cx="984388" cy="0"/>
          </a:xfrm>
          <a:prstGeom prst="line">
            <a:avLst/>
          </a:prstGeom>
          <a:solidFill>
            <a:schemeClr val="accent1"/>
          </a:solidFill>
          <a:ln w="28575" cap="sq" cmpd="sng" algn="ctr">
            <a:solidFill>
              <a:schemeClr val="tx1"/>
            </a:solidFill>
            <a:prstDash val="sysDash"/>
            <a:round/>
            <a:headEnd type="none" w="med" len="med"/>
            <a:tailEnd type="none" w="med" len="med"/>
          </a:ln>
          <a:effectLst/>
        </p:spPr>
      </p:cxnSp>
      <p:sp>
        <p:nvSpPr>
          <p:cNvPr id="88" name="TextBox 87"/>
          <p:cNvSpPr txBox="1"/>
          <p:nvPr/>
        </p:nvSpPr>
        <p:spPr>
          <a:xfrm>
            <a:off x="1663379" y="4541020"/>
            <a:ext cx="1065723" cy="369332"/>
          </a:xfrm>
          <a:prstGeom prst="rect">
            <a:avLst/>
          </a:prstGeom>
          <a:noFill/>
        </p:spPr>
        <p:txBody>
          <a:bodyPr wrap="square" rtlCol="0">
            <a:spAutoFit/>
          </a:bodyPr>
          <a:lstStyle/>
          <a:p>
            <a:r>
              <a:rPr lang="en-US" sz="1800" dirty="0">
                <a:solidFill>
                  <a:schemeClr val="tx2"/>
                </a:solidFill>
                <a:latin typeface="+mj-lt"/>
              </a:rPr>
              <a:t>Circuit</a:t>
            </a:r>
          </a:p>
        </p:txBody>
      </p:sp>
      <p:sp>
        <p:nvSpPr>
          <p:cNvPr id="89" name="TextBox 88"/>
          <p:cNvSpPr txBox="1"/>
          <p:nvPr/>
        </p:nvSpPr>
        <p:spPr>
          <a:xfrm>
            <a:off x="4196505" y="4349814"/>
            <a:ext cx="1065723" cy="646331"/>
          </a:xfrm>
          <a:prstGeom prst="rect">
            <a:avLst/>
          </a:prstGeom>
          <a:noFill/>
        </p:spPr>
        <p:txBody>
          <a:bodyPr wrap="square" rtlCol="0">
            <a:spAutoFit/>
          </a:bodyPr>
          <a:lstStyle/>
          <a:p>
            <a:r>
              <a:rPr lang="en-US" sz="1800" dirty="0">
                <a:solidFill>
                  <a:schemeClr val="tx2"/>
                </a:solidFill>
                <a:latin typeface="+mj-lt"/>
              </a:rPr>
              <a:t>Scope Probe</a:t>
            </a:r>
          </a:p>
        </p:txBody>
      </p:sp>
      <p:sp>
        <p:nvSpPr>
          <p:cNvPr id="90" name="TextBox 89"/>
          <p:cNvSpPr txBox="1"/>
          <p:nvPr/>
        </p:nvSpPr>
        <p:spPr>
          <a:xfrm>
            <a:off x="6594920" y="4536000"/>
            <a:ext cx="1065723" cy="369332"/>
          </a:xfrm>
          <a:prstGeom prst="rect">
            <a:avLst/>
          </a:prstGeom>
          <a:noFill/>
        </p:spPr>
        <p:txBody>
          <a:bodyPr wrap="square" rtlCol="0">
            <a:spAutoFit/>
          </a:bodyPr>
          <a:lstStyle/>
          <a:p>
            <a:r>
              <a:rPr lang="en-US" sz="1800" dirty="0">
                <a:solidFill>
                  <a:schemeClr val="tx2"/>
                </a:solidFill>
                <a:latin typeface="+mj-lt"/>
              </a:rPr>
              <a:t>Scope</a:t>
            </a:r>
          </a:p>
        </p:txBody>
      </p:sp>
      <p:grpSp>
        <p:nvGrpSpPr>
          <p:cNvPr id="7" name="Group 6"/>
          <p:cNvGrpSpPr/>
          <p:nvPr/>
        </p:nvGrpSpPr>
        <p:grpSpPr>
          <a:xfrm>
            <a:off x="7692237" y="2701139"/>
            <a:ext cx="761747" cy="1484506"/>
            <a:chOff x="6120356" y="4687429"/>
            <a:chExt cx="761747" cy="1484506"/>
          </a:xfrm>
        </p:grpSpPr>
        <p:sp>
          <p:nvSpPr>
            <p:cNvPr id="38" name="TextBox 37"/>
            <p:cNvSpPr txBox="1"/>
            <p:nvPr/>
          </p:nvSpPr>
          <p:spPr>
            <a:xfrm>
              <a:off x="6490250" y="4687429"/>
              <a:ext cx="357790" cy="461665"/>
            </a:xfrm>
            <a:prstGeom prst="rect">
              <a:avLst/>
            </a:prstGeom>
            <a:noFill/>
          </p:spPr>
          <p:txBody>
            <a:bodyPr wrap="none" rtlCol="0">
              <a:spAutoFit/>
            </a:bodyPr>
            <a:lstStyle/>
            <a:p>
              <a:r>
                <a:rPr lang="en-US" dirty="0"/>
                <a:t>+</a:t>
              </a:r>
            </a:p>
          </p:txBody>
        </p:sp>
        <p:sp>
          <p:nvSpPr>
            <p:cNvPr id="39" name="TextBox 38"/>
            <p:cNvSpPr txBox="1"/>
            <p:nvPr/>
          </p:nvSpPr>
          <p:spPr>
            <a:xfrm>
              <a:off x="6528124" y="5710270"/>
              <a:ext cx="287258" cy="461665"/>
            </a:xfrm>
            <a:prstGeom prst="rect">
              <a:avLst/>
            </a:prstGeom>
            <a:noFill/>
          </p:spPr>
          <p:txBody>
            <a:bodyPr wrap="none" rtlCol="0">
              <a:spAutoFit/>
            </a:bodyPr>
            <a:lstStyle/>
            <a:p>
              <a:r>
                <a:rPr lang="en-US" dirty="0"/>
                <a:t>-</a:t>
              </a:r>
            </a:p>
          </p:txBody>
        </p:sp>
        <p:sp>
          <p:nvSpPr>
            <p:cNvPr id="41" name="TextBox 40"/>
            <p:cNvSpPr txBox="1"/>
            <p:nvPr/>
          </p:nvSpPr>
          <p:spPr>
            <a:xfrm>
              <a:off x="6120356" y="5172304"/>
              <a:ext cx="761747" cy="461665"/>
            </a:xfrm>
            <a:prstGeom prst="rect">
              <a:avLst/>
            </a:prstGeom>
            <a:noFill/>
          </p:spPr>
          <p:txBody>
            <a:bodyPr wrap="none" rtlCol="0">
              <a:spAutoFit/>
            </a:bodyPr>
            <a:lstStyle/>
            <a:p>
              <a:r>
                <a:rPr lang="en-US" i="1" dirty="0" err="1"/>
                <a:t>v</a:t>
              </a:r>
              <a:r>
                <a:rPr lang="en-US" baseline="-25000" dirty="0" err="1"/>
                <a:t>meas</a:t>
              </a:r>
              <a:endParaRPr lang="en-US" baseline="-25000" dirty="0"/>
            </a:p>
          </p:txBody>
        </p:sp>
      </p:grpSp>
      <p:sp>
        <p:nvSpPr>
          <p:cNvPr id="21" name="TextBox 20"/>
          <p:cNvSpPr txBox="1"/>
          <p:nvPr/>
        </p:nvSpPr>
        <p:spPr>
          <a:xfrm>
            <a:off x="512179" y="5483643"/>
            <a:ext cx="7543800" cy="769441"/>
          </a:xfrm>
          <a:prstGeom prst="rect">
            <a:avLst/>
          </a:prstGeom>
          <a:noFill/>
        </p:spPr>
        <p:txBody>
          <a:bodyPr wrap="square" rtlCol="0">
            <a:spAutoFit/>
          </a:bodyPr>
          <a:lstStyle/>
          <a:p>
            <a:r>
              <a:rPr lang="en-US" sz="2200" dirty="0">
                <a:latin typeface="+mj-lt"/>
              </a:rPr>
              <a:t>Connect your circuit to the oscilloscope using the scope probe. What happens to the signal?</a:t>
            </a:r>
          </a:p>
        </p:txBody>
      </p:sp>
    </p:spTree>
    <p:extLst>
      <p:ext uri="{BB962C8B-B14F-4D97-AF65-F5344CB8AC3E}">
        <p14:creationId xmlns:p14="http://schemas.microsoft.com/office/powerpoint/2010/main" val="1310841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2857" y="948822"/>
            <a:ext cx="4629615" cy="1976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04800" y="152400"/>
            <a:ext cx="3368082" cy="914400"/>
          </a:xfrm>
        </p:spPr>
        <p:txBody>
          <a:bodyPr/>
          <a:lstStyle/>
          <a:p>
            <a:r>
              <a:rPr lang="en-US" dirty="0"/>
              <a:t>Analysis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11</a:t>
            </a:fld>
            <a:endParaRPr lang="en-US"/>
          </a:p>
        </p:txBody>
      </p:sp>
      <p:sp>
        <p:nvSpPr>
          <p:cNvPr id="26" name="TextBox 25"/>
          <p:cNvSpPr txBox="1"/>
          <p:nvPr/>
        </p:nvSpPr>
        <p:spPr>
          <a:xfrm>
            <a:off x="2254667" y="1525002"/>
            <a:ext cx="357790" cy="461665"/>
          </a:xfrm>
          <a:prstGeom prst="rect">
            <a:avLst/>
          </a:prstGeom>
          <a:noFill/>
        </p:spPr>
        <p:txBody>
          <a:bodyPr wrap="none" rtlCol="0">
            <a:spAutoFit/>
          </a:bodyPr>
          <a:lstStyle/>
          <a:p>
            <a:r>
              <a:rPr lang="en-US" b="1" dirty="0"/>
              <a:t>+</a:t>
            </a:r>
          </a:p>
        </p:txBody>
      </p:sp>
      <p:sp>
        <p:nvSpPr>
          <p:cNvPr id="27" name="TextBox 26"/>
          <p:cNvSpPr txBox="1"/>
          <p:nvPr/>
        </p:nvSpPr>
        <p:spPr>
          <a:xfrm>
            <a:off x="2289933" y="2394281"/>
            <a:ext cx="287258" cy="461665"/>
          </a:xfrm>
          <a:prstGeom prst="rect">
            <a:avLst/>
          </a:prstGeom>
          <a:noFill/>
        </p:spPr>
        <p:txBody>
          <a:bodyPr wrap="none" rtlCol="0">
            <a:spAutoFit/>
          </a:bodyPr>
          <a:lstStyle/>
          <a:p>
            <a:r>
              <a:rPr lang="en-US" b="1" dirty="0"/>
              <a:t>-</a:t>
            </a:r>
          </a:p>
        </p:txBody>
      </p:sp>
      <p:sp>
        <p:nvSpPr>
          <p:cNvPr id="28" name="TextBox 27"/>
          <p:cNvSpPr txBox="1"/>
          <p:nvPr/>
        </p:nvSpPr>
        <p:spPr>
          <a:xfrm>
            <a:off x="1910250" y="1937081"/>
            <a:ext cx="664541" cy="461665"/>
          </a:xfrm>
          <a:prstGeom prst="rect">
            <a:avLst/>
          </a:prstGeom>
          <a:noFill/>
        </p:spPr>
        <p:txBody>
          <a:bodyPr wrap="none" rtlCol="0">
            <a:spAutoFit/>
          </a:bodyPr>
          <a:lstStyle/>
          <a:p>
            <a:r>
              <a:rPr lang="en-US" b="1" dirty="0" err="1"/>
              <a:t>V</a:t>
            </a:r>
            <a:r>
              <a:rPr lang="en-US" b="1" baseline="-25000" dirty="0" err="1"/>
              <a:t>out</a:t>
            </a:r>
            <a:endParaRPr lang="en-US" b="1" baseline="-25000" dirty="0"/>
          </a:p>
        </p:txBody>
      </p:sp>
      <p:cxnSp>
        <p:nvCxnSpPr>
          <p:cNvPr id="29" name="Straight Connector 28"/>
          <p:cNvCxnSpPr/>
          <p:nvPr/>
        </p:nvCxnSpPr>
        <p:spPr bwMode="auto">
          <a:xfrm>
            <a:off x="2048148" y="2005507"/>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sp>
        <p:nvSpPr>
          <p:cNvPr id="31" name="TextBox 30"/>
          <p:cNvSpPr txBox="1"/>
          <p:nvPr/>
        </p:nvSpPr>
        <p:spPr>
          <a:xfrm>
            <a:off x="6904355" y="1472520"/>
            <a:ext cx="357790" cy="461665"/>
          </a:xfrm>
          <a:prstGeom prst="rect">
            <a:avLst/>
          </a:prstGeom>
          <a:noFill/>
        </p:spPr>
        <p:txBody>
          <a:bodyPr wrap="none" rtlCol="0">
            <a:spAutoFit/>
          </a:bodyPr>
          <a:lstStyle/>
          <a:p>
            <a:r>
              <a:rPr lang="en-US" b="1" dirty="0"/>
              <a:t>+</a:t>
            </a:r>
          </a:p>
        </p:txBody>
      </p:sp>
      <p:sp>
        <p:nvSpPr>
          <p:cNvPr id="32" name="TextBox 31"/>
          <p:cNvSpPr txBox="1"/>
          <p:nvPr/>
        </p:nvSpPr>
        <p:spPr>
          <a:xfrm>
            <a:off x="6939621" y="2341799"/>
            <a:ext cx="287258" cy="461665"/>
          </a:xfrm>
          <a:prstGeom prst="rect">
            <a:avLst/>
          </a:prstGeom>
          <a:noFill/>
        </p:spPr>
        <p:txBody>
          <a:bodyPr wrap="none" rtlCol="0">
            <a:spAutoFit/>
          </a:bodyPr>
          <a:lstStyle/>
          <a:p>
            <a:r>
              <a:rPr lang="en-US" b="1" dirty="0"/>
              <a:t>-</a:t>
            </a:r>
          </a:p>
        </p:txBody>
      </p:sp>
      <p:sp>
        <p:nvSpPr>
          <p:cNvPr id="33" name="TextBox 32"/>
          <p:cNvSpPr txBox="1"/>
          <p:nvPr/>
        </p:nvSpPr>
        <p:spPr>
          <a:xfrm>
            <a:off x="6559938" y="1884599"/>
            <a:ext cx="853119" cy="461665"/>
          </a:xfrm>
          <a:prstGeom prst="rect">
            <a:avLst/>
          </a:prstGeom>
          <a:noFill/>
        </p:spPr>
        <p:txBody>
          <a:bodyPr wrap="none" rtlCol="0">
            <a:spAutoFit/>
          </a:bodyPr>
          <a:lstStyle/>
          <a:p>
            <a:r>
              <a:rPr lang="en-US" b="1" dirty="0" err="1"/>
              <a:t>V</a:t>
            </a:r>
            <a:r>
              <a:rPr lang="en-US" b="1" baseline="-25000" dirty="0" err="1"/>
              <a:t>meas</a:t>
            </a:r>
            <a:endParaRPr lang="en-US" b="1" baseline="-25000" dirty="0"/>
          </a:p>
        </p:txBody>
      </p:sp>
      <p:cxnSp>
        <p:nvCxnSpPr>
          <p:cNvPr id="34" name="Straight Connector 33"/>
          <p:cNvCxnSpPr/>
          <p:nvPr/>
        </p:nvCxnSpPr>
        <p:spPr bwMode="auto">
          <a:xfrm>
            <a:off x="6697836" y="1953025"/>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sp>
        <p:nvSpPr>
          <p:cNvPr id="35" name="TextBox 34"/>
          <p:cNvSpPr txBox="1"/>
          <p:nvPr/>
        </p:nvSpPr>
        <p:spPr>
          <a:xfrm>
            <a:off x="1041064" y="3369516"/>
            <a:ext cx="6553200" cy="461665"/>
          </a:xfrm>
          <a:prstGeom prst="rect">
            <a:avLst/>
          </a:prstGeom>
          <a:noFill/>
        </p:spPr>
        <p:txBody>
          <a:bodyPr wrap="square" rtlCol="0">
            <a:spAutoFit/>
          </a:bodyPr>
          <a:lstStyle/>
          <a:p>
            <a:r>
              <a:rPr lang="en-US" dirty="0" err="1">
                <a:solidFill>
                  <a:schemeClr val="tx2"/>
                </a:solidFill>
                <a:latin typeface="+mj-lt"/>
              </a:rPr>
              <a:t>R</a:t>
            </a:r>
            <a:r>
              <a:rPr lang="en-US" baseline="-25000" dirty="0" err="1">
                <a:solidFill>
                  <a:schemeClr val="tx2"/>
                </a:solidFill>
                <a:latin typeface="+mj-lt"/>
              </a:rPr>
              <a:t>p</a:t>
            </a:r>
            <a:r>
              <a:rPr lang="en-US" dirty="0">
                <a:solidFill>
                  <a:schemeClr val="tx2"/>
                </a:solidFill>
                <a:latin typeface="+mj-lt"/>
              </a:rPr>
              <a:t>, </a:t>
            </a:r>
            <a:r>
              <a:rPr lang="en-US" dirty="0" err="1">
                <a:solidFill>
                  <a:schemeClr val="tx2"/>
                </a:solidFill>
                <a:latin typeface="+mj-lt"/>
              </a:rPr>
              <a:t>C</a:t>
            </a:r>
            <a:r>
              <a:rPr lang="en-US" baseline="-25000" dirty="0" err="1">
                <a:solidFill>
                  <a:schemeClr val="tx2"/>
                </a:solidFill>
                <a:latin typeface="+mj-lt"/>
              </a:rPr>
              <a:t>p</a:t>
            </a:r>
            <a:r>
              <a:rPr lang="en-US" dirty="0">
                <a:solidFill>
                  <a:schemeClr val="tx2"/>
                </a:solidFill>
                <a:latin typeface="+mj-lt"/>
              </a:rPr>
              <a:t>: scope probe resistance and capacitance</a:t>
            </a:r>
          </a:p>
        </p:txBody>
      </p:sp>
      <p:sp>
        <p:nvSpPr>
          <p:cNvPr id="36" name="TextBox 35"/>
          <p:cNvSpPr txBox="1"/>
          <p:nvPr/>
        </p:nvSpPr>
        <p:spPr>
          <a:xfrm>
            <a:off x="1041064" y="4125944"/>
            <a:ext cx="7699408" cy="461665"/>
          </a:xfrm>
          <a:prstGeom prst="rect">
            <a:avLst/>
          </a:prstGeom>
          <a:noFill/>
        </p:spPr>
        <p:txBody>
          <a:bodyPr wrap="square" rtlCol="0">
            <a:spAutoFit/>
          </a:bodyPr>
          <a:lstStyle/>
          <a:p>
            <a:r>
              <a:rPr lang="en-US" dirty="0" err="1">
                <a:solidFill>
                  <a:schemeClr val="tx2"/>
                </a:solidFill>
                <a:latin typeface="+mj-lt"/>
              </a:rPr>
              <a:t>R</a:t>
            </a:r>
            <a:r>
              <a:rPr lang="en-US" baseline="-25000" dirty="0" err="1">
                <a:solidFill>
                  <a:schemeClr val="tx2"/>
                </a:solidFill>
                <a:latin typeface="+mj-lt"/>
              </a:rPr>
              <a:t>s</a:t>
            </a:r>
            <a:r>
              <a:rPr lang="en-US" dirty="0">
                <a:solidFill>
                  <a:schemeClr val="tx2"/>
                </a:solidFill>
                <a:latin typeface="+mj-lt"/>
              </a:rPr>
              <a:t>, C</a:t>
            </a:r>
            <a:r>
              <a:rPr lang="en-US" baseline="-25000" dirty="0">
                <a:solidFill>
                  <a:schemeClr val="tx2"/>
                </a:solidFill>
                <a:latin typeface="+mj-lt"/>
              </a:rPr>
              <a:t>s</a:t>
            </a:r>
            <a:r>
              <a:rPr lang="en-US" dirty="0">
                <a:solidFill>
                  <a:schemeClr val="tx2"/>
                </a:solidFill>
                <a:latin typeface="+mj-lt"/>
              </a:rPr>
              <a:t>: oscilloscope input resistance and capacitance</a:t>
            </a:r>
          </a:p>
        </p:txBody>
      </p:sp>
      <p:sp>
        <p:nvSpPr>
          <p:cNvPr id="37" name="TextBox 36"/>
          <p:cNvSpPr txBox="1"/>
          <p:nvPr/>
        </p:nvSpPr>
        <p:spPr>
          <a:xfrm>
            <a:off x="1041064" y="4882372"/>
            <a:ext cx="7323221" cy="461665"/>
          </a:xfrm>
          <a:prstGeom prst="rect">
            <a:avLst/>
          </a:prstGeom>
          <a:noFill/>
        </p:spPr>
        <p:txBody>
          <a:bodyPr wrap="square" rtlCol="0">
            <a:spAutoFit/>
          </a:bodyPr>
          <a:lstStyle/>
          <a:p>
            <a:r>
              <a:rPr lang="en-US" b="1" dirty="0" err="1">
                <a:solidFill>
                  <a:schemeClr val="tx2"/>
                </a:solidFill>
                <a:latin typeface="+mj-lt"/>
              </a:rPr>
              <a:t>V</a:t>
            </a:r>
            <a:r>
              <a:rPr lang="en-US" baseline="-25000" dirty="0" err="1">
                <a:solidFill>
                  <a:schemeClr val="tx2"/>
                </a:solidFill>
                <a:latin typeface="+mj-lt"/>
              </a:rPr>
              <a:t>out</a:t>
            </a:r>
            <a:r>
              <a:rPr lang="en-US" dirty="0">
                <a:solidFill>
                  <a:schemeClr val="tx2"/>
                </a:solidFill>
                <a:latin typeface="+mj-lt"/>
              </a:rPr>
              <a:t>: circuit output; this is what we want to measure</a:t>
            </a:r>
          </a:p>
        </p:txBody>
      </p:sp>
      <p:sp>
        <p:nvSpPr>
          <p:cNvPr id="38" name="TextBox 37"/>
          <p:cNvSpPr txBox="1"/>
          <p:nvPr/>
        </p:nvSpPr>
        <p:spPr>
          <a:xfrm>
            <a:off x="1041064" y="5638800"/>
            <a:ext cx="7569536" cy="461665"/>
          </a:xfrm>
          <a:prstGeom prst="rect">
            <a:avLst/>
          </a:prstGeom>
          <a:noFill/>
        </p:spPr>
        <p:txBody>
          <a:bodyPr wrap="square" rtlCol="0">
            <a:spAutoFit/>
          </a:bodyPr>
          <a:lstStyle/>
          <a:p>
            <a:r>
              <a:rPr lang="en-US" b="1" dirty="0" err="1">
                <a:solidFill>
                  <a:schemeClr val="tx2"/>
                </a:solidFill>
                <a:latin typeface="+mj-lt"/>
              </a:rPr>
              <a:t>V</a:t>
            </a:r>
            <a:r>
              <a:rPr lang="en-US" baseline="-25000" dirty="0" err="1">
                <a:solidFill>
                  <a:schemeClr val="tx2"/>
                </a:solidFill>
                <a:latin typeface="+mj-lt"/>
              </a:rPr>
              <a:t>meas</a:t>
            </a:r>
            <a:r>
              <a:rPr lang="en-US" dirty="0">
                <a:solidFill>
                  <a:schemeClr val="tx2"/>
                </a:solidFill>
                <a:latin typeface="+mj-lt"/>
              </a:rPr>
              <a:t>: input to scope; this is what shows up on the display</a:t>
            </a:r>
          </a:p>
        </p:txBody>
      </p:sp>
    </p:spTree>
    <p:extLst>
      <p:ext uri="{BB962C8B-B14F-4D97-AF65-F5344CB8AC3E}">
        <p14:creationId xmlns:p14="http://schemas.microsoft.com/office/powerpoint/2010/main" val="2025521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618" y="152400"/>
            <a:ext cx="2729675" cy="914400"/>
          </a:xfrm>
        </p:spPr>
        <p:txBody>
          <a:bodyPr/>
          <a:lstStyle/>
          <a:p>
            <a:r>
              <a:rPr lang="en-US" dirty="0"/>
              <a:t>Analysis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12</a:t>
            </a:fld>
            <a:endParaRPr lang="en-US"/>
          </a:p>
        </p:txBody>
      </p:sp>
      <p:grpSp>
        <p:nvGrpSpPr>
          <p:cNvPr id="3" name="Group 2"/>
          <p:cNvGrpSpPr/>
          <p:nvPr/>
        </p:nvGrpSpPr>
        <p:grpSpPr>
          <a:xfrm>
            <a:off x="7744930" y="1536724"/>
            <a:ext cx="684804" cy="1238611"/>
            <a:chOff x="6705600" y="1647209"/>
            <a:chExt cx="684804" cy="1238611"/>
          </a:xfrm>
        </p:grpSpPr>
        <p:sp>
          <p:nvSpPr>
            <p:cNvPr id="31" name="TextBox 30"/>
            <p:cNvSpPr txBox="1"/>
            <p:nvPr/>
          </p:nvSpPr>
          <p:spPr>
            <a:xfrm>
              <a:off x="6705600" y="1647209"/>
              <a:ext cx="316112" cy="369332"/>
            </a:xfrm>
            <a:prstGeom prst="rect">
              <a:avLst/>
            </a:prstGeom>
            <a:noFill/>
          </p:spPr>
          <p:txBody>
            <a:bodyPr wrap="none" rtlCol="0">
              <a:spAutoFit/>
            </a:bodyPr>
            <a:lstStyle/>
            <a:p>
              <a:r>
                <a:rPr lang="en-US" sz="1800" b="1" dirty="0"/>
                <a:t>+</a:t>
              </a:r>
            </a:p>
          </p:txBody>
        </p:sp>
        <p:sp>
          <p:nvSpPr>
            <p:cNvPr id="32" name="TextBox 31"/>
            <p:cNvSpPr txBox="1"/>
            <p:nvPr/>
          </p:nvSpPr>
          <p:spPr>
            <a:xfrm>
              <a:off x="6740866" y="2516488"/>
              <a:ext cx="261610" cy="369332"/>
            </a:xfrm>
            <a:prstGeom prst="rect">
              <a:avLst/>
            </a:prstGeom>
            <a:noFill/>
          </p:spPr>
          <p:txBody>
            <a:bodyPr wrap="none" rtlCol="0">
              <a:spAutoFit/>
            </a:bodyPr>
            <a:lstStyle/>
            <a:p>
              <a:r>
                <a:rPr lang="en-US" sz="1800" b="1" dirty="0"/>
                <a:t>-</a:t>
              </a:r>
            </a:p>
          </p:txBody>
        </p:sp>
        <p:sp>
          <p:nvSpPr>
            <p:cNvPr id="33" name="TextBox 32"/>
            <p:cNvSpPr txBox="1"/>
            <p:nvPr/>
          </p:nvSpPr>
          <p:spPr>
            <a:xfrm>
              <a:off x="6705601" y="2059288"/>
              <a:ext cx="684803" cy="369332"/>
            </a:xfrm>
            <a:prstGeom prst="rect">
              <a:avLst/>
            </a:prstGeom>
            <a:noFill/>
          </p:spPr>
          <p:txBody>
            <a:bodyPr wrap="none" rtlCol="0">
              <a:spAutoFit/>
            </a:bodyPr>
            <a:lstStyle/>
            <a:p>
              <a:r>
                <a:rPr lang="en-US" sz="1800" b="1" dirty="0" err="1"/>
                <a:t>V</a:t>
              </a:r>
              <a:r>
                <a:rPr lang="en-US" sz="1800" b="1" baseline="-25000" dirty="0" err="1"/>
                <a:t>meas</a:t>
              </a:r>
              <a:endParaRPr lang="en-US" sz="1800" b="1" baseline="-25000" dirty="0"/>
            </a:p>
          </p:txBody>
        </p:sp>
        <p:cxnSp>
          <p:nvCxnSpPr>
            <p:cNvPr id="34" name="Straight Connector 33"/>
            <p:cNvCxnSpPr/>
            <p:nvPr/>
          </p:nvCxnSpPr>
          <p:spPr bwMode="auto">
            <a:xfrm>
              <a:off x="6810046" y="2127714"/>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grpSp>
      <mc:AlternateContent xmlns:mc="http://schemas.openxmlformats.org/markup-compatibility/2006" xmlns:a14="http://schemas.microsoft.com/office/drawing/2010/main">
        <mc:Choice Requires="a14">
          <p:sp>
            <p:nvSpPr>
              <p:cNvPr id="5" name="TextBox 4"/>
              <p:cNvSpPr txBox="1"/>
              <p:nvPr/>
            </p:nvSpPr>
            <p:spPr>
              <a:xfrm>
                <a:off x="5442111" y="3124200"/>
                <a:ext cx="2554738" cy="12281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2000" b="0" i="1" smtClean="0">
                              <a:latin typeface="Cambria Math" panose="02040503050406030204" pitchFamily="18" charset="0"/>
                            </a:rPr>
                          </m:ctrlPr>
                        </m:fPr>
                        <m:num>
                          <m:r>
                            <a:rPr lang="en-US" sz="2000" i="1">
                              <a:latin typeface="Cambria Math"/>
                            </a:rPr>
                            <m:t>𝑅</m:t>
                          </m:r>
                          <m:f>
                            <m:fPr>
                              <m:ctrlPr>
                                <a:rPr lang="en-US" sz="2000" i="1">
                                  <a:latin typeface="Cambria Math" panose="02040503050406030204" pitchFamily="18" charset="0"/>
                                </a:rPr>
                              </m:ctrlPr>
                            </m:fPr>
                            <m:num>
                              <m:r>
                                <a:rPr lang="en-US" sz="2000" i="1">
                                  <a:latin typeface="Cambria Math"/>
                                </a:rPr>
                                <m:t>1</m:t>
                              </m:r>
                            </m:num>
                            <m:den>
                              <m:r>
                                <a:rPr lang="en-US" sz="2000" i="1">
                                  <a:latin typeface="Cambria Math"/>
                                </a:rPr>
                                <m:t>𝑗</m:t>
                              </m:r>
                              <m:r>
                                <a:rPr lang="en-US" sz="2000" i="1">
                                  <a:latin typeface="Cambria Math"/>
                                  <a:ea typeface="Cambria Math"/>
                                </a:rPr>
                                <m:t>𝜔</m:t>
                              </m:r>
                              <m:r>
                                <a:rPr lang="en-US" sz="2000" i="1">
                                  <a:latin typeface="Cambria Math"/>
                                  <a:ea typeface="Cambria Math"/>
                                </a:rPr>
                                <m:t>𝐶</m:t>
                              </m:r>
                            </m:den>
                          </m:f>
                        </m:num>
                        <m:den>
                          <m:r>
                            <a:rPr lang="en-US" sz="2000" b="0" i="1" smtClean="0">
                              <a:latin typeface="Cambria Math"/>
                            </a:rPr>
                            <m:t>𝑅</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1</m:t>
                              </m:r>
                            </m:num>
                            <m:den>
                              <m:r>
                                <a:rPr lang="en-US" sz="2000" b="0" i="1" smtClean="0">
                                  <a:latin typeface="Cambria Math"/>
                                </a:rPr>
                                <m:t>𝑗</m:t>
                              </m:r>
                              <m:r>
                                <a:rPr lang="en-US" sz="2000" b="0" i="1" smtClean="0">
                                  <a:latin typeface="Cambria Math"/>
                                  <a:ea typeface="Cambria Math"/>
                                </a:rPr>
                                <m:t>𝜔</m:t>
                              </m:r>
                              <m:r>
                                <a:rPr lang="en-US" sz="2000" b="0" i="1" smtClean="0">
                                  <a:latin typeface="Cambria Math"/>
                                  <a:ea typeface="Cambria Math"/>
                                </a:rPr>
                                <m:t>𝐶</m:t>
                              </m:r>
                            </m:den>
                          </m:f>
                        </m:den>
                      </m:f>
                      <m:r>
                        <a:rPr lang="en-US" sz="2000" i="1" smtClean="0">
                          <a:latin typeface="Cambria Math"/>
                        </a:rPr>
                        <m:t>=</m:t>
                      </m:r>
                      <m:f>
                        <m:fPr>
                          <m:ctrlPr>
                            <a:rPr lang="en-US" sz="2000" i="1" smtClean="0">
                              <a:latin typeface="Cambria Math" panose="02040503050406030204" pitchFamily="18" charset="0"/>
                            </a:rPr>
                          </m:ctrlPr>
                        </m:fPr>
                        <m:num>
                          <m:r>
                            <a:rPr lang="en-US" sz="2000" b="0" i="1" smtClean="0">
                              <a:latin typeface="Cambria Math"/>
                            </a:rPr>
                            <m:t>𝑅</m:t>
                          </m:r>
                        </m:num>
                        <m:den>
                          <m:r>
                            <a:rPr lang="en-US" sz="2000" b="0" i="1" smtClean="0">
                              <a:latin typeface="Cambria Math"/>
                            </a:rPr>
                            <m:t>1+</m:t>
                          </m:r>
                          <m:r>
                            <a:rPr lang="en-US" sz="2000" b="0" i="1" smtClean="0">
                              <a:latin typeface="Cambria Math"/>
                            </a:rPr>
                            <m:t>𝑗</m:t>
                          </m:r>
                          <m:r>
                            <a:rPr lang="en-US" sz="2000" b="0" i="1" smtClean="0">
                              <a:latin typeface="Cambria Math"/>
                              <a:ea typeface="Cambria Math"/>
                            </a:rPr>
                            <m:t>𝜔</m:t>
                          </m:r>
                          <m:r>
                            <a:rPr lang="en-US" sz="2000" b="0" i="1" smtClean="0">
                              <a:latin typeface="Cambria Math"/>
                              <a:ea typeface="Cambria Math"/>
                            </a:rPr>
                            <m:t>𝐶𝑅</m:t>
                          </m:r>
                        </m:den>
                      </m:f>
                    </m:oMath>
                  </m:oMathPara>
                </a14:m>
                <a:endParaRPr lang="en-US" sz="3200" dirty="0"/>
              </a:p>
            </p:txBody>
          </p:sp>
        </mc:Choice>
        <mc:Fallback xmlns="">
          <p:sp>
            <p:nvSpPr>
              <p:cNvPr id="5" name="TextBox 4"/>
              <p:cNvSpPr txBox="1">
                <a:spLocks noRot="1" noChangeAspect="1" noMove="1" noResize="1" noEditPoints="1" noAdjustHandles="1" noChangeArrowheads="1" noChangeShapeType="1" noTextEdit="1"/>
              </p:cNvSpPr>
              <p:nvPr/>
            </p:nvSpPr>
            <p:spPr>
              <a:xfrm>
                <a:off x="5442111" y="3124200"/>
                <a:ext cx="2554738" cy="1228157"/>
              </a:xfrm>
              <a:prstGeom prst="rect">
                <a:avLst/>
              </a:prstGeom>
              <a:blipFill rotWithShape="1">
                <a:blip r:embed="rId2"/>
                <a:stretch>
                  <a:fillRect/>
                </a:stretch>
              </a:blipFill>
            </p:spPr>
            <p:txBody>
              <a:bodyPr/>
              <a:lstStyle/>
              <a:p>
                <a:r>
                  <a:rPr lang="en-US">
                    <a:noFill/>
                  </a:rPr>
                  <a:t> </a:t>
                </a:r>
              </a:p>
            </p:txBody>
          </p:sp>
        </mc:Fallback>
      </mc:AlternateContent>
      <p:sp>
        <p:nvSpPr>
          <p:cNvPr id="20" name="TextBox 19"/>
          <p:cNvSpPr txBox="1"/>
          <p:nvPr/>
        </p:nvSpPr>
        <p:spPr>
          <a:xfrm>
            <a:off x="745852" y="3408538"/>
            <a:ext cx="4416780" cy="430887"/>
          </a:xfrm>
          <a:prstGeom prst="rect">
            <a:avLst/>
          </a:prstGeom>
          <a:noFill/>
        </p:spPr>
        <p:txBody>
          <a:bodyPr wrap="square" rtlCol="0">
            <a:spAutoFit/>
          </a:bodyPr>
          <a:lstStyle/>
          <a:p>
            <a:r>
              <a:rPr lang="en-US" sz="2200" dirty="0">
                <a:latin typeface="+mj-lt"/>
              </a:rPr>
              <a:t>Note that R in parallel with 1/</a:t>
            </a:r>
            <a:r>
              <a:rPr lang="en-US" sz="2200" dirty="0" err="1">
                <a:latin typeface="+mj-lt"/>
              </a:rPr>
              <a:t>j</a:t>
            </a:r>
            <a:r>
              <a:rPr lang="en-US" sz="2200" dirty="0" err="1">
                <a:latin typeface="Symbol" pitchFamily="18" charset="2"/>
              </a:rPr>
              <a:t>w</a:t>
            </a:r>
            <a:r>
              <a:rPr lang="en-US" sz="2200" dirty="0" err="1">
                <a:latin typeface="+mj-lt"/>
              </a:rPr>
              <a:t>C</a:t>
            </a:r>
            <a:r>
              <a:rPr lang="en-US" sz="2200" dirty="0">
                <a:latin typeface="+mj-lt"/>
              </a:rPr>
              <a:t> is:</a:t>
            </a:r>
          </a:p>
        </p:txBody>
      </p:sp>
      <mc:AlternateContent xmlns:mc="http://schemas.openxmlformats.org/markup-compatibility/2006" xmlns:a14="http://schemas.microsoft.com/office/drawing/2010/main">
        <mc:Choice Requires="a14">
          <p:sp>
            <p:nvSpPr>
              <p:cNvPr id="21" name="TextBox 20"/>
              <p:cNvSpPr txBox="1"/>
              <p:nvPr/>
            </p:nvSpPr>
            <p:spPr>
              <a:xfrm>
                <a:off x="670411" y="4038600"/>
                <a:ext cx="4606133" cy="12241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acc>
                            <m:accPr>
                              <m:chr m:val="̅"/>
                              <m:ctrlPr>
                                <a:rPr lang="en-US" sz="2000" i="1">
                                  <a:latin typeface="Cambria Math" panose="02040503050406030204" pitchFamily="18" charset="0"/>
                                </a:rPr>
                              </m:ctrlPr>
                            </m:accPr>
                            <m:e>
                              <m:r>
                                <a:rPr lang="en-US" sz="2000" i="1">
                                  <a:latin typeface="Cambria Math"/>
                                </a:rPr>
                                <m:t>𝑉</m:t>
                              </m:r>
                            </m:e>
                          </m:acc>
                        </m:e>
                        <m:sub>
                          <m:r>
                            <a:rPr lang="en-US" sz="2000" b="0" i="1" smtClean="0">
                              <a:latin typeface="Cambria Math"/>
                            </a:rPr>
                            <m:t>𝑚𝑒𝑎𝑠</m:t>
                          </m:r>
                        </m:sub>
                      </m:sSub>
                      <m:r>
                        <a:rPr lang="en-US" sz="2000" i="1" smtClean="0">
                          <a:latin typeface="Cambria Math"/>
                        </a:rPr>
                        <m:t>=</m:t>
                      </m:r>
                      <m:sSub>
                        <m:sSubPr>
                          <m:ctrlPr>
                            <a:rPr lang="en-US" sz="2000" i="1" smtClean="0">
                              <a:latin typeface="Cambria Math" panose="02040503050406030204" pitchFamily="18" charset="0"/>
                            </a:rPr>
                          </m:ctrlPr>
                        </m:sSubPr>
                        <m:e>
                          <m:acc>
                            <m:accPr>
                              <m:chr m:val="̅"/>
                              <m:ctrlPr>
                                <a:rPr lang="en-US" sz="2000" i="1" smtClean="0">
                                  <a:latin typeface="Cambria Math" panose="02040503050406030204" pitchFamily="18" charset="0"/>
                                </a:rPr>
                              </m:ctrlPr>
                            </m:accPr>
                            <m:e>
                              <m:r>
                                <a:rPr lang="en-US" sz="2000" b="0" i="1" smtClean="0">
                                  <a:latin typeface="Cambria Math"/>
                                </a:rPr>
                                <m:t>𝑉</m:t>
                              </m:r>
                            </m:e>
                          </m:acc>
                        </m:e>
                        <m:sub>
                          <m:r>
                            <a:rPr lang="en-US" sz="2000" b="0" i="1" smtClean="0">
                              <a:latin typeface="Cambria Math"/>
                            </a:rPr>
                            <m:t>𝑜𝑢𝑡</m:t>
                          </m:r>
                        </m:sub>
                      </m:sSub>
                      <m:f>
                        <m:fPr>
                          <m:ctrlPr>
                            <a:rPr lang="en-US" sz="2000" i="1" smtClean="0">
                              <a:latin typeface="Cambria Math" panose="02040503050406030204" pitchFamily="18" charset="0"/>
                            </a:rPr>
                          </m:ctrlPr>
                        </m:fPr>
                        <m:num>
                          <m:f>
                            <m:fPr>
                              <m:ctrlPr>
                                <a:rPr lang="en-US" sz="2000" i="1">
                                  <a:latin typeface="Cambria Math" panose="02040503050406030204" pitchFamily="18" charset="0"/>
                                </a:rPr>
                              </m:ctrlPr>
                            </m:fPr>
                            <m:num>
                              <m:r>
                                <a:rPr lang="en-US" sz="2000" i="1">
                                  <a:latin typeface="Cambria Math"/>
                                </a:rPr>
                                <m:t>𝑅</m:t>
                              </m:r>
                              <m:r>
                                <a:rPr lang="en-US" sz="2000" i="1" baseline="-25000">
                                  <a:latin typeface="Cambria Math"/>
                                </a:rPr>
                                <m:t>𝑠</m:t>
                              </m:r>
                            </m:num>
                            <m:den>
                              <m:r>
                                <a:rPr lang="en-US" sz="2000" i="1">
                                  <a:latin typeface="Cambria Math"/>
                                </a:rPr>
                                <m:t>1+</m:t>
                              </m:r>
                              <m:r>
                                <a:rPr lang="en-US" sz="2000" i="1">
                                  <a:latin typeface="Cambria Math"/>
                                </a:rPr>
                                <m:t>𝑗</m:t>
                              </m:r>
                              <m:r>
                                <a:rPr lang="en-US" sz="2000" i="1">
                                  <a:latin typeface="Cambria Math"/>
                                  <a:ea typeface="Cambria Math"/>
                                </a:rPr>
                                <m:t>𝜔</m:t>
                              </m:r>
                              <m:r>
                                <a:rPr lang="en-US" sz="2000" i="1">
                                  <a:latin typeface="Cambria Math"/>
                                  <a:ea typeface="Cambria Math"/>
                                </a:rPr>
                                <m:t>𝐶𝑠𝑅𝑠</m:t>
                              </m:r>
                            </m:den>
                          </m:f>
                        </m:num>
                        <m:den>
                          <m:f>
                            <m:fPr>
                              <m:ctrlPr>
                                <a:rPr lang="en-US" sz="2000" i="1">
                                  <a:latin typeface="Cambria Math" panose="02040503050406030204" pitchFamily="18" charset="0"/>
                                </a:rPr>
                              </m:ctrlPr>
                            </m:fPr>
                            <m:num>
                              <m:r>
                                <a:rPr lang="en-US" sz="2000" i="1">
                                  <a:latin typeface="Cambria Math"/>
                                </a:rPr>
                                <m:t>𝑅</m:t>
                              </m:r>
                              <m:r>
                                <a:rPr lang="en-US" sz="2000" i="1" baseline="-25000">
                                  <a:latin typeface="Cambria Math"/>
                                </a:rPr>
                                <m:t>𝑠</m:t>
                              </m:r>
                            </m:num>
                            <m:den>
                              <m:r>
                                <a:rPr lang="en-US" sz="2000" i="1">
                                  <a:latin typeface="Cambria Math"/>
                                </a:rPr>
                                <m:t>1+</m:t>
                              </m:r>
                              <m:r>
                                <a:rPr lang="en-US" sz="2000" i="1">
                                  <a:latin typeface="Cambria Math"/>
                                </a:rPr>
                                <m:t>𝑗</m:t>
                              </m:r>
                              <m:r>
                                <a:rPr lang="en-US" sz="2000" i="1">
                                  <a:latin typeface="Cambria Math"/>
                                  <a:ea typeface="Cambria Math"/>
                                </a:rPr>
                                <m:t>𝜔</m:t>
                              </m:r>
                              <m:r>
                                <a:rPr lang="en-US" sz="2000" i="1">
                                  <a:latin typeface="Cambria Math"/>
                                  <a:ea typeface="Cambria Math"/>
                                </a:rPr>
                                <m:t>𝐶𝑠𝑅𝑠</m:t>
                              </m:r>
                            </m:den>
                          </m:f>
                          <m:r>
                            <a:rPr lang="en-US" sz="2000" b="0" i="1" smtClean="0">
                              <a:latin typeface="Cambria Math"/>
                              <a:ea typeface="Cambria Math"/>
                            </a:rPr>
                            <m:t>+</m:t>
                          </m:r>
                          <m:f>
                            <m:fPr>
                              <m:ctrlPr>
                                <a:rPr lang="en-US" sz="2000" i="1">
                                  <a:latin typeface="Cambria Math" panose="02040503050406030204" pitchFamily="18" charset="0"/>
                                </a:rPr>
                              </m:ctrlPr>
                            </m:fPr>
                            <m:num>
                              <m:r>
                                <a:rPr lang="en-US" sz="2000" i="1">
                                  <a:latin typeface="Cambria Math"/>
                                </a:rPr>
                                <m:t>𝑅</m:t>
                              </m:r>
                              <m:r>
                                <a:rPr lang="en-US" sz="2000" b="0" i="1" baseline="-25000" smtClean="0">
                                  <a:latin typeface="Cambria Math"/>
                                </a:rPr>
                                <m:t>𝑝</m:t>
                              </m:r>
                            </m:num>
                            <m:den>
                              <m:r>
                                <a:rPr lang="en-US" sz="2000" i="1">
                                  <a:latin typeface="Cambria Math"/>
                                </a:rPr>
                                <m:t>1+</m:t>
                              </m:r>
                              <m:r>
                                <a:rPr lang="en-US" sz="2000" i="1">
                                  <a:latin typeface="Cambria Math"/>
                                </a:rPr>
                                <m:t>𝑗</m:t>
                              </m:r>
                              <m:r>
                                <a:rPr lang="en-US" sz="2000" i="1">
                                  <a:latin typeface="Cambria Math"/>
                                  <a:ea typeface="Cambria Math"/>
                                </a:rPr>
                                <m:t>𝜔</m:t>
                              </m:r>
                              <m:r>
                                <a:rPr lang="en-US" sz="2000" i="1">
                                  <a:latin typeface="Cambria Math"/>
                                  <a:ea typeface="Cambria Math"/>
                                </a:rPr>
                                <m:t>𝐶𝑝𝑅𝑝</m:t>
                              </m:r>
                            </m:den>
                          </m:f>
                        </m:den>
                      </m:f>
                    </m:oMath>
                  </m:oMathPara>
                </a14:m>
                <a:endParaRPr lang="en-US" sz="2800" dirty="0"/>
              </a:p>
            </p:txBody>
          </p:sp>
        </mc:Choice>
        <mc:Fallback xmlns="">
          <p:sp>
            <p:nvSpPr>
              <p:cNvPr id="21" name="TextBox 20"/>
              <p:cNvSpPr txBox="1">
                <a:spLocks noRot="1" noChangeAspect="1" noMove="1" noResize="1" noEditPoints="1" noAdjustHandles="1" noChangeArrowheads="1" noChangeShapeType="1" noTextEdit="1"/>
              </p:cNvSpPr>
              <p:nvPr/>
            </p:nvSpPr>
            <p:spPr>
              <a:xfrm>
                <a:off x="670411" y="4038600"/>
                <a:ext cx="4606133" cy="1224181"/>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940165" y="5410200"/>
                <a:ext cx="3766544" cy="9767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acc>
                            <m:accPr>
                              <m:chr m:val="̅"/>
                              <m:ctrlPr>
                                <a:rPr lang="en-US" sz="2000" i="1">
                                  <a:latin typeface="Cambria Math" panose="02040503050406030204" pitchFamily="18" charset="0"/>
                                </a:rPr>
                              </m:ctrlPr>
                            </m:accPr>
                            <m:e>
                              <m:r>
                                <a:rPr lang="en-US" sz="2000" i="1">
                                  <a:latin typeface="Cambria Math"/>
                                </a:rPr>
                                <m:t>𝑉</m:t>
                              </m:r>
                            </m:e>
                          </m:acc>
                        </m:e>
                        <m:sub>
                          <m:r>
                            <a:rPr lang="en-US" sz="2000" b="0" i="1" smtClean="0">
                              <a:latin typeface="Cambria Math"/>
                            </a:rPr>
                            <m:t>𝑚𝑒𝑎𝑠</m:t>
                          </m:r>
                        </m:sub>
                      </m:sSub>
                      <m:r>
                        <a:rPr lang="en-US" sz="2000" i="1" smtClean="0">
                          <a:latin typeface="Cambria Math"/>
                        </a:rPr>
                        <m:t>=</m:t>
                      </m:r>
                      <m:sSub>
                        <m:sSubPr>
                          <m:ctrlPr>
                            <a:rPr lang="en-US" sz="2000" i="1" smtClean="0">
                              <a:latin typeface="Cambria Math" panose="02040503050406030204" pitchFamily="18" charset="0"/>
                            </a:rPr>
                          </m:ctrlPr>
                        </m:sSubPr>
                        <m:e>
                          <m:acc>
                            <m:accPr>
                              <m:chr m:val="̅"/>
                              <m:ctrlPr>
                                <a:rPr lang="en-US" sz="2000" i="1" smtClean="0">
                                  <a:latin typeface="Cambria Math" panose="02040503050406030204" pitchFamily="18" charset="0"/>
                                </a:rPr>
                              </m:ctrlPr>
                            </m:accPr>
                            <m:e>
                              <m:r>
                                <a:rPr lang="en-US" sz="2000" b="0" i="1" smtClean="0">
                                  <a:latin typeface="Cambria Math"/>
                                </a:rPr>
                                <m:t>𝑉</m:t>
                              </m:r>
                            </m:e>
                          </m:acc>
                        </m:e>
                        <m:sub>
                          <m:r>
                            <a:rPr lang="en-US" sz="2000" b="0" i="1" smtClean="0">
                              <a:latin typeface="Cambria Math"/>
                            </a:rPr>
                            <m:t>𝑜𝑢𝑡</m:t>
                          </m:r>
                        </m:sub>
                      </m:sSub>
                      <m:f>
                        <m:fPr>
                          <m:ctrlPr>
                            <a:rPr lang="en-US" sz="2000" i="1" smtClean="0">
                              <a:latin typeface="Cambria Math" panose="02040503050406030204" pitchFamily="18" charset="0"/>
                            </a:rPr>
                          </m:ctrlPr>
                        </m:fPr>
                        <m:num>
                          <m:r>
                            <a:rPr lang="en-US" sz="2000" b="0" i="1" smtClean="0">
                              <a:latin typeface="Cambria Math"/>
                            </a:rPr>
                            <m:t>1</m:t>
                          </m:r>
                        </m:num>
                        <m:den>
                          <m:r>
                            <a:rPr lang="en-US" sz="2000" i="1" smtClean="0">
                              <a:latin typeface="Cambria Math"/>
                            </a:rPr>
                            <m:t>1</m:t>
                          </m:r>
                          <m:r>
                            <a:rPr lang="en-US" sz="2000" b="0" i="1" smtClean="0">
                              <a:latin typeface="Cambria Math"/>
                              <a:ea typeface="Cambria Math"/>
                            </a:rPr>
                            <m:t>+</m:t>
                          </m:r>
                          <m:f>
                            <m:fPr>
                              <m:ctrlPr>
                                <a:rPr lang="en-US" sz="2000" b="0" i="1" smtClean="0">
                                  <a:latin typeface="Cambria Math" panose="02040503050406030204" pitchFamily="18" charset="0"/>
                                  <a:ea typeface="Cambria Math"/>
                                </a:rPr>
                              </m:ctrlPr>
                            </m:fPr>
                            <m:num>
                              <m:r>
                                <a:rPr lang="en-US" sz="2000" b="0" i="1" smtClean="0">
                                  <a:latin typeface="Cambria Math"/>
                                  <a:ea typeface="Cambria Math"/>
                                </a:rPr>
                                <m:t>𝑅</m:t>
                              </m:r>
                              <m:r>
                                <a:rPr lang="en-US" sz="2000" b="0" i="1" baseline="-25000" smtClean="0">
                                  <a:latin typeface="Cambria Math"/>
                                  <a:ea typeface="Cambria Math"/>
                                </a:rPr>
                                <m:t>𝑝</m:t>
                              </m:r>
                            </m:num>
                            <m:den>
                              <m:r>
                                <a:rPr lang="en-US" sz="2000" b="0" i="1" smtClean="0">
                                  <a:latin typeface="Cambria Math"/>
                                  <a:ea typeface="Cambria Math"/>
                                </a:rPr>
                                <m:t>𝑅</m:t>
                              </m:r>
                              <m:r>
                                <a:rPr lang="en-US" sz="2000" b="0" i="1" baseline="-25000" smtClean="0">
                                  <a:latin typeface="Cambria Math"/>
                                  <a:ea typeface="Cambria Math"/>
                                </a:rPr>
                                <m:t>𝑠</m:t>
                              </m:r>
                            </m:den>
                          </m:f>
                          <m:f>
                            <m:fPr>
                              <m:ctrlPr>
                                <a:rPr lang="en-US" sz="2000" i="1">
                                  <a:latin typeface="Cambria Math" panose="02040503050406030204" pitchFamily="18" charset="0"/>
                                </a:rPr>
                              </m:ctrlPr>
                            </m:fPr>
                            <m:num>
                              <m:r>
                                <a:rPr lang="en-US" sz="2000" i="1">
                                  <a:latin typeface="Cambria Math"/>
                                </a:rPr>
                                <m:t>1+</m:t>
                              </m:r>
                              <m:r>
                                <a:rPr lang="en-US" sz="2000" i="1">
                                  <a:latin typeface="Cambria Math"/>
                                </a:rPr>
                                <m:t>𝑗</m:t>
                              </m:r>
                              <m:r>
                                <a:rPr lang="en-US" sz="2000" i="1">
                                  <a:latin typeface="Cambria Math"/>
                                  <a:ea typeface="Cambria Math"/>
                                </a:rPr>
                                <m:t>𝜔</m:t>
                              </m:r>
                              <m:r>
                                <a:rPr lang="en-US" sz="2000" i="1">
                                  <a:latin typeface="Cambria Math"/>
                                  <a:ea typeface="Cambria Math"/>
                                </a:rPr>
                                <m:t>𝐶𝑠𝑅𝑠</m:t>
                              </m:r>
                            </m:num>
                            <m:den>
                              <m:r>
                                <a:rPr lang="en-US" sz="2000" i="1">
                                  <a:latin typeface="Cambria Math"/>
                                </a:rPr>
                                <m:t>1+</m:t>
                              </m:r>
                              <m:r>
                                <a:rPr lang="en-US" sz="2000" i="1">
                                  <a:latin typeface="Cambria Math"/>
                                </a:rPr>
                                <m:t>𝑗</m:t>
                              </m:r>
                              <m:r>
                                <a:rPr lang="en-US" sz="2000" i="1">
                                  <a:latin typeface="Cambria Math"/>
                                  <a:ea typeface="Cambria Math"/>
                                </a:rPr>
                                <m:t>𝜔</m:t>
                              </m:r>
                              <m:r>
                                <a:rPr lang="en-US" sz="2000" i="1">
                                  <a:latin typeface="Cambria Math"/>
                                  <a:ea typeface="Cambria Math"/>
                                </a:rPr>
                                <m:t>𝐶𝑝𝑅𝑝</m:t>
                              </m:r>
                            </m:den>
                          </m:f>
                        </m:den>
                      </m:f>
                    </m:oMath>
                  </m:oMathPara>
                </a14:m>
                <a:endParaRPr lang="en-US" sz="2800" dirty="0"/>
              </a:p>
            </p:txBody>
          </p:sp>
        </mc:Choice>
        <mc:Fallback xmlns="">
          <p:sp>
            <p:nvSpPr>
              <p:cNvPr id="24" name="TextBox 23"/>
              <p:cNvSpPr txBox="1">
                <a:spLocks noRot="1" noChangeAspect="1" noMove="1" noResize="1" noEditPoints="1" noAdjustHandles="1" noChangeArrowheads="1" noChangeShapeType="1" noTextEdit="1"/>
              </p:cNvSpPr>
              <p:nvPr/>
            </p:nvSpPr>
            <p:spPr>
              <a:xfrm>
                <a:off x="940165" y="5410200"/>
                <a:ext cx="3766544" cy="976742"/>
              </a:xfrm>
              <a:prstGeom prst="rect">
                <a:avLst/>
              </a:prstGeom>
              <a:blipFill rotWithShape="1">
                <a:blip r:embed="rId4"/>
                <a:stretch>
                  <a:fillRect/>
                </a:stretch>
              </a:blipFill>
            </p:spPr>
            <p:txBody>
              <a:bodyPr/>
              <a:lstStyle/>
              <a:p>
                <a:r>
                  <a:rPr lang="en-US">
                    <a:noFill/>
                  </a:rPr>
                  <a:t> </a:t>
                </a:r>
              </a:p>
            </p:txBody>
          </p:sp>
        </mc:Fallback>
      </mc:AlternateContent>
      <p:sp>
        <p:nvSpPr>
          <p:cNvPr id="25" name="TextBox 24"/>
          <p:cNvSpPr txBox="1"/>
          <p:nvPr/>
        </p:nvSpPr>
        <p:spPr>
          <a:xfrm>
            <a:off x="5638800" y="5337720"/>
            <a:ext cx="3200400" cy="769441"/>
          </a:xfrm>
          <a:prstGeom prst="rect">
            <a:avLst/>
          </a:prstGeom>
          <a:noFill/>
        </p:spPr>
        <p:txBody>
          <a:bodyPr wrap="square" rtlCol="0">
            <a:spAutoFit/>
          </a:bodyPr>
          <a:lstStyle/>
          <a:p>
            <a:r>
              <a:rPr lang="en-US" sz="2200" dirty="0">
                <a:latin typeface="+mj-lt"/>
              </a:rPr>
              <a:t>Now, let’s design a scope probe that will be useful…</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4673" y="826904"/>
            <a:ext cx="6151517" cy="240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Group 6"/>
          <p:cNvGrpSpPr/>
          <p:nvPr/>
        </p:nvGrpSpPr>
        <p:grpSpPr>
          <a:xfrm>
            <a:off x="2531531" y="1536724"/>
            <a:ext cx="543418" cy="1238611"/>
            <a:chOff x="7749939" y="2465832"/>
            <a:chExt cx="543418" cy="1238611"/>
          </a:xfrm>
        </p:grpSpPr>
        <p:sp>
          <p:nvSpPr>
            <p:cNvPr id="26" name="TextBox 25"/>
            <p:cNvSpPr txBox="1"/>
            <p:nvPr/>
          </p:nvSpPr>
          <p:spPr>
            <a:xfrm>
              <a:off x="7875774" y="2465832"/>
              <a:ext cx="316112" cy="369332"/>
            </a:xfrm>
            <a:prstGeom prst="rect">
              <a:avLst/>
            </a:prstGeom>
            <a:noFill/>
          </p:spPr>
          <p:txBody>
            <a:bodyPr wrap="none" rtlCol="0">
              <a:spAutoFit/>
            </a:bodyPr>
            <a:lstStyle/>
            <a:p>
              <a:r>
                <a:rPr lang="en-US" sz="1800" b="1" dirty="0"/>
                <a:t>+</a:t>
              </a:r>
            </a:p>
          </p:txBody>
        </p:sp>
        <p:sp>
          <p:nvSpPr>
            <p:cNvPr id="27" name="TextBox 26"/>
            <p:cNvSpPr txBox="1"/>
            <p:nvPr/>
          </p:nvSpPr>
          <p:spPr>
            <a:xfrm>
              <a:off x="7911040" y="3335111"/>
              <a:ext cx="261610" cy="369332"/>
            </a:xfrm>
            <a:prstGeom prst="rect">
              <a:avLst/>
            </a:prstGeom>
            <a:noFill/>
          </p:spPr>
          <p:txBody>
            <a:bodyPr wrap="none" rtlCol="0">
              <a:spAutoFit/>
            </a:bodyPr>
            <a:lstStyle/>
            <a:p>
              <a:r>
                <a:rPr lang="en-US" sz="1800" b="1" dirty="0"/>
                <a:t>-</a:t>
              </a:r>
            </a:p>
          </p:txBody>
        </p:sp>
        <p:sp>
          <p:nvSpPr>
            <p:cNvPr id="28" name="TextBox 27"/>
            <p:cNvSpPr txBox="1"/>
            <p:nvPr/>
          </p:nvSpPr>
          <p:spPr>
            <a:xfrm>
              <a:off x="7749939" y="2877911"/>
              <a:ext cx="543418" cy="369332"/>
            </a:xfrm>
            <a:prstGeom prst="rect">
              <a:avLst/>
            </a:prstGeom>
            <a:noFill/>
          </p:spPr>
          <p:txBody>
            <a:bodyPr wrap="none" rtlCol="0">
              <a:spAutoFit/>
            </a:bodyPr>
            <a:lstStyle/>
            <a:p>
              <a:r>
                <a:rPr lang="en-US" sz="1800" b="1" dirty="0" err="1"/>
                <a:t>V</a:t>
              </a:r>
              <a:r>
                <a:rPr lang="en-US" sz="1800" b="1" baseline="-25000" dirty="0" err="1"/>
                <a:t>out</a:t>
              </a:r>
              <a:endParaRPr lang="en-US" sz="1800" b="1" baseline="-25000" dirty="0"/>
            </a:p>
          </p:txBody>
        </p:sp>
        <p:cxnSp>
          <p:nvCxnSpPr>
            <p:cNvPr id="29" name="Straight Connector 28"/>
            <p:cNvCxnSpPr/>
            <p:nvPr/>
          </p:nvCxnSpPr>
          <p:spPr bwMode="auto">
            <a:xfrm>
              <a:off x="7850012" y="2946337"/>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grpSp>
      <p:sp>
        <p:nvSpPr>
          <p:cNvPr id="8" name="TextBox 7"/>
          <p:cNvSpPr txBox="1"/>
          <p:nvPr/>
        </p:nvSpPr>
        <p:spPr>
          <a:xfrm>
            <a:off x="479457" y="1870595"/>
            <a:ext cx="968535" cy="461665"/>
          </a:xfrm>
          <a:prstGeom prst="rect">
            <a:avLst/>
          </a:prstGeom>
          <a:noFill/>
        </p:spPr>
        <p:txBody>
          <a:bodyPr wrap="none" rtlCol="0">
            <a:spAutoFit/>
          </a:bodyPr>
          <a:lstStyle/>
          <a:p>
            <a:r>
              <a:rPr lang="en-US" dirty="0"/>
              <a:t>circuit</a:t>
            </a:r>
          </a:p>
        </p:txBody>
      </p:sp>
    </p:spTree>
    <p:extLst>
      <p:ext uri="{BB962C8B-B14F-4D97-AF65-F5344CB8AC3E}">
        <p14:creationId xmlns:p14="http://schemas.microsoft.com/office/powerpoint/2010/main" val="1634983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13</a:t>
            </a:fld>
            <a:endParaRPr lang="en-US"/>
          </a:p>
        </p:txBody>
      </p:sp>
      <p:sp>
        <p:nvSpPr>
          <p:cNvPr id="20" name="TextBox 19"/>
          <p:cNvSpPr txBox="1"/>
          <p:nvPr/>
        </p:nvSpPr>
        <p:spPr>
          <a:xfrm>
            <a:off x="433358" y="4186374"/>
            <a:ext cx="4137006" cy="769441"/>
          </a:xfrm>
          <a:prstGeom prst="rect">
            <a:avLst/>
          </a:prstGeom>
          <a:noFill/>
        </p:spPr>
        <p:txBody>
          <a:bodyPr wrap="square" rtlCol="0">
            <a:spAutoFit/>
          </a:bodyPr>
          <a:lstStyle>
            <a:defPPr>
              <a:defRPr lang="en-US"/>
            </a:defPPr>
            <a:lvl1pPr>
              <a:defRPr sz="2200">
                <a:latin typeface="+mj-lt"/>
              </a:defRPr>
            </a:lvl1pPr>
          </a:lstStyle>
          <a:p>
            <a:r>
              <a:rPr lang="en-US" dirty="0"/>
              <a:t>If we design the probe so that </a:t>
            </a:r>
            <a:r>
              <a:rPr lang="en-US" dirty="0" err="1"/>
              <a:t>C</a:t>
            </a:r>
            <a:r>
              <a:rPr lang="en-US" baseline="-25000" dirty="0" err="1"/>
              <a:t>p</a:t>
            </a:r>
            <a:r>
              <a:rPr lang="en-US" dirty="0" err="1"/>
              <a:t>R</a:t>
            </a:r>
            <a:r>
              <a:rPr lang="en-US" baseline="-25000" dirty="0" err="1"/>
              <a:t>p</a:t>
            </a:r>
            <a:r>
              <a:rPr lang="en-US" dirty="0"/>
              <a:t> = </a:t>
            </a:r>
            <a:r>
              <a:rPr lang="en-US" dirty="0" err="1"/>
              <a:t>C</a:t>
            </a:r>
            <a:r>
              <a:rPr lang="en-US" baseline="-25000" dirty="0" err="1"/>
              <a:t>s</a:t>
            </a:r>
            <a:r>
              <a:rPr lang="en-US" dirty="0" err="1"/>
              <a:t>R</a:t>
            </a:r>
            <a:r>
              <a:rPr lang="en-US" baseline="-25000" dirty="0" err="1"/>
              <a:t>s</a:t>
            </a:r>
            <a:r>
              <a:rPr lang="en-US" dirty="0"/>
              <a:t>, then…</a:t>
            </a:r>
          </a:p>
        </p:txBody>
      </p:sp>
      <mc:AlternateContent xmlns:mc="http://schemas.openxmlformats.org/markup-compatibility/2006" xmlns:a14="http://schemas.microsoft.com/office/drawing/2010/main">
        <mc:Choice Requires="a14">
          <p:sp>
            <p:nvSpPr>
              <p:cNvPr id="17" name="TextBox 16"/>
              <p:cNvSpPr txBox="1"/>
              <p:nvPr/>
            </p:nvSpPr>
            <p:spPr>
              <a:xfrm>
                <a:off x="4953000" y="4112987"/>
                <a:ext cx="2391552" cy="9162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acc>
                            <m:accPr>
                              <m:chr m:val="̅"/>
                              <m:ctrlPr>
                                <a:rPr lang="en-US" sz="2000" i="1">
                                  <a:latin typeface="Cambria Math" panose="02040503050406030204" pitchFamily="18" charset="0"/>
                                </a:rPr>
                              </m:ctrlPr>
                            </m:accPr>
                            <m:e>
                              <m:r>
                                <a:rPr lang="en-US" sz="2000" i="1">
                                  <a:latin typeface="Cambria Math"/>
                                </a:rPr>
                                <m:t>𝑉</m:t>
                              </m:r>
                            </m:e>
                          </m:acc>
                        </m:e>
                        <m:sub>
                          <m:r>
                            <a:rPr lang="en-US" sz="2000" b="0" i="1" smtClean="0">
                              <a:latin typeface="Cambria Math"/>
                            </a:rPr>
                            <m:t>𝑚𝑒𝑎𝑠</m:t>
                          </m:r>
                        </m:sub>
                      </m:sSub>
                      <m:r>
                        <a:rPr lang="en-US" sz="2000" i="1" smtClean="0">
                          <a:latin typeface="Cambria Math"/>
                        </a:rPr>
                        <m:t>=</m:t>
                      </m:r>
                      <m:sSub>
                        <m:sSubPr>
                          <m:ctrlPr>
                            <a:rPr lang="en-US" sz="2000" i="1" smtClean="0">
                              <a:latin typeface="Cambria Math" panose="02040503050406030204" pitchFamily="18" charset="0"/>
                            </a:rPr>
                          </m:ctrlPr>
                        </m:sSubPr>
                        <m:e>
                          <m:acc>
                            <m:accPr>
                              <m:chr m:val="̅"/>
                              <m:ctrlPr>
                                <a:rPr lang="en-US" sz="2000" i="1" smtClean="0">
                                  <a:latin typeface="Cambria Math" panose="02040503050406030204" pitchFamily="18" charset="0"/>
                                </a:rPr>
                              </m:ctrlPr>
                            </m:accPr>
                            <m:e>
                              <m:r>
                                <a:rPr lang="en-US" sz="2000" b="0" i="1" smtClean="0">
                                  <a:latin typeface="Cambria Math"/>
                                </a:rPr>
                                <m:t>𝑉</m:t>
                              </m:r>
                            </m:e>
                          </m:acc>
                        </m:e>
                        <m:sub>
                          <m:r>
                            <a:rPr lang="en-US" sz="2000" b="0" i="1" smtClean="0">
                              <a:latin typeface="Cambria Math"/>
                            </a:rPr>
                            <m:t>𝑜𝑢𝑡</m:t>
                          </m:r>
                        </m:sub>
                      </m:sSub>
                      <m:f>
                        <m:fPr>
                          <m:ctrlPr>
                            <a:rPr lang="en-US" sz="2000" i="1" smtClean="0">
                              <a:latin typeface="Cambria Math" panose="02040503050406030204" pitchFamily="18" charset="0"/>
                            </a:rPr>
                          </m:ctrlPr>
                        </m:fPr>
                        <m:num>
                          <m:r>
                            <a:rPr lang="en-US" sz="2000" b="0" i="1" smtClean="0">
                              <a:latin typeface="Cambria Math"/>
                            </a:rPr>
                            <m:t>1</m:t>
                          </m:r>
                        </m:num>
                        <m:den>
                          <m:r>
                            <a:rPr lang="en-US" sz="2000" i="1" smtClean="0">
                              <a:latin typeface="Cambria Math"/>
                            </a:rPr>
                            <m:t>1</m:t>
                          </m:r>
                          <m:r>
                            <a:rPr lang="en-US" sz="2000" b="0" i="1" smtClean="0">
                              <a:latin typeface="Cambria Math"/>
                              <a:ea typeface="Cambria Math"/>
                            </a:rPr>
                            <m:t>+</m:t>
                          </m:r>
                          <m:f>
                            <m:fPr>
                              <m:ctrlPr>
                                <a:rPr lang="en-US" sz="2000" b="0" i="1" smtClean="0">
                                  <a:latin typeface="Cambria Math" panose="02040503050406030204" pitchFamily="18" charset="0"/>
                                  <a:ea typeface="Cambria Math"/>
                                </a:rPr>
                              </m:ctrlPr>
                            </m:fPr>
                            <m:num>
                              <m:r>
                                <a:rPr lang="en-US" sz="2000" b="0" i="1" smtClean="0">
                                  <a:latin typeface="Cambria Math"/>
                                  <a:ea typeface="Cambria Math"/>
                                </a:rPr>
                                <m:t>𝑅</m:t>
                              </m:r>
                              <m:r>
                                <a:rPr lang="en-US" sz="2000" b="0" i="1" baseline="-25000" smtClean="0">
                                  <a:latin typeface="Cambria Math"/>
                                  <a:ea typeface="Cambria Math"/>
                                </a:rPr>
                                <m:t>𝑝</m:t>
                              </m:r>
                            </m:num>
                            <m:den>
                              <m:r>
                                <a:rPr lang="en-US" sz="2000" b="0" i="1" smtClean="0">
                                  <a:latin typeface="Cambria Math"/>
                                  <a:ea typeface="Cambria Math"/>
                                </a:rPr>
                                <m:t>𝑅</m:t>
                              </m:r>
                              <m:r>
                                <a:rPr lang="en-US" sz="2000" b="0" i="1" baseline="-25000" smtClean="0">
                                  <a:latin typeface="Cambria Math"/>
                                  <a:ea typeface="Cambria Math"/>
                                </a:rPr>
                                <m:t>𝑠</m:t>
                              </m:r>
                            </m:den>
                          </m:f>
                        </m:den>
                      </m:f>
                    </m:oMath>
                  </m:oMathPara>
                </a14:m>
                <a:endParaRPr lang="en-US" sz="2800" dirty="0"/>
              </a:p>
            </p:txBody>
          </p:sp>
        </mc:Choice>
        <mc:Fallback xmlns="">
          <p:sp>
            <p:nvSpPr>
              <p:cNvPr id="17" name="TextBox 16"/>
              <p:cNvSpPr txBox="1">
                <a:spLocks noRot="1" noChangeAspect="1" noMove="1" noResize="1" noEditPoints="1" noAdjustHandles="1" noChangeArrowheads="1" noChangeShapeType="1" noTextEdit="1"/>
              </p:cNvSpPr>
              <p:nvPr/>
            </p:nvSpPr>
            <p:spPr>
              <a:xfrm>
                <a:off x="4953000" y="4112987"/>
                <a:ext cx="2391552" cy="916213"/>
              </a:xfrm>
              <a:prstGeom prst="rect">
                <a:avLst/>
              </a:prstGeom>
              <a:blipFill rotWithShape="1">
                <a:blip r:embed="rId2"/>
                <a:stretch>
                  <a:fillRect/>
                </a:stretch>
              </a:blipFill>
            </p:spPr>
            <p:txBody>
              <a:bodyPr/>
              <a:lstStyle/>
              <a:p>
                <a:r>
                  <a:rPr lang="en-US">
                    <a:noFill/>
                  </a:rPr>
                  <a:t> </a:t>
                </a:r>
              </a:p>
            </p:txBody>
          </p:sp>
        </mc:Fallback>
      </mc:AlternateContent>
      <p:sp>
        <p:nvSpPr>
          <p:cNvPr id="18" name="TextBox 17"/>
          <p:cNvSpPr txBox="1"/>
          <p:nvPr/>
        </p:nvSpPr>
        <p:spPr>
          <a:xfrm>
            <a:off x="405254" y="5257800"/>
            <a:ext cx="4053974" cy="769441"/>
          </a:xfrm>
          <a:prstGeom prst="rect">
            <a:avLst/>
          </a:prstGeom>
          <a:noFill/>
        </p:spPr>
        <p:txBody>
          <a:bodyPr wrap="square" rtlCol="0">
            <a:spAutoFit/>
          </a:bodyPr>
          <a:lstStyle>
            <a:defPPr>
              <a:defRPr lang="en-US"/>
            </a:defPPr>
            <a:lvl1pPr>
              <a:defRPr sz="2200">
                <a:latin typeface="+mj-lt"/>
              </a:defRPr>
            </a:lvl1pPr>
          </a:lstStyle>
          <a:p>
            <a:r>
              <a:rPr lang="en-US" dirty="0"/>
              <a:t>If we also make </a:t>
            </a:r>
            <a:r>
              <a:rPr lang="en-US" dirty="0" err="1"/>
              <a:t>R</a:t>
            </a:r>
            <a:r>
              <a:rPr lang="en-US" baseline="-25000" dirty="0" err="1"/>
              <a:t>p</a:t>
            </a:r>
            <a:r>
              <a:rPr lang="en-US" dirty="0"/>
              <a:t> = 9 </a:t>
            </a:r>
            <a:r>
              <a:rPr lang="en-US" dirty="0" err="1"/>
              <a:t>R</a:t>
            </a:r>
            <a:r>
              <a:rPr lang="en-US" baseline="-25000" dirty="0" err="1"/>
              <a:t>s</a:t>
            </a:r>
            <a:r>
              <a:rPr lang="en-US" dirty="0"/>
              <a:t> and </a:t>
            </a:r>
            <a:r>
              <a:rPr lang="en-US" dirty="0" err="1"/>
              <a:t>C</a:t>
            </a:r>
            <a:r>
              <a:rPr lang="en-US" baseline="-25000" dirty="0" err="1"/>
              <a:t>p</a:t>
            </a:r>
            <a:r>
              <a:rPr lang="en-US" dirty="0"/>
              <a:t> = 1/9 C</a:t>
            </a:r>
            <a:r>
              <a:rPr lang="en-US" baseline="-25000" dirty="0"/>
              <a:t>s</a:t>
            </a:r>
            <a:r>
              <a:rPr lang="en-US" dirty="0"/>
              <a:t>, then </a:t>
            </a:r>
            <a:r>
              <a:rPr lang="en-US" dirty="0" err="1"/>
              <a:t>C</a:t>
            </a:r>
            <a:r>
              <a:rPr lang="en-US" baseline="-25000" dirty="0" err="1"/>
              <a:t>s</a:t>
            </a:r>
            <a:r>
              <a:rPr lang="en-US" dirty="0" err="1"/>
              <a:t>R</a:t>
            </a:r>
            <a:r>
              <a:rPr lang="en-US" baseline="-25000" dirty="0" err="1"/>
              <a:t>s</a:t>
            </a:r>
            <a:r>
              <a:rPr lang="en-US" dirty="0"/>
              <a:t> = </a:t>
            </a:r>
            <a:r>
              <a:rPr lang="en-US" dirty="0" err="1"/>
              <a:t>C</a:t>
            </a:r>
            <a:r>
              <a:rPr lang="en-US" baseline="-25000" dirty="0" err="1"/>
              <a:t>p</a:t>
            </a:r>
            <a:r>
              <a:rPr lang="en-US" dirty="0" err="1"/>
              <a:t>R</a:t>
            </a:r>
            <a:r>
              <a:rPr lang="en-US" baseline="-25000" dirty="0" err="1"/>
              <a:t>p</a:t>
            </a:r>
            <a:r>
              <a:rPr lang="en-US" dirty="0"/>
              <a:t> and</a:t>
            </a:r>
          </a:p>
        </p:txBody>
      </p:sp>
      <mc:AlternateContent xmlns:mc="http://schemas.openxmlformats.org/markup-compatibility/2006" xmlns:a14="http://schemas.microsoft.com/office/drawing/2010/main">
        <mc:Choice Requires="a14">
          <p:sp>
            <p:nvSpPr>
              <p:cNvPr id="19" name="TextBox 18"/>
              <p:cNvSpPr txBox="1"/>
              <p:nvPr/>
            </p:nvSpPr>
            <p:spPr>
              <a:xfrm>
                <a:off x="5165461" y="5334000"/>
                <a:ext cx="1966629" cy="67056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acc>
                            <m:accPr>
                              <m:chr m:val="̅"/>
                              <m:ctrlPr>
                                <a:rPr lang="en-US" sz="2000" i="1">
                                  <a:latin typeface="Cambria Math" panose="02040503050406030204" pitchFamily="18" charset="0"/>
                                </a:rPr>
                              </m:ctrlPr>
                            </m:accPr>
                            <m:e>
                              <m:r>
                                <a:rPr lang="en-US" sz="2000" i="1">
                                  <a:latin typeface="Cambria Math"/>
                                </a:rPr>
                                <m:t>𝑉</m:t>
                              </m:r>
                            </m:e>
                          </m:acc>
                        </m:e>
                        <m:sub>
                          <m:r>
                            <a:rPr lang="en-US" sz="2000" b="0" i="1" smtClean="0">
                              <a:latin typeface="Cambria Math"/>
                            </a:rPr>
                            <m:t>𝑚𝑒𝑎𝑠</m:t>
                          </m:r>
                        </m:sub>
                      </m:sSub>
                      <m:r>
                        <a:rPr lang="en-US" sz="2000" i="1" smtClean="0">
                          <a:latin typeface="Cambria Math"/>
                        </a:rPr>
                        <m:t>=</m:t>
                      </m:r>
                      <m:sSub>
                        <m:sSubPr>
                          <m:ctrlPr>
                            <a:rPr lang="en-US" sz="2000" i="1" smtClean="0">
                              <a:latin typeface="Cambria Math" panose="02040503050406030204" pitchFamily="18" charset="0"/>
                            </a:rPr>
                          </m:ctrlPr>
                        </m:sSubPr>
                        <m:e>
                          <m:acc>
                            <m:accPr>
                              <m:chr m:val="̅"/>
                              <m:ctrlPr>
                                <a:rPr lang="en-US" sz="2000" i="1" smtClean="0">
                                  <a:latin typeface="Cambria Math" panose="02040503050406030204" pitchFamily="18" charset="0"/>
                                </a:rPr>
                              </m:ctrlPr>
                            </m:accPr>
                            <m:e>
                              <m:r>
                                <a:rPr lang="en-US" sz="2000" b="0" i="1" smtClean="0">
                                  <a:latin typeface="Cambria Math"/>
                                </a:rPr>
                                <m:t>𝑉</m:t>
                              </m:r>
                            </m:e>
                          </m:acc>
                        </m:e>
                        <m:sub>
                          <m:r>
                            <a:rPr lang="en-US" sz="2000" b="0" i="1" smtClean="0">
                              <a:latin typeface="Cambria Math"/>
                            </a:rPr>
                            <m:t>𝑜𝑢𝑡</m:t>
                          </m:r>
                        </m:sub>
                      </m:sSub>
                      <m:f>
                        <m:fPr>
                          <m:ctrlPr>
                            <a:rPr lang="en-US" sz="2000" i="1" smtClean="0">
                              <a:latin typeface="Cambria Math" panose="02040503050406030204" pitchFamily="18" charset="0"/>
                            </a:rPr>
                          </m:ctrlPr>
                        </m:fPr>
                        <m:num>
                          <m:r>
                            <a:rPr lang="en-US" sz="2000" b="0" i="1" smtClean="0">
                              <a:latin typeface="Cambria Math"/>
                            </a:rPr>
                            <m:t>1</m:t>
                          </m:r>
                        </m:num>
                        <m:den>
                          <m:r>
                            <a:rPr lang="en-US" sz="2000" i="1" smtClean="0">
                              <a:latin typeface="Cambria Math"/>
                            </a:rPr>
                            <m:t>1</m:t>
                          </m:r>
                          <m:r>
                            <a:rPr lang="en-US" sz="2000" b="0" i="1" smtClean="0">
                              <a:latin typeface="Cambria Math"/>
                              <a:ea typeface="Cambria Math"/>
                            </a:rPr>
                            <m:t>0</m:t>
                          </m:r>
                        </m:den>
                      </m:f>
                    </m:oMath>
                  </m:oMathPara>
                </a14:m>
                <a:endParaRPr lang="en-US" sz="2800" dirty="0"/>
              </a:p>
            </p:txBody>
          </p:sp>
        </mc:Choice>
        <mc:Fallback xmlns="">
          <p:sp>
            <p:nvSpPr>
              <p:cNvPr id="19" name="TextBox 18"/>
              <p:cNvSpPr txBox="1">
                <a:spLocks noRot="1" noChangeAspect="1" noMove="1" noResize="1" noEditPoints="1" noAdjustHandles="1" noChangeArrowheads="1" noChangeShapeType="1" noTextEdit="1"/>
              </p:cNvSpPr>
              <p:nvPr/>
            </p:nvSpPr>
            <p:spPr>
              <a:xfrm>
                <a:off x="5165461" y="5334000"/>
                <a:ext cx="1966629" cy="670568"/>
              </a:xfrm>
              <a:prstGeom prst="rect">
                <a:avLst/>
              </a:prstGeom>
              <a:blipFill rotWithShape="1">
                <a:blip r:embed="rId3"/>
                <a:stretch>
                  <a:fillRect/>
                </a:stretch>
              </a:blipFill>
            </p:spPr>
            <p:txBody>
              <a:bodyPr/>
              <a:lstStyle/>
              <a:p>
                <a:r>
                  <a:rPr lang="en-US">
                    <a:noFill/>
                  </a:rPr>
                  <a:t> </a:t>
                </a:r>
              </a:p>
            </p:txBody>
          </p:sp>
        </mc:Fallback>
      </mc:AlternateContent>
      <p:sp>
        <p:nvSpPr>
          <p:cNvPr id="22" name="TextBox 21"/>
          <p:cNvSpPr txBox="1"/>
          <p:nvPr/>
        </p:nvSpPr>
        <p:spPr>
          <a:xfrm>
            <a:off x="954170" y="3130902"/>
            <a:ext cx="2409026" cy="430887"/>
          </a:xfrm>
          <a:prstGeom prst="rect">
            <a:avLst/>
          </a:prstGeom>
          <a:noFill/>
        </p:spPr>
        <p:txBody>
          <a:bodyPr wrap="square" rtlCol="0">
            <a:spAutoFit/>
          </a:bodyPr>
          <a:lstStyle/>
          <a:p>
            <a:r>
              <a:rPr lang="en-US" sz="2200" dirty="0">
                <a:latin typeface="+mj-lt"/>
              </a:rPr>
              <a:t>From the last slide:</a:t>
            </a:r>
          </a:p>
        </p:txBody>
      </p:sp>
      <p:sp>
        <p:nvSpPr>
          <p:cNvPr id="23" name="TextBox 22"/>
          <p:cNvSpPr txBox="1"/>
          <p:nvPr/>
        </p:nvSpPr>
        <p:spPr>
          <a:xfrm>
            <a:off x="4459228" y="6298951"/>
            <a:ext cx="3763378" cy="430887"/>
          </a:xfrm>
          <a:prstGeom prst="rect">
            <a:avLst/>
          </a:prstGeom>
          <a:noFill/>
        </p:spPr>
        <p:txBody>
          <a:bodyPr wrap="square" rtlCol="0">
            <a:spAutoFit/>
          </a:bodyPr>
          <a:lstStyle>
            <a:defPPr>
              <a:defRPr lang="en-US"/>
            </a:defPPr>
            <a:lvl1pPr>
              <a:defRPr sz="2200">
                <a:latin typeface="+mj-lt"/>
              </a:defRPr>
            </a:lvl1pPr>
          </a:lstStyle>
          <a:p>
            <a:r>
              <a:rPr lang="en-US" dirty="0">
                <a:solidFill>
                  <a:schemeClr val="tx2">
                    <a:lumMod val="60000"/>
                    <a:lumOff val="40000"/>
                  </a:schemeClr>
                </a:solidFill>
              </a:rPr>
              <a:t>What have we accomplished?</a:t>
            </a:r>
          </a:p>
        </p:txBody>
      </p:sp>
      <p:grpSp>
        <p:nvGrpSpPr>
          <p:cNvPr id="21" name="Group 20"/>
          <p:cNvGrpSpPr/>
          <p:nvPr/>
        </p:nvGrpSpPr>
        <p:grpSpPr>
          <a:xfrm>
            <a:off x="7697196" y="1167020"/>
            <a:ext cx="684804" cy="1238611"/>
            <a:chOff x="6705600" y="1647209"/>
            <a:chExt cx="684804" cy="1238611"/>
          </a:xfrm>
        </p:grpSpPr>
        <p:sp>
          <p:nvSpPr>
            <p:cNvPr id="25" name="TextBox 24"/>
            <p:cNvSpPr txBox="1"/>
            <p:nvPr/>
          </p:nvSpPr>
          <p:spPr>
            <a:xfrm>
              <a:off x="6705600" y="1647209"/>
              <a:ext cx="316112" cy="369332"/>
            </a:xfrm>
            <a:prstGeom prst="rect">
              <a:avLst/>
            </a:prstGeom>
            <a:noFill/>
          </p:spPr>
          <p:txBody>
            <a:bodyPr wrap="none" rtlCol="0">
              <a:spAutoFit/>
            </a:bodyPr>
            <a:lstStyle/>
            <a:p>
              <a:r>
                <a:rPr lang="en-US" sz="1800" b="1" dirty="0"/>
                <a:t>+</a:t>
              </a:r>
            </a:p>
          </p:txBody>
        </p:sp>
        <p:sp>
          <p:nvSpPr>
            <p:cNvPr id="30" name="TextBox 29"/>
            <p:cNvSpPr txBox="1"/>
            <p:nvPr/>
          </p:nvSpPr>
          <p:spPr>
            <a:xfrm>
              <a:off x="6740866" y="2516488"/>
              <a:ext cx="261610" cy="369332"/>
            </a:xfrm>
            <a:prstGeom prst="rect">
              <a:avLst/>
            </a:prstGeom>
            <a:noFill/>
          </p:spPr>
          <p:txBody>
            <a:bodyPr wrap="none" rtlCol="0">
              <a:spAutoFit/>
            </a:bodyPr>
            <a:lstStyle/>
            <a:p>
              <a:r>
                <a:rPr lang="en-US" sz="1800" b="1" dirty="0"/>
                <a:t>-</a:t>
              </a:r>
            </a:p>
          </p:txBody>
        </p:sp>
        <p:sp>
          <p:nvSpPr>
            <p:cNvPr id="35" name="TextBox 34"/>
            <p:cNvSpPr txBox="1"/>
            <p:nvPr/>
          </p:nvSpPr>
          <p:spPr>
            <a:xfrm>
              <a:off x="6705601" y="2059288"/>
              <a:ext cx="684803" cy="369332"/>
            </a:xfrm>
            <a:prstGeom prst="rect">
              <a:avLst/>
            </a:prstGeom>
            <a:noFill/>
          </p:spPr>
          <p:txBody>
            <a:bodyPr wrap="none" rtlCol="0">
              <a:spAutoFit/>
            </a:bodyPr>
            <a:lstStyle/>
            <a:p>
              <a:r>
                <a:rPr lang="en-US" sz="1800" b="1" dirty="0" err="1"/>
                <a:t>V</a:t>
              </a:r>
              <a:r>
                <a:rPr lang="en-US" sz="1800" b="1" baseline="-25000" dirty="0" err="1"/>
                <a:t>meas</a:t>
              </a:r>
              <a:endParaRPr lang="en-US" sz="1800" b="1" baseline="-25000" dirty="0"/>
            </a:p>
          </p:txBody>
        </p:sp>
        <p:cxnSp>
          <p:nvCxnSpPr>
            <p:cNvPr id="36" name="Straight Connector 35"/>
            <p:cNvCxnSpPr/>
            <p:nvPr/>
          </p:nvCxnSpPr>
          <p:spPr bwMode="auto">
            <a:xfrm>
              <a:off x="6810046" y="2127714"/>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grpSp>
      <p:pic>
        <p:nvPicPr>
          <p:cNvPr id="3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6939" y="457200"/>
            <a:ext cx="6151517" cy="240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8" name="Group 37"/>
          <p:cNvGrpSpPr/>
          <p:nvPr/>
        </p:nvGrpSpPr>
        <p:grpSpPr>
          <a:xfrm>
            <a:off x="2483797" y="1167020"/>
            <a:ext cx="543418" cy="1238611"/>
            <a:chOff x="7749939" y="2465832"/>
            <a:chExt cx="543418" cy="1238611"/>
          </a:xfrm>
        </p:grpSpPr>
        <p:sp>
          <p:nvSpPr>
            <p:cNvPr id="39" name="TextBox 38"/>
            <p:cNvSpPr txBox="1"/>
            <p:nvPr/>
          </p:nvSpPr>
          <p:spPr>
            <a:xfrm>
              <a:off x="7875774" y="2465832"/>
              <a:ext cx="316112" cy="369332"/>
            </a:xfrm>
            <a:prstGeom prst="rect">
              <a:avLst/>
            </a:prstGeom>
            <a:noFill/>
          </p:spPr>
          <p:txBody>
            <a:bodyPr wrap="none" rtlCol="0">
              <a:spAutoFit/>
            </a:bodyPr>
            <a:lstStyle/>
            <a:p>
              <a:r>
                <a:rPr lang="en-US" sz="1800" b="1" dirty="0"/>
                <a:t>+</a:t>
              </a:r>
            </a:p>
          </p:txBody>
        </p:sp>
        <p:sp>
          <p:nvSpPr>
            <p:cNvPr id="40" name="TextBox 39"/>
            <p:cNvSpPr txBox="1"/>
            <p:nvPr/>
          </p:nvSpPr>
          <p:spPr>
            <a:xfrm>
              <a:off x="7911040" y="3335111"/>
              <a:ext cx="261610" cy="369332"/>
            </a:xfrm>
            <a:prstGeom prst="rect">
              <a:avLst/>
            </a:prstGeom>
            <a:noFill/>
          </p:spPr>
          <p:txBody>
            <a:bodyPr wrap="none" rtlCol="0">
              <a:spAutoFit/>
            </a:bodyPr>
            <a:lstStyle/>
            <a:p>
              <a:r>
                <a:rPr lang="en-US" sz="1800" b="1" dirty="0"/>
                <a:t>-</a:t>
              </a:r>
            </a:p>
          </p:txBody>
        </p:sp>
        <p:sp>
          <p:nvSpPr>
            <p:cNvPr id="41" name="TextBox 40"/>
            <p:cNvSpPr txBox="1"/>
            <p:nvPr/>
          </p:nvSpPr>
          <p:spPr>
            <a:xfrm>
              <a:off x="7749939" y="2877911"/>
              <a:ext cx="543418" cy="369332"/>
            </a:xfrm>
            <a:prstGeom prst="rect">
              <a:avLst/>
            </a:prstGeom>
            <a:noFill/>
          </p:spPr>
          <p:txBody>
            <a:bodyPr wrap="none" rtlCol="0">
              <a:spAutoFit/>
            </a:bodyPr>
            <a:lstStyle/>
            <a:p>
              <a:r>
                <a:rPr lang="en-US" sz="1800" b="1" dirty="0" err="1"/>
                <a:t>V</a:t>
              </a:r>
              <a:r>
                <a:rPr lang="en-US" sz="1800" b="1" baseline="-25000" dirty="0" err="1"/>
                <a:t>out</a:t>
              </a:r>
              <a:endParaRPr lang="en-US" sz="1800" b="1" baseline="-25000" dirty="0"/>
            </a:p>
          </p:txBody>
        </p:sp>
        <p:cxnSp>
          <p:nvCxnSpPr>
            <p:cNvPr id="42" name="Straight Connector 41"/>
            <p:cNvCxnSpPr/>
            <p:nvPr/>
          </p:nvCxnSpPr>
          <p:spPr bwMode="auto">
            <a:xfrm>
              <a:off x="7850012" y="2946337"/>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grpSp>
      <p:sp>
        <p:nvSpPr>
          <p:cNvPr id="43" name="TextBox 42"/>
          <p:cNvSpPr txBox="1"/>
          <p:nvPr/>
        </p:nvSpPr>
        <p:spPr>
          <a:xfrm>
            <a:off x="431723" y="1500891"/>
            <a:ext cx="968535" cy="461665"/>
          </a:xfrm>
          <a:prstGeom prst="rect">
            <a:avLst/>
          </a:prstGeom>
          <a:noFill/>
        </p:spPr>
        <p:txBody>
          <a:bodyPr wrap="none" rtlCol="0">
            <a:spAutoFit/>
          </a:bodyPr>
          <a:lstStyle/>
          <a:p>
            <a:r>
              <a:rPr lang="en-US" dirty="0"/>
              <a:t>circuit</a:t>
            </a:r>
          </a:p>
        </p:txBody>
      </p:sp>
      <mc:AlternateContent xmlns:mc="http://schemas.openxmlformats.org/markup-compatibility/2006" xmlns:a14="http://schemas.microsoft.com/office/drawing/2010/main">
        <mc:Choice Requires="a14">
          <p:sp>
            <p:nvSpPr>
              <p:cNvPr id="44" name="TextBox 43"/>
              <p:cNvSpPr txBox="1"/>
              <p:nvPr/>
            </p:nvSpPr>
            <p:spPr>
              <a:xfrm>
                <a:off x="4035098" y="2857975"/>
                <a:ext cx="3766544" cy="9767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acc>
                            <m:accPr>
                              <m:chr m:val="̅"/>
                              <m:ctrlPr>
                                <a:rPr lang="en-US" sz="2000" i="1">
                                  <a:latin typeface="Cambria Math" panose="02040503050406030204" pitchFamily="18" charset="0"/>
                                </a:rPr>
                              </m:ctrlPr>
                            </m:accPr>
                            <m:e>
                              <m:r>
                                <a:rPr lang="en-US" sz="2000" i="1">
                                  <a:latin typeface="Cambria Math"/>
                                </a:rPr>
                                <m:t>𝑉</m:t>
                              </m:r>
                            </m:e>
                          </m:acc>
                        </m:e>
                        <m:sub>
                          <m:r>
                            <a:rPr lang="en-US" sz="2000" b="0" i="1" smtClean="0">
                              <a:latin typeface="Cambria Math"/>
                            </a:rPr>
                            <m:t>𝑚𝑒𝑎𝑠</m:t>
                          </m:r>
                        </m:sub>
                      </m:sSub>
                      <m:r>
                        <a:rPr lang="en-US" sz="2000" i="1" smtClean="0">
                          <a:latin typeface="Cambria Math"/>
                        </a:rPr>
                        <m:t>=</m:t>
                      </m:r>
                      <m:sSub>
                        <m:sSubPr>
                          <m:ctrlPr>
                            <a:rPr lang="en-US" sz="2000" i="1" smtClean="0">
                              <a:latin typeface="Cambria Math" panose="02040503050406030204" pitchFamily="18" charset="0"/>
                            </a:rPr>
                          </m:ctrlPr>
                        </m:sSubPr>
                        <m:e>
                          <m:acc>
                            <m:accPr>
                              <m:chr m:val="̅"/>
                              <m:ctrlPr>
                                <a:rPr lang="en-US" sz="2000" i="1" smtClean="0">
                                  <a:latin typeface="Cambria Math" panose="02040503050406030204" pitchFamily="18" charset="0"/>
                                </a:rPr>
                              </m:ctrlPr>
                            </m:accPr>
                            <m:e>
                              <m:r>
                                <a:rPr lang="en-US" sz="2000" b="0" i="1" smtClean="0">
                                  <a:latin typeface="Cambria Math"/>
                                </a:rPr>
                                <m:t>𝑉</m:t>
                              </m:r>
                            </m:e>
                          </m:acc>
                        </m:e>
                        <m:sub>
                          <m:r>
                            <a:rPr lang="en-US" sz="2000" b="0" i="1" smtClean="0">
                              <a:latin typeface="Cambria Math"/>
                            </a:rPr>
                            <m:t>𝑜𝑢𝑡</m:t>
                          </m:r>
                        </m:sub>
                      </m:sSub>
                      <m:f>
                        <m:fPr>
                          <m:ctrlPr>
                            <a:rPr lang="en-US" sz="2000" i="1" smtClean="0">
                              <a:latin typeface="Cambria Math" panose="02040503050406030204" pitchFamily="18" charset="0"/>
                            </a:rPr>
                          </m:ctrlPr>
                        </m:fPr>
                        <m:num>
                          <m:r>
                            <a:rPr lang="en-US" sz="2000" b="0" i="1" smtClean="0">
                              <a:latin typeface="Cambria Math"/>
                            </a:rPr>
                            <m:t>1</m:t>
                          </m:r>
                        </m:num>
                        <m:den>
                          <m:r>
                            <a:rPr lang="en-US" sz="2000" i="1" smtClean="0">
                              <a:latin typeface="Cambria Math"/>
                            </a:rPr>
                            <m:t>1</m:t>
                          </m:r>
                          <m:r>
                            <a:rPr lang="en-US" sz="2000" b="0" i="1" smtClean="0">
                              <a:latin typeface="Cambria Math"/>
                              <a:ea typeface="Cambria Math"/>
                            </a:rPr>
                            <m:t>+</m:t>
                          </m:r>
                          <m:f>
                            <m:fPr>
                              <m:ctrlPr>
                                <a:rPr lang="en-US" sz="2000" b="0" i="1" smtClean="0">
                                  <a:latin typeface="Cambria Math" panose="02040503050406030204" pitchFamily="18" charset="0"/>
                                  <a:ea typeface="Cambria Math"/>
                                </a:rPr>
                              </m:ctrlPr>
                            </m:fPr>
                            <m:num>
                              <m:r>
                                <a:rPr lang="en-US" sz="2000" b="0" i="1" smtClean="0">
                                  <a:latin typeface="Cambria Math"/>
                                  <a:ea typeface="Cambria Math"/>
                                </a:rPr>
                                <m:t>𝑅</m:t>
                              </m:r>
                              <m:r>
                                <a:rPr lang="en-US" sz="2000" b="0" i="1" baseline="-25000" smtClean="0">
                                  <a:latin typeface="Cambria Math"/>
                                  <a:ea typeface="Cambria Math"/>
                                </a:rPr>
                                <m:t>𝑝</m:t>
                              </m:r>
                            </m:num>
                            <m:den>
                              <m:r>
                                <a:rPr lang="en-US" sz="2000" b="0" i="1" smtClean="0">
                                  <a:latin typeface="Cambria Math"/>
                                  <a:ea typeface="Cambria Math"/>
                                </a:rPr>
                                <m:t>𝑅</m:t>
                              </m:r>
                              <m:r>
                                <a:rPr lang="en-US" sz="2000" b="0" i="1" baseline="-25000" smtClean="0">
                                  <a:latin typeface="Cambria Math"/>
                                  <a:ea typeface="Cambria Math"/>
                                </a:rPr>
                                <m:t>𝑠</m:t>
                              </m:r>
                            </m:den>
                          </m:f>
                          <m:f>
                            <m:fPr>
                              <m:ctrlPr>
                                <a:rPr lang="en-US" sz="2000" i="1">
                                  <a:latin typeface="Cambria Math" panose="02040503050406030204" pitchFamily="18" charset="0"/>
                                </a:rPr>
                              </m:ctrlPr>
                            </m:fPr>
                            <m:num>
                              <m:r>
                                <a:rPr lang="en-US" sz="2000" i="1">
                                  <a:latin typeface="Cambria Math"/>
                                </a:rPr>
                                <m:t>1+</m:t>
                              </m:r>
                              <m:r>
                                <a:rPr lang="en-US" sz="2000" i="1">
                                  <a:latin typeface="Cambria Math"/>
                                </a:rPr>
                                <m:t>𝑗</m:t>
                              </m:r>
                              <m:r>
                                <a:rPr lang="en-US" sz="2000" i="1">
                                  <a:latin typeface="Cambria Math"/>
                                  <a:ea typeface="Cambria Math"/>
                                </a:rPr>
                                <m:t>𝜔</m:t>
                              </m:r>
                              <m:r>
                                <a:rPr lang="en-US" sz="2000" i="1">
                                  <a:latin typeface="Cambria Math"/>
                                  <a:ea typeface="Cambria Math"/>
                                </a:rPr>
                                <m:t>𝐶𝑠𝑅𝑠</m:t>
                              </m:r>
                            </m:num>
                            <m:den>
                              <m:r>
                                <a:rPr lang="en-US" sz="2000" i="1">
                                  <a:latin typeface="Cambria Math"/>
                                </a:rPr>
                                <m:t>1+</m:t>
                              </m:r>
                              <m:r>
                                <a:rPr lang="en-US" sz="2000" i="1">
                                  <a:latin typeface="Cambria Math"/>
                                </a:rPr>
                                <m:t>𝑗</m:t>
                              </m:r>
                              <m:r>
                                <a:rPr lang="en-US" sz="2000" i="1">
                                  <a:latin typeface="Cambria Math"/>
                                  <a:ea typeface="Cambria Math"/>
                                </a:rPr>
                                <m:t>𝜔</m:t>
                              </m:r>
                              <m:r>
                                <a:rPr lang="en-US" sz="2000" i="1">
                                  <a:latin typeface="Cambria Math"/>
                                  <a:ea typeface="Cambria Math"/>
                                </a:rPr>
                                <m:t>𝐶𝑝𝑅𝑝</m:t>
                              </m:r>
                            </m:den>
                          </m:f>
                        </m:den>
                      </m:f>
                    </m:oMath>
                  </m:oMathPara>
                </a14:m>
                <a:endParaRPr lang="en-US" sz="2800" dirty="0"/>
              </a:p>
            </p:txBody>
          </p:sp>
        </mc:Choice>
        <mc:Fallback xmlns="">
          <p:sp>
            <p:nvSpPr>
              <p:cNvPr id="44" name="TextBox 43"/>
              <p:cNvSpPr txBox="1">
                <a:spLocks noRot="1" noChangeAspect="1" noMove="1" noResize="1" noEditPoints="1" noAdjustHandles="1" noChangeArrowheads="1" noChangeShapeType="1" noTextEdit="1"/>
              </p:cNvSpPr>
              <p:nvPr/>
            </p:nvSpPr>
            <p:spPr>
              <a:xfrm>
                <a:off x="4035098" y="2857975"/>
                <a:ext cx="3766544" cy="976742"/>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71019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14</a:t>
            </a:fld>
            <a:endParaRPr lang="en-US"/>
          </a:p>
        </p:txBody>
      </p:sp>
      <mc:AlternateContent xmlns:mc="http://schemas.openxmlformats.org/markup-compatibility/2006" xmlns:a14="http://schemas.microsoft.com/office/drawing/2010/main">
        <mc:Choice Requires="a14">
          <p:sp>
            <p:nvSpPr>
              <p:cNvPr id="19" name="TextBox 18"/>
              <p:cNvSpPr txBox="1"/>
              <p:nvPr/>
            </p:nvSpPr>
            <p:spPr>
              <a:xfrm>
                <a:off x="6339867" y="2558617"/>
                <a:ext cx="1966629" cy="67056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acc>
                            <m:accPr>
                              <m:chr m:val="̅"/>
                              <m:ctrlPr>
                                <a:rPr lang="en-US" sz="2000" i="1">
                                  <a:latin typeface="Cambria Math" panose="02040503050406030204" pitchFamily="18" charset="0"/>
                                </a:rPr>
                              </m:ctrlPr>
                            </m:accPr>
                            <m:e>
                              <m:r>
                                <a:rPr lang="en-US" sz="2000" i="1">
                                  <a:latin typeface="Cambria Math"/>
                                </a:rPr>
                                <m:t>𝑉</m:t>
                              </m:r>
                            </m:e>
                          </m:acc>
                        </m:e>
                        <m:sub>
                          <m:r>
                            <a:rPr lang="en-US" sz="2000" b="0" i="1" smtClean="0">
                              <a:latin typeface="Cambria Math"/>
                            </a:rPr>
                            <m:t>𝑚𝑒𝑎𝑠</m:t>
                          </m:r>
                        </m:sub>
                      </m:sSub>
                      <m:r>
                        <a:rPr lang="en-US" sz="2000" i="1" smtClean="0">
                          <a:latin typeface="Cambria Math"/>
                        </a:rPr>
                        <m:t>=</m:t>
                      </m:r>
                      <m:sSub>
                        <m:sSubPr>
                          <m:ctrlPr>
                            <a:rPr lang="en-US" sz="2000" i="1" smtClean="0">
                              <a:latin typeface="Cambria Math" panose="02040503050406030204" pitchFamily="18" charset="0"/>
                            </a:rPr>
                          </m:ctrlPr>
                        </m:sSubPr>
                        <m:e>
                          <m:acc>
                            <m:accPr>
                              <m:chr m:val="̅"/>
                              <m:ctrlPr>
                                <a:rPr lang="en-US" sz="2000" i="1" smtClean="0">
                                  <a:latin typeface="Cambria Math" panose="02040503050406030204" pitchFamily="18" charset="0"/>
                                </a:rPr>
                              </m:ctrlPr>
                            </m:accPr>
                            <m:e>
                              <m:r>
                                <a:rPr lang="en-US" sz="2000" b="0" i="1" smtClean="0">
                                  <a:latin typeface="Cambria Math"/>
                                </a:rPr>
                                <m:t>𝑉</m:t>
                              </m:r>
                            </m:e>
                          </m:acc>
                        </m:e>
                        <m:sub>
                          <m:r>
                            <a:rPr lang="en-US" sz="2000" b="0" i="1" smtClean="0">
                              <a:latin typeface="Cambria Math"/>
                            </a:rPr>
                            <m:t>𝑜𝑢𝑡</m:t>
                          </m:r>
                        </m:sub>
                      </m:sSub>
                      <m:f>
                        <m:fPr>
                          <m:ctrlPr>
                            <a:rPr lang="en-US" sz="2000" i="1" smtClean="0">
                              <a:latin typeface="Cambria Math" panose="02040503050406030204" pitchFamily="18" charset="0"/>
                            </a:rPr>
                          </m:ctrlPr>
                        </m:fPr>
                        <m:num>
                          <m:r>
                            <a:rPr lang="en-US" sz="2000" b="0" i="1" smtClean="0">
                              <a:latin typeface="Cambria Math"/>
                            </a:rPr>
                            <m:t>1</m:t>
                          </m:r>
                        </m:num>
                        <m:den>
                          <m:r>
                            <a:rPr lang="en-US" sz="2000" i="1" smtClean="0">
                              <a:latin typeface="Cambria Math"/>
                            </a:rPr>
                            <m:t>1</m:t>
                          </m:r>
                          <m:r>
                            <a:rPr lang="en-US" sz="2000" b="0" i="1" smtClean="0">
                              <a:latin typeface="Cambria Math"/>
                              <a:ea typeface="Cambria Math"/>
                            </a:rPr>
                            <m:t>0</m:t>
                          </m:r>
                        </m:den>
                      </m:f>
                    </m:oMath>
                  </m:oMathPara>
                </a14:m>
                <a:endParaRPr lang="en-US" sz="2800" dirty="0"/>
              </a:p>
            </p:txBody>
          </p:sp>
        </mc:Choice>
        <mc:Fallback xmlns="">
          <p:sp>
            <p:nvSpPr>
              <p:cNvPr id="19" name="TextBox 18"/>
              <p:cNvSpPr txBox="1">
                <a:spLocks noRot="1" noChangeAspect="1" noMove="1" noResize="1" noEditPoints="1" noAdjustHandles="1" noChangeArrowheads="1" noChangeShapeType="1" noTextEdit="1"/>
              </p:cNvSpPr>
              <p:nvPr/>
            </p:nvSpPr>
            <p:spPr>
              <a:xfrm>
                <a:off x="6339867" y="2558617"/>
                <a:ext cx="1966629" cy="670568"/>
              </a:xfrm>
              <a:prstGeom prst="rect">
                <a:avLst/>
              </a:prstGeom>
              <a:blipFill rotWithShape="1">
                <a:blip r:embed="rId2"/>
                <a:stretch>
                  <a:fillRect/>
                </a:stretch>
              </a:blipFill>
            </p:spPr>
            <p:txBody>
              <a:bodyPr/>
              <a:lstStyle/>
              <a:p>
                <a:r>
                  <a:rPr lang="en-US">
                    <a:noFill/>
                  </a:rPr>
                  <a:t> </a:t>
                </a:r>
              </a:p>
            </p:txBody>
          </p:sp>
        </mc:Fallback>
      </mc:AlternateContent>
      <p:sp>
        <p:nvSpPr>
          <p:cNvPr id="23" name="TextBox 22"/>
          <p:cNvSpPr txBox="1"/>
          <p:nvPr/>
        </p:nvSpPr>
        <p:spPr>
          <a:xfrm>
            <a:off x="406516" y="3048000"/>
            <a:ext cx="5308483" cy="430887"/>
          </a:xfrm>
          <a:prstGeom prst="rect">
            <a:avLst/>
          </a:prstGeom>
          <a:noFill/>
        </p:spPr>
        <p:txBody>
          <a:bodyPr wrap="square" rtlCol="0">
            <a:spAutoFit/>
          </a:bodyPr>
          <a:lstStyle/>
          <a:p>
            <a:r>
              <a:rPr lang="en-US" sz="2200" dirty="0">
                <a:latin typeface="+mj-lt"/>
              </a:rPr>
              <a:t>Making a probe like this is useful because…</a:t>
            </a:r>
          </a:p>
        </p:txBody>
      </p:sp>
      <p:sp>
        <p:nvSpPr>
          <p:cNvPr id="21" name="TextBox 20"/>
          <p:cNvSpPr txBox="1"/>
          <p:nvPr/>
        </p:nvSpPr>
        <p:spPr>
          <a:xfrm>
            <a:off x="284002" y="3733800"/>
            <a:ext cx="8402798" cy="769441"/>
          </a:xfrm>
          <a:prstGeom prst="rect">
            <a:avLst/>
          </a:prstGeom>
          <a:noFill/>
        </p:spPr>
        <p:txBody>
          <a:bodyPr wrap="square" rtlCol="0">
            <a:spAutoFit/>
          </a:bodyPr>
          <a:lstStyle>
            <a:defPPr>
              <a:defRPr lang="en-US"/>
            </a:defPPr>
            <a:lvl1pPr>
              <a:defRPr sz="2200">
                <a:latin typeface="+mj-lt"/>
              </a:defRPr>
            </a:lvl1pPr>
          </a:lstStyle>
          <a:p>
            <a:r>
              <a:rPr lang="en-US" dirty="0"/>
              <a:t>(i) The error in </a:t>
            </a:r>
            <a:r>
              <a:rPr lang="en-US" dirty="0" err="1"/>
              <a:t>v</a:t>
            </a:r>
            <a:r>
              <a:rPr lang="en-US" baseline="-25000" dirty="0" err="1"/>
              <a:t>meas</a:t>
            </a:r>
            <a:r>
              <a:rPr lang="en-US" dirty="0"/>
              <a:t>(t) does not depend on frequency, whereas it did without the scope probe.</a:t>
            </a:r>
          </a:p>
        </p:txBody>
      </p:sp>
      <p:sp>
        <p:nvSpPr>
          <p:cNvPr id="25" name="TextBox 24"/>
          <p:cNvSpPr txBox="1"/>
          <p:nvPr/>
        </p:nvSpPr>
        <p:spPr>
          <a:xfrm>
            <a:off x="228600" y="4572000"/>
            <a:ext cx="8686800" cy="430887"/>
          </a:xfrm>
          <a:prstGeom prst="rect">
            <a:avLst/>
          </a:prstGeom>
          <a:noFill/>
        </p:spPr>
        <p:txBody>
          <a:bodyPr wrap="square" rtlCol="0">
            <a:spAutoFit/>
          </a:bodyPr>
          <a:lstStyle>
            <a:defPPr>
              <a:defRPr lang="en-US"/>
            </a:defPPr>
            <a:lvl1pPr>
              <a:defRPr sz="2200">
                <a:latin typeface="+mj-lt"/>
              </a:defRPr>
            </a:lvl1pPr>
          </a:lstStyle>
          <a:p>
            <a:r>
              <a:rPr lang="en-US" dirty="0"/>
              <a:t>(ii) The input impedance of the scope (looking from the circuit output) is… </a:t>
            </a:r>
          </a:p>
        </p:txBody>
      </p:sp>
      <mc:AlternateContent xmlns:mc="http://schemas.openxmlformats.org/markup-compatibility/2006" xmlns:a14="http://schemas.microsoft.com/office/drawing/2010/main">
        <mc:Choice Requires="a14">
          <p:sp>
            <p:nvSpPr>
              <p:cNvPr id="30" name="TextBox 29"/>
              <p:cNvSpPr txBox="1"/>
              <p:nvPr/>
            </p:nvSpPr>
            <p:spPr>
              <a:xfrm>
                <a:off x="485624" y="5273538"/>
                <a:ext cx="4446795" cy="658642"/>
              </a:xfrm>
              <a:prstGeom prst="rect">
                <a:avLst/>
              </a:prstGeom>
              <a:noFill/>
            </p:spPr>
            <p:txBody>
              <a:bodyPr wrap="none" rtlCol="0">
                <a:spAutoFit/>
              </a:bodyPr>
              <a:lstStyle>
                <a:defPPr>
                  <a:defRPr lang="en-US"/>
                </a:defPPr>
                <a:lvl1pPr>
                  <a:defRPr sz="2000" i="1">
                    <a:latin typeface="Cambria Math"/>
                  </a:defRPr>
                </a:lvl1pPr>
              </a:lstStyle>
              <a:p>
                <a14:m>
                  <m:oMath xmlns:m="http://schemas.openxmlformats.org/officeDocument/2006/math">
                    <m:f>
                      <m:fPr>
                        <m:ctrlPr>
                          <a:rPr lang="en-US" sz="2400" i="1">
                            <a:latin typeface="Cambria Math" panose="02040503050406030204" pitchFamily="18" charset="0"/>
                          </a:rPr>
                        </m:ctrlPr>
                      </m:fPr>
                      <m:num>
                        <m:r>
                          <a:rPr lang="en-US" sz="2400">
                            <a:latin typeface="Cambria Math"/>
                          </a:rPr>
                          <m:t>𝑅</m:t>
                        </m:r>
                        <m:r>
                          <a:rPr lang="en-US" sz="2400" baseline="-25000">
                            <a:latin typeface="Cambria Math"/>
                          </a:rPr>
                          <m:t>𝑠</m:t>
                        </m:r>
                      </m:num>
                      <m:den>
                        <m:r>
                          <a:rPr lang="en-US" sz="2400">
                            <a:latin typeface="Cambria Math"/>
                          </a:rPr>
                          <m:t>1+</m:t>
                        </m:r>
                        <m:r>
                          <a:rPr lang="en-US" sz="2400">
                            <a:latin typeface="Cambria Math"/>
                          </a:rPr>
                          <m:t>𝑗</m:t>
                        </m:r>
                        <m:r>
                          <a:rPr lang="en-US" sz="2400">
                            <a:latin typeface="Cambria Math"/>
                          </a:rPr>
                          <m:t>𝜔</m:t>
                        </m:r>
                        <m:r>
                          <a:rPr lang="en-US" sz="2400">
                            <a:latin typeface="Cambria Math"/>
                          </a:rPr>
                          <m:t>𝐶𝑠𝑅𝑠</m:t>
                        </m:r>
                      </m:den>
                    </m:f>
                    <m:r>
                      <a:rPr lang="en-US" sz="2400">
                        <a:latin typeface="Cambria Math"/>
                      </a:rPr>
                      <m:t>+</m:t>
                    </m:r>
                    <m:f>
                      <m:fPr>
                        <m:ctrlPr>
                          <a:rPr lang="en-US" sz="2400" i="1">
                            <a:latin typeface="Cambria Math" panose="02040503050406030204" pitchFamily="18" charset="0"/>
                          </a:rPr>
                        </m:ctrlPr>
                      </m:fPr>
                      <m:num>
                        <m:r>
                          <a:rPr lang="en-US" sz="2400">
                            <a:latin typeface="Cambria Math"/>
                          </a:rPr>
                          <m:t>𝑅</m:t>
                        </m:r>
                        <m:r>
                          <a:rPr lang="en-US" sz="2400" baseline="-25000">
                            <a:latin typeface="Cambria Math"/>
                          </a:rPr>
                          <m:t>𝑝</m:t>
                        </m:r>
                      </m:num>
                      <m:den>
                        <m:r>
                          <a:rPr lang="en-US" sz="2400">
                            <a:latin typeface="Cambria Math"/>
                          </a:rPr>
                          <m:t>1+</m:t>
                        </m:r>
                        <m:r>
                          <a:rPr lang="en-US" sz="2400">
                            <a:latin typeface="Cambria Math"/>
                          </a:rPr>
                          <m:t>𝑗</m:t>
                        </m:r>
                        <m:r>
                          <a:rPr lang="en-US" sz="2400">
                            <a:latin typeface="Cambria Math"/>
                          </a:rPr>
                          <m:t>𝜔</m:t>
                        </m:r>
                        <m:r>
                          <a:rPr lang="en-US" sz="2400">
                            <a:latin typeface="Cambria Math"/>
                          </a:rPr>
                          <m:t>𝐶𝑝𝑅𝑝</m:t>
                        </m:r>
                      </m:den>
                    </m:f>
                  </m:oMath>
                </a14:m>
                <a:r>
                  <a:rPr lang="en-US" sz="2400" dirty="0"/>
                  <a:t>=10</a:t>
                </a:r>
                <a14:m>
                  <m:oMath xmlns:m="http://schemas.openxmlformats.org/officeDocument/2006/math">
                    <m:f>
                      <m:fPr>
                        <m:ctrlPr>
                          <a:rPr lang="en-US" sz="2400" i="1">
                            <a:latin typeface="Cambria Math" panose="02040503050406030204" pitchFamily="18" charset="0"/>
                          </a:rPr>
                        </m:ctrlPr>
                      </m:fPr>
                      <m:num>
                        <m:r>
                          <a:rPr lang="en-US" sz="2400">
                            <a:latin typeface="Cambria Math"/>
                          </a:rPr>
                          <m:t>𝑅𝑠</m:t>
                        </m:r>
                      </m:num>
                      <m:den>
                        <m:r>
                          <a:rPr lang="en-US" sz="2400">
                            <a:latin typeface="Cambria Math"/>
                          </a:rPr>
                          <m:t>1+</m:t>
                        </m:r>
                        <m:r>
                          <a:rPr lang="en-US" sz="2400">
                            <a:latin typeface="Cambria Math"/>
                          </a:rPr>
                          <m:t>𝑗</m:t>
                        </m:r>
                        <m:r>
                          <a:rPr lang="en-US" sz="2400">
                            <a:latin typeface="Cambria Math"/>
                          </a:rPr>
                          <m:t>𝜔</m:t>
                        </m:r>
                        <m:r>
                          <a:rPr lang="en-US" sz="2400">
                            <a:latin typeface="Cambria Math"/>
                          </a:rPr>
                          <m:t>𝐶𝑠𝑅𝑠</m:t>
                        </m:r>
                      </m:den>
                    </m:f>
                  </m:oMath>
                </a14:m>
                <a:endParaRPr lang="en-US" sz="2400" dirty="0"/>
              </a:p>
            </p:txBody>
          </p:sp>
        </mc:Choice>
        <mc:Fallback xmlns="">
          <p:sp>
            <p:nvSpPr>
              <p:cNvPr id="30" name="TextBox 29"/>
              <p:cNvSpPr txBox="1">
                <a:spLocks noRot="1" noChangeAspect="1" noMove="1" noResize="1" noEditPoints="1" noAdjustHandles="1" noChangeArrowheads="1" noChangeShapeType="1" noTextEdit="1"/>
              </p:cNvSpPr>
              <p:nvPr/>
            </p:nvSpPr>
            <p:spPr>
              <a:xfrm>
                <a:off x="485624" y="5273538"/>
                <a:ext cx="4446795" cy="658642"/>
              </a:xfrm>
              <a:prstGeom prst="rect">
                <a:avLst/>
              </a:prstGeom>
              <a:blipFill rotWithShape="1">
                <a:blip r:embed="rId3"/>
                <a:stretch>
                  <a:fillRect b="-1852"/>
                </a:stretch>
              </a:blipFill>
            </p:spPr>
            <p:txBody>
              <a:bodyPr/>
              <a:lstStyle/>
              <a:p>
                <a:r>
                  <a:rPr lang="en-US">
                    <a:noFill/>
                  </a:rPr>
                  <a:t> </a:t>
                </a:r>
              </a:p>
            </p:txBody>
          </p:sp>
        </mc:Fallback>
      </mc:AlternateContent>
      <p:sp>
        <p:nvSpPr>
          <p:cNvPr id="35" name="TextBox 34"/>
          <p:cNvSpPr txBox="1"/>
          <p:nvPr/>
        </p:nvSpPr>
        <p:spPr>
          <a:xfrm>
            <a:off x="5257800" y="5300506"/>
            <a:ext cx="3581400" cy="769441"/>
          </a:xfrm>
          <a:prstGeom prst="rect">
            <a:avLst/>
          </a:prstGeom>
          <a:noFill/>
        </p:spPr>
        <p:txBody>
          <a:bodyPr wrap="square" rtlCol="0">
            <a:spAutoFit/>
          </a:bodyPr>
          <a:lstStyle>
            <a:defPPr>
              <a:defRPr lang="en-US"/>
            </a:defPPr>
            <a:lvl1pPr>
              <a:defRPr sz="2200">
                <a:latin typeface="+mj-lt"/>
              </a:defRPr>
            </a:lvl1pPr>
          </a:lstStyle>
          <a:p>
            <a:r>
              <a:rPr lang="en-US" dirty="0"/>
              <a:t>…which is 10 X higher than it was without the scope probe.</a:t>
            </a:r>
          </a:p>
        </p:txBody>
      </p:sp>
      <p:grpSp>
        <p:nvGrpSpPr>
          <p:cNvPr id="20" name="Group 19"/>
          <p:cNvGrpSpPr/>
          <p:nvPr/>
        </p:nvGrpSpPr>
        <p:grpSpPr>
          <a:xfrm>
            <a:off x="7630515" y="1084631"/>
            <a:ext cx="684804" cy="1238611"/>
            <a:chOff x="6705600" y="1647209"/>
            <a:chExt cx="684804" cy="1238611"/>
          </a:xfrm>
        </p:grpSpPr>
        <p:sp>
          <p:nvSpPr>
            <p:cNvPr id="22" name="TextBox 21"/>
            <p:cNvSpPr txBox="1"/>
            <p:nvPr/>
          </p:nvSpPr>
          <p:spPr>
            <a:xfrm>
              <a:off x="6705600" y="1647209"/>
              <a:ext cx="316112" cy="369332"/>
            </a:xfrm>
            <a:prstGeom prst="rect">
              <a:avLst/>
            </a:prstGeom>
            <a:noFill/>
          </p:spPr>
          <p:txBody>
            <a:bodyPr wrap="none" rtlCol="0">
              <a:spAutoFit/>
            </a:bodyPr>
            <a:lstStyle/>
            <a:p>
              <a:r>
                <a:rPr lang="en-US" sz="1800" b="1" dirty="0"/>
                <a:t>+</a:t>
              </a:r>
            </a:p>
          </p:txBody>
        </p:sp>
        <p:sp>
          <p:nvSpPr>
            <p:cNvPr id="24" name="TextBox 23"/>
            <p:cNvSpPr txBox="1"/>
            <p:nvPr/>
          </p:nvSpPr>
          <p:spPr>
            <a:xfrm>
              <a:off x="6740866" y="2516488"/>
              <a:ext cx="261610" cy="369332"/>
            </a:xfrm>
            <a:prstGeom prst="rect">
              <a:avLst/>
            </a:prstGeom>
            <a:noFill/>
          </p:spPr>
          <p:txBody>
            <a:bodyPr wrap="none" rtlCol="0">
              <a:spAutoFit/>
            </a:bodyPr>
            <a:lstStyle/>
            <a:p>
              <a:r>
                <a:rPr lang="en-US" sz="1800" b="1" dirty="0"/>
                <a:t>-</a:t>
              </a:r>
            </a:p>
          </p:txBody>
        </p:sp>
        <p:sp>
          <p:nvSpPr>
            <p:cNvPr id="36" name="TextBox 35"/>
            <p:cNvSpPr txBox="1"/>
            <p:nvPr/>
          </p:nvSpPr>
          <p:spPr>
            <a:xfrm>
              <a:off x="6705601" y="2059288"/>
              <a:ext cx="684803" cy="369332"/>
            </a:xfrm>
            <a:prstGeom prst="rect">
              <a:avLst/>
            </a:prstGeom>
            <a:noFill/>
          </p:spPr>
          <p:txBody>
            <a:bodyPr wrap="none" rtlCol="0">
              <a:spAutoFit/>
            </a:bodyPr>
            <a:lstStyle/>
            <a:p>
              <a:r>
                <a:rPr lang="en-US" sz="1800" b="1" dirty="0" err="1"/>
                <a:t>V</a:t>
              </a:r>
              <a:r>
                <a:rPr lang="en-US" sz="1800" b="1" baseline="-25000" dirty="0" err="1"/>
                <a:t>meas</a:t>
              </a:r>
              <a:endParaRPr lang="en-US" sz="1800" b="1" baseline="-25000" dirty="0"/>
            </a:p>
          </p:txBody>
        </p:sp>
        <p:cxnSp>
          <p:nvCxnSpPr>
            <p:cNvPr id="37" name="Straight Connector 36"/>
            <p:cNvCxnSpPr/>
            <p:nvPr/>
          </p:nvCxnSpPr>
          <p:spPr bwMode="auto">
            <a:xfrm>
              <a:off x="6810046" y="2127714"/>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grpSp>
      <p:pic>
        <p:nvPicPr>
          <p:cNvPr id="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0258" y="374811"/>
            <a:ext cx="6151517" cy="240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9" name="Group 38"/>
          <p:cNvGrpSpPr/>
          <p:nvPr/>
        </p:nvGrpSpPr>
        <p:grpSpPr>
          <a:xfrm>
            <a:off x="2417116" y="1084631"/>
            <a:ext cx="543418" cy="1238611"/>
            <a:chOff x="7749939" y="2465832"/>
            <a:chExt cx="543418" cy="1238611"/>
          </a:xfrm>
        </p:grpSpPr>
        <p:sp>
          <p:nvSpPr>
            <p:cNvPr id="40" name="TextBox 39"/>
            <p:cNvSpPr txBox="1"/>
            <p:nvPr/>
          </p:nvSpPr>
          <p:spPr>
            <a:xfrm>
              <a:off x="7875774" y="2465832"/>
              <a:ext cx="316112" cy="369332"/>
            </a:xfrm>
            <a:prstGeom prst="rect">
              <a:avLst/>
            </a:prstGeom>
            <a:noFill/>
          </p:spPr>
          <p:txBody>
            <a:bodyPr wrap="none" rtlCol="0">
              <a:spAutoFit/>
            </a:bodyPr>
            <a:lstStyle/>
            <a:p>
              <a:r>
                <a:rPr lang="en-US" sz="1800" b="1" dirty="0"/>
                <a:t>+</a:t>
              </a:r>
            </a:p>
          </p:txBody>
        </p:sp>
        <p:sp>
          <p:nvSpPr>
            <p:cNvPr id="41" name="TextBox 40"/>
            <p:cNvSpPr txBox="1"/>
            <p:nvPr/>
          </p:nvSpPr>
          <p:spPr>
            <a:xfrm>
              <a:off x="7911040" y="3335111"/>
              <a:ext cx="261610" cy="369332"/>
            </a:xfrm>
            <a:prstGeom prst="rect">
              <a:avLst/>
            </a:prstGeom>
            <a:noFill/>
          </p:spPr>
          <p:txBody>
            <a:bodyPr wrap="none" rtlCol="0">
              <a:spAutoFit/>
            </a:bodyPr>
            <a:lstStyle/>
            <a:p>
              <a:r>
                <a:rPr lang="en-US" sz="1800" b="1" dirty="0"/>
                <a:t>-</a:t>
              </a:r>
            </a:p>
          </p:txBody>
        </p:sp>
        <p:sp>
          <p:nvSpPr>
            <p:cNvPr id="42" name="TextBox 41"/>
            <p:cNvSpPr txBox="1"/>
            <p:nvPr/>
          </p:nvSpPr>
          <p:spPr>
            <a:xfrm>
              <a:off x="7749939" y="2877911"/>
              <a:ext cx="543418" cy="369332"/>
            </a:xfrm>
            <a:prstGeom prst="rect">
              <a:avLst/>
            </a:prstGeom>
            <a:noFill/>
          </p:spPr>
          <p:txBody>
            <a:bodyPr wrap="none" rtlCol="0">
              <a:spAutoFit/>
            </a:bodyPr>
            <a:lstStyle/>
            <a:p>
              <a:r>
                <a:rPr lang="en-US" sz="1800" b="1" dirty="0" err="1"/>
                <a:t>V</a:t>
              </a:r>
              <a:r>
                <a:rPr lang="en-US" sz="1800" b="1" baseline="-25000" dirty="0" err="1"/>
                <a:t>out</a:t>
              </a:r>
              <a:endParaRPr lang="en-US" sz="1800" b="1" baseline="-25000" dirty="0"/>
            </a:p>
          </p:txBody>
        </p:sp>
        <p:cxnSp>
          <p:nvCxnSpPr>
            <p:cNvPr id="43" name="Straight Connector 42"/>
            <p:cNvCxnSpPr/>
            <p:nvPr/>
          </p:nvCxnSpPr>
          <p:spPr bwMode="auto">
            <a:xfrm>
              <a:off x="7850012" y="2946337"/>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grpSp>
      <p:sp>
        <p:nvSpPr>
          <p:cNvPr id="44" name="TextBox 43"/>
          <p:cNvSpPr txBox="1"/>
          <p:nvPr/>
        </p:nvSpPr>
        <p:spPr>
          <a:xfrm>
            <a:off x="365042" y="1418502"/>
            <a:ext cx="968535" cy="461665"/>
          </a:xfrm>
          <a:prstGeom prst="rect">
            <a:avLst/>
          </a:prstGeom>
          <a:noFill/>
        </p:spPr>
        <p:txBody>
          <a:bodyPr wrap="none" rtlCol="0">
            <a:spAutoFit/>
          </a:bodyPr>
          <a:lstStyle/>
          <a:p>
            <a:r>
              <a:rPr lang="en-US" dirty="0"/>
              <a:t>circuit</a:t>
            </a:r>
          </a:p>
        </p:txBody>
      </p:sp>
    </p:spTree>
    <p:extLst>
      <p:ext uri="{BB962C8B-B14F-4D97-AF65-F5344CB8AC3E}">
        <p14:creationId xmlns:p14="http://schemas.microsoft.com/office/powerpoint/2010/main" val="55233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4279" y="745705"/>
            <a:ext cx="4147718" cy="1770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13255" y="76200"/>
            <a:ext cx="4118488" cy="914400"/>
          </a:xfrm>
        </p:spPr>
        <p:txBody>
          <a:bodyPr/>
          <a:lstStyle/>
          <a:p>
            <a:r>
              <a:rPr lang="en-US" dirty="0"/>
              <a:t>Bottom Line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15</a:t>
            </a:fld>
            <a:endParaRPr lang="en-US"/>
          </a:p>
        </p:txBody>
      </p:sp>
      <p:sp>
        <p:nvSpPr>
          <p:cNvPr id="26" name="TextBox 25"/>
          <p:cNvSpPr txBox="1"/>
          <p:nvPr/>
        </p:nvSpPr>
        <p:spPr>
          <a:xfrm>
            <a:off x="3926813" y="1170717"/>
            <a:ext cx="316112" cy="369332"/>
          </a:xfrm>
          <a:prstGeom prst="rect">
            <a:avLst/>
          </a:prstGeom>
          <a:noFill/>
        </p:spPr>
        <p:txBody>
          <a:bodyPr wrap="none" rtlCol="0">
            <a:spAutoFit/>
          </a:bodyPr>
          <a:lstStyle/>
          <a:p>
            <a:r>
              <a:rPr lang="en-US" sz="1800" b="1" dirty="0"/>
              <a:t>+</a:t>
            </a:r>
          </a:p>
        </p:txBody>
      </p:sp>
      <p:sp>
        <p:nvSpPr>
          <p:cNvPr id="27" name="TextBox 26"/>
          <p:cNvSpPr txBox="1"/>
          <p:nvPr/>
        </p:nvSpPr>
        <p:spPr>
          <a:xfrm>
            <a:off x="3962079" y="2039996"/>
            <a:ext cx="261610" cy="369332"/>
          </a:xfrm>
          <a:prstGeom prst="rect">
            <a:avLst/>
          </a:prstGeom>
          <a:noFill/>
        </p:spPr>
        <p:txBody>
          <a:bodyPr wrap="none" rtlCol="0">
            <a:spAutoFit/>
          </a:bodyPr>
          <a:lstStyle/>
          <a:p>
            <a:r>
              <a:rPr lang="en-US" sz="1800" b="1" dirty="0"/>
              <a:t>-</a:t>
            </a:r>
          </a:p>
        </p:txBody>
      </p:sp>
      <p:sp>
        <p:nvSpPr>
          <p:cNvPr id="28" name="TextBox 27"/>
          <p:cNvSpPr txBox="1"/>
          <p:nvPr/>
        </p:nvSpPr>
        <p:spPr>
          <a:xfrm>
            <a:off x="3800978" y="1582796"/>
            <a:ext cx="543418" cy="369332"/>
          </a:xfrm>
          <a:prstGeom prst="rect">
            <a:avLst/>
          </a:prstGeom>
          <a:noFill/>
        </p:spPr>
        <p:txBody>
          <a:bodyPr wrap="none" rtlCol="0">
            <a:spAutoFit/>
          </a:bodyPr>
          <a:lstStyle/>
          <a:p>
            <a:r>
              <a:rPr lang="en-US" sz="1800" b="1" dirty="0" err="1"/>
              <a:t>V</a:t>
            </a:r>
            <a:r>
              <a:rPr lang="en-US" sz="1800" b="1" baseline="-25000" dirty="0" err="1"/>
              <a:t>out</a:t>
            </a:r>
            <a:endParaRPr lang="en-US" sz="1800" b="1" baseline="-25000" dirty="0"/>
          </a:p>
        </p:txBody>
      </p:sp>
      <p:cxnSp>
        <p:nvCxnSpPr>
          <p:cNvPr id="29" name="Straight Connector 28"/>
          <p:cNvCxnSpPr/>
          <p:nvPr/>
        </p:nvCxnSpPr>
        <p:spPr bwMode="auto">
          <a:xfrm>
            <a:off x="3901051" y="1651222"/>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sp>
        <p:nvSpPr>
          <p:cNvPr id="31" name="TextBox 30"/>
          <p:cNvSpPr txBox="1"/>
          <p:nvPr/>
        </p:nvSpPr>
        <p:spPr>
          <a:xfrm>
            <a:off x="8001996" y="1217726"/>
            <a:ext cx="316112" cy="369332"/>
          </a:xfrm>
          <a:prstGeom prst="rect">
            <a:avLst/>
          </a:prstGeom>
          <a:noFill/>
        </p:spPr>
        <p:txBody>
          <a:bodyPr wrap="none" rtlCol="0">
            <a:spAutoFit/>
          </a:bodyPr>
          <a:lstStyle/>
          <a:p>
            <a:r>
              <a:rPr lang="en-US" sz="1800" b="1" dirty="0"/>
              <a:t>+</a:t>
            </a:r>
          </a:p>
        </p:txBody>
      </p:sp>
      <p:sp>
        <p:nvSpPr>
          <p:cNvPr id="32" name="TextBox 31"/>
          <p:cNvSpPr txBox="1"/>
          <p:nvPr/>
        </p:nvSpPr>
        <p:spPr>
          <a:xfrm>
            <a:off x="8037262" y="2087005"/>
            <a:ext cx="261610" cy="369332"/>
          </a:xfrm>
          <a:prstGeom prst="rect">
            <a:avLst/>
          </a:prstGeom>
          <a:noFill/>
        </p:spPr>
        <p:txBody>
          <a:bodyPr wrap="none" rtlCol="0">
            <a:spAutoFit/>
          </a:bodyPr>
          <a:lstStyle/>
          <a:p>
            <a:r>
              <a:rPr lang="en-US" sz="1800" b="1" dirty="0"/>
              <a:t>-</a:t>
            </a:r>
          </a:p>
        </p:txBody>
      </p:sp>
      <p:sp>
        <p:nvSpPr>
          <p:cNvPr id="33" name="TextBox 32"/>
          <p:cNvSpPr txBox="1"/>
          <p:nvPr/>
        </p:nvSpPr>
        <p:spPr>
          <a:xfrm>
            <a:off x="8001997" y="1629805"/>
            <a:ext cx="684803" cy="369332"/>
          </a:xfrm>
          <a:prstGeom prst="rect">
            <a:avLst/>
          </a:prstGeom>
          <a:noFill/>
        </p:spPr>
        <p:txBody>
          <a:bodyPr wrap="none" rtlCol="0">
            <a:spAutoFit/>
          </a:bodyPr>
          <a:lstStyle/>
          <a:p>
            <a:r>
              <a:rPr lang="en-US" sz="1800" b="1" dirty="0" err="1"/>
              <a:t>V</a:t>
            </a:r>
            <a:r>
              <a:rPr lang="en-US" sz="1800" b="1" baseline="-25000" dirty="0" err="1"/>
              <a:t>meas</a:t>
            </a:r>
            <a:endParaRPr lang="en-US" sz="1800" b="1" baseline="-25000" dirty="0"/>
          </a:p>
        </p:txBody>
      </p:sp>
      <p:cxnSp>
        <p:nvCxnSpPr>
          <p:cNvPr id="34" name="Straight Connector 33"/>
          <p:cNvCxnSpPr/>
          <p:nvPr/>
        </p:nvCxnSpPr>
        <p:spPr bwMode="auto">
          <a:xfrm>
            <a:off x="8106442" y="1698231"/>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sp>
        <p:nvSpPr>
          <p:cNvPr id="21" name="TextBox 20"/>
          <p:cNvSpPr txBox="1"/>
          <p:nvPr/>
        </p:nvSpPr>
        <p:spPr>
          <a:xfrm>
            <a:off x="381000" y="2819400"/>
            <a:ext cx="8305800" cy="1107996"/>
          </a:xfrm>
          <a:prstGeom prst="rect">
            <a:avLst/>
          </a:prstGeom>
          <a:noFill/>
        </p:spPr>
        <p:txBody>
          <a:bodyPr wrap="square" rtlCol="0">
            <a:spAutoFit/>
          </a:bodyPr>
          <a:lstStyle/>
          <a:p>
            <a:r>
              <a:rPr lang="en-US" sz="2200" dirty="0">
                <a:latin typeface="+mj-lt"/>
              </a:rPr>
              <a:t>We have increased the input impedance of the scope by 10X. This means less distortion in the measurement. It’s like having a voltmeter with 10X more resistance.</a:t>
            </a:r>
          </a:p>
        </p:txBody>
      </p:sp>
      <p:sp>
        <p:nvSpPr>
          <p:cNvPr id="25" name="TextBox 24"/>
          <p:cNvSpPr txBox="1"/>
          <p:nvPr/>
        </p:nvSpPr>
        <p:spPr>
          <a:xfrm>
            <a:off x="381000" y="4076700"/>
            <a:ext cx="8158501" cy="1107996"/>
          </a:xfrm>
          <a:prstGeom prst="rect">
            <a:avLst/>
          </a:prstGeom>
          <a:noFill/>
        </p:spPr>
        <p:txBody>
          <a:bodyPr wrap="square" rtlCol="0">
            <a:spAutoFit/>
          </a:bodyPr>
          <a:lstStyle>
            <a:defPPr>
              <a:defRPr lang="en-US"/>
            </a:defPPr>
            <a:lvl1pPr>
              <a:defRPr sz="2200">
                <a:latin typeface="+mj-lt"/>
              </a:defRPr>
            </a:lvl1pPr>
          </a:lstStyle>
          <a:p>
            <a:r>
              <a:rPr lang="en-US" dirty="0"/>
              <a:t>We have removed frequency dependence in the error, i.e., we no longer have a frequency-dependent distortion in the amplitude and phase measurements.</a:t>
            </a:r>
          </a:p>
        </p:txBody>
      </p:sp>
      <p:sp>
        <p:nvSpPr>
          <p:cNvPr id="20" name="TextBox 19"/>
          <p:cNvSpPr txBox="1"/>
          <p:nvPr/>
        </p:nvSpPr>
        <p:spPr>
          <a:xfrm>
            <a:off x="381000" y="5334000"/>
            <a:ext cx="8078693" cy="769441"/>
          </a:xfrm>
          <a:prstGeom prst="rect">
            <a:avLst/>
          </a:prstGeom>
          <a:noFill/>
        </p:spPr>
        <p:txBody>
          <a:bodyPr wrap="square" rtlCol="0">
            <a:spAutoFit/>
          </a:bodyPr>
          <a:lstStyle>
            <a:defPPr>
              <a:defRPr lang="en-US"/>
            </a:defPPr>
            <a:lvl1pPr>
              <a:defRPr sz="2200">
                <a:latin typeface="+mj-lt"/>
              </a:defRPr>
            </a:lvl1pPr>
          </a:lstStyle>
          <a:p>
            <a:r>
              <a:rPr lang="en-US" dirty="0"/>
              <a:t>We have paid a price for this: our signal has been reduced by a factor of 10X. In other words, our measurement is 10X less sensitive.</a:t>
            </a:r>
          </a:p>
        </p:txBody>
      </p:sp>
    </p:spTree>
    <p:extLst>
      <p:ext uri="{BB962C8B-B14F-4D97-AF65-F5344CB8AC3E}">
        <p14:creationId xmlns:p14="http://schemas.microsoft.com/office/powerpoint/2010/main" val="754053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3511" y="979005"/>
            <a:ext cx="5047698" cy="3178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169774" y="1333025"/>
            <a:ext cx="1939437" cy="19397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6109211" y="1333025"/>
            <a:ext cx="0" cy="188126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09181" y="152400"/>
            <a:ext cx="5791200" cy="990600"/>
          </a:xfrm>
        </p:spPr>
        <p:txBody>
          <a:bodyPr/>
          <a:lstStyle/>
          <a:p>
            <a:r>
              <a:rPr lang="en-US" dirty="0"/>
              <a:t>Scope Probe Calibration</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16</a:t>
            </a:fld>
            <a:endParaRPr lang="en-US"/>
          </a:p>
        </p:txBody>
      </p:sp>
      <p:sp>
        <p:nvSpPr>
          <p:cNvPr id="8" name="TextBox 7"/>
          <p:cNvSpPr txBox="1"/>
          <p:nvPr/>
        </p:nvSpPr>
        <p:spPr>
          <a:xfrm>
            <a:off x="533400" y="4953000"/>
            <a:ext cx="8001000" cy="1107996"/>
          </a:xfrm>
          <a:prstGeom prst="rect">
            <a:avLst/>
          </a:prstGeom>
          <a:noFill/>
        </p:spPr>
        <p:txBody>
          <a:bodyPr wrap="square" rtlCol="0">
            <a:spAutoFit/>
          </a:bodyPr>
          <a:lstStyle/>
          <a:p>
            <a:r>
              <a:rPr lang="en-US" sz="2200" i="1" dirty="0">
                <a:latin typeface="+mj-lt"/>
              </a:rPr>
              <a:t>Calibration</a:t>
            </a:r>
            <a:r>
              <a:rPr lang="en-US" sz="2200" dirty="0">
                <a:latin typeface="+mj-lt"/>
              </a:rPr>
              <a:t>: Connect the probe to the calibration port, and adjust the screw on the side of the probe until the square wave is “clean”. Do this with the plastic screwdriver in your lab kit.</a:t>
            </a:r>
          </a:p>
        </p:txBody>
      </p:sp>
      <p:sp>
        <p:nvSpPr>
          <p:cNvPr id="9" name="TextBox 8"/>
          <p:cNvSpPr txBox="1"/>
          <p:nvPr/>
        </p:nvSpPr>
        <p:spPr>
          <a:xfrm>
            <a:off x="1770822" y="4217313"/>
            <a:ext cx="3276600" cy="430887"/>
          </a:xfrm>
          <a:prstGeom prst="rect">
            <a:avLst/>
          </a:prstGeom>
          <a:noFill/>
        </p:spPr>
        <p:txBody>
          <a:bodyPr wrap="square" rtlCol="0">
            <a:spAutoFit/>
          </a:bodyPr>
          <a:lstStyle/>
          <a:p>
            <a:r>
              <a:rPr lang="en-US" sz="2200" dirty="0">
                <a:solidFill>
                  <a:schemeClr val="tx2"/>
                </a:solidFill>
                <a:latin typeface="+mj-lt"/>
              </a:rPr>
              <a:t>Probe gets connected here</a:t>
            </a:r>
          </a:p>
        </p:txBody>
      </p:sp>
      <p:sp>
        <p:nvSpPr>
          <p:cNvPr id="16" name="Rectangle 15"/>
          <p:cNvSpPr/>
          <p:nvPr/>
        </p:nvSpPr>
        <p:spPr bwMode="auto">
          <a:xfrm>
            <a:off x="5770314" y="1894490"/>
            <a:ext cx="163756" cy="326801"/>
          </a:xfrm>
          <a:prstGeom prst="rect">
            <a:avLst/>
          </a:prstGeom>
          <a:solidFill>
            <a:schemeClr val="bg1"/>
          </a:solidFill>
          <a:ln w="12700" cap="sq"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cxnSp>
        <p:nvCxnSpPr>
          <p:cNvPr id="5" name="Straight Arrow Connector 4"/>
          <p:cNvCxnSpPr/>
          <p:nvPr/>
        </p:nvCxnSpPr>
        <p:spPr>
          <a:xfrm flipV="1">
            <a:off x="4953000" y="3810000"/>
            <a:ext cx="1087626" cy="62275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61122" y="1673494"/>
            <a:ext cx="2819400" cy="1200329"/>
          </a:xfrm>
          <a:prstGeom prst="rect">
            <a:avLst/>
          </a:prstGeom>
        </p:spPr>
        <p:txBody>
          <a:bodyPr wrap="square">
            <a:spAutoFit/>
          </a:bodyPr>
          <a:lstStyle/>
          <a:p>
            <a:r>
              <a:rPr lang="en-US" dirty="0"/>
              <a:t>Scope input capacitance can vary from scope to scope.</a:t>
            </a:r>
          </a:p>
        </p:txBody>
      </p:sp>
      <p:grpSp>
        <p:nvGrpSpPr>
          <p:cNvPr id="11" name="Group 10"/>
          <p:cNvGrpSpPr/>
          <p:nvPr/>
        </p:nvGrpSpPr>
        <p:grpSpPr>
          <a:xfrm>
            <a:off x="4169773" y="1333024"/>
            <a:ext cx="1939437" cy="1858127"/>
            <a:chOff x="4169773" y="1251430"/>
            <a:chExt cx="1939437" cy="1939722"/>
          </a:xfrm>
        </p:grpSpPr>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t="24502" b="50888"/>
            <a:stretch/>
          </p:blipFill>
          <p:spPr>
            <a:xfrm>
              <a:off x="4169773" y="1251430"/>
              <a:ext cx="1939437" cy="1939722"/>
            </a:xfrm>
            <a:prstGeom prst="rect">
              <a:avLst/>
            </a:prstGeom>
          </p:spPr>
        </p:pic>
        <p:sp>
          <p:nvSpPr>
            <p:cNvPr id="7" name="Rectangle 6"/>
            <p:cNvSpPr/>
            <p:nvPr/>
          </p:nvSpPr>
          <p:spPr>
            <a:xfrm>
              <a:off x="5806349" y="1894490"/>
              <a:ext cx="163756" cy="326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88571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5279" y="242760"/>
            <a:ext cx="5638800" cy="868362"/>
          </a:xfrm>
        </p:spPr>
        <p:txBody>
          <a:bodyPr/>
          <a:lstStyle/>
          <a:p>
            <a:r>
              <a:rPr lang="en-US" dirty="0"/>
              <a:t>The “Probe” Setting</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17</a:t>
            </a:fld>
            <a:endParaRPr lang="en-US"/>
          </a:p>
        </p:txBody>
      </p:sp>
      <p:sp>
        <p:nvSpPr>
          <p:cNvPr id="8" name="TextBox 7"/>
          <p:cNvSpPr txBox="1"/>
          <p:nvPr/>
        </p:nvSpPr>
        <p:spPr>
          <a:xfrm>
            <a:off x="274798" y="4652850"/>
            <a:ext cx="3671939" cy="646331"/>
          </a:xfrm>
          <a:prstGeom prst="rect">
            <a:avLst/>
          </a:prstGeom>
          <a:noFill/>
        </p:spPr>
        <p:txBody>
          <a:bodyPr wrap="square" rtlCol="0">
            <a:spAutoFit/>
          </a:bodyPr>
          <a:lstStyle/>
          <a:p>
            <a:r>
              <a:rPr lang="en-US" sz="1800" dirty="0">
                <a:latin typeface="+mj-lt"/>
              </a:rPr>
              <a:t>Probe button cycles among allowable probe ratios. Choose 10:1.</a:t>
            </a:r>
          </a:p>
        </p:txBody>
      </p:sp>
      <p:sp>
        <p:nvSpPr>
          <p:cNvPr id="12" name="TextBox 11"/>
          <p:cNvSpPr txBox="1"/>
          <p:nvPr/>
        </p:nvSpPr>
        <p:spPr>
          <a:xfrm>
            <a:off x="541544" y="5638800"/>
            <a:ext cx="7772400" cy="769441"/>
          </a:xfrm>
          <a:prstGeom prst="rect">
            <a:avLst/>
          </a:prstGeom>
          <a:noFill/>
        </p:spPr>
        <p:txBody>
          <a:bodyPr wrap="square" rtlCol="0">
            <a:spAutoFit/>
          </a:bodyPr>
          <a:lstStyle/>
          <a:p>
            <a:r>
              <a:rPr lang="en-US" sz="2200" dirty="0">
                <a:latin typeface="+mj-lt"/>
              </a:rPr>
              <a:t>This changes the vertical scale indicator, so that you don’t have to do the 10X multiplication to get the right amplitude.</a:t>
            </a:r>
          </a:p>
        </p:txBody>
      </p:sp>
      <p:sp>
        <p:nvSpPr>
          <p:cNvPr id="13" name="TextBox 12"/>
          <p:cNvSpPr txBox="1"/>
          <p:nvPr/>
        </p:nvSpPr>
        <p:spPr>
          <a:xfrm>
            <a:off x="153509" y="1111122"/>
            <a:ext cx="2513491" cy="923330"/>
          </a:xfrm>
          <a:prstGeom prst="rect">
            <a:avLst/>
          </a:prstGeom>
          <a:noFill/>
        </p:spPr>
        <p:txBody>
          <a:bodyPr wrap="square" rtlCol="0">
            <a:spAutoFit/>
          </a:bodyPr>
          <a:lstStyle/>
          <a:p>
            <a:r>
              <a:rPr lang="en-US" sz="1800" dirty="0">
                <a:latin typeface="+mj-lt"/>
              </a:rPr>
              <a:t>vertical scale indicator changes according to probe ratio.</a:t>
            </a:r>
          </a:p>
        </p:txBody>
      </p:sp>
      <p:grpSp>
        <p:nvGrpSpPr>
          <p:cNvPr id="14" name="Group 13"/>
          <p:cNvGrpSpPr/>
          <p:nvPr/>
        </p:nvGrpSpPr>
        <p:grpSpPr>
          <a:xfrm>
            <a:off x="2362890" y="1295788"/>
            <a:ext cx="5047698" cy="3178696"/>
            <a:chOff x="1131105" y="1440854"/>
            <a:chExt cx="6823541" cy="3733800"/>
          </a:xfrm>
        </p:grpSpPr>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8" name="Straight Connector 17"/>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776101" y="1856697"/>
              <a:ext cx="2688168" cy="2209800"/>
              <a:chOff x="1807632" y="1371600"/>
              <a:chExt cx="2688168" cy="2209800"/>
            </a:xfrm>
          </p:grpSpPr>
          <p:sp>
            <p:nvSpPr>
              <p:cNvPr id="20" name="Rectangle 19"/>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pic>
        <p:nvPicPr>
          <p:cNvPr id="3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18057" b="12656"/>
          <a:stretch/>
        </p:blipFill>
        <p:spPr bwMode="auto">
          <a:xfrm>
            <a:off x="2900886" y="1683107"/>
            <a:ext cx="2198525" cy="188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a:off x="3276600" y="1665969"/>
            <a:ext cx="914400" cy="276999"/>
          </a:xfrm>
          <a:prstGeom prst="rect">
            <a:avLst/>
          </a:prstGeom>
          <a:noFill/>
        </p:spPr>
        <p:txBody>
          <a:bodyPr wrap="square" rtlCol="0">
            <a:spAutoFit/>
          </a:bodyPr>
          <a:lstStyle/>
          <a:p>
            <a:r>
              <a:rPr lang="en-US" sz="1200" dirty="0">
                <a:latin typeface="+mj-lt"/>
              </a:rPr>
              <a:t>500 mV/</a:t>
            </a:r>
          </a:p>
        </p:txBody>
      </p:sp>
      <p:cxnSp>
        <p:nvCxnSpPr>
          <p:cNvPr id="15" name="Straight Arrow Connector 14"/>
          <p:cNvCxnSpPr/>
          <p:nvPr/>
        </p:nvCxnSpPr>
        <p:spPr bwMode="auto">
          <a:xfrm>
            <a:off x="2384273" y="1278214"/>
            <a:ext cx="968527" cy="526254"/>
          </a:xfrm>
          <a:prstGeom prst="straightConnector1">
            <a:avLst/>
          </a:prstGeom>
          <a:solidFill>
            <a:schemeClr val="accent1"/>
          </a:solidFill>
          <a:ln w="19050" cap="sq" cmpd="sng" algn="ctr">
            <a:solidFill>
              <a:schemeClr val="tx1"/>
            </a:solidFill>
            <a:prstDash val="solid"/>
            <a:round/>
            <a:headEnd type="none" w="sm" len="sm"/>
            <a:tailEnd type="arrow"/>
          </a:ln>
          <a:effectLst/>
        </p:spPr>
      </p:cxnSp>
      <p:cxnSp>
        <p:nvCxnSpPr>
          <p:cNvPr id="41" name="Straight Arrow Connector 40"/>
          <p:cNvCxnSpPr/>
          <p:nvPr/>
        </p:nvCxnSpPr>
        <p:spPr bwMode="auto">
          <a:xfrm flipV="1">
            <a:off x="3802666" y="3733800"/>
            <a:ext cx="1084073" cy="1066800"/>
          </a:xfrm>
          <a:prstGeom prst="straightConnector1">
            <a:avLst/>
          </a:prstGeom>
          <a:solidFill>
            <a:schemeClr val="accent1"/>
          </a:solidFill>
          <a:ln w="19050" cap="sq" cmpd="sng" algn="ctr">
            <a:solidFill>
              <a:schemeClr val="tx1"/>
            </a:solidFill>
            <a:prstDash val="solid"/>
            <a:round/>
            <a:headEnd type="none" w="sm" len="sm"/>
            <a:tailEnd type="arrow"/>
          </a:ln>
          <a:effectLst/>
        </p:spPr>
      </p:cxnSp>
      <p:cxnSp>
        <p:nvCxnSpPr>
          <p:cNvPr id="44" name="Straight Arrow Connector 43"/>
          <p:cNvCxnSpPr/>
          <p:nvPr/>
        </p:nvCxnSpPr>
        <p:spPr bwMode="auto">
          <a:xfrm flipV="1">
            <a:off x="4749650" y="3351364"/>
            <a:ext cx="987338" cy="1449236"/>
          </a:xfrm>
          <a:prstGeom prst="straightConnector1">
            <a:avLst/>
          </a:prstGeom>
          <a:solidFill>
            <a:schemeClr val="accent1"/>
          </a:solidFill>
          <a:ln w="19050" cap="sq" cmpd="sng" algn="ctr">
            <a:solidFill>
              <a:schemeClr val="tx1"/>
            </a:solidFill>
            <a:prstDash val="solid"/>
            <a:round/>
            <a:headEnd type="none" w="sm" len="sm"/>
            <a:tailEnd type="arrow"/>
          </a:ln>
          <a:effectLst/>
        </p:spPr>
      </p:cxnSp>
      <p:sp>
        <p:nvSpPr>
          <p:cNvPr id="46" name="TextBox 45"/>
          <p:cNvSpPr txBox="1"/>
          <p:nvPr/>
        </p:nvSpPr>
        <p:spPr>
          <a:xfrm>
            <a:off x="4147774" y="4687216"/>
            <a:ext cx="4005625" cy="369332"/>
          </a:xfrm>
          <a:prstGeom prst="rect">
            <a:avLst/>
          </a:prstGeom>
          <a:noFill/>
        </p:spPr>
        <p:txBody>
          <a:bodyPr wrap="square" rtlCol="0">
            <a:spAutoFit/>
          </a:bodyPr>
          <a:lstStyle/>
          <a:p>
            <a:r>
              <a:rPr lang="en-US" sz="1800" dirty="0">
                <a:latin typeface="+mj-lt"/>
              </a:rPr>
              <a:t>Choose the input you want to adjust.</a:t>
            </a:r>
          </a:p>
        </p:txBody>
      </p:sp>
    </p:spTree>
    <p:extLst>
      <p:ext uri="{BB962C8B-B14F-4D97-AF65-F5344CB8AC3E}">
        <p14:creationId xmlns:p14="http://schemas.microsoft.com/office/powerpoint/2010/main" val="3392743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a:t>Summary</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18</a:t>
            </a:fld>
            <a:endParaRPr lang="en-US"/>
          </a:p>
        </p:txBody>
      </p:sp>
      <p:sp>
        <p:nvSpPr>
          <p:cNvPr id="5" name="TextBox 4"/>
          <p:cNvSpPr txBox="1"/>
          <p:nvPr/>
        </p:nvSpPr>
        <p:spPr>
          <a:xfrm>
            <a:off x="609600" y="1828800"/>
            <a:ext cx="7848600" cy="2123658"/>
          </a:xfrm>
          <a:prstGeom prst="rect">
            <a:avLst/>
          </a:prstGeom>
          <a:noFill/>
        </p:spPr>
        <p:txBody>
          <a:bodyPr wrap="square" rtlCol="0">
            <a:spAutoFit/>
          </a:bodyPr>
          <a:lstStyle/>
          <a:p>
            <a:r>
              <a:rPr lang="en-US" sz="2200" dirty="0">
                <a:latin typeface="+mj-lt"/>
              </a:rPr>
              <a:t>If the scope probe is properly adjusted, it compensates for the input impedance of the oscilloscope. It removes the frequency dependence in the </a:t>
            </a:r>
            <a:r>
              <a:rPr lang="en-US" sz="2200">
                <a:latin typeface="+mj-lt"/>
              </a:rPr>
              <a:t>measurement error, </a:t>
            </a:r>
            <a:r>
              <a:rPr lang="en-US" sz="2200" dirty="0">
                <a:latin typeface="+mj-lt"/>
              </a:rPr>
              <a:t>and reduces the error </a:t>
            </a:r>
            <a:r>
              <a:rPr lang="en-US" sz="2200">
                <a:latin typeface="+mj-lt"/>
              </a:rPr>
              <a:t>by increasing </a:t>
            </a:r>
            <a:r>
              <a:rPr lang="en-US" sz="2200" dirty="0">
                <a:latin typeface="+mj-lt"/>
              </a:rPr>
              <a:t>the input impedance of the scope by 10X. But it also reduces the sensitivity of the measurement by 10X. Usually, this is a good tradeoff.</a:t>
            </a:r>
          </a:p>
        </p:txBody>
      </p:sp>
    </p:spTree>
    <p:extLst>
      <p:ext uri="{BB962C8B-B14F-4D97-AF65-F5344CB8AC3E}">
        <p14:creationId xmlns:p14="http://schemas.microsoft.com/office/powerpoint/2010/main" val="1270959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RMS Measurements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19</a:t>
            </a:fld>
            <a:endParaRPr lang="en-US">
              <a:solidFill>
                <a:schemeClr val="tx1"/>
              </a:solidFill>
            </a:endParaRPr>
          </a:p>
        </p:txBody>
      </p:sp>
      <p:sp>
        <p:nvSpPr>
          <p:cNvPr id="5" name="TextBox 4"/>
          <p:cNvSpPr txBox="1"/>
          <p:nvPr/>
        </p:nvSpPr>
        <p:spPr>
          <a:xfrm>
            <a:off x="4076700" y="1524000"/>
            <a:ext cx="4648200" cy="1569660"/>
          </a:xfrm>
          <a:prstGeom prst="rect">
            <a:avLst/>
          </a:prstGeom>
          <a:noFill/>
        </p:spPr>
        <p:txBody>
          <a:bodyPr wrap="square" rtlCol="0">
            <a:spAutoFit/>
          </a:bodyPr>
          <a:lstStyle/>
          <a:p>
            <a:pPr marL="7938" indent="7938">
              <a:spcAft>
                <a:spcPts val="1200"/>
              </a:spcAft>
            </a:pPr>
            <a:r>
              <a:rPr lang="en-US" dirty="0"/>
              <a:t>Another way to characterize the amplitude of a periodic waveform is the </a:t>
            </a:r>
            <a:r>
              <a:rPr lang="en-US" dirty="0" err="1"/>
              <a:t>rms</a:t>
            </a:r>
            <a:r>
              <a:rPr lang="en-US" dirty="0"/>
              <a:t> (root-mean-square) amplitude:</a:t>
            </a:r>
          </a:p>
        </p:txBody>
      </p:sp>
      <p:sp>
        <p:nvSpPr>
          <p:cNvPr id="14" name="TextBox 13"/>
          <p:cNvSpPr txBox="1"/>
          <p:nvPr/>
        </p:nvSpPr>
        <p:spPr>
          <a:xfrm>
            <a:off x="304800" y="3506519"/>
            <a:ext cx="3771900" cy="1015663"/>
          </a:xfrm>
          <a:prstGeom prst="rect">
            <a:avLst/>
          </a:prstGeom>
          <a:noFill/>
        </p:spPr>
        <p:txBody>
          <a:bodyPr wrap="square" rtlCol="0">
            <a:spAutoFit/>
          </a:bodyPr>
          <a:lstStyle/>
          <a:p>
            <a:pPr marL="7938" indent="7938">
              <a:spcAft>
                <a:spcPts val="1200"/>
              </a:spcAft>
            </a:pPr>
            <a:r>
              <a:rPr lang="en-US" sz="2000" dirty="0"/>
              <a:t>When set to measure ac voltage or current, the Agilent automatically displays rms.</a:t>
            </a:r>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4022770296"/>
              </p:ext>
            </p:extLst>
          </p:nvPr>
        </p:nvGraphicFramePr>
        <p:xfrm>
          <a:off x="4572000" y="3429000"/>
          <a:ext cx="3161966" cy="913081"/>
        </p:xfrm>
        <a:graphic>
          <a:graphicData uri="http://schemas.openxmlformats.org/presentationml/2006/ole">
            <mc:AlternateContent xmlns:mc="http://schemas.openxmlformats.org/markup-compatibility/2006">
              <mc:Choice xmlns:v="urn:schemas-microsoft-com:vml" Requires="v">
                <p:oleObj r:id="rId2" imgW="1536033" imgH="444307" progId="Equation.DSMT4">
                  <p:embed/>
                </p:oleObj>
              </mc:Choice>
              <mc:Fallback>
                <p:oleObj r:id="rId2" imgW="1536033" imgH="444307" progId="Equation.DSMT4">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429000"/>
                        <a:ext cx="3161966" cy="913081"/>
                      </a:xfrm>
                      <a:prstGeom prst="rect">
                        <a:avLst/>
                      </a:prstGeom>
                      <a:noFill/>
                    </p:spPr>
                  </p:pic>
                </p:oleObj>
              </mc:Fallback>
            </mc:AlternateContent>
          </a:graphicData>
        </a:graphic>
      </p:graphicFrame>
      <p:sp>
        <p:nvSpPr>
          <p:cNvPr id="12" name="Rectangle 3"/>
          <p:cNvSpPr>
            <a:spLocks noChangeArrowheads="1"/>
          </p:cNvSpPr>
          <p:nvPr/>
        </p:nvSpPr>
        <p:spPr bwMode="auto">
          <a:xfrm>
            <a:off x="0" y="514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MS Mincho" pitchFamily="49" charset="-128"/>
                <a:cs typeface="Times New Roman" pitchFamily="18" charset="0"/>
              </a:rPr>
              <a:t>		</a:t>
            </a:r>
            <a:r>
              <a:rPr kumimoji="0" lang="en-US" sz="800" b="0" i="0" u="none" strike="noStrike" cap="none" normalizeH="0" baseline="0">
                <a:ln>
                  <a:noFill/>
                </a:ln>
                <a:solidFill>
                  <a:schemeClr val="tx1"/>
                </a:solidFill>
                <a:effectLst/>
                <a:latin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5" name="TextBox 14"/>
          <p:cNvSpPr txBox="1"/>
          <p:nvPr/>
        </p:nvSpPr>
        <p:spPr>
          <a:xfrm>
            <a:off x="330200" y="4876800"/>
            <a:ext cx="8051800" cy="461665"/>
          </a:xfrm>
          <a:prstGeom prst="rect">
            <a:avLst/>
          </a:prstGeom>
          <a:noFill/>
        </p:spPr>
        <p:txBody>
          <a:bodyPr wrap="square" rtlCol="0">
            <a:spAutoFit/>
          </a:bodyPr>
          <a:lstStyle/>
          <a:p>
            <a:pPr marL="7938" indent="7938">
              <a:spcAft>
                <a:spcPts val="1200"/>
              </a:spcAft>
            </a:pPr>
            <a:r>
              <a:rPr lang="en-US" dirty="0"/>
              <a:t>If v(t) is a sine or cosine (sinusoid), then </a:t>
            </a:r>
          </a:p>
        </p:txBody>
      </p:sp>
      <p:sp>
        <p:nvSpPr>
          <p:cNvPr id="1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 name="Object 15"/>
          <p:cNvGraphicFramePr>
            <a:graphicFrameLocks noChangeAspect="1"/>
          </p:cNvGraphicFramePr>
          <p:nvPr>
            <p:extLst>
              <p:ext uri="{D42A27DB-BD31-4B8C-83A1-F6EECF244321}">
                <p14:modId xmlns:p14="http://schemas.microsoft.com/office/powerpoint/2010/main" val="1363823951"/>
              </p:ext>
            </p:extLst>
          </p:nvPr>
        </p:nvGraphicFramePr>
        <p:xfrm>
          <a:off x="4076700" y="5486400"/>
          <a:ext cx="1447800" cy="879022"/>
        </p:xfrm>
        <a:graphic>
          <a:graphicData uri="http://schemas.openxmlformats.org/presentationml/2006/ole">
            <mc:AlternateContent xmlns:mc="http://schemas.openxmlformats.org/markup-compatibility/2006">
              <mc:Choice xmlns:v="urn:schemas-microsoft-com:vml" Requires="v">
                <p:oleObj r:id="rId4" imgW="685800" imgH="419100" progId="Equation.DSMT4">
                  <p:embed/>
                </p:oleObj>
              </mc:Choice>
              <mc:Fallback>
                <p:oleObj r:id="rId4" imgW="685800" imgH="4191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76700" y="5486400"/>
                        <a:ext cx="1447800" cy="879022"/>
                      </a:xfrm>
                      <a:prstGeom prst="rect">
                        <a:avLst/>
                      </a:prstGeom>
                      <a:noFill/>
                    </p:spPr>
                  </p:pic>
                </p:oleObj>
              </mc:Fallback>
            </mc:AlternateContent>
          </a:graphicData>
        </a:graphic>
      </p:graphicFrame>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0200" y="1415134"/>
            <a:ext cx="3505200" cy="1787391"/>
          </a:xfrm>
          <a:prstGeom prst="rect">
            <a:avLst/>
          </a:prstGeom>
        </p:spPr>
      </p:pic>
    </p:spTree>
    <p:extLst>
      <p:ext uri="{BB962C8B-B14F-4D97-AF65-F5344CB8AC3E}">
        <p14:creationId xmlns:p14="http://schemas.microsoft.com/office/powerpoint/2010/main" val="1278581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525219" y="4356575"/>
            <a:ext cx="6343650" cy="1950528"/>
            <a:chOff x="1371600" y="3962400"/>
            <a:chExt cx="6343650" cy="1950528"/>
          </a:xfrm>
        </p:grpSpPr>
        <p:pic>
          <p:nvPicPr>
            <p:cNvPr id="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962400"/>
              <a:ext cx="5638800" cy="1950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3" name="Straight Connector 62"/>
            <p:cNvCxnSpPr/>
            <p:nvPr/>
          </p:nvCxnSpPr>
          <p:spPr>
            <a:xfrm>
              <a:off x="6572250" y="4467225"/>
              <a:ext cx="1143000" cy="0"/>
            </a:xfrm>
            <a:prstGeom prst="line">
              <a:avLst/>
            </a:prstGeom>
            <a:ln w="28575">
              <a:solidFill>
                <a:schemeClr val="tx1"/>
              </a:solidFill>
              <a:tailEnd type="oval" w="lg" len="lg"/>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572250" y="5829300"/>
              <a:ext cx="1143000" cy="0"/>
            </a:xfrm>
            <a:prstGeom prst="line">
              <a:avLst/>
            </a:prstGeom>
            <a:ln w="28575">
              <a:solidFill>
                <a:schemeClr val="tx1"/>
              </a:solidFill>
              <a:tailEnd type="oval" w="lg" len="lg"/>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3628693" y="920372"/>
            <a:ext cx="5047698" cy="3178696"/>
            <a:chOff x="1131105" y="1440854"/>
            <a:chExt cx="6823541" cy="3733800"/>
          </a:xfrm>
        </p:grpSpPr>
        <p:pic>
          <p:nvPicPr>
            <p:cNvPr id="2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0" name="Straight Connector 29"/>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1776101" y="1856697"/>
              <a:ext cx="2688168" cy="2209800"/>
              <a:chOff x="1807632" y="1371600"/>
              <a:chExt cx="2688168" cy="2209800"/>
            </a:xfrm>
          </p:grpSpPr>
          <p:sp>
            <p:nvSpPr>
              <p:cNvPr id="33" name="Rectangle 32"/>
              <p:cNvSpPr/>
              <p:nvPr/>
            </p:nvSpPr>
            <p:spPr>
              <a:xfrm>
                <a:off x="1828800" y="1371600"/>
                <a:ext cx="2667000" cy="2209800"/>
              </a:xfrm>
              <a:prstGeom prst="rect">
                <a:avLst/>
              </a:prstGeom>
              <a:solidFill>
                <a:schemeClr val="bg2"/>
              </a:solidFill>
              <a:ln>
                <a:solidFill>
                  <a:srgbClr val="66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p:nvPr/>
            </p:nvCxnSpPr>
            <p:spPr>
              <a:xfrm>
                <a:off x="2057400"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328333"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599266"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870199"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141132"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412065"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682998"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953931"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224864" y="1371600"/>
                <a:ext cx="0" cy="220980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07632" y="1665890"/>
                <a:ext cx="2667000" cy="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807632" y="1939534"/>
                <a:ext cx="2667000" cy="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807632" y="2213178"/>
                <a:ext cx="2667000" cy="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807632" y="2486822"/>
                <a:ext cx="2667000" cy="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807632" y="2738882"/>
                <a:ext cx="2667000" cy="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807632" y="3052156"/>
                <a:ext cx="2667000" cy="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807632" y="3307754"/>
                <a:ext cx="2667000" cy="0"/>
              </a:xfrm>
              <a:prstGeom prst="line">
                <a:avLst/>
              </a:prstGeom>
              <a:ln w="19050">
                <a:solidFill>
                  <a:srgbClr val="66FF66"/>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525" y="92425"/>
            <a:ext cx="4835503" cy="960659"/>
          </a:xfrm>
        </p:spPr>
        <p:txBody>
          <a:bodyPr>
            <a:noAutofit/>
          </a:bodyPr>
          <a:lstStyle/>
          <a:p>
            <a:r>
              <a:rPr lang="en-US" sz="3200" dirty="0"/>
              <a:t>Time Constant Experiment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2</a:t>
            </a:fld>
            <a:endParaRPr lang="en-US"/>
          </a:p>
        </p:txBody>
      </p:sp>
      <p:sp>
        <p:nvSpPr>
          <p:cNvPr id="16" name="TextBox 15"/>
          <p:cNvSpPr txBox="1"/>
          <p:nvPr/>
        </p:nvSpPr>
        <p:spPr>
          <a:xfrm>
            <a:off x="209182" y="1371097"/>
            <a:ext cx="3298028" cy="1785104"/>
          </a:xfrm>
          <a:prstGeom prst="rect">
            <a:avLst/>
          </a:prstGeom>
          <a:noFill/>
        </p:spPr>
        <p:txBody>
          <a:bodyPr wrap="square" rtlCol="0">
            <a:spAutoFit/>
          </a:bodyPr>
          <a:lstStyle/>
          <a:p>
            <a:pPr marL="7938" indent="7938">
              <a:spcAft>
                <a:spcPts val="1200"/>
              </a:spcAft>
            </a:pPr>
            <a:r>
              <a:rPr lang="en-US" sz="2200" dirty="0">
                <a:latin typeface="+mj-lt"/>
              </a:rPr>
              <a:t>When you get to the lab, set up this circuit. Use a square-wave input to show the RC charge/discharge curves.</a:t>
            </a:r>
          </a:p>
        </p:txBody>
      </p:sp>
      <p:cxnSp>
        <p:nvCxnSpPr>
          <p:cNvPr id="20" name="Straight Connector 19"/>
          <p:cNvCxnSpPr/>
          <p:nvPr/>
        </p:nvCxnSpPr>
        <p:spPr bwMode="auto">
          <a:xfrm>
            <a:off x="1371600" y="4267200"/>
            <a:ext cx="0" cy="83820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1371600" y="4267200"/>
            <a:ext cx="5334000"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31" name="Straight Arrow Connector 30"/>
          <p:cNvCxnSpPr/>
          <p:nvPr/>
        </p:nvCxnSpPr>
        <p:spPr bwMode="auto">
          <a:xfrm flipV="1">
            <a:off x="6705600" y="3578417"/>
            <a:ext cx="0" cy="688784"/>
          </a:xfrm>
          <a:prstGeom prst="straightConnector1">
            <a:avLst/>
          </a:prstGeom>
          <a:solidFill>
            <a:schemeClr val="accent1"/>
          </a:solidFill>
          <a:ln w="28575" cap="sq" cmpd="sng" algn="ctr">
            <a:solidFill>
              <a:schemeClr val="tx1"/>
            </a:solidFill>
            <a:prstDash val="solid"/>
            <a:round/>
            <a:headEnd type="none" w="sm" len="sm"/>
            <a:tailEnd type="arrow"/>
          </a:ln>
          <a:effectLst/>
        </p:spPr>
      </p:cxnSp>
      <p:cxnSp>
        <p:nvCxnSpPr>
          <p:cNvPr id="34" name="Straight Connector 33"/>
          <p:cNvCxnSpPr/>
          <p:nvPr/>
        </p:nvCxnSpPr>
        <p:spPr bwMode="auto">
          <a:xfrm flipV="1">
            <a:off x="6934200" y="5472080"/>
            <a:ext cx="272828" cy="1"/>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38" name="Straight Arrow Connector 37"/>
          <p:cNvCxnSpPr/>
          <p:nvPr/>
        </p:nvCxnSpPr>
        <p:spPr bwMode="auto">
          <a:xfrm flipV="1">
            <a:off x="7207028" y="3578417"/>
            <a:ext cx="0" cy="1893664"/>
          </a:xfrm>
          <a:prstGeom prst="straightConnector1">
            <a:avLst/>
          </a:prstGeom>
          <a:solidFill>
            <a:schemeClr val="accent1"/>
          </a:solidFill>
          <a:ln w="28575" cap="sq" cmpd="sng" algn="ctr">
            <a:solidFill>
              <a:schemeClr val="tx1"/>
            </a:solidFill>
            <a:prstDash val="solid"/>
            <a:round/>
            <a:headEnd type="none" w="sm" len="sm"/>
            <a:tailEnd type="arrow"/>
          </a:ln>
          <a:effectLst/>
        </p:spPr>
      </p:cxnSp>
      <p:sp>
        <p:nvSpPr>
          <p:cNvPr id="52" name="TextBox 51"/>
          <p:cNvSpPr txBox="1"/>
          <p:nvPr/>
        </p:nvSpPr>
        <p:spPr>
          <a:xfrm>
            <a:off x="7260656" y="6224024"/>
            <a:ext cx="1422428" cy="338554"/>
          </a:xfrm>
          <a:prstGeom prst="rect">
            <a:avLst/>
          </a:prstGeom>
          <a:noFill/>
        </p:spPr>
        <p:txBody>
          <a:bodyPr wrap="square" rtlCol="0">
            <a:spAutoFit/>
          </a:bodyPr>
          <a:lstStyle/>
          <a:p>
            <a:pPr marL="7938" indent="7938">
              <a:spcAft>
                <a:spcPts val="1200"/>
              </a:spcAft>
            </a:pPr>
            <a:r>
              <a:rPr lang="en-US" sz="1600" dirty="0">
                <a:latin typeface="+mj-lt"/>
              </a:rPr>
              <a:t>R = 47 [k</a:t>
            </a:r>
            <a:r>
              <a:rPr lang="en-US" sz="1600" dirty="0">
                <a:latin typeface="Symbol" pitchFamily="18" charset="2"/>
              </a:rPr>
              <a:t>W</a:t>
            </a:r>
            <a:r>
              <a:rPr lang="en-US" sz="1600" dirty="0">
                <a:latin typeface="+mj-lt"/>
              </a:rPr>
              <a:t>]</a:t>
            </a:r>
          </a:p>
        </p:txBody>
      </p:sp>
      <p:sp>
        <p:nvSpPr>
          <p:cNvPr id="53" name="TextBox 52"/>
          <p:cNvSpPr txBox="1"/>
          <p:nvPr/>
        </p:nvSpPr>
        <p:spPr>
          <a:xfrm>
            <a:off x="7268090" y="5919302"/>
            <a:ext cx="1647310" cy="338554"/>
          </a:xfrm>
          <a:prstGeom prst="rect">
            <a:avLst/>
          </a:prstGeom>
          <a:noFill/>
        </p:spPr>
        <p:txBody>
          <a:bodyPr wrap="square" rtlCol="0">
            <a:spAutoFit/>
          </a:bodyPr>
          <a:lstStyle/>
          <a:p>
            <a:pPr marL="7938" indent="7938">
              <a:spcAft>
                <a:spcPts val="1200"/>
              </a:spcAft>
            </a:pPr>
            <a:r>
              <a:rPr lang="en-US" sz="1600" dirty="0">
                <a:latin typeface="+mj-lt"/>
              </a:rPr>
              <a:t>C = 0.022 [</a:t>
            </a:r>
            <a:r>
              <a:rPr lang="en-US" sz="1600" dirty="0">
                <a:latin typeface="Symbol" pitchFamily="18" charset="2"/>
              </a:rPr>
              <a:t>m</a:t>
            </a:r>
            <a:r>
              <a:rPr lang="en-US" sz="1600" dirty="0">
                <a:latin typeface="+mj-lt"/>
              </a:rPr>
              <a:t>F]</a:t>
            </a:r>
          </a:p>
        </p:txBody>
      </p:sp>
      <p:sp>
        <p:nvSpPr>
          <p:cNvPr id="65" name="Arc 64"/>
          <p:cNvSpPr/>
          <p:nvPr/>
        </p:nvSpPr>
        <p:spPr>
          <a:xfrm rot="16200000">
            <a:off x="4081034" y="2197890"/>
            <a:ext cx="2051128" cy="1922549"/>
          </a:xfrm>
          <a:prstGeom prst="arc">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Arc 65"/>
          <p:cNvSpPr/>
          <p:nvPr/>
        </p:nvSpPr>
        <p:spPr>
          <a:xfrm rot="10800000">
            <a:off x="5092280" y="1106258"/>
            <a:ext cx="2015113" cy="2049402"/>
          </a:xfrm>
          <a:prstGeom prst="arc">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46719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617831" y="979005"/>
            <a:ext cx="5047698" cy="3178696"/>
            <a:chOff x="1131105" y="1440854"/>
            <a:chExt cx="6823541" cy="3733800"/>
          </a:xfrm>
        </p:grpSpPr>
        <p:pic>
          <p:nvPicPr>
            <p:cNvPr id="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0" name="Straight Connector 29"/>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a:xfrm>
              <a:off x="1776101" y="1856697"/>
              <a:ext cx="2688168" cy="2209800"/>
              <a:chOff x="1807632" y="1371600"/>
              <a:chExt cx="2688168" cy="2209800"/>
            </a:xfrm>
          </p:grpSpPr>
          <p:sp>
            <p:nvSpPr>
              <p:cNvPr id="33" name="Rectangle 32"/>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sp>
        <p:nvSpPr>
          <p:cNvPr id="46" name="TextBox 45"/>
          <p:cNvSpPr txBox="1"/>
          <p:nvPr/>
        </p:nvSpPr>
        <p:spPr>
          <a:xfrm>
            <a:off x="4424896" y="794339"/>
            <a:ext cx="832904" cy="369332"/>
          </a:xfrm>
          <a:prstGeom prst="rect">
            <a:avLst/>
          </a:prstGeom>
          <a:noFill/>
        </p:spPr>
        <p:txBody>
          <a:bodyPr wrap="square" rtlCol="0">
            <a:spAutoFit/>
          </a:bodyPr>
          <a:lstStyle/>
          <a:p>
            <a:pPr marL="7938" indent="7938">
              <a:spcAft>
                <a:spcPts val="1200"/>
              </a:spcAft>
            </a:pPr>
            <a:r>
              <a:rPr lang="en-US" sz="1800" dirty="0">
                <a:latin typeface="+mj-lt"/>
              </a:rPr>
              <a:t>input</a:t>
            </a:r>
          </a:p>
        </p:txBody>
      </p:sp>
      <p:sp>
        <p:nvSpPr>
          <p:cNvPr id="47" name="TextBox 46"/>
          <p:cNvSpPr txBox="1"/>
          <p:nvPr/>
        </p:nvSpPr>
        <p:spPr>
          <a:xfrm>
            <a:off x="5255434" y="762000"/>
            <a:ext cx="840566" cy="369332"/>
          </a:xfrm>
          <a:prstGeom prst="rect">
            <a:avLst/>
          </a:prstGeom>
          <a:noFill/>
        </p:spPr>
        <p:txBody>
          <a:bodyPr wrap="square" rtlCol="0">
            <a:spAutoFit/>
          </a:bodyPr>
          <a:lstStyle/>
          <a:p>
            <a:pPr marL="7938" indent="7938">
              <a:spcAft>
                <a:spcPts val="1200"/>
              </a:spcAft>
            </a:pPr>
            <a:r>
              <a:rPr lang="en-US" sz="1800" dirty="0">
                <a:latin typeface="+mj-lt"/>
              </a:rPr>
              <a:t>output</a:t>
            </a:r>
          </a:p>
        </p:txBody>
      </p:sp>
      <p:sp>
        <p:nvSpPr>
          <p:cNvPr id="2" name="Title 1"/>
          <p:cNvSpPr>
            <a:spLocks noGrp="1"/>
          </p:cNvSpPr>
          <p:nvPr>
            <p:ph type="title"/>
          </p:nvPr>
        </p:nvSpPr>
        <p:spPr>
          <a:xfrm>
            <a:off x="286788" y="126372"/>
            <a:ext cx="4798234" cy="889274"/>
          </a:xfrm>
        </p:spPr>
        <p:txBody>
          <a:bodyPr>
            <a:noAutofit/>
          </a:bodyPr>
          <a:lstStyle/>
          <a:p>
            <a:r>
              <a:rPr lang="en-US" sz="3200" dirty="0"/>
              <a:t>Phase Shift Measurement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3</a:t>
            </a:fld>
            <a:endParaRPr lang="en-US"/>
          </a:p>
        </p:txBody>
      </p:sp>
      <p:sp>
        <p:nvSpPr>
          <p:cNvPr id="16" name="TextBox 15"/>
          <p:cNvSpPr txBox="1"/>
          <p:nvPr/>
        </p:nvSpPr>
        <p:spPr>
          <a:xfrm>
            <a:off x="209182" y="1371097"/>
            <a:ext cx="3163036" cy="769441"/>
          </a:xfrm>
          <a:prstGeom prst="rect">
            <a:avLst/>
          </a:prstGeom>
          <a:noFill/>
        </p:spPr>
        <p:txBody>
          <a:bodyPr wrap="square" rtlCol="0">
            <a:spAutoFit/>
          </a:bodyPr>
          <a:lstStyle/>
          <a:p>
            <a:pPr marL="7938" indent="7938">
              <a:spcAft>
                <a:spcPts val="1200"/>
              </a:spcAft>
            </a:pPr>
            <a:r>
              <a:rPr lang="en-US" sz="2200" dirty="0">
                <a:latin typeface="+mj-lt"/>
              </a:rPr>
              <a:t>Now change the input signal to a sinusoid.</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3086" y="4657493"/>
            <a:ext cx="2340086" cy="1629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5117727"/>
            <a:ext cx="1173149" cy="809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 name="Straight Connector 19"/>
          <p:cNvCxnSpPr/>
          <p:nvPr/>
        </p:nvCxnSpPr>
        <p:spPr bwMode="auto">
          <a:xfrm>
            <a:off x="1371600" y="4267200"/>
            <a:ext cx="0" cy="1255061"/>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3" name="Straight Arrow Connector 22"/>
          <p:cNvCxnSpPr/>
          <p:nvPr/>
        </p:nvCxnSpPr>
        <p:spPr bwMode="auto">
          <a:xfrm>
            <a:off x="3182004" y="5529147"/>
            <a:ext cx="435827" cy="0"/>
          </a:xfrm>
          <a:prstGeom prst="straightConnector1">
            <a:avLst/>
          </a:prstGeom>
          <a:solidFill>
            <a:schemeClr val="accent1"/>
          </a:solidFill>
          <a:ln w="28575" cap="sq" cmpd="sng" algn="ctr">
            <a:solidFill>
              <a:schemeClr val="tx1"/>
            </a:solidFill>
            <a:prstDash val="solid"/>
            <a:round/>
            <a:headEnd type="none" w="sm" len="sm"/>
            <a:tailEnd type="arrow"/>
          </a:ln>
          <a:effectLst/>
        </p:spPr>
      </p:cxnSp>
      <p:cxnSp>
        <p:nvCxnSpPr>
          <p:cNvPr id="26" name="Straight Connector 25"/>
          <p:cNvCxnSpPr>
            <a:endCxn id="2051" idx="1"/>
          </p:cNvCxnSpPr>
          <p:nvPr/>
        </p:nvCxnSpPr>
        <p:spPr bwMode="auto">
          <a:xfrm>
            <a:off x="1371600" y="5522261"/>
            <a:ext cx="685800"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29" name="Straight Connector 28"/>
          <p:cNvCxnSpPr/>
          <p:nvPr/>
        </p:nvCxnSpPr>
        <p:spPr bwMode="auto">
          <a:xfrm>
            <a:off x="1371600" y="4267200"/>
            <a:ext cx="5334000"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31" name="Straight Arrow Connector 30"/>
          <p:cNvCxnSpPr/>
          <p:nvPr/>
        </p:nvCxnSpPr>
        <p:spPr bwMode="auto">
          <a:xfrm flipV="1">
            <a:off x="6705600" y="3578417"/>
            <a:ext cx="0" cy="688784"/>
          </a:xfrm>
          <a:prstGeom prst="straightConnector1">
            <a:avLst/>
          </a:prstGeom>
          <a:solidFill>
            <a:schemeClr val="accent1"/>
          </a:solidFill>
          <a:ln w="28575" cap="sq" cmpd="sng" algn="ctr">
            <a:solidFill>
              <a:schemeClr val="tx1"/>
            </a:solidFill>
            <a:prstDash val="solid"/>
            <a:round/>
            <a:headEnd type="none" w="sm" len="sm"/>
            <a:tailEnd type="arrow"/>
          </a:ln>
          <a:effectLst/>
        </p:spPr>
      </p:cxnSp>
      <p:cxnSp>
        <p:nvCxnSpPr>
          <p:cNvPr id="34" name="Straight Connector 33"/>
          <p:cNvCxnSpPr/>
          <p:nvPr/>
        </p:nvCxnSpPr>
        <p:spPr bwMode="auto">
          <a:xfrm>
            <a:off x="5791200" y="5472080"/>
            <a:ext cx="1415828" cy="0"/>
          </a:xfrm>
          <a:prstGeom prst="line">
            <a:avLst/>
          </a:prstGeom>
          <a:solidFill>
            <a:schemeClr val="accent1"/>
          </a:solidFill>
          <a:ln w="28575" cap="sq" cmpd="sng" algn="ctr">
            <a:solidFill>
              <a:schemeClr val="tx1"/>
            </a:solidFill>
            <a:prstDash val="solid"/>
            <a:round/>
            <a:headEnd type="none" w="sm" len="sm"/>
            <a:tailEnd type="none" w="sm" len="sm"/>
          </a:ln>
          <a:effectLst/>
        </p:spPr>
      </p:cxnSp>
      <p:cxnSp>
        <p:nvCxnSpPr>
          <p:cNvPr id="38" name="Straight Arrow Connector 37"/>
          <p:cNvCxnSpPr/>
          <p:nvPr/>
        </p:nvCxnSpPr>
        <p:spPr bwMode="auto">
          <a:xfrm flipV="1">
            <a:off x="7207028" y="3578417"/>
            <a:ext cx="0" cy="1893664"/>
          </a:xfrm>
          <a:prstGeom prst="straightConnector1">
            <a:avLst/>
          </a:prstGeom>
          <a:solidFill>
            <a:schemeClr val="accent1"/>
          </a:solidFill>
          <a:ln w="28575" cap="sq" cmpd="sng" algn="ctr">
            <a:solidFill>
              <a:schemeClr val="tx1"/>
            </a:solidFill>
            <a:prstDash val="solid"/>
            <a:round/>
            <a:headEnd type="none" w="sm" len="sm"/>
            <a:tailEnd type="arrow"/>
          </a:ln>
          <a:effectLst/>
        </p:spPr>
      </p:cxnSp>
      <p:sp>
        <p:nvSpPr>
          <p:cNvPr id="52" name="TextBox 51"/>
          <p:cNvSpPr txBox="1"/>
          <p:nvPr/>
        </p:nvSpPr>
        <p:spPr>
          <a:xfrm>
            <a:off x="5910147" y="6224024"/>
            <a:ext cx="1422428" cy="338554"/>
          </a:xfrm>
          <a:prstGeom prst="rect">
            <a:avLst/>
          </a:prstGeom>
          <a:noFill/>
        </p:spPr>
        <p:txBody>
          <a:bodyPr wrap="square" rtlCol="0">
            <a:spAutoFit/>
          </a:bodyPr>
          <a:lstStyle/>
          <a:p>
            <a:pPr marL="7938" indent="7938">
              <a:spcAft>
                <a:spcPts val="1200"/>
              </a:spcAft>
            </a:pPr>
            <a:r>
              <a:rPr lang="en-US" sz="1600" dirty="0">
                <a:latin typeface="+mj-lt"/>
              </a:rPr>
              <a:t>R = 47 [k</a:t>
            </a:r>
            <a:r>
              <a:rPr lang="en-US" sz="1600" dirty="0">
                <a:latin typeface="Symbol" pitchFamily="18" charset="2"/>
              </a:rPr>
              <a:t>W</a:t>
            </a:r>
            <a:r>
              <a:rPr lang="en-US" sz="1600" dirty="0">
                <a:latin typeface="+mj-lt"/>
              </a:rPr>
              <a:t>]</a:t>
            </a:r>
          </a:p>
        </p:txBody>
      </p:sp>
      <p:sp>
        <p:nvSpPr>
          <p:cNvPr id="53" name="TextBox 52"/>
          <p:cNvSpPr txBox="1"/>
          <p:nvPr/>
        </p:nvSpPr>
        <p:spPr>
          <a:xfrm>
            <a:off x="5917581" y="5919302"/>
            <a:ext cx="1647310" cy="338554"/>
          </a:xfrm>
          <a:prstGeom prst="rect">
            <a:avLst/>
          </a:prstGeom>
          <a:noFill/>
        </p:spPr>
        <p:txBody>
          <a:bodyPr wrap="square" rtlCol="0">
            <a:spAutoFit/>
          </a:bodyPr>
          <a:lstStyle/>
          <a:p>
            <a:pPr marL="7938" indent="7938">
              <a:spcAft>
                <a:spcPts val="1200"/>
              </a:spcAft>
            </a:pPr>
            <a:r>
              <a:rPr lang="en-US" sz="1600" dirty="0">
                <a:latin typeface="+mj-lt"/>
              </a:rPr>
              <a:t>C = 0.022 [</a:t>
            </a:r>
            <a:r>
              <a:rPr lang="en-US" sz="1600" dirty="0">
                <a:latin typeface="Symbol" pitchFamily="18" charset="2"/>
              </a:rPr>
              <a:t>m</a:t>
            </a:r>
            <a:r>
              <a:rPr lang="en-US" sz="1600" dirty="0">
                <a:latin typeface="+mj-lt"/>
              </a:rPr>
              <a:t>F]</a:t>
            </a:r>
          </a:p>
        </p:txBody>
      </p:sp>
      <p:pic>
        <p:nvPicPr>
          <p:cNvPr id="60"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l="18057" b="12656"/>
          <a:stretch/>
        </p:blipFill>
        <p:spPr bwMode="auto">
          <a:xfrm>
            <a:off x="4155827" y="1366324"/>
            <a:ext cx="2198525" cy="188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0" name="Straight Arrow Connector 49"/>
          <p:cNvCxnSpPr/>
          <p:nvPr/>
        </p:nvCxnSpPr>
        <p:spPr bwMode="auto">
          <a:xfrm flipH="1">
            <a:off x="4750191" y="1069777"/>
            <a:ext cx="751570" cy="849590"/>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43" name="Straight Arrow Connector 42"/>
          <p:cNvCxnSpPr>
            <a:stCxn id="46" idx="2"/>
          </p:cNvCxnSpPr>
          <p:nvPr/>
        </p:nvCxnSpPr>
        <p:spPr bwMode="auto">
          <a:xfrm flipH="1">
            <a:off x="4491497" y="1163671"/>
            <a:ext cx="349851" cy="420990"/>
          </a:xfrm>
          <a:prstGeom prst="straightConnector1">
            <a:avLst/>
          </a:prstGeom>
          <a:solidFill>
            <a:schemeClr val="accent1"/>
          </a:solidFill>
          <a:ln w="12700" cap="sq"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621031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563" y="228600"/>
            <a:ext cx="3518837" cy="914400"/>
          </a:xfrm>
        </p:spPr>
        <p:txBody>
          <a:bodyPr/>
          <a:lstStyle/>
          <a:p>
            <a:r>
              <a:rPr lang="en-US" dirty="0"/>
              <a:t>The Idea…</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4</a:t>
            </a:fld>
            <a:endParaRPr lang="en-US"/>
          </a:p>
        </p:txBody>
      </p:sp>
      <p:sp>
        <p:nvSpPr>
          <p:cNvPr id="6" name="TextBox 5"/>
          <p:cNvSpPr txBox="1"/>
          <p:nvPr/>
        </p:nvSpPr>
        <p:spPr>
          <a:xfrm>
            <a:off x="469681" y="2590800"/>
            <a:ext cx="8569052" cy="1261884"/>
          </a:xfrm>
          <a:prstGeom prst="rect">
            <a:avLst/>
          </a:prstGeom>
          <a:noFill/>
        </p:spPr>
        <p:txBody>
          <a:bodyPr wrap="square" rtlCol="0">
            <a:spAutoFit/>
          </a:bodyPr>
          <a:lstStyle/>
          <a:p>
            <a:pPr marL="7938" indent="7938">
              <a:spcAft>
                <a:spcPts val="600"/>
              </a:spcAft>
            </a:pPr>
            <a:r>
              <a:rPr lang="en-US" sz="2200" i="1" dirty="0">
                <a:latin typeface="+mj-lt"/>
              </a:rPr>
              <a:t>This lab:</a:t>
            </a:r>
          </a:p>
          <a:p>
            <a:pPr marL="7938" indent="7938">
              <a:spcAft>
                <a:spcPts val="600"/>
              </a:spcAft>
            </a:pPr>
            <a:r>
              <a:rPr lang="en-US" sz="2200" dirty="0">
                <a:latin typeface="+mj-lt"/>
              </a:rPr>
              <a:t>	- Apply a sinusoid to find frequency domain properties.</a:t>
            </a:r>
          </a:p>
          <a:p>
            <a:pPr marL="7938" indent="7938">
              <a:spcAft>
                <a:spcPts val="600"/>
              </a:spcAft>
            </a:pPr>
            <a:r>
              <a:rPr lang="en-US" sz="2200" dirty="0">
                <a:latin typeface="+mj-lt"/>
              </a:rPr>
              <a:t>	- Measure phase difference between input and output.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114800"/>
            <a:ext cx="54197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61912" y="1143000"/>
            <a:ext cx="8405460" cy="1261884"/>
          </a:xfrm>
          <a:prstGeom prst="rect">
            <a:avLst/>
          </a:prstGeom>
          <a:noFill/>
        </p:spPr>
        <p:txBody>
          <a:bodyPr wrap="square" rtlCol="0">
            <a:spAutoFit/>
          </a:bodyPr>
          <a:lstStyle/>
          <a:p>
            <a:pPr marL="7938" indent="7938">
              <a:spcAft>
                <a:spcPts val="600"/>
              </a:spcAft>
            </a:pPr>
            <a:r>
              <a:rPr lang="en-US" sz="2200" i="1" dirty="0">
                <a:latin typeface="+mj-lt"/>
              </a:rPr>
              <a:t>Previous lab: </a:t>
            </a:r>
          </a:p>
          <a:p>
            <a:pPr marL="7938" indent="7938">
              <a:spcAft>
                <a:spcPts val="600"/>
              </a:spcAft>
            </a:pPr>
            <a:r>
              <a:rPr lang="en-US" sz="2200" dirty="0">
                <a:latin typeface="+mj-lt"/>
              </a:rPr>
              <a:t>	- Time domain measurement of an RC time constant.</a:t>
            </a:r>
          </a:p>
          <a:p>
            <a:pPr marL="7938" indent="7938">
              <a:spcAft>
                <a:spcPts val="600"/>
              </a:spcAft>
            </a:pPr>
            <a:r>
              <a:rPr lang="en-US" sz="2200" dirty="0">
                <a:latin typeface="+mj-lt"/>
              </a:rPr>
              <a:t>	- Apply a square wave to simulate the on/off action of a switch.</a:t>
            </a:r>
          </a:p>
        </p:txBody>
      </p:sp>
    </p:spTree>
    <p:extLst>
      <p:ext uri="{BB962C8B-B14F-4D97-AF65-F5344CB8AC3E}">
        <p14:creationId xmlns:p14="http://schemas.microsoft.com/office/powerpoint/2010/main" val="152345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271" y="234033"/>
            <a:ext cx="5105400" cy="1143000"/>
          </a:xfrm>
        </p:spPr>
        <p:txBody>
          <a:bodyPr/>
          <a:lstStyle/>
          <a:p>
            <a:r>
              <a:rPr lang="en-US" dirty="0"/>
              <a:t>Phasor Analysis</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5</a:t>
            </a:fld>
            <a:endParaRPr lang="en-US"/>
          </a:p>
        </p:txBody>
      </p:sp>
      <p:grpSp>
        <p:nvGrpSpPr>
          <p:cNvPr id="42" name="Group 41"/>
          <p:cNvGrpSpPr/>
          <p:nvPr/>
        </p:nvGrpSpPr>
        <p:grpSpPr>
          <a:xfrm>
            <a:off x="3345319" y="1377033"/>
            <a:ext cx="3025580" cy="1823160"/>
            <a:chOff x="3276600" y="1377033"/>
            <a:chExt cx="3025580" cy="182316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7043" y="1377033"/>
              <a:ext cx="3005137" cy="1763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3310053" y="1897613"/>
              <a:ext cx="357790" cy="461665"/>
            </a:xfrm>
            <a:prstGeom prst="rect">
              <a:avLst/>
            </a:prstGeom>
            <a:noFill/>
          </p:spPr>
          <p:txBody>
            <a:bodyPr wrap="none" rtlCol="0">
              <a:spAutoFit/>
            </a:bodyPr>
            <a:lstStyle/>
            <a:p>
              <a:r>
                <a:rPr lang="en-US" b="1" dirty="0"/>
                <a:t>+</a:t>
              </a:r>
            </a:p>
          </p:txBody>
        </p:sp>
        <p:sp>
          <p:nvSpPr>
            <p:cNvPr id="35" name="TextBox 34"/>
            <p:cNvSpPr txBox="1"/>
            <p:nvPr/>
          </p:nvSpPr>
          <p:spPr>
            <a:xfrm>
              <a:off x="3345319" y="2738528"/>
              <a:ext cx="287258" cy="461665"/>
            </a:xfrm>
            <a:prstGeom prst="rect">
              <a:avLst/>
            </a:prstGeom>
            <a:noFill/>
          </p:spPr>
          <p:txBody>
            <a:bodyPr wrap="none" rtlCol="0">
              <a:spAutoFit/>
            </a:bodyPr>
            <a:lstStyle/>
            <a:p>
              <a:r>
                <a:rPr lang="en-US" b="1" dirty="0"/>
                <a:t>-</a:t>
              </a:r>
            </a:p>
          </p:txBody>
        </p:sp>
        <p:sp>
          <p:nvSpPr>
            <p:cNvPr id="36" name="TextBox 35"/>
            <p:cNvSpPr txBox="1"/>
            <p:nvPr/>
          </p:nvSpPr>
          <p:spPr>
            <a:xfrm>
              <a:off x="4959162" y="1869249"/>
              <a:ext cx="357790" cy="461665"/>
            </a:xfrm>
            <a:prstGeom prst="rect">
              <a:avLst/>
            </a:prstGeom>
            <a:noFill/>
          </p:spPr>
          <p:txBody>
            <a:bodyPr wrap="none" rtlCol="0">
              <a:spAutoFit/>
            </a:bodyPr>
            <a:lstStyle/>
            <a:p>
              <a:r>
                <a:rPr lang="en-US" b="1" dirty="0"/>
                <a:t>+</a:t>
              </a:r>
            </a:p>
          </p:txBody>
        </p:sp>
        <p:sp>
          <p:nvSpPr>
            <p:cNvPr id="37" name="TextBox 36"/>
            <p:cNvSpPr txBox="1"/>
            <p:nvPr/>
          </p:nvSpPr>
          <p:spPr>
            <a:xfrm>
              <a:off x="4994428" y="2738528"/>
              <a:ext cx="287258" cy="461665"/>
            </a:xfrm>
            <a:prstGeom prst="rect">
              <a:avLst/>
            </a:prstGeom>
            <a:noFill/>
          </p:spPr>
          <p:txBody>
            <a:bodyPr wrap="none" rtlCol="0">
              <a:spAutoFit/>
            </a:bodyPr>
            <a:lstStyle/>
            <a:p>
              <a:r>
                <a:rPr lang="en-US" b="1" dirty="0"/>
                <a:t>-</a:t>
              </a:r>
            </a:p>
          </p:txBody>
        </p:sp>
        <p:grpSp>
          <p:nvGrpSpPr>
            <p:cNvPr id="38" name="Group 37"/>
            <p:cNvGrpSpPr/>
            <p:nvPr/>
          </p:nvGrpSpPr>
          <p:grpSpPr>
            <a:xfrm>
              <a:off x="3276600" y="2281328"/>
              <a:ext cx="567591" cy="461665"/>
              <a:chOff x="4191000" y="2030147"/>
              <a:chExt cx="567591" cy="461665"/>
            </a:xfrm>
          </p:grpSpPr>
          <p:sp>
            <p:nvSpPr>
              <p:cNvPr id="17" name="TextBox 16"/>
              <p:cNvSpPr txBox="1"/>
              <p:nvPr/>
            </p:nvSpPr>
            <p:spPr>
              <a:xfrm>
                <a:off x="4191000" y="2030147"/>
                <a:ext cx="567591" cy="461665"/>
              </a:xfrm>
              <a:prstGeom prst="rect">
                <a:avLst/>
              </a:prstGeom>
              <a:noFill/>
            </p:spPr>
            <p:txBody>
              <a:bodyPr wrap="none" rtlCol="0">
                <a:spAutoFit/>
              </a:bodyPr>
              <a:lstStyle/>
              <a:p>
                <a:r>
                  <a:rPr lang="en-US" b="1" dirty="0"/>
                  <a:t>V</a:t>
                </a:r>
                <a:r>
                  <a:rPr lang="en-US" b="1" baseline="-25000" dirty="0"/>
                  <a:t>in</a:t>
                </a:r>
              </a:p>
            </p:txBody>
          </p:sp>
          <p:cxnSp>
            <p:nvCxnSpPr>
              <p:cNvPr id="23" name="Straight Connector 22"/>
              <p:cNvCxnSpPr/>
              <p:nvPr/>
            </p:nvCxnSpPr>
            <p:spPr bwMode="auto">
              <a:xfrm>
                <a:off x="4321096" y="2103632"/>
                <a:ext cx="152400" cy="0"/>
              </a:xfrm>
              <a:prstGeom prst="line">
                <a:avLst/>
              </a:prstGeom>
              <a:solidFill>
                <a:schemeClr val="accent1"/>
              </a:solidFill>
              <a:ln w="19050" cap="sq" cmpd="sng" algn="ctr">
                <a:solidFill>
                  <a:schemeClr val="tx1"/>
                </a:solidFill>
                <a:prstDash val="solid"/>
                <a:round/>
                <a:headEnd type="none" w="sm" len="sm"/>
                <a:tailEnd type="none" w="sm" len="sm"/>
              </a:ln>
              <a:effectLst/>
            </p:spPr>
          </p:cxnSp>
        </p:grpSp>
        <p:grpSp>
          <p:nvGrpSpPr>
            <p:cNvPr id="39" name="Group 38"/>
            <p:cNvGrpSpPr/>
            <p:nvPr/>
          </p:nvGrpSpPr>
          <p:grpSpPr>
            <a:xfrm>
              <a:off x="4614745" y="2281328"/>
              <a:ext cx="664541" cy="461665"/>
              <a:chOff x="5529145" y="2030147"/>
              <a:chExt cx="664541" cy="461665"/>
            </a:xfrm>
          </p:grpSpPr>
          <p:sp>
            <p:nvSpPr>
              <p:cNvPr id="33" name="TextBox 32"/>
              <p:cNvSpPr txBox="1"/>
              <p:nvPr/>
            </p:nvSpPr>
            <p:spPr>
              <a:xfrm>
                <a:off x="5529145" y="2030147"/>
                <a:ext cx="664541" cy="461665"/>
              </a:xfrm>
              <a:prstGeom prst="rect">
                <a:avLst/>
              </a:prstGeom>
              <a:noFill/>
            </p:spPr>
            <p:txBody>
              <a:bodyPr wrap="none" rtlCol="0">
                <a:spAutoFit/>
              </a:bodyPr>
              <a:lstStyle/>
              <a:p>
                <a:r>
                  <a:rPr lang="en-US" b="1" dirty="0" err="1"/>
                  <a:t>V</a:t>
                </a:r>
                <a:r>
                  <a:rPr lang="en-US" b="1" baseline="-25000" dirty="0" err="1"/>
                  <a:t>out</a:t>
                </a:r>
                <a:endParaRPr lang="en-US" b="1" baseline="-25000" dirty="0"/>
              </a:p>
            </p:txBody>
          </p:sp>
          <p:cxnSp>
            <p:nvCxnSpPr>
              <p:cNvPr id="46" name="Straight Connector 45"/>
              <p:cNvCxnSpPr/>
              <p:nvPr/>
            </p:nvCxnSpPr>
            <p:spPr bwMode="auto">
              <a:xfrm>
                <a:off x="5667043" y="2098573"/>
                <a:ext cx="138545" cy="0"/>
              </a:xfrm>
              <a:prstGeom prst="line">
                <a:avLst/>
              </a:prstGeom>
              <a:solidFill>
                <a:schemeClr val="accent1"/>
              </a:solidFill>
              <a:ln w="19050" cap="sq" cmpd="sng" algn="ctr">
                <a:solidFill>
                  <a:schemeClr val="tx1"/>
                </a:solidFill>
                <a:prstDash val="solid"/>
                <a:round/>
                <a:headEnd type="none" w="sm" len="sm"/>
                <a:tailEnd type="none" w="sm" len="sm"/>
              </a:ln>
              <a:effectLst/>
            </p:spPr>
          </p:cxnSp>
        </p:grpSp>
      </p:grpSp>
      <mc:AlternateContent xmlns:mc="http://schemas.openxmlformats.org/markup-compatibility/2006" xmlns:a14="http://schemas.microsoft.com/office/drawing/2010/main">
        <mc:Choice Requires="a14">
          <p:sp>
            <p:nvSpPr>
              <p:cNvPr id="41" name="TextBox 40"/>
              <p:cNvSpPr txBox="1"/>
              <p:nvPr/>
            </p:nvSpPr>
            <p:spPr>
              <a:xfrm>
                <a:off x="3019196" y="3352800"/>
                <a:ext cx="3076804" cy="8585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a:rPr>
                                <m:t>𝑉</m:t>
                              </m:r>
                            </m:e>
                          </m:acc>
                        </m:e>
                        <m:sub>
                          <m:r>
                            <a:rPr lang="en-US" b="0" i="1" smtClean="0">
                              <a:latin typeface="Cambria Math"/>
                            </a:rPr>
                            <m:t>𝑜𝑢𝑡</m:t>
                          </m:r>
                        </m:sub>
                      </m:sSub>
                      <m:r>
                        <a:rPr lang="en-US" i="1" smtClean="0">
                          <a:latin typeface="Cambria Math"/>
                        </a:rPr>
                        <m:t>=</m:t>
                      </m:r>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a:rPr>
                                <m:t>𝑉</m:t>
                              </m:r>
                            </m:e>
                          </m:acc>
                        </m:e>
                        <m:sub>
                          <m:r>
                            <a:rPr lang="en-US" b="0" i="1" smtClean="0">
                              <a:latin typeface="Cambria Math"/>
                            </a:rPr>
                            <m:t>𝑖𝑛</m:t>
                          </m:r>
                        </m:sub>
                      </m:sSub>
                      <m:f>
                        <m:fPr>
                          <m:ctrlPr>
                            <a:rPr lang="en-US" i="1" smtClean="0">
                              <a:latin typeface="Cambria Math" panose="02040503050406030204" pitchFamily="18" charset="0"/>
                            </a:rPr>
                          </m:ctrlPr>
                        </m:fPr>
                        <m:num>
                          <m:r>
                            <a:rPr lang="en-US" b="0" i="1" smtClean="0">
                              <a:latin typeface="Cambria Math"/>
                            </a:rPr>
                            <m:t>1/</m:t>
                          </m:r>
                          <m:r>
                            <a:rPr lang="en-US" b="0" i="1" smtClean="0">
                              <a:latin typeface="Cambria Math"/>
                            </a:rPr>
                            <m:t>𝑗</m:t>
                          </m:r>
                          <m:r>
                            <a:rPr lang="en-US" b="0" i="1" smtClean="0">
                              <a:latin typeface="Cambria Math"/>
                              <a:ea typeface="Cambria Math"/>
                            </a:rPr>
                            <m:t>𝜔</m:t>
                          </m:r>
                          <m:r>
                            <a:rPr lang="en-US" b="0" i="1" smtClean="0">
                              <a:latin typeface="Cambria Math"/>
                              <a:ea typeface="Cambria Math"/>
                            </a:rPr>
                            <m:t>𝐶</m:t>
                          </m:r>
                        </m:num>
                        <m:den>
                          <m:r>
                            <a:rPr lang="en-US" b="0" i="1" smtClean="0">
                              <a:latin typeface="Cambria Math"/>
                            </a:rPr>
                            <m:t>𝑅</m:t>
                          </m:r>
                          <m:r>
                            <a:rPr lang="en-US" b="0" i="1" smtClean="0">
                              <a:latin typeface="Cambria Math"/>
                            </a:rPr>
                            <m:t>+1/</m:t>
                          </m:r>
                          <m:r>
                            <a:rPr lang="en-US" b="0" i="1" smtClean="0">
                              <a:latin typeface="Cambria Math"/>
                            </a:rPr>
                            <m:t>𝑗</m:t>
                          </m:r>
                          <m:r>
                            <a:rPr lang="en-US" b="0" i="1" smtClean="0">
                              <a:latin typeface="Cambria Math"/>
                              <a:ea typeface="Cambria Math"/>
                            </a:rPr>
                            <m:t>𝜔</m:t>
                          </m:r>
                          <m:r>
                            <a:rPr lang="en-US" b="0" i="1" smtClean="0">
                              <a:latin typeface="Cambria Math"/>
                              <a:ea typeface="Cambria Math"/>
                            </a:rPr>
                            <m:t>𝐶</m:t>
                          </m:r>
                        </m:den>
                      </m:f>
                    </m:oMath>
                  </m:oMathPara>
                </a14:m>
                <a:endParaRPr lang="en-US" dirty="0"/>
              </a:p>
            </p:txBody>
          </p:sp>
        </mc:Choice>
        <mc:Fallback xmlns="">
          <p:sp>
            <p:nvSpPr>
              <p:cNvPr id="41" name="TextBox 40"/>
              <p:cNvSpPr txBox="1">
                <a:spLocks noRot="1" noChangeAspect="1" noMove="1" noResize="1" noEditPoints="1" noAdjustHandles="1" noChangeArrowheads="1" noChangeShapeType="1" noTextEdit="1"/>
              </p:cNvSpPr>
              <p:nvPr/>
            </p:nvSpPr>
            <p:spPr>
              <a:xfrm>
                <a:off x="3019196" y="3352800"/>
                <a:ext cx="3076804" cy="858505"/>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3416100" y="4419600"/>
                <a:ext cx="2282997" cy="85100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rPr>
                        <m:t>=</m:t>
                      </m:r>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a:rPr>
                                <m:t>𝑉</m:t>
                              </m:r>
                            </m:e>
                          </m:acc>
                        </m:e>
                        <m:sub>
                          <m:r>
                            <a:rPr lang="en-US" b="0" i="1" smtClean="0">
                              <a:latin typeface="Cambria Math"/>
                            </a:rPr>
                            <m:t>𝑖𝑛</m:t>
                          </m:r>
                        </m:sub>
                      </m:sSub>
                      <m:f>
                        <m:fPr>
                          <m:ctrlPr>
                            <a:rPr lang="en-US" i="1" smtClean="0">
                              <a:latin typeface="Cambria Math" panose="02040503050406030204" pitchFamily="18" charset="0"/>
                            </a:rPr>
                          </m:ctrlPr>
                        </m:fPr>
                        <m:num>
                          <m:r>
                            <a:rPr lang="en-US" b="0" i="1" smtClean="0">
                              <a:latin typeface="Cambria Math"/>
                            </a:rPr>
                            <m:t>1</m:t>
                          </m:r>
                        </m:num>
                        <m:den>
                          <m:r>
                            <a:rPr lang="en-US" b="0" i="1" smtClean="0">
                              <a:latin typeface="Cambria Math"/>
                            </a:rPr>
                            <m:t>1+</m:t>
                          </m:r>
                          <m:r>
                            <a:rPr lang="en-US" b="0" i="1" smtClean="0">
                              <a:latin typeface="Cambria Math"/>
                            </a:rPr>
                            <m:t>𝑗</m:t>
                          </m:r>
                          <m:r>
                            <a:rPr lang="en-US" b="0" i="1" smtClean="0">
                              <a:latin typeface="Cambria Math"/>
                              <a:ea typeface="Cambria Math"/>
                            </a:rPr>
                            <m:t>𝜔</m:t>
                          </m:r>
                          <m:r>
                            <a:rPr lang="en-US" b="0" i="1" smtClean="0">
                              <a:latin typeface="Cambria Math"/>
                              <a:ea typeface="Cambria Math"/>
                            </a:rPr>
                            <m:t>𝑅𝐶</m:t>
                          </m:r>
                        </m:den>
                      </m:f>
                    </m:oMath>
                  </m:oMathPara>
                </a14:m>
                <a:endParaRPr lang="en-US" dirty="0"/>
              </a:p>
            </p:txBody>
          </p:sp>
        </mc:Choice>
        <mc:Fallback xmlns="">
          <p:sp>
            <p:nvSpPr>
              <p:cNvPr id="50" name="TextBox 49"/>
              <p:cNvSpPr txBox="1">
                <a:spLocks noRot="1" noChangeAspect="1" noMove="1" noResize="1" noEditPoints="1" noAdjustHandles="1" noChangeArrowheads="1" noChangeShapeType="1" noTextEdit="1"/>
              </p:cNvSpPr>
              <p:nvPr/>
            </p:nvSpPr>
            <p:spPr>
              <a:xfrm>
                <a:off x="3416100" y="4419600"/>
                <a:ext cx="2282997" cy="851002"/>
              </a:xfrm>
              <a:prstGeom prst="rect">
                <a:avLst/>
              </a:prstGeom>
              <a:blipFill rotWithShape="1">
                <a:blip r:embed="rId4"/>
                <a:stretch>
                  <a:fillRect/>
                </a:stretch>
              </a:blipFill>
            </p:spPr>
            <p:txBody>
              <a:bodyPr/>
              <a:lstStyle/>
              <a:p>
                <a:r>
                  <a:rPr lang="en-US">
                    <a:noFill/>
                  </a:rPr>
                  <a:t> </a:t>
                </a:r>
              </a:p>
            </p:txBody>
          </p:sp>
        </mc:Fallback>
      </mc:AlternateContent>
      <p:sp>
        <p:nvSpPr>
          <p:cNvPr id="51" name="TextBox 50"/>
          <p:cNvSpPr txBox="1"/>
          <p:nvPr/>
        </p:nvSpPr>
        <p:spPr>
          <a:xfrm>
            <a:off x="748204" y="5562600"/>
            <a:ext cx="7733082" cy="769441"/>
          </a:xfrm>
          <a:prstGeom prst="rect">
            <a:avLst/>
          </a:prstGeom>
          <a:noFill/>
        </p:spPr>
        <p:txBody>
          <a:bodyPr wrap="square" rtlCol="0">
            <a:spAutoFit/>
          </a:bodyPr>
          <a:lstStyle/>
          <a:p>
            <a:pPr marL="7938" indent="7938">
              <a:spcAft>
                <a:spcPts val="1200"/>
              </a:spcAft>
            </a:pPr>
            <a:r>
              <a:rPr lang="en-US" sz="2200" dirty="0">
                <a:latin typeface="+mj-lt"/>
              </a:rPr>
              <a:t>What happens to the output at very high and very low frequencies? Is there a phase change? Observe this on the scope. </a:t>
            </a:r>
          </a:p>
        </p:txBody>
      </p:sp>
    </p:spTree>
    <p:extLst>
      <p:ext uri="{BB962C8B-B14F-4D97-AF65-F5344CB8AC3E}">
        <p14:creationId xmlns:p14="http://schemas.microsoft.com/office/powerpoint/2010/main" val="3186701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343400" cy="919177"/>
          </a:xfrm>
        </p:spPr>
        <p:txBody>
          <a:bodyPr>
            <a:normAutofit/>
          </a:bodyPr>
          <a:lstStyle/>
          <a:p>
            <a:r>
              <a:rPr lang="en-US" dirty="0"/>
              <a:t>Phase Difference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6</a:t>
            </a:fld>
            <a:endParaRPr lang="en-US"/>
          </a:p>
        </p:txBody>
      </p:sp>
      <mc:AlternateContent xmlns:mc="http://schemas.openxmlformats.org/markup-compatibility/2006" xmlns:a14="http://schemas.microsoft.com/office/drawing/2010/main">
        <mc:Choice Requires="a14">
          <p:sp>
            <p:nvSpPr>
              <p:cNvPr id="28" name="TextBox 27"/>
              <p:cNvSpPr txBox="1"/>
              <p:nvPr/>
            </p:nvSpPr>
            <p:spPr>
              <a:xfrm>
                <a:off x="967604" y="5019574"/>
                <a:ext cx="7253455" cy="769441"/>
              </a:xfrm>
              <a:prstGeom prst="rect">
                <a:avLst/>
              </a:prstGeom>
              <a:noFill/>
            </p:spPr>
            <p:txBody>
              <a:bodyPr wrap="square" rtlCol="0">
                <a:spAutoFit/>
              </a:bodyPr>
              <a:lstStyle/>
              <a:p>
                <a:pPr marL="7938" indent="7938">
                  <a:spcAft>
                    <a:spcPts val="1200"/>
                  </a:spcAft>
                </a:pPr>
                <a:r>
                  <a:rPr lang="en-US" sz="2200" dirty="0">
                    <a:solidFill>
                      <a:schemeClr val="tx1"/>
                    </a:solidFill>
                    <a:latin typeface="+mj-lt"/>
                  </a:rPr>
                  <a:t>Input and output are not in phase. We want to measure the phase difference </a:t>
                </a:r>
                <a14:m>
                  <m:oMath xmlns:m="http://schemas.openxmlformats.org/officeDocument/2006/math">
                    <m:r>
                      <a:rPr lang="en-US" sz="2200" i="1" smtClean="0">
                        <a:solidFill>
                          <a:schemeClr val="tx1"/>
                        </a:solidFill>
                        <a:latin typeface="Cambria Math"/>
                        <a:ea typeface="Cambria Math"/>
                      </a:rPr>
                      <m:t>∆</m:t>
                    </m:r>
                    <m:r>
                      <a:rPr lang="en-US" sz="2200" i="1" smtClean="0">
                        <a:solidFill>
                          <a:schemeClr val="tx1"/>
                        </a:solidFill>
                        <a:latin typeface="Cambria Math"/>
                        <a:ea typeface="Cambria Math"/>
                      </a:rPr>
                      <m:t>𝜑</m:t>
                    </m:r>
                  </m:oMath>
                </a14:m>
                <a:r>
                  <a:rPr lang="en-US" sz="2200" dirty="0">
                    <a:solidFill>
                      <a:schemeClr val="tx1"/>
                    </a:solidFill>
                    <a:latin typeface="+mj-lt"/>
                  </a:rPr>
                  <a:t>.</a:t>
                </a:r>
              </a:p>
            </p:txBody>
          </p:sp>
        </mc:Choice>
        <mc:Fallback xmlns="">
          <p:sp>
            <p:nvSpPr>
              <p:cNvPr id="28" name="TextBox 27"/>
              <p:cNvSpPr txBox="1">
                <a:spLocks noRot="1" noChangeAspect="1" noMove="1" noResize="1" noEditPoints="1" noAdjustHandles="1" noChangeArrowheads="1" noChangeShapeType="1" noTextEdit="1"/>
              </p:cNvSpPr>
              <p:nvPr/>
            </p:nvSpPr>
            <p:spPr>
              <a:xfrm>
                <a:off x="967604" y="5019574"/>
                <a:ext cx="7253455" cy="769441"/>
              </a:xfrm>
              <a:prstGeom prst="rect">
                <a:avLst/>
              </a:prstGeom>
              <a:blipFill rotWithShape="1">
                <a:blip r:embed="rId2"/>
                <a:stretch>
                  <a:fillRect l="-1008" t="-4724" b="-141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1248981" y="1190502"/>
                <a:ext cx="2720873"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𝑣</m:t>
                          </m:r>
                        </m:e>
                        <m:sub>
                          <m:r>
                            <a:rPr lang="en-US" b="0" i="1" smtClean="0">
                              <a:latin typeface="Cambria Math"/>
                            </a:rPr>
                            <m:t>𝑖𝑛</m:t>
                          </m:r>
                        </m:sub>
                      </m:sSub>
                      <m:r>
                        <a:rPr lang="en-US" i="1" smtClean="0">
                          <a:latin typeface="Cambria Math"/>
                        </a:rPr>
                        <m:t>=</m:t>
                      </m:r>
                      <m:r>
                        <m:rPr>
                          <m:sty m:val="p"/>
                        </m:rPr>
                        <a:rPr lang="en-US" b="0" i="0" smtClean="0">
                          <a:latin typeface="Cambria Math"/>
                        </a:rPr>
                        <m:t>V</m:t>
                      </m:r>
                      <m:r>
                        <m:rPr>
                          <m:sty m:val="p"/>
                        </m:rPr>
                        <a:rPr lang="en-US" b="0" i="0" baseline="-25000" smtClean="0">
                          <a:latin typeface="Cambria Math"/>
                        </a:rPr>
                        <m:t>in</m:t>
                      </m:r>
                      <m:r>
                        <m:rPr>
                          <m:sty m:val="p"/>
                        </m:rPr>
                        <a:rPr lang="en-US" b="0" i="0" smtClean="0">
                          <a:latin typeface="Cambria Math"/>
                        </a:rPr>
                        <m:t>sin</m:t>
                      </m:r>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2</m:t>
                          </m:r>
                          <m:r>
                            <a:rPr lang="en-US" b="0" i="1" smtClean="0">
                              <a:latin typeface="Cambria Math"/>
                              <a:ea typeface="Cambria Math"/>
                            </a:rPr>
                            <m:t>𝜋</m:t>
                          </m:r>
                          <m:r>
                            <a:rPr lang="en-US" b="0" i="1" smtClean="0">
                              <a:latin typeface="Cambria Math"/>
                              <a:ea typeface="Cambria Math"/>
                            </a:rPr>
                            <m:t>𝑓𝑡</m:t>
                          </m:r>
                        </m:e>
                      </m:d>
                    </m:oMath>
                  </m:oMathPara>
                </a14:m>
                <a:endParaRPr lang="en-US" dirty="0"/>
              </a:p>
            </p:txBody>
          </p:sp>
        </mc:Choice>
        <mc:Fallback xmlns="">
          <p:sp>
            <p:nvSpPr>
              <p:cNvPr id="54" name="TextBox 53"/>
              <p:cNvSpPr txBox="1">
                <a:spLocks noRot="1" noChangeAspect="1" noMove="1" noResize="1" noEditPoints="1" noAdjustHandles="1" noChangeArrowheads="1" noChangeShapeType="1" noTextEdit="1"/>
              </p:cNvSpPr>
              <p:nvPr/>
            </p:nvSpPr>
            <p:spPr>
              <a:xfrm>
                <a:off x="1248981" y="1190502"/>
                <a:ext cx="2720873" cy="461665"/>
              </a:xfrm>
              <a:prstGeom prst="rect">
                <a:avLst/>
              </a:prstGeom>
              <a:blipFill rotWithShape="1">
                <a:blip r:embed="rId3"/>
                <a:stretch>
                  <a:fillRect b="-184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176902" y="1193815"/>
                <a:ext cx="3760966"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𝑣</m:t>
                          </m:r>
                        </m:e>
                        <m:sub>
                          <m:r>
                            <a:rPr lang="en-US" b="0" i="1" smtClean="0">
                              <a:latin typeface="Cambria Math"/>
                            </a:rPr>
                            <m:t>𝑜𝑢𝑡</m:t>
                          </m:r>
                        </m:sub>
                      </m:sSub>
                      <m:r>
                        <a:rPr lang="en-US" i="1" smtClean="0">
                          <a:latin typeface="Cambria Math"/>
                        </a:rPr>
                        <m:t>=</m:t>
                      </m:r>
                      <m:r>
                        <m:rPr>
                          <m:sty m:val="p"/>
                        </m:rPr>
                        <a:rPr lang="en-US" b="0" i="0" smtClean="0">
                          <a:latin typeface="Cambria Math"/>
                        </a:rPr>
                        <m:t>V</m:t>
                      </m:r>
                      <m:r>
                        <m:rPr>
                          <m:sty m:val="p"/>
                        </m:rPr>
                        <a:rPr lang="en-US" b="0" i="0" baseline="-25000" smtClean="0">
                          <a:latin typeface="Cambria Math"/>
                        </a:rPr>
                        <m:t>out</m:t>
                      </m:r>
                      <m:r>
                        <m:rPr>
                          <m:sty m:val="p"/>
                        </m:rPr>
                        <a:rPr lang="en-US" b="0" i="0" smtClean="0">
                          <a:latin typeface="Cambria Math"/>
                        </a:rPr>
                        <m:t>sin</m:t>
                      </m:r>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2</m:t>
                          </m:r>
                          <m:r>
                            <a:rPr lang="en-US" b="0" i="1" smtClean="0">
                              <a:latin typeface="Cambria Math"/>
                              <a:ea typeface="Cambria Math"/>
                            </a:rPr>
                            <m:t>𝜋</m:t>
                          </m:r>
                          <m:r>
                            <a:rPr lang="en-US" b="0" i="1" smtClean="0">
                              <a:latin typeface="Cambria Math"/>
                              <a:ea typeface="Cambria Math"/>
                            </a:rPr>
                            <m:t>𝑓𝑡</m:t>
                          </m:r>
                          <m:r>
                            <a:rPr lang="en-US" b="0" i="1" smtClean="0">
                              <a:latin typeface="Cambria Math"/>
                              <a:ea typeface="Cambria Math"/>
                            </a:rPr>
                            <m:t>+∆</m:t>
                          </m:r>
                          <m:r>
                            <a:rPr lang="en-US" b="0" i="1" smtClean="0">
                              <a:latin typeface="Cambria Math"/>
                              <a:ea typeface="Cambria Math"/>
                            </a:rPr>
                            <m:t>𝜑</m:t>
                          </m:r>
                        </m:e>
                      </m:d>
                    </m:oMath>
                  </m:oMathPara>
                </a14:m>
                <a:endParaRPr lang="en-US" dirty="0"/>
              </a:p>
            </p:txBody>
          </p:sp>
        </mc:Choice>
        <mc:Fallback xmlns="">
          <p:sp>
            <p:nvSpPr>
              <p:cNvPr id="55" name="TextBox 54"/>
              <p:cNvSpPr txBox="1">
                <a:spLocks noRot="1" noChangeAspect="1" noMove="1" noResize="1" noEditPoints="1" noAdjustHandles="1" noChangeArrowheads="1" noChangeShapeType="1" noTextEdit="1"/>
              </p:cNvSpPr>
              <p:nvPr/>
            </p:nvSpPr>
            <p:spPr>
              <a:xfrm>
                <a:off x="4176902" y="1193815"/>
                <a:ext cx="3760966" cy="461665"/>
              </a:xfrm>
              <a:prstGeom prst="rect">
                <a:avLst/>
              </a:prstGeom>
              <a:blipFill rotWithShape="1">
                <a:blip r:embed="rId4"/>
                <a:stretch>
                  <a:fillRect b="-18421"/>
                </a:stretch>
              </a:blipFill>
            </p:spPr>
            <p:txBody>
              <a:bodyPr/>
              <a:lstStyle/>
              <a:p>
                <a:r>
                  <a:rPr lang="en-US">
                    <a:noFill/>
                  </a:rPr>
                  <a:t> </a:t>
                </a:r>
              </a:p>
            </p:txBody>
          </p:sp>
        </mc:Fallback>
      </mc:AlternateContent>
      <p:sp>
        <p:nvSpPr>
          <p:cNvPr id="60" name="TextBox 59"/>
          <p:cNvSpPr txBox="1"/>
          <p:nvPr/>
        </p:nvSpPr>
        <p:spPr>
          <a:xfrm>
            <a:off x="967604" y="5867400"/>
            <a:ext cx="7405856" cy="769441"/>
          </a:xfrm>
          <a:prstGeom prst="rect">
            <a:avLst/>
          </a:prstGeom>
          <a:noFill/>
        </p:spPr>
        <p:txBody>
          <a:bodyPr wrap="square" rtlCol="0">
            <a:spAutoFit/>
          </a:bodyPr>
          <a:lstStyle/>
          <a:p>
            <a:pPr marL="7938" indent="7938">
              <a:spcAft>
                <a:spcPts val="1200"/>
              </a:spcAft>
            </a:pPr>
            <a:r>
              <a:rPr lang="en-US" sz="2200" dirty="0">
                <a:latin typeface="+mj-lt"/>
              </a:rPr>
              <a:t>We cannot measure the absolute phase of either waveform - we can only measure the phase difference.</a:t>
            </a:r>
          </a:p>
        </p:txBody>
      </p:sp>
      <p:grpSp>
        <p:nvGrpSpPr>
          <p:cNvPr id="41" name="Group 40"/>
          <p:cNvGrpSpPr/>
          <p:nvPr/>
        </p:nvGrpSpPr>
        <p:grpSpPr>
          <a:xfrm>
            <a:off x="1905000" y="1741619"/>
            <a:ext cx="5047698" cy="3178696"/>
            <a:chOff x="1131105" y="1440854"/>
            <a:chExt cx="6823541" cy="3733800"/>
          </a:xfrm>
        </p:grpSpPr>
        <p:pic>
          <p:nvPicPr>
            <p:cNvPr id="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3" name="Straight Connector 42"/>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44" name="Group 43"/>
            <p:cNvGrpSpPr/>
            <p:nvPr/>
          </p:nvGrpSpPr>
          <p:grpSpPr>
            <a:xfrm>
              <a:off x="1776101" y="1856697"/>
              <a:ext cx="2688168" cy="2209800"/>
              <a:chOff x="1807632" y="1371600"/>
              <a:chExt cx="2688168" cy="2209800"/>
            </a:xfrm>
          </p:grpSpPr>
          <p:sp>
            <p:nvSpPr>
              <p:cNvPr id="45" name="Rectangle 44"/>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pic>
        <p:nvPicPr>
          <p:cNvPr id="66" name="Picture 4"/>
          <p:cNvPicPr>
            <a:picLocks noChangeAspect="1" noChangeArrowheads="1"/>
          </p:cNvPicPr>
          <p:nvPr/>
        </p:nvPicPr>
        <p:blipFill rotWithShape="1">
          <a:blip r:embed="rId6">
            <a:extLst>
              <a:ext uri="{28A0092B-C50C-407E-A947-70E740481C1C}">
                <a14:useLocalDpi xmlns:a14="http://schemas.microsoft.com/office/drawing/2010/main" val="0"/>
              </a:ext>
            </a:extLst>
          </a:blip>
          <a:srcRect l="18057" b="12656"/>
          <a:stretch/>
        </p:blipFill>
        <p:spPr bwMode="auto">
          <a:xfrm>
            <a:off x="2442996" y="2128938"/>
            <a:ext cx="2198525" cy="188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4" name="Straight Arrow Connector 33"/>
          <p:cNvCxnSpPr/>
          <p:nvPr/>
        </p:nvCxnSpPr>
        <p:spPr bwMode="auto">
          <a:xfrm flipH="1">
            <a:off x="2767322" y="1652167"/>
            <a:ext cx="521339" cy="865316"/>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35" name="Straight Arrow Connector 34"/>
          <p:cNvCxnSpPr/>
          <p:nvPr/>
        </p:nvCxnSpPr>
        <p:spPr bwMode="auto">
          <a:xfrm flipH="1">
            <a:off x="3048000" y="1655480"/>
            <a:ext cx="2000997" cy="1156620"/>
          </a:xfrm>
          <a:prstGeom prst="straightConnector1">
            <a:avLst/>
          </a:prstGeom>
          <a:solidFill>
            <a:schemeClr val="accent1"/>
          </a:solidFill>
          <a:ln w="12700" cap="sq"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734998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956893" y="1222513"/>
            <a:ext cx="5047698" cy="3178696"/>
            <a:chOff x="1131105" y="1440854"/>
            <a:chExt cx="6823541" cy="3733800"/>
          </a:xfrm>
        </p:grpSpPr>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2" name="Straight Connector 21"/>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1776101" y="1856697"/>
              <a:ext cx="2688168" cy="2209800"/>
              <a:chOff x="1807632" y="1371600"/>
              <a:chExt cx="2688168" cy="2209800"/>
            </a:xfrm>
          </p:grpSpPr>
          <p:sp>
            <p:nvSpPr>
              <p:cNvPr id="24" name="Rectangle 23"/>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pic>
        <p:nvPicPr>
          <p:cNvPr id="45"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18057" b="12656"/>
          <a:stretch/>
        </p:blipFill>
        <p:spPr bwMode="auto">
          <a:xfrm>
            <a:off x="1494889" y="1609832"/>
            <a:ext cx="2198525" cy="188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02083" y="228600"/>
            <a:ext cx="5212917" cy="914400"/>
          </a:xfrm>
        </p:spPr>
        <p:txBody>
          <a:bodyPr/>
          <a:lstStyle/>
          <a:p>
            <a:r>
              <a:rPr lang="en-US" dirty="0"/>
              <a:t>The Measurement</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7</a:t>
            </a:fld>
            <a:endParaRPr lang="en-US"/>
          </a:p>
        </p:txBody>
      </p:sp>
      <p:cxnSp>
        <p:nvCxnSpPr>
          <p:cNvPr id="49" name="Straight Connector 48"/>
          <p:cNvCxnSpPr/>
          <p:nvPr/>
        </p:nvCxnSpPr>
        <p:spPr bwMode="auto">
          <a:xfrm flipH="1">
            <a:off x="1983969" y="2060032"/>
            <a:ext cx="11150" cy="1882483"/>
          </a:xfrm>
          <a:prstGeom prst="line">
            <a:avLst/>
          </a:prstGeom>
          <a:solidFill>
            <a:schemeClr val="accent1"/>
          </a:solidFill>
          <a:ln w="19050" cap="sq" cmpd="sng" algn="ctr">
            <a:solidFill>
              <a:schemeClr val="tx1"/>
            </a:solidFill>
            <a:prstDash val="sysDot"/>
            <a:round/>
            <a:headEnd type="none" w="sm" len="sm"/>
            <a:tailEnd type="none" w="sm" len="sm"/>
          </a:ln>
          <a:effectLst/>
        </p:spPr>
      </p:cxnSp>
      <p:cxnSp>
        <p:nvCxnSpPr>
          <p:cNvPr id="50" name="Straight Connector 49"/>
          <p:cNvCxnSpPr/>
          <p:nvPr/>
        </p:nvCxnSpPr>
        <p:spPr bwMode="auto">
          <a:xfrm>
            <a:off x="1738226" y="1790700"/>
            <a:ext cx="0" cy="1882857"/>
          </a:xfrm>
          <a:prstGeom prst="line">
            <a:avLst/>
          </a:prstGeom>
          <a:solidFill>
            <a:schemeClr val="accent1"/>
          </a:solidFill>
          <a:ln w="19050" cap="sq" cmpd="sng" algn="ctr">
            <a:solidFill>
              <a:schemeClr val="tx1"/>
            </a:solidFill>
            <a:prstDash val="sysDot"/>
            <a:round/>
            <a:headEnd type="none" w="sm" len="sm"/>
            <a:tailEnd type="none" w="sm" len="sm"/>
          </a:ln>
          <a:effectLst/>
        </p:spPr>
      </p:cxnSp>
      <p:cxnSp>
        <p:nvCxnSpPr>
          <p:cNvPr id="51" name="Straight Arrow Connector 50"/>
          <p:cNvCxnSpPr/>
          <p:nvPr/>
        </p:nvCxnSpPr>
        <p:spPr bwMode="auto">
          <a:xfrm>
            <a:off x="1691592" y="3501040"/>
            <a:ext cx="321752" cy="0"/>
          </a:xfrm>
          <a:prstGeom prst="straightConnector1">
            <a:avLst/>
          </a:prstGeom>
          <a:solidFill>
            <a:schemeClr val="accent1"/>
          </a:solidFill>
          <a:ln w="12700" cap="sq" cmpd="sng" algn="ctr">
            <a:solidFill>
              <a:schemeClr val="tx1"/>
            </a:solidFill>
            <a:prstDash val="solid"/>
            <a:round/>
            <a:headEnd type="stealth" w="lg" len="med"/>
            <a:tailEnd type="stealth" w="lg" len="med"/>
          </a:ln>
          <a:effectLst/>
        </p:spPr>
      </p:cxnSp>
      <p:sp>
        <p:nvSpPr>
          <p:cNvPr id="53" name="TextBox 52"/>
          <p:cNvSpPr txBox="1"/>
          <p:nvPr/>
        </p:nvSpPr>
        <p:spPr>
          <a:xfrm>
            <a:off x="457200" y="5105400"/>
            <a:ext cx="6172200" cy="769441"/>
          </a:xfrm>
          <a:prstGeom prst="rect">
            <a:avLst/>
          </a:prstGeom>
          <a:noFill/>
        </p:spPr>
        <p:txBody>
          <a:bodyPr wrap="square" rtlCol="0">
            <a:spAutoFit/>
          </a:bodyPr>
          <a:lstStyle/>
          <a:p>
            <a:pPr marL="7938" indent="7938">
              <a:spcAft>
                <a:spcPts val="1200"/>
              </a:spcAft>
            </a:pPr>
            <a:r>
              <a:rPr lang="en-US" sz="2200" dirty="0">
                <a:latin typeface="+mj-lt"/>
              </a:rPr>
              <a:t>Because one full period (T) of the input (and output) sinusoids corresponds to 360 [</a:t>
            </a:r>
            <a:r>
              <a:rPr lang="en-US" sz="2200" dirty="0" err="1">
                <a:latin typeface="+mj-lt"/>
              </a:rPr>
              <a:t>deg</a:t>
            </a:r>
            <a:r>
              <a:rPr lang="en-US" sz="2200" dirty="0">
                <a:latin typeface="+mj-lt"/>
              </a:rPr>
              <a:t>], we have:</a:t>
            </a:r>
          </a:p>
        </p:txBody>
      </p:sp>
      <mc:AlternateContent xmlns:mc="http://schemas.openxmlformats.org/markup-compatibility/2006" xmlns:a14="http://schemas.microsoft.com/office/drawing/2010/main">
        <mc:Choice Requires="a14">
          <p:sp>
            <p:nvSpPr>
              <p:cNvPr id="6" name="TextBox 5"/>
              <p:cNvSpPr txBox="1"/>
              <p:nvPr/>
            </p:nvSpPr>
            <p:spPr>
              <a:xfrm>
                <a:off x="6745460" y="5105400"/>
                <a:ext cx="1520480" cy="7862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ea typeface="Cambria Math"/>
                            </a:rPr>
                          </m:ctrlPr>
                        </m:fPr>
                        <m:num>
                          <m:r>
                            <a:rPr lang="en-US" i="1">
                              <a:latin typeface="Cambria Math"/>
                              <a:ea typeface="Cambria Math"/>
                            </a:rPr>
                            <m:t>∆</m:t>
                          </m:r>
                          <m:r>
                            <a:rPr lang="en-US" i="1">
                              <a:latin typeface="Cambria Math"/>
                              <a:ea typeface="Cambria Math"/>
                            </a:rPr>
                            <m:t>𝜑</m:t>
                          </m:r>
                        </m:num>
                        <m:den>
                          <m:r>
                            <a:rPr lang="en-US" b="0" i="1" smtClean="0">
                              <a:latin typeface="Cambria Math"/>
                              <a:ea typeface="Cambria Math"/>
                            </a:rPr>
                            <m:t>360</m:t>
                          </m:r>
                        </m:den>
                      </m:f>
                      <m:r>
                        <a:rPr lang="en-US" i="1" smtClean="0">
                          <a:latin typeface="Cambria Math"/>
                        </a:rPr>
                        <m:t>=</m:t>
                      </m:r>
                      <m:f>
                        <m:fPr>
                          <m:ctrlPr>
                            <a:rPr lang="en-US" i="1" smtClean="0">
                              <a:latin typeface="Cambria Math" panose="02040503050406030204" pitchFamily="18" charset="0"/>
                            </a:rPr>
                          </m:ctrlPr>
                        </m:fPr>
                        <m:num>
                          <m:r>
                            <a:rPr lang="en-US" i="1" smtClean="0">
                              <a:latin typeface="Cambria Math"/>
                              <a:ea typeface="Cambria Math"/>
                            </a:rPr>
                            <m:t>∆</m:t>
                          </m:r>
                          <m:r>
                            <a:rPr lang="en-US" b="0" i="1" smtClean="0">
                              <a:latin typeface="Cambria Math"/>
                              <a:ea typeface="Cambria Math"/>
                            </a:rPr>
                            <m:t>𝑡</m:t>
                          </m:r>
                        </m:num>
                        <m:den>
                          <m:r>
                            <a:rPr lang="en-US" b="0" i="1" smtClean="0">
                              <a:latin typeface="Cambria Math"/>
                            </a:rPr>
                            <m:t>𝑇</m:t>
                          </m:r>
                        </m:den>
                      </m:f>
                    </m:oMath>
                  </m:oMathPara>
                </a14:m>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6745460" y="5105400"/>
                <a:ext cx="1520480" cy="786241"/>
              </a:xfrm>
              <a:prstGeom prst="rect">
                <a:avLst/>
              </a:prstGeom>
              <a:blipFill rotWithShape="1">
                <a:blip r:embed="rId4"/>
                <a:stretch>
                  <a:fillRect/>
                </a:stretch>
              </a:blipFill>
            </p:spPr>
            <p:txBody>
              <a:bodyPr/>
              <a:lstStyle/>
              <a:p>
                <a:r>
                  <a:rPr lang="en-US">
                    <a:noFill/>
                  </a:rPr>
                  <a:t> </a:t>
                </a:r>
              </a:p>
            </p:txBody>
          </p:sp>
        </mc:Fallback>
      </mc:AlternateContent>
      <p:sp>
        <p:nvSpPr>
          <p:cNvPr id="56" name="Rectangle 55"/>
          <p:cNvSpPr/>
          <p:nvPr/>
        </p:nvSpPr>
        <p:spPr>
          <a:xfrm>
            <a:off x="959294" y="4522931"/>
            <a:ext cx="457176" cy="461665"/>
          </a:xfrm>
          <a:prstGeom prst="rect">
            <a:avLst/>
          </a:prstGeom>
        </p:spPr>
        <p:txBody>
          <a:bodyPr wrap="none">
            <a:spAutoFit/>
          </a:bodyPr>
          <a:lstStyle/>
          <a:p>
            <a:r>
              <a:rPr lang="en-US" dirty="0" err="1">
                <a:latin typeface="Symbol" pitchFamily="18" charset="2"/>
              </a:rPr>
              <a:t>D</a:t>
            </a:r>
            <a:r>
              <a:rPr lang="en-US" dirty="0" err="1">
                <a:latin typeface="+mj-lt"/>
              </a:rPr>
              <a:t>t</a:t>
            </a:r>
            <a:endParaRPr lang="en-US" dirty="0">
              <a:latin typeface="+mj-lt"/>
            </a:endParaRPr>
          </a:p>
        </p:txBody>
      </p:sp>
      <p:cxnSp>
        <p:nvCxnSpPr>
          <p:cNvPr id="58" name="Straight Connector 57"/>
          <p:cNvCxnSpPr/>
          <p:nvPr/>
        </p:nvCxnSpPr>
        <p:spPr bwMode="auto">
          <a:xfrm flipH="1">
            <a:off x="2609753" y="2135554"/>
            <a:ext cx="11150" cy="1882483"/>
          </a:xfrm>
          <a:prstGeom prst="line">
            <a:avLst/>
          </a:prstGeom>
          <a:solidFill>
            <a:schemeClr val="accent1"/>
          </a:solidFill>
          <a:ln w="19050" cap="sq" cmpd="sng" algn="ctr">
            <a:solidFill>
              <a:schemeClr val="tx1"/>
            </a:solidFill>
            <a:prstDash val="sysDot"/>
            <a:round/>
            <a:headEnd type="none" w="sm" len="sm"/>
            <a:tailEnd type="none" w="sm" len="sm"/>
          </a:ln>
          <a:effectLst/>
        </p:spPr>
      </p:cxnSp>
      <p:sp>
        <p:nvSpPr>
          <p:cNvPr id="59" name="Rectangle 58"/>
          <p:cNvSpPr/>
          <p:nvPr/>
        </p:nvSpPr>
        <p:spPr>
          <a:xfrm>
            <a:off x="1611751" y="4522516"/>
            <a:ext cx="372218" cy="461665"/>
          </a:xfrm>
          <a:prstGeom prst="rect">
            <a:avLst/>
          </a:prstGeom>
        </p:spPr>
        <p:txBody>
          <a:bodyPr wrap="none">
            <a:spAutoFit/>
          </a:bodyPr>
          <a:lstStyle/>
          <a:p>
            <a:r>
              <a:rPr lang="en-US" dirty="0">
                <a:latin typeface="+mj-lt"/>
              </a:rPr>
              <a:t>T</a:t>
            </a:r>
          </a:p>
        </p:txBody>
      </p:sp>
      <p:cxnSp>
        <p:nvCxnSpPr>
          <p:cNvPr id="61" name="Straight Arrow Connector 60"/>
          <p:cNvCxnSpPr/>
          <p:nvPr/>
        </p:nvCxnSpPr>
        <p:spPr bwMode="auto">
          <a:xfrm>
            <a:off x="1981200" y="3686809"/>
            <a:ext cx="641483" cy="0"/>
          </a:xfrm>
          <a:prstGeom prst="straightConnector1">
            <a:avLst/>
          </a:prstGeom>
          <a:solidFill>
            <a:schemeClr val="accent1"/>
          </a:solidFill>
          <a:ln w="12700" cap="sq" cmpd="sng" algn="ctr">
            <a:solidFill>
              <a:schemeClr val="tx1"/>
            </a:solidFill>
            <a:prstDash val="solid"/>
            <a:round/>
            <a:headEnd type="stealth" w="lg" len="med"/>
            <a:tailEnd type="stealth" w="lg" len="med"/>
          </a:ln>
          <a:effectLst/>
        </p:spPr>
      </p:cxnSp>
      <p:cxnSp>
        <p:nvCxnSpPr>
          <p:cNvPr id="13" name="Straight Arrow Connector 12"/>
          <p:cNvCxnSpPr/>
          <p:nvPr/>
        </p:nvCxnSpPr>
        <p:spPr bwMode="auto">
          <a:xfrm flipV="1">
            <a:off x="1295400" y="3581400"/>
            <a:ext cx="557068" cy="1066800"/>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62" name="Straight Arrow Connector 61"/>
          <p:cNvCxnSpPr/>
          <p:nvPr/>
        </p:nvCxnSpPr>
        <p:spPr bwMode="auto">
          <a:xfrm flipV="1">
            <a:off x="1852468" y="3686810"/>
            <a:ext cx="442350" cy="961390"/>
          </a:xfrm>
          <a:prstGeom prst="straightConnector1">
            <a:avLst/>
          </a:prstGeom>
          <a:solidFill>
            <a:schemeClr val="accent1"/>
          </a:solidFill>
          <a:ln w="12700" cap="sq" cmpd="sng" algn="ctr">
            <a:solidFill>
              <a:schemeClr val="tx1"/>
            </a:solidFill>
            <a:prstDash val="solid"/>
            <a:round/>
            <a:headEnd type="none" w="sm" len="sm"/>
            <a:tailEnd type="arrow"/>
          </a:ln>
          <a:effectLst/>
        </p:spPr>
      </p:cxnSp>
      <p:sp>
        <p:nvSpPr>
          <p:cNvPr id="18" name="TextBox 17"/>
          <p:cNvSpPr txBox="1"/>
          <p:nvPr/>
        </p:nvSpPr>
        <p:spPr>
          <a:xfrm>
            <a:off x="6324600" y="1184998"/>
            <a:ext cx="2362200" cy="1107996"/>
          </a:xfrm>
          <a:prstGeom prst="rect">
            <a:avLst/>
          </a:prstGeom>
          <a:noFill/>
        </p:spPr>
        <p:txBody>
          <a:bodyPr wrap="square" rtlCol="0">
            <a:spAutoFit/>
          </a:bodyPr>
          <a:lstStyle/>
          <a:p>
            <a:pPr marL="7938" indent="7938">
              <a:spcAft>
                <a:spcPts val="1200"/>
              </a:spcAft>
            </a:pPr>
            <a:r>
              <a:rPr lang="en-US" sz="2200" dirty="0">
                <a:latin typeface="+mj-lt"/>
              </a:rPr>
              <a:t>You can use the vertical cursors to help with this.</a:t>
            </a:r>
          </a:p>
        </p:txBody>
      </p:sp>
    </p:spTree>
    <p:extLst>
      <p:ext uri="{BB962C8B-B14F-4D97-AF65-F5344CB8AC3E}">
        <p14:creationId xmlns:p14="http://schemas.microsoft.com/office/powerpoint/2010/main" val="1198191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791200" cy="919177"/>
          </a:xfrm>
        </p:spPr>
        <p:txBody>
          <a:bodyPr>
            <a:normAutofit/>
          </a:bodyPr>
          <a:lstStyle/>
          <a:p>
            <a:r>
              <a:rPr lang="en-US" dirty="0"/>
              <a:t>What about the sign?</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pPr>
                <a:defRPr/>
              </a:pPr>
              <a:t>8</a:t>
            </a:fld>
            <a:endParaRPr lang="en-US"/>
          </a:p>
        </p:txBody>
      </p:sp>
      <mc:AlternateContent xmlns:mc="http://schemas.openxmlformats.org/markup-compatibility/2006" xmlns:a14="http://schemas.microsoft.com/office/drawing/2010/main">
        <mc:Choice Requires="a14">
          <p:sp>
            <p:nvSpPr>
              <p:cNvPr id="28" name="TextBox 27"/>
              <p:cNvSpPr txBox="1"/>
              <p:nvPr/>
            </p:nvSpPr>
            <p:spPr>
              <a:xfrm>
                <a:off x="967604" y="5019574"/>
                <a:ext cx="7253455" cy="1107996"/>
              </a:xfrm>
              <a:prstGeom prst="rect">
                <a:avLst/>
              </a:prstGeom>
              <a:noFill/>
            </p:spPr>
            <p:txBody>
              <a:bodyPr wrap="square" rtlCol="0">
                <a:spAutoFit/>
              </a:bodyPr>
              <a:lstStyle/>
              <a:p>
                <a:pPr marL="7938" indent="7938">
                  <a:spcAft>
                    <a:spcPts val="1200"/>
                  </a:spcAft>
                </a:pPr>
                <a:r>
                  <a:rPr lang="en-US" sz="2200" dirty="0">
                    <a:solidFill>
                      <a:schemeClr val="tx1"/>
                    </a:solidFill>
                    <a:latin typeface="+mj-lt"/>
                  </a:rPr>
                  <a:t>In this case, the output is shifted to the right: this is a negative phas</a:t>
                </a:r>
                <a:r>
                  <a:rPr lang="en-US" sz="2200" dirty="0">
                    <a:latin typeface="+mj-lt"/>
                  </a:rPr>
                  <a:t>e shift (</a:t>
                </a:r>
                <a14:m>
                  <m:oMath xmlns:m="http://schemas.openxmlformats.org/officeDocument/2006/math">
                    <m:r>
                      <a:rPr lang="en-US" sz="2200" i="1">
                        <a:latin typeface="Cambria Math"/>
                        <a:ea typeface="Cambria Math"/>
                      </a:rPr>
                      <m:t>∆</m:t>
                    </m:r>
                    <m:r>
                      <a:rPr lang="en-US" sz="2200" i="1">
                        <a:latin typeface="Cambria Math"/>
                        <a:ea typeface="Cambria Math"/>
                      </a:rPr>
                      <m:t>𝜑</m:t>
                    </m:r>
                  </m:oMath>
                </a14:m>
                <a:r>
                  <a:rPr lang="en-US" sz="2200" dirty="0">
                    <a:latin typeface="+mj-lt"/>
                  </a:rPr>
                  <a:t>&lt;0). We say that the output is </a:t>
                </a:r>
                <a:r>
                  <a:rPr lang="en-US" sz="2200" i="1" dirty="0">
                    <a:latin typeface="+mj-lt"/>
                  </a:rPr>
                  <a:t>lagging</a:t>
                </a:r>
                <a:r>
                  <a:rPr lang="en-US" sz="2200" dirty="0">
                    <a:latin typeface="+mj-lt"/>
                  </a:rPr>
                  <a:t> the input, because it is coming later in time.</a:t>
                </a:r>
                <a:endParaRPr lang="en-US" sz="2200" dirty="0">
                  <a:solidFill>
                    <a:schemeClr val="tx1"/>
                  </a:solidFill>
                  <a:latin typeface="+mj-lt"/>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967604" y="5019574"/>
                <a:ext cx="7253455" cy="1107996"/>
              </a:xfrm>
              <a:prstGeom prst="rect">
                <a:avLst/>
              </a:prstGeom>
              <a:blipFill rotWithShape="0">
                <a:blip r:embed="rId2"/>
                <a:stretch>
                  <a:fillRect l="-1008" t="-3297" r="-1681" b="-1044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p:cNvSpPr txBox="1"/>
              <p:nvPr/>
            </p:nvSpPr>
            <p:spPr>
              <a:xfrm>
                <a:off x="1248981" y="1190502"/>
                <a:ext cx="2720873"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𝑣</m:t>
                          </m:r>
                        </m:e>
                        <m:sub>
                          <m:r>
                            <a:rPr lang="en-US" b="0" i="1" smtClean="0">
                              <a:latin typeface="Cambria Math"/>
                            </a:rPr>
                            <m:t>𝑖𝑛</m:t>
                          </m:r>
                        </m:sub>
                      </m:sSub>
                      <m:r>
                        <a:rPr lang="en-US" i="1" smtClean="0">
                          <a:latin typeface="Cambria Math"/>
                        </a:rPr>
                        <m:t>=</m:t>
                      </m:r>
                      <m:r>
                        <m:rPr>
                          <m:sty m:val="p"/>
                        </m:rPr>
                        <a:rPr lang="en-US" b="0" i="0" smtClean="0">
                          <a:latin typeface="Cambria Math"/>
                        </a:rPr>
                        <m:t>V</m:t>
                      </m:r>
                      <m:r>
                        <m:rPr>
                          <m:sty m:val="p"/>
                        </m:rPr>
                        <a:rPr lang="en-US" b="0" i="0" baseline="-25000" smtClean="0">
                          <a:latin typeface="Cambria Math"/>
                        </a:rPr>
                        <m:t>in</m:t>
                      </m:r>
                      <m:r>
                        <m:rPr>
                          <m:sty m:val="p"/>
                        </m:rPr>
                        <a:rPr lang="en-US" b="0" i="0" smtClean="0">
                          <a:latin typeface="Cambria Math"/>
                        </a:rPr>
                        <m:t>sin</m:t>
                      </m:r>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2</m:t>
                          </m:r>
                          <m:r>
                            <a:rPr lang="en-US" b="0" i="1" smtClean="0">
                              <a:latin typeface="Cambria Math"/>
                              <a:ea typeface="Cambria Math"/>
                            </a:rPr>
                            <m:t>𝜋</m:t>
                          </m:r>
                          <m:r>
                            <a:rPr lang="en-US" b="0" i="1" smtClean="0">
                              <a:latin typeface="Cambria Math"/>
                              <a:ea typeface="Cambria Math"/>
                            </a:rPr>
                            <m:t>𝑓𝑡</m:t>
                          </m:r>
                        </m:e>
                      </m:d>
                    </m:oMath>
                  </m:oMathPara>
                </a14:m>
                <a:endParaRPr lang="en-US" dirty="0"/>
              </a:p>
            </p:txBody>
          </p:sp>
        </mc:Choice>
        <mc:Fallback xmlns="">
          <p:sp>
            <p:nvSpPr>
              <p:cNvPr id="54" name="TextBox 53"/>
              <p:cNvSpPr txBox="1">
                <a:spLocks noRot="1" noChangeAspect="1" noMove="1" noResize="1" noEditPoints="1" noAdjustHandles="1" noChangeArrowheads="1" noChangeShapeType="1" noTextEdit="1"/>
              </p:cNvSpPr>
              <p:nvPr/>
            </p:nvSpPr>
            <p:spPr>
              <a:xfrm>
                <a:off x="1248981" y="1190502"/>
                <a:ext cx="2720873" cy="461665"/>
              </a:xfrm>
              <a:prstGeom prst="rect">
                <a:avLst/>
              </a:prstGeom>
              <a:blipFill rotWithShape="1">
                <a:blip r:embed="rId3"/>
                <a:stretch>
                  <a:fillRect b="-184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176902" y="1193815"/>
                <a:ext cx="3760966"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a:rPr>
                            <m:t>𝑣</m:t>
                          </m:r>
                        </m:e>
                        <m:sub>
                          <m:r>
                            <a:rPr lang="en-US" b="0" i="1" smtClean="0">
                              <a:latin typeface="Cambria Math"/>
                            </a:rPr>
                            <m:t>𝑜𝑢𝑡</m:t>
                          </m:r>
                        </m:sub>
                      </m:sSub>
                      <m:r>
                        <a:rPr lang="en-US" i="1" smtClean="0">
                          <a:latin typeface="Cambria Math"/>
                        </a:rPr>
                        <m:t>=</m:t>
                      </m:r>
                      <m:r>
                        <m:rPr>
                          <m:sty m:val="p"/>
                        </m:rPr>
                        <a:rPr lang="en-US" b="0" i="0" smtClean="0">
                          <a:latin typeface="Cambria Math"/>
                        </a:rPr>
                        <m:t>V</m:t>
                      </m:r>
                      <m:r>
                        <m:rPr>
                          <m:sty m:val="p"/>
                        </m:rPr>
                        <a:rPr lang="en-US" b="0" i="0" baseline="-25000" smtClean="0">
                          <a:latin typeface="Cambria Math"/>
                        </a:rPr>
                        <m:t>out</m:t>
                      </m:r>
                      <m:r>
                        <m:rPr>
                          <m:sty m:val="p"/>
                        </m:rPr>
                        <a:rPr lang="en-US" b="0" i="0" smtClean="0">
                          <a:latin typeface="Cambria Math"/>
                        </a:rPr>
                        <m:t>sin</m:t>
                      </m:r>
                      <m:r>
                        <a:rPr lang="en-US" b="0" i="1" smtClean="0">
                          <a:latin typeface="Cambria Math"/>
                        </a:rPr>
                        <m:t>⁡</m:t>
                      </m:r>
                      <m:d>
                        <m:dPr>
                          <m:ctrlPr>
                            <a:rPr lang="en-US" b="0" i="1" smtClean="0">
                              <a:latin typeface="Cambria Math" panose="02040503050406030204" pitchFamily="18" charset="0"/>
                            </a:rPr>
                          </m:ctrlPr>
                        </m:dPr>
                        <m:e>
                          <m:r>
                            <a:rPr lang="en-US" b="0" i="1" smtClean="0">
                              <a:latin typeface="Cambria Math"/>
                            </a:rPr>
                            <m:t>2</m:t>
                          </m:r>
                          <m:r>
                            <a:rPr lang="en-US" b="0" i="1" smtClean="0">
                              <a:latin typeface="Cambria Math"/>
                              <a:ea typeface="Cambria Math"/>
                            </a:rPr>
                            <m:t>𝜋</m:t>
                          </m:r>
                          <m:r>
                            <a:rPr lang="en-US" b="0" i="1" smtClean="0">
                              <a:latin typeface="Cambria Math"/>
                              <a:ea typeface="Cambria Math"/>
                            </a:rPr>
                            <m:t>𝑓𝑡</m:t>
                          </m:r>
                          <m:r>
                            <a:rPr lang="en-US" b="0" i="1" smtClean="0">
                              <a:latin typeface="Cambria Math"/>
                              <a:ea typeface="Cambria Math"/>
                            </a:rPr>
                            <m:t>+∆</m:t>
                          </m:r>
                          <m:r>
                            <a:rPr lang="en-US" b="0" i="1" smtClean="0">
                              <a:latin typeface="Cambria Math"/>
                              <a:ea typeface="Cambria Math"/>
                            </a:rPr>
                            <m:t>𝜑</m:t>
                          </m:r>
                        </m:e>
                      </m:d>
                    </m:oMath>
                  </m:oMathPara>
                </a14:m>
                <a:endParaRPr lang="en-US" dirty="0"/>
              </a:p>
            </p:txBody>
          </p:sp>
        </mc:Choice>
        <mc:Fallback xmlns="">
          <p:sp>
            <p:nvSpPr>
              <p:cNvPr id="55" name="TextBox 54"/>
              <p:cNvSpPr txBox="1">
                <a:spLocks noRot="1" noChangeAspect="1" noMove="1" noResize="1" noEditPoints="1" noAdjustHandles="1" noChangeArrowheads="1" noChangeShapeType="1" noTextEdit="1"/>
              </p:cNvSpPr>
              <p:nvPr/>
            </p:nvSpPr>
            <p:spPr>
              <a:xfrm>
                <a:off x="4176902" y="1193815"/>
                <a:ext cx="3760966" cy="461665"/>
              </a:xfrm>
              <a:prstGeom prst="rect">
                <a:avLst/>
              </a:prstGeom>
              <a:blipFill rotWithShape="1">
                <a:blip r:embed="rId4"/>
                <a:stretch>
                  <a:fillRect b="-18421"/>
                </a:stretch>
              </a:blipFill>
            </p:spPr>
            <p:txBody>
              <a:bodyPr/>
              <a:lstStyle/>
              <a:p>
                <a:r>
                  <a:rPr lang="en-US">
                    <a:noFill/>
                  </a:rPr>
                  <a:t> </a:t>
                </a:r>
              </a:p>
            </p:txBody>
          </p:sp>
        </mc:Fallback>
      </mc:AlternateContent>
      <p:grpSp>
        <p:nvGrpSpPr>
          <p:cNvPr id="41" name="Group 40"/>
          <p:cNvGrpSpPr/>
          <p:nvPr/>
        </p:nvGrpSpPr>
        <p:grpSpPr>
          <a:xfrm>
            <a:off x="1905000" y="1741619"/>
            <a:ext cx="5047698" cy="3178696"/>
            <a:chOff x="1131105" y="1440854"/>
            <a:chExt cx="6823541" cy="3733800"/>
          </a:xfrm>
        </p:grpSpPr>
        <p:pic>
          <p:nvPicPr>
            <p:cNvPr id="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3" name="Straight Connector 42"/>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44" name="Group 43"/>
            <p:cNvGrpSpPr/>
            <p:nvPr/>
          </p:nvGrpSpPr>
          <p:grpSpPr>
            <a:xfrm>
              <a:off x="1776101" y="1856697"/>
              <a:ext cx="2688168" cy="2209800"/>
              <a:chOff x="1807632" y="1371600"/>
              <a:chExt cx="2688168" cy="2209800"/>
            </a:xfrm>
          </p:grpSpPr>
          <p:sp>
            <p:nvSpPr>
              <p:cNvPr id="45" name="Rectangle 44"/>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pic>
        <p:nvPicPr>
          <p:cNvPr id="66" name="Picture 4"/>
          <p:cNvPicPr>
            <a:picLocks noChangeAspect="1" noChangeArrowheads="1"/>
          </p:cNvPicPr>
          <p:nvPr/>
        </p:nvPicPr>
        <p:blipFill rotWithShape="1">
          <a:blip r:embed="rId6">
            <a:extLst>
              <a:ext uri="{28A0092B-C50C-407E-A947-70E740481C1C}">
                <a14:useLocalDpi xmlns:a14="http://schemas.microsoft.com/office/drawing/2010/main" val="0"/>
              </a:ext>
            </a:extLst>
          </a:blip>
          <a:srcRect l="18057" b="12656"/>
          <a:stretch/>
        </p:blipFill>
        <p:spPr bwMode="auto">
          <a:xfrm>
            <a:off x="2442996" y="2128938"/>
            <a:ext cx="2198525" cy="1881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4" name="Straight Arrow Connector 33"/>
          <p:cNvCxnSpPr/>
          <p:nvPr/>
        </p:nvCxnSpPr>
        <p:spPr bwMode="auto">
          <a:xfrm flipH="1">
            <a:off x="2767322" y="1652167"/>
            <a:ext cx="521339" cy="865316"/>
          </a:xfrm>
          <a:prstGeom prst="straightConnector1">
            <a:avLst/>
          </a:prstGeom>
          <a:solidFill>
            <a:schemeClr val="accent1"/>
          </a:solidFill>
          <a:ln w="12700" cap="sq" cmpd="sng" algn="ctr">
            <a:solidFill>
              <a:schemeClr val="tx1"/>
            </a:solidFill>
            <a:prstDash val="solid"/>
            <a:round/>
            <a:headEnd type="none" w="sm" len="sm"/>
            <a:tailEnd type="arrow"/>
          </a:ln>
          <a:effectLst/>
        </p:spPr>
      </p:cxnSp>
      <p:cxnSp>
        <p:nvCxnSpPr>
          <p:cNvPr id="35" name="Straight Arrow Connector 34"/>
          <p:cNvCxnSpPr/>
          <p:nvPr/>
        </p:nvCxnSpPr>
        <p:spPr bwMode="auto">
          <a:xfrm flipH="1">
            <a:off x="3048000" y="1655480"/>
            <a:ext cx="2000997" cy="1156620"/>
          </a:xfrm>
          <a:prstGeom prst="straightConnector1">
            <a:avLst/>
          </a:prstGeom>
          <a:solidFill>
            <a:schemeClr val="accent1"/>
          </a:solidFill>
          <a:ln w="12700" cap="sq"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2477245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5301577" y="2260766"/>
            <a:ext cx="2874329" cy="1884042"/>
            <a:chOff x="1131105" y="1440854"/>
            <a:chExt cx="6823541" cy="3733800"/>
          </a:xfrm>
        </p:grpSpPr>
        <p:pic>
          <p:nvPicPr>
            <p:cNvPr id="1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105" y="1440854"/>
              <a:ext cx="682354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1" name="Straight Connector 20"/>
            <p:cNvCxnSpPr/>
            <p:nvPr/>
          </p:nvCxnSpPr>
          <p:spPr>
            <a:xfrm>
              <a:off x="4464269" y="1856697"/>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1776101" y="1856697"/>
              <a:ext cx="2688168" cy="2209800"/>
              <a:chOff x="1807632" y="1371600"/>
              <a:chExt cx="2688168" cy="2209800"/>
            </a:xfrm>
          </p:grpSpPr>
          <p:sp>
            <p:nvSpPr>
              <p:cNvPr id="23" name="Rectangle 22"/>
              <p:cNvSpPr/>
              <p:nvPr/>
            </p:nvSpPr>
            <p:spPr>
              <a:xfrm>
                <a:off x="1828800" y="1371600"/>
                <a:ext cx="2667000" cy="22098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p:nvPr/>
            </p:nvCxnSpPr>
            <p:spPr>
              <a:xfrm>
                <a:off x="2057400"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328333"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599266"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870199"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141132"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412065"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682998"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53931"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224864" y="1371600"/>
                <a:ext cx="0" cy="2209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807632" y="166589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07632" y="193953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807632" y="2213178"/>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807632" y="2486822"/>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807632" y="2760466"/>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807632" y="3034110"/>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807632" y="3307754"/>
                <a:ext cx="2667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1828800" y="3581400"/>
                <a:ext cx="2560288" cy="0"/>
              </a:xfrm>
              <a:prstGeom prst="line">
                <a:avLst/>
              </a:prstGeom>
              <a:ln w="19050"/>
            </p:spPr>
            <p:style>
              <a:lnRef idx="1">
                <a:schemeClr val="accent1"/>
              </a:lnRef>
              <a:fillRef idx="0">
                <a:schemeClr val="accent1"/>
              </a:fillRef>
              <a:effectRef idx="0">
                <a:schemeClr val="accent1"/>
              </a:effectRef>
              <a:fontRef idx="minor">
                <a:schemeClr val="tx1"/>
              </a:fontRef>
            </p:style>
          </p:cxnSp>
        </p:grpSp>
      </p:grpSp>
      <p:pic>
        <p:nvPicPr>
          <p:cNvPr id="8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996" y="3962400"/>
            <a:ext cx="2705804" cy="188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228600" y="152400"/>
            <a:ext cx="5283978" cy="914400"/>
          </a:xfrm>
        </p:spPr>
        <p:txBody>
          <a:bodyPr/>
          <a:lstStyle/>
          <a:p>
            <a:r>
              <a:rPr lang="en-US" dirty="0"/>
              <a:t>The Scope Probe</a:t>
            </a:r>
          </a:p>
        </p:txBody>
      </p:sp>
      <p:sp>
        <p:nvSpPr>
          <p:cNvPr id="4" name="Slide Number Placeholder 3"/>
          <p:cNvSpPr>
            <a:spLocks noGrp="1"/>
          </p:cNvSpPr>
          <p:nvPr>
            <p:ph type="sldNum" sz="quarter" idx="12"/>
          </p:nvPr>
        </p:nvSpPr>
        <p:spPr/>
        <p:txBody>
          <a:bodyPr/>
          <a:lstStyle/>
          <a:p>
            <a:pPr>
              <a:defRPr/>
            </a:pPr>
            <a:fld id="{C646C5E2-187C-4F82-9DC0-E51DB2C2FF2D}" type="slidenum">
              <a:rPr lang="en-US" smtClean="0">
                <a:solidFill>
                  <a:schemeClr val="tx1"/>
                </a:solidFill>
              </a:rPr>
              <a:pPr>
                <a:defRPr/>
              </a:pPr>
              <a:t>9</a:t>
            </a:fld>
            <a:endParaRPr lang="en-US" dirty="0">
              <a:solidFill>
                <a:schemeClr val="tx1"/>
              </a:solidFill>
            </a:endParaRPr>
          </a:p>
        </p:txBody>
      </p:sp>
      <p:sp>
        <p:nvSpPr>
          <p:cNvPr id="55" name="TextBox 54"/>
          <p:cNvSpPr txBox="1"/>
          <p:nvPr/>
        </p:nvSpPr>
        <p:spPr>
          <a:xfrm>
            <a:off x="313519" y="1084446"/>
            <a:ext cx="8331530" cy="1107996"/>
          </a:xfrm>
          <a:prstGeom prst="rect">
            <a:avLst/>
          </a:prstGeom>
          <a:noFill/>
        </p:spPr>
        <p:txBody>
          <a:bodyPr wrap="square" rtlCol="0">
            <a:spAutoFit/>
          </a:bodyPr>
          <a:lstStyle/>
          <a:p>
            <a:r>
              <a:rPr lang="en-US" sz="2200" i="1" dirty="0"/>
              <a:t>Problem</a:t>
            </a:r>
            <a:r>
              <a:rPr lang="en-US" sz="2200" dirty="0"/>
              <a:t>: The oscilloscope </a:t>
            </a:r>
            <a:r>
              <a:rPr lang="en-US" sz="2200" dirty="0">
                <a:latin typeface="+mj-lt"/>
              </a:rPr>
              <a:t>input impedance distorts the measurement of  </a:t>
            </a:r>
            <a:r>
              <a:rPr lang="en-US" sz="2200" dirty="0" err="1">
                <a:latin typeface="+mj-lt"/>
              </a:rPr>
              <a:t>v</a:t>
            </a:r>
            <a:r>
              <a:rPr lang="en-US" sz="2200" baseline="-25000" dirty="0" err="1">
                <a:latin typeface="+mj-lt"/>
              </a:rPr>
              <a:t>c</a:t>
            </a:r>
            <a:r>
              <a:rPr lang="en-US" sz="2200" dirty="0">
                <a:latin typeface="+mj-lt"/>
              </a:rPr>
              <a:t>(t), just as a voltmeter distorts the measurement of a dc voltage. The distortion is a function of frequency.</a:t>
            </a:r>
          </a:p>
        </p:txBody>
      </p:sp>
      <p:sp>
        <p:nvSpPr>
          <p:cNvPr id="14" name="TextBox 13"/>
          <p:cNvSpPr txBox="1"/>
          <p:nvPr/>
        </p:nvSpPr>
        <p:spPr>
          <a:xfrm>
            <a:off x="6456529" y="4635327"/>
            <a:ext cx="2093843" cy="461665"/>
          </a:xfrm>
          <a:prstGeom prst="rect">
            <a:avLst/>
          </a:prstGeom>
          <a:noFill/>
        </p:spPr>
        <p:txBody>
          <a:bodyPr wrap="none" rtlCol="0">
            <a:spAutoFit/>
          </a:bodyPr>
          <a:lstStyle/>
          <a:p>
            <a:r>
              <a:rPr lang="en-US" dirty="0" err="1"/>
              <a:t>C</a:t>
            </a:r>
            <a:r>
              <a:rPr lang="en-US" baseline="-25000" dirty="0" err="1"/>
              <a:t>scope</a:t>
            </a:r>
            <a:r>
              <a:rPr lang="en-US" dirty="0"/>
              <a:t> ~ 20 [pF]</a:t>
            </a:r>
          </a:p>
        </p:txBody>
      </p:sp>
      <p:sp>
        <p:nvSpPr>
          <p:cNvPr id="74" name="TextBox 73"/>
          <p:cNvSpPr txBox="1"/>
          <p:nvPr/>
        </p:nvSpPr>
        <p:spPr>
          <a:xfrm>
            <a:off x="6456529" y="5194586"/>
            <a:ext cx="2178802" cy="461665"/>
          </a:xfrm>
          <a:prstGeom prst="rect">
            <a:avLst/>
          </a:prstGeom>
          <a:noFill/>
        </p:spPr>
        <p:txBody>
          <a:bodyPr wrap="none" rtlCol="0">
            <a:spAutoFit/>
          </a:bodyPr>
          <a:lstStyle/>
          <a:p>
            <a:r>
              <a:rPr lang="en-US" dirty="0" err="1"/>
              <a:t>R</a:t>
            </a:r>
            <a:r>
              <a:rPr lang="en-US" baseline="-25000" dirty="0" err="1"/>
              <a:t>scope</a:t>
            </a:r>
            <a:r>
              <a:rPr lang="en-US" dirty="0"/>
              <a:t> ~ 1 [M</a:t>
            </a:r>
            <a:r>
              <a:rPr lang="en-US" dirty="0">
                <a:latin typeface="Symbol" pitchFamily="18" charset="2"/>
              </a:rPr>
              <a:t>W</a:t>
            </a:r>
            <a:r>
              <a:rPr lang="en-US" dirty="0"/>
              <a:t>]</a:t>
            </a:r>
          </a:p>
        </p:txBody>
      </p:sp>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4343400"/>
            <a:ext cx="1631604" cy="1567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5" name="Straight Connector 24"/>
          <p:cNvCxnSpPr/>
          <p:nvPr/>
        </p:nvCxnSpPr>
        <p:spPr bwMode="auto">
          <a:xfrm>
            <a:off x="2590800" y="4454073"/>
            <a:ext cx="2362200" cy="0"/>
          </a:xfrm>
          <a:prstGeom prst="line">
            <a:avLst/>
          </a:prstGeom>
          <a:solidFill>
            <a:schemeClr val="accent1"/>
          </a:solidFill>
          <a:ln w="28575" cap="sq" cmpd="sng" algn="ctr">
            <a:solidFill>
              <a:schemeClr val="tx1"/>
            </a:solidFill>
            <a:prstDash val="sysDash"/>
            <a:round/>
            <a:headEnd type="none" w="med" len="med"/>
            <a:tailEnd type="none" w="med" len="med"/>
          </a:ln>
          <a:effectLst/>
        </p:spPr>
      </p:cxnSp>
      <p:cxnSp>
        <p:nvCxnSpPr>
          <p:cNvPr id="80" name="Straight Connector 79"/>
          <p:cNvCxnSpPr/>
          <p:nvPr/>
        </p:nvCxnSpPr>
        <p:spPr bwMode="auto">
          <a:xfrm>
            <a:off x="2581175" y="5770513"/>
            <a:ext cx="2371825" cy="0"/>
          </a:xfrm>
          <a:prstGeom prst="line">
            <a:avLst/>
          </a:prstGeom>
          <a:solidFill>
            <a:schemeClr val="accent1"/>
          </a:solidFill>
          <a:ln w="28575" cap="sq" cmpd="sng" algn="ctr">
            <a:solidFill>
              <a:schemeClr val="tx1"/>
            </a:solidFill>
            <a:prstDash val="sysDash"/>
            <a:round/>
            <a:headEnd type="none" w="med" len="med"/>
            <a:tailEnd type="none" w="med" len="med"/>
          </a:ln>
          <a:effectLst/>
        </p:spPr>
      </p:cxnSp>
      <p:sp>
        <p:nvSpPr>
          <p:cNvPr id="3" name="Rectangle 2"/>
          <p:cNvSpPr/>
          <p:nvPr/>
        </p:nvSpPr>
        <p:spPr>
          <a:xfrm>
            <a:off x="1255914" y="3010766"/>
            <a:ext cx="3127192" cy="769441"/>
          </a:xfrm>
          <a:prstGeom prst="rect">
            <a:avLst/>
          </a:prstGeom>
        </p:spPr>
        <p:txBody>
          <a:bodyPr wrap="square">
            <a:spAutoFit/>
          </a:bodyPr>
          <a:lstStyle/>
          <a:p>
            <a:r>
              <a:rPr lang="en-US" sz="2200" dirty="0"/>
              <a:t>Thevenin Equivalent of the oscilloscope input</a:t>
            </a:r>
          </a:p>
        </p:txBody>
      </p:sp>
      <p:cxnSp>
        <p:nvCxnSpPr>
          <p:cNvPr id="6" name="Straight Arrow Connector 5"/>
          <p:cNvCxnSpPr/>
          <p:nvPr/>
        </p:nvCxnSpPr>
        <p:spPr>
          <a:xfrm>
            <a:off x="3936670" y="3581400"/>
            <a:ext cx="1085228" cy="72068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5577021" y="3819275"/>
            <a:ext cx="1433379" cy="55935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5577021" y="3819275"/>
            <a:ext cx="1509579" cy="1895725"/>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pic>
        <p:nvPicPr>
          <p:cNvPr id="42"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l="18057" b="12656"/>
          <a:stretch/>
        </p:blipFill>
        <p:spPr bwMode="auto">
          <a:xfrm>
            <a:off x="5518430" y="2498108"/>
            <a:ext cx="1250958" cy="107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8190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4772</TotalTime>
  <Words>1135</Words>
  <Application>Microsoft Office PowerPoint</Application>
  <PresentationFormat>On-screen Show (4:3)</PresentationFormat>
  <Paragraphs>160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Lab VI: Measuring Phase Shift</vt:lpstr>
      <vt:lpstr>Time Constant Experiment</vt:lpstr>
      <vt:lpstr>Phase Shift Measurement</vt:lpstr>
      <vt:lpstr>The Idea…</vt:lpstr>
      <vt:lpstr>Phasor Analysis</vt:lpstr>
      <vt:lpstr>Phase Difference</vt:lpstr>
      <vt:lpstr>The Measurement</vt:lpstr>
      <vt:lpstr>What about the sign?</vt:lpstr>
      <vt:lpstr>The Scope Probe</vt:lpstr>
      <vt:lpstr>The Solution…</vt:lpstr>
      <vt:lpstr>Analysis</vt:lpstr>
      <vt:lpstr>Analysis</vt:lpstr>
      <vt:lpstr>PowerPoint Presentation</vt:lpstr>
      <vt:lpstr>PowerPoint Presentation</vt:lpstr>
      <vt:lpstr>Bottom Line</vt:lpstr>
      <vt:lpstr>Scope Probe Calibration</vt:lpstr>
      <vt:lpstr>The “Probe” Setting</vt:lpstr>
      <vt:lpstr>Summary</vt:lpstr>
      <vt:lpstr>RMS Measurements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Trombetta, Len</dc:creator>
  <cp:lastModifiedBy>Trombetta, Len</cp:lastModifiedBy>
  <cp:revision>232</cp:revision>
  <cp:lastPrinted>1601-01-01T00:00:00Z</cp:lastPrinted>
  <dcterms:created xsi:type="dcterms:W3CDTF">1601-01-01T00:00:00Z</dcterms:created>
  <dcterms:modified xsi:type="dcterms:W3CDTF">2024-08-01T15:02:09Z</dcterms:modified>
</cp:coreProperties>
</file>