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handoutMasterIdLst>
    <p:handoutMasterId r:id="rId23"/>
  </p:handoutMasterIdLst>
  <p:sldIdLst>
    <p:sldId id="256" r:id="rId2"/>
    <p:sldId id="303" r:id="rId3"/>
    <p:sldId id="304" r:id="rId4"/>
    <p:sldId id="305" r:id="rId5"/>
    <p:sldId id="306" r:id="rId6"/>
    <p:sldId id="308" r:id="rId7"/>
    <p:sldId id="292" r:id="rId8"/>
    <p:sldId id="293" r:id="rId9"/>
    <p:sldId id="309" r:id="rId10"/>
    <p:sldId id="294" r:id="rId11"/>
    <p:sldId id="295" r:id="rId12"/>
    <p:sldId id="297" r:id="rId13"/>
    <p:sldId id="300" r:id="rId14"/>
    <p:sldId id="296" r:id="rId15"/>
    <p:sldId id="310" r:id="rId16"/>
    <p:sldId id="301" r:id="rId17"/>
    <p:sldId id="298" r:id="rId18"/>
    <p:sldId id="302" r:id="rId19"/>
    <p:sldId id="307" r:id="rId20"/>
    <p:sldId id="311" r:id="rId21"/>
  </p:sldIdLst>
  <p:sldSz cx="9144000" cy="6858000" type="screen4x3"/>
  <p:notesSz cx="6845300" cy="9196388"/>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96">
          <p15:clr>
            <a:srgbClr val="A4A3A4"/>
          </p15:clr>
        </p15:guide>
        <p15:guide id="2" pos="215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9933"/>
    <a:srgbClr val="660066"/>
    <a:srgbClr val="006666"/>
    <a:srgbClr val="009999"/>
    <a:srgbClr val="00CC99"/>
    <a:srgbClr val="3300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E8493C-E770-471B-AADA-D8EBF7592E6D}" v="4" dt="2024-03-22T14:14:00.6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599" autoAdjust="0"/>
  </p:normalViewPr>
  <p:slideViewPr>
    <p:cSldViewPr>
      <p:cViewPr varScale="1">
        <p:scale>
          <a:sx n="103" d="100"/>
          <a:sy n="103" d="100"/>
        </p:scale>
        <p:origin x="56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1722" y="-72"/>
      </p:cViewPr>
      <p:guideLst>
        <p:guide orient="horz" pos="2896"/>
        <p:guide pos="215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ombetta, Len" userId="caf011f4-eb3a-458b-8ef5-3cf96babed60" providerId="ADAL" clId="{FB30F24F-4F46-4888-931B-F68E0752BF03}"/>
    <pc:docChg chg="modSld">
      <pc:chgData name="Trombetta, Len" userId="caf011f4-eb3a-458b-8ef5-3cf96babed60" providerId="ADAL" clId="{FB30F24F-4F46-4888-931B-F68E0752BF03}" dt="2024-03-22T14:18:17.471" v="0" actId="20577"/>
      <pc:docMkLst>
        <pc:docMk/>
      </pc:docMkLst>
      <pc:sldChg chg="modSp mod">
        <pc:chgData name="Trombetta, Len" userId="caf011f4-eb3a-458b-8ef5-3cf96babed60" providerId="ADAL" clId="{FB30F24F-4F46-4888-931B-F68E0752BF03}" dt="2024-03-22T14:18:17.471" v="0" actId="20577"/>
        <pc:sldMkLst>
          <pc:docMk/>
          <pc:sldMk cId="0" sldId="256"/>
        </pc:sldMkLst>
        <pc:spChg chg="mod">
          <ac:chgData name="Trombetta, Len" userId="caf011f4-eb3a-458b-8ef5-3cf96babed60" providerId="ADAL" clId="{FB30F24F-4F46-4888-931B-F68E0752BF03}" dt="2024-03-22T14:18:17.471" v="0" actId="20577"/>
          <ac:spMkLst>
            <pc:docMk/>
            <pc:sldMk cId="0" sldId="256"/>
            <ac:spMk id="1030" creationId="{00000000-0000-0000-0000-000000000000}"/>
          </ac:spMkLst>
        </pc:spChg>
      </pc:sldChg>
    </pc:docChg>
  </pc:docChgLst>
  <pc:docChgLst>
    <pc:chgData name="Trombetta, Len" userId="caf011f4-eb3a-458b-8ef5-3cf96babed60" providerId="ADAL" clId="{EEE8493C-E770-471B-AADA-D8EBF7592E6D}"/>
    <pc:docChg chg="custSel modSld sldOrd">
      <pc:chgData name="Trombetta, Len" userId="caf011f4-eb3a-458b-8ef5-3cf96babed60" providerId="ADAL" clId="{EEE8493C-E770-471B-AADA-D8EBF7592E6D}" dt="2024-03-22T14:15:27.382" v="42"/>
      <pc:docMkLst>
        <pc:docMk/>
      </pc:docMkLst>
      <pc:sldChg chg="addSp delSp modSp mod delAnim modAnim">
        <pc:chgData name="Trombetta, Len" userId="caf011f4-eb3a-458b-8ef5-3cf96babed60" providerId="ADAL" clId="{EEE8493C-E770-471B-AADA-D8EBF7592E6D}" dt="2024-03-22T14:14:19.738" v="39" actId="1076"/>
        <pc:sldMkLst>
          <pc:docMk/>
          <pc:sldMk cId="278865903" sldId="293"/>
        </pc:sldMkLst>
        <pc:spChg chg="mod">
          <ac:chgData name="Trombetta, Len" userId="caf011f4-eb3a-458b-8ef5-3cf96babed60" providerId="ADAL" clId="{EEE8493C-E770-471B-AADA-D8EBF7592E6D}" dt="2024-03-22T14:12:16.733" v="15" actId="1076"/>
          <ac:spMkLst>
            <pc:docMk/>
            <pc:sldMk cId="278865903" sldId="293"/>
            <ac:spMk id="13" creationId="{00000000-0000-0000-0000-000000000000}"/>
          </ac:spMkLst>
        </pc:spChg>
        <pc:spChg chg="mod">
          <ac:chgData name="Trombetta, Len" userId="caf011f4-eb3a-458b-8ef5-3cf96babed60" providerId="ADAL" clId="{EEE8493C-E770-471B-AADA-D8EBF7592E6D}" dt="2024-03-22T14:14:19.738" v="39" actId="1076"/>
          <ac:spMkLst>
            <pc:docMk/>
            <pc:sldMk cId="278865903" sldId="293"/>
            <ac:spMk id="21" creationId="{00000000-0000-0000-0000-000000000000}"/>
          </ac:spMkLst>
        </pc:spChg>
        <pc:spChg chg="del">
          <ac:chgData name="Trombetta, Len" userId="caf011f4-eb3a-458b-8ef5-3cf96babed60" providerId="ADAL" clId="{EEE8493C-E770-471B-AADA-D8EBF7592E6D}" dt="2024-03-22T14:10:40.807" v="1" actId="478"/>
          <ac:spMkLst>
            <pc:docMk/>
            <pc:sldMk cId="278865903" sldId="293"/>
            <ac:spMk id="22" creationId="{00000000-0000-0000-0000-000000000000}"/>
          </ac:spMkLst>
        </pc:spChg>
        <pc:spChg chg="del">
          <ac:chgData name="Trombetta, Len" userId="caf011f4-eb3a-458b-8ef5-3cf96babed60" providerId="ADAL" clId="{EEE8493C-E770-471B-AADA-D8EBF7592E6D}" dt="2024-03-22T14:10:44.252" v="3" actId="478"/>
          <ac:spMkLst>
            <pc:docMk/>
            <pc:sldMk cId="278865903" sldId="293"/>
            <ac:spMk id="28" creationId="{00000000-0000-0000-0000-000000000000}"/>
          </ac:spMkLst>
        </pc:spChg>
        <pc:spChg chg="add mod">
          <ac:chgData name="Trombetta, Len" userId="caf011f4-eb3a-458b-8ef5-3cf96babed60" providerId="ADAL" clId="{EEE8493C-E770-471B-AADA-D8EBF7592E6D}" dt="2024-03-22T14:14:19.738" v="39" actId="1076"/>
          <ac:spMkLst>
            <pc:docMk/>
            <pc:sldMk cId="278865903" sldId="293"/>
            <ac:spMk id="33" creationId="{BFF04E6C-C49D-6214-3183-50B8B79A329E}"/>
          </ac:spMkLst>
        </pc:spChg>
        <pc:cxnChg chg="add mod">
          <ac:chgData name="Trombetta, Len" userId="caf011f4-eb3a-458b-8ef5-3cf96babed60" providerId="ADAL" clId="{EEE8493C-E770-471B-AADA-D8EBF7592E6D}" dt="2024-03-22T14:14:19.738" v="39" actId="1076"/>
          <ac:cxnSpMkLst>
            <pc:docMk/>
            <pc:sldMk cId="278865903" sldId="293"/>
            <ac:cxnSpMk id="10" creationId="{20F0BA9B-677C-5CF2-CB02-28B249A17743}"/>
          </ac:cxnSpMkLst>
        </pc:cxnChg>
        <pc:cxnChg chg="mod">
          <ac:chgData name="Trombetta, Len" userId="caf011f4-eb3a-458b-8ef5-3cf96babed60" providerId="ADAL" clId="{EEE8493C-E770-471B-AADA-D8EBF7592E6D}" dt="2024-03-22T14:12:20.293" v="16" actId="14100"/>
          <ac:cxnSpMkLst>
            <pc:docMk/>
            <pc:sldMk cId="278865903" sldId="293"/>
            <ac:cxnSpMk id="15" creationId="{00000000-0000-0000-0000-000000000000}"/>
          </ac:cxnSpMkLst>
        </pc:cxnChg>
        <pc:cxnChg chg="del">
          <ac:chgData name="Trombetta, Len" userId="caf011f4-eb3a-458b-8ef5-3cf96babed60" providerId="ADAL" clId="{EEE8493C-E770-471B-AADA-D8EBF7592E6D}" dt="2024-03-22T14:10:41.960" v="2" actId="478"/>
          <ac:cxnSpMkLst>
            <pc:docMk/>
            <pc:sldMk cId="278865903" sldId="293"/>
            <ac:cxnSpMk id="24" creationId="{00000000-0000-0000-0000-000000000000}"/>
          </ac:cxnSpMkLst>
        </pc:cxnChg>
        <pc:cxnChg chg="add mod">
          <ac:chgData name="Trombetta, Len" userId="caf011f4-eb3a-458b-8ef5-3cf96babed60" providerId="ADAL" clId="{EEE8493C-E770-471B-AADA-D8EBF7592E6D}" dt="2024-03-22T14:14:19.738" v="39" actId="1076"/>
          <ac:cxnSpMkLst>
            <pc:docMk/>
            <pc:sldMk cId="278865903" sldId="293"/>
            <ac:cxnSpMk id="31" creationId="{6D022825-EF7A-6459-66F2-7B8AFD633545}"/>
          </ac:cxnSpMkLst>
        </pc:cxnChg>
        <pc:cxnChg chg="add mod">
          <ac:chgData name="Trombetta, Len" userId="caf011f4-eb3a-458b-8ef5-3cf96babed60" providerId="ADAL" clId="{EEE8493C-E770-471B-AADA-D8EBF7592E6D}" dt="2024-03-22T14:14:19.738" v="39" actId="1076"/>
          <ac:cxnSpMkLst>
            <pc:docMk/>
            <pc:sldMk cId="278865903" sldId="293"/>
            <ac:cxnSpMk id="34" creationId="{916C49FC-5DA7-3E37-F6CE-9D5247143D39}"/>
          </ac:cxnSpMkLst>
        </pc:cxnChg>
        <pc:cxnChg chg="add mod">
          <ac:chgData name="Trombetta, Len" userId="caf011f4-eb3a-458b-8ef5-3cf96babed60" providerId="ADAL" clId="{EEE8493C-E770-471B-AADA-D8EBF7592E6D}" dt="2024-03-22T14:14:19.738" v="39" actId="1076"/>
          <ac:cxnSpMkLst>
            <pc:docMk/>
            <pc:sldMk cId="278865903" sldId="293"/>
            <ac:cxnSpMk id="35" creationId="{F76F5B02-76FE-432E-7CCE-7CA2DB2E1A59}"/>
          </ac:cxnSpMkLst>
        </pc:cxnChg>
      </pc:sldChg>
      <pc:sldChg chg="delSp mod">
        <pc:chgData name="Trombetta, Len" userId="caf011f4-eb3a-458b-8ef5-3cf96babed60" providerId="ADAL" clId="{EEE8493C-E770-471B-AADA-D8EBF7592E6D}" dt="2024-03-22T14:14:30.833" v="40" actId="478"/>
        <pc:sldMkLst>
          <pc:docMk/>
          <pc:sldMk cId="3863093621" sldId="295"/>
        </pc:sldMkLst>
        <pc:spChg chg="del">
          <ac:chgData name="Trombetta, Len" userId="caf011f4-eb3a-458b-8ef5-3cf96babed60" providerId="ADAL" clId="{EEE8493C-E770-471B-AADA-D8EBF7592E6D}" dt="2024-03-22T14:14:30.833" v="40" actId="478"/>
          <ac:spMkLst>
            <pc:docMk/>
            <pc:sldMk cId="3863093621" sldId="295"/>
            <ac:spMk id="49" creationId="{00000000-0000-0000-0000-000000000000}"/>
          </ac:spMkLst>
        </pc:spChg>
      </pc:sldChg>
      <pc:sldChg chg="ord">
        <pc:chgData name="Trombetta, Len" userId="caf011f4-eb3a-458b-8ef5-3cf96babed60" providerId="ADAL" clId="{EEE8493C-E770-471B-AADA-D8EBF7592E6D}" dt="2024-03-22T14:15:27.382" v="42"/>
        <pc:sldMkLst>
          <pc:docMk/>
          <pc:sldMk cId="4208236687" sldId="300"/>
        </pc:sldMkLst>
      </pc:sldChg>
      <pc:sldChg chg="addSp delSp modSp mod modAnim">
        <pc:chgData name="Trombetta, Len" userId="caf011f4-eb3a-458b-8ef5-3cf96babed60" providerId="ADAL" clId="{EEE8493C-E770-471B-AADA-D8EBF7592E6D}" dt="2024-03-22T14:14:06.593" v="38" actId="1076"/>
        <pc:sldMkLst>
          <pc:docMk/>
          <pc:sldMk cId="1522224622" sldId="309"/>
        </pc:sldMkLst>
        <pc:spChg chg="add mod">
          <ac:chgData name="Trombetta, Len" userId="caf011f4-eb3a-458b-8ef5-3cf96babed60" providerId="ADAL" clId="{EEE8493C-E770-471B-AADA-D8EBF7592E6D}" dt="2024-03-22T14:14:06.593" v="38" actId="1076"/>
          <ac:spMkLst>
            <pc:docMk/>
            <pc:sldMk cId="1522224622" sldId="309"/>
            <ac:spMk id="6" creationId="{F405D6DA-51DF-9EFE-B072-C8FAEF31F68A}"/>
          </ac:spMkLst>
        </pc:spChg>
        <pc:spChg chg="add mod">
          <ac:chgData name="Trombetta, Len" userId="caf011f4-eb3a-458b-8ef5-3cf96babed60" providerId="ADAL" clId="{EEE8493C-E770-471B-AADA-D8EBF7592E6D}" dt="2024-03-22T14:14:06.593" v="38" actId="1076"/>
          <ac:spMkLst>
            <pc:docMk/>
            <pc:sldMk cId="1522224622" sldId="309"/>
            <ac:spMk id="16" creationId="{C4C0E603-A8B0-6593-CB89-3758E072133D}"/>
          </ac:spMkLst>
        </pc:spChg>
        <pc:spChg chg="del mod">
          <ac:chgData name="Trombetta, Len" userId="caf011f4-eb3a-458b-8ef5-3cf96babed60" providerId="ADAL" clId="{EEE8493C-E770-471B-AADA-D8EBF7592E6D}" dt="2024-03-22T14:13:46.752" v="35" actId="478"/>
          <ac:spMkLst>
            <pc:docMk/>
            <pc:sldMk cId="1522224622" sldId="309"/>
            <ac:spMk id="21" creationId="{00000000-0000-0000-0000-000000000000}"/>
          </ac:spMkLst>
        </pc:spChg>
        <pc:spChg chg="del">
          <ac:chgData name="Trombetta, Len" userId="caf011f4-eb3a-458b-8ef5-3cf96babed60" providerId="ADAL" clId="{EEE8493C-E770-471B-AADA-D8EBF7592E6D}" dt="2024-03-22T14:13:48.421" v="36" actId="478"/>
          <ac:spMkLst>
            <pc:docMk/>
            <pc:sldMk cId="1522224622" sldId="309"/>
            <ac:spMk id="28" creationId="{00000000-0000-0000-0000-000000000000}"/>
          </ac:spMkLst>
        </pc:spChg>
        <pc:cxnChg chg="add mod">
          <ac:chgData name="Trombetta, Len" userId="caf011f4-eb3a-458b-8ef5-3cf96babed60" providerId="ADAL" clId="{EEE8493C-E770-471B-AADA-D8EBF7592E6D}" dt="2024-03-22T14:14:06.593" v="38" actId="1076"/>
          <ac:cxnSpMkLst>
            <pc:docMk/>
            <pc:sldMk cId="1522224622" sldId="309"/>
            <ac:cxnSpMk id="7" creationId="{34BB9B20-41AE-E141-C8E9-746BE76B62A2}"/>
          </ac:cxnSpMkLst>
        </pc:cxnChg>
        <pc:cxnChg chg="add mod">
          <ac:chgData name="Trombetta, Len" userId="caf011f4-eb3a-458b-8ef5-3cf96babed60" providerId="ADAL" clId="{EEE8493C-E770-471B-AADA-D8EBF7592E6D}" dt="2024-03-22T14:14:06.593" v="38" actId="1076"/>
          <ac:cxnSpMkLst>
            <pc:docMk/>
            <pc:sldMk cId="1522224622" sldId="309"/>
            <ac:cxnSpMk id="10" creationId="{6BB9B4A5-7046-1DB4-DAAF-7C7E5FF59B41}"/>
          </ac:cxnSpMkLst>
        </pc:cxnChg>
        <pc:cxnChg chg="add mod">
          <ac:chgData name="Trombetta, Len" userId="caf011f4-eb3a-458b-8ef5-3cf96babed60" providerId="ADAL" clId="{EEE8493C-E770-471B-AADA-D8EBF7592E6D}" dt="2024-03-22T14:14:06.593" v="38" actId="1076"/>
          <ac:cxnSpMkLst>
            <pc:docMk/>
            <pc:sldMk cId="1522224622" sldId="309"/>
            <ac:cxnSpMk id="18" creationId="{3C6CAEF0-557F-2345-FF2C-F5F34F6C8A3D}"/>
          </ac:cxnSpMkLst>
        </pc:cxnChg>
        <pc:cxnChg chg="add mod">
          <ac:chgData name="Trombetta, Len" userId="caf011f4-eb3a-458b-8ef5-3cf96babed60" providerId="ADAL" clId="{EEE8493C-E770-471B-AADA-D8EBF7592E6D}" dt="2024-03-22T14:14:06.593" v="38" actId="1076"/>
          <ac:cxnSpMkLst>
            <pc:docMk/>
            <pc:sldMk cId="1522224622" sldId="309"/>
            <ac:cxnSpMk id="20" creationId="{AFA43D73-5FFC-A40A-231E-0F57789EE3EF}"/>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17411" name="Rectangle 3"/>
          <p:cNvSpPr>
            <a:spLocks noGrp="1" noChangeArrowheads="1"/>
          </p:cNvSpPr>
          <p:nvPr>
            <p:ph type="dt" sz="quarter"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7412" name="Rectangle 4"/>
          <p:cNvSpPr>
            <a:spLocks noGrp="1" noChangeArrowheads="1"/>
          </p:cNvSpPr>
          <p:nvPr>
            <p:ph type="ftr" sz="quarter" idx="2"/>
          </p:nvPr>
        </p:nvSpPr>
        <p:spPr bwMode="auto">
          <a:xfrm>
            <a:off x="0" y="87630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r>
              <a:rPr lang="en-US"/>
              <a:t>Welcome to Electronics</a:t>
            </a:r>
          </a:p>
        </p:txBody>
      </p:sp>
      <p:sp>
        <p:nvSpPr>
          <p:cNvPr id="17413" name="Rectangle 5"/>
          <p:cNvSpPr>
            <a:spLocks noGrp="1" noChangeArrowheads="1"/>
          </p:cNvSpPr>
          <p:nvPr>
            <p:ph type="sldNum" sz="quarter" idx="3"/>
          </p:nvPr>
        </p:nvSpPr>
        <p:spPr bwMode="auto">
          <a:xfrm>
            <a:off x="3886200" y="87630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7897F57D-9AA7-4A52-90AB-D0519AB7577E}" type="slidenum">
              <a:rPr lang="en-US"/>
              <a:pPr>
                <a:defRPr/>
              </a:pPr>
              <a:t>‹#›</a:t>
            </a:fld>
            <a:endParaRPr lang="en-US"/>
          </a:p>
        </p:txBody>
      </p:sp>
    </p:spTree>
    <p:extLst>
      <p:ext uri="{BB962C8B-B14F-4D97-AF65-F5344CB8AC3E}">
        <p14:creationId xmlns:p14="http://schemas.microsoft.com/office/powerpoint/2010/main" val="1735567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15363" name="Rectangle 3"/>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22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14400" y="4343400"/>
            <a:ext cx="5029200" cy="41910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p:cNvSpPr>
            <a:spLocks noGrp="1" noChangeArrowheads="1"/>
          </p:cNvSpPr>
          <p:nvPr>
            <p:ph type="ftr" sz="quarter" idx="4"/>
          </p:nvPr>
        </p:nvSpPr>
        <p:spPr bwMode="auto">
          <a:xfrm>
            <a:off x="0" y="87630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15367" name="Rectangle 7"/>
          <p:cNvSpPr>
            <a:spLocks noGrp="1" noChangeArrowheads="1"/>
          </p:cNvSpPr>
          <p:nvPr>
            <p:ph type="sldNum" sz="quarter" idx="5"/>
          </p:nvPr>
        </p:nvSpPr>
        <p:spPr bwMode="auto">
          <a:xfrm>
            <a:off x="3886200" y="87630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3E14C3DE-31BE-4E30-A7B2-77A9DAD777E7}" type="slidenum">
              <a:rPr lang="en-US"/>
              <a:pPr>
                <a:defRPr/>
              </a:pPr>
              <a:t>‹#›</a:t>
            </a:fld>
            <a:endParaRPr lang="en-US"/>
          </a:p>
        </p:txBody>
      </p:sp>
    </p:spTree>
    <p:extLst>
      <p:ext uri="{BB962C8B-B14F-4D97-AF65-F5344CB8AC3E}">
        <p14:creationId xmlns:p14="http://schemas.microsoft.com/office/powerpoint/2010/main" val="2928570522"/>
      </p:ext>
    </p:extLst>
  </p:cSld>
  <p:clrMap bg1="lt1" tx1="dk1" bg2="lt2" tx2="dk2" accent1="accent1" accent2="accent2" accent3="accent3" accent4="accent4" accent5="accent5" accent6="accent6" hlink="hlink" folHlink="folHlink"/>
  <p:notesStyle>
    <a:lvl1pPr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5613"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2813"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68425"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5625"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C3A69C88-A5BA-4A33-8692-78F2B1BC15E1}" type="slidenum">
              <a:rPr lang="en-US" smtClean="0"/>
              <a:pPr/>
              <a:t>1</a:t>
            </a:fld>
            <a:endParaRPr 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E14C3DE-31BE-4E30-A7B2-77A9DAD777E7}" type="slidenum">
              <a:rPr lang="en-US" smtClean="0"/>
              <a:pPr>
                <a:defRPr/>
              </a:pPr>
              <a:t>17</a:t>
            </a:fld>
            <a:endParaRPr lang="en-US"/>
          </a:p>
        </p:txBody>
      </p:sp>
    </p:spTree>
    <p:extLst>
      <p:ext uri="{BB962C8B-B14F-4D97-AF65-F5344CB8AC3E}">
        <p14:creationId xmlns:p14="http://schemas.microsoft.com/office/powerpoint/2010/main" val="2704313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FA7D839-1776-4E93-B90F-DD21054A9B58}" type="slidenum">
              <a:rPr lang="en-US" smtClean="0"/>
              <a:pPr>
                <a:defRPr/>
              </a:pPr>
              <a:t>‹#›</a:t>
            </a:fld>
            <a:endParaRPr lang="en-US"/>
          </a:p>
        </p:txBody>
      </p:sp>
    </p:spTree>
    <p:extLst>
      <p:ext uri="{BB962C8B-B14F-4D97-AF65-F5344CB8AC3E}">
        <p14:creationId xmlns:p14="http://schemas.microsoft.com/office/powerpoint/2010/main" val="391233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C4CAE50-6F84-4E11-8BCD-7C654907F531}" type="slidenum">
              <a:rPr lang="en-US" smtClean="0"/>
              <a:pPr>
                <a:defRPr/>
              </a:pPr>
              <a:t>‹#›</a:t>
            </a:fld>
            <a:endParaRPr lang="en-US"/>
          </a:p>
        </p:txBody>
      </p:sp>
    </p:spTree>
    <p:extLst>
      <p:ext uri="{BB962C8B-B14F-4D97-AF65-F5344CB8AC3E}">
        <p14:creationId xmlns:p14="http://schemas.microsoft.com/office/powerpoint/2010/main" val="1184213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2F9A642-C9BA-44F6-BD6D-CB619B2274C2}" type="slidenum">
              <a:rPr lang="en-US" smtClean="0"/>
              <a:pPr>
                <a:defRPr/>
              </a:pPr>
              <a:t>‹#›</a:t>
            </a:fld>
            <a:endParaRPr lang="en-US"/>
          </a:p>
        </p:txBody>
      </p:sp>
    </p:spTree>
    <p:extLst>
      <p:ext uri="{BB962C8B-B14F-4D97-AF65-F5344CB8AC3E}">
        <p14:creationId xmlns:p14="http://schemas.microsoft.com/office/powerpoint/2010/main" val="2397595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646C5E2-187C-4F82-9DC0-E51DB2C2FF2D}" type="slidenum">
              <a:rPr lang="en-US" smtClean="0"/>
              <a:pPr>
                <a:defRPr/>
              </a:pPr>
              <a:t>‹#›</a:t>
            </a:fld>
            <a:endParaRPr lang="en-US"/>
          </a:p>
        </p:txBody>
      </p:sp>
    </p:spTree>
    <p:extLst>
      <p:ext uri="{BB962C8B-B14F-4D97-AF65-F5344CB8AC3E}">
        <p14:creationId xmlns:p14="http://schemas.microsoft.com/office/powerpoint/2010/main" val="4087334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C9DCD9F-A77A-4F55-9DA4-D4852C42540B}" type="slidenum">
              <a:rPr lang="en-US" smtClean="0"/>
              <a:pPr>
                <a:defRPr/>
              </a:pPr>
              <a:t>‹#›</a:t>
            </a:fld>
            <a:endParaRPr lang="en-US"/>
          </a:p>
        </p:txBody>
      </p:sp>
    </p:spTree>
    <p:extLst>
      <p:ext uri="{BB962C8B-B14F-4D97-AF65-F5344CB8AC3E}">
        <p14:creationId xmlns:p14="http://schemas.microsoft.com/office/powerpoint/2010/main" val="273925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0D999BC-AA64-4692-8743-B75F49F45792}" type="slidenum">
              <a:rPr lang="en-US" smtClean="0"/>
              <a:pPr>
                <a:defRPr/>
              </a:pPr>
              <a:t>‹#›</a:t>
            </a:fld>
            <a:endParaRPr lang="en-US"/>
          </a:p>
        </p:txBody>
      </p:sp>
    </p:spTree>
    <p:extLst>
      <p:ext uri="{BB962C8B-B14F-4D97-AF65-F5344CB8AC3E}">
        <p14:creationId xmlns:p14="http://schemas.microsoft.com/office/powerpoint/2010/main" val="1986318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3D19585-0A40-45DF-8181-881BF75DDE79}" type="slidenum">
              <a:rPr lang="en-US" smtClean="0"/>
              <a:pPr>
                <a:defRPr/>
              </a:pPr>
              <a:t>‹#›</a:t>
            </a:fld>
            <a:endParaRPr lang="en-US"/>
          </a:p>
        </p:txBody>
      </p:sp>
    </p:spTree>
    <p:extLst>
      <p:ext uri="{BB962C8B-B14F-4D97-AF65-F5344CB8AC3E}">
        <p14:creationId xmlns:p14="http://schemas.microsoft.com/office/powerpoint/2010/main" val="1375293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C8295B7-1307-48FB-9267-9290D9B0C8CF}" type="slidenum">
              <a:rPr lang="en-US" smtClean="0"/>
              <a:pPr>
                <a:defRPr/>
              </a:pPr>
              <a:t>‹#›</a:t>
            </a:fld>
            <a:endParaRPr lang="en-US"/>
          </a:p>
        </p:txBody>
      </p:sp>
    </p:spTree>
    <p:extLst>
      <p:ext uri="{BB962C8B-B14F-4D97-AF65-F5344CB8AC3E}">
        <p14:creationId xmlns:p14="http://schemas.microsoft.com/office/powerpoint/2010/main" val="75927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FC8F26F-F55E-4532-9EFA-951DDE2DABA0}" type="slidenum">
              <a:rPr lang="en-US" smtClean="0"/>
              <a:pPr>
                <a:defRPr/>
              </a:pPr>
              <a:t>‹#›</a:t>
            </a:fld>
            <a:endParaRPr lang="en-US"/>
          </a:p>
        </p:txBody>
      </p:sp>
    </p:spTree>
    <p:extLst>
      <p:ext uri="{BB962C8B-B14F-4D97-AF65-F5344CB8AC3E}">
        <p14:creationId xmlns:p14="http://schemas.microsoft.com/office/powerpoint/2010/main" val="43824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D6E8F99-1377-468B-B200-CE40A8CB700A}" type="slidenum">
              <a:rPr lang="en-US" smtClean="0"/>
              <a:pPr>
                <a:defRPr/>
              </a:pPr>
              <a:t>‹#›</a:t>
            </a:fld>
            <a:endParaRPr lang="en-US"/>
          </a:p>
        </p:txBody>
      </p:sp>
    </p:spTree>
    <p:extLst>
      <p:ext uri="{BB962C8B-B14F-4D97-AF65-F5344CB8AC3E}">
        <p14:creationId xmlns:p14="http://schemas.microsoft.com/office/powerpoint/2010/main" val="114151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5E71FC5-3EF3-462C-A5FA-C5234A994EF2}" type="slidenum">
              <a:rPr lang="en-US" smtClean="0"/>
              <a:pPr>
                <a:defRPr/>
              </a:pPr>
              <a:t>‹#›</a:t>
            </a:fld>
            <a:endParaRPr lang="en-US"/>
          </a:p>
        </p:txBody>
      </p:sp>
    </p:spTree>
    <p:extLst>
      <p:ext uri="{BB962C8B-B14F-4D97-AF65-F5344CB8AC3E}">
        <p14:creationId xmlns:p14="http://schemas.microsoft.com/office/powerpoint/2010/main" val="4145865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447A8F6-800E-41E3-A399-9E7DA1FB2826}" type="slidenum">
              <a:rPr lang="en-US" smtClean="0"/>
              <a:pPr>
                <a:defRPr/>
              </a:pPr>
              <a:t>‹#›</a:t>
            </a:fld>
            <a:endParaRPr lang="en-US"/>
          </a:p>
        </p:txBody>
      </p:sp>
    </p:spTree>
    <p:extLst>
      <p:ext uri="{BB962C8B-B14F-4D97-AF65-F5344CB8AC3E}">
        <p14:creationId xmlns:p14="http://schemas.microsoft.com/office/powerpoint/2010/main" val="38798560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6.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12"/>
          <p:cNvSpPr>
            <a:spLocks noGrp="1" noChangeArrowheads="1"/>
          </p:cNvSpPr>
          <p:nvPr>
            <p:ph type="ctrTitle"/>
          </p:nvPr>
        </p:nvSpPr>
        <p:spPr>
          <a:xfrm>
            <a:off x="1143000" y="457200"/>
            <a:ext cx="6867525" cy="1065213"/>
          </a:xfrm>
        </p:spPr>
        <p:txBody>
          <a:bodyPr/>
          <a:lstStyle/>
          <a:p>
            <a:pPr eaLnBrk="1" hangingPunct="1"/>
            <a:r>
              <a:rPr lang="en-US" sz="3200" dirty="0"/>
              <a:t>Single Time Constant Measurement</a:t>
            </a:r>
          </a:p>
        </p:txBody>
      </p:sp>
      <p:sp>
        <p:nvSpPr>
          <p:cNvPr id="1029" name="Rectangle 13"/>
          <p:cNvSpPr>
            <a:spLocks noGrp="1" noChangeArrowheads="1"/>
          </p:cNvSpPr>
          <p:nvPr>
            <p:ph type="subTitle" idx="1"/>
          </p:nvPr>
        </p:nvSpPr>
        <p:spPr>
          <a:xfrm>
            <a:off x="1185862" y="4724400"/>
            <a:ext cx="6781800" cy="914400"/>
          </a:xfrm>
          <a:ln w="9525">
            <a:headEnd/>
            <a:tailEnd/>
          </a:ln>
        </p:spPr>
        <p:txBody>
          <a:bodyPr/>
          <a:lstStyle/>
          <a:p>
            <a:pPr eaLnBrk="1" hangingPunct="1"/>
            <a:r>
              <a:rPr lang="en-US" dirty="0">
                <a:solidFill>
                  <a:schemeClr val="tx2"/>
                </a:solidFill>
              </a:rPr>
              <a:t>Dr. Len Trombetta</a:t>
            </a:r>
            <a:endParaRPr lang="en-US" sz="2000" dirty="0">
              <a:solidFill>
                <a:schemeClr val="tx2"/>
              </a:solidFill>
            </a:endParaRPr>
          </a:p>
        </p:txBody>
      </p:sp>
      <p:sp>
        <p:nvSpPr>
          <p:cNvPr id="1027" name="Rectangle 12"/>
          <p:cNvSpPr>
            <a:spLocks noGrp="1" noChangeArrowheads="1"/>
          </p:cNvSpPr>
          <p:nvPr>
            <p:ph type="sldNum" sz="quarter" idx="12"/>
          </p:nvPr>
        </p:nvSpPr>
        <p:spPr>
          <a:noFill/>
        </p:spPr>
        <p:txBody>
          <a:bodyPr/>
          <a:lstStyle/>
          <a:p>
            <a:fld id="{C70C651C-4CCE-447B-8045-E14783EEA542}" type="slidenum">
              <a:rPr lang="en-US" smtClean="0"/>
              <a:pPr/>
              <a:t>1</a:t>
            </a:fld>
            <a:endParaRPr lang="en-US"/>
          </a:p>
        </p:txBody>
      </p:sp>
      <p:sp>
        <p:nvSpPr>
          <p:cNvPr id="1030" name="Text Box 16"/>
          <p:cNvSpPr txBox="1">
            <a:spLocks noChangeArrowheads="1"/>
          </p:cNvSpPr>
          <p:nvPr/>
        </p:nvSpPr>
        <p:spPr bwMode="auto">
          <a:xfrm>
            <a:off x="3635639" y="2057400"/>
            <a:ext cx="1882246" cy="584775"/>
          </a:xfrm>
          <a:prstGeom prst="rect">
            <a:avLst/>
          </a:prstGeom>
          <a:noFill/>
          <a:ln w="12700" cap="sq">
            <a:noFill/>
            <a:miter lim="800000"/>
            <a:headEnd type="none" w="sm" len="sm"/>
            <a:tailEnd type="none" w="sm" len="sm"/>
          </a:ln>
        </p:spPr>
        <p:txBody>
          <a:bodyPr wrap="none">
            <a:spAutoFit/>
          </a:bodyPr>
          <a:lstStyle/>
          <a:p>
            <a:pPr algn="ctr"/>
            <a:r>
              <a:rPr lang="en-US" sz="3200" dirty="0"/>
              <a:t>ECE 2100</a:t>
            </a:r>
          </a:p>
        </p:txBody>
      </p:sp>
    </p:spTree>
  </p:cSld>
  <p:clrMapOvr>
    <a:masterClrMapping/>
  </p:clrMapOvr>
  <p:transition spd="med">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Analysis Part II: Discharging</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10</a:t>
            </a:fld>
            <a:endParaRPr lang="en-US"/>
          </a:p>
        </p:txBody>
      </p:sp>
      <p:sp>
        <p:nvSpPr>
          <p:cNvPr id="5" name="TextBox 4"/>
          <p:cNvSpPr txBox="1"/>
          <p:nvPr/>
        </p:nvSpPr>
        <p:spPr>
          <a:xfrm>
            <a:off x="1371600" y="4114800"/>
            <a:ext cx="6400800" cy="923330"/>
          </a:xfrm>
          <a:prstGeom prst="rect">
            <a:avLst/>
          </a:prstGeom>
          <a:noFill/>
        </p:spPr>
        <p:txBody>
          <a:bodyPr wrap="square" rtlCol="0">
            <a:spAutoFit/>
          </a:bodyPr>
          <a:lstStyle/>
          <a:p>
            <a:r>
              <a:rPr lang="en-US" sz="1800" dirty="0"/>
              <a:t>Now assume that the switch stayed in position a) until time t</a:t>
            </a:r>
            <a:r>
              <a:rPr lang="en-US" sz="1800" baseline="-25000" dirty="0"/>
              <a:t>1</a:t>
            </a:r>
            <a:r>
              <a:rPr lang="en-US" sz="1800" dirty="0"/>
              <a:t>, which was a long time. If it then moves to position b), find the voltage </a:t>
            </a:r>
            <a:r>
              <a:rPr lang="en-US" sz="1800" dirty="0" err="1"/>
              <a:t>v</a:t>
            </a:r>
            <a:r>
              <a:rPr lang="en-US" sz="1800" baseline="-25000" dirty="0" err="1"/>
              <a:t>c</a:t>
            </a:r>
            <a:r>
              <a:rPr lang="en-US" sz="1800" dirty="0"/>
              <a:t>(t) for t </a:t>
            </a:r>
            <a:r>
              <a:rPr lang="en-US" sz="1800" dirty="0">
                <a:latin typeface="Symbol" pitchFamily="18" charset="2"/>
              </a:rPr>
              <a:t>³</a:t>
            </a:r>
            <a:r>
              <a:rPr lang="en-US" sz="1800" dirty="0"/>
              <a:t> t</a:t>
            </a:r>
            <a:r>
              <a:rPr lang="en-US" sz="1800" baseline="-25000" dirty="0"/>
              <a:t>1</a:t>
            </a:r>
            <a:r>
              <a:rPr lang="en-US" sz="1800" dirty="0"/>
              <a:t>. This is the </a:t>
            </a:r>
            <a:r>
              <a:rPr lang="en-US" sz="1800" b="1" i="1" dirty="0"/>
              <a:t>natural response</a:t>
            </a:r>
            <a:r>
              <a:rPr lang="en-US" sz="1800" dirty="0"/>
              <a:t>.</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524000"/>
            <a:ext cx="5029200" cy="235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276600" y="1339334"/>
            <a:ext cx="683200" cy="400110"/>
          </a:xfrm>
          <a:prstGeom prst="rect">
            <a:avLst/>
          </a:prstGeom>
          <a:noFill/>
        </p:spPr>
        <p:txBody>
          <a:bodyPr wrap="none" rtlCol="0">
            <a:spAutoFit/>
          </a:bodyPr>
          <a:lstStyle/>
          <a:p>
            <a:r>
              <a:rPr lang="en-US" sz="2000" dirty="0"/>
              <a:t>t = t</a:t>
            </a:r>
            <a:r>
              <a:rPr lang="en-US" sz="2000" baseline="-25000" dirty="0"/>
              <a:t>1</a:t>
            </a:r>
          </a:p>
        </p:txBody>
      </p:sp>
    </p:spTree>
    <p:extLst>
      <p:ext uri="{BB962C8B-B14F-4D97-AF65-F5344CB8AC3E}">
        <p14:creationId xmlns:p14="http://schemas.microsoft.com/office/powerpoint/2010/main" val="555796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bwMode="auto">
          <a:xfrm>
            <a:off x="2628138" y="4419599"/>
            <a:ext cx="3427476" cy="2209059"/>
          </a:xfrm>
          <a:prstGeom prst="rect">
            <a:avLst/>
          </a:prstGeom>
          <a:solidFill>
            <a:schemeClr val="bg1"/>
          </a:solidFill>
          <a:ln w="28575"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2400" b="0" i="0" u="none" strike="noStrike" cap="none" normalizeH="0" baseline="0" dirty="0">
              <a:ln>
                <a:noFill/>
              </a:ln>
              <a:effectLst/>
            </a:endParaRPr>
          </a:p>
        </p:txBody>
      </p:sp>
      <p:cxnSp>
        <p:nvCxnSpPr>
          <p:cNvPr id="37" name="Straight Connector 36"/>
          <p:cNvCxnSpPr>
            <a:stCxn id="36" idx="0"/>
            <a:endCxn id="36" idx="2"/>
          </p:cNvCxnSpPr>
          <p:nvPr/>
        </p:nvCxnSpPr>
        <p:spPr bwMode="auto">
          <a:xfrm>
            <a:off x="4341876" y="4419599"/>
            <a:ext cx="0" cy="2209059"/>
          </a:xfrm>
          <a:prstGeom prst="line">
            <a:avLst/>
          </a:prstGeom>
          <a:solidFill>
            <a:schemeClr val="accent1"/>
          </a:solidFill>
          <a:ln w="12700" cap="sq" cmpd="sng" algn="ctr">
            <a:solidFill>
              <a:schemeClr val="tx1"/>
            </a:solidFill>
            <a:prstDash val="dash"/>
            <a:round/>
            <a:headEnd type="none" w="sm" len="sm"/>
            <a:tailEnd type="none" w="sm" len="sm"/>
          </a:ln>
          <a:effectLst/>
        </p:spPr>
      </p:cxnSp>
      <p:cxnSp>
        <p:nvCxnSpPr>
          <p:cNvPr id="38" name="Straight Arrow Connector 37"/>
          <p:cNvCxnSpPr/>
          <p:nvPr/>
        </p:nvCxnSpPr>
        <p:spPr bwMode="auto">
          <a:xfrm flipV="1">
            <a:off x="2894076" y="4843343"/>
            <a:ext cx="0" cy="1479768"/>
          </a:xfrm>
          <a:prstGeom prst="straightConnector1">
            <a:avLst/>
          </a:prstGeom>
          <a:solidFill>
            <a:schemeClr val="accent1"/>
          </a:solidFill>
          <a:ln w="12700" cap="sq" cmpd="sng" algn="ctr">
            <a:solidFill>
              <a:schemeClr val="tx1"/>
            </a:solidFill>
            <a:prstDash val="solid"/>
            <a:round/>
            <a:headEnd type="none" w="sm" len="sm"/>
            <a:tailEnd type="arrow"/>
          </a:ln>
          <a:effectLst/>
        </p:spPr>
      </p:cxnSp>
      <p:cxnSp>
        <p:nvCxnSpPr>
          <p:cNvPr id="41" name="Straight Arrow Connector 40"/>
          <p:cNvCxnSpPr/>
          <p:nvPr/>
        </p:nvCxnSpPr>
        <p:spPr bwMode="auto">
          <a:xfrm>
            <a:off x="2838624" y="6309794"/>
            <a:ext cx="2952576" cy="13317"/>
          </a:xfrm>
          <a:prstGeom prst="straightConnector1">
            <a:avLst/>
          </a:prstGeom>
          <a:solidFill>
            <a:schemeClr val="accent1"/>
          </a:solidFill>
          <a:ln w="12700" cap="sq" cmpd="sng" algn="ctr">
            <a:solidFill>
              <a:schemeClr val="tx1"/>
            </a:solidFill>
            <a:prstDash val="solid"/>
            <a:round/>
            <a:headEnd type="none" w="sm" len="sm"/>
            <a:tailEnd type="arrow"/>
          </a:ln>
          <a:effectLst/>
        </p:spPr>
      </p:cxnSp>
      <p:cxnSp>
        <p:nvCxnSpPr>
          <p:cNvPr id="45" name="Straight Arrow Connector 44"/>
          <p:cNvCxnSpPr/>
          <p:nvPr/>
        </p:nvCxnSpPr>
        <p:spPr bwMode="auto">
          <a:xfrm flipH="1">
            <a:off x="4953000" y="5867400"/>
            <a:ext cx="1217477" cy="0"/>
          </a:xfrm>
          <a:prstGeom prst="straightConnector1">
            <a:avLst/>
          </a:prstGeom>
          <a:solidFill>
            <a:schemeClr val="accent1"/>
          </a:solidFill>
          <a:ln w="12700" cap="sq" cmpd="sng" algn="ctr">
            <a:solidFill>
              <a:schemeClr val="tx1"/>
            </a:solidFill>
            <a:prstDash val="solid"/>
            <a:round/>
            <a:headEnd type="none" w="sm" len="sm"/>
            <a:tailEnd type="arrow"/>
          </a:ln>
          <a:effectLst/>
        </p:spPr>
      </p:cxnSp>
      <p:sp>
        <p:nvSpPr>
          <p:cNvPr id="46" name="Rectangle 45"/>
          <p:cNvSpPr/>
          <p:nvPr/>
        </p:nvSpPr>
        <p:spPr>
          <a:xfrm>
            <a:off x="2590800" y="4609899"/>
            <a:ext cx="543739" cy="338554"/>
          </a:xfrm>
          <a:prstGeom prst="rect">
            <a:avLst/>
          </a:prstGeom>
        </p:spPr>
        <p:txBody>
          <a:bodyPr wrap="none">
            <a:spAutoFit/>
          </a:bodyPr>
          <a:lstStyle/>
          <a:p>
            <a:r>
              <a:rPr lang="en-US" sz="1600" dirty="0" err="1"/>
              <a:t>v</a:t>
            </a:r>
            <a:r>
              <a:rPr lang="en-US" sz="1600" baseline="-25000" dirty="0" err="1"/>
              <a:t>c</a:t>
            </a:r>
            <a:r>
              <a:rPr lang="en-US" sz="1600" dirty="0"/>
              <a:t>(t)</a:t>
            </a:r>
            <a:endParaRPr lang="en-US" sz="2000" dirty="0"/>
          </a:p>
        </p:txBody>
      </p:sp>
      <p:sp>
        <p:nvSpPr>
          <p:cNvPr id="47" name="Rectangle 46"/>
          <p:cNvSpPr/>
          <p:nvPr/>
        </p:nvSpPr>
        <p:spPr>
          <a:xfrm>
            <a:off x="5774251" y="6140909"/>
            <a:ext cx="242374" cy="338554"/>
          </a:xfrm>
          <a:prstGeom prst="rect">
            <a:avLst/>
          </a:prstGeom>
        </p:spPr>
        <p:txBody>
          <a:bodyPr wrap="none">
            <a:spAutoFit/>
          </a:bodyPr>
          <a:lstStyle/>
          <a:p>
            <a:r>
              <a:rPr lang="en-US" sz="1600" dirty="0"/>
              <a:t>t</a:t>
            </a:r>
            <a:endParaRPr lang="en-US" sz="2000" dirty="0"/>
          </a:p>
        </p:txBody>
      </p:sp>
      <p:sp>
        <p:nvSpPr>
          <p:cNvPr id="2" name="Title 1"/>
          <p:cNvSpPr>
            <a:spLocks noGrp="1"/>
          </p:cNvSpPr>
          <p:nvPr>
            <p:ph type="title"/>
          </p:nvPr>
        </p:nvSpPr>
        <p:spPr/>
        <p:txBody>
          <a:bodyPr/>
          <a:lstStyle/>
          <a:p>
            <a:r>
              <a:rPr lang="en-US" dirty="0"/>
              <a:t>The Plot Part II</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11</a:t>
            </a:fld>
            <a:endParaRPr lang="en-US">
              <a:solidFill>
                <a:schemeClr val="tx1"/>
              </a:solidFill>
            </a:endParaRPr>
          </a:p>
        </p:txBody>
      </p:sp>
      <mc:AlternateContent xmlns:mc="http://schemas.openxmlformats.org/markup-compatibility/2006" xmlns:a14="http://schemas.microsoft.com/office/drawing/2010/main">
        <mc:Choice Requires="a14">
          <p:sp>
            <p:nvSpPr>
              <p:cNvPr id="5" name="TextBox 4"/>
              <p:cNvSpPr txBox="1"/>
              <p:nvPr/>
            </p:nvSpPr>
            <p:spPr>
              <a:xfrm>
                <a:off x="2746816" y="1312407"/>
                <a:ext cx="3328155" cy="541110"/>
              </a:xfrm>
              <a:prstGeom prst="rect">
                <a:avLst/>
              </a:prstGeom>
              <a:noFill/>
            </p:spPr>
            <p:txBody>
              <a:bodyPr wrap="none" rtlCol="0">
                <a:spAutoFit/>
              </a:bodyPr>
              <a:lstStyle/>
              <a:p>
                <a14:m>
                  <m:oMath xmlns:m="http://schemas.openxmlformats.org/officeDocument/2006/math">
                    <m:sSub>
                      <m:sSubPr>
                        <m:ctrlPr>
                          <a:rPr lang="en-US" sz="2800" b="0" i="1" smtClean="0">
                            <a:solidFill>
                              <a:schemeClr val="tx1"/>
                            </a:solidFill>
                            <a:latin typeface="Cambria Math" panose="02040503050406030204" pitchFamily="18" charset="0"/>
                          </a:rPr>
                        </m:ctrlPr>
                      </m:sSubPr>
                      <m:e>
                        <m:r>
                          <a:rPr lang="en-US" sz="2800" b="0" i="1" smtClean="0">
                            <a:solidFill>
                              <a:schemeClr val="tx1"/>
                            </a:solidFill>
                            <a:latin typeface="Cambria Math"/>
                          </a:rPr>
                          <m:t>𝑣</m:t>
                        </m:r>
                      </m:e>
                      <m:sub>
                        <m:r>
                          <a:rPr lang="en-US" sz="2800" b="0" i="1" smtClean="0">
                            <a:solidFill>
                              <a:schemeClr val="tx1"/>
                            </a:solidFill>
                            <a:latin typeface="Cambria Math"/>
                          </a:rPr>
                          <m:t>𝑐</m:t>
                        </m:r>
                      </m:sub>
                    </m:sSub>
                    <m:d>
                      <m:dPr>
                        <m:ctrlPr>
                          <a:rPr lang="en-US" sz="2800" b="0" i="1" smtClean="0">
                            <a:solidFill>
                              <a:schemeClr val="tx1"/>
                            </a:solidFill>
                            <a:latin typeface="Cambria Math" panose="02040503050406030204" pitchFamily="18" charset="0"/>
                          </a:rPr>
                        </m:ctrlPr>
                      </m:dPr>
                      <m:e>
                        <m:r>
                          <a:rPr lang="en-US" sz="2800" b="0" i="1" smtClean="0">
                            <a:solidFill>
                              <a:schemeClr val="tx1"/>
                            </a:solidFill>
                            <a:latin typeface="Cambria Math"/>
                          </a:rPr>
                          <m:t>𝑡</m:t>
                        </m:r>
                      </m:e>
                    </m:d>
                    <m:r>
                      <a:rPr lang="en-US" sz="2800" b="0" i="1" smtClean="0">
                        <a:solidFill>
                          <a:schemeClr val="tx1"/>
                        </a:solidFill>
                        <a:latin typeface="Cambria Math"/>
                      </a:rPr>
                      <m:t>=</m:t>
                    </m:r>
                  </m:oMath>
                </a14:m>
                <a:r>
                  <a:rPr lang="en-US" sz="2800" dirty="0">
                    <a:solidFill>
                      <a:schemeClr val="tx1"/>
                    </a:solidFill>
                  </a:rPr>
                  <a:t> </a:t>
                </a:r>
                <a14:m>
                  <m:oMath xmlns:m="http://schemas.openxmlformats.org/officeDocument/2006/math">
                    <m:sSub>
                      <m:sSubPr>
                        <m:ctrlPr>
                          <a:rPr lang="en-US" sz="2800" i="1" dirty="0" smtClean="0">
                            <a:solidFill>
                              <a:schemeClr val="tx1"/>
                            </a:solidFill>
                            <a:latin typeface="Cambria Math" panose="02040503050406030204" pitchFamily="18" charset="0"/>
                          </a:rPr>
                        </m:ctrlPr>
                      </m:sSubPr>
                      <m:e>
                        <m:r>
                          <a:rPr lang="en-US" sz="2800" b="0" i="1" dirty="0" smtClean="0">
                            <a:solidFill>
                              <a:schemeClr val="tx1"/>
                            </a:solidFill>
                            <a:latin typeface="Cambria Math"/>
                          </a:rPr>
                          <m:t>𝑉</m:t>
                        </m:r>
                      </m:e>
                      <m:sub>
                        <m:r>
                          <a:rPr lang="en-US" sz="2800" b="0" i="1" dirty="0" smtClean="0">
                            <a:solidFill>
                              <a:schemeClr val="tx1"/>
                            </a:solidFill>
                            <a:latin typeface="Cambria Math"/>
                          </a:rPr>
                          <m:t>𝑠</m:t>
                        </m:r>
                      </m:sub>
                    </m:sSub>
                    <m:sSup>
                      <m:sSupPr>
                        <m:ctrlPr>
                          <a:rPr lang="en-US" sz="2800" b="0" i="1" dirty="0" smtClean="0">
                            <a:solidFill>
                              <a:schemeClr val="tx1"/>
                            </a:solidFill>
                            <a:latin typeface="Cambria Math" panose="02040503050406030204" pitchFamily="18" charset="0"/>
                          </a:rPr>
                        </m:ctrlPr>
                      </m:sSupPr>
                      <m:e>
                        <m:r>
                          <a:rPr lang="en-US" sz="2800" b="0" i="1" dirty="0" smtClean="0">
                            <a:solidFill>
                              <a:schemeClr val="tx1"/>
                            </a:solidFill>
                            <a:latin typeface="Cambria Math"/>
                          </a:rPr>
                          <m:t>𝑒</m:t>
                        </m:r>
                      </m:e>
                      <m:sup>
                        <m:r>
                          <a:rPr lang="en-US" sz="2800" b="0" i="1" dirty="0" smtClean="0">
                            <a:solidFill>
                              <a:schemeClr val="tx1"/>
                            </a:solidFill>
                            <a:latin typeface="Cambria Math"/>
                          </a:rPr>
                          <m:t>−(</m:t>
                        </m:r>
                        <m:r>
                          <a:rPr lang="en-US" sz="2800" b="0" i="1" dirty="0" smtClean="0">
                            <a:solidFill>
                              <a:schemeClr val="tx1"/>
                            </a:solidFill>
                            <a:latin typeface="Cambria Math"/>
                          </a:rPr>
                          <m:t>𝑡</m:t>
                        </m:r>
                        <m:r>
                          <a:rPr lang="en-US" sz="2800" b="0" i="1" dirty="0" smtClean="0">
                            <a:solidFill>
                              <a:schemeClr val="tx1"/>
                            </a:solidFill>
                            <a:latin typeface="Cambria Math"/>
                          </a:rPr>
                          <m:t>−</m:t>
                        </m:r>
                        <m:r>
                          <a:rPr lang="en-US" sz="2800" b="0" i="1" dirty="0" smtClean="0">
                            <a:solidFill>
                              <a:schemeClr val="tx1"/>
                            </a:solidFill>
                            <a:latin typeface="Cambria Math"/>
                          </a:rPr>
                          <m:t>𝑡</m:t>
                        </m:r>
                        <m:r>
                          <a:rPr lang="en-US" sz="2800" b="0" i="1" baseline="-25000" dirty="0" smtClean="0">
                            <a:solidFill>
                              <a:schemeClr val="tx1"/>
                            </a:solidFill>
                            <a:latin typeface="Cambria Math"/>
                          </a:rPr>
                          <m:t>1</m:t>
                        </m:r>
                        <m:r>
                          <a:rPr lang="en-US" sz="2800" b="0" i="1" dirty="0" smtClean="0">
                            <a:solidFill>
                              <a:schemeClr val="tx1"/>
                            </a:solidFill>
                            <a:latin typeface="Cambria Math"/>
                          </a:rPr>
                          <m:t>)/</m:t>
                        </m:r>
                        <m:r>
                          <a:rPr lang="en-US" sz="2800" b="0" i="1" dirty="0" smtClean="0">
                            <a:solidFill>
                              <a:schemeClr val="tx1"/>
                            </a:solidFill>
                            <a:latin typeface="Cambria Math"/>
                          </a:rPr>
                          <m:t>𝑅𝐶</m:t>
                        </m:r>
                      </m:sup>
                    </m:sSup>
                  </m:oMath>
                </a14:m>
                <a:endParaRPr lang="en-US" sz="2800" dirty="0">
                  <a:solidFill>
                    <a:schemeClr val="tx1"/>
                  </a:solidFill>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2746816" y="1312407"/>
                <a:ext cx="3328155" cy="541110"/>
              </a:xfrm>
              <a:prstGeom prst="rect">
                <a:avLst/>
              </a:prstGeom>
              <a:blipFill rotWithShape="1">
                <a:blip r:embed="rId2"/>
                <a:stretch>
                  <a:fillRect/>
                </a:stretch>
              </a:blipFill>
            </p:spPr>
            <p:txBody>
              <a:bodyPr/>
              <a:lstStyle/>
              <a:p>
                <a:r>
                  <a:rPr lang="en-US">
                    <a:noFill/>
                  </a:rPr>
                  <a:t> </a:t>
                </a:r>
              </a:p>
            </p:txBody>
          </p:sp>
        </mc:Fallback>
      </mc:AlternateContent>
      <p:sp>
        <p:nvSpPr>
          <p:cNvPr id="6" name="TextBox 5"/>
          <p:cNvSpPr txBox="1"/>
          <p:nvPr/>
        </p:nvSpPr>
        <p:spPr>
          <a:xfrm>
            <a:off x="897329" y="1930889"/>
            <a:ext cx="6858000" cy="400110"/>
          </a:xfrm>
          <a:prstGeom prst="rect">
            <a:avLst/>
          </a:prstGeom>
          <a:noFill/>
        </p:spPr>
        <p:txBody>
          <a:bodyPr wrap="square" rtlCol="0">
            <a:spAutoFit/>
          </a:bodyPr>
          <a:lstStyle/>
          <a:p>
            <a:r>
              <a:rPr lang="en-US" sz="2000" b="1" i="1" dirty="0">
                <a:solidFill>
                  <a:srgbClr val="FF0000"/>
                </a:solidFill>
              </a:rPr>
              <a:t>Activity 2</a:t>
            </a:r>
            <a:r>
              <a:rPr lang="en-US" sz="2000" dirty="0"/>
              <a:t>: Plot the function </a:t>
            </a:r>
            <a:r>
              <a:rPr lang="en-US" sz="2000" i="1" dirty="0" err="1"/>
              <a:t>v</a:t>
            </a:r>
            <a:r>
              <a:rPr lang="en-US" sz="2000" baseline="-25000" dirty="0" err="1"/>
              <a:t>C</a:t>
            </a:r>
            <a:r>
              <a:rPr lang="en-US" sz="2000" dirty="0"/>
              <a:t>(t) on the same graph (see below):</a:t>
            </a:r>
          </a:p>
        </p:txBody>
      </p:sp>
      <p:sp>
        <p:nvSpPr>
          <p:cNvPr id="7" name="TextBox 6"/>
          <p:cNvSpPr txBox="1"/>
          <p:nvPr/>
        </p:nvSpPr>
        <p:spPr>
          <a:xfrm>
            <a:off x="1402834" y="2743200"/>
            <a:ext cx="6826765" cy="707886"/>
          </a:xfrm>
          <a:prstGeom prst="rect">
            <a:avLst/>
          </a:prstGeom>
          <a:noFill/>
        </p:spPr>
        <p:txBody>
          <a:bodyPr wrap="square" rtlCol="0">
            <a:spAutoFit/>
          </a:bodyPr>
          <a:lstStyle/>
          <a:p>
            <a:pPr marL="285750" indent="-285750">
              <a:buFont typeface="Arial" pitchFamily="34" charset="0"/>
              <a:buChar char="•"/>
            </a:pPr>
            <a:r>
              <a:rPr lang="en-US" sz="2000" dirty="0" err="1"/>
              <a:t>V</a:t>
            </a:r>
            <a:r>
              <a:rPr lang="en-US" sz="2000" baseline="-25000" dirty="0" err="1"/>
              <a:t>s</a:t>
            </a:r>
            <a:r>
              <a:rPr lang="en-US" sz="2000" dirty="0"/>
              <a:t> = 5 [V]      R = </a:t>
            </a:r>
            <a:r>
              <a:rPr lang="en-US" sz="2000"/>
              <a:t>47 [k</a:t>
            </a:r>
            <a:r>
              <a:rPr lang="en-US" sz="2000">
                <a:latin typeface="Symbol" pitchFamily="18" charset="2"/>
              </a:rPr>
              <a:t>W</a:t>
            </a:r>
            <a:r>
              <a:rPr lang="en-US" sz="2000" dirty="0"/>
              <a:t>]      C = 0.022 [</a:t>
            </a:r>
            <a:r>
              <a:rPr lang="en-US" sz="2000" dirty="0">
                <a:latin typeface="Symbol" pitchFamily="18" charset="2"/>
              </a:rPr>
              <a:t>m</a:t>
            </a:r>
            <a:r>
              <a:rPr lang="en-US" sz="2000" dirty="0"/>
              <a:t>F]</a:t>
            </a:r>
          </a:p>
          <a:p>
            <a:pPr marL="285750" indent="-285750">
              <a:buFont typeface="Arial" pitchFamily="34" charset="0"/>
              <a:buChar char="•"/>
            </a:pPr>
            <a:r>
              <a:rPr lang="en-US" sz="2000" dirty="0"/>
              <a:t>t</a:t>
            </a:r>
            <a:r>
              <a:rPr lang="en-US" sz="2000" baseline="-25000" dirty="0"/>
              <a:t>1</a:t>
            </a:r>
            <a:r>
              <a:rPr lang="en-US" sz="2000" dirty="0"/>
              <a:t> = wherever you stopped the first plot – this should be 5</a:t>
            </a:r>
            <a:r>
              <a:rPr lang="en-US" sz="2000" dirty="0">
                <a:latin typeface="Symbol" pitchFamily="18" charset="2"/>
              </a:rPr>
              <a:t>t</a:t>
            </a:r>
            <a:r>
              <a:rPr lang="en-US" sz="2000" dirty="0"/>
              <a:t>.</a:t>
            </a:r>
          </a:p>
        </p:txBody>
      </p:sp>
      <p:sp>
        <p:nvSpPr>
          <p:cNvPr id="8" name="TextBox 7"/>
          <p:cNvSpPr txBox="1"/>
          <p:nvPr/>
        </p:nvSpPr>
        <p:spPr>
          <a:xfrm>
            <a:off x="847216" y="3733800"/>
            <a:ext cx="7192892" cy="400110"/>
          </a:xfrm>
          <a:prstGeom prst="rect">
            <a:avLst/>
          </a:prstGeom>
          <a:noFill/>
        </p:spPr>
        <p:txBody>
          <a:bodyPr wrap="square" rtlCol="0">
            <a:spAutoFit/>
          </a:bodyPr>
          <a:lstStyle/>
          <a:p>
            <a:r>
              <a:rPr lang="en-US" sz="2000" dirty="0"/>
              <a:t>This plot should be a continuation of the first one...</a:t>
            </a:r>
          </a:p>
        </p:txBody>
      </p:sp>
      <p:sp>
        <p:nvSpPr>
          <p:cNvPr id="16" name="TextBox 15"/>
          <p:cNvSpPr txBox="1"/>
          <p:nvPr/>
        </p:nvSpPr>
        <p:spPr>
          <a:xfrm>
            <a:off x="6197110" y="5755405"/>
            <a:ext cx="1905000" cy="523220"/>
          </a:xfrm>
          <a:prstGeom prst="rect">
            <a:avLst/>
          </a:prstGeom>
          <a:noFill/>
        </p:spPr>
        <p:txBody>
          <a:bodyPr wrap="square" rtlCol="0">
            <a:spAutoFit/>
          </a:bodyPr>
          <a:lstStyle/>
          <a:p>
            <a:r>
              <a:rPr lang="en-US" sz="1400" dirty="0"/>
              <a:t>Plot the function above here.</a:t>
            </a:r>
          </a:p>
        </p:txBody>
      </p:sp>
      <p:sp>
        <p:nvSpPr>
          <p:cNvPr id="18" name="TextBox 17"/>
          <p:cNvSpPr txBox="1"/>
          <p:nvPr/>
        </p:nvSpPr>
        <p:spPr>
          <a:xfrm>
            <a:off x="1532001" y="1413685"/>
            <a:ext cx="1487424" cy="338554"/>
          </a:xfrm>
          <a:prstGeom prst="rect">
            <a:avLst/>
          </a:prstGeom>
          <a:noFill/>
        </p:spPr>
        <p:txBody>
          <a:bodyPr wrap="square" rtlCol="0">
            <a:spAutoFit/>
          </a:bodyPr>
          <a:lstStyle/>
          <a:p>
            <a:r>
              <a:rPr lang="en-US" sz="1600" dirty="0"/>
              <a:t>Answer:</a:t>
            </a:r>
          </a:p>
        </p:txBody>
      </p:sp>
      <p:sp>
        <p:nvSpPr>
          <p:cNvPr id="26" name="Rectangle 25"/>
          <p:cNvSpPr/>
          <p:nvPr/>
        </p:nvSpPr>
        <p:spPr>
          <a:xfrm>
            <a:off x="6354009" y="1290574"/>
            <a:ext cx="779381" cy="461665"/>
          </a:xfrm>
          <a:prstGeom prst="rect">
            <a:avLst/>
          </a:prstGeom>
        </p:spPr>
        <p:txBody>
          <a:bodyPr wrap="none">
            <a:spAutoFit/>
          </a:bodyPr>
          <a:lstStyle/>
          <a:p>
            <a:r>
              <a:rPr lang="en-US" dirty="0"/>
              <a:t>t </a:t>
            </a:r>
            <a:r>
              <a:rPr lang="en-US" dirty="0">
                <a:latin typeface="Symbol" pitchFamily="18" charset="2"/>
              </a:rPr>
              <a:t>³</a:t>
            </a:r>
            <a:r>
              <a:rPr lang="en-US" dirty="0"/>
              <a:t> t</a:t>
            </a:r>
            <a:r>
              <a:rPr lang="en-US" baseline="-25000" dirty="0"/>
              <a:t>1</a:t>
            </a:r>
            <a:endParaRPr lang="en-US" dirty="0"/>
          </a:p>
        </p:txBody>
      </p:sp>
      <p:sp>
        <p:nvSpPr>
          <p:cNvPr id="42" name="TextBox 41"/>
          <p:cNvSpPr txBox="1"/>
          <p:nvPr/>
        </p:nvSpPr>
        <p:spPr>
          <a:xfrm>
            <a:off x="3308060" y="6294796"/>
            <a:ext cx="635110" cy="369332"/>
          </a:xfrm>
          <a:prstGeom prst="rect">
            <a:avLst/>
          </a:prstGeom>
          <a:noFill/>
        </p:spPr>
        <p:txBody>
          <a:bodyPr wrap="none" rtlCol="0">
            <a:spAutoFit/>
          </a:bodyPr>
          <a:lstStyle/>
          <a:p>
            <a:r>
              <a:rPr lang="en-US" sz="1800" dirty="0"/>
              <a:t>t = t</a:t>
            </a:r>
            <a:r>
              <a:rPr lang="en-US" sz="1800" baseline="-25000" dirty="0"/>
              <a:t>1</a:t>
            </a:r>
          </a:p>
        </p:txBody>
      </p:sp>
      <p:cxnSp>
        <p:nvCxnSpPr>
          <p:cNvPr id="9" name="Straight Arrow Connector 8"/>
          <p:cNvCxnSpPr/>
          <p:nvPr/>
        </p:nvCxnSpPr>
        <p:spPr>
          <a:xfrm flipV="1">
            <a:off x="3877881" y="6302810"/>
            <a:ext cx="477303" cy="2053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1666251" y="6259327"/>
            <a:ext cx="609462" cy="369332"/>
          </a:xfrm>
          <a:prstGeom prst="rect">
            <a:avLst/>
          </a:prstGeom>
          <a:noFill/>
        </p:spPr>
        <p:txBody>
          <a:bodyPr wrap="none" rtlCol="0">
            <a:spAutoFit/>
          </a:bodyPr>
          <a:lstStyle/>
          <a:p>
            <a:r>
              <a:rPr lang="en-US" sz="1800" dirty="0"/>
              <a:t>t = 0</a:t>
            </a:r>
            <a:endParaRPr lang="en-US" sz="1800" baseline="-25000" dirty="0"/>
          </a:p>
        </p:txBody>
      </p:sp>
      <p:cxnSp>
        <p:nvCxnSpPr>
          <p:cNvPr id="44" name="Straight Arrow Connector 43"/>
          <p:cNvCxnSpPr/>
          <p:nvPr/>
        </p:nvCxnSpPr>
        <p:spPr>
          <a:xfrm flipV="1">
            <a:off x="2275713" y="6294797"/>
            <a:ext cx="562911" cy="15863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Arc 49"/>
          <p:cNvSpPr/>
          <p:nvPr/>
        </p:nvSpPr>
        <p:spPr>
          <a:xfrm rot="16200000">
            <a:off x="3210816" y="4863957"/>
            <a:ext cx="2231026" cy="2861680"/>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Arc 50"/>
          <p:cNvSpPr/>
          <p:nvPr/>
        </p:nvSpPr>
        <p:spPr>
          <a:xfrm rot="10800000">
            <a:off x="4341876" y="4019535"/>
            <a:ext cx="2461662" cy="2319496"/>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Arrow Connector 9"/>
          <p:cNvCxnSpPr/>
          <p:nvPr/>
        </p:nvCxnSpPr>
        <p:spPr>
          <a:xfrm>
            <a:off x="3950389" y="2330999"/>
            <a:ext cx="774011" cy="36126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3093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Graphical Analysis</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12</a:t>
            </a:fld>
            <a:endParaRPr lang="en-US">
              <a:solidFill>
                <a:schemeClr val="tx1"/>
              </a:solidFill>
            </a:endParaRPr>
          </a:p>
        </p:txBody>
      </p:sp>
      <mc:AlternateContent xmlns:mc="http://schemas.openxmlformats.org/markup-compatibility/2006" xmlns:a14="http://schemas.microsoft.com/office/drawing/2010/main">
        <mc:Choice Requires="a14">
          <p:sp>
            <p:nvSpPr>
              <p:cNvPr id="5" name="TextBox 4"/>
              <p:cNvSpPr txBox="1"/>
              <p:nvPr/>
            </p:nvSpPr>
            <p:spPr>
              <a:xfrm>
                <a:off x="2677629" y="1885188"/>
                <a:ext cx="3245760" cy="541110"/>
              </a:xfrm>
              <a:prstGeom prst="rect">
                <a:avLst/>
              </a:prstGeom>
              <a:noFill/>
            </p:spPr>
            <p:txBody>
              <a:bodyPr wrap="none" rtlCol="0">
                <a:spAutoFit/>
              </a:bodyPr>
              <a:lstStyle/>
              <a:p>
                <a14:m>
                  <m:oMath xmlns:m="http://schemas.openxmlformats.org/officeDocument/2006/math">
                    <m:sSub>
                      <m:sSubPr>
                        <m:ctrlPr>
                          <a:rPr lang="en-US" sz="2800" b="0" i="1" smtClean="0">
                            <a:solidFill>
                              <a:schemeClr val="tx1"/>
                            </a:solidFill>
                            <a:latin typeface="Cambria Math" panose="02040503050406030204" pitchFamily="18" charset="0"/>
                          </a:rPr>
                        </m:ctrlPr>
                      </m:sSubPr>
                      <m:e>
                        <m:r>
                          <a:rPr lang="en-US" sz="2800" b="0" i="1" smtClean="0">
                            <a:solidFill>
                              <a:schemeClr val="tx1"/>
                            </a:solidFill>
                            <a:latin typeface="Cambria Math"/>
                          </a:rPr>
                          <m:t>𝑣</m:t>
                        </m:r>
                      </m:e>
                      <m:sub>
                        <m:r>
                          <a:rPr lang="en-US" sz="2800" b="0" i="1" smtClean="0">
                            <a:solidFill>
                              <a:schemeClr val="tx1"/>
                            </a:solidFill>
                            <a:latin typeface="Cambria Math"/>
                          </a:rPr>
                          <m:t>𝑐</m:t>
                        </m:r>
                      </m:sub>
                    </m:sSub>
                    <m:d>
                      <m:dPr>
                        <m:ctrlPr>
                          <a:rPr lang="en-US" sz="2800" b="0" i="1" smtClean="0">
                            <a:solidFill>
                              <a:schemeClr val="tx1"/>
                            </a:solidFill>
                            <a:latin typeface="Cambria Math" panose="02040503050406030204" pitchFamily="18" charset="0"/>
                          </a:rPr>
                        </m:ctrlPr>
                      </m:dPr>
                      <m:e>
                        <m:r>
                          <a:rPr lang="en-US" sz="2800" b="0" i="1" smtClean="0">
                            <a:solidFill>
                              <a:schemeClr val="tx1"/>
                            </a:solidFill>
                            <a:latin typeface="Cambria Math"/>
                          </a:rPr>
                          <m:t>𝑡</m:t>
                        </m:r>
                      </m:e>
                    </m:d>
                    <m:r>
                      <a:rPr lang="en-US" sz="2800" b="0" i="1" smtClean="0">
                        <a:solidFill>
                          <a:schemeClr val="tx1"/>
                        </a:solidFill>
                        <a:latin typeface="Cambria Math"/>
                      </a:rPr>
                      <m:t>=</m:t>
                    </m:r>
                  </m:oMath>
                </a14:m>
                <a:r>
                  <a:rPr lang="en-US" sz="2800" dirty="0">
                    <a:solidFill>
                      <a:schemeClr val="tx1"/>
                    </a:solidFill>
                  </a:rPr>
                  <a:t> </a:t>
                </a:r>
                <a14:m>
                  <m:oMath xmlns:m="http://schemas.openxmlformats.org/officeDocument/2006/math">
                    <m:sSub>
                      <m:sSubPr>
                        <m:ctrlPr>
                          <a:rPr lang="en-US" sz="2800" i="1" dirty="0" smtClean="0">
                            <a:solidFill>
                              <a:schemeClr val="tx1"/>
                            </a:solidFill>
                            <a:latin typeface="Cambria Math" panose="02040503050406030204" pitchFamily="18" charset="0"/>
                          </a:rPr>
                        </m:ctrlPr>
                      </m:sSubPr>
                      <m:e>
                        <m:r>
                          <a:rPr lang="en-US" sz="2800" b="0" i="1" dirty="0" smtClean="0">
                            <a:solidFill>
                              <a:schemeClr val="tx1"/>
                            </a:solidFill>
                            <a:latin typeface="Cambria Math"/>
                          </a:rPr>
                          <m:t>𝑉</m:t>
                        </m:r>
                      </m:e>
                      <m:sub>
                        <m:r>
                          <a:rPr lang="en-US" sz="2800" b="0" i="1" dirty="0" smtClean="0">
                            <a:solidFill>
                              <a:schemeClr val="tx1"/>
                            </a:solidFill>
                            <a:latin typeface="Cambria Math"/>
                          </a:rPr>
                          <m:t>𝑠</m:t>
                        </m:r>
                      </m:sub>
                    </m:sSub>
                    <m:sSup>
                      <m:sSupPr>
                        <m:ctrlPr>
                          <a:rPr lang="en-US" sz="2800" b="0" i="1" dirty="0" smtClean="0">
                            <a:solidFill>
                              <a:schemeClr val="tx1"/>
                            </a:solidFill>
                            <a:latin typeface="Cambria Math" panose="02040503050406030204" pitchFamily="18" charset="0"/>
                          </a:rPr>
                        </m:ctrlPr>
                      </m:sSupPr>
                      <m:e>
                        <m:r>
                          <a:rPr lang="en-US" sz="2800" b="0" i="1" dirty="0" smtClean="0">
                            <a:solidFill>
                              <a:schemeClr val="tx1"/>
                            </a:solidFill>
                            <a:latin typeface="Cambria Math"/>
                          </a:rPr>
                          <m:t>𝑒</m:t>
                        </m:r>
                      </m:e>
                      <m:sup>
                        <m:r>
                          <a:rPr lang="en-US" sz="2800" b="0" i="1" dirty="0" smtClean="0">
                            <a:solidFill>
                              <a:schemeClr val="tx1"/>
                            </a:solidFill>
                            <a:latin typeface="Cambria Math"/>
                          </a:rPr>
                          <m:t>−(</m:t>
                        </m:r>
                        <m:r>
                          <a:rPr lang="en-US" sz="2800" b="0" i="1" dirty="0" smtClean="0">
                            <a:solidFill>
                              <a:schemeClr val="tx1"/>
                            </a:solidFill>
                            <a:latin typeface="Cambria Math"/>
                          </a:rPr>
                          <m:t>𝑡</m:t>
                        </m:r>
                        <m:r>
                          <a:rPr lang="en-US" sz="2800" b="0" i="1" dirty="0" smtClean="0">
                            <a:solidFill>
                              <a:schemeClr val="tx1"/>
                            </a:solidFill>
                            <a:latin typeface="Cambria Math"/>
                          </a:rPr>
                          <m:t>−</m:t>
                        </m:r>
                        <m:r>
                          <a:rPr lang="en-US" sz="2800" b="0" i="1" dirty="0" smtClean="0">
                            <a:solidFill>
                              <a:schemeClr val="tx1"/>
                            </a:solidFill>
                            <a:latin typeface="Cambria Math"/>
                          </a:rPr>
                          <m:t>𝑡</m:t>
                        </m:r>
                        <m:r>
                          <a:rPr lang="en-US" sz="2800" b="0" i="1" baseline="-25000" dirty="0" smtClean="0">
                            <a:solidFill>
                              <a:schemeClr val="tx1"/>
                            </a:solidFill>
                            <a:latin typeface="Cambria Math"/>
                          </a:rPr>
                          <m:t>1</m:t>
                        </m:r>
                        <m:r>
                          <a:rPr lang="en-US" sz="2800" b="0" i="1" dirty="0" smtClean="0">
                            <a:solidFill>
                              <a:schemeClr val="tx1"/>
                            </a:solidFill>
                            <a:latin typeface="Cambria Math"/>
                          </a:rPr>
                          <m:t>)/</m:t>
                        </m:r>
                        <m:sSub>
                          <m:sSubPr>
                            <m:ctrlPr>
                              <a:rPr lang="en-US" sz="2800" b="0" i="1" dirty="0" smtClean="0">
                                <a:solidFill>
                                  <a:schemeClr val="tx1"/>
                                </a:solidFill>
                                <a:latin typeface="Cambria Math" panose="02040503050406030204" pitchFamily="18" charset="0"/>
                              </a:rPr>
                            </m:ctrlPr>
                          </m:sSubPr>
                          <m:e>
                            <m:r>
                              <a:rPr lang="en-US" sz="2800" b="0" i="1" dirty="0" smtClean="0">
                                <a:solidFill>
                                  <a:schemeClr val="tx1"/>
                                </a:solidFill>
                                <a:latin typeface="Cambria Math"/>
                                <a:ea typeface="Cambria Math"/>
                              </a:rPr>
                              <m:t>𝜏</m:t>
                            </m:r>
                          </m:e>
                          <m:sub>
                            <m:r>
                              <a:rPr lang="en-US" sz="2800" b="0" i="1" dirty="0" smtClean="0">
                                <a:solidFill>
                                  <a:schemeClr val="tx1"/>
                                </a:solidFill>
                                <a:latin typeface="Cambria Math"/>
                              </a:rPr>
                              <m:t>𝑐</m:t>
                            </m:r>
                          </m:sub>
                        </m:sSub>
                      </m:sup>
                    </m:sSup>
                  </m:oMath>
                </a14:m>
                <a:endParaRPr lang="en-US" sz="2800" dirty="0">
                  <a:solidFill>
                    <a:schemeClr val="tx1"/>
                  </a:solidFill>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2677629" y="1885188"/>
                <a:ext cx="3245760" cy="541110"/>
              </a:xfrm>
              <a:prstGeom prst="rect">
                <a:avLst/>
              </a:prstGeom>
              <a:blipFill rotWithShape="1">
                <a:blip r:embed="rId2"/>
                <a:stretch>
                  <a:fillRect/>
                </a:stretch>
              </a:blipFill>
            </p:spPr>
            <p:txBody>
              <a:bodyPr/>
              <a:lstStyle/>
              <a:p>
                <a:r>
                  <a:rPr lang="en-US">
                    <a:noFill/>
                  </a:rPr>
                  <a:t> </a:t>
                </a:r>
              </a:p>
            </p:txBody>
          </p:sp>
        </mc:Fallback>
      </mc:AlternateContent>
      <p:sp>
        <p:nvSpPr>
          <p:cNvPr id="6" name="TextBox 5"/>
          <p:cNvSpPr txBox="1"/>
          <p:nvPr/>
        </p:nvSpPr>
        <p:spPr>
          <a:xfrm>
            <a:off x="633384" y="1322694"/>
            <a:ext cx="8001000" cy="400110"/>
          </a:xfrm>
          <a:prstGeom prst="rect">
            <a:avLst/>
          </a:prstGeom>
          <a:noFill/>
        </p:spPr>
        <p:txBody>
          <a:bodyPr wrap="square" rtlCol="0">
            <a:spAutoFit/>
          </a:bodyPr>
          <a:lstStyle/>
          <a:p>
            <a:r>
              <a:rPr lang="en-US" sz="2000" dirty="0"/>
              <a:t>Look at your second graph (the “discharge” curve), which is described by</a:t>
            </a:r>
          </a:p>
        </p:txBody>
      </p:sp>
      <p:sp>
        <p:nvSpPr>
          <p:cNvPr id="7" name="TextBox 6"/>
          <p:cNvSpPr txBox="1"/>
          <p:nvPr/>
        </p:nvSpPr>
        <p:spPr>
          <a:xfrm>
            <a:off x="1066800" y="2743200"/>
            <a:ext cx="6841272" cy="1631216"/>
          </a:xfrm>
          <a:prstGeom prst="rect">
            <a:avLst/>
          </a:prstGeom>
          <a:noFill/>
        </p:spPr>
        <p:txBody>
          <a:bodyPr wrap="square" rtlCol="0">
            <a:spAutoFit/>
          </a:bodyPr>
          <a:lstStyle/>
          <a:p>
            <a:r>
              <a:rPr lang="en-US" sz="2000" b="1" i="1" dirty="0">
                <a:solidFill>
                  <a:srgbClr val="FF0000"/>
                </a:solidFill>
              </a:rPr>
              <a:t>Activity 3:</a:t>
            </a:r>
            <a:endParaRPr lang="en-US" sz="2000" dirty="0"/>
          </a:p>
          <a:p>
            <a:r>
              <a:rPr lang="en-US" sz="2000" b="1" i="1" dirty="0">
                <a:solidFill>
                  <a:srgbClr val="FF0000"/>
                </a:solidFill>
              </a:rPr>
              <a:t>i) </a:t>
            </a:r>
            <a:r>
              <a:rPr lang="en-US" sz="2000" dirty="0"/>
              <a:t>Substitute t – t</a:t>
            </a:r>
            <a:r>
              <a:rPr lang="en-US" sz="2000" baseline="-25000" dirty="0"/>
              <a:t>1</a:t>
            </a:r>
            <a:r>
              <a:rPr lang="en-US" sz="2000" dirty="0"/>
              <a:t> = </a:t>
            </a:r>
            <a:r>
              <a:rPr lang="en-US" sz="2000" dirty="0" err="1">
                <a:latin typeface="Symbol" pitchFamily="18" charset="2"/>
              </a:rPr>
              <a:t>t</a:t>
            </a:r>
            <a:r>
              <a:rPr lang="en-US" sz="2000" baseline="-25000" dirty="0" err="1"/>
              <a:t>c</a:t>
            </a:r>
            <a:r>
              <a:rPr lang="en-US" sz="2000" dirty="0"/>
              <a:t> into this equation. Then </a:t>
            </a:r>
          </a:p>
          <a:p>
            <a:endParaRPr lang="en-US" sz="2000" dirty="0"/>
          </a:p>
          <a:p>
            <a:pPr marL="285750" indent="-285750">
              <a:buFont typeface="Arial" pitchFamily="34" charset="0"/>
              <a:buChar char="•"/>
            </a:pPr>
            <a:r>
              <a:rPr lang="en-US" sz="2000" dirty="0"/>
              <a:t>What value does e</a:t>
            </a:r>
            <a:r>
              <a:rPr lang="en-US" sz="2000" baseline="30000" dirty="0"/>
              <a:t>-1</a:t>
            </a:r>
            <a:r>
              <a:rPr lang="en-US" sz="2000" dirty="0"/>
              <a:t> have? Compare this with 3/8.</a:t>
            </a:r>
          </a:p>
          <a:p>
            <a:pPr marL="285750" indent="-285750">
              <a:buFont typeface="Arial" pitchFamily="34" charset="0"/>
              <a:buChar char="•"/>
            </a:pPr>
            <a:r>
              <a:rPr lang="en-US" sz="2000" dirty="0"/>
              <a:t>What is the value of </a:t>
            </a:r>
            <a:r>
              <a:rPr lang="en-US" sz="2000" dirty="0" err="1"/>
              <a:t>v</a:t>
            </a:r>
            <a:r>
              <a:rPr lang="en-US" sz="2000" baseline="-25000" dirty="0" err="1"/>
              <a:t>c</a:t>
            </a:r>
            <a:r>
              <a:rPr lang="en-US" sz="2000" dirty="0"/>
              <a:t>(t) at this time?</a:t>
            </a:r>
          </a:p>
        </p:txBody>
      </p:sp>
      <p:sp>
        <p:nvSpPr>
          <p:cNvPr id="8" name="TextBox 7"/>
          <p:cNvSpPr txBox="1"/>
          <p:nvPr/>
        </p:nvSpPr>
        <p:spPr>
          <a:xfrm>
            <a:off x="1066800" y="4606959"/>
            <a:ext cx="6400800" cy="400110"/>
          </a:xfrm>
          <a:prstGeom prst="rect">
            <a:avLst/>
          </a:prstGeom>
          <a:noFill/>
        </p:spPr>
        <p:txBody>
          <a:bodyPr wrap="square" rtlCol="0">
            <a:spAutoFit/>
          </a:bodyPr>
          <a:lstStyle/>
          <a:p>
            <a:r>
              <a:rPr lang="en-US" sz="2000" b="1" i="1" dirty="0">
                <a:solidFill>
                  <a:srgbClr val="FF0000"/>
                </a:solidFill>
              </a:rPr>
              <a:t>ii) </a:t>
            </a:r>
            <a:r>
              <a:rPr lang="en-US" sz="2000" dirty="0"/>
              <a:t>Find this point on your graph and label it.</a:t>
            </a:r>
          </a:p>
        </p:txBody>
      </p:sp>
      <p:sp>
        <p:nvSpPr>
          <p:cNvPr id="9" name="TextBox 8"/>
          <p:cNvSpPr txBox="1"/>
          <p:nvPr/>
        </p:nvSpPr>
        <p:spPr>
          <a:xfrm>
            <a:off x="1066800" y="5410200"/>
            <a:ext cx="7620000" cy="707886"/>
          </a:xfrm>
          <a:prstGeom prst="rect">
            <a:avLst/>
          </a:prstGeom>
          <a:noFill/>
        </p:spPr>
        <p:txBody>
          <a:bodyPr wrap="square" rtlCol="0">
            <a:spAutoFit/>
          </a:bodyPr>
          <a:lstStyle/>
          <a:p>
            <a:r>
              <a:rPr lang="en-US" sz="2000" b="1" i="1" dirty="0">
                <a:solidFill>
                  <a:srgbClr val="FF0000"/>
                </a:solidFill>
              </a:rPr>
              <a:t>iii) </a:t>
            </a:r>
            <a:r>
              <a:rPr lang="en-US" sz="2000" dirty="0"/>
              <a:t>Find the corresponding point on the first graph (the “charging” curve) by substituting t = </a:t>
            </a:r>
            <a:r>
              <a:rPr lang="en-US" sz="2000" dirty="0" err="1">
                <a:latin typeface="Symbol" pitchFamily="18" charset="2"/>
              </a:rPr>
              <a:t>t</a:t>
            </a:r>
            <a:r>
              <a:rPr lang="en-US" sz="2000" baseline="-25000" dirty="0" err="1"/>
              <a:t>c</a:t>
            </a:r>
            <a:r>
              <a:rPr lang="en-US" sz="2000" dirty="0"/>
              <a:t>  into the charging equation.</a:t>
            </a:r>
          </a:p>
        </p:txBody>
      </p:sp>
      <mc:AlternateContent xmlns:mc="http://schemas.openxmlformats.org/markup-compatibility/2006" xmlns:a14="http://schemas.microsoft.com/office/drawing/2010/main">
        <mc:Choice Requires="a14">
          <p:sp>
            <p:nvSpPr>
              <p:cNvPr id="10" name="TextBox 9"/>
              <p:cNvSpPr txBox="1"/>
              <p:nvPr/>
            </p:nvSpPr>
            <p:spPr>
              <a:xfrm>
                <a:off x="5863917" y="3028890"/>
                <a:ext cx="1984683" cy="400110"/>
              </a:xfrm>
              <a:prstGeom prst="rect">
                <a:avLst/>
              </a:prstGeom>
              <a:noFill/>
            </p:spPr>
            <p:txBody>
              <a:bodyPr wrap="square" rtlCol="0">
                <a:spAutoFit/>
              </a:bodyPr>
              <a:lstStyle/>
              <a:p>
                <a14:m>
                  <m:oMath xmlns:m="http://schemas.openxmlformats.org/officeDocument/2006/math">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a:rPr>
                          <m:t>𝑣</m:t>
                        </m:r>
                      </m:e>
                      <m:sub>
                        <m:r>
                          <a:rPr lang="en-US" sz="2000" b="0" i="1" smtClean="0">
                            <a:solidFill>
                              <a:schemeClr val="tx1"/>
                            </a:solidFill>
                            <a:latin typeface="Cambria Math"/>
                          </a:rPr>
                          <m:t>𝑐</m:t>
                        </m:r>
                      </m:sub>
                    </m:sSub>
                    <m:r>
                      <a:rPr lang="en-US" sz="2000" b="0" i="1" smtClean="0">
                        <a:solidFill>
                          <a:schemeClr val="tx1"/>
                        </a:solidFill>
                        <a:latin typeface="Cambria Math"/>
                      </a:rPr>
                      <m:t>=</m:t>
                    </m:r>
                  </m:oMath>
                </a14:m>
                <a:r>
                  <a:rPr lang="en-US" sz="2000" dirty="0">
                    <a:solidFill>
                      <a:schemeClr val="tx1"/>
                    </a:solidFill>
                  </a:rPr>
                  <a:t> </a:t>
                </a:r>
                <a14:m>
                  <m:oMath xmlns:m="http://schemas.openxmlformats.org/officeDocument/2006/math">
                    <m:sSub>
                      <m:sSubPr>
                        <m:ctrlPr>
                          <a:rPr lang="en-US" sz="2000" i="1" dirty="0" smtClean="0">
                            <a:solidFill>
                              <a:schemeClr val="tx1"/>
                            </a:solidFill>
                            <a:latin typeface="Cambria Math" panose="02040503050406030204" pitchFamily="18" charset="0"/>
                          </a:rPr>
                        </m:ctrlPr>
                      </m:sSubPr>
                      <m:e>
                        <m:r>
                          <a:rPr lang="en-US" sz="2000" b="0" i="1" dirty="0" smtClean="0">
                            <a:solidFill>
                              <a:schemeClr val="tx1"/>
                            </a:solidFill>
                            <a:latin typeface="Cambria Math"/>
                          </a:rPr>
                          <m:t>𝑉</m:t>
                        </m:r>
                      </m:e>
                      <m:sub>
                        <m:r>
                          <a:rPr lang="en-US" sz="2000" b="0" i="1" dirty="0" smtClean="0">
                            <a:solidFill>
                              <a:schemeClr val="tx1"/>
                            </a:solidFill>
                            <a:latin typeface="Cambria Math"/>
                          </a:rPr>
                          <m:t>𝑠</m:t>
                        </m:r>
                      </m:sub>
                    </m:sSub>
                    <m:sSup>
                      <m:sSupPr>
                        <m:ctrlPr>
                          <a:rPr lang="en-US" sz="2000" b="0" i="1" dirty="0" smtClean="0">
                            <a:solidFill>
                              <a:schemeClr val="tx1"/>
                            </a:solidFill>
                            <a:latin typeface="Cambria Math" panose="02040503050406030204" pitchFamily="18" charset="0"/>
                          </a:rPr>
                        </m:ctrlPr>
                      </m:sSupPr>
                      <m:e>
                        <m:r>
                          <a:rPr lang="en-US" sz="2000" b="0" i="1" dirty="0" smtClean="0">
                            <a:solidFill>
                              <a:schemeClr val="tx1"/>
                            </a:solidFill>
                            <a:latin typeface="Cambria Math"/>
                          </a:rPr>
                          <m:t>𝑒</m:t>
                        </m:r>
                      </m:e>
                      <m:sup>
                        <m:r>
                          <a:rPr lang="en-US" sz="2000" b="0" i="1" dirty="0" smtClean="0">
                            <a:solidFill>
                              <a:schemeClr val="tx1"/>
                            </a:solidFill>
                            <a:latin typeface="Cambria Math"/>
                          </a:rPr>
                          <m:t>−1</m:t>
                        </m:r>
                      </m:sup>
                    </m:sSup>
                  </m:oMath>
                </a14:m>
                <a:endParaRPr lang="en-US" sz="2000" dirty="0">
                  <a:solidFill>
                    <a:schemeClr val="tx1"/>
                  </a:solidFill>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863917" y="3028890"/>
                <a:ext cx="1984683" cy="400110"/>
              </a:xfrm>
              <a:prstGeom prst="rect">
                <a:avLst/>
              </a:prstGeom>
              <a:blipFill rotWithShape="1">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693131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Measurement…</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13</a:t>
            </a:fld>
            <a:endParaRPr lang="en-US"/>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2344" t="-6879" r="8392" b="9628"/>
          <a:stretch/>
        </p:blipFill>
        <p:spPr bwMode="auto">
          <a:xfrm>
            <a:off x="3280590" y="1981200"/>
            <a:ext cx="3238881" cy="2843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914400" y="1334869"/>
            <a:ext cx="7391400" cy="646331"/>
          </a:xfrm>
          <a:prstGeom prst="rect">
            <a:avLst/>
          </a:prstGeom>
          <a:noFill/>
        </p:spPr>
        <p:txBody>
          <a:bodyPr wrap="square" rtlCol="0">
            <a:spAutoFit/>
          </a:bodyPr>
          <a:lstStyle/>
          <a:p>
            <a:r>
              <a:rPr lang="en-US" sz="1800" dirty="0"/>
              <a:t>The screen has 8 divisions vertically, so if we could get the discharge curve to cover the entire screen, like this…</a:t>
            </a:r>
          </a:p>
        </p:txBody>
      </p:sp>
      <p:sp>
        <p:nvSpPr>
          <p:cNvPr id="9" name="TextBox 8"/>
          <p:cNvSpPr txBox="1"/>
          <p:nvPr/>
        </p:nvSpPr>
        <p:spPr>
          <a:xfrm>
            <a:off x="712791" y="5275151"/>
            <a:ext cx="7364409" cy="646331"/>
          </a:xfrm>
          <a:prstGeom prst="rect">
            <a:avLst/>
          </a:prstGeom>
          <a:noFill/>
        </p:spPr>
        <p:txBody>
          <a:bodyPr wrap="square" rtlCol="0">
            <a:spAutoFit/>
          </a:bodyPr>
          <a:lstStyle/>
          <a:p>
            <a:r>
              <a:rPr lang="en-US" sz="1800" dirty="0"/>
              <a:t>…we could simply locate the point where the curve crosses the value 3/8. The corresponding time would then by t = </a:t>
            </a:r>
            <a:r>
              <a:rPr lang="en-US" sz="1800" dirty="0" err="1">
                <a:latin typeface="Symbol" pitchFamily="18" charset="2"/>
              </a:rPr>
              <a:t>t</a:t>
            </a:r>
            <a:r>
              <a:rPr lang="en-US" sz="1800" baseline="-25000" dirty="0" err="1"/>
              <a:t>c</a:t>
            </a:r>
            <a:r>
              <a:rPr lang="en-US" sz="1800" dirty="0"/>
              <a:t>.</a:t>
            </a:r>
          </a:p>
        </p:txBody>
      </p:sp>
      <mc:AlternateContent xmlns:mc="http://schemas.openxmlformats.org/markup-compatibility/2006" xmlns:a14="http://schemas.microsoft.com/office/drawing/2010/main">
        <mc:Choice Requires="a14">
          <p:sp>
            <p:nvSpPr>
              <p:cNvPr id="10" name="TextBox 9"/>
              <p:cNvSpPr txBox="1"/>
              <p:nvPr/>
            </p:nvSpPr>
            <p:spPr>
              <a:xfrm>
                <a:off x="1447800" y="3344985"/>
                <a:ext cx="1696555" cy="986489"/>
              </a:xfrm>
              <a:prstGeom prst="rect">
                <a:avLst/>
              </a:prstGeom>
              <a:noFill/>
            </p:spPr>
            <p:txBody>
              <a:bodyPr wrap="none" rtlCol="0">
                <a:spAutoFit/>
              </a:bodyPr>
              <a:lstStyle/>
              <a:p>
                <a14:m>
                  <m:oMath xmlns:m="http://schemas.openxmlformats.org/officeDocument/2006/math">
                    <m:sSub>
                      <m:sSubPr>
                        <m:ctrlPr>
                          <a:rPr lang="en-US" b="0" i="1" smtClean="0">
                            <a:solidFill>
                              <a:schemeClr val="tx1"/>
                            </a:solidFill>
                            <a:latin typeface="Cambria Math" panose="02040503050406030204" pitchFamily="18" charset="0"/>
                          </a:rPr>
                        </m:ctrlPr>
                      </m:sSubPr>
                      <m:e>
                        <m:r>
                          <a:rPr lang="en-US" b="0" i="1" smtClean="0">
                            <a:solidFill>
                              <a:schemeClr val="tx1"/>
                            </a:solidFill>
                            <a:latin typeface="Cambria Math"/>
                          </a:rPr>
                          <m:t>𝑣</m:t>
                        </m:r>
                      </m:e>
                      <m:sub>
                        <m:r>
                          <a:rPr lang="en-US" b="0" i="1" smtClean="0">
                            <a:solidFill>
                              <a:schemeClr val="tx1"/>
                            </a:solidFill>
                            <a:latin typeface="Cambria Math"/>
                          </a:rPr>
                          <m:t>𝑐</m:t>
                        </m:r>
                      </m:sub>
                    </m:sSub>
                    <m:r>
                      <a:rPr lang="en-US" b="0" i="1" smtClean="0">
                        <a:solidFill>
                          <a:schemeClr val="tx1"/>
                        </a:solidFill>
                        <a:latin typeface="Cambria Math"/>
                      </a:rPr>
                      <m:t>=</m:t>
                    </m:r>
                  </m:oMath>
                </a14:m>
                <a:r>
                  <a:rPr lang="en-US" dirty="0">
                    <a:solidFill>
                      <a:schemeClr val="tx1"/>
                    </a:solidFill>
                  </a:rPr>
                  <a:t> </a:t>
                </a:r>
                <a14:m>
                  <m:oMath xmlns:m="http://schemas.openxmlformats.org/officeDocument/2006/math">
                    <m:sSub>
                      <m:sSubPr>
                        <m:ctrlPr>
                          <a:rPr lang="en-US" i="1" dirty="0" smtClean="0">
                            <a:solidFill>
                              <a:schemeClr val="tx1"/>
                            </a:solidFill>
                            <a:latin typeface="Cambria Math" panose="02040503050406030204" pitchFamily="18" charset="0"/>
                          </a:rPr>
                        </m:ctrlPr>
                      </m:sSubPr>
                      <m:e>
                        <m:r>
                          <a:rPr lang="en-US" b="0" i="1" dirty="0" smtClean="0">
                            <a:solidFill>
                              <a:schemeClr val="tx1"/>
                            </a:solidFill>
                            <a:latin typeface="Cambria Math"/>
                          </a:rPr>
                          <m:t>𝑉</m:t>
                        </m:r>
                      </m:e>
                      <m:sub>
                        <m:r>
                          <a:rPr lang="en-US" b="0" i="1" dirty="0" smtClean="0">
                            <a:solidFill>
                              <a:schemeClr val="tx1"/>
                            </a:solidFill>
                            <a:latin typeface="Cambria Math"/>
                          </a:rPr>
                          <m:t>𝑠</m:t>
                        </m:r>
                      </m:sub>
                    </m:sSub>
                    <m:sSup>
                      <m:sSupPr>
                        <m:ctrlPr>
                          <a:rPr lang="en-US" b="0" i="1" dirty="0" smtClean="0">
                            <a:solidFill>
                              <a:schemeClr val="tx1"/>
                            </a:solidFill>
                            <a:latin typeface="Cambria Math" panose="02040503050406030204" pitchFamily="18" charset="0"/>
                          </a:rPr>
                        </m:ctrlPr>
                      </m:sSupPr>
                      <m:e>
                        <m:r>
                          <a:rPr lang="en-US" b="0" i="1" dirty="0" smtClean="0">
                            <a:solidFill>
                              <a:schemeClr val="tx1"/>
                            </a:solidFill>
                            <a:latin typeface="Cambria Math"/>
                          </a:rPr>
                          <m:t>𝑒</m:t>
                        </m:r>
                      </m:e>
                      <m:sup>
                        <m:r>
                          <a:rPr lang="en-US" b="0" i="1" dirty="0" smtClean="0">
                            <a:solidFill>
                              <a:schemeClr val="tx1"/>
                            </a:solidFill>
                            <a:latin typeface="Cambria Math"/>
                          </a:rPr>
                          <m:t>−1</m:t>
                        </m:r>
                      </m:sup>
                    </m:sSup>
                  </m:oMath>
                </a14:m>
                <a:endParaRPr lang="en-US" dirty="0">
                  <a:solidFill>
                    <a:schemeClr val="tx1"/>
                  </a:solidFill>
                </a:endParaRPr>
              </a:p>
              <a:p>
                <a:r>
                  <a:rPr lang="en-US" dirty="0">
                    <a:solidFill>
                      <a:schemeClr val="tx1"/>
                    </a:solidFill>
                  </a:rPr>
                  <a:t>          </a:t>
                </a:r>
                <a14:m>
                  <m:oMath xmlns:m="http://schemas.openxmlformats.org/officeDocument/2006/math">
                    <m:r>
                      <a:rPr lang="en-US" i="1" smtClean="0">
                        <a:solidFill>
                          <a:schemeClr val="tx1"/>
                        </a:solidFill>
                        <a:latin typeface="Cambria Math"/>
                        <a:ea typeface="Cambria Math"/>
                      </a:rPr>
                      <m:t>≅</m:t>
                    </m:r>
                    <m:sSub>
                      <m:sSubPr>
                        <m:ctrlPr>
                          <a:rPr lang="en-US" i="1" smtClean="0">
                            <a:solidFill>
                              <a:schemeClr val="tx1"/>
                            </a:solidFill>
                            <a:latin typeface="Cambria Math" panose="02040503050406030204" pitchFamily="18" charset="0"/>
                            <a:ea typeface="Cambria Math"/>
                          </a:rPr>
                        </m:ctrlPr>
                      </m:sSubPr>
                      <m:e>
                        <m:f>
                          <m:fPr>
                            <m:ctrlPr>
                              <a:rPr lang="en-US" i="1" smtClean="0">
                                <a:solidFill>
                                  <a:schemeClr val="tx1"/>
                                </a:solidFill>
                                <a:latin typeface="Cambria Math" panose="02040503050406030204" pitchFamily="18" charset="0"/>
                                <a:ea typeface="Cambria Math"/>
                              </a:rPr>
                            </m:ctrlPr>
                          </m:fPr>
                          <m:num>
                            <m:r>
                              <a:rPr lang="en-US" b="0" i="1" smtClean="0">
                                <a:solidFill>
                                  <a:schemeClr val="tx1"/>
                                </a:solidFill>
                                <a:latin typeface="Cambria Math"/>
                                <a:ea typeface="Cambria Math"/>
                              </a:rPr>
                              <m:t>3</m:t>
                            </m:r>
                          </m:num>
                          <m:den>
                            <m:r>
                              <a:rPr lang="en-US" b="0" i="1" smtClean="0">
                                <a:solidFill>
                                  <a:schemeClr val="tx1"/>
                                </a:solidFill>
                                <a:latin typeface="Cambria Math"/>
                                <a:ea typeface="Cambria Math"/>
                              </a:rPr>
                              <m:t>8</m:t>
                            </m:r>
                          </m:den>
                        </m:f>
                        <m:r>
                          <a:rPr lang="en-US" b="0" i="1" smtClean="0">
                            <a:solidFill>
                              <a:schemeClr val="tx1"/>
                            </a:solidFill>
                            <a:latin typeface="Cambria Math"/>
                            <a:ea typeface="Cambria Math"/>
                          </a:rPr>
                          <m:t>𝑉</m:t>
                        </m:r>
                      </m:e>
                      <m:sub>
                        <m:r>
                          <a:rPr lang="en-US" b="0" i="1" smtClean="0">
                            <a:solidFill>
                              <a:schemeClr val="tx1"/>
                            </a:solidFill>
                            <a:latin typeface="Cambria Math"/>
                            <a:ea typeface="Cambria Math"/>
                          </a:rPr>
                          <m:t>𝑠</m:t>
                        </m:r>
                      </m:sub>
                    </m:sSub>
                  </m:oMath>
                </a14:m>
                <a:endParaRPr lang="en-US" dirty="0">
                  <a:solidFill>
                    <a:schemeClr val="tx1"/>
                  </a:solidFill>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1447800" y="3344985"/>
                <a:ext cx="1696555" cy="986489"/>
              </a:xfrm>
              <a:prstGeom prst="rect">
                <a:avLst/>
              </a:prstGeom>
              <a:blipFill rotWithShape="1">
                <a:blip r:embed="rId3"/>
                <a:stretch>
                  <a:fillRect/>
                </a:stretch>
              </a:blipFill>
            </p:spPr>
            <p:txBody>
              <a:bodyPr/>
              <a:lstStyle/>
              <a:p>
                <a:r>
                  <a:rPr lang="en-US">
                    <a:noFill/>
                  </a:rPr>
                  <a:t> </a:t>
                </a:r>
              </a:p>
            </p:txBody>
          </p:sp>
        </mc:Fallback>
      </mc:AlternateContent>
      <p:cxnSp>
        <p:nvCxnSpPr>
          <p:cNvPr id="11" name="Straight Arrow Connector 10"/>
          <p:cNvCxnSpPr/>
          <p:nvPr/>
        </p:nvCxnSpPr>
        <p:spPr bwMode="auto">
          <a:xfrm flipV="1">
            <a:off x="2975790" y="3791712"/>
            <a:ext cx="807720" cy="18288"/>
          </a:xfrm>
          <a:prstGeom prst="straightConnector1">
            <a:avLst/>
          </a:prstGeom>
          <a:solidFill>
            <a:schemeClr val="accent1"/>
          </a:solidFill>
          <a:ln w="12700" cap="sq" cmpd="sng" algn="ctr">
            <a:solidFill>
              <a:schemeClr val="tx1"/>
            </a:solidFill>
            <a:prstDash val="solid"/>
            <a:round/>
            <a:headEnd type="none" w="sm" len="sm"/>
            <a:tailEnd type="arrow"/>
          </a:ln>
          <a:effectLst/>
        </p:spPr>
      </p:cxnSp>
      <p:cxnSp>
        <p:nvCxnSpPr>
          <p:cNvPr id="13" name="Straight Arrow Connector 12"/>
          <p:cNvCxnSpPr/>
          <p:nvPr/>
        </p:nvCxnSpPr>
        <p:spPr bwMode="auto">
          <a:xfrm>
            <a:off x="3783510" y="3810000"/>
            <a:ext cx="0" cy="1030756"/>
          </a:xfrm>
          <a:prstGeom prst="straightConnector1">
            <a:avLst/>
          </a:prstGeom>
          <a:solidFill>
            <a:schemeClr val="accent1"/>
          </a:solidFill>
          <a:ln w="12700" cap="sq" cmpd="sng" algn="ctr">
            <a:solidFill>
              <a:schemeClr val="tx1"/>
            </a:solidFill>
            <a:prstDash val="solid"/>
            <a:round/>
            <a:headEnd type="none" w="sm" len="sm"/>
            <a:tailEnd type="arrow"/>
          </a:ln>
          <a:effectLst/>
        </p:spPr>
      </p:cxnSp>
      <p:sp>
        <p:nvSpPr>
          <p:cNvPr id="16" name="TextBox 15"/>
          <p:cNvSpPr txBox="1"/>
          <p:nvPr/>
        </p:nvSpPr>
        <p:spPr>
          <a:xfrm>
            <a:off x="3048000" y="4846852"/>
            <a:ext cx="184731" cy="830997"/>
          </a:xfrm>
          <a:prstGeom prst="rect">
            <a:avLst/>
          </a:prstGeom>
          <a:noFill/>
        </p:spPr>
        <p:txBody>
          <a:bodyPr wrap="none" rtlCol="0">
            <a:spAutoFit/>
          </a:bodyPr>
          <a:lstStyle/>
          <a:p>
            <a:endParaRPr lang="en-US" dirty="0"/>
          </a:p>
          <a:p>
            <a:endParaRPr lang="en-US" dirty="0"/>
          </a:p>
        </p:txBody>
      </p:sp>
      <mc:AlternateContent xmlns:mc="http://schemas.openxmlformats.org/markup-compatibility/2006" xmlns:a14="http://schemas.microsoft.com/office/drawing/2010/main">
        <mc:Choice Requires="a14">
          <p:sp>
            <p:nvSpPr>
              <p:cNvPr id="15" name="TextBox 14"/>
              <p:cNvSpPr txBox="1"/>
              <p:nvPr/>
            </p:nvSpPr>
            <p:spPr>
              <a:xfrm>
                <a:off x="3311070" y="4801217"/>
                <a:ext cx="1065868"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solidFill>
                            <a:schemeClr val="tx1"/>
                          </a:solidFill>
                          <a:latin typeface="Cambria Math"/>
                        </a:rPr>
                        <m:t>𝑡</m:t>
                      </m:r>
                      <m:r>
                        <a:rPr lang="en-US" b="0" i="1" smtClean="0">
                          <a:solidFill>
                            <a:schemeClr val="tx1"/>
                          </a:solidFill>
                          <a:latin typeface="Cambria Math"/>
                          <a:ea typeface="Cambria Math"/>
                        </a:rPr>
                        <m:t>≅</m:t>
                      </m:r>
                      <m:sSub>
                        <m:sSubPr>
                          <m:ctrlPr>
                            <a:rPr lang="en-US" b="0" i="1" smtClean="0">
                              <a:solidFill>
                                <a:schemeClr val="tx1"/>
                              </a:solidFill>
                              <a:latin typeface="Cambria Math" panose="02040503050406030204" pitchFamily="18" charset="0"/>
                              <a:ea typeface="Cambria Math"/>
                            </a:rPr>
                          </m:ctrlPr>
                        </m:sSubPr>
                        <m:e>
                          <m:r>
                            <a:rPr lang="en-US" b="0" i="1" smtClean="0">
                              <a:solidFill>
                                <a:schemeClr val="tx1"/>
                              </a:solidFill>
                              <a:latin typeface="Cambria Math"/>
                              <a:ea typeface="Cambria Math"/>
                            </a:rPr>
                            <m:t>𝜏</m:t>
                          </m:r>
                        </m:e>
                        <m:sub>
                          <m:r>
                            <a:rPr lang="en-US" b="0" i="1" smtClean="0">
                              <a:solidFill>
                                <a:schemeClr val="tx1"/>
                              </a:solidFill>
                              <a:latin typeface="Cambria Math"/>
                              <a:ea typeface="Cambria Math"/>
                            </a:rPr>
                            <m:t>𝑐</m:t>
                          </m:r>
                        </m:sub>
                      </m:sSub>
                    </m:oMath>
                  </m:oMathPara>
                </a14:m>
                <a:endParaRPr lang="en-US" dirty="0">
                  <a:solidFill>
                    <a:schemeClr val="tx1"/>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3311070" y="4801217"/>
                <a:ext cx="1065868" cy="461665"/>
              </a:xfrm>
              <a:prstGeom prst="rect">
                <a:avLst/>
              </a:prstGeom>
              <a:blipFill rotWithShape="1">
                <a:blip r:embed="rId4"/>
                <a:stretch>
                  <a:fillRect/>
                </a:stretch>
              </a:blipFill>
            </p:spPr>
            <p:txBody>
              <a:bodyPr/>
              <a:lstStyle/>
              <a:p>
                <a:r>
                  <a:rPr lang="en-US">
                    <a:noFill/>
                  </a:rPr>
                  <a:t> </a:t>
                </a:r>
              </a:p>
            </p:txBody>
          </p:sp>
        </mc:Fallback>
      </mc:AlternateContent>
      <p:sp>
        <p:nvSpPr>
          <p:cNvPr id="12" name="TextBox 11"/>
          <p:cNvSpPr txBox="1"/>
          <p:nvPr/>
        </p:nvSpPr>
        <p:spPr>
          <a:xfrm>
            <a:off x="6096000" y="1981200"/>
            <a:ext cx="2514600" cy="400110"/>
          </a:xfrm>
          <a:prstGeom prst="rect">
            <a:avLst/>
          </a:prstGeom>
          <a:noFill/>
        </p:spPr>
        <p:txBody>
          <a:bodyPr wrap="square" rtlCol="0">
            <a:spAutoFit/>
          </a:bodyPr>
          <a:lstStyle/>
          <a:p>
            <a:r>
              <a:rPr lang="en-US" sz="2000" dirty="0"/>
              <a:t>Oscilloscope Screen</a:t>
            </a:r>
          </a:p>
        </p:txBody>
      </p:sp>
      <p:cxnSp>
        <p:nvCxnSpPr>
          <p:cNvPr id="5" name="Straight Arrow Connector 4"/>
          <p:cNvCxnSpPr>
            <a:stCxn id="12" idx="2"/>
          </p:cNvCxnSpPr>
          <p:nvPr/>
        </p:nvCxnSpPr>
        <p:spPr>
          <a:xfrm flipH="1">
            <a:off x="6519471" y="2381310"/>
            <a:ext cx="833829" cy="5904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8236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a:t>The Experiment</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14</a:t>
            </a:fld>
            <a:endParaRPr lang="en-US">
              <a:solidFill>
                <a:schemeClr val="tx1"/>
              </a:solidFill>
            </a:endParaRPr>
          </a:p>
        </p:txBody>
      </p:sp>
      <p:sp>
        <p:nvSpPr>
          <p:cNvPr id="5" name="TextBox 4"/>
          <p:cNvSpPr txBox="1"/>
          <p:nvPr/>
        </p:nvSpPr>
        <p:spPr>
          <a:xfrm>
            <a:off x="609600" y="1295400"/>
            <a:ext cx="7834964" cy="1200329"/>
          </a:xfrm>
          <a:prstGeom prst="rect">
            <a:avLst/>
          </a:prstGeom>
          <a:noFill/>
        </p:spPr>
        <p:txBody>
          <a:bodyPr wrap="square" rtlCol="0">
            <a:spAutoFit/>
          </a:bodyPr>
          <a:lstStyle/>
          <a:p>
            <a:r>
              <a:rPr lang="en-US" sz="1800" dirty="0"/>
              <a:t>Now imagine the switch moving back and forth from a to b, over and over, staying in each position long enough to arrive at “steady state” – in other words, for 5 time constants in each position. We can accomplish this be applying a square wave to the circuit input.</a:t>
            </a:r>
          </a:p>
        </p:txBody>
      </p:sp>
      <p:sp>
        <p:nvSpPr>
          <p:cNvPr id="6" name="TextBox 5"/>
          <p:cNvSpPr txBox="1"/>
          <p:nvPr/>
        </p:nvSpPr>
        <p:spPr>
          <a:xfrm>
            <a:off x="609600" y="2743200"/>
            <a:ext cx="7834964" cy="1200329"/>
          </a:xfrm>
          <a:prstGeom prst="rect">
            <a:avLst/>
          </a:prstGeom>
          <a:noFill/>
        </p:spPr>
        <p:txBody>
          <a:bodyPr wrap="square" rtlCol="0">
            <a:spAutoFit/>
          </a:bodyPr>
          <a:lstStyle/>
          <a:p>
            <a:r>
              <a:rPr lang="en-US" sz="1800" b="1" i="1" dirty="0">
                <a:solidFill>
                  <a:srgbClr val="FF0000"/>
                </a:solidFill>
              </a:rPr>
              <a:t>Activity 4:</a:t>
            </a:r>
            <a:r>
              <a:rPr lang="en-US" sz="1800" dirty="0"/>
              <a:t> Apply a square wave going from 0 to 5 [V] to the input of the circuit. Connect the output to the scope. Use the “T” connector on the lab bench to view the input and the output on the scope. Compare what you see on the scope to the plot in your lab notebook - they should be the same!</a:t>
            </a:r>
          </a:p>
        </p:txBody>
      </p:sp>
      <p:grpSp>
        <p:nvGrpSpPr>
          <p:cNvPr id="3" name="Group 2"/>
          <p:cNvGrpSpPr/>
          <p:nvPr/>
        </p:nvGrpSpPr>
        <p:grpSpPr>
          <a:xfrm>
            <a:off x="1355257" y="4419600"/>
            <a:ext cx="6343650" cy="1950528"/>
            <a:chOff x="1371600" y="3962400"/>
            <a:chExt cx="6343650" cy="1950528"/>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3962400"/>
              <a:ext cx="5638800" cy="1950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Connector 6"/>
            <p:cNvCxnSpPr/>
            <p:nvPr/>
          </p:nvCxnSpPr>
          <p:spPr>
            <a:xfrm>
              <a:off x="6572250" y="4467225"/>
              <a:ext cx="1143000" cy="0"/>
            </a:xfrm>
            <a:prstGeom prst="line">
              <a:avLst/>
            </a:prstGeom>
            <a:ln w="28575">
              <a:solidFill>
                <a:schemeClr val="tx1"/>
              </a:solidFill>
              <a:tailEnd type="oval" w="lg" len="lg"/>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572250" y="5829300"/>
              <a:ext cx="1143000" cy="0"/>
            </a:xfrm>
            <a:prstGeom prst="line">
              <a:avLst/>
            </a:prstGeom>
            <a:ln w="28575">
              <a:solidFill>
                <a:schemeClr val="tx1"/>
              </a:solidFill>
              <a:tailEnd type="oval" w="lg" len="lg"/>
            </a:ln>
          </p:spPr>
          <p:style>
            <a:lnRef idx="1">
              <a:schemeClr val="accent1"/>
            </a:lnRef>
            <a:fillRef idx="0">
              <a:schemeClr val="accent1"/>
            </a:fillRef>
            <a:effectRef idx="0">
              <a:schemeClr val="accent1"/>
            </a:effectRef>
            <a:fontRef idx="minor">
              <a:schemeClr val="tx1"/>
            </a:fontRef>
          </p:style>
        </p:cxnSp>
      </p:grpSp>
      <p:cxnSp>
        <p:nvCxnSpPr>
          <p:cNvPr id="10" name="Straight Arrow Connector 9"/>
          <p:cNvCxnSpPr/>
          <p:nvPr/>
        </p:nvCxnSpPr>
        <p:spPr>
          <a:xfrm>
            <a:off x="7233202" y="5394864"/>
            <a:ext cx="628650" cy="0"/>
          </a:xfrm>
          <a:prstGeom prst="straightConnector1">
            <a:avLst/>
          </a:prstGeom>
          <a:ln w="28575">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987364" y="5194809"/>
            <a:ext cx="914400" cy="400110"/>
          </a:xfrm>
          <a:prstGeom prst="rect">
            <a:avLst/>
          </a:prstGeom>
          <a:noFill/>
        </p:spPr>
        <p:txBody>
          <a:bodyPr wrap="square" rtlCol="0">
            <a:spAutoFit/>
          </a:bodyPr>
          <a:lstStyle/>
          <a:p>
            <a:r>
              <a:rPr lang="en-US" sz="2000" dirty="0"/>
              <a:t>Scope</a:t>
            </a:r>
          </a:p>
        </p:txBody>
      </p:sp>
      <p:sp>
        <p:nvSpPr>
          <p:cNvPr id="16" name="TextBox 15"/>
          <p:cNvSpPr txBox="1"/>
          <p:nvPr/>
        </p:nvSpPr>
        <p:spPr>
          <a:xfrm>
            <a:off x="593257" y="4404264"/>
            <a:ext cx="2514600" cy="400110"/>
          </a:xfrm>
          <a:prstGeom prst="rect">
            <a:avLst/>
          </a:prstGeom>
          <a:noFill/>
        </p:spPr>
        <p:txBody>
          <a:bodyPr wrap="square" rtlCol="0">
            <a:spAutoFit/>
          </a:bodyPr>
          <a:lstStyle/>
          <a:p>
            <a:r>
              <a:rPr lang="en-US" sz="2000" dirty="0"/>
              <a:t>Function Generator</a:t>
            </a:r>
          </a:p>
        </p:txBody>
      </p:sp>
      <p:cxnSp>
        <p:nvCxnSpPr>
          <p:cNvPr id="17" name="Straight Arrow Connector 16"/>
          <p:cNvCxnSpPr/>
          <p:nvPr/>
        </p:nvCxnSpPr>
        <p:spPr>
          <a:xfrm>
            <a:off x="2636369" y="4804374"/>
            <a:ext cx="314325" cy="333315"/>
          </a:xfrm>
          <a:prstGeom prst="straightConnector1">
            <a:avLst/>
          </a:prstGeom>
          <a:ln w="28575">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0769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dc Offset</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15</a:t>
            </a:fld>
            <a:endParaRPr lang="en-US"/>
          </a:p>
        </p:txBody>
      </p:sp>
      <p:sp>
        <p:nvSpPr>
          <p:cNvPr id="5" name="TextBox 4"/>
          <p:cNvSpPr txBox="1"/>
          <p:nvPr/>
        </p:nvSpPr>
        <p:spPr>
          <a:xfrm>
            <a:off x="824564" y="1371600"/>
            <a:ext cx="7376160" cy="2246769"/>
          </a:xfrm>
          <a:prstGeom prst="rect">
            <a:avLst/>
          </a:prstGeom>
          <a:noFill/>
        </p:spPr>
        <p:txBody>
          <a:bodyPr wrap="square" rtlCol="0">
            <a:spAutoFit/>
          </a:bodyPr>
          <a:lstStyle/>
          <a:p>
            <a:r>
              <a:rPr lang="en-US" sz="2000" dirty="0"/>
              <a:t>To have a square wave that goes from 0 to 5[V] instead of -2.5[V] to +2.5[V], you will need to use the dc offset.</a:t>
            </a:r>
          </a:p>
          <a:p>
            <a:endParaRPr lang="en-US" sz="2000" dirty="0"/>
          </a:p>
          <a:p>
            <a:r>
              <a:rPr lang="en-US" sz="2000" dirty="0"/>
              <a:t>Remember that the dc offset you actually get on the scope will be twice what is stated on the function generator. Verify that you have 0 to 5[V] by examining the scope screen and looking at the vertical sensitivity.</a:t>
            </a:r>
          </a:p>
        </p:txBody>
      </p:sp>
    </p:spTree>
    <p:extLst>
      <p:ext uri="{BB962C8B-B14F-4D97-AF65-F5344CB8AC3E}">
        <p14:creationId xmlns:p14="http://schemas.microsoft.com/office/powerpoint/2010/main" val="3028889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400731" y="1905000"/>
            <a:ext cx="6137427" cy="3417862"/>
            <a:chOff x="1131105" y="1440854"/>
            <a:chExt cx="6823541" cy="3733800"/>
          </a:xfrm>
        </p:grpSpPr>
        <p:pic>
          <p:nvPicPr>
            <p:cNvPr id="2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1105" y="1440854"/>
              <a:ext cx="6823541"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1" name="Straight Connector 20"/>
            <p:cNvCxnSpPr/>
            <p:nvPr/>
          </p:nvCxnSpPr>
          <p:spPr>
            <a:xfrm>
              <a:off x="4464269" y="1856697"/>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1776101" y="1856697"/>
              <a:ext cx="2688168" cy="2209800"/>
              <a:chOff x="1807632" y="1371600"/>
              <a:chExt cx="2688168" cy="2209800"/>
            </a:xfrm>
          </p:grpSpPr>
          <p:sp>
            <p:nvSpPr>
              <p:cNvPr id="35" name="Rectangle 34"/>
              <p:cNvSpPr/>
              <p:nvPr/>
            </p:nvSpPr>
            <p:spPr>
              <a:xfrm>
                <a:off x="1828800" y="1371600"/>
                <a:ext cx="2667000" cy="22098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p:cNvCxnSpPr/>
              <p:nvPr/>
            </p:nvCxnSpPr>
            <p:spPr>
              <a:xfrm>
                <a:off x="2057400"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328333"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599266"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870199"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141132"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412065"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682998"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953931"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224864"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807632" y="166589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807632" y="193953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807632" y="2213178"/>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807632" y="2486822"/>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807632" y="2760466"/>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1807632" y="303411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807632" y="330775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828800" y="3581400"/>
                <a:ext cx="2560288" cy="0"/>
              </a:xfrm>
              <a:prstGeom prst="line">
                <a:avLst/>
              </a:prstGeom>
              <a:ln w="19050"/>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368820" y="188842"/>
            <a:ext cx="8317980" cy="877958"/>
          </a:xfrm>
        </p:spPr>
        <p:txBody>
          <a:bodyPr/>
          <a:lstStyle/>
          <a:p>
            <a:r>
              <a:rPr lang="en-US" dirty="0"/>
              <a:t>The Technique</a:t>
            </a:r>
          </a:p>
        </p:txBody>
      </p:sp>
      <p:sp>
        <p:nvSpPr>
          <p:cNvPr id="4" name="Slide Number Placeholder 3"/>
          <p:cNvSpPr>
            <a:spLocks noGrp="1"/>
          </p:cNvSpPr>
          <p:nvPr>
            <p:ph type="sldNum" sz="quarter" idx="12"/>
          </p:nvPr>
        </p:nvSpPr>
        <p:spPr>
          <a:xfrm>
            <a:off x="6533322" y="6334428"/>
            <a:ext cx="2133600" cy="365125"/>
          </a:xfrm>
        </p:spPr>
        <p:txBody>
          <a:bodyPr/>
          <a:lstStyle/>
          <a:p>
            <a:pPr>
              <a:defRPr/>
            </a:pPr>
            <a:fld id="{C646C5E2-187C-4F82-9DC0-E51DB2C2FF2D}" type="slidenum">
              <a:rPr lang="en-US" smtClean="0">
                <a:solidFill>
                  <a:schemeClr val="tx1"/>
                </a:solidFill>
              </a:rPr>
              <a:pPr>
                <a:defRPr/>
              </a:pPr>
              <a:t>16</a:t>
            </a:fld>
            <a:endParaRPr lang="en-US">
              <a:solidFill>
                <a:schemeClr val="tx1"/>
              </a:solidFill>
            </a:endParaRPr>
          </a:p>
        </p:txBody>
      </p:sp>
      <p:sp>
        <p:nvSpPr>
          <p:cNvPr id="5" name="TextBox 4"/>
          <p:cNvSpPr txBox="1"/>
          <p:nvPr/>
        </p:nvSpPr>
        <p:spPr>
          <a:xfrm>
            <a:off x="269045" y="1032785"/>
            <a:ext cx="6400801" cy="369332"/>
          </a:xfrm>
          <a:prstGeom prst="rect">
            <a:avLst/>
          </a:prstGeom>
          <a:noFill/>
        </p:spPr>
        <p:txBody>
          <a:bodyPr wrap="square" rtlCol="0">
            <a:spAutoFit/>
          </a:bodyPr>
          <a:lstStyle/>
          <a:p>
            <a:r>
              <a:rPr lang="en-US" sz="1800" dirty="0"/>
              <a:t>But how do we get the curve to be exactly 8 divisions tall? </a:t>
            </a:r>
          </a:p>
        </p:txBody>
      </p:sp>
      <p:sp>
        <p:nvSpPr>
          <p:cNvPr id="6" name="TextBox 5"/>
          <p:cNvSpPr txBox="1"/>
          <p:nvPr/>
        </p:nvSpPr>
        <p:spPr>
          <a:xfrm>
            <a:off x="295549" y="1416597"/>
            <a:ext cx="6400801" cy="369332"/>
          </a:xfrm>
          <a:prstGeom prst="rect">
            <a:avLst/>
          </a:prstGeom>
          <a:noFill/>
        </p:spPr>
        <p:txBody>
          <a:bodyPr wrap="square" rtlCol="0">
            <a:spAutoFit/>
          </a:bodyPr>
          <a:lstStyle/>
          <a:p>
            <a:r>
              <a:rPr lang="en-US" sz="1800" dirty="0"/>
              <a:t>The vertical scale has a feature called “fine”… </a:t>
            </a:r>
          </a:p>
        </p:txBody>
      </p:sp>
      <p:pic>
        <p:nvPicPr>
          <p:cNvPr id="1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2344" t="-6879" r="8392" b="9628"/>
          <a:stretch/>
        </p:blipFill>
        <p:spPr bwMode="auto">
          <a:xfrm>
            <a:off x="1066895" y="2185965"/>
            <a:ext cx="2447390" cy="2166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2838315" y="5651283"/>
            <a:ext cx="1892343" cy="338554"/>
          </a:xfrm>
          <a:prstGeom prst="rect">
            <a:avLst/>
          </a:prstGeom>
          <a:noFill/>
        </p:spPr>
        <p:txBody>
          <a:bodyPr wrap="square" rtlCol="0">
            <a:spAutoFit/>
          </a:bodyPr>
          <a:lstStyle/>
          <a:p>
            <a:pPr marL="7938" indent="7938" algn="ctr">
              <a:spcAft>
                <a:spcPts val="1200"/>
              </a:spcAft>
            </a:pPr>
            <a:r>
              <a:rPr lang="en-US" sz="1600" dirty="0">
                <a:latin typeface="+mj-lt"/>
              </a:rPr>
              <a:t>Select CH1 (or CH 2)</a:t>
            </a:r>
          </a:p>
        </p:txBody>
      </p:sp>
      <p:cxnSp>
        <p:nvCxnSpPr>
          <p:cNvPr id="15" name="Straight Arrow Connector 14"/>
          <p:cNvCxnSpPr>
            <a:stCxn id="14" idx="0"/>
          </p:cNvCxnSpPr>
          <p:nvPr/>
        </p:nvCxnSpPr>
        <p:spPr bwMode="auto">
          <a:xfrm flipV="1">
            <a:off x="3784487" y="4206534"/>
            <a:ext cx="711313" cy="1444749"/>
          </a:xfrm>
          <a:prstGeom prst="straightConnector1">
            <a:avLst/>
          </a:prstGeom>
          <a:solidFill>
            <a:schemeClr val="accent1"/>
          </a:solidFill>
          <a:ln w="28575" cap="sq" cmpd="sng" algn="ctr">
            <a:solidFill>
              <a:schemeClr val="tx1"/>
            </a:solidFill>
            <a:prstDash val="dash"/>
            <a:round/>
            <a:headEnd type="none" w="sm" len="sm"/>
            <a:tailEnd type="arrow"/>
          </a:ln>
          <a:effectLst/>
        </p:spPr>
      </p:cxnSp>
      <p:sp>
        <p:nvSpPr>
          <p:cNvPr id="16" name="Oval 15"/>
          <p:cNvSpPr/>
          <p:nvPr/>
        </p:nvSpPr>
        <p:spPr bwMode="auto">
          <a:xfrm>
            <a:off x="4322880" y="3867481"/>
            <a:ext cx="444721" cy="381000"/>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cxnSp>
        <p:nvCxnSpPr>
          <p:cNvPr id="17" name="Straight Arrow Connector 16"/>
          <p:cNvCxnSpPr/>
          <p:nvPr/>
        </p:nvCxnSpPr>
        <p:spPr bwMode="auto">
          <a:xfrm flipV="1">
            <a:off x="1876866" y="4614195"/>
            <a:ext cx="790802" cy="1047002"/>
          </a:xfrm>
          <a:prstGeom prst="straightConnector1">
            <a:avLst/>
          </a:prstGeom>
          <a:solidFill>
            <a:schemeClr val="accent1"/>
          </a:solidFill>
          <a:ln w="28575" cap="sq" cmpd="sng" algn="ctr">
            <a:solidFill>
              <a:schemeClr val="tx1"/>
            </a:solidFill>
            <a:prstDash val="dash"/>
            <a:round/>
            <a:headEnd type="none" w="sm" len="sm"/>
            <a:tailEnd type="arrow"/>
          </a:ln>
          <a:effectLst/>
        </p:spPr>
      </p:cxnSp>
      <p:sp>
        <p:nvSpPr>
          <p:cNvPr id="24" name="TextBox 23"/>
          <p:cNvSpPr txBox="1"/>
          <p:nvPr/>
        </p:nvSpPr>
        <p:spPr>
          <a:xfrm>
            <a:off x="400731" y="5612999"/>
            <a:ext cx="2300024" cy="338554"/>
          </a:xfrm>
          <a:prstGeom prst="rect">
            <a:avLst/>
          </a:prstGeom>
          <a:noFill/>
        </p:spPr>
        <p:txBody>
          <a:bodyPr wrap="square" rtlCol="0">
            <a:spAutoFit/>
          </a:bodyPr>
          <a:lstStyle/>
          <a:p>
            <a:pPr marL="7938" indent="7938" algn="ctr">
              <a:spcAft>
                <a:spcPts val="1200"/>
              </a:spcAft>
            </a:pPr>
            <a:r>
              <a:rPr lang="en-US" sz="1600" dirty="0">
                <a:latin typeface="+mj-lt"/>
              </a:rPr>
              <a:t>Select or de-select “Fine”</a:t>
            </a:r>
          </a:p>
        </p:txBody>
      </p:sp>
      <p:sp>
        <p:nvSpPr>
          <p:cNvPr id="26" name="TextBox 25"/>
          <p:cNvSpPr txBox="1"/>
          <p:nvPr/>
        </p:nvSpPr>
        <p:spPr>
          <a:xfrm>
            <a:off x="6518280" y="3222716"/>
            <a:ext cx="2453442" cy="584775"/>
          </a:xfrm>
          <a:prstGeom prst="rect">
            <a:avLst/>
          </a:prstGeom>
          <a:noFill/>
        </p:spPr>
        <p:txBody>
          <a:bodyPr wrap="square" rtlCol="0">
            <a:spAutoFit/>
          </a:bodyPr>
          <a:lstStyle/>
          <a:p>
            <a:r>
              <a:rPr lang="en-US" sz="1600" dirty="0">
                <a:solidFill>
                  <a:srgbClr val="0070C0"/>
                </a:solidFill>
              </a:rPr>
              <a:t>Get close to full-screen and then adjust using “Fine”.</a:t>
            </a:r>
          </a:p>
        </p:txBody>
      </p:sp>
      <p:sp>
        <p:nvSpPr>
          <p:cNvPr id="58" name="Oval 57"/>
          <p:cNvSpPr/>
          <p:nvPr/>
        </p:nvSpPr>
        <p:spPr bwMode="auto">
          <a:xfrm>
            <a:off x="2430736" y="4352933"/>
            <a:ext cx="444721" cy="381000"/>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Tree>
    <p:extLst>
      <p:ext uri="{BB962C8B-B14F-4D97-AF65-F5344CB8AC3E}">
        <p14:creationId xmlns:p14="http://schemas.microsoft.com/office/powerpoint/2010/main" val="1043834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Do It!</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17</a:t>
            </a:fld>
            <a:endParaRPr lang="en-US">
              <a:solidFill>
                <a:schemeClr val="tx1"/>
              </a:solidFill>
            </a:endParaRPr>
          </a:p>
        </p:txBody>
      </p:sp>
      <p:sp>
        <p:nvSpPr>
          <p:cNvPr id="5" name="TextBox 4"/>
          <p:cNvSpPr txBox="1"/>
          <p:nvPr/>
        </p:nvSpPr>
        <p:spPr>
          <a:xfrm>
            <a:off x="762000" y="1600199"/>
            <a:ext cx="7010400" cy="2616101"/>
          </a:xfrm>
          <a:prstGeom prst="rect">
            <a:avLst/>
          </a:prstGeom>
          <a:noFill/>
        </p:spPr>
        <p:txBody>
          <a:bodyPr wrap="square" rtlCol="0">
            <a:spAutoFit/>
          </a:bodyPr>
          <a:lstStyle/>
          <a:p>
            <a:r>
              <a:rPr lang="en-US" sz="1800" b="1" i="1" dirty="0">
                <a:solidFill>
                  <a:srgbClr val="FF0000"/>
                </a:solidFill>
              </a:rPr>
              <a:t>Activity 5</a:t>
            </a:r>
            <a:r>
              <a:rPr lang="en-US" sz="1800" dirty="0"/>
              <a:t>:  Using the response on the oscilloscope that you got in Activity 4, isolate the discharge curve, and measure the time constant.</a:t>
            </a:r>
          </a:p>
          <a:p>
            <a:endParaRPr lang="en-US" sz="1800" dirty="0"/>
          </a:p>
          <a:p>
            <a:pPr marL="342900" indent="-342900">
              <a:spcAft>
                <a:spcPts val="1200"/>
              </a:spcAft>
              <a:buAutoNum type="arabicPeriod"/>
            </a:pPr>
            <a:r>
              <a:rPr lang="en-US" sz="1800" dirty="0"/>
              <a:t>Use the fine vertical scale adjustment to get the curve to cover the entire 8 divisions on the screen. </a:t>
            </a:r>
          </a:p>
          <a:p>
            <a:pPr marL="342900" indent="-342900">
              <a:spcAft>
                <a:spcPts val="1200"/>
              </a:spcAft>
              <a:buAutoNum type="arabicPeriod"/>
            </a:pPr>
            <a:r>
              <a:rPr lang="en-US" sz="1800" dirty="0"/>
              <a:t>Make sure your square wave period is at least 10 time constants so that you have a full charge or discharge cycle.</a:t>
            </a:r>
          </a:p>
          <a:p>
            <a:pPr marL="342900" indent="-342900">
              <a:spcAft>
                <a:spcPts val="1200"/>
              </a:spcAft>
              <a:buAutoNum type="arabicPeriod"/>
            </a:pPr>
            <a:r>
              <a:rPr lang="en-US" sz="1800" dirty="0"/>
              <a:t>What would the corresponding point on the charging curve be?</a:t>
            </a:r>
          </a:p>
        </p:txBody>
      </p:sp>
    </p:spTree>
    <p:extLst>
      <p:ext uri="{BB962C8B-B14F-4D97-AF65-F5344CB8AC3E}">
        <p14:creationId xmlns:p14="http://schemas.microsoft.com/office/powerpoint/2010/main" val="1595773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2344" t="-6879" r="8392" b="9628"/>
          <a:stretch/>
        </p:blipFill>
        <p:spPr bwMode="auto">
          <a:xfrm>
            <a:off x="2960418" y="3352800"/>
            <a:ext cx="3440381" cy="3046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a:t>An Alternative</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18</a:t>
            </a:fld>
            <a:endParaRPr lang="en-US">
              <a:solidFill>
                <a:schemeClr val="tx1"/>
              </a:solidFill>
            </a:endParaRPr>
          </a:p>
        </p:txBody>
      </p:sp>
      <p:sp>
        <p:nvSpPr>
          <p:cNvPr id="11" name="TextBox 10"/>
          <p:cNvSpPr txBox="1"/>
          <p:nvPr/>
        </p:nvSpPr>
        <p:spPr>
          <a:xfrm>
            <a:off x="533400" y="1295400"/>
            <a:ext cx="7712683" cy="923330"/>
          </a:xfrm>
          <a:prstGeom prst="rect">
            <a:avLst/>
          </a:prstGeom>
          <a:noFill/>
        </p:spPr>
        <p:txBody>
          <a:bodyPr wrap="square" rtlCol="0">
            <a:spAutoFit/>
          </a:bodyPr>
          <a:lstStyle/>
          <a:p>
            <a:r>
              <a:rPr lang="en-US" sz="1800" dirty="0"/>
              <a:t>We  don’t have to do it that way. We have an equation, which is “plotted” on the screen. If we measure any value of </a:t>
            </a:r>
            <a:r>
              <a:rPr lang="en-US" sz="1800" dirty="0" err="1"/>
              <a:t>v</a:t>
            </a:r>
            <a:r>
              <a:rPr lang="en-US" sz="1800" baseline="-25000" dirty="0" err="1"/>
              <a:t>c</a:t>
            </a:r>
            <a:r>
              <a:rPr lang="en-US" sz="1800" dirty="0"/>
              <a:t>(t</a:t>
            </a:r>
            <a:r>
              <a:rPr lang="en-US" sz="1800" baseline="-25000" dirty="0"/>
              <a:t>0</a:t>
            </a:r>
            <a:r>
              <a:rPr lang="en-US" sz="1800" dirty="0"/>
              <a:t>) and the corresponding time t</a:t>
            </a:r>
            <a:r>
              <a:rPr lang="en-US" sz="1800" baseline="-25000" dirty="0"/>
              <a:t>0</a:t>
            </a:r>
            <a:r>
              <a:rPr lang="en-US" sz="1800" dirty="0"/>
              <a:t>, we can solve for the time constant.</a:t>
            </a:r>
          </a:p>
        </p:txBody>
      </p:sp>
      <mc:AlternateContent xmlns:mc="http://schemas.openxmlformats.org/markup-compatibility/2006" xmlns:a14="http://schemas.microsoft.com/office/drawing/2010/main">
        <mc:Choice Requires="a14">
          <p:sp>
            <p:nvSpPr>
              <p:cNvPr id="12" name="TextBox 11"/>
              <p:cNvSpPr txBox="1"/>
              <p:nvPr/>
            </p:nvSpPr>
            <p:spPr>
              <a:xfrm>
                <a:off x="1813138" y="2526208"/>
                <a:ext cx="2576603" cy="475451"/>
              </a:xfrm>
              <a:prstGeom prst="rect">
                <a:avLst/>
              </a:prstGeom>
              <a:noFill/>
            </p:spPr>
            <p:txBody>
              <a:bodyPr wrap="none" rtlCol="0">
                <a:spAutoFit/>
              </a:bodyPr>
              <a:lstStyle/>
              <a:p>
                <a14:m>
                  <m:oMath xmlns:m="http://schemas.openxmlformats.org/officeDocument/2006/math">
                    <m:sSub>
                      <m:sSubPr>
                        <m:ctrlPr>
                          <a:rPr lang="en-US" b="0" i="1" smtClean="0">
                            <a:solidFill>
                              <a:schemeClr val="tx1"/>
                            </a:solidFill>
                            <a:latin typeface="Cambria Math" panose="02040503050406030204" pitchFamily="18" charset="0"/>
                          </a:rPr>
                        </m:ctrlPr>
                      </m:sSubPr>
                      <m:e>
                        <m:r>
                          <a:rPr lang="en-US" b="0" i="1" smtClean="0">
                            <a:solidFill>
                              <a:schemeClr val="tx1"/>
                            </a:solidFill>
                            <a:latin typeface="Cambria Math"/>
                          </a:rPr>
                          <m:t>𝑣</m:t>
                        </m:r>
                      </m:e>
                      <m:sub>
                        <m:r>
                          <a:rPr lang="en-US" b="0" i="1" smtClean="0">
                            <a:solidFill>
                              <a:schemeClr val="tx1"/>
                            </a:solidFill>
                            <a:latin typeface="Cambria Math"/>
                          </a:rPr>
                          <m:t>𝑐</m:t>
                        </m:r>
                      </m:sub>
                    </m:sSub>
                    <m:d>
                      <m:dPr>
                        <m:ctrlPr>
                          <a:rPr lang="en-US" b="0" i="1" smtClean="0">
                            <a:solidFill>
                              <a:schemeClr val="tx1"/>
                            </a:solidFill>
                            <a:latin typeface="Cambria Math" panose="02040503050406030204" pitchFamily="18" charset="0"/>
                          </a:rPr>
                        </m:ctrlPr>
                      </m:dPr>
                      <m:e>
                        <m:r>
                          <a:rPr lang="en-US" b="0" i="1" smtClean="0">
                            <a:solidFill>
                              <a:schemeClr val="tx1"/>
                            </a:solidFill>
                            <a:latin typeface="Cambria Math"/>
                          </a:rPr>
                          <m:t>𝑡</m:t>
                        </m:r>
                        <m:r>
                          <a:rPr lang="en-US" b="0" i="1" baseline="-25000" smtClean="0">
                            <a:solidFill>
                              <a:schemeClr val="tx1"/>
                            </a:solidFill>
                            <a:latin typeface="Cambria Math"/>
                          </a:rPr>
                          <m:t>0</m:t>
                        </m:r>
                      </m:e>
                    </m:d>
                    <m:r>
                      <a:rPr lang="en-US" b="0" i="1" smtClean="0">
                        <a:solidFill>
                          <a:schemeClr val="tx1"/>
                        </a:solidFill>
                        <a:latin typeface="Cambria Math"/>
                      </a:rPr>
                      <m:t>=</m:t>
                    </m:r>
                  </m:oMath>
                </a14:m>
                <a:r>
                  <a:rPr lang="en-US" dirty="0">
                    <a:solidFill>
                      <a:schemeClr val="tx1"/>
                    </a:solidFill>
                  </a:rPr>
                  <a:t> </a:t>
                </a:r>
                <a14:m>
                  <m:oMath xmlns:m="http://schemas.openxmlformats.org/officeDocument/2006/math">
                    <m:sSub>
                      <m:sSubPr>
                        <m:ctrlPr>
                          <a:rPr lang="en-US" i="1" dirty="0" smtClean="0">
                            <a:solidFill>
                              <a:schemeClr val="tx1"/>
                            </a:solidFill>
                            <a:latin typeface="Cambria Math" panose="02040503050406030204" pitchFamily="18" charset="0"/>
                          </a:rPr>
                        </m:ctrlPr>
                      </m:sSubPr>
                      <m:e>
                        <m:r>
                          <a:rPr lang="en-US" b="0" i="1" dirty="0" smtClean="0">
                            <a:solidFill>
                              <a:schemeClr val="tx1"/>
                            </a:solidFill>
                            <a:latin typeface="Cambria Math"/>
                          </a:rPr>
                          <m:t>𝑉</m:t>
                        </m:r>
                      </m:e>
                      <m:sub>
                        <m:r>
                          <a:rPr lang="en-US" b="0" i="1" dirty="0" smtClean="0">
                            <a:solidFill>
                              <a:schemeClr val="tx1"/>
                            </a:solidFill>
                            <a:latin typeface="Cambria Math"/>
                          </a:rPr>
                          <m:t>𝑠</m:t>
                        </m:r>
                      </m:sub>
                    </m:sSub>
                    <m:sSup>
                      <m:sSupPr>
                        <m:ctrlPr>
                          <a:rPr lang="en-US" b="0" i="1" dirty="0" smtClean="0">
                            <a:solidFill>
                              <a:schemeClr val="tx1"/>
                            </a:solidFill>
                            <a:latin typeface="Cambria Math" panose="02040503050406030204" pitchFamily="18" charset="0"/>
                          </a:rPr>
                        </m:ctrlPr>
                      </m:sSupPr>
                      <m:e>
                        <m:r>
                          <a:rPr lang="en-US" b="0" i="1" dirty="0" smtClean="0">
                            <a:solidFill>
                              <a:schemeClr val="tx1"/>
                            </a:solidFill>
                            <a:latin typeface="Cambria Math"/>
                          </a:rPr>
                          <m:t>𝑒</m:t>
                        </m:r>
                      </m:e>
                      <m:sup>
                        <m:r>
                          <a:rPr lang="en-US" b="0" i="1" dirty="0" smtClean="0">
                            <a:solidFill>
                              <a:schemeClr val="tx1"/>
                            </a:solidFill>
                            <a:latin typeface="Cambria Math"/>
                          </a:rPr>
                          <m:t>−</m:t>
                        </m:r>
                        <m:r>
                          <a:rPr lang="en-US" b="0" i="1" dirty="0" smtClean="0">
                            <a:solidFill>
                              <a:schemeClr val="tx1"/>
                            </a:solidFill>
                            <a:latin typeface="Cambria Math"/>
                          </a:rPr>
                          <m:t>𝑡</m:t>
                        </m:r>
                        <m:r>
                          <a:rPr lang="en-US" b="0" i="1" baseline="-25000" dirty="0" smtClean="0">
                            <a:solidFill>
                              <a:schemeClr val="tx1"/>
                            </a:solidFill>
                            <a:latin typeface="Cambria Math"/>
                          </a:rPr>
                          <m:t>0</m:t>
                        </m:r>
                        <m:r>
                          <a:rPr lang="en-US" b="0" i="1" dirty="0" smtClean="0">
                            <a:solidFill>
                              <a:schemeClr val="tx1"/>
                            </a:solidFill>
                            <a:latin typeface="Cambria Math"/>
                          </a:rPr>
                          <m:t>/</m:t>
                        </m:r>
                        <m:sSub>
                          <m:sSubPr>
                            <m:ctrlPr>
                              <a:rPr lang="en-US" i="1">
                                <a:solidFill>
                                  <a:schemeClr val="tx1"/>
                                </a:solidFill>
                                <a:latin typeface="Cambria Math" panose="02040503050406030204" pitchFamily="18" charset="0"/>
                              </a:rPr>
                            </m:ctrlPr>
                          </m:sSubPr>
                          <m:e>
                            <m:r>
                              <m:rPr>
                                <m:nor/>
                              </m:rPr>
                              <a:rPr lang="en-US">
                                <a:solidFill>
                                  <a:schemeClr val="tx1"/>
                                </a:solidFill>
                                <a:latin typeface="Cambria Math"/>
                                <a:ea typeface="Cambria Math"/>
                              </a:rPr>
                              <m:t>τ</m:t>
                            </m:r>
                          </m:e>
                          <m:sub>
                            <m:r>
                              <a:rPr lang="en-US" i="1">
                                <a:solidFill>
                                  <a:schemeClr val="tx1"/>
                                </a:solidFill>
                                <a:latin typeface="Cambria Math"/>
                              </a:rPr>
                              <m:t>𝑐</m:t>
                            </m:r>
                          </m:sub>
                        </m:sSub>
                      </m:sup>
                    </m:sSup>
                  </m:oMath>
                </a14:m>
                <a:endParaRPr lang="en-US" dirty="0">
                  <a:solidFill>
                    <a:schemeClr val="tx1"/>
                  </a:solidFill>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1813138" y="2526208"/>
                <a:ext cx="2576603" cy="475451"/>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4901680" y="2419705"/>
                <a:ext cx="2611036" cy="688458"/>
              </a:xfrm>
              <a:prstGeom prst="rect">
                <a:avLst/>
              </a:prstGeom>
              <a:noFill/>
            </p:spPr>
            <p:txBody>
              <a:bodyPr wrap="none" rtlCol="0">
                <a:spAutoFit/>
              </a:bodyPr>
              <a:lstStyle/>
              <a:p>
                <a14:m>
                  <m:oMath xmlns:m="http://schemas.openxmlformats.org/officeDocument/2006/math">
                    <m:sSub>
                      <m:sSubPr>
                        <m:ctrlPr>
                          <a:rPr lang="en-US" i="1" smtClean="0">
                            <a:solidFill>
                              <a:schemeClr val="tx1"/>
                            </a:solidFill>
                            <a:latin typeface="Cambria Math" panose="02040503050406030204" pitchFamily="18" charset="0"/>
                          </a:rPr>
                        </m:ctrlPr>
                      </m:sSubPr>
                      <m:e>
                        <m:r>
                          <m:rPr>
                            <m:nor/>
                          </m:rPr>
                          <a:rPr lang="en-US">
                            <a:solidFill>
                              <a:schemeClr val="tx1"/>
                            </a:solidFill>
                            <a:latin typeface="Cambria Math"/>
                            <a:ea typeface="Cambria Math"/>
                          </a:rPr>
                          <m:t>τ</m:t>
                        </m:r>
                      </m:e>
                      <m:sub>
                        <m:r>
                          <a:rPr lang="en-US" b="0" i="1" smtClean="0">
                            <a:solidFill>
                              <a:schemeClr val="tx1"/>
                            </a:solidFill>
                            <a:latin typeface="Cambria Math"/>
                          </a:rPr>
                          <m:t>𝑐</m:t>
                        </m:r>
                      </m:sub>
                    </m:sSub>
                  </m:oMath>
                </a14:m>
                <a:r>
                  <a:rPr lang="en-US" dirty="0">
                    <a:solidFill>
                      <a:schemeClr val="tx1"/>
                    </a:solidFill>
                  </a:rPr>
                  <a:t>=</a:t>
                </a:r>
                <a14:m>
                  <m:oMath xmlns:m="http://schemas.openxmlformats.org/officeDocument/2006/math">
                    <m:r>
                      <a:rPr lang="en-US" b="0" i="1" dirty="0" smtClean="0">
                        <a:solidFill>
                          <a:schemeClr val="tx1"/>
                        </a:solidFill>
                        <a:latin typeface="Cambria Math"/>
                      </a:rPr>
                      <m:t>−</m:t>
                    </m:r>
                    <m:sSub>
                      <m:sSubPr>
                        <m:ctrlPr>
                          <a:rPr lang="en-US" b="0" i="1" dirty="0" smtClean="0">
                            <a:solidFill>
                              <a:schemeClr val="tx1"/>
                            </a:solidFill>
                            <a:latin typeface="Cambria Math" panose="02040503050406030204" pitchFamily="18" charset="0"/>
                          </a:rPr>
                        </m:ctrlPr>
                      </m:sSubPr>
                      <m:e>
                        <m:r>
                          <a:rPr lang="en-US" b="0" i="1" dirty="0" smtClean="0">
                            <a:solidFill>
                              <a:schemeClr val="tx1"/>
                            </a:solidFill>
                            <a:latin typeface="Cambria Math"/>
                          </a:rPr>
                          <m:t>𝑡</m:t>
                        </m:r>
                      </m:e>
                      <m:sub>
                        <m:r>
                          <a:rPr lang="en-US" b="0" i="1" dirty="0" smtClean="0">
                            <a:solidFill>
                              <a:schemeClr val="tx1"/>
                            </a:solidFill>
                            <a:latin typeface="Cambria Math"/>
                          </a:rPr>
                          <m:t>0</m:t>
                        </m:r>
                      </m:sub>
                    </m:sSub>
                    <m:r>
                      <a:rPr lang="en-US" b="0" i="1" dirty="0" smtClean="0">
                        <a:solidFill>
                          <a:schemeClr val="tx1"/>
                        </a:solidFill>
                        <a:latin typeface="Cambria Math"/>
                      </a:rPr>
                      <m:t>/</m:t>
                    </m:r>
                    <m:r>
                      <a:rPr lang="en-US" b="0" i="1" dirty="0" smtClean="0">
                        <a:solidFill>
                          <a:schemeClr val="tx1"/>
                        </a:solidFill>
                        <a:latin typeface="Cambria Math"/>
                      </a:rPr>
                      <m:t>𝑙𝑛</m:t>
                    </m:r>
                    <m:d>
                      <m:dPr>
                        <m:ctrlPr>
                          <a:rPr lang="en-US" b="0" i="1" dirty="0" smtClean="0">
                            <a:solidFill>
                              <a:schemeClr val="tx1"/>
                            </a:solidFill>
                            <a:latin typeface="Cambria Math" panose="02040503050406030204" pitchFamily="18" charset="0"/>
                          </a:rPr>
                        </m:ctrlPr>
                      </m:dPr>
                      <m:e>
                        <m:f>
                          <m:fPr>
                            <m:ctrlPr>
                              <a:rPr lang="en-US" b="0" i="1" dirty="0" smtClean="0">
                                <a:solidFill>
                                  <a:schemeClr val="tx1"/>
                                </a:solidFill>
                                <a:latin typeface="Cambria Math" panose="02040503050406030204" pitchFamily="18" charset="0"/>
                              </a:rPr>
                            </m:ctrlPr>
                          </m:fPr>
                          <m:num>
                            <m:sSub>
                              <m:sSubPr>
                                <m:ctrlPr>
                                  <a:rPr lang="en-US" b="0" i="1" dirty="0" smtClean="0">
                                    <a:solidFill>
                                      <a:schemeClr val="tx1"/>
                                    </a:solidFill>
                                    <a:latin typeface="Cambria Math" panose="02040503050406030204" pitchFamily="18" charset="0"/>
                                  </a:rPr>
                                </m:ctrlPr>
                              </m:sSubPr>
                              <m:e>
                                <m:r>
                                  <a:rPr lang="en-US" b="0" i="1" dirty="0" smtClean="0">
                                    <a:solidFill>
                                      <a:schemeClr val="tx1"/>
                                    </a:solidFill>
                                    <a:latin typeface="Cambria Math"/>
                                  </a:rPr>
                                  <m:t>𝑣</m:t>
                                </m:r>
                              </m:e>
                              <m:sub>
                                <m:r>
                                  <a:rPr lang="en-US" b="0" i="1" dirty="0" smtClean="0">
                                    <a:solidFill>
                                      <a:schemeClr val="tx1"/>
                                    </a:solidFill>
                                    <a:latin typeface="Cambria Math"/>
                                  </a:rPr>
                                  <m:t>𝑐</m:t>
                                </m:r>
                              </m:sub>
                            </m:sSub>
                            <m:d>
                              <m:dPr>
                                <m:ctrlPr>
                                  <a:rPr lang="en-US" b="0" i="1" dirty="0" smtClean="0">
                                    <a:solidFill>
                                      <a:schemeClr val="tx1"/>
                                    </a:solidFill>
                                    <a:latin typeface="Cambria Math" panose="02040503050406030204" pitchFamily="18" charset="0"/>
                                  </a:rPr>
                                </m:ctrlPr>
                              </m:dPr>
                              <m:e>
                                <m:sSub>
                                  <m:sSubPr>
                                    <m:ctrlPr>
                                      <a:rPr lang="en-US" b="0" i="1" dirty="0" smtClean="0">
                                        <a:solidFill>
                                          <a:schemeClr val="tx1"/>
                                        </a:solidFill>
                                        <a:latin typeface="Cambria Math" panose="02040503050406030204" pitchFamily="18" charset="0"/>
                                      </a:rPr>
                                    </m:ctrlPr>
                                  </m:sSubPr>
                                  <m:e>
                                    <m:r>
                                      <a:rPr lang="en-US" b="0" i="1" dirty="0" smtClean="0">
                                        <a:solidFill>
                                          <a:schemeClr val="tx1"/>
                                        </a:solidFill>
                                        <a:latin typeface="Cambria Math"/>
                                      </a:rPr>
                                      <m:t>𝑡</m:t>
                                    </m:r>
                                  </m:e>
                                  <m:sub>
                                    <m:r>
                                      <a:rPr lang="en-US" b="0" i="1" dirty="0" smtClean="0">
                                        <a:solidFill>
                                          <a:schemeClr val="tx1"/>
                                        </a:solidFill>
                                        <a:latin typeface="Cambria Math"/>
                                      </a:rPr>
                                      <m:t>0</m:t>
                                    </m:r>
                                  </m:sub>
                                </m:sSub>
                              </m:e>
                            </m:d>
                          </m:num>
                          <m:den>
                            <m:sSub>
                              <m:sSubPr>
                                <m:ctrlPr>
                                  <a:rPr lang="en-US" b="0" i="1" dirty="0" smtClean="0">
                                    <a:solidFill>
                                      <a:schemeClr val="tx1"/>
                                    </a:solidFill>
                                    <a:latin typeface="Cambria Math" panose="02040503050406030204" pitchFamily="18" charset="0"/>
                                  </a:rPr>
                                </m:ctrlPr>
                              </m:sSubPr>
                              <m:e>
                                <m:r>
                                  <a:rPr lang="en-US" b="0" i="1" dirty="0" smtClean="0">
                                    <a:solidFill>
                                      <a:schemeClr val="tx1"/>
                                    </a:solidFill>
                                    <a:latin typeface="Cambria Math"/>
                                  </a:rPr>
                                  <m:t>𝑉</m:t>
                                </m:r>
                              </m:e>
                              <m:sub>
                                <m:r>
                                  <a:rPr lang="en-US" b="0" i="1" dirty="0" smtClean="0">
                                    <a:solidFill>
                                      <a:schemeClr val="tx1"/>
                                    </a:solidFill>
                                    <a:latin typeface="Cambria Math"/>
                                  </a:rPr>
                                  <m:t>𝑠</m:t>
                                </m:r>
                              </m:sub>
                            </m:sSub>
                          </m:den>
                        </m:f>
                      </m:e>
                    </m:d>
                  </m:oMath>
                </a14:m>
                <a:endParaRPr lang="en-US" dirty="0">
                  <a:solidFill>
                    <a:schemeClr val="tx1"/>
                  </a:solidFill>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4901680" y="2419705"/>
                <a:ext cx="2611036" cy="688458"/>
              </a:xfrm>
              <a:prstGeom prst="rect">
                <a:avLst/>
              </a:prstGeom>
              <a:blipFill rotWithShape="1">
                <a:blip r:embed="rId5"/>
                <a:stretch>
                  <a:fillRect b="-885"/>
                </a:stretch>
              </a:blipFill>
            </p:spPr>
            <p:txBody>
              <a:bodyPr/>
              <a:lstStyle/>
              <a:p>
                <a:r>
                  <a:rPr lang="en-US">
                    <a:noFill/>
                  </a:rPr>
                  <a:t> </a:t>
                </a:r>
              </a:p>
            </p:txBody>
          </p:sp>
        </mc:Fallback>
      </mc:AlternateContent>
      <p:cxnSp>
        <p:nvCxnSpPr>
          <p:cNvPr id="16" name="Straight Arrow Connector 15"/>
          <p:cNvCxnSpPr/>
          <p:nvPr/>
        </p:nvCxnSpPr>
        <p:spPr bwMode="auto">
          <a:xfrm>
            <a:off x="2808019" y="5172929"/>
            <a:ext cx="282039" cy="378070"/>
          </a:xfrm>
          <a:prstGeom prst="straightConnector1">
            <a:avLst/>
          </a:prstGeom>
          <a:solidFill>
            <a:schemeClr val="accent1"/>
          </a:solidFill>
          <a:ln w="12700" cap="sq" cmpd="sng" algn="ctr">
            <a:solidFill>
              <a:schemeClr val="tx1"/>
            </a:solidFill>
            <a:prstDash val="solid"/>
            <a:round/>
            <a:headEnd type="none" w="sm" len="sm"/>
            <a:tailEnd type="arrow"/>
          </a:ln>
          <a:effectLst/>
        </p:spPr>
      </p:cxnSp>
      <p:cxnSp>
        <p:nvCxnSpPr>
          <p:cNvPr id="18" name="Straight Arrow Connector 17"/>
          <p:cNvCxnSpPr/>
          <p:nvPr/>
        </p:nvCxnSpPr>
        <p:spPr bwMode="auto">
          <a:xfrm flipH="1">
            <a:off x="3620357" y="5544432"/>
            <a:ext cx="663916" cy="725664"/>
          </a:xfrm>
          <a:prstGeom prst="straightConnector1">
            <a:avLst/>
          </a:prstGeom>
          <a:solidFill>
            <a:schemeClr val="accent1"/>
          </a:solidFill>
          <a:ln w="12700" cap="sq" cmpd="sng" algn="ctr">
            <a:solidFill>
              <a:schemeClr val="tx1"/>
            </a:solidFill>
            <a:prstDash val="solid"/>
            <a:round/>
            <a:headEnd type="none" w="sm" len="sm"/>
            <a:tailEnd type="arrow"/>
          </a:ln>
          <a:effectLst/>
        </p:spPr>
      </p:cxnSp>
      <p:cxnSp>
        <p:nvCxnSpPr>
          <p:cNvPr id="20" name="Straight Connector 19"/>
          <p:cNvCxnSpPr/>
          <p:nvPr/>
        </p:nvCxnSpPr>
        <p:spPr bwMode="auto">
          <a:xfrm>
            <a:off x="3620357" y="5513955"/>
            <a:ext cx="0" cy="756141"/>
          </a:xfrm>
          <a:prstGeom prst="line">
            <a:avLst/>
          </a:prstGeom>
          <a:solidFill>
            <a:schemeClr val="accent1"/>
          </a:solidFill>
          <a:ln w="12700" cap="sq" cmpd="sng" algn="ctr">
            <a:solidFill>
              <a:schemeClr val="tx1"/>
            </a:solidFill>
            <a:prstDash val="dash"/>
            <a:round/>
            <a:headEnd type="none" w="sm" len="sm"/>
            <a:tailEnd type="none" w="sm" len="sm"/>
          </a:ln>
          <a:effectLst/>
        </p:spPr>
      </p:cxnSp>
      <p:sp>
        <p:nvSpPr>
          <p:cNvPr id="23" name="TextBox 22"/>
          <p:cNvSpPr txBox="1"/>
          <p:nvPr/>
        </p:nvSpPr>
        <p:spPr>
          <a:xfrm>
            <a:off x="-228600" y="2671601"/>
            <a:ext cx="184666" cy="92333"/>
          </a:xfrm>
          <a:prstGeom prst="rect">
            <a:avLst/>
          </a:prstGeom>
          <a:noFill/>
        </p:spPr>
        <p:txBody>
          <a:bodyPr wrap="none" rtlCol="0">
            <a:spAutoFit/>
          </a:bodyPr>
          <a:lstStyle/>
          <a:p>
            <a:endParaRPr lang="en-US" dirty="0"/>
          </a:p>
        </p:txBody>
      </p:sp>
      <mc:AlternateContent xmlns:mc="http://schemas.openxmlformats.org/markup-compatibility/2006" xmlns:a14="http://schemas.microsoft.com/office/drawing/2010/main">
        <mc:Choice Requires="a14">
          <p:sp>
            <p:nvSpPr>
              <p:cNvPr id="3" name="TextBox 2"/>
              <p:cNvSpPr txBox="1"/>
              <p:nvPr/>
            </p:nvSpPr>
            <p:spPr>
              <a:xfrm>
                <a:off x="2238629" y="4939225"/>
                <a:ext cx="69384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b="0" i="1" smtClean="0">
                              <a:solidFill>
                                <a:schemeClr val="tx1"/>
                              </a:solidFill>
                              <a:latin typeface="Cambria Math"/>
                            </a:rPr>
                            <m:t>𝑣</m:t>
                          </m:r>
                        </m:e>
                        <m:sub>
                          <m:r>
                            <a:rPr lang="en-US" sz="1400" b="0" i="1" smtClean="0">
                              <a:solidFill>
                                <a:schemeClr val="tx1"/>
                              </a:solidFill>
                              <a:latin typeface="Cambria Math"/>
                            </a:rPr>
                            <m:t>𝑐</m:t>
                          </m:r>
                        </m:sub>
                      </m:sSub>
                      <m:d>
                        <m:dPr>
                          <m:ctrlPr>
                            <a:rPr lang="en-US" sz="1400" i="1" smtClean="0">
                              <a:solidFill>
                                <a:schemeClr val="tx1"/>
                              </a:solidFill>
                              <a:latin typeface="Cambria Math" panose="02040503050406030204" pitchFamily="18" charset="0"/>
                            </a:rPr>
                          </m:ctrlPr>
                        </m:dPr>
                        <m:e>
                          <m:sSub>
                            <m:sSubPr>
                              <m:ctrlPr>
                                <a:rPr lang="en-US" sz="1400" i="1" smtClean="0">
                                  <a:solidFill>
                                    <a:schemeClr val="tx1"/>
                                  </a:solidFill>
                                  <a:latin typeface="Cambria Math" panose="02040503050406030204" pitchFamily="18" charset="0"/>
                                </a:rPr>
                              </m:ctrlPr>
                            </m:sSubPr>
                            <m:e>
                              <m:r>
                                <a:rPr lang="en-US" sz="1400" b="0" i="1" smtClean="0">
                                  <a:solidFill>
                                    <a:schemeClr val="tx1"/>
                                  </a:solidFill>
                                  <a:latin typeface="Cambria Math"/>
                                </a:rPr>
                                <m:t>𝑡</m:t>
                              </m:r>
                            </m:e>
                            <m:sub>
                              <m:r>
                                <a:rPr lang="en-US" sz="1400" b="0" i="1" smtClean="0">
                                  <a:solidFill>
                                    <a:schemeClr val="tx1"/>
                                  </a:solidFill>
                                  <a:latin typeface="Cambria Math"/>
                                </a:rPr>
                                <m:t>0</m:t>
                              </m:r>
                            </m:sub>
                          </m:sSub>
                        </m:e>
                      </m:d>
                    </m:oMath>
                  </m:oMathPara>
                </a14:m>
                <a:endParaRPr lang="en-US" sz="1400" dirty="0">
                  <a:solidFill>
                    <a:schemeClr val="tx1"/>
                  </a:solidFill>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2238629" y="4939225"/>
                <a:ext cx="693844" cy="307777"/>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4119715" y="5280251"/>
                <a:ext cx="38023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b="0" i="1" smtClean="0">
                              <a:solidFill>
                                <a:schemeClr val="tx1"/>
                              </a:solidFill>
                              <a:latin typeface="Cambria Math"/>
                            </a:rPr>
                            <m:t>𝑡</m:t>
                          </m:r>
                        </m:e>
                        <m:sub>
                          <m:r>
                            <a:rPr lang="en-US" sz="1400" b="0" i="1" smtClean="0">
                              <a:solidFill>
                                <a:schemeClr val="tx1"/>
                              </a:solidFill>
                              <a:latin typeface="Cambria Math"/>
                            </a:rPr>
                            <m:t>0</m:t>
                          </m:r>
                        </m:sub>
                      </m:sSub>
                    </m:oMath>
                  </m:oMathPara>
                </a14:m>
                <a:endParaRPr lang="en-US" sz="1400" dirty="0">
                  <a:solidFill>
                    <a:schemeClr val="tx1"/>
                  </a:solidFill>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4119715" y="5280251"/>
                <a:ext cx="380232" cy="307777"/>
              </a:xfrm>
              <a:prstGeom prst="rect">
                <a:avLst/>
              </a:prstGeom>
              <a:blipFill rotWithShape="1">
                <a:blip r:embed="rId7"/>
                <a:stretch>
                  <a:fillRect/>
                </a:stretch>
              </a:blipFill>
            </p:spPr>
            <p:txBody>
              <a:bodyPr/>
              <a:lstStyle/>
              <a:p>
                <a:r>
                  <a:rPr lang="en-US">
                    <a:noFill/>
                  </a:rPr>
                  <a:t> </a:t>
                </a:r>
              </a:p>
            </p:txBody>
          </p:sp>
        </mc:Fallback>
      </mc:AlternateContent>
      <p:sp>
        <p:nvSpPr>
          <p:cNvPr id="17" name="TextBox 16"/>
          <p:cNvSpPr txBox="1"/>
          <p:nvPr/>
        </p:nvSpPr>
        <p:spPr>
          <a:xfrm>
            <a:off x="4309831" y="2542250"/>
            <a:ext cx="531323" cy="461665"/>
          </a:xfrm>
          <a:prstGeom prst="rect">
            <a:avLst/>
          </a:prstGeom>
          <a:noFill/>
          <a:ln w="19050">
            <a:noFill/>
          </a:ln>
        </p:spPr>
        <p:txBody>
          <a:bodyPr wrap="square" rtlCol="0">
            <a:spAutoFit/>
          </a:bodyPr>
          <a:lstStyle/>
          <a:p>
            <a:r>
              <a:rPr lang="en-US" dirty="0">
                <a:sym typeface="Wingdings" pitchFamily="2" charset="2"/>
              </a:rPr>
              <a:t></a:t>
            </a:r>
            <a:endParaRPr lang="en-US" dirty="0"/>
          </a:p>
        </p:txBody>
      </p:sp>
      <p:cxnSp>
        <p:nvCxnSpPr>
          <p:cNvPr id="27" name="Straight Connector 26"/>
          <p:cNvCxnSpPr/>
          <p:nvPr/>
        </p:nvCxnSpPr>
        <p:spPr bwMode="auto">
          <a:xfrm flipH="1" flipV="1">
            <a:off x="3101439" y="5562600"/>
            <a:ext cx="576264" cy="271"/>
          </a:xfrm>
          <a:prstGeom prst="line">
            <a:avLst/>
          </a:prstGeom>
          <a:solidFill>
            <a:schemeClr val="accent1"/>
          </a:solidFill>
          <a:ln w="12700" cap="sq"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4073502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Another Thing…</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19</a:t>
            </a:fld>
            <a:endParaRPr lang="en-US">
              <a:solidFill>
                <a:schemeClr val="tx1"/>
              </a:solidFill>
            </a:endParaRPr>
          </a:p>
        </p:txBody>
      </p:sp>
      <p:sp>
        <p:nvSpPr>
          <p:cNvPr id="5" name="TextBox 4"/>
          <p:cNvSpPr txBox="1"/>
          <p:nvPr/>
        </p:nvSpPr>
        <p:spPr>
          <a:xfrm>
            <a:off x="838200" y="2057400"/>
            <a:ext cx="7315201" cy="923330"/>
          </a:xfrm>
          <a:prstGeom prst="rect">
            <a:avLst/>
          </a:prstGeom>
          <a:noFill/>
        </p:spPr>
        <p:txBody>
          <a:bodyPr wrap="square" rtlCol="0">
            <a:spAutoFit/>
          </a:bodyPr>
          <a:lstStyle/>
          <a:p>
            <a:r>
              <a:rPr lang="en-US" sz="1800" dirty="0"/>
              <a:t>You may find it convenient to use the external triggering  (EXT TRIG) feature of the scope for this lab (or any one, for that matter). You can review the “ECE2100_FnGen_Scope” presentation posted on the class web site.</a:t>
            </a:r>
          </a:p>
        </p:txBody>
      </p:sp>
    </p:spTree>
    <p:extLst>
      <p:ext uri="{BB962C8B-B14F-4D97-AF65-F5344CB8AC3E}">
        <p14:creationId xmlns:p14="http://schemas.microsoft.com/office/powerpoint/2010/main" val="2709203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Capacitors</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2</a:t>
            </a:fld>
            <a:endParaRPr lang="en-US">
              <a:solidFill>
                <a:schemeClr val="tx1"/>
              </a:solidFill>
            </a:endParaRPr>
          </a:p>
        </p:txBody>
      </p:sp>
      <p:sp>
        <p:nvSpPr>
          <p:cNvPr id="5" name="TextBox 4"/>
          <p:cNvSpPr txBox="1"/>
          <p:nvPr/>
        </p:nvSpPr>
        <p:spPr>
          <a:xfrm>
            <a:off x="609600" y="1447798"/>
            <a:ext cx="8153400" cy="646331"/>
          </a:xfrm>
          <a:prstGeom prst="rect">
            <a:avLst/>
          </a:prstGeom>
          <a:noFill/>
        </p:spPr>
        <p:txBody>
          <a:bodyPr wrap="square" rtlCol="0">
            <a:spAutoFit/>
          </a:bodyPr>
          <a:lstStyle/>
          <a:p>
            <a:r>
              <a:rPr lang="en-US" sz="1800" dirty="0"/>
              <a:t>There are many different types of capacitors. Your lab kit has </a:t>
            </a:r>
            <a:r>
              <a:rPr lang="en-US" sz="1800" i="1" dirty="0"/>
              <a:t>ceramic</a:t>
            </a:r>
            <a:r>
              <a:rPr lang="en-US" sz="1800" dirty="0"/>
              <a:t> and </a:t>
            </a:r>
            <a:r>
              <a:rPr lang="en-US" sz="1800" i="1" dirty="0"/>
              <a:t>electrolytic</a:t>
            </a:r>
            <a:r>
              <a:rPr lang="en-US" sz="1800" dirty="0"/>
              <a:t> capacitors.</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50000" b="50000"/>
          <a:stretch/>
        </p:blipFill>
        <p:spPr>
          <a:xfrm rot="5400000">
            <a:off x="3511313" y="2813287"/>
            <a:ext cx="2370527" cy="1773154"/>
          </a:xfrm>
          <a:prstGeom prst="rect">
            <a:avLst/>
          </a:prstGeom>
        </p:spPr>
      </p:pic>
      <p:sp>
        <p:nvSpPr>
          <p:cNvPr id="7" name="Rectangle 6"/>
          <p:cNvSpPr/>
          <p:nvPr/>
        </p:nvSpPr>
        <p:spPr>
          <a:xfrm>
            <a:off x="5791200" y="2507554"/>
            <a:ext cx="1252266" cy="461665"/>
          </a:xfrm>
          <a:prstGeom prst="rect">
            <a:avLst/>
          </a:prstGeom>
        </p:spPr>
        <p:txBody>
          <a:bodyPr wrap="none">
            <a:spAutoFit/>
          </a:bodyPr>
          <a:lstStyle/>
          <a:p>
            <a:r>
              <a:rPr lang="en-US" i="1" dirty="0"/>
              <a:t>ceramic</a:t>
            </a:r>
            <a:r>
              <a:rPr lang="en-US" dirty="0"/>
              <a:t> </a:t>
            </a:r>
          </a:p>
        </p:txBody>
      </p:sp>
      <p:sp>
        <p:nvSpPr>
          <p:cNvPr id="8" name="Rectangle 7"/>
          <p:cNvSpPr/>
          <p:nvPr/>
        </p:nvSpPr>
        <p:spPr>
          <a:xfrm>
            <a:off x="1905000" y="2514600"/>
            <a:ext cx="1630383" cy="461665"/>
          </a:xfrm>
          <a:prstGeom prst="rect">
            <a:avLst/>
          </a:prstGeom>
        </p:spPr>
        <p:txBody>
          <a:bodyPr wrap="none">
            <a:spAutoFit/>
          </a:bodyPr>
          <a:lstStyle/>
          <a:p>
            <a:r>
              <a:rPr lang="en-US" i="1" dirty="0"/>
              <a:t>electrolytic</a:t>
            </a:r>
            <a:r>
              <a:rPr lang="en-US" dirty="0"/>
              <a:t> </a:t>
            </a:r>
          </a:p>
        </p:txBody>
      </p:sp>
      <p:sp>
        <p:nvSpPr>
          <p:cNvPr id="9" name="Rectangle 8"/>
          <p:cNvSpPr/>
          <p:nvPr/>
        </p:nvSpPr>
        <p:spPr>
          <a:xfrm>
            <a:off x="3493413" y="4885128"/>
            <a:ext cx="2737897" cy="276999"/>
          </a:xfrm>
          <a:prstGeom prst="rect">
            <a:avLst/>
          </a:prstGeom>
        </p:spPr>
        <p:txBody>
          <a:bodyPr wrap="square">
            <a:spAutoFit/>
          </a:bodyPr>
          <a:lstStyle/>
          <a:p>
            <a:r>
              <a:rPr lang="en-US" sz="1200" dirty="0"/>
              <a:t>http://en.wikipedia.org/wiki/Capacitor</a:t>
            </a:r>
          </a:p>
        </p:txBody>
      </p:sp>
      <p:sp>
        <p:nvSpPr>
          <p:cNvPr id="10" name="TextBox 9"/>
          <p:cNvSpPr txBox="1"/>
          <p:nvPr/>
        </p:nvSpPr>
        <p:spPr>
          <a:xfrm>
            <a:off x="1143000" y="3053533"/>
            <a:ext cx="2590799" cy="1384995"/>
          </a:xfrm>
          <a:prstGeom prst="rect">
            <a:avLst/>
          </a:prstGeom>
          <a:noFill/>
        </p:spPr>
        <p:txBody>
          <a:bodyPr wrap="square" rtlCol="0">
            <a:spAutoFit/>
          </a:bodyPr>
          <a:lstStyle/>
          <a:p>
            <a:r>
              <a:rPr lang="en-US" sz="1400" dirty="0"/>
              <a:t>These can have large capacitance values and support large voltages. The dielectric is an electrolyte (ionic fluid). The polarity must be positive at the longer lead (not shown in figure).</a:t>
            </a:r>
          </a:p>
        </p:txBody>
      </p:sp>
      <p:sp>
        <p:nvSpPr>
          <p:cNvPr id="12" name="TextBox 11"/>
          <p:cNvSpPr txBox="1"/>
          <p:nvPr/>
        </p:nvSpPr>
        <p:spPr>
          <a:xfrm>
            <a:off x="5727588" y="3053532"/>
            <a:ext cx="2578212" cy="1169551"/>
          </a:xfrm>
          <a:prstGeom prst="rect">
            <a:avLst/>
          </a:prstGeom>
          <a:noFill/>
        </p:spPr>
        <p:txBody>
          <a:bodyPr wrap="square" rtlCol="0">
            <a:spAutoFit/>
          </a:bodyPr>
          <a:lstStyle/>
          <a:p>
            <a:r>
              <a:rPr lang="en-US" sz="1400" dirty="0"/>
              <a:t>These can have small values, and the value is more stable over large voltage and frequency ranges. Polarity is not important. The dielectric is a ceramic.</a:t>
            </a:r>
          </a:p>
        </p:txBody>
      </p:sp>
    </p:spTree>
    <p:extLst>
      <p:ext uri="{BB962C8B-B14F-4D97-AF65-F5344CB8AC3E}">
        <p14:creationId xmlns:p14="http://schemas.microsoft.com/office/powerpoint/2010/main" val="2932688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Things You Should Know</a:t>
            </a:r>
          </a:p>
        </p:txBody>
      </p:sp>
      <p:sp>
        <p:nvSpPr>
          <p:cNvPr id="3" name="Content Placeholder 2"/>
          <p:cNvSpPr>
            <a:spLocks noGrp="1"/>
          </p:cNvSpPr>
          <p:nvPr>
            <p:ph idx="1"/>
          </p:nvPr>
        </p:nvSpPr>
        <p:spPr/>
        <p:txBody>
          <a:bodyPr>
            <a:normAutofit lnSpcReduction="10000"/>
          </a:bodyPr>
          <a:lstStyle/>
          <a:p>
            <a:r>
              <a:rPr lang="en-US" dirty="0"/>
              <a:t>How to set amplitude, offset, and period using the function generator.</a:t>
            </a:r>
          </a:p>
          <a:p>
            <a:r>
              <a:rPr lang="en-US" dirty="0"/>
              <a:t>How to read amplitude, offset, and period directly from the scope factors (not using the “measurement” function).</a:t>
            </a:r>
          </a:p>
          <a:p>
            <a:r>
              <a:rPr lang="en-US" dirty="0"/>
              <a:t>How to use “coupling” (ac, dc).</a:t>
            </a:r>
          </a:p>
          <a:p>
            <a:r>
              <a:rPr lang="en-US" dirty="0"/>
              <a:t>How to use the trigger menu.</a:t>
            </a:r>
          </a:p>
          <a:p>
            <a:r>
              <a:rPr lang="en-US" dirty="0"/>
              <a:t>How to use the “fine</a:t>
            </a:r>
            <a:r>
              <a:rPr lang="en-US"/>
              <a:t>” adjust </a:t>
            </a:r>
            <a:r>
              <a:rPr lang="en-US" dirty="0"/>
              <a:t>to get a full-screen waveform.</a:t>
            </a:r>
          </a:p>
          <a:p>
            <a:endParaRPr lang="en-US" dirty="0"/>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20</a:t>
            </a:fld>
            <a:endParaRPr lang="en-US"/>
          </a:p>
        </p:txBody>
      </p:sp>
    </p:spTree>
    <p:extLst>
      <p:ext uri="{BB962C8B-B14F-4D97-AF65-F5344CB8AC3E}">
        <p14:creationId xmlns:p14="http://schemas.microsoft.com/office/powerpoint/2010/main" val="3256506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Capacitor Types</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3</a:t>
            </a:fld>
            <a:endParaRPr lang="en-US">
              <a:solidFill>
                <a:schemeClr val="tx1"/>
              </a:solidFill>
            </a:endParaRPr>
          </a:p>
        </p:txBody>
      </p:sp>
      <p:sp>
        <p:nvSpPr>
          <p:cNvPr id="5" name="TextBox 4"/>
          <p:cNvSpPr txBox="1"/>
          <p:nvPr/>
        </p:nvSpPr>
        <p:spPr>
          <a:xfrm>
            <a:off x="2119162" y="1447800"/>
            <a:ext cx="5486400" cy="3785652"/>
          </a:xfrm>
          <a:prstGeom prst="rect">
            <a:avLst/>
          </a:prstGeom>
          <a:noFill/>
        </p:spPr>
        <p:txBody>
          <a:bodyPr wrap="square" rtlCol="0">
            <a:spAutoFit/>
          </a:bodyPr>
          <a:lstStyle/>
          <a:p>
            <a:r>
              <a:rPr lang="en-US" dirty="0"/>
              <a:t>Why so many capacitor types? The various capacitors types trade off performance :</a:t>
            </a:r>
          </a:p>
          <a:p>
            <a:pPr marL="285750" indent="-285750">
              <a:buFont typeface="Arial" pitchFamily="34" charset="0"/>
              <a:buChar char="•"/>
            </a:pPr>
            <a:endParaRPr lang="en-US" dirty="0"/>
          </a:p>
          <a:p>
            <a:pPr marL="285750" indent="-285750">
              <a:buFont typeface="Arial" pitchFamily="34" charset="0"/>
              <a:buChar char="•"/>
            </a:pPr>
            <a:r>
              <a:rPr lang="en-US" dirty="0"/>
              <a:t>Capacitance</a:t>
            </a:r>
          </a:p>
          <a:p>
            <a:pPr marL="285750" indent="-285750">
              <a:buFont typeface="Arial" pitchFamily="34" charset="0"/>
              <a:buChar char="•"/>
            </a:pPr>
            <a:r>
              <a:rPr lang="en-US" dirty="0"/>
              <a:t>Usable voltage range</a:t>
            </a:r>
          </a:p>
          <a:p>
            <a:pPr marL="285750" indent="-285750">
              <a:buFont typeface="Arial" pitchFamily="34" charset="0"/>
              <a:buChar char="•"/>
            </a:pPr>
            <a:r>
              <a:rPr lang="en-US" dirty="0"/>
              <a:t>Variation in capacitance with temperature or frequency</a:t>
            </a:r>
          </a:p>
          <a:p>
            <a:pPr marL="285750" indent="-285750">
              <a:buFont typeface="Arial" pitchFamily="34" charset="0"/>
              <a:buChar char="•"/>
            </a:pPr>
            <a:r>
              <a:rPr lang="en-US" dirty="0"/>
              <a:t>Leakage current (how long it will hold a charge)</a:t>
            </a:r>
          </a:p>
          <a:p>
            <a:endParaRPr lang="en-US" dirty="0"/>
          </a:p>
        </p:txBody>
      </p:sp>
    </p:spTree>
    <p:extLst>
      <p:ext uri="{BB962C8B-B14F-4D97-AF65-F5344CB8AC3E}">
        <p14:creationId xmlns:p14="http://schemas.microsoft.com/office/powerpoint/2010/main" val="134386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Capacitor Values</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4</a:t>
            </a:fld>
            <a:endParaRPr lang="en-US">
              <a:solidFill>
                <a:schemeClr val="tx1"/>
              </a:solidFill>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50000" b="50000"/>
          <a:stretch/>
        </p:blipFill>
        <p:spPr>
          <a:xfrm rot="5400000">
            <a:off x="3358913" y="2660887"/>
            <a:ext cx="2370527" cy="1773154"/>
          </a:xfrm>
          <a:prstGeom prst="rect">
            <a:avLst/>
          </a:prstGeom>
        </p:spPr>
      </p:pic>
      <p:sp>
        <p:nvSpPr>
          <p:cNvPr id="6" name="TextBox 5"/>
          <p:cNvSpPr txBox="1"/>
          <p:nvPr/>
        </p:nvSpPr>
        <p:spPr>
          <a:xfrm>
            <a:off x="914400" y="1639668"/>
            <a:ext cx="3214838" cy="646331"/>
          </a:xfrm>
          <a:prstGeom prst="rect">
            <a:avLst/>
          </a:prstGeom>
          <a:noFill/>
        </p:spPr>
        <p:txBody>
          <a:bodyPr wrap="square" rtlCol="0">
            <a:spAutoFit/>
          </a:bodyPr>
          <a:lstStyle/>
          <a:p>
            <a:r>
              <a:rPr lang="en-US" sz="1800" dirty="0"/>
              <a:t>The electrolytic caps usually just state the value, e.g., 100 </a:t>
            </a:r>
            <a:r>
              <a:rPr lang="en-US" sz="1800" dirty="0">
                <a:latin typeface="Symbol" pitchFamily="18" charset="2"/>
              </a:rPr>
              <a:t>m</a:t>
            </a:r>
            <a:r>
              <a:rPr lang="en-US" sz="1800" dirty="0"/>
              <a:t>F</a:t>
            </a:r>
          </a:p>
        </p:txBody>
      </p:sp>
      <p:sp>
        <p:nvSpPr>
          <p:cNvPr id="7" name="TextBox 6"/>
          <p:cNvSpPr txBox="1"/>
          <p:nvPr/>
        </p:nvSpPr>
        <p:spPr>
          <a:xfrm>
            <a:off x="5181600" y="1707713"/>
            <a:ext cx="3214838" cy="646331"/>
          </a:xfrm>
          <a:prstGeom prst="rect">
            <a:avLst/>
          </a:prstGeom>
          <a:noFill/>
        </p:spPr>
        <p:txBody>
          <a:bodyPr wrap="square" rtlCol="0">
            <a:spAutoFit/>
          </a:bodyPr>
          <a:lstStyle/>
          <a:p>
            <a:r>
              <a:rPr lang="en-US" sz="1800" dirty="0"/>
              <a:t>The ceramic caps are more like resistor codes. For example:</a:t>
            </a:r>
          </a:p>
        </p:txBody>
      </p:sp>
      <p:sp>
        <p:nvSpPr>
          <p:cNvPr id="8" name="TextBox 7"/>
          <p:cNvSpPr txBox="1"/>
          <p:nvPr/>
        </p:nvSpPr>
        <p:spPr>
          <a:xfrm>
            <a:off x="5978090" y="2882766"/>
            <a:ext cx="693019" cy="369332"/>
          </a:xfrm>
          <a:prstGeom prst="rect">
            <a:avLst/>
          </a:prstGeom>
          <a:noFill/>
        </p:spPr>
        <p:txBody>
          <a:bodyPr wrap="square" rtlCol="0">
            <a:spAutoFit/>
          </a:bodyPr>
          <a:lstStyle/>
          <a:p>
            <a:r>
              <a:rPr lang="en-US" sz="1800" dirty="0"/>
              <a:t>104Z</a:t>
            </a:r>
          </a:p>
        </p:txBody>
      </p:sp>
      <p:sp>
        <p:nvSpPr>
          <p:cNvPr id="9" name="TextBox 8"/>
          <p:cNvSpPr txBox="1"/>
          <p:nvPr/>
        </p:nvSpPr>
        <p:spPr>
          <a:xfrm>
            <a:off x="7277501" y="2882766"/>
            <a:ext cx="693019" cy="369332"/>
          </a:xfrm>
          <a:prstGeom prst="rect">
            <a:avLst/>
          </a:prstGeom>
          <a:noFill/>
        </p:spPr>
        <p:txBody>
          <a:bodyPr wrap="square" rtlCol="0">
            <a:spAutoFit/>
          </a:bodyPr>
          <a:lstStyle/>
          <a:p>
            <a:r>
              <a:rPr lang="en-US" sz="1800" dirty="0"/>
              <a:t>151J</a:t>
            </a:r>
          </a:p>
        </p:txBody>
      </p:sp>
      <p:sp>
        <p:nvSpPr>
          <p:cNvPr id="10" name="TextBox 9"/>
          <p:cNvSpPr txBox="1"/>
          <p:nvPr/>
        </p:nvSpPr>
        <p:spPr>
          <a:xfrm>
            <a:off x="5562600" y="3492366"/>
            <a:ext cx="3429000" cy="923330"/>
          </a:xfrm>
          <a:prstGeom prst="rect">
            <a:avLst/>
          </a:prstGeom>
          <a:noFill/>
        </p:spPr>
        <p:txBody>
          <a:bodyPr wrap="square" rtlCol="0">
            <a:spAutoFit/>
          </a:bodyPr>
          <a:lstStyle/>
          <a:p>
            <a:r>
              <a:rPr lang="en-US" sz="1800" dirty="0"/>
              <a:t>Ignore the letter and interpret the numbers as you would the resistor code. This is the value in </a:t>
            </a:r>
            <a:r>
              <a:rPr lang="en-US" sz="1800" dirty="0" err="1"/>
              <a:t>pF.</a:t>
            </a:r>
            <a:endParaRPr lang="en-US" sz="1800" dirty="0"/>
          </a:p>
        </p:txBody>
      </p:sp>
      <p:sp>
        <p:nvSpPr>
          <p:cNvPr id="11" name="TextBox 10"/>
          <p:cNvSpPr txBox="1"/>
          <p:nvPr/>
        </p:nvSpPr>
        <p:spPr>
          <a:xfrm>
            <a:off x="1600200" y="5086529"/>
            <a:ext cx="2209800" cy="369332"/>
          </a:xfrm>
          <a:prstGeom prst="rect">
            <a:avLst/>
          </a:prstGeom>
          <a:noFill/>
        </p:spPr>
        <p:txBody>
          <a:bodyPr wrap="square" rtlCol="0">
            <a:spAutoFit/>
          </a:bodyPr>
          <a:lstStyle/>
          <a:p>
            <a:r>
              <a:rPr lang="en-US" sz="1800" dirty="0"/>
              <a:t>104Z: 10 x 10</a:t>
            </a:r>
            <a:r>
              <a:rPr lang="en-US" sz="1800" baseline="30000" dirty="0"/>
              <a:t>4</a:t>
            </a:r>
            <a:r>
              <a:rPr lang="en-US" sz="1800" dirty="0"/>
              <a:t> pF</a:t>
            </a:r>
          </a:p>
        </p:txBody>
      </p:sp>
      <p:sp>
        <p:nvSpPr>
          <p:cNvPr id="12" name="TextBox 11"/>
          <p:cNvSpPr txBox="1"/>
          <p:nvPr/>
        </p:nvSpPr>
        <p:spPr>
          <a:xfrm>
            <a:off x="2133600" y="5452535"/>
            <a:ext cx="2209800" cy="369332"/>
          </a:xfrm>
          <a:prstGeom prst="rect">
            <a:avLst/>
          </a:prstGeom>
          <a:noFill/>
        </p:spPr>
        <p:txBody>
          <a:bodyPr wrap="square" rtlCol="0">
            <a:spAutoFit/>
          </a:bodyPr>
          <a:lstStyle/>
          <a:p>
            <a:r>
              <a:rPr lang="en-US" sz="1800" dirty="0"/>
              <a:t>= 10</a:t>
            </a:r>
            <a:r>
              <a:rPr lang="en-US" sz="1800" baseline="30000" dirty="0"/>
              <a:t>5</a:t>
            </a:r>
            <a:r>
              <a:rPr lang="en-US" sz="1800" dirty="0"/>
              <a:t> x 10</a:t>
            </a:r>
            <a:r>
              <a:rPr lang="en-US" sz="1800" baseline="30000" dirty="0"/>
              <a:t>-12</a:t>
            </a:r>
            <a:r>
              <a:rPr lang="en-US" sz="1800" dirty="0"/>
              <a:t> F</a:t>
            </a:r>
          </a:p>
        </p:txBody>
      </p:sp>
      <p:sp>
        <p:nvSpPr>
          <p:cNvPr id="13" name="TextBox 12"/>
          <p:cNvSpPr txBox="1"/>
          <p:nvPr/>
        </p:nvSpPr>
        <p:spPr>
          <a:xfrm>
            <a:off x="2133600" y="5839700"/>
            <a:ext cx="2209800" cy="369332"/>
          </a:xfrm>
          <a:prstGeom prst="rect">
            <a:avLst/>
          </a:prstGeom>
          <a:noFill/>
        </p:spPr>
        <p:txBody>
          <a:bodyPr wrap="square" rtlCol="0">
            <a:spAutoFit/>
          </a:bodyPr>
          <a:lstStyle/>
          <a:p>
            <a:r>
              <a:rPr lang="en-US" sz="1800" dirty="0"/>
              <a:t>= 10</a:t>
            </a:r>
            <a:r>
              <a:rPr lang="en-US" sz="1800" baseline="30000" dirty="0"/>
              <a:t>-7</a:t>
            </a:r>
            <a:r>
              <a:rPr lang="en-US" sz="1800" dirty="0"/>
              <a:t> F = 0.1 </a:t>
            </a:r>
            <a:r>
              <a:rPr lang="en-US" sz="1800" dirty="0">
                <a:latin typeface="Symbol" pitchFamily="18" charset="2"/>
              </a:rPr>
              <a:t>m</a:t>
            </a:r>
            <a:r>
              <a:rPr lang="en-US" sz="1800" dirty="0"/>
              <a:t>F</a:t>
            </a:r>
          </a:p>
        </p:txBody>
      </p:sp>
      <p:sp>
        <p:nvSpPr>
          <p:cNvPr id="14" name="TextBox 13"/>
          <p:cNvSpPr txBox="1"/>
          <p:nvPr/>
        </p:nvSpPr>
        <p:spPr>
          <a:xfrm>
            <a:off x="4967438" y="5083203"/>
            <a:ext cx="2209800" cy="369332"/>
          </a:xfrm>
          <a:prstGeom prst="rect">
            <a:avLst/>
          </a:prstGeom>
          <a:noFill/>
        </p:spPr>
        <p:txBody>
          <a:bodyPr wrap="square" rtlCol="0">
            <a:spAutoFit/>
          </a:bodyPr>
          <a:lstStyle/>
          <a:p>
            <a:r>
              <a:rPr lang="en-US" sz="1800" dirty="0"/>
              <a:t>151J: 15 x 10</a:t>
            </a:r>
            <a:r>
              <a:rPr lang="en-US" sz="1800" baseline="30000" dirty="0"/>
              <a:t>1</a:t>
            </a:r>
            <a:r>
              <a:rPr lang="en-US" sz="1800" dirty="0"/>
              <a:t> pF</a:t>
            </a:r>
          </a:p>
        </p:txBody>
      </p:sp>
      <p:sp>
        <p:nvSpPr>
          <p:cNvPr id="15" name="TextBox 14"/>
          <p:cNvSpPr txBox="1"/>
          <p:nvPr/>
        </p:nvSpPr>
        <p:spPr>
          <a:xfrm>
            <a:off x="5500838" y="5449209"/>
            <a:ext cx="2209800" cy="369332"/>
          </a:xfrm>
          <a:prstGeom prst="rect">
            <a:avLst/>
          </a:prstGeom>
          <a:noFill/>
        </p:spPr>
        <p:txBody>
          <a:bodyPr wrap="square" rtlCol="0">
            <a:spAutoFit/>
          </a:bodyPr>
          <a:lstStyle/>
          <a:p>
            <a:r>
              <a:rPr lang="en-US" sz="1800" dirty="0"/>
              <a:t>= 150 x 10</a:t>
            </a:r>
            <a:r>
              <a:rPr lang="en-US" sz="1800" baseline="30000" dirty="0"/>
              <a:t>-12</a:t>
            </a:r>
            <a:r>
              <a:rPr lang="en-US" sz="1800" dirty="0"/>
              <a:t> F</a:t>
            </a:r>
          </a:p>
        </p:txBody>
      </p:sp>
      <p:sp>
        <p:nvSpPr>
          <p:cNvPr id="16" name="TextBox 15"/>
          <p:cNvSpPr txBox="1"/>
          <p:nvPr/>
        </p:nvSpPr>
        <p:spPr>
          <a:xfrm>
            <a:off x="5500838" y="5836374"/>
            <a:ext cx="2209800" cy="369332"/>
          </a:xfrm>
          <a:prstGeom prst="rect">
            <a:avLst/>
          </a:prstGeom>
          <a:noFill/>
        </p:spPr>
        <p:txBody>
          <a:bodyPr wrap="square" rtlCol="0">
            <a:spAutoFit/>
          </a:bodyPr>
          <a:lstStyle/>
          <a:p>
            <a:r>
              <a:rPr lang="en-US" sz="1800" dirty="0"/>
              <a:t>= 150 pF = 0.15 </a:t>
            </a:r>
            <a:r>
              <a:rPr lang="en-US" sz="1800" dirty="0" err="1"/>
              <a:t>nF</a:t>
            </a:r>
            <a:endParaRPr lang="en-US" sz="1800" dirty="0"/>
          </a:p>
        </p:txBody>
      </p:sp>
      <p:sp>
        <p:nvSpPr>
          <p:cNvPr id="17" name="Rectangle 16"/>
          <p:cNvSpPr/>
          <p:nvPr/>
        </p:nvSpPr>
        <p:spPr>
          <a:xfrm>
            <a:off x="1551558" y="2961388"/>
            <a:ext cx="1418978" cy="400110"/>
          </a:xfrm>
          <a:prstGeom prst="rect">
            <a:avLst/>
          </a:prstGeom>
        </p:spPr>
        <p:txBody>
          <a:bodyPr wrap="none">
            <a:spAutoFit/>
          </a:bodyPr>
          <a:lstStyle/>
          <a:p>
            <a:r>
              <a:rPr lang="en-US" sz="2000" dirty="0"/>
              <a:t>pF = 10</a:t>
            </a:r>
            <a:r>
              <a:rPr lang="en-US" sz="2000" baseline="30000" dirty="0"/>
              <a:t>-12</a:t>
            </a:r>
            <a:r>
              <a:rPr lang="en-US" sz="2000" dirty="0"/>
              <a:t> F</a:t>
            </a:r>
          </a:p>
        </p:txBody>
      </p:sp>
      <p:sp>
        <p:nvSpPr>
          <p:cNvPr id="18" name="Rectangle 17"/>
          <p:cNvSpPr/>
          <p:nvPr/>
        </p:nvSpPr>
        <p:spPr>
          <a:xfrm>
            <a:off x="1571210" y="3487586"/>
            <a:ext cx="1334020" cy="400110"/>
          </a:xfrm>
          <a:prstGeom prst="rect">
            <a:avLst/>
          </a:prstGeom>
        </p:spPr>
        <p:txBody>
          <a:bodyPr wrap="none">
            <a:spAutoFit/>
          </a:bodyPr>
          <a:lstStyle/>
          <a:p>
            <a:r>
              <a:rPr lang="en-US" sz="2000" dirty="0" err="1"/>
              <a:t>nF</a:t>
            </a:r>
            <a:r>
              <a:rPr lang="en-US" sz="2000" dirty="0"/>
              <a:t> = 10</a:t>
            </a:r>
            <a:r>
              <a:rPr lang="en-US" sz="2000" baseline="30000" dirty="0"/>
              <a:t>-9</a:t>
            </a:r>
            <a:r>
              <a:rPr lang="en-US" sz="2000" dirty="0"/>
              <a:t> F</a:t>
            </a:r>
          </a:p>
        </p:txBody>
      </p:sp>
      <p:sp>
        <p:nvSpPr>
          <p:cNvPr id="19" name="Rectangle 18"/>
          <p:cNvSpPr/>
          <p:nvPr/>
        </p:nvSpPr>
        <p:spPr>
          <a:xfrm>
            <a:off x="1571210" y="3949251"/>
            <a:ext cx="1324402" cy="400110"/>
          </a:xfrm>
          <a:prstGeom prst="rect">
            <a:avLst/>
          </a:prstGeom>
        </p:spPr>
        <p:txBody>
          <a:bodyPr wrap="none">
            <a:spAutoFit/>
          </a:bodyPr>
          <a:lstStyle/>
          <a:p>
            <a:r>
              <a:rPr lang="en-US" sz="1600" dirty="0">
                <a:latin typeface="Symbol" pitchFamily="18" charset="2"/>
              </a:rPr>
              <a:t>m</a:t>
            </a:r>
            <a:r>
              <a:rPr lang="en-US" sz="2000" dirty="0"/>
              <a:t>F = 10</a:t>
            </a:r>
            <a:r>
              <a:rPr lang="en-US" sz="2000" baseline="30000" dirty="0"/>
              <a:t>-6</a:t>
            </a:r>
            <a:r>
              <a:rPr lang="en-US" sz="2000" dirty="0"/>
              <a:t> F</a:t>
            </a:r>
          </a:p>
        </p:txBody>
      </p:sp>
      <p:sp>
        <p:nvSpPr>
          <p:cNvPr id="20" name="TextBox 19"/>
          <p:cNvSpPr txBox="1"/>
          <p:nvPr/>
        </p:nvSpPr>
        <p:spPr>
          <a:xfrm>
            <a:off x="381000" y="4648200"/>
            <a:ext cx="1607419" cy="369332"/>
          </a:xfrm>
          <a:prstGeom prst="rect">
            <a:avLst/>
          </a:prstGeom>
          <a:noFill/>
        </p:spPr>
        <p:txBody>
          <a:bodyPr wrap="square" rtlCol="0">
            <a:spAutoFit/>
          </a:bodyPr>
          <a:lstStyle/>
          <a:p>
            <a:r>
              <a:rPr lang="en-US" sz="1800" i="1" dirty="0"/>
              <a:t>Examples:</a:t>
            </a:r>
          </a:p>
        </p:txBody>
      </p:sp>
    </p:spTree>
    <p:extLst>
      <p:ext uri="{BB962C8B-B14F-4D97-AF65-F5344CB8AC3E}">
        <p14:creationId xmlns:p14="http://schemas.microsoft.com/office/powerpoint/2010/main" val="4291980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Capacitor Tolerance</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5</a:t>
            </a:fld>
            <a:endParaRPr lang="en-US"/>
          </a:p>
        </p:txBody>
      </p:sp>
      <p:sp>
        <p:nvSpPr>
          <p:cNvPr id="5" name="TextBox 4"/>
          <p:cNvSpPr txBox="1"/>
          <p:nvPr/>
        </p:nvSpPr>
        <p:spPr>
          <a:xfrm>
            <a:off x="1828800" y="1730543"/>
            <a:ext cx="5638800" cy="2246769"/>
          </a:xfrm>
          <a:prstGeom prst="rect">
            <a:avLst/>
          </a:prstGeom>
          <a:noFill/>
        </p:spPr>
        <p:txBody>
          <a:bodyPr wrap="square" rtlCol="0">
            <a:spAutoFit/>
          </a:bodyPr>
          <a:lstStyle/>
          <a:p>
            <a:r>
              <a:rPr lang="en-US" sz="2800" dirty="0"/>
              <a:t>Most capacitor codes will not state a tolerance, but it is usually around 20%. If you need an accurate value, use the meters in S385 near the TA bench.</a:t>
            </a:r>
          </a:p>
        </p:txBody>
      </p:sp>
    </p:spTree>
    <p:extLst>
      <p:ext uri="{BB962C8B-B14F-4D97-AF65-F5344CB8AC3E}">
        <p14:creationId xmlns:p14="http://schemas.microsoft.com/office/powerpoint/2010/main" val="179327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Pre-Lab</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6</a:t>
            </a:fld>
            <a:endParaRPr lang="en-US"/>
          </a:p>
        </p:txBody>
      </p:sp>
      <p:sp>
        <p:nvSpPr>
          <p:cNvPr id="5" name="TextBox 4"/>
          <p:cNvSpPr txBox="1"/>
          <p:nvPr/>
        </p:nvSpPr>
        <p:spPr>
          <a:xfrm>
            <a:off x="1143000" y="1838425"/>
            <a:ext cx="6858000" cy="2677656"/>
          </a:xfrm>
          <a:prstGeom prst="rect">
            <a:avLst/>
          </a:prstGeom>
          <a:noFill/>
        </p:spPr>
        <p:txBody>
          <a:bodyPr wrap="square" rtlCol="0">
            <a:spAutoFit/>
          </a:bodyPr>
          <a:lstStyle/>
          <a:p>
            <a:r>
              <a:rPr lang="en-US" sz="2800" dirty="0"/>
              <a:t>We will do the Pre-Lab in class. Write answers to the </a:t>
            </a:r>
            <a:r>
              <a:rPr lang="en-US" sz="2800" i="1" dirty="0"/>
              <a:t>Activities</a:t>
            </a:r>
            <a:r>
              <a:rPr lang="en-US" sz="2800" dirty="0"/>
              <a:t> in your Lab Notebook.</a:t>
            </a:r>
          </a:p>
          <a:p>
            <a:endParaRPr lang="en-US" sz="2800" dirty="0"/>
          </a:p>
          <a:p>
            <a:r>
              <a:rPr lang="en-US" sz="2800" dirty="0"/>
              <a:t>This is the same RC as in the first part of your lab, except that the output is across C, whereas in the lab handout it is across R.</a:t>
            </a:r>
          </a:p>
        </p:txBody>
      </p:sp>
    </p:spTree>
    <p:extLst>
      <p:ext uri="{BB962C8B-B14F-4D97-AF65-F5344CB8AC3E}">
        <p14:creationId xmlns:p14="http://schemas.microsoft.com/office/powerpoint/2010/main" val="4162658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Analysis Part I: Charging</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7</a:t>
            </a:fld>
            <a:endParaRPr lang="en-US">
              <a:solidFill>
                <a:schemeClr val="tx1"/>
              </a:solidFill>
            </a:endParaRPr>
          </a:p>
        </p:txBody>
      </p:sp>
      <p:sp>
        <p:nvSpPr>
          <p:cNvPr id="10" name="TextBox 9"/>
          <p:cNvSpPr txBox="1"/>
          <p:nvPr/>
        </p:nvSpPr>
        <p:spPr>
          <a:xfrm>
            <a:off x="838200" y="4343400"/>
            <a:ext cx="7315200" cy="1200329"/>
          </a:xfrm>
          <a:prstGeom prst="rect">
            <a:avLst/>
          </a:prstGeom>
          <a:noFill/>
        </p:spPr>
        <p:txBody>
          <a:bodyPr wrap="square" rtlCol="0">
            <a:spAutoFit/>
          </a:bodyPr>
          <a:lstStyle/>
          <a:p>
            <a:r>
              <a:rPr lang="en-US" dirty="0"/>
              <a:t>Assuming the switch was at b) for a long time and moved to a) at t = 0, find the voltage </a:t>
            </a:r>
            <a:r>
              <a:rPr lang="en-US" dirty="0" err="1"/>
              <a:t>v</a:t>
            </a:r>
            <a:r>
              <a:rPr lang="en-US" baseline="-25000" dirty="0" err="1"/>
              <a:t>c</a:t>
            </a:r>
            <a:r>
              <a:rPr lang="en-US" dirty="0"/>
              <a:t>(t) for t </a:t>
            </a:r>
            <a:r>
              <a:rPr lang="en-US" dirty="0">
                <a:latin typeface="Symbol" pitchFamily="18" charset="2"/>
              </a:rPr>
              <a:t>³</a:t>
            </a:r>
            <a:r>
              <a:rPr lang="en-US" dirty="0"/>
              <a:t> 0. This is the </a:t>
            </a:r>
            <a:r>
              <a:rPr lang="en-US" b="1" i="1" dirty="0"/>
              <a:t>step response</a:t>
            </a:r>
            <a:r>
              <a:rPr lang="en-US" dirty="0"/>
              <a:t>. </a:t>
            </a: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676400"/>
            <a:ext cx="5029200" cy="235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1031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The Plot Part I</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8</a:t>
            </a:fld>
            <a:endParaRPr lang="en-US">
              <a:solidFill>
                <a:schemeClr val="tx1"/>
              </a:solidFill>
            </a:endParaRPr>
          </a:p>
        </p:txBody>
      </p:sp>
      <mc:AlternateContent xmlns:mc="http://schemas.openxmlformats.org/markup-compatibility/2006" xmlns:a14="http://schemas.microsoft.com/office/drawing/2010/main">
        <mc:Choice Requires="a14">
          <p:sp>
            <p:nvSpPr>
              <p:cNvPr id="5" name="TextBox 4"/>
              <p:cNvSpPr txBox="1"/>
              <p:nvPr/>
            </p:nvSpPr>
            <p:spPr>
              <a:xfrm>
                <a:off x="3205245" y="1065324"/>
                <a:ext cx="3598293" cy="539315"/>
              </a:xfrm>
              <a:prstGeom prst="rect">
                <a:avLst/>
              </a:prstGeom>
              <a:noFill/>
            </p:spPr>
            <p:txBody>
              <a:bodyPr wrap="none" rtlCol="0">
                <a:spAutoFit/>
              </a:bodyPr>
              <a:lstStyle/>
              <a:p>
                <a14:m>
                  <m:oMath xmlns:m="http://schemas.openxmlformats.org/officeDocument/2006/math">
                    <m:sSub>
                      <m:sSubPr>
                        <m:ctrlPr>
                          <a:rPr lang="en-US" sz="2800" b="0" i="1" smtClean="0">
                            <a:solidFill>
                              <a:schemeClr val="tx1"/>
                            </a:solidFill>
                            <a:latin typeface="Cambria Math" panose="02040503050406030204" pitchFamily="18" charset="0"/>
                          </a:rPr>
                        </m:ctrlPr>
                      </m:sSubPr>
                      <m:e>
                        <m:r>
                          <a:rPr lang="en-US" sz="2800" b="0" i="1" smtClean="0">
                            <a:solidFill>
                              <a:schemeClr val="tx1"/>
                            </a:solidFill>
                            <a:latin typeface="Cambria Math"/>
                          </a:rPr>
                          <m:t>𝑣</m:t>
                        </m:r>
                      </m:e>
                      <m:sub>
                        <m:r>
                          <a:rPr lang="en-US" sz="2800" b="0" i="1" smtClean="0">
                            <a:solidFill>
                              <a:schemeClr val="tx1"/>
                            </a:solidFill>
                            <a:latin typeface="Cambria Math"/>
                          </a:rPr>
                          <m:t>𝑐</m:t>
                        </m:r>
                      </m:sub>
                    </m:sSub>
                    <m:d>
                      <m:dPr>
                        <m:ctrlPr>
                          <a:rPr lang="en-US" sz="2800" b="0" i="1" smtClean="0">
                            <a:solidFill>
                              <a:schemeClr val="tx1"/>
                            </a:solidFill>
                            <a:latin typeface="Cambria Math" panose="02040503050406030204" pitchFamily="18" charset="0"/>
                          </a:rPr>
                        </m:ctrlPr>
                      </m:dPr>
                      <m:e>
                        <m:r>
                          <a:rPr lang="en-US" sz="2800" b="0" i="1" smtClean="0">
                            <a:solidFill>
                              <a:schemeClr val="tx1"/>
                            </a:solidFill>
                            <a:latin typeface="Cambria Math"/>
                          </a:rPr>
                          <m:t>𝑡</m:t>
                        </m:r>
                      </m:e>
                    </m:d>
                    <m:r>
                      <a:rPr lang="en-US" sz="2800" b="0" i="1" smtClean="0">
                        <a:solidFill>
                          <a:schemeClr val="tx1"/>
                        </a:solidFill>
                        <a:latin typeface="Cambria Math"/>
                      </a:rPr>
                      <m:t>=</m:t>
                    </m:r>
                  </m:oMath>
                </a14:m>
                <a:r>
                  <a:rPr lang="en-US" sz="2800" dirty="0">
                    <a:solidFill>
                      <a:schemeClr val="tx1"/>
                    </a:solidFill>
                  </a:rPr>
                  <a:t> </a:t>
                </a:r>
                <a14:m>
                  <m:oMath xmlns:m="http://schemas.openxmlformats.org/officeDocument/2006/math">
                    <m:sSub>
                      <m:sSubPr>
                        <m:ctrlPr>
                          <a:rPr lang="en-US" sz="2800" i="1" dirty="0" smtClean="0">
                            <a:solidFill>
                              <a:schemeClr val="tx1"/>
                            </a:solidFill>
                            <a:latin typeface="Cambria Math" panose="02040503050406030204" pitchFamily="18" charset="0"/>
                          </a:rPr>
                        </m:ctrlPr>
                      </m:sSubPr>
                      <m:e>
                        <m:r>
                          <a:rPr lang="en-US" sz="2800" b="0" i="1" dirty="0" smtClean="0">
                            <a:solidFill>
                              <a:schemeClr val="tx1"/>
                            </a:solidFill>
                            <a:latin typeface="Cambria Math"/>
                          </a:rPr>
                          <m:t>𝑉</m:t>
                        </m:r>
                      </m:e>
                      <m:sub>
                        <m:r>
                          <a:rPr lang="en-US" sz="2800" b="0" i="1" dirty="0" smtClean="0">
                            <a:solidFill>
                              <a:schemeClr val="tx1"/>
                            </a:solidFill>
                            <a:latin typeface="Cambria Math"/>
                          </a:rPr>
                          <m:t>𝑠</m:t>
                        </m:r>
                      </m:sub>
                    </m:sSub>
                    <m:r>
                      <a:rPr lang="en-US" sz="2800" b="0" i="1" dirty="0" smtClean="0">
                        <a:solidFill>
                          <a:schemeClr val="tx1"/>
                        </a:solidFill>
                        <a:latin typeface="Cambria Math"/>
                      </a:rPr>
                      <m:t>(1−</m:t>
                    </m:r>
                    <m:sSup>
                      <m:sSupPr>
                        <m:ctrlPr>
                          <a:rPr lang="en-US" sz="2800" b="0" i="1" dirty="0" smtClean="0">
                            <a:solidFill>
                              <a:schemeClr val="tx1"/>
                            </a:solidFill>
                            <a:latin typeface="Cambria Math" panose="02040503050406030204" pitchFamily="18" charset="0"/>
                          </a:rPr>
                        </m:ctrlPr>
                      </m:sSupPr>
                      <m:e>
                        <m:r>
                          <a:rPr lang="en-US" sz="2800" b="0" i="1" dirty="0" smtClean="0">
                            <a:solidFill>
                              <a:schemeClr val="tx1"/>
                            </a:solidFill>
                            <a:latin typeface="Cambria Math"/>
                          </a:rPr>
                          <m:t>𝑒</m:t>
                        </m:r>
                      </m:e>
                      <m:sup>
                        <m:r>
                          <a:rPr lang="en-US" sz="2800" b="0" i="1" dirty="0" smtClean="0">
                            <a:solidFill>
                              <a:schemeClr val="tx1"/>
                            </a:solidFill>
                            <a:latin typeface="Cambria Math"/>
                          </a:rPr>
                          <m:t>−</m:t>
                        </m:r>
                        <m:r>
                          <a:rPr lang="en-US" sz="2800" b="0" i="1" dirty="0" smtClean="0">
                            <a:solidFill>
                              <a:schemeClr val="tx1"/>
                            </a:solidFill>
                            <a:latin typeface="Cambria Math"/>
                          </a:rPr>
                          <m:t>𝑡</m:t>
                        </m:r>
                        <m:r>
                          <a:rPr lang="en-US" sz="2800" b="0" i="1" dirty="0" smtClean="0">
                            <a:solidFill>
                              <a:schemeClr val="tx1"/>
                            </a:solidFill>
                            <a:latin typeface="Cambria Math"/>
                          </a:rPr>
                          <m:t>/</m:t>
                        </m:r>
                        <m:r>
                          <a:rPr lang="en-US" sz="2800" b="0" i="1" dirty="0" smtClean="0">
                            <a:solidFill>
                              <a:schemeClr val="tx1"/>
                            </a:solidFill>
                            <a:latin typeface="Cambria Math"/>
                          </a:rPr>
                          <m:t>𝑅𝐶</m:t>
                        </m:r>
                      </m:sup>
                    </m:sSup>
                  </m:oMath>
                </a14:m>
                <a:r>
                  <a:rPr lang="en-US" sz="2800" dirty="0">
                    <a:solidFill>
                      <a:schemeClr val="tx1"/>
                    </a:solidFill>
                  </a:rPr>
                  <a:t>)</a:t>
                </a:r>
              </a:p>
            </p:txBody>
          </p:sp>
        </mc:Choice>
        <mc:Fallback xmlns="">
          <p:sp>
            <p:nvSpPr>
              <p:cNvPr id="5" name="TextBox 4"/>
              <p:cNvSpPr txBox="1">
                <a:spLocks noRot="1" noChangeAspect="1" noMove="1" noResize="1" noEditPoints="1" noAdjustHandles="1" noChangeArrowheads="1" noChangeShapeType="1" noTextEdit="1"/>
              </p:cNvSpPr>
              <p:nvPr/>
            </p:nvSpPr>
            <p:spPr>
              <a:xfrm>
                <a:off x="3205245" y="1065324"/>
                <a:ext cx="3598293" cy="539315"/>
              </a:xfrm>
              <a:prstGeom prst="rect">
                <a:avLst/>
              </a:prstGeom>
              <a:blipFill rotWithShape="1">
                <a:blip r:embed="rId2"/>
                <a:stretch>
                  <a:fillRect t="-7955" r="-2373" b="-31818"/>
                </a:stretch>
              </a:blipFill>
            </p:spPr>
            <p:txBody>
              <a:bodyPr/>
              <a:lstStyle/>
              <a:p>
                <a:r>
                  <a:rPr lang="en-US">
                    <a:noFill/>
                  </a:rPr>
                  <a:t> </a:t>
                </a:r>
              </a:p>
            </p:txBody>
          </p:sp>
        </mc:Fallback>
      </mc:AlternateContent>
      <p:sp>
        <p:nvSpPr>
          <p:cNvPr id="6" name="TextBox 5"/>
          <p:cNvSpPr txBox="1"/>
          <p:nvPr/>
        </p:nvSpPr>
        <p:spPr>
          <a:xfrm>
            <a:off x="786539" y="1784050"/>
            <a:ext cx="7622865" cy="1015663"/>
          </a:xfrm>
          <a:prstGeom prst="rect">
            <a:avLst/>
          </a:prstGeom>
          <a:noFill/>
        </p:spPr>
        <p:txBody>
          <a:bodyPr wrap="square" rtlCol="0">
            <a:spAutoFit/>
          </a:bodyPr>
          <a:lstStyle/>
          <a:p>
            <a:r>
              <a:rPr lang="en-US" sz="2000" b="1" i="1" dirty="0">
                <a:solidFill>
                  <a:srgbClr val="FF0000"/>
                </a:solidFill>
              </a:rPr>
              <a:t>Activity 1</a:t>
            </a:r>
            <a:r>
              <a:rPr lang="en-US" sz="2000" dirty="0"/>
              <a:t>: Plot the function </a:t>
            </a:r>
            <a:r>
              <a:rPr lang="en-US" sz="2000" dirty="0" err="1"/>
              <a:t>v</a:t>
            </a:r>
            <a:r>
              <a:rPr lang="en-US" sz="2000" baseline="-25000" dirty="0" err="1"/>
              <a:t>c</a:t>
            </a:r>
            <a:r>
              <a:rPr lang="en-US" sz="2000" dirty="0"/>
              <a:t>(t) vs. t in your lab notebook. See below for details. Use your calculator to find actual points on the graph– don’t just sketch by “eyeball”. Use these parameters:</a:t>
            </a:r>
          </a:p>
        </p:txBody>
      </p:sp>
      <p:sp>
        <p:nvSpPr>
          <p:cNvPr id="7" name="TextBox 6"/>
          <p:cNvSpPr txBox="1"/>
          <p:nvPr/>
        </p:nvSpPr>
        <p:spPr>
          <a:xfrm>
            <a:off x="1921445" y="2973264"/>
            <a:ext cx="5183886" cy="400110"/>
          </a:xfrm>
          <a:prstGeom prst="rect">
            <a:avLst/>
          </a:prstGeom>
          <a:noFill/>
        </p:spPr>
        <p:txBody>
          <a:bodyPr wrap="square" rtlCol="0">
            <a:spAutoFit/>
          </a:bodyPr>
          <a:lstStyle/>
          <a:p>
            <a:r>
              <a:rPr lang="en-US" sz="2000" dirty="0" err="1"/>
              <a:t>V</a:t>
            </a:r>
            <a:r>
              <a:rPr lang="en-US" sz="2000" baseline="-25000" dirty="0" err="1"/>
              <a:t>s</a:t>
            </a:r>
            <a:r>
              <a:rPr lang="en-US" sz="2000" dirty="0"/>
              <a:t> = 5 [V]      R = 47 [k</a:t>
            </a:r>
            <a:r>
              <a:rPr lang="en-US" sz="2000" dirty="0">
                <a:latin typeface="Symbol" pitchFamily="18" charset="2"/>
              </a:rPr>
              <a:t>W</a:t>
            </a:r>
            <a:r>
              <a:rPr lang="en-US" sz="2000" dirty="0"/>
              <a:t>]      C = 0.022 [</a:t>
            </a:r>
            <a:r>
              <a:rPr lang="en-US" sz="2000" dirty="0">
                <a:latin typeface="Symbol" pitchFamily="18" charset="2"/>
              </a:rPr>
              <a:t>m</a:t>
            </a:r>
            <a:r>
              <a:rPr lang="en-US" sz="2000" dirty="0"/>
              <a:t>F]</a:t>
            </a:r>
          </a:p>
        </p:txBody>
      </p:sp>
      <p:sp>
        <p:nvSpPr>
          <p:cNvPr id="8" name="TextBox 7"/>
          <p:cNvSpPr txBox="1"/>
          <p:nvPr/>
        </p:nvSpPr>
        <p:spPr>
          <a:xfrm>
            <a:off x="430557" y="3505200"/>
            <a:ext cx="8153400" cy="707886"/>
          </a:xfrm>
          <a:prstGeom prst="rect">
            <a:avLst/>
          </a:prstGeom>
          <a:noFill/>
        </p:spPr>
        <p:txBody>
          <a:bodyPr wrap="square" rtlCol="0">
            <a:spAutoFit/>
          </a:bodyPr>
          <a:lstStyle/>
          <a:p>
            <a:r>
              <a:rPr lang="en-US" sz="2000" dirty="0"/>
              <a:t>Choose a horizontal scale factor so that you have at least 10 time constants    (10 </a:t>
            </a:r>
            <a:r>
              <a:rPr lang="en-US" sz="2000" dirty="0">
                <a:latin typeface="Symbol" pitchFamily="18" charset="2"/>
              </a:rPr>
              <a:t>t</a:t>
            </a:r>
            <a:r>
              <a:rPr lang="en-US" sz="2000" dirty="0"/>
              <a:t> = 10 RC) across the paper (see below). </a:t>
            </a:r>
          </a:p>
        </p:txBody>
      </p:sp>
      <p:sp>
        <p:nvSpPr>
          <p:cNvPr id="9" name="Rectangle 8"/>
          <p:cNvSpPr/>
          <p:nvPr/>
        </p:nvSpPr>
        <p:spPr bwMode="auto">
          <a:xfrm>
            <a:off x="2628138" y="4419599"/>
            <a:ext cx="3427476" cy="2209059"/>
          </a:xfrm>
          <a:prstGeom prst="rect">
            <a:avLst/>
          </a:prstGeom>
          <a:solidFill>
            <a:schemeClr val="bg1"/>
          </a:solidFill>
          <a:ln w="28575"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2400" b="0" i="0" u="none" strike="noStrike" cap="none" normalizeH="0" baseline="0" dirty="0">
              <a:ln>
                <a:noFill/>
              </a:ln>
              <a:effectLst/>
            </a:endParaRPr>
          </a:p>
        </p:txBody>
      </p:sp>
      <p:cxnSp>
        <p:nvCxnSpPr>
          <p:cNvPr id="11" name="Straight Connector 10"/>
          <p:cNvCxnSpPr>
            <a:stCxn id="9" idx="0"/>
            <a:endCxn id="9" idx="2"/>
          </p:cNvCxnSpPr>
          <p:nvPr/>
        </p:nvCxnSpPr>
        <p:spPr bwMode="auto">
          <a:xfrm>
            <a:off x="4341876" y="4419599"/>
            <a:ext cx="0" cy="2209059"/>
          </a:xfrm>
          <a:prstGeom prst="line">
            <a:avLst/>
          </a:prstGeom>
          <a:solidFill>
            <a:schemeClr val="accent1"/>
          </a:solidFill>
          <a:ln w="12700" cap="sq" cmpd="sng" algn="ctr">
            <a:solidFill>
              <a:schemeClr val="tx1"/>
            </a:solidFill>
            <a:prstDash val="dash"/>
            <a:round/>
            <a:headEnd type="none" w="sm" len="sm"/>
            <a:tailEnd type="none" w="sm" len="sm"/>
          </a:ln>
          <a:effectLst/>
        </p:spPr>
      </p:cxnSp>
      <p:sp>
        <p:nvSpPr>
          <p:cNvPr id="12" name="TextBox 11"/>
          <p:cNvSpPr txBox="1"/>
          <p:nvPr/>
        </p:nvSpPr>
        <p:spPr>
          <a:xfrm>
            <a:off x="152400" y="4763787"/>
            <a:ext cx="2231568" cy="307777"/>
          </a:xfrm>
          <a:prstGeom prst="rect">
            <a:avLst/>
          </a:prstGeom>
          <a:noFill/>
        </p:spPr>
        <p:txBody>
          <a:bodyPr wrap="square" rtlCol="0">
            <a:spAutoFit/>
          </a:bodyPr>
          <a:lstStyle/>
          <a:p>
            <a:r>
              <a:rPr lang="en-US" sz="1400" dirty="0"/>
              <a:t>Paper in landscape position</a:t>
            </a:r>
          </a:p>
        </p:txBody>
      </p:sp>
      <p:sp>
        <p:nvSpPr>
          <p:cNvPr id="13" name="TextBox 12"/>
          <p:cNvSpPr txBox="1"/>
          <p:nvPr/>
        </p:nvSpPr>
        <p:spPr>
          <a:xfrm>
            <a:off x="796879" y="5617689"/>
            <a:ext cx="1487424" cy="523220"/>
          </a:xfrm>
          <a:prstGeom prst="rect">
            <a:avLst/>
          </a:prstGeom>
          <a:noFill/>
        </p:spPr>
        <p:txBody>
          <a:bodyPr wrap="square" rtlCol="0">
            <a:spAutoFit/>
          </a:bodyPr>
          <a:lstStyle/>
          <a:p>
            <a:r>
              <a:rPr lang="en-US" sz="1400" dirty="0"/>
              <a:t>Put your first plot in this side</a:t>
            </a:r>
          </a:p>
        </p:txBody>
      </p:sp>
      <p:cxnSp>
        <p:nvCxnSpPr>
          <p:cNvPr id="15" name="Straight Arrow Connector 14"/>
          <p:cNvCxnSpPr>
            <a:cxnSpLocks/>
          </p:cNvCxnSpPr>
          <p:nvPr/>
        </p:nvCxnSpPr>
        <p:spPr bwMode="auto">
          <a:xfrm>
            <a:off x="2176718" y="5942488"/>
            <a:ext cx="1028527" cy="0"/>
          </a:xfrm>
          <a:prstGeom prst="straightConnector1">
            <a:avLst/>
          </a:prstGeom>
          <a:solidFill>
            <a:schemeClr val="accent1"/>
          </a:solidFill>
          <a:ln w="12700" cap="sq" cmpd="sng" algn="ctr">
            <a:solidFill>
              <a:schemeClr val="tx1"/>
            </a:solidFill>
            <a:prstDash val="solid"/>
            <a:round/>
            <a:headEnd type="none" w="sm" len="sm"/>
            <a:tailEnd type="arrow"/>
          </a:ln>
          <a:effectLst/>
        </p:spPr>
      </p:cxnSp>
      <p:cxnSp>
        <p:nvCxnSpPr>
          <p:cNvPr id="17" name="Straight Arrow Connector 16"/>
          <p:cNvCxnSpPr/>
          <p:nvPr/>
        </p:nvCxnSpPr>
        <p:spPr bwMode="auto">
          <a:xfrm flipV="1">
            <a:off x="2894076" y="4843343"/>
            <a:ext cx="0" cy="1479768"/>
          </a:xfrm>
          <a:prstGeom prst="straightConnector1">
            <a:avLst/>
          </a:prstGeom>
          <a:solidFill>
            <a:schemeClr val="accent1"/>
          </a:solidFill>
          <a:ln w="12700" cap="sq" cmpd="sng" algn="ctr">
            <a:solidFill>
              <a:schemeClr val="tx1"/>
            </a:solidFill>
            <a:prstDash val="solid"/>
            <a:round/>
            <a:headEnd type="none" w="sm" len="sm"/>
            <a:tailEnd type="arrow"/>
          </a:ln>
          <a:effectLst/>
        </p:spPr>
      </p:cxnSp>
      <p:cxnSp>
        <p:nvCxnSpPr>
          <p:cNvPr id="19" name="Straight Arrow Connector 18"/>
          <p:cNvCxnSpPr/>
          <p:nvPr/>
        </p:nvCxnSpPr>
        <p:spPr bwMode="auto">
          <a:xfrm>
            <a:off x="2838624" y="6309794"/>
            <a:ext cx="2952576" cy="13317"/>
          </a:xfrm>
          <a:prstGeom prst="straightConnector1">
            <a:avLst/>
          </a:prstGeom>
          <a:solidFill>
            <a:schemeClr val="accent1"/>
          </a:solidFill>
          <a:ln w="12700" cap="sq" cmpd="sng" algn="ctr">
            <a:solidFill>
              <a:schemeClr val="tx1"/>
            </a:solidFill>
            <a:prstDash val="solid"/>
            <a:round/>
            <a:headEnd type="none" w="sm" len="sm"/>
            <a:tailEnd type="arrow"/>
          </a:ln>
          <a:effectLst/>
        </p:spPr>
      </p:cxnSp>
      <p:sp>
        <p:nvSpPr>
          <p:cNvPr id="26" name="TextBox 25"/>
          <p:cNvSpPr txBox="1"/>
          <p:nvPr/>
        </p:nvSpPr>
        <p:spPr>
          <a:xfrm>
            <a:off x="1884426" y="1219199"/>
            <a:ext cx="1487424" cy="338554"/>
          </a:xfrm>
          <a:prstGeom prst="rect">
            <a:avLst/>
          </a:prstGeom>
          <a:noFill/>
        </p:spPr>
        <p:txBody>
          <a:bodyPr wrap="square" rtlCol="0">
            <a:spAutoFit/>
          </a:bodyPr>
          <a:lstStyle/>
          <a:p>
            <a:r>
              <a:rPr lang="en-US" sz="1600" dirty="0"/>
              <a:t>Answer:</a:t>
            </a:r>
          </a:p>
        </p:txBody>
      </p:sp>
      <p:sp>
        <p:nvSpPr>
          <p:cNvPr id="27" name="Rectangle 26"/>
          <p:cNvSpPr/>
          <p:nvPr/>
        </p:nvSpPr>
        <p:spPr>
          <a:xfrm>
            <a:off x="2590800" y="4609899"/>
            <a:ext cx="495649" cy="307777"/>
          </a:xfrm>
          <a:prstGeom prst="rect">
            <a:avLst/>
          </a:prstGeom>
        </p:spPr>
        <p:txBody>
          <a:bodyPr wrap="none">
            <a:spAutoFit/>
          </a:bodyPr>
          <a:lstStyle/>
          <a:p>
            <a:r>
              <a:rPr lang="en-US" sz="1400" dirty="0" err="1"/>
              <a:t>v</a:t>
            </a:r>
            <a:r>
              <a:rPr lang="en-US" sz="1400" baseline="-25000" dirty="0" err="1"/>
              <a:t>c</a:t>
            </a:r>
            <a:r>
              <a:rPr lang="en-US" sz="1400" dirty="0"/>
              <a:t>(t)</a:t>
            </a:r>
            <a:endParaRPr lang="en-US" sz="1800" dirty="0"/>
          </a:p>
        </p:txBody>
      </p:sp>
      <p:sp>
        <p:nvSpPr>
          <p:cNvPr id="30" name="Rectangle 29"/>
          <p:cNvSpPr/>
          <p:nvPr/>
        </p:nvSpPr>
        <p:spPr>
          <a:xfrm>
            <a:off x="5774251" y="6140909"/>
            <a:ext cx="234360" cy="307777"/>
          </a:xfrm>
          <a:prstGeom prst="rect">
            <a:avLst/>
          </a:prstGeom>
        </p:spPr>
        <p:txBody>
          <a:bodyPr wrap="none">
            <a:spAutoFit/>
          </a:bodyPr>
          <a:lstStyle/>
          <a:p>
            <a:r>
              <a:rPr lang="en-US" sz="1400" dirty="0"/>
              <a:t>t</a:t>
            </a:r>
            <a:endParaRPr lang="en-US" sz="1800" dirty="0"/>
          </a:p>
        </p:txBody>
      </p:sp>
      <p:sp>
        <p:nvSpPr>
          <p:cNvPr id="3" name="Arc 2"/>
          <p:cNvSpPr/>
          <p:nvPr/>
        </p:nvSpPr>
        <p:spPr>
          <a:xfrm rot="16200000">
            <a:off x="3210816" y="4863957"/>
            <a:ext cx="2231026" cy="2861680"/>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p:cNvSpPr txBox="1"/>
          <p:nvPr/>
        </p:nvSpPr>
        <p:spPr>
          <a:xfrm>
            <a:off x="3464452" y="5893818"/>
            <a:ext cx="590226" cy="369332"/>
          </a:xfrm>
          <a:prstGeom prst="rect">
            <a:avLst/>
          </a:prstGeom>
          <a:noFill/>
        </p:spPr>
        <p:txBody>
          <a:bodyPr wrap="none" rtlCol="0">
            <a:spAutoFit/>
          </a:bodyPr>
          <a:lstStyle/>
          <a:p>
            <a:r>
              <a:rPr lang="en-US" sz="1800" dirty="0"/>
              <a:t>t~5</a:t>
            </a:r>
            <a:r>
              <a:rPr lang="en-US" sz="1800" dirty="0">
                <a:latin typeface="Symbol" pitchFamily="18" charset="2"/>
              </a:rPr>
              <a:t>t</a:t>
            </a:r>
          </a:p>
        </p:txBody>
      </p:sp>
      <p:cxnSp>
        <p:nvCxnSpPr>
          <p:cNvPr id="14" name="Straight Arrow Connector 13"/>
          <p:cNvCxnSpPr/>
          <p:nvPr/>
        </p:nvCxnSpPr>
        <p:spPr>
          <a:xfrm flipH="1">
            <a:off x="3657600" y="2133600"/>
            <a:ext cx="384990" cy="30456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20F0BA9B-677C-5CF2-CB02-28B249A17743}"/>
              </a:ext>
            </a:extLst>
          </p:cNvPr>
          <p:cNvCxnSpPr>
            <a:cxnSpLocks/>
          </p:cNvCxnSpPr>
          <p:nvPr/>
        </p:nvCxnSpPr>
        <p:spPr bwMode="auto">
          <a:xfrm>
            <a:off x="4041178" y="6104074"/>
            <a:ext cx="299286" cy="0"/>
          </a:xfrm>
          <a:prstGeom prst="straightConnector1">
            <a:avLst/>
          </a:prstGeom>
          <a:solidFill>
            <a:schemeClr val="accent1"/>
          </a:solidFill>
          <a:ln w="19050" cap="sq" cmpd="sng" algn="ctr">
            <a:solidFill>
              <a:schemeClr val="tx1"/>
            </a:solidFill>
            <a:prstDash val="solid"/>
            <a:round/>
            <a:headEnd type="none" w="sm" len="sm"/>
            <a:tailEnd type="arrow"/>
          </a:ln>
          <a:effectLst/>
        </p:spPr>
      </p:cxnSp>
      <p:cxnSp>
        <p:nvCxnSpPr>
          <p:cNvPr id="31" name="Straight Arrow Connector 30">
            <a:extLst>
              <a:ext uri="{FF2B5EF4-FFF2-40B4-BE49-F238E27FC236}">
                <a16:creationId xmlns:a16="http://schemas.microsoft.com/office/drawing/2014/main" id="{6D022825-EF7A-6459-66F2-7B8AFD633545}"/>
              </a:ext>
            </a:extLst>
          </p:cNvPr>
          <p:cNvCxnSpPr>
            <a:cxnSpLocks/>
          </p:cNvCxnSpPr>
          <p:nvPr/>
        </p:nvCxnSpPr>
        <p:spPr bwMode="auto">
          <a:xfrm flipH="1" flipV="1">
            <a:off x="2892664" y="6078484"/>
            <a:ext cx="627417" cy="2372"/>
          </a:xfrm>
          <a:prstGeom prst="straightConnector1">
            <a:avLst/>
          </a:prstGeom>
          <a:solidFill>
            <a:schemeClr val="accent1"/>
          </a:solidFill>
          <a:ln w="19050" cap="sq" cmpd="sng" algn="ctr">
            <a:solidFill>
              <a:schemeClr val="tx1"/>
            </a:solidFill>
            <a:prstDash val="solid"/>
            <a:round/>
            <a:headEnd type="none" w="sm" len="sm"/>
            <a:tailEnd type="arrow"/>
          </a:ln>
          <a:effectLst/>
        </p:spPr>
      </p:cxnSp>
      <p:sp>
        <p:nvSpPr>
          <p:cNvPr id="33" name="TextBox 32">
            <a:extLst>
              <a:ext uri="{FF2B5EF4-FFF2-40B4-BE49-F238E27FC236}">
                <a16:creationId xmlns:a16="http://schemas.microsoft.com/office/drawing/2014/main" id="{BFF04E6C-C49D-6214-3183-50B8B79A329E}"/>
              </a:ext>
            </a:extLst>
          </p:cNvPr>
          <p:cNvSpPr txBox="1"/>
          <p:nvPr/>
        </p:nvSpPr>
        <p:spPr>
          <a:xfrm>
            <a:off x="4929652" y="5928506"/>
            <a:ext cx="590226" cy="335756"/>
          </a:xfrm>
          <a:prstGeom prst="rect">
            <a:avLst/>
          </a:prstGeom>
          <a:noFill/>
        </p:spPr>
        <p:txBody>
          <a:bodyPr wrap="none" rtlCol="0">
            <a:spAutoFit/>
          </a:bodyPr>
          <a:lstStyle/>
          <a:p>
            <a:r>
              <a:rPr lang="en-US" sz="1800" dirty="0"/>
              <a:t>t~5</a:t>
            </a:r>
            <a:r>
              <a:rPr lang="en-US" sz="1800" dirty="0">
                <a:latin typeface="Symbol" pitchFamily="18" charset="2"/>
              </a:rPr>
              <a:t>t</a:t>
            </a:r>
          </a:p>
        </p:txBody>
      </p:sp>
      <p:cxnSp>
        <p:nvCxnSpPr>
          <p:cNvPr id="34" name="Straight Arrow Connector 33">
            <a:extLst>
              <a:ext uri="{FF2B5EF4-FFF2-40B4-BE49-F238E27FC236}">
                <a16:creationId xmlns:a16="http://schemas.microsoft.com/office/drawing/2014/main" id="{916C49FC-5DA7-3E37-F6CE-9D5247143D39}"/>
              </a:ext>
            </a:extLst>
          </p:cNvPr>
          <p:cNvCxnSpPr>
            <a:cxnSpLocks/>
          </p:cNvCxnSpPr>
          <p:nvPr/>
        </p:nvCxnSpPr>
        <p:spPr bwMode="auto">
          <a:xfrm>
            <a:off x="5506378" y="6121974"/>
            <a:ext cx="299286" cy="0"/>
          </a:xfrm>
          <a:prstGeom prst="straightConnector1">
            <a:avLst/>
          </a:prstGeom>
          <a:solidFill>
            <a:schemeClr val="accent1"/>
          </a:solidFill>
          <a:ln w="19050" cap="sq" cmpd="sng" algn="ctr">
            <a:solidFill>
              <a:schemeClr val="tx1"/>
            </a:solidFill>
            <a:prstDash val="solid"/>
            <a:round/>
            <a:headEnd type="none" w="sm" len="sm"/>
            <a:tailEnd type="arrow"/>
          </a:ln>
          <a:effectLst/>
        </p:spPr>
      </p:cxnSp>
      <p:cxnSp>
        <p:nvCxnSpPr>
          <p:cNvPr id="35" name="Straight Arrow Connector 34">
            <a:extLst>
              <a:ext uri="{FF2B5EF4-FFF2-40B4-BE49-F238E27FC236}">
                <a16:creationId xmlns:a16="http://schemas.microsoft.com/office/drawing/2014/main" id="{F76F5B02-76FE-432E-7CCE-7CA2DB2E1A59}"/>
              </a:ext>
            </a:extLst>
          </p:cNvPr>
          <p:cNvCxnSpPr>
            <a:cxnSpLocks/>
          </p:cNvCxnSpPr>
          <p:nvPr/>
        </p:nvCxnSpPr>
        <p:spPr bwMode="auto">
          <a:xfrm flipH="1" flipV="1">
            <a:off x="4357864" y="6096492"/>
            <a:ext cx="627417" cy="2156"/>
          </a:xfrm>
          <a:prstGeom prst="straightConnector1">
            <a:avLst/>
          </a:prstGeom>
          <a:solidFill>
            <a:schemeClr val="accent1"/>
          </a:solidFill>
          <a:ln w="19050" cap="sq"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278865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What’s the 10</a:t>
            </a:r>
            <a:r>
              <a:rPr lang="en-US" dirty="0">
                <a:latin typeface="Symbol" pitchFamily="18" charset="2"/>
              </a:rPr>
              <a:t>t</a:t>
            </a:r>
            <a:r>
              <a:rPr lang="en-US" dirty="0"/>
              <a:t> thing?</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9</a:t>
            </a:fld>
            <a:endParaRPr lang="en-US">
              <a:solidFill>
                <a:schemeClr val="tx1"/>
              </a:solidFill>
            </a:endParaRPr>
          </a:p>
        </p:txBody>
      </p:sp>
      <mc:AlternateContent xmlns:mc="http://schemas.openxmlformats.org/markup-compatibility/2006" xmlns:a14="http://schemas.microsoft.com/office/drawing/2010/main">
        <mc:Choice Requires="a14">
          <p:sp>
            <p:nvSpPr>
              <p:cNvPr id="5" name="TextBox 4"/>
              <p:cNvSpPr txBox="1"/>
              <p:nvPr/>
            </p:nvSpPr>
            <p:spPr>
              <a:xfrm>
                <a:off x="2837717" y="1121343"/>
                <a:ext cx="3598293" cy="539315"/>
              </a:xfrm>
              <a:prstGeom prst="rect">
                <a:avLst/>
              </a:prstGeom>
              <a:noFill/>
            </p:spPr>
            <p:txBody>
              <a:bodyPr wrap="none" rtlCol="0">
                <a:spAutoFit/>
              </a:bodyPr>
              <a:lstStyle/>
              <a:p>
                <a14:m>
                  <m:oMath xmlns:m="http://schemas.openxmlformats.org/officeDocument/2006/math">
                    <m:sSub>
                      <m:sSubPr>
                        <m:ctrlPr>
                          <a:rPr lang="en-US" sz="2800" b="0" i="1" smtClean="0">
                            <a:solidFill>
                              <a:schemeClr val="tx1"/>
                            </a:solidFill>
                            <a:latin typeface="Cambria Math" panose="02040503050406030204" pitchFamily="18" charset="0"/>
                          </a:rPr>
                        </m:ctrlPr>
                      </m:sSubPr>
                      <m:e>
                        <m:r>
                          <a:rPr lang="en-US" sz="2800" b="0" i="1" smtClean="0">
                            <a:solidFill>
                              <a:schemeClr val="tx1"/>
                            </a:solidFill>
                            <a:latin typeface="Cambria Math"/>
                          </a:rPr>
                          <m:t>𝑣</m:t>
                        </m:r>
                      </m:e>
                      <m:sub>
                        <m:r>
                          <a:rPr lang="en-US" sz="2800" b="0" i="1" smtClean="0">
                            <a:solidFill>
                              <a:schemeClr val="tx1"/>
                            </a:solidFill>
                            <a:latin typeface="Cambria Math"/>
                          </a:rPr>
                          <m:t>𝑐</m:t>
                        </m:r>
                      </m:sub>
                    </m:sSub>
                    <m:d>
                      <m:dPr>
                        <m:ctrlPr>
                          <a:rPr lang="en-US" sz="2800" b="0" i="1" smtClean="0">
                            <a:solidFill>
                              <a:schemeClr val="tx1"/>
                            </a:solidFill>
                            <a:latin typeface="Cambria Math" panose="02040503050406030204" pitchFamily="18" charset="0"/>
                          </a:rPr>
                        </m:ctrlPr>
                      </m:dPr>
                      <m:e>
                        <m:r>
                          <a:rPr lang="en-US" sz="2800" b="0" i="1" smtClean="0">
                            <a:solidFill>
                              <a:schemeClr val="tx1"/>
                            </a:solidFill>
                            <a:latin typeface="Cambria Math"/>
                          </a:rPr>
                          <m:t>𝑡</m:t>
                        </m:r>
                      </m:e>
                    </m:d>
                    <m:r>
                      <a:rPr lang="en-US" sz="2800" b="0" i="1" smtClean="0">
                        <a:solidFill>
                          <a:schemeClr val="tx1"/>
                        </a:solidFill>
                        <a:latin typeface="Cambria Math"/>
                      </a:rPr>
                      <m:t>=</m:t>
                    </m:r>
                  </m:oMath>
                </a14:m>
                <a:r>
                  <a:rPr lang="en-US" sz="2800" dirty="0">
                    <a:solidFill>
                      <a:schemeClr val="tx1"/>
                    </a:solidFill>
                  </a:rPr>
                  <a:t> </a:t>
                </a:r>
                <a14:m>
                  <m:oMath xmlns:m="http://schemas.openxmlformats.org/officeDocument/2006/math">
                    <m:sSub>
                      <m:sSubPr>
                        <m:ctrlPr>
                          <a:rPr lang="en-US" sz="2800" i="1" dirty="0" smtClean="0">
                            <a:solidFill>
                              <a:schemeClr val="tx1"/>
                            </a:solidFill>
                            <a:latin typeface="Cambria Math" panose="02040503050406030204" pitchFamily="18" charset="0"/>
                          </a:rPr>
                        </m:ctrlPr>
                      </m:sSubPr>
                      <m:e>
                        <m:r>
                          <a:rPr lang="en-US" sz="2800" b="0" i="1" dirty="0" smtClean="0">
                            <a:solidFill>
                              <a:schemeClr val="tx1"/>
                            </a:solidFill>
                            <a:latin typeface="Cambria Math"/>
                          </a:rPr>
                          <m:t>𝑉</m:t>
                        </m:r>
                      </m:e>
                      <m:sub>
                        <m:r>
                          <a:rPr lang="en-US" sz="2800" b="0" i="1" dirty="0" smtClean="0">
                            <a:solidFill>
                              <a:schemeClr val="tx1"/>
                            </a:solidFill>
                            <a:latin typeface="Cambria Math"/>
                          </a:rPr>
                          <m:t>𝑠</m:t>
                        </m:r>
                      </m:sub>
                    </m:sSub>
                    <m:r>
                      <a:rPr lang="en-US" sz="2800" b="0" i="1" dirty="0" smtClean="0">
                        <a:solidFill>
                          <a:schemeClr val="tx1"/>
                        </a:solidFill>
                        <a:latin typeface="Cambria Math"/>
                      </a:rPr>
                      <m:t>(1−</m:t>
                    </m:r>
                    <m:sSup>
                      <m:sSupPr>
                        <m:ctrlPr>
                          <a:rPr lang="en-US" sz="2800" b="0" i="1" dirty="0" smtClean="0">
                            <a:solidFill>
                              <a:schemeClr val="tx1"/>
                            </a:solidFill>
                            <a:latin typeface="Cambria Math" panose="02040503050406030204" pitchFamily="18" charset="0"/>
                          </a:rPr>
                        </m:ctrlPr>
                      </m:sSupPr>
                      <m:e>
                        <m:r>
                          <a:rPr lang="en-US" sz="2800" b="0" i="1" dirty="0" smtClean="0">
                            <a:solidFill>
                              <a:schemeClr val="tx1"/>
                            </a:solidFill>
                            <a:latin typeface="Cambria Math"/>
                          </a:rPr>
                          <m:t>𝑒</m:t>
                        </m:r>
                      </m:e>
                      <m:sup>
                        <m:r>
                          <a:rPr lang="en-US" sz="2800" b="0" i="1" dirty="0" smtClean="0">
                            <a:solidFill>
                              <a:schemeClr val="tx1"/>
                            </a:solidFill>
                            <a:latin typeface="Cambria Math"/>
                          </a:rPr>
                          <m:t>−</m:t>
                        </m:r>
                        <m:r>
                          <a:rPr lang="en-US" sz="2800" b="0" i="1" dirty="0" smtClean="0">
                            <a:solidFill>
                              <a:schemeClr val="tx1"/>
                            </a:solidFill>
                            <a:latin typeface="Cambria Math"/>
                          </a:rPr>
                          <m:t>𝑡</m:t>
                        </m:r>
                        <m:r>
                          <a:rPr lang="en-US" sz="2800" b="0" i="1" dirty="0" smtClean="0">
                            <a:solidFill>
                              <a:schemeClr val="tx1"/>
                            </a:solidFill>
                            <a:latin typeface="Cambria Math"/>
                          </a:rPr>
                          <m:t>/</m:t>
                        </m:r>
                        <m:r>
                          <a:rPr lang="en-US" sz="2800" b="0" i="1" dirty="0" smtClean="0">
                            <a:solidFill>
                              <a:schemeClr val="tx1"/>
                            </a:solidFill>
                            <a:latin typeface="Cambria Math"/>
                          </a:rPr>
                          <m:t>𝑅𝐶</m:t>
                        </m:r>
                      </m:sup>
                    </m:sSup>
                  </m:oMath>
                </a14:m>
                <a:r>
                  <a:rPr lang="en-US" sz="2800" dirty="0">
                    <a:solidFill>
                      <a:schemeClr val="tx1"/>
                    </a:solidFill>
                  </a:rPr>
                  <a:t>)</a:t>
                </a:r>
              </a:p>
            </p:txBody>
          </p:sp>
        </mc:Choice>
        <mc:Fallback xmlns="">
          <p:sp>
            <p:nvSpPr>
              <p:cNvPr id="5" name="TextBox 4"/>
              <p:cNvSpPr txBox="1">
                <a:spLocks noRot="1" noChangeAspect="1" noMove="1" noResize="1" noEditPoints="1" noAdjustHandles="1" noChangeArrowheads="1" noChangeShapeType="1" noTextEdit="1"/>
              </p:cNvSpPr>
              <p:nvPr/>
            </p:nvSpPr>
            <p:spPr>
              <a:xfrm>
                <a:off x="2837717" y="1121343"/>
                <a:ext cx="3598293" cy="539315"/>
              </a:xfrm>
              <a:prstGeom prst="rect">
                <a:avLst/>
              </a:prstGeom>
              <a:blipFill rotWithShape="1">
                <a:blip r:embed="rId2"/>
                <a:stretch>
                  <a:fillRect t="-7955" r="-2373" b="-31818"/>
                </a:stretch>
              </a:blipFill>
            </p:spPr>
            <p:txBody>
              <a:bodyPr/>
              <a:lstStyle/>
              <a:p>
                <a:r>
                  <a:rPr lang="en-US">
                    <a:noFill/>
                  </a:rPr>
                  <a:t> </a:t>
                </a:r>
              </a:p>
            </p:txBody>
          </p:sp>
        </mc:Fallback>
      </mc:AlternateContent>
      <p:sp>
        <p:nvSpPr>
          <p:cNvPr id="8" name="TextBox 7"/>
          <p:cNvSpPr txBox="1"/>
          <p:nvPr/>
        </p:nvSpPr>
        <p:spPr>
          <a:xfrm>
            <a:off x="1219200" y="1786904"/>
            <a:ext cx="6934200" cy="2031325"/>
          </a:xfrm>
          <a:prstGeom prst="rect">
            <a:avLst/>
          </a:prstGeom>
          <a:noFill/>
        </p:spPr>
        <p:txBody>
          <a:bodyPr wrap="square" rtlCol="0">
            <a:spAutoFit/>
          </a:bodyPr>
          <a:lstStyle/>
          <a:p>
            <a:r>
              <a:rPr lang="en-US" sz="1800" dirty="0"/>
              <a:t>When t = 5</a:t>
            </a:r>
            <a:r>
              <a:rPr lang="en-US" sz="1800" dirty="0">
                <a:latin typeface="Symbol" pitchFamily="18" charset="2"/>
              </a:rPr>
              <a:t>t</a:t>
            </a:r>
            <a:r>
              <a:rPr lang="en-US" sz="1800" dirty="0"/>
              <a:t> in the equation above, the voltage </a:t>
            </a:r>
            <a:r>
              <a:rPr lang="en-US" sz="1800" i="1" dirty="0" err="1"/>
              <a:t>v</a:t>
            </a:r>
            <a:r>
              <a:rPr lang="en-US" sz="1800" baseline="-25000" dirty="0" err="1"/>
              <a:t>C</a:t>
            </a:r>
            <a:r>
              <a:rPr lang="en-US" sz="1800" dirty="0"/>
              <a:t>(t) has (almost) completely stopped changing – we are in “steady state”. So to be sure we are plotting for a long enough time to see the whole charging function, we need to plot from 0 to at least 5</a:t>
            </a:r>
            <a:r>
              <a:rPr lang="en-US" sz="1800" dirty="0">
                <a:latin typeface="Symbol" pitchFamily="18" charset="2"/>
              </a:rPr>
              <a:t>t</a:t>
            </a:r>
            <a:r>
              <a:rPr lang="en-US" sz="1800" dirty="0"/>
              <a:t>.</a:t>
            </a:r>
          </a:p>
          <a:p>
            <a:endParaRPr lang="en-US" sz="1800" dirty="0"/>
          </a:p>
          <a:p>
            <a:r>
              <a:rPr lang="en-US" sz="1800" dirty="0"/>
              <a:t>For the second function (coming up next) we need to plot for another 5</a:t>
            </a:r>
            <a:r>
              <a:rPr lang="en-US" sz="1800" dirty="0">
                <a:latin typeface="Symbol" pitchFamily="18" charset="2"/>
              </a:rPr>
              <a:t>t</a:t>
            </a:r>
            <a:r>
              <a:rPr lang="en-US" sz="1800" dirty="0"/>
              <a:t> to see the complete discharge function.</a:t>
            </a:r>
          </a:p>
        </p:txBody>
      </p:sp>
      <p:sp>
        <p:nvSpPr>
          <p:cNvPr id="9" name="Rectangle 8"/>
          <p:cNvSpPr/>
          <p:nvPr/>
        </p:nvSpPr>
        <p:spPr bwMode="auto">
          <a:xfrm>
            <a:off x="2708632" y="4113986"/>
            <a:ext cx="3427476" cy="2209059"/>
          </a:xfrm>
          <a:prstGeom prst="rect">
            <a:avLst/>
          </a:prstGeom>
          <a:solidFill>
            <a:schemeClr val="bg1"/>
          </a:solidFill>
          <a:ln w="28575"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2400" b="0" i="0" u="none" strike="noStrike" cap="none" normalizeH="0" baseline="0" dirty="0">
              <a:ln>
                <a:noFill/>
              </a:ln>
              <a:effectLst/>
            </a:endParaRPr>
          </a:p>
        </p:txBody>
      </p:sp>
      <p:cxnSp>
        <p:nvCxnSpPr>
          <p:cNvPr id="11" name="Straight Connector 10"/>
          <p:cNvCxnSpPr/>
          <p:nvPr/>
        </p:nvCxnSpPr>
        <p:spPr bwMode="auto">
          <a:xfrm>
            <a:off x="4436560" y="4098447"/>
            <a:ext cx="0" cy="2209059"/>
          </a:xfrm>
          <a:prstGeom prst="line">
            <a:avLst/>
          </a:prstGeom>
          <a:solidFill>
            <a:schemeClr val="accent1"/>
          </a:solidFill>
          <a:ln w="12700" cap="sq" cmpd="sng" algn="ctr">
            <a:solidFill>
              <a:schemeClr val="tx1"/>
            </a:solidFill>
            <a:prstDash val="dash"/>
            <a:round/>
            <a:headEnd type="none" w="sm" len="sm"/>
            <a:tailEnd type="none" w="sm" len="sm"/>
          </a:ln>
          <a:effectLst/>
        </p:spPr>
      </p:cxnSp>
      <p:sp>
        <p:nvSpPr>
          <p:cNvPr id="12" name="TextBox 11"/>
          <p:cNvSpPr txBox="1"/>
          <p:nvPr/>
        </p:nvSpPr>
        <p:spPr>
          <a:xfrm>
            <a:off x="232894" y="4458174"/>
            <a:ext cx="2231568" cy="307777"/>
          </a:xfrm>
          <a:prstGeom prst="rect">
            <a:avLst/>
          </a:prstGeom>
          <a:noFill/>
        </p:spPr>
        <p:txBody>
          <a:bodyPr wrap="square" rtlCol="0">
            <a:spAutoFit/>
          </a:bodyPr>
          <a:lstStyle/>
          <a:p>
            <a:r>
              <a:rPr lang="en-US" sz="1400" dirty="0"/>
              <a:t>Paper in landscape position</a:t>
            </a:r>
          </a:p>
        </p:txBody>
      </p:sp>
      <p:sp>
        <p:nvSpPr>
          <p:cNvPr id="13" name="TextBox 12"/>
          <p:cNvSpPr txBox="1"/>
          <p:nvPr/>
        </p:nvSpPr>
        <p:spPr>
          <a:xfrm>
            <a:off x="873659" y="5202977"/>
            <a:ext cx="1487424" cy="523220"/>
          </a:xfrm>
          <a:prstGeom prst="rect">
            <a:avLst/>
          </a:prstGeom>
          <a:noFill/>
        </p:spPr>
        <p:txBody>
          <a:bodyPr wrap="square" rtlCol="0">
            <a:spAutoFit/>
          </a:bodyPr>
          <a:lstStyle/>
          <a:p>
            <a:r>
              <a:rPr lang="en-US" sz="1400" dirty="0"/>
              <a:t>Put your first plot in this side</a:t>
            </a:r>
          </a:p>
        </p:txBody>
      </p:sp>
      <p:cxnSp>
        <p:nvCxnSpPr>
          <p:cNvPr id="15" name="Straight Arrow Connector 14"/>
          <p:cNvCxnSpPr/>
          <p:nvPr/>
        </p:nvCxnSpPr>
        <p:spPr bwMode="auto">
          <a:xfrm>
            <a:off x="2240194" y="5464587"/>
            <a:ext cx="812100" cy="0"/>
          </a:xfrm>
          <a:prstGeom prst="straightConnector1">
            <a:avLst/>
          </a:prstGeom>
          <a:solidFill>
            <a:schemeClr val="accent1"/>
          </a:solidFill>
          <a:ln w="12700" cap="sq" cmpd="sng" algn="ctr">
            <a:solidFill>
              <a:schemeClr val="tx1"/>
            </a:solidFill>
            <a:prstDash val="solid"/>
            <a:round/>
            <a:headEnd type="none" w="sm" len="sm"/>
            <a:tailEnd type="arrow"/>
          </a:ln>
          <a:effectLst/>
        </p:spPr>
      </p:cxnSp>
      <p:cxnSp>
        <p:nvCxnSpPr>
          <p:cNvPr id="17" name="Straight Arrow Connector 16"/>
          <p:cNvCxnSpPr/>
          <p:nvPr/>
        </p:nvCxnSpPr>
        <p:spPr bwMode="auto">
          <a:xfrm flipV="1">
            <a:off x="2974570" y="4537730"/>
            <a:ext cx="0" cy="1479768"/>
          </a:xfrm>
          <a:prstGeom prst="straightConnector1">
            <a:avLst/>
          </a:prstGeom>
          <a:solidFill>
            <a:schemeClr val="accent1"/>
          </a:solidFill>
          <a:ln w="12700" cap="sq" cmpd="sng" algn="ctr">
            <a:solidFill>
              <a:schemeClr val="tx1"/>
            </a:solidFill>
            <a:prstDash val="solid"/>
            <a:round/>
            <a:headEnd type="none" w="sm" len="sm"/>
            <a:tailEnd type="arrow"/>
          </a:ln>
          <a:effectLst/>
        </p:spPr>
      </p:cxnSp>
      <p:cxnSp>
        <p:nvCxnSpPr>
          <p:cNvPr id="19" name="Straight Arrow Connector 18"/>
          <p:cNvCxnSpPr/>
          <p:nvPr/>
        </p:nvCxnSpPr>
        <p:spPr bwMode="auto">
          <a:xfrm>
            <a:off x="2919118" y="6004181"/>
            <a:ext cx="2952576" cy="13317"/>
          </a:xfrm>
          <a:prstGeom prst="straightConnector1">
            <a:avLst/>
          </a:prstGeom>
          <a:solidFill>
            <a:schemeClr val="accent1"/>
          </a:solidFill>
          <a:ln w="12700" cap="sq" cmpd="sng" algn="ctr">
            <a:solidFill>
              <a:schemeClr val="tx1"/>
            </a:solidFill>
            <a:prstDash val="solid"/>
            <a:round/>
            <a:headEnd type="none" w="sm" len="sm"/>
            <a:tailEnd type="arrow"/>
          </a:ln>
          <a:effectLst/>
        </p:spPr>
      </p:cxnSp>
      <p:sp>
        <p:nvSpPr>
          <p:cNvPr id="27" name="Rectangle 26"/>
          <p:cNvSpPr/>
          <p:nvPr/>
        </p:nvSpPr>
        <p:spPr>
          <a:xfrm>
            <a:off x="2671294" y="4304286"/>
            <a:ext cx="495649" cy="307777"/>
          </a:xfrm>
          <a:prstGeom prst="rect">
            <a:avLst/>
          </a:prstGeom>
        </p:spPr>
        <p:txBody>
          <a:bodyPr wrap="none">
            <a:spAutoFit/>
          </a:bodyPr>
          <a:lstStyle/>
          <a:p>
            <a:r>
              <a:rPr lang="en-US" sz="1400" dirty="0" err="1"/>
              <a:t>v</a:t>
            </a:r>
            <a:r>
              <a:rPr lang="en-US" sz="1400" baseline="-25000" dirty="0" err="1"/>
              <a:t>c</a:t>
            </a:r>
            <a:r>
              <a:rPr lang="en-US" sz="1400" dirty="0"/>
              <a:t>(t)</a:t>
            </a:r>
            <a:endParaRPr lang="en-US" sz="1800" dirty="0"/>
          </a:p>
        </p:txBody>
      </p:sp>
      <p:sp>
        <p:nvSpPr>
          <p:cNvPr id="30" name="Rectangle 29"/>
          <p:cNvSpPr/>
          <p:nvPr/>
        </p:nvSpPr>
        <p:spPr>
          <a:xfrm>
            <a:off x="5854745" y="5835296"/>
            <a:ext cx="234360" cy="307777"/>
          </a:xfrm>
          <a:prstGeom prst="rect">
            <a:avLst/>
          </a:prstGeom>
        </p:spPr>
        <p:txBody>
          <a:bodyPr wrap="none">
            <a:spAutoFit/>
          </a:bodyPr>
          <a:lstStyle/>
          <a:p>
            <a:r>
              <a:rPr lang="en-US" sz="1400" dirty="0"/>
              <a:t>t</a:t>
            </a:r>
            <a:endParaRPr lang="en-US" sz="1800" dirty="0"/>
          </a:p>
        </p:txBody>
      </p:sp>
      <p:sp>
        <p:nvSpPr>
          <p:cNvPr id="3" name="Arc 2"/>
          <p:cNvSpPr/>
          <p:nvPr/>
        </p:nvSpPr>
        <p:spPr>
          <a:xfrm rot="16200000">
            <a:off x="3321047" y="4561474"/>
            <a:ext cx="2231026" cy="2861680"/>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4" name="Straight Arrow Connector 13"/>
          <p:cNvCxnSpPr/>
          <p:nvPr/>
        </p:nvCxnSpPr>
        <p:spPr>
          <a:xfrm>
            <a:off x="4372234" y="2819131"/>
            <a:ext cx="37407" cy="31345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5871694" y="3429000"/>
            <a:ext cx="1824506" cy="25247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405D6DA-51DF-9EFE-B072-C8FAEF31F68A}"/>
              </a:ext>
            </a:extLst>
          </p:cNvPr>
          <p:cNvSpPr txBox="1"/>
          <p:nvPr/>
        </p:nvSpPr>
        <p:spPr>
          <a:xfrm>
            <a:off x="3527240" y="5555515"/>
            <a:ext cx="590226" cy="369332"/>
          </a:xfrm>
          <a:prstGeom prst="rect">
            <a:avLst/>
          </a:prstGeom>
          <a:noFill/>
        </p:spPr>
        <p:txBody>
          <a:bodyPr wrap="none" rtlCol="0">
            <a:spAutoFit/>
          </a:bodyPr>
          <a:lstStyle/>
          <a:p>
            <a:r>
              <a:rPr lang="en-US" sz="1800" dirty="0"/>
              <a:t>t~5</a:t>
            </a:r>
            <a:r>
              <a:rPr lang="en-US" sz="1800" dirty="0">
                <a:latin typeface="Symbol" pitchFamily="18" charset="2"/>
              </a:rPr>
              <a:t>t</a:t>
            </a:r>
          </a:p>
        </p:txBody>
      </p:sp>
      <p:cxnSp>
        <p:nvCxnSpPr>
          <p:cNvPr id="7" name="Straight Arrow Connector 6">
            <a:extLst>
              <a:ext uri="{FF2B5EF4-FFF2-40B4-BE49-F238E27FC236}">
                <a16:creationId xmlns:a16="http://schemas.microsoft.com/office/drawing/2014/main" id="{34BB9B20-41AE-E141-C8E9-746BE76B62A2}"/>
              </a:ext>
            </a:extLst>
          </p:cNvPr>
          <p:cNvCxnSpPr>
            <a:cxnSpLocks/>
          </p:cNvCxnSpPr>
          <p:nvPr/>
        </p:nvCxnSpPr>
        <p:spPr bwMode="auto">
          <a:xfrm>
            <a:off x="4103966" y="5765771"/>
            <a:ext cx="299286" cy="0"/>
          </a:xfrm>
          <a:prstGeom prst="straightConnector1">
            <a:avLst/>
          </a:prstGeom>
          <a:solidFill>
            <a:schemeClr val="accent1"/>
          </a:solidFill>
          <a:ln w="19050" cap="sq" cmpd="sng" algn="ctr">
            <a:solidFill>
              <a:schemeClr val="tx1"/>
            </a:solidFill>
            <a:prstDash val="solid"/>
            <a:round/>
            <a:headEnd type="none" w="sm" len="sm"/>
            <a:tailEnd type="arrow"/>
          </a:ln>
          <a:effectLst/>
        </p:spPr>
      </p:cxnSp>
      <p:cxnSp>
        <p:nvCxnSpPr>
          <p:cNvPr id="10" name="Straight Arrow Connector 9">
            <a:extLst>
              <a:ext uri="{FF2B5EF4-FFF2-40B4-BE49-F238E27FC236}">
                <a16:creationId xmlns:a16="http://schemas.microsoft.com/office/drawing/2014/main" id="{6BB9B4A5-7046-1DB4-DAAF-7C7E5FF59B41}"/>
              </a:ext>
            </a:extLst>
          </p:cNvPr>
          <p:cNvCxnSpPr>
            <a:cxnSpLocks/>
          </p:cNvCxnSpPr>
          <p:nvPr/>
        </p:nvCxnSpPr>
        <p:spPr bwMode="auto">
          <a:xfrm flipH="1" flipV="1">
            <a:off x="2955452" y="5740181"/>
            <a:ext cx="627417" cy="2372"/>
          </a:xfrm>
          <a:prstGeom prst="straightConnector1">
            <a:avLst/>
          </a:prstGeom>
          <a:solidFill>
            <a:schemeClr val="accent1"/>
          </a:solidFill>
          <a:ln w="19050" cap="sq" cmpd="sng" algn="ctr">
            <a:solidFill>
              <a:schemeClr val="tx1"/>
            </a:solidFill>
            <a:prstDash val="solid"/>
            <a:round/>
            <a:headEnd type="none" w="sm" len="sm"/>
            <a:tailEnd type="arrow"/>
          </a:ln>
          <a:effectLst/>
        </p:spPr>
      </p:cxnSp>
      <p:sp>
        <p:nvSpPr>
          <p:cNvPr id="16" name="TextBox 15">
            <a:extLst>
              <a:ext uri="{FF2B5EF4-FFF2-40B4-BE49-F238E27FC236}">
                <a16:creationId xmlns:a16="http://schemas.microsoft.com/office/drawing/2014/main" id="{C4C0E603-A8B0-6593-CB89-3758E072133D}"/>
              </a:ext>
            </a:extLst>
          </p:cNvPr>
          <p:cNvSpPr txBox="1"/>
          <p:nvPr/>
        </p:nvSpPr>
        <p:spPr>
          <a:xfrm>
            <a:off x="4992440" y="5590203"/>
            <a:ext cx="590226" cy="335756"/>
          </a:xfrm>
          <a:prstGeom prst="rect">
            <a:avLst/>
          </a:prstGeom>
          <a:noFill/>
        </p:spPr>
        <p:txBody>
          <a:bodyPr wrap="none" rtlCol="0">
            <a:spAutoFit/>
          </a:bodyPr>
          <a:lstStyle/>
          <a:p>
            <a:r>
              <a:rPr lang="en-US" sz="1800" dirty="0"/>
              <a:t>t~5</a:t>
            </a:r>
            <a:r>
              <a:rPr lang="en-US" sz="1800" dirty="0">
                <a:latin typeface="Symbol" pitchFamily="18" charset="2"/>
              </a:rPr>
              <a:t>t</a:t>
            </a:r>
          </a:p>
        </p:txBody>
      </p:sp>
      <p:cxnSp>
        <p:nvCxnSpPr>
          <p:cNvPr id="18" name="Straight Arrow Connector 17">
            <a:extLst>
              <a:ext uri="{FF2B5EF4-FFF2-40B4-BE49-F238E27FC236}">
                <a16:creationId xmlns:a16="http://schemas.microsoft.com/office/drawing/2014/main" id="{3C6CAEF0-557F-2345-FF2C-F5F34F6C8A3D}"/>
              </a:ext>
            </a:extLst>
          </p:cNvPr>
          <p:cNvCxnSpPr>
            <a:cxnSpLocks/>
          </p:cNvCxnSpPr>
          <p:nvPr/>
        </p:nvCxnSpPr>
        <p:spPr bwMode="auto">
          <a:xfrm>
            <a:off x="5569166" y="5783671"/>
            <a:ext cx="299286" cy="0"/>
          </a:xfrm>
          <a:prstGeom prst="straightConnector1">
            <a:avLst/>
          </a:prstGeom>
          <a:solidFill>
            <a:schemeClr val="accent1"/>
          </a:solidFill>
          <a:ln w="19050" cap="sq" cmpd="sng" algn="ctr">
            <a:solidFill>
              <a:schemeClr val="tx1"/>
            </a:solidFill>
            <a:prstDash val="solid"/>
            <a:round/>
            <a:headEnd type="none" w="sm" len="sm"/>
            <a:tailEnd type="arrow"/>
          </a:ln>
          <a:effectLst/>
        </p:spPr>
      </p:cxnSp>
      <p:cxnSp>
        <p:nvCxnSpPr>
          <p:cNvPr id="20" name="Straight Arrow Connector 19">
            <a:extLst>
              <a:ext uri="{FF2B5EF4-FFF2-40B4-BE49-F238E27FC236}">
                <a16:creationId xmlns:a16="http://schemas.microsoft.com/office/drawing/2014/main" id="{AFA43D73-5FFC-A40A-231E-0F57789EE3EF}"/>
              </a:ext>
            </a:extLst>
          </p:cNvPr>
          <p:cNvCxnSpPr>
            <a:cxnSpLocks/>
          </p:cNvCxnSpPr>
          <p:nvPr/>
        </p:nvCxnSpPr>
        <p:spPr bwMode="auto">
          <a:xfrm flipH="1" flipV="1">
            <a:off x="4420652" y="5758189"/>
            <a:ext cx="627417" cy="2156"/>
          </a:xfrm>
          <a:prstGeom prst="straightConnector1">
            <a:avLst/>
          </a:prstGeom>
          <a:solidFill>
            <a:schemeClr val="accent1"/>
          </a:solidFill>
          <a:ln w="19050" cap="sq"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1522224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5493</TotalTime>
  <Words>1502</Words>
  <Application>Microsoft Office PowerPoint</Application>
  <PresentationFormat>On-screen Show (4:3)</PresentationFormat>
  <Paragraphs>156</Paragraphs>
  <Slides>20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Cambria Math</vt:lpstr>
      <vt:lpstr>Symbol</vt:lpstr>
      <vt:lpstr>Times New Roman</vt:lpstr>
      <vt:lpstr>Wingdings</vt:lpstr>
      <vt:lpstr>Office Theme</vt:lpstr>
      <vt:lpstr>Single Time Constant Measurement</vt:lpstr>
      <vt:lpstr>Capacitors</vt:lpstr>
      <vt:lpstr>Capacitor Types</vt:lpstr>
      <vt:lpstr>Capacitor Values</vt:lpstr>
      <vt:lpstr>Capacitor Tolerance</vt:lpstr>
      <vt:lpstr>Pre-Lab</vt:lpstr>
      <vt:lpstr>The Analysis Part I: Charging</vt:lpstr>
      <vt:lpstr>The Plot Part I</vt:lpstr>
      <vt:lpstr>What’s the 10t thing?</vt:lpstr>
      <vt:lpstr>The Analysis Part II: Discharging</vt:lpstr>
      <vt:lpstr>The Plot Part II</vt:lpstr>
      <vt:lpstr>Graphical Analysis</vt:lpstr>
      <vt:lpstr>The Measurement…</vt:lpstr>
      <vt:lpstr>The Experiment</vt:lpstr>
      <vt:lpstr>dc Offset</vt:lpstr>
      <vt:lpstr>The Technique</vt:lpstr>
      <vt:lpstr>Let’s Do It!</vt:lpstr>
      <vt:lpstr>An Alternative</vt:lpstr>
      <vt:lpstr>And Another Thing…</vt:lpstr>
      <vt:lpstr>Things You Should Know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Trombetta, Len</dc:creator>
  <cp:lastModifiedBy>Trombetta, Len</cp:lastModifiedBy>
  <cp:revision>248</cp:revision>
  <cp:lastPrinted>1601-01-01T00:00:00Z</cp:lastPrinted>
  <dcterms:created xsi:type="dcterms:W3CDTF">1601-01-01T00:00:00Z</dcterms:created>
  <dcterms:modified xsi:type="dcterms:W3CDTF">2024-03-22T14:18:23Z</dcterms:modified>
</cp:coreProperties>
</file>