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9" r:id="rId3"/>
    <p:sldId id="270" r:id="rId4"/>
    <p:sldId id="275" r:id="rId5"/>
    <p:sldId id="274" r:id="rId6"/>
    <p:sldId id="282" r:id="rId7"/>
    <p:sldId id="277" r:id="rId8"/>
    <p:sldId id="278" r:id="rId9"/>
    <p:sldId id="279" r:id="rId10"/>
    <p:sldId id="280" r:id="rId11"/>
    <p:sldId id="281" r:id="rId12"/>
  </p:sldIdLst>
  <p:sldSz cx="9144000" cy="6858000" type="screen4x3"/>
  <p:notesSz cx="6845300" cy="91963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96">
          <p15:clr>
            <a:srgbClr val="A4A3A4"/>
          </p15:clr>
        </p15:guide>
        <p15:guide id="2" pos="215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660066"/>
    <a:srgbClr val="FFFFFF"/>
    <a:srgbClr val="006666"/>
    <a:srgbClr val="009999"/>
    <a:srgbClr val="00CC99"/>
    <a:srgbClr val="330099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 autoAdjust="0"/>
    <p:restoredTop sz="94539" autoAdjust="0"/>
  </p:normalViewPr>
  <p:slideViewPr>
    <p:cSldViewPr>
      <p:cViewPr varScale="1">
        <p:scale>
          <a:sx n="103" d="100"/>
          <a:sy n="103" d="100"/>
        </p:scale>
        <p:origin x="40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1722" y="-72"/>
      </p:cViewPr>
      <p:guideLst>
        <p:guide orient="horz" pos="2896"/>
        <p:guide pos="215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ombetta, Len" userId="S::trombett@cougarnet.uh.edu::caf011f4-eb3a-458b-8ef5-3cf96babed60" providerId="AD" clId="Web-{BC84B0FF-EB69-9918-9AA8-B19757DF62F4}"/>
    <pc:docChg chg="modSld">
      <pc:chgData name="Trombetta, Len" userId="S::trombett@cougarnet.uh.edu::caf011f4-eb3a-458b-8ef5-3cf96babed60" providerId="AD" clId="Web-{BC84B0FF-EB69-9918-9AA8-B19757DF62F4}" dt="2024-08-23T13:57:48.623" v="3" actId="20577"/>
      <pc:docMkLst>
        <pc:docMk/>
      </pc:docMkLst>
      <pc:sldChg chg="modSp">
        <pc:chgData name="Trombetta, Len" userId="S::trombett@cougarnet.uh.edu::caf011f4-eb3a-458b-8ef5-3cf96babed60" providerId="AD" clId="Web-{BC84B0FF-EB69-9918-9AA8-B19757DF62F4}" dt="2024-08-23T13:57:48.623" v="3" actId="20577"/>
        <pc:sldMkLst>
          <pc:docMk/>
          <pc:sldMk cId="0" sldId="256"/>
        </pc:sldMkLst>
      </pc:sldChg>
    </pc:docChg>
  </pc:docChgLst>
  <pc:docChgLst>
    <pc:chgData name="Trombetta, Len" userId="caf011f4-eb3a-458b-8ef5-3cf96babed60" providerId="ADAL" clId="{0BBAEE93-26EF-435E-8E15-AB3DBF0F7667}"/>
    <pc:docChg chg="modSld">
      <pc:chgData name="Trombetta, Len" userId="caf011f4-eb3a-458b-8ef5-3cf96babed60" providerId="ADAL" clId="{0BBAEE93-26EF-435E-8E15-AB3DBF0F7667}" dt="2023-01-18T00:58:19.994" v="4" actId="20577"/>
      <pc:docMkLst>
        <pc:docMk/>
      </pc:docMkLst>
      <pc:sldChg chg="modSp mod">
        <pc:chgData name="Trombetta, Len" userId="caf011f4-eb3a-458b-8ef5-3cf96babed60" providerId="ADAL" clId="{0BBAEE93-26EF-435E-8E15-AB3DBF0F7667}" dt="2023-01-18T00:58:19.994" v="4" actId="20577"/>
        <pc:sldMkLst>
          <pc:docMk/>
          <pc:sldMk cId="0" sldId="256"/>
        </pc:sldMkLst>
      </pc:sldChg>
    </pc:docChg>
  </pc:docChgLst>
  <pc:docChgLst>
    <pc:chgData name="Trombetta, Len" userId="caf011f4-eb3a-458b-8ef5-3cf96babed60" providerId="ADAL" clId="{A6C557A1-E95C-4FD1-9251-06FFE2C89738}"/>
    <pc:docChg chg="custSel modSld">
      <pc:chgData name="Trombetta, Len" userId="caf011f4-eb3a-458b-8ef5-3cf96babed60" providerId="ADAL" clId="{A6C557A1-E95C-4FD1-9251-06FFE2C89738}" dt="2024-06-04T14:20:03.008" v="107" actId="14100"/>
      <pc:docMkLst>
        <pc:docMk/>
      </pc:docMkLst>
      <pc:sldChg chg="modSp mod">
        <pc:chgData name="Trombetta, Len" userId="caf011f4-eb3a-458b-8ef5-3cf96babed60" providerId="ADAL" clId="{A6C557A1-E95C-4FD1-9251-06FFE2C89738}" dt="2024-06-04T14:18:37.528" v="5" actId="20577"/>
        <pc:sldMkLst>
          <pc:docMk/>
          <pc:sldMk cId="0" sldId="256"/>
        </pc:sldMkLst>
      </pc:sldChg>
      <pc:sldChg chg="modSp mod">
        <pc:chgData name="Trombetta, Len" userId="caf011f4-eb3a-458b-8ef5-3cf96babed60" providerId="ADAL" clId="{A6C557A1-E95C-4FD1-9251-06FFE2C89738}" dt="2024-06-04T14:19:41.974" v="95" actId="20577"/>
        <pc:sldMkLst>
          <pc:docMk/>
          <pc:sldMk cId="0" sldId="274"/>
        </pc:sldMkLst>
      </pc:sldChg>
      <pc:sldChg chg="modSp mod">
        <pc:chgData name="Trombetta, Len" userId="caf011f4-eb3a-458b-8ef5-3cf96babed60" providerId="ADAL" clId="{A6C557A1-E95C-4FD1-9251-06FFE2C89738}" dt="2024-06-04T14:20:03.008" v="107" actId="14100"/>
        <pc:sldMkLst>
          <pc:docMk/>
          <pc:sldMk cId="3291942069" sldId="277"/>
        </pc:sldMkLst>
      </pc:sldChg>
    </pc:docChg>
  </pc:docChgLst>
  <pc:docChgLst>
    <pc:chgData name="Trombetta, Len" userId="caf011f4-eb3a-458b-8ef5-3cf96babed60" providerId="ADAL" clId="{7BD17E3B-DC3C-4197-B6DB-4BD5CBD65990}"/>
    <pc:docChg chg="custSel modSld">
      <pc:chgData name="Trombetta, Len" userId="caf011f4-eb3a-458b-8ef5-3cf96babed60" providerId="ADAL" clId="{7BD17E3B-DC3C-4197-B6DB-4BD5CBD65990}" dt="2024-01-17T14:39:55.200" v="48" actId="1076"/>
      <pc:docMkLst>
        <pc:docMk/>
      </pc:docMkLst>
      <pc:sldChg chg="modSp mod">
        <pc:chgData name="Trombetta, Len" userId="caf011f4-eb3a-458b-8ef5-3cf96babed60" providerId="ADAL" clId="{7BD17E3B-DC3C-4197-B6DB-4BD5CBD65990}" dt="2024-01-17T14:39:55.200" v="48" actId="1076"/>
        <pc:sldMkLst>
          <pc:docMk/>
          <pc:sldMk cId="0" sldId="256"/>
        </pc:sldMkLst>
      </pc:sldChg>
      <pc:sldChg chg="modSp mod">
        <pc:chgData name="Trombetta, Len" userId="caf011f4-eb3a-458b-8ef5-3cf96babed60" providerId="ADAL" clId="{7BD17E3B-DC3C-4197-B6DB-4BD5CBD65990}" dt="2024-01-17T14:28:59.145" v="18" actId="15"/>
        <pc:sldMkLst>
          <pc:docMk/>
          <pc:sldMk cId="0" sldId="274"/>
        </pc:sldMkLst>
      </pc:sldChg>
    </pc:docChg>
  </pc:docChgLst>
  <pc:docChgLst>
    <pc:chgData name="Trombetta, Len" userId="caf011f4-eb3a-458b-8ef5-3cf96babed60" providerId="ADAL" clId="{43656735-2C35-452A-B999-08C7A02491A2}"/>
    <pc:docChg chg="modSld">
      <pc:chgData name="Trombetta, Len" userId="caf011f4-eb3a-458b-8ef5-3cf96babed60" providerId="ADAL" clId="{43656735-2C35-452A-B999-08C7A02491A2}" dt="2025-01-10T19:52:35.263" v="5" actId="20577"/>
      <pc:docMkLst>
        <pc:docMk/>
      </pc:docMkLst>
      <pc:sldChg chg="modSp mod">
        <pc:chgData name="Trombetta, Len" userId="caf011f4-eb3a-458b-8ef5-3cf96babed60" providerId="ADAL" clId="{43656735-2C35-452A-B999-08C7A02491A2}" dt="2025-01-10T19:52:35.263" v="5" actId="20577"/>
        <pc:sldMkLst>
          <pc:docMk/>
          <pc:sldMk cId="0" sldId="256"/>
        </pc:sldMkLst>
        <pc:spChg chg="mod">
          <ac:chgData name="Trombetta, Len" userId="caf011f4-eb3a-458b-8ef5-3cf96babed60" providerId="ADAL" clId="{43656735-2C35-452A-B999-08C7A02491A2}" dt="2025-01-10T19:52:35.263" v="5" actId="20577"/>
          <ac:spMkLst>
            <pc:docMk/>
            <pc:sldMk cId="0" sldId="256"/>
            <ac:spMk id="103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r>
              <a:rPr lang="en-US"/>
              <a:t>Welcome to Electronics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630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7897F57D-9AA7-4A52-90AB-D0519AB757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567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30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630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E14C3DE-31BE-4E30-A7B2-77A9DAD777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5705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09638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5613" algn="l" defTabSz="909638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2813" algn="l" defTabSz="909638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68425" algn="l" defTabSz="909638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5625" algn="l" defTabSz="909638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A69C88-A5BA-4A33-8692-78F2B1BC15E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92A712-CA4D-4352-B826-A00CECA3A0D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48F10B-9081-4C3E-88F9-ACA4A601611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A7D839-1776-4E93-B90F-DD21054A9B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910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4CAE50-6F84-4E11-8BCD-7C654907F53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074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F9A642-C9BA-44F6-BD6D-CB619B2274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716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46C5E2-187C-4F82-9DC0-E51DB2C2FF2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831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9DCD9F-A77A-4F55-9DA4-D4852C4254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195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D999BC-AA64-4692-8743-B75F49F4579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110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D19585-0A40-45DF-8181-881BF75DDE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043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8295B7-1307-48FB-9267-9290D9B0C8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647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C8F26F-F55E-4532-9EFA-951DDE2DAB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61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E8F99-1377-468B-B200-CE40A8CB700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176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E71FC5-3EF3-462C-A5FA-C5234A994EF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907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447A8F6-800E-41E3-A399-9E7DA1FB282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278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ce.uh.edu/course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/>
              <a:t>Welcome to Circuits Lab</a:t>
            </a:r>
          </a:p>
        </p:txBody>
      </p:sp>
      <p:sp>
        <p:nvSpPr>
          <p:cNvPr id="102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5257800"/>
            <a:ext cx="6400800" cy="838200"/>
          </a:xfrm>
          <a:ln w="9525">
            <a:headEnd/>
            <a:tailEnd/>
          </a:ln>
        </p:spPr>
        <p:txBody>
          <a:bodyPr>
            <a:noAutofit/>
          </a:bodyPr>
          <a:lstStyle/>
          <a:p>
            <a:pPr eaLnBrk="1" hangingPunct="1"/>
            <a:r>
              <a:rPr lang="en-US" sz="2400" dirty="0">
                <a:solidFill>
                  <a:schemeClr val="tx2"/>
                </a:solidFill>
              </a:rPr>
              <a:t>Dr. Fritz Claydon</a:t>
            </a:r>
          </a:p>
          <a:p>
            <a:pPr eaLnBrk="1" hangingPunct="1"/>
            <a:r>
              <a:rPr lang="en-US" sz="2400" dirty="0">
                <a:solidFill>
                  <a:schemeClr val="tx2"/>
                </a:solidFill>
              </a:rPr>
              <a:t>Dr. Len Trombetta</a:t>
            </a:r>
          </a:p>
        </p:txBody>
      </p:sp>
      <p:sp>
        <p:nvSpPr>
          <p:cNvPr id="1027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70C651C-4CCE-447B-8045-E14783EEA542}" type="slidenum">
              <a:rPr lang="en-US" smtClean="0"/>
              <a:pPr/>
              <a:t>1</a:t>
            </a:fld>
            <a:endParaRPr lang="en-US"/>
          </a:p>
        </p:txBody>
      </p:sp>
      <p:graphicFrame>
        <p:nvGraphicFramePr>
          <p:cNvPr id="1026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0826728"/>
              </p:ext>
            </p:extLst>
          </p:nvPr>
        </p:nvGraphicFramePr>
        <p:xfrm>
          <a:off x="685800" y="1758156"/>
          <a:ext cx="3200400" cy="288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3" imgW="1407240" imgH="1267920" progId="MS_ClipArt_Gallery.5">
                  <p:embed/>
                </p:oleObj>
              </mc:Choice>
              <mc:Fallback>
                <p:oleObj name="Clip" r:id="rId3" imgW="1407240" imgH="1267920" progId="MS_ClipArt_Gallery.5">
                  <p:embed/>
                  <p:pic>
                    <p:nvPicPr>
                      <p:cNvPr id="1026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758156"/>
                        <a:ext cx="3200400" cy="288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Text Box 16"/>
          <p:cNvSpPr txBox="1">
            <a:spLocks noChangeArrowheads="1"/>
          </p:cNvSpPr>
          <p:nvPr/>
        </p:nvSpPr>
        <p:spPr bwMode="auto">
          <a:xfrm>
            <a:off x="4572000" y="1688812"/>
            <a:ext cx="2201244" cy="5847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lIns="91440" tIns="45720" rIns="91440" bIns="45720" anchor="t">
            <a:spAutoFit/>
          </a:bodyPr>
          <a:lstStyle/>
          <a:p>
            <a:r>
              <a:rPr lang="en-US" sz="3200" dirty="0">
                <a:latin typeface="Times New Roman"/>
                <a:cs typeface="Times New Roman"/>
              </a:rPr>
              <a:t>Spring 2025</a:t>
            </a:r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3602182" y="2977703"/>
            <a:ext cx="4800600" cy="107721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rgbClr val="FF0000"/>
                </a:solidFill>
              </a:rPr>
              <a:t>Take a seat!</a:t>
            </a:r>
          </a:p>
          <a:p>
            <a:pPr algn="ctr"/>
            <a:r>
              <a:rPr lang="en-US" sz="3200" dirty="0">
                <a:solidFill>
                  <a:srgbClr val="FF0000"/>
                </a:solidFill>
              </a:rPr>
              <a:t>(two to a bench)</a:t>
            </a:r>
          </a:p>
        </p:txBody>
      </p:sp>
    </p:spTree>
  </p:cSld>
  <p:clrMapOvr>
    <a:masterClrMapping/>
  </p:clrMapOvr>
  <p:transition spd="med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You Use the Open-Hours Lab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46C5E2-187C-4F82-9DC0-E51DB2C2FF2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1143000"/>
            <a:ext cx="609600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Symbol"/>
              <a:buChar char=""/>
            </a:pPr>
            <a:r>
              <a:rPr lang="en-US" dirty="0">
                <a:latin typeface="+mn-lt"/>
              </a:rPr>
              <a:t>When you arrive:</a:t>
            </a:r>
          </a:p>
          <a:p>
            <a:pPr marL="800100" lvl="1" indent="-342900">
              <a:spcBef>
                <a:spcPts val="0"/>
              </a:spcBef>
              <a:spcAft>
                <a:spcPts val="600"/>
              </a:spcAft>
              <a:buFont typeface="Symbol"/>
              <a:buChar char=""/>
            </a:pPr>
            <a:r>
              <a:rPr lang="en-US" dirty="0">
                <a:latin typeface="+mn-lt"/>
              </a:rPr>
              <a:t>Sign in with name and the lab bench.</a:t>
            </a:r>
          </a:p>
          <a:p>
            <a:pPr marL="800100" lvl="1" indent="-342900">
              <a:spcBef>
                <a:spcPts val="0"/>
              </a:spcBef>
              <a:spcAft>
                <a:spcPts val="600"/>
              </a:spcAft>
              <a:buFont typeface="Symbol"/>
              <a:buChar char=""/>
            </a:pPr>
            <a:r>
              <a:rPr lang="en-US" dirty="0">
                <a:latin typeface="+mn-lt"/>
              </a:rPr>
              <a:t>Give your ID to the TA</a:t>
            </a:r>
          </a:p>
        </p:txBody>
      </p:sp>
      <p:sp>
        <p:nvSpPr>
          <p:cNvPr id="6" name="Rectangle 5"/>
          <p:cNvSpPr/>
          <p:nvPr/>
        </p:nvSpPr>
        <p:spPr>
          <a:xfrm>
            <a:off x="914400" y="2666999"/>
            <a:ext cx="7620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Symbol"/>
              <a:buChar char=""/>
            </a:pPr>
            <a:r>
              <a:rPr lang="en-US" dirty="0">
                <a:latin typeface="+mn-lt"/>
              </a:rPr>
              <a:t>While you are working:</a:t>
            </a:r>
          </a:p>
          <a:p>
            <a:pPr marL="800100" lvl="1" indent="-342900">
              <a:spcBef>
                <a:spcPts val="0"/>
              </a:spcBef>
              <a:spcAft>
                <a:spcPts val="600"/>
              </a:spcAft>
              <a:buFont typeface="Symbol"/>
              <a:buChar char=""/>
            </a:pPr>
            <a:r>
              <a:rPr lang="en-US" dirty="0">
                <a:latin typeface="+mn-lt"/>
              </a:rPr>
              <a:t>DO NOT take equipment from another bench.</a:t>
            </a:r>
          </a:p>
          <a:p>
            <a:pPr marL="800100" lvl="1" indent="-342900">
              <a:spcBef>
                <a:spcPts val="0"/>
              </a:spcBef>
              <a:spcAft>
                <a:spcPts val="600"/>
              </a:spcAft>
              <a:buFont typeface="Symbol"/>
              <a:buChar char=""/>
            </a:pPr>
            <a:r>
              <a:rPr lang="en-US" dirty="0">
                <a:latin typeface="+mn-lt"/>
              </a:rPr>
              <a:t>DO NOT take cables from another bench.</a:t>
            </a:r>
          </a:p>
          <a:p>
            <a:pPr marL="800100" lvl="1" indent="-342900">
              <a:spcBef>
                <a:spcPts val="0"/>
              </a:spcBef>
              <a:spcAft>
                <a:spcPts val="600"/>
              </a:spcAft>
              <a:buFont typeface="Symbol"/>
              <a:buChar char=""/>
            </a:pPr>
            <a:r>
              <a:rPr lang="en-US" dirty="0">
                <a:latin typeface="+mn-lt"/>
              </a:rPr>
              <a:t>Broken or Missing Equipment? Fill out a form; change benches</a:t>
            </a:r>
          </a:p>
        </p:txBody>
      </p:sp>
      <p:sp>
        <p:nvSpPr>
          <p:cNvPr id="7" name="Rectangle 6"/>
          <p:cNvSpPr/>
          <p:nvPr/>
        </p:nvSpPr>
        <p:spPr>
          <a:xfrm>
            <a:off x="990600" y="4836825"/>
            <a:ext cx="6096000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Symbol"/>
              <a:buChar char=""/>
            </a:pPr>
            <a:r>
              <a:rPr lang="en-US" dirty="0">
                <a:latin typeface="+mn-lt"/>
              </a:rPr>
              <a:t>When you are finished:</a:t>
            </a:r>
          </a:p>
          <a:p>
            <a:pPr marL="800100" lvl="1" indent="-342900">
              <a:spcBef>
                <a:spcPts val="0"/>
              </a:spcBef>
              <a:spcAft>
                <a:spcPts val="600"/>
              </a:spcAft>
              <a:buFont typeface="Symbol"/>
              <a:buChar char=""/>
            </a:pPr>
            <a:r>
              <a:rPr lang="en-US" dirty="0">
                <a:latin typeface="+mn-lt"/>
              </a:rPr>
              <a:t>Clean up.</a:t>
            </a:r>
          </a:p>
          <a:p>
            <a:pPr marL="800100" lvl="1" indent="-342900">
              <a:spcBef>
                <a:spcPts val="0"/>
              </a:spcBef>
              <a:spcAft>
                <a:spcPts val="600"/>
              </a:spcAft>
              <a:buFont typeface="Symbol"/>
              <a:buChar char=""/>
            </a:pPr>
            <a:r>
              <a:rPr lang="en-US" dirty="0">
                <a:latin typeface="+mn-lt"/>
              </a:rPr>
              <a:t>Sign out.</a:t>
            </a:r>
          </a:p>
          <a:p>
            <a:pPr marL="800100" lvl="1" indent="-342900">
              <a:spcBef>
                <a:spcPts val="0"/>
              </a:spcBef>
              <a:spcAft>
                <a:spcPts val="600"/>
              </a:spcAft>
              <a:buFont typeface="Symbol"/>
              <a:buChar char=""/>
            </a:pPr>
            <a:r>
              <a:rPr lang="en-US" dirty="0">
                <a:latin typeface="+mn-lt"/>
              </a:rPr>
              <a:t>Get your ID.</a:t>
            </a:r>
          </a:p>
        </p:txBody>
      </p:sp>
    </p:spTree>
    <p:extLst>
      <p:ext uri="{BB962C8B-B14F-4D97-AF65-F5344CB8AC3E}">
        <p14:creationId xmlns:p14="http://schemas.microsoft.com/office/powerpoint/2010/main" val="3961492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Kits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46C5E2-187C-4F82-9DC0-E51DB2C2FF2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219200"/>
            <a:ext cx="609600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Symbol"/>
              <a:buChar char=""/>
            </a:pPr>
            <a:r>
              <a:rPr lang="en-US" dirty="0">
                <a:latin typeface="+mn-lt"/>
              </a:rPr>
              <a:t>You will get:</a:t>
            </a:r>
          </a:p>
          <a:p>
            <a:pPr marL="800100" lvl="1" indent="-342900">
              <a:spcBef>
                <a:spcPts val="0"/>
              </a:spcBef>
              <a:spcAft>
                <a:spcPts val="600"/>
              </a:spcAft>
              <a:buFont typeface="Symbol"/>
              <a:buChar char=""/>
            </a:pPr>
            <a:r>
              <a:rPr lang="en-US" dirty="0">
                <a:latin typeface="+mn-lt"/>
              </a:rPr>
              <a:t>A breadboard (prototyping board).</a:t>
            </a:r>
          </a:p>
          <a:p>
            <a:pPr marL="800100" lvl="1" indent="-342900">
              <a:spcBef>
                <a:spcPts val="0"/>
              </a:spcBef>
              <a:spcAft>
                <a:spcPts val="600"/>
              </a:spcAft>
              <a:buFont typeface="Symbol"/>
              <a:buChar char=""/>
            </a:pPr>
            <a:r>
              <a:rPr lang="en-US" dirty="0">
                <a:latin typeface="+mn-lt"/>
              </a:rPr>
              <a:t>A bunch of parts</a:t>
            </a:r>
          </a:p>
          <a:p>
            <a:pPr marL="1257300" lvl="2" indent="-342900">
              <a:spcBef>
                <a:spcPts val="0"/>
              </a:spcBef>
              <a:spcAft>
                <a:spcPts val="600"/>
              </a:spcAft>
              <a:buFont typeface="Symbol"/>
              <a:buChar char=""/>
            </a:pPr>
            <a:r>
              <a:rPr lang="en-US" sz="2000" dirty="0">
                <a:latin typeface="+mn-lt"/>
              </a:rPr>
              <a:t>Wires</a:t>
            </a:r>
          </a:p>
          <a:p>
            <a:pPr marL="1257300" lvl="2" indent="-342900">
              <a:spcBef>
                <a:spcPts val="0"/>
              </a:spcBef>
              <a:spcAft>
                <a:spcPts val="600"/>
              </a:spcAft>
              <a:buFont typeface="Symbol"/>
              <a:buChar char=""/>
            </a:pPr>
            <a:r>
              <a:rPr lang="en-US" sz="2000" dirty="0">
                <a:latin typeface="+mn-lt"/>
              </a:rPr>
              <a:t>Resistors</a:t>
            </a:r>
          </a:p>
          <a:p>
            <a:pPr marL="1257300" lvl="2" indent="-342900">
              <a:spcBef>
                <a:spcPts val="0"/>
              </a:spcBef>
              <a:spcAft>
                <a:spcPts val="600"/>
              </a:spcAft>
              <a:buFont typeface="Symbol"/>
              <a:buChar char=""/>
            </a:pPr>
            <a:r>
              <a:rPr lang="en-US" sz="2000" dirty="0">
                <a:latin typeface="+mn-lt"/>
              </a:rPr>
              <a:t>Capacitors</a:t>
            </a:r>
          </a:p>
          <a:p>
            <a:pPr marL="1257300" lvl="2" indent="-342900">
              <a:spcBef>
                <a:spcPts val="0"/>
              </a:spcBef>
              <a:spcAft>
                <a:spcPts val="600"/>
              </a:spcAft>
              <a:buFont typeface="Symbol"/>
              <a:buChar char=""/>
            </a:pPr>
            <a:r>
              <a:rPr lang="en-US" sz="2000" dirty="0">
                <a:latin typeface="+mn-lt"/>
              </a:rPr>
              <a:t>Op Amps</a:t>
            </a:r>
          </a:p>
          <a:p>
            <a:pPr marL="1257300" lvl="2" indent="-342900">
              <a:spcBef>
                <a:spcPts val="0"/>
              </a:spcBef>
              <a:spcAft>
                <a:spcPts val="600"/>
              </a:spcAft>
              <a:buFont typeface="Symbol"/>
              <a:buChar char=""/>
            </a:pPr>
            <a:r>
              <a:rPr lang="en-US" sz="2000" dirty="0">
                <a:latin typeface="+mn-lt"/>
              </a:rPr>
              <a:t>Transistors</a:t>
            </a:r>
          </a:p>
          <a:p>
            <a:pPr marL="1257300" lvl="2" indent="-342900">
              <a:spcBef>
                <a:spcPts val="0"/>
              </a:spcBef>
              <a:spcAft>
                <a:spcPts val="600"/>
              </a:spcAft>
              <a:buFont typeface="Symbol"/>
              <a:buChar char=""/>
            </a:pPr>
            <a:r>
              <a:rPr lang="en-US" sz="2000" dirty="0">
                <a:latin typeface="+mn-lt"/>
              </a:rPr>
              <a:t>Voltage Regulator</a:t>
            </a:r>
          </a:p>
        </p:txBody>
      </p:sp>
      <p:sp>
        <p:nvSpPr>
          <p:cNvPr id="6" name="Rectangle 5"/>
          <p:cNvSpPr/>
          <p:nvPr/>
        </p:nvSpPr>
        <p:spPr>
          <a:xfrm>
            <a:off x="985092" y="5322382"/>
            <a:ext cx="6096000" cy="907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Symbol"/>
              <a:buChar char=""/>
            </a:pPr>
            <a:r>
              <a:rPr lang="en-US" dirty="0">
                <a:latin typeface="+mn-lt"/>
              </a:rPr>
              <a:t>These will be good for:</a:t>
            </a:r>
          </a:p>
          <a:p>
            <a:pPr marL="800100" lvl="1" indent="-342900">
              <a:spcBef>
                <a:spcPts val="0"/>
              </a:spcBef>
              <a:spcAft>
                <a:spcPts val="600"/>
              </a:spcAft>
              <a:buFont typeface="Symbol"/>
              <a:buChar char=""/>
            </a:pPr>
            <a:r>
              <a:rPr lang="en-US" dirty="0">
                <a:latin typeface="+mn-lt"/>
              </a:rPr>
              <a:t>2100, 3155, 3456, design projects…</a:t>
            </a:r>
          </a:p>
        </p:txBody>
      </p:sp>
    </p:spTree>
    <p:extLst>
      <p:ext uri="{BB962C8B-B14F-4D97-AF65-F5344CB8AC3E}">
        <p14:creationId xmlns:p14="http://schemas.microsoft.com/office/powerpoint/2010/main" val="1486698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Relation to ECE 2201/2202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Theory vs. Practice</a:t>
            </a:r>
          </a:p>
          <a:p>
            <a:pPr eaLnBrk="1" hangingPunct="1"/>
            <a:r>
              <a:rPr lang="en-US"/>
              <a:t>Reinforcing Circuit Theory Ideas</a:t>
            </a:r>
          </a:p>
          <a:p>
            <a:pPr eaLnBrk="1" hangingPunct="1"/>
            <a:r>
              <a:rPr lang="en-US"/>
              <a:t>Learning Basic Skills</a:t>
            </a:r>
          </a:p>
          <a:p>
            <a:pPr lvl="1" eaLnBrk="1" hangingPunct="1"/>
            <a:r>
              <a:rPr lang="en-US"/>
              <a:t>Prototyping</a:t>
            </a:r>
          </a:p>
          <a:p>
            <a:pPr lvl="1" eaLnBrk="1" hangingPunct="1"/>
            <a:r>
              <a:rPr lang="en-US"/>
              <a:t>Basic Lab Equipment</a:t>
            </a:r>
          </a:p>
          <a:p>
            <a:pPr lvl="1" eaLnBrk="1" hangingPunct="1"/>
            <a:r>
              <a:rPr lang="en-US"/>
              <a:t>Troubleshooting</a:t>
            </a:r>
          </a:p>
          <a:p>
            <a:pPr eaLnBrk="1" hangingPunct="1"/>
            <a:r>
              <a:rPr lang="en-US"/>
              <a:t>Preparation for Design!!!</a:t>
            </a:r>
          </a:p>
        </p:txBody>
      </p:sp>
      <p:sp>
        <p:nvSpPr>
          <p:cNvPr id="20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089DFC0-87F3-4B11-8F93-853824BCC0B9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2050" name="Objec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0946910"/>
              </p:ext>
            </p:extLst>
          </p:nvPr>
        </p:nvGraphicFramePr>
        <p:xfrm>
          <a:off x="6705600" y="4114800"/>
          <a:ext cx="17526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3" imgW="1808640" imgH="1409760" progId="MS_ClipArt_Gallery.5">
                  <p:embed/>
                </p:oleObj>
              </mc:Choice>
              <mc:Fallback>
                <p:oleObj name="Clip" r:id="rId3" imgW="1808640" imgH="1409760" progId="MS_ClipArt_Gallery.5">
                  <p:embed/>
                  <p:pic>
                    <p:nvPicPr>
                      <p:cNvPr id="205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4114800"/>
                        <a:ext cx="175260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1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1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1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1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1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1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autoUpdateAnimBg="0"/>
      <p:bldP spid="8198" grpId="0" build="p" autoUpdateAnimBg="0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Components of ECE 2100…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543800" cy="3733800"/>
          </a:xfrm>
        </p:spPr>
        <p:txBody>
          <a:bodyPr>
            <a:noAutofit/>
          </a:bodyPr>
          <a:lstStyle/>
          <a:p>
            <a:pPr eaLnBrk="1" hangingPunct="1"/>
            <a:r>
              <a:rPr lang="en-US" sz="2800" dirty="0"/>
              <a:t>Informal Reports (6)			35%</a:t>
            </a:r>
          </a:p>
          <a:p>
            <a:pPr lvl="1" eaLnBrk="1" hangingPunct="1"/>
            <a:r>
              <a:rPr lang="en-US" sz="2400" dirty="0"/>
              <a:t>Complete analytical work at home: </a:t>
            </a:r>
            <a:r>
              <a:rPr lang="en-US" sz="2400" i="1" dirty="0"/>
              <a:t>Pre-Lab</a:t>
            </a:r>
          </a:p>
          <a:p>
            <a:pPr lvl="1" eaLnBrk="1" hangingPunct="1"/>
            <a:r>
              <a:rPr lang="en-US" sz="2400" dirty="0"/>
              <a:t>Perform lab work in class</a:t>
            </a:r>
          </a:p>
          <a:p>
            <a:pPr lvl="1" eaLnBrk="1" hangingPunct="1"/>
            <a:r>
              <a:rPr lang="en-US" sz="2400" dirty="0"/>
              <a:t>Use open lab hours to complete lab if needed</a:t>
            </a:r>
          </a:p>
          <a:p>
            <a:r>
              <a:rPr lang="en-US" sz="2800" dirty="0"/>
              <a:t>Project: Methods Section		10%</a:t>
            </a:r>
          </a:p>
          <a:p>
            <a:pPr eaLnBrk="1" hangingPunct="1"/>
            <a:r>
              <a:rPr lang="en-US" sz="2800" dirty="0"/>
              <a:t>Project: Formal Report			30%</a:t>
            </a:r>
          </a:p>
          <a:p>
            <a:pPr eaLnBrk="1" hangingPunct="1"/>
            <a:r>
              <a:rPr lang="en-US" sz="2800" dirty="0"/>
              <a:t>Final Exam				25%</a:t>
            </a:r>
          </a:p>
        </p:txBody>
      </p:sp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D38742-168C-447E-AB87-E6FB1B8BDE1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ECE 2100…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46C5E2-187C-4F82-9DC0-E51DB2C2FF2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33400" y="1143000"/>
            <a:ext cx="8305800" cy="1839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Lab</a:t>
            </a:r>
          </a:p>
          <a:p>
            <a:pPr marL="80010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85000"/>
              <a:buFont typeface="Arial" pitchFamily="34" charset="0"/>
              <a:buChar char="•"/>
              <a:tabLst/>
              <a:defRPr/>
            </a:pPr>
            <a:r>
              <a:rPr lang="en-US" kern="0" dirty="0">
                <a:latin typeface="+mn-lt"/>
              </a:rPr>
              <a:t>S383/S385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80010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Lab</a:t>
            </a:r>
            <a:r>
              <a:rPr kumimoji="0" lang="en-US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TAs</a:t>
            </a:r>
          </a:p>
          <a:p>
            <a:pPr marL="1257300" lvl="2" indent="-342900">
              <a:spcBef>
                <a:spcPct val="20000"/>
              </a:spcBef>
              <a:buSzPct val="85000"/>
              <a:buFont typeface="Arial" pitchFamily="34" charset="0"/>
              <a:buChar char="•"/>
              <a:defRPr/>
            </a:pPr>
            <a:r>
              <a:rPr lang="en-US" sz="2000" kern="0" dirty="0">
                <a:latin typeface="+mn-lt"/>
              </a:rPr>
              <a:t>On duty when the lab is open</a:t>
            </a:r>
          </a:p>
          <a:p>
            <a:pPr marL="1257300" lvl="2" indent="-342900">
              <a:spcBef>
                <a:spcPct val="20000"/>
              </a:spcBef>
              <a:buSzPct val="85000"/>
              <a:buFont typeface="Arial" pitchFamily="34" charset="0"/>
              <a:buChar char="•"/>
              <a:defRPr/>
            </a:pP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Assigned to a particular course </a:t>
            </a:r>
          </a:p>
          <a:p>
            <a:pPr marL="800100" lvl="1" indent="-342900">
              <a:spcBef>
                <a:spcPct val="20000"/>
              </a:spcBef>
              <a:buSzPct val="85000"/>
              <a:buFont typeface="Arial" pitchFamily="34" charset="0"/>
              <a:buChar char="•"/>
              <a:defRPr/>
            </a:pPr>
            <a:r>
              <a:rPr lang="en-US" kern="0" baseline="0" dirty="0">
                <a:latin typeface="+mn-lt"/>
              </a:rPr>
              <a:t>The Electronics Shop:</a:t>
            </a:r>
            <a:r>
              <a:rPr lang="en-US" kern="0" dirty="0">
                <a:latin typeface="+mn-lt"/>
              </a:rPr>
              <a:t> S388 (Ralph Brown)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8781" y="3962400"/>
            <a:ext cx="7848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SzPct val="85000"/>
              <a:buFont typeface="Arial" pitchFamily="34" charset="0"/>
              <a:buChar char="•"/>
            </a:pPr>
            <a:r>
              <a:rPr lang="en-US" sz="3200" kern="0" dirty="0">
                <a:latin typeface="+mn-lt"/>
              </a:rPr>
              <a:t>The Equipment</a:t>
            </a:r>
          </a:p>
          <a:p>
            <a:pPr marL="800100" lvl="1" indent="-342900">
              <a:spcBef>
                <a:spcPct val="20000"/>
              </a:spcBef>
              <a:buSzPct val="85000"/>
              <a:buFont typeface="Arial" pitchFamily="34" charset="0"/>
              <a:buChar char="•"/>
            </a:pPr>
            <a:r>
              <a:rPr lang="en-US" kern="0" dirty="0">
                <a:latin typeface="+mn-lt"/>
              </a:rPr>
              <a:t>Lab Kits: prototype board and components</a:t>
            </a:r>
          </a:p>
          <a:p>
            <a:pPr marL="800100" lvl="1" indent="-342900">
              <a:spcBef>
                <a:spcPct val="20000"/>
              </a:spcBef>
              <a:buSzPct val="85000"/>
              <a:buFont typeface="Arial" pitchFamily="34" charset="0"/>
              <a:buChar char="•"/>
            </a:pPr>
            <a:r>
              <a:rPr lang="en-US" kern="0" dirty="0">
                <a:latin typeface="+mn-lt"/>
              </a:rPr>
              <a:t>Basic bench-top equipment</a:t>
            </a:r>
          </a:p>
          <a:p>
            <a:pPr lvl="2"/>
            <a:r>
              <a:rPr lang="en-US" kern="0" dirty="0">
                <a:latin typeface="+mn-lt"/>
              </a:rPr>
              <a:t>Multimeter</a:t>
            </a:r>
          </a:p>
          <a:p>
            <a:pPr lvl="2"/>
            <a:r>
              <a:rPr lang="en-US" kern="0" dirty="0">
                <a:latin typeface="+mn-lt"/>
              </a:rPr>
              <a:t>Oscilloscope</a:t>
            </a:r>
          </a:p>
          <a:p>
            <a:pPr lvl="2"/>
            <a:r>
              <a:rPr lang="en-US" kern="0" dirty="0">
                <a:latin typeface="+mn-lt"/>
              </a:rPr>
              <a:t>Function Generator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Web Sites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4724399"/>
          </a:xfrm>
        </p:spPr>
        <p:txBody>
          <a:bodyPr>
            <a:normAutofit/>
          </a:bodyPr>
          <a:lstStyle/>
          <a:p>
            <a:r>
              <a:rPr lang="en-US" dirty="0"/>
              <a:t>Server: </a:t>
            </a:r>
            <a:r>
              <a:rPr lang="en-US" u="sng" dirty="0">
                <a:hlinkClick r:id="rId2"/>
              </a:rPr>
              <a:t>www.ece.uh.edu/courses</a:t>
            </a:r>
            <a:r>
              <a:rPr lang="en-US" u="sng" dirty="0"/>
              <a:t> </a:t>
            </a:r>
            <a:endParaRPr lang="en-US" sz="2400" dirty="0"/>
          </a:p>
          <a:p>
            <a:pPr lvl="1"/>
            <a:r>
              <a:rPr lang="en-US" sz="2400" dirty="0"/>
              <a:t>Lab assignments</a:t>
            </a:r>
          </a:p>
          <a:p>
            <a:pPr lvl="1"/>
            <a:r>
              <a:rPr lang="en-US" sz="2400" dirty="0"/>
              <a:t>NERD Documentation: information about lab practice</a:t>
            </a:r>
          </a:p>
          <a:p>
            <a:r>
              <a:rPr lang="en-US" dirty="0"/>
              <a:t>Canvas: </a:t>
            </a:r>
          </a:p>
          <a:p>
            <a:pPr lvl="1"/>
            <a:r>
              <a:rPr lang="en-US" sz="2000" dirty="0"/>
              <a:t>Grade Posting</a:t>
            </a:r>
          </a:p>
          <a:p>
            <a:pPr lvl="1"/>
            <a:r>
              <a:rPr lang="en-US" sz="2000" dirty="0"/>
              <a:t>Formal Report materials</a:t>
            </a:r>
          </a:p>
          <a:p>
            <a:pPr lvl="1"/>
            <a:r>
              <a:rPr lang="en-US" sz="2000" dirty="0"/>
              <a:t>Email</a:t>
            </a:r>
          </a:p>
          <a:p>
            <a:pPr lvl="1"/>
            <a:endParaRPr lang="en-US" dirty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7695AF-579D-41DF-916D-FED5345194D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46C5E2-187C-4F82-9DC0-E51DB2C2FF2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/>
              <a:t>Safety Considerations</a:t>
            </a:r>
          </a:p>
        </p:txBody>
      </p:sp>
      <p:grpSp>
        <p:nvGrpSpPr>
          <p:cNvPr id="6" name="Group 7"/>
          <p:cNvGrpSpPr>
            <a:grpSpLocks/>
          </p:cNvGrpSpPr>
          <p:nvPr/>
        </p:nvGrpSpPr>
        <p:grpSpPr bwMode="auto">
          <a:xfrm>
            <a:off x="381000" y="1600200"/>
            <a:ext cx="2590800" cy="2590800"/>
            <a:chOff x="3600" y="624"/>
            <a:chExt cx="2064" cy="2208"/>
          </a:xfrm>
        </p:grpSpPr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3600" y="624"/>
              <a:ext cx="2064" cy="220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8" name="Picture 9" descr="pe01850_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648" y="672"/>
              <a:ext cx="1951" cy="2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Rectangle 8"/>
          <p:cNvSpPr/>
          <p:nvPr/>
        </p:nvSpPr>
        <p:spPr>
          <a:xfrm>
            <a:off x="3276600" y="1656522"/>
            <a:ext cx="533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Symbol"/>
              <a:buChar char=""/>
            </a:pPr>
            <a:r>
              <a:rPr lang="en-US" sz="2800" dirty="0">
                <a:latin typeface="+mn-lt"/>
              </a:rPr>
              <a:t>Be neat; be careful; be courteous.</a:t>
            </a:r>
          </a:p>
        </p:txBody>
      </p:sp>
      <p:sp>
        <p:nvSpPr>
          <p:cNvPr id="10" name="Rectangle 9"/>
          <p:cNvSpPr/>
          <p:nvPr/>
        </p:nvSpPr>
        <p:spPr>
          <a:xfrm>
            <a:off x="3286125" y="2819400"/>
            <a:ext cx="54864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Symbol"/>
              <a:buChar char=""/>
            </a:pPr>
            <a:r>
              <a:rPr lang="en-US" sz="2800" dirty="0">
                <a:latin typeface="+mn-lt"/>
              </a:rPr>
              <a:t>There are </a:t>
            </a:r>
            <a:r>
              <a:rPr lang="en-US" sz="2800" i="1" dirty="0">
                <a:latin typeface="+mn-lt"/>
              </a:rPr>
              <a:t>no foods or drinks allowed </a:t>
            </a:r>
            <a:r>
              <a:rPr lang="en-US" sz="2800" dirty="0">
                <a:latin typeface="+mn-lt"/>
              </a:rPr>
              <a:t>in the lab at any time, even if you are not consuming them.</a:t>
            </a:r>
            <a:endParaRPr lang="en-US" sz="900" dirty="0">
              <a:latin typeface="+mn-lt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99493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Safety: The ASAs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46C5E2-187C-4F82-9DC0-E51DB2C2FF2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71600" y="1828800"/>
            <a:ext cx="6096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Symbol"/>
              <a:buChar char=""/>
            </a:pPr>
            <a:r>
              <a:rPr lang="en-US" sz="2800" dirty="0">
                <a:latin typeface="+mn-lt"/>
              </a:rPr>
              <a:t>No one is allowed to work in the lab without ASA or Instructor supervision.</a:t>
            </a:r>
            <a:endParaRPr lang="en-US" sz="900" dirty="0">
              <a:latin typeface="+mn-lt"/>
              <a:ea typeface="Calibri"/>
              <a:cs typeface="Times New Roman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96388" y="3485346"/>
            <a:ext cx="65284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Symbol"/>
              <a:buChar char=""/>
            </a:pPr>
            <a:r>
              <a:rPr lang="en-US" sz="2800" dirty="0">
                <a:latin typeface="+mn-lt"/>
              </a:rPr>
              <a:t>The ASAs are in charge. Do what they say.</a:t>
            </a:r>
            <a:endParaRPr lang="en-US" sz="900" dirty="0">
              <a:latin typeface="+mn-lt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91942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Safety: Equipment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46C5E2-187C-4F82-9DC0-E51DB2C2FF2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295400" y="1981200"/>
            <a:ext cx="6096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Symbol"/>
              <a:buChar char=""/>
            </a:pPr>
            <a:r>
              <a:rPr lang="en-US" sz="2800" dirty="0">
                <a:latin typeface="+mn-lt"/>
              </a:rPr>
              <a:t>Do not attempt to disassemble, repair, or calibrate the instrumentation (unless instructed to do so).</a:t>
            </a:r>
            <a:endParaRPr lang="en-US" sz="900" dirty="0">
              <a:latin typeface="+mn-lt"/>
              <a:ea typeface="Calibri"/>
              <a:cs typeface="Times New Roman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95400" y="3962400"/>
            <a:ext cx="6096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Symbol"/>
              <a:buChar char=""/>
            </a:pPr>
            <a:r>
              <a:rPr lang="en-US" sz="2800" dirty="0">
                <a:latin typeface="+mn-lt"/>
              </a:rPr>
              <a:t>Do not touch live, high-voltage circuits with both hands: put one hand behind your back.</a:t>
            </a:r>
            <a:endParaRPr lang="en-US" sz="900" dirty="0">
              <a:latin typeface="+mn-lt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72545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Safety: Emergencies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46C5E2-187C-4F82-9DC0-E51DB2C2FF2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600200" y="1828800"/>
            <a:ext cx="6096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Symbol"/>
              <a:buChar char=""/>
            </a:pPr>
            <a:r>
              <a:rPr lang="en-US" sz="2800" dirty="0">
                <a:latin typeface="+mn-lt"/>
              </a:rPr>
              <a:t>In case of emergency, call 911 or campus police at x 3-3333 or </a:t>
            </a: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713-743-3333</a:t>
            </a:r>
            <a:endParaRPr lang="en-US" sz="900" dirty="0">
              <a:latin typeface="+mn-lt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93721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1564</TotalTime>
  <Words>435</Words>
  <Application>Microsoft Office PowerPoint</Application>
  <PresentationFormat>On-screen Show (4:3)</PresentationFormat>
  <Paragraphs>92</Paragraphs>
  <Slides>11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Symbol</vt:lpstr>
      <vt:lpstr>Times New Roman</vt:lpstr>
      <vt:lpstr>Office Theme</vt:lpstr>
      <vt:lpstr>Clip</vt:lpstr>
      <vt:lpstr>Welcome to Circuits Lab</vt:lpstr>
      <vt:lpstr>Relation to ECE 2201/2202</vt:lpstr>
      <vt:lpstr>Components of ECE 2100…</vt:lpstr>
      <vt:lpstr>ECE 2100…</vt:lpstr>
      <vt:lpstr>Course Web Sites</vt:lpstr>
      <vt:lpstr>Safety Considerations</vt:lpstr>
      <vt:lpstr>Safety: The ASAs</vt:lpstr>
      <vt:lpstr>Safety: Equipment</vt:lpstr>
      <vt:lpstr>Safety: Emergencies</vt:lpstr>
      <vt:lpstr>If You Use the Open-Hours Lab</vt:lpstr>
      <vt:lpstr>Lab Kits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Trombetta, Len;Dr. Dave</dc:creator>
  <cp:lastModifiedBy>Trombetta, Len</cp:lastModifiedBy>
  <cp:revision>99</cp:revision>
  <cp:lastPrinted>1601-01-01T00:00:00Z</cp:lastPrinted>
  <dcterms:created xsi:type="dcterms:W3CDTF">1601-01-01T00:00:00Z</dcterms:created>
  <dcterms:modified xsi:type="dcterms:W3CDTF">2025-01-14T17:36:02Z</dcterms:modified>
</cp:coreProperties>
</file>